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98" r:id="rId3"/>
    <p:sldId id="309" r:id="rId4"/>
    <p:sldId id="301" r:id="rId5"/>
    <p:sldId id="337" r:id="rId6"/>
    <p:sldId id="290" r:id="rId7"/>
    <p:sldId id="287" r:id="rId8"/>
    <p:sldId id="285" r:id="rId9"/>
    <p:sldId id="322" r:id="rId10"/>
    <p:sldId id="291" r:id="rId11"/>
    <p:sldId id="344" r:id="rId12"/>
    <p:sldId id="284" r:id="rId13"/>
    <p:sldId id="288" r:id="rId14"/>
    <p:sldId id="311" r:id="rId15"/>
    <p:sldId id="313" r:id="rId16"/>
    <p:sldId id="323" r:id="rId17"/>
    <p:sldId id="275" r:id="rId18"/>
    <p:sldId id="325" r:id="rId19"/>
    <p:sldId id="320" r:id="rId20"/>
    <p:sldId id="340" r:id="rId21"/>
    <p:sldId id="314" r:id="rId22"/>
    <p:sldId id="295" r:id="rId23"/>
    <p:sldId id="31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k" initials="o" lastIdx="11" clrIdx="0">
    <p:extLst>
      <p:ext uri="{19B8F6BF-5375-455C-9EA6-DF929625EA0E}">
        <p15:presenceInfo xmlns:p15="http://schemas.microsoft.com/office/powerpoint/2012/main" userId="ok" providerId="None"/>
      </p:ext>
    </p:extLst>
  </p:cmAuthor>
  <p:cmAuthor id="2" name="user" initials="u" lastIdx="1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B40CB8"/>
    <a:srgbClr val="FF0000"/>
    <a:srgbClr val="6E6E6E"/>
    <a:srgbClr val="475561"/>
    <a:srgbClr val="9E2E79"/>
    <a:srgbClr val="87A2C7"/>
    <a:srgbClr val="AEC66B"/>
    <a:srgbClr val="ED7851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186" autoAdjust="0"/>
  </p:normalViewPr>
  <p:slideViewPr>
    <p:cSldViewPr snapToGrid="0">
      <p:cViewPr varScale="1">
        <p:scale>
          <a:sx n="108" d="100"/>
          <a:sy n="108" d="100"/>
        </p:scale>
        <p:origin x="744" y="150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EFC93-F168-4344-9F22-F63CB9443169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C9C03-4141-4198-AC69-80032573D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58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639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проведено </a:t>
            </a:r>
            <a:r>
              <a:rPr lang="ru-RU" dirty="0" err="1"/>
              <a:t>иммуноцитохимическое</a:t>
            </a:r>
            <a:r>
              <a:rPr lang="ru-RU" dirty="0"/>
              <a:t> окрашивание </a:t>
            </a:r>
            <a:r>
              <a:rPr lang="ru-RU" dirty="0" err="1"/>
              <a:t>трансгенных</a:t>
            </a:r>
            <a:r>
              <a:rPr lang="ru-RU" dirty="0"/>
              <a:t> клеточных линий. </a:t>
            </a:r>
            <a:r>
              <a:rPr lang="ru-RU" dirty="0" err="1"/>
              <a:t>Иммунофлуоресцентный</a:t>
            </a:r>
            <a:r>
              <a:rPr lang="ru-RU" dirty="0"/>
              <a:t> анализ показал, что в основной массе клеток сигнал от нуклеазы, окрашенной антителами против </a:t>
            </a:r>
            <a:r>
              <a:rPr lang="ru-RU" dirty="0" err="1"/>
              <a:t>эпитопа</a:t>
            </a:r>
            <a:r>
              <a:rPr lang="ru-RU" dirty="0"/>
              <a:t> 3хфлаг, зеленый канал, точечно распределен по цитоплазме и </a:t>
            </a:r>
            <a:r>
              <a:rPr lang="ru-RU" dirty="0" err="1"/>
              <a:t>колокализуется</a:t>
            </a:r>
            <a:r>
              <a:rPr lang="ru-RU" dirty="0"/>
              <a:t> с митохондриями, мечеными специфическими </a:t>
            </a:r>
            <a:r>
              <a:rPr lang="ru-RU" dirty="0" err="1"/>
              <a:t>Tag</a:t>
            </a:r>
            <a:r>
              <a:rPr lang="ru-RU" dirty="0"/>
              <a:t> белками с </a:t>
            </a:r>
            <a:r>
              <a:rPr lang="ru-RU" dirty="0" err="1"/>
              <a:t>митохондриальной</a:t>
            </a:r>
            <a:r>
              <a:rPr lang="ru-RU" dirty="0"/>
              <a:t> локализацией, красной флуоресценция. Наблюдаемое при конфокальной микроскопии перекрытие красной и зеленой флуоресценции позволило нам утверждать о совместной локализации двух структур. Однако подобный анализ пересечения флуоресцентных сигналов в конфокальной микроскопии </a:t>
            </a:r>
            <a:r>
              <a:rPr lang="ru-RU" dirty="0" err="1"/>
              <a:t>явялется</a:t>
            </a:r>
            <a:r>
              <a:rPr lang="ru-RU" dirty="0"/>
              <a:t> качественным методом оценки </a:t>
            </a:r>
            <a:r>
              <a:rPr lang="ru-RU" dirty="0" err="1"/>
              <a:t>колокализации</a:t>
            </a:r>
            <a:r>
              <a:rPr lang="ru-RU" dirty="0"/>
              <a:t>, поэтому мы дополнительно провели количественный тест на </a:t>
            </a:r>
            <a:r>
              <a:rPr lang="ru-RU" dirty="0" err="1"/>
              <a:t>колокализацию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910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проведено </a:t>
            </a:r>
            <a:r>
              <a:rPr lang="ru-RU" dirty="0" err="1"/>
              <a:t>иммуноцитохимическое</a:t>
            </a:r>
            <a:r>
              <a:rPr lang="ru-RU" dirty="0"/>
              <a:t> окрашивание </a:t>
            </a:r>
            <a:r>
              <a:rPr lang="ru-RU" dirty="0" err="1"/>
              <a:t>трансгенных</a:t>
            </a:r>
            <a:r>
              <a:rPr lang="ru-RU" dirty="0"/>
              <a:t> клеточных линий. </a:t>
            </a:r>
            <a:r>
              <a:rPr lang="ru-RU" dirty="0" err="1"/>
              <a:t>Иммунофлуоресцентный</a:t>
            </a:r>
            <a:r>
              <a:rPr lang="ru-RU" dirty="0"/>
              <a:t> анализ показал, что в основной массе клеток сигнал от нуклеазы, окрашенной антителами против </a:t>
            </a:r>
            <a:r>
              <a:rPr lang="ru-RU" dirty="0" err="1"/>
              <a:t>эпитопа</a:t>
            </a:r>
            <a:r>
              <a:rPr lang="ru-RU" dirty="0"/>
              <a:t> 3хфлаг, зеленый канал, точечно распределен по цитоплазме и </a:t>
            </a:r>
            <a:r>
              <a:rPr lang="ru-RU" dirty="0" err="1"/>
              <a:t>колокализуется</a:t>
            </a:r>
            <a:r>
              <a:rPr lang="ru-RU" dirty="0"/>
              <a:t> с митохондриями, мечеными специфическими </a:t>
            </a:r>
            <a:r>
              <a:rPr lang="ru-RU" dirty="0" err="1"/>
              <a:t>Tag</a:t>
            </a:r>
            <a:r>
              <a:rPr lang="ru-RU" dirty="0"/>
              <a:t> белками с </a:t>
            </a:r>
            <a:r>
              <a:rPr lang="ru-RU" dirty="0" err="1"/>
              <a:t>митохондриальной</a:t>
            </a:r>
            <a:r>
              <a:rPr lang="ru-RU" dirty="0"/>
              <a:t> локализацией, красной флуоресценция. Наблюдаемое при конфокальной микроскопии перекрытие красной и зеленой флуоресценции позволило нам утверждать о совместной локализации двух структур. Однако подобный анализ пересечения флуоресцентных сигналов в конфокальной микроскопии </a:t>
            </a:r>
            <a:r>
              <a:rPr lang="ru-RU" dirty="0" err="1"/>
              <a:t>явялется</a:t>
            </a:r>
            <a:r>
              <a:rPr lang="ru-RU" dirty="0"/>
              <a:t> качественным методом оценки </a:t>
            </a:r>
            <a:r>
              <a:rPr lang="ru-RU" dirty="0" err="1"/>
              <a:t>колокализации</a:t>
            </a:r>
            <a:r>
              <a:rPr lang="ru-RU" dirty="0"/>
              <a:t>, поэтому мы дополнительно провели количественный тест на </a:t>
            </a:r>
            <a:r>
              <a:rPr lang="ru-RU" dirty="0" err="1"/>
              <a:t>колокализацию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009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качестве негативного контроля внутриклеточной локализации GFP была выбрана исходная </a:t>
            </a:r>
            <a:r>
              <a:rPr lang="ru-RU" dirty="0" err="1"/>
              <a:t>цибридная</a:t>
            </a:r>
            <a:r>
              <a:rPr lang="ru-RU" dirty="0"/>
              <a:t> линия NARP3-2, </a:t>
            </a:r>
            <a:r>
              <a:rPr lang="ru-RU" dirty="0" err="1"/>
              <a:t>трансфицированная</a:t>
            </a:r>
            <a:r>
              <a:rPr lang="ru-RU" dirty="0"/>
              <a:t> </a:t>
            </a:r>
            <a:r>
              <a:rPr lang="ru-RU" dirty="0" err="1"/>
              <a:t>плазмидой</a:t>
            </a:r>
            <a:r>
              <a:rPr lang="ru-RU" dirty="0"/>
              <a:t> pEGFP-N1, с цитоплазматической локализацией GFP. Средние значения </a:t>
            </a:r>
            <a:r>
              <a:rPr lang="ru-RU" dirty="0" err="1"/>
              <a:t>кофиициента</a:t>
            </a:r>
            <a:r>
              <a:rPr lang="ru-RU" dirty="0"/>
              <a:t> </a:t>
            </a:r>
            <a:r>
              <a:rPr lang="ru-RU" dirty="0" err="1"/>
              <a:t>корредяци</a:t>
            </a:r>
            <a:r>
              <a:rPr lang="ru-RU" dirty="0"/>
              <a:t> </a:t>
            </a:r>
            <a:r>
              <a:rPr lang="ru-RU" dirty="0" err="1"/>
              <a:t>пирсона</a:t>
            </a:r>
            <a:r>
              <a:rPr lang="ru-RU" dirty="0"/>
              <a:t> </a:t>
            </a:r>
            <a:r>
              <a:rPr lang="ru-RU" dirty="0" err="1"/>
              <a:t>трансгенных</a:t>
            </a:r>
            <a:r>
              <a:rPr lang="ru-RU" dirty="0"/>
              <a:t> клеточных линий указывают на совместное положение пикселей двух объектов зеленого и красного каналов, что свидетельствует о том, что нуклеаза расположена непосредственно в митохондриях. Чтобы точно определить, в какую структурную часть митохондрий нуклеаза </a:t>
            </a:r>
            <a:r>
              <a:rPr lang="ru-RU" dirty="0" err="1"/>
              <a:t>интернализуется</a:t>
            </a:r>
            <a:r>
              <a:rPr lang="ru-RU" dirty="0"/>
              <a:t>, </a:t>
            </a:r>
            <a:r>
              <a:rPr lang="ru-RU" dirty="0" smtClean="0"/>
              <a:t>был </a:t>
            </a:r>
            <a:r>
              <a:rPr lang="ru-RU" dirty="0" err="1" smtClean="0"/>
              <a:t>провелендополнительный</a:t>
            </a:r>
            <a:r>
              <a:rPr lang="ru-RU" dirty="0" smtClean="0"/>
              <a:t> </a:t>
            </a:r>
            <a:r>
              <a:rPr lang="ru-RU" dirty="0"/>
              <a:t>анализ с помощью электронной микроскопии.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554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Согласно </a:t>
            </a:r>
            <a:r>
              <a:rPr lang="ru-RU" dirty="0" err="1"/>
              <a:t>иммунно-электронномикроскопическому</a:t>
            </a:r>
            <a:r>
              <a:rPr lang="ru-RU" dirty="0"/>
              <a:t> анализу, антитела, меченные коллоидным золотом, специфично связываются с </a:t>
            </a:r>
            <a:r>
              <a:rPr lang="ru-RU" dirty="0" err="1"/>
              <a:t>эпитопом</a:t>
            </a:r>
            <a:r>
              <a:rPr lang="ru-RU" dirty="0"/>
              <a:t>, слитым с модифицированной нуклеазой </a:t>
            </a:r>
            <a:r>
              <a:rPr lang="en-US" dirty="0" err="1"/>
              <a:t>MitoCas</a:t>
            </a:r>
            <a:r>
              <a:rPr lang="ru-RU" dirty="0"/>
              <a:t>9, во внутреннем матриксе митохондрий. Метка обнаруживается лишь у </a:t>
            </a:r>
            <a:r>
              <a:rPr lang="ru-RU" dirty="0" err="1"/>
              <a:t>трансгенных</a:t>
            </a:r>
            <a:r>
              <a:rPr lang="ru-RU" dirty="0"/>
              <a:t> линий, NARP3-1-MitoCas9-C1 и NARP3-2-MitoCas9-C1, что свидетельствует об избирательном связывании антител с нуклеазой. </a:t>
            </a:r>
          </a:p>
          <a:p>
            <a:r>
              <a:rPr lang="ru-RU" dirty="0"/>
              <a:t>Таким образом, с помощью вышеописанных методик было показано, что нуклеаза Кас9, слитая с сигналом </a:t>
            </a:r>
            <a:r>
              <a:rPr lang="ru-RU" dirty="0" err="1"/>
              <a:t>митохондриальной</a:t>
            </a:r>
            <a:r>
              <a:rPr lang="ru-RU" dirty="0"/>
              <a:t> локализации стабильно </a:t>
            </a:r>
            <a:r>
              <a:rPr lang="ru-RU" dirty="0" err="1"/>
              <a:t>экспрессируется</a:t>
            </a:r>
            <a:r>
              <a:rPr lang="ru-RU" dirty="0"/>
              <a:t> и направленно импортируется в матрикс митохондрий клеточных линий.</a:t>
            </a:r>
          </a:p>
          <a:p>
            <a:r>
              <a:rPr lang="ru-RU" baseline="0" dirty="0" smtClean="0"/>
              <a:t>Электронная микроскопия надежный контроль локализации</a:t>
            </a:r>
            <a:r>
              <a:rPr lang="ru-RU" dirty="0" smtClean="0"/>
              <a:t> нуклеазы с высоким разрешением, но обладает низкой чувствительностью. При том конфокальная микроскопия – высокая </a:t>
            </a:r>
            <a:r>
              <a:rPr lang="ru-RU" dirty="0" err="1" smtClean="0"/>
              <a:t>чувтсвительность</a:t>
            </a:r>
            <a:r>
              <a:rPr lang="ru-RU" dirty="0" smtClean="0"/>
              <a:t> но малое разрешение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197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Кроме того, был проведен ультраструктурный электронно-микроскопический анализ исходных и </a:t>
            </a:r>
            <a:r>
              <a:rPr lang="ru-RU" dirty="0" err="1"/>
              <a:t>трансгенных</a:t>
            </a:r>
            <a:r>
              <a:rPr lang="ru-RU" dirty="0"/>
              <a:t> клеточных линий.  </a:t>
            </a:r>
            <a:r>
              <a:rPr lang="ru-RU" dirty="0" err="1"/>
              <a:t>Кристы</a:t>
            </a:r>
            <a:r>
              <a:rPr lang="ru-RU" dirty="0"/>
              <a:t> митохондрий линий NARP3-1 и NARP3-1-MitoCas9 нарушены в форме и расположении, при этом </a:t>
            </a:r>
            <a:r>
              <a:rPr lang="ru-RU" dirty="0" err="1"/>
              <a:t>митохондриальный</a:t>
            </a:r>
            <a:r>
              <a:rPr lang="ru-RU" dirty="0"/>
              <a:t> матрикс разрежен в разной степени как в исходной, так и </a:t>
            </a:r>
            <a:r>
              <a:rPr lang="ru-RU" dirty="0" err="1"/>
              <a:t>трансгенной</a:t>
            </a:r>
            <a:r>
              <a:rPr lang="ru-RU" dirty="0"/>
              <a:t> линии. В то же время </a:t>
            </a:r>
            <a:r>
              <a:rPr lang="ru-RU" dirty="0" err="1"/>
              <a:t>кристы</a:t>
            </a:r>
            <a:r>
              <a:rPr lang="ru-RU" dirty="0"/>
              <a:t> и матрикс митохондрий линий NARP3-2 и </a:t>
            </a:r>
            <a:r>
              <a:rPr lang="ru-RU" dirty="0" smtClean="0"/>
              <a:t>ее </a:t>
            </a:r>
            <a:r>
              <a:rPr lang="ru-RU" dirty="0" err="1" smtClean="0"/>
              <a:t>трансгенной</a:t>
            </a:r>
            <a:r>
              <a:rPr lang="ru-RU" dirty="0" smtClean="0"/>
              <a:t> производной </a:t>
            </a:r>
            <a:r>
              <a:rPr lang="ru-RU" dirty="0"/>
              <a:t>наиболее приближены к типичной организации. Подобные морфологические изменения в NARP3-1 и NARP3-1-MitoCas9 вероятнее всего ассоциированы с уровнем </a:t>
            </a:r>
            <a:r>
              <a:rPr lang="ru-RU" dirty="0" err="1"/>
              <a:t>гетероплазмии</a:t>
            </a:r>
            <a:r>
              <a:rPr lang="ru-RU" dirty="0"/>
              <a:t> по мутации T8993G в гене 6-ой субъединицы АТФ-азы (mtATP6). Поскольку мутации в субъединицах АТФ-азы приводят к нарушениям сборки </a:t>
            </a:r>
            <a:r>
              <a:rPr lang="ru-RU" dirty="0" err="1"/>
              <a:t>атфазного</a:t>
            </a:r>
            <a:r>
              <a:rPr lang="ru-RU" dirty="0"/>
              <a:t> комплекса, который в свою очередь участвует в организации </a:t>
            </a:r>
            <a:r>
              <a:rPr lang="ru-RU" dirty="0" err="1"/>
              <a:t>крист</a:t>
            </a:r>
            <a:r>
              <a:rPr lang="ru-RU" dirty="0"/>
              <a:t>. Соответственно данные изменения не связаны с импортом </a:t>
            </a:r>
            <a:r>
              <a:rPr lang="ru-RU" dirty="0" smtClean="0"/>
              <a:t>МитоКас9 в митохондрии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733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Далее на основе данных ультраструктурного анализа был проведен морфометрический анализ митохондрий </a:t>
            </a:r>
            <a:r>
              <a:rPr lang="ru-RU" dirty="0" err="1"/>
              <a:t>цибридных</a:t>
            </a:r>
            <a:r>
              <a:rPr lang="ru-RU" dirty="0"/>
              <a:t> </a:t>
            </a:r>
            <a:r>
              <a:rPr lang="ru-RU" dirty="0" smtClean="0"/>
              <a:t>клеток. Изначально, большая часть митохондрий </a:t>
            </a:r>
            <a:r>
              <a:rPr lang="ru-RU" dirty="0" err="1" smtClean="0"/>
              <a:t>цибридов</a:t>
            </a:r>
            <a:r>
              <a:rPr lang="ru-RU" dirty="0" smtClean="0"/>
              <a:t> </a:t>
            </a:r>
            <a:r>
              <a:rPr lang="en-US" dirty="0" smtClean="0"/>
              <a:t>NARP3-1</a:t>
            </a:r>
            <a:r>
              <a:rPr lang="ru-RU" dirty="0" smtClean="0"/>
              <a:t> была размером 500-100- нанометров, после интеграции </a:t>
            </a:r>
            <a:r>
              <a:rPr lang="en-US" dirty="0" smtClean="0"/>
              <a:t>MitoCas9</a:t>
            </a:r>
            <a:r>
              <a:rPr lang="ru-RU" dirty="0" smtClean="0"/>
              <a:t> митохондрии </a:t>
            </a:r>
            <a:r>
              <a:rPr lang="ru-RU" dirty="0"/>
              <a:t>клеточной линии NARP3-1-MitoCas9 становятся более удлинёнными, по сравнению с производной клеточной </a:t>
            </a:r>
            <a:r>
              <a:rPr lang="ru-RU" dirty="0" smtClean="0"/>
              <a:t>линией, о чем </a:t>
            </a:r>
            <a:r>
              <a:rPr lang="ru-RU" dirty="0"/>
              <a:t>свидетельствует увеличение числа митохондрий с размером более 1500 </a:t>
            </a:r>
            <a:r>
              <a:rPr lang="ru-RU" dirty="0" err="1" smtClean="0"/>
              <a:t>нм</a:t>
            </a:r>
            <a:r>
              <a:rPr lang="ru-RU" dirty="0" smtClean="0"/>
              <a:t>. </a:t>
            </a:r>
            <a:r>
              <a:rPr lang="ru-RU" dirty="0"/>
              <a:t>В то время как в клетках NARP3-2-MitoCas9-С1 наблюдается обратный процесс, связанный с фрагментацией органелл и увеличением числа митохондрий размером </a:t>
            </a:r>
            <a:r>
              <a:rPr lang="ru-RU" dirty="0" smtClean="0"/>
              <a:t>до 1000 нанометров. </a:t>
            </a:r>
            <a:r>
              <a:rPr lang="ru-RU" dirty="0"/>
              <a:t>Полученные данные коррелируют с морфометрическим анализом округлости митохондрий.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02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258708"/>
          </a:xfrm>
        </p:spPr>
        <p:txBody>
          <a:bodyPr/>
          <a:lstStyle/>
          <a:p>
            <a:r>
              <a:rPr lang="ru-RU" dirty="0"/>
              <a:t>Обобщая ранее сказанное можно сказать что митохондрии NARP3-1 из фрагментированного состояния перешли в удлиненное, то есть начали сливаться в </a:t>
            </a:r>
            <a:r>
              <a:rPr lang="ru-RU" dirty="0" err="1"/>
              <a:t>трансгенной</a:t>
            </a:r>
            <a:r>
              <a:rPr lang="ru-RU" dirty="0"/>
              <a:t> клеточной линии. При этом митохондрии линии NARP3-2 напротив из удлиненного состояния перешли в фрагментированное, то есть индуцировалось деление митохондрий.</a:t>
            </a:r>
          </a:p>
          <a:p>
            <a:r>
              <a:rPr lang="ru-RU" dirty="0"/>
              <a:t>Мы предполагаем, что данные изменения связаны с влиянием экспрессии МитоКас9 на биогенез митохондрий. Вероятнее всего, произошла индукция окислительного стресса, в результате экспрессии MitoCas9 в </a:t>
            </a:r>
            <a:r>
              <a:rPr lang="ru-RU" dirty="0" err="1"/>
              <a:t>трансгенных</a:t>
            </a:r>
            <a:r>
              <a:rPr lang="ru-RU" dirty="0"/>
              <a:t> клеточных линиях. Несмотря на полученные нами результаты, анализировать воздействие системы </a:t>
            </a:r>
            <a:r>
              <a:rPr lang="ru-RU" dirty="0" err="1"/>
              <a:t>MitoCRISPR</a:t>
            </a:r>
            <a:r>
              <a:rPr lang="ru-RU" dirty="0"/>
              <a:t>/Cas9 необходимо. Поскольку избавление клеток от окислительного стресса возможно путем снижения числа мутантных копий </a:t>
            </a:r>
            <a:r>
              <a:rPr lang="ru-RU" dirty="0" err="1"/>
              <a:t>мтДНК</a:t>
            </a:r>
            <a:r>
              <a:rPr lang="ru-RU" dirty="0"/>
              <a:t>, смещением </a:t>
            </a:r>
            <a:r>
              <a:rPr lang="ru-RU" dirty="0" err="1"/>
              <a:t>гетероплазмии</a:t>
            </a:r>
            <a:r>
              <a:rPr lang="ru-RU" dirty="0"/>
              <a:t> и восстановлением энергетических функций митохондрий</a:t>
            </a:r>
            <a:r>
              <a:rPr lang="ru-RU" dirty="0" smtClean="0"/>
              <a:t>.</a:t>
            </a:r>
            <a:endParaRPr lang="en-US" dirty="0" smtClean="0"/>
          </a:p>
          <a:p>
            <a:endParaRPr lang="en-US" dirty="0"/>
          </a:p>
          <a:p>
            <a:r>
              <a:rPr lang="ru-RU" i="1" dirty="0"/>
              <a:t>Жизненный цикл митохондрий состоит из частых событий слияния и деления. Многочисленные экспериментальные и клинические данные показывают, что </a:t>
            </a:r>
            <a:r>
              <a:rPr lang="ru-RU" i="1" dirty="0" smtClean="0"/>
              <a:t>изменения в событиях как </a:t>
            </a:r>
            <a:r>
              <a:rPr lang="ru-RU" i="1" dirty="0"/>
              <a:t>слияния, так и деления </a:t>
            </a:r>
            <a:r>
              <a:rPr lang="ru-RU" i="1" dirty="0" smtClean="0"/>
              <a:t>в первую </a:t>
            </a:r>
            <a:r>
              <a:rPr lang="ru-RU" i="1" dirty="0"/>
              <a:t>очередь происходят в ответ на окислительный стресс.  Природу обнаруженных нами изменений еще предстоит выяснить.</a:t>
            </a:r>
          </a:p>
          <a:p>
            <a:r>
              <a:rPr lang="ru-RU" i="1" dirty="0"/>
              <a:t>Одним из важных механизмов выживания, который активируется в клетках при </a:t>
            </a:r>
            <a:r>
              <a:rPr lang="ru-RU" i="1" dirty="0" smtClean="0"/>
              <a:t>стрессе </a:t>
            </a:r>
            <a:r>
              <a:rPr lang="ru-RU" i="1" dirty="0"/>
              <a:t>и компенсирует респираторную недостаточность, является </a:t>
            </a:r>
            <a:r>
              <a:rPr lang="ru-RU" i="1" dirty="0" err="1"/>
              <a:t>митохондриальный</a:t>
            </a:r>
            <a:r>
              <a:rPr lang="ru-RU" i="1" dirty="0"/>
              <a:t> биогенез.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63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Следующим этапом работы была модификация второго компонента системы CRISPR\Cas9 – направляющей РНК. </a:t>
            </a:r>
            <a:r>
              <a:rPr lang="ru-RU" dirty="0" smtClean="0"/>
              <a:t>В </a:t>
            </a:r>
            <a:r>
              <a:rPr lang="ru-RU" dirty="0"/>
              <a:t>митохондрии млекопитающих в естественных условиях РНК могут импортироваться лишь три вида РНК</a:t>
            </a:r>
            <a:r>
              <a:rPr lang="ru-RU" dirty="0" smtClean="0"/>
              <a:t>.. </a:t>
            </a:r>
            <a:r>
              <a:rPr lang="ru-RU" dirty="0"/>
              <a:t>В нескольких исследованиях добавление определенных доменов упомянутых ранее РНК позволило </a:t>
            </a:r>
            <a:r>
              <a:rPr lang="ru-RU" dirty="0" err="1"/>
              <a:t>цитозольным</a:t>
            </a:r>
            <a:r>
              <a:rPr lang="ru-RU" dirty="0"/>
              <a:t> РНК транспортироваться внутрь органеллы. Подобные домены были названы детерминантами импорта нуклеиновых кислот в митохондрии</a:t>
            </a:r>
            <a:r>
              <a:rPr lang="ru-RU" dirty="0" smtClean="0"/>
              <a:t>. Поскольку </a:t>
            </a:r>
            <a:r>
              <a:rPr lang="ru-RU" dirty="0"/>
              <a:t>уже известны, какими последовательностями можно модифицировать РНК, для целевого импорта, возникает вопрос: в какой локус поместить данные детерминанты?</a:t>
            </a:r>
          </a:p>
          <a:p>
            <a:r>
              <a:rPr lang="ru-RU" dirty="0"/>
              <a:t>На основе данных кристаллографии </a:t>
            </a:r>
            <a:r>
              <a:rPr lang="ru-RU" dirty="0" err="1"/>
              <a:t>рибонуклеопротеинового</a:t>
            </a:r>
            <a:r>
              <a:rPr lang="ru-RU" dirty="0"/>
              <a:t> комплекса gRNA-Сas9, было обнаружено, что петли </a:t>
            </a:r>
            <a:r>
              <a:rPr lang="ru-RU" dirty="0" err="1"/>
              <a:t>tetraloop</a:t>
            </a:r>
            <a:r>
              <a:rPr lang="ru-RU" dirty="0"/>
              <a:t> и stemloop2 направляющей РНК выступают наружу, и свободны от взаимодействия с боковыми цепями аминокислот Cas9. Мы предположили что при модификации данных петель функциональность системы не изменится. Исходя из этого, в данные структуры были внесены структурные модификации в виде детерминант импорта РНК в митохондрии. </a:t>
            </a:r>
            <a:r>
              <a:rPr lang="ru-RU" dirty="0" smtClean="0"/>
              <a:t>в </a:t>
            </a:r>
            <a:r>
              <a:rPr lang="ru-RU" dirty="0"/>
              <a:t>результате было получено 8 вариантов направляющей РНК</a:t>
            </a:r>
            <a:r>
              <a:rPr lang="ru-RU" dirty="0" smtClean="0"/>
              <a:t>.</a:t>
            </a:r>
          </a:p>
          <a:p>
            <a:r>
              <a:rPr lang="ru-RU" i="1" dirty="0"/>
              <a:t>Первые два вида РНК — это РНК-компонент </a:t>
            </a:r>
            <a:r>
              <a:rPr lang="ru-RU" i="1" dirty="0" err="1"/>
              <a:t>РНКазы</a:t>
            </a:r>
            <a:r>
              <a:rPr lang="ru-RU" i="1" dirty="0"/>
              <a:t> MRP, расщепляющей РНК-затравки при репликации </a:t>
            </a:r>
            <a:r>
              <a:rPr lang="ru-RU" i="1" dirty="0" err="1"/>
              <a:t>митохондриальной</a:t>
            </a:r>
            <a:r>
              <a:rPr lang="ru-RU" i="1" dirty="0"/>
              <a:t> ДНК  а также РНК-компонент </a:t>
            </a:r>
            <a:r>
              <a:rPr lang="ru-RU" i="1" dirty="0" err="1"/>
              <a:t>РНКазы</a:t>
            </a:r>
            <a:r>
              <a:rPr lang="ru-RU" i="1" dirty="0"/>
              <a:t> Р, участвующей в 5’-концевом процессинге предшественников </a:t>
            </a:r>
            <a:r>
              <a:rPr lang="ru-RU" i="1" dirty="0" err="1"/>
              <a:t>митохондриальных</a:t>
            </a:r>
            <a:r>
              <a:rPr lang="ru-RU" i="1" dirty="0"/>
              <a:t> </a:t>
            </a:r>
            <a:r>
              <a:rPr lang="ru-RU" i="1" dirty="0" err="1"/>
              <a:t>тРНК</a:t>
            </a:r>
            <a:r>
              <a:rPr lang="ru-RU" i="1" dirty="0"/>
              <a:t>. Третий тип РНК, импортирующейся в митохондрии млекопитающих, — это 5S </a:t>
            </a:r>
            <a:r>
              <a:rPr lang="ru-RU" i="1" dirty="0" err="1"/>
              <a:t>рРНК</a:t>
            </a:r>
            <a:r>
              <a:rPr lang="ru-RU" i="1" dirty="0"/>
              <a:t>, которая вероятней всего является структурной составляющей большой </a:t>
            </a:r>
            <a:r>
              <a:rPr lang="ru-RU" i="1" dirty="0" err="1"/>
              <a:t>рибосомной</a:t>
            </a:r>
            <a:r>
              <a:rPr lang="ru-RU" i="1" dirty="0"/>
              <a:t> субъединицы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0475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полученных модифицированных направляющих РНК был проведен тест на функциональность системы </a:t>
            </a:r>
            <a:r>
              <a:rPr lang="en-US" dirty="0"/>
              <a:t>CRISPR</a:t>
            </a:r>
            <a:r>
              <a:rPr lang="ru-RU" dirty="0"/>
              <a:t>/</a:t>
            </a:r>
            <a:r>
              <a:rPr lang="en-US" dirty="0" err="1"/>
              <a:t>Cas</a:t>
            </a:r>
            <a:r>
              <a:rPr lang="ru-RU" dirty="0"/>
              <a:t>9 в условиях </a:t>
            </a:r>
            <a:r>
              <a:rPr lang="en-US" i="1" dirty="0"/>
              <a:t>in vitro</a:t>
            </a:r>
            <a:r>
              <a:rPr lang="ru-RU" dirty="0"/>
              <a:t>. </a:t>
            </a:r>
            <a:r>
              <a:rPr lang="ru-RU" dirty="0" err="1"/>
              <a:t>Протоспейсер</a:t>
            </a:r>
            <a:r>
              <a:rPr lang="ru-RU" dirty="0"/>
              <a:t> подбирали таким образом, чтобы в случае успешного внесения комплексом </a:t>
            </a:r>
            <a:r>
              <a:rPr lang="ru-RU" dirty="0" err="1"/>
              <a:t>нРНК</a:t>
            </a:r>
            <a:r>
              <a:rPr lang="ru-RU" dirty="0"/>
              <a:t>/Cas9 </a:t>
            </a:r>
            <a:r>
              <a:rPr lang="ru-RU" dirty="0" err="1"/>
              <a:t>двуцепочечного</a:t>
            </a:r>
            <a:r>
              <a:rPr lang="ru-RU" dirty="0"/>
              <a:t> разрыва в ДНК-субстрат, образовывалось два фрагмента длиной 298 </a:t>
            </a:r>
            <a:r>
              <a:rPr lang="ru-RU" dirty="0" err="1"/>
              <a:t>п.н</a:t>
            </a:r>
            <a:r>
              <a:rPr lang="ru-RU" dirty="0"/>
              <a:t>. и 678 </a:t>
            </a:r>
            <a:r>
              <a:rPr lang="ru-RU" dirty="0" err="1"/>
              <a:t>п.н</a:t>
            </a:r>
            <a:r>
              <a:rPr lang="ru-RU" dirty="0"/>
              <a:t>. В качестве контролей проводили реакции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vitro</a:t>
            </a:r>
            <a:r>
              <a:rPr lang="ru-RU" dirty="0"/>
              <a:t> расщепления с </a:t>
            </a:r>
            <a:r>
              <a:rPr lang="ru-RU" dirty="0" err="1"/>
              <a:t>немодифицированной</a:t>
            </a:r>
            <a:r>
              <a:rPr lang="ru-RU" dirty="0"/>
              <a:t> </a:t>
            </a:r>
            <a:r>
              <a:rPr lang="ru-RU" dirty="0" err="1"/>
              <a:t>нРНК</a:t>
            </a:r>
            <a:r>
              <a:rPr lang="ru-RU" dirty="0"/>
              <a:t> (NEG) и без добавления </a:t>
            </a:r>
            <a:r>
              <a:rPr lang="ru-RU" dirty="0" err="1"/>
              <a:t>нРНК</a:t>
            </a:r>
            <a:r>
              <a:rPr lang="ru-RU" dirty="0" smtClean="0"/>
              <a:t>. Видно</a:t>
            </a:r>
            <a:r>
              <a:rPr lang="ru-RU" dirty="0"/>
              <a:t>, что при использовании всех вариантов модифицированных </a:t>
            </a:r>
            <a:r>
              <a:rPr lang="ru-RU" dirty="0" err="1"/>
              <a:t>нРНК</a:t>
            </a:r>
            <a:r>
              <a:rPr lang="ru-RU" dirty="0"/>
              <a:t> происходит специфическое расщепление ДНК-субстрата с образованием фрагментов ожидаемого размера. Таким образом несмотря на внесенные модификации в структуру направляющей РНК комплекс </a:t>
            </a:r>
            <a:r>
              <a:rPr lang="ru-RU" dirty="0" err="1"/>
              <a:t>нРНК</a:t>
            </a:r>
            <a:r>
              <a:rPr lang="ru-RU" dirty="0"/>
              <a:t>/Cas9 сохраняет свою функциональную активность.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10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Помимо этого, мы провели анализ локализации флуоресцентно меченых вариантов молекул РНК с применением конфокальной прижизненной микроскопии. </a:t>
            </a:r>
            <a:r>
              <a:rPr lang="ru-RU" dirty="0" err="1"/>
              <a:t>Колокализация</a:t>
            </a:r>
            <a:r>
              <a:rPr lang="ru-RU" dirty="0"/>
              <a:t> флуоресцентно меченой направляющей РНК, обнаруживалась спустя 72 часа после </a:t>
            </a:r>
            <a:r>
              <a:rPr lang="ru-RU" dirty="0" err="1" smtClean="0"/>
              <a:t>трансфекциии</a:t>
            </a:r>
            <a:r>
              <a:rPr lang="ru-RU" dirty="0" smtClean="0"/>
              <a:t>. </a:t>
            </a:r>
            <a:r>
              <a:rPr lang="ru-RU" dirty="0"/>
              <a:t>Коэффициент </a:t>
            </a:r>
            <a:r>
              <a:rPr lang="ru-RU" dirty="0" err="1"/>
              <a:t>колокализации</a:t>
            </a:r>
            <a:r>
              <a:rPr lang="ru-RU" dirty="0"/>
              <a:t> Пирсона был на уровне положительного контроля, молекулы РНК –</a:t>
            </a:r>
            <a:r>
              <a:rPr lang="en-US" dirty="0"/>
              <a:t>FD</a:t>
            </a:r>
            <a:r>
              <a:rPr lang="ru-RU" dirty="0"/>
              <a:t>20</a:t>
            </a:r>
            <a:r>
              <a:rPr lang="en-US" dirty="0"/>
              <a:t>H</a:t>
            </a:r>
            <a:r>
              <a:rPr lang="ru-RU" dirty="0"/>
              <a:t> с доказанным импортом в матрикс митохондрий, согласно литературным данным. Таким образом, следующим логическим шагом нашей работы был анализ работы системы </a:t>
            </a:r>
            <a:r>
              <a:rPr lang="en-US" dirty="0" err="1"/>
              <a:t>MitoCRISPR</a:t>
            </a:r>
            <a:r>
              <a:rPr lang="ru-RU" dirty="0"/>
              <a:t>/</a:t>
            </a:r>
            <a:r>
              <a:rPr lang="en-US" dirty="0" err="1"/>
              <a:t>Cas</a:t>
            </a:r>
            <a:r>
              <a:rPr lang="ru-RU" dirty="0"/>
              <a:t>9 </a:t>
            </a:r>
            <a:r>
              <a:rPr lang="ru-RU" dirty="0" smtClean="0"/>
              <a:t>в </a:t>
            </a:r>
            <a:r>
              <a:rPr lang="ru-RU" dirty="0"/>
              <a:t>клетках.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4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Одна из наиболее важных функций митохондрий - это выработка энергии путем окислительного </a:t>
            </a:r>
            <a:r>
              <a:rPr lang="ru-RU" dirty="0" err="1"/>
              <a:t>фосфорилирования</a:t>
            </a:r>
            <a:r>
              <a:rPr lang="ru-RU" dirty="0"/>
              <a:t>. В отличии от других органелл митохондрии обладают своей собственной </a:t>
            </a:r>
            <a:r>
              <a:rPr lang="ru-RU" dirty="0" err="1"/>
              <a:t>двуцепочечной</a:t>
            </a:r>
            <a:r>
              <a:rPr lang="ru-RU" dirty="0"/>
              <a:t> </a:t>
            </a:r>
            <a:r>
              <a:rPr lang="ru-RU" dirty="0" err="1"/>
              <a:t>митохондриальной</a:t>
            </a:r>
            <a:r>
              <a:rPr lang="ru-RU" dirty="0"/>
              <a:t> </a:t>
            </a:r>
            <a:r>
              <a:rPr lang="ru-RU" dirty="0" err="1"/>
              <a:t>днк</a:t>
            </a:r>
            <a:r>
              <a:rPr lang="ru-RU" dirty="0"/>
              <a:t> в которой закодированы некоторые субъединицы комплексов дыхательной цепи. Мутации, возникающие, в </a:t>
            </a:r>
            <a:r>
              <a:rPr lang="ru-RU" dirty="0" err="1"/>
              <a:t>митохондриальном</a:t>
            </a:r>
            <a:r>
              <a:rPr lang="ru-RU" dirty="0"/>
              <a:t> геноме связаны с широким спектром наследственных заболеваний, затрагивающих наиболее энергозависимые органы такие как нервная система, сердце и </a:t>
            </a:r>
            <a:r>
              <a:rPr lang="ru-RU" dirty="0" err="1"/>
              <a:t>мыщцы</a:t>
            </a:r>
            <a:r>
              <a:rPr lang="ru-RU" dirty="0"/>
              <a:t>. Показано, что 1 из 10000 </a:t>
            </a:r>
            <a:r>
              <a:rPr lang="ru-RU" dirty="0" err="1"/>
              <a:t>взр</a:t>
            </a:r>
            <a:r>
              <a:rPr lang="ru-RU" dirty="0"/>
              <a:t> людей страдает от </a:t>
            </a:r>
            <a:r>
              <a:rPr lang="ru-RU" dirty="0" err="1"/>
              <a:t>митох</a:t>
            </a:r>
            <a:r>
              <a:rPr lang="ru-RU" dirty="0"/>
              <a:t> патологий и на сегодняшний день </a:t>
            </a:r>
            <a:r>
              <a:rPr lang="ru-RU" dirty="0" err="1"/>
              <a:t>мт</a:t>
            </a:r>
            <a:r>
              <a:rPr lang="ru-RU" dirty="0"/>
              <a:t> патологии не поддаются излечению, во многом это связано с такими особенностями </a:t>
            </a:r>
            <a:r>
              <a:rPr lang="ru-RU" dirty="0" err="1"/>
              <a:t>митохондриального</a:t>
            </a:r>
            <a:r>
              <a:rPr lang="ru-RU" dirty="0"/>
              <a:t> генома как </a:t>
            </a:r>
            <a:r>
              <a:rPr lang="ru-RU" dirty="0" err="1"/>
              <a:t>многокопийность</a:t>
            </a:r>
            <a:r>
              <a:rPr lang="ru-RU" dirty="0"/>
              <a:t> и </a:t>
            </a:r>
            <a:r>
              <a:rPr lang="ru-RU" dirty="0" err="1"/>
              <a:t>гетероплазмия</a:t>
            </a:r>
            <a:r>
              <a:rPr lang="ru-RU" dirty="0"/>
              <a:t>. В среднем на клетку приходится до 1000 молекул </a:t>
            </a:r>
            <a:r>
              <a:rPr lang="ru-RU" dirty="0" err="1"/>
              <a:t>митох</a:t>
            </a:r>
            <a:r>
              <a:rPr lang="ru-RU" dirty="0"/>
              <a:t> </a:t>
            </a:r>
            <a:r>
              <a:rPr lang="ru-RU" dirty="0" err="1"/>
              <a:t>днк</a:t>
            </a:r>
            <a:r>
              <a:rPr lang="ru-RU" dirty="0"/>
              <a:t> и в одной </a:t>
            </a:r>
            <a:r>
              <a:rPr lang="ru-RU" dirty="0" smtClean="0"/>
              <a:t>клетке </a:t>
            </a:r>
            <a:r>
              <a:rPr lang="ru-RU" dirty="0"/>
              <a:t>одновременно с </a:t>
            </a:r>
            <a:r>
              <a:rPr lang="ru-RU" dirty="0" err="1"/>
              <a:t>мтДНК</a:t>
            </a:r>
            <a:r>
              <a:rPr lang="ru-RU" dirty="0"/>
              <a:t> дикого типа может присутствовать молекулы с мутациями. Подобное сосуществование разных типов </a:t>
            </a:r>
            <a:r>
              <a:rPr lang="ru-RU" dirty="0" err="1"/>
              <a:t>мтДНК</a:t>
            </a:r>
            <a:r>
              <a:rPr lang="ru-RU" dirty="0"/>
              <a:t> и называется </a:t>
            </a:r>
            <a:r>
              <a:rPr lang="ru-RU" dirty="0" err="1"/>
              <a:t>гетероплазмия</a:t>
            </a:r>
            <a:r>
              <a:rPr lang="ru-RU" dirty="0"/>
              <a:t>. Манифестация </a:t>
            </a:r>
            <a:r>
              <a:rPr lang="ru-RU" dirty="0" err="1"/>
              <a:t>митох</a:t>
            </a:r>
            <a:r>
              <a:rPr lang="ru-RU" dirty="0"/>
              <a:t> заболевания может произойти спонтанно и чаще всего она происходит в том случае, когда число мутантных копий превышает определенный порог. Сдвиг уровня </a:t>
            </a:r>
            <a:r>
              <a:rPr lang="ru-RU" dirty="0" err="1"/>
              <a:t>гетероплазмии</a:t>
            </a:r>
            <a:r>
              <a:rPr lang="ru-RU" dirty="0"/>
              <a:t> в сторону здоровых копий </a:t>
            </a:r>
            <a:r>
              <a:rPr lang="ru-RU" dirty="0" err="1"/>
              <a:t>мт</a:t>
            </a:r>
            <a:r>
              <a:rPr lang="ru-RU" dirty="0"/>
              <a:t> ДНК является перспективным подходом в лечении </a:t>
            </a:r>
            <a:r>
              <a:rPr lang="ru-RU" dirty="0" err="1"/>
              <a:t>митохондриальных</a:t>
            </a:r>
            <a:r>
              <a:rPr lang="ru-RU" dirty="0"/>
              <a:t> патологий.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693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895151"/>
          </a:xfrm>
        </p:spPr>
        <p:txBody>
          <a:bodyPr/>
          <a:lstStyle/>
          <a:p>
            <a:r>
              <a:rPr lang="ru-RU" dirty="0"/>
              <a:t>Анализ работы системы </a:t>
            </a:r>
            <a:r>
              <a:rPr lang="ru-RU" dirty="0" err="1"/>
              <a:t>MitoCRISPR</a:t>
            </a:r>
            <a:r>
              <a:rPr lang="ru-RU" dirty="0"/>
              <a:t>/Cas9 </a:t>
            </a:r>
            <a:r>
              <a:rPr lang="ru-RU" dirty="0" smtClean="0"/>
              <a:t>проводили </a:t>
            </a:r>
            <a:r>
              <a:rPr lang="ru-RU" dirty="0"/>
              <a:t>путем временной </a:t>
            </a:r>
            <a:r>
              <a:rPr lang="ru-RU" dirty="0" err="1"/>
              <a:t>трансфекции</a:t>
            </a:r>
            <a:r>
              <a:rPr lang="ru-RU" dirty="0"/>
              <a:t> исходных и </a:t>
            </a:r>
            <a:r>
              <a:rPr lang="ru-RU" dirty="0" err="1"/>
              <a:t>трансгенных</a:t>
            </a:r>
            <a:r>
              <a:rPr lang="ru-RU" dirty="0"/>
              <a:t> клеточных линий векторами, которые </a:t>
            </a:r>
            <a:r>
              <a:rPr lang="ru-RU" dirty="0" err="1"/>
              <a:t>экспрессируют</a:t>
            </a:r>
            <a:r>
              <a:rPr lang="ru-RU" dirty="0"/>
              <a:t> различные варианты </a:t>
            </a:r>
            <a:r>
              <a:rPr lang="ru-RU" dirty="0" err="1" smtClean="0"/>
              <a:t>gRNA</a:t>
            </a:r>
            <a:r>
              <a:rPr lang="ru-RU" dirty="0" smtClean="0"/>
              <a:t> и </a:t>
            </a:r>
            <a:r>
              <a:rPr lang="ru-RU" dirty="0" err="1" smtClean="0"/>
              <a:t>компонентны</a:t>
            </a:r>
            <a:r>
              <a:rPr lang="ru-RU" dirty="0" smtClean="0"/>
              <a:t> системы </a:t>
            </a:r>
            <a:r>
              <a:rPr lang="ru-RU" dirty="0" err="1" smtClean="0"/>
              <a:t>цинкфингер</a:t>
            </a:r>
            <a:r>
              <a:rPr lang="ru-RU" dirty="0" smtClean="0"/>
              <a:t>. </a:t>
            </a:r>
            <a:r>
              <a:rPr lang="ru-RU" dirty="0"/>
              <a:t>Негативный вариант обозначенный NEG нацелена против мутации, но не содержит детерминант импорта в своей структуре. RP-SLO вариант также против мутации, но при этом содержит в </a:t>
            </a:r>
            <a:r>
              <a:rPr lang="ru-RU" dirty="0" err="1"/>
              <a:t>stem</a:t>
            </a:r>
            <a:r>
              <a:rPr lang="ru-RU" dirty="0"/>
              <a:t> loop2 петле шпильку-детерминанту импорта RP из РНК-компонента </a:t>
            </a:r>
            <a:r>
              <a:rPr lang="ru-RU" dirty="0" err="1"/>
              <a:t>рибонуклеазы</a:t>
            </a:r>
            <a:r>
              <a:rPr lang="ru-RU" dirty="0"/>
              <a:t> RP. </a:t>
            </a:r>
            <a:endParaRPr lang="ru-RU" dirty="0" smtClean="0"/>
          </a:p>
          <a:p>
            <a:r>
              <a:rPr lang="ru-RU" dirty="0" smtClean="0"/>
              <a:t>В качестве положительного контроля использовали </a:t>
            </a:r>
            <a:r>
              <a:rPr lang="ru-RU" dirty="0" err="1" smtClean="0"/>
              <a:t>ЦИНКОВОпальцевые</a:t>
            </a:r>
            <a:r>
              <a:rPr lang="ru-RU" dirty="0" smtClean="0"/>
              <a:t> </a:t>
            </a:r>
            <a:r>
              <a:rPr lang="ru-RU" dirty="0" err="1" smtClean="0"/>
              <a:t>нуклезы</a:t>
            </a:r>
            <a:r>
              <a:rPr lang="ru-RU" dirty="0" smtClean="0"/>
              <a:t> с доказанной </a:t>
            </a:r>
            <a:r>
              <a:rPr lang="ru-RU" dirty="0" err="1" smtClean="0"/>
              <a:t>эффекктивностью</a:t>
            </a:r>
            <a:r>
              <a:rPr lang="ru-RU" dirty="0" smtClean="0"/>
              <a:t> смещения </a:t>
            </a:r>
            <a:r>
              <a:rPr lang="ru-RU" dirty="0" err="1" smtClean="0"/>
              <a:t>гетероплазмии</a:t>
            </a:r>
            <a:r>
              <a:rPr lang="ru-RU" dirty="0" smtClean="0"/>
              <a:t> по аналогичной мутации. </a:t>
            </a:r>
            <a:r>
              <a:rPr lang="ru-RU" dirty="0" err="1" smtClean="0"/>
              <a:t>Гетероплазмия</a:t>
            </a:r>
            <a:r>
              <a:rPr lang="ru-RU" dirty="0" smtClean="0"/>
              <a:t> после обработки </a:t>
            </a:r>
            <a:r>
              <a:rPr lang="ru-RU" dirty="0" err="1" smtClean="0"/>
              <a:t>цинковопальцевой</a:t>
            </a:r>
            <a:r>
              <a:rPr lang="ru-RU" dirty="0" smtClean="0"/>
              <a:t> нуклеазой произошла во всех линиях, что соответствует литературным данным. Достоверный </a:t>
            </a:r>
            <a:r>
              <a:rPr lang="ru-RU" dirty="0"/>
              <a:t>сдвиг </a:t>
            </a:r>
            <a:r>
              <a:rPr lang="ru-RU" dirty="0" err="1"/>
              <a:t>гетероплазмии</a:t>
            </a:r>
            <a:r>
              <a:rPr lang="ru-RU" dirty="0"/>
              <a:t> на 10% под воздействием модифицированной </a:t>
            </a:r>
            <a:r>
              <a:rPr lang="ru-RU" dirty="0" err="1"/>
              <a:t>нРНК</a:t>
            </a:r>
            <a:r>
              <a:rPr lang="ru-RU" dirty="0"/>
              <a:t> (фиолетовый столбец) наблюдали на 6-день после нескольких раундов </a:t>
            </a:r>
            <a:r>
              <a:rPr lang="ru-RU" dirty="0" err="1"/>
              <a:t>трансфекции</a:t>
            </a:r>
            <a:r>
              <a:rPr lang="ru-RU" dirty="0"/>
              <a:t> в </a:t>
            </a:r>
            <a:r>
              <a:rPr lang="ru-RU" dirty="0" err="1"/>
              <a:t>трансгенной</a:t>
            </a:r>
            <a:r>
              <a:rPr lang="ru-RU" dirty="0"/>
              <a:t> линии </a:t>
            </a:r>
            <a:r>
              <a:rPr lang="en-US" dirty="0"/>
              <a:t>NARP</a:t>
            </a:r>
            <a:r>
              <a:rPr lang="ru-RU" dirty="0" smtClean="0"/>
              <a:t>3-1-</a:t>
            </a:r>
            <a:r>
              <a:rPr lang="en-US" dirty="0" err="1"/>
              <a:t>MitoCas</a:t>
            </a:r>
            <a:r>
              <a:rPr lang="ru-RU" dirty="0"/>
              <a:t>9, как по сравнению с необработанным контролем-синий столбик, так и в сравнении с аналогичной обработкой на 2-ой день. При этом в линии </a:t>
            </a:r>
            <a:r>
              <a:rPr lang="en-US" dirty="0"/>
              <a:t>NARP</a:t>
            </a:r>
            <a:r>
              <a:rPr lang="ru-RU" dirty="0"/>
              <a:t>3-2-</a:t>
            </a:r>
            <a:r>
              <a:rPr lang="en-US" dirty="0" err="1"/>
              <a:t>MitoCas</a:t>
            </a:r>
            <a:r>
              <a:rPr lang="ru-RU" dirty="0"/>
              <a:t>9-</a:t>
            </a:r>
            <a:r>
              <a:rPr lang="en-US" dirty="0"/>
              <a:t>C</a:t>
            </a:r>
            <a:r>
              <a:rPr lang="ru-RU" dirty="0"/>
              <a:t>1 эффект от воздействия модифицированной </a:t>
            </a:r>
            <a:r>
              <a:rPr lang="ru-RU" dirty="0" err="1"/>
              <a:t>нРНК</a:t>
            </a:r>
            <a:r>
              <a:rPr lang="ru-RU" dirty="0"/>
              <a:t> наблюдался уже на второй день по сравнению с необработанным контролем на </a:t>
            </a:r>
            <a:r>
              <a:rPr lang="ru-RU" dirty="0" smtClean="0"/>
              <a:t>10%. Эффекта от  других обработок и без обработок выявлено не было. Что говорит о специфичном удалении </a:t>
            </a:r>
            <a:r>
              <a:rPr lang="ru-RU" dirty="0" err="1" smtClean="0"/>
              <a:t>мутантых</a:t>
            </a:r>
            <a:r>
              <a:rPr lang="ru-RU" dirty="0" smtClean="0"/>
              <a:t> </a:t>
            </a:r>
            <a:r>
              <a:rPr lang="ru-RU" dirty="0" err="1" smtClean="0"/>
              <a:t>мтДНК</a:t>
            </a:r>
            <a:r>
              <a:rPr lang="ru-RU" dirty="0" smtClean="0"/>
              <a:t> молекул под влиянием системы </a:t>
            </a:r>
            <a:r>
              <a:rPr lang="ru-RU" dirty="0" err="1"/>
              <a:t>MitoCRISPR</a:t>
            </a:r>
            <a:r>
              <a:rPr lang="ru-RU" dirty="0"/>
              <a:t>/Cas9</a:t>
            </a:r>
            <a:r>
              <a:rPr lang="ru-RU" dirty="0" smtClean="0"/>
              <a:t>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062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162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282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100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направленного сдвига </a:t>
            </a:r>
            <a:r>
              <a:rPr lang="ru-RU" dirty="0" err="1" smtClean="0"/>
              <a:t>гетероплазмии</a:t>
            </a:r>
            <a:r>
              <a:rPr lang="ru-RU" dirty="0" smtClean="0"/>
              <a:t> активно разрабатываются стратегии по  специфичной элиминации </a:t>
            </a:r>
            <a:r>
              <a:rPr lang="ru-RU" dirty="0" err="1" smtClean="0"/>
              <a:t>мтДНК</a:t>
            </a:r>
            <a:r>
              <a:rPr lang="ru-RU" dirty="0" smtClean="0"/>
              <a:t>. Основным </a:t>
            </a:r>
            <a:r>
              <a:rPr lang="ru-RU" dirty="0"/>
              <a:t>принципом элиминации </a:t>
            </a:r>
            <a:r>
              <a:rPr lang="ru-RU" dirty="0" err="1"/>
              <a:t>мтДНК</a:t>
            </a:r>
            <a:r>
              <a:rPr lang="ru-RU" dirty="0"/>
              <a:t> </a:t>
            </a:r>
            <a:r>
              <a:rPr lang="ru-RU" dirty="0" smtClean="0"/>
              <a:t>является </a:t>
            </a:r>
            <a:r>
              <a:rPr lang="ru-RU" dirty="0"/>
              <a:t>линеаризация молекул </a:t>
            </a:r>
            <a:r>
              <a:rPr lang="ru-RU" dirty="0" err="1"/>
              <a:t>митохондрильного</a:t>
            </a:r>
            <a:r>
              <a:rPr lang="ru-RU" dirty="0"/>
              <a:t> генома путем внесения в ее последовательность </a:t>
            </a:r>
            <a:r>
              <a:rPr lang="ru-RU" dirty="0" err="1"/>
              <a:t>двуцепочечного</a:t>
            </a:r>
            <a:r>
              <a:rPr lang="ru-RU" dirty="0"/>
              <a:t> разрыва. Далее линеаризованные молекулы стремительно элиминируются, а для восполнения утраченного пула </a:t>
            </a:r>
            <a:r>
              <a:rPr lang="ru-RU" dirty="0" err="1"/>
              <a:t>мтДНК</a:t>
            </a:r>
            <a:r>
              <a:rPr lang="ru-RU" dirty="0"/>
              <a:t> оставшиеся молекулы </a:t>
            </a:r>
            <a:r>
              <a:rPr lang="ru-RU" dirty="0" err="1"/>
              <a:t>мтДНК</a:t>
            </a:r>
            <a:r>
              <a:rPr lang="ru-RU" dirty="0"/>
              <a:t> реплицируются, приводя к </a:t>
            </a:r>
            <a:r>
              <a:rPr lang="ru-RU" dirty="0" err="1"/>
              <a:t>репопуляции</a:t>
            </a:r>
            <a:r>
              <a:rPr lang="ru-RU" dirty="0"/>
              <a:t> всего генома</a:t>
            </a:r>
            <a:r>
              <a:rPr lang="ru-RU" dirty="0" smtClean="0"/>
              <a:t>.</a:t>
            </a:r>
          </a:p>
          <a:p>
            <a:r>
              <a:rPr lang="ru-RU" sz="1050" dirty="0"/>
              <a:t>Учитывая </a:t>
            </a:r>
            <a:r>
              <a:rPr lang="ru-RU" sz="1050" dirty="0" err="1"/>
              <a:t>многокопийную</a:t>
            </a:r>
            <a:r>
              <a:rPr lang="ru-RU" sz="1050" dirty="0"/>
              <a:t> природу </a:t>
            </a:r>
            <a:r>
              <a:rPr lang="ru-RU" sz="1050" dirty="0" err="1"/>
              <a:t>митохондриального</a:t>
            </a:r>
            <a:r>
              <a:rPr lang="ru-RU" sz="1050" dirty="0"/>
              <a:t> генома, существование механизмов поддержания количества копий </a:t>
            </a:r>
            <a:r>
              <a:rPr lang="ru-RU" sz="1050" dirty="0" err="1"/>
              <a:t>мтДНК</a:t>
            </a:r>
            <a:r>
              <a:rPr lang="ru-RU" sz="1050" dirty="0"/>
              <a:t> и отсутствие эффективных механизмов репарации </a:t>
            </a:r>
            <a:r>
              <a:rPr lang="ru-RU" sz="1050" dirty="0" err="1"/>
              <a:t>двухцепочечных</a:t>
            </a:r>
            <a:r>
              <a:rPr lang="ru-RU" sz="1050" dirty="0"/>
              <a:t> разрывов </a:t>
            </a:r>
            <a:r>
              <a:rPr lang="ru-RU" sz="1050" dirty="0" err="1"/>
              <a:t>мтДНК</a:t>
            </a:r>
            <a:r>
              <a:rPr lang="ru-RU" sz="1050" dirty="0"/>
              <a:t> в митохондриях [204], перспективным подходом для снижения уровня </a:t>
            </a:r>
            <a:r>
              <a:rPr lang="ru-RU" sz="1050" dirty="0" err="1"/>
              <a:t>гетероплазмии</a:t>
            </a:r>
            <a:r>
              <a:rPr lang="ru-RU" sz="1050" dirty="0"/>
              <a:t> является направленное внесение </a:t>
            </a:r>
            <a:r>
              <a:rPr lang="ru-RU" sz="1050" dirty="0" err="1"/>
              <a:t>двуцепочечных</a:t>
            </a:r>
            <a:r>
              <a:rPr lang="ru-RU" sz="1050" dirty="0"/>
              <a:t> разрывов в мутантную </a:t>
            </a:r>
            <a:r>
              <a:rPr lang="ru-RU" sz="1050" dirty="0" err="1"/>
              <a:t>мтДНК</a:t>
            </a:r>
            <a:r>
              <a:rPr lang="ru-RU" sz="1050" dirty="0"/>
              <a:t>. После внесения </a:t>
            </a:r>
            <a:r>
              <a:rPr lang="ru-RU" sz="1050" dirty="0" err="1"/>
              <a:t>двуцепочечного</a:t>
            </a:r>
            <a:r>
              <a:rPr lang="ru-RU" sz="1050" dirty="0"/>
              <a:t> разрыва линейные молекулы </a:t>
            </a:r>
            <a:r>
              <a:rPr lang="ru-RU" sz="1050" dirty="0" err="1"/>
              <a:t>мтДНК</a:t>
            </a:r>
            <a:r>
              <a:rPr lang="ru-RU" sz="1050" dirty="0"/>
              <a:t> быстро деградируют посредством компонентов </a:t>
            </a:r>
            <a:r>
              <a:rPr lang="ru-RU" sz="1050" dirty="0" err="1"/>
              <a:t>репликативной</a:t>
            </a:r>
            <a:r>
              <a:rPr lang="ru-RU" sz="1050" dirty="0"/>
              <a:t> машины митохондрий (</a:t>
            </a:r>
            <a:r>
              <a:rPr lang="ru-RU" sz="1050" dirty="0" err="1"/>
              <a:t>мтДНК</a:t>
            </a:r>
            <a:r>
              <a:rPr lang="ru-RU" sz="1050" dirty="0"/>
              <a:t> полимераза γ, ДНК </a:t>
            </a:r>
            <a:r>
              <a:rPr lang="ru-RU" sz="1050" dirty="0" err="1"/>
              <a:t>геликаза</a:t>
            </a:r>
            <a:r>
              <a:rPr lang="ru-RU" sz="1050" dirty="0"/>
              <a:t> </a:t>
            </a:r>
            <a:r>
              <a:rPr lang="ru-RU" sz="1050" dirty="0" err="1"/>
              <a:t>Twinkle</a:t>
            </a:r>
            <a:r>
              <a:rPr lang="ru-RU" sz="1050" dirty="0"/>
              <a:t>, и </a:t>
            </a:r>
            <a:r>
              <a:rPr lang="ru-RU" sz="1050" dirty="0" err="1"/>
              <a:t>экзонуклеаза</a:t>
            </a:r>
            <a:r>
              <a:rPr lang="ru-RU" sz="1050" dirty="0"/>
              <a:t> MGME1)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334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удаления </a:t>
            </a:r>
            <a:r>
              <a:rPr lang="ru-RU" dirty="0" err="1" smtClean="0"/>
              <a:t>мтдНК</a:t>
            </a:r>
            <a:r>
              <a:rPr lang="ru-RU" dirty="0" smtClean="0"/>
              <a:t> молекул уже адаптированы белковые технологии </a:t>
            </a:r>
            <a:r>
              <a:rPr lang="ru-RU" dirty="0"/>
              <a:t>редактирования генома</a:t>
            </a:r>
            <a:r>
              <a:rPr lang="ru-RU" dirty="0" smtClean="0"/>
              <a:t>, такие как </a:t>
            </a:r>
            <a:r>
              <a:rPr lang="ru-RU" dirty="0" err="1" smtClean="0"/>
              <a:t>цинкововальцевые</a:t>
            </a:r>
            <a:r>
              <a:rPr lang="ru-RU" dirty="0" smtClean="0"/>
              <a:t> и ТАЛЕ нуклеазы. Однако </a:t>
            </a:r>
            <a:r>
              <a:rPr lang="ru-RU" dirty="0"/>
              <a:t>конструирование белковых доменов таких систем является довольно долгим и трудоемким процессом. </a:t>
            </a:r>
            <a:r>
              <a:rPr lang="ru-RU" dirty="0" smtClean="0"/>
              <a:t>Более того не для всех мутаций </a:t>
            </a:r>
            <a:r>
              <a:rPr lang="ru-RU" dirty="0" err="1" smtClean="0"/>
              <a:t>митохондриального</a:t>
            </a:r>
            <a:r>
              <a:rPr lang="ru-RU" dirty="0" smtClean="0"/>
              <a:t> генома данные системы можно </a:t>
            </a:r>
            <a:r>
              <a:rPr lang="ru-RU" dirty="0" err="1" smtClean="0"/>
              <a:t>адаптировать.В</a:t>
            </a:r>
            <a:r>
              <a:rPr lang="ru-RU" dirty="0" smtClean="0"/>
              <a:t> </a:t>
            </a:r>
            <a:r>
              <a:rPr lang="ru-RU" dirty="0"/>
              <a:t>свою очередь система </a:t>
            </a:r>
            <a:r>
              <a:rPr lang="ru-RU" dirty="0" err="1"/>
              <a:t>Криспр</a:t>
            </a:r>
            <a:r>
              <a:rPr lang="ru-RU" dirty="0"/>
              <a:t> </a:t>
            </a:r>
            <a:r>
              <a:rPr lang="ru-RU" dirty="0" err="1"/>
              <a:t>Кас</a:t>
            </a:r>
            <a:r>
              <a:rPr lang="ru-RU" dirty="0"/>
              <a:t> 9 принципиально отличается от данных систем, по простоте использования и высокой </a:t>
            </a:r>
            <a:r>
              <a:rPr lang="ru-RU" dirty="0" smtClean="0"/>
              <a:t>эффективности и гибкости. </a:t>
            </a:r>
            <a:r>
              <a:rPr lang="ru-RU" dirty="0"/>
              <a:t>Эти же характеристики делают ее перспективным инструментом в редактировании </a:t>
            </a:r>
            <a:r>
              <a:rPr lang="ru-RU" dirty="0" err="1"/>
              <a:t>митохондриального</a:t>
            </a:r>
            <a:r>
              <a:rPr lang="ru-RU" dirty="0"/>
              <a:t> генома. Но до сих пор данная система не была адаптирована для манипуляций на </a:t>
            </a:r>
            <a:r>
              <a:rPr lang="ru-RU" dirty="0" err="1"/>
              <a:t>митохондриальном</a:t>
            </a:r>
            <a:r>
              <a:rPr lang="ru-RU" dirty="0"/>
              <a:t> геноме.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2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358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первую очередь мы модифицировали белковый компонент системы – Нуклеазу. Для получения клеточных линий со стабильной экспрессией нуклеазы мы провели сборку конструкции для интеграции гена, кодирующего нуклеазу в геном клеток.  </a:t>
            </a:r>
            <a:r>
              <a:rPr lang="ru-RU" dirty="0"/>
              <a:t>К</a:t>
            </a:r>
            <a:r>
              <a:rPr lang="ru-RU" dirty="0" smtClean="0"/>
              <a:t> </a:t>
            </a:r>
            <a:r>
              <a:rPr lang="ru-RU" dirty="0"/>
              <a:t>последовательности </a:t>
            </a:r>
            <a:r>
              <a:rPr lang="ru-RU" dirty="0" smtClean="0"/>
              <a:t>гена </a:t>
            </a:r>
            <a:r>
              <a:rPr lang="ru-RU" dirty="0"/>
              <a:t>Cas9, </a:t>
            </a:r>
            <a:r>
              <a:rPr lang="ru-RU" dirty="0" smtClean="0"/>
              <a:t>бактерии </a:t>
            </a:r>
            <a:r>
              <a:rPr lang="ru-RU" dirty="0" err="1" smtClean="0"/>
              <a:t>СТр</a:t>
            </a:r>
            <a:r>
              <a:rPr lang="ru-RU" dirty="0" smtClean="0"/>
              <a:t> </a:t>
            </a:r>
            <a:r>
              <a:rPr lang="ru-RU" dirty="0" err="1" smtClean="0"/>
              <a:t>пиодженис</a:t>
            </a:r>
            <a:r>
              <a:rPr lang="ru-RU" dirty="0" smtClean="0"/>
              <a:t>, с </a:t>
            </a:r>
            <a:r>
              <a:rPr lang="ru-RU" dirty="0"/>
              <a:t>оптимизированным </a:t>
            </a:r>
            <a:r>
              <a:rPr lang="ru-RU" dirty="0" err="1"/>
              <a:t>кодонным</a:t>
            </a:r>
            <a:r>
              <a:rPr lang="ru-RU" dirty="0"/>
              <a:t> составом для экспрессии в клетках человека c 5`-конца была присоединена нуклеотидная последовательность, кодирующая сигнал </a:t>
            </a:r>
            <a:r>
              <a:rPr lang="ru-RU" dirty="0" err="1"/>
              <a:t>митохондриальной</a:t>
            </a:r>
            <a:r>
              <a:rPr lang="ru-RU" dirty="0"/>
              <a:t> локализации </a:t>
            </a:r>
            <a:r>
              <a:rPr lang="ru-RU" dirty="0" smtClean="0"/>
              <a:t>8-ой субъединицы </a:t>
            </a:r>
            <a:r>
              <a:rPr lang="ru-RU" dirty="0" err="1" smtClean="0"/>
              <a:t>цитохром</a:t>
            </a:r>
            <a:r>
              <a:rPr lang="ru-RU" dirty="0" smtClean="0"/>
              <a:t>-с-оксидазы. Помимо этого</a:t>
            </a:r>
            <a:r>
              <a:rPr lang="ru-RU" dirty="0"/>
              <a:t>, с 5`-конца непосредственно перед геном cas9 вставлена последовательность, кодирующая полипептид </a:t>
            </a:r>
            <a:r>
              <a:rPr lang="ru-RU" dirty="0" smtClean="0"/>
              <a:t>3xFLAG, для </a:t>
            </a:r>
            <a:r>
              <a:rPr lang="ru-RU" dirty="0" err="1"/>
              <a:t>детекции</a:t>
            </a:r>
            <a:r>
              <a:rPr lang="ru-RU" dirty="0"/>
              <a:t> внутриклеточной локализации </a:t>
            </a:r>
            <a:r>
              <a:rPr lang="ru-RU" dirty="0" smtClean="0"/>
              <a:t>нуклеазы.  Регуляция </a:t>
            </a:r>
            <a:r>
              <a:rPr lang="ru-RU" dirty="0"/>
              <a:t>транскрипции cas9 осуществляется под контролем сильного конститутивного промотора для фактора элонгации человека EF-1α, что позволяет добиться высокого уровня экспрессии в клетках млекопитающих. Для оценки эффективности </a:t>
            </a:r>
            <a:r>
              <a:rPr lang="ru-RU" dirty="0" err="1"/>
              <a:t>трансфекции</a:t>
            </a:r>
            <a:r>
              <a:rPr lang="ru-RU" dirty="0"/>
              <a:t> и прижизненной визуализации встройки нуклеазы в геном клеток, в </a:t>
            </a:r>
            <a:r>
              <a:rPr lang="ru-RU" dirty="0" err="1"/>
              <a:t>плазмиде</a:t>
            </a:r>
            <a:r>
              <a:rPr lang="ru-RU" dirty="0"/>
              <a:t> также содержится ген </a:t>
            </a:r>
            <a:r>
              <a:rPr lang="ru-RU" dirty="0" smtClean="0"/>
              <a:t>ЕGFP</a:t>
            </a:r>
            <a:r>
              <a:rPr lang="ru-RU" dirty="0"/>
              <a:t>.</a:t>
            </a:r>
            <a:r>
              <a:rPr lang="ru-RU" dirty="0" smtClean="0"/>
              <a:t> Полученный </a:t>
            </a:r>
            <a:r>
              <a:rPr lang="ru-RU" dirty="0"/>
              <a:t>фрагмент клонировали в донорный вектор </a:t>
            </a:r>
            <a:r>
              <a:rPr lang="ru-RU" dirty="0" smtClean="0"/>
              <a:t>СБИ-</a:t>
            </a:r>
            <a:r>
              <a:rPr lang="ru-RU" dirty="0" err="1" smtClean="0"/>
              <a:t>ДЖиПи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373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интеграции конструкции </a:t>
            </a:r>
            <a:r>
              <a:rPr lang="en-US" dirty="0" err="1"/>
              <a:t>MitoCas</a:t>
            </a:r>
            <a:r>
              <a:rPr lang="ru-RU" dirty="0"/>
              <a:t>9 в геном были выбраны </a:t>
            </a:r>
            <a:r>
              <a:rPr lang="ru-RU" dirty="0" err="1"/>
              <a:t>цибридные</a:t>
            </a:r>
            <a:r>
              <a:rPr lang="ru-RU" b="1" dirty="0"/>
              <a:t> </a:t>
            </a:r>
            <a:r>
              <a:rPr lang="ru-RU" dirty="0"/>
              <a:t>клеточные </a:t>
            </a:r>
            <a:r>
              <a:rPr lang="ru-RU" dirty="0" smtClean="0"/>
              <a:t>линии человека </a:t>
            </a:r>
            <a:r>
              <a:rPr lang="en-US" dirty="0"/>
              <a:t>NARP</a:t>
            </a:r>
            <a:r>
              <a:rPr lang="ru-RU" dirty="0"/>
              <a:t>3-1 и </a:t>
            </a:r>
            <a:r>
              <a:rPr lang="en-US" dirty="0"/>
              <a:t>NARP</a:t>
            </a:r>
            <a:r>
              <a:rPr lang="ru-RU" dirty="0"/>
              <a:t>3-2, которые содержали мутацию в позиции 8993 </a:t>
            </a:r>
            <a:r>
              <a:rPr lang="ru-RU" dirty="0" err="1"/>
              <a:t>митохондриальной</a:t>
            </a:r>
            <a:r>
              <a:rPr lang="ru-RU" dirty="0"/>
              <a:t> ДНК в состоянии </a:t>
            </a:r>
            <a:r>
              <a:rPr lang="ru-RU" dirty="0" err="1"/>
              <a:t>гетероплазмии</a:t>
            </a:r>
            <a:r>
              <a:rPr lang="ru-RU" dirty="0"/>
              <a:t> приблизительно 90% и 60%. Замена </a:t>
            </a:r>
            <a:r>
              <a:rPr lang="ru-RU" dirty="0" err="1"/>
              <a:t>тимина</a:t>
            </a:r>
            <a:r>
              <a:rPr lang="ru-RU" dirty="0"/>
              <a:t> на гуанин в позиции 8993 гена АТФазы6 приводит к разобщению дыхательной цепи  и </a:t>
            </a:r>
            <a:r>
              <a:rPr lang="ru-RU" dirty="0" err="1"/>
              <a:t>нарущению</a:t>
            </a:r>
            <a:r>
              <a:rPr lang="ru-RU" dirty="0"/>
              <a:t> синтеза АТФ. Фенотипическое проявление данной мутации зависит от степени </a:t>
            </a:r>
            <a:r>
              <a:rPr lang="ru-RU" dirty="0" err="1"/>
              <a:t>гетероплазмии</a:t>
            </a:r>
            <a:r>
              <a:rPr lang="ru-RU" dirty="0"/>
              <a:t> </a:t>
            </a:r>
            <a:r>
              <a:rPr lang="ru-RU" dirty="0" err="1"/>
              <a:t>мтДНК</a:t>
            </a:r>
            <a:r>
              <a:rPr lang="ru-RU" dirty="0"/>
              <a:t>. Так при </a:t>
            </a:r>
            <a:r>
              <a:rPr lang="ru-RU" dirty="0" smtClean="0"/>
              <a:t>60</a:t>
            </a:r>
            <a:r>
              <a:rPr lang="ru-RU" dirty="0"/>
              <a:t>% </a:t>
            </a:r>
            <a:r>
              <a:rPr lang="ru-RU" dirty="0" err="1" smtClean="0"/>
              <a:t>гетероплазмии</a:t>
            </a:r>
            <a:r>
              <a:rPr lang="ru-RU" dirty="0" smtClean="0"/>
              <a:t> </a:t>
            </a:r>
            <a:r>
              <a:rPr lang="ru-RU" dirty="0"/>
              <a:t>проявляется в виде мышечной слабости, атаксии и пигментной дегенерации сетчатки </a:t>
            </a:r>
            <a:r>
              <a:rPr lang="ru-RU" dirty="0" smtClean="0"/>
              <a:t>– что проявляется как синдром НАРП.  При 90</a:t>
            </a:r>
            <a:r>
              <a:rPr lang="ru-RU" dirty="0"/>
              <a:t>% </a:t>
            </a:r>
            <a:r>
              <a:rPr lang="ru-RU" dirty="0" err="1"/>
              <a:t>гетероплазмии</a:t>
            </a:r>
            <a:r>
              <a:rPr lang="ru-RU" dirty="0"/>
              <a:t> </a:t>
            </a:r>
            <a:r>
              <a:rPr lang="ru-RU" dirty="0" smtClean="0"/>
              <a:t>происходит манифестация </a:t>
            </a:r>
            <a:r>
              <a:rPr lang="ru-RU" dirty="0"/>
              <a:t>синдром Лея, </a:t>
            </a:r>
            <a:r>
              <a:rPr lang="ru-RU" dirty="0" err="1" smtClean="0"/>
              <a:t>тяжедлейшая</a:t>
            </a:r>
            <a:r>
              <a:rPr lang="ru-RU" dirty="0"/>
              <a:t> </a:t>
            </a:r>
            <a:r>
              <a:rPr lang="ru-RU" dirty="0" err="1"/>
              <a:t>некротизирующая</a:t>
            </a:r>
            <a:r>
              <a:rPr lang="ru-RU" dirty="0"/>
              <a:t> </a:t>
            </a:r>
            <a:r>
              <a:rPr lang="ru-RU" dirty="0" err="1"/>
              <a:t>энцефаломиелопатия</a:t>
            </a:r>
            <a:r>
              <a:rPr lang="ru-RU" dirty="0"/>
              <a:t> </a:t>
            </a:r>
            <a:r>
              <a:rPr lang="ru-RU" dirty="0" smtClean="0"/>
              <a:t>. Итак, </a:t>
            </a:r>
            <a:r>
              <a:rPr lang="ru-RU" dirty="0" err="1" smtClean="0"/>
              <a:t>клетончые</a:t>
            </a:r>
            <a:r>
              <a:rPr lang="ru-RU" dirty="0" smtClean="0"/>
              <a:t> линии НАРП3-1 и НАРП3-2 с разным уровнем </a:t>
            </a:r>
            <a:r>
              <a:rPr lang="ru-RU" dirty="0" err="1" smtClean="0"/>
              <a:t>гетероплазмии</a:t>
            </a:r>
            <a:r>
              <a:rPr lang="ru-RU" dirty="0" smtClean="0"/>
              <a:t> моделируют два данных заболевания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620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получения </a:t>
            </a:r>
            <a:r>
              <a:rPr lang="ru-RU" dirty="0" smtClean="0"/>
              <a:t>интеграции </a:t>
            </a:r>
            <a:r>
              <a:rPr lang="ru-RU" dirty="0"/>
              <a:t>в </a:t>
            </a:r>
            <a:r>
              <a:rPr lang="ru-RU" dirty="0" err="1" smtClean="0"/>
              <a:t>цибридные</a:t>
            </a:r>
            <a:r>
              <a:rPr lang="ru-RU" dirty="0" smtClean="0"/>
              <a:t> клетки гена  </a:t>
            </a:r>
            <a:r>
              <a:rPr lang="ru-RU" dirty="0"/>
              <a:t>МитоКас9 мы прежде всего проверили наличие </a:t>
            </a:r>
            <a:r>
              <a:rPr lang="ru-RU" dirty="0" err="1"/>
              <a:t>гетероплазмии</a:t>
            </a:r>
            <a:r>
              <a:rPr lang="ru-RU" dirty="0"/>
              <a:t> и с помощью ПДРФ-анализа. Количество мутантных копий </a:t>
            </a:r>
            <a:r>
              <a:rPr lang="ru-RU" dirty="0" err="1"/>
              <a:t>мтДНК</a:t>
            </a:r>
            <a:r>
              <a:rPr lang="ru-RU" dirty="0"/>
              <a:t> почти во всех клонах </a:t>
            </a:r>
            <a:r>
              <a:rPr lang="ru-RU" dirty="0" err="1"/>
              <a:t>трансгенных</a:t>
            </a:r>
            <a:r>
              <a:rPr lang="ru-RU" dirty="0"/>
              <a:t> линий соответствовало уровню </a:t>
            </a:r>
            <a:r>
              <a:rPr lang="ru-RU" dirty="0" err="1"/>
              <a:t>гетероплазмии</a:t>
            </a:r>
            <a:r>
              <a:rPr lang="ru-RU" dirty="0"/>
              <a:t> исходных клеточных линий. Что свидетельствует о том, что интеграция </a:t>
            </a:r>
            <a:r>
              <a:rPr lang="en-US" dirty="0" err="1"/>
              <a:t>MitoCas</a:t>
            </a:r>
            <a:r>
              <a:rPr lang="ru-RU" dirty="0"/>
              <a:t>9 не влияет на </a:t>
            </a:r>
            <a:r>
              <a:rPr lang="ru-RU" dirty="0" smtClean="0"/>
              <a:t>уровень </a:t>
            </a:r>
            <a:r>
              <a:rPr lang="ru-RU" dirty="0" err="1"/>
              <a:t>гетероплазмии</a:t>
            </a:r>
            <a:r>
              <a:rPr lang="ru-RU" dirty="0"/>
              <a:t> клеточных линий. Для дальнейшей работы было выбрано по одной </a:t>
            </a:r>
            <a:r>
              <a:rPr lang="ru-RU" dirty="0" err="1"/>
              <a:t>трансгенной</a:t>
            </a:r>
            <a:r>
              <a:rPr lang="ru-RU" dirty="0"/>
              <a:t> </a:t>
            </a:r>
            <a:r>
              <a:rPr lang="ru-RU" dirty="0" err="1"/>
              <a:t>сублинии</a:t>
            </a:r>
            <a:r>
              <a:rPr lang="ru-RU" dirty="0"/>
              <a:t>. Отсутствие влияния интеграции и экспрессии </a:t>
            </a:r>
            <a:r>
              <a:rPr lang="en-US" dirty="0" err="1"/>
              <a:t>MitoCas</a:t>
            </a:r>
            <a:r>
              <a:rPr lang="ru-RU" dirty="0"/>
              <a:t>9 на </a:t>
            </a:r>
            <a:r>
              <a:rPr lang="ru-RU" dirty="0" err="1"/>
              <a:t>мтДНК</a:t>
            </a:r>
            <a:r>
              <a:rPr lang="ru-RU" dirty="0"/>
              <a:t> исходных и </a:t>
            </a:r>
            <a:r>
              <a:rPr lang="ru-RU" dirty="0" err="1"/>
              <a:t>трансгенных</a:t>
            </a:r>
            <a:r>
              <a:rPr lang="ru-RU" dirty="0"/>
              <a:t> клеточных линий дополнительно подтверждали оценкой уровня </a:t>
            </a:r>
            <a:r>
              <a:rPr lang="ru-RU" dirty="0" err="1"/>
              <a:t>гетероплазмии</a:t>
            </a:r>
            <a:r>
              <a:rPr lang="ru-RU" dirty="0"/>
              <a:t> с помощью ПЦР-ПДРФ анализа в ходе длительного культивирования на 5, 15 и 25 пассажах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i="1" dirty="0"/>
              <a:t>Подобные изменения могли произойти в результате эндогенного сдвига </a:t>
            </a:r>
            <a:r>
              <a:rPr lang="ru-RU" i="1" dirty="0" err="1"/>
              <a:t>гетероплазмии</a:t>
            </a:r>
            <a:r>
              <a:rPr lang="ru-RU" i="1" dirty="0"/>
              <a:t> в сторону молекул </a:t>
            </a:r>
            <a:r>
              <a:rPr lang="ru-RU" i="1" dirty="0" err="1"/>
              <a:t>мтДНК</a:t>
            </a:r>
            <a:r>
              <a:rPr lang="ru-RU" i="1" dirty="0"/>
              <a:t> дикого типа. На сегодняшний день, выяснить основные механизмы внутриклеточного дрейфа уровня </a:t>
            </a:r>
            <a:r>
              <a:rPr lang="ru-RU" i="1" dirty="0" err="1"/>
              <a:t>гетероплазмии</a:t>
            </a:r>
            <a:r>
              <a:rPr lang="ru-RU" i="1" dirty="0"/>
              <a:t> и определить ключевые мишени для ее смещения пока не удалось. Поэтому и разрабатываются технологии для искусственной модуляции уровня </a:t>
            </a:r>
            <a:r>
              <a:rPr lang="ru-RU" i="1" dirty="0" err="1"/>
              <a:t>гетероплазмии</a:t>
            </a:r>
            <a:r>
              <a:rPr lang="ru-RU" i="1" dirty="0"/>
              <a:t> </a:t>
            </a:r>
            <a:r>
              <a:rPr lang="ru-RU" i="1" dirty="0" err="1"/>
              <a:t>мтДНК</a:t>
            </a:r>
            <a:r>
              <a:rPr lang="ru-RU" i="1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199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определения внутриклеточной локализации белка МитоКас9 клетки </a:t>
            </a:r>
            <a:r>
              <a:rPr lang="ru-RU" dirty="0" err="1"/>
              <a:t>лизировали</a:t>
            </a:r>
            <a:r>
              <a:rPr lang="ru-RU" dirty="0"/>
              <a:t> и  фракционировали на </a:t>
            </a:r>
            <a:r>
              <a:rPr lang="ru-RU" dirty="0" err="1"/>
              <a:t>цитозольную</a:t>
            </a:r>
            <a:r>
              <a:rPr lang="ru-RU" dirty="0"/>
              <a:t> и </a:t>
            </a:r>
            <a:r>
              <a:rPr lang="ru-RU" dirty="0" err="1"/>
              <a:t>митохондриальную</a:t>
            </a:r>
            <a:r>
              <a:rPr lang="ru-RU" dirty="0"/>
              <a:t> фракции далее на полученных фракциях проводили вестерн </a:t>
            </a:r>
            <a:r>
              <a:rPr lang="ru-RU" dirty="0" err="1"/>
              <a:t>блот</a:t>
            </a:r>
            <a:r>
              <a:rPr lang="ru-RU" dirty="0"/>
              <a:t> анализ Целевой белок выявляется в тотальной и </a:t>
            </a:r>
            <a:r>
              <a:rPr lang="ru-RU" dirty="0" err="1"/>
              <a:t>митохондриальной</a:t>
            </a:r>
            <a:r>
              <a:rPr lang="ru-RU" dirty="0"/>
              <a:t> фракции у </a:t>
            </a:r>
            <a:r>
              <a:rPr lang="ru-RU" dirty="0" err="1"/>
              <a:t>трансгенных</a:t>
            </a:r>
            <a:r>
              <a:rPr lang="ru-RU" dirty="0"/>
              <a:t> клеточных линий. В </a:t>
            </a:r>
            <a:r>
              <a:rPr lang="ru-RU" dirty="0" smtClean="0"/>
              <a:t>исходных </a:t>
            </a:r>
            <a:r>
              <a:rPr lang="ru-RU" dirty="0"/>
              <a:t>клеточных линиях сигнала не обнаружили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/>
              <a:t>Глицеральдегид-3-фосфатдегидрогеназа (</a:t>
            </a:r>
            <a:r>
              <a:rPr lang="en-US" dirty="0"/>
              <a:t>GAPDH</a:t>
            </a:r>
            <a:r>
              <a:rPr lang="ru-RU" dirty="0"/>
              <a:t>) принимает участие в </a:t>
            </a:r>
            <a:r>
              <a:rPr lang="ru-RU" dirty="0" err="1"/>
              <a:t>пермеабилизации</a:t>
            </a:r>
            <a:r>
              <a:rPr lang="ru-RU" dirty="0"/>
              <a:t> </a:t>
            </a:r>
            <a:r>
              <a:rPr lang="ru-RU" dirty="0" err="1"/>
              <a:t>митохондриальной</a:t>
            </a:r>
            <a:r>
              <a:rPr lang="ru-RU" dirty="0"/>
              <a:t> мембраны при </a:t>
            </a:r>
            <a:r>
              <a:rPr lang="ru-RU" dirty="0" err="1" smtClean="0"/>
              <a:t>апоптозе</a:t>
            </a:r>
            <a:r>
              <a:rPr lang="ru-RU" dirty="0" smtClean="0"/>
              <a:t>. </a:t>
            </a:r>
            <a:r>
              <a:rPr lang="ru-RU" dirty="0"/>
              <a:t>Присутствие </a:t>
            </a:r>
            <a:r>
              <a:rPr lang="ru-RU" dirty="0" err="1"/>
              <a:t>апоптотических</a:t>
            </a:r>
            <a:r>
              <a:rPr lang="ru-RU" dirty="0"/>
              <a:t> клеток в клеточных </a:t>
            </a:r>
            <a:r>
              <a:rPr lang="ru-RU" dirty="0" err="1"/>
              <a:t>лизатах</a:t>
            </a:r>
            <a:r>
              <a:rPr lang="ru-RU" dirty="0"/>
              <a:t> подтверждается наличием белка GAPDH в </a:t>
            </a:r>
            <a:r>
              <a:rPr lang="ru-RU" dirty="0" err="1"/>
              <a:t>митохондриальной</a:t>
            </a:r>
            <a:r>
              <a:rPr lang="ru-RU" dirty="0"/>
              <a:t> фракции.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C9C03-4141-4198-AC69-80032573D79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0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8C62-78D9-4512-B265-BA0FF750088F}" type="datetime1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47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5F85E-F225-4EEF-9BD8-C5F35DE2DFB1}" type="datetime1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18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1F61D-0518-43E5-9ABD-957CC5302F7E}" type="datetime1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59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D8C5-3864-4511-BE32-03C0D904EA0D}" type="datetime1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57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F43E-DAF6-43E4-A98F-ACCDA3544F18}" type="datetime1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04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6B10-B7C1-405F-B27A-5E7139E9B39A}" type="datetime1">
              <a:rPr lang="ru-RU" smtClean="0"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60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2DBA-B1D1-47BD-9614-62F7A126667B}" type="datetime1">
              <a:rPr lang="ru-RU" smtClean="0"/>
              <a:t>05.10.2022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81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BA12-A91C-4435-B6DA-F1FDB2D205DB}" type="datetime1">
              <a:rPr lang="ru-RU" smtClean="0"/>
              <a:t>05.10.2022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63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B679-0F46-40E2-A63B-9893C6C461E3}" type="datetime1">
              <a:rPr lang="ru-RU" smtClean="0"/>
              <a:t>05.10.2022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90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C7E9-4484-41C5-AFBD-EB30B23B2846}" type="datetime1">
              <a:rPr lang="ru-RU" smtClean="0"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55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4E98-0B8C-462A-BD8E-4E1F2E67175C}" type="datetime1">
              <a:rPr lang="ru-RU" smtClean="0"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17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5C150-003B-4B0D-93C2-B18BFD52D9C2}" type="datetime1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37C56-BE08-4AA2-BBC5-44C6ABB73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9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tif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22435" y="1767039"/>
            <a:ext cx="5693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1.5.22. – клеточная биология (биологические науки)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373" y="2996745"/>
            <a:ext cx="11171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Модификация системы CRISPR/Cas9 для направленной элиминации мутантной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митохондриальной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ДНК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43914" y="3889297"/>
            <a:ext cx="3081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Закирова Эльвира </a:t>
            </a:r>
            <a:r>
              <a:rPr lang="ru-RU" dirty="0" err="1"/>
              <a:t>Гамиловна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85943" y="467654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Научный руководитель:</a:t>
            </a:r>
          </a:p>
          <a:p>
            <a:r>
              <a:rPr lang="ru-RU" dirty="0" err="1">
                <a:latin typeface="Cambria" panose="02040503050406030204" pitchFamily="18" charset="0"/>
              </a:rPr>
              <a:t>Орищенко</a:t>
            </a:r>
            <a:r>
              <a:rPr lang="ru-RU" dirty="0">
                <a:latin typeface="Cambria" panose="02040503050406030204" pitchFamily="18" charset="0"/>
              </a:rPr>
              <a:t> Константин Евгеньевич,</a:t>
            </a:r>
          </a:p>
          <a:p>
            <a:r>
              <a:rPr lang="ru-RU" dirty="0">
                <a:latin typeface="Cambria" panose="02040503050406030204" pitchFamily="18" charset="0"/>
              </a:rPr>
              <a:t> к. б. н., ведущий научный сотрудник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47989" y="6382761"/>
            <a:ext cx="421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Новосибирск - 20</a:t>
            </a:r>
            <a:r>
              <a:rPr lang="en-US" dirty="0"/>
              <a:t>2</a:t>
            </a:r>
            <a:r>
              <a:rPr lang="ru-RU" dirty="0"/>
              <a:t>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22782" y="207783"/>
            <a:ext cx="9360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ambria" panose="02040503050406030204" pitchFamily="18" charset="0"/>
              </a:rPr>
              <a:t>Федеральное государственное бюджетное научное учреждение </a:t>
            </a:r>
          </a:p>
          <a:p>
            <a:pPr algn="ctr"/>
            <a:r>
              <a:rPr lang="ru-RU" sz="2000" dirty="0">
                <a:latin typeface="Cambria" panose="02040503050406030204" pitchFamily="18" charset="0"/>
              </a:rPr>
              <a:t>«Федеральный исследовательский центр Институт цитологии и генетики Сибирского отделения Российской академии наук»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8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1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67" y="-252992"/>
            <a:ext cx="11753150" cy="1325563"/>
          </a:xfrm>
        </p:spPr>
        <p:txBody>
          <a:bodyPr>
            <a:norm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Нуклеаза </a:t>
            </a:r>
            <a:r>
              <a:rPr lang="en-US" altLang="ru-RU" sz="2200" dirty="0" err="1">
                <a:solidFill>
                  <a:schemeClr val="bg1"/>
                </a:solidFill>
                <a:latin typeface="Cambria" panose="02040503050406030204" pitchFamily="18" charset="0"/>
              </a:rPr>
              <a:t>MitoCas</a:t>
            </a:r>
            <a:r>
              <a:rPr lang="ru-RU" alt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9 и митохондрии </a:t>
            </a:r>
            <a:r>
              <a:rPr lang="ru-RU" altLang="ru-RU" sz="2200" dirty="0" err="1">
                <a:solidFill>
                  <a:schemeClr val="bg1"/>
                </a:solidFill>
                <a:latin typeface="Cambria" panose="02040503050406030204" pitchFamily="18" charset="0"/>
              </a:rPr>
              <a:t>колокализуются</a:t>
            </a:r>
            <a:r>
              <a:rPr lang="ru-RU" alt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 в </a:t>
            </a:r>
            <a:r>
              <a:rPr lang="ru-RU" altLang="ru-RU" sz="2200" dirty="0" err="1">
                <a:solidFill>
                  <a:schemeClr val="bg1"/>
                </a:solidFill>
                <a:latin typeface="Cambria" panose="02040503050406030204" pitchFamily="18" charset="0"/>
              </a:rPr>
              <a:t>трансгенных</a:t>
            </a:r>
            <a:r>
              <a:rPr lang="ru-RU" alt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 клеточных </a:t>
            </a:r>
            <a:r>
              <a:rPr lang="ru-RU" altLang="ru-RU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линиях:</a:t>
            </a:r>
            <a:br>
              <a:rPr lang="ru-RU" altLang="ru-RU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altLang="ru-RU" sz="22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иммуноцитохимическое</a:t>
            </a:r>
            <a:r>
              <a:rPr lang="ru-RU" altLang="ru-RU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окрашивание</a:t>
            </a:r>
            <a:endParaRPr lang="ru-RU" altLang="ru-RU" sz="2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 descr="https://lh5.googleusercontent.com/Zly05KWGalHhKmUDD4dBkmBQw_RfajSORiYXulkn6VV0Fw_SwcCaA4UwbbsA5E2eoGQoiL9ByJWOmonfX7tQ504Aw48uv4ncbWGR8HM520okCF3C1S_8HvCukodFEoPhX_YcDFM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1125"/>
          <a:stretch/>
        </p:blipFill>
        <p:spPr bwMode="auto">
          <a:xfrm>
            <a:off x="5673188" y="1990725"/>
            <a:ext cx="6508003" cy="44767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534727" y="1453118"/>
            <a:ext cx="5016210" cy="5039712"/>
            <a:chOff x="6342956" y="1281668"/>
            <a:chExt cx="5016210" cy="5039712"/>
          </a:xfrm>
        </p:grpSpPr>
        <p:pic>
          <p:nvPicPr>
            <p:cNvPr id="2052" name="Picture 4" descr="https://lh3.googleusercontent.com/zTVndnnKMVtRt2pMKls0HST3FwpYkdezV_mTF6JAlsl525gSfp1brJUsv24vJO1eJtO2-cTHTX95d8wjC9gNIEzPt-6e9h4dcDtsNVbMP7yyPe7fsxJjsIDceqHAQhjqDoA-TCb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956" y="1305169"/>
              <a:ext cx="5016210" cy="5016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342956" y="1281880"/>
              <a:ext cx="991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ambria" pitchFamily="18" charset="0"/>
                </a:rPr>
                <a:t>DAPI</a:t>
              </a:r>
              <a:endParaRPr lang="ru-RU" sz="2000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73521" y="1281668"/>
              <a:ext cx="1999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latin typeface="Cambria" pitchFamily="18" charset="0"/>
                </a:rPr>
                <a:t>pTaq</a:t>
              </a:r>
              <a:r>
                <a:rPr lang="en-US" sz="2000" dirty="0">
                  <a:solidFill>
                    <a:schemeClr val="bg1"/>
                  </a:solidFill>
                  <a:latin typeface="Cambria" pitchFamily="18" charset="0"/>
                </a:rPr>
                <a:t> RFP-</a:t>
              </a:r>
              <a:r>
                <a:rPr lang="en-US" sz="2000" dirty="0" err="1">
                  <a:solidFill>
                    <a:schemeClr val="bg1"/>
                  </a:solidFill>
                  <a:latin typeface="Cambria" pitchFamily="18" charset="0"/>
                </a:rPr>
                <a:t>mito</a:t>
              </a:r>
              <a:endParaRPr lang="ru-RU" sz="2000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75264" y="3831744"/>
              <a:ext cx="1596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ambria" pitchFamily="18" charset="0"/>
                </a:rPr>
                <a:t>Anti-FLAG</a:t>
              </a:r>
              <a:endParaRPr lang="ru-RU" sz="2000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851061" y="3831743"/>
              <a:ext cx="991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ambria" pitchFamily="18" charset="0"/>
                </a:rPr>
                <a:t>Merge</a:t>
              </a:r>
              <a:endParaRPr lang="ru-RU" sz="2000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65939" y="959051"/>
            <a:ext cx="2650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mbria" pitchFamily="18" charset="0"/>
              </a:rPr>
              <a:t>NARP3-1-MitoCas9</a:t>
            </a:r>
            <a:r>
              <a:rPr lang="ru-RU" sz="2000" dirty="0">
                <a:solidFill>
                  <a:schemeClr val="bg1"/>
                </a:solidFill>
                <a:latin typeface="Cambria" pitchFamily="18" charset="0"/>
              </a:rPr>
              <a:t>-С1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52260" y="1381595"/>
            <a:ext cx="2666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mbria" pitchFamily="18" charset="0"/>
              </a:rPr>
              <a:t>NARP3-2-MitoCas9</a:t>
            </a:r>
            <a:r>
              <a:rPr lang="ru-RU" sz="2000" dirty="0">
                <a:solidFill>
                  <a:schemeClr val="bg1"/>
                </a:solidFill>
                <a:latin typeface="Cambria" pitchFamily="18" charset="0"/>
              </a:rPr>
              <a:t>-С1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118854" y="6468407"/>
            <a:ext cx="2743200" cy="365125"/>
          </a:xfrm>
        </p:spPr>
        <p:txBody>
          <a:bodyPr/>
          <a:lstStyle/>
          <a:p>
            <a:fld id="{1B137C56-BE08-4AA2-BBC5-44C6ABB731E0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28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67" y="-252992"/>
            <a:ext cx="11753150" cy="1325563"/>
          </a:xfrm>
        </p:spPr>
        <p:txBody>
          <a:bodyPr>
            <a:norm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Нуклеаза </a:t>
            </a:r>
            <a:r>
              <a:rPr lang="en-US" altLang="ru-RU" sz="2200" dirty="0" err="1">
                <a:solidFill>
                  <a:schemeClr val="bg1"/>
                </a:solidFill>
                <a:latin typeface="Cambria" panose="02040503050406030204" pitchFamily="18" charset="0"/>
              </a:rPr>
              <a:t>MitoCas</a:t>
            </a:r>
            <a:r>
              <a:rPr lang="ru-RU" alt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9 и митохондрии </a:t>
            </a:r>
            <a:r>
              <a:rPr lang="ru-RU" altLang="ru-RU" sz="2200" dirty="0" err="1">
                <a:solidFill>
                  <a:schemeClr val="bg1"/>
                </a:solidFill>
                <a:latin typeface="Cambria" panose="02040503050406030204" pitchFamily="18" charset="0"/>
              </a:rPr>
              <a:t>колокализуются</a:t>
            </a:r>
            <a:r>
              <a:rPr lang="ru-RU" alt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 в </a:t>
            </a:r>
            <a:r>
              <a:rPr lang="ru-RU" altLang="ru-RU" sz="2200" dirty="0" err="1">
                <a:solidFill>
                  <a:schemeClr val="bg1"/>
                </a:solidFill>
                <a:latin typeface="Cambria" panose="02040503050406030204" pitchFamily="18" charset="0"/>
              </a:rPr>
              <a:t>трансгенных</a:t>
            </a:r>
            <a:r>
              <a:rPr lang="ru-RU" alt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 клеточных </a:t>
            </a:r>
            <a:r>
              <a:rPr lang="ru-RU" altLang="ru-RU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линиях:</a:t>
            </a:r>
            <a:br>
              <a:rPr lang="ru-RU" altLang="ru-RU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altLang="ru-RU" sz="22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иммуноцитохимическое</a:t>
            </a:r>
            <a:r>
              <a:rPr lang="ru-RU" altLang="ru-RU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окрашивание</a:t>
            </a:r>
            <a:endParaRPr lang="ru-RU" altLang="ru-RU" sz="2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 descr="https://lh5.googleusercontent.com/Zly05KWGalHhKmUDD4dBkmBQw_RfajSORiYXulkn6VV0Fw_SwcCaA4UwbbsA5E2eoGQoiL9ByJWOmonfX7tQ504Aw48uv4ncbWGR8HM520okCF3C1S_8HvCukodFEoPhX_YcDFM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1125"/>
          <a:stretch/>
        </p:blipFill>
        <p:spPr bwMode="auto">
          <a:xfrm>
            <a:off x="5673188" y="1990725"/>
            <a:ext cx="6508003" cy="44767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534727" y="1453118"/>
            <a:ext cx="5016210" cy="5039712"/>
            <a:chOff x="6342956" y="1281668"/>
            <a:chExt cx="5016210" cy="5039712"/>
          </a:xfrm>
        </p:grpSpPr>
        <p:pic>
          <p:nvPicPr>
            <p:cNvPr id="2052" name="Picture 4" descr="https://lh3.googleusercontent.com/zTVndnnKMVtRt2pMKls0HST3FwpYkdezV_mTF6JAlsl525gSfp1brJUsv24vJO1eJtO2-cTHTX95d8wjC9gNIEzPt-6e9h4dcDtsNVbMP7yyPe7fsxJjsIDceqHAQhjqDoA-TCb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956" y="1305169"/>
              <a:ext cx="5016210" cy="5016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342956" y="1281880"/>
              <a:ext cx="991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ambria" pitchFamily="18" charset="0"/>
                </a:rPr>
                <a:t>DAPI</a:t>
              </a:r>
              <a:endParaRPr lang="ru-RU" sz="2000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73521" y="1281668"/>
              <a:ext cx="1999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latin typeface="Cambria" pitchFamily="18" charset="0"/>
                </a:rPr>
                <a:t>pTaq</a:t>
              </a:r>
              <a:r>
                <a:rPr lang="en-US" sz="2000" dirty="0">
                  <a:solidFill>
                    <a:schemeClr val="bg1"/>
                  </a:solidFill>
                  <a:latin typeface="Cambria" pitchFamily="18" charset="0"/>
                </a:rPr>
                <a:t> RFP-</a:t>
              </a:r>
              <a:r>
                <a:rPr lang="en-US" sz="2000" dirty="0" err="1">
                  <a:solidFill>
                    <a:schemeClr val="bg1"/>
                  </a:solidFill>
                  <a:latin typeface="Cambria" pitchFamily="18" charset="0"/>
                </a:rPr>
                <a:t>mito</a:t>
              </a:r>
              <a:endParaRPr lang="ru-RU" sz="2000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75264" y="3831744"/>
              <a:ext cx="1596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ambria" pitchFamily="18" charset="0"/>
                </a:rPr>
                <a:t>Anti-FLAG</a:t>
              </a:r>
              <a:endParaRPr lang="ru-RU" sz="2000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851061" y="3831743"/>
              <a:ext cx="991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ambria" pitchFamily="18" charset="0"/>
                </a:rPr>
                <a:t>Merge</a:t>
              </a:r>
              <a:endParaRPr lang="ru-RU" sz="2000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65939" y="959051"/>
            <a:ext cx="2650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mbria" pitchFamily="18" charset="0"/>
              </a:rPr>
              <a:t>NARP3-1-MitoCas9</a:t>
            </a:r>
            <a:r>
              <a:rPr lang="ru-RU" sz="2000" dirty="0">
                <a:solidFill>
                  <a:schemeClr val="bg1"/>
                </a:solidFill>
                <a:latin typeface="Cambria" pitchFamily="18" charset="0"/>
              </a:rPr>
              <a:t>-С1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52260" y="1381595"/>
            <a:ext cx="2666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mbria" pitchFamily="18" charset="0"/>
              </a:rPr>
              <a:t>NARP3-2-MitoCas9</a:t>
            </a:r>
            <a:r>
              <a:rPr lang="ru-RU" sz="2000" dirty="0">
                <a:solidFill>
                  <a:schemeClr val="bg1"/>
                </a:solidFill>
                <a:latin typeface="Cambria" pitchFamily="18" charset="0"/>
              </a:rPr>
              <a:t>-С1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118854" y="6468407"/>
            <a:ext cx="2743200" cy="365125"/>
          </a:xfrm>
        </p:spPr>
        <p:txBody>
          <a:bodyPr/>
          <a:lstStyle/>
          <a:p>
            <a:fld id="{1B137C56-BE08-4AA2-BBC5-44C6ABB731E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9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807" y="6036888"/>
            <a:ext cx="11563904" cy="5840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*</a:t>
            </a:r>
            <a:r>
              <a:rPr lang="en-US" sz="1800" dirty="0" smtClean="0">
                <a:solidFill>
                  <a:schemeClr val="bg1"/>
                </a:solidFill>
              </a:rPr>
              <a:t>PCC </a:t>
            </a:r>
            <a:r>
              <a:rPr lang="ru-RU" sz="1800" dirty="0" smtClean="0">
                <a:solidFill>
                  <a:schemeClr val="bg1"/>
                </a:solidFill>
              </a:rPr>
              <a:t>был </a:t>
            </a:r>
            <a:r>
              <a:rPr lang="ru-RU" sz="1800" dirty="0">
                <a:solidFill>
                  <a:schemeClr val="bg1"/>
                </a:solidFill>
              </a:rPr>
              <a:t>рассчитан с использованием программного обеспечения ZEN </a:t>
            </a:r>
            <a:r>
              <a:rPr lang="ru-RU" sz="1800" dirty="0" smtClean="0">
                <a:solidFill>
                  <a:schemeClr val="bg1"/>
                </a:solidFill>
              </a:rPr>
              <a:t>2010 (https</a:t>
            </a:r>
            <a:r>
              <a:rPr lang="ru-RU" sz="1800" dirty="0">
                <a:solidFill>
                  <a:schemeClr val="bg1"/>
                </a:solidFill>
              </a:rPr>
              <a:t>://www.zen.com</a:t>
            </a:r>
            <a:r>
              <a:rPr lang="ru-RU" sz="1800" dirty="0" smtClean="0">
                <a:solidFill>
                  <a:schemeClr val="bg1"/>
                </a:solidFill>
              </a:rPr>
              <a:t>/) на основе изображений</a:t>
            </a:r>
            <a:r>
              <a:rPr lang="ru-RU" sz="1800" dirty="0">
                <a:solidFill>
                  <a:schemeClr val="bg1"/>
                </a:solidFill>
              </a:rPr>
              <a:t>, полученных с помощью </a:t>
            </a:r>
            <a:r>
              <a:rPr lang="ru-RU" sz="1800" dirty="0" smtClean="0">
                <a:solidFill>
                  <a:schemeClr val="bg1"/>
                </a:solidFill>
              </a:rPr>
              <a:t>Z-</a:t>
            </a:r>
            <a:r>
              <a:rPr lang="ru-RU" sz="1800" dirty="0" err="1" smtClean="0">
                <a:solidFill>
                  <a:schemeClr val="bg1"/>
                </a:solidFill>
              </a:rPr>
              <a:t>стекинга</a:t>
            </a:r>
            <a:r>
              <a:rPr lang="ru-RU" sz="1800" dirty="0">
                <a:solidFill>
                  <a:schemeClr val="bg1"/>
                </a:solidFill>
              </a:rPr>
              <a:t> с помощью лазерного сканирующего микроскопа LSM 780 NLO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253659"/>
              </p:ext>
            </p:extLst>
          </p:nvPr>
        </p:nvGraphicFramePr>
        <p:xfrm>
          <a:off x="399162" y="776651"/>
          <a:ext cx="11334022" cy="508083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107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5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2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1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5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1834"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/>
                        <a:t>Клеточная линия</a:t>
                      </a:r>
                      <a:endParaRPr lang="en-US" baseline="0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NARP3-2</a:t>
                      </a:r>
                      <a:endParaRPr lang="ru-RU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NARP3-1-MitoCas9</a:t>
                      </a:r>
                      <a:endParaRPr lang="ru-RU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NARP3-2-MitoCas9</a:t>
                      </a:r>
                      <a:endParaRPr lang="ru-RU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NARP3-2</a:t>
                      </a:r>
                      <a:endParaRPr lang="ru-RU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1561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788">
                <a:tc>
                  <a:txBody>
                    <a:bodyPr/>
                    <a:lstStyle/>
                    <a:p>
                      <a:pPr algn="ctr"/>
                      <a:r>
                        <a:rPr lang="ru-RU" dirty="0" err="1">
                          <a:solidFill>
                            <a:schemeClr val="bg1"/>
                          </a:solidFill>
                        </a:rPr>
                        <a:t>Экспрессируемые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 белки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EGFP-N1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без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MTS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)+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TagRFP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-Mito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MitoCas9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TagRFP-Mito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MitoCas9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TagRFP-Mito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B050"/>
                          </a:solidFill>
                        </a:rPr>
                        <a:t>TurboGFP-Mito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TagRFP-Mito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4371"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Коэффициент </a:t>
                      </a:r>
                      <a:r>
                        <a:rPr lang="ru-RU" baseline="0" dirty="0" err="1">
                          <a:solidFill>
                            <a:schemeClr val="bg1"/>
                          </a:solidFill>
                        </a:rPr>
                        <a:t>колокализации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 Пирсона 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PCC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) 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для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GFP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и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RFP</a:t>
                      </a:r>
                      <a:endParaRPr lang="ru-RU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Низкая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0,23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±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0,07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Средняя 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(0,41±0,07)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Средняя (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0,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50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±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0,0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9)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Высокая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(0,79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±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0,04)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784" y="1267612"/>
            <a:ext cx="2251374" cy="2132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66" y="1335813"/>
            <a:ext cx="2349869" cy="2063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998" y="1227277"/>
            <a:ext cx="2127674" cy="2056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59" y="1266856"/>
            <a:ext cx="2132981" cy="213298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42485" y="6432671"/>
            <a:ext cx="2743200" cy="365125"/>
          </a:xfrm>
        </p:spPr>
        <p:txBody>
          <a:bodyPr/>
          <a:lstStyle/>
          <a:p>
            <a:fld id="{1B137C56-BE08-4AA2-BBC5-44C6ABB731E0}" type="slidenum">
              <a:rPr lang="ru-RU" smtClean="0"/>
              <a:t>12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-307616"/>
            <a:ext cx="1175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Нуклеаза </a:t>
            </a:r>
            <a:r>
              <a:rPr lang="en-US" altLang="ru-RU" sz="2200" dirty="0" err="1">
                <a:solidFill>
                  <a:schemeClr val="bg1"/>
                </a:solidFill>
                <a:latin typeface="Cambria" panose="02040503050406030204" pitchFamily="18" charset="0"/>
              </a:rPr>
              <a:t>MitoCas</a:t>
            </a:r>
            <a:r>
              <a:rPr lang="ru-RU" alt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9 </a:t>
            </a:r>
            <a:r>
              <a:rPr lang="ru-RU" altLang="ru-RU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и митохондрии </a:t>
            </a:r>
            <a:r>
              <a:rPr lang="ru-RU" altLang="ru-RU" sz="22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колокализуются</a:t>
            </a:r>
            <a:r>
              <a:rPr lang="ru-RU" altLang="ru-RU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в </a:t>
            </a:r>
            <a:r>
              <a:rPr lang="ru-RU" altLang="ru-RU" sz="2200" dirty="0" err="1">
                <a:solidFill>
                  <a:schemeClr val="bg1"/>
                </a:solidFill>
                <a:latin typeface="Cambria" panose="02040503050406030204" pitchFamily="18" charset="0"/>
              </a:rPr>
              <a:t>трансгенных</a:t>
            </a:r>
            <a:r>
              <a:rPr lang="ru-RU" alt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 клеточных </a:t>
            </a:r>
            <a:r>
              <a:rPr lang="ru-RU" altLang="ru-RU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линиях:</a:t>
            </a:r>
          </a:p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т</a:t>
            </a:r>
            <a:r>
              <a:rPr lang="ru-RU" altLang="ru-RU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ест на </a:t>
            </a:r>
            <a:r>
              <a:rPr lang="ru-RU" altLang="ru-RU" sz="22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колокализацию</a:t>
            </a:r>
            <a:r>
              <a:rPr lang="ru-RU" altLang="ru-RU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ru-RU" altLang="ru-RU" sz="2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58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9"/>
          <p:cNvSpPr>
            <a:spLocks noChangeArrowheads="1"/>
          </p:cNvSpPr>
          <p:nvPr/>
        </p:nvSpPr>
        <p:spPr bwMode="auto">
          <a:xfrm>
            <a:off x="149217" y="847022"/>
            <a:ext cx="16520615" cy="48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84"/>
          <p:cNvSpPr>
            <a:spLocks noChangeArrowheads="1"/>
          </p:cNvSpPr>
          <p:nvPr/>
        </p:nvSpPr>
        <p:spPr bwMode="auto">
          <a:xfrm>
            <a:off x="606417" y="6798560"/>
            <a:ext cx="1652061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030812" y="4289551"/>
            <a:ext cx="4534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ambria" pitchFamily="18" charset="0"/>
              </a:rPr>
              <a:t>Субклеточная локализация </a:t>
            </a:r>
            <a:r>
              <a:rPr lang="en-US" dirty="0">
                <a:latin typeface="Cambria" pitchFamily="18" charset="0"/>
              </a:rPr>
              <a:t>MitoCas9</a:t>
            </a:r>
            <a:r>
              <a:rPr lang="ru-RU" dirty="0">
                <a:latin typeface="Cambria" pitchFamily="18" charset="0"/>
              </a:rPr>
              <a:t>(  )</a:t>
            </a:r>
            <a:r>
              <a:rPr lang="en-US" dirty="0">
                <a:latin typeface="Cambria" pitchFamily="18" charset="0"/>
              </a:rPr>
              <a:t> </a:t>
            </a:r>
            <a:r>
              <a:rPr lang="ru-RU" dirty="0">
                <a:latin typeface="Cambria" pitchFamily="18" charset="0"/>
              </a:rPr>
              <a:t> в </a:t>
            </a:r>
            <a:r>
              <a:rPr lang="ru-RU" dirty="0" err="1">
                <a:latin typeface="Cambria" pitchFamily="18" charset="0"/>
              </a:rPr>
              <a:t>цибридных</a:t>
            </a:r>
            <a:r>
              <a:rPr lang="ru-RU" dirty="0">
                <a:latin typeface="Cambria" pitchFamily="18" charset="0"/>
              </a:rPr>
              <a:t> клеточных линиях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11009404" y="4407579"/>
            <a:ext cx="134131" cy="1920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994" y="953953"/>
            <a:ext cx="2495267" cy="27844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85270" y="864681"/>
            <a:ext cx="361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mbria" pitchFamily="18" charset="0"/>
              </a:rPr>
              <a:t>Схема ИЭМ анализа: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732020" y="5745480"/>
            <a:ext cx="1546943" cy="800100"/>
          </a:xfrm>
          <a:custGeom>
            <a:avLst/>
            <a:gdLst>
              <a:gd name="connsiteX0" fmla="*/ 1059180 w 1546943"/>
              <a:gd name="connsiteY0" fmla="*/ 45720 h 800100"/>
              <a:gd name="connsiteX1" fmla="*/ 1021080 w 1546943"/>
              <a:gd name="connsiteY1" fmla="*/ 38100 h 800100"/>
              <a:gd name="connsiteX2" fmla="*/ 975360 w 1546943"/>
              <a:gd name="connsiteY2" fmla="*/ 22860 h 800100"/>
              <a:gd name="connsiteX3" fmla="*/ 914400 w 1546943"/>
              <a:gd name="connsiteY3" fmla="*/ 7620 h 800100"/>
              <a:gd name="connsiteX4" fmla="*/ 883920 w 1546943"/>
              <a:gd name="connsiteY4" fmla="*/ 0 h 800100"/>
              <a:gd name="connsiteX5" fmla="*/ 609600 w 1546943"/>
              <a:gd name="connsiteY5" fmla="*/ 7620 h 800100"/>
              <a:gd name="connsiteX6" fmla="*/ 579120 w 1546943"/>
              <a:gd name="connsiteY6" fmla="*/ 15240 h 800100"/>
              <a:gd name="connsiteX7" fmla="*/ 457200 w 1546943"/>
              <a:gd name="connsiteY7" fmla="*/ 45720 h 800100"/>
              <a:gd name="connsiteX8" fmla="*/ 411480 w 1546943"/>
              <a:gd name="connsiteY8" fmla="*/ 68580 h 800100"/>
              <a:gd name="connsiteX9" fmla="*/ 335280 w 1546943"/>
              <a:gd name="connsiteY9" fmla="*/ 91440 h 800100"/>
              <a:gd name="connsiteX10" fmla="*/ 312420 w 1546943"/>
              <a:gd name="connsiteY10" fmla="*/ 106680 h 800100"/>
              <a:gd name="connsiteX11" fmla="*/ 274320 w 1546943"/>
              <a:gd name="connsiteY11" fmla="*/ 114300 h 800100"/>
              <a:gd name="connsiteX12" fmla="*/ 228600 w 1546943"/>
              <a:gd name="connsiteY12" fmla="*/ 129540 h 800100"/>
              <a:gd name="connsiteX13" fmla="*/ 205740 w 1546943"/>
              <a:gd name="connsiteY13" fmla="*/ 137160 h 800100"/>
              <a:gd name="connsiteX14" fmla="*/ 182880 w 1546943"/>
              <a:gd name="connsiteY14" fmla="*/ 144780 h 800100"/>
              <a:gd name="connsiteX15" fmla="*/ 137160 w 1546943"/>
              <a:gd name="connsiteY15" fmla="*/ 175260 h 800100"/>
              <a:gd name="connsiteX16" fmla="*/ 114300 w 1546943"/>
              <a:gd name="connsiteY16" fmla="*/ 198120 h 800100"/>
              <a:gd name="connsiteX17" fmla="*/ 83820 w 1546943"/>
              <a:gd name="connsiteY17" fmla="*/ 243840 h 800100"/>
              <a:gd name="connsiteX18" fmla="*/ 60960 w 1546943"/>
              <a:gd name="connsiteY18" fmla="*/ 266700 h 800100"/>
              <a:gd name="connsiteX19" fmla="*/ 45720 w 1546943"/>
              <a:gd name="connsiteY19" fmla="*/ 297180 h 800100"/>
              <a:gd name="connsiteX20" fmla="*/ 15240 w 1546943"/>
              <a:gd name="connsiteY20" fmla="*/ 342900 h 800100"/>
              <a:gd name="connsiteX21" fmla="*/ 0 w 1546943"/>
              <a:gd name="connsiteY21" fmla="*/ 388620 h 800100"/>
              <a:gd name="connsiteX22" fmla="*/ 7620 w 1546943"/>
              <a:gd name="connsiteY22" fmla="*/ 571500 h 800100"/>
              <a:gd name="connsiteX23" fmla="*/ 38100 w 1546943"/>
              <a:gd name="connsiteY23" fmla="*/ 617220 h 800100"/>
              <a:gd name="connsiteX24" fmla="*/ 91440 w 1546943"/>
              <a:gd name="connsiteY24" fmla="*/ 647700 h 800100"/>
              <a:gd name="connsiteX25" fmla="*/ 114300 w 1546943"/>
              <a:gd name="connsiteY25" fmla="*/ 655320 h 800100"/>
              <a:gd name="connsiteX26" fmla="*/ 175260 w 1546943"/>
              <a:gd name="connsiteY26" fmla="*/ 678180 h 800100"/>
              <a:gd name="connsiteX27" fmla="*/ 259080 w 1546943"/>
              <a:gd name="connsiteY27" fmla="*/ 685800 h 800100"/>
              <a:gd name="connsiteX28" fmla="*/ 281940 w 1546943"/>
              <a:gd name="connsiteY28" fmla="*/ 693420 h 800100"/>
              <a:gd name="connsiteX29" fmla="*/ 335280 w 1546943"/>
              <a:gd name="connsiteY29" fmla="*/ 701040 h 800100"/>
              <a:gd name="connsiteX30" fmla="*/ 365760 w 1546943"/>
              <a:gd name="connsiteY30" fmla="*/ 716280 h 800100"/>
              <a:gd name="connsiteX31" fmla="*/ 411480 w 1546943"/>
              <a:gd name="connsiteY31" fmla="*/ 731520 h 800100"/>
              <a:gd name="connsiteX32" fmla="*/ 441960 w 1546943"/>
              <a:gd name="connsiteY32" fmla="*/ 746760 h 800100"/>
              <a:gd name="connsiteX33" fmla="*/ 464820 w 1546943"/>
              <a:gd name="connsiteY33" fmla="*/ 762000 h 800100"/>
              <a:gd name="connsiteX34" fmla="*/ 487680 w 1546943"/>
              <a:gd name="connsiteY34" fmla="*/ 769620 h 800100"/>
              <a:gd name="connsiteX35" fmla="*/ 510540 w 1546943"/>
              <a:gd name="connsiteY35" fmla="*/ 784860 h 800100"/>
              <a:gd name="connsiteX36" fmla="*/ 556260 w 1546943"/>
              <a:gd name="connsiteY36" fmla="*/ 792480 h 800100"/>
              <a:gd name="connsiteX37" fmla="*/ 586740 w 1546943"/>
              <a:gd name="connsiteY37" fmla="*/ 800100 h 800100"/>
              <a:gd name="connsiteX38" fmla="*/ 922020 w 1546943"/>
              <a:gd name="connsiteY38" fmla="*/ 792480 h 800100"/>
              <a:gd name="connsiteX39" fmla="*/ 1005840 w 1546943"/>
              <a:gd name="connsiteY39" fmla="*/ 762000 h 800100"/>
              <a:gd name="connsiteX40" fmla="*/ 1074420 w 1546943"/>
              <a:gd name="connsiteY40" fmla="*/ 746760 h 800100"/>
              <a:gd name="connsiteX41" fmla="*/ 1104900 w 1546943"/>
              <a:gd name="connsiteY41" fmla="*/ 731520 h 800100"/>
              <a:gd name="connsiteX42" fmla="*/ 1135380 w 1546943"/>
              <a:gd name="connsiteY42" fmla="*/ 723900 h 800100"/>
              <a:gd name="connsiteX43" fmla="*/ 1158240 w 1546943"/>
              <a:gd name="connsiteY43" fmla="*/ 716280 h 800100"/>
              <a:gd name="connsiteX44" fmla="*/ 1211580 w 1546943"/>
              <a:gd name="connsiteY44" fmla="*/ 701040 h 800100"/>
              <a:gd name="connsiteX45" fmla="*/ 1280160 w 1546943"/>
              <a:gd name="connsiteY45" fmla="*/ 670560 h 800100"/>
              <a:gd name="connsiteX46" fmla="*/ 1303020 w 1546943"/>
              <a:gd name="connsiteY46" fmla="*/ 662940 h 800100"/>
              <a:gd name="connsiteX47" fmla="*/ 1325880 w 1546943"/>
              <a:gd name="connsiteY47" fmla="*/ 655320 h 800100"/>
              <a:gd name="connsiteX48" fmla="*/ 1371600 w 1546943"/>
              <a:gd name="connsiteY48" fmla="*/ 632460 h 800100"/>
              <a:gd name="connsiteX49" fmla="*/ 1394460 w 1546943"/>
              <a:gd name="connsiteY49" fmla="*/ 617220 h 800100"/>
              <a:gd name="connsiteX50" fmla="*/ 1447800 w 1546943"/>
              <a:gd name="connsiteY50" fmla="*/ 586740 h 800100"/>
              <a:gd name="connsiteX51" fmla="*/ 1485900 w 1546943"/>
              <a:gd name="connsiteY51" fmla="*/ 548640 h 800100"/>
              <a:gd name="connsiteX52" fmla="*/ 1501140 w 1546943"/>
              <a:gd name="connsiteY52" fmla="*/ 525780 h 800100"/>
              <a:gd name="connsiteX53" fmla="*/ 1524000 w 1546943"/>
              <a:gd name="connsiteY53" fmla="*/ 495300 h 800100"/>
              <a:gd name="connsiteX54" fmla="*/ 1531620 w 1546943"/>
              <a:gd name="connsiteY54" fmla="*/ 464820 h 800100"/>
              <a:gd name="connsiteX55" fmla="*/ 1546860 w 1546943"/>
              <a:gd name="connsiteY55" fmla="*/ 419100 h 800100"/>
              <a:gd name="connsiteX56" fmla="*/ 1539240 w 1546943"/>
              <a:gd name="connsiteY56" fmla="*/ 312420 h 800100"/>
              <a:gd name="connsiteX57" fmla="*/ 1493520 w 1546943"/>
              <a:gd name="connsiteY57" fmla="*/ 281940 h 800100"/>
              <a:gd name="connsiteX58" fmla="*/ 1447800 w 1546943"/>
              <a:gd name="connsiteY58" fmla="*/ 259080 h 800100"/>
              <a:gd name="connsiteX59" fmla="*/ 1424940 w 1546943"/>
              <a:gd name="connsiteY59" fmla="*/ 243840 h 800100"/>
              <a:gd name="connsiteX60" fmla="*/ 1402080 w 1546943"/>
              <a:gd name="connsiteY60" fmla="*/ 236220 h 800100"/>
              <a:gd name="connsiteX61" fmla="*/ 1333500 w 1546943"/>
              <a:gd name="connsiteY61" fmla="*/ 198120 h 800100"/>
              <a:gd name="connsiteX62" fmla="*/ 1310640 w 1546943"/>
              <a:gd name="connsiteY62" fmla="*/ 175260 h 800100"/>
              <a:gd name="connsiteX63" fmla="*/ 1287780 w 1546943"/>
              <a:gd name="connsiteY63" fmla="*/ 167640 h 800100"/>
              <a:gd name="connsiteX64" fmla="*/ 1234440 w 1546943"/>
              <a:gd name="connsiteY64" fmla="*/ 137160 h 800100"/>
              <a:gd name="connsiteX65" fmla="*/ 1211580 w 1546943"/>
              <a:gd name="connsiteY65" fmla="*/ 129540 h 800100"/>
              <a:gd name="connsiteX66" fmla="*/ 1143000 w 1546943"/>
              <a:gd name="connsiteY66" fmla="*/ 99060 h 800100"/>
              <a:gd name="connsiteX67" fmla="*/ 1112520 w 1546943"/>
              <a:gd name="connsiteY67" fmla="*/ 91440 h 800100"/>
              <a:gd name="connsiteX68" fmla="*/ 1059180 w 1546943"/>
              <a:gd name="connsiteY68" fmla="*/ 4572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546943" h="800100">
                <a:moveTo>
                  <a:pt x="1059180" y="45720"/>
                </a:moveTo>
                <a:cubicBezTo>
                  <a:pt x="1043940" y="36830"/>
                  <a:pt x="1033575" y="41508"/>
                  <a:pt x="1021080" y="38100"/>
                </a:cubicBezTo>
                <a:cubicBezTo>
                  <a:pt x="1005582" y="33873"/>
                  <a:pt x="990945" y="26756"/>
                  <a:pt x="975360" y="22860"/>
                </a:cubicBezTo>
                <a:lnTo>
                  <a:pt x="914400" y="7620"/>
                </a:lnTo>
                <a:lnTo>
                  <a:pt x="883920" y="0"/>
                </a:lnTo>
                <a:cubicBezTo>
                  <a:pt x="792480" y="2540"/>
                  <a:pt x="700961" y="3052"/>
                  <a:pt x="609600" y="7620"/>
                </a:cubicBezTo>
                <a:cubicBezTo>
                  <a:pt x="599140" y="8143"/>
                  <a:pt x="589360" y="13046"/>
                  <a:pt x="579120" y="15240"/>
                </a:cubicBezTo>
                <a:cubicBezTo>
                  <a:pt x="567781" y="17670"/>
                  <a:pt x="477499" y="32187"/>
                  <a:pt x="457200" y="45720"/>
                </a:cubicBezTo>
                <a:cubicBezTo>
                  <a:pt x="432153" y="62418"/>
                  <a:pt x="439085" y="60693"/>
                  <a:pt x="411480" y="68580"/>
                </a:cubicBezTo>
                <a:cubicBezTo>
                  <a:pt x="392844" y="73905"/>
                  <a:pt x="348861" y="82386"/>
                  <a:pt x="335280" y="91440"/>
                </a:cubicBezTo>
                <a:cubicBezTo>
                  <a:pt x="327660" y="96520"/>
                  <a:pt x="320995" y="103464"/>
                  <a:pt x="312420" y="106680"/>
                </a:cubicBezTo>
                <a:cubicBezTo>
                  <a:pt x="300293" y="111228"/>
                  <a:pt x="286815" y="110892"/>
                  <a:pt x="274320" y="114300"/>
                </a:cubicBezTo>
                <a:cubicBezTo>
                  <a:pt x="258822" y="118527"/>
                  <a:pt x="243840" y="124460"/>
                  <a:pt x="228600" y="129540"/>
                </a:cubicBezTo>
                <a:lnTo>
                  <a:pt x="205740" y="137160"/>
                </a:lnTo>
                <a:cubicBezTo>
                  <a:pt x="198120" y="139700"/>
                  <a:pt x="189563" y="140325"/>
                  <a:pt x="182880" y="144780"/>
                </a:cubicBezTo>
                <a:cubicBezTo>
                  <a:pt x="167640" y="154940"/>
                  <a:pt x="150112" y="162308"/>
                  <a:pt x="137160" y="175260"/>
                </a:cubicBezTo>
                <a:cubicBezTo>
                  <a:pt x="129540" y="182880"/>
                  <a:pt x="120916" y="189614"/>
                  <a:pt x="114300" y="198120"/>
                </a:cubicBezTo>
                <a:cubicBezTo>
                  <a:pt x="103055" y="212578"/>
                  <a:pt x="96772" y="230888"/>
                  <a:pt x="83820" y="243840"/>
                </a:cubicBezTo>
                <a:cubicBezTo>
                  <a:pt x="76200" y="251460"/>
                  <a:pt x="67224" y="257931"/>
                  <a:pt x="60960" y="266700"/>
                </a:cubicBezTo>
                <a:cubicBezTo>
                  <a:pt x="54358" y="275943"/>
                  <a:pt x="51564" y="287440"/>
                  <a:pt x="45720" y="297180"/>
                </a:cubicBezTo>
                <a:cubicBezTo>
                  <a:pt x="36296" y="312886"/>
                  <a:pt x="21032" y="325524"/>
                  <a:pt x="15240" y="342900"/>
                </a:cubicBezTo>
                <a:lnTo>
                  <a:pt x="0" y="388620"/>
                </a:lnTo>
                <a:cubicBezTo>
                  <a:pt x="2540" y="449580"/>
                  <a:pt x="3113" y="510654"/>
                  <a:pt x="7620" y="571500"/>
                </a:cubicBezTo>
                <a:cubicBezTo>
                  <a:pt x="9226" y="593187"/>
                  <a:pt x="22200" y="603970"/>
                  <a:pt x="38100" y="617220"/>
                </a:cubicBezTo>
                <a:cubicBezTo>
                  <a:pt x="51605" y="628474"/>
                  <a:pt x="76096" y="641124"/>
                  <a:pt x="91440" y="647700"/>
                </a:cubicBezTo>
                <a:cubicBezTo>
                  <a:pt x="98823" y="650864"/>
                  <a:pt x="107116" y="651728"/>
                  <a:pt x="114300" y="655320"/>
                </a:cubicBezTo>
                <a:cubicBezTo>
                  <a:pt x="156228" y="676284"/>
                  <a:pt x="116454" y="670829"/>
                  <a:pt x="175260" y="678180"/>
                </a:cubicBezTo>
                <a:cubicBezTo>
                  <a:pt x="203099" y="681660"/>
                  <a:pt x="231140" y="683260"/>
                  <a:pt x="259080" y="685800"/>
                </a:cubicBezTo>
                <a:cubicBezTo>
                  <a:pt x="266700" y="688340"/>
                  <a:pt x="274064" y="691845"/>
                  <a:pt x="281940" y="693420"/>
                </a:cubicBezTo>
                <a:cubicBezTo>
                  <a:pt x="299552" y="696942"/>
                  <a:pt x="317952" y="696314"/>
                  <a:pt x="335280" y="701040"/>
                </a:cubicBezTo>
                <a:cubicBezTo>
                  <a:pt x="346239" y="704029"/>
                  <a:pt x="355213" y="712061"/>
                  <a:pt x="365760" y="716280"/>
                </a:cubicBezTo>
                <a:cubicBezTo>
                  <a:pt x="380675" y="722246"/>
                  <a:pt x="397112" y="724336"/>
                  <a:pt x="411480" y="731520"/>
                </a:cubicBezTo>
                <a:cubicBezTo>
                  <a:pt x="421640" y="736600"/>
                  <a:pt x="432097" y="741124"/>
                  <a:pt x="441960" y="746760"/>
                </a:cubicBezTo>
                <a:cubicBezTo>
                  <a:pt x="449911" y="751304"/>
                  <a:pt x="456629" y="757904"/>
                  <a:pt x="464820" y="762000"/>
                </a:cubicBezTo>
                <a:cubicBezTo>
                  <a:pt x="472004" y="765592"/>
                  <a:pt x="480496" y="766028"/>
                  <a:pt x="487680" y="769620"/>
                </a:cubicBezTo>
                <a:cubicBezTo>
                  <a:pt x="495871" y="773716"/>
                  <a:pt x="501852" y="781964"/>
                  <a:pt x="510540" y="784860"/>
                </a:cubicBezTo>
                <a:cubicBezTo>
                  <a:pt x="525197" y="789746"/>
                  <a:pt x="541110" y="789450"/>
                  <a:pt x="556260" y="792480"/>
                </a:cubicBezTo>
                <a:cubicBezTo>
                  <a:pt x="566529" y="794534"/>
                  <a:pt x="576580" y="797560"/>
                  <a:pt x="586740" y="800100"/>
                </a:cubicBezTo>
                <a:cubicBezTo>
                  <a:pt x="698500" y="797560"/>
                  <a:pt x="810432" y="799175"/>
                  <a:pt x="922020" y="792480"/>
                </a:cubicBezTo>
                <a:cubicBezTo>
                  <a:pt x="934726" y="791718"/>
                  <a:pt x="991984" y="767196"/>
                  <a:pt x="1005840" y="762000"/>
                </a:cubicBezTo>
                <a:cubicBezTo>
                  <a:pt x="1035854" y="750745"/>
                  <a:pt x="1035210" y="753295"/>
                  <a:pt x="1074420" y="746760"/>
                </a:cubicBezTo>
                <a:cubicBezTo>
                  <a:pt x="1084580" y="741680"/>
                  <a:pt x="1094264" y="735508"/>
                  <a:pt x="1104900" y="731520"/>
                </a:cubicBezTo>
                <a:cubicBezTo>
                  <a:pt x="1114706" y="727843"/>
                  <a:pt x="1125310" y="726777"/>
                  <a:pt x="1135380" y="723900"/>
                </a:cubicBezTo>
                <a:cubicBezTo>
                  <a:pt x="1143103" y="721693"/>
                  <a:pt x="1150517" y="718487"/>
                  <a:pt x="1158240" y="716280"/>
                </a:cubicBezTo>
                <a:cubicBezTo>
                  <a:pt x="1169633" y="713025"/>
                  <a:pt x="1199400" y="707130"/>
                  <a:pt x="1211580" y="701040"/>
                </a:cubicBezTo>
                <a:cubicBezTo>
                  <a:pt x="1284033" y="664814"/>
                  <a:pt x="1162207" y="709878"/>
                  <a:pt x="1280160" y="670560"/>
                </a:cubicBezTo>
                <a:lnTo>
                  <a:pt x="1303020" y="662940"/>
                </a:lnTo>
                <a:cubicBezTo>
                  <a:pt x="1310640" y="660400"/>
                  <a:pt x="1319197" y="659775"/>
                  <a:pt x="1325880" y="655320"/>
                </a:cubicBezTo>
                <a:cubicBezTo>
                  <a:pt x="1391394" y="611644"/>
                  <a:pt x="1308504" y="664008"/>
                  <a:pt x="1371600" y="632460"/>
                </a:cubicBezTo>
                <a:cubicBezTo>
                  <a:pt x="1379791" y="628364"/>
                  <a:pt x="1386509" y="621764"/>
                  <a:pt x="1394460" y="617220"/>
                </a:cubicBezTo>
                <a:cubicBezTo>
                  <a:pt x="1462135" y="578549"/>
                  <a:pt x="1392105" y="623870"/>
                  <a:pt x="1447800" y="586740"/>
                </a:cubicBezTo>
                <a:cubicBezTo>
                  <a:pt x="1488440" y="525780"/>
                  <a:pt x="1435100" y="599440"/>
                  <a:pt x="1485900" y="548640"/>
                </a:cubicBezTo>
                <a:cubicBezTo>
                  <a:pt x="1492376" y="542164"/>
                  <a:pt x="1495817" y="533232"/>
                  <a:pt x="1501140" y="525780"/>
                </a:cubicBezTo>
                <a:cubicBezTo>
                  <a:pt x="1508522" y="515446"/>
                  <a:pt x="1516380" y="505460"/>
                  <a:pt x="1524000" y="495300"/>
                </a:cubicBezTo>
                <a:cubicBezTo>
                  <a:pt x="1526540" y="485140"/>
                  <a:pt x="1528611" y="474851"/>
                  <a:pt x="1531620" y="464820"/>
                </a:cubicBezTo>
                <a:cubicBezTo>
                  <a:pt x="1536236" y="449433"/>
                  <a:pt x="1546860" y="419100"/>
                  <a:pt x="1546860" y="419100"/>
                </a:cubicBezTo>
                <a:cubicBezTo>
                  <a:pt x="1544320" y="383540"/>
                  <a:pt x="1552161" y="345647"/>
                  <a:pt x="1539240" y="312420"/>
                </a:cubicBezTo>
                <a:cubicBezTo>
                  <a:pt x="1532601" y="295349"/>
                  <a:pt x="1508760" y="292100"/>
                  <a:pt x="1493520" y="281940"/>
                </a:cubicBezTo>
                <a:cubicBezTo>
                  <a:pt x="1428006" y="238264"/>
                  <a:pt x="1510896" y="290628"/>
                  <a:pt x="1447800" y="259080"/>
                </a:cubicBezTo>
                <a:cubicBezTo>
                  <a:pt x="1439609" y="254984"/>
                  <a:pt x="1433131" y="247936"/>
                  <a:pt x="1424940" y="243840"/>
                </a:cubicBezTo>
                <a:cubicBezTo>
                  <a:pt x="1417756" y="240248"/>
                  <a:pt x="1409101" y="240121"/>
                  <a:pt x="1402080" y="236220"/>
                </a:cubicBezTo>
                <a:cubicBezTo>
                  <a:pt x="1323475" y="192551"/>
                  <a:pt x="1385226" y="215362"/>
                  <a:pt x="1333500" y="198120"/>
                </a:cubicBezTo>
                <a:cubicBezTo>
                  <a:pt x="1325880" y="190500"/>
                  <a:pt x="1319606" y="181238"/>
                  <a:pt x="1310640" y="175260"/>
                </a:cubicBezTo>
                <a:cubicBezTo>
                  <a:pt x="1303957" y="170805"/>
                  <a:pt x="1294964" y="171232"/>
                  <a:pt x="1287780" y="167640"/>
                </a:cubicBezTo>
                <a:cubicBezTo>
                  <a:pt x="1211253" y="129376"/>
                  <a:pt x="1327954" y="177237"/>
                  <a:pt x="1234440" y="137160"/>
                </a:cubicBezTo>
                <a:cubicBezTo>
                  <a:pt x="1227057" y="133996"/>
                  <a:pt x="1218764" y="133132"/>
                  <a:pt x="1211580" y="129540"/>
                </a:cubicBezTo>
                <a:cubicBezTo>
                  <a:pt x="1161542" y="104521"/>
                  <a:pt x="1221636" y="118719"/>
                  <a:pt x="1143000" y="99060"/>
                </a:cubicBezTo>
                <a:cubicBezTo>
                  <a:pt x="1132840" y="96520"/>
                  <a:pt x="1122551" y="94449"/>
                  <a:pt x="1112520" y="91440"/>
                </a:cubicBezTo>
                <a:cubicBezTo>
                  <a:pt x="1097133" y="86824"/>
                  <a:pt x="1074420" y="54610"/>
                  <a:pt x="1059180" y="45720"/>
                </a:cubicBezTo>
                <a:close/>
              </a:path>
            </a:pathLst>
          </a:cu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6" name="Группа 95"/>
          <p:cNvGrpSpPr/>
          <p:nvPr/>
        </p:nvGrpSpPr>
        <p:grpSpPr>
          <a:xfrm>
            <a:off x="173577" y="808865"/>
            <a:ext cx="6448981" cy="6012554"/>
            <a:chOff x="167383" y="799900"/>
            <a:chExt cx="6448981" cy="6012554"/>
          </a:xfrm>
        </p:grpSpPr>
        <p:grpSp>
          <p:nvGrpSpPr>
            <p:cNvPr id="100" name="Группа 99"/>
            <p:cNvGrpSpPr/>
            <p:nvPr/>
          </p:nvGrpSpPr>
          <p:grpSpPr>
            <a:xfrm>
              <a:off x="220422" y="874396"/>
              <a:ext cx="6395942" cy="5938058"/>
              <a:chOff x="68976" y="4937"/>
              <a:chExt cx="5699897" cy="6493928"/>
            </a:xfrm>
          </p:grpSpPr>
          <p:cxnSp>
            <p:nvCxnSpPr>
              <p:cNvPr id="101" name="Прямая со стрелкой 100"/>
              <p:cNvCxnSpPr/>
              <p:nvPr/>
            </p:nvCxnSpPr>
            <p:spPr>
              <a:xfrm flipH="1">
                <a:off x="3963056" y="4340457"/>
                <a:ext cx="101600" cy="952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 стрелкой 101"/>
              <p:cNvCxnSpPr/>
              <p:nvPr/>
            </p:nvCxnSpPr>
            <p:spPr>
              <a:xfrm flipH="1">
                <a:off x="4468933" y="5312007"/>
                <a:ext cx="101600" cy="952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Прямая со стрелкой 102"/>
              <p:cNvCxnSpPr/>
              <p:nvPr/>
            </p:nvCxnSpPr>
            <p:spPr>
              <a:xfrm flipH="1">
                <a:off x="4500683" y="5432657"/>
                <a:ext cx="101600" cy="952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Прямая со стрелкой 103"/>
              <p:cNvCxnSpPr/>
              <p:nvPr/>
            </p:nvCxnSpPr>
            <p:spPr>
              <a:xfrm flipH="1">
                <a:off x="5398156" y="4022957"/>
                <a:ext cx="101600" cy="952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5" name="Рисунок 10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4" t="5867" r="1922" b="21869"/>
              <a:stretch/>
            </p:blipFill>
            <p:spPr>
              <a:xfrm>
                <a:off x="70179" y="2577879"/>
                <a:ext cx="2758202" cy="3874904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cxnSp>
            <p:nvCxnSpPr>
              <p:cNvPr id="106" name="Прямая со стрелкой 105"/>
              <p:cNvCxnSpPr/>
              <p:nvPr/>
            </p:nvCxnSpPr>
            <p:spPr>
              <a:xfrm flipH="1">
                <a:off x="4115456" y="4492857"/>
                <a:ext cx="101600" cy="952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Прямая со стрелкой 106"/>
              <p:cNvCxnSpPr/>
              <p:nvPr/>
            </p:nvCxnSpPr>
            <p:spPr>
              <a:xfrm flipH="1">
                <a:off x="1647269" y="3794818"/>
                <a:ext cx="101600" cy="952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 стрелкой 107"/>
              <p:cNvCxnSpPr/>
              <p:nvPr/>
            </p:nvCxnSpPr>
            <p:spPr>
              <a:xfrm>
                <a:off x="1260839" y="3895667"/>
                <a:ext cx="103408" cy="952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9" name="Прямая со стрелкой 108"/>
              <p:cNvCxnSpPr/>
              <p:nvPr/>
            </p:nvCxnSpPr>
            <p:spPr>
              <a:xfrm flipH="1">
                <a:off x="1084082" y="4195329"/>
                <a:ext cx="101600" cy="952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10" name="Рисунок 10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99" b="37693"/>
              <a:stretch/>
            </p:blipFill>
            <p:spPr>
              <a:xfrm>
                <a:off x="68976" y="4937"/>
                <a:ext cx="2793452" cy="2533838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111" name="Рисунок 11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9" t="4729" r="6176" b="23267"/>
              <a:stretch/>
            </p:blipFill>
            <p:spPr>
              <a:xfrm rot="5400000">
                <a:off x="2352116" y="3280992"/>
                <a:ext cx="3694854" cy="2692345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cxnSp>
            <p:nvCxnSpPr>
              <p:cNvPr id="112" name="Прямая со стрелкой 111"/>
              <p:cNvCxnSpPr/>
              <p:nvPr/>
            </p:nvCxnSpPr>
            <p:spPr>
              <a:xfrm flipH="1">
                <a:off x="3399486" y="3340389"/>
                <a:ext cx="89516" cy="13077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3" name="Прямая со стрелкой 112"/>
              <p:cNvCxnSpPr/>
              <p:nvPr/>
            </p:nvCxnSpPr>
            <p:spPr>
              <a:xfrm flipH="1" flipV="1">
                <a:off x="3918103" y="3173210"/>
                <a:ext cx="89906" cy="471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15" name="Группа 114"/>
              <p:cNvGrpSpPr/>
              <p:nvPr/>
            </p:nvGrpSpPr>
            <p:grpSpPr>
              <a:xfrm>
                <a:off x="2233799" y="6120405"/>
                <a:ext cx="929672" cy="378460"/>
                <a:chOff x="2233799" y="6120405"/>
                <a:chExt cx="929672" cy="378460"/>
              </a:xfrm>
            </p:grpSpPr>
            <p:sp>
              <p:nvSpPr>
                <p:cNvPr id="132" name="TextBox 62"/>
                <p:cNvSpPr txBox="1"/>
                <p:nvPr/>
              </p:nvSpPr>
              <p:spPr>
                <a:xfrm>
                  <a:off x="2264946" y="6120405"/>
                  <a:ext cx="898525" cy="3784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sz="1200" b="1" kern="1200" dirty="0">
                      <a:ln w="10160" cap="flat" cmpd="sng" algn="ctr">
                        <a:solidFill>
                          <a:srgbClr val="000000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>
                          <a:srgbClr val="000000">
                            <a:alpha val="30000"/>
                          </a:srgbClr>
                        </a:outerShdw>
                      </a:effectLst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0.</a:t>
                  </a:r>
                  <a:r>
                    <a:rPr lang="en-US" sz="1200" b="1" kern="1200" dirty="0">
                      <a:ln w="10160" cap="flat" cmpd="sng" algn="ctr">
                        <a:solidFill>
                          <a:srgbClr val="000000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>
                          <a:srgbClr val="000000">
                            <a:alpha val="30000"/>
                          </a:srgbClr>
                        </a:outerShdw>
                      </a:effectLst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 µm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cxnSp>
              <p:nvCxnSpPr>
                <p:cNvPr id="133" name="Прямая соединительная линия 132"/>
                <p:cNvCxnSpPr/>
                <p:nvPr/>
              </p:nvCxnSpPr>
              <p:spPr>
                <a:xfrm flipV="1">
                  <a:off x="2233799" y="6143334"/>
                  <a:ext cx="531090" cy="727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Прямая соединительная линия 133"/>
                <p:cNvCxnSpPr/>
                <p:nvPr/>
              </p:nvCxnSpPr>
              <p:spPr>
                <a:xfrm>
                  <a:off x="2237567" y="6148054"/>
                  <a:ext cx="0" cy="498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Прямая соединительная линия 134"/>
                <p:cNvCxnSpPr/>
                <p:nvPr/>
              </p:nvCxnSpPr>
              <p:spPr>
                <a:xfrm>
                  <a:off x="2764889" y="6145844"/>
                  <a:ext cx="0" cy="498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6" name="Рисунок 1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1788" b="1381"/>
              <a:stretch/>
            </p:blipFill>
            <p:spPr>
              <a:xfrm>
                <a:off x="2892425" y="4937"/>
                <a:ext cx="2647371" cy="273541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grpSp>
            <p:nvGrpSpPr>
              <p:cNvPr id="117" name="Группа 116"/>
              <p:cNvGrpSpPr/>
              <p:nvPr/>
            </p:nvGrpSpPr>
            <p:grpSpPr>
              <a:xfrm>
                <a:off x="4954168" y="2403488"/>
                <a:ext cx="814705" cy="378459"/>
                <a:chOff x="4965642" y="2406594"/>
                <a:chExt cx="898501" cy="258028"/>
              </a:xfrm>
            </p:grpSpPr>
            <p:sp>
              <p:nvSpPr>
                <p:cNvPr id="128" name="TextBox 39"/>
                <p:cNvSpPr txBox="1"/>
                <p:nvPr/>
              </p:nvSpPr>
              <p:spPr>
                <a:xfrm>
                  <a:off x="4965642" y="2406594"/>
                  <a:ext cx="898501" cy="25802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sz="1200" b="1" kern="1200" dirty="0">
                      <a:ln w="3175" cap="flat" cmpd="sng" algn="ctr">
                        <a:solidFill>
                          <a:srgbClr val="000000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>
                          <a:srgbClr val="000000">
                            <a:alpha val="30000"/>
                          </a:srgbClr>
                        </a:outerShdw>
                      </a:effectLst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0.5 </a:t>
                  </a:r>
                  <a:r>
                    <a:rPr lang="en-US" sz="1200" b="1" kern="1200" dirty="0">
                      <a:ln w="3175" cap="flat" cmpd="sng" algn="ctr">
                        <a:solidFill>
                          <a:srgbClr val="000000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>
                          <a:srgbClr val="000000">
                            <a:alpha val="30000"/>
                          </a:srgbClr>
                        </a:outerShdw>
                      </a:effectLst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µm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cxnSp>
              <p:nvCxnSpPr>
                <p:cNvPr id="129" name="Прямая соединительная линия 128"/>
                <p:cNvCxnSpPr/>
                <p:nvPr/>
              </p:nvCxnSpPr>
              <p:spPr>
                <a:xfrm flipV="1">
                  <a:off x="4984154" y="2413237"/>
                  <a:ext cx="531090" cy="727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Прямая соединительная линия 129"/>
                <p:cNvCxnSpPr/>
                <p:nvPr/>
              </p:nvCxnSpPr>
              <p:spPr>
                <a:xfrm>
                  <a:off x="4987922" y="2417957"/>
                  <a:ext cx="0" cy="498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Прямая соединительная линия 130"/>
                <p:cNvCxnSpPr/>
                <p:nvPr/>
              </p:nvCxnSpPr>
              <p:spPr>
                <a:xfrm>
                  <a:off x="5515244" y="2415747"/>
                  <a:ext cx="0" cy="498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Группа 117"/>
              <p:cNvGrpSpPr/>
              <p:nvPr/>
            </p:nvGrpSpPr>
            <p:grpSpPr>
              <a:xfrm>
                <a:off x="2220788" y="2196674"/>
                <a:ext cx="814705" cy="378459"/>
                <a:chOff x="2231454" y="2202894"/>
                <a:chExt cx="898501" cy="258028"/>
              </a:xfrm>
            </p:grpSpPr>
            <p:sp>
              <p:nvSpPr>
                <p:cNvPr id="124" name="TextBox 69"/>
                <p:cNvSpPr txBox="1"/>
                <p:nvPr/>
              </p:nvSpPr>
              <p:spPr>
                <a:xfrm>
                  <a:off x="2231454" y="2202894"/>
                  <a:ext cx="898501" cy="25802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sz="1200" b="1" kern="1200" dirty="0">
                      <a:ln w="3175" cap="flat" cmpd="sng" algn="ctr">
                        <a:solidFill>
                          <a:srgbClr val="000000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>
                          <a:srgbClr val="000000">
                            <a:alpha val="30000"/>
                          </a:srgbClr>
                        </a:outerShdw>
                      </a:effectLst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0.5 </a:t>
                  </a:r>
                  <a:r>
                    <a:rPr lang="en-US" sz="1200" b="1" kern="1200" dirty="0">
                      <a:ln w="3175" cap="flat" cmpd="sng" algn="ctr">
                        <a:solidFill>
                          <a:srgbClr val="000000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>
                          <a:srgbClr val="000000">
                            <a:alpha val="30000"/>
                          </a:srgbClr>
                        </a:outerShdw>
                      </a:effectLst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µm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cxnSp>
              <p:nvCxnSpPr>
                <p:cNvPr id="125" name="Прямая соединительная линия 124"/>
                <p:cNvCxnSpPr/>
                <p:nvPr/>
              </p:nvCxnSpPr>
              <p:spPr>
                <a:xfrm flipV="1">
                  <a:off x="2258618" y="2216209"/>
                  <a:ext cx="531090" cy="727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Прямая соединительная линия 125"/>
                <p:cNvCxnSpPr/>
                <p:nvPr/>
              </p:nvCxnSpPr>
              <p:spPr>
                <a:xfrm>
                  <a:off x="2262386" y="2220929"/>
                  <a:ext cx="0" cy="498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Прямая соединительная линия 126"/>
                <p:cNvCxnSpPr/>
                <p:nvPr/>
              </p:nvCxnSpPr>
              <p:spPr>
                <a:xfrm>
                  <a:off x="2789708" y="2218719"/>
                  <a:ext cx="0" cy="498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Группа 118"/>
              <p:cNvGrpSpPr/>
              <p:nvPr/>
            </p:nvGrpSpPr>
            <p:grpSpPr>
              <a:xfrm>
                <a:off x="4950458" y="6112767"/>
                <a:ext cx="814705" cy="378460"/>
                <a:chOff x="4961925" y="6112838"/>
                <a:chExt cx="898501" cy="258028"/>
              </a:xfrm>
            </p:grpSpPr>
            <p:sp>
              <p:nvSpPr>
                <p:cNvPr id="120" name="TextBox 74"/>
                <p:cNvSpPr txBox="1"/>
                <p:nvPr/>
              </p:nvSpPr>
              <p:spPr>
                <a:xfrm>
                  <a:off x="4961925" y="6112838"/>
                  <a:ext cx="898501" cy="25802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sz="1200" b="1" kern="1200" dirty="0">
                      <a:ln w="3175" cap="flat" cmpd="sng" algn="ctr">
                        <a:solidFill>
                          <a:srgbClr val="000000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>
                          <a:srgbClr val="000000">
                            <a:alpha val="30000"/>
                          </a:srgbClr>
                        </a:outerShdw>
                      </a:effectLst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0.5 </a:t>
                  </a:r>
                  <a:r>
                    <a:rPr lang="en-US" sz="1200" b="1" kern="1200" dirty="0">
                      <a:ln w="3175" cap="flat" cmpd="sng" algn="ctr">
                        <a:solidFill>
                          <a:srgbClr val="000000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>
                          <a:srgbClr val="000000">
                            <a:alpha val="30000"/>
                          </a:srgbClr>
                        </a:outerShdw>
                      </a:effectLst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µm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cxnSp>
              <p:nvCxnSpPr>
                <p:cNvPr id="121" name="Прямая соединительная линия 120"/>
                <p:cNvCxnSpPr/>
                <p:nvPr/>
              </p:nvCxnSpPr>
              <p:spPr>
                <a:xfrm flipV="1">
                  <a:off x="4980515" y="6113010"/>
                  <a:ext cx="531090" cy="727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Прямая соединительная линия 121"/>
                <p:cNvCxnSpPr/>
                <p:nvPr/>
              </p:nvCxnSpPr>
              <p:spPr>
                <a:xfrm>
                  <a:off x="4984283" y="6117730"/>
                  <a:ext cx="0" cy="498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Прямая соединительная линия 122"/>
                <p:cNvCxnSpPr/>
                <p:nvPr/>
              </p:nvCxnSpPr>
              <p:spPr>
                <a:xfrm>
                  <a:off x="5511605" y="6115520"/>
                  <a:ext cx="0" cy="498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4" name="Прямая со стрелкой 113"/>
              <p:cNvCxnSpPr/>
              <p:nvPr/>
            </p:nvCxnSpPr>
            <p:spPr>
              <a:xfrm flipH="1" flipV="1">
                <a:off x="4872429" y="5432657"/>
                <a:ext cx="125350" cy="1206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" name="Группа 1"/>
            <p:cNvGrpSpPr/>
            <p:nvPr/>
          </p:nvGrpSpPr>
          <p:grpSpPr>
            <a:xfrm>
              <a:off x="167383" y="799900"/>
              <a:ext cx="5408911" cy="2899873"/>
              <a:chOff x="-292489" y="314978"/>
              <a:chExt cx="6053910" cy="3297036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3259763" y="314978"/>
                <a:ext cx="1031784" cy="3499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" panose="02040503050406030204" pitchFamily="18" charset="0"/>
                  </a:rPr>
                  <a:t>NARP3-2</a:t>
                </a:r>
                <a:endParaRPr lang="ru-RU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-292489" y="320156"/>
                <a:ext cx="1151418" cy="384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" panose="02040503050406030204" pitchFamily="18" charset="0"/>
                  </a:rPr>
                  <a:t>NARP3-1</a:t>
                </a:r>
                <a:endParaRPr lang="ru-RU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-230707" y="2986682"/>
                <a:ext cx="2547703" cy="384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" panose="02040503050406030204" pitchFamily="18" charset="0"/>
                  </a:rPr>
                  <a:t>NARP3-1-MitoCas9</a:t>
                </a:r>
                <a:r>
                  <a:rPr lang="ru-RU" sz="16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" panose="02040503050406030204" pitchFamily="18" charset="0"/>
                  </a:rPr>
                  <a:t>-С1</a:t>
                </a:r>
                <a:endParaRPr lang="ru-RU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3213718" y="3227092"/>
                <a:ext cx="2547703" cy="384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" panose="02040503050406030204" pitchFamily="18" charset="0"/>
                  </a:rPr>
                  <a:t>NARP3-2-MitoCas9</a:t>
                </a:r>
                <a:r>
                  <a:rPr lang="ru-RU" sz="16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" panose="02040503050406030204" pitchFamily="18" charset="0"/>
                  </a:rPr>
                  <a:t>-С1</a:t>
                </a:r>
                <a:endParaRPr lang="ru-RU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8" name="Полилиния 7"/>
            <p:cNvSpPr/>
            <p:nvPr/>
          </p:nvSpPr>
          <p:spPr>
            <a:xfrm>
              <a:off x="863496" y="3360604"/>
              <a:ext cx="2197100" cy="3408158"/>
            </a:xfrm>
            <a:custGeom>
              <a:avLst/>
              <a:gdLst>
                <a:gd name="connsiteX0" fmla="*/ 292100 w 2197100"/>
                <a:gd name="connsiteY0" fmla="*/ 1454150 h 3651250"/>
                <a:gd name="connsiteX1" fmla="*/ 273050 w 2197100"/>
                <a:gd name="connsiteY1" fmla="*/ 1543050 h 3651250"/>
                <a:gd name="connsiteX2" fmla="*/ 260350 w 2197100"/>
                <a:gd name="connsiteY2" fmla="*/ 1619250 h 3651250"/>
                <a:gd name="connsiteX3" fmla="*/ 247650 w 2197100"/>
                <a:gd name="connsiteY3" fmla="*/ 1657350 h 3651250"/>
                <a:gd name="connsiteX4" fmla="*/ 241300 w 2197100"/>
                <a:gd name="connsiteY4" fmla="*/ 1682750 h 3651250"/>
                <a:gd name="connsiteX5" fmla="*/ 215900 w 2197100"/>
                <a:gd name="connsiteY5" fmla="*/ 1765300 h 3651250"/>
                <a:gd name="connsiteX6" fmla="*/ 203200 w 2197100"/>
                <a:gd name="connsiteY6" fmla="*/ 1828800 h 3651250"/>
                <a:gd name="connsiteX7" fmla="*/ 190500 w 2197100"/>
                <a:gd name="connsiteY7" fmla="*/ 1866900 h 3651250"/>
                <a:gd name="connsiteX8" fmla="*/ 171450 w 2197100"/>
                <a:gd name="connsiteY8" fmla="*/ 1930400 h 3651250"/>
                <a:gd name="connsiteX9" fmla="*/ 152400 w 2197100"/>
                <a:gd name="connsiteY9" fmla="*/ 1981200 h 3651250"/>
                <a:gd name="connsiteX10" fmla="*/ 133350 w 2197100"/>
                <a:gd name="connsiteY10" fmla="*/ 2044700 h 3651250"/>
                <a:gd name="connsiteX11" fmla="*/ 114300 w 2197100"/>
                <a:gd name="connsiteY11" fmla="*/ 2070100 h 3651250"/>
                <a:gd name="connsiteX12" fmla="*/ 107950 w 2197100"/>
                <a:gd name="connsiteY12" fmla="*/ 2108200 h 3651250"/>
                <a:gd name="connsiteX13" fmla="*/ 82550 w 2197100"/>
                <a:gd name="connsiteY13" fmla="*/ 2178050 h 3651250"/>
                <a:gd name="connsiteX14" fmla="*/ 69850 w 2197100"/>
                <a:gd name="connsiteY14" fmla="*/ 2235200 h 3651250"/>
                <a:gd name="connsiteX15" fmla="*/ 57150 w 2197100"/>
                <a:gd name="connsiteY15" fmla="*/ 2273300 h 3651250"/>
                <a:gd name="connsiteX16" fmla="*/ 44450 w 2197100"/>
                <a:gd name="connsiteY16" fmla="*/ 2324100 h 3651250"/>
                <a:gd name="connsiteX17" fmla="*/ 38100 w 2197100"/>
                <a:gd name="connsiteY17" fmla="*/ 2343150 h 3651250"/>
                <a:gd name="connsiteX18" fmla="*/ 25400 w 2197100"/>
                <a:gd name="connsiteY18" fmla="*/ 2374900 h 3651250"/>
                <a:gd name="connsiteX19" fmla="*/ 6350 w 2197100"/>
                <a:gd name="connsiteY19" fmla="*/ 2444750 h 3651250"/>
                <a:gd name="connsiteX20" fmla="*/ 0 w 2197100"/>
                <a:gd name="connsiteY20" fmla="*/ 2482850 h 3651250"/>
                <a:gd name="connsiteX21" fmla="*/ 6350 w 2197100"/>
                <a:gd name="connsiteY21" fmla="*/ 2959100 h 3651250"/>
                <a:gd name="connsiteX22" fmla="*/ 25400 w 2197100"/>
                <a:gd name="connsiteY22" fmla="*/ 3028950 h 3651250"/>
                <a:gd name="connsiteX23" fmla="*/ 31750 w 2197100"/>
                <a:gd name="connsiteY23" fmla="*/ 3048000 h 3651250"/>
                <a:gd name="connsiteX24" fmla="*/ 44450 w 2197100"/>
                <a:gd name="connsiteY24" fmla="*/ 3105150 h 3651250"/>
                <a:gd name="connsiteX25" fmla="*/ 57150 w 2197100"/>
                <a:gd name="connsiteY25" fmla="*/ 3162300 h 3651250"/>
                <a:gd name="connsiteX26" fmla="*/ 69850 w 2197100"/>
                <a:gd name="connsiteY26" fmla="*/ 3181350 h 3651250"/>
                <a:gd name="connsiteX27" fmla="*/ 82550 w 2197100"/>
                <a:gd name="connsiteY27" fmla="*/ 3219450 h 3651250"/>
                <a:gd name="connsiteX28" fmla="*/ 107950 w 2197100"/>
                <a:gd name="connsiteY28" fmla="*/ 3308350 h 3651250"/>
                <a:gd name="connsiteX29" fmla="*/ 114300 w 2197100"/>
                <a:gd name="connsiteY29" fmla="*/ 3340100 h 3651250"/>
                <a:gd name="connsiteX30" fmla="*/ 139700 w 2197100"/>
                <a:gd name="connsiteY30" fmla="*/ 3390900 h 3651250"/>
                <a:gd name="connsiteX31" fmla="*/ 165100 w 2197100"/>
                <a:gd name="connsiteY31" fmla="*/ 3435350 h 3651250"/>
                <a:gd name="connsiteX32" fmla="*/ 190500 w 2197100"/>
                <a:gd name="connsiteY32" fmla="*/ 3460750 h 3651250"/>
                <a:gd name="connsiteX33" fmla="*/ 241300 w 2197100"/>
                <a:gd name="connsiteY33" fmla="*/ 3492500 h 3651250"/>
                <a:gd name="connsiteX34" fmla="*/ 292100 w 2197100"/>
                <a:gd name="connsiteY34" fmla="*/ 3511550 h 3651250"/>
                <a:gd name="connsiteX35" fmla="*/ 317500 w 2197100"/>
                <a:gd name="connsiteY35" fmla="*/ 3517900 h 3651250"/>
                <a:gd name="connsiteX36" fmla="*/ 361950 w 2197100"/>
                <a:gd name="connsiteY36" fmla="*/ 3536950 h 3651250"/>
                <a:gd name="connsiteX37" fmla="*/ 412750 w 2197100"/>
                <a:gd name="connsiteY37" fmla="*/ 3556000 h 3651250"/>
                <a:gd name="connsiteX38" fmla="*/ 444500 w 2197100"/>
                <a:gd name="connsiteY38" fmla="*/ 3562350 h 3651250"/>
                <a:gd name="connsiteX39" fmla="*/ 546100 w 2197100"/>
                <a:gd name="connsiteY39" fmla="*/ 3587750 h 3651250"/>
                <a:gd name="connsiteX40" fmla="*/ 565150 w 2197100"/>
                <a:gd name="connsiteY40" fmla="*/ 3600450 h 3651250"/>
                <a:gd name="connsiteX41" fmla="*/ 673100 w 2197100"/>
                <a:gd name="connsiteY41" fmla="*/ 3613150 h 3651250"/>
                <a:gd name="connsiteX42" fmla="*/ 704850 w 2197100"/>
                <a:gd name="connsiteY42" fmla="*/ 3625850 h 3651250"/>
                <a:gd name="connsiteX43" fmla="*/ 736600 w 2197100"/>
                <a:gd name="connsiteY43" fmla="*/ 3632200 h 3651250"/>
                <a:gd name="connsiteX44" fmla="*/ 755650 w 2197100"/>
                <a:gd name="connsiteY44" fmla="*/ 3638550 h 3651250"/>
                <a:gd name="connsiteX45" fmla="*/ 825500 w 2197100"/>
                <a:gd name="connsiteY45" fmla="*/ 3651250 h 3651250"/>
                <a:gd name="connsiteX46" fmla="*/ 1143000 w 2197100"/>
                <a:gd name="connsiteY46" fmla="*/ 3644900 h 3651250"/>
                <a:gd name="connsiteX47" fmla="*/ 1200150 w 2197100"/>
                <a:gd name="connsiteY47" fmla="*/ 3638550 h 3651250"/>
                <a:gd name="connsiteX48" fmla="*/ 1270000 w 2197100"/>
                <a:gd name="connsiteY48" fmla="*/ 3613150 h 3651250"/>
                <a:gd name="connsiteX49" fmla="*/ 1295400 w 2197100"/>
                <a:gd name="connsiteY49" fmla="*/ 3600450 h 3651250"/>
                <a:gd name="connsiteX50" fmla="*/ 1314450 w 2197100"/>
                <a:gd name="connsiteY50" fmla="*/ 3594100 h 3651250"/>
                <a:gd name="connsiteX51" fmla="*/ 1384300 w 2197100"/>
                <a:gd name="connsiteY51" fmla="*/ 3568700 h 3651250"/>
                <a:gd name="connsiteX52" fmla="*/ 1409700 w 2197100"/>
                <a:gd name="connsiteY52" fmla="*/ 3549650 h 3651250"/>
                <a:gd name="connsiteX53" fmla="*/ 1454150 w 2197100"/>
                <a:gd name="connsiteY53" fmla="*/ 3536950 h 3651250"/>
                <a:gd name="connsiteX54" fmla="*/ 1498600 w 2197100"/>
                <a:gd name="connsiteY54" fmla="*/ 3505200 h 3651250"/>
                <a:gd name="connsiteX55" fmla="*/ 1524000 w 2197100"/>
                <a:gd name="connsiteY55" fmla="*/ 3492500 h 3651250"/>
                <a:gd name="connsiteX56" fmla="*/ 1562100 w 2197100"/>
                <a:gd name="connsiteY56" fmla="*/ 3460750 h 3651250"/>
                <a:gd name="connsiteX57" fmla="*/ 1587500 w 2197100"/>
                <a:gd name="connsiteY57" fmla="*/ 3448050 h 3651250"/>
                <a:gd name="connsiteX58" fmla="*/ 1638300 w 2197100"/>
                <a:gd name="connsiteY58" fmla="*/ 3390900 h 3651250"/>
                <a:gd name="connsiteX59" fmla="*/ 1657350 w 2197100"/>
                <a:gd name="connsiteY59" fmla="*/ 3378200 h 3651250"/>
                <a:gd name="connsiteX60" fmla="*/ 1676400 w 2197100"/>
                <a:gd name="connsiteY60" fmla="*/ 3340100 h 3651250"/>
                <a:gd name="connsiteX61" fmla="*/ 1695450 w 2197100"/>
                <a:gd name="connsiteY61" fmla="*/ 3302000 h 3651250"/>
                <a:gd name="connsiteX62" fmla="*/ 1708150 w 2197100"/>
                <a:gd name="connsiteY62" fmla="*/ 3232150 h 3651250"/>
                <a:gd name="connsiteX63" fmla="*/ 1714500 w 2197100"/>
                <a:gd name="connsiteY63" fmla="*/ 3200400 h 3651250"/>
                <a:gd name="connsiteX64" fmla="*/ 1720850 w 2197100"/>
                <a:gd name="connsiteY64" fmla="*/ 3060700 h 3651250"/>
                <a:gd name="connsiteX65" fmla="*/ 1727200 w 2197100"/>
                <a:gd name="connsiteY65" fmla="*/ 3035300 h 3651250"/>
                <a:gd name="connsiteX66" fmla="*/ 1733550 w 2197100"/>
                <a:gd name="connsiteY66" fmla="*/ 2997200 h 3651250"/>
                <a:gd name="connsiteX67" fmla="*/ 1752600 w 2197100"/>
                <a:gd name="connsiteY67" fmla="*/ 2952750 h 3651250"/>
                <a:gd name="connsiteX68" fmla="*/ 1765300 w 2197100"/>
                <a:gd name="connsiteY68" fmla="*/ 2908300 h 3651250"/>
                <a:gd name="connsiteX69" fmla="*/ 1771650 w 2197100"/>
                <a:gd name="connsiteY69" fmla="*/ 2889250 h 3651250"/>
                <a:gd name="connsiteX70" fmla="*/ 1790700 w 2197100"/>
                <a:gd name="connsiteY70" fmla="*/ 2806700 h 3651250"/>
                <a:gd name="connsiteX71" fmla="*/ 1822450 w 2197100"/>
                <a:gd name="connsiteY71" fmla="*/ 2717800 h 3651250"/>
                <a:gd name="connsiteX72" fmla="*/ 1828800 w 2197100"/>
                <a:gd name="connsiteY72" fmla="*/ 2692400 h 3651250"/>
                <a:gd name="connsiteX73" fmla="*/ 1841500 w 2197100"/>
                <a:gd name="connsiteY73" fmla="*/ 2673350 h 3651250"/>
                <a:gd name="connsiteX74" fmla="*/ 1847850 w 2197100"/>
                <a:gd name="connsiteY74" fmla="*/ 2654300 h 3651250"/>
                <a:gd name="connsiteX75" fmla="*/ 1860550 w 2197100"/>
                <a:gd name="connsiteY75" fmla="*/ 2628900 h 3651250"/>
                <a:gd name="connsiteX76" fmla="*/ 1866900 w 2197100"/>
                <a:gd name="connsiteY76" fmla="*/ 2609850 h 3651250"/>
                <a:gd name="connsiteX77" fmla="*/ 1905000 w 2197100"/>
                <a:gd name="connsiteY77" fmla="*/ 2533650 h 3651250"/>
                <a:gd name="connsiteX78" fmla="*/ 1917700 w 2197100"/>
                <a:gd name="connsiteY78" fmla="*/ 2514600 h 3651250"/>
                <a:gd name="connsiteX79" fmla="*/ 1943100 w 2197100"/>
                <a:gd name="connsiteY79" fmla="*/ 2444750 h 3651250"/>
                <a:gd name="connsiteX80" fmla="*/ 1955800 w 2197100"/>
                <a:gd name="connsiteY80" fmla="*/ 2419350 h 3651250"/>
                <a:gd name="connsiteX81" fmla="*/ 1962150 w 2197100"/>
                <a:gd name="connsiteY81" fmla="*/ 2400300 h 3651250"/>
                <a:gd name="connsiteX82" fmla="*/ 2000250 w 2197100"/>
                <a:gd name="connsiteY82" fmla="*/ 2311400 h 3651250"/>
                <a:gd name="connsiteX83" fmla="*/ 2019300 w 2197100"/>
                <a:gd name="connsiteY83" fmla="*/ 2254250 h 3651250"/>
                <a:gd name="connsiteX84" fmla="*/ 2038350 w 2197100"/>
                <a:gd name="connsiteY84" fmla="*/ 2197100 h 3651250"/>
                <a:gd name="connsiteX85" fmla="*/ 2044700 w 2197100"/>
                <a:gd name="connsiteY85" fmla="*/ 2178050 h 3651250"/>
                <a:gd name="connsiteX86" fmla="*/ 2063750 w 2197100"/>
                <a:gd name="connsiteY86" fmla="*/ 2146300 h 3651250"/>
                <a:gd name="connsiteX87" fmla="*/ 2070100 w 2197100"/>
                <a:gd name="connsiteY87" fmla="*/ 2127250 h 3651250"/>
                <a:gd name="connsiteX88" fmla="*/ 2082800 w 2197100"/>
                <a:gd name="connsiteY88" fmla="*/ 2082800 h 3651250"/>
                <a:gd name="connsiteX89" fmla="*/ 2108200 w 2197100"/>
                <a:gd name="connsiteY89" fmla="*/ 2006600 h 3651250"/>
                <a:gd name="connsiteX90" fmla="*/ 2114550 w 2197100"/>
                <a:gd name="connsiteY90" fmla="*/ 1987550 h 3651250"/>
                <a:gd name="connsiteX91" fmla="*/ 2133600 w 2197100"/>
                <a:gd name="connsiteY91" fmla="*/ 1905000 h 3651250"/>
                <a:gd name="connsiteX92" fmla="*/ 2146300 w 2197100"/>
                <a:gd name="connsiteY92" fmla="*/ 1771650 h 3651250"/>
                <a:gd name="connsiteX93" fmla="*/ 2133600 w 2197100"/>
                <a:gd name="connsiteY93" fmla="*/ 1574800 h 3651250"/>
                <a:gd name="connsiteX94" fmla="*/ 2114550 w 2197100"/>
                <a:gd name="connsiteY94" fmla="*/ 1498600 h 3651250"/>
                <a:gd name="connsiteX95" fmla="*/ 2108200 w 2197100"/>
                <a:gd name="connsiteY95" fmla="*/ 1466850 h 3651250"/>
                <a:gd name="connsiteX96" fmla="*/ 2095500 w 2197100"/>
                <a:gd name="connsiteY96" fmla="*/ 1422400 h 3651250"/>
                <a:gd name="connsiteX97" fmla="*/ 2089150 w 2197100"/>
                <a:gd name="connsiteY97" fmla="*/ 1384300 h 3651250"/>
                <a:gd name="connsiteX98" fmla="*/ 2076450 w 2197100"/>
                <a:gd name="connsiteY98" fmla="*/ 1352550 h 3651250"/>
                <a:gd name="connsiteX99" fmla="*/ 2063750 w 2197100"/>
                <a:gd name="connsiteY99" fmla="*/ 1314450 h 3651250"/>
                <a:gd name="connsiteX100" fmla="*/ 2051050 w 2197100"/>
                <a:gd name="connsiteY100" fmla="*/ 1289050 h 3651250"/>
                <a:gd name="connsiteX101" fmla="*/ 2038350 w 2197100"/>
                <a:gd name="connsiteY101" fmla="*/ 1250950 h 3651250"/>
                <a:gd name="connsiteX102" fmla="*/ 2025650 w 2197100"/>
                <a:gd name="connsiteY102" fmla="*/ 1219200 h 3651250"/>
                <a:gd name="connsiteX103" fmla="*/ 2019300 w 2197100"/>
                <a:gd name="connsiteY103" fmla="*/ 1200150 h 3651250"/>
                <a:gd name="connsiteX104" fmla="*/ 2006600 w 2197100"/>
                <a:gd name="connsiteY104" fmla="*/ 1181100 h 3651250"/>
                <a:gd name="connsiteX105" fmla="*/ 1993900 w 2197100"/>
                <a:gd name="connsiteY105" fmla="*/ 1136650 h 3651250"/>
                <a:gd name="connsiteX106" fmla="*/ 1993900 w 2197100"/>
                <a:gd name="connsiteY106" fmla="*/ 901700 h 3651250"/>
                <a:gd name="connsiteX107" fmla="*/ 2006600 w 2197100"/>
                <a:gd name="connsiteY107" fmla="*/ 838200 h 3651250"/>
                <a:gd name="connsiteX108" fmla="*/ 2019300 w 2197100"/>
                <a:gd name="connsiteY108" fmla="*/ 806450 h 3651250"/>
                <a:gd name="connsiteX109" fmla="*/ 2038350 w 2197100"/>
                <a:gd name="connsiteY109" fmla="*/ 730250 h 3651250"/>
                <a:gd name="connsiteX110" fmla="*/ 2057400 w 2197100"/>
                <a:gd name="connsiteY110" fmla="*/ 666750 h 3651250"/>
                <a:gd name="connsiteX111" fmla="*/ 2063750 w 2197100"/>
                <a:gd name="connsiteY111" fmla="*/ 647700 h 3651250"/>
                <a:gd name="connsiteX112" fmla="*/ 2070100 w 2197100"/>
                <a:gd name="connsiteY112" fmla="*/ 628650 h 3651250"/>
                <a:gd name="connsiteX113" fmla="*/ 2082800 w 2197100"/>
                <a:gd name="connsiteY113" fmla="*/ 603250 h 3651250"/>
                <a:gd name="connsiteX114" fmla="*/ 2101850 w 2197100"/>
                <a:gd name="connsiteY114" fmla="*/ 533400 h 3651250"/>
                <a:gd name="connsiteX115" fmla="*/ 2114550 w 2197100"/>
                <a:gd name="connsiteY115" fmla="*/ 508000 h 3651250"/>
                <a:gd name="connsiteX116" fmla="*/ 2133600 w 2197100"/>
                <a:gd name="connsiteY116" fmla="*/ 450850 h 3651250"/>
                <a:gd name="connsiteX117" fmla="*/ 2146300 w 2197100"/>
                <a:gd name="connsiteY117" fmla="*/ 425450 h 3651250"/>
                <a:gd name="connsiteX118" fmla="*/ 2165350 w 2197100"/>
                <a:gd name="connsiteY118" fmla="*/ 355600 h 3651250"/>
                <a:gd name="connsiteX119" fmla="*/ 2178050 w 2197100"/>
                <a:gd name="connsiteY119" fmla="*/ 323850 h 3651250"/>
                <a:gd name="connsiteX120" fmla="*/ 2184400 w 2197100"/>
                <a:gd name="connsiteY120" fmla="*/ 285750 h 3651250"/>
                <a:gd name="connsiteX121" fmla="*/ 2197100 w 2197100"/>
                <a:gd name="connsiteY121" fmla="*/ 247650 h 3651250"/>
                <a:gd name="connsiteX122" fmla="*/ 2190750 w 2197100"/>
                <a:gd name="connsiteY122" fmla="*/ 165100 h 3651250"/>
                <a:gd name="connsiteX123" fmla="*/ 2178050 w 2197100"/>
                <a:gd name="connsiteY123" fmla="*/ 146050 h 3651250"/>
                <a:gd name="connsiteX124" fmla="*/ 2120900 w 2197100"/>
                <a:gd name="connsiteY124" fmla="*/ 101600 h 3651250"/>
                <a:gd name="connsiteX125" fmla="*/ 2082800 w 2197100"/>
                <a:gd name="connsiteY125" fmla="*/ 88900 h 3651250"/>
                <a:gd name="connsiteX126" fmla="*/ 2051050 w 2197100"/>
                <a:gd name="connsiteY126" fmla="*/ 76200 h 3651250"/>
                <a:gd name="connsiteX127" fmla="*/ 1993900 w 2197100"/>
                <a:gd name="connsiteY127" fmla="*/ 57150 h 3651250"/>
                <a:gd name="connsiteX128" fmla="*/ 1974850 w 2197100"/>
                <a:gd name="connsiteY128" fmla="*/ 50800 h 3651250"/>
                <a:gd name="connsiteX129" fmla="*/ 1955800 w 2197100"/>
                <a:gd name="connsiteY129" fmla="*/ 44450 h 3651250"/>
                <a:gd name="connsiteX130" fmla="*/ 1924050 w 2197100"/>
                <a:gd name="connsiteY130" fmla="*/ 31750 h 3651250"/>
                <a:gd name="connsiteX131" fmla="*/ 1885950 w 2197100"/>
                <a:gd name="connsiteY131" fmla="*/ 25400 h 3651250"/>
                <a:gd name="connsiteX132" fmla="*/ 1847850 w 2197100"/>
                <a:gd name="connsiteY132" fmla="*/ 12700 h 3651250"/>
                <a:gd name="connsiteX133" fmla="*/ 1765300 w 2197100"/>
                <a:gd name="connsiteY133" fmla="*/ 0 h 3651250"/>
                <a:gd name="connsiteX134" fmla="*/ 1200150 w 2197100"/>
                <a:gd name="connsiteY134" fmla="*/ 6350 h 3651250"/>
                <a:gd name="connsiteX135" fmla="*/ 1162050 w 2197100"/>
                <a:gd name="connsiteY135" fmla="*/ 19050 h 3651250"/>
                <a:gd name="connsiteX136" fmla="*/ 1098550 w 2197100"/>
                <a:gd name="connsiteY136" fmla="*/ 38100 h 3651250"/>
                <a:gd name="connsiteX137" fmla="*/ 1073150 w 2197100"/>
                <a:gd name="connsiteY137" fmla="*/ 50800 h 3651250"/>
                <a:gd name="connsiteX138" fmla="*/ 1054100 w 2197100"/>
                <a:gd name="connsiteY138" fmla="*/ 57150 h 3651250"/>
                <a:gd name="connsiteX139" fmla="*/ 1003300 w 2197100"/>
                <a:gd name="connsiteY139" fmla="*/ 82550 h 3651250"/>
                <a:gd name="connsiteX140" fmla="*/ 984250 w 2197100"/>
                <a:gd name="connsiteY140" fmla="*/ 95250 h 3651250"/>
                <a:gd name="connsiteX141" fmla="*/ 958850 w 2197100"/>
                <a:gd name="connsiteY141" fmla="*/ 101600 h 3651250"/>
                <a:gd name="connsiteX142" fmla="*/ 914400 w 2197100"/>
                <a:gd name="connsiteY142" fmla="*/ 114300 h 3651250"/>
                <a:gd name="connsiteX143" fmla="*/ 895350 w 2197100"/>
                <a:gd name="connsiteY143" fmla="*/ 127000 h 3651250"/>
                <a:gd name="connsiteX144" fmla="*/ 876300 w 2197100"/>
                <a:gd name="connsiteY144" fmla="*/ 133350 h 3651250"/>
                <a:gd name="connsiteX145" fmla="*/ 850900 w 2197100"/>
                <a:gd name="connsiteY145" fmla="*/ 152400 h 3651250"/>
                <a:gd name="connsiteX146" fmla="*/ 825500 w 2197100"/>
                <a:gd name="connsiteY146" fmla="*/ 158750 h 3651250"/>
                <a:gd name="connsiteX147" fmla="*/ 762000 w 2197100"/>
                <a:gd name="connsiteY147" fmla="*/ 184150 h 3651250"/>
                <a:gd name="connsiteX148" fmla="*/ 717550 w 2197100"/>
                <a:gd name="connsiteY148" fmla="*/ 209550 h 3651250"/>
                <a:gd name="connsiteX149" fmla="*/ 698500 w 2197100"/>
                <a:gd name="connsiteY149" fmla="*/ 215900 h 3651250"/>
                <a:gd name="connsiteX150" fmla="*/ 679450 w 2197100"/>
                <a:gd name="connsiteY150" fmla="*/ 228600 h 3651250"/>
                <a:gd name="connsiteX151" fmla="*/ 654050 w 2197100"/>
                <a:gd name="connsiteY151" fmla="*/ 241300 h 3651250"/>
                <a:gd name="connsiteX152" fmla="*/ 635000 w 2197100"/>
                <a:gd name="connsiteY152" fmla="*/ 254000 h 3651250"/>
                <a:gd name="connsiteX153" fmla="*/ 609600 w 2197100"/>
                <a:gd name="connsiteY153" fmla="*/ 266700 h 3651250"/>
                <a:gd name="connsiteX154" fmla="*/ 565150 w 2197100"/>
                <a:gd name="connsiteY154" fmla="*/ 311150 h 3651250"/>
                <a:gd name="connsiteX155" fmla="*/ 546100 w 2197100"/>
                <a:gd name="connsiteY155" fmla="*/ 323850 h 3651250"/>
                <a:gd name="connsiteX156" fmla="*/ 533400 w 2197100"/>
                <a:gd name="connsiteY156" fmla="*/ 349250 h 3651250"/>
                <a:gd name="connsiteX157" fmla="*/ 508000 w 2197100"/>
                <a:gd name="connsiteY157" fmla="*/ 387350 h 3651250"/>
                <a:gd name="connsiteX158" fmla="*/ 482600 w 2197100"/>
                <a:gd name="connsiteY158" fmla="*/ 431800 h 3651250"/>
                <a:gd name="connsiteX159" fmla="*/ 476250 w 2197100"/>
                <a:gd name="connsiteY159" fmla="*/ 457200 h 3651250"/>
                <a:gd name="connsiteX160" fmla="*/ 457200 w 2197100"/>
                <a:gd name="connsiteY160" fmla="*/ 501650 h 3651250"/>
                <a:gd name="connsiteX161" fmla="*/ 444500 w 2197100"/>
                <a:gd name="connsiteY161" fmla="*/ 565150 h 3651250"/>
                <a:gd name="connsiteX162" fmla="*/ 419100 w 2197100"/>
                <a:gd name="connsiteY162" fmla="*/ 635000 h 3651250"/>
                <a:gd name="connsiteX163" fmla="*/ 406400 w 2197100"/>
                <a:gd name="connsiteY163" fmla="*/ 698500 h 3651250"/>
                <a:gd name="connsiteX164" fmla="*/ 393700 w 2197100"/>
                <a:gd name="connsiteY164" fmla="*/ 736600 h 3651250"/>
                <a:gd name="connsiteX165" fmla="*/ 387350 w 2197100"/>
                <a:gd name="connsiteY165" fmla="*/ 768350 h 3651250"/>
                <a:gd name="connsiteX166" fmla="*/ 381000 w 2197100"/>
                <a:gd name="connsiteY166" fmla="*/ 806450 h 3651250"/>
                <a:gd name="connsiteX167" fmla="*/ 374650 w 2197100"/>
                <a:gd name="connsiteY167" fmla="*/ 825500 h 3651250"/>
                <a:gd name="connsiteX168" fmla="*/ 368300 w 2197100"/>
                <a:gd name="connsiteY168" fmla="*/ 889000 h 3651250"/>
                <a:gd name="connsiteX169" fmla="*/ 349250 w 2197100"/>
                <a:gd name="connsiteY169" fmla="*/ 996950 h 3651250"/>
                <a:gd name="connsiteX170" fmla="*/ 336550 w 2197100"/>
                <a:gd name="connsiteY170" fmla="*/ 1104900 h 3651250"/>
                <a:gd name="connsiteX171" fmla="*/ 330200 w 2197100"/>
                <a:gd name="connsiteY171" fmla="*/ 1136650 h 3651250"/>
                <a:gd name="connsiteX172" fmla="*/ 323850 w 2197100"/>
                <a:gd name="connsiteY172" fmla="*/ 1206500 h 3651250"/>
                <a:gd name="connsiteX173" fmla="*/ 311150 w 2197100"/>
                <a:gd name="connsiteY173" fmla="*/ 1270000 h 3651250"/>
                <a:gd name="connsiteX174" fmla="*/ 292100 w 2197100"/>
                <a:gd name="connsiteY174" fmla="*/ 1454150 h 3651250"/>
                <a:gd name="connsiteX0" fmla="*/ 292100 w 2197100"/>
                <a:gd name="connsiteY0" fmla="*/ 1454150 h 3651250"/>
                <a:gd name="connsiteX1" fmla="*/ 273050 w 2197100"/>
                <a:gd name="connsiteY1" fmla="*/ 1543050 h 3651250"/>
                <a:gd name="connsiteX2" fmla="*/ 260350 w 2197100"/>
                <a:gd name="connsiteY2" fmla="*/ 1619250 h 3651250"/>
                <a:gd name="connsiteX3" fmla="*/ 247650 w 2197100"/>
                <a:gd name="connsiteY3" fmla="*/ 1657350 h 3651250"/>
                <a:gd name="connsiteX4" fmla="*/ 241300 w 2197100"/>
                <a:gd name="connsiteY4" fmla="*/ 1682750 h 3651250"/>
                <a:gd name="connsiteX5" fmla="*/ 215900 w 2197100"/>
                <a:gd name="connsiteY5" fmla="*/ 1765300 h 3651250"/>
                <a:gd name="connsiteX6" fmla="*/ 203200 w 2197100"/>
                <a:gd name="connsiteY6" fmla="*/ 1828800 h 3651250"/>
                <a:gd name="connsiteX7" fmla="*/ 190500 w 2197100"/>
                <a:gd name="connsiteY7" fmla="*/ 1866900 h 3651250"/>
                <a:gd name="connsiteX8" fmla="*/ 171450 w 2197100"/>
                <a:gd name="connsiteY8" fmla="*/ 1930400 h 3651250"/>
                <a:gd name="connsiteX9" fmla="*/ 152400 w 2197100"/>
                <a:gd name="connsiteY9" fmla="*/ 1981200 h 3651250"/>
                <a:gd name="connsiteX10" fmla="*/ 133350 w 2197100"/>
                <a:gd name="connsiteY10" fmla="*/ 2044700 h 3651250"/>
                <a:gd name="connsiteX11" fmla="*/ 114300 w 2197100"/>
                <a:gd name="connsiteY11" fmla="*/ 2070100 h 3651250"/>
                <a:gd name="connsiteX12" fmla="*/ 107950 w 2197100"/>
                <a:gd name="connsiteY12" fmla="*/ 2108200 h 3651250"/>
                <a:gd name="connsiteX13" fmla="*/ 82550 w 2197100"/>
                <a:gd name="connsiteY13" fmla="*/ 2178050 h 3651250"/>
                <a:gd name="connsiteX14" fmla="*/ 69850 w 2197100"/>
                <a:gd name="connsiteY14" fmla="*/ 2235200 h 3651250"/>
                <a:gd name="connsiteX15" fmla="*/ 57150 w 2197100"/>
                <a:gd name="connsiteY15" fmla="*/ 2273300 h 3651250"/>
                <a:gd name="connsiteX16" fmla="*/ 44450 w 2197100"/>
                <a:gd name="connsiteY16" fmla="*/ 2324100 h 3651250"/>
                <a:gd name="connsiteX17" fmla="*/ 38100 w 2197100"/>
                <a:gd name="connsiteY17" fmla="*/ 2343150 h 3651250"/>
                <a:gd name="connsiteX18" fmla="*/ 25400 w 2197100"/>
                <a:gd name="connsiteY18" fmla="*/ 2374900 h 3651250"/>
                <a:gd name="connsiteX19" fmla="*/ 6350 w 2197100"/>
                <a:gd name="connsiteY19" fmla="*/ 2444750 h 3651250"/>
                <a:gd name="connsiteX20" fmla="*/ 0 w 2197100"/>
                <a:gd name="connsiteY20" fmla="*/ 2482850 h 3651250"/>
                <a:gd name="connsiteX21" fmla="*/ 6350 w 2197100"/>
                <a:gd name="connsiteY21" fmla="*/ 2959100 h 3651250"/>
                <a:gd name="connsiteX22" fmla="*/ 25400 w 2197100"/>
                <a:gd name="connsiteY22" fmla="*/ 3028950 h 3651250"/>
                <a:gd name="connsiteX23" fmla="*/ 31750 w 2197100"/>
                <a:gd name="connsiteY23" fmla="*/ 3048000 h 3651250"/>
                <a:gd name="connsiteX24" fmla="*/ 44450 w 2197100"/>
                <a:gd name="connsiteY24" fmla="*/ 3105150 h 3651250"/>
                <a:gd name="connsiteX25" fmla="*/ 57150 w 2197100"/>
                <a:gd name="connsiteY25" fmla="*/ 3162300 h 3651250"/>
                <a:gd name="connsiteX26" fmla="*/ 69850 w 2197100"/>
                <a:gd name="connsiteY26" fmla="*/ 3181350 h 3651250"/>
                <a:gd name="connsiteX27" fmla="*/ 82550 w 2197100"/>
                <a:gd name="connsiteY27" fmla="*/ 3219450 h 3651250"/>
                <a:gd name="connsiteX28" fmla="*/ 107950 w 2197100"/>
                <a:gd name="connsiteY28" fmla="*/ 3308350 h 3651250"/>
                <a:gd name="connsiteX29" fmla="*/ 114300 w 2197100"/>
                <a:gd name="connsiteY29" fmla="*/ 3340100 h 3651250"/>
                <a:gd name="connsiteX30" fmla="*/ 139700 w 2197100"/>
                <a:gd name="connsiteY30" fmla="*/ 3390900 h 3651250"/>
                <a:gd name="connsiteX31" fmla="*/ 165100 w 2197100"/>
                <a:gd name="connsiteY31" fmla="*/ 3435350 h 3651250"/>
                <a:gd name="connsiteX32" fmla="*/ 190500 w 2197100"/>
                <a:gd name="connsiteY32" fmla="*/ 3460750 h 3651250"/>
                <a:gd name="connsiteX33" fmla="*/ 241300 w 2197100"/>
                <a:gd name="connsiteY33" fmla="*/ 3492500 h 3651250"/>
                <a:gd name="connsiteX34" fmla="*/ 292100 w 2197100"/>
                <a:gd name="connsiteY34" fmla="*/ 3511550 h 3651250"/>
                <a:gd name="connsiteX35" fmla="*/ 317500 w 2197100"/>
                <a:gd name="connsiteY35" fmla="*/ 3517900 h 3651250"/>
                <a:gd name="connsiteX36" fmla="*/ 361950 w 2197100"/>
                <a:gd name="connsiteY36" fmla="*/ 3536950 h 3651250"/>
                <a:gd name="connsiteX37" fmla="*/ 412750 w 2197100"/>
                <a:gd name="connsiteY37" fmla="*/ 3556000 h 3651250"/>
                <a:gd name="connsiteX38" fmla="*/ 444500 w 2197100"/>
                <a:gd name="connsiteY38" fmla="*/ 3562350 h 3651250"/>
                <a:gd name="connsiteX39" fmla="*/ 546100 w 2197100"/>
                <a:gd name="connsiteY39" fmla="*/ 3587750 h 3651250"/>
                <a:gd name="connsiteX40" fmla="*/ 565150 w 2197100"/>
                <a:gd name="connsiteY40" fmla="*/ 3600450 h 3651250"/>
                <a:gd name="connsiteX41" fmla="*/ 673100 w 2197100"/>
                <a:gd name="connsiteY41" fmla="*/ 3613150 h 3651250"/>
                <a:gd name="connsiteX42" fmla="*/ 704850 w 2197100"/>
                <a:gd name="connsiteY42" fmla="*/ 3625850 h 3651250"/>
                <a:gd name="connsiteX43" fmla="*/ 736600 w 2197100"/>
                <a:gd name="connsiteY43" fmla="*/ 3632200 h 3651250"/>
                <a:gd name="connsiteX44" fmla="*/ 755650 w 2197100"/>
                <a:gd name="connsiteY44" fmla="*/ 3638550 h 3651250"/>
                <a:gd name="connsiteX45" fmla="*/ 825500 w 2197100"/>
                <a:gd name="connsiteY45" fmla="*/ 3651250 h 3651250"/>
                <a:gd name="connsiteX46" fmla="*/ 1143000 w 2197100"/>
                <a:gd name="connsiteY46" fmla="*/ 3644900 h 3651250"/>
                <a:gd name="connsiteX47" fmla="*/ 1200150 w 2197100"/>
                <a:gd name="connsiteY47" fmla="*/ 3638550 h 3651250"/>
                <a:gd name="connsiteX48" fmla="*/ 1270000 w 2197100"/>
                <a:gd name="connsiteY48" fmla="*/ 3613150 h 3651250"/>
                <a:gd name="connsiteX49" fmla="*/ 1295400 w 2197100"/>
                <a:gd name="connsiteY49" fmla="*/ 3600450 h 3651250"/>
                <a:gd name="connsiteX50" fmla="*/ 1314450 w 2197100"/>
                <a:gd name="connsiteY50" fmla="*/ 3594100 h 3651250"/>
                <a:gd name="connsiteX51" fmla="*/ 1384300 w 2197100"/>
                <a:gd name="connsiteY51" fmla="*/ 3568700 h 3651250"/>
                <a:gd name="connsiteX52" fmla="*/ 1409700 w 2197100"/>
                <a:gd name="connsiteY52" fmla="*/ 3549650 h 3651250"/>
                <a:gd name="connsiteX53" fmla="*/ 1454150 w 2197100"/>
                <a:gd name="connsiteY53" fmla="*/ 3536950 h 3651250"/>
                <a:gd name="connsiteX54" fmla="*/ 1498600 w 2197100"/>
                <a:gd name="connsiteY54" fmla="*/ 3505200 h 3651250"/>
                <a:gd name="connsiteX55" fmla="*/ 1524000 w 2197100"/>
                <a:gd name="connsiteY55" fmla="*/ 3492500 h 3651250"/>
                <a:gd name="connsiteX56" fmla="*/ 1562100 w 2197100"/>
                <a:gd name="connsiteY56" fmla="*/ 3460750 h 3651250"/>
                <a:gd name="connsiteX57" fmla="*/ 1587500 w 2197100"/>
                <a:gd name="connsiteY57" fmla="*/ 3448050 h 3651250"/>
                <a:gd name="connsiteX58" fmla="*/ 1638300 w 2197100"/>
                <a:gd name="connsiteY58" fmla="*/ 3390900 h 3651250"/>
                <a:gd name="connsiteX59" fmla="*/ 1657350 w 2197100"/>
                <a:gd name="connsiteY59" fmla="*/ 3378200 h 3651250"/>
                <a:gd name="connsiteX60" fmla="*/ 1676400 w 2197100"/>
                <a:gd name="connsiteY60" fmla="*/ 3340100 h 3651250"/>
                <a:gd name="connsiteX61" fmla="*/ 1695450 w 2197100"/>
                <a:gd name="connsiteY61" fmla="*/ 3302000 h 3651250"/>
                <a:gd name="connsiteX62" fmla="*/ 1708150 w 2197100"/>
                <a:gd name="connsiteY62" fmla="*/ 3232150 h 3651250"/>
                <a:gd name="connsiteX63" fmla="*/ 1714500 w 2197100"/>
                <a:gd name="connsiteY63" fmla="*/ 3200400 h 3651250"/>
                <a:gd name="connsiteX64" fmla="*/ 1720850 w 2197100"/>
                <a:gd name="connsiteY64" fmla="*/ 3060700 h 3651250"/>
                <a:gd name="connsiteX65" fmla="*/ 1727200 w 2197100"/>
                <a:gd name="connsiteY65" fmla="*/ 3035300 h 3651250"/>
                <a:gd name="connsiteX66" fmla="*/ 1733550 w 2197100"/>
                <a:gd name="connsiteY66" fmla="*/ 2997200 h 3651250"/>
                <a:gd name="connsiteX67" fmla="*/ 1752600 w 2197100"/>
                <a:gd name="connsiteY67" fmla="*/ 2952750 h 3651250"/>
                <a:gd name="connsiteX68" fmla="*/ 1765300 w 2197100"/>
                <a:gd name="connsiteY68" fmla="*/ 2908300 h 3651250"/>
                <a:gd name="connsiteX69" fmla="*/ 1771650 w 2197100"/>
                <a:gd name="connsiteY69" fmla="*/ 2889250 h 3651250"/>
                <a:gd name="connsiteX70" fmla="*/ 1790700 w 2197100"/>
                <a:gd name="connsiteY70" fmla="*/ 2806700 h 3651250"/>
                <a:gd name="connsiteX71" fmla="*/ 1822450 w 2197100"/>
                <a:gd name="connsiteY71" fmla="*/ 2717800 h 3651250"/>
                <a:gd name="connsiteX72" fmla="*/ 1828800 w 2197100"/>
                <a:gd name="connsiteY72" fmla="*/ 2692400 h 3651250"/>
                <a:gd name="connsiteX73" fmla="*/ 1841500 w 2197100"/>
                <a:gd name="connsiteY73" fmla="*/ 2673350 h 3651250"/>
                <a:gd name="connsiteX74" fmla="*/ 1847850 w 2197100"/>
                <a:gd name="connsiteY74" fmla="*/ 2654300 h 3651250"/>
                <a:gd name="connsiteX75" fmla="*/ 1860550 w 2197100"/>
                <a:gd name="connsiteY75" fmla="*/ 2628900 h 3651250"/>
                <a:gd name="connsiteX76" fmla="*/ 1866900 w 2197100"/>
                <a:gd name="connsiteY76" fmla="*/ 2609850 h 3651250"/>
                <a:gd name="connsiteX77" fmla="*/ 1905000 w 2197100"/>
                <a:gd name="connsiteY77" fmla="*/ 2533650 h 3651250"/>
                <a:gd name="connsiteX78" fmla="*/ 1917700 w 2197100"/>
                <a:gd name="connsiteY78" fmla="*/ 2514600 h 3651250"/>
                <a:gd name="connsiteX79" fmla="*/ 1943100 w 2197100"/>
                <a:gd name="connsiteY79" fmla="*/ 2444750 h 3651250"/>
                <a:gd name="connsiteX80" fmla="*/ 1955800 w 2197100"/>
                <a:gd name="connsiteY80" fmla="*/ 2419350 h 3651250"/>
                <a:gd name="connsiteX81" fmla="*/ 1962150 w 2197100"/>
                <a:gd name="connsiteY81" fmla="*/ 2400300 h 3651250"/>
                <a:gd name="connsiteX82" fmla="*/ 2000250 w 2197100"/>
                <a:gd name="connsiteY82" fmla="*/ 2311400 h 3651250"/>
                <a:gd name="connsiteX83" fmla="*/ 2019300 w 2197100"/>
                <a:gd name="connsiteY83" fmla="*/ 2254250 h 3651250"/>
                <a:gd name="connsiteX84" fmla="*/ 2038350 w 2197100"/>
                <a:gd name="connsiteY84" fmla="*/ 2197100 h 3651250"/>
                <a:gd name="connsiteX85" fmla="*/ 2044700 w 2197100"/>
                <a:gd name="connsiteY85" fmla="*/ 2178050 h 3651250"/>
                <a:gd name="connsiteX86" fmla="*/ 2063750 w 2197100"/>
                <a:gd name="connsiteY86" fmla="*/ 2146300 h 3651250"/>
                <a:gd name="connsiteX87" fmla="*/ 2070100 w 2197100"/>
                <a:gd name="connsiteY87" fmla="*/ 2127250 h 3651250"/>
                <a:gd name="connsiteX88" fmla="*/ 2082800 w 2197100"/>
                <a:gd name="connsiteY88" fmla="*/ 2082800 h 3651250"/>
                <a:gd name="connsiteX89" fmla="*/ 2108200 w 2197100"/>
                <a:gd name="connsiteY89" fmla="*/ 2006600 h 3651250"/>
                <a:gd name="connsiteX90" fmla="*/ 2114550 w 2197100"/>
                <a:gd name="connsiteY90" fmla="*/ 1987550 h 3651250"/>
                <a:gd name="connsiteX91" fmla="*/ 2133600 w 2197100"/>
                <a:gd name="connsiteY91" fmla="*/ 1905000 h 3651250"/>
                <a:gd name="connsiteX92" fmla="*/ 2146300 w 2197100"/>
                <a:gd name="connsiteY92" fmla="*/ 1771650 h 3651250"/>
                <a:gd name="connsiteX93" fmla="*/ 2133600 w 2197100"/>
                <a:gd name="connsiteY93" fmla="*/ 1574800 h 3651250"/>
                <a:gd name="connsiteX94" fmla="*/ 2114550 w 2197100"/>
                <a:gd name="connsiteY94" fmla="*/ 1498600 h 3651250"/>
                <a:gd name="connsiteX95" fmla="*/ 2108200 w 2197100"/>
                <a:gd name="connsiteY95" fmla="*/ 1466850 h 3651250"/>
                <a:gd name="connsiteX96" fmla="*/ 2095500 w 2197100"/>
                <a:gd name="connsiteY96" fmla="*/ 1422400 h 3651250"/>
                <a:gd name="connsiteX97" fmla="*/ 2089150 w 2197100"/>
                <a:gd name="connsiteY97" fmla="*/ 1384300 h 3651250"/>
                <a:gd name="connsiteX98" fmla="*/ 2076450 w 2197100"/>
                <a:gd name="connsiteY98" fmla="*/ 1352550 h 3651250"/>
                <a:gd name="connsiteX99" fmla="*/ 2063750 w 2197100"/>
                <a:gd name="connsiteY99" fmla="*/ 1314450 h 3651250"/>
                <a:gd name="connsiteX100" fmla="*/ 2051050 w 2197100"/>
                <a:gd name="connsiteY100" fmla="*/ 1289050 h 3651250"/>
                <a:gd name="connsiteX101" fmla="*/ 2038350 w 2197100"/>
                <a:gd name="connsiteY101" fmla="*/ 1250950 h 3651250"/>
                <a:gd name="connsiteX102" fmla="*/ 2025650 w 2197100"/>
                <a:gd name="connsiteY102" fmla="*/ 1219200 h 3651250"/>
                <a:gd name="connsiteX103" fmla="*/ 2019300 w 2197100"/>
                <a:gd name="connsiteY103" fmla="*/ 1200150 h 3651250"/>
                <a:gd name="connsiteX104" fmla="*/ 2006600 w 2197100"/>
                <a:gd name="connsiteY104" fmla="*/ 1181100 h 3651250"/>
                <a:gd name="connsiteX105" fmla="*/ 1993900 w 2197100"/>
                <a:gd name="connsiteY105" fmla="*/ 1136650 h 3651250"/>
                <a:gd name="connsiteX106" fmla="*/ 1993900 w 2197100"/>
                <a:gd name="connsiteY106" fmla="*/ 901700 h 3651250"/>
                <a:gd name="connsiteX107" fmla="*/ 2006600 w 2197100"/>
                <a:gd name="connsiteY107" fmla="*/ 838200 h 3651250"/>
                <a:gd name="connsiteX108" fmla="*/ 2019300 w 2197100"/>
                <a:gd name="connsiteY108" fmla="*/ 806450 h 3651250"/>
                <a:gd name="connsiteX109" fmla="*/ 2038350 w 2197100"/>
                <a:gd name="connsiteY109" fmla="*/ 730250 h 3651250"/>
                <a:gd name="connsiteX110" fmla="*/ 2057400 w 2197100"/>
                <a:gd name="connsiteY110" fmla="*/ 666750 h 3651250"/>
                <a:gd name="connsiteX111" fmla="*/ 2063750 w 2197100"/>
                <a:gd name="connsiteY111" fmla="*/ 647700 h 3651250"/>
                <a:gd name="connsiteX112" fmla="*/ 2070100 w 2197100"/>
                <a:gd name="connsiteY112" fmla="*/ 628650 h 3651250"/>
                <a:gd name="connsiteX113" fmla="*/ 2082800 w 2197100"/>
                <a:gd name="connsiteY113" fmla="*/ 603250 h 3651250"/>
                <a:gd name="connsiteX114" fmla="*/ 2101850 w 2197100"/>
                <a:gd name="connsiteY114" fmla="*/ 533400 h 3651250"/>
                <a:gd name="connsiteX115" fmla="*/ 2114550 w 2197100"/>
                <a:gd name="connsiteY115" fmla="*/ 508000 h 3651250"/>
                <a:gd name="connsiteX116" fmla="*/ 2133600 w 2197100"/>
                <a:gd name="connsiteY116" fmla="*/ 450850 h 3651250"/>
                <a:gd name="connsiteX117" fmla="*/ 2146300 w 2197100"/>
                <a:gd name="connsiteY117" fmla="*/ 425450 h 3651250"/>
                <a:gd name="connsiteX118" fmla="*/ 2165350 w 2197100"/>
                <a:gd name="connsiteY118" fmla="*/ 355600 h 3651250"/>
                <a:gd name="connsiteX119" fmla="*/ 2178050 w 2197100"/>
                <a:gd name="connsiteY119" fmla="*/ 323850 h 3651250"/>
                <a:gd name="connsiteX120" fmla="*/ 2184400 w 2197100"/>
                <a:gd name="connsiteY120" fmla="*/ 285750 h 3651250"/>
                <a:gd name="connsiteX121" fmla="*/ 2197100 w 2197100"/>
                <a:gd name="connsiteY121" fmla="*/ 247650 h 3651250"/>
                <a:gd name="connsiteX122" fmla="*/ 2190750 w 2197100"/>
                <a:gd name="connsiteY122" fmla="*/ 165100 h 3651250"/>
                <a:gd name="connsiteX123" fmla="*/ 2178050 w 2197100"/>
                <a:gd name="connsiteY123" fmla="*/ 146050 h 3651250"/>
                <a:gd name="connsiteX124" fmla="*/ 2120900 w 2197100"/>
                <a:gd name="connsiteY124" fmla="*/ 101600 h 3651250"/>
                <a:gd name="connsiteX125" fmla="*/ 2082800 w 2197100"/>
                <a:gd name="connsiteY125" fmla="*/ 88900 h 3651250"/>
                <a:gd name="connsiteX126" fmla="*/ 2051050 w 2197100"/>
                <a:gd name="connsiteY126" fmla="*/ 76200 h 3651250"/>
                <a:gd name="connsiteX127" fmla="*/ 1993900 w 2197100"/>
                <a:gd name="connsiteY127" fmla="*/ 57150 h 3651250"/>
                <a:gd name="connsiteX128" fmla="*/ 1974850 w 2197100"/>
                <a:gd name="connsiteY128" fmla="*/ 50800 h 3651250"/>
                <a:gd name="connsiteX129" fmla="*/ 1955800 w 2197100"/>
                <a:gd name="connsiteY129" fmla="*/ 44450 h 3651250"/>
                <a:gd name="connsiteX130" fmla="*/ 1924050 w 2197100"/>
                <a:gd name="connsiteY130" fmla="*/ 31750 h 3651250"/>
                <a:gd name="connsiteX131" fmla="*/ 1885950 w 2197100"/>
                <a:gd name="connsiteY131" fmla="*/ 25400 h 3651250"/>
                <a:gd name="connsiteX132" fmla="*/ 1847850 w 2197100"/>
                <a:gd name="connsiteY132" fmla="*/ 12700 h 3651250"/>
                <a:gd name="connsiteX133" fmla="*/ 1765300 w 2197100"/>
                <a:gd name="connsiteY133" fmla="*/ 0 h 3651250"/>
                <a:gd name="connsiteX134" fmla="*/ 1200150 w 2197100"/>
                <a:gd name="connsiteY134" fmla="*/ 6350 h 3651250"/>
                <a:gd name="connsiteX135" fmla="*/ 1162050 w 2197100"/>
                <a:gd name="connsiteY135" fmla="*/ 19050 h 3651250"/>
                <a:gd name="connsiteX136" fmla="*/ 1098550 w 2197100"/>
                <a:gd name="connsiteY136" fmla="*/ 38100 h 3651250"/>
                <a:gd name="connsiteX137" fmla="*/ 1073150 w 2197100"/>
                <a:gd name="connsiteY137" fmla="*/ 50800 h 3651250"/>
                <a:gd name="connsiteX138" fmla="*/ 1054100 w 2197100"/>
                <a:gd name="connsiteY138" fmla="*/ 57150 h 3651250"/>
                <a:gd name="connsiteX139" fmla="*/ 1003300 w 2197100"/>
                <a:gd name="connsiteY139" fmla="*/ 82550 h 3651250"/>
                <a:gd name="connsiteX140" fmla="*/ 993215 w 2197100"/>
                <a:gd name="connsiteY140" fmla="*/ 133518 h 3651250"/>
                <a:gd name="connsiteX141" fmla="*/ 958850 w 2197100"/>
                <a:gd name="connsiteY141" fmla="*/ 101600 h 3651250"/>
                <a:gd name="connsiteX142" fmla="*/ 914400 w 2197100"/>
                <a:gd name="connsiteY142" fmla="*/ 114300 h 3651250"/>
                <a:gd name="connsiteX143" fmla="*/ 895350 w 2197100"/>
                <a:gd name="connsiteY143" fmla="*/ 127000 h 3651250"/>
                <a:gd name="connsiteX144" fmla="*/ 876300 w 2197100"/>
                <a:gd name="connsiteY144" fmla="*/ 133350 h 3651250"/>
                <a:gd name="connsiteX145" fmla="*/ 850900 w 2197100"/>
                <a:gd name="connsiteY145" fmla="*/ 152400 h 3651250"/>
                <a:gd name="connsiteX146" fmla="*/ 825500 w 2197100"/>
                <a:gd name="connsiteY146" fmla="*/ 158750 h 3651250"/>
                <a:gd name="connsiteX147" fmla="*/ 762000 w 2197100"/>
                <a:gd name="connsiteY147" fmla="*/ 184150 h 3651250"/>
                <a:gd name="connsiteX148" fmla="*/ 717550 w 2197100"/>
                <a:gd name="connsiteY148" fmla="*/ 209550 h 3651250"/>
                <a:gd name="connsiteX149" fmla="*/ 698500 w 2197100"/>
                <a:gd name="connsiteY149" fmla="*/ 215900 h 3651250"/>
                <a:gd name="connsiteX150" fmla="*/ 679450 w 2197100"/>
                <a:gd name="connsiteY150" fmla="*/ 228600 h 3651250"/>
                <a:gd name="connsiteX151" fmla="*/ 654050 w 2197100"/>
                <a:gd name="connsiteY151" fmla="*/ 241300 h 3651250"/>
                <a:gd name="connsiteX152" fmla="*/ 635000 w 2197100"/>
                <a:gd name="connsiteY152" fmla="*/ 254000 h 3651250"/>
                <a:gd name="connsiteX153" fmla="*/ 609600 w 2197100"/>
                <a:gd name="connsiteY153" fmla="*/ 266700 h 3651250"/>
                <a:gd name="connsiteX154" fmla="*/ 565150 w 2197100"/>
                <a:gd name="connsiteY154" fmla="*/ 311150 h 3651250"/>
                <a:gd name="connsiteX155" fmla="*/ 546100 w 2197100"/>
                <a:gd name="connsiteY155" fmla="*/ 323850 h 3651250"/>
                <a:gd name="connsiteX156" fmla="*/ 533400 w 2197100"/>
                <a:gd name="connsiteY156" fmla="*/ 349250 h 3651250"/>
                <a:gd name="connsiteX157" fmla="*/ 508000 w 2197100"/>
                <a:gd name="connsiteY157" fmla="*/ 387350 h 3651250"/>
                <a:gd name="connsiteX158" fmla="*/ 482600 w 2197100"/>
                <a:gd name="connsiteY158" fmla="*/ 431800 h 3651250"/>
                <a:gd name="connsiteX159" fmla="*/ 476250 w 2197100"/>
                <a:gd name="connsiteY159" fmla="*/ 457200 h 3651250"/>
                <a:gd name="connsiteX160" fmla="*/ 457200 w 2197100"/>
                <a:gd name="connsiteY160" fmla="*/ 501650 h 3651250"/>
                <a:gd name="connsiteX161" fmla="*/ 444500 w 2197100"/>
                <a:gd name="connsiteY161" fmla="*/ 565150 h 3651250"/>
                <a:gd name="connsiteX162" fmla="*/ 419100 w 2197100"/>
                <a:gd name="connsiteY162" fmla="*/ 635000 h 3651250"/>
                <a:gd name="connsiteX163" fmla="*/ 406400 w 2197100"/>
                <a:gd name="connsiteY163" fmla="*/ 698500 h 3651250"/>
                <a:gd name="connsiteX164" fmla="*/ 393700 w 2197100"/>
                <a:gd name="connsiteY164" fmla="*/ 736600 h 3651250"/>
                <a:gd name="connsiteX165" fmla="*/ 387350 w 2197100"/>
                <a:gd name="connsiteY165" fmla="*/ 768350 h 3651250"/>
                <a:gd name="connsiteX166" fmla="*/ 381000 w 2197100"/>
                <a:gd name="connsiteY166" fmla="*/ 806450 h 3651250"/>
                <a:gd name="connsiteX167" fmla="*/ 374650 w 2197100"/>
                <a:gd name="connsiteY167" fmla="*/ 825500 h 3651250"/>
                <a:gd name="connsiteX168" fmla="*/ 368300 w 2197100"/>
                <a:gd name="connsiteY168" fmla="*/ 889000 h 3651250"/>
                <a:gd name="connsiteX169" fmla="*/ 349250 w 2197100"/>
                <a:gd name="connsiteY169" fmla="*/ 996950 h 3651250"/>
                <a:gd name="connsiteX170" fmla="*/ 336550 w 2197100"/>
                <a:gd name="connsiteY170" fmla="*/ 1104900 h 3651250"/>
                <a:gd name="connsiteX171" fmla="*/ 330200 w 2197100"/>
                <a:gd name="connsiteY171" fmla="*/ 1136650 h 3651250"/>
                <a:gd name="connsiteX172" fmla="*/ 323850 w 2197100"/>
                <a:gd name="connsiteY172" fmla="*/ 1206500 h 3651250"/>
                <a:gd name="connsiteX173" fmla="*/ 311150 w 2197100"/>
                <a:gd name="connsiteY173" fmla="*/ 1270000 h 3651250"/>
                <a:gd name="connsiteX174" fmla="*/ 292100 w 2197100"/>
                <a:gd name="connsiteY174" fmla="*/ 1454150 h 3651250"/>
                <a:gd name="connsiteX0" fmla="*/ 292100 w 2197100"/>
                <a:gd name="connsiteY0" fmla="*/ 1454150 h 3651250"/>
                <a:gd name="connsiteX1" fmla="*/ 273050 w 2197100"/>
                <a:gd name="connsiteY1" fmla="*/ 1543050 h 3651250"/>
                <a:gd name="connsiteX2" fmla="*/ 260350 w 2197100"/>
                <a:gd name="connsiteY2" fmla="*/ 1619250 h 3651250"/>
                <a:gd name="connsiteX3" fmla="*/ 247650 w 2197100"/>
                <a:gd name="connsiteY3" fmla="*/ 1657350 h 3651250"/>
                <a:gd name="connsiteX4" fmla="*/ 241300 w 2197100"/>
                <a:gd name="connsiteY4" fmla="*/ 1682750 h 3651250"/>
                <a:gd name="connsiteX5" fmla="*/ 215900 w 2197100"/>
                <a:gd name="connsiteY5" fmla="*/ 1765300 h 3651250"/>
                <a:gd name="connsiteX6" fmla="*/ 203200 w 2197100"/>
                <a:gd name="connsiteY6" fmla="*/ 1828800 h 3651250"/>
                <a:gd name="connsiteX7" fmla="*/ 190500 w 2197100"/>
                <a:gd name="connsiteY7" fmla="*/ 1866900 h 3651250"/>
                <a:gd name="connsiteX8" fmla="*/ 171450 w 2197100"/>
                <a:gd name="connsiteY8" fmla="*/ 1930400 h 3651250"/>
                <a:gd name="connsiteX9" fmla="*/ 152400 w 2197100"/>
                <a:gd name="connsiteY9" fmla="*/ 1981200 h 3651250"/>
                <a:gd name="connsiteX10" fmla="*/ 133350 w 2197100"/>
                <a:gd name="connsiteY10" fmla="*/ 2044700 h 3651250"/>
                <a:gd name="connsiteX11" fmla="*/ 114300 w 2197100"/>
                <a:gd name="connsiteY11" fmla="*/ 2070100 h 3651250"/>
                <a:gd name="connsiteX12" fmla="*/ 107950 w 2197100"/>
                <a:gd name="connsiteY12" fmla="*/ 2108200 h 3651250"/>
                <a:gd name="connsiteX13" fmla="*/ 82550 w 2197100"/>
                <a:gd name="connsiteY13" fmla="*/ 2178050 h 3651250"/>
                <a:gd name="connsiteX14" fmla="*/ 69850 w 2197100"/>
                <a:gd name="connsiteY14" fmla="*/ 2235200 h 3651250"/>
                <a:gd name="connsiteX15" fmla="*/ 57150 w 2197100"/>
                <a:gd name="connsiteY15" fmla="*/ 2273300 h 3651250"/>
                <a:gd name="connsiteX16" fmla="*/ 44450 w 2197100"/>
                <a:gd name="connsiteY16" fmla="*/ 2324100 h 3651250"/>
                <a:gd name="connsiteX17" fmla="*/ 38100 w 2197100"/>
                <a:gd name="connsiteY17" fmla="*/ 2343150 h 3651250"/>
                <a:gd name="connsiteX18" fmla="*/ 25400 w 2197100"/>
                <a:gd name="connsiteY18" fmla="*/ 2374900 h 3651250"/>
                <a:gd name="connsiteX19" fmla="*/ 6350 w 2197100"/>
                <a:gd name="connsiteY19" fmla="*/ 2444750 h 3651250"/>
                <a:gd name="connsiteX20" fmla="*/ 0 w 2197100"/>
                <a:gd name="connsiteY20" fmla="*/ 2482850 h 3651250"/>
                <a:gd name="connsiteX21" fmla="*/ 6350 w 2197100"/>
                <a:gd name="connsiteY21" fmla="*/ 2959100 h 3651250"/>
                <a:gd name="connsiteX22" fmla="*/ 25400 w 2197100"/>
                <a:gd name="connsiteY22" fmla="*/ 3028950 h 3651250"/>
                <a:gd name="connsiteX23" fmla="*/ 31750 w 2197100"/>
                <a:gd name="connsiteY23" fmla="*/ 3048000 h 3651250"/>
                <a:gd name="connsiteX24" fmla="*/ 44450 w 2197100"/>
                <a:gd name="connsiteY24" fmla="*/ 3105150 h 3651250"/>
                <a:gd name="connsiteX25" fmla="*/ 57150 w 2197100"/>
                <a:gd name="connsiteY25" fmla="*/ 3162300 h 3651250"/>
                <a:gd name="connsiteX26" fmla="*/ 69850 w 2197100"/>
                <a:gd name="connsiteY26" fmla="*/ 3181350 h 3651250"/>
                <a:gd name="connsiteX27" fmla="*/ 82550 w 2197100"/>
                <a:gd name="connsiteY27" fmla="*/ 3219450 h 3651250"/>
                <a:gd name="connsiteX28" fmla="*/ 107950 w 2197100"/>
                <a:gd name="connsiteY28" fmla="*/ 3308350 h 3651250"/>
                <a:gd name="connsiteX29" fmla="*/ 114300 w 2197100"/>
                <a:gd name="connsiteY29" fmla="*/ 3340100 h 3651250"/>
                <a:gd name="connsiteX30" fmla="*/ 139700 w 2197100"/>
                <a:gd name="connsiteY30" fmla="*/ 3390900 h 3651250"/>
                <a:gd name="connsiteX31" fmla="*/ 165100 w 2197100"/>
                <a:gd name="connsiteY31" fmla="*/ 3435350 h 3651250"/>
                <a:gd name="connsiteX32" fmla="*/ 190500 w 2197100"/>
                <a:gd name="connsiteY32" fmla="*/ 3460750 h 3651250"/>
                <a:gd name="connsiteX33" fmla="*/ 241300 w 2197100"/>
                <a:gd name="connsiteY33" fmla="*/ 3492500 h 3651250"/>
                <a:gd name="connsiteX34" fmla="*/ 292100 w 2197100"/>
                <a:gd name="connsiteY34" fmla="*/ 3511550 h 3651250"/>
                <a:gd name="connsiteX35" fmla="*/ 317500 w 2197100"/>
                <a:gd name="connsiteY35" fmla="*/ 3517900 h 3651250"/>
                <a:gd name="connsiteX36" fmla="*/ 361950 w 2197100"/>
                <a:gd name="connsiteY36" fmla="*/ 3536950 h 3651250"/>
                <a:gd name="connsiteX37" fmla="*/ 412750 w 2197100"/>
                <a:gd name="connsiteY37" fmla="*/ 3556000 h 3651250"/>
                <a:gd name="connsiteX38" fmla="*/ 444500 w 2197100"/>
                <a:gd name="connsiteY38" fmla="*/ 3562350 h 3651250"/>
                <a:gd name="connsiteX39" fmla="*/ 546100 w 2197100"/>
                <a:gd name="connsiteY39" fmla="*/ 3587750 h 3651250"/>
                <a:gd name="connsiteX40" fmla="*/ 565150 w 2197100"/>
                <a:gd name="connsiteY40" fmla="*/ 3600450 h 3651250"/>
                <a:gd name="connsiteX41" fmla="*/ 673100 w 2197100"/>
                <a:gd name="connsiteY41" fmla="*/ 3613150 h 3651250"/>
                <a:gd name="connsiteX42" fmla="*/ 704850 w 2197100"/>
                <a:gd name="connsiteY42" fmla="*/ 3625850 h 3651250"/>
                <a:gd name="connsiteX43" fmla="*/ 736600 w 2197100"/>
                <a:gd name="connsiteY43" fmla="*/ 3632200 h 3651250"/>
                <a:gd name="connsiteX44" fmla="*/ 755650 w 2197100"/>
                <a:gd name="connsiteY44" fmla="*/ 3638550 h 3651250"/>
                <a:gd name="connsiteX45" fmla="*/ 825500 w 2197100"/>
                <a:gd name="connsiteY45" fmla="*/ 3651250 h 3651250"/>
                <a:gd name="connsiteX46" fmla="*/ 1143000 w 2197100"/>
                <a:gd name="connsiteY46" fmla="*/ 3644900 h 3651250"/>
                <a:gd name="connsiteX47" fmla="*/ 1200150 w 2197100"/>
                <a:gd name="connsiteY47" fmla="*/ 3638550 h 3651250"/>
                <a:gd name="connsiteX48" fmla="*/ 1270000 w 2197100"/>
                <a:gd name="connsiteY48" fmla="*/ 3613150 h 3651250"/>
                <a:gd name="connsiteX49" fmla="*/ 1295400 w 2197100"/>
                <a:gd name="connsiteY49" fmla="*/ 3600450 h 3651250"/>
                <a:gd name="connsiteX50" fmla="*/ 1314450 w 2197100"/>
                <a:gd name="connsiteY50" fmla="*/ 3594100 h 3651250"/>
                <a:gd name="connsiteX51" fmla="*/ 1384300 w 2197100"/>
                <a:gd name="connsiteY51" fmla="*/ 3568700 h 3651250"/>
                <a:gd name="connsiteX52" fmla="*/ 1409700 w 2197100"/>
                <a:gd name="connsiteY52" fmla="*/ 3549650 h 3651250"/>
                <a:gd name="connsiteX53" fmla="*/ 1454150 w 2197100"/>
                <a:gd name="connsiteY53" fmla="*/ 3536950 h 3651250"/>
                <a:gd name="connsiteX54" fmla="*/ 1498600 w 2197100"/>
                <a:gd name="connsiteY54" fmla="*/ 3505200 h 3651250"/>
                <a:gd name="connsiteX55" fmla="*/ 1524000 w 2197100"/>
                <a:gd name="connsiteY55" fmla="*/ 3492500 h 3651250"/>
                <a:gd name="connsiteX56" fmla="*/ 1562100 w 2197100"/>
                <a:gd name="connsiteY56" fmla="*/ 3460750 h 3651250"/>
                <a:gd name="connsiteX57" fmla="*/ 1587500 w 2197100"/>
                <a:gd name="connsiteY57" fmla="*/ 3448050 h 3651250"/>
                <a:gd name="connsiteX58" fmla="*/ 1638300 w 2197100"/>
                <a:gd name="connsiteY58" fmla="*/ 3390900 h 3651250"/>
                <a:gd name="connsiteX59" fmla="*/ 1657350 w 2197100"/>
                <a:gd name="connsiteY59" fmla="*/ 3378200 h 3651250"/>
                <a:gd name="connsiteX60" fmla="*/ 1676400 w 2197100"/>
                <a:gd name="connsiteY60" fmla="*/ 3340100 h 3651250"/>
                <a:gd name="connsiteX61" fmla="*/ 1695450 w 2197100"/>
                <a:gd name="connsiteY61" fmla="*/ 3302000 h 3651250"/>
                <a:gd name="connsiteX62" fmla="*/ 1708150 w 2197100"/>
                <a:gd name="connsiteY62" fmla="*/ 3232150 h 3651250"/>
                <a:gd name="connsiteX63" fmla="*/ 1714500 w 2197100"/>
                <a:gd name="connsiteY63" fmla="*/ 3200400 h 3651250"/>
                <a:gd name="connsiteX64" fmla="*/ 1720850 w 2197100"/>
                <a:gd name="connsiteY64" fmla="*/ 3060700 h 3651250"/>
                <a:gd name="connsiteX65" fmla="*/ 1727200 w 2197100"/>
                <a:gd name="connsiteY65" fmla="*/ 3035300 h 3651250"/>
                <a:gd name="connsiteX66" fmla="*/ 1733550 w 2197100"/>
                <a:gd name="connsiteY66" fmla="*/ 2997200 h 3651250"/>
                <a:gd name="connsiteX67" fmla="*/ 1752600 w 2197100"/>
                <a:gd name="connsiteY67" fmla="*/ 2952750 h 3651250"/>
                <a:gd name="connsiteX68" fmla="*/ 1765300 w 2197100"/>
                <a:gd name="connsiteY68" fmla="*/ 2908300 h 3651250"/>
                <a:gd name="connsiteX69" fmla="*/ 1771650 w 2197100"/>
                <a:gd name="connsiteY69" fmla="*/ 2889250 h 3651250"/>
                <a:gd name="connsiteX70" fmla="*/ 1790700 w 2197100"/>
                <a:gd name="connsiteY70" fmla="*/ 2806700 h 3651250"/>
                <a:gd name="connsiteX71" fmla="*/ 1822450 w 2197100"/>
                <a:gd name="connsiteY71" fmla="*/ 2717800 h 3651250"/>
                <a:gd name="connsiteX72" fmla="*/ 1828800 w 2197100"/>
                <a:gd name="connsiteY72" fmla="*/ 2692400 h 3651250"/>
                <a:gd name="connsiteX73" fmla="*/ 1841500 w 2197100"/>
                <a:gd name="connsiteY73" fmla="*/ 2673350 h 3651250"/>
                <a:gd name="connsiteX74" fmla="*/ 1847850 w 2197100"/>
                <a:gd name="connsiteY74" fmla="*/ 2654300 h 3651250"/>
                <a:gd name="connsiteX75" fmla="*/ 1860550 w 2197100"/>
                <a:gd name="connsiteY75" fmla="*/ 2628900 h 3651250"/>
                <a:gd name="connsiteX76" fmla="*/ 1866900 w 2197100"/>
                <a:gd name="connsiteY76" fmla="*/ 2609850 h 3651250"/>
                <a:gd name="connsiteX77" fmla="*/ 1905000 w 2197100"/>
                <a:gd name="connsiteY77" fmla="*/ 2533650 h 3651250"/>
                <a:gd name="connsiteX78" fmla="*/ 1917700 w 2197100"/>
                <a:gd name="connsiteY78" fmla="*/ 2514600 h 3651250"/>
                <a:gd name="connsiteX79" fmla="*/ 1943100 w 2197100"/>
                <a:gd name="connsiteY79" fmla="*/ 2444750 h 3651250"/>
                <a:gd name="connsiteX80" fmla="*/ 1955800 w 2197100"/>
                <a:gd name="connsiteY80" fmla="*/ 2419350 h 3651250"/>
                <a:gd name="connsiteX81" fmla="*/ 1962150 w 2197100"/>
                <a:gd name="connsiteY81" fmla="*/ 2400300 h 3651250"/>
                <a:gd name="connsiteX82" fmla="*/ 2000250 w 2197100"/>
                <a:gd name="connsiteY82" fmla="*/ 2311400 h 3651250"/>
                <a:gd name="connsiteX83" fmla="*/ 2019300 w 2197100"/>
                <a:gd name="connsiteY83" fmla="*/ 2254250 h 3651250"/>
                <a:gd name="connsiteX84" fmla="*/ 2038350 w 2197100"/>
                <a:gd name="connsiteY84" fmla="*/ 2197100 h 3651250"/>
                <a:gd name="connsiteX85" fmla="*/ 2044700 w 2197100"/>
                <a:gd name="connsiteY85" fmla="*/ 2178050 h 3651250"/>
                <a:gd name="connsiteX86" fmla="*/ 2063750 w 2197100"/>
                <a:gd name="connsiteY86" fmla="*/ 2146300 h 3651250"/>
                <a:gd name="connsiteX87" fmla="*/ 2070100 w 2197100"/>
                <a:gd name="connsiteY87" fmla="*/ 2127250 h 3651250"/>
                <a:gd name="connsiteX88" fmla="*/ 2082800 w 2197100"/>
                <a:gd name="connsiteY88" fmla="*/ 2082800 h 3651250"/>
                <a:gd name="connsiteX89" fmla="*/ 2108200 w 2197100"/>
                <a:gd name="connsiteY89" fmla="*/ 2006600 h 3651250"/>
                <a:gd name="connsiteX90" fmla="*/ 2114550 w 2197100"/>
                <a:gd name="connsiteY90" fmla="*/ 1987550 h 3651250"/>
                <a:gd name="connsiteX91" fmla="*/ 2133600 w 2197100"/>
                <a:gd name="connsiteY91" fmla="*/ 1905000 h 3651250"/>
                <a:gd name="connsiteX92" fmla="*/ 2146300 w 2197100"/>
                <a:gd name="connsiteY92" fmla="*/ 1771650 h 3651250"/>
                <a:gd name="connsiteX93" fmla="*/ 2133600 w 2197100"/>
                <a:gd name="connsiteY93" fmla="*/ 1574800 h 3651250"/>
                <a:gd name="connsiteX94" fmla="*/ 2114550 w 2197100"/>
                <a:gd name="connsiteY94" fmla="*/ 1498600 h 3651250"/>
                <a:gd name="connsiteX95" fmla="*/ 2108200 w 2197100"/>
                <a:gd name="connsiteY95" fmla="*/ 1466850 h 3651250"/>
                <a:gd name="connsiteX96" fmla="*/ 2095500 w 2197100"/>
                <a:gd name="connsiteY96" fmla="*/ 1422400 h 3651250"/>
                <a:gd name="connsiteX97" fmla="*/ 2089150 w 2197100"/>
                <a:gd name="connsiteY97" fmla="*/ 1384300 h 3651250"/>
                <a:gd name="connsiteX98" fmla="*/ 2076450 w 2197100"/>
                <a:gd name="connsiteY98" fmla="*/ 1352550 h 3651250"/>
                <a:gd name="connsiteX99" fmla="*/ 2063750 w 2197100"/>
                <a:gd name="connsiteY99" fmla="*/ 1314450 h 3651250"/>
                <a:gd name="connsiteX100" fmla="*/ 2051050 w 2197100"/>
                <a:gd name="connsiteY100" fmla="*/ 1289050 h 3651250"/>
                <a:gd name="connsiteX101" fmla="*/ 2038350 w 2197100"/>
                <a:gd name="connsiteY101" fmla="*/ 1250950 h 3651250"/>
                <a:gd name="connsiteX102" fmla="*/ 2025650 w 2197100"/>
                <a:gd name="connsiteY102" fmla="*/ 1219200 h 3651250"/>
                <a:gd name="connsiteX103" fmla="*/ 2019300 w 2197100"/>
                <a:gd name="connsiteY103" fmla="*/ 1200150 h 3651250"/>
                <a:gd name="connsiteX104" fmla="*/ 2006600 w 2197100"/>
                <a:gd name="connsiteY104" fmla="*/ 1181100 h 3651250"/>
                <a:gd name="connsiteX105" fmla="*/ 1993900 w 2197100"/>
                <a:gd name="connsiteY105" fmla="*/ 1136650 h 3651250"/>
                <a:gd name="connsiteX106" fmla="*/ 1993900 w 2197100"/>
                <a:gd name="connsiteY106" fmla="*/ 901700 h 3651250"/>
                <a:gd name="connsiteX107" fmla="*/ 2006600 w 2197100"/>
                <a:gd name="connsiteY107" fmla="*/ 838200 h 3651250"/>
                <a:gd name="connsiteX108" fmla="*/ 2019300 w 2197100"/>
                <a:gd name="connsiteY108" fmla="*/ 806450 h 3651250"/>
                <a:gd name="connsiteX109" fmla="*/ 2038350 w 2197100"/>
                <a:gd name="connsiteY109" fmla="*/ 730250 h 3651250"/>
                <a:gd name="connsiteX110" fmla="*/ 2057400 w 2197100"/>
                <a:gd name="connsiteY110" fmla="*/ 666750 h 3651250"/>
                <a:gd name="connsiteX111" fmla="*/ 2063750 w 2197100"/>
                <a:gd name="connsiteY111" fmla="*/ 647700 h 3651250"/>
                <a:gd name="connsiteX112" fmla="*/ 2070100 w 2197100"/>
                <a:gd name="connsiteY112" fmla="*/ 628650 h 3651250"/>
                <a:gd name="connsiteX113" fmla="*/ 2082800 w 2197100"/>
                <a:gd name="connsiteY113" fmla="*/ 603250 h 3651250"/>
                <a:gd name="connsiteX114" fmla="*/ 2101850 w 2197100"/>
                <a:gd name="connsiteY114" fmla="*/ 533400 h 3651250"/>
                <a:gd name="connsiteX115" fmla="*/ 2114550 w 2197100"/>
                <a:gd name="connsiteY115" fmla="*/ 508000 h 3651250"/>
                <a:gd name="connsiteX116" fmla="*/ 2133600 w 2197100"/>
                <a:gd name="connsiteY116" fmla="*/ 450850 h 3651250"/>
                <a:gd name="connsiteX117" fmla="*/ 2146300 w 2197100"/>
                <a:gd name="connsiteY117" fmla="*/ 425450 h 3651250"/>
                <a:gd name="connsiteX118" fmla="*/ 2165350 w 2197100"/>
                <a:gd name="connsiteY118" fmla="*/ 355600 h 3651250"/>
                <a:gd name="connsiteX119" fmla="*/ 2178050 w 2197100"/>
                <a:gd name="connsiteY119" fmla="*/ 323850 h 3651250"/>
                <a:gd name="connsiteX120" fmla="*/ 2184400 w 2197100"/>
                <a:gd name="connsiteY120" fmla="*/ 285750 h 3651250"/>
                <a:gd name="connsiteX121" fmla="*/ 2197100 w 2197100"/>
                <a:gd name="connsiteY121" fmla="*/ 247650 h 3651250"/>
                <a:gd name="connsiteX122" fmla="*/ 2190750 w 2197100"/>
                <a:gd name="connsiteY122" fmla="*/ 165100 h 3651250"/>
                <a:gd name="connsiteX123" fmla="*/ 2178050 w 2197100"/>
                <a:gd name="connsiteY123" fmla="*/ 146050 h 3651250"/>
                <a:gd name="connsiteX124" fmla="*/ 2120900 w 2197100"/>
                <a:gd name="connsiteY124" fmla="*/ 101600 h 3651250"/>
                <a:gd name="connsiteX125" fmla="*/ 2082800 w 2197100"/>
                <a:gd name="connsiteY125" fmla="*/ 88900 h 3651250"/>
                <a:gd name="connsiteX126" fmla="*/ 2051050 w 2197100"/>
                <a:gd name="connsiteY126" fmla="*/ 76200 h 3651250"/>
                <a:gd name="connsiteX127" fmla="*/ 1993900 w 2197100"/>
                <a:gd name="connsiteY127" fmla="*/ 57150 h 3651250"/>
                <a:gd name="connsiteX128" fmla="*/ 1974850 w 2197100"/>
                <a:gd name="connsiteY128" fmla="*/ 50800 h 3651250"/>
                <a:gd name="connsiteX129" fmla="*/ 1955800 w 2197100"/>
                <a:gd name="connsiteY129" fmla="*/ 44450 h 3651250"/>
                <a:gd name="connsiteX130" fmla="*/ 1924050 w 2197100"/>
                <a:gd name="connsiteY130" fmla="*/ 31750 h 3651250"/>
                <a:gd name="connsiteX131" fmla="*/ 1885950 w 2197100"/>
                <a:gd name="connsiteY131" fmla="*/ 25400 h 3651250"/>
                <a:gd name="connsiteX132" fmla="*/ 1847850 w 2197100"/>
                <a:gd name="connsiteY132" fmla="*/ 12700 h 3651250"/>
                <a:gd name="connsiteX133" fmla="*/ 1765300 w 2197100"/>
                <a:gd name="connsiteY133" fmla="*/ 0 h 3651250"/>
                <a:gd name="connsiteX134" fmla="*/ 1200150 w 2197100"/>
                <a:gd name="connsiteY134" fmla="*/ 6350 h 3651250"/>
                <a:gd name="connsiteX135" fmla="*/ 1162050 w 2197100"/>
                <a:gd name="connsiteY135" fmla="*/ 19050 h 3651250"/>
                <a:gd name="connsiteX136" fmla="*/ 1098550 w 2197100"/>
                <a:gd name="connsiteY136" fmla="*/ 38100 h 3651250"/>
                <a:gd name="connsiteX137" fmla="*/ 1073150 w 2197100"/>
                <a:gd name="connsiteY137" fmla="*/ 50800 h 3651250"/>
                <a:gd name="connsiteX138" fmla="*/ 1054100 w 2197100"/>
                <a:gd name="connsiteY138" fmla="*/ 114551 h 3651250"/>
                <a:gd name="connsiteX139" fmla="*/ 1003300 w 2197100"/>
                <a:gd name="connsiteY139" fmla="*/ 82550 h 3651250"/>
                <a:gd name="connsiteX140" fmla="*/ 993215 w 2197100"/>
                <a:gd name="connsiteY140" fmla="*/ 133518 h 3651250"/>
                <a:gd name="connsiteX141" fmla="*/ 958850 w 2197100"/>
                <a:gd name="connsiteY141" fmla="*/ 101600 h 3651250"/>
                <a:gd name="connsiteX142" fmla="*/ 914400 w 2197100"/>
                <a:gd name="connsiteY142" fmla="*/ 114300 h 3651250"/>
                <a:gd name="connsiteX143" fmla="*/ 895350 w 2197100"/>
                <a:gd name="connsiteY143" fmla="*/ 127000 h 3651250"/>
                <a:gd name="connsiteX144" fmla="*/ 876300 w 2197100"/>
                <a:gd name="connsiteY144" fmla="*/ 133350 h 3651250"/>
                <a:gd name="connsiteX145" fmla="*/ 850900 w 2197100"/>
                <a:gd name="connsiteY145" fmla="*/ 152400 h 3651250"/>
                <a:gd name="connsiteX146" fmla="*/ 825500 w 2197100"/>
                <a:gd name="connsiteY146" fmla="*/ 158750 h 3651250"/>
                <a:gd name="connsiteX147" fmla="*/ 762000 w 2197100"/>
                <a:gd name="connsiteY147" fmla="*/ 184150 h 3651250"/>
                <a:gd name="connsiteX148" fmla="*/ 717550 w 2197100"/>
                <a:gd name="connsiteY148" fmla="*/ 209550 h 3651250"/>
                <a:gd name="connsiteX149" fmla="*/ 698500 w 2197100"/>
                <a:gd name="connsiteY149" fmla="*/ 215900 h 3651250"/>
                <a:gd name="connsiteX150" fmla="*/ 679450 w 2197100"/>
                <a:gd name="connsiteY150" fmla="*/ 228600 h 3651250"/>
                <a:gd name="connsiteX151" fmla="*/ 654050 w 2197100"/>
                <a:gd name="connsiteY151" fmla="*/ 241300 h 3651250"/>
                <a:gd name="connsiteX152" fmla="*/ 635000 w 2197100"/>
                <a:gd name="connsiteY152" fmla="*/ 254000 h 3651250"/>
                <a:gd name="connsiteX153" fmla="*/ 609600 w 2197100"/>
                <a:gd name="connsiteY153" fmla="*/ 266700 h 3651250"/>
                <a:gd name="connsiteX154" fmla="*/ 565150 w 2197100"/>
                <a:gd name="connsiteY154" fmla="*/ 311150 h 3651250"/>
                <a:gd name="connsiteX155" fmla="*/ 546100 w 2197100"/>
                <a:gd name="connsiteY155" fmla="*/ 323850 h 3651250"/>
                <a:gd name="connsiteX156" fmla="*/ 533400 w 2197100"/>
                <a:gd name="connsiteY156" fmla="*/ 349250 h 3651250"/>
                <a:gd name="connsiteX157" fmla="*/ 508000 w 2197100"/>
                <a:gd name="connsiteY157" fmla="*/ 387350 h 3651250"/>
                <a:gd name="connsiteX158" fmla="*/ 482600 w 2197100"/>
                <a:gd name="connsiteY158" fmla="*/ 431800 h 3651250"/>
                <a:gd name="connsiteX159" fmla="*/ 476250 w 2197100"/>
                <a:gd name="connsiteY159" fmla="*/ 457200 h 3651250"/>
                <a:gd name="connsiteX160" fmla="*/ 457200 w 2197100"/>
                <a:gd name="connsiteY160" fmla="*/ 501650 h 3651250"/>
                <a:gd name="connsiteX161" fmla="*/ 444500 w 2197100"/>
                <a:gd name="connsiteY161" fmla="*/ 565150 h 3651250"/>
                <a:gd name="connsiteX162" fmla="*/ 419100 w 2197100"/>
                <a:gd name="connsiteY162" fmla="*/ 635000 h 3651250"/>
                <a:gd name="connsiteX163" fmla="*/ 406400 w 2197100"/>
                <a:gd name="connsiteY163" fmla="*/ 698500 h 3651250"/>
                <a:gd name="connsiteX164" fmla="*/ 393700 w 2197100"/>
                <a:gd name="connsiteY164" fmla="*/ 736600 h 3651250"/>
                <a:gd name="connsiteX165" fmla="*/ 387350 w 2197100"/>
                <a:gd name="connsiteY165" fmla="*/ 768350 h 3651250"/>
                <a:gd name="connsiteX166" fmla="*/ 381000 w 2197100"/>
                <a:gd name="connsiteY166" fmla="*/ 806450 h 3651250"/>
                <a:gd name="connsiteX167" fmla="*/ 374650 w 2197100"/>
                <a:gd name="connsiteY167" fmla="*/ 825500 h 3651250"/>
                <a:gd name="connsiteX168" fmla="*/ 368300 w 2197100"/>
                <a:gd name="connsiteY168" fmla="*/ 889000 h 3651250"/>
                <a:gd name="connsiteX169" fmla="*/ 349250 w 2197100"/>
                <a:gd name="connsiteY169" fmla="*/ 996950 h 3651250"/>
                <a:gd name="connsiteX170" fmla="*/ 336550 w 2197100"/>
                <a:gd name="connsiteY170" fmla="*/ 1104900 h 3651250"/>
                <a:gd name="connsiteX171" fmla="*/ 330200 w 2197100"/>
                <a:gd name="connsiteY171" fmla="*/ 1136650 h 3651250"/>
                <a:gd name="connsiteX172" fmla="*/ 323850 w 2197100"/>
                <a:gd name="connsiteY172" fmla="*/ 1206500 h 3651250"/>
                <a:gd name="connsiteX173" fmla="*/ 311150 w 2197100"/>
                <a:gd name="connsiteY173" fmla="*/ 1270000 h 3651250"/>
                <a:gd name="connsiteX174" fmla="*/ 292100 w 2197100"/>
                <a:gd name="connsiteY174" fmla="*/ 1454150 h 3651250"/>
                <a:gd name="connsiteX0" fmla="*/ 292100 w 2197100"/>
                <a:gd name="connsiteY0" fmla="*/ 1454150 h 3651250"/>
                <a:gd name="connsiteX1" fmla="*/ 273050 w 2197100"/>
                <a:gd name="connsiteY1" fmla="*/ 1543050 h 3651250"/>
                <a:gd name="connsiteX2" fmla="*/ 260350 w 2197100"/>
                <a:gd name="connsiteY2" fmla="*/ 1619250 h 3651250"/>
                <a:gd name="connsiteX3" fmla="*/ 247650 w 2197100"/>
                <a:gd name="connsiteY3" fmla="*/ 1657350 h 3651250"/>
                <a:gd name="connsiteX4" fmla="*/ 241300 w 2197100"/>
                <a:gd name="connsiteY4" fmla="*/ 1682750 h 3651250"/>
                <a:gd name="connsiteX5" fmla="*/ 215900 w 2197100"/>
                <a:gd name="connsiteY5" fmla="*/ 1765300 h 3651250"/>
                <a:gd name="connsiteX6" fmla="*/ 203200 w 2197100"/>
                <a:gd name="connsiteY6" fmla="*/ 1828800 h 3651250"/>
                <a:gd name="connsiteX7" fmla="*/ 190500 w 2197100"/>
                <a:gd name="connsiteY7" fmla="*/ 1866900 h 3651250"/>
                <a:gd name="connsiteX8" fmla="*/ 171450 w 2197100"/>
                <a:gd name="connsiteY8" fmla="*/ 1930400 h 3651250"/>
                <a:gd name="connsiteX9" fmla="*/ 152400 w 2197100"/>
                <a:gd name="connsiteY9" fmla="*/ 1981200 h 3651250"/>
                <a:gd name="connsiteX10" fmla="*/ 133350 w 2197100"/>
                <a:gd name="connsiteY10" fmla="*/ 2044700 h 3651250"/>
                <a:gd name="connsiteX11" fmla="*/ 114300 w 2197100"/>
                <a:gd name="connsiteY11" fmla="*/ 2070100 h 3651250"/>
                <a:gd name="connsiteX12" fmla="*/ 107950 w 2197100"/>
                <a:gd name="connsiteY12" fmla="*/ 2108200 h 3651250"/>
                <a:gd name="connsiteX13" fmla="*/ 82550 w 2197100"/>
                <a:gd name="connsiteY13" fmla="*/ 2178050 h 3651250"/>
                <a:gd name="connsiteX14" fmla="*/ 69850 w 2197100"/>
                <a:gd name="connsiteY14" fmla="*/ 2235200 h 3651250"/>
                <a:gd name="connsiteX15" fmla="*/ 57150 w 2197100"/>
                <a:gd name="connsiteY15" fmla="*/ 2273300 h 3651250"/>
                <a:gd name="connsiteX16" fmla="*/ 44450 w 2197100"/>
                <a:gd name="connsiteY16" fmla="*/ 2324100 h 3651250"/>
                <a:gd name="connsiteX17" fmla="*/ 38100 w 2197100"/>
                <a:gd name="connsiteY17" fmla="*/ 2343150 h 3651250"/>
                <a:gd name="connsiteX18" fmla="*/ 25400 w 2197100"/>
                <a:gd name="connsiteY18" fmla="*/ 2374900 h 3651250"/>
                <a:gd name="connsiteX19" fmla="*/ 6350 w 2197100"/>
                <a:gd name="connsiteY19" fmla="*/ 2444750 h 3651250"/>
                <a:gd name="connsiteX20" fmla="*/ 0 w 2197100"/>
                <a:gd name="connsiteY20" fmla="*/ 2482850 h 3651250"/>
                <a:gd name="connsiteX21" fmla="*/ 6350 w 2197100"/>
                <a:gd name="connsiteY21" fmla="*/ 2959100 h 3651250"/>
                <a:gd name="connsiteX22" fmla="*/ 25400 w 2197100"/>
                <a:gd name="connsiteY22" fmla="*/ 3028950 h 3651250"/>
                <a:gd name="connsiteX23" fmla="*/ 31750 w 2197100"/>
                <a:gd name="connsiteY23" fmla="*/ 3048000 h 3651250"/>
                <a:gd name="connsiteX24" fmla="*/ 44450 w 2197100"/>
                <a:gd name="connsiteY24" fmla="*/ 3105150 h 3651250"/>
                <a:gd name="connsiteX25" fmla="*/ 57150 w 2197100"/>
                <a:gd name="connsiteY25" fmla="*/ 3162300 h 3651250"/>
                <a:gd name="connsiteX26" fmla="*/ 69850 w 2197100"/>
                <a:gd name="connsiteY26" fmla="*/ 3181350 h 3651250"/>
                <a:gd name="connsiteX27" fmla="*/ 82550 w 2197100"/>
                <a:gd name="connsiteY27" fmla="*/ 3219450 h 3651250"/>
                <a:gd name="connsiteX28" fmla="*/ 107950 w 2197100"/>
                <a:gd name="connsiteY28" fmla="*/ 3308350 h 3651250"/>
                <a:gd name="connsiteX29" fmla="*/ 114300 w 2197100"/>
                <a:gd name="connsiteY29" fmla="*/ 3340100 h 3651250"/>
                <a:gd name="connsiteX30" fmla="*/ 139700 w 2197100"/>
                <a:gd name="connsiteY30" fmla="*/ 3390900 h 3651250"/>
                <a:gd name="connsiteX31" fmla="*/ 165100 w 2197100"/>
                <a:gd name="connsiteY31" fmla="*/ 3435350 h 3651250"/>
                <a:gd name="connsiteX32" fmla="*/ 190500 w 2197100"/>
                <a:gd name="connsiteY32" fmla="*/ 3460750 h 3651250"/>
                <a:gd name="connsiteX33" fmla="*/ 241300 w 2197100"/>
                <a:gd name="connsiteY33" fmla="*/ 3492500 h 3651250"/>
                <a:gd name="connsiteX34" fmla="*/ 292100 w 2197100"/>
                <a:gd name="connsiteY34" fmla="*/ 3511550 h 3651250"/>
                <a:gd name="connsiteX35" fmla="*/ 317500 w 2197100"/>
                <a:gd name="connsiteY35" fmla="*/ 3517900 h 3651250"/>
                <a:gd name="connsiteX36" fmla="*/ 361950 w 2197100"/>
                <a:gd name="connsiteY36" fmla="*/ 3536950 h 3651250"/>
                <a:gd name="connsiteX37" fmla="*/ 412750 w 2197100"/>
                <a:gd name="connsiteY37" fmla="*/ 3556000 h 3651250"/>
                <a:gd name="connsiteX38" fmla="*/ 444500 w 2197100"/>
                <a:gd name="connsiteY38" fmla="*/ 3562350 h 3651250"/>
                <a:gd name="connsiteX39" fmla="*/ 546100 w 2197100"/>
                <a:gd name="connsiteY39" fmla="*/ 3587750 h 3651250"/>
                <a:gd name="connsiteX40" fmla="*/ 565150 w 2197100"/>
                <a:gd name="connsiteY40" fmla="*/ 3600450 h 3651250"/>
                <a:gd name="connsiteX41" fmla="*/ 673100 w 2197100"/>
                <a:gd name="connsiteY41" fmla="*/ 3613150 h 3651250"/>
                <a:gd name="connsiteX42" fmla="*/ 704850 w 2197100"/>
                <a:gd name="connsiteY42" fmla="*/ 3625850 h 3651250"/>
                <a:gd name="connsiteX43" fmla="*/ 736600 w 2197100"/>
                <a:gd name="connsiteY43" fmla="*/ 3632200 h 3651250"/>
                <a:gd name="connsiteX44" fmla="*/ 755650 w 2197100"/>
                <a:gd name="connsiteY44" fmla="*/ 3638550 h 3651250"/>
                <a:gd name="connsiteX45" fmla="*/ 825500 w 2197100"/>
                <a:gd name="connsiteY45" fmla="*/ 3651250 h 3651250"/>
                <a:gd name="connsiteX46" fmla="*/ 1143000 w 2197100"/>
                <a:gd name="connsiteY46" fmla="*/ 3644900 h 3651250"/>
                <a:gd name="connsiteX47" fmla="*/ 1200150 w 2197100"/>
                <a:gd name="connsiteY47" fmla="*/ 3638550 h 3651250"/>
                <a:gd name="connsiteX48" fmla="*/ 1270000 w 2197100"/>
                <a:gd name="connsiteY48" fmla="*/ 3613150 h 3651250"/>
                <a:gd name="connsiteX49" fmla="*/ 1295400 w 2197100"/>
                <a:gd name="connsiteY49" fmla="*/ 3600450 h 3651250"/>
                <a:gd name="connsiteX50" fmla="*/ 1314450 w 2197100"/>
                <a:gd name="connsiteY50" fmla="*/ 3594100 h 3651250"/>
                <a:gd name="connsiteX51" fmla="*/ 1384300 w 2197100"/>
                <a:gd name="connsiteY51" fmla="*/ 3568700 h 3651250"/>
                <a:gd name="connsiteX52" fmla="*/ 1409700 w 2197100"/>
                <a:gd name="connsiteY52" fmla="*/ 3549650 h 3651250"/>
                <a:gd name="connsiteX53" fmla="*/ 1454150 w 2197100"/>
                <a:gd name="connsiteY53" fmla="*/ 3536950 h 3651250"/>
                <a:gd name="connsiteX54" fmla="*/ 1498600 w 2197100"/>
                <a:gd name="connsiteY54" fmla="*/ 3505200 h 3651250"/>
                <a:gd name="connsiteX55" fmla="*/ 1524000 w 2197100"/>
                <a:gd name="connsiteY55" fmla="*/ 3492500 h 3651250"/>
                <a:gd name="connsiteX56" fmla="*/ 1562100 w 2197100"/>
                <a:gd name="connsiteY56" fmla="*/ 3460750 h 3651250"/>
                <a:gd name="connsiteX57" fmla="*/ 1587500 w 2197100"/>
                <a:gd name="connsiteY57" fmla="*/ 3448050 h 3651250"/>
                <a:gd name="connsiteX58" fmla="*/ 1638300 w 2197100"/>
                <a:gd name="connsiteY58" fmla="*/ 3390900 h 3651250"/>
                <a:gd name="connsiteX59" fmla="*/ 1657350 w 2197100"/>
                <a:gd name="connsiteY59" fmla="*/ 3378200 h 3651250"/>
                <a:gd name="connsiteX60" fmla="*/ 1676400 w 2197100"/>
                <a:gd name="connsiteY60" fmla="*/ 3340100 h 3651250"/>
                <a:gd name="connsiteX61" fmla="*/ 1695450 w 2197100"/>
                <a:gd name="connsiteY61" fmla="*/ 3302000 h 3651250"/>
                <a:gd name="connsiteX62" fmla="*/ 1708150 w 2197100"/>
                <a:gd name="connsiteY62" fmla="*/ 3232150 h 3651250"/>
                <a:gd name="connsiteX63" fmla="*/ 1714500 w 2197100"/>
                <a:gd name="connsiteY63" fmla="*/ 3200400 h 3651250"/>
                <a:gd name="connsiteX64" fmla="*/ 1720850 w 2197100"/>
                <a:gd name="connsiteY64" fmla="*/ 3060700 h 3651250"/>
                <a:gd name="connsiteX65" fmla="*/ 1727200 w 2197100"/>
                <a:gd name="connsiteY65" fmla="*/ 3035300 h 3651250"/>
                <a:gd name="connsiteX66" fmla="*/ 1733550 w 2197100"/>
                <a:gd name="connsiteY66" fmla="*/ 2997200 h 3651250"/>
                <a:gd name="connsiteX67" fmla="*/ 1752600 w 2197100"/>
                <a:gd name="connsiteY67" fmla="*/ 2952750 h 3651250"/>
                <a:gd name="connsiteX68" fmla="*/ 1765300 w 2197100"/>
                <a:gd name="connsiteY68" fmla="*/ 2908300 h 3651250"/>
                <a:gd name="connsiteX69" fmla="*/ 1771650 w 2197100"/>
                <a:gd name="connsiteY69" fmla="*/ 2889250 h 3651250"/>
                <a:gd name="connsiteX70" fmla="*/ 1790700 w 2197100"/>
                <a:gd name="connsiteY70" fmla="*/ 2806700 h 3651250"/>
                <a:gd name="connsiteX71" fmla="*/ 1822450 w 2197100"/>
                <a:gd name="connsiteY71" fmla="*/ 2717800 h 3651250"/>
                <a:gd name="connsiteX72" fmla="*/ 1828800 w 2197100"/>
                <a:gd name="connsiteY72" fmla="*/ 2692400 h 3651250"/>
                <a:gd name="connsiteX73" fmla="*/ 1841500 w 2197100"/>
                <a:gd name="connsiteY73" fmla="*/ 2673350 h 3651250"/>
                <a:gd name="connsiteX74" fmla="*/ 1847850 w 2197100"/>
                <a:gd name="connsiteY74" fmla="*/ 2654300 h 3651250"/>
                <a:gd name="connsiteX75" fmla="*/ 1860550 w 2197100"/>
                <a:gd name="connsiteY75" fmla="*/ 2628900 h 3651250"/>
                <a:gd name="connsiteX76" fmla="*/ 1866900 w 2197100"/>
                <a:gd name="connsiteY76" fmla="*/ 2609850 h 3651250"/>
                <a:gd name="connsiteX77" fmla="*/ 1905000 w 2197100"/>
                <a:gd name="connsiteY77" fmla="*/ 2533650 h 3651250"/>
                <a:gd name="connsiteX78" fmla="*/ 1917700 w 2197100"/>
                <a:gd name="connsiteY78" fmla="*/ 2514600 h 3651250"/>
                <a:gd name="connsiteX79" fmla="*/ 1943100 w 2197100"/>
                <a:gd name="connsiteY79" fmla="*/ 2444750 h 3651250"/>
                <a:gd name="connsiteX80" fmla="*/ 1955800 w 2197100"/>
                <a:gd name="connsiteY80" fmla="*/ 2419350 h 3651250"/>
                <a:gd name="connsiteX81" fmla="*/ 1962150 w 2197100"/>
                <a:gd name="connsiteY81" fmla="*/ 2400300 h 3651250"/>
                <a:gd name="connsiteX82" fmla="*/ 2000250 w 2197100"/>
                <a:gd name="connsiteY82" fmla="*/ 2311400 h 3651250"/>
                <a:gd name="connsiteX83" fmla="*/ 2019300 w 2197100"/>
                <a:gd name="connsiteY83" fmla="*/ 2254250 h 3651250"/>
                <a:gd name="connsiteX84" fmla="*/ 2038350 w 2197100"/>
                <a:gd name="connsiteY84" fmla="*/ 2197100 h 3651250"/>
                <a:gd name="connsiteX85" fmla="*/ 2044700 w 2197100"/>
                <a:gd name="connsiteY85" fmla="*/ 2178050 h 3651250"/>
                <a:gd name="connsiteX86" fmla="*/ 2063750 w 2197100"/>
                <a:gd name="connsiteY86" fmla="*/ 2146300 h 3651250"/>
                <a:gd name="connsiteX87" fmla="*/ 2070100 w 2197100"/>
                <a:gd name="connsiteY87" fmla="*/ 2127250 h 3651250"/>
                <a:gd name="connsiteX88" fmla="*/ 2082800 w 2197100"/>
                <a:gd name="connsiteY88" fmla="*/ 2082800 h 3651250"/>
                <a:gd name="connsiteX89" fmla="*/ 2108200 w 2197100"/>
                <a:gd name="connsiteY89" fmla="*/ 2006600 h 3651250"/>
                <a:gd name="connsiteX90" fmla="*/ 2114550 w 2197100"/>
                <a:gd name="connsiteY90" fmla="*/ 1987550 h 3651250"/>
                <a:gd name="connsiteX91" fmla="*/ 2133600 w 2197100"/>
                <a:gd name="connsiteY91" fmla="*/ 1905000 h 3651250"/>
                <a:gd name="connsiteX92" fmla="*/ 2146300 w 2197100"/>
                <a:gd name="connsiteY92" fmla="*/ 1771650 h 3651250"/>
                <a:gd name="connsiteX93" fmla="*/ 2133600 w 2197100"/>
                <a:gd name="connsiteY93" fmla="*/ 1574800 h 3651250"/>
                <a:gd name="connsiteX94" fmla="*/ 2114550 w 2197100"/>
                <a:gd name="connsiteY94" fmla="*/ 1498600 h 3651250"/>
                <a:gd name="connsiteX95" fmla="*/ 2108200 w 2197100"/>
                <a:gd name="connsiteY95" fmla="*/ 1466850 h 3651250"/>
                <a:gd name="connsiteX96" fmla="*/ 2095500 w 2197100"/>
                <a:gd name="connsiteY96" fmla="*/ 1422400 h 3651250"/>
                <a:gd name="connsiteX97" fmla="*/ 2089150 w 2197100"/>
                <a:gd name="connsiteY97" fmla="*/ 1384300 h 3651250"/>
                <a:gd name="connsiteX98" fmla="*/ 2076450 w 2197100"/>
                <a:gd name="connsiteY98" fmla="*/ 1352550 h 3651250"/>
                <a:gd name="connsiteX99" fmla="*/ 2063750 w 2197100"/>
                <a:gd name="connsiteY99" fmla="*/ 1314450 h 3651250"/>
                <a:gd name="connsiteX100" fmla="*/ 2051050 w 2197100"/>
                <a:gd name="connsiteY100" fmla="*/ 1289050 h 3651250"/>
                <a:gd name="connsiteX101" fmla="*/ 2038350 w 2197100"/>
                <a:gd name="connsiteY101" fmla="*/ 1250950 h 3651250"/>
                <a:gd name="connsiteX102" fmla="*/ 2025650 w 2197100"/>
                <a:gd name="connsiteY102" fmla="*/ 1219200 h 3651250"/>
                <a:gd name="connsiteX103" fmla="*/ 2019300 w 2197100"/>
                <a:gd name="connsiteY103" fmla="*/ 1200150 h 3651250"/>
                <a:gd name="connsiteX104" fmla="*/ 2006600 w 2197100"/>
                <a:gd name="connsiteY104" fmla="*/ 1181100 h 3651250"/>
                <a:gd name="connsiteX105" fmla="*/ 1993900 w 2197100"/>
                <a:gd name="connsiteY105" fmla="*/ 1136650 h 3651250"/>
                <a:gd name="connsiteX106" fmla="*/ 1993900 w 2197100"/>
                <a:gd name="connsiteY106" fmla="*/ 901700 h 3651250"/>
                <a:gd name="connsiteX107" fmla="*/ 2006600 w 2197100"/>
                <a:gd name="connsiteY107" fmla="*/ 838200 h 3651250"/>
                <a:gd name="connsiteX108" fmla="*/ 2019300 w 2197100"/>
                <a:gd name="connsiteY108" fmla="*/ 806450 h 3651250"/>
                <a:gd name="connsiteX109" fmla="*/ 2038350 w 2197100"/>
                <a:gd name="connsiteY109" fmla="*/ 730250 h 3651250"/>
                <a:gd name="connsiteX110" fmla="*/ 2057400 w 2197100"/>
                <a:gd name="connsiteY110" fmla="*/ 666750 h 3651250"/>
                <a:gd name="connsiteX111" fmla="*/ 2063750 w 2197100"/>
                <a:gd name="connsiteY111" fmla="*/ 647700 h 3651250"/>
                <a:gd name="connsiteX112" fmla="*/ 2070100 w 2197100"/>
                <a:gd name="connsiteY112" fmla="*/ 628650 h 3651250"/>
                <a:gd name="connsiteX113" fmla="*/ 2082800 w 2197100"/>
                <a:gd name="connsiteY113" fmla="*/ 603250 h 3651250"/>
                <a:gd name="connsiteX114" fmla="*/ 2101850 w 2197100"/>
                <a:gd name="connsiteY114" fmla="*/ 533400 h 3651250"/>
                <a:gd name="connsiteX115" fmla="*/ 2114550 w 2197100"/>
                <a:gd name="connsiteY115" fmla="*/ 508000 h 3651250"/>
                <a:gd name="connsiteX116" fmla="*/ 2133600 w 2197100"/>
                <a:gd name="connsiteY116" fmla="*/ 450850 h 3651250"/>
                <a:gd name="connsiteX117" fmla="*/ 2146300 w 2197100"/>
                <a:gd name="connsiteY117" fmla="*/ 425450 h 3651250"/>
                <a:gd name="connsiteX118" fmla="*/ 2165350 w 2197100"/>
                <a:gd name="connsiteY118" fmla="*/ 355600 h 3651250"/>
                <a:gd name="connsiteX119" fmla="*/ 2178050 w 2197100"/>
                <a:gd name="connsiteY119" fmla="*/ 323850 h 3651250"/>
                <a:gd name="connsiteX120" fmla="*/ 2184400 w 2197100"/>
                <a:gd name="connsiteY120" fmla="*/ 285750 h 3651250"/>
                <a:gd name="connsiteX121" fmla="*/ 2197100 w 2197100"/>
                <a:gd name="connsiteY121" fmla="*/ 247650 h 3651250"/>
                <a:gd name="connsiteX122" fmla="*/ 2190750 w 2197100"/>
                <a:gd name="connsiteY122" fmla="*/ 165100 h 3651250"/>
                <a:gd name="connsiteX123" fmla="*/ 2178050 w 2197100"/>
                <a:gd name="connsiteY123" fmla="*/ 146050 h 3651250"/>
                <a:gd name="connsiteX124" fmla="*/ 2120900 w 2197100"/>
                <a:gd name="connsiteY124" fmla="*/ 101600 h 3651250"/>
                <a:gd name="connsiteX125" fmla="*/ 2082800 w 2197100"/>
                <a:gd name="connsiteY125" fmla="*/ 88900 h 3651250"/>
                <a:gd name="connsiteX126" fmla="*/ 2051050 w 2197100"/>
                <a:gd name="connsiteY126" fmla="*/ 76200 h 3651250"/>
                <a:gd name="connsiteX127" fmla="*/ 1993900 w 2197100"/>
                <a:gd name="connsiteY127" fmla="*/ 57150 h 3651250"/>
                <a:gd name="connsiteX128" fmla="*/ 1974850 w 2197100"/>
                <a:gd name="connsiteY128" fmla="*/ 50800 h 3651250"/>
                <a:gd name="connsiteX129" fmla="*/ 1955800 w 2197100"/>
                <a:gd name="connsiteY129" fmla="*/ 44450 h 3651250"/>
                <a:gd name="connsiteX130" fmla="*/ 1924050 w 2197100"/>
                <a:gd name="connsiteY130" fmla="*/ 31750 h 3651250"/>
                <a:gd name="connsiteX131" fmla="*/ 1885950 w 2197100"/>
                <a:gd name="connsiteY131" fmla="*/ 25400 h 3651250"/>
                <a:gd name="connsiteX132" fmla="*/ 1847850 w 2197100"/>
                <a:gd name="connsiteY132" fmla="*/ 12700 h 3651250"/>
                <a:gd name="connsiteX133" fmla="*/ 1765300 w 2197100"/>
                <a:gd name="connsiteY133" fmla="*/ 0 h 3651250"/>
                <a:gd name="connsiteX134" fmla="*/ 1200150 w 2197100"/>
                <a:gd name="connsiteY134" fmla="*/ 6350 h 3651250"/>
                <a:gd name="connsiteX135" fmla="*/ 1162050 w 2197100"/>
                <a:gd name="connsiteY135" fmla="*/ 66886 h 3651250"/>
                <a:gd name="connsiteX136" fmla="*/ 1098550 w 2197100"/>
                <a:gd name="connsiteY136" fmla="*/ 38100 h 3651250"/>
                <a:gd name="connsiteX137" fmla="*/ 1073150 w 2197100"/>
                <a:gd name="connsiteY137" fmla="*/ 50800 h 3651250"/>
                <a:gd name="connsiteX138" fmla="*/ 1054100 w 2197100"/>
                <a:gd name="connsiteY138" fmla="*/ 114551 h 3651250"/>
                <a:gd name="connsiteX139" fmla="*/ 1003300 w 2197100"/>
                <a:gd name="connsiteY139" fmla="*/ 82550 h 3651250"/>
                <a:gd name="connsiteX140" fmla="*/ 993215 w 2197100"/>
                <a:gd name="connsiteY140" fmla="*/ 133518 h 3651250"/>
                <a:gd name="connsiteX141" fmla="*/ 958850 w 2197100"/>
                <a:gd name="connsiteY141" fmla="*/ 101600 h 3651250"/>
                <a:gd name="connsiteX142" fmla="*/ 914400 w 2197100"/>
                <a:gd name="connsiteY142" fmla="*/ 114300 h 3651250"/>
                <a:gd name="connsiteX143" fmla="*/ 895350 w 2197100"/>
                <a:gd name="connsiteY143" fmla="*/ 127000 h 3651250"/>
                <a:gd name="connsiteX144" fmla="*/ 876300 w 2197100"/>
                <a:gd name="connsiteY144" fmla="*/ 133350 h 3651250"/>
                <a:gd name="connsiteX145" fmla="*/ 850900 w 2197100"/>
                <a:gd name="connsiteY145" fmla="*/ 152400 h 3651250"/>
                <a:gd name="connsiteX146" fmla="*/ 825500 w 2197100"/>
                <a:gd name="connsiteY146" fmla="*/ 158750 h 3651250"/>
                <a:gd name="connsiteX147" fmla="*/ 762000 w 2197100"/>
                <a:gd name="connsiteY147" fmla="*/ 184150 h 3651250"/>
                <a:gd name="connsiteX148" fmla="*/ 717550 w 2197100"/>
                <a:gd name="connsiteY148" fmla="*/ 209550 h 3651250"/>
                <a:gd name="connsiteX149" fmla="*/ 698500 w 2197100"/>
                <a:gd name="connsiteY149" fmla="*/ 215900 h 3651250"/>
                <a:gd name="connsiteX150" fmla="*/ 679450 w 2197100"/>
                <a:gd name="connsiteY150" fmla="*/ 228600 h 3651250"/>
                <a:gd name="connsiteX151" fmla="*/ 654050 w 2197100"/>
                <a:gd name="connsiteY151" fmla="*/ 241300 h 3651250"/>
                <a:gd name="connsiteX152" fmla="*/ 635000 w 2197100"/>
                <a:gd name="connsiteY152" fmla="*/ 254000 h 3651250"/>
                <a:gd name="connsiteX153" fmla="*/ 609600 w 2197100"/>
                <a:gd name="connsiteY153" fmla="*/ 266700 h 3651250"/>
                <a:gd name="connsiteX154" fmla="*/ 565150 w 2197100"/>
                <a:gd name="connsiteY154" fmla="*/ 311150 h 3651250"/>
                <a:gd name="connsiteX155" fmla="*/ 546100 w 2197100"/>
                <a:gd name="connsiteY155" fmla="*/ 323850 h 3651250"/>
                <a:gd name="connsiteX156" fmla="*/ 533400 w 2197100"/>
                <a:gd name="connsiteY156" fmla="*/ 349250 h 3651250"/>
                <a:gd name="connsiteX157" fmla="*/ 508000 w 2197100"/>
                <a:gd name="connsiteY157" fmla="*/ 387350 h 3651250"/>
                <a:gd name="connsiteX158" fmla="*/ 482600 w 2197100"/>
                <a:gd name="connsiteY158" fmla="*/ 431800 h 3651250"/>
                <a:gd name="connsiteX159" fmla="*/ 476250 w 2197100"/>
                <a:gd name="connsiteY159" fmla="*/ 457200 h 3651250"/>
                <a:gd name="connsiteX160" fmla="*/ 457200 w 2197100"/>
                <a:gd name="connsiteY160" fmla="*/ 501650 h 3651250"/>
                <a:gd name="connsiteX161" fmla="*/ 444500 w 2197100"/>
                <a:gd name="connsiteY161" fmla="*/ 565150 h 3651250"/>
                <a:gd name="connsiteX162" fmla="*/ 419100 w 2197100"/>
                <a:gd name="connsiteY162" fmla="*/ 635000 h 3651250"/>
                <a:gd name="connsiteX163" fmla="*/ 406400 w 2197100"/>
                <a:gd name="connsiteY163" fmla="*/ 698500 h 3651250"/>
                <a:gd name="connsiteX164" fmla="*/ 393700 w 2197100"/>
                <a:gd name="connsiteY164" fmla="*/ 736600 h 3651250"/>
                <a:gd name="connsiteX165" fmla="*/ 387350 w 2197100"/>
                <a:gd name="connsiteY165" fmla="*/ 768350 h 3651250"/>
                <a:gd name="connsiteX166" fmla="*/ 381000 w 2197100"/>
                <a:gd name="connsiteY166" fmla="*/ 806450 h 3651250"/>
                <a:gd name="connsiteX167" fmla="*/ 374650 w 2197100"/>
                <a:gd name="connsiteY167" fmla="*/ 825500 h 3651250"/>
                <a:gd name="connsiteX168" fmla="*/ 368300 w 2197100"/>
                <a:gd name="connsiteY168" fmla="*/ 889000 h 3651250"/>
                <a:gd name="connsiteX169" fmla="*/ 349250 w 2197100"/>
                <a:gd name="connsiteY169" fmla="*/ 996950 h 3651250"/>
                <a:gd name="connsiteX170" fmla="*/ 336550 w 2197100"/>
                <a:gd name="connsiteY170" fmla="*/ 1104900 h 3651250"/>
                <a:gd name="connsiteX171" fmla="*/ 330200 w 2197100"/>
                <a:gd name="connsiteY171" fmla="*/ 1136650 h 3651250"/>
                <a:gd name="connsiteX172" fmla="*/ 323850 w 2197100"/>
                <a:gd name="connsiteY172" fmla="*/ 1206500 h 3651250"/>
                <a:gd name="connsiteX173" fmla="*/ 311150 w 2197100"/>
                <a:gd name="connsiteY173" fmla="*/ 1270000 h 3651250"/>
                <a:gd name="connsiteX174" fmla="*/ 292100 w 2197100"/>
                <a:gd name="connsiteY174" fmla="*/ 1454150 h 3651250"/>
                <a:gd name="connsiteX0" fmla="*/ 292100 w 2197100"/>
                <a:gd name="connsiteY0" fmla="*/ 1457002 h 3654102"/>
                <a:gd name="connsiteX1" fmla="*/ 273050 w 2197100"/>
                <a:gd name="connsiteY1" fmla="*/ 1545902 h 3654102"/>
                <a:gd name="connsiteX2" fmla="*/ 260350 w 2197100"/>
                <a:gd name="connsiteY2" fmla="*/ 1622102 h 3654102"/>
                <a:gd name="connsiteX3" fmla="*/ 247650 w 2197100"/>
                <a:gd name="connsiteY3" fmla="*/ 1660202 h 3654102"/>
                <a:gd name="connsiteX4" fmla="*/ 241300 w 2197100"/>
                <a:gd name="connsiteY4" fmla="*/ 1685602 h 3654102"/>
                <a:gd name="connsiteX5" fmla="*/ 215900 w 2197100"/>
                <a:gd name="connsiteY5" fmla="*/ 1768152 h 3654102"/>
                <a:gd name="connsiteX6" fmla="*/ 203200 w 2197100"/>
                <a:gd name="connsiteY6" fmla="*/ 1831652 h 3654102"/>
                <a:gd name="connsiteX7" fmla="*/ 190500 w 2197100"/>
                <a:gd name="connsiteY7" fmla="*/ 1869752 h 3654102"/>
                <a:gd name="connsiteX8" fmla="*/ 171450 w 2197100"/>
                <a:gd name="connsiteY8" fmla="*/ 1933252 h 3654102"/>
                <a:gd name="connsiteX9" fmla="*/ 152400 w 2197100"/>
                <a:gd name="connsiteY9" fmla="*/ 1984052 h 3654102"/>
                <a:gd name="connsiteX10" fmla="*/ 133350 w 2197100"/>
                <a:gd name="connsiteY10" fmla="*/ 2047552 h 3654102"/>
                <a:gd name="connsiteX11" fmla="*/ 114300 w 2197100"/>
                <a:gd name="connsiteY11" fmla="*/ 2072952 h 3654102"/>
                <a:gd name="connsiteX12" fmla="*/ 107950 w 2197100"/>
                <a:gd name="connsiteY12" fmla="*/ 2111052 h 3654102"/>
                <a:gd name="connsiteX13" fmla="*/ 82550 w 2197100"/>
                <a:gd name="connsiteY13" fmla="*/ 2180902 h 3654102"/>
                <a:gd name="connsiteX14" fmla="*/ 69850 w 2197100"/>
                <a:gd name="connsiteY14" fmla="*/ 2238052 h 3654102"/>
                <a:gd name="connsiteX15" fmla="*/ 57150 w 2197100"/>
                <a:gd name="connsiteY15" fmla="*/ 2276152 h 3654102"/>
                <a:gd name="connsiteX16" fmla="*/ 44450 w 2197100"/>
                <a:gd name="connsiteY16" fmla="*/ 2326952 h 3654102"/>
                <a:gd name="connsiteX17" fmla="*/ 38100 w 2197100"/>
                <a:gd name="connsiteY17" fmla="*/ 2346002 h 3654102"/>
                <a:gd name="connsiteX18" fmla="*/ 25400 w 2197100"/>
                <a:gd name="connsiteY18" fmla="*/ 2377752 h 3654102"/>
                <a:gd name="connsiteX19" fmla="*/ 6350 w 2197100"/>
                <a:gd name="connsiteY19" fmla="*/ 2447602 h 3654102"/>
                <a:gd name="connsiteX20" fmla="*/ 0 w 2197100"/>
                <a:gd name="connsiteY20" fmla="*/ 2485702 h 3654102"/>
                <a:gd name="connsiteX21" fmla="*/ 6350 w 2197100"/>
                <a:gd name="connsiteY21" fmla="*/ 2961952 h 3654102"/>
                <a:gd name="connsiteX22" fmla="*/ 25400 w 2197100"/>
                <a:gd name="connsiteY22" fmla="*/ 3031802 h 3654102"/>
                <a:gd name="connsiteX23" fmla="*/ 31750 w 2197100"/>
                <a:gd name="connsiteY23" fmla="*/ 3050852 h 3654102"/>
                <a:gd name="connsiteX24" fmla="*/ 44450 w 2197100"/>
                <a:gd name="connsiteY24" fmla="*/ 3108002 h 3654102"/>
                <a:gd name="connsiteX25" fmla="*/ 57150 w 2197100"/>
                <a:gd name="connsiteY25" fmla="*/ 3165152 h 3654102"/>
                <a:gd name="connsiteX26" fmla="*/ 69850 w 2197100"/>
                <a:gd name="connsiteY26" fmla="*/ 3184202 h 3654102"/>
                <a:gd name="connsiteX27" fmla="*/ 82550 w 2197100"/>
                <a:gd name="connsiteY27" fmla="*/ 3222302 h 3654102"/>
                <a:gd name="connsiteX28" fmla="*/ 107950 w 2197100"/>
                <a:gd name="connsiteY28" fmla="*/ 3311202 h 3654102"/>
                <a:gd name="connsiteX29" fmla="*/ 114300 w 2197100"/>
                <a:gd name="connsiteY29" fmla="*/ 3342952 h 3654102"/>
                <a:gd name="connsiteX30" fmla="*/ 139700 w 2197100"/>
                <a:gd name="connsiteY30" fmla="*/ 3393752 h 3654102"/>
                <a:gd name="connsiteX31" fmla="*/ 165100 w 2197100"/>
                <a:gd name="connsiteY31" fmla="*/ 3438202 h 3654102"/>
                <a:gd name="connsiteX32" fmla="*/ 190500 w 2197100"/>
                <a:gd name="connsiteY32" fmla="*/ 3463602 h 3654102"/>
                <a:gd name="connsiteX33" fmla="*/ 241300 w 2197100"/>
                <a:gd name="connsiteY33" fmla="*/ 3495352 h 3654102"/>
                <a:gd name="connsiteX34" fmla="*/ 292100 w 2197100"/>
                <a:gd name="connsiteY34" fmla="*/ 3514402 h 3654102"/>
                <a:gd name="connsiteX35" fmla="*/ 317500 w 2197100"/>
                <a:gd name="connsiteY35" fmla="*/ 3520752 h 3654102"/>
                <a:gd name="connsiteX36" fmla="*/ 361950 w 2197100"/>
                <a:gd name="connsiteY36" fmla="*/ 3539802 h 3654102"/>
                <a:gd name="connsiteX37" fmla="*/ 412750 w 2197100"/>
                <a:gd name="connsiteY37" fmla="*/ 3558852 h 3654102"/>
                <a:gd name="connsiteX38" fmla="*/ 444500 w 2197100"/>
                <a:gd name="connsiteY38" fmla="*/ 3565202 h 3654102"/>
                <a:gd name="connsiteX39" fmla="*/ 546100 w 2197100"/>
                <a:gd name="connsiteY39" fmla="*/ 3590602 h 3654102"/>
                <a:gd name="connsiteX40" fmla="*/ 565150 w 2197100"/>
                <a:gd name="connsiteY40" fmla="*/ 3603302 h 3654102"/>
                <a:gd name="connsiteX41" fmla="*/ 673100 w 2197100"/>
                <a:gd name="connsiteY41" fmla="*/ 3616002 h 3654102"/>
                <a:gd name="connsiteX42" fmla="*/ 704850 w 2197100"/>
                <a:gd name="connsiteY42" fmla="*/ 3628702 h 3654102"/>
                <a:gd name="connsiteX43" fmla="*/ 736600 w 2197100"/>
                <a:gd name="connsiteY43" fmla="*/ 3635052 h 3654102"/>
                <a:gd name="connsiteX44" fmla="*/ 755650 w 2197100"/>
                <a:gd name="connsiteY44" fmla="*/ 3641402 h 3654102"/>
                <a:gd name="connsiteX45" fmla="*/ 825500 w 2197100"/>
                <a:gd name="connsiteY45" fmla="*/ 3654102 h 3654102"/>
                <a:gd name="connsiteX46" fmla="*/ 1143000 w 2197100"/>
                <a:gd name="connsiteY46" fmla="*/ 3647752 h 3654102"/>
                <a:gd name="connsiteX47" fmla="*/ 1200150 w 2197100"/>
                <a:gd name="connsiteY47" fmla="*/ 3641402 h 3654102"/>
                <a:gd name="connsiteX48" fmla="*/ 1270000 w 2197100"/>
                <a:gd name="connsiteY48" fmla="*/ 3616002 h 3654102"/>
                <a:gd name="connsiteX49" fmla="*/ 1295400 w 2197100"/>
                <a:gd name="connsiteY49" fmla="*/ 3603302 h 3654102"/>
                <a:gd name="connsiteX50" fmla="*/ 1314450 w 2197100"/>
                <a:gd name="connsiteY50" fmla="*/ 3596952 h 3654102"/>
                <a:gd name="connsiteX51" fmla="*/ 1384300 w 2197100"/>
                <a:gd name="connsiteY51" fmla="*/ 3571552 h 3654102"/>
                <a:gd name="connsiteX52" fmla="*/ 1409700 w 2197100"/>
                <a:gd name="connsiteY52" fmla="*/ 3552502 h 3654102"/>
                <a:gd name="connsiteX53" fmla="*/ 1454150 w 2197100"/>
                <a:gd name="connsiteY53" fmla="*/ 3539802 h 3654102"/>
                <a:gd name="connsiteX54" fmla="*/ 1498600 w 2197100"/>
                <a:gd name="connsiteY54" fmla="*/ 3508052 h 3654102"/>
                <a:gd name="connsiteX55" fmla="*/ 1524000 w 2197100"/>
                <a:gd name="connsiteY55" fmla="*/ 3495352 h 3654102"/>
                <a:gd name="connsiteX56" fmla="*/ 1562100 w 2197100"/>
                <a:gd name="connsiteY56" fmla="*/ 3463602 h 3654102"/>
                <a:gd name="connsiteX57" fmla="*/ 1587500 w 2197100"/>
                <a:gd name="connsiteY57" fmla="*/ 3450902 h 3654102"/>
                <a:gd name="connsiteX58" fmla="*/ 1638300 w 2197100"/>
                <a:gd name="connsiteY58" fmla="*/ 3393752 h 3654102"/>
                <a:gd name="connsiteX59" fmla="*/ 1657350 w 2197100"/>
                <a:gd name="connsiteY59" fmla="*/ 3381052 h 3654102"/>
                <a:gd name="connsiteX60" fmla="*/ 1676400 w 2197100"/>
                <a:gd name="connsiteY60" fmla="*/ 3342952 h 3654102"/>
                <a:gd name="connsiteX61" fmla="*/ 1695450 w 2197100"/>
                <a:gd name="connsiteY61" fmla="*/ 3304852 h 3654102"/>
                <a:gd name="connsiteX62" fmla="*/ 1708150 w 2197100"/>
                <a:gd name="connsiteY62" fmla="*/ 3235002 h 3654102"/>
                <a:gd name="connsiteX63" fmla="*/ 1714500 w 2197100"/>
                <a:gd name="connsiteY63" fmla="*/ 3203252 h 3654102"/>
                <a:gd name="connsiteX64" fmla="*/ 1720850 w 2197100"/>
                <a:gd name="connsiteY64" fmla="*/ 3063552 h 3654102"/>
                <a:gd name="connsiteX65" fmla="*/ 1727200 w 2197100"/>
                <a:gd name="connsiteY65" fmla="*/ 3038152 h 3654102"/>
                <a:gd name="connsiteX66" fmla="*/ 1733550 w 2197100"/>
                <a:gd name="connsiteY66" fmla="*/ 3000052 h 3654102"/>
                <a:gd name="connsiteX67" fmla="*/ 1752600 w 2197100"/>
                <a:gd name="connsiteY67" fmla="*/ 2955602 h 3654102"/>
                <a:gd name="connsiteX68" fmla="*/ 1765300 w 2197100"/>
                <a:gd name="connsiteY68" fmla="*/ 2911152 h 3654102"/>
                <a:gd name="connsiteX69" fmla="*/ 1771650 w 2197100"/>
                <a:gd name="connsiteY69" fmla="*/ 2892102 h 3654102"/>
                <a:gd name="connsiteX70" fmla="*/ 1790700 w 2197100"/>
                <a:gd name="connsiteY70" fmla="*/ 2809552 h 3654102"/>
                <a:gd name="connsiteX71" fmla="*/ 1822450 w 2197100"/>
                <a:gd name="connsiteY71" fmla="*/ 2720652 h 3654102"/>
                <a:gd name="connsiteX72" fmla="*/ 1828800 w 2197100"/>
                <a:gd name="connsiteY72" fmla="*/ 2695252 h 3654102"/>
                <a:gd name="connsiteX73" fmla="*/ 1841500 w 2197100"/>
                <a:gd name="connsiteY73" fmla="*/ 2676202 h 3654102"/>
                <a:gd name="connsiteX74" fmla="*/ 1847850 w 2197100"/>
                <a:gd name="connsiteY74" fmla="*/ 2657152 h 3654102"/>
                <a:gd name="connsiteX75" fmla="*/ 1860550 w 2197100"/>
                <a:gd name="connsiteY75" fmla="*/ 2631752 h 3654102"/>
                <a:gd name="connsiteX76" fmla="*/ 1866900 w 2197100"/>
                <a:gd name="connsiteY76" fmla="*/ 2612702 h 3654102"/>
                <a:gd name="connsiteX77" fmla="*/ 1905000 w 2197100"/>
                <a:gd name="connsiteY77" fmla="*/ 2536502 h 3654102"/>
                <a:gd name="connsiteX78" fmla="*/ 1917700 w 2197100"/>
                <a:gd name="connsiteY78" fmla="*/ 2517452 h 3654102"/>
                <a:gd name="connsiteX79" fmla="*/ 1943100 w 2197100"/>
                <a:gd name="connsiteY79" fmla="*/ 2447602 h 3654102"/>
                <a:gd name="connsiteX80" fmla="*/ 1955800 w 2197100"/>
                <a:gd name="connsiteY80" fmla="*/ 2422202 h 3654102"/>
                <a:gd name="connsiteX81" fmla="*/ 1962150 w 2197100"/>
                <a:gd name="connsiteY81" fmla="*/ 2403152 h 3654102"/>
                <a:gd name="connsiteX82" fmla="*/ 2000250 w 2197100"/>
                <a:gd name="connsiteY82" fmla="*/ 2314252 h 3654102"/>
                <a:gd name="connsiteX83" fmla="*/ 2019300 w 2197100"/>
                <a:gd name="connsiteY83" fmla="*/ 2257102 h 3654102"/>
                <a:gd name="connsiteX84" fmla="*/ 2038350 w 2197100"/>
                <a:gd name="connsiteY84" fmla="*/ 2199952 h 3654102"/>
                <a:gd name="connsiteX85" fmla="*/ 2044700 w 2197100"/>
                <a:gd name="connsiteY85" fmla="*/ 2180902 h 3654102"/>
                <a:gd name="connsiteX86" fmla="*/ 2063750 w 2197100"/>
                <a:gd name="connsiteY86" fmla="*/ 2149152 h 3654102"/>
                <a:gd name="connsiteX87" fmla="*/ 2070100 w 2197100"/>
                <a:gd name="connsiteY87" fmla="*/ 2130102 h 3654102"/>
                <a:gd name="connsiteX88" fmla="*/ 2082800 w 2197100"/>
                <a:gd name="connsiteY88" fmla="*/ 2085652 h 3654102"/>
                <a:gd name="connsiteX89" fmla="*/ 2108200 w 2197100"/>
                <a:gd name="connsiteY89" fmla="*/ 2009452 h 3654102"/>
                <a:gd name="connsiteX90" fmla="*/ 2114550 w 2197100"/>
                <a:gd name="connsiteY90" fmla="*/ 1990402 h 3654102"/>
                <a:gd name="connsiteX91" fmla="*/ 2133600 w 2197100"/>
                <a:gd name="connsiteY91" fmla="*/ 1907852 h 3654102"/>
                <a:gd name="connsiteX92" fmla="*/ 2146300 w 2197100"/>
                <a:gd name="connsiteY92" fmla="*/ 1774502 h 3654102"/>
                <a:gd name="connsiteX93" fmla="*/ 2133600 w 2197100"/>
                <a:gd name="connsiteY93" fmla="*/ 1577652 h 3654102"/>
                <a:gd name="connsiteX94" fmla="*/ 2114550 w 2197100"/>
                <a:gd name="connsiteY94" fmla="*/ 1501452 h 3654102"/>
                <a:gd name="connsiteX95" fmla="*/ 2108200 w 2197100"/>
                <a:gd name="connsiteY95" fmla="*/ 1469702 h 3654102"/>
                <a:gd name="connsiteX96" fmla="*/ 2095500 w 2197100"/>
                <a:gd name="connsiteY96" fmla="*/ 1425252 h 3654102"/>
                <a:gd name="connsiteX97" fmla="*/ 2089150 w 2197100"/>
                <a:gd name="connsiteY97" fmla="*/ 1387152 h 3654102"/>
                <a:gd name="connsiteX98" fmla="*/ 2076450 w 2197100"/>
                <a:gd name="connsiteY98" fmla="*/ 1355402 h 3654102"/>
                <a:gd name="connsiteX99" fmla="*/ 2063750 w 2197100"/>
                <a:gd name="connsiteY99" fmla="*/ 1317302 h 3654102"/>
                <a:gd name="connsiteX100" fmla="*/ 2051050 w 2197100"/>
                <a:gd name="connsiteY100" fmla="*/ 1291902 h 3654102"/>
                <a:gd name="connsiteX101" fmla="*/ 2038350 w 2197100"/>
                <a:gd name="connsiteY101" fmla="*/ 1253802 h 3654102"/>
                <a:gd name="connsiteX102" fmla="*/ 2025650 w 2197100"/>
                <a:gd name="connsiteY102" fmla="*/ 1222052 h 3654102"/>
                <a:gd name="connsiteX103" fmla="*/ 2019300 w 2197100"/>
                <a:gd name="connsiteY103" fmla="*/ 1203002 h 3654102"/>
                <a:gd name="connsiteX104" fmla="*/ 2006600 w 2197100"/>
                <a:gd name="connsiteY104" fmla="*/ 1183952 h 3654102"/>
                <a:gd name="connsiteX105" fmla="*/ 1993900 w 2197100"/>
                <a:gd name="connsiteY105" fmla="*/ 1139502 h 3654102"/>
                <a:gd name="connsiteX106" fmla="*/ 1993900 w 2197100"/>
                <a:gd name="connsiteY106" fmla="*/ 904552 h 3654102"/>
                <a:gd name="connsiteX107" fmla="*/ 2006600 w 2197100"/>
                <a:gd name="connsiteY107" fmla="*/ 841052 h 3654102"/>
                <a:gd name="connsiteX108" fmla="*/ 2019300 w 2197100"/>
                <a:gd name="connsiteY108" fmla="*/ 809302 h 3654102"/>
                <a:gd name="connsiteX109" fmla="*/ 2038350 w 2197100"/>
                <a:gd name="connsiteY109" fmla="*/ 733102 h 3654102"/>
                <a:gd name="connsiteX110" fmla="*/ 2057400 w 2197100"/>
                <a:gd name="connsiteY110" fmla="*/ 669602 h 3654102"/>
                <a:gd name="connsiteX111" fmla="*/ 2063750 w 2197100"/>
                <a:gd name="connsiteY111" fmla="*/ 650552 h 3654102"/>
                <a:gd name="connsiteX112" fmla="*/ 2070100 w 2197100"/>
                <a:gd name="connsiteY112" fmla="*/ 631502 h 3654102"/>
                <a:gd name="connsiteX113" fmla="*/ 2082800 w 2197100"/>
                <a:gd name="connsiteY113" fmla="*/ 606102 h 3654102"/>
                <a:gd name="connsiteX114" fmla="*/ 2101850 w 2197100"/>
                <a:gd name="connsiteY114" fmla="*/ 536252 h 3654102"/>
                <a:gd name="connsiteX115" fmla="*/ 2114550 w 2197100"/>
                <a:gd name="connsiteY115" fmla="*/ 510852 h 3654102"/>
                <a:gd name="connsiteX116" fmla="*/ 2133600 w 2197100"/>
                <a:gd name="connsiteY116" fmla="*/ 453702 h 3654102"/>
                <a:gd name="connsiteX117" fmla="*/ 2146300 w 2197100"/>
                <a:gd name="connsiteY117" fmla="*/ 428302 h 3654102"/>
                <a:gd name="connsiteX118" fmla="*/ 2165350 w 2197100"/>
                <a:gd name="connsiteY118" fmla="*/ 358452 h 3654102"/>
                <a:gd name="connsiteX119" fmla="*/ 2178050 w 2197100"/>
                <a:gd name="connsiteY119" fmla="*/ 326702 h 3654102"/>
                <a:gd name="connsiteX120" fmla="*/ 2184400 w 2197100"/>
                <a:gd name="connsiteY120" fmla="*/ 288602 h 3654102"/>
                <a:gd name="connsiteX121" fmla="*/ 2197100 w 2197100"/>
                <a:gd name="connsiteY121" fmla="*/ 250502 h 3654102"/>
                <a:gd name="connsiteX122" fmla="*/ 2190750 w 2197100"/>
                <a:gd name="connsiteY122" fmla="*/ 167952 h 3654102"/>
                <a:gd name="connsiteX123" fmla="*/ 2178050 w 2197100"/>
                <a:gd name="connsiteY123" fmla="*/ 148902 h 3654102"/>
                <a:gd name="connsiteX124" fmla="*/ 2120900 w 2197100"/>
                <a:gd name="connsiteY124" fmla="*/ 104452 h 3654102"/>
                <a:gd name="connsiteX125" fmla="*/ 2082800 w 2197100"/>
                <a:gd name="connsiteY125" fmla="*/ 91752 h 3654102"/>
                <a:gd name="connsiteX126" fmla="*/ 2051050 w 2197100"/>
                <a:gd name="connsiteY126" fmla="*/ 79052 h 3654102"/>
                <a:gd name="connsiteX127" fmla="*/ 1993900 w 2197100"/>
                <a:gd name="connsiteY127" fmla="*/ 60002 h 3654102"/>
                <a:gd name="connsiteX128" fmla="*/ 1974850 w 2197100"/>
                <a:gd name="connsiteY128" fmla="*/ 53652 h 3654102"/>
                <a:gd name="connsiteX129" fmla="*/ 1955800 w 2197100"/>
                <a:gd name="connsiteY129" fmla="*/ 47302 h 3654102"/>
                <a:gd name="connsiteX130" fmla="*/ 1924050 w 2197100"/>
                <a:gd name="connsiteY130" fmla="*/ 34602 h 3654102"/>
                <a:gd name="connsiteX131" fmla="*/ 1885950 w 2197100"/>
                <a:gd name="connsiteY131" fmla="*/ 28252 h 3654102"/>
                <a:gd name="connsiteX132" fmla="*/ 1847850 w 2197100"/>
                <a:gd name="connsiteY132" fmla="*/ 15552 h 3654102"/>
                <a:gd name="connsiteX133" fmla="*/ 1765300 w 2197100"/>
                <a:gd name="connsiteY133" fmla="*/ 2852 h 3654102"/>
                <a:gd name="connsiteX134" fmla="*/ 1200150 w 2197100"/>
                <a:gd name="connsiteY134" fmla="*/ 9202 h 3654102"/>
                <a:gd name="connsiteX135" fmla="*/ 1171014 w 2197100"/>
                <a:gd name="connsiteY135" fmla="*/ 108006 h 3654102"/>
                <a:gd name="connsiteX136" fmla="*/ 1098550 w 2197100"/>
                <a:gd name="connsiteY136" fmla="*/ 40952 h 3654102"/>
                <a:gd name="connsiteX137" fmla="*/ 1073150 w 2197100"/>
                <a:gd name="connsiteY137" fmla="*/ 53652 h 3654102"/>
                <a:gd name="connsiteX138" fmla="*/ 1054100 w 2197100"/>
                <a:gd name="connsiteY138" fmla="*/ 117403 h 3654102"/>
                <a:gd name="connsiteX139" fmla="*/ 1003300 w 2197100"/>
                <a:gd name="connsiteY139" fmla="*/ 85402 h 3654102"/>
                <a:gd name="connsiteX140" fmla="*/ 993215 w 2197100"/>
                <a:gd name="connsiteY140" fmla="*/ 136370 h 3654102"/>
                <a:gd name="connsiteX141" fmla="*/ 958850 w 2197100"/>
                <a:gd name="connsiteY141" fmla="*/ 104452 h 3654102"/>
                <a:gd name="connsiteX142" fmla="*/ 914400 w 2197100"/>
                <a:gd name="connsiteY142" fmla="*/ 117152 h 3654102"/>
                <a:gd name="connsiteX143" fmla="*/ 895350 w 2197100"/>
                <a:gd name="connsiteY143" fmla="*/ 129852 h 3654102"/>
                <a:gd name="connsiteX144" fmla="*/ 876300 w 2197100"/>
                <a:gd name="connsiteY144" fmla="*/ 136202 h 3654102"/>
                <a:gd name="connsiteX145" fmla="*/ 850900 w 2197100"/>
                <a:gd name="connsiteY145" fmla="*/ 155252 h 3654102"/>
                <a:gd name="connsiteX146" fmla="*/ 825500 w 2197100"/>
                <a:gd name="connsiteY146" fmla="*/ 161602 h 3654102"/>
                <a:gd name="connsiteX147" fmla="*/ 762000 w 2197100"/>
                <a:gd name="connsiteY147" fmla="*/ 187002 h 3654102"/>
                <a:gd name="connsiteX148" fmla="*/ 717550 w 2197100"/>
                <a:gd name="connsiteY148" fmla="*/ 212402 h 3654102"/>
                <a:gd name="connsiteX149" fmla="*/ 698500 w 2197100"/>
                <a:gd name="connsiteY149" fmla="*/ 218752 h 3654102"/>
                <a:gd name="connsiteX150" fmla="*/ 679450 w 2197100"/>
                <a:gd name="connsiteY150" fmla="*/ 231452 h 3654102"/>
                <a:gd name="connsiteX151" fmla="*/ 654050 w 2197100"/>
                <a:gd name="connsiteY151" fmla="*/ 244152 h 3654102"/>
                <a:gd name="connsiteX152" fmla="*/ 635000 w 2197100"/>
                <a:gd name="connsiteY152" fmla="*/ 256852 h 3654102"/>
                <a:gd name="connsiteX153" fmla="*/ 609600 w 2197100"/>
                <a:gd name="connsiteY153" fmla="*/ 269552 h 3654102"/>
                <a:gd name="connsiteX154" fmla="*/ 565150 w 2197100"/>
                <a:gd name="connsiteY154" fmla="*/ 314002 h 3654102"/>
                <a:gd name="connsiteX155" fmla="*/ 546100 w 2197100"/>
                <a:gd name="connsiteY155" fmla="*/ 326702 h 3654102"/>
                <a:gd name="connsiteX156" fmla="*/ 533400 w 2197100"/>
                <a:gd name="connsiteY156" fmla="*/ 352102 h 3654102"/>
                <a:gd name="connsiteX157" fmla="*/ 508000 w 2197100"/>
                <a:gd name="connsiteY157" fmla="*/ 390202 h 3654102"/>
                <a:gd name="connsiteX158" fmla="*/ 482600 w 2197100"/>
                <a:gd name="connsiteY158" fmla="*/ 434652 h 3654102"/>
                <a:gd name="connsiteX159" fmla="*/ 476250 w 2197100"/>
                <a:gd name="connsiteY159" fmla="*/ 460052 h 3654102"/>
                <a:gd name="connsiteX160" fmla="*/ 457200 w 2197100"/>
                <a:gd name="connsiteY160" fmla="*/ 504502 h 3654102"/>
                <a:gd name="connsiteX161" fmla="*/ 444500 w 2197100"/>
                <a:gd name="connsiteY161" fmla="*/ 568002 h 3654102"/>
                <a:gd name="connsiteX162" fmla="*/ 419100 w 2197100"/>
                <a:gd name="connsiteY162" fmla="*/ 637852 h 3654102"/>
                <a:gd name="connsiteX163" fmla="*/ 406400 w 2197100"/>
                <a:gd name="connsiteY163" fmla="*/ 701352 h 3654102"/>
                <a:gd name="connsiteX164" fmla="*/ 393700 w 2197100"/>
                <a:gd name="connsiteY164" fmla="*/ 739452 h 3654102"/>
                <a:gd name="connsiteX165" fmla="*/ 387350 w 2197100"/>
                <a:gd name="connsiteY165" fmla="*/ 771202 h 3654102"/>
                <a:gd name="connsiteX166" fmla="*/ 381000 w 2197100"/>
                <a:gd name="connsiteY166" fmla="*/ 809302 h 3654102"/>
                <a:gd name="connsiteX167" fmla="*/ 374650 w 2197100"/>
                <a:gd name="connsiteY167" fmla="*/ 828352 h 3654102"/>
                <a:gd name="connsiteX168" fmla="*/ 368300 w 2197100"/>
                <a:gd name="connsiteY168" fmla="*/ 891852 h 3654102"/>
                <a:gd name="connsiteX169" fmla="*/ 349250 w 2197100"/>
                <a:gd name="connsiteY169" fmla="*/ 999802 h 3654102"/>
                <a:gd name="connsiteX170" fmla="*/ 336550 w 2197100"/>
                <a:gd name="connsiteY170" fmla="*/ 1107752 h 3654102"/>
                <a:gd name="connsiteX171" fmla="*/ 330200 w 2197100"/>
                <a:gd name="connsiteY171" fmla="*/ 1139502 h 3654102"/>
                <a:gd name="connsiteX172" fmla="*/ 323850 w 2197100"/>
                <a:gd name="connsiteY172" fmla="*/ 1209352 h 3654102"/>
                <a:gd name="connsiteX173" fmla="*/ 311150 w 2197100"/>
                <a:gd name="connsiteY173" fmla="*/ 1272852 h 3654102"/>
                <a:gd name="connsiteX174" fmla="*/ 292100 w 2197100"/>
                <a:gd name="connsiteY174" fmla="*/ 1457002 h 3654102"/>
                <a:gd name="connsiteX0" fmla="*/ 292100 w 2197100"/>
                <a:gd name="connsiteY0" fmla="*/ 1454150 h 3651250"/>
                <a:gd name="connsiteX1" fmla="*/ 273050 w 2197100"/>
                <a:gd name="connsiteY1" fmla="*/ 1543050 h 3651250"/>
                <a:gd name="connsiteX2" fmla="*/ 260350 w 2197100"/>
                <a:gd name="connsiteY2" fmla="*/ 1619250 h 3651250"/>
                <a:gd name="connsiteX3" fmla="*/ 247650 w 2197100"/>
                <a:gd name="connsiteY3" fmla="*/ 1657350 h 3651250"/>
                <a:gd name="connsiteX4" fmla="*/ 241300 w 2197100"/>
                <a:gd name="connsiteY4" fmla="*/ 1682750 h 3651250"/>
                <a:gd name="connsiteX5" fmla="*/ 215900 w 2197100"/>
                <a:gd name="connsiteY5" fmla="*/ 1765300 h 3651250"/>
                <a:gd name="connsiteX6" fmla="*/ 203200 w 2197100"/>
                <a:gd name="connsiteY6" fmla="*/ 1828800 h 3651250"/>
                <a:gd name="connsiteX7" fmla="*/ 190500 w 2197100"/>
                <a:gd name="connsiteY7" fmla="*/ 1866900 h 3651250"/>
                <a:gd name="connsiteX8" fmla="*/ 171450 w 2197100"/>
                <a:gd name="connsiteY8" fmla="*/ 1930400 h 3651250"/>
                <a:gd name="connsiteX9" fmla="*/ 152400 w 2197100"/>
                <a:gd name="connsiteY9" fmla="*/ 1981200 h 3651250"/>
                <a:gd name="connsiteX10" fmla="*/ 133350 w 2197100"/>
                <a:gd name="connsiteY10" fmla="*/ 2044700 h 3651250"/>
                <a:gd name="connsiteX11" fmla="*/ 114300 w 2197100"/>
                <a:gd name="connsiteY11" fmla="*/ 2070100 h 3651250"/>
                <a:gd name="connsiteX12" fmla="*/ 107950 w 2197100"/>
                <a:gd name="connsiteY12" fmla="*/ 2108200 h 3651250"/>
                <a:gd name="connsiteX13" fmla="*/ 82550 w 2197100"/>
                <a:gd name="connsiteY13" fmla="*/ 2178050 h 3651250"/>
                <a:gd name="connsiteX14" fmla="*/ 69850 w 2197100"/>
                <a:gd name="connsiteY14" fmla="*/ 2235200 h 3651250"/>
                <a:gd name="connsiteX15" fmla="*/ 57150 w 2197100"/>
                <a:gd name="connsiteY15" fmla="*/ 2273300 h 3651250"/>
                <a:gd name="connsiteX16" fmla="*/ 44450 w 2197100"/>
                <a:gd name="connsiteY16" fmla="*/ 2324100 h 3651250"/>
                <a:gd name="connsiteX17" fmla="*/ 38100 w 2197100"/>
                <a:gd name="connsiteY17" fmla="*/ 2343150 h 3651250"/>
                <a:gd name="connsiteX18" fmla="*/ 25400 w 2197100"/>
                <a:gd name="connsiteY18" fmla="*/ 2374900 h 3651250"/>
                <a:gd name="connsiteX19" fmla="*/ 6350 w 2197100"/>
                <a:gd name="connsiteY19" fmla="*/ 2444750 h 3651250"/>
                <a:gd name="connsiteX20" fmla="*/ 0 w 2197100"/>
                <a:gd name="connsiteY20" fmla="*/ 2482850 h 3651250"/>
                <a:gd name="connsiteX21" fmla="*/ 6350 w 2197100"/>
                <a:gd name="connsiteY21" fmla="*/ 2959100 h 3651250"/>
                <a:gd name="connsiteX22" fmla="*/ 25400 w 2197100"/>
                <a:gd name="connsiteY22" fmla="*/ 3028950 h 3651250"/>
                <a:gd name="connsiteX23" fmla="*/ 31750 w 2197100"/>
                <a:gd name="connsiteY23" fmla="*/ 3048000 h 3651250"/>
                <a:gd name="connsiteX24" fmla="*/ 44450 w 2197100"/>
                <a:gd name="connsiteY24" fmla="*/ 3105150 h 3651250"/>
                <a:gd name="connsiteX25" fmla="*/ 57150 w 2197100"/>
                <a:gd name="connsiteY25" fmla="*/ 3162300 h 3651250"/>
                <a:gd name="connsiteX26" fmla="*/ 69850 w 2197100"/>
                <a:gd name="connsiteY26" fmla="*/ 3181350 h 3651250"/>
                <a:gd name="connsiteX27" fmla="*/ 82550 w 2197100"/>
                <a:gd name="connsiteY27" fmla="*/ 3219450 h 3651250"/>
                <a:gd name="connsiteX28" fmla="*/ 107950 w 2197100"/>
                <a:gd name="connsiteY28" fmla="*/ 3308350 h 3651250"/>
                <a:gd name="connsiteX29" fmla="*/ 114300 w 2197100"/>
                <a:gd name="connsiteY29" fmla="*/ 3340100 h 3651250"/>
                <a:gd name="connsiteX30" fmla="*/ 139700 w 2197100"/>
                <a:gd name="connsiteY30" fmla="*/ 3390900 h 3651250"/>
                <a:gd name="connsiteX31" fmla="*/ 165100 w 2197100"/>
                <a:gd name="connsiteY31" fmla="*/ 3435350 h 3651250"/>
                <a:gd name="connsiteX32" fmla="*/ 190500 w 2197100"/>
                <a:gd name="connsiteY32" fmla="*/ 3460750 h 3651250"/>
                <a:gd name="connsiteX33" fmla="*/ 241300 w 2197100"/>
                <a:gd name="connsiteY33" fmla="*/ 3492500 h 3651250"/>
                <a:gd name="connsiteX34" fmla="*/ 292100 w 2197100"/>
                <a:gd name="connsiteY34" fmla="*/ 3511550 h 3651250"/>
                <a:gd name="connsiteX35" fmla="*/ 317500 w 2197100"/>
                <a:gd name="connsiteY35" fmla="*/ 3517900 h 3651250"/>
                <a:gd name="connsiteX36" fmla="*/ 361950 w 2197100"/>
                <a:gd name="connsiteY36" fmla="*/ 3536950 h 3651250"/>
                <a:gd name="connsiteX37" fmla="*/ 412750 w 2197100"/>
                <a:gd name="connsiteY37" fmla="*/ 3556000 h 3651250"/>
                <a:gd name="connsiteX38" fmla="*/ 444500 w 2197100"/>
                <a:gd name="connsiteY38" fmla="*/ 3562350 h 3651250"/>
                <a:gd name="connsiteX39" fmla="*/ 546100 w 2197100"/>
                <a:gd name="connsiteY39" fmla="*/ 3587750 h 3651250"/>
                <a:gd name="connsiteX40" fmla="*/ 565150 w 2197100"/>
                <a:gd name="connsiteY40" fmla="*/ 3600450 h 3651250"/>
                <a:gd name="connsiteX41" fmla="*/ 673100 w 2197100"/>
                <a:gd name="connsiteY41" fmla="*/ 3613150 h 3651250"/>
                <a:gd name="connsiteX42" fmla="*/ 704850 w 2197100"/>
                <a:gd name="connsiteY42" fmla="*/ 3625850 h 3651250"/>
                <a:gd name="connsiteX43" fmla="*/ 736600 w 2197100"/>
                <a:gd name="connsiteY43" fmla="*/ 3632200 h 3651250"/>
                <a:gd name="connsiteX44" fmla="*/ 755650 w 2197100"/>
                <a:gd name="connsiteY44" fmla="*/ 3638550 h 3651250"/>
                <a:gd name="connsiteX45" fmla="*/ 825500 w 2197100"/>
                <a:gd name="connsiteY45" fmla="*/ 3651250 h 3651250"/>
                <a:gd name="connsiteX46" fmla="*/ 1143000 w 2197100"/>
                <a:gd name="connsiteY46" fmla="*/ 3644900 h 3651250"/>
                <a:gd name="connsiteX47" fmla="*/ 1200150 w 2197100"/>
                <a:gd name="connsiteY47" fmla="*/ 3638550 h 3651250"/>
                <a:gd name="connsiteX48" fmla="*/ 1270000 w 2197100"/>
                <a:gd name="connsiteY48" fmla="*/ 3613150 h 3651250"/>
                <a:gd name="connsiteX49" fmla="*/ 1295400 w 2197100"/>
                <a:gd name="connsiteY49" fmla="*/ 3600450 h 3651250"/>
                <a:gd name="connsiteX50" fmla="*/ 1314450 w 2197100"/>
                <a:gd name="connsiteY50" fmla="*/ 3594100 h 3651250"/>
                <a:gd name="connsiteX51" fmla="*/ 1384300 w 2197100"/>
                <a:gd name="connsiteY51" fmla="*/ 3568700 h 3651250"/>
                <a:gd name="connsiteX52" fmla="*/ 1409700 w 2197100"/>
                <a:gd name="connsiteY52" fmla="*/ 3549650 h 3651250"/>
                <a:gd name="connsiteX53" fmla="*/ 1454150 w 2197100"/>
                <a:gd name="connsiteY53" fmla="*/ 3536950 h 3651250"/>
                <a:gd name="connsiteX54" fmla="*/ 1498600 w 2197100"/>
                <a:gd name="connsiteY54" fmla="*/ 3505200 h 3651250"/>
                <a:gd name="connsiteX55" fmla="*/ 1524000 w 2197100"/>
                <a:gd name="connsiteY55" fmla="*/ 3492500 h 3651250"/>
                <a:gd name="connsiteX56" fmla="*/ 1562100 w 2197100"/>
                <a:gd name="connsiteY56" fmla="*/ 3460750 h 3651250"/>
                <a:gd name="connsiteX57" fmla="*/ 1587500 w 2197100"/>
                <a:gd name="connsiteY57" fmla="*/ 3448050 h 3651250"/>
                <a:gd name="connsiteX58" fmla="*/ 1638300 w 2197100"/>
                <a:gd name="connsiteY58" fmla="*/ 3390900 h 3651250"/>
                <a:gd name="connsiteX59" fmla="*/ 1657350 w 2197100"/>
                <a:gd name="connsiteY59" fmla="*/ 3378200 h 3651250"/>
                <a:gd name="connsiteX60" fmla="*/ 1676400 w 2197100"/>
                <a:gd name="connsiteY60" fmla="*/ 3340100 h 3651250"/>
                <a:gd name="connsiteX61" fmla="*/ 1695450 w 2197100"/>
                <a:gd name="connsiteY61" fmla="*/ 3302000 h 3651250"/>
                <a:gd name="connsiteX62" fmla="*/ 1708150 w 2197100"/>
                <a:gd name="connsiteY62" fmla="*/ 3232150 h 3651250"/>
                <a:gd name="connsiteX63" fmla="*/ 1714500 w 2197100"/>
                <a:gd name="connsiteY63" fmla="*/ 3200400 h 3651250"/>
                <a:gd name="connsiteX64" fmla="*/ 1720850 w 2197100"/>
                <a:gd name="connsiteY64" fmla="*/ 3060700 h 3651250"/>
                <a:gd name="connsiteX65" fmla="*/ 1727200 w 2197100"/>
                <a:gd name="connsiteY65" fmla="*/ 3035300 h 3651250"/>
                <a:gd name="connsiteX66" fmla="*/ 1733550 w 2197100"/>
                <a:gd name="connsiteY66" fmla="*/ 2997200 h 3651250"/>
                <a:gd name="connsiteX67" fmla="*/ 1752600 w 2197100"/>
                <a:gd name="connsiteY67" fmla="*/ 2952750 h 3651250"/>
                <a:gd name="connsiteX68" fmla="*/ 1765300 w 2197100"/>
                <a:gd name="connsiteY68" fmla="*/ 2908300 h 3651250"/>
                <a:gd name="connsiteX69" fmla="*/ 1771650 w 2197100"/>
                <a:gd name="connsiteY69" fmla="*/ 2889250 h 3651250"/>
                <a:gd name="connsiteX70" fmla="*/ 1790700 w 2197100"/>
                <a:gd name="connsiteY70" fmla="*/ 2806700 h 3651250"/>
                <a:gd name="connsiteX71" fmla="*/ 1822450 w 2197100"/>
                <a:gd name="connsiteY71" fmla="*/ 2717800 h 3651250"/>
                <a:gd name="connsiteX72" fmla="*/ 1828800 w 2197100"/>
                <a:gd name="connsiteY72" fmla="*/ 2692400 h 3651250"/>
                <a:gd name="connsiteX73" fmla="*/ 1841500 w 2197100"/>
                <a:gd name="connsiteY73" fmla="*/ 2673350 h 3651250"/>
                <a:gd name="connsiteX74" fmla="*/ 1847850 w 2197100"/>
                <a:gd name="connsiteY74" fmla="*/ 2654300 h 3651250"/>
                <a:gd name="connsiteX75" fmla="*/ 1860550 w 2197100"/>
                <a:gd name="connsiteY75" fmla="*/ 2628900 h 3651250"/>
                <a:gd name="connsiteX76" fmla="*/ 1866900 w 2197100"/>
                <a:gd name="connsiteY76" fmla="*/ 2609850 h 3651250"/>
                <a:gd name="connsiteX77" fmla="*/ 1905000 w 2197100"/>
                <a:gd name="connsiteY77" fmla="*/ 2533650 h 3651250"/>
                <a:gd name="connsiteX78" fmla="*/ 1917700 w 2197100"/>
                <a:gd name="connsiteY78" fmla="*/ 2514600 h 3651250"/>
                <a:gd name="connsiteX79" fmla="*/ 1943100 w 2197100"/>
                <a:gd name="connsiteY79" fmla="*/ 2444750 h 3651250"/>
                <a:gd name="connsiteX80" fmla="*/ 1955800 w 2197100"/>
                <a:gd name="connsiteY80" fmla="*/ 2419350 h 3651250"/>
                <a:gd name="connsiteX81" fmla="*/ 1962150 w 2197100"/>
                <a:gd name="connsiteY81" fmla="*/ 2400300 h 3651250"/>
                <a:gd name="connsiteX82" fmla="*/ 2000250 w 2197100"/>
                <a:gd name="connsiteY82" fmla="*/ 2311400 h 3651250"/>
                <a:gd name="connsiteX83" fmla="*/ 2019300 w 2197100"/>
                <a:gd name="connsiteY83" fmla="*/ 2254250 h 3651250"/>
                <a:gd name="connsiteX84" fmla="*/ 2038350 w 2197100"/>
                <a:gd name="connsiteY84" fmla="*/ 2197100 h 3651250"/>
                <a:gd name="connsiteX85" fmla="*/ 2044700 w 2197100"/>
                <a:gd name="connsiteY85" fmla="*/ 2178050 h 3651250"/>
                <a:gd name="connsiteX86" fmla="*/ 2063750 w 2197100"/>
                <a:gd name="connsiteY86" fmla="*/ 2146300 h 3651250"/>
                <a:gd name="connsiteX87" fmla="*/ 2070100 w 2197100"/>
                <a:gd name="connsiteY87" fmla="*/ 2127250 h 3651250"/>
                <a:gd name="connsiteX88" fmla="*/ 2082800 w 2197100"/>
                <a:gd name="connsiteY88" fmla="*/ 2082800 h 3651250"/>
                <a:gd name="connsiteX89" fmla="*/ 2108200 w 2197100"/>
                <a:gd name="connsiteY89" fmla="*/ 2006600 h 3651250"/>
                <a:gd name="connsiteX90" fmla="*/ 2114550 w 2197100"/>
                <a:gd name="connsiteY90" fmla="*/ 1987550 h 3651250"/>
                <a:gd name="connsiteX91" fmla="*/ 2133600 w 2197100"/>
                <a:gd name="connsiteY91" fmla="*/ 1905000 h 3651250"/>
                <a:gd name="connsiteX92" fmla="*/ 2146300 w 2197100"/>
                <a:gd name="connsiteY92" fmla="*/ 1771650 h 3651250"/>
                <a:gd name="connsiteX93" fmla="*/ 2133600 w 2197100"/>
                <a:gd name="connsiteY93" fmla="*/ 1574800 h 3651250"/>
                <a:gd name="connsiteX94" fmla="*/ 2114550 w 2197100"/>
                <a:gd name="connsiteY94" fmla="*/ 1498600 h 3651250"/>
                <a:gd name="connsiteX95" fmla="*/ 2108200 w 2197100"/>
                <a:gd name="connsiteY95" fmla="*/ 1466850 h 3651250"/>
                <a:gd name="connsiteX96" fmla="*/ 2095500 w 2197100"/>
                <a:gd name="connsiteY96" fmla="*/ 1422400 h 3651250"/>
                <a:gd name="connsiteX97" fmla="*/ 2089150 w 2197100"/>
                <a:gd name="connsiteY97" fmla="*/ 1384300 h 3651250"/>
                <a:gd name="connsiteX98" fmla="*/ 2076450 w 2197100"/>
                <a:gd name="connsiteY98" fmla="*/ 1352550 h 3651250"/>
                <a:gd name="connsiteX99" fmla="*/ 2063750 w 2197100"/>
                <a:gd name="connsiteY99" fmla="*/ 1314450 h 3651250"/>
                <a:gd name="connsiteX100" fmla="*/ 2051050 w 2197100"/>
                <a:gd name="connsiteY100" fmla="*/ 1289050 h 3651250"/>
                <a:gd name="connsiteX101" fmla="*/ 2038350 w 2197100"/>
                <a:gd name="connsiteY101" fmla="*/ 1250950 h 3651250"/>
                <a:gd name="connsiteX102" fmla="*/ 2025650 w 2197100"/>
                <a:gd name="connsiteY102" fmla="*/ 1219200 h 3651250"/>
                <a:gd name="connsiteX103" fmla="*/ 2019300 w 2197100"/>
                <a:gd name="connsiteY103" fmla="*/ 1200150 h 3651250"/>
                <a:gd name="connsiteX104" fmla="*/ 2006600 w 2197100"/>
                <a:gd name="connsiteY104" fmla="*/ 1181100 h 3651250"/>
                <a:gd name="connsiteX105" fmla="*/ 1993900 w 2197100"/>
                <a:gd name="connsiteY105" fmla="*/ 1136650 h 3651250"/>
                <a:gd name="connsiteX106" fmla="*/ 1993900 w 2197100"/>
                <a:gd name="connsiteY106" fmla="*/ 901700 h 3651250"/>
                <a:gd name="connsiteX107" fmla="*/ 2006600 w 2197100"/>
                <a:gd name="connsiteY107" fmla="*/ 838200 h 3651250"/>
                <a:gd name="connsiteX108" fmla="*/ 2019300 w 2197100"/>
                <a:gd name="connsiteY108" fmla="*/ 806450 h 3651250"/>
                <a:gd name="connsiteX109" fmla="*/ 2038350 w 2197100"/>
                <a:gd name="connsiteY109" fmla="*/ 730250 h 3651250"/>
                <a:gd name="connsiteX110" fmla="*/ 2057400 w 2197100"/>
                <a:gd name="connsiteY110" fmla="*/ 666750 h 3651250"/>
                <a:gd name="connsiteX111" fmla="*/ 2063750 w 2197100"/>
                <a:gd name="connsiteY111" fmla="*/ 647700 h 3651250"/>
                <a:gd name="connsiteX112" fmla="*/ 2070100 w 2197100"/>
                <a:gd name="connsiteY112" fmla="*/ 628650 h 3651250"/>
                <a:gd name="connsiteX113" fmla="*/ 2082800 w 2197100"/>
                <a:gd name="connsiteY113" fmla="*/ 603250 h 3651250"/>
                <a:gd name="connsiteX114" fmla="*/ 2101850 w 2197100"/>
                <a:gd name="connsiteY114" fmla="*/ 533400 h 3651250"/>
                <a:gd name="connsiteX115" fmla="*/ 2114550 w 2197100"/>
                <a:gd name="connsiteY115" fmla="*/ 508000 h 3651250"/>
                <a:gd name="connsiteX116" fmla="*/ 2133600 w 2197100"/>
                <a:gd name="connsiteY116" fmla="*/ 450850 h 3651250"/>
                <a:gd name="connsiteX117" fmla="*/ 2146300 w 2197100"/>
                <a:gd name="connsiteY117" fmla="*/ 425450 h 3651250"/>
                <a:gd name="connsiteX118" fmla="*/ 2165350 w 2197100"/>
                <a:gd name="connsiteY118" fmla="*/ 355600 h 3651250"/>
                <a:gd name="connsiteX119" fmla="*/ 2178050 w 2197100"/>
                <a:gd name="connsiteY119" fmla="*/ 323850 h 3651250"/>
                <a:gd name="connsiteX120" fmla="*/ 2184400 w 2197100"/>
                <a:gd name="connsiteY120" fmla="*/ 285750 h 3651250"/>
                <a:gd name="connsiteX121" fmla="*/ 2197100 w 2197100"/>
                <a:gd name="connsiteY121" fmla="*/ 247650 h 3651250"/>
                <a:gd name="connsiteX122" fmla="*/ 2190750 w 2197100"/>
                <a:gd name="connsiteY122" fmla="*/ 165100 h 3651250"/>
                <a:gd name="connsiteX123" fmla="*/ 2178050 w 2197100"/>
                <a:gd name="connsiteY123" fmla="*/ 146050 h 3651250"/>
                <a:gd name="connsiteX124" fmla="*/ 2120900 w 2197100"/>
                <a:gd name="connsiteY124" fmla="*/ 101600 h 3651250"/>
                <a:gd name="connsiteX125" fmla="*/ 2082800 w 2197100"/>
                <a:gd name="connsiteY125" fmla="*/ 88900 h 3651250"/>
                <a:gd name="connsiteX126" fmla="*/ 2051050 w 2197100"/>
                <a:gd name="connsiteY126" fmla="*/ 76200 h 3651250"/>
                <a:gd name="connsiteX127" fmla="*/ 1993900 w 2197100"/>
                <a:gd name="connsiteY127" fmla="*/ 57150 h 3651250"/>
                <a:gd name="connsiteX128" fmla="*/ 1974850 w 2197100"/>
                <a:gd name="connsiteY128" fmla="*/ 50800 h 3651250"/>
                <a:gd name="connsiteX129" fmla="*/ 1955800 w 2197100"/>
                <a:gd name="connsiteY129" fmla="*/ 44450 h 3651250"/>
                <a:gd name="connsiteX130" fmla="*/ 1924050 w 2197100"/>
                <a:gd name="connsiteY130" fmla="*/ 31750 h 3651250"/>
                <a:gd name="connsiteX131" fmla="*/ 1885950 w 2197100"/>
                <a:gd name="connsiteY131" fmla="*/ 25400 h 3651250"/>
                <a:gd name="connsiteX132" fmla="*/ 1847850 w 2197100"/>
                <a:gd name="connsiteY132" fmla="*/ 12700 h 3651250"/>
                <a:gd name="connsiteX133" fmla="*/ 1765300 w 2197100"/>
                <a:gd name="connsiteY133" fmla="*/ 0 h 3651250"/>
                <a:gd name="connsiteX134" fmla="*/ 1262903 w 2197100"/>
                <a:gd name="connsiteY134" fmla="*/ 44618 h 3651250"/>
                <a:gd name="connsiteX135" fmla="*/ 1171014 w 2197100"/>
                <a:gd name="connsiteY135" fmla="*/ 105154 h 3651250"/>
                <a:gd name="connsiteX136" fmla="*/ 1098550 w 2197100"/>
                <a:gd name="connsiteY136" fmla="*/ 38100 h 3651250"/>
                <a:gd name="connsiteX137" fmla="*/ 1073150 w 2197100"/>
                <a:gd name="connsiteY137" fmla="*/ 50800 h 3651250"/>
                <a:gd name="connsiteX138" fmla="*/ 1054100 w 2197100"/>
                <a:gd name="connsiteY138" fmla="*/ 114551 h 3651250"/>
                <a:gd name="connsiteX139" fmla="*/ 1003300 w 2197100"/>
                <a:gd name="connsiteY139" fmla="*/ 82550 h 3651250"/>
                <a:gd name="connsiteX140" fmla="*/ 993215 w 2197100"/>
                <a:gd name="connsiteY140" fmla="*/ 133518 h 3651250"/>
                <a:gd name="connsiteX141" fmla="*/ 958850 w 2197100"/>
                <a:gd name="connsiteY141" fmla="*/ 101600 h 3651250"/>
                <a:gd name="connsiteX142" fmla="*/ 914400 w 2197100"/>
                <a:gd name="connsiteY142" fmla="*/ 114300 h 3651250"/>
                <a:gd name="connsiteX143" fmla="*/ 895350 w 2197100"/>
                <a:gd name="connsiteY143" fmla="*/ 127000 h 3651250"/>
                <a:gd name="connsiteX144" fmla="*/ 876300 w 2197100"/>
                <a:gd name="connsiteY144" fmla="*/ 133350 h 3651250"/>
                <a:gd name="connsiteX145" fmla="*/ 850900 w 2197100"/>
                <a:gd name="connsiteY145" fmla="*/ 152400 h 3651250"/>
                <a:gd name="connsiteX146" fmla="*/ 825500 w 2197100"/>
                <a:gd name="connsiteY146" fmla="*/ 158750 h 3651250"/>
                <a:gd name="connsiteX147" fmla="*/ 762000 w 2197100"/>
                <a:gd name="connsiteY147" fmla="*/ 184150 h 3651250"/>
                <a:gd name="connsiteX148" fmla="*/ 717550 w 2197100"/>
                <a:gd name="connsiteY148" fmla="*/ 209550 h 3651250"/>
                <a:gd name="connsiteX149" fmla="*/ 698500 w 2197100"/>
                <a:gd name="connsiteY149" fmla="*/ 215900 h 3651250"/>
                <a:gd name="connsiteX150" fmla="*/ 679450 w 2197100"/>
                <a:gd name="connsiteY150" fmla="*/ 228600 h 3651250"/>
                <a:gd name="connsiteX151" fmla="*/ 654050 w 2197100"/>
                <a:gd name="connsiteY151" fmla="*/ 241300 h 3651250"/>
                <a:gd name="connsiteX152" fmla="*/ 635000 w 2197100"/>
                <a:gd name="connsiteY152" fmla="*/ 254000 h 3651250"/>
                <a:gd name="connsiteX153" fmla="*/ 609600 w 2197100"/>
                <a:gd name="connsiteY153" fmla="*/ 266700 h 3651250"/>
                <a:gd name="connsiteX154" fmla="*/ 565150 w 2197100"/>
                <a:gd name="connsiteY154" fmla="*/ 311150 h 3651250"/>
                <a:gd name="connsiteX155" fmla="*/ 546100 w 2197100"/>
                <a:gd name="connsiteY155" fmla="*/ 323850 h 3651250"/>
                <a:gd name="connsiteX156" fmla="*/ 533400 w 2197100"/>
                <a:gd name="connsiteY156" fmla="*/ 349250 h 3651250"/>
                <a:gd name="connsiteX157" fmla="*/ 508000 w 2197100"/>
                <a:gd name="connsiteY157" fmla="*/ 387350 h 3651250"/>
                <a:gd name="connsiteX158" fmla="*/ 482600 w 2197100"/>
                <a:gd name="connsiteY158" fmla="*/ 431800 h 3651250"/>
                <a:gd name="connsiteX159" fmla="*/ 476250 w 2197100"/>
                <a:gd name="connsiteY159" fmla="*/ 457200 h 3651250"/>
                <a:gd name="connsiteX160" fmla="*/ 457200 w 2197100"/>
                <a:gd name="connsiteY160" fmla="*/ 501650 h 3651250"/>
                <a:gd name="connsiteX161" fmla="*/ 444500 w 2197100"/>
                <a:gd name="connsiteY161" fmla="*/ 565150 h 3651250"/>
                <a:gd name="connsiteX162" fmla="*/ 419100 w 2197100"/>
                <a:gd name="connsiteY162" fmla="*/ 635000 h 3651250"/>
                <a:gd name="connsiteX163" fmla="*/ 406400 w 2197100"/>
                <a:gd name="connsiteY163" fmla="*/ 698500 h 3651250"/>
                <a:gd name="connsiteX164" fmla="*/ 393700 w 2197100"/>
                <a:gd name="connsiteY164" fmla="*/ 736600 h 3651250"/>
                <a:gd name="connsiteX165" fmla="*/ 387350 w 2197100"/>
                <a:gd name="connsiteY165" fmla="*/ 768350 h 3651250"/>
                <a:gd name="connsiteX166" fmla="*/ 381000 w 2197100"/>
                <a:gd name="connsiteY166" fmla="*/ 806450 h 3651250"/>
                <a:gd name="connsiteX167" fmla="*/ 374650 w 2197100"/>
                <a:gd name="connsiteY167" fmla="*/ 825500 h 3651250"/>
                <a:gd name="connsiteX168" fmla="*/ 368300 w 2197100"/>
                <a:gd name="connsiteY168" fmla="*/ 889000 h 3651250"/>
                <a:gd name="connsiteX169" fmla="*/ 349250 w 2197100"/>
                <a:gd name="connsiteY169" fmla="*/ 996950 h 3651250"/>
                <a:gd name="connsiteX170" fmla="*/ 336550 w 2197100"/>
                <a:gd name="connsiteY170" fmla="*/ 1104900 h 3651250"/>
                <a:gd name="connsiteX171" fmla="*/ 330200 w 2197100"/>
                <a:gd name="connsiteY171" fmla="*/ 1136650 h 3651250"/>
                <a:gd name="connsiteX172" fmla="*/ 323850 w 2197100"/>
                <a:gd name="connsiteY172" fmla="*/ 1206500 h 3651250"/>
                <a:gd name="connsiteX173" fmla="*/ 311150 w 2197100"/>
                <a:gd name="connsiteY173" fmla="*/ 1270000 h 3651250"/>
                <a:gd name="connsiteX174" fmla="*/ 292100 w 2197100"/>
                <a:gd name="connsiteY174" fmla="*/ 1454150 h 3651250"/>
                <a:gd name="connsiteX0" fmla="*/ 292100 w 2197100"/>
                <a:gd name="connsiteY0" fmla="*/ 1454150 h 3651250"/>
                <a:gd name="connsiteX1" fmla="*/ 273050 w 2197100"/>
                <a:gd name="connsiteY1" fmla="*/ 1543050 h 3651250"/>
                <a:gd name="connsiteX2" fmla="*/ 260350 w 2197100"/>
                <a:gd name="connsiteY2" fmla="*/ 1619250 h 3651250"/>
                <a:gd name="connsiteX3" fmla="*/ 247650 w 2197100"/>
                <a:gd name="connsiteY3" fmla="*/ 1657350 h 3651250"/>
                <a:gd name="connsiteX4" fmla="*/ 241300 w 2197100"/>
                <a:gd name="connsiteY4" fmla="*/ 1682750 h 3651250"/>
                <a:gd name="connsiteX5" fmla="*/ 215900 w 2197100"/>
                <a:gd name="connsiteY5" fmla="*/ 1765300 h 3651250"/>
                <a:gd name="connsiteX6" fmla="*/ 203200 w 2197100"/>
                <a:gd name="connsiteY6" fmla="*/ 1828800 h 3651250"/>
                <a:gd name="connsiteX7" fmla="*/ 190500 w 2197100"/>
                <a:gd name="connsiteY7" fmla="*/ 1866900 h 3651250"/>
                <a:gd name="connsiteX8" fmla="*/ 171450 w 2197100"/>
                <a:gd name="connsiteY8" fmla="*/ 1930400 h 3651250"/>
                <a:gd name="connsiteX9" fmla="*/ 152400 w 2197100"/>
                <a:gd name="connsiteY9" fmla="*/ 1981200 h 3651250"/>
                <a:gd name="connsiteX10" fmla="*/ 133350 w 2197100"/>
                <a:gd name="connsiteY10" fmla="*/ 2044700 h 3651250"/>
                <a:gd name="connsiteX11" fmla="*/ 114300 w 2197100"/>
                <a:gd name="connsiteY11" fmla="*/ 2070100 h 3651250"/>
                <a:gd name="connsiteX12" fmla="*/ 107950 w 2197100"/>
                <a:gd name="connsiteY12" fmla="*/ 2108200 h 3651250"/>
                <a:gd name="connsiteX13" fmla="*/ 82550 w 2197100"/>
                <a:gd name="connsiteY13" fmla="*/ 2178050 h 3651250"/>
                <a:gd name="connsiteX14" fmla="*/ 69850 w 2197100"/>
                <a:gd name="connsiteY14" fmla="*/ 2235200 h 3651250"/>
                <a:gd name="connsiteX15" fmla="*/ 57150 w 2197100"/>
                <a:gd name="connsiteY15" fmla="*/ 2273300 h 3651250"/>
                <a:gd name="connsiteX16" fmla="*/ 44450 w 2197100"/>
                <a:gd name="connsiteY16" fmla="*/ 2324100 h 3651250"/>
                <a:gd name="connsiteX17" fmla="*/ 38100 w 2197100"/>
                <a:gd name="connsiteY17" fmla="*/ 2343150 h 3651250"/>
                <a:gd name="connsiteX18" fmla="*/ 25400 w 2197100"/>
                <a:gd name="connsiteY18" fmla="*/ 2374900 h 3651250"/>
                <a:gd name="connsiteX19" fmla="*/ 6350 w 2197100"/>
                <a:gd name="connsiteY19" fmla="*/ 2444750 h 3651250"/>
                <a:gd name="connsiteX20" fmla="*/ 0 w 2197100"/>
                <a:gd name="connsiteY20" fmla="*/ 2482850 h 3651250"/>
                <a:gd name="connsiteX21" fmla="*/ 6350 w 2197100"/>
                <a:gd name="connsiteY21" fmla="*/ 2959100 h 3651250"/>
                <a:gd name="connsiteX22" fmla="*/ 25400 w 2197100"/>
                <a:gd name="connsiteY22" fmla="*/ 3028950 h 3651250"/>
                <a:gd name="connsiteX23" fmla="*/ 31750 w 2197100"/>
                <a:gd name="connsiteY23" fmla="*/ 3048000 h 3651250"/>
                <a:gd name="connsiteX24" fmla="*/ 44450 w 2197100"/>
                <a:gd name="connsiteY24" fmla="*/ 3105150 h 3651250"/>
                <a:gd name="connsiteX25" fmla="*/ 57150 w 2197100"/>
                <a:gd name="connsiteY25" fmla="*/ 3162300 h 3651250"/>
                <a:gd name="connsiteX26" fmla="*/ 69850 w 2197100"/>
                <a:gd name="connsiteY26" fmla="*/ 3181350 h 3651250"/>
                <a:gd name="connsiteX27" fmla="*/ 82550 w 2197100"/>
                <a:gd name="connsiteY27" fmla="*/ 3219450 h 3651250"/>
                <a:gd name="connsiteX28" fmla="*/ 107950 w 2197100"/>
                <a:gd name="connsiteY28" fmla="*/ 3308350 h 3651250"/>
                <a:gd name="connsiteX29" fmla="*/ 114300 w 2197100"/>
                <a:gd name="connsiteY29" fmla="*/ 3340100 h 3651250"/>
                <a:gd name="connsiteX30" fmla="*/ 139700 w 2197100"/>
                <a:gd name="connsiteY30" fmla="*/ 3390900 h 3651250"/>
                <a:gd name="connsiteX31" fmla="*/ 165100 w 2197100"/>
                <a:gd name="connsiteY31" fmla="*/ 3435350 h 3651250"/>
                <a:gd name="connsiteX32" fmla="*/ 190500 w 2197100"/>
                <a:gd name="connsiteY32" fmla="*/ 3460750 h 3651250"/>
                <a:gd name="connsiteX33" fmla="*/ 241300 w 2197100"/>
                <a:gd name="connsiteY33" fmla="*/ 3492500 h 3651250"/>
                <a:gd name="connsiteX34" fmla="*/ 292100 w 2197100"/>
                <a:gd name="connsiteY34" fmla="*/ 3511550 h 3651250"/>
                <a:gd name="connsiteX35" fmla="*/ 317500 w 2197100"/>
                <a:gd name="connsiteY35" fmla="*/ 3517900 h 3651250"/>
                <a:gd name="connsiteX36" fmla="*/ 361950 w 2197100"/>
                <a:gd name="connsiteY36" fmla="*/ 3536950 h 3651250"/>
                <a:gd name="connsiteX37" fmla="*/ 412750 w 2197100"/>
                <a:gd name="connsiteY37" fmla="*/ 3556000 h 3651250"/>
                <a:gd name="connsiteX38" fmla="*/ 444500 w 2197100"/>
                <a:gd name="connsiteY38" fmla="*/ 3562350 h 3651250"/>
                <a:gd name="connsiteX39" fmla="*/ 546100 w 2197100"/>
                <a:gd name="connsiteY39" fmla="*/ 3587750 h 3651250"/>
                <a:gd name="connsiteX40" fmla="*/ 565150 w 2197100"/>
                <a:gd name="connsiteY40" fmla="*/ 3600450 h 3651250"/>
                <a:gd name="connsiteX41" fmla="*/ 673100 w 2197100"/>
                <a:gd name="connsiteY41" fmla="*/ 3613150 h 3651250"/>
                <a:gd name="connsiteX42" fmla="*/ 704850 w 2197100"/>
                <a:gd name="connsiteY42" fmla="*/ 3625850 h 3651250"/>
                <a:gd name="connsiteX43" fmla="*/ 736600 w 2197100"/>
                <a:gd name="connsiteY43" fmla="*/ 3632200 h 3651250"/>
                <a:gd name="connsiteX44" fmla="*/ 755650 w 2197100"/>
                <a:gd name="connsiteY44" fmla="*/ 3638550 h 3651250"/>
                <a:gd name="connsiteX45" fmla="*/ 825500 w 2197100"/>
                <a:gd name="connsiteY45" fmla="*/ 3651250 h 3651250"/>
                <a:gd name="connsiteX46" fmla="*/ 1143000 w 2197100"/>
                <a:gd name="connsiteY46" fmla="*/ 3644900 h 3651250"/>
                <a:gd name="connsiteX47" fmla="*/ 1200150 w 2197100"/>
                <a:gd name="connsiteY47" fmla="*/ 3638550 h 3651250"/>
                <a:gd name="connsiteX48" fmla="*/ 1270000 w 2197100"/>
                <a:gd name="connsiteY48" fmla="*/ 3613150 h 3651250"/>
                <a:gd name="connsiteX49" fmla="*/ 1295400 w 2197100"/>
                <a:gd name="connsiteY49" fmla="*/ 3600450 h 3651250"/>
                <a:gd name="connsiteX50" fmla="*/ 1314450 w 2197100"/>
                <a:gd name="connsiteY50" fmla="*/ 3594100 h 3651250"/>
                <a:gd name="connsiteX51" fmla="*/ 1384300 w 2197100"/>
                <a:gd name="connsiteY51" fmla="*/ 3568700 h 3651250"/>
                <a:gd name="connsiteX52" fmla="*/ 1409700 w 2197100"/>
                <a:gd name="connsiteY52" fmla="*/ 3549650 h 3651250"/>
                <a:gd name="connsiteX53" fmla="*/ 1454150 w 2197100"/>
                <a:gd name="connsiteY53" fmla="*/ 3536950 h 3651250"/>
                <a:gd name="connsiteX54" fmla="*/ 1498600 w 2197100"/>
                <a:gd name="connsiteY54" fmla="*/ 3505200 h 3651250"/>
                <a:gd name="connsiteX55" fmla="*/ 1524000 w 2197100"/>
                <a:gd name="connsiteY55" fmla="*/ 3492500 h 3651250"/>
                <a:gd name="connsiteX56" fmla="*/ 1562100 w 2197100"/>
                <a:gd name="connsiteY56" fmla="*/ 3460750 h 3651250"/>
                <a:gd name="connsiteX57" fmla="*/ 1587500 w 2197100"/>
                <a:gd name="connsiteY57" fmla="*/ 3448050 h 3651250"/>
                <a:gd name="connsiteX58" fmla="*/ 1638300 w 2197100"/>
                <a:gd name="connsiteY58" fmla="*/ 3390900 h 3651250"/>
                <a:gd name="connsiteX59" fmla="*/ 1657350 w 2197100"/>
                <a:gd name="connsiteY59" fmla="*/ 3378200 h 3651250"/>
                <a:gd name="connsiteX60" fmla="*/ 1676400 w 2197100"/>
                <a:gd name="connsiteY60" fmla="*/ 3340100 h 3651250"/>
                <a:gd name="connsiteX61" fmla="*/ 1695450 w 2197100"/>
                <a:gd name="connsiteY61" fmla="*/ 3302000 h 3651250"/>
                <a:gd name="connsiteX62" fmla="*/ 1708150 w 2197100"/>
                <a:gd name="connsiteY62" fmla="*/ 3232150 h 3651250"/>
                <a:gd name="connsiteX63" fmla="*/ 1714500 w 2197100"/>
                <a:gd name="connsiteY63" fmla="*/ 3200400 h 3651250"/>
                <a:gd name="connsiteX64" fmla="*/ 1720850 w 2197100"/>
                <a:gd name="connsiteY64" fmla="*/ 3060700 h 3651250"/>
                <a:gd name="connsiteX65" fmla="*/ 1727200 w 2197100"/>
                <a:gd name="connsiteY65" fmla="*/ 3035300 h 3651250"/>
                <a:gd name="connsiteX66" fmla="*/ 1733550 w 2197100"/>
                <a:gd name="connsiteY66" fmla="*/ 2997200 h 3651250"/>
                <a:gd name="connsiteX67" fmla="*/ 1752600 w 2197100"/>
                <a:gd name="connsiteY67" fmla="*/ 2952750 h 3651250"/>
                <a:gd name="connsiteX68" fmla="*/ 1765300 w 2197100"/>
                <a:gd name="connsiteY68" fmla="*/ 2908300 h 3651250"/>
                <a:gd name="connsiteX69" fmla="*/ 1771650 w 2197100"/>
                <a:gd name="connsiteY69" fmla="*/ 2889250 h 3651250"/>
                <a:gd name="connsiteX70" fmla="*/ 1790700 w 2197100"/>
                <a:gd name="connsiteY70" fmla="*/ 2806700 h 3651250"/>
                <a:gd name="connsiteX71" fmla="*/ 1822450 w 2197100"/>
                <a:gd name="connsiteY71" fmla="*/ 2717800 h 3651250"/>
                <a:gd name="connsiteX72" fmla="*/ 1828800 w 2197100"/>
                <a:gd name="connsiteY72" fmla="*/ 2692400 h 3651250"/>
                <a:gd name="connsiteX73" fmla="*/ 1841500 w 2197100"/>
                <a:gd name="connsiteY73" fmla="*/ 2673350 h 3651250"/>
                <a:gd name="connsiteX74" fmla="*/ 1847850 w 2197100"/>
                <a:gd name="connsiteY74" fmla="*/ 2654300 h 3651250"/>
                <a:gd name="connsiteX75" fmla="*/ 1860550 w 2197100"/>
                <a:gd name="connsiteY75" fmla="*/ 2628900 h 3651250"/>
                <a:gd name="connsiteX76" fmla="*/ 1866900 w 2197100"/>
                <a:gd name="connsiteY76" fmla="*/ 2609850 h 3651250"/>
                <a:gd name="connsiteX77" fmla="*/ 1905000 w 2197100"/>
                <a:gd name="connsiteY77" fmla="*/ 2533650 h 3651250"/>
                <a:gd name="connsiteX78" fmla="*/ 1917700 w 2197100"/>
                <a:gd name="connsiteY78" fmla="*/ 2514600 h 3651250"/>
                <a:gd name="connsiteX79" fmla="*/ 1943100 w 2197100"/>
                <a:gd name="connsiteY79" fmla="*/ 2444750 h 3651250"/>
                <a:gd name="connsiteX80" fmla="*/ 1955800 w 2197100"/>
                <a:gd name="connsiteY80" fmla="*/ 2419350 h 3651250"/>
                <a:gd name="connsiteX81" fmla="*/ 1962150 w 2197100"/>
                <a:gd name="connsiteY81" fmla="*/ 2400300 h 3651250"/>
                <a:gd name="connsiteX82" fmla="*/ 2000250 w 2197100"/>
                <a:gd name="connsiteY82" fmla="*/ 2311400 h 3651250"/>
                <a:gd name="connsiteX83" fmla="*/ 2019300 w 2197100"/>
                <a:gd name="connsiteY83" fmla="*/ 2254250 h 3651250"/>
                <a:gd name="connsiteX84" fmla="*/ 2038350 w 2197100"/>
                <a:gd name="connsiteY84" fmla="*/ 2197100 h 3651250"/>
                <a:gd name="connsiteX85" fmla="*/ 2044700 w 2197100"/>
                <a:gd name="connsiteY85" fmla="*/ 2178050 h 3651250"/>
                <a:gd name="connsiteX86" fmla="*/ 2063750 w 2197100"/>
                <a:gd name="connsiteY86" fmla="*/ 2146300 h 3651250"/>
                <a:gd name="connsiteX87" fmla="*/ 2070100 w 2197100"/>
                <a:gd name="connsiteY87" fmla="*/ 2127250 h 3651250"/>
                <a:gd name="connsiteX88" fmla="*/ 2082800 w 2197100"/>
                <a:gd name="connsiteY88" fmla="*/ 2082800 h 3651250"/>
                <a:gd name="connsiteX89" fmla="*/ 2108200 w 2197100"/>
                <a:gd name="connsiteY89" fmla="*/ 2006600 h 3651250"/>
                <a:gd name="connsiteX90" fmla="*/ 2114550 w 2197100"/>
                <a:gd name="connsiteY90" fmla="*/ 1987550 h 3651250"/>
                <a:gd name="connsiteX91" fmla="*/ 2133600 w 2197100"/>
                <a:gd name="connsiteY91" fmla="*/ 1905000 h 3651250"/>
                <a:gd name="connsiteX92" fmla="*/ 2146300 w 2197100"/>
                <a:gd name="connsiteY92" fmla="*/ 1771650 h 3651250"/>
                <a:gd name="connsiteX93" fmla="*/ 2133600 w 2197100"/>
                <a:gd name="connsiteY93" fmla="*/ 1574800 h 3651250"/>
                <a:gd name="connsiteX94" fmla="*/ 2114550 w 2197100"/>
                <a:gd name="connsiteY94" fmla="*/ 1498600 h 3651250"/>
                <a:gd name="connsiteX95" fmla="*/ 2108200 w 2197100"/>
                <a:gd name="connsiteY95" fmla="*/ 1466850 h 3651250"/>
                <a:gd name="connsiteX96" fmla="*/ 2095500 w 2197100"/>
                <a:gd name="connsiteY96" fmla="*/ 1422400 h 3651250"/>
                <a:gd name="connsiteX97" fmla="*/ 2089150 w 2197100"/>
                <a:gd name="connsiteY97" fmla="*/ 1384300 h 3651250"/>
                <a:gd name="connsiteX98" fmla="*/ 2076450 w 2197100"/>
                <a:gd name="connsiteY98" fmla="*/ 1352550 h 3651250"/>
                <a:gd name="connsiteX99" fmla="*/ 2063750 w 2197100"/>
                <a:gd name="connsiteY99" fmla="*/ 1314450 h 3651250"/>
                <a:gd name="connsiteX100" fmla="*/ 2051050 w 2197100"/>
                <a:gd name="connsiteY100" fmla="*/ 1289050 h 3651250"/>
                <a:gd name="connsiteX101" fmla="*/ 2038350 w 2197100"/>
                <a:gd name="connsiteY101" fmla="*/ 1250950 h 3651250"/>
                <a:gd name="connsiteX102" fmla="*/ 2025650 w 2197100"/>
                <a:gd name="connsiteY102" fmla="*/ 1219200 h 3651250"/>
                <a:gd name="connsiteX103" fmla="*/ 2019300 w 2197100"/>
                <a:gd name="connsiteY103" fmla="*/ 1200150 h 3651250"/>
                <a:gd name="connsiteX104" fmla="*/ 2006600 w 2197100"/>
                <a:gd name="connsiteY104" fmla="*/ 1181100 h 3651250"/>
                <a:gd name="connsiteX105" fmla="*/ 1993900 w 2197100"/>
                <a:gd name="connsiteY105" fmla="*/ 1136650 h 3651250"/>
                <a:gd name="connsiteX106" fmla="*/ 1993900 w 2197100"/>
                <a:gd name="connsiteY106" fmla="*/ 901700 h 3651250"/>
                <a:gd name="connsiteX107" fmla="*/ 2006600 w 2197100"/>
                <a:gd name="connsiteY107" fmla="*/ 838200 h 3651250"/>
                <a:gd name="connsiteX108" fmla="*/ 2019300 w 2197100"/>
                <a:gd name="connsiteY108" fmla="*/ 806450 h 3651250"/>
                <a:gd name="connsiteX109" fmla="*/ 2038350 w 2197100"/>
                <a:gd name="connsiteY109" fmla="*/ 730250 h 3651250"/>
                <a:gd name="connsiteX110" fmla="*/ 2057400 w 2197100"/>
                <a:gd name="connsiteY110" fmla="*/ 666750 h 3651250"/>
                <a:gd name="connsiteX111" fmla="*/ 2063750 w 2197100"/>
                <a:gd name="connsiteY111" fmla="*/ 647700 h 3651250"/>
                <a:gd name="connsiteX112" fmla="*/ 2070100 w 2197100"/>
                <a:gd name="connsiteY112" fmla="*/ 628650 h 3651250"/>
                <a:gd name="connsiteX113" fmla="*/ 2082800 w 2197100"/>
                <a:gd name="connsiteY113" fmla="*/ 603250 h 3651250"/>
                <a:gd name="connsiteX114" fmla="*/ 2101850 w 2197100"/>
                <a:gd name="connsiteY114" fmla="*/ 533400 h 3651250"/>
                <a:gd name="connsiteX115" fmla="*/ 2114550 w 2197100"/>
                <a:gd name="connsiteY115" fmla="*/ 508000 h 3651250"/>
                <a:gd name="connsiteX116" fmla="*/ 2133600 w 2197100"/>
                <a:gd name="connsiteY116" fmla="*/ 450850 h 3651250"/>
                <a:gd name="connsiteX117" fmla="*/ 2146300 w 2197100"/>
                <a:gd name="connsiteY117" fmla="*/ 425450 h 3651250"/>
                <a:gd name="connsiteX118" fmla="*/ 2165350 w 2197100"/>
                <a:gd name="connsiteY118" fmla="*/ 355600 h 3651250"/>
                <a:gd name="connsiteX119" fmla="*/ 2178050 w 2197100"/>
                <a:gd name="connsiteY119" fmla="*/ 323850 h 3651250"/>
                <a:gd name="connsiteX120" fmla="*/ 2184400 w 2197100"/>
                <a:gd name="connsiteY120" fmla="*/ 285750 h 3651250"/>
                <a:gd name="connsiteX121" fmla="*/ 2197100 w 2197100"/>
                <a:gd name="connsiteY121" fmla="*/ 247650 h 3651250"/>
                <a:gd name="connsiteX122" fmla="*/ 2190750 w 2197100"/>
                <a:gd name="connsiteY122" fmla="*/ 165100 h 3651250"/>
                <a:gd name="connsiteX123" fmla="*/ 2178050 w 2197100"/>
                <a:gd name="connsiteY123" fmla="*/ 146050 h 3651250"/>
                <a:gd name="connsiteX124" fmla="*/ 2120900 w 2197100"/>
                <a:gd name="connsiteY124" fmla="*/ 101600 h 3651250"/>
                <a:gd name="connsiteX125" fmla="*/ 2082800 w 2197100"/>
                <a:gd name="connsiteY125" fmla="*/ 88900 h 3651250"/>
                <a:gd name="connsiteX126" fmla="*/ 2051050 w 2197100"/>
                <a:gd name="connsiteY126" fmla="*/ 76200 h 3651250"/>
                <a:gd name="connsiteX127" fmla="*/ 1993900 w 2197100"/>
                <a:gd name="connsiteY127" fmla="*/ 57150 h 3651250"/>
                <a:gd name="connsiteX128" fmla="*/ 1974850 w 2197100"/>
                <a:gd name="connsiteY128" fmla="*/ 50800 h 3651250"/>
                <a:gd name="connsiteX129" fmla="*/ 1955800 w 2197100"/>
                <a:gd name="connsiteY129" fmla="*/ 44450 h 3651250"/>
                <a:gd name="connsiteX130" fmla="*/ 1924050 w 2197100"/>
                <a:gd name="connsiteY130" fmla="*/ 31750 h 3651250"/>
                <a:gd name="connsiteX131" fmla="*/ 1885950 w 2197100"/>
                <a:gd name="connsiteY131" fmla="*/ 25400 h 3651250"/>
                <a:gd name="connsiteX132" fmla="*/ 1847850 w 2197100"/>
                <a:gd name="connsiteY132" fmla="*/ 12700 h 3651250"/>
                <a:gd name="connsiteX133" fmla="*/ 1765300 w 2197100"/>
                <a:gd name="connsiteY133" fmla="*/ 0 h 3651250"/>
                <a:gd name="connsiteX134" fmla="*/ 1262903 w 2197100"/>
                <a:gd name="connsiteY134" fmla="*/ 44618 h 3651250"/>
                <a:gd name="connsiteX135" fmla="*/ 1171014 w 2197100"/>
                <a:gd name="connsiteY135" fmla="*/ 105154 h 3651250"/>
                <a:gd name="connsiteX136" fmla="*/ 1098550 w 2197100"/>
                <a:gd name="connsiteY136" fmla="*/ 38100 h 3651250"/>
                <a:gd name="connsiteX137" fmla="*/ 1100044 w 2197100"/>
                <a:gd name="connsiteY137" fmla="*/ 79501 h 3651250"/>
                <a:gd name="connsiteX138" fmla="*/ 1054100 w 2197100"/>
                <a:gd name="connsiteY138" fmla="*/ 114551 h 3651250"/>
                <a:gd name="connsiteX139" fmla="*/ 1003300 w 2197100"/>
                <a:gd name="connsiteY139" fmla="*/ 82550 h 3651250"/>
                <a:gd name="connsiteX140" fmla="*/ 993215 w 2197100"/>
                <a:gd name="connsiteY140" fmla="*/ 133518 h 3651250"/>
                <a:gd name="connsiteX141" fmla="*/ 958850 w 2197100"/>
                <a:gd name="connsiteY141" fmla="*/ 101600 h 3651250"/>
                <a:gd name="connsiteX142" fmla="*/ 914400 w 2197100"/>
                <a:gd name="connsiteY142" fmla="*/ 114300 h 3651250"/>
                <a:gd name="connsiteX143" fmla="*/ 895350 w 2197100"/>
                <a:gd name="connsiteY143" fmla="*/ 127000 h 3651250"/>
                <a:gd name="connsiteX144" fmla="*/ 876300 w 2197100"/>
                <a:gd name="connsiteY144" fmla="*/ 133350 h 3651250"/>
                <a:gd name="connsiteX145" fmla="*/ 850900 w 2197100"/>
                <a:gd name="connsiteY145" fmla="*/ 152400 h 3651250"/>
                <a:gd name="connsiteX146" fmla="*/ 825500 w 2197100"/>
                <a:gd name="connsiteY146" fmla="*/ 158750 h 3651250"/>
                <a:gd name="connsiteX147" fmla="*/ 762000 w 2197100"/>
                <a:gd name="connsiteY147" fmla="*/ 184150 h 3651250"/>
                <a:gd name="connsiteX148" fmla="*/ 717550 w 2197100"/>
                <a:gd name="connsiteY148" fmla="*/ 209550 h 3651250"/>
                <a:gd name="connsiteX149" fmla="*/ 698500 w 2197100"/>
                <a:gd name="connsiteY149" fmla="*/ 215900 h 3651250"/>
                <a:gd name="connsiteX150" fmla="*/ 679450 w 2197100"/>
                <a:gd name="connsiteY150" fmla="*/ 228600 h 3651250"/>
                <a:gd name="connsiteX151" fmla="*/ 654050 w 2197100"/>
                <a:gd name="connsiteY151" fmla="*/ 241300 h 3651250"/>
                <a:gd name="connsiteX152" fmla="*/ 635000 w 2197100"/>
                <a:gd name="connsiteY152" fmla="*/ 254000 h 3651250"/>
                <a:gd name="connsiteX153" fmla="*/ 609600 w 2197100"/>
                <a:gd name="connsiteY153" fmla="*/ 266700 h 3651250"/>
                <a:gd name="connsiteX154" fmla="*/ 565150 w 2197100"/>
                <a:gd name="connsiteY154" fmla="*/ 311150 h 3651250"/>
                <a:gd name="connsiteX155" fmla="*/ 546100 w 2197100"/>
                <a:gd name="connsiteY155" fmla="*/ 323850 h 3651250"/>
                <a:gd name="connsiteX156" fmla="*/ 533400 w 2197100"/>
                <a:gd name="connsiteY156" fmla="*/ 349250 h 3651250"/>
                <a:gd name="connsiteX157" fmla="*/ 508000 w 2197100"/>
                <a:gd name="connsiteY157" fmla="*/ 387350 h 3651250"/>
                <a:gd name="connsiteX158" fmla="*/ 482600 w 2197100"/>
                <a:gd name="connsiteY158" fmla="*/ 431800 h 3651250"/>
                <a:gd name="connsiteX159" fmla="*/ 476250 w 2197100"/>
                <a:gd name="connsiteY159" fmla="*/ 457200 h 3651250"/>
                <a:gd name="connsiteX160" fmla="*/ 457200 w 2197100"/>
                <a:gd name="connsiteY160" fmla="*/ 501650 h 3651250"/>
                <a:gd name="connsiteX161" fmla="*/ 444500 w 2197100"/>
                <a:gd name="connsiteY161" fmla="*/ 565150 h 3651250"/>
                <a:gd name="connsiteX162" fmla="*/ 419100 w 2197100"/>
                <a:gd name="connsiteY162" fmla="*/ 635000 h 3651250"/>
                <a:gd name="connsiteX163" fmla="*/ 406400 w 2197100"/>
                <a:gd name="connsiteY163" fmla="*/ 698500 h 3651250"/>
                <a:gd name="connsiteX164" fmla="*/ 393700 w 2197100"/>
                <a:gd name="connsiteY164" fmla="*/ 736600 h 3651250"/>
                <a:gd name="connsiteX165" fmla="*/ 387350 w 2197100"/>
                <a:gd name="connsiteY165" fmla="*/ 768350 h 3651250"/>
                <a:gd name="connsiteX166" fmla="*/ 381000 w 2197100"/>
                <a:gd name="connsiteY166" fmla="*/ 806450 h 3651250"/>
                <a:gd name="connsiteX167" fmla="*/ 374650 w 2197100"/>
                <a:gd name="connsiteY167" fmla="*/ 825500 h 3651250"/>
                <a:gd name="connsiteX168" fmla="*/ 368300 w 2197100"/>
                <a:gd name="connsiteY168" fmla="*/ 889000 h 3651250"/>
                <a:gd name="connsiteX169" fmla="*/ 349250 w 2197100"/>
                <a:gd name="connsiteY169" fmla="*/ 996950 h 3651250"/>
                <a:gd name="connsiteX170" fmla="*/ 336550 w 2197100"/>
                <a:gd name="connsiteY170" fmla="*/ 1104900 h 3651250"/>
                <a:gd name="connsiteX171" fmla="*/ 330200 w 2197100"/>
                <a:gd name="connsiteY171" fmla="*/ 1136650 h 3651250"/>
                <a:gd name="connsiteX172" fmla="*/ 323850 w 2197100"/>
                <a:gd name="connsiteY172" fmla="*/ 1206500 h 3651250"/>
                <a:gd name="connsiteX173" fmla="*/ 311150 w 2197100"/>
                <a:gd name="connsiteY173" fmla="*/ 1270000 h 3651250"/>
                <a:gd name="connsiteX174" fmla="*/ 292100 w 2197100"/>
                <a:gd name="connsiteY174" fmla="*/ 1454150 h 3651250"/>
                <a:gd name="connsiteX0" fmla="*/ 292100 w 2197100"/>
                <a:gd name="connsiteY0" fmla="*/ 1454150 h 3651250"/>
                <a:gd name="connsiteX1" fmla="*/ 273050 w 2197100"/>
                <a:gd name="connsiteY1" fmla="*/ 1543050 h 3651250"/>
                <a:gd name="connsiteX2" fmla="*/ 260350 w 2197100"/>
                <a:gd name="connsiteY2" fmla="*/ 1619250 h 3651250"/>
                <a:gd name="connsiteX3" fmla="*/ 247650 w 2197100"/>
                <a:gd name="connsiteY3" fmla="*/ 1657350 h 3651250"/>
                <a:gd name="connsiteX4" fmla="*/ 241300 w 2197100"/>
                <a:gd name="connsiteY4" fmla="*/ 1682750 h 3651250"/>
                <a:gd name="connsiteX5" fmla="*/ 215900 w 2197100"/>
                <a:gd name="connsiteY5" fmla="*/ 1765300 h 3651250"/>
                <a:gd name="connsiteX6" fmla="*/ 203200 w 2197100"/>
                <a:gd name="connsiteY6" fmla="*/ 1828800 h 3651250"/>
                <a:gd name="connsiteX7" fmla="*/ 190500 w 2197100"/>
                <a:gd name="connsiteY7" fmla="*/ 1866900 h 3651250"/>
                <a:gd name="connsiteX8" fmla="*/ 171450 w 2197100"/>
                <a:gd name="connsiteY8" fmla="*/ 1930400 h 3651250"/>
                <a:gd name="connsiteX9" fmla="*/ 152400 w 2197100"/>
                <a:gd name="connsiteY9" fmla="*/ 1981200 h 3651250"/>
                <a:gd name="connsiteX10" fmla="*/ 133350 w 2197100"/>
                <a:gd name="connsiteY10" fmla="*/ 2044700 h 3651250"/>
                <a:gd name="connsiteX11" fmla="*/ 114300 w 2197100"/>
                <a:gd name="connsiteY11" fmla="*/ 2070100 h 3651250"/>
                <a:gd name="connsiteX12" fmla="*/ 107950 w 2197100"/>
                <a:gd name="connsiteY12" fmla="*/ 2108200 h 3651250"/>
                <a:gd name="connsiteX13" fmla="*/ 82550 w 2197100"/>
                <a:gd name="connsiteY13" fmla="*/ 2178050 h 3651250"/>
                <a:gd name="connsiteX14" fmla="*/ 69850 w 2197100"/>
                <a:gd name="connsiteY14" fmla="*/ 2235200 h 3651250"/>
                <a:gd name="connsiteX15" fmla="*/ 57150 w 2197100"/>
                <a:gd name="connsiteY15" fmla="*/ 2273300 h 3651250"/>
                <a:gd name="connsiteX16" fmla="*/ 44450 w 2197100"/>
                <a:gd name="connsiteY16" fmla="*/ 2324100 h 3651250"/>
                <a:gd name="connsiteX17" fmla="*/ 38100 w 2197100"/>
                <a:gd name="connsiteY17" fmla="*/ 2343150 h 3651250"/>
                <a:gd name="connsiteX18" fmla="*/ 25400 w 2197100"/>
                <a:gd name="connsiteY18" fmla="*/ 2374900 h 3651250"/>
                <a:gd name="connsiteX19" fmla="*/ 6350 w 2197100"/>
                <a:gd name="connsiteY19" fmla="*/ 2444750 h 3651250"/>
                <a:gd name="connsiteX20" fmla="*/ 0 w 2197100"/>
                <a:gd name="connsiteY20" fmla="*/ 2482850 h 3651250"/>
                <a:gd name="connsiteX21" fmla="*/ 6350 w 2197100"/>
                <a:gd name="connsiteY21" fmla="*/ 2959100 h 3651250"/>
                <a:gd name="connsiteX22" fmla="*/ 25400 w 2197100"/>
                <a:gd name="connsiteY22" fmla="*/ 3028950 h 3651250"/>
                <a:gd name="connsiteX23" fmla="*/ 31750 w 2197100"/>
                <a:gd name="connsiteY23" fmla="*/ 3048000 h 3651250"/>
                <a:gd name="connsiteX24" fmla="*/ 44450 w 2197100"/>
                <a:gd name="connsiteY24" fmla="*/ 3105150 h 3651250"/>
                <a:gd name="connsiteX25" fmla="*/ 57150 w 2197100"/>
                <a:gd name="connsiteY25" fmla="*/ 3162300 h 3651250"/>
                <a:gd name="connsiteX26" fmla="*/ 69850 w 2197100"/>
                <a:gd name="connsiteY26" fmla="*/ 3181350 h 3651250"/>
                <a:gd name="connsiteX27" fmla="*/ 82550 w 2197100"/>
                <a:gd name="connsiteY27" fmla="*/ 3219450 h 3651250"/>
                <a:gd name="connsiteX28" fmla="*/ 107950 w 2197100"/>
                <a:gd name="connsiteY28" fmla="*/ 3308350 h 3651250"/>
                <a:gd name="connsiteX29" fmla="*/ 114300 w 2197100"/>
                <a:gd name="connsiteY29" fmla="*/ 3340100 h 3651250"/>
                <a:gd name="connsiteX30" fmla="*/ 139700 w 2197100"/>
                <a:gd name="connsiteY30" fmla="*/ 3390900 h 3651250"/>
                <a:gd name="connsiteX31" fmla="*/ 165100 w 2197100"/>
                <a:gd name="connsiteY31" fmla="*/ 3435350 h 3651250"/>
                <a:gd name="connsiteX32" fmla="*/ 190500 w 2197100"/>
                <a:gd name="connsiteY32" fmla="*/ 3460750 h 3651250"/>
                <a:gd name="connsiteX33" fmla="*/ 241300 w 2197100"/>
                <a:gd name="connsiteY33" fmla="*/ 3492500 h 3651250"/>
                <a:gd name="connsiteX34" fmla="*/ 292100 w 2197100"/>
                <a:gd name="connsiteY34" fmla="*/ 3511550 h 3651250"/>
                <a:gd name="connsiteX35" fmla="*/ 317500 w 2197100"/>
                <a:gd name="connsiteY35" fmla="*/ 3517900 h 3651250"/>
                <a:gd name="connsiteX36" fmla="*/ 361950 w 2197100"/>
                <a:gd name="connsiteY36" fmla="*/ 3536950 h 3651250"/>
                <a:gd name="connsiteX37" fmla="*/ 412750 w 2197100"/>
                <a:gd name="connsiteY37" fmla="*/ 3556000 h 3651250"/>
                <a:gd name="connsiteX38" fmla="*/ 444500 w 2197100"/>
                <a:gd name="connsiteY38" fmla="*/ 3562350 h 3651250"/>
                <a:gd name="connsiteX39" fmla="*/ 546100 w 2197100"/>
                <a:gd name="connsiteY39" fmla="*/ 3587750 h 3651250"/>
                <a:gd name="connsiteX40" fmla="*/ 565150 w 2197100"/>
                <a:gd name="connsiteY40" fmla="*/ 3600450 h 3651250"/>
                <a:gd name="connsiteX41" fmla="*/ 673100 w 2197100"/>
                <a:gd name="connsiteY41" fmla="*/ 3613150 h 3651250"/>
                <a:gd name="connsiteX42" fmla="*/ 704850 w 2197100"/>
                <a:gd name="connsiteY42" fmla="*/ 3625850 h 3651250"/>
                <a:gd name="connsiteX43" fmla="*/ 736600 w 2197100"/>
                <a:gd name="connsiteY43" fmla="*/ 3632200 h 3651250"/>
                <a:gd name="connsiteX44" fmla="*/ 755650 w 2197100"/>
                <a:gd name="connsiteY44" fmla="*/ 3638550 h 3651250"/>
                <a:gd name="connsiteX45" fmla="*/ 825500 w 2197100"/>
                <a:gd name="connsiteY45" fmla="*/ 3651250 h 3651250"/>
                <a:gd name="connsiteX46" fmla="*/ 1143000 w 2197100"/>
                <a:gd name="connsiteY46" fmla="*/ 3644900 h 3651250"/>
                <a:gd name="connsiteX47" fmla="*/ 1200150 w 2197100"/>
                <a:gd name="connsiteY47" fmla="*/ 3638550 h 3651250"/>
                <a:gd name="connsiteX48" fmla="*/ 1270000 w 2197100"/>
                <a:gd name="connsiteY48" fmla="*/ 3613150 h 3651250"/>
                <a:gd name="connsiteX49" fmla="*/ 1295400 w 2197100"/>
                <a:gd name="connsiteY49" fmla="*/ 3600450 h 3651250"/>
                <a:gd name="connsiteX50" fmla="*/ 1314450 w 2197100"/>
                <a:gd name="connsiteY50" fmla="*/ 3594100 h 3651250"/>
                <a:gd name="connsiteX51" fmla="*/ 1384300 w 2197100"/>
                <a:gd name="connsiteY51" fmla="*/ 3568700 h 3651250"/>
                <a:gd name="connsiteX52" fmla="*/ 1409700 w 2197100"/>
                <a:gd name="connsiteY52" fmla="*/ 3549650 h 3651250"/>
                <a:gd name="connsiteX53" fmla="*/ 1454150 w 2197100"/>
                <a:gd name="connsiteY53" fmla="*/ 3536950 h 3651250"/>
                <a:gd name="connsiteX54" fmla="*/ 1498600 w 2197100"/>
                <a:gd name="connsiteY54" fmla="*/ 3505200 h 3651250"/>
                <a:gd name="connsiteX55" fmla="*/ 1524000 w 2197100"/>
                <a:gd name="connsiteY55" fmla="*/ 3492500 h 3651250"/>
                <a:gd name="connsiteX56" fmla="*/ 1562100 w 2197100"/>
                <a:gd name="connsiteY56" fmla="*/ 3460750 h 3651250"/>
                <a:gd name="connsiteX57" fmla="*/ 1587500 w 2197100"/>
                <a:gd name="connsiteY57" fmla="*/ 3448050 h 3651250"/>
                <a:gd name="connsiteX58" fmla="*/ 1638300 w 2197100"/>
                <a:gd name="connsiteY58" fmla="*/ 3390900 h 3651250"/>
                <a:gd name="connsiteX59" fmla="*/ 1657350 w 2197100"/>
                <a:gd name="connsiteY59" fmla="*/ 3378200 h 3651250"/>
                <a:gd name="connsiteX60" fmla="*/ 1676400 w 2197100"/>
                <a:gd name="connsiteY60" fmla="*/ 3340100 h 3651250"/>
                <a:gd name="connsiteX61" fmla="*/ 1695450 w 2197100"/>
                <a:gd name="connsiteY61" fmla="*/ 3302000 h 3651250"/>
                <a:gd name="connsiteX62" fmla="*/ 1708150 w 2197100"/>
                <a:gd name="connsiteY62" fmla="*/ 3232150 h 3651250"/>
                <a:gd name="connsiteX63" fmla="*/ 1714500 w 2197100"/>
                <a:gd name="connsiteY63" fmla="*/ 3200400 h 3651250"/>
                <a:gd name="connsiteX64" fmla="*/ 1720850 w 2197100"/>
                <a:gd name="connsiteY64" fmla="*/ 3060700 h 3651250"/>
                <a:gd name="connsiteX65" fmla="*/ 1727200 w 2197100"/>
                <a:gd name="connsiteY65" fmla="*/ 3035300 h 3651250"/>
                <a:gd name="connsiteX66" fmla="*/ 1733550 w 2197100"/>
                <a:gd name="connsiteY66" fmla="*/ 2997200 h 3651250"/>
                <a:gd name="connsiteX67" fmla="*/ 1752600 w 2197100"/>
                <a:gd name="connsiteY67" fmla="*/ 2952750 h 3651250"/>
                <a:gd name="connsiteX68" fmla="*/ 1765300 w 2197100"/>
                <a:gd name="connsiteY68" fmla="*/ 2908300 h 3651250"/>
                <a:gd name="connsiteX69" fmla="*/ 1771650 w 2197100"/>
                <a:gd name="connsiteY69" fmla="*/ 2889250 h 3651250"/>
                <a:gd name="connsiteX70" fmla="*/ 1790700 w 2197100"/>
                <a:gd name="connsiteY70" fmla="*/ 2806700 h 3651250"/>
                <a:gd name="connsiteX71" fmla="*/ 1822450 w 2197100"/>
                <a:gd name="connsiteY71" fmla="*/ 2717800 h 3651250"/>
                <a:gd name="connsiteX72" fmla="*/ 1828800 w 2197100"/>
                <a:gd name="connsiteY72" fmla="*/ 2692400 h 3651250"/>
                <a:gd name="connsiteX73" fmla="*/ 1841500 w 2197100"/>
                <a:gd name="connsiteY73" fmla="*/ 2673350 h 3651250"/>
                <a:gd name="connsiteX74" fmla="*/ 1847850 w 2197100"/>
                <a:gd name="connsiteY74" fmla="*/ 2654300 h 3651250"/>
                <a:gd name="connsiteX75" fmla="*/ 1860550 w 2197100"/>
                <a:gd name="connsiteY75" fmla="*/ 2628900 h 3651250"/>
                <a:gd name="connsiteX76" fmla="*/ 1866900 w 2197100"/>
                <a:gd name="connsiteY76" fmla="*/ 2609850 h 3651250"/>
                <a:gd name="connsiteX77" fmla="*/ 1905000 w 2197100"/>
                <a:gd name="connsiteY77" fmla="*/ 2533650 h 3651250"/>
                <a:gd name="connsiteX78" fmla="*/ 1917700 w 2197100"/>
                <a:gd name="connsiteY78" fmla="*/ 2514600 h 3651250"/>
                <a:gd name="connsiteX79" fmla="*/ 1943100 w 2197100"/>
                <a:gd name="connsiteY79" fmla="*/ 2444750 h 3651250"/>
                <a:gd name="connsiteX80" fmla="*/ 1955800 w 2197100"/>
                <a:gd name="connsiteY80" fmla="*/ 2419350 h 3651250"/>
                <a:gd name="connsiteX81" fmla="*/ 1962150 w 2197100"/>
                <a:gd name="connsiteY81" fmla="*/ 2400300 h 3651250"/>
                <a:gd name="connsiteX82" fmla="*/ 2000250 w 2197100"/>
                <a:gd name="connsiteY82" fmla="*/ 2311400 h 3651250"/>
                <a:gd name="connsiteX83" fmla="*/ 2019300 w 2197100"/>
                <a:gd name="connsiteY83" fmla="*/ 2254250 h 3651250"/>
                <a:gd name="connsiteX84" fmla="*/ 2038350 w 2197100"/>
                <a:gd name="connsiteY84" fmla="*/ 2197100 h 3651250"/>
                <a:gd name="connsiteX85" fmla="*/ 2044700 w 2197100"/>
                <a:gd name="connsiteY85" fmla="*/ 2178050 h 3651250"/>
                <a:gd name="connsiteX86" fmla="*/ 2063750 w 2197100"/>
                <a:gd name="connsiteY86" fmla="*/ 2146300 h 3651250"/>
                <a:gd name="connsiteX87" fmla="*/ 2070100 w 2197100"/>
                <a:gd name="connsiteY87" fmla="*/ 2127250 h 3651250"/>
                <a:gd name="connsiteX88" fmla="*/ 2082800 w 2197100"/>
                <a:gd name="connsiteY88" fmla="*/ 2082800 h 3651250"/>
                <a:gd name="connsiteX89" fmla="*/ 2108200 w 2197100"/>
                <a:gd name="connsiteY89" fmla="*/ 2006600 h 3651250"/>
                <a:gd name="connsiteX90" fmla="*/ 2114550 w 2197100"/>
                <a:gd name="connsiteY90" fmla="*/ 1987550 h 3651250"/>
                <a:gd name="connsiteX91" fmla="*/ 2133600 w 2197100"/>
                <a:gd name="connsiteY91" fmla="*/ 1905000 h 3651250"/>
                <a:gd name="connsiteX92" fmla="*/ 2146300 w 2197100"/>
                <a:gd name="connsiteY92" fmla="*/ 1771650 h 3651250"/>
                <a:gd name="connsiteX93" fmla="*/ 2133600 w 2197100"/>
                <a:gd name="connsiteY93" fmla="*/ 1574800 h 3651250"/>
                <a:gd name="connsiteX94" fmla="*/ 2114550 w 2197100"/>
                <a:gd name="connsiteY94" fmla="*/ 1498600 h 3651250"/>
                <a:gd name="connsiteX95" fmla="*/ 2108200 w 2197100"/>
                <a:gd name="connsiteY95" fmla="*/ 1466850 h 3651250"/>
                <a:gd name="connsiteX96" fmla="*/ 2095500 w 2197100"/>
                <a:gd name="connsiteY96" fmla="*/ 1422400 h 3651250"/>
                <a:gd name="connsiteX97" fmla="*/ 2089150 w 2197100"/>
                <a:gd name="connsiteY97" fmla="*/ 1384300 h 3651250"/>
                <a:gd name="connsiteX98" fmla="*/ 2076450 w 2197100"/>
                <a:gd name="connsiteY98" fmla="*/ 1352550 h 3651250"/>
                <a:gd name="connsiteX99" fmla="*/ 2063750 w 2197100"/>
                <a:gd name="connsiteY99" fmla="*/ 1314450 h 3651250"/>
                <a:gd name="connsiteX100" fmla="*/ 2051050 w 2197100"/>
                <a:gd name="connsiteY100" fmla="*/ 1289050 h 3651250"/>
                <a:gd name="connsiteX101" fmla="*/ 2038350 w 2197100"/>
                <a:gd name="connsiteY101" fmla="*/ 1250950 h 3651250"/>
                <a:gd name="connsiteX102" fmla="*/ 2025650 w 2197100"/>
                <a:gd name="connsiteY102" fmla="*/ 1219200 h 3651250"/>
                <a:gd name="connsiteX103" fmla="*/ 2019300 w 2197100"/>
                <a:gd name="connsiteY103" fmla="*/ 1200150 h 3651250"/>
                <a:gd name="connsiteX104" fmla="*/ 2006600 w 2197100"/>
                <a:gd name="connsiteY104" fmla="*/ 1181100 h 3651250"/>
                <a:gd name="connsiteX105" fmla="*/ 1993900 w 2197100"/>
                <a:gd name="connsiteY105" fmla="*/ 1136650 h 3651250"/>
                <a:gd name="connsiteX106" fmla="*/ 1993900 w 2197100"/>
                <a:gd name="connsiteY106" fmla="*/ 901700 h 3651250"/>
                <a:gd name="connsiteX107" fmla="*/ 2006600 w 2197100"/>
                <a:gd name="connsiteY107" fmla="*/ 838200 h 3651250"/>
                <a:gd name="connsiteX108" fmla="*/ 2019300 w 2197100"/>
                <a:gd name="connsiteY108" fmla="*/ 806450 h 3651250"/>
                <a:gd name="connsiteX109" fmla="*/ 2038350 w 2197100"/>
                <a:gd name="connsiteY109" fmla="*/ 730250 h 3651250"/>
                <a:gd name="connsiteX110" fmla="*/ 2057400 w 2197100"/>
                <a:gd name="connsiteY110" fmla="*/ 666750 h 3651250"/>
                <a:gd name="connsiteX111" fmla="*/ 2063750 w 2197100"/>
                <a:gd name="connsiteY111" fmla="*/ 647700 h 3651250"/>
                <a:gd name="connsiteX112" fmla="*/ 2070100 w 2197100"/>
                <a:gd name="connsiteY112" fmla="*/ 628650 h 3651250"/>
                <a:gd name="connsiteX113" fmla="*/ 2082800 w 2197100"/>
                <a:gd name="connsiteY113" fmla="*/ 603250 h 3651250"/>
                <a:gd name="connsiteX114" fmla="*/ 2101850 w 2197100"/>
                <a:gd name="connsiteY114" fmla="*/ 533400 h 3651250"/>
                <a:gd name="connsiteX115" fmla="*/ 2114550 w 2197100"/>
                <a:gd name="connsiteY115" fmla="*/ 508000 h 3651250"/>
                <a:gd name="connsiteX116" fmla="*/ 2133600 w 2197100"/>
                <a:gd name="connsiteY116" fmla="*/ 450850 h 3651250"/>
                <a:gd name="connsiteX117" fmla="*/ 2146300 w 2197100"/>
                <a:gd name="connsiteY117" fmla="*/ 425450 h 3651250"/>
                <a:gd name="connsiteX118" fmla="*/ 2165350 w 2197100"/>
                <a:gd name="connsiteY118" fmla="*/ 355600 h 3651250"/>
                <a:gd name="connsiteX119" fmla="*/ 2178050 w 2197100"/>
                <a:gd name="connsiteY119" fmla="*/ 323850 h 3651250"/>
                <a:gd name="connsiteX120" fmla="*/ 2184400 w 2197100"/>
                <a:gd name="connsiteY120" fmla="*/ 285750 h 3651250"/>
                <a:gd name="connsiteX121" fmla="*/ 2197100 w 2197100"/>
                <a:gd name="connsiteY121" fmla="*/ 247650 h 3651250"/>
                <a:gd name="connsiteX122" fmla="*/ 2190750 w 2197100"/>
                <a:gd name="connsiteY122" fmla="*/ 165100 h 3651250"/>
                <a:gd name="connsiteX123" fmla="*/ 2178050 w 2197100"/>
                <a:gd name="connsiteY123" fmla="*/ 146050 h 3651250"/>
                <a:gd name="connsiteX124" fmla="*/ 2120900 w 2197100"/>
                <a:gd name="connsiteY124" fmla="*/ 101600 h 3651250"/>
                <a:gd name="connsiteX125" fmla="*/ 2082800 w 2197100"/>
                <a:gd name="connsiteY125" fmla="*/ 88900 h 3651250"/>
                <a:gd name="connsiteX126" fmla="*/ 2051050 w 2197100"/>
                <a:gd name="connsiteY126" fmla="*/ 76200 h 3651250"/>
                <a:gd name="connsiteX127" fmla="*/ 1993900 w 2197100"/>
                <a:gd name="connsiteY127" fmla="*/ 57150 h 3651250"/>
                <a:gd name="connsiteX128" fmla="*/ 1974850 w 2197100"/>
                <a:gd name="connsiteY128" fmla="*/ 50800 h 3651250"/>
                <a:gd name="connsiteX129" fmla="*/ 1955800 w 2197100"/>
                <a:gd name="connsiteY129" fmla="*/ 44450 h 3651250"/>
                <a:gd name="connsiteX130" fmla="*/ 1924050 w 2197100"/>
                <a:gd name="connsiteY130" fmla="*/ 31750 h 3651250"/>
                <a:gd name="connsiteX131" fmla="*/ 1885950 w 2197100"/>
                <a:gd name="connsiteY131" fmla="*/ 25400 h 3651250"/>
                <a:gd name="connsiteX132" fmla="*/ 1847850 w 2197100"/>
                <a:gd name="connsiteY132" fmla="*/ 12700 h 3651250"/>
                <a:gd name="connsiteX133" fmla="*/ 1765300 w 2197100"/>
                <a:gd name="connsiteY133" fmla="*/ 0 h 3651250"/>
                <a:gd name="connsiteX134" fmla="*/ 1262903 w 2197100"/>
                <a:gd name="connsiteY134" fmla="*/ 44618 h 3651250"/>
                <a:gd name="connsiteX135" fmla="*/ 1171014 w 2197100"/>
                <a:gd name="connsiteY135" fmla="*/ 105154 h 3651250"/>
                <a:gd name="connsiteX136" fmla="*/ 1098550 w 2197100"/>
                <a:gd name="connsiteY136" fmla="*/ 38100 h 3651250"/>
                <a:gd name="connsiteX137" fmla="*/ 1126939 w 2197100"/>
                <a:gd name="connsiteY137" fmla="*/ 108202 h 3651250"/>
                <a:gd name="connsiteX138" fmla="*/ 1054100 w 2197100"/>
                <a:gd name="connsiteY138" fmla="*/ 114551 h 3651250"/>
                <a:gd name="connsiteX139" fmla="*/ 1003300 w 2197100"/>
                <a:gd name="connsiteY139" fmla="*/ 82550 h 3651250"/>
                <a:gd name="connsiteX140" fmla="*/ 993215 w 2197100"/>
                <a:gd name="connsiteY140" fmla="*/ 133518 h 3651250"/>
                <a:gd name="connsiteX141" fmla="*/ 958850 w 2197100"/>
                <a:gd name="connsiteY141" fmla="*/ 101600 h 3651250"/>
                <a:gd name="connsiteX142" fmla="*/ 914400 w 2197100"/>
                <a:gd name="connsiteY142" fmla="*/ 114300 h 3651250"/>
                <a:gd name="connsiteX143" fmla="*/ 895350 w 2197100"/>
                <a:gd name="connsiteY143" fmla="*/ 127000 h 3651250"/>
                <a:gd name="connsiteX144" fmla="*/ 876300 w 2197100"/>
                <a:gd name="connsiteY144" fmla="*/ 133350 h 3651250"/>
                <a:gd name="connsiteX145" fmla="*/ 850900 w 2197100"/>
                <a:gd name="connsiteY145" fmla="*/ 152400 h 3651250"/>
                <a:gd name="connsiteX146" fmla="*/ 825500 w 2197100"/>
                <a:gd name="connsiteY146" fmla="*/ 158750 h 3651250"/>
                <a:gd name="connsiteX147" fmla="*/ 762000 w 2197100"/>
                <a:gd name="connsiteY147" fmla="*/ 184150 h 3651250"/>
                <a:gd name="connsiteX148" fmla="*/ 717550 w 2197100"/>
                <a:gd name="connsiteY148" fmla="*/ 209550 h 3651250"/>
                <a:gd name="connsiteX149" fmla="*/ 698500 w 2197100"/>
                <a:gd name="connsiteY149" fmla="*/ 215900 h 3651250"/>
                <a:gd name="connsiteX150" fmla="*/ 679450 w 2197100"/>
                <a:gd name="connsiteY150" fmla="*/ 228600 h 3651250"/>
                <a:gd name="connsiteX151" fmla="*/ 654050 w 2197100"/>
                <a:gd name="connsiteY151" fmla="*/ 241300 h 3651250"/>
                <a:gd name="connsiteX152" fmla="*/ 635000 w 2197100"/>
                <a:gd name="connsiteY152" fmla="*/ 254000 h 3651250"/>
                <a:gd name="connsiteX153" fmla="*/ 609600 w 2197100"/>
                <a:gd name="connsiteY153" fmla="*/ 266700 h 3651250"/>
                <a:gd name="connsiteX154" fmla="*/ 565150 w 2197100"/>
                <a:gd name="connsiteY154" fmla="*/ 311150 h 3651250"/>
                <a:gd name="connsiteX155" fmla="*/ 546100 w 2197100"/>
                <a:gd name="connsiteY155" fmla="*/ 323850 h 3651250"/>
                <a:gd name="connsiteX156" fmla="*/ 533400 w 2197100"/>
                <a:gd name="connsiteY156" fmla="*/ 349250 h 3651250"/>
                <a:gd name="connsiteX157" fmla="*/ 508000 w 2197100"/>
                <a:gd name="connsiteY157" fmla="*/ 387350 h 3651250"/>
                <a:gd name="connsiteX158" fmla="*/ 482600 w 2197100"/>
                <a:gd name="connsiteY158" fmla="*/ 431800 h 3651250"/>
                <a:gd name="connsiteX159" fmla="*/ 476250 w 2197100"/>
                <a:gd name="connsiteY159" fmla="*/ 457200 h 3651250"/>
                <a:gd name="connsiteX160" fmla="*/ 457200 w 2197100"/>
                <a:gd name="connsiteY160" fmla="*/ 501650 h 3651250"/>
                <a:gd name="connsiteX161" fmla="*/ 444500 w 2197100"/>
                <a:gd name="connsiteY161" fmla="*/ 565150 h 3651250"/>
                <a:gd name="connsiteX162" fmla="*/ 419100 w 2197100"/>
                <a:gd name="connsiteY162" fmla="*/ 635000 h 3651250"/>
                <a:gd name="connsiteX163" fmla="*/ 406400 w 2197100"/>
                <a:gd name="connsiteY163" fmla="*/ 698500 h 3651250"/>
                <a:gd name="connsiteX164" fmla="*/ 393700 w 2197100"/>
                <a:gd name="connsiteY164" fmla="*/ 736600 h 3651250"/>
                <a:gd name="connsiteX165" fmla="*/ 387350 w 2197100"/>
                <a:gd name="connsiteY165" fmla="*/ 768350 h 3651250"/>
                <a:gd name="connsiteX166" fmla="*/ 381000 w 2197100"/>
                <a:gd name="connsiteY166" fmla="*/ 806450 h 3651250"/>
                <a:gd name="connsiteX167" fmla="*/ 374650 w 2197100"/>
                <a:gd name="connsiteY167" fmla="*/ 825500 h 3651250"/>
                <a:gd name="connsiteX168" fmla="*/ 368300 w 2197100"/>
                <a:gd name="connsiteY168" fmla="*/ 889000 h 3651250"/>
                <a:gd name="connsiteX169" fmla="*/ 349250 w 2197100"/>
                <a:gd name="connsiteY169" fmla="*/ 996950 h 3651250"/>
                <a:gd name="connsiteX170" fmla="*/ 336550 w 2197100"/>
                <a:gd name="connsiteY170" fmla="*/ 1104900 h 3651250"/>
                <a:gd name="connsiteX171" fmla="*/ 330200 w 2197100"/>
                <a:gd name="connsiteY171" fmla="*/ 1136650 h 3651250"/>
                <a:gd name="connsiteX172" fmla="*/ 323850 w 2197100"/>
                <a:gd name="connsiteY172" fmla="*/ 1206500 h 3651250"/>
                <a:gd name="connsiteX173" fmla="*/ 311150 w 2197100"/>
                <a:gd name="connsiteY173" fmla="*/ 1270000 h 3651250"/>
                <a:gd name="connsiteX174" fmla="*/ 292100 w 2197100"/>
                <a:gd name="connsiteY174" fmla="*/ 1454150 h 3651250"/>
                <a:gd name="connsiteX0" fmla="*/ 292100 w 2197100"/>
                <a:gd name="connsiteY0" fmla="*/ 1454150 h 3651250"/>
                <a:gd name="connsiteX1" fmla="*/ 273050 w 2197100"/>
                <a:gd name="connsiteY1" fmla="*/ 1543050 h 3651250"/>
                <a:gd name="connsiteX2" fmla="*/ 260350 w 2197100"/>
                <a:gd name="connsiteY2" fmla="*/ 1619250 h 3651250"/>
                <a:gd name="connsiteX3" fmla="*/ 247650 w 2197100"/>
                <a:gd name="connsiteY3" fmla="*/ 1657350 h 3651250"/>
                <a:gd name="connsiteX4" fmla="*/ 241300 w 2197100"/>
                <a:gd name="connsiteY4" fmla="*/ 1682750 h 3651250"/>
                <a:gd name="connsiteX5" fmla="*/ 215900 w 2197100"/>
                <a:gd name="connsiteY5" fmla="*/ 1765300 h 3651250"/>
                <a:gd name="connsiteX6" fmla="*/ 203200 w 2197100"/>
                <a:gd name="connsiteY6" fmla="*/ 1828800 h 3651250"/>
                <a:gd name="connsiteX7" fmla="*/ 190500 w 2197100"/>
                <a:gd name="connsiteY7" fmla="*/ 1866900 h 3651250"/>
                <a:gd name="connsiteX8" fmla="*/ 171450 w 2197100"/>
                <a:gd name="connsiteY8" fmla="*/ 1930400 h 3651250"/>
                <a:gd name="connsiteX9" fmla="*/ 152400 w 2197100"/>
                <a:gd name="connsiteY9" fmla="*/ 1981200 h 3651250"/>
                <a:gd name="connsiteX10" fmla="*/ 133350 w 2197100"/>
                <a:gd name="connsiteY10" fmla="*/ 2044700 h 3651250"/>
                <a:gd name="connsiteX11" fmla="*/ 114300 w 2197100"/>
                <a:gd name="connsiteY11" fmla="*/ 2070100 h 3651250"/>
                <a:gd name="connsiteX12" fmla="*/ 107950 w 2197100"/>
                <a:gd name="connsiteY12" fmla="*/ 2108200 h 3651250"/>
                <a:gd name="connsiteX13" fmla="*/ 82550 w 2197100"/>
                <a:gd name="connsiteY13" fmla="*/ 2178050 h 3651250"/>
                <a:gd name="connsiteX14" fmla="*/ 69850 w 2197100"/>
                <a:gd name="connsiteY14" fmla="*/ 2235200 h 3651250"/>
                <a:gd name="connsiteX15" fmla="*/ 57150 w 2197100"/>
                <a:gd name="connsiteY15" fmla="*/ 2273300 h 3651250"/>
                <a:gd name="connsiteX16" fmla="*/ 44450 w 2197100"/>
                <a:gd name="connsiteY16" fmla="*/ 2324100 h 3651250"/>
                <a:gd name="connsiteX17" fmla="*/ 38100 w 2197100"/>
                <a:gd name="connsiteY17" fmla="*/ 2343150 h 3651250"/>
                <a:gd name="connsiteX18" fmla="*/ 25400 w 2197100"/>
                <a:gd name="connsiteY18" fmla="*/ 2374900 h 3651250"/>
                <a:gd name="connsiteX19" fmla="*/ 6350 w 2197100"/>
                <a:gd name="connsiteY19" fmla="*/ 2444750 h 3651250"/>
                <a:gd name="connsiteX20" fmla="*/ 0 w 2197100"/>
                <a:gd name="connsiteY20" fmla="*/ 2482850 h 3651250"/>
                <a:gd name="connsiteX21" fmla="*/ 6350 w 2197100"/>
                <a:gd name="connsiteY21" fmla="*/ 2959100 h 3651250"/>
                <a:gd name="connsiteX22" fmla="*/ 25400 w 2197100"/>
                <a:gd name="connsiteY22" fmla="*/ 3028950 h 3651250"/>
                <a:gd name="connsiteX23" fmla="*/ 31750 w 2197100"/>
                <a:gd name="connsiteY23" fmla="*/ 3048000 h 3651250"/>
                <a:gd name="connsiteX24" fmla="*/ 44450 w 2197100"/>
                <a:gd name="connsiteY24" fmla="*/ 3105150 h 3651250"/>
                <a:gd name="connsiteX25" fmla="*/ 57150 w 2197100"/>
                <a:gd name="connsiteY25" fmla="*/ 3162300 h 3651250"/>
                <a:gd name="connsiteX26" fmla="*/ 69850 w 2197100"/>
                <a:gd name="connsiteY26" fmla="*/ 3181350 h 3651250"/>
                <a:gd name="connsiteX27" fmla="*/ 82550 w 2197100"/>
                <a:gd name="connsiteY27" fmla="*/ 3219450 h 3651250"/>
                <a:gd name="connsiteX28" fmla="*/ 107950 w 2197100"/>
                <a:gd name="connsiteY28" fmla="*/ 3308350 h 3651250"/>
                <a:gd name="connsiteX29" fmla="*/ 114300 w 2197100"/>
                <a:gd name="connsiteY29" fmla="*/ 3340100 h 3651250"/>
                <a:gd name="connsiteX30" fmla="*/ 139700 w 2197100"/>
                <a:gd name="connsiteY30" fmla="*/ 3390900 h 3651250"/>
                <a:gd name="connsiteX31" fmla="*/ 165100 w 2197100"/>
                <a:gd name="connsiteY31" fmla="*/ 3435350 h 3651250"/>
                <a:gd name="connsiteX32" fmla="*/ 190500 w 2197100"/>
                <a:gd name="connsiteY32" fmla="*/ 3460750 h 3651250"/>
                <a:gd name="connsiteX33" fmla="*/ 241300 w 2197100"/>
                <a:gd name="connsiteY33" fmla="*/ 3492500 h 3651250"/>
                <a:gd name="connsiteX34" fmla="*/ 292100 w 2197100"/>
                <a:gd name="connsiteY34" fmla="*/ 3511550 h 3651250"/>
                <a:gd name="connsiteX35" fmla="*/ 317500 w 2197100"/>
                <a:gd name="connsiteY35" fmla="*/ 3517900 h 3651250"/>
                <a:gd name="connsiteX36" fmla="*/ 361950 w 2197100"/>
                <a:gd name="connsiteY36" fmla="*/ 3536950 h 3651250"/>
                <a:gd name="connsiteX37" fmla="*/ 412750 w 2197100"/>
                <a:gd name="connsiteY37" fmla="*/ 3556000 h 3651250"/>
                <a:gd name="connsiteX38" fmla="*/ 444500 w 2197100"/>
                <a:gd name="connsiteY38" fmla="*/ 3562350 h 3651250"/>
                <a:gd name="connsiteX39" fmla="*/ 546100 w 2197100"/>
                <a:gd name="connsiteY39" fmla="*/ 3587750 h 3651250"/>
                <a:gd name="connsiteX40" fmla="*/ 565150 w 2197100"/>
                <a:gd name="connsiteY40" fmla="*/ 3600450 h 3651250"/>
                <a:gd name="connsiteX41" fmla="*/ 673100 w 2197100"/>
                <a:gd name="connsiteY41" fmla="*/ 3613150 h 3651250"/>
                <a:gd name="connsiteX42" fmla="*/ 704850 w 2197100"/>
                <a:gd name="connsiteY42" fmla="*/ 3625850 h 3651250"/>
                <a:gd name="connsiteX43" fmla="*/ 736600 w 2197100"/>
                <a:gd name="connsiteY43" fmla="*/ 3632200 h 3651250"/>
                <a:gd name="connsiteX44" fmla="*/ 755650 w 2197100"/>
                <a:gd name="connsiteY44" fmla="*/ 3638550 h 3651250"/>
                <a:gd name="connsiteX45" fmla="*/ 825500 w 2197100"/>
                <a:gd name="connsiteY45" fmla="*/ 3651250 h 3651250"/>
                <a:gd name="connsiteX46" fmla="*/ 1143000 w 2197100"/>
                <a:gd name="connsiteY46" fmla="*/ 3644900 h 3651250"/>
                <a:gd name="connsiteX47" fmla="*/ 1200150 w 2197100"/>
                <a:gd name="connsiteY47" fmla="*/ 3638550 h 3651250"/>
                <a:gd name="connsiteX48" fmla="*/ 1270000 w 2197100"/>
                <a:gd name="connsiteY48" fmla="*/ 3613150 h 3651250"/>
                <a:gd name="connsiteX49" fmla="*/ 1295400 w 2197100"/>
                <a:gd name="connsiteY49" fmla="*/ 3600450 h 3651250"/>
                <a:gd name="connsiteX50" fmla="*/ 1314450 w 2197100"/>
                <a:gd name="connsiteY50" fmla="*/ 3594100 h 3651250"/>
                <a:gd name="connsiteX51" fmla="*/ 1384300 w 2197100"/>
                <a:gd name="connsiteY51" fmla="*/ 3568700 h 3651250"/>
                <a:gd name="connsiteX52" fmla="*/ 1409700 w 2197100"/>
                <a:gd name="connsiteY52" fmla="*/ 3549650 h 3651250"/>
                <a:gd name="connsiteX53" fmla="*/ 1454150 w 2197100"/>
                <a:gd name="connsiteY53" fmla="*/ 3536950 h 3651250"/>
                <a:gd name="connsiteX54" fmla="*/ 1498600 w 2197100"/>
                <a:gd name="connsiteY54" fmla="*/ 3505200 h 3651250"/>
                <a:gd name="connsiteX55" fmla="*/ 1524000 w 2197100"/>
                <a:gd name="connsiteY55" fmla="*/ 3492500 h 3651250"/>
                <a:gd name="connsiteX56" fmla="*/ 1562100 w 2197100"/>
                <a:gd name="connsiteY56" fmla="*/ 3460750 h 3651250"/>
                <a:gd name="connsiteX57" fmla="*/ 1587500 w 2197100"/>
                <a:gd name="connsiteY57" fmla="*/ 3448050 h 3651250"/>
                <a:gd name="connsiteX58" fmla="*/ 1638300 w 2197100"/>
                <a:gd name="connsiteY58" fmla="*/ 3390900 h 3651250"/>
                <a:gd name="connsiteX59" fmla="*/ 1657350 w 2197100"/>
                <a:gd name="connsiteY59" fmla="*/ 3378200 h 3651250"/>
                <a:gd name="connsiteX60" fmla="*/ 1676400 w 2197100"/>
                <a:gd name="connsiteY60" fmla="*/ 3340100 h 3651250"/>
                <a:gd name="connsiteX61" fmla="*/ 1695450 w 2197100"/>
                <a:gd name="connsiteY61" fmla="*/ 3302000 h 3651250"/>
                <a:gd name="connsiteX62" fmla="*/ 1708150 w 2197100"/>
                <a:gd name="connsiteY62" fmla="*/ 3232150 h 3651250"/>
                <a:gd name="connsiteX63" fmla="*/ 1714500 w 2197100"/>
                <a:gd name="connsiteY63" fmla="*/ 3200400 h 3651250"/>
                <a:gd name="connsiteX64" fmla="*/ 1720850 w 2197100"/>
                <a:gd name="connsiteY64" fmla="*/ 3060700 h 3651250"/>
                <a:gd name="connsiteX65" fmla="*/ 1727200 w 2197100"/>
                <a:gd name="connsiteY65" fmla="*/ 3035300 h 3651250"/>
                <a:gd name="connsiteX66" fmla="*/ 1733550 w 2197100"/>
                <a:gd name="connsiteY66" fmla="*/ 2997200 h 3651250"/>
                <a:gd name="connsiteX67" fmla="*/ 1752600 w 2197100"/>
                <a:gd name="connsiteY67" fmla="*/ 2952750 h 3651250"/>
                <a:gd name="connsiteX68" fmla="*/ 1765300 w 2197100"/>
                <a:gd name="connsiteY68" fmla="*/ 2908300 h 3651250"/>
                <a:gd name="connsiteX69" fmla="*/ 1771650 w 2197100"/>
                <a:gd name="connsiteY69" fmla="*/ 2889250 h 3651250"/>
                <a:gd name="connsiteX70" fmla="*/ 1790700 w 2197100"/>
                <a:gd name="connsiteY70" fmla="*/ 2806700 h 3651250"/>
                <a:gd name="connsiteX71" fmla="*/ 1822450 w 2197100"/>
                <a:gd name="connsiteY71" fmla="*/ 2717800 h 3651250"/>
                <a:gd name="connsiteX72" fmla="*/ 1828800 w 2197100"/>
                <a:gd name="connsiteY72" fmla="*/ 2692400 h 3651250"/>
                <a:gd name="connsiteX73" fmla="*/ 1841500 w 2197100"/>
                <a:gd name="connsiteY73" fmla="*/ 2673350 h 3651250"/>
                <a:gd name="connsiteX74" fmla="*/ 1847850 w 2197100"/>
                <a:gd name="connsiteY74" fmla="*/ 2654300 h 3651250"/>
                <a:gd name="connsiteX75" fmla="*/ 1860550 w 2197100"/>
                <a:gd name="connsiteY75" fmla="*/ 2628900 h 3651250"/>
                <a:gd name="connsiteX76" fmla="*/ 1866900 w 2197100"/>
                <a:gd name="connsiteY76" fmla="*/ 2609850 h 3651250"/>
                <a:gd name="connsiteX77" fmla="*/ 1905000 w 2197100"/>
                <a:gd name="connsiteY77" fmla="*/ 2533650 h 3651250"/>
                <a:gd name="connsiteX78" fmla="*/ 1917700 w 2197100"/>
                <a:gd name="connsiteY78" fmla="*/ 2514600 h 3651250"/>
                <a:gd name="connsiteX79" fmla="*/ 1943100 w 2197100"/>
                <a:gd name="connsiteY79" fmla="*/ 2444750 h 3651250"/>
                <a:gd name="connsiteX80" fmla="*/ 1955800 w 2197100"/>
                <a:gd name="connsiteY80" fmla="*/ 2419350 h 3651250"/>
                <a:gd name="connsiteX81" fmla="*/ 1962150 w 2197100"/>
                <a:gd name="connsiteY81" fmla="*/ 2400300 h 3651250"/>
                <a:gd name="connsiteX82" fmla="*/ 2000250 w 2197100"/>
                <a:gd name="connsiteY82" fmla="*/ 2311400 h 3651250"/>
                <a:gd name="connsiteX83" fmla="*/ 2019300 w 2197100"/>
                <a:gd name="connsiteY83" fmla="*/ 2254250 h 3651250"/>
                <a:gd name="connsiteX84" fmla="*/ 2038350 w 2197100"/>
                <a:gd name="connsiteY84" fmla="*/ 2197100 h 3651250"/>
                <a:gd name="connsiteX85" fmla="*/ 2044700 w 2197100"/>
                <a:gd name="connsiteY85" fmla="*/ 2178050 h 3651250"/>
                <a:gd name="connsiteX86" fmla="*/ 2063750 w 2197100"/>
                <a:gd name="connsiteY86" fmla="*/ 2146300 h 3651250"/>
                <a:gd name="connsiteX87" fmla="*/ 2070100 w 2197100"/>
                <a:gd name="connsiteY87" fmla="*/ 2127250 h 3651250"/>
                <a:gd name="connsiteX88" fmla="*/ 2082800 w 2197100"/>
                <a:gd name="connsiteY88" fmla="*/ 2082800 h 3651250"/>
                <a:gd name="connsiteX89" fmla="*/ 2108200 w 2197100"/>
                <a:gd name="connsiteY89" fmla="*/ 2006600 h 3651250"/>
                <a:gd name="connsiteX90" fmla="*/ 2114550 w 2197100"/>
                <a:gd name="connsiteY90" fmla="*/ 1987550 h 3651250"/>
                <a:gd name="connsiteX91" fmla="*/ 2133600 w 2197100"/>
                <a:gd name="connsiteY91" fmla="*/ 1905000 h 3651250"/>
                <a:gd name="connsiteX92" fmla="*/ 2146300 w 2197100"/>
                <a:gd name="connsiteY92" fmla="*/ 1771650 h 3651250"/>
                <a:gd name="connsiteX93" fmla="*/ 2133600 w 2197100"/>
                <a:gd name="connsiteY93" fmla="*/ 1574800 h 3651250"/>
                <a:gd name="connsiteX94" fmla="*/ 2114550 w 2197100"/>
                <a:gd name="connsiteY94" fmla="*/ 1498600 h 3651250"/>
                <a:gd name="connsiteX95" fmla="*/ 2108200 w 2197100"/>
                <a:gd name="connsiteY95" fmla="*/ 1466850 h 3651250"/>
                <a:gd name="connsiteX96" fmla="*/ 2095500 w 2197100"/>
                <a:gd name="connsiteY96" fmla="*/ 1422400 h 3651250"/>
                <a:gd name="connsiteX97" fmla="*/ 2089150 w 2197100"/>
                <a:gd name="connsiteY97" fmla="*/ 1384300 h 3651250"/>
                <a:gd name="connsiteX98" fmla="*/ 2076450 w 2197100"/>
                <a:gd name="connsiteY98" fmla="*/ 1352550 h 3651250"/>
                <a:gd name="connsiteX99" fmla="*/ 2063750 w 2197100"/>
                <a:gd name="connsiteY99" fmla="*/ 1314450 h 3651250"/>
                <a:gd name="connsiteX100" fmla="*/ 2051050 w 2197100"/>
                <a:gd name="connsiteY100" fmla="*/ 1289050 h 3651250"/>
                <a:gd name="connsiteX101" fmla="*/ 2038350 w 2197100"/>
                <a:gd name="connsiteY101" fmla="*/ 1250950 h 3651250"/>
                <a:gd name="connsiteX102" fmla="*/ 2025650 w 2197100"/>
                <a:gd name="connsiteY102" fmla="*/ 1219200 h 3651250"/>
                <a:gd name="connsiteX103" fmla="*/ 2019300 w 2197100"/>
                <a:gd name="connsiteY103" fmla="*/ 1200150 h 3651250"/>
                <a:gd name="connsiteX104" fmla="*/ 2006600 w 2197100"/>
                <a:gd name="connsiteY104" fmla="*/ 1181100 h 3651250"/>
                <a:gd name="connsiteX105" fmla="*/ 1993900 w 2197100"/>
                <a:gd name="connsiteY105" fmla="*/ 1136650 h 3651250"/>
                <a:gd name="connsiteX106" fmla="*/ 1993900 w 2197100"/>
                <a:gd name="connsiteY106" fmla="*/ 901700 h 3651250"/>
                <a:gd name="connsiteX107" fmla="*/ 2006600 w 2197100"/>
                <a:gd name="connsiteY107" fmla="*/ 838200 h 3651250"/>
                <a:gd name="connsiteX108" fmla="*/ 2019300 w 2197100"/>
                <a:gd name="connsiteY108" fmla="*/ 806450 h 3651250"/>
                <a:gd name="connsiteX109" fmla="*/ 2038350 w 2197100"/>
                <a:gd name="connsiteY109" fmla="*/ 730250 h 3651250"/>
                <a:gd name="connsiteX110" fmla="*/ 2057400 w 2197100"/>
                <a:gd name="connsiteY110" fmla="*/ 666750 h 3651250"/>
                <a:gd name="connsiteX111" fmla="*/ 2063750 w 2197100"/>
                <a:gd name="connsiteY111" fmla="*/ 647700 h 3651250"/>
                <a:gd name="connsiteX112" fmla="*/ 2070100 w 2197100"/>
                <a:gd name="connsiteY112" fmla="*/ 628650 h 3651250"/>
                <a:gd name="connsiteX113" fmla="*/ 2082800 w 2197100"/>
                <a:gd name="connsiteY113" fmla="*/ 603250 h 3651250"/>
                <a:gd name="connsiteX114" fmla="*/ 2101850 w 2197100"/>
                <a:gd name="connsiteY114" fmla="*/ 533400 h 3651250"/>
                <a:gd name="connsiteX115" fmla="*/ 2114550 w 2197100"/>
                <a:gd name="connsiteY115" fmla="*/ 508000 h 3651250"/>
                <a:gd name="connsiteX116" fmla="*/ 2133600 w 2197100"/>
                <a:gd name="connsiteY116" fmla="*/ 450850 h 3651250"/>
                <a:gd name="connsiteX117" fmla="*/ 2146300 w 2197100"/>
                <a:gd name="connsiteY117" fmla="*/ 425450 h 3651250"/>
                <a:gd name="connsiteX118" fmla="*/ 2165350 w 2197100"/>
                <a:gd name="connsiteY118" fmla="*/ 355600 h 3651250"/>
                <a:gd name="connsiteX119" fmla="*/ 2178050 w 2197100"/>
                <a:gd name="connsiteY119" fmla="*/ 323850 h 3651250"/>
                <a:gd name="connsiteX120" fmla="*/ 2184400 w 2197100"/>
                <a:gd name="connsiteY120" fmla="*/ 285750 h 3651250"/>
                <a:gd name="connsiteX121" fmla="*/ 2197100 w 2197100"/>
                <a:gd name="connsiteY121" fmla="*/ 247650 h 3651250"/>
                <a:gd name="connsiteX122" fmla="*/ 2190750 w 2197100"/>
                <a:gd name="connsiteY122" fmla="*/ 165100 h 3651250"/>
                <a:gd name="connsiteX123" fmla="*/ 2178050 w 2197100"/>
                <a:gd name="connsiteY123" fmla="*/ 146050 h 3651250"/>
                <a:gd name="connsiteX124" fmla="*/ 2120900 w 2197100"/>
                <a:gd name="connsiteY124" fmla="*/ 101600 h 3651250"/>
                <a:gd name="connsiteX125" fmla="*/ 2082800 w 2197100"/>
                <a:gd name="connsiteY125" fmla="*/ 88900 h 3651250"/>
                <a:gd name="connsiteX126" fmla="*/ 2051050 w 2197100"/>
                <a:gd name="connsiteY126" fmla="*/ 76200 h 3651250"/>
                <a:gd name="connsiteX127" fmla="*/ 1993900 w 2197100"/>
                <a:gd name="connsiteY127" fmla="*/ 57150 h 3651250"/>
                <a:gd name="connsiteX128" fmla="*/ 1974850 w 2197100"/>
                <a:gd name="connsiteY128" fmla="*/ 50800 h 3651250"/>
                <a:gd name="connsiteX129" fmla="*/ 1955800 w 2197100"/>
                <a:gd name="connsiteY129" fmla="*/ 44450 h 3651250"/>
                <a:gd name="connsiteX130" fmla="*/ 1924050 w 2197100"/>
                <a:gd name="connsiteY130" fmla="*/ 31750 h 3651250"/>
                <a:gd name="connsiteX131" fmla="*/ 1885950 w 2197100"/>
                <a:gd name="connsiteY131" fmla="*/ 25400 h 3651250"/>
                <a:gd name="connsiteX132" fmla="*/ 1847850 w 2197100"/>
                <a:gd name="connsiteY132" fmla="*/ 12700 h 3651250"/>
                <a:gd name="connsiteX133" fmla="*/ 1765300 w 2197100"/>
                <a:gd name="connsiteY133" fmla="*/ 0 h 3651250"/>
                <a:gd name="connsiteX134" fmla="*/ 1262903 w 2197100"/>
                <a:gd name="connsiteY134" fmla="*/ 44618 h 3651250"/>
                <a:gd name="connsiteX135" fmla="*/ 1171014 w 2197100"/>
                <a:gd name="connsiteY135" fmla="*/ 105154 h 3651250"/>
                <a:gd name="connsiteX136" fmla="*/ 1125444 w 2197100"/>
                <a:gd name="connsiteY136" fmla="*/ 95501 h 3651250"/>
                <a:gd name="connsiteX137" fmla="*/ 1126939 w 2197100"/>
                <a:gd name="connsiteY137" fmla="*/ 108202 h 3651250"/>
                <a:gd name="connsiteX138" fmla="*/ 1054100 w 2197100"/>
                <a:gd name="connsiteY138" fmla="*/ 114551 h 3651250"/>
                <a:gd name="connsiteX139" fmla="*/ 1003300 w 2197100"/>
                <a:gd name="connsiteY139" fmla="*/ 82550 h 3651250"/>
                <a:gd name="connsiteX140" fmla="*/ 993215 w 2197100"/>
                <a:gd name="connsiteY140" fmla="*/ 133518 h 3651250"/>
                <a:gd name="connsiteX141" fmla="*/ 958850 w 2197100"/>
                <a:gd name="connsiteY141" fmla="*/ 101600 h 3651250"/>
                <a:gd name="connsiteX142" fmla="*/ 914400 w 2197100"/>
                <a:gd name="connsiteY142" fmla="*/ 114300 h 3651250"/>
                <a:gd name="connsiteX143" fmla="*/ 895350 w 2197100"/>
                <a:gd name="connsiteY143" fmla="*/ 127000 h 3651250"/>
                <a:gd name="connsiteX144" fmla="*/ 876300 w 2197100"/>
                <a:gd name="connsiteY144" fmla="*/ 133350 h 3651250"/>
                <a:gd name="connsiteX145" fmla="*/ 850900 w 2197100"/>
                <a:gd name="connsiteY145" fmla="*/ 152400 h 3651250"/>
                <a:gd name="connsiteX146" fmla="*/ 825500 w 2197100"/>
                <a:gd name="connsiteY146" fmla="*/ 158750 h 3651250"/>
                <a:gd name="connsiteX147" fmla="*/ 762000 w 2197100"/>
                <a:gd name="connsiteY147" fmla="*/ 184150 h 3651250"/>
                <a:gd name="connsiteX148" fmla="*/ 717550 w 2197100"/>
                <a:gd name="connsiteY148" fmla="*/ 209550 h 3651250"/>
                <a:gd name="connsiteX149" fmla="*/ 698500 w 2197100"/>
                <a:gd name="connsiteY149" fmla="*/ 215900 h 3651250"/>
                <a:gd name="connsiteX150" fmla="*/ 679450 w 2197100"/>
                <a:gd name="connsiteY150" fmla="*/ 228600 h 3651250"/>
                <a:gd name="connsiteX151" fmla="*/ 654050 w 2197100"/>
                <a:gd name="connsiteY151" fmla="*/ 241300 h 3651250"/>
                <a:gd name="connsiteX152" fmla="*/ 635000 w 2197100"/>
                <a:gd name="connsiteY152" fmla="*/ 254000 h 3651250"/>
                <a:gd name="connsiteX153" fmla="*/ 609600 w 2197100"/>
                <a:gd name="connsiteY153" fmla="*/ 266700 h 3651250"/>
                <a:gd name="connsiteX154" fmla="*/ 565150 w 2197100"/>
                <a:gd name="connsiteY154" fmla="*/ 311150 h 3651250"/>
                <a:gd name="connsiteX155" fmla="*/ 546100 w 2197100"/>
                <a:gd name="connsiteY155" fmla="*/ 323850 h 3651250"/>
                <a:gd name="connsiteX156" fmla="*/ 533400 w 2197100"/>
                <a:gd name="connsiteY156" fmla="*/ 349250 h 3651250"/>
                <a:gd name="connsiteX157" fmla="*/ 508000 w 2197100"/>
                <a:gd name="connsiteY157" fmla="*/ 387350 h 3651250"/>
                <a:gd name="connsiteX158" fmla="*/ 482600 w 2197100"/>
                <a:gd name="connsiteY158" fmla="*/ 431800 h 3651250"/>
                <a:gd name="connsiteX159" fmla="*/ 476250 w 2197100"/>
                <a:gd name="connsiteY159" fmla="*/ 457200 h 3651250"/>
                <a:gd name="connsiteX160" fmla="*/ 457200 w 2197100"/>
                <a:gd name="connsiteY160" fmla="*/ 501650 h 3651250"/>
                <a:gd name="connsiteX161" fmla="*/ 444500 w 2197100"/>
                <a:gd name="connsiteY161" fmla="*/ 565150 h 3651250"/>
                <a:gd name="connsiteX162" fmla="*/ 419100 w 2197100"/>
                <a:gd name="connsiteY162" fmla="*/ 635000 h 3651250"/>
                <a:gd name="connsiteX163" fmla="*/ 406400 w 2197100"/>
                <a:gd name="connsiteY163" fmla="*/ 698500 h 3651250"/>
                <a:gd name="connsiteX164" fmla="*/ 393700 w 2197100"/>
                <a:gd name="connsiteY164" fmla="*/ 736600 h 3651250"/>
                <a:gd name="connsiteX165" fmla="*/ 387350 w 2197100"/>
                <a:gd name="connsiteY165" fmla="*/ 768350 h 3651250"/>
                <a:gd name="connsiteX166" fmla="*/ 381000 w 2197100"/>
                <a:gd name="connsiteY166" fmla="*/ 806450 h 3651250"/>
                <a:gd name="connsiteX167" fmla="*/ 374650 w 2197100"/>
                <a:gd name="connsiteY167" fmla="*/ 825500 h 3651250"/>
                <a:gd name="connsiteX168" fmla="*/ 368300 w 2197100"/>
                <a:gd name="connsiteY168" fmla="*/ 889000 h 3651250"/>
                <a:gd name="connsiteX169" fmla="*/ 349250 w 2197100"/>
                <a:gd name="connsiteY169" fmla="*/ 996950 h 3651250"/>
                <a:gd name="connsiteX170" fmla="*/ 336550 w 2197100"/>
                <a:gd name="connsiteY170" fmla="*/ 1104900 h 3651250"/>
                <a:gd name="connsiteX171" fmla="*/ 330200 w 2197100"/>
                <a:gd name="connsiteY171" fmla="*/ 1136650 h 3651250"/>
                <a:gd name="connsiteX172" fmla="*/ 323850 w 2197100"/>
                <a:gd name="connsiteY172" fmla="*/ 1206500 h 3651250"/>
                <a:gd name="connsiteX173" fmla="*/ 311150 w 2197100"/>
                <a:gd name="connsiteY173" fmla="*/ 1270000 h 3651250"/>
                <a:gd name="connsiteX174" fmla="*/ 292100 w 2197100"/>
                <a:gd name="connsiteY174" fmla="*/ 1454150 h 3651250"/>
                <a:gd name="connsiteX0" fmla="*/ 292100 w 2197100"/>
                <a:gd name="connsiteY0" fmla="*/ 1454150 h 3651250"/>
                <a:gd name="connsiteX1" fmla="*/ 273050 w 2197100"/>
                <a:gd name="connsiteY1" fmla="*/ 1543050 h 3651250"/>
                <a:gd name="connsiteX2" fmla="*/ 260350 w 2197100"/>
                <a:gd name="connsiteY2" fmla="*/ 1619250 h 3651250"/>
                <a:gd name="connsiteX3" fmla="*/ 247650 w 2197100"/>
                <a:gd name="connsiteY3" fmla="*/ 1657350 h 3651250"/>
                <a:gd name="connsiteX4" fmla="*/ 241300 w 2197100"/>
                <a:gd name="connsiteY4" fmla="*/ 1682750 h 3651250"/>
                <a:gd name="connsiteX5" fmla="*/ 215900 w 2197100"/>
                <a:gd name="connsiteY5" fmla="*/ 1765300 h 3651250"/>
                <a:gd name="connsiteX6" fmla="*/ 203200 w 2197100"/>
                <a:gd name="connsiteY6" fmla="*/ 1828800 h 3651250"/>
                <a:gd name="connsiteX7" fmla="*/ 190500 w 2197100"/>
                <a:gd name="connsiteY7" fmla="*/ 1866900 h 3651250"/>
                <a:gd name="connsiteX8" fmla="*/ 171450 w 2197100"/>
                <a:gd name="connsiteY8" fmla="*/ 1930400 h 3651250"/>
                <a:gd name="connsiteX9" fmla="*/ 152400 w 2197100"/>
                <a:gd name="connsiteY9" fmla="*/ 1981200 h 3651250"/>
                <a:gd name="connsiteX10" fmla="*/ 133350 w 2197100"/>
                <a:gd name="connsiteY10" fmla="*/ 2044700 h 3651250"/>
                <a:gd name="connsiteX11" fmla="*/ 114300 w 2197100"/>
                <a:gd name="connsiteY11" fmla="*/ 2070100 h 3651250"/>
                <a:gd name="connsiteX12" fmla="*/ 107950 w 2197100"/>
                <a:gd name="connsiteY12" fmla="*/ 2108200 h 3651250"/>
                <a:gd name="connsiteX13" fmla="*/ 82550 w 2197100"/>
                <a:gd name="connsiteY13" fmla="*/ 2178050 h 3651250"/>
                <a:gd name="connsiteX14" fmla="*/ 69850 w 2197100"/>
                <a:gd name="connsiteY14" fmla="*/ 2235200 h 3651250"/>
                <a:gd name="connsiteX15" fmla="*/ 57150 w 2197100"/>
                <a:gd name="connsiteY15" fmla="*/ 2273300 h 3651250"/>
                <a:gd name="connsiteX16" fmla="*/ 44450 w 2197100"/>
                <a:gd name="connsiteY16" fmla="*/ 2324100 h 3651250"/>
                <a:gd name="connsiteX17" fmla="*/ 38100 w 2197100"/>
                <a:gd name="connsiteY17" fmla="*/ 2343150 h 3651250"/>
                <a:gd name="connsiteX18" fmla="*/ 25400 w 2197100"/>
                <a:gd name="connsiteY18" fmla="*/ 2374900 h 3651250"/>
                <a:gd name="connsiteX19" fmla="*/ 6350 w 2197100"/>
                <a:gd name="connsiteY19" fmla="*/ 2444750 h 3651250"/>
                <a:gd name="connsiteX20" fmla="*/ 0 w 2197100"/>
                <a:gd name="connsiteY20" fmla="*/ 2482850 h 3651250"/>
                <a:gd name="connsiteX21" fmla="*/ 6350 w 2197100"/>
                <a:gd name="connsiteY21" fmla="*/ 2959100 h 3651250"/>
                <a:gd name="connsiteX22" fmla="*/ 25400 w 2197100"/>
                <a:gd name="connsiteY22" fmla="*/ 3028950 h 3651250"/>
                <a:gd name="connsiteX23" fmla="*/ 31750 w 2197100"/>
                <a:gd name="connsiteY23" fmla="*/ 3048000 h 3651250"/>
                <a:gd name="connsiteX24" fmla="*/ 44450 w 2197100"/>
                <a:gd name="connsiteY24" fmla="*/ 3105150 h 3651250"/>
                <a:gd name="connsiteX25" fmla="*/ 57150 w 2197100"/>
                <a:gd name="connsiteY25" fmla="*/ 3162300 h 3651250"/>
                <a:gd name="connsiteX26" fmla="*/ 69850 w 2197100"/>
                <a:gd name="connsiteY26" fmla="*/ 3181350 h 3651250"/>
                <a:gd name="connsiteX27" fmla="*/ 82550 w 2197100"/>
                <a:gd name="connsiteY27" fmla="*/ 3219450 h 3651250"/>
                <a:gd name="connsiteX28" fmla="*/ 107950 w 2197100"/>
                <a:gd name="connsiteY28" fmla="*/ 3308350 h 3651250"/>
                <a:gd name="connsiteX29" fmla="*/ 114300 w 2197100"/>
                <a:gd name="connsiteY29" fmla="*/ 3340100 h 3651250"/>
                <a:gd name="connsiteX30" fmla="*/ 139700 w 2197100"/>
                <a:gd name="connsiteY30" fmla="*/ 3390900 h 3651250"/>
                <a:gd name="connsiteX31" fmla="*/ 165100 w 2197100"/>
                <a:gd name="connsiteY31" fmla="*/ 3435350 h 3651250"/>
                <a:gd name="connsiteX32" fmla="*/ 190500 w 2197100"/>
                <a:gd name="connsiteY32" fmla="*/ 3460750 h 3651250"/>
                <a:gd name="connsiteX33" fmla="*/ 241300 w 2197100"/>
                <a:gd name="connsiteY33" fmla="*/ 3492500 h 3651250"/>
                <a:gd name="connsiteX34" fmla="*/ 292100 w 2197100"/>
                <a:gd name="connsiteY34" fmla="*/ 3511550 h 3651250"/>
                <a:gd name="connsiteX35" fmla="*/ 317500 w 2197100"/>
                <a:gd name="connsiteY35" fmla="*/ 3517900 h 3651250"/>
                <a:gd name="connsiteX36" fmla="*/ 361950 w 2197100"/>
                <a:gd name="connsiteY36" fmla="*/ 3536950 h 3651250"/>
                <a:gd name="connsiteX37" fmla="*/ 412750 w 2197100"/>
                <a:gd name="connsiteY37" fmla="*/ 3556000 h 3651250"/>
                <a:gd name="connsiteX38" fmla="*/ 444500 w 2197100"/>
                <a:gd name="connsiteY38" fmla="*/ 3562350 h 3651250"/>
                <a:gd name="connsiteX39" fmla="*/ 546100 w 2197100"/>
                <a:gd name="connsiteY39" fmla="*/ 3587750 h 3651250"/>
                <a:gd name="connsiteX40" fmla="*/ 565150 w 2197100"/>
                <a:gd name="connsiteY40" fmla="*/ 3600450 h 3651250"/>
                <a:gd name="connsiteX41" fmla="*/ 673100 w 2197100"/>
                <a:gd name="connsiteY41" fmla="*/ 3613150 h 3651250"/>
                <a:gd name="connsiteX42" fmla="*/ 704850 w 2197100"/>
                <a:gd name="connsiteY42" fmla="*/ 3625850 h 3651250"/>
                <a:gd name="connsiteX43" fmla="*/ 736600 w 2197100"/>
                <a:gd name="connsiteY43" fmla="*/ 3632200 h 3651250"/>
                <a:gd name="connsiteX44" fmla="*/ 755650 w 2197100"/>
                <a:gd name="connsiteY44" fmla="*/ 3638550 h 3651250"/>
                <a:gd name="connsiteX45" fmla="*/ 825500 w 2197100"/>
                <a:gd name="connsiteY45" fmla="*/ 3651250 h 3651250"/>
                <a:gd name="connsiteX46" fmla="*/ 1143000 w 2197100"/>
                <a:gd name="connsiteY46" fmla="*/ 3644900 h 3651250"/>
                <a:gd name="connsiteX47" fmla="*/ 1200150 w 2197100"/>
                <a:gd name="connsiteY47" fmla="*/ 3638550 h 3651250"/>
                <a:gd name="connsiteX48" fmla="*/ 1270000 w 2197100"/>
                <a:gd name="connsiteY48" fmla="*/ 3613150 h 3651250"/>
                <a:gd name="connsiteX49" fmla="*/ 1295400 w 2197100"/>
                <a:gd name="connsiteY49" fmla="*/ 3600450 h 3651250"/>
                <a:gd name="connsiteX50" fmla="*/ 1314450 w 2197100"/>
                <a:gd name="connsiteY50" fmla="*/ 3594100 h 3651250"/>
                <a:gd name="connsiteX51" fmla="*/ 1384300 w 2197100"/>
                <a:gd name="connsiteY51" fmla="*/ 3568700 h 3651250"/>
                <a:gd name="connsiteX52" fmla="*/ 1409700 w 2197100"/>
                <a:gd name="connsiteY52" fmla="*/ 3549650 h 3651250"/>
                <a:gd name="connsiteX53" fmla="*/ 1454150 w 2197100"/>
                <a:gd name="connsiteY53" fmla="*/ 3536950 h 3651250"/>
                <a:gd name="connsiteX54" fmla="*/ 1498600 w 2197100"/>
                <a:gd name="connsiteY54" fmla="*/ 3505200 h 3651250"/>
                <a:gd name="connsiteX55" fmla="*/ 1524000 w 2197100"/>
                <a:gd name="connsiteY55" fmla="*/ 3492500 h 3651250"/>
                <a:gd name="connsiteX56" fmla="*/ 1562100 w 2197100"/>
                <a:gd name="connsiteY56" fmla="*/ 3460750 h 3651250"/>
                <a:gd name="connsiteX57" fmla="*/ 1587500 w 2197100"/>
                <a:gd name="connsiteY57" fmla="*/ 3448050 h 3651250"/>
                <a:gd name="connsiteX58" fmla="*/ 1638300 w 2197100"/>
                <a:gd name="connsiteY58" fmla="*/ 3390900 h 3651250"/>
                <a:gd name="connsiteX59" fmla="*/ 1657350 w 2197100"/>
                <a:gd name="connsiteY59" fmla="*/ 3378200 h 3651250"/>
                <a:gd name="connsiteX60" fmla="*/ 1676400 w 2197100"/>
                <a:gd name="connsiteY60" fmla="*/ 3340100 h 3651250"/>
                <a:gd name="connsiteX61" fmla="*/ 1695450 w 2197100"/>
                <a:gd name="connsiteY61" fmla="*/ 3302000 h 3651250"/>
                <a:gd name="connsiteX62" fmla="*/ 1708150 w 2197100"/>
                <a:gd name="connsiteY62" fmla="*/ 3232150 h 3651250"/>
                <a:gd name="connsiteX63" fmla="*/ 1714500 w 2197100"/>
                <a:gd name="connsiteY63" fmla="*/ 3200400 h 3651250"/>
                <a:gd name="connsiteX64" fmla="*/ 1720850 w 2197100"/>
                <a:gd name="connsiteY64" fmla="*/ 3060700 h 3651250"/>
                <a:gd name="connsiteX65" fmla="*/ 1727200 w 2197100"/>
                <a:gd name="connsiteY65" fmla="*/ 3035300 h 3651250"/>
                <a:gd name="connsiteX66" fmla="*/ 1733550 w 2197100"/>
                <a:gd name="connsiteY66" fmla="*/ 2997200 h 3651250"/>
                <a:gd name="connsiteX67" fmla="*/ 1752600 w 2197100"/>
                <a:gd name="connsiteY67" fmla="*/ 2952750 h 3651250"/>
                <a:gd name="connsiteX68" fmla="*/ 1765300 w 2197100"/>
                <a:gd name="connsiteY68" fmla="*/ 2908300 h 3651250"/>
                <a:gd name="connsiteX69" fmla="*/ 1771650 w 2197100"/>
                <a:gd name="connsiteY69" fmla="*/ 2889250 h 3651250"/>
                <a:gd name="connsiteX70" fmla="*/ 1790700 w 2197100"/>
                <a:gd name="connsiteY70" fmla="*/ 2806700 h 3651250"/>
                <a:gd name="connsiteX71" fmla="*/ 1822450 w 2197100"/>
                <a:gd name="connsiteY71" fmla="*/ 2717800 h 3651250"/>
                <a:gd name="connsiteX72" fmla="*/ 1828800 w 2197100"/>
                <a:gd name="connsiteY72" fmla="*/ 2692400 h 3651250"/>
                <a:gd name="connsiteX73" fmla="*/ 1841500 w 2197100"/>
                <a:gd name="connsiteY73" fmla="*/ 2673350 h 3651250"/>
                <a:gd name="connsiteX74" fmla="*/ 1847850 w 2197100"/>
                <a:gd name="connsiteY74" fmla="*/ 2654300 h 3651250"/>
                <a:gd name="connsiteX75" fmla="*/ 1860550 w 2197100"/>
                <a:gd name="connsiteY75" fmla="*/ 2628900 h 3651250"/>
                <a:gd name="connsiteX76" fmla="*/ 1866900 w 2197100"/>
                <a:gd name="connsiteY76" fmla="*/ 2609850 h 3651250"/>
                <a:gd name="connsiteX77" fmla="*/ 1905000 w 2197100"/>
                <a:gd name="connsiteY77" fmla="*/ 2533650 h 3651250"/>
                <a:gd name="connsiteX78" fmla="*/ 1917700 w 2197100"/>
                <a:gd name="connsiteY78" fmla="*/ 2514600 h 3651250"/>
                <a:gd name="connsiteX79" fmla="*/ 1943100 w 2197100"/>
                <a:gd name="connsiteY79" fmla="*/ 2444750 h 3651250"/>
                <a:gd name="connsiteX80" fmla="*/ 1955800 w 2197100"/>
                <a:gd name="connsiteY80" fmla="*/ 2419350 h 3651250"/>
                <a:gd name="connsiteX81" fmla="*/ 1962150 w 2197100"/>
                <a:gd name="connsiteY81" fmla="*/ 2400300 h 3651250"/>
                <a:gd name="connsiteX82" fmla="*/ 2000250 w 2197100"/>
                <a:gd name="connsiteY82" fmla="*/ 2311400 h 3651250"/>
                <a:gd name="connsiteX83" fmla="*/ 2019300 w 2197100"/>
                <a:gd name="connsiteY83" fmla="*/ 2254250 h 3651250"/>
                <a:gd name="connsiteX84" fmla="*/ 2038350 w 2197100"/>
                <a:gd name="connsiteY84" fmla="*/ 2197100 h 3651250"/>
                <a:gd name="connsiteX85" fmla="*/ 2044700 w 2197100"/>
                <a:gd name="connsiteY85" fmla="*/ 2178050 h 3651250"/>
                <a:gd name="connsiteX86" fmla="*/ 2063750 w 2197100"/>
                <a:gd name="connsiteY86" fmla="*/ 2146300 h 3651250"/>
                <a:gd name="connsiteX87" fmla="*/ 2070100 w 2197100"/>
                <a:gd name="connsiteY87" fmla="*/ 2127250 h 3651250"/>
                <a:gd name="connsiteX88" fmla="*/ 2082800 w 2197100"/>
                <a:gd name="connsiteY88" fmla="*/ 2082800 h 3651250"/>
                <a:gd name="connsiteX89" fmla="*/ 2108200 w 2197100"/>
                <a:gd name="connsiteY89" fmla="*/ 2006600 h 3651250"/>
                <a:gd name="connsiteX90" fmla="*/ 2114550 w 2197100"/>
                <a:gd name="connsiteY90" fmla="*/ 1987550 h 3651250"/>
                <a:gd name="connsiteX91" fmla="*/ 2133600 w 2197100"/>
                <a:gd name="connsiteY91" fmla="*/ 1905000 h 3651250"/>
                <a:gd name="connsiteX92" fmla="*/ 2146300 w 2197100"/>
                <a:gd name="connsiteY92" fmla="*/ 1771650 h 3651250"/>
                <a:gd name="connsiteX93" fmla="*/ 2133600 w 2197100"/>
                <a:gd name="connsiteY93" fmla="*/ 1574800 h 3651250"/>
                <a:gd name="connsiteX94" fmla="*/ 2114550 w 2197100"/>
                <a:gd name="connsiteY94" fmla="*/ 1498600 h 3651250"/>
                <a:gd name="connsiteX95" fmla="*/ 2108200 w 2197100"/>
                <a:gd name="connsiteY95" fmla="*/ 1466850 h 3651250"/>
                <a:gd name="connsiteX96" fmla="*/ 2095500 w 2197100"/>
                <a:gd name="connsiteY96" fmla="*/ 1422400 h 3651250"/>
                <a:gd name="connsiteX97" fmla="*/ 2089150 w 2197100"/>
                <a:gd name="connsiteY97" fmla="*/ 1384300 h 3651250"/>
                <a:gd name="connsiteX98" fmla="*/ 2076450 w 2197100"/>
                <a:gd name="connsiteY98" fmla="*/ 1352550 h 3651250"/>
                <a:gd name="connsiteX99" fmla="*/ 2063750 w 2197100"/>
                <a:gd name="connsiteY99" fmla="*/ 1314450 h 3651250"/>
                <a:gd name="connsiteX100" fmla="*/ 2051050 w 2197100"/>
                <a:gd name="connsiteY100" fmla="*/ 1289050 h 3651250"/>
                <a:gd name="connsiteX101" fmla="*/ 2038350 w 2197100"/>
                <a:gd name="connsiteY101" fmla="*/ 1250950 h 3651250"/>
                <a:gd name="connsiteX102" fmla="*/ 2025650 w 2197100"/>
                <a:gd name="connsiteY102" fmla="*/ 1219200 h 3651250"/>
                <a:gd name="connsiteX103" fmla="*/ 2019300 w 2197100"/>
                <a:gd name="connsiteY103" fmla="*/ 1200150 h 3651250"/>
                <a:gd name="connsiteX104" fmla="*/ 2006600 w 2197100"/>
                <a:gd name="connsiteY104" fmla="*/ 1181100 h 3651250"/>
                <a:gd name="connsiteX105" fmla="*/ 1993900 w 2197100"/>
                <a:gd name="connsiteY105" fmla="*/ 1136650 h 3651250"/>
                <a:gd name="connsiteX106" fmla="*/ 1993900 w 2197100"/>
                <a:gd name="connsiteY106" fmla="*/ 901700 h 3651250"/>
                <a:gd name="connsiteX107" fmla="*/ 2006600 w 2197100"/>
                <a:gd name="connsiteY107" fmla="*/ 838200 h 3651250"/>
                <a:gd name="connsiteX108" fmla="*/ 2019300 w 2197100"/>
                <a:gd name="connsiteY108" fmla="*/ 806450 h 3651250"/>
                <a:gd name="connsiteX109" fmla="*/ 2038350 w 2197100"/>
                <a:gd name="connsiteY109" fmla="*/ 730250 h 3651250"/>
                <a:gd name="connsiteX110" fmla="*/ 2057400 w 2197100"/>
                <a:gd name="connsiteY110" fmla="*/ 666750 h 3651250"/>
                <a:gd name="connsiteX111" fmla="*/ 2063750 w 2197100"/>
                <a:gd name="connsiteY111" fmla="*/ 647700 h 3651250"/>
                <a:gd name="connsiteX112" fmla="*/ 2070100 w 2197100"/>
                <a:gd name="connsiteY112" fmla="*/ 628650 h 3651250"/>
                <a:gd name="connsiteX113" fmla="*/ 2082800 w 2197100"/>
                <a:gd name="connsiteY113" fmla="*/ 603250 h 3651250"/>
                <a:gd name="connsiteX114" fmla="*/ 2101850 w 2197100"/>
                <a:gd name="connsiteY114" fmla="*/ 533400 h 3651250"/>
                <a:gd name="connsiteX115" fmla="*/ 2114550 w 2197100"/>
                <a:gd name="connsiteY115" fmla="*/ 508000 h 3651250"/>
                <a:gd name="connsiteX116" fmla="*/ 2133600 w 2197100"/>
                <a:gd name="connsiteY116" fmla="*/ 450850 h 3651250"/>
                <a:gd name="connsiteX117" fmla="*/ 2146300 w 2197100"/>
                <a:gd name="connsiteY117" fmla="*/ 425450 h 3651250"/>
                <a:gd name="connsiteX118" fmla="*/ 2165350 w 2197100"/>
                <a:gd name="connsiteY118" fmla="*/ 355600 h 3651250"/>
                <a:gd name="connsiteX119" fmla="*/ 2178050 w 2197100"/>
                <a:gd name="connsiteY119" fmla="*/ 323850 h 3651250"/>
                <a:gd name="connsiteX120" fmla="*/ 2184400 w 2197100"/>
                <a:gd name="connsiteY120" fmla="*/ 285750 h 3651250"/>
                <a:gd name="connsiteX121" fmla="*/ 2197100 w 2197100"/>
                <a:gd name="connsiteY121" fmla="*/ 247650 h 3651250"/>
                <a:gd name="connsiteX122" fmla="*/ 2190750 w 2197100"/>
                <a:gd name="connsiteY122" fmla="*/ 165100 h 3651250"/>
                <a:gd name="connsiteX123" fmla="*/ 2178050 w 2197100"/>
                <a:gd name="connsiteY123" fmla="*/ 146050 h 3651250"/>
                <a:gd name="connsiteX124" fmla="*/ 2120900 w 2197100"/>
                <a:gd name="connsiteY124" fmla="*/ 101600 h 3651250"/>
                <a:gd name="connsiteX125" fmla="*/ 2082800 w 2197100"/>
                <a:gd name="connsiteY125" fmla="*/ 88900 h 3651250"/>
                <a:gd name="connsiteX126" fmla="*/ 2051050 w 2197100"/>
                <a:gd name="connsiteY126" fmla="*/ 76200 h 3651250"/>
                <a:gd name="connsiteX127" fmla="*/ 1993900 w 2197100"/>
                <a:gd name="connsiteY127" fmla="*/ 57150 h 3651250"/>
                <a:gd name="connsiteX128" fmla="*/ 1974850 w 2197100"/>
                <a:gd name="connsiteY128" fmla="*/ 50800 h 3651250"/>
                <a:gd name="connsiteX129" fmla="*/ 1955800 w 2197100"/>
                <a:gd name="connsiteY129" fmla="*/ 44450 h 3651250"/>
                <a:gd name="connsiteX130" fmla="*/ 1924050 w 2197100"/>
                <a:gd name="connsiteY130" fmla="*/ 31750 h 3651250"/>
                <a:gd name="connsiteX131" fmla="*/ 1885950 w 2197100"/>
                <a:gd name="connsiteY131" fmla="*/ 25400 h 3651250"/>
                <a:gd name="connsiteX132" fmla="*/ 1847850 w 2197100"/>
                <a:gd name="connsiteY132" fmla="*/ 12700 h 3651250"/>
                <a:gd name="connsiteX133" fmla="*/ 1765300 w 2197100"/>
                <a:gd name="connsiteY133" fmla="*/ 0 h 3651250"/>
                <a:gd name="connsiteX134" fmla="*/ 1262903 w 2197100"/>
                <a:gd name="connsiteY134" fmla="*/ 44618 h 3651250"/>
                <a:gd name="connsiteX135" fmla="*/ 1171014 w 2197100"/>
                <a:gd name="connsiteY135" fmla="*/ 105154 h 3651250"/>
                <a:gd name="connsiteX136" fmla="*/ 1125444 w 2197100"/>
                <a:gd name="connsiteY136" fmla="*/ 95501 h 3651250"/>
                <a:gd name="connsiteX137" fmla="*/ 1126939 w 2197100"/>
                <a:gd name="connsiteY137" fmla="*/ 108202 h 3651250"/>
                <a:gd name="connsiteX138" fmla="*/ 1054100 w 2197100"/>
                <a:gd name="connsiteY138" fmla="*/ 114551 h 3651250"/>
                <a:gd name="connsiteX139" fmla="*/ 1031875 w 2197100"/>
                <a:gd name="connsiteY139" fmla="*/ 133374 h 3651250"/>
                <a:gd name="connsiteX140" fmla="*/ 993215 w 2197100"/>
                <a:gd name="connsiteY140" fmla="*/ 133518 h 3651250"/>
                <a:gd name="connsiteX141" fmla="*/ 958850 w 2197100"/>
                <a:gd name="connsiteY141" fmla="*/ 101600 h 3651250"/>
                <a:gd name="connsiteX142" fmla="*/ 914400 w 2197100"/>
                <a:gd name="connsiteY142" fmla="*/ 114300 h 3651250"/>
                <a:gd name="connsiteX143" fmla="*/ 895350 w 2197100"/>
                <a:gd name="connsiteY143" fmla="*/ 127000 h 3651250"/>
                <a:gd name="connsiteX144" fmla="*/ 876300 w 2197100"/>
                <a:gd name="connsiteY144" fmla="*/ 133350 h 3651250"/>
                <a:gd name="connsiteX145" fmla="*/ 850900 w 2197100"/>
                <a:gd name="connsiteY145" fmla="*/ 152400 h 3651250"/>
                <a:gd name="connsiteX146" fmla="*/ 825500 w 2197100"/>
                <a:gd name="connsiteY146" fmla="*/ 158750 h 3651250"/>
                <a:gd name="connsiteX147" fmla="*/ 762000 w 2197100"/>
                <a:gd name="connsiteY147" fmla="*/ 184150 h 3651250"/>
                <a:gd name="connsiteX148" fmla="*/ 717550 w 2197100"/>
                <a:gd name="connsiteY148" fmla="*/ 209550 h 3651250"/>
                <a:gd name="connsiteX149" fmla="*/ 698500 w 2197100"/>
                <a:gd name="connsiteY149" fmla="*/ 215900 h 3651250"/>
                <a:gd name="connsiteX150" fmla="*/ 679450 w 2197100"/>
                <a:gd name="connsiteY150" fmla="*/ 228600 h 3651250"/>
                <a:gd name="connsiteX151" fmla="*/ 654050 w 2197100"/>
                <a:gd name="connsiteY151" fmla="*/ 241300 h 3651250"/>
                <a:gd name="connsiteX152" fmla="*/ 635000 w 2197100"/>
                <a:gd name="connsiteY152" fmla="*/ 254000 h 3651250"/>
                <a:gd name="connsiteX153" fmla="*/ 609600 w 2197100"/>
                <a:gd name="connsiteY153" fmla="*/ 266700 h 3651250"/>
                <a:gd name="connsiteX154" fmla="*/ 565150 w 2197100"/>
                <a:gd name="connsiteY154" fmla="*/ 311150 h 3651250"/>
                <a:gd name="connsiteX155" fmla="*/ 546100 w 2197100"/>
                <a:gd name="connsiteY155" fmla="*/ 323850 h 3651250"/>
                <a:gd name="connsiteX156" fmla="*/ 533400 w 2197100"/>
                <a:gd name="connsiteY156" fmla="*/ 349250 h 3651250"/>
                <a:gd name="connsiteX157" fmla="*/ 508000 w 2197100"/>
                <a:gd name="connsiteY157" fmla="*/ 387350 h 3651250"/>
                <a:gd name="connsiteX158" fmla="*/ 482600 w 2197100"/>
                <a:gd name="connsiteY158" fmla="*/ 431800 h 3651250"/>
                <a:gd name="connsiteX159" fmla="*/ 476250 w 2197100"/>
                <a:gd name="connsiteY159" fmla="*/ 457200 h 3651250"/>
                <a:gd name="connsiteX160" fmla="*/ 457200 w 2197100"/>
                <a:gd name="connsiteY160" fmla="*/ 501650 h 3651250"/>
                <a:gd name="connsiteX161" fmla="*/ 444500 w 2197100"/>
                <a:gd name="connsiteY161" fmla="*/ 565150 h 3651250"/>
                <a:gd name="connsiteX162" fmla="*/ 419100 w 2197100"/>
                <a:gd name="connsiteY162" fmla="*/ 635000 h 3651250"/>
                <a:gd name="connsiteX163" fmla="*/ 406400 w 2197100"/>
                <a:gd name="connsiteY163" fmla="*/ 698500 h 3651250"/>
                <a:gd name="connsiteX164" fmla="*/ 393700 w 2197100"/>
                <a:gd name="connsiteY164" fmla="*/ 736600 h 3651250"/>
                <a:gd name="connsiteX165" fmla="*/ 387350 w 2197100"/>
                <a:gd name="connsiteY165" fmla="*/ 768350 h 3651250"/>
                <a:gd name="connsiteX166" fmla="*/ 381000 w 2197100"/>
                <a:gd name="connsiteY166" fmla="*/ 806450 h 3651250"/>
                <a:gd name="connsiteX167" fmla="*/ 374650 w 2197100"/>
                <a:gd name="connsiteY167" fmla="*/ 825500 h 3651250"/>
                <a:gd name="connsiteX168" fmla="*/ 368300 w 2197100"/>
                <a:gd name="connsiteY168" fmla="*/ 889000 h 3651250"/>
                <a:gd name="connsiteX169" fmla="*/ 349250 w 2197100"/>
                <a:gd name="connsiteY169" fmla="*/ 996950 h 3651250"/>
                <a:gd name="connsiteX170" fmla="*/ 336550 w 2197100"/>
                <a:gd name="connsiteY170" fmla="*/ 1104900 h 3651250"/>
                <a:gd name="connsiteX171" fmla="*/ 330200 w 2197100"/>
                <a:gd name="connsiteY171" fmla="*/ 1136650 h 3651250"/>
                <a:gd name="connsiteX172" fmla="*/ 323850 w 2197100"/>
                <a:gd name="connsiteY172" fmla="*/ 1206500 h 3651250"/>
                <a:gd name="connsiteX173" fmla="*/ 311150 w 2197100"/>
                <a:gd name="connsiteY173" fmla="*/ 1270000 h 3651250"/>
                <a:gd name="connsiteX174" fmla="*/ 292100 w 2197100"/>
                <a:gd name="connsiteY174" fmla="*/ 1454150 h 3651250"/>
                <a:gd name="connsiteX0" fmla="*/ 292100 w 2197100"/>
                <a:gd name="connsiteY0" fmla="*/ 1454150 h 3651250"/>
                <a:gd name="connsiteX1" fmla="*/ 273050 w 2197100"/>
                <a:gd name="connsiteY1" fmla="*/ 1543050 h 3651250"/>
                <a:gd name="connsiteX2" fmla="*/ 260350 w 2197100"/>
                <a:gd name="connsiteY2" fmla="*/ 1619250 h 3651250"/>
                <a:gd name="connsiteX3" fmla="*/ 247650 w 2197100"/>
                <a:gd name="connsiteY3" fmla="*/ 1657350 h 3651250"/>
                <a:gd name="connsiteX4" fmla="*/ 241300 w 2197100"/>
                <a:gd name="connsiteY4" fmla="*/ 1682750 h 3651250"/>
                <a:gd name="connsiteX5" fmla="*/ 215900 w 2197100"/>
                <a:gd name="connsiteY5" fmla="*/ 1765300 h 3651250"/>
                <a:gd name="connsiteX6" fmla="*/ 203200 w 2197100"/>
                <a:gd name="connsiteY6" fmla="*/ 1828800 h 3651250"/>
                <a:gd name="connsiteX7" fmla="*/ 190500 w 2197100"/>
                <a:gd name="connsiteY7" fmla="*/ 1866900 h 3651250"/>
                <a:gd name="connsiteX8" fmla="*/ 171450 w 2197100"/>
                <a:gd name="connsiteY8" fmla="*/ 1930400 h 3651250"/>
                <a:gd name="connsiteX9" fmla="*/ 152400 w 2197100"/>
                <a:gd name="connsiteY9" fmla="*/ 1981200 h 3651250"/>
                <a:gd name="connsiteX10" fmla="*/ 133350 w 2197100"/>
                <a:gd name="connsiteY10" fmla="*/ 2044700 h 3651250"/>
                <a:gd name="connsiteX11" fmla="*/ 114300 w 2197100"/>
                <a:gd name="connsiteY11" fmla="*/ 2070100 h 3651250"/>
                <a:gd name="connsiteX12" fmla="*/ 107950 w 2197100"/>
                <a:gd name="connsiteY12" fmla="*/ 2108200 h 3651250"/>
                <a:gd name="connsiteX13" fmla="*/ 82550 w 2197100"/>
                <a:gd name="connsiteY13" fmla="*/ 2178050 h 3651250"/>
                <a:gd name="connsiteX14" fmla="*/ 69850 w 2197100"/>
                <a:gd name="connsiteY14" fmla="*/ 2235200 h 3651250"/>
                <a:gd name="connsiteX15" fmla="*/ 57150 w 2197100"/>
                <a:gd name="connsiteY15" fmla="*/ 2273300 h 3651250"/>
                <a:gd name="connsiteX16" fmla="*/ 44450 w 2197100"/>
                <a:gd name="connsiteY16" fmla="*/ 2324100 h 3651250"/>
                <a:gd name="connsiteX17" fmla="*/ 38100 w 2197100"/>
                <a:gd name="connsiteY17" fmla="*/ 2343150 h 3651250"/>
                <a:gd name="connsiteX18" fmla="*/ 25400 w 2197100"/>
                <a:gd name="connsiteY18" fmla="*/ 2374900 h 3651250"/>
                <a:gd name="connsiteX19" fmla="*/ 6350 w 2197100"/>
                <a:gd name="connsiteY19" fmla="*/ 2444750 h 3651250"/>
                <a:gd name="connsiteX20" fmla="*/ 0 w 2197100"/>
                <a:gd name="connsiteY20" fmla="*/ 2482850 h 3651250"/>
                <a:gd name="connsiteX21" fmla="*/ 6350 w 2197100"/>
                <a:gd name="connsiteY21" fmla="*/ 2959100 h 3651250"/>
                <a:gd name="connsiteX22" fmla="*/ 25400 w 2197100"/>
                <a:gd name="connsiteY22" fmla="*/ 3028950 h 3651250"/>
                <a:gd name="connsiteX23" fmla="*/ 31750 w 2197100"/>
                <a:gd name="connsiteY23" fmla="*/ 3048000 h 3651250"/>
                <a:gd name="connsiteX24" fmla="*/ 44450 w 2197100"/>
                <a:gd name="connsiteY24" fmla="*/ 3105150 h 3651250"/>
                <a:gd name="connsiteX25" fmla="*/ 57150 w 2197100"/>
                <a:gd name="connsiteY25" fmla="*/ 3162300 h 3651250"/>
                <a:gd name="connsiteX26" fmla="*/ 69850 w 2197100"/>
                <a:gd name="connsiteY26" fmla="*/ 3181350 h 3651250"/>
                <a:gd name="connsiteX27" fmla="*/ 82550 w 2197100"/>
                <a:gd name="connsiteY27" fmla="*/ 3219450 h 3651250"/>
                <a:gd name="connsiteX28" fmla="*/ 107950 w 2197100"/>
                <a:gd name="connsiteY28" fmla="*/ 3308350 h 3651250"/>
                <a:gd name="connsiteX29" fmla="*/ 114300 w 2197100"/>
                <a:gd name="connsiteY29" fmla="*/ 3340100 h 3651250"/>
                <a:gd name="connsiteX30" fmla="*/ 139700 w 2197100"/>
                <a:gd name="connsiteY30" fmla="*/ 3390900 h 3651250"/>
                <a:gd name="connsiteX31" fmla="*/ 165100 w 2197100"/>
                <a:gd name="connsiteY31" fmla="*/ 3435350 h 3651250"/>
                <a:gd name="connsiteX32" fmla="*/ 190500 w 2197100"/>
                <a:gd name="connsiteY32" fmla="*/ 3460750 h 3651250"/>
                <a:gd name="connsiteX33" fmla="*/ 241300 w 2197100"/>
                <a:gd name="connsiteY33" fmla="*/ 3492500 h 3651250"/>
                <a:gd name="connsiteX34" fmla="*/ 292100 w 2197100"/>
                <a:gd name="connsiteY34" fmla="*/ 3511550 h 3651250"/>
                <a:gd name="connsiteX35" fmla="*/ 317500 w 2197100"/>
                <a:gd name="connsiteY35" fmla="*/ 3517900 h 3651250"/>
                <a:gd name="connsiteX36" fmla="*/ 361950 w 2197100"/>
                <a:gd name="connsiteY36" fmla="*/ 3536950 h 3651250"/>
                <a:gd name="connsiteX37" fmla="*/ 412750 w 2197100"/>
                <a:gd name="connsiteY37" fmla="*/ 3556000 h 3651250"/>
                <a:gd name="connsiteX38" fmla="*/ 444500 w 2197100"/>
                <a:gd name="connsiteY38" fmla="*/ 3562350 h 3651250"/>
                <a:gd name="connsiteX39" fmla="*/ 546100 w 2197100"/>
                <a:gd name="connsiteY39" fmla="*/ 3587750 h 3651250"/>
                <a:gd name="connsiteX40" fmla="*/ 565150 w 2197100"/>
                <a:gd name="connsiteY40" fmla="*/ 3600450 h 3651250"/>
                <a:gd name="connsiteX41" fmla="*/ 673100 w 2197100"/>
                <a:gd name="connsiteY41" fmla="*/ 3613150 h 3651250"/>
                <a:gd name="connsiteX42" fmla="*/ 704850 w 2197100"/>
                <a:gd name="connsiteY42" fmla="*/ 3625850 h 3651250"/>
                <a:gd name="connsiteX43" fmla="*/ 736600 w 2197100"/>
                <a:gd name="connsiteY43" fmla="*/ 3632200 h 3651250"/>
                <a:gd name="connsiteX44" fmla="*/ 755650 w 2197100"/>
                <a:gd name="connsiteY44" fmla="*/ 3638550 h 3651250"/>
                <a:gd name="connsiteX45" fmla="*/ 825500 w 2197100"/>
                <a:gd name="connsiteY45" fmla="*/ 3651250 h 3651250"/>
                <a:gd name="connsiteX46" fmla="*/ 1143000 w 2197100"/>
                <a:gd name="connsiteY46" fmla="*/ 3644900 h 3651250"/>
                <a:gd name="connsiteX47" fmla="*/ 1200150 w 2197100"/>
                <a:gd name="connsiteY47" fmla="*/ 3638550 h 3651250"/>
                <a:gd name="connsiteX48" fmla="*/ 1270000 w 2197100"/>
                <a:gd name="connsiteY48" fmla="*/ 3613150 h 3651250"/>
                <a:gd name="connsiteX49" fmla="*/ 1295400 w 2197100"/>
                <a:gd name="connsiteY49" fmla="*/ 3600450 h 3651250"/>
                <a:gd name="connsiteX50" fmla="*/ 1314450 w 2197100"/>
                <a:gd name="connsiteY50" fmla="*/ 3594100 h 3651250"/>
                <a:gd name="connsiteX51" fmla="*/ 1384300 w 2197100"/>
                <a:gd name="connsiteY51" fmla="*/ 3568700 h 3651250"/>
                <a:gd name="connsiteX52" fmla="*/ 1409700 w 2197100"/>
                <a:gd name="connsiteY52" fmla="*/ 3549650 h 3651250"/>
                <a:gd name="connsiteX53" fmla="*/ 1454150 w 2197100"/>
                <a:gd name="connsiteY53" fmla="*/ 3536950 h 3651250"/>
                <a:gd name="connsiteX54" fmla="*/ 1498600 w 2197100"/>
                <a:gd name="connsiteY54" fmla="*/ 3505200 h 3651250"/>
                <a:gd name="connsiteX55" fmla="*/ 1524000 w 2197100"/>
                <a:gd name="connsiteY55" fmla="*/ 3492500 h 3651250"/>
                <a:gd name="connsiteX56" fmla="*/ 1562100 w 2197100"/>
                <a:gd name="connsiteY56" fmla="*/ 3460750 h 3651250"/>
                <a:gd name="connsiteX57" fmla="*/ 1587500 w 2197100"/>
                <a:gd name="connsiteY57" fmla="*/ 3448050 h 3651250"/>
                <a:gd name="connsiteX58" fmla="*/ 1638300 w 2197100"/>
                <a:gd name="connsiteY58" fmla="*/ 3390900 h 3651250"/>
                <a:gd name="connsiteX59" fmla="*/ 1657350 w 2197100"/>
                <a:gd name="connsiteY59" fmla="*/ 3378200 h 3651250"/>
                <a:gd name="connsiteX60" fmla="*/ 1676400 w 2197100"/>
                <a:gd name="connsiteY60" fmla="*/ 3340100 h 3651250"/>
                <a:gd name="connsiteX61" fmla="*/ 1695450 w 2197100"/>
                <a:gd name="connsiteY61" fmla="*/ 3302000 h 3651250"/>
                <a:gd name="connsiteX62" fmla="*/ 1708150 w 2197100"/>
                <a:gd name="connsiteY62" fmla="*/ 3232150 h 3651250"/>
                <a:gd name="connsiteX63" fmla="*/ 1714500 w 2197100"/>
                <a:gd name="connsiteY63" fmla="*/ 3200400 h 3651250"/>
                <a:gd name="connsiteX64" fmla="*/ 1720850 w 2197100"/>
                <a:gd name="connsiteY64" fmla="*/ 3060700 h 3651250"/>
                <a:gd name="connsiteX65" fmla="*/ 1727200 w 2197100"/>
                <a:gd name="connsiteY65" fmla="*/ 3035300 h 3651250"/>
                <a:gd name="connsiteX66" fmla="*/ 1733550 w 2197100"/>
                <a:gd name="connsiteY66" fmla="*/ 2997200 h 3651250"/>
                <a:gd name="connsiteX67" fmla="*/ 1752600 w 2197100"/>
                <a:gd name="connsiteY67" fmla="*/ 2952750 h 3651250"/>
                <a:gd name="connsiteX68" fmla="*/ 1765300 w 2197100"/>
                <a:gd name="connsiteY68" fmla="*/ 2908300 h 3651250"/>
                <a:gd name="connsiteX69" fmla="*/ 1771650 w 2197100"/>
                <a:gd name="connsiteY69" fmla="*/ 2889250 h 3651250"/>
                <a:gd name="connsiteX70" fmla="*/ 1790700 w 2197100"/>
                <a:gd name="connsiteY70" fmla="*/ 2806700 h 3651250"/>
                <a:gd name="connsiteX71" fmla="*/ 1822450 w 2197100"/>
                <a:gd name="connsiteY71" fmla="*/ 2717800 h 3651250"/>
                <a:gd name="connsiteX72" fmla="*/ 1828800 w 2197100"/>
                <a:gd name="connsiteY72" fmla="*/ 2692400 h 3651250"/>
                <a:gd name="connsiteX73" fmla="*/ 1841500 w 2197100"/>
                <a:gd name="connsiteY73" fmla="*/ 2673350 h 3651250"/>
                <a:gd name="connsiteX74" fmla="*/ 1847850 w 2197100"/>
                <a:gd name="connsiteY74" fmla="*/ 2654300 h 3651250"/>
                <a:gd name="connsiteX75" fmla="*/ 1860550 w 2197100"/>
                <a:gd name="connsiteY75" fmla="*/ 2628900 h 3651250"/>
                <a:gd name="connsiteX76" fmla="*/ 1866900 w 2197100"/>
                <a:gd name="connsiteY76" fmla="*/ 2609850 h 3651250"/>
                <a:gd name="connsiteX77" fmla="*/ 1905000 w 2197100"/>
                <a:gd name="connsiteY77" fmla="*/ 2533650 h 3651250"/>
                <a:gd name="connsiteX78" fmla="*/ 1917700 w 2197100"/>
                <a:gd name="connsiteY78" fmla="*/ 2514600 h 3651250"/>
                <a:gd name="connsiteX79" fmla="*/ 1943100 w 2197100"/>
                <a:gd name="connsiteY79" fmla="*/ 2444750 h 3651250"/>
                <a:gd name="connsiteX80" fmla="*/ 1955800 w 2197100"/>
                <a:gd name="connsiteY80" fmla="*/ 2419350 h 3651250"/>
                <a:gd name="connsiteX81" fmla="*/ 1962150 w 2197100"/>
                <a:gd name="connsiteY81" fmla="*/ 2400300 h 3651250"/>
                <a:gd name="connsiteX82" fmla="*/ 2000250 w 2197100"/>
                <a:gd name="connsiteY82" fmla="*/ 2311400 h 3651250"/>
                <a:gd name="connsiteX83" fmla="*/ 2019300 w 2197100"/>
                <a:gd name="connsiteY83" fmla="*/ 2254250 h 3651250"/>
                <a:gd name="connsiteX84" fmla="*/ 2038350 w 2197100"/>
                <a:gd name="connsiteY84" fmla="*/ 2197100 h 3651250"/>
                <a:gd name="connsiteX85" fmla="*/ 2044700 w 2197100"/>
                <a:gd name="connsiteY85" fmla="*/ 2178050 h 3651250"/>
                <a:gd name="connsiteX86" fmla="*/ 2063750 w 2197100"/>
                <a:gd name="connsiteY86" fmla="*/ 2146300 h 3651250"/>
                <a:gd name="connsiteX87" fmla="*/ 2070100 w 2197100"/>
                <a:gd name="connsiteY87" fmla="*/ 2127250 h 3651250"/>
                <a:gd name="connsiteX88" fmla="*/ 2082800 w 2197100"/>
                <a:gd name="connsiteY88" fmla="*/ 2082800 h 3651250"/>
                <a:gd name="connsiteX89" fmla="*/ 2108200 w 2197100"/>
                <a:gd name="connsiteY89" fmla="*/ 2006600 h 3651250"/>
                <a:gd name="connsiteX90" fmla="*/ 2114550 w 2197100"/>
                <a:gd name="connsiteY90" fmla="*/ 1987550 h 3651250"/>
                <a:gd name="connsiteX91" fmla="*/ 2133600 w 2197100"/>
                <a:gd name="connsiteY91" fmla="*/ 1905000 h 3651250"/>
                <a:gd name="connsiteX92" fmla="*/ 2146300 w 2197100"/>
                <a:gd name="connsiteY92" fmla="*/ 1771650 h 3651250"/>
                <a:gd name="connsiteX93" fmla="*/ 2133600 w 2197100"/>
                <a:gd name="connsiteY93" fmla="*/ 1574800 h 3651250"/>
                <a:gd name="connsiteX94" fmla="*/ 2114550 w 2197100"/>
                <a:gd name="connsiteY94" fmla="*/ 1498600 h 3651250"/>
                <a:gd name="connsiteX95" fmla="*/ 2108200 w 2197100"/>
                <a:gd name="connsiteY95" fmla="*/ 1466850 h 3651250"/>
                <a:gd name="connsiteX96" fmla="*/ 2095500 w 2197100"/>
                <a:gd name="connsiteY96" fmla="*/ 1422400 h 3651250"/>
                <a:gd name="connsiteX97" fmla="*/ 2089150 w 2197100"/>
                <a:gd name="connsiteY97" fmla="*/ 1384300 h 3651250"/>
                <a:gd name="connsiteX98" fmla="*/ 2076450 w 2197100"/>
                <a:gd name="connsiteY98" fmla="*/ 1352550 h 3651250"/>
                <a:gd name="connsiteX99" fmla="*/ 2063750 w 2197100"/>
                <a:gd name="connsiteY99" fmla="*/ 1314450 h 3651250"/>
                <a:gd name="connsiteX100" fmla="*/ 2051050 w 2197100"/>
                <a:gd name="connsiteY100" fmla="*/ 1289050 h 3651250"/>
                <a:gd name="connsiteX101" fmla="*/ 2038350 w 2197100"/>
                <a:gd name="connsiteY101" fmla="*/ 1250950 h 3651250"/>
                <a:gd name="connsiteX102" fmla="*/ 2025650 w 2197100"/>
                <a:gd name="connsiteY102" fmla="*/ 1219200 h 3651250"/>
                <a:gd name="connsiteX103" fmla="*/ 2019300 w 2197100"/>
                <a:gd name="connsiteY103" fmla="*/ 1200150 h 3651250"/>
                <a:gd name="connsiteX104" fmla="*/ 2006600 w 2197100"/>
                <a:gd name="connsiteY104" fmla="*/ 1181100 h 3651250"/>
                <a:gd name="connsiteX105" fmla="*/ 1993900 w 2197100"/>
                <a:gd name="connsiteY105" fmla="*/ 1136650 h 3651250"/>
                <a:gd name="connsiteX106" fmla="*/ 1993900 w 2197100"/>
                <a:gd name="connsiteY106" fmla="*/ 901700 h 3651250"/>
                <a:gd name="connsiteX107" fmla="*/ 2006600 w 2197100"/>
                <a:gd name="connsiteY107" fmla="*/ 838200 h 3651250"/>
                <a:gd name="connsiteX108" fmla="*/ 2019300 w 2197100"/>
                <a:gd name="connsiteY108" fmla="*/ 806450 h 3651250"/>
                <a:gd name="connsiteX109" fmla="*/ 2038350 w 2197100"/>
                <a:gd name="connsiteY109" fmla="*/ 730250 h 3651250"/>
                <a:gd name="connsiteX110" fmla="*/ 2057400 w 2197100"/>
                <a:gd name="connsiteY110" fmla="*/ 666750 h 3651250"/>
                <a:gd name="connsiteX111" fmla="*/ 2063750 w 2197100"/>
                <a:gd name="connsiteY111" fmla="*/ 647700 h 3651250"/>
                <a:gd name="connsiteX112" fmla="*/ 2070100 w 2197100"/>
                <a:gd name="connsiteY112" fmla="*/ 628650 h 3651250"/>
                <a:gd name="connsiteX113" fmla="*/ 2082800 w 2197100"/>
                <a:gd name="connsiteY113" fmla="*/ 603250 h 3651250"/>
                <a:gd name="connsiteX114" fmla="*/ 2101850 w 2197100"/>
                <a:gd name="connsiteY114" fmla="*/ 533400 h 3651250"/>
                <a:gd name="connsiteX115" fmla="*/ 2114550 w 2197100"/>
                <a:gd name="connsiteY115" fmla="*/ 508000 h 3651250"/>
                <a:gd name="connsiteX116" fmla="*/ 2133600 w 2197100"/>
                <a:gd name="connsiteY116" fmla="*/ 450850 h 3651250"/>
                <a:gd name="connsiteX117" fmla="*/ 2146300 w 2197100"/>
                <a:gd name="connsiteY117" fmla="*/ 425450 h 3651250"/>
                <a:gd name="connsiteX118" fmla="*/ 2165350 w 2197100"/>
                <a:gd name="connsiteY118" fmla="*/ 355600 h 3651250"/>
                <a:gd name="connsiteX119" fmla="*/ 2178050 w 2197100"/>
                <a:gd name="connsiteY119" fmla="*/ 323850 h 3651250"/>
                <a:gd name="connsiteX120" fmla="*/ 2184400 w 2197100"/>
                <a:gd name="connsiteY120" fmla="*/ 285750 h 3651250"/>
                <a:gd name="connsiteX121" fmla="*/ 2197100 w 2197100"/>
                <a:gd name="connsiteY121" fmla="*/ 247650 h 3651250"/>
                <a:gd name="connsiteX122" fmla="*/ 2190750 w 2197100"/>
                <a:gd name="connsiteY122" fmla="*/ 165100 h 3651250"/>
                <a:gd name="connsiteX123" fmla="*/ 2178050 w 2197100"/>
                <a:gd name="connsiteY123" fmla="*/ 146050 h 3651250"/>
                <a:gd name="connsiteX124" fmla="*/ 2120900 w 2197100"/>
                <a:gd name="connsiteY124" fmla="*/ 101600 h 3651250"/>
                <a:gd name="connsiteX125" fmla="*/ 2082800 w 2197100"/>
                <a:gd name="connsiteY125" fmla="*/ 88900 h 3651250"/>
                <a:gd name="connsiteX126" fmla="*/ 2051050 w 2197100"/>
                <a:gd name="connsiteY126" fmla="*/ 76200 h 3651250"/>
                <a:gd name="connsiteX127" fmla="*/ 1993900 w 2197100"/>
                <a:gd name="connsiteY127" fmla="*/ 57150 h 3651250"/>
                <a:gd name="connsiteX128" fmla="*/ 1974850 w 2197100"/>
                <a:gd name="connsiteY128" fmla="*/ 50800 h 3651250"/>
                <a:gd name="connsiteX129" fmla="*/ 1955800 w 2197100"/>
                <a:gd name="connsiteY129" fmla="*/ 44450 h 3651250"/>
                <a:gd name="connsiteX130" fmla="*/ 1924050 w 2197100"/>
                <a:gd name="connsiteY130" fmla="*/ 31750 h 3651250"/>
                <a:gd name="connsiteX131" fmla="*/ 1885950 w 2197100"/>
                <a:gd name="connsiteY131" fmla="*/ 25400 h 3651250"/>
                <a:gd name="connsiteX132" fmla="*/ 1847850 w 2197100"/>
                <a:gd name="connsiteY132" fmla="*/ 12700 h 3651250"/>
                <a:gd name="connsiteX133" fmla="*/ 1765300 w 2197100"/>
                <a:gd name="connsiteY133" fmla="*/ 0 h 3651250"/>
                <a:gd name="connsiteX134" fmla="*/ 1262903 w 2197100"/>
                <a:gd name="connsiteY134" fmla="*/ 44618 h 3651250"/>
                <a:gd name="connsiteX135" fmla="*/ 1180539 w 2197100"/>
                <a:gd name="connsiteY135" fmla="*/ 79742 h 3651250"/>
                <a:gd name="connsiteX136" fmla="*/ 1125444 w 2197100"/>
                <a:gd name="connsiteY136" fmla="*/ 95501 h 3651250"/>
                <a:gd name="connsiteX137" fmla="*/ 1126939 w 2197100"/>
                <a:gd name="connsiteY137" fmla="*/ 108202 h 3651250"/>
                <a:gd name="connsiteX138" fmla="*/ 1054100 w 2197100"/>
                <a:gd name="connsiteY138" fmla="*/ 114551 h 3651250"/>
                <a:gd name="connsiteX139" fmla="*/ 1031875 w 2197100"/>
                <a:gd name="connsiteY139" fmla="*/ 133374 h 3651250"/>
                <a:gd name="connsiteX140" fmla="*/ 993215 w 2197100"/>
                <a:gd name="connsiteY140" fmla="*/ 133518 h 3651250"/>
                <a:gd name="connsiteX141" fmla="*/ 958850 w 2197100"/>
                <a:gd name="connsiteY141" fmla="*/ 101600 h 3651250"/>
                <a:gd name="connsiteX142" fmla="*/ 914400 w 2197100"/>
                <a:gd name="connsiteY142" fmla="*/ 114300 h 3651250"/>
                <a:gd name="connsiteX143" fmla="*/ 895350 w 2197100"/>
                <a:gd name="connsiteY143" fmla="*/ 127000 h 3651250"/>
                <a:gd name="connsiteX144" fmla="*/ 876300 w 2197100"/>
                <a:gd name="connsiteY144" fmla="*/ 133350 h 3651250"/>
                <a:gd name="connsiteX145" fmla="*/ 850900 w 2197100"/>
                <a:gd name="connsiteY145" fmla="*/ 152400 h 3651250"/>
                <a:gd name="connsiteX146" fmla="*/ 825500 w 2197100"/>
                <a:gd name="connsiteY146" fmla="*/ 158750 h 3651250"/>
                <a:gd name="connsiteX147" fmla="*/ 762000 w 2197100"/>
                <a:gd name="connsiteY147" fmla="*/ 184150 h 3651250"/>
                <a:gd name="connsiteX148" fmla="*/ 717550 w 2197100"/>
                <a:gd name="connsiteY148" fmla="*/ 209550 h 3651250"/>
                <a:gd name="connsiteX149" fmla="*/ 698500 w 2197100"/>
                <a:gd name="connsiteY149" fmla="*/ 215900 h 3651250"/>
                <a:gd name="connsiteX150" fmla="*/ 679450 w 2197100"/>
                <a:gd name="connsiteY150" fmla="*/ 228600 h 3651250"/>
                <a:gd name="connsiteX151" fmla="*/ 654050 w 2197100"/>
                <a:gd name="connsiteY151" fmla="*/ 241300 h 3651250"/>
                <a:gd name="connsiteX152" fmla="*/ 635000 w 2197100"/>
                <a:gd name="connsiteY152" fmla="*/ 254000 h 3651250"/>
                <a:gd name="connsiteX153" fmla="*/ 609600 w 2197100"/>
                <a:gd name="connsiteY153" fmla="*/ 266700 h 3651250"/>
                <a:gd name="connsiteX154" fmla="*/ 565150 w 2197100"/>
                <a:gd name="connsiteY154" fmla="*/ 311150 h 3651250"/>
                <a:gd name="connsiteX155" fmla="*/ 546100 w 2197100"/>
                <a:gd name="connsiteY155" fmla="*/ 323850 h 3651250"/>
                <a:gd name="connsiteX156" fmla="*/ 533400 w 2197100"/>
                <a:gd name="connsiteY156" fmla="*/ 349250 h 3651250"/>
                <a:gd name="connsiteX157" fmla="*/ 508000 w 2197100"/>
                <a:gd name="connsiteY157" fmla="*/ 387350 h 3651250"/>
                <a:gd name="connsiteX158" fmla="*/ 482600 w 2197100"/>
                <a:gd name="connsiteY158" fmla="*/ 431800 h 3651250"/>
                <a:gd name="connsiteX159" fmla="*/ 476250 w 2197100"/>
                <a:gd name="connsiteY159" fmla="*/ 457200 h 3651250"/>
                <a:gd name="connsiteX160" fmla="*/ 457200 w 2197100"/>
                <a:gd name="connsiteY160" fmla="*/ 501650 h 3651250"/>
                <a:gd name="connsiteX161" fmla="*/ 444500 w 2197100"/>
                <a:gd name="connsiteY161" fmla="*/ 565150 h 3651250"/>
                <a:gd name="connsiteX162" fmla="*/ 419100 w 2197100"/>
                <a:gd name="connsiteY162" fmla="*/ 635000 h 3651250"/>
                <a:gd name="connsiteX163" fmla="*/ 406400 w 2197100"/>
                <a:gd name="connsiteY163" fmla="*/ 698500 h 3651250"/>
                <a:gd name="connsiteX164" fmla="*/ 393700 w 2197100"/>
                <a:gd name="connsiteY164" fmla="*/ 736600 h 3651250"/>
                <a:gd name="connsiteX165" fmla="*/ 387350 w 2197100"/>
                <a:gd name="connsiteY165" fmla="*/ 768350 h 3651250"/>
                <a:gd name="connsiteX166" fmla="*/ 381000 w 2197100"/>
                <a:gd name="connsiteY166" fmla="*/ 806450 h 3651250"/>
                <a:gd name="connsiteX167" fmla="*/ 374650 w 2197100"/>
                <a:gd name="connsiteY167" fmla="*/ 825500 h 3651250"/>
                <a:gd name="connsiteX168" fmla="*/ 368300 w 2197100"/>
                <a:gd name="connsiteY168" fmla="*/ 889000 h 3651250"/>
                <a:gd name="connsiteX169" fmla="*/ 349250 w 2197100"/>
                <a:gd name="connsiteY169" fmla="*/ 996950 h 3651250"/>
                <a:gd name="connsiteX170" fmla="*/ 336550 w 2197100"/>
                <a:gd name="connsiteY170" fmla="*/ 1104900 h 3651250"/>
                <a:gd name="connsiteX171" fmla="*/ 330200 w 2197100"/>
                <a:gd name="connsiteY171" fmla="*/ 1136650 h 3651250"/>
                <a:gd name="connsiteX172" fmla="*/ 323850 w 2197100"/>
                <a:gd name="connsiteY172" fmla="*/ 1206500 h 3651250"/>
                <a:gd name="connsiteX173" fmla="*/ 311150 w 2197100"/>
                <a:gd name="connsiteY173" fmla="*/ 1270000 h 3651250"/>
                <a:gd name="connsiteX174" fmla="*/ 292100 w 2197100"/>
                <a:gd name="connsiteY174" fmla="*/ 1454150 h 3651250"/>
                <a:gd name="connsiteX0" fmla="*/ 292100 w 2197100"/>
                <a:gd name="connsiteY0" fmla="*/ 1454150 h 3651250"/>
                <a:gd name="connsiteX1" fmla="*/ 273050 w 2197100"/>
                <a:gd name="connsiteY1" fmla="*/ 1543050 h 3651250"/>
                <a:gd name="connsiteX2" fmla="*/ 260350 w 2197100"/>
                <a:gd name="connsiteY2" fmla="*/ 1619250 h 3651250"/>
                <a:gd name="connsiteX3" fmla="*/ 247650 w 2197100"/>
                <a:gd name="connsiteY3" fmla="*/ 1657350 h 3651250"/>
                <a:gd name="connsiteX4" fmla="*/ 241300 w 2197100"/>
                <a:gd name="connsiteY4" fmla="*/ 1682750 h 3651250"/>
                <a:gd name="connsiteX5" fmla="*/ 215900 w 2197100"/>
                <a:gd name="connsiteY5" fmla="*/ 1765300 h 3651250"/>
                <a:gd name="connsiteX6" fmla="*/ 203200 w 2197100"/>
                <a:gd name="connsiteY6" fmla="*/ 1828800 h 3651250"/>
                <a:gd name="connsiteX7" fmla="*/ 190500 w 2197100"/>
                <a:gd name="connsiteY7" fmla="*/ 1866900 h 3651250"/>
                <a:gd name="connsiteX8" fmla="*/ 171450 w 2197100"/>
                <a:gd name="connsiteY8" fmla="*/ 1930400 h 3651250"/>
                <a:gd name="connsiteX9" fmla="*/ 152400 w 2197100"/>
                <a:gd name="connsiteY9" fmla="*/ 1981200 h 3651250"/>
                <a:gd name="connsiteX10" fmla="*/ 133350 w 2197100"/>
                <a:gd name="connsiteY10" fmla="*/ 2044700 h 3651250"/>
                <a:gd name="connsiteX11" fmla="*/ 114300 w 2197100"/>
                <a:gd name="connsiteY11" fmla="*/ 2070100 h 3651250"/>
                <a:gd name="connsiteX12" fmla="*/ 107950 w 2197100"/>
                <a:gd name="connsiteY12" fmla="*/ 2108200 h 3651250"/>
                <a:gd name="connsiteX13" fmla="*/ 82550 w 2197100"/>
                <a:gd name="connsiteY13" fmla="*/ 2178050 h 3651250"/>
                <a:gd name="connsiteX14" fmla="*/ 69850 w 2197100"/>
                <a:gd name="connsiteY14" fmla="*/ 2235200 h 3651250"/>
                <a:gd name="connsiteX15" fmla="*/ 57150 w 2197100"/>
                <a:gd name="connsiteY15" fmla="*/ 2273300 h 3651250"/>
                <a:gd name="connsiteX16" fmla="*/ 44450 w 2197100"/>
                <a:gd name="connsiteY16" fmla="*/ 2324100 h 3651250"/>
                <a:gd name="connsiteX17" fmla="*/ 38100 w 2197100"/>
                <a:gd name="connsiteY17" fmla="*/ 2343150 h 3651250"/>
                <a:gd name="connsiteX18" fmla="*/ 25400 w 2197100"/>
                <a:gd name="connsiteY18" fmla="*/ 2374900 h 3651250"/>
                <a:gd name="connsiteX19" fmla="*/ 6350 w 2197100"/>
                <a:gd name="connsiteY19" fmla="*/ 2444750 h 3651250"/>
                <a:gd name="connsiteX20" fmla="*/ 0 w 2197100"/>
                <a:gd name="connsiteY20" fmla="*/ 2482850 h 3651250"/>
                <a:gd name="connsiteX21" fmla="*/ 6350 w 2197100"/>
                <a:gd name="connsiteY21" fmla="*/ 2959100 h 3651250"/>
                <a:gd name="connsiteX22" fmla="*/ 25400 w 2197100"/>
                <a:gd name="connsiteY22" fmla="*/ 3028950 h 3651250"/>
                <a:gd name="connsiteX23" fmla="*/ 31750 w 2197100"/>
                <a:gd name="connsiteY23" fmla="*/ 3048000 h 3651250"/>
                <a:gd name="connsiteX24" fmla="*/ 44450 w 2197100"/>
                <a:gd name="connsiteY24" fmla="*/ 3105150 h 3651250"/>
                <a:gd name="connsiteX25" fmla="*/ 57150 w 2197100"/>
                <a:gd name="connsiteY25" fmla="*/ 3162300 h 3651250"/>
                <a:gd name="connsiteX26" fmla="*/ 69850 w 2197100"/>
                <a:gd name="connsiteY26" fmla="*/ 3181350 h 3651250"/>
                <a:gd name="connsiteX27" fmla="*/ 82550 w 2197100"/>
                <a:gd name="connsiteY27" fmla="*/ 3219450 h 3651250"/>
                <a:gd name="connsiteX28" fmla="*/ 107950 w 2197100"/>
                <a:gd name="connsiteY28" fmla="*/ 3308350 h 3651250"/>
                <a:gd name="connsiteX29" fmla="*/ 114300 w 2197100"/>
                <a:gd name="connsiteY29" fmla="*/ 3340100 h 3651250"/>
                <a:gd name="connsiteX30" fmla="*/ 139700 w 2197100"/>
                <a:gd name="connsiteY30" fmla="*/ 3390900 h 3651250"/>
                <a:gd name="connsiteX31" fmla="*/ 165100 w 2197100"/>
                <a:gd name="connsiteY31" fmla="*/ 3435350 h 3651250"/>
                <a:gd name="connsiteX32" fmla="*/ 190500 w 2197100"/>
                <a:gd name="connsiteY32" fmla="*/ 3460750 h 3651250"/>
                <a:gd name="connsiteX33" fmla="*/ 241300 w 2197100"/>
                <a:gd name="connsiteY33" fmla="*/ 3492500 h 3651250"/>
                <a:gd name="connsiteX34" fmla="*/ 292100 w 2197100"/>
                <a:gd name="connsiteY34" fmla="*/ 3511550 h 3651250"/>
                <a:gd name="connsiteX35" fmla="*/ 317500 w 2197100"/>
                <a:gd name="connsiteY35" fmla="*/ 3517900 h 3651250"/>
                <a:gd name="connsiteX36" fmla="*/ 361950 w 2197100"/>
                <a:gd name="connsiteY36" fmla="*/ 3536950 h 3651250"/>
                <a:gd name="connsiteX37" fmla="*/ 412750 w 2197100"/>
                <a:gd name="connsiteY37" fmla="*/ 3556000 h 3651250"/>
                <a:gd name="connsiteX38" fmla="*/ 444500 w 2197100"/>
                <a:gd name="connsiteY38" fmla="*/ 3562350 h 3651250"/>
                <a:gd name="connsiteX39" fmla="*/ 546100 w 2197100"/>
                <a:gd name="connsiteY39" fmla="*/ 3587750 h 3651250"/>
                <a:gd name="connsiteX40" fmla="*/ 565150 w 2197100"/>
                <a:gd name="connsiteY40" fmla="*/ 3600450 h 3651250"/>
                <a:gd name="connsiteX41" fmla="*/ 673100 w 2197100"/>
                <a:gd name="connsiteY41" fmla="*/ 3613150 h 3651250"/>
                <a:gd name="connsiteX42" fmla="*/ 704850 w 2197100"/>
                <a:gd name="connsiteY42" fmla="*/ 3625850 h 3651250"/>
                <a:gd name="connsiteX43" fmla="*/ 736600 w 2197100"/>
                <a:gd name="connsiteY43" fmla="*/ 3632200 h 3651250"/>
                <a:gd name="connsiteX44" fmla="*/ 755650 w 2197100"/>
                <a:gd name="connsiteY44" fmla="*/ 3638550 h 3651250"/>
                <a:gd name="connsiteX45" fmla="*/ 825500 w 2197100"/>
                <a:gd name="connsiteY45" fmla="*/ 3651250 h 3651250"/>
                <a:gd name="connsiteX46" fmla="*/ 1143000 w 2197100"/>
                <a:gd name="connsiteY46" fmla="*/ 3644900 h 3651250"/>
                <a:gd name="connsiteX47" fmla="*/ 1200150 w 2197100"/>
                <a:gd name="connsiteY47" fmla="*/ 3638550 h 3651250"/>
                <a:gd name="connsiteX48" fmla="*/ 1270000 w 2197100"/>
                <a:gd name="connsiteY48" fmla="*/ 3613150 h 3651250"/>
                <a:gd name="connsiteX49" fmla="*/ 1295400 w 2197100"/>
                <a:gd name="connsiteY49" fmla="*/ 3600450 h 3651250"/>
                <a:gd name="connsiteX50" fmla="*/ 1314450 w 2197100"/>
                <a:gd name="connsiteY50" fmla="*/ 3594100 h 3651250"/>
                <a:gd name="connsiteX51" fmla="*/ 1384300 w 2197100"/>
                <a:gd name="connsiteY51" fmla="*/ 3568700 h 3651250"/>
                <a:gd name="connsiteX52" fmla="*/ 1409700 w 2197100"/>
                <a:gd name="connsiteY52" fmla="*/ 3549650 h 3651250"/>
                <a:gd name="connsiteX53" fmla="*/ 1454150 w 2197100"/>
                <a:gd name="connsiteY53" fmla="*/ 3536950 h 3651250"/>
                <a:gd name="connsiteX54" fmla="*/ 1498600 w 2197100"/>
                <a:gd name="connsiteY54" fmla="*/ 3505200 h 3651250"/>
                <a:gd name="connsiteX55" fmla="*/ 1524000 w 2197100"/>
                <a:gd name="connsiteY55" fmla="*/ 3492500 h 3651250"/>
                <a:gd name="connsiteX56" fmla="*/ 1562100 w 2197100"/>
                <a:gd name="connsiteY56" fmla="*/ 3460750 h 3651250"/>
                <a:gd name="connsiteX57" fmla="*/ 1587500 w 2197100"/>
                <a:gd name="connsiteY57" fmla="*/ 3448050 h 3651250"/>
                <a:gd name="connsiteX58" fmla="*/ 1638300 w 2197100"/>
                <a:gd name="connsiteY58" fmla="*/ 3390900 h 3651250"/>
                <a:gd name="connsiteX59" fmla="*/ 1657350 w 2197100"/>
                <a:gd name="connsiteY59" fmla="*/ 3378200 h 3651250"/>
                <a:gd name="connsiteX60" fmla="*/ 1676400 w 2197100"/>
                <a:gd name="connsiteY60" fmla="*/ 3340100 h 3651250"/>
                <a:gd name="connsiteX61" fmla="*/ 1695450 w 2197100"/>
                <a:gd name="connsiteY61" fmla="*/ 3302000 h 3651250"/>
                <a:gd name="connsiteX62" fmla="*/ 1708150 w 2197100"/>
                <a:gd name="connsiteY62" fmla="*/ 3232150 h 3651250"/>
                <a:gd name="connsiteX63" fmla="*/ 1714500 w 2197100"/>
                <a:gd name="connsiteY63" fmla="*/ 3200400 h 3651250"/>
                <a:gd name="connsiteX64" fmla="*/ 1720850 w 2197100"/>
                <a:gd name="connsiteY64" fmla="*/ 3060700 h 3651250"/>
                <a:gd name="connsiteX65" fmla="*/ 1727200 w 2197100"/>
                <a:gd name="connsiteY65" fmla="*/ 3035300 h 3651250"/>
                <a:gd name="connsiteX66" fmla="*/ 1733550 w 2197100"/>
                <a:gd name="connsiteY66" fmla="*/ 2997200 h 3651250"/>
                <a:gd name="connsiteX67" fmla="*/ 1752600 w 2197100"/>
                <a:gd name="connsiteY67" fmla="*/ 2952750 h 3651250"/>
                <a:gd name="connsiteX68" fmla="*/ 1765300 w 2197100"/>
                <a:gd name="connsiteY68" fmla="*/ 2908300 h 3651250"/>
                <a:gd name="connsiteX69" fmla="*/ 1771650 w 2197100"/>
                <a:gd name="connsiteY69" fmla="*/ 2889250 h 3651250"/>
                <a:gd name="connsiteX70" fmla="*/ 1790700 w 2197100"/>
                <a:gd name="connsiteY70" fmla="*/ 2806700 h 3651250"/>
                <a:gd name="connsiteX71" fmla="*/ 1822450 w 2197100"/>
                <a:gd name="connsiteY71" fmla="*/ 2717800 h 3651250"/>
                <a:gd name="connsiteX72" fmla="*/ 1828800 w 2197100"/>
                <a:gd name="connsiteY72" fmla="*/ 2692400 h 3651250"/>
                <a:gd name="connsiteX73" fmla="*/ 1841500 w 2197100"/>
                <a:gd name="connsiteY73" fmla="*/ 2673350 h 3651250"/>
                <a:gd name="connsiteX74" fmla="*/ 1847850 w 2197100"/>
                <a:gd name="connsiteY74" fmla="*/ 2654300 h 3651250"/>
                <a:gd name="connsiteX75" fmla="*/ 1860550 w 2197100"/>
                <a:gd name="connsiteY75" fmla="*/ 2628900 h 3651250"/>
                <a:gd name="connsiteX76" fmla="*/ 1866900 w 2197100"/>
                <a:gd name="connsiteY76" fmla="*/ 2609850 h 3651250"/>
                <a:gd name="connsiteX77" fmla="*/ 1905000 w 2197100"/>
                <a:gd name="connsiteY77" fmla="*/ 2533650 h 3651250"/>
                <a:gd name="connsiteX78" fmla="*/ 1917700 w 2197100"/>
                <a:gd name="connsiteY78" fmla="*/ 2514600 h 3651250"/>
                <a:gd name="connsiteX79" fmla="*/ 1943100 w 2197100"/>
                <a:gd name="connsiteY79" fmla="*/ 2444750 h 3651250"/>
                <a:gd name="connsiteX80" fmla="*/ 1955800 w 2197100"/>
                <a:gd name="connsiteY80" fmla="*/ 2419350 h 3651250"/>
                <a:gd name="connsiteX81" fmla="*/ 1962150 w 2197100"/>
                <a:gd name="connsiteY81" fmla="*/ 2400300 h 3651250"/>
                <a:gd name="connsiteX82" fmla="*/ 2000250 w 2197100"/>
                <a:gd name="connsiteY82" fmla="*/ 2311400 h 3651250"/>
                <a:gd name="connsiteX83" fmla="*/ 2019300 w 2197100"/>
                <a:gd name="connsiteY83" fmla="*/ 2254250 h 3651250"/>
                <a:gd name="connsiteX84" fmla="*/ 2038350 w 2197100"/>
                <a:gd name="connsiteY84" fmla="*/ 2197100 h 3651250"/>
                <a:gd name="connsiteX85" fmla="*/ 2044700 w 2197100"/>
                <a:gd name="connsiteY85" fmla="*/ 2178050 h 3651250"/>
                <a:gd name="connsiteX86" fmla="*/ 2063750 w 2197100"/>
                <a:gd name="connsiteY86" fmla="*/ 2146300 h 3651250"/>
                <a:gd name="connsiteX87" fmla="*/ 2070100 w 2197100"/>
                <a:gd name="connsiteY87" fmla="*/ 2127250 h 3651250"/>
                <a:gd name="connsiteX88" fmla="*/ 2082800 w 2197100"/>
                <a:gd name="connsiteY88" fmla="*/ 2082800 h 3651250"/>
                <a:gd name="connsiteX89" fmla="*/ 2108200 w 2197100"/>
                <a:gd name="connsiteY89" fmla="*/ 2006600 h 3651250"/>
                <a:gd name="connsiteX90" fmla="*/ 2114550 w 2197100"/>
                <a:gd name="connsiteY90" fmla="*/ 1987550 h 3651250"/>
                <a:gd name="connsiteX91" fmla="*/ 2133600 w 2197100"/>
                <a:gd name="connsiteY91" fmla="*/ 1905000 h 3651250"/>
                <a:gd name="connsiteX92" fmla="*/ 2146300 w 2197100"/>
                <a:gd name="connsiteY92" fmla="*/ 1771650 h 3651250"/>
                <a:gd name="connsiteX93" fmla="*/ 2133600 w 2197100"/>
                <a:gd name="connsiteY93" fmla="*/ 1574800 h 3651250"/>
                <a:gd name="connsiteX94" fmla="*/ 2114550 w 2197100"/>
                <a:gd name="connsiteY94" fmla="*/ 1498600 h 3651250"/>
                <a:gd name="connsiteX95" fmla="*/ 2108200 w 2197100"/>
                <a:gd name="connsiteY95" fmla="*/ 1466850 h 3651250"/>
                <a:gd name="connsiteX96" fmla="*/ 2095500 w 2197100"/>
                <a:gd name="connsiteY96" fmla="*/ 1422400 h 3651250"/>
                <a:gd name="connsiteX97" fmla="*/ 2089150 w 2197100"/>
                <a:gd name="connsiteY97" fmla="*/ 1384300 h 3651250"/>
                <a:gd name="connsiteX98" fmla="*/ 2076450 w 2197100"/>
                <a:gd name="connsiteY98" fmla="*/ 1352550 h 3651250"/>
                <a:gd name="connsiteX99" fmla="*/ 2063750 w 2197100"/>
                <a:gd name="connsiteY99" fmla="*/ 1314450 h 3651250"/>
                <a:gd name="connsiteX100" fmla="*/ 2051050 w 2197100"/>
                <a:gd name="connsiteY100" fmla="*/ 1289050 h 3651250"/>
                <a:gd name="connsiteX101" fmla="*/ 2038350 w 2197100"/>
                <a:gd name="connsiteY101" fmla="*/ 1250950 h 3651250"/>
                <a:gd name="connsiteX102" fmla="*/ 2025650 w 2197100"/>
                <a:gd name="connsiteY102" fmla="*/ 1219200 h 3651250"/>
                <a:gd name="connsiteX103" fmla="*/ 2019300 w 2197100"/>
                <a:gd name="connsiteY103" fmla="*/ 1200150 h 3651250"/>
                <a:gd name="connsiteX104" fmla="*/ 2006600 w 2197100"/>
                <a:gd name="connsiteY104" fmla="*/ 1181100 h 3651250"/>
                <a:gd name="connsiteX105" fmla="*/ 1993900 w 2197100"/>
                <a:gd name="connsiteY105" fmla="*/ 1136650 h 3651250"/>
                <a:gd name="connsiteX106" fmla="*/ 1993900 w 2197100"/>
                <a:gd name="connsiteY106" fmla="*/ 901700 h 3651250"/>
                <a:gd name="connsiteX107" fmla="*/ 2006600 w 2197100"/>
                <a:gd name="connsiteY107" fmla="*/ 838200 h 3651250"/>
                <a:gd name="connsiteX108" fmla="*/ 2019300 w 2197100"/>
                <a:gd name="connsiteY108" fmla="*/ 806450 h 3651250"/>
                <a:gd name="connsiteX109" fmla="*/ 2038350 w 2197100"/>
                <a:gd name="connsiteY109" fmla="*/ 730250 h 3651250"/>
                <a:gd name="connsiteX110" fmla="*/ 2057400 w 2197100"/>
                <a:gd name="connsiteY110" fmla="*/ 666750 h 3651250"/>
                <a:gd name="connsiteX111" fmla="*/ 2063750 w 2197100"/>
                <a:gd name="connsiteY111" fmla="*/ 647700 h 3651250"/>
                <a:gd name="connsiteX112" fmla="*/ 2070100 w 2197100"/>
                <a:gd name="connsiteY112" fmla="*/ 628650 h 3651250"/>
                <a:gd name="connsiteX113" fmla="*/ 2082800 w 2197100"/>
                <a:gd name="connsiteY113" fmla="*/ 603250 h 3651250"/>
                <a:gd name="connsiteX114" fmla="*/ 2101850 w 2197100"/>
                <a:gd name="connsiteY114" fmla="*/ 533400 h 3651250"/>
                <a:gd name="connsiteX115" fmla="*/ 2114550 w 2197100"/>
                <a:gd name="connsiteY115" fmla="*/ 508000 h 3651250"/>
                <a:gd name="connsiteX116" fmla="*/ 2133600 w 2197100"/>
                <a:gd name="connsiteY116" fmla="*/ 450850 h 3651250"/>
                <a:gd name="connsiteX117" fmla="*/ 2146300 w 2197100"/>
                <a:gd name="connsiteY117" fmla="*/ 425450 h 3651250"/>
                <a:gd name="connsiteX118" fmla="*/ 2165350 w 2197100"/>
                <a:gd name="connsiteY118" fmla="*/ 355600 h 3651250"/>
                <a:gd name="connsiteX119" fmla="*/ 2178050 w 2197100"/>
                <a:gd name="connsiteY119" fmla="*/ 323850 h 3651250"/>
                <a:gd name="connsiteX120" fmla="*/ 2184400 w 2197100"/>
                <a:gd name="connsiteY120" fmla="*/ 285750 h 3651250"/>
                <a:gd name="connsiteX121" fmla="*/ 2197100 w 2197100"/>
                <a:gd name="connsiteY121" fmla="*/ 247650 h 3651250"/>
                <a:gd name="connsiteX122" fmla="*/ 2190750 w 2197100"/>
                <a:gd name="connsiteY122" fmla="*/ 165100 h 3651250"/>
                <a:gd name="connsiteX123" fmla="*/ 2178050 w 2197100"/>
                <a:gd name="connsiteY123" fmla="*/ 146050 h 3651250"/>
                <a:gd name="connsiteX124" fmla="*/ 2120900 w 2197100"/>
                <a:gd name="connsiteY124" fmla="*/ 101600 h 3651250"/>
                <a:gd name="connsiteX125" fmla="*/ 2082800 w 2197100"/>
                <a:gd name="connsiteY125" fmla="*/ 88900 h 3651250"/>
                <a:gd name="connsiteX126" fmla="*/ 2051050 w 2197100"/>
                <a:gd name="connsiteY126" fmla="*/ 76200 h 3651250"/>
                <a:gd name="connsiteX127" fmla="*/ 1993900 w 2197100"/>
                <a:gd name="connsiteY127" fmla="*/ 57150 h 3651250"/>
                <a:gd name="connsiteX128" fmla="*/ 1974850 w 2197100"/>
                <a:gd name="connsiteY128" fmla="*/ 50800 h 3651250"/>
                <a:gd name="connsiteX129" fmla="*/ 1955800 w 2197100"/>
                <a:gd name="connsiteY129" fmla="*/ 44450 h 3651250"/>
                <a:gd name="connsiteX130" fmla="*/ 1924050 w 2197100"/>
                <a:gd name="connsiteY130" fmla="*/ 31750 h 3651250"/>
                <a:gd name="connsiteX131" fmla="*/ 1885950 w 2197100"/>
                <a:gd name="connsiteY131" fmla="*/ 25400 h 3651250"/>
                <a:gd name="connsiteX132" fmla="*/ 1847850 w 2197100"/>
                <a:gd name="connsiteY132" fmla="*/ 12700 h 3651250"/>
                <a:gd name="connsiteX133" fmla="*/ 1765300 w 2197100"/>
                <a:gd name="connsiteY133" fmla="*/ 0 h 3651250"/>
                <a:gd name="connsiteX134" fmla="*/ 1262903 w 2197100"/>
                <a:gd name="connsiteY134" fmla="*/ 44618 h 3651250"/>
                <a:gd name="connsiteX135" fmla="*/ 1180539 w 2197100"/>
                <a:gd name="connsiteY135" fmla="*/ 79742 h 3651250"/>
                <a:gd name="connsiteX136" fmla="*/ 1125444 w 2197100"/>
                <a:gd name="connsiteY136" fmla="*/ 95501 h 3651250"/>
                <a:gd name="connsiteX137" fmla="*/ 1126939 w 2197100"/>
                <a:gd name="connsiteY137" fmla="*/ 108202 h 3651250"/>
                <a:gd name="connsiteX138" fmla="*/ 1054100 w 2197100"/>
                <a:gd name="connsiteY138" fmla="*/ 114551 h 3651250"/>
                <a:gd name="connsiteX139" fmla="*/ 1031875 w 2197100"/>
                <a:gd name="connsiteY139" fmla="*/ 133374 h 3651250"/>
                <a:gd name="connsiteX140" fmla="*/ 993215 w 2197100"/>
                <a:gd name="connsiteY140" fmla="*/ 133518 h 3651250"/>
                <a:gd name="connsiteX141" fmla="*/ 949325 w 2197100"/>
                <a:gd name="connsiteY141" fmla="*/ 132095 h 3651250"/>
                <a:gd name="connsiteX142" fmla="*/ 914400 w 2197100"/>
                <a:gd name="connsiteY142" fmla="*/ 114300 h 3651250"/>
                <a:gd name="connsiteX143" fmla="*/ 895350 w 2197100"/>
                <a:gd name="connsiteY143" fmla="*/ 127000 h 3651250"/>
                <a:gd name="connsiteX144" fmla="*/ 876300 w 2197100"/>
                <a:gd name="connsiteY144" fmla="*/ 133350 h 3651250"/>
                <a:gd name="connsiteX145" fmla="*/ 850900 w 2197100"/>
                <a:gd name="connsiteY145" fmla="*/ 152400 h 3651250"/>
                <a:gd name="connsiteX146" fmla="*/ 825500 w 2197100"/>
                <a:gd name="connsiteY146" fmla="*/ 158750 h 3651250"/>
                <a:gd name="connsiteX147" fmla="*/ 762000 w 2197100"/>
                <a:gd name="connsiteY147" fmla="*/ 184150 h 3651250"/>
                <a:gd name="connsiteX148" fmla="*/ 717550 w 2197100"/>
                <a:gd name="connsiteY148" fmla="*/ 209550 h 3651250"/>
                <a:gd name="connsiteX149" fmla="*/ 698500 w 2197100"/>
                <a:gd name="connsiteY149" fmla="*/ 215900 h 3651250"/>
                <a:gd name="connsiteX150" fmla="*/ 679450 w 2197100"/>
                <a:gd name="connsiteY150" fmla="*/ 228600 h 3651250"/>
                <a:gd name="connsiteX151" fmla="*/ 654050 w 2197100"/>
                <a:gd name="connsiteY151" fmla="*/ 241300 h 3651250"/>
                <a:gd name="connsiteX152" fmla="*/ 635000 w 2197100"/>
                <a:gd name="connsiteY152" fmla="*/ 254000 h 3651250"/>
                <a:gd name="connsiteX153" fmla="*/ 609600 w 2197100"/>
                <a:gd name="connsiteY153" fmla="*/ 266700 h 3651250"/>
                <a:gd name="connsiteX154" fmla="*/ 565150 w 2197100"/>
                <a:gd name="connsiteY154" fmla="*/ 311150 h 3651250"/>
                <a:gd name="connsiteX155" fmla="*/ 546100 w 2197100"/>
                <a:gd name="connsiteY155" fmla="*/ 323850 h 3651250"/>
                <a:gd name="connsiteX156" fmla="*/ 533400 w 2197100"/>
                <a:gd name="connsiteY156" fmla="*/ 349250 h 3651250"/>
                <a:gd name="connsiteX157" fmla="*/ 508000 w 2197100"/>
                <a:gd name="connsiteY157" fmla="*/ 387350 h 3651250"/>
                <a:gd name="connsiteX158" fmla="*/ 482600 w 2197100"/>
                <a:gd name="connsiteY158" fmla="*/ 431800 h 3651250"/>
                <a:gd name="connsiteX159" fmla="*/ 476250 w 2197100"/>
                <a:gd name="connsiteY159" fmla="*/ 457200 h 3651250"/>
                <a:gd name="connsiteX160" fmla="*/ 457200 w 2197100"/>
                <a:gd name="connsiteY160" fmla="*/ 501650 h 3651250"/>
                <a:gd name="connsiteX161" fmla="*/ 444500 w 2197100"/>
                <a:gd name="connsiteY161" fmla="*/ 565150 h 3651250"/>
                <a:gd name="connsiteX162" fmla="*/ 419100 w 2197100"/>
                <a:gd name="connsiteY162" fmla="*/ 635000 h 3651250"/>
                <a:gd name="connsiteX163" fmla="*/ 406400 w 2197100"/>
                <a:gd name="connsiteY163" fmla="*/ 698500 h 3651250"/>
                <a:gd name="connsiteX164" fmla="*/ 393700 w 2197100"/>
                <a:gd name="connsiteY164" fmla="*/ 736600 h 3651250"/>
                <a:gd name="connsiteX165" fmla="*/ 387350 w 2197100"/>
                <a:gd name="connsiteY165" fmla="*/ 768350 h 3651250"/>
                <a:gd name="connsiteX166" fmla="*/ 381000 w 2197100"/>
                <a:gd name="connsiteY166" fmla="*/ 806450 h 3651250"/>
                <a:gd name="connsiteX167" fmla="*/ 374650 w 2197100"/>
                <a:gd name="connsiteY167" fmla="*/ 825500 h 3651250"/>
                <a:gd name="connsiteX168" fmla="*/ 368300 w 2197100"/>
                <a:gd name="connsiteY168" fmla="*/ 889000 h 3651250"/>
                <a:gd name="connsiteX169" fmla="*/ 349250 w 2197100"/>
                <a:gd name="connsiteY169" fmla="*/ 996950 h 3651250"/>
                <a:gd name="connsiteX170" fmla="*/ 336550 w 2197100"/>
                <a:gd name="connsiteY170" fmla="*/ 1104900 h 3651250"/>
                <a:gd name="connsiteX171" fmla="*/ 330200 w 2197100"/>
                <a:gd name="connsiteY171" fmla="*/ 1136650 h 3651250"/>
                <a:gd name="connsiteX172" fmla="*/ 323850 w 2197100"/>
                <a:gd name="connsiteY172" fmla="*/ 1206500 h 3651250"/>
                <a:gd name="connsiteX173" fmla="*/ 311150 w 2197100"/>
                <a:gd name="connsiteY173" fmla="*/ 1270000 h 3651250"/>
                <a:gd name="connsiteX174" fmla="*/ 292100 w 2197100"/>
                <a:gd name="connsiteY174" fmla="*/ 1454150 h 3651250"/>
                <a:gd name="connsiteX0" fmla="*/ 292100 w 2197100"/>
                <a:gd name="connsiteY0" fmla="*/ 1454150 h 3651250"/>
                <a:gd name="connsiteX1" fmla="*/ 273050 w 2197100"/>
                <a:gd name="connsiteY1" fmla="*/ 1543050 h 3651250"/>
                <a:gd name="connsiteX2" fmla="*/ 260350 w 2197100"/>
                <a:gd name="connsiteY2" fmla="*/ 1619250 h 3651250"/>
                <a:gd name="connsiteX3" fmla="*/ 247650 w 2197100"/>
                <a:gd name="connsiteY3" fmla="*/ 1657350 h 3651250"/>
                <a:gd name="connsiteX4" fmla="*/ 241300 w 2197100"/>
                <a:gd name="connsiteY4" fmla="*/ 1682750 h 3651250"/>
                <a:gd name="connsiteX5" fmla="*/ 215900 w 2197100"/>
                <a:gd name="connsiteY5" fmla="*/ 1765300 h 3651250"/>
                <a:gd name="connsiteX6" fmla="*/ 203200 w 2197100"/>
                <a:gd name="connsiteY6" fmla="*/ 1828800 h 3651250"/>
                <a:gd name="connsiteX7" fmla="*/ 190500 w 2197100"/>
                <a:gd name="connsiteY7" fmla="*/ 1866900 h 3651250"/>
                <a:gd name="connsiteX8" fmla="*/ 171450 w 2197100"/>
                <a:gd name="connsiteY8" fmla="*/ 1930400 h 3651250"/>
                <a:gd name="connsiteX9" fmla="*/ 152400 w 2197100"/>
                <a:gd name="connsiteY9" fmla="*/ 1981200 h 3651250"/>
                <a:gd name="connsiteX10" fmla="*/ 133350 w 2197100"/>
                <a:gd name="connsiteY10" fmla="*/ 2044700 h 3651250"/>
                <a:gd name="connsiteX11" fmla="*/ 114300 w 2197100"/>
                <a:gd name="connsiteY11" fmla="*/ 2070100 h 3651250"/>
                <a:gd name="connsiteX12" fmla="*/ 107950 w 2197100"/>
                <a:gd name="connsiteY12" fmla="*/ 2108200 h 3651250"/>
                <a:gd name="connsiteX13" fmla="*/ 82550 w 2197100"/>
                <a:gd name="connsiteY13" fmla="*/ 2178050 h 3651250"/>
                <a:gd name="connsiteX14" fmla="*/ 69850 w 2197100"/>
                <a:gd name="connsiteY14" fmla="*/ 2235200 h 3651250"/>
                <a:gd name="connsiteX15" fmla="*/ 57150 w 2197100"/>
                <a:gd name="connsiteY15" fmla="*/ 2273300 h 3651250"/>
                <a:gd name="connsiteX16" fmla="*/ 44450 w 2197100"/>
                <a:gd name="connsiteY16" fmla="*/ 2324100 h 3651250"/>
                <a:gd name="connsiteX17" fmla="*/ 38100 w 2197100"/>
                <a:gd name="connsiteY17" fmla="*/ 2343150 h 3651250"/>
                <a:gd name="connsiteX18" fmla="*/ 25400 w 2197100"/>
                <a:gd name="connsiteY18" fmla="*/ 2374900 h 3651250"/>
                <a:gd name="connsiteX19" fmla="*/ 6350 w 2197100"/>
                <a:gd name="connsiteY19" fmla="*/ 2444750 h 3651250"/>
                <a:gd name="connsiteX20" fmla="*/ 0 w 2197100"/>
                <a:gd name="connsiteY20" fmla="*/ 2482850 h 3651250"/>
                <a:gd name="connsiteX21" fmla="*/ 6350 w 2197100"/>
                <a:gd name="connsiteY21" fmla="*/ 2959100 h 3651250"/>
                <a:gd name="connsiteX22" fmla="*/ 25400 w 2197100"/>
                <a:gd name="connsiteY22" fmla="*/ 3028950 h 3651250"/>
                <a:gd name="connsiteX23" fmla="*/ 31750 w 2197100"/>
                <a:gd name="connsiteY23" fmla="*/ 3048000 h 3651250"/>
                <a:gd name="connsiteX24" fmla="*/ 44450 w 2197100"/>
                <a:gd name="connsiteY24" fmla="*/ 3105150 h 3651250"/>
                <a:gd name="connsiteX25" fmla="*/ 57150 w 2197100"/>
                <a:gd name="connsiteY25" fmla="*/ 3162300 h 3651250"/>
                <a:gd name="connsiteX26" fmla="*/ 69850 w 2197100"/>
                <a:gd name="connsiteY26" fmla="*/ 3181350 h 3651250"/>
                <a:gd name="connsiteX27" fmla="*/ 82550 w 2197100"/>
                <a:gd name="connsiteY27" fmla="*/ 3219450 h 3651250"/>
                <a:gd name="connsiteX28" fmla="*/ 107950 w 2197100"/>
                <a:gd name="connsiteY28" fmla="*/ 3308350 h 3651250"/>
                <a:gd name="connsiteX29" fmla="*/ 114300 w 2197100"/>
                <a:gd name="connsiteY29" fmla="*/ 3340100 h 3651250"/>
                <a:gd name="connsiteX30" fmla="*/ 139700 w 2197100"/>
                <a:gd name="connsiteY30" fmla="*/ 3390900 h 3651250"/>
                <a:gd name="connsiteX31" fmla="*/ 165100 w 2197100"/>
                <a:gd name="connsiteY31" fmla="*/ 3435350 h 3651250"/>
                <a:gd name="connsiteX32" fmla="*/ 190500 w 2197100"/>
                <a:gd name="connsiteY32" fmla="*/ 3460750 h 3651250"/>
                <a:gd name="connsiteX33" fmla="*/ 241300 w 2197100"/>
                <a:gd name="connsiteY33" fmla="*/ 3492500 h 3651250"/>
                <a:gd name="connsiteX34" fmla="*/ 292100 w 2197100"/>
                <a:gd name="connsiteY34" fmla="*/ 3511550 h 3651250"/>
                <a:gd name="connsiteX35" fmla="*/ 317500 w 2197100"/>
                <a:gd name="connsiteY35" fmla="*/ 3517900 h 3651250"/>
                <a:gd name="connsiteX36" fmla="*/ 361950 w 2197100"/>
                <a:gd name="connsiteY36" fmla="*/ 3536950 h 3651250"/>
                <a:gd name="connsiteX37" fmla="*/ 412750 w 2197100"/>
                <a:gd name="connsiteY37" fmla="*/ 3556000 h 3651250"/>
                <a:gd name="connsiteX38" fmla="*/ 444500 w 2197100"/>
                <a:gd name="connsiteY38" fmla="*/ 3562350 h 3651250"/>
                <a:gd name="connsiteX39" fmla="*/ 546100 w 2197100"/>
                <a:gd name="connsiteY39" fmla="*/ 3587750 h 3651250"/>
                <a:gd name="connsiteX40" fmla="*/ 565150 w 2197100"/>
                <a:gd name="connsiteY40" fmla="*/ 3600450 h 3651250"/>
                <a:gd name="connsiteX41" fmla="*/ 673100 w 2197100"/>
                <a:gd name="connsiteY41" fmla="*/ 3613150 h 3651250"/>
                <a:gd name="connsiteX42" fmla="*/ 704850 w 2197100"/>
                <a:gd name="connsiteY42" fmla="*/ 3625850 h 3651250"/>
                <a:gd name="connsiteX43" fmla="*/ 736600 w 2197100"/>
                <a:gd name="connsiteY43" fmla="*/ 3632200 h 3651250"/>
                <a:gd name="connsiteX44" fmla="*/ 755650 w 2197100"/>
                <a:gd name="connsiteY44" fmla="*/ 3638550 h 3651250"/>
                <a:gd name="connsiteX45" fmla="*/ 825500 w 2197100"/>
                <a:gd name="connsiteY45" fmla="*/ 3651250 h 3651250"/>
                <a:gd name="connsiteX46" fmla="*/ 1143000 w 2197100"/>
                <a:gd name="connsiteY46" fmla="*/ 3644900 h 3651250"/>
                <a:gd name="connsiteX47" fmla="*/ 1200150 w 2197100"/>
                <a:gd name="connsiteY47" fmla="*/ 3638550 h 3651250"/>
                <a:gd name="connsiteX48" fmla="*/ 1270000 w 2197100"/>
                <a:gd name="connsiteY48" fmla="*/ 3613150 h 3651250"/>
                <a:gd name="connsiteX49" fmla="*/ 1295400 w 2197100"/>
                <a:gd name="connsiteY49" fmla="*/ 3600450 h 3651250"/>
                <a:gd name="connsiteX50" fmla="*/ 1314450 w 2197100"/>
                <a:gd name="connsiteY50" fmla="*/ 3594100 h 3651250"/>
                <a:gd name="connsiteX51" fmla="*/ 1384300 w 2197100"/>
                <a:gd name="connsiteY51" fmla="*/ 3568700 h 3651250"/>
                <a:gd name="connsiteX52" fmla="*/ 1409700 w 2197100"/>
                <a:gd name="connsiteY52" fmla="*/ 3549650 h 3651250"/>
                <a:gd name="connsiteX53" fmla="*/ 1454150 w 2197100"/>
                <a:gd name="connsiteY53" fmla="*/ 3536950 h 3651250"/>
                <a:gd name="connsiteX54" fmla="*/ 1498600 w 2197100"/>
                <a:gd name="connsiteY54" fmla="*/ 3505200 h 3651250"/>
                <a:gd name="connsiteX55" fmla="*/ 1524000 w 2197100"/>
                <a:gd name="connsiteY55" fmla="*/ 3492500 h 3651250"/>
                <a:gd name="connsiteX56" fmla="*/ 1562100 w 2197100"/>
                <a:gd name="connsiteY56" fmla="*/ 3460750 h 3651250"/>
                <a:gd name="connsiteX57" fmla="*/ 1587500 w 2197100"/>
                <a:gd name="connsiteY57" fmla="*/ 3448050 h 3651250"/>
                <a:gd name="connsiteX58" fmla="*/ 1638300 w 2197100"/>
                <a:gd name="connsiteY58" fmla="*/ 3390900 h 3651250"/>
                <a:gd name="connsiteX59" fmla="*/ 1657350 w 2197100"/>
                <a:gd name="connsiteY59" fmla="*/ 3378200 h 3651250"/>
                <a:gd name="connsiteX60" fmla="*/ 1676400 w 2197100"/>
                <a:gd name="connsiteY60" fmla="*/ 3340100 h 3651250"/>
                <a:gd name="connsiteX61" fmla="*/ 1695450 w 2197100"/>
                <a:gd name="connsiteY61" fmla="*/ 3302000 h 3651250"/>
                <a:gd name="connsiteX62" fmla="*/ 1708150 w 2197100"/>
                <a:gd name="connsiteY62" fmla="*/ 3232150 h 3651250"/>
                <a:gd name="connsiteX63" fmla="*/ 1714500 w 2197100"/>
                <a:gd name="connsiteY63" fmla="*/ 3200400 h 3651250"/>
                <a:gd name="connsiteX64" fmla="*/ 1720850 w 2197100"/>
                <a:gd name="connsiteY64" fmla="*/ 3060700 h 3651250"/>
                <a:gd name="connsiteX65" fmla="*/ 1727200 w 2197100"/>
                <a:gd name="connsiteY65" fmla="*/ 3035300 h 3651250"/>
                <a:gd name="connsiteX66" fmla="*/ 1733550 w 2197100"/>
                <a:gd name="connsiteY66" fmla="*/ 2997200 h 3651250"/>
                <a:gd name="connsiteX67" fmla="*/ 1752600 w 2197100"/>
                <a:gd name="connsiteY67" fmla="*/ 2952750 h 3651250"/>
                <a:gd name="connsiteX68" fmla="*/ 1765300 w 2197100"/>
                <a:gd name="connsiteY68" fmla="*/ 2908300 h 3651250"/>
                <a:gd name="connsiteX69" fmla="*/ 1771650 w 2197100"/>
                <a:gd name="connsiteY69" fmla="*/ 2889250 h 3651250"/>
                <a:gd name="connsiteX70" fmla="*/ 1790700 w 2197100"/>
                <a:gd name="connsiteY70" fmla="*/ 2806700 h 3651250"/>
                <a:gd name="connsiteX71" fmla="*/ 1822450 w 2197100"/>
                <a:gd name="connsiteY71" fmla="*/ 2717800 h 3651250"/>
                <a:gd name="connsiteX72" fmla="*/ 1828800 w 2197100"/>
                <a:gd name="connsiteY72" fmla="*/ 2692400 h 3651250"/>
                <a:gd name="connsiteX73" fmla="*/ 1841500 w 2197100"/>
                <a:gd name="connsiteY73" fmla="*/ 2673350 h 3651250"/>
                <a:gd name="connsiteX74" fmla="*/ 1847850 w 2197100"/>
                <a:gd name="connsiteY74" fmla="*/ 2654300 h 3651250"/>
                <a:gd name="connsiteX75" fmla="*/ 1860550 w 2197100"/>
                <a:gd name="connsiteY75" fmla="*/ 2628900 h 3651250"/>
                <a:gd name="connsiteX76" fmla="*/ 1866900 w 2197100"/>
                <a:gd name="connsiteY76" fmla="*/ 2609850 h 3651250"/>
                <a:gd name="connsiteX77" fmla="*/ 1905000 w 2197100"/>
                <a:gd name="connsiteY77" fmla="*/ 2533650 h 3651250"/>
                <a:gd name="connsiteX78" fmla="*/ 1917700 w 2197100"/>
                <a:gd name="connsiteY78" fmla="*/ 2514600 h 3651250"/>
                <a:gd name="connsiteX79" fmla="*/ 1943100 w 2197100"/>
                <a:gd name="connsiteY79" fmla="*/ 2444750 h 3651250"/>
                <a:gd name="connsiteX80" fmla="*/ 1955800 w 2197100"/>
                <a:gd name="connsiteY80" fmla="*/ 2419350 h 3651250"/>
                <a:gd name="connsiteX81" fmla="*/ 1962150 w 2197100"/>
                <a:gd name="connsiteY81" fmla="*/ 2400300 h 3651250"/>
                <a:gd name="connsiteX82" fmla="*/ 2000250 w 2197100"/>
                <a:gd name="connsiteY82" fmla="*/ 2311400 h 3651250"/>
                <a:gd name="connsiteX83" fmla="*/ 2019300 w 2197100"/>
                <a:gd name="connsiteY83" fmla="*/ 2254250 h 3651250"/>
                <a:gd name="connsiteX84" fmla="*/ 2038350 w 2197100"/>
                <a:gd name="connsiteY84" fmla="*/ 2197100 h 3651250"/>
                <a:gd name="connsiteX85" fmla="*/ 2044700 w 2197100"/>
                <a:gd name="connsiteY85" fmla="*/ 2178050 h 3651250"/>
                <a:gd name="connsiteX86" fmla="*/ 2063750 w 2197100"/>
                <a:gd name="connsiteY86" fmla="*/ 2146300 h 3651250"/>
                <a:gd name="connsiteX87" fmla="*/ 2070100 w 2197100"/>
                <a:gd name="connsiteY87" fmla="*/ 2127250 h 3651250"/>
                <a:gd name="connsiteX88" fmla="*/ 2082800 w 2197100"/>
                <a:gd name="connsiteY88" fmla="*/ 2082800 h 3651250"/>
                <a:gd name="connsiteX89" fmla="*/ 2108200 w 2197100"/>
                <a:gd name="connsiteY89" fmla="*/ 2006600 h 3651250"/>
                <a:gd name="connsiteX90" fmla="*/ 2114550 w 2197100"/>
                <a:gd name="connsiteY90" fmla="*/ 1987550 h 3651250"/>
                <a:gd name="connsiteX91" fmla="*/ 2133600 w 2197100"/>
                <a:gd name="connsiteY91" fmla="*/ 1905000 h 3651250"/>
                <a:gd name="connsiteX92" fmla="*/ 2146300 w 2197100"/>
                <a:gd name="connsiteY92" fmla="*/ 1771650 h 3651250"/>
                <a:gd name="connsiteX93" fmla="*/ 2133600 w 2197100"/>
                <a:gd name="connsiteY93" fmla="*/ 1574800 h 3651250"/>
                <a:gd name="connsiteX94" fmla="*/ 2114550 w 2197100"/>
                <a:gd name="connsiteY94" fmla="*/ 1498600 h 3651250"/>
                <a:gd name="connsiteX95" fmla="*/ 2108200 w 2197100"/>
                <a:gd name="connsiteY95" fmla="*/ 1466850 h 3651250"/>
                <a:gd name="connsiteX96" fmla="*/ 2095500 w 2197100"/>
                <a:gd name="connsiteY96" fmla="*/ 1422400 h 3651250"/>
                <a:gd name="connsiteX97" fmla="*/ 2089150 w 2197100"/>
                <a:gd name="connsiteY97" fmla="*/ 1384300 h 3651250"/>
                <a:gd name="connsiteX98" fmla="*/ 2076450 w 2197100"/>
                <a:gd name="connsiteY98" fmla="*/ 1352550 h 3651250"/>
                <a:gd name="connsiteX99" fmla="*/ 2063750 w 2197100"/>
                <a:gd name="connsiteY99" fmla="*/ 1314450 h 3651250"/>
                <a:gd name="connsiteX100" fmla="*/ 2051050 w 2197100"/>
                <a:gd name="connsiteY100" fmla="*/ 1289050 h 3651250"/>
                <a:gd name="connsiteX101" fmla="*/ 2038350 w 2197100"/>
                <a:gd name="connsiteY101" fmla="*/ 1250950 h 3651250"/>
                <a:gd name="connsiteX102" fmla="*/ 2025650 w 2197100"/>
                <a:gd name="connsiteY102" fmla="*/ 1219200 h 3651250"/>
                <a:gd name="connsiteX103" fmla="*/ 2019300 w 2197100"/>
                <a:gd name="connsiteY103" fmla="*/ 1200150 h 3651250"/>
                <a:gd name="connsiteX104" fmla="*/ 2006600 w 2197100"/>
                <a:gd name="connsiteY104" fmla="*/ 1181100 h 3651250"/>
                <a:gd name="connsiteX105" fmla="*/ 1993900 w 2197100"/>
                <a:gd name="connsiteY105" fmla="*/ 1136650 h 3651250"/>
                <a:gd name="connsiteX106" fmla="*/ 1993900 w 2197100"/>
                <a:gd name="connsiteY106" fmla="*/ 901700 h 3651250"/>
                <a:gd name="connsiteX107" fmla="*/ 2006600 w 2197100"/>
                <a:gd name="connsiteY107" fmla="*/ 838200 h 3651250"/>
                <a:gd name="connsiteX108" fmla="*/ 2019300 w 2197100"/>
                <a:gd name="connsiteY108" fmla="*/ 806450 h 3651250"/>
                <a:gd name="connsiteX109" fmla="*/ 2038350 w 2197100"/>
                <a:gd name="connsiteY109" fmla="*/ 730250 h 3651250"/>
                <a:gd name="connsiteX110" fmla="*/ 2057400 w 2197100"/>
                <a:gd name="connsiteY110" fmla="*/ 666750 h 3651250"/>
                <a:gd name="connsiteX111" fmla="*/ 2063750 w 2197100"/>
                <a:gd name="connsiteY111" fmla="*/ 647700 h 3651250"/>
                <a:gd name="connsiteX112" fmla="*/ 2070100 w 2197100"/>
                <a:gd name="connsiteY112" fmla="*/ 628650 h 3651250"/>
                <a:gd name="connsiteX113" fmla="*/ 2082800 w 2197100"/>
                <a:gd name="connsiteY113" fmla="*/ 603250 h 3651250"/>
                <a:gd name="connsiteX114" fmla="*/ 2101850 w 2197100"/>
                <a:gd name="connsiteY114" fmla="*/ 533400 h 3651250"/>
                <a:gd name="connsiteX115" fmla="*/ 2114550 w 2197100"/>
                <a:gd name="connsiteY115" fmla="*/ 508000 h 3651250"/>
                <a:gd name="connsiteX116" fmla="*/ 2133600 w 2197100"/>
                <a:gd name="connsiteY116" fmla="*/ 450850 h 3651250"/>
                <a:gd name="connsiteX117" fmla="*/ 2146300 w 2197100"/>
                <a:gd name="connsiteY117" fmla="*/ 425450 h 3651250"/>
                <a:gd name="connsiteX118" fmla="*/ 2165350 w 2197100"/>
                <a:gd name="connsiteY118" fmla="*/ 355600 h 3651250"/>
                <a:gd name="connsiteX119" fmla="*/ 2178050 w 2197100"/>
                <a:gd name="connsiteY119" fmla="*/ 323850 h 3651250"/>
                <a:gd name="connsiteX120" fmla="*/ 2184400 w 2197100"/>
                <a:gd name="connsiteY120" fmla="*/ 285750 h 3651250"/>
                <a:gd name="connsiteX121" fmla="*/ 2197100 w 2197100"/>
                <a:gd name="connsiteY121" fmla="*/ 247650 h 3651250"/>
                <a:gd name="connsiteX122" fmla="*/ 2190750 w 2197100"/>
                <a:gd name="connsiteY122" fmla="*/ 165100 h 3651250"/>
                <a:gd name="connsiteX123" fmla="*/ 2178050 w 2197100"/>
                <a:gd name="connsiteY123" fmla="*/ 146050 h 3651250"/>
                <a:gd name="connsiteX124" fmla="*/ 2120900 w 2197100"/>
                <a:gd name="connsiteY124" fmla="*/ 101600 h 3651250"/>
                <a:gd name="connsiteX125" fmla="*/ 2082800 w 2197100"/>
                <a:gd name="connsiteY125" fmla="*/ 88900 h 3651250"/>
                <a:gd name="connsiteX126" fmla="*/ 2051050 w 2197100"/>
                <a:gd name="connsiteY126" fmla="*/ 76200 h 3651250"/>
                <a:gd name="connsiteX127" fmla="*/ 1993900 w 2197100"/>
                <a:gd name="connsiteY127" fmla="*/ 57150 h 3651250"/>
                <a:gd name="connsiteX128" fmla="*/ 1974850 w 2197100"/>
                <a:gd name="connsiteY128" fmla="*/ 50800 h 3651250"/>
                <a:gd name="connsiteX129" fmla="*/ 1955800 w 2197100"/>
                <a:gd name="connsiteY129" fmla="*/ 44450 h 3651250"/>
                <a:gd name="connsiteX130" fmla="*/ 1924050 w 2197100"/>
                <a:gd name="connsiteY130" fmla="*/ 31750 h 3651250"/>
                <a:gd name="connsiteX131" fmla="*/ 1885950 w 2197100"/>
                <a:gd name="connsiteY131" fmla="*/ 25400 h 3651250"/>
                <a:gd name="connsiteX132" fmla="*/ 1847850 w 2197100"/>
                <a:gd name="connsiteY132" fmla="*/ 12700 h 3651250"/>
                <a:gd name="connsiteX133" fmla="*/ 1765300 w 2197100"/>
                <a:gd name="connsiteY133" fmla="*/ 0 h 3651250"/>
                <a:gd name="connsiteX134" fmla="*/ 1262903 w 2197100"/>
                <a:gd name="connsiteY134" fmla="*/ 44618 h 3651250"/>
                <a:gd name="connsiteX135" fmla="*/ 1180539 w 2197100"/>
                <a:gd name="connsiteY135" fmla="*/ 79742 h 3651250"/>
                <a:gd name="connsiteX136" fmla="*/ 1125444 w 2197100"/>
                <a:gd name="connsiteY136" fmla="*/ 95501 h 3651250"/>
                <a:gd name="connsiteX137" fmla="*/ 1126939 w 2197100"/>
                <a:gd name="connsiteY137" fmla="*/ 108202 h 3651250"/>
                <a:gd name="connsiteX138" fmla="*/ 1054100 w 2197100"/>
                <a:gd name="connsiteY138" fmla="*/ 114551 h 3651250"/>
                <a:gd name="connsiteX139" fmla="*/ 1031875 w 2197100"/>
                <a:gd name="connsiteY139" fmla="*/ 133374 h 3651250"/>
                <a:gd name="connsiteX140" fmla="*/ 993215 w 2197100"/>
                <a:gd name="connsiteY140" fmla="*/ 133518 h 3651250"/>
                <a:gd name="connsiteX141" fmla="*/ 949325 w 2197100"/>
                <a:gd name="connsiteY141" fmla="*/ 132095 h 3651250"/>
                <a:gd name="connsiteX142" fmla="*/ 914400 w 2197100"/>
                <a:gd name="connsiteY142" fmla="*/ 114300 h 3651250"/>
                <a:gd name="connsiteX143" fmla="*/ 876300 w 2197100"/>
                <a:gd name="connsiteY143" fmla="*/ 137165 h 3651250"/>
                <a:gd name="connsiteX144" fmla="*/ 876300 w 2197100"/>
                <a:gd name="connsiteY144" fmla="*/ 133350 h 3651250"/>
                <a:gd name="connsiteX145" fmla="*/ 850900 w 2197100"/>
                <a:gd name="connsiteY145" fmla="*/ 152400 h 3651250"/>
                <a:gd name="connsiteX146" fmla="*/ 825500 w 2197100"/>
                <a:gd name="connsiteY146" fmla="*/ 158750 h 3651250"/>
                <a:gd name="connsiteX147" fmla="*/ 762000 w 2197100"/>
                <a:gd name="connsiteY147" fmla="*/ 184150 h 3651250"/>
                <a:gd name="connsiteX148" fmla="*/ 717550 w 2197100"/>
                <a:gd name="connsiteY148" fmla="*/ 209550 h 3651250"/>
                <a:gd name="connsiteX149" fmla="*/ 698500 w 2197100"/>
                <a:gd name="connsiteY149" fmla="*/ 215900 h 3651250"/>
                <a:gd name="connsiteX150" fmla="*/ 679450 w 2197100"/>
                <a:gd name="connsiteY150" fmla="*/ 228600 h 3651250"/>
                <a:gd name="connsiteX151" fmla="*/ 654050 w 2197100"/>
                <a:gd name="connsiteY151" fmla="*/ 241300 h 3651250"/>
                <a:gd name="connsiteX152" fmla="*/ 635000 w 2197100"/>
                <a:gd name="connsiteY152" fmla="*/ 254000 h 3651250"/>
                <a:gd name="connsiteX153" fmla="*/ 609600 w 2197100"/>
                <a:gd name="connsiteY153" fmla="*/ 266700 h 3651250"/>
                <a:gd name="connsiteX154" fmla="*/ 565150 w 2197100"/>
                <a:gd name="connsiteY154" fmla="*/ 311150 h 3651250"/>
                <a:gd name="connsiteX155" fmla="*/ 546100 w 2197100"/>
                <a:gd name="connsiteY155" fmla="*/ 323850 h 3651250"/>
                <a:gd name="connsiteX156" fmla="*/ 533400 w 2197100"/>
                <a:gd name="connsiteY156" fmla="*/ 349250 h 3651250"/>
                <a:gd name="connsiteX157" fmla="*/ 508000 w 2197100"/>
                <a:gd name="connsiteY157" fmla="*/ 387350 h 3651250"/>
                <a:gd name="connsiteX158" fmla="*/ 482600 w 2197100"/>
                <a:gd name="connsiteY158" fmla="*/ 431800 h 3651250"/>
                <a:gd name="connsiteX159" fmla="*/ 476250 w 2197100"/>
                <a:gd name="connsiteY159" fmla="*/ 457200 h 3651250"/>
                <a:gd name="connsiteX160" fmla="*/ 457200 w 2197100"/>
                <a:gd name="connsiteY160" fmla="*/ 501650 h 3651250"/>
                <a:gd name="connsiteX161" fmla="*/ 444500 w 2197100"/>
                <a:gd name="connsiteY161" fmla="*/ 565150 h 3651250"/>
                <a:gd name="connsiteX162" fmla="*/ 419100 w 2197100"/>
                <a:gd name="connsiteY162" fmla="*/ 635000 h 3651250"/>
                <a:gd name="connsiteX163" fmla="*/ 406400 w 2197100"/>
                <a:gd name="connsiteY163" fmla="*/ 698500 h 3651250"/>
                <a:gd name="connsiteX164" fmla="*/ 393700 w 2197100"/>
                <a:gd name="connsiteY164" fmla="*/ 736600 h 3651250"/>
                <a:gd name="connsiteX165" fmla="*/ 387350 w 2197100"/>
                <a:gd name="connsiteY165" fmla="*/ 768350 h 3651250"/>
                <a:gd name="connsiteX166" fmla="*/ 381000 w 2197100"/>
                <a:gd name="connsiteY166" fmla="*/ 806450 h 3651250"/>
                <a:gd name="connsiteX167" fmla="*/ 374650 w 2197100"/>
                <a:gd name="connsiteY167" fmla="*/ 825500 h 3651250"/>
                <a:gd name="connsiteX168" fmla="*/ 368300 w 2197100"/>
                <a:gd name="connsiteY168" fmla="*/ 889000 h 3651250"/>
                <a:gd name="connsiteX169" fmla="*/ 349250 w 2197100"/>
                <a:gd name="connsiteY169" fmla="*/ 996950 h 3651250"/>
                <a:gd name="connsiteX170" fmla="*/ 336550 w 2197100"/>
                <a:gd name="connsiteY170" fmla="*/ 1104900 h 3651250"/>
                <a:gd name="connsiteX171" fmla="*/ 330200 w 2197100"/>
                <a:gd name="connsiteY171" fmla="*/ 1136650 h 3651250"/>
                <a:gd name="connsiteX172" fmla="*/ 323850 w 2197100"/>
                <a:gd name="connsiteY172" fmla="*/ 1206500 h 3651250"/>
                <a:gd name="connsiteX173" fmla="*/ 311150 w 2197100"/>
                <a:gd name="connsiteY173" fmla="*/ 1270000 h 3651250"/>
                <a:gd name="connsiteX174" fmla="*/ 292100 w 2197100"/>
                <a:gd name="connsiteY174" fmla="*/ 1454150 h 3651250"/>
                <a:gd name="connsiteX0" fmla="*/ 292100 w 2197100"/>
                <a:gd name="connsiteY0" fmla="*/ 1454150 h 3651250"/>
                <a:gd name="connsiteX1" fmla="*/ 273050 w 2197100"/>
                <a:gd name="connsiteY1" fmla="*/ 1543050 h 3651250"/>
                <a:gd name="connsiteX2" fmla="*/ 260350 w 2197100"/>
                <a:gd name="connsiteY2" fmla="*/ 1619250 h 3651250"/>
                <a:gd name="connsiteX3" fmla="*/ 247650 w 2197100"/>
                <a:gd name="connsiteY3" fmla="*/ 1657350 h 3651250"/>
                <a:gd name="connsiteX4" fmla="*/ 241300 w 2197100"/>
                <a:gd name="connsiteY4" fmla="*/ 1682750 h 3651250"/>
                <a:gd name="connsiteX5" fmla="*/ 215900 w 2197100"/>
                <a:gd name="connsiteY5" fmla="*/ 1765300 h 3651250"/>
                <a:gd name="connsiteX6" fmla="*/ 203200 w 2197100"/>
                <a:gd name="connsiteY6" fmla="*/ 1828800 h 3651250"/>
                <a:gd name="connsiteX7" fmla="*/ 190500 w 2197100"/>
                <a:gd name="connsiteY7" fmla="*/ 1866900 h 3651250"/>
                <a:gd name="connsiteX8" fmla="*/ 171450 w 2197100"/>
                <a:gd name="connsiteY8" fmla="*/ 1930400 h 3651250"/>
                <a:gd name="connsiteX9" fmla="*/ 152400 w 2197100"/>
                <a:gd name="connsiteY9" fmla="*/ 1981200 h 3651250"/>
                <a:gd name="connsiteX10" fmla="*/ 133350 w 2197100"/>
                <a:gd name="connsiteY10" fmla="*/ 2044700 h 3651250"/>
                <a:gd name="connsiteX11" fmla="*/ 114300 w 2197100"/>
                <a:gd name="connsiteY11" fmla="*/ 2070100 h 3651250"/>
                <a:gd name="connsiteX12" fmla="*/ 107950 w 2197100"/>
                <a:gd name="connsiteY12" fmla="*/ 2108200 h 3651250"/>
                <a:gd name="connsiteX13" fmla="*/ 82550 w 2197100"/>
                <a:gd name="connsiteY13" fmla="*/ 2178050 h 3651250"/>
                <a:gd name="connsiteX14" fmla="*/ 69850 w 2197100"/>
                <a:gd name="connsiteY14" fmla="*/ 2235200 h 3651250"/>
                <a:gd name="connsiteX15" fmla="*/ 57150 w 2197100"/>
                <a:gd name="connsiteY15" fmla="*/ 2273300 h 3651250"/>
                <a:gd name="connsiteX16" fmla="*/ 44450 w 2197100"/>
                <a:gd name="connsiteY16" fmla="*/ 2324100 h 3651250"/>
                <a:gd name="connsiteX17" fmla="*/ 38100 w 2197100"/>
                <a:gd name="connsiteY17" fmla="*/ 2343150 h 3651250"/>
                <a:gd name="connsiteX18" fmla="*/ 25400 w 2197100"/>
                <a:gd name="connsiteY18" fmla="*/ 2374900 h 3651250"/>
                <a:gd name="connsiteX19" fmla="*/ 6350 w 2197100"/>
                <a:gd name="connsiteY19" fmla="*/ 2444750 h 3651250"/>
                <a:gd name="connsiteX20" fmla="*/ 0 w 2197100"/>
                <a:gd name="connsiteY20" fmla="*/ 2482850 h 3651250"/>
                <a:gd name="connsiteX21" fmla="*/ 6350 w 2197100"/>
                <a:gd name="connsiteY21" fmla="*/ 2959100 h 3651250"/>
                <a:gd name="connsiteX22" fmla="*/ 25400 w 2197100"/>
                <a:gd name="connsiteY22" fmla="*/ 3028950 h 3651250"/>
                <a:gd name="connsiteX23" fmla="*/ 31750 w 2197100"/>
                <a:gd name="connsiteY23" fmla="*/ 3048000 h 3651250"/>
                <a:gd name="connsiteX24" fmla="*/ 44450 w 2197100"/>
                <a:gd name="connsiteY24" fmla="*/ 3105150 h 3651250"/>
                <a:gd name="connsiteX25" fmla="*/ 57150 w 2197100"/>
                <a:gd name="connsiteY25" fmla="*/ 3162300 h 3651250"/>
                <a:gd name="connsiteX26" fmla="*/ 69850 w 2197100"/>
                <a:gd name="connsiteY26" fmla="*/ 3181350 h 3651250"/>
                <a:gd name="connsiteX27" fmla="*/ 82550 w 2197100"/>
                <a:gd name="connsiteY27" fmla="*/ 3219450 h 3651250"/>
                <a:gd name="connsiteX28" fmla="*/ 107950 w 2197100"/>
                <a:gd name="connsiteY28" fmla="*/ 3308350 h 3651250"/>
                <a:gd name="connsiteX29" fmla="*/ 114300 w 2197100"/>
                <a:gd name="connsiteY29" fmla="*/ 3340100 h 3651250"/>
                <a:gd name="connsiteX30" fmla="*/ 139700 w 2197100"/>
                <a:gd name="connsiteY30" fmla="*/ 3390900 h 3651250"/>
                <a:gd name="connsiteX31" fmla="*/ 165100 w 2197100"/>
                <a:gd name="connsiteY31" fmla="*/ 3435350 h 3651250"/>
                <a:gd name="connsiteX32" fmla="*/ 190500 w 2197100"/>
                <a:gd name="connsiteY32" fmla="*/ 3460750 h 3651250"/>
                <a:gd name="connsiteX33" fmla="*/ 241300 w 2197100"/>
                <a:gd name="connsiteY33" fmla="*/ 3492500 h 3651250"/>
                <a:gd name="connsiteX34" fmla="*/ 292100 w 2197100"/>
                <a:gd name="connsiteY34" fmla="*/ 3511550 h 3651250"/>
                <a:gd name="connsiteX35" fmla="*/ 317500 w 2197100"/>
                <a:gd name="connsiteY35" fmla="*/ 3517900 h 3651250"/>
                <a:gd name="connsiteX36" fmla="*/ 361950 w 2197100"/>
                <a:gd name="connsiteY36" fmla="*/ 3536950 h 3651250"/>
                <a:gd name="connsiteX37" fmla="*/ 412750 w 2197100"/>
                <a:gd name="connsiteY37" fmla="*/ 3556000 h 3651250"/>
                <a:gd name="connsiteX38" fmla="*/ 444500 w 2197100"/>
                <a:gd name="connsiteY38" fmla="*/ 3562350 h 3651250"/>
                <a:gd name="connsiteX39" fmla="*/ 546100 w 2197100"/>
                <a:gd name="connsiteY39" fmla="*/ 3587750 h 3651250"/>
                <a:gd name="connsiteX40" fmla="*/ 565150 w 2197100"/>
                <a:gd name="connsiteY40" fmla="*/ 3600450 h 3651250"/>
                <a:gd name="connsiteX41" fmla="*/ 673100 w 2197100"/>
                <a:gd name="connsiteY41" fmla="*/ 3613150 h 3651250"/>
                <a:gd name="connsiteX42" fmla="*/ 704850 w 2197100"/>
                <a:gd name="connsiteY42" fmla="*/ 3625850 h 3651250"/>
                <a:gd name="connsiteX43" fmla="*/ 736600 w 2197100"/>
                <a:gd name="connsiteY43" fmla="*/ 3632200 h 3651250"/>
                <a:gd name="connsiteX44" fmla="*/ 755650 w 2197100"/>
                <a:gd name="connsiteY44" fmla="*/ 3638550 h 3651250"/>
                <a:gd name="connsiteX45" fmla="*/ 825500 w 2197100"/>
                <a:gd name="connsiteY45" fmla="*/ 3651250 h 3651250"/>
                <a:gd name="connsiteX46" fmla="*/ 1143000 w 2197100"/>
                <a:gd name="connsiteY46" fmla="*/ 3644900 h 3651250"/>
                <a:gd name="connsiteX47" fmla="*/ 1200150 w 2197100"/>
                <a:gd name="connsiteY47" fmla="*/ 3638550 h 3651250"/>
                <a:gd name="connsiteX48" fmla="*/ 1270000 w 2197100"/>
                <a:gd name="connsiteY48" fmla="*/ 3613150 h 3651250"/>
                <a:gd name="connsiteX49" fmla="*/ 1295400 w 2197100"/>
                <a:gd name="connsiteY49" fmla="*/ 3600450 h 3651250"/>
                <a:gd name="connsiteX50" fmla="*/ 1314450 w 2197100"/>
                <a:gd name="connsiteY50" fmla="*/ 3594100 h 3651250"/>
                <a:gd name="connsiteX51" fmla="*/ 1384300 w 2197100"/>
                <a:gd name="connsiteY51" fmla="*/ 3568700 h 3651250"/>
                <a:gd name="connsiteX52" fmla="*/ 1409700 w 2197100"/>
                <a:gd name="connsiteY52" fmla="*/ 3549650 h 3651250"/>
                <a:gd name="connsiteX53" fmla="*/ 1454150 w 2197100"/>
                <a:gd name="connsiteY53" fmla="*/ 3536950 h 3651250"/>
                <a:gd name="connsiteX54" fmla="*/ 1498600 w 2197100"/>
                <a:gd name="connsiteY54" fmla="*/ 3505200 h 3651250"/>
                <a:gd name="connsiteX55" fmla="*/ 1524000 w 2197100"/>
                <a:gd name="connsiteY55" fmla="*/ 3492500 h 3651250"/>
                <a:gd name="connsiteX56" fmla="*/ 1562100 w 2197100"/>
                <a:gd name="connsiteY56" fmla="*/ 3460750 h 3651250"/>
                <a:gd name="connsiteX57" fmla="*/ 1587500 w 2197100"/>
                <a:gd name="connsiteY57" fmla="*/ 3448050 h 3651250"/>
                <a:gd name="connsiteX58" fmla="*/ 1638300 w 2197100"/>
                <a:gd name="connsiteY58" fmla="*/ 3390900 h 3651250"/>
                <a:gd name="connsiteX59" fmla="*/ 1657350 w 2197100"/>
                <a:gd name="connsiteY59" fmla="*/ 3378200 h 3651250"/>
                <a:gd name="connsiteX60" fmla="*/ 1676400 w 2197100"/>
                <a:gd name="connsiteY60" fmla="*/ 3340100 h 3651250"/>
                <a:gd name="connsiteX61" fmla="*/ 1695450 w 2197100"/>
                <a:gd name="connsiteY61" fmla="*/ 3302000 h 3651250"/>
                <a:gd name="connsiteX62" fmla="*/ 1708150 w 2197100"/>
                <a:gd name="connsiteY62" fmla="*/ 3232150 h 3651250"/>
                <a:gd name="connsiteX63" fmla="*/ 1714500 w 2197100"/>
                <a:gd name="connsiteY63" fmla="*/ 3200400 h 3651250"/>
                <a:gd name="connsiteX64" fmla="*/ 1720850 w 2197100"/>
                <a:gd name="connsiteY64" fmla="*/ 3060700 h 3651250"/>
                <a:gd name="connsiteX65" fmla="*/ 1727200 w 2197100"/>
                <a:gd name="connsiteY65" fmla="*/ 3035300 h 3651250"/>
                <a:gd name="connsiteX66" fmla="*/ 1733550 w 2197100"/>
                <a:gd name="connsiteY66" fmla="*/ 2997200 h 3651250"/>
                <a:gd name="connsiteX67" fmla="*/ 1752600 w 2197100"/>
                <a:gd name="connsiteY67" fmla="*/ 2952750 h 3651250"/>
                <a:gd name="connsiteX68" fmla="*/ 1765300 w 2197100"/>
                <a:gd name="connsiteY68" fmla="*/ 2908300 h 3651250"/>
                <a:gd name="connsiteX69" fmla="*/ 1771650 w 2197100"/>
                <a:gd name="connsiteY69" fmla="*/ 2889250 h 3651250"/>
                <a:gd name="connsiteX70" fmla="*/ 1790700 w 2197100"/>
                <a:gd name="connsiteY70" fmla="*/ 2806700 h 3651250"/>
                <a:gd name="connsiteX71" fmla="*/ 1822450 w 2197100"/>
                <a:gd name="connsiteY71" fmla="*/ 2717800 h 3651250"/>
                <a:gd name="connsiteX72" fmla="*/ 1828800 w 2197100"/>
                <a:gd name="connsiteY72" fmla="*/ 2692400 h 3651250"/>
                <a:gd name="connsiteX73" fmla="*/ 1841500 w 2197100"/>
                <a:gd name="connsiteY73" fmla="*/ 2673350 h 3651250"/>
                <a:gd name="connsiteX74" fmla="*/ 1847850 w 2197100"/>
                <a:gd name="connsiteY74" fmla="*/ 2654300 h 3651250"/>
                <a:gd name="connsiteX75" fmla="*/ 1860550 w 2197100"/>
                <a:gd name="connsiteY75" fmla="*/ 2628900 h 3651250"/>
                <a:gd name="connsiteX76" fmla="*/ 1866900 w 2197100"/>
                <a:gd name="connsiteY76" fmla="*/ 2609850 h 3651250"/>
                <a:gd name="connsiteX77" fmla="*/ 1905000 w 2197100"/>
                <a:gd name="connsiteY77" fmla="*/ 2533650 h 3651250"/>
                <a:gd name="connsiteX78" fmla="*/ 1917700 w 2197100"/>
                <a:gd name="connsiteY78" fmla="*/ 2514600 h 3651250"/>
                <a:gd name="connsiteX79" fmla="*/ 1943100 w 2197100"/>
                <a:gd name="connsiteY79" fmla="*/ 2444750 h 3651250"/>
                <a:gd name="connsiteX80" fmla="*/ 1955800 w 2197100"/>
                <a:gd name="connsiteY80" fmla="*/ 2419350 h 3651250"/>
                <a:gd name="connsiteX81" fmla="*/ 1962150 w 2197100"/>
                <a:gd name="connsiteY81" fmla="*/ 2400300 h 3651250"/>
                <a:gd name="connsiteX82" fmla="*/ 2000250 w 2197100"/>
                <a:gd name="connsiteY82" fmla="*/ 2311400 h 3651250"/>
                <a:gd name="connsiteX83" fmla="*/ 2019300 w 2197100"/>
                <a:gd name="connsiteY83" fmla="*/ 2254250 h 3651250"/>
                <a:gd name="connsiteX84" fmla="*/ 2038350 w 2197100"/>
                <a:gd name="connsiteY84" fmla="*/ 2197100 h 3651250"/>
                <a:gd name="connsiteX85" fmla="*/ 2044700 w 2197100"/>
                <a:gd name="connsiteY85" fmla="*/ 2178050 h 3651250"/>
                <a:gd name="connsiteX86" fmla="*/ 2063750 w 2197100"/>
                <a:gd name="connsiteY86" fmla="*/ 2146300 h 3651250"/>
                <a:gd name="connsiteX87" fmla="*/ 2070100 w 2197100"/>
                <a:gd name="connsiteY87" fmla="*/ 2127250 h 3651250"/>
                <a:gd name="connsiteX88" fmla="*/ 2082800 w 2197100"/>
                <a:gd name="connsiteY88" fmla="*/ 2082800 h 3651250"/>
                <a:gd name="connsiteX89" fmla="*/ 2108200 w 2197100"/>
                <a:gd name="connsiteY89" fmla="*/ 2006600 h 3651250"/>
                <a:gd name="connsiteX90" fmla="*/ 2114550 w 2197100"/>
                <a:gd name="connsiteY90" fmla="*/ 1987550 h 3651250"/>
                <a:gd name="connsiteX91" fmla="*/ 2133600 w 2197100"/>
                <a:gd name="connsiteY91" fmla="*/ 1905000 h 3651250"/>
                <a:gd name="connsiteX92" fmla="*/ 2146300 w 2197100"/>
                <a:gd name="connsiteY92" fmla="*/ 1771650 h 3651250"/>
                <a:gd name="connsiteX93" fmla="*/ 2133600 w 2197100"/>
                <a:gd name="connsiteY93" fmla="*/ 1574800 h 3651250"/>
                <a:gd name="connsiteX94" fmla="*/ 2114550 w 2197100"/>
                <a:gd name="connsiteY94" fmla="*/ 1498600 h 3651250"/>
                <a:gd name="connsiteX95" fmla="*/ 2108200 w 2197100"/>
                <a:gd name="connsiteY95" fmla="*/ 1466850 h 3651250"/>
                <a:gd name="connsiteX96" fmla="*/ 2095500 w 2197100"/>
                <a:gd name="connsiteY96" fmla="*/ 1422400 h 3651250"/>
                <a:gd name="connsiteX97" fmla="*/ 2089150 w 2197100"/>
                <a:gd name="connsiteY97" fmla="*/ 1384300 h 3651250"/>
                <a:gd name="connsiteX98" fmla="*/ 2076450 w 2197100"/>
                <a:gd name="connsiteY98" fmla="*/ 1352550 h 3651250"/>
                <a:gd name="connsiteX99" fmla="*/ 2063750 w 2197100"/>
                <a:gd name="connsiteY99" fmla="*/ 1314450 h 3651250"/>
                <a:gd name="connsiteX100" fmla="*/ 2051050 w 2197100"/>
                <a:gd name="connsiteY100" fmla="*/ 1289050 h 3651250"/>
                <a:gd name="connsiteX101" fmla="*/ 2038350 w 2197100"/>
                <a:gd name="connsiteY101" fmla="*/ 1250950 h 3651250"/>
                <a:gd name="connsiteX102" fmla="*/ 2025650 w 2197100"/>
                <a:gd name="connsiteY102" fmla="*/ 1219200 h 3651250"/>
                <a:gd name="connsiteX103" fmla="*/ 2019300 w 2197100"/>
                <a:gd name="connsiteY103" fmla="*/ 1200150 h 3651250"/>
                <a:gd name="connsiteX104" fmla="*/ 2006600 w 2197100"/>
                <a:gd name="connsiteY104" fmla="*/ 1181100 h 3651250"/>
                <a:gd name="connsiteX105" fmla="*/ 1993900 w 2197100"/>
                <a:gd name="connsiteY105" fmla="*/ 1136650 h 3651250"/>
                <a:gd name="connsiteX106" fmla="*/ 1993900 w 2197100"/>
                <a:gd name="connsiteY106" fmla="*/ 901700 h 3651250"/>
                <a:gd name="connsiteX107" fmla="*/ 2006600 w 2197100"/>
                <a:gd name="connsiteY107" fmla="*/ 838200 h 3651250"/>
                <a:gd name="connsiteX108" fmla="*/ 2019300 w 2197100"/>
                <a:gd name="connsiteY108" fmla="*/ 806450 h 3651250"/>
                <a:gd name="connsiteX109" fmla="*/ 2038350 w 2197100"/>
                <a:gd name="connsiteY109" fmla="*/ 730250 h 3651250"/>
                <a:gd name="connsiteX110" fmla="*/ 2057400 w 2197100"/>
                <a:gd name="connsiteY110" fmla="*/ 666750 h 3651250"/>
                <a:gd name="connsiteX111" fmla="*/ 2063750 w 2197100"/>
                <a:gd name="connsiteY111" fmla="*/ 647700 h 3651250"/>
                <a:gd name="connsiteX112" fmla="*/ 2070100 w 2197100"/>
                <a:gd name="connsiteY112" fmla="*/ 628650 h 3651250"/>
                <a:gd name="connsiteX113" fmla="*/ 2082800 w 2197100"/>
                <a:gd name="connsiteY113" fmla="*/ 603250 h 3651250"/>
                <a:gd name="connsiteX114" fmla="*/ 2101850 w 2197100"/>
                <a:gd name="connsiteY114" fmla="*/ 533400 h 3651250"/>
                <a:gd name="connsiteX115" fmla="*/ 2114550 w 2197100"/>
                <a:gd name="connsiteY115" fmla="*/ 508000 h 3651250"/>
                <a:gd name="connsiteX116" fmla="*/ 2133600 w 2197100"/>
                <a:gd name="connsiteY116" fmla="*/ 450850 h 3651250"/>
                <a:gd name="connsiteX117" fmla="*/ 2146300 w 2197100"/>
                <a:gd name="connsiteY117" fmla="*/ 425450 h 3651250"/>
                <a:gd name="connsiteX118" fmla="*/ 2165350 w 2197100"/>
                <a:gd name="connsiteY118" fmla="*/ 355600 h 3651250"/>
                <a:gd name="connsiteX119" fmla="*/ 2178050 w 2197100"/>
                <a:gd name="connsiteY119" fmla="*/ 323850 h 3651250"/>
                <a:gd name="connsiteX120" fmla="*/ 2184400 w 2197100"/>
                <a:gd name="connsiteY120" fmla="*/ 285750 h 3651250"/>
                <a:gd name="connsiteX121" fmla="*/ 2197100 w 2197100"/>
                <a:gd name="connsiteY121" fmla="*/ 247650 h 3651250"/>
                <a:gd name="connsiteX122" fmla="*/ 2190750 w 2197100"/>
                <a:gd name="connsiteY122" fmla="*/ 165100 h 3651250"/>
                <a:gd name="connsiteX123" fmla="*/ 2178050 w 2197100"/>
                <a:gd name="connsiteY123" fmla="*/ 146050 h 3651250"/>
                <a:gd name="connsiteX124" fmla="*/ 2120900 w 2197100"/>
                <a:gd name="connsiteY124" fmla="*/ 101600 h 3651250"/>
                <a:gd name="connsiteX125" fmla="*/ 2082800 w 2197100"/>
                <a:gd name="connsiteY125" fmla="*/ 88900 h 3651250"/>
                <a:gd name="connsiteX126" fmla="*/ 2051050 w 2197100"/>
                <a:gd name="connsiteY126" fmla="*/ 76200 h 3651250"/>
                <a:gd name="connsiteX127" fmla="*/ 1993900 w 2197100"/>
                <a:gd name="connsiteY127" fmla="*/ 57150 h 3651250"/>
                <a:gd name="connsiteX128" fmla="*/ 1974850 w 2197100"/>
                <a:gd name="connsiteY128" fmla="*/ 50800 h 3651250"/>
                <a:gd name="connsiteX129" fmla="*/ 1955800 w 2197100"/>
                <a:gd name="connsiteY129" fmla="*/ 44450 h 3651250"/>
                <a:gd name="connsiteX130" fmla="*/ 1924050 w 2197100"/>
                <a:gd name="connsiteY130" fmla="*/ 31750 h 3651250"/>
                <a:gd name="connsiteX131" fmla="*/ 1885950 w 2197100"/>
                <a:gd name="connsiteY131" fmla="*/ 25400 h 3651250"/>
                <a:gd name="connsiteX132" fmla="*/ 1847850 w 2197100"/>
                <a:gd name="connsiteY132" fmla="*/ 12700 h 3651250"/>
                <a:gd name="connsiteX133" fmla="*/ 1765300 w 2197100"/>
                <a:gd name="connsiteY133" fmla="*/ 0 h 3651250"/>
                <a:gd name="connsiteX134" fmla="*/ 1262903 w 2197100"/>
                <a:gd name="connsiteY134" fmla="*/ 44618 h 3651250"/>
                <a:gd name="connsiteX135" fmla="*/ 1180539 w 2197100"/>
                <a:gd name="connsiteY135" fmla="*/ 79742 h 3651250"/>
                <a:gd name="connsiteX136" fmla="*/ 1125444 w 2197100"/>
                <a:gd name="connsiteY136" fmla="*/ 95501 h 3651250"/>
                <a:gd name="connsiteX137" fmla="*/ 1126939 w 2197100"/>
                <a:gd name="connsiteY137" fmla="*/ 108202 h 3651250"/>
                <a:gd name="connsiteX138" fmla="*/ 1054100 w 2197100"/>
                <a:gd name="connsiteY138" fmla="*/ 114551 h 3651250"/>
                <a:gd name="connsiteX139" fmla="*/ 1031875 w 2197100"/>
                <a:gd name="connsiteY139" fmla="*/ 133374 h 3651250"/>
                <a:gd name="connsiteX140" fmla="*/ 993215 w 2197100"/>
                <a:gd name="connsiteY140" fmla="*/ 133518 h 3651250"/>
                <a:gd name="connsiteX141" fmla="*/ 949325 w 2197100"/>
                <a:gd name="connsiteY141" fmla="*/ 132095 h 3651250"/>
                <a:gd name="connsiteX142" fmla="*/ 909638 w 2197100"/>
                <a:gd name="connsiteY142" fmla="*/ 134629 h 3651250"/>
                <a:gd name="connsiteX143" fmla="*/ 876300 w 2197100"/>
                <a:gd name="connsiteY143" fmla="*/ 137165 h 3651250"/>
                <a:gd name="connsiteX144" fmla="*/ 876300 w 2197100"/>
                <a:gd name="connsiteY144" fmla="*/ 133350 h 3651250"/>
                <a:gd name="connsiteX145" fmla="*/ 850900 w 2197100"/>
                <a:gd name="connsiteY145" fmla="*/ 152400 h 3651250"/>
                <a:gd name="connsiteX146" fmla="*/ 825500 w 2197100"/>
                <a:gd name="connsiteY146" fmla="*/ 158750 h 3651250"/>
                <a:gd name="connsiteX147" fmla="*/ 762000 w 2197100"/>
                <a:gd name="connsiteY147" fmla="*/ 184150 h 3651250"/>
                <a:gd name="connsiteX148" fmla="*/ 717550 w 2197100"/>
                <a:gd name="connsiteY148" fmla="*/ 209550 h 3651250"/>
                <a:gd name="connsiteX149" fmla="*/ 698500 w 2197100"/>
                <a:gd name="connsiteY149" fmla="*/ 215900 h 3651250"/>
                <a:gd name="connsiteX150" fmla="*/ 679450 w 2197100"/>
                <a:gd name="connsiteY150" fmla="*/ 228600 h 3651250"/>
                <a:gd name="connsiteX151" fmla="*/ 654050 w 2197100"/>
                <a:gd name="connsiteY151" fmla="*/ 241300 h 3651250"/>
                <a:gd name="connsiteX152" fmla="*/ 635000 w 2197100"/>
                <a:gd name="connsiteY152" fmla="*/ 254000 h 3651250"/>
                <a:gd name="connsiteX153" fmla="*/ 609600 w 2197100"/>
                <a:gd name="connsiteY153" fmla="*/ 266700 h 3651250"/>
                <a:gd name="connsiteX154" fmla="*/ 565150 w 2197100"/>
                <a:gd name="connsiteY154" fmla="*/ 311150 h 3651250"/>
                <a:gd name="connsiteX155" fmla="*/ 546100 w 2197100"/>
                <a:gd name="connsiteY155" fmla="*/ 323850 h 3651250"/>
                <a:gd name="connsiteX156" fmla="*/ 533400 w 2197100"/>
                <a:gd name="connsiteY156" fmla="*/ 349250 h 3651250"/>
                <a:gd name="connsiteX157" fmla="*/ 508000 w 2197100"/>
                <a:gd name="connsiteY157" fmla="*/ 387350 h 3651250"/>
                <a:gd name="connsiteX158" fmla="*/ 482600 w 2197100"/>
                <a:gd name="connsiteY158" fmla="*/ 431800 h 3651250"/>
                <a:gd name="connsiteX159" fmla="*/ 476250 w 2197100"/>
                <a:gd name="connsiteY159" fmla="*/ 457200 h 3651250"/>
                <a:gd name="connsiteX160" fmla="*/ 457200 w 2197100"/>
                <a:gd name="connsiteY160" fmla="*/ 501650 h 3651250"/>
                <a:gd name="connsiteX161" fmla="*/ 444500 w 2197100"/>
                <a:gd name="connsiteY161" fmla="*/ 565150 h 3651250"/>
                <a:gd name="connsiteX162" fmla="*/ 419100 w 2197100"/>
                <a:gd name="connsiteY162" fmla="*/ 635000 h 3651250"/>
                <a:gd name="connsiteX163" fmla="*/ 406400 w 2197100"/>
                <a:gd name="connsiteY163" fmla="*/ 698500 h 3651250"/>
                <a:gd name="connsiteX164" fmla="*/ 393700 w 2197100"/>
                <a:gd name="connsiteY164" fmla="*/ 736600 h 3651250"/>
                <a:gd name="connsiteX165" fmla="*/ 387350 w 2197100"/>
                <a:gd name="connsiteY165" fmla="*/ 768350 h 3651250"/>
                <a:gd name="connsiteX166" fmla="*/ 381000 w 2197100"/>
                <a:gd name="connsiteY166" fmla="*/ 806450 h 3651250"/>
                <a:gd name="connsiteX167" fmla="*/ 374650 w 2197100"/>
                <a:gd name="connsiteY167" fmla="*/ 825500 h 3651250"/>
                <a:gd name="connsiteX168" fmla="*/ 368300 w 2197100"/>
                <a:gd name="connsiteY168" fmla="*/ 889000 h 3651250"/>
                <a:gd name="connsiteX169" fmla="*/ 349250 w 2197100"/>
                <a:gd name="connsiteY169" fmla="*/ 996950 h 3651250"/>
                <a:gd name="connsiteX170" fmla="*/ 336550 w 2197100"/>
                <a:gd name="connsiteY170" fmla="*/ 1104900 h 3651250"/>
                <a:gd name="connsiteX171" fmla="*/ 330200 w 2197100"/>
                <a:gd name="connsiteY171" fmla="*/ 1136650 h 3651250"/>
                <a:gd name="connsiteX172" fmla="*/ 323850 w 2197100"/>
                <a:gd name="connsiteY172" fmla="*/ 1206500 h 3651250"/>
                <a:gd name="connsiteX173" fmla="*/ 311150 w 2197100"/>
                <a:gd name="connsiteY173" fmla="*/ 1270000 h 3651250"/>
                <a:gd name="connsiteX174" fmla="*/ 292100 w 2197100"/>
                <a:gd name="connsiteY174" fmla="*/ 1454150 h 365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2197100" h="3651250">
                  <a:moveTo>
                    <a:pt x="292100" y="1454150"/>
                  </a:moveTo>
                  <a:cubicBezTo>
                    <a:pt x="285750" y="1483783"/>
                    <a:pt x="278773" y="1513289"/>
                    <a:pt x="273050" y="1543050"/>
                  </a:cubicBezTo>
                  <a:cubicBezTo>
                    <a:pt x="268187" y="1568337"/>
                    <a:pt x="268493" y="1594821"/>
                    <a:pt x="260350" y="1619250"/>
                  </a:cubicBezTo>
                  <a:cubicBezTo>
                    <a:pt x="256117" y="1631950"/>
                    <a:pt x="250897" y="1644363"/>
                    <a:pt x="247650" y="1657350"/>
                  </a:cubicBezTo>
                  <a:cubicBezTo>
                    <a:pt x="245533" y="1665817"/>
                    <a:pt x="243808" y="1674391"/>
                    <a:pt x="241300" y="1682750"/>
                  </a:cubicBezTo>
                  <a:cubicBezTo>
                    <a:pt x="228978" y="1723823"/>
                    <a:pt x="226233" y="1721383"/>
                    <a:pt x="215900" y="1765300"/>
                  </a:cubicBezTo>
                  <a:cubicBezTo>
                    <a:pt x="210956" y="1786312"/>
                    <a:pt x="210026" y="1808322"/>
                    <a:pt x="203200" y="1828800"/>
                  </a:cubicBezTo>
                  <a:cubicBezTo>
                    <a:pt x="198967" y="1841500"/>
                    <a:pt x="193747" y="1853913"/>
                    <a:pt x="190500" y="1866900"/>
                  </a:cubicBezTo>
                  <a:cubicBezTo>
                    <a:pt x="184263" y="1891849"/>
                    <a:pt x="181757" y="1904634"/>
                    <a:pt x="171450" y="1930400"/>
                  </a:cubicBezTo>
                  <a:cubicBezTo>
                    <a:pt x="164740" y="1947175"/>
                    <a:pt x="157377" y="1963780"/>
                    <a:pt x="152400" y="1981200"/>
                  </a:cubicBezTo>
                  <a:cubicBezTo>
                    <a:pt x="148341" y="1995406"/>
                    <a:pt x="140315" y="2035414"/>
                    <a:pt x="133350" y="2044700"/>
                  </a:cubicBezTo>
                  <a:lnTo>
                    <a:pt x="114300" y="2070100"/>
                  </a:lnTo>
                  <a:cubicBezTo>
                    <a:pt x="112183" y="2082800"/>
                    <a:pt x="111073" y="2095709"/>
                    <a:pt x="107950" y="2108200"/>
                  </a:cubicBezTo>
                  <a:cubicBezTo>
                    <a:pt x="97573" y="2149709"/>
                    <a:pt x="95175" y="2140175"/>
                    <a:pt x="82550" y="2178050"/>
                  </a:cubicBezTo>
                  <a:cubicBezTo>
                    <a:pt x="73997" y="2203710"/>
                    <a:pt x="77399" y="2207519"/>
                    <a:pt x="69850" y="2235200"/>
                  </a:cubicBezTo>
                  <a:cubicBezTo>
                    <a:pt x="66328" y="2248115"/>
                    <a:pt x="60397" y="2260313"/>
                    <a:pt x="57150" y="2273300"/>
                  </a:cubicBezTo>
                  <a:cubicBezTo>
                    <a:pt x="52917" y="2290233"/>
                    <a:pt x="49970" y="2307541"/>
                    <a:pt x="44450" y="2324100"/>
                  </a:cubicBezTo>
                  <a:cubicBezTo>
                    <a:pt x="42333" y="2330450"/>
                    <a:pt x="40450" y="2336883"/>
                    <a:pt x="38100" y="2343150"/>
                  </a:cubicBezTo>
                  <a:cubicBezTo>
                    <a:pt x="34098" y="2353823"/>
                    <a:pt x="29005" y="2364086"/>
                    <a:pt x="25400" y="2374900"/>
                  </a:cubicBezTo>
                  <a:cubicBezTo>
                    <a:pt x="22982" y="2382153"/>
                    <a:pt x="9256" y="2430220"/>
                    <a:pt x="6350" y="2444750"/>
                  </a:cubicBezTo>
                  <a:cubicBezTo>
                    <a:pt x="3825" y="2457375"/>
                    <a:pt x="2117" y="2470150"/>
                    <a:pt x="0" y="2482850"/>
                  </a:cubicBezTo>
                  <a:cubicBezTo>
                    <a:pt x="2117" y="2641600"/>
                    <a:pt x="2382" y="2800385"/>
                    <a:pt x="6350" y="2959100"/>
                  </a:cubicBezTo>
                  <a:cubicBezTo>
                    <a:pt x="6835" y="2978506"/>
                    <a:pt x="19818" y="3012203"/>
                    <a:pt x="25400" y="3028950"/>
                  </a:cubicBezTo>
                  <a:cubicBezTo>
                    <a:pt x="27517" y="3035300"/>
                    <a:pt x="30650" y="3041398"/>
                    <a:pt x="31750" y="3048000"/>
                  </a:cubicBezTo>
                  <a:cubicBezTo>
                    <a:pt x="49223" y="3152841"/>
                    <a:pt x="28818" y="3042621"/>
                    <a:pt x="44450" y="3105150"/>
                  </a:cubicBezTo>
                  <a:cubicBezTo>
                    <a:pt x="46258" y="3112383"/>
                    <a:pt x="53239" y="3153174"/>
                    <a:pt x="57150" y="3162300"/>
                  </a:cubicBezTo>
                  <a:cubicBezTo>
                    <a:pt x="60156" y="3169315"/>
                    <a:pt x="66750" y="3174376"/>
                    <a:pt x="69850" y="3181350"/>
                  </a:cubicBezTo>
                  <a:cubicBezTo>
                    <a:pt x="75287" y="3193583"/>
                    <a:pt x="78317" y="3206750"/>
                    <a:pt x="82550" y="3219450"/>
                  </a:cubicBezTo>
                  <a:cubicBezTo>
                    <a:pt x="94608" y="3255623"/>
                    <a:pt x="94076" y="3252854"/>
                    <a:pt x="107950" y="3308350"/>
                  </a:cubicBezTo>
                  <a:cubicBezTo>
                    <a:pt x="110568" y="3318821"/>
                    <a:pt x="110426" y="3330026"/>
                    <a:pt x="114300" y="3340100"/>
                  </a:cubicBezTo>
                  <a:cubicBezTo>
                    <a:pt x="121096" y="3357770"/>
                    <a:pt x="131233" y="3373967"/>
                    <a:pt x="139700" y="3390900"/>
                  </a:cubicBezTo>
                  <a:cubicBezTo>
                    <a:pt x="146907" y="3405314"/>
                    <a:pt x="154330" y="3422784"/>
                    <a:pt x="165100" y="3435350"/>
                  </a:cubicBezTo>
                  <a:cubicBezTo>
                    <a:pt x="172892" y="3444441"/>
                    <a:pt x="180921" y="3453566"/>
                    <a:pt x="190500" y="3460750"/>
                  </a:cubicBezTo>
                  <a:cubicBezTo>
                    <a:pt x="206475" y="3472731"/>
                    <a:pt x="222760" y="3485084"/>
                    <a:pt x="241300" y="3492500"/>
                  </a:cubicBezTo>
                  <a:cubicBezTo>
                    <a:pt x="258075" y="3499210"/>
                    <a:pt x="274680" y="3506573"/>
                    <a:pt x="292100" y="3511550"/>
                  </a:cubicBezTo>
                  <a:cubicBezTo>
                    <a:pt x="300491" y="3513948"/>
                    <a:pt x="309033" y="3515783"/>
                    <a:pt x="317500" y="3517900"/>
                  </a:cubicBezTo>
                  <a:cubicBezTo>
                    <a:pt x="350983" y="3540222"/>
                    <a:pt x="320945" y="3523282"/>
                    <a:pt x="361950" y="3536950"/>
                  </a:cubicBezTo>
                  <a:cubicBezTo>
                    <a:pt x="379431" y="3542777"/>
                    <a:pt x="394915" y="3551541"/>
                    <a:pt x="412750" y="3556000"/>
                  </a:cubicBezTo>
                  <a:cubicBezTo>
                    <a:pt x="423221" y="3558618"/>
                    <a:pt x="434122" y="3559385"/>
                    <a:pt x="444500" y="3562350"/>
                  </a:cubicBezTo>
                  <a:cubicBezTo>
                    <a:pt x="539632" y="3589531"/>
                    <a:pt x="464045" y="3576028"/>
                    <a:pt x="546100" y="3587750"/>
                  </a:cubicBezTo>
                  <a:cubicBezTo>
                    <a:pt x="552450" y="3591983"/>
                    <a:pt x="558135" y="3597444"/>
                    <a:pt x="565150" y="3600450"/>
                  </a:cubicBezTo>
                  <a:cubicBezTo>
                    <a:pt x="590829" y="3611455"/>
                    <a:pt x="665632" y="3612576"/>
                    <a:pt x="673100" y="3613150"/>
                  </a:cubicBezTo>
                  <a:cubicBezTo>
                    <a:pt x="683683" y="3617383"/>
                    <a:pt x="693932" y="3622575"/>
                    <a:pt x="704850" y="3625850"/>
                  </a:cubicBezTo>
                  <a:cubicBezTo>
                    <a:pt x="715188" y="3628951"/>
                    <a:pt x="726129" y="3629582"/>
                    <a:pt x="736600" y="3632200"/>
                  </a:cubicBezTo>
                  <a:cubicBezTo>
                    <a:pt x="743094" y="3633823"/>
                    <a:pt x="749156" y="3636927"/>
                    <a:pt x="755650" y="3638550"/>
                  </a:cubicBezTo>
                  <a:cubicBezTo>
                    <a:pt x="773400" y="3642988"/>
                    <a:pt x="808516" y="3648419"/>
                    <a:pt x="825500" y="3651250"/>
                  </a:cubicBezTo>
                  <a:lnTo>
                    <a:pt x="1143000" y="3644900"/>
                  </a:lnTo>
                  <a:cubicBezTo>
                    <a:pt x="1162156" y="3644251"/>
                    <a:pt x="1181630" y="3643489"/>
                    <a:pt x="1200150" y="3638550"/>
                  </a:cubicBezTo>
                  <a:cubicBezTo>
                    <a:pt x="1415041" y="3581246"/>
                    <a:pt x="1097283" y="3647693"/>
                    <a:pt x="1270000" y="3613150"/>
                  </a:cubicBezTo>
                  <a:cubicBezTo>
                    <a:pt x="1278467" y="3608917"/>
                    <a:pt x="1286699" y="3604179"/>
                    <a:pt x="1295400" y="3600450"/>
                  </a:cubicBezTo>
                  <a:cubicBezTo>
                    <a:pt x="1301552" y="3597813"/>
                    <a:pt x="1308333" y="3596818"/>
                    <a:pt x="1314450" y="3594100"/>
                  </a:cubicBezTo>
                  <a:cubicBezTo>
                    <a:pt x="1373057" y="3568053"/>
                    <a:pt x="1330377" y="3579485"/>
                    <a:pt x="1384300" y="3568700"/>
                  </a:cubicBezTo>
                  <a:cubicBezTo>
                    <a:pt x="1392767" y="3562350"/>
                    <a:pt x="1400511" y="3554901"/>
                    <a:pt x="1409700" y="3549650"/>
                  </a:cubicBezTo>
                  <a:cubicBezTo>
                    <a:pt x="1416785" y="3545601"/>
                    <a:pt x="1448651" y="3538325"/>
                    <a:pt x="1454150" y="3536950"/>
                  </a:cubicBezTo>
                  <a:cubicBezTo>
                    <a:pt x="1465053" y="3528773"/>
                    <a:pt x="1485601" y="3512628"/>
                    <a:pt x="1498600" y="3505200"/>
                  </a:cubicBezTo>
                  <a:cubicBezTo>
                    <a:pt x="1506819" y="3500504"/>
                    <a:pt x="1516297" y="3498002"/>
                    <a:pt x="1524000" y="3492500"/>
                  </a:cubicBezTo>
                  <a:cubicBezTo>
                    <a:pt x="1576534" y="3454976"/>
                    <a:pt x="1511708" y="3489545"/>
                    <a:pt x="1562100" y="3460750"/>
                  </a:cubicBezTo>
                  <a:cubicBezTo>
                    <a:pt x="1570319" y="3456054"/>
                    <a:pt x="1579927" y="3453730"/>
                    <a:pt x="1587500" y="3448050"/>
                  </a:cubicBezTo>
                  <a:cubicBezTo>
                    <a:pt x="1616548" y="3426264"/>
                    <a:pt x="1612139" y="3417061"/>
                    <a:pt x="1638300" y="3390900"/>
                  </a:cubicBezTo>
                  <a:cubicBezTo>
                    <a:pt x="1643696" y="3385504"/>
                    <a:pt x="1651000" y="3382433"/>
                    <a:pt x="1657350" y="3378200"/>
                  </a:cubicBezTo>
                  <a:cubicBezTo>
                    <a:pt x="1693746" y="3323605"/>
                    <a:pt x="1650110" y="3392680"/>
                    <a:pt x="1676400" y="3340100"/>
                  </a:cubicBezTo>
                  <a:cubicBezTo>
                    <a:pt x="1691920" y="3309060"/>
                    <a:pt x="1687470" y="3333922"/>
                    <a:pt x="1695450" y="3302000"/>
                  </a:cubicBezTo>
                  <a:cubicBezTo>
                    <a:pt x="1700678" y="3281086"/>
                    <a:pt x="1704376" y="3252909"/>
                    <a:pt x="1708150" y="3232150"/>
                  </a:cubicBezTo>
                  <a:cubicBezTo>
                    <a:pt x="1710081" y="3221531"/>
                    <a:pt x="1712383" y="3210983"/>
                    <a:pt x="1714500" y="3200400"/>
                  </a:cubicBezTo>
                  <a:cubicBezTo>
                    <a:pt x="1716617" y="3153833"/>
                    <a:pt x="1717275" y="3107177"/>
                    <a:pt x="1720850" y="3060700"/>
                  </a:cubicBezTo>
                  <a:cubicBezTo>
                    <a:pt x="1721519" y="3051998"/>
                    <a:pt x="1725488" y="3043858"/>
                    <a:pt x="1727200" y="3035300"/>
                  </a:cubicBezTo>
                  <a:cubicBezTo>
                    <a:pt x="1729725" y="3022675"/>
                    <a:pt x="1730757" y="3009769"/>
                    <a:pt x="1733550" y="2997200"/>
                  </a:cubicBezTo>
                  <a:cubicBezTo>
                    <a:pt x="1739641" y="2969792"/>
                    <a:pt x="1741507" y="2983256"/>
                    <a:pt x="1752600" y="2952750"/>
                  </a:cubicBezTo>
                  <a:cubicBezTo>
                    <a:pt x="1757866" y="2938268"/>
                    <a:pt x="1760872" y="2923060"/>
                    <a:pt x="1765300" y="2908300"/>
                  </a:cubicBezTo>
                  <a:cubicBezTo>
                    <a:pt x="1767223" y="2901889"/>
                    <a:pt x="1770027" y="2895744"/>
                    <a:pt x="1771650" y="2889250"/>
                  </a:cubicBezTo>
                  <a:cubicBezTo>
                    <a:pt x="1784982" y="2835921"/>
                    <a:pt x="1769626" y="2875189"/>
                    <a:pt x="1790700" y="2806700"/>
                  </a:cubicBezTo>
                  <a:cubicBezTo>
                    <a:pt x="1813869" y="2731401"/>
                    <a:pt x="1794490" y="2829638"/>
                    <a:pt x="1822450" y="2717800"/>
                  </a:cubicBezTo>
                  <a:cubicBezTo>
                    <a:pt x="1824567" y="2709333"/>
                    <a:pt x="1825362" y="2700422"/>
                    <a:pt x="1828800" y="2692400"/>
                  </a:cubicBezTo>
                  <a:cubicBezTo>
                    <a:pt x="1831806" y="2685385"/>
                    <a:pt x="1838087" y="2680176"/>
                    <a:pt x="1841500" y="2673350"/>
                  </a:cubicBezTo>
                  <a:cubicBezTo>
                    <a:pt x="1844493" y="2667363"/>
                    <a:pt x="1845213" y="2660452"/>
                    <a:pt x="1847850" y="2654300"/>
                  </a:cubicBezTo>
                  <a:cubicBezTo>
                    <a:pt x="1851579" y="2645599"/>
                    <a:pt x="1856821" y="2637601"/>
                    <a:pt x="1860550" y="2628900"/>
                  </a:cubicBezTo>
                  <a:cubicBezTo>
                    <a:pt x="1863187" y="2622748"/>
                    <a:pt x="1864069" y="2615916"/>
                    <a:pt x="1866900" y="2609850"/>
                  </a:cubicBezTo>
                  <a:cubicBezTo>
                    <a:pt x="1878909" y="2584116"/>
                    <a:pt x="1889248" y="2557279"/>
                    <a:pt x="1905000" y="2533650"/>
                  </a:cubicBezTo>
                  <a:cubicBezTo>
                    <a:pt x="1909233" y="2527300"/>
                    <a:pt x="1914287" y="2521426"/>
                    <a:pt x="1917700" y="2514600"/>
                  </a:cubicBezTo>
                  <a:cubicBezTo>
                    <a:pt x="1931583" y="2486834"/>
                    <a:pt x="1931245" y="2474387"/>
                    <a:pt x="1943100" y="2444750"/>
                  </a:cubicBezTo>
                  <a:cubicBezTo>
                    <a:pt x="1946616" y="2435961"/>
                    <a:pt x="1952071" y="2428051"/>
                    <a:pt x="1955800" y="2419350"/>
                  </a:cubicBezTo>
                  <a:cubicBezTo>
                    <a:pt x="1958437" y="2413198"/>
                    <a:pt x="1959601" y="2406489"/>
                    <a:pt x="1962150" y="2400300"/>
                  </a:cubicBezTo>
                  <a:cubicBezTo>
                    <a:pt x="1974425" y="2370488"/>
                    <a:pt x="1992431" y="2342677"/>
                    <a:pt x="2000250" y="2311400"/>
                  </a:cubicBezTo>
                  <a:cubicBezTo>
                    <a:pt x="2012416" y="2262736"/>
                    <a:pt x="1999373" y="2310044"/>
                    <a:pt x="2019300" y="2254250"/>
                  </a:cubicBezTo>
                  <a:cubicBezTo>
                    <a:pt x="2026054" y="2235339"/>
                    <a:pt x="2032000" y="2216150"/>
                    <a:pt x="2038350" y="2197100"/>
                  </a:cubicBezTo>
                  <a:cubicBezTo>
                    <a:pt x="2040467" y="2190750"/>
                    <a:pt x="2041256" y="2183790"/>
                    <a:pt x="2044700" y="2178050"/>
                  </a:cubicBezTo>
                  <a:cubicBezTo>
                    <a:pt x="2051050" y="2167467"/>
                    <a:pt x="2058230" y="2157339"/>
                    <a:pt x="2063750" y="2146300"/>
                  </a:cubicBezTo>
                  <a:cubicBezTo>
                    <a:pt x="2066743" y="2140313"/>
                    <a:pt x="2068177" y="2133661"/>
                    <a:pt x="2070100" y="2127250"/>
                  </a:cubicBezTo>
                  <a:cubicBezTo>
                    <a:pt x="2074528" y="2112490"/>
                    <a:pt x="2078160" y="2097494"/>
                    <a:pt x="2082800" y="2082800"/>
                  </a:cubicBezTo>
                  <a:cubicBezTo>
                    <a:pt x="2090862" y="2057269"/>
                    <a:pt x="2099733" y="2032000"/>
                    <a:pt x="2108200" y="2006600"/>
                  </a:cubicBezTo>
                  <a:cubicBezTo>
                    <a:pt x="2110317" y="2000250"/>
                    <a:pt x="2113098" y="1994084"/>
                    <a:pt x="2114550" y="1987550"/>
                  </a:cubicBezTo>
                  <a:cubicBezTo>
                    <a:pt x="2129143" y="1921881"/>
                    <a:pt x="2122517" y="1949332"/>
                    <a:pt x="2133600" y="1905000"/>
                  </a:cubicBezTo>
                  <a:cubicBezTo>
                    <a:pt x="2136792" y="1876268"/>
                    <a:pt x="2146300" y="1795475"/>
                    <a:pt x="2146300" y="1771650"/>
                  </a:cubicBezTo>
                  <a:cubicBezTo>
                    <a:pt x="2146300" y="1606927"/>
                    <a:pt x="2157960" y="1647880"/>
                    <a:pt x="2133600" y="1574800"/>
                  </a:cubicBezTo>
                  <a:cubicBezTo>
                    <a:pt x="2120189" y="1480924"/>
                    <a:pt x="2136958" y="1573294"/>
                    <a:pt x="2114550" y="1498600"/>
                  </a:cubicBezTo>
                  <a:cubicBezTo>
                    <a:pt x="2111449" y="1488262"/>
                    <a:pt x="2110818" y="1477321"/>
                    <a:pt x="2108200" y="1466850"/>
                  </a:cubicBezTo>
                  <a:cubicBezTo>
                    <a:pt x="2104463" y="1451901"/>
                    <a:pt x="2098965" y="1437415"/>
                    <a:pt x="2095500" y="1422400"/>
                  </a:cubicBezTo>
                  <a:cubicBezTo>
                    <a:pt x="2092605" y="1409855"/>
                    <a:pt x="2092538" y="1396722"/>
                    <a:pt x="2089150" y="1384300"/>
                  </a:cubicBezTo>
                  <a:cubicBezTo>
                    <a:pt x="2086151" y="1373303"/>
                    <a:pt x="2080345" y="1363262"/>
                    <a:pt x="2076450" y="1352550"/>
                  </a:cubicBezTo>
                  <a:cubicBezTo>
                    <a:pt x="2071875" y="1339969"/>
                    <a:pt x="2068722" y="1326879"/>
                    <a:pt x="2063750" y="1314450"/>
                  </a:cubicBezTo>
                  <a:cubicBezTo>
                    <a:pt x="2060234" y="1305661"/>
                    <a:pt x="2054566" y="1297839"/>
                    <a:pt x="2051050" y="1289050"/>
                  </a:cubicBezTo>
                  <a:cubicBezTo>
                    <a:pt x="2046078" y="1276621"/>
                    <a:pt x="2042925" y="1263531"/>
                    <a:pt x="2038350" y="1250950"/>
                  </a:cubicBezTo>
                  <a:cubicBezTo>
                    <a:pt x="2034455" y="1240238"/>
                    <a:pt x="2029652" y="1229873"/>
                    <a:pt x="2025650" y="1219200"/>
                  </a:cubicBezTo>
                  <a:cubicBezTo>
                    <a:pt x="2023300" y="1212933"/>
                    <a:pt x="2022293" y="1206137"/>
                    <a:pt x="2019300" y="1200150"/>
                  </a:cubicBezTo>
                  <a:cubicBezTo>
                    <a:pt x="2015887" y="1193324"/>
                    <a:pt x="2010833" y="1187450"/>
                    <a:pt x="2006600" y="1181100"/>
                  </a:cubicBezTo>
                  <a:cubicBezTo>
                    <a:pt x="2002367" y="1166283"/>
                    <a:pt x="1997365" y="1151665"/>
                    <a:pt x="1993900" y="1136650"/>
                  </a:cubicBezTo>
                  <a:cubicBezTo>
                    <a:pt x="1976232" y="1060089"/>
                    <a:pt x="1989812" y="977332"/>
                    <a:pt x="1993900" y="901700"/>
                  </a:cubicBezTo>
                  <a:cubicBezTo>
                    <a:pt x="1994505" y="890505"/>
                    <a:pt x="2001994" y="852018"/>
                    <a:pt x="2006600" y="838200"/>
                  </a:cubicBezTo>
                  <a:cubicBezTo>
                    <a:pt x="2010205" y="827386"/>
                    <a:pt x="2015067" y="817033"/>
                    <a:pt x="2019300" y="806450"/>
                  </a:cubicBezTo>
                  <a:cubicBezTo>
                    <a:pt x="2035916" y="706754"/>
                    <a:pt x="2013193" y="830879"/>
                    <a:pt x="2038350" y="730250"/>
                  </a:cubicBezTo>
                  <a:cubicBezTo>
                    <a:pt x="2047947" y="691863"/>
                    <a:pt x="2041940" y="713129"/>
                    <a:pt x="2057400" y="666750"/>
                  </a:cubicBezTo>
                  <a:lnTo>
                    <a:pt x="2063750" y="647700"/>
                  </a:lnTo>
                  <a:cubicBezTo>
                    <a:pt x="2065867" y="641350"/>
                    <a:pt x="2067107" y="634637"/>
                    <a:pt x="2070100" y="628650"/>
                  </a:cubicBezTo>
                  <a:lnTo>
                    <a:pt x="2082800" y="603250"/>
                  </a:lnTo>
                  <a:cubicBezTo>
                    <a:pt x="2089177" y="571364"/>
                    <a:pt x="2088960" y="565626"/>
                    <a:pt x="2101850" y="533400"/>
                  </a:cubicBezTo>
                  <a:cubicBezTo>
                    <a:pt x="2105366" y="524611"/>
                    <a:pt x="2111152" y="516835"/>
                    <a:pt x="2114550" y="508000"/>
                  </a:cubicBezTo>
                  <a:cubicBezTo>
                    <a:pt x="2121758" y="489258"/>
                    <a:pt x="2124620" y="468811"/>
                    <a:pt x="2133600" y="450850"/>
                  </a:cubicBezTo>
                  <a:cubicBezTo>
                    <a:pt x="2137833" y="442383"/>
                    <a:pt x="2142571" y="434151"/>
                    <a:pt x="2146300" y="425450"/>
                  </a:cubicBezTo>
                  <a:cubicBezTo>
                    <a:pt x="2160126" y="393189"/>
                    <a:pt x="2145924" y="404164"/>
                    <a:pt x="2165350" y="355600"/>
                  </a:cubicBezTo>
                  <a:lnTo>
                    <a:pt x="2178050" y="323850"/>
                  </a:lnTo>
                  <a:cubicBezTo>
                    <a:pt x="2180167" y="311150"/>
                    <a:pt x="2181277" y="298241"/>
                    <a:pt x="2184400" y="285750"/>
                  </a:cubicBezTo>
                  <a:cubicBezTo>
                    <a:pt x="2187647" y="272763"/>
                    <a:pt x="2197100" y="247650"/>
                    <a:pt x="2197100" y="247650"/>
                  </a:cubicBezTo>
                  <a:cubicBezTo>
                    <a:pt x="2194983" y="220133"/>
                    <a:pt x="2195836" y="192225"/>
                    <a:pt x="2190750" y="165100"/>
                  </a:cubicBezTo>
                  <a:cubicBezTo>
                    <a:pt x="2189344" y="157599"/>
                    <a:pt x="2182936" y="151913"/>
                    <a:pt x="2178050" y="146050"/>
                  </a:cubicBezTo>
                  <a:cubicBezTo>
                    <a:pt x="2165406" y="130878"/>
                    <a:pt x="2137239" y="107046"/>
                    <a:pt x="2120900" y="101600"/>
                  </a:cubicBezTo>
                  <a:cubicBezTo>
                    <a:pt x="2108200" y="97367"/>
                    <a:pt x="2095229" y="93872"/>
                    <a:pt x="2082800" y="88900"/>
                  </a:cubicBezTo>
                  <a:cubicBezTo>
                    <a:pt x="2072217" y="84667"/>
                    <a:pt x="2061762" y="80095"/>
                    <a:pt x="2051050" y="76200"/>
                  </a:cubicBezTo>
                  <a:cubicBezTo>
                    <a:pt x="2032179" y="69338"/>
                    <a:pt x="2012950" y="63500"/>
                    <a:pt x="1993900" y="57150"/>
                  </a:cubicBezTo>
                  <a:lnTo>
                    <a:pt x="1974850" y="50800"/>
                  </a:lnTo>
                  <a:cubicBezTo>
                    <a:pt x="1968500" y="48683"/>
                    <a:pt x="1962015" y="46936"/>
                    <a:pt x="1955800" y="44450"/>
                  </a:cubicBezTo>
                  <a:cubicBezTo>
                    <a:pt x="1945217" y="40217"/>
                    <a:pt x="1935047" y="34749"/>
                    <a:pt x="1924050" y="31750"/>
                  </a:cubicBezTo>
                  <a:cubicBezTo>
                    <a:pt x="1911628" y="28362"/>
                    <a:pt x="1898441" y="28523"/>
                    <a:pt x="1885950" y="25400"/>
                  </a:cubicBezTo>
                  <a:cubicBezTo>
                    <a:pt x="1872963" y="22153"/>
                    <a:pt x="1861134" y="14360"/>
                    <a:pt x="1847850" y="12700"/>
                  </a:cubicBezTo>
                  <a:cubicBezTo>
                    <a:pt x="1786340" y="5011"/>
                    <a:pt x="1813784" y="9697"/>
                    <a:pt x="1765300" y="0"/>
                  </a:cubicBezTo>
                  <a:cubicBezTo>
                    <a:pt x="1576917" y="2117"/>
                    <a:pt x="1360363" y="31328"/>
                    <a:pt x="1262903" y="44618"/>
                  </a:cubicBezTo>
                  <a:cubicBezTo>
                    <a:pt x="1165443" y="57908"/>
                    <a:pt x="1203449" y="71262"/>
                    <a:pt x="1180539" y="79742"/>
                  </a:cubicBezTo>
                  <a:cubicBezTo>
                    <a:pt x="1157629" y="88223"/>
                    <a:pt x="1134377" y="90758"/>
                    <a:pt x="1125444" y="95501"/>
                  </a:cubicBezTo>
                  <a:cubicBezTo>
                    <a:pt x="1116511" y="100244"/>
                    <a:pt x="1138830" y="105027"/>
                    <a:pt x="1126939" y="108202"/>
                  </a:cubicBezTo>
                  <a:cubicBezTo>
                    <a:pt x="1115048" y="111377"/>
                    <a:pt x="1069944" y="110356"/>
                    <a:pt x="1054100" y="114551"/>
                  </a:cubicBezTo>
                  <a:cubicBezTo>
                    <a:pt x="1038256" y="118746"/>
                    <a:pt x="1042022" y="130213"/>
                    <a:pt x="1031875" y="133374"/>
                  </a:cubicBezTo>
                  <a:cubicBezTo>
                    <a:pt x="1021728" y="136535"/>
                    <a:pt x="1006973" y="133731"/>
                    <a:pt x="993215" y="133518"/>
                  </a:cubicBezTo>
                  <a:cubicBezTo>
                    <a:pt x="979457" y="133305"/>
                    <a:pt x="963254" y="131910"/>
                    <a:pt x="949325" y="132095"/>
                  </a:cubicBezTo>
                  <a:cubicBezTo>
                    <a:pt x="935396" y="132280"/>
                    <a:pt x="989043" y="114778"/>
                    <a:pt x="909638" y="134629"/>
                  </a:cubicBezTo>
                  <a:cubicBezTo>
                    <a:pt x="903288" y="138862"/>
                    <a:pt x="881856" y="137378"/>
                    <a:pt x="876300" y="137165"/>
                  </a:cubicBezTo>
                  <a:cubicBezTo>
                    <a:pt x="870744" y="136952"/>
                    <a:pt x="880533" y="130811"/>
                    <a:pt x="876300" y="133350"/>
                  </a:cubicBezTo>
                  <a:cubicBezTo>
                    <a:pt x="872067" y="135889"/>
                    <a:pt x="860366" y="147667"/>
                    <a:pt x="850900" y="152400"/>
                  </a:cubicBezTo>
                  <a:cubicBezTo>
                    <a:pt x="843094" y="156303"/>
                    <a:pt x="833719" y="155815"/>
                    <a:pt x="825500" y="158750"/>
                  </a:cubicBezTo>
                  <a:cubicBezTo>
                    <a:pt x="804031" y="166418"/>
                    <a:pt x="780968" y="171504"/>
                    <a:pt x="762000" y="184150"/>
                  </a:cubicBezTo>
                  <a:cubicBezTo>
                    <a:pt x="742868" y="196905"/>
                    <a:pt x="740108" y="199882"/>
                    <a:pt x="717550" y="209550"/>
                  </a:cubicBezTo>
                  <a:cubicBezTo>
                    <a:pt x="711398" y="212187"/>
                    <a:pt x="704487" y="212907"/>
                    <a:pt x="698500" y="215900"/>
                  </a:cubicBezTo>
                  <a:cubicBezTo>
                    <a:pt x="691674" y="219313"/>
                    <a:pt x="686076" y="224814"/>
                    <a:pt x="679450" y="228600"/>
                  </a:cubicBezTo>
                  <a:cubicBezTo>
                    <a:pt x="671231" y="233296"/>
                    <a:pt x="662269" y="236604"/>
                    <a:pt x="654050" y="241300"/>
                  </a:cubicBezTo>
                  <a:cubicBezTo>
                    <a:pt x="647424" y="245086"/>
                    <a:pt x="641626" y="250214"/>
                    <a:pt x="635000" y="254000"/>
                  </a:cubicBezTo>
                  <a:cubicBezTo>
                    <a:pt x="626781" y="258696"/>
                    <a:pt x="617476" y="261449"/>
                    <a:pt x="609600" y="266700"/>
                  </a:cubicBezTo>
                  <a:cubicBezTo>
                    <a:pt x="533116" y="317689"/>
                    <a:pt x="607201" y="269099"/>
                    <a:pt x="565150" y="311150"/>
                  </a:cubicBezTo>
                  <a:cubicBezTo>
                    <a:pt x="559754" y="316546"/>
                    <a:pt x="552450" y="319617"/>
                    <a:pt x="546100" y="323850"/>
                  </a:cubicBezTo>
                  <a:cubicBezTo>
                    <a:pt x="541867" y="332317"/>
                    <a:pt x="538270" y="341133"/>
                    <a:pt x="533400" y="349250"/>
                  </a:cubicBezTo>
                  <a:cubicBezTo>
                    <a:pt x="525547" y="362338"/>
                    <a:pt x="512827" y="372870"/>
                    <a:pt x="508000" y="387350"/>
                  </a:cubicBezTo>
                  <a:cubicBezTo>
                    <a:pt x="498303" y="416440"/>
                    <a:pt x="505666" y="401045"/>
                    <a:pt x="482600" y="431800"/>
                  </a:cubicBezTo>
                  <a:cubicBezTo>
                    <a:pt x="480483" y="440267"/>
                    <a:pt x="479314" y="449028"/>
                    <a:pt x="476250" y="457200"/>
                  </a:cubicBezTo>
                  <a:cubicBezTo>
                    <a:pt x="465661" y="485437"/>
                    <a:pt x="462934" y="475847"/>
                    <a:pt x="457200" y="501650"/>
                  </a:cubicBezTo>
                  <a:cubicBezTo>
                    <a:pt x="447392" y="545786"/>
                    <a:pt x="455344" y="529003"/>
                    <a:pt x="444500" y="565150"/>
                  </a:cubicBezTo>
                  <a:cubicBezTo>
                    <a:pt x="434717" y="597759"/>
                    <a:pt x="431219" y="604703"/>
                    <a:pt x="419100" y="635000"/>
                  </a:cubicBezTo>
                  <a:cubicBezTo>
                    <a:pt x="414809" y="660746"/>
                    <a:pt x="413505" y="674818"/>
                    <a:pt x="406400" y="698500"/>
                  </a:cubicBezTo>
                  <a:cubicBezTo>
                    <a:pt x="402553" y="711322"/>
                    <a:pt x="396325" y="723473"/>
                    <a:pt x="393700" y="736600"/>
                  </a:cubicBezTo>
                  <a:cubicBezTo>
                    <a:pt x="391583" y="747183"/>
                    <a:pt x="389281" y="757731"/>
                    <a:pt x="387350" y="768350"/>
                  </a:cubicBezTo>
                  <a:cubicBezTo>
                    <a:pt x="385047" y="781018"/>
                    <a:pt x="383793" y="793881"/>
                    <a:pt x="381000" y="806450"/>
                  </a:cubicBezTo>
                  <a:cubicBezTo>
                    <a:pt x="379548" y="812984"/>
                    <a:pt x="376767" y="819150"/>
                    <a:pt x="374650" y="825500"/>
                  </a:cubicBezTo>
                  <a:cubicBezTo>
                    <a:pt x="372533" y="846667"/>
                    <a:pt x="371174" y="867923"/>
                    <a:pt x="368300" y="889000"/>
                  </a:cubicBezTo>
                  <a:cubicBezTo>
                    <a:pt x="347901" y="1038594"/>
                    <a:pt x="363133" y="913650"/>
                    <a:pt x="349250" y="996950"/>
                  </a:cubicBezTo>
                  <a:cubicBezTo>
                    <a:pt x="336938" y="1070824"/>
                    <a:pt x="348588" y="1014618"/>
                    <a:pt x="336550" y="1104900"/>
                  </a:cubicBezTo>
                  <a:cubicBezTo>
                    <a:pt x="335124" y="1115598"/>
                    <a:pt x="332317" y="1126067"/>
                    <a:pt x="330200" y="1136650"/>
                  </a:cubicBezTo>
                  <a:cubicBezTo>
                    <a:pt x="328083" y="1159933"/>
                    <a:pt x="327156" y="1183356"/>
                    <a:pt x="323850" y="1206500"/>
                  </a:cubicBezTo>
                  <a:cubicBezTo>
                    <a:pt x="320797" y="1227869"/>
                    <a:pt x="311150" y="1248414"/>
                    <a:pt x="311150" y="1270000"/>
                  </a:cubicBezTo>
                  <a:lnTo>
                    <a:pt x="292100" y="1454150"/>
                  </a:lnTo>
                  <a:close/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1073150" y="1423498"/>
              <a:ext cx="1902227" cy="868852"/>
            </a:xfrm>
            <a:custGeom>
              <a:avLst/>
              <a:gdLst>
                <a:gd name="connsiteX0" fmla="*/ 692150 w 1902227"/>
                <a:gd name="connsiteY0" fmla="*/ 49702 h 868852"/>
                <a:gd name="connsiteX1" fmla="*/ 606425 w 1902227"/>
                <a:gd name="connsiteY1" fmla="*/ 56052 h 868852"/>
                <a:gd name="connsiteX2" fmla="*/ 571500 w 1902227"/>
                <a:gd name="connsiteY2" fmla="*/ 62402 h 868852"/>
                <a:gd name="connsiteX3" fmla="*/ 514350 w 1902227"/>
                <a:gd name="connsiteY3" fmla="*/ 68752 h 868852"/>
                <a:gd name="connsiteX4" fmla="*/ 495300 w 1902227"/>
                <a:gd name="connsiteY4" fmla="*/ 75102 h 868852"/>
                <a:gd name="connsiteX5" fmla="*/ 485775 w 1902227"/>
                <a:gd name="connsiteY5" fmla="*/ 78277 h 868852"/>
                <a:gd name="connsiteX6" fmla="*/ 460375 w 1902227"/>
                <a:gd name="connsiteY6" fmla="*/ 84627 h 868852"/>
                <a:gd name="connsiteX7" fmla="*/ 450850 w 1902227"/>
                <a:gd name="connsiteY7" fmla="*/ 87802 h 868852"/>
                <a:gd name="connsiteX8" fmla="*/ 409575 w 1902227"/>
                <a:gd name="connsiteY8" fmla="*/ 94152 h 868852"/>
                <a:gd name="connsiteX9" fmla="*/ 390525 w 1902227"/>
                <a:gd name="connsiteY9" fmla="*/ 100502 h 868852"/>
                <a:gd name="connsiteX10" fmla="*/ 371475 w 1902227"/>
                <a:gd name="connsiteY10" fmla="*/ 106852 h 868852"/>
                <a:gd name="connsiteX11" fmla="*/ 333375 w 1902227"/>
                <a:gd name="connsiteY11" fmla="*/ 116377 h 868852"/>
                <a:gd name="connsiteX12" fmla="*/ 323850 w 1902227"/>
                <a:gd name="connsiteY12" fmla="*/ 119552 h 868852"/>
                <a:gd name="connsiteX13" fmla="*/ 304800 w 1902227"/>
                <a:gd name="connsiteY13" fmla="*/ 129077 h 868852"/>
                <a:gd name="connsiteX14" fmla="*/ 295275 w 1902227"/>
                <a:gd name="connsiteY14" fmla="*/ 135427 h 868852"/>
                <a:gd name="connsiteX15" fmla="*/ 269875 w 1902227"/>
                <a:gd name="connsiteY15" fmla="*/ 144952 h 868852"/>
                <a:gd name="connsiteX16" fmla="*/ 260350 w 1902227"/>
                <a:gd name="connsiteY16" fmla="*/ 151302 h 868852"/>
                <a:gd name="connsiteX17" fmla="*/ 250825 w 1902227"/>
                <a:gd name="connsiteY17" fmla="*/ 154477 h 868852"/>
                <a:gd name="connsiteX18" fmla="*/ 231775 w 1902227"/>
                <a:gd name="connsiteY18" fmla="*/ 167177 h 868852"/>
                <a:gd name="connsiteX19" fmla="*/ 222250 w 1902227"/>
                <a:gd name="connsiteY19" fmla="*/ 170352 h 868852"/>
                <a:gd name="connsiteX20" fmla="*/ 203200 w 1902227"/>
                <a:gd name="connsiteY20" fmla="*/ 179877 h 868852"/>
                <a:gd name="connsiteX21" fmla="*/ 180975 w 1902227"/>
                <a:gd name="connsiteY21" fmla="*/ 192577 h 868852"/>
                <a:gd name="connsiteX22" fmla="*/ 171450 w 1902227"/>
                <a:gd name="connsiteY22" fmla="*/ 198927 h 868852"/>
                <a:gd name="connsiteX23" fmla="*/ 161925 w 1902227"/>
                <a:gd name="connsiteY23" fmla="*/ 202102 h 868852"/>
                <a:gd name="connsiteX24" fmla="*/ 142875 w 1902227"/>
                <a:gd name="connsiteY24" fmla="*/ 214802 h 868852"/>
                <a:gd name="connsiteX25" fmla="*/ 117475 w 1902227"/>
                <a:gd name="connsiteY25" fmla="*/ 227502 h 868852"/>
                <a:gd name="connsiteX26" fmla="*/ 98425 w 1902227"/>
                <a:gd name="connsiteY26" fmla="*/ 240202 h 868852"/>
                <a:gd name="connsiteX27" fmla="*/ 76200 w 1902227"/>
                <a:gd name="connsiteY27" fmla="*/ 252902 h 868852"/>
                <a:gd name="connsiteX28" fmla="*/ 69850 w 1902227"/>
                <a:gd name="connsiteY28" fmla="*/ 262427 h 868852"/>
                <a:gd name="connsiteX29" fmla="*/ 60325 w 1902227"/>
                <a:gd name="connsiteY29" fmla="*/ 265602 h 868852"/>
                <a:gd name="connsiteX30" fmla="*/ 41275 w 1902227"/>
                <a:gd name="connsiteY30" fmla="*/ 278302 h 868852"/>
                <a:gd name="connsiteX31" fmla="*/ 31750 w 1902227"/>
                <a:gd name="connsiteY31" fmla="*/ 284652 h 868852"/>
                <a:gd name="connsiteX32" fmla="*/ 9525 w 1902227"/>
                <a:gd name="connsiteY32" fmla="*/ 306877 h 868852"/>
                <a:gd name="connsiteX33" fmla="*/ 3175 w 1902227"/>
                <a:gd name="connsiteY33" fmla="*/ 325927 h 868852"/>
                <a:gd name="connsiteX34" fmla="*/ 0 w 1902227"/>
                <a:gd name="connsiteY34" fmla="*/ 335452 h 868852"/>
                <a:gd name="connsiteX35" fmla="*/ 3175 w 1902227"/>
                <a:gd name="connsiteY35" fmla="*/ 510077 h 868852"/>
                <a:gd name="connsiteX36" fmla="*/ 6350 w 1902227"/>
                <a:gd name="connsiteY36" fmla="*/ 519602 h 868852"/>
                <a:gd name="connsiteX37" fmla="*/ 15875 w 1902227"/>
                <a:gd name="connsiteY37" fmla="*/ 551352 h 868852"/>
                <a:gd name="connsiteX38" fmla="*/ 22225 w 1902227"/>
                <a:gd name="connsiteY38" fmla="*/ 560877 h 868852"/>
                <a:gd name="connsiteX39" fmla="*/ 38100 w 1902227"/>
                <a:gd name="connsiteY39" fmla="*/ 602152 h 868852"/>
                <a:gd name="connsiteX40" fmla="*/ 47625 w 1902227"/>
                <a:gd name="connsiteY40" fmla="*/ 611677 h 868852"/>
                <a:gd name="connsiteX41" fmla="*/ 60325 w 1902227"/>
                <a:gd name="connsiteY41" fmla="*/ 633902 h 868852"/>
                <a:gd name="connsiteX42" fmla="*/ 69850 w 1902227"/>
                <a:gd name="connsiteY42" fmla="*/ 643427 h 868852"/>
                <a:gd name="connsiteX43" fmla="*/ 82550 w 1902227"/>
                <a:gd name="connsiteY43" fmla="*/ 662477 h 868852"/>
                <a:gd name="connsiteX44" fmla="*/ 85725 w 1902227"/>
                <a:gd name="connsiteY44" fmla="*/ 672002 h 868852"/>
                <a:gd name="connsiteX45" fmla="*/ 95250 w 1902227"/>
                <a:gd name="connsiteY45" fmla="*/ 681527 h 868852"/>
                <a:gd name="connsiteX46" fmla="*/ 104775 w 1902227"/>
                <a:gd name="connsiteY46" fmla="*/ 700577 h 868852"/>
                <a:gd name="connsiteX47" fmla="*/ 114300 w 1902227"/>
                <a:gd name="connsiteY47" fmla="*/ 710102 h 868852"/>
                <a:gd name="connsiteX48" fmla="*/ 123825 w 1902227"/>
                <a:gd name="connsiteY48" fmla="*/ 722802 h 868852"/>
                <a:gd name="connsiteX49" fmla="*/ 133350 w 1902227"/>
                <a:gd name="connsiteY49" fmla="*/ 732327 h 868852"/>
                <a:gd name="connsiteX50" fmla="*/ 161925 w 1902227"/>
                <a:gd name="connsiteY50" fmla="*/ 764077 h 868852"/>
                <a:gd name="connsiteX51" fmla="*/ 171450 w 1902227"/>
                <a:gd name="connsiteY51" fmla="*/ 767252 h 868852"/>
                <a:gd name="connsiteX52" fmla="*/ 177800 w 1902227"/>
                <a:gd name="connsiteY52" fmla="*/ 776777 h 868852"/>
                <a:gd name="connsiteX53" fmla="*/ 200025 w 1902227"/>
                <a:gd name="connsiteY53" fmla="*/ 789477 h 868852"/>
                <a:gd name="connsiteX54" fmla="*/ 209550 w 1902227"/>
                <a:gd name="connsiteY54" fmla="*/ 795827 h 868852"/>
                <a:gd name="connsiteX55" fmla="*/ 244475 w 1902227"/>
                <a:gd name="connsiteY55" fmla="*/ 808527 h 868852"/>
                <a:gd name="connsiteX56" fmla="*/ 266700 w 1902227"/>
                <a:gd name="connsiteY56" fmla="*/ 814877 h 868852"/>
                <a:gd name="connsiteX57" fmla="*/ 279400 w 1902227"/>
                <a:gd name="connsiteY57" fmla="*/ 818052 h 868852"/>
                <a:gd name="connsiteX58" fmla="*/ 298450 w 1902227"/>
                <a:gd name="connsiteY58" fmla="*/ 824402 h 868852"/>
                <a:gd name="connsiteX59" fmla="*/ 311150 w 1902227"/>
                <a:gd name="connsiteY59" fmla="*/ 827577 h 868852"/>
                <a:gd name="connsiteX60" fmla="*/ 320675 w 1902227"/>
                <a:gd name="connsiteY60" fmla="*/ 830752 h 868852"/>
                <a:gd name="connsiteX61" fmla="*/ 333375 w 1902227"/>
                <a:gd name="connsiteY61" fmla="*/ 833927 h 868852"/>
                <a:gd name="connsiteX62" fmla="*/ 342900 w 1902227"/>
                <a:gd name="connsiteY62" fmla="*/ 837102 h 868852"/>
                <a:gd name="connsiteX63" fmla="*/ 400050 w 1902227"/>
                <a:gd name="connsiteY63" fmla="*/ 843452 h 868852"/>
                <a:gd name="connsiteX64" fmla="*/ 412750 w 1902227"/>
                <a:gd name="connsiteY64" fmla="*/ 846627 h 868852"/>
                <a:gd name="connsiteX65" fmla="*/ 438150 w 1902227"/>
                <a:gd name="connsiteY65" fmla="*/ 849802 h 868852"/>
                <a:gd name="connsiteX66" fmla="*/ 460375 w 1902227"/>
                <a:gd name="connsiteY66" fmla="*/ 852977 h 868852"/>
                <a:gd name="connsiteX67" fmla="*/ 679450 w 1902227"/>
                <a:gd name="connsiteY67" fmla="*/ 856152 h 868852"/>
                <a:gd name="connsiteX68" fmla="*/ 720725 w 1902227"/>
                <a:gd name="connsiteY68" fmla="*/ 859327 h 868852"/>
                <a:gd name="connsiteX69" fmla="*/ 736600 w 1902227"/>
                <a:gd name="connsiteY69" fmla="*/ 862502 h 868852"/>
                <a:gd name="connsiteX70" fmla="*/ 781050 w 1902227"/>
                <a:gd name="connsiteY70" fmla="*/ 868852 h 868852"/>
                <a:gd name="connsiteX71" fmla="*/ 1079500 w 1902227"/>
                <a:gd name="connsiteY71" fmla="*/ 865677 h 868852"/>
                <a:gd name="connsiteX72" fmla="*/ 1098550 w 1902227"/>
                <a:gd name="connsiteY72" fmla="*/ 862502 h 868852"/>
                <a:gd name="connsiteX73" fmla="*/ 1130300 w 1902227"/>
                <a:gd name="connsiteY73" fmla="*/ 859327 h 868852"/>
                <a:gd name="connsiteX74" fmla="*/ 1165225 w 1902227"/>
                <a:gd name="connsiteY74" fmla="*/ 852977 h 868852"/>
                <a:gd name="connsiteX75" fmla="*/ 1193800 w 1902227"/>
                <a:gd name="connsiteY75" fmla="*/ 846627 h 868852"/>
                <a:gd name="connsiteX76" fmla="*/ 1219200 w 1902227"/>
                <a:gd name="connsiteY76" fmla="*/ 843452 h 868852"/>
                <a:gd name="connsiteX77" fmla="*/ 1231900 w 1902227"/>
                <a:gd name="connsiteY77" fmla="*/ 840277 h 868852"/>
                <a:gd name="connsiteX78" fmla="*/ 1260475 w 1902227"/>
                <a:gd name="connsiteY78" fmla="*/ 837102 h 868852"/>
                <a:gd name="connsiteX79" fmla="*/ 1285875 w 1902227"/>
                <a:gd name="connsiteY79" fmla="*/ 827577 h 868852"/>
                <a:gd name="connsiteX80" fmla="*/ 1317625 w 1902227"/>
                <a:gd name="connsiteY80" fmla="*/ 818052 h 868852"/>
                <a:gd name="connsiteX81" fmla="*/ 1352550 w 1902227"/>
                <a:gd name="connsiteY81" fmla="*/ 808527 h 868852"/>
                <a:gd name="connsiteX82" fmla="*/ 1362075 w 1902227"/>
                <a:gd name="connsiteY82" fmla="*/ 805352 h 868852"/>
                <a:gd name="connsiteX83" fmla="*/ 1374775 w 1902227"/>
                <a:gd name="connsiteY83" fmla="*/ 799002 h 868852"/>
                <a:gd name="connsiteX84" fmla="*/ 1384300 w 1902227"/>
                <a:gd name="connsiteY84" fmla="*/ 795827 h 868852"/>
                <a:gd name="connsiteX85" fmla="*/ 1412875 w 1902227"/>
                <a:gd name="connsiteY85" fmla="*/ 783127 h 868852"/>
                <a:gd name="connsiteX86" fmla="*/ 1444625 w 1902227"/>
                <a:gd name="connsiteY86" fmla="*/ 776777 h 868852"/>
                <a:gd name="connsiteX87" fmla="*/ 1460500 w 1902227"/>
                <a:gd name="connsiteY87" fmla="*/ 770427 h 868852"/>
                <a:gd name="connsiteX88" fmla="*/ 1473200 w 1902227"/>
                <a:gd name="connsiteY88" fmla="*/ 764077 h 868852"/>
                <a:gd name="connsiteX89" fmla="*/ 1501775 w 1902227"/>
                <a:gd name="connsiteY89" fmla="*/ 757727 h 868852"/>
                <a:gd name="connsiteX90" fmla="*/ 1514475 w 1902227"/>
                <a:gd name="connsiteY90" fmla="*/ 751377 h 868852"/>
                <a:gd name="connsiteX91" fmla="*/ 1530350 w 1902227"/>
                <a:gd name="connsiteY91" fmla="*/ 748202 h 868852"/>
                <a:gd name="connsiteX92" fmla="*/ 1555750 w 1902227"/>
                <a:gd name="connsiteY92" fmla="*/ 741852 h 868852"/>
                <a:gd name="connsiteX93" fmla="*/ 1568450 w 1902227"/>
                <a:gd name="connsiteY93" fmla="*/ 738677 h 868852"/>
                <a:gd name="connsiteX94" fmla="*/ 1584325 w 1902227"/>
                <a:gd name="connsiteY94" fmla="*/ 732327 h 868852"/>
                <a:gd name="connsiteX95" fmla="*/ 1612900 w 1902227"/>
                <a:gd name="connsiteY95" fmla="*/ 725977 h 868852"/>
                <a:gd name="connsiteX96" fmla="*/ 1625600 w 1902227"/>
                <a:gd name="connsiteY96" fmla="*/ 719627 h 868852"/>
                <a:gd name="connsiteX97" fmla="*/ 1635125 w 1902227"/>
                <a:gd name="connsiteY97" fmla="*/ 713277 h 868852"/>
                <a:gd name="connsiteX98" fmla="*/ 1657350 w 1902227"/>
                <a:gd name="connsiteY98" fmla="*/ 706927 h 868852"/>
                <a:gd name="connsiteX99" fmla="*/ 1666875 w 1902227"/>
                <a:gd name="connsiteY99" fmla="*/ 700577 h 868852"/>
                <a:gd name="connsiteX100" fmla="*/ 1676400 w 1902227"/>
                <a:gd name="connsiteY100" fmla="*/ 697402 h 868852"/>
                <a:gd name="connsiteX101" fmla="*/ 1689100 w 1902227"/>
                <a:gd name="connsiteY101" fmla="*/ 691052 h 868852"/>
                <a:gd name="connsiteX102" fmla="*/ 1698625 w 1902227"/>
                <a:gd name="connsiteY102" fmla="*/ 687877 h 868852"/>
                <a:gd name="connsiteX103" fmla="*/ 1720850 w 1902227"/>
                <a:gd name="connsiteY103" fmla="*/ 672002 h 868852"/>
                <a:gd name="connsiteX104" fmla="*/ 1743075 w 1902227"/>
                <a:gd name="connsiteY104" fmla="*/ 656127 h 868852"/>
                <a:gd name="connsiteX105" fmla="*/ 1768475 w 1902227"/>
                <a:gd name="connsiteY105" fmla="*/ 637077 h 868852"/>
                <a:gd name="connsiteX106" fmla="*/ 1781175 w 1902227"/>
                <a:gd name="connsiteY106" fmla="*/ 627552 h 868852"/>
                <a:gd name="connsiteX107" fmla="*/ 1790700 w 1902227"/>
                <a:gd name="connsiteY107" fmla="*/ 621202 h 868852"/>
                <a:gd name="connsiteX108" fmla="*/ 1816100 w 1902227"/>
                <a:gd name="connsiteY108" fmla="*/ 589452 h 868852"/>
                <a:gd name="connsiteX109" fmla="*/ 1825625 w 1902227"/>
                <a:gd name="connsiteY109" fmla="*/ 579927 h 868852"/>
                <a:gd name="connsiteX110" fmla="*/ 1831975 w 1902227"/>
                <a:gd name="connsiteY110" fmla="*/ 570402 h 868852"/>
                <a:gd name="connsiteX111" fmla="*/ 1841500 w 1902227"/>
                <a:gd name="connsiteY111" fmla="*/ 554527 h 868852"/>
                <a:gd name="connsiteX112" fmla="*/ 1854200 w 1902227"/>
                <a:gd name="connsiteY112" fmla="*/ 545002 h 868852"/>
                <a:gd name="connsiteX113" fmla="*/ 1876425 w 1902227"/>
                <a:gd name="connsiteY113" fmla="*/ 503727 h 868852"/>
                <a:gd name="connsiteX114" fmla="*/ 1879600 w 1902227"/>
                <a:gd name="connsiteY114" fmla="*/ 494202 h 868852"/>
                <a:gd name="connsiteX115" fmla="*/ 1889125 w 1902227"/>
                <a:gd name="connsiteY115" fmla="*/ 465627 h 868852"/>
                <a:gd name="connsiteX116" fmla="*/ 1895475 w 1902227"/>
                <a:gd name="connsiteY116" fmla="*/ 446577 h 868852"/>
                <a:gd name="connsiteX117" fmla="*/ 1901825 w 1902227"/>
                <a:gd name="connsiteY117" fmla="*/ 418002 h 868852"/>
                <a:gd name="connsiteX118" fmla="*/ 1898650 w 1902227"/>
                <a:gd name="connsiteY118" fmla="*/ 227502 h 868852"/>
                <a:gd name="connsiteX119" fmla="*/ 1879600 w 1902227"/>
                <a:gd name="connsiteY119" fmla="*/ 195752 h 868852"/>
                <a:gd name="connsiteX120" fmla="*/ 1870075 w 1902227"/>
                <a:gd name="connsiteY120" fmla="*/ 183052 h 868852"/>
                <a:gd name="connsiteX121" fmla="*/ 1863725 w 1902227"/>
                <a:gd name="connsiteY121" fmla="*/ 173527 h 868852"/>
                <a:gd name="connsiteX122" fmla="*/ 1841500 w 1902227"/>
                <a:gd name="connsiteY122" fmla="*/ 157652 h 868852"/>
                <a:gd name="connsiteX123" fmla="*/ 1831975 w 1902227"/>
                <a:gd name="connsiteY123" fmla="*/ 148127 h 868852"/>
                <a:gd name="connsiteX124" fmla="*/ 1793875 w 1902227"/>
                <a:gd name="connsiteY124" fmla="*/ 129077 h 868852"/>
                <a:gd name="connsiteX125" fmla="*/ 1774825 w 1902227"/>
                <a:gd name="connsiteY125" fmla="*/ 116377 h 868852"/>
                <a:gd name="connsiteX126" fmla="*/ 1762125 w 1902227"/>
                <a:gd name="connsiteY126" fmla="*/ 106852 h 868852"/>
                <a:gd name="connsiteX127" fmla="*/ 1749425 w 1902227"/>
                <a:gd name="connsiteY127" fmla="*/ 100502 h 868852"/>
                <a:gd name="connsiteX128" fmla="*/ 1736725 w 1902227"/>
                <a:gd name="connsiteY128" fmla="*/ 90977 h 868852"/>
                <a:gd name="connsiteX129" fmla="*/ 1698625 w 1902227"/>
                <a:gd name="connsiteY129" fmla="*/ 78277 h 868852"/>
                <a:gd name="connsiteX130" fmla="*/ 1679575 w 1902227"/>
                <a:gd name="connsiteY130" fmla="*/ 68752 h 868852"/>
                <a:gd name="connsiteX131" fmla="*/ 1660525 w 1902227"/>
                <a:gd name="connsiteY131" fmla="*/ 65577 h 868852"/>
                <a:gd name="connsiteX132" fmla="*/ 1635125 w 1902227"/>
                <a:gd name="connsiteY132" fmla="*/ 59227 h 868852"/>
                <a:gd name="connsiteX133" fmla="*/ 1616075 w 1902227"/>
                <a:gd name="connsiteY133" fmla="*/ 52877 h 868852"/>
                <a:gd name="connsiteX134" fmla="*/ 1603375 w 1902227"/>
                <a:gd name="connsiteY134" fmla="*/ 46527 h 868852"/>
                <a:gd name="connsiteX135" fmla="*/ 1568450 w 1902227"/>
                <a:gd name="connsiteY135" fmla="*/ 40177 h 868852"/>
                <a:gd name="connsiteX136" fmla="*/ 1555750 w 1902227"/>
                <a:gd name="connsiteY136" fmla="*/ 33827 h 868852"/>
                <a:gd name="connsiteX137" fmla="*/ 1527175 w 1902227"/>
                <a:gd name="connsiteY137" fmla="*/ 30652 h 868852"/>
                <a:gd name="connsiteX138" fmla="*/ 1508125 w 1902227"/>
                <a:gd name="connsiteY138" fmla="*/ 27477 h 868852"/>
                <a:gd name="connsiteX139" fmla="*/ 1498600 w 1902227"/>
                <a:gd name="connsiteY139" fmla="*/ 24302 h 868852"/>
                <a:gd name="connsiteX140" fmla="*/ 1470025 w 1902227"/>
                <a:gd name="connsiteY140" fmla="*/ 21127 h 868852"/>
                <a:gd name="connsiteX141" fmla="*/ 1450975 w 1902227"/>
                <a:gd name="connsiteY141" fmla="*/ 17952 h 868852"/>
                <a:gd name="connsiteX142" fmla="*/ 1241425 w 1902227"/>
                <a:gd name="connsiteY142" fmla="*/ 14777 h 868852"/>
                <a:gd name="connsiteX143" fmla="*/ 873125 w 1902227"/>
                <a:gd name="connsiteY143" fmla="*/ 11602 h 868852"/>
                <a:gd name="connsiteX144" fmla="*/ 850900 w 1902227"/>
                <a:gd name="connsiteY144" fmla="*/ 14777 h 868852"/>
                <a:gd name="connsiteX145" fmla="*/ 822325 w 1902227"/>
                <a:gd name="connsiteY145" fmla="*/ 24302 h 868852"/>
                <a:gd name="connsiteX146" fmla="*/ 800100 w 1902227"/>
                <a:gd name="connsiteY146" fmla="*/ 27477 h 868852"/>
                <a:gd name="connsiteX147" fmla="*/ 790575 w 1902227"/>
                <a:gd name="connsiteY147" fmla="*/ 30652 h 868852"/>
                <a:gd name="connsiteX148" fmla="*/ 736600 w 1902227"/>
                <a:gd name="connsiteY148" fmla="*/ 37002 h 868852"/>
                <a:gd name="connsiteX149" fmla="*/ 711200 w 1902227"/>
                <a:gd name="connsiteY149" fmla="*/ 43352 h 868852"/>
                <a:gd name="connsiteX150" fmla="*/ 692150 w 1902227"/>
                <a:gd name="connsiteY150" fmla="*/ 49702 h 86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902227" h="868852">
                  <a:moveTo>
                    <a:pt x="692150" y="49702"/>
                  </a:moveTo>
                  <a:cubicBezTo>
                    <a:pt x="674688" y="51819"/>
                    <a:pt x="626658" y="53804"/>
                    <a:pt x="606425" y="56052"/>
                  </a:cubicBezTo>
                  <a:cubicBezTo>
                    <a:pt x="590544" y="57817"/>
                    <a:pt x="586569" y="59891"/>
                    <a:pt x="571500" y="62402"/>
                  </a:cubicBezTo>
                  <a:cubicBezTo>
                    <a:pt x="548325" y="66265"/>
                    <a:pt x="540136" y="66408"/>
                    <a:pt x="514350" y="68752"/>
                  </a:cubicBezTo>
                  <a:lnTo>
                    <a:pt x="495300" y="75102"/>
                  </a:lnTo>
                  <a:cubicBezTo>
                    <a:pt x="492125" y="76160"/>
                    <a:pt x="489022" y="77465"/>
                    <a:pt x="485775" y="78277"/>
                  </a:cubicBezTo>
                  <a:cubicBezTo>
                    <a:pt x="477308" y="80394"/>
                    <a:pt x="468795" y="82331"/>
                    <a:pt x="460375" y="84627"/>
                  </a:cubicBezTo>
                  <a:cubicBezTo>
                    <a:pt x="457146" y="85508"/>
                    <a:pt x="454143" y="87203"/>
                    <a:pt x="450850" y="87802"/>
                  </a:cubicBezTo>
                  <a:cubicBezTo>
                    <a:pt x="431537" y="91313"/>
                    <a:pt x="426580" y="89514"/>
                    <a:pt x="409575" y="94152"/>
                  </a:cubicBezTo>
                  <a:cubicBezTo>
                    <a:pt x="403117" y="95913"/>
                    <a:pt x="396875" y="98385"/>
                    <a:pt x="390525" y="100502"/>
                  </a:cubicBezTo>
                  <a:cubicBezTo>
                    <a:pt x="384175" y="102619"/>
                    <a:pt x="378077" y="105752"/>
                    <a:pt x="371475" y="106852"/>
                  </a:cubicBezTo>
                  <a:cubicBezTo>
                    <a:pt x="345823" y="111127"/>
                    <a:pt x="358532" y="107991"/>
                    <a:pt x="333375" y="116377"/>
                  </a:cubicBezTo>
                  <a:cubicBezTo>
                    <a:pt x="330200" y="117435"/>
                    <a:pt x="326635" y="117696"/>
                    <a:pt x="323850" y="119552"/>
                  </a:cubicBezTo>
                  <a:cubicBezTo>
                    <a:pt x="296553" y="137750"/>
                    <a:pt x="331090" y="115932"/>
                    <a:pt x="304800" y="129077"/>
                  </a:cubicBezTo>
                  <a:cubicBezTo>
                    <a:pt x="301387" y="130784"/>
                    <a:pt x="298782" y="133924"/>
                    <a:pt x="295275" y="135427"/>
                  </a:cubicBezTo>
                  <a:cubicBezTo>
                    <a:pt x="264022" y="148821"/>
                    <a:pt x="301621" y="126812"/>
                    <a:pt x="269875" y="144952"/>
                  </a:cubicBezTo>
                  <a:cubicBezTo>
                    <a:pt x="266562" y="146845"/>
                    <a:pt x="263763" y="149595"/>
                    <a:pt x="260350" y="151302"/>
                  </a:cubicBezTo>
                  <a:cubicBezTo>
                    <a:pt x="257357" y="152799"/>
                    <a:pt x="253751" y="152852"/>
                    <a:pt x="250825" y="154477"/>
                  </a:cubicBezTo>
                  <a:cubicBezTo>
                    <a:pt x="244154" y="158183"/>
                    <a:pt x="239015" y="164764"/>
                    <a:pt x="231775" y="167177"/>
                  </a:cubicBezTo>
                  <a:cubicBezTo>
                    <a:pt x="228600" y="168235"/>
                    <a:pt x="225243" y="168855"/>
                    <a:pt x="222250" y="170352"/>
                  </a:cubicBezTo>
                  <a:cubicBezTo>
                    <a:pt x="197631" y="182662"/>
                    <a:pt x="227141" y="171897"/>
                    <a:pt x="203200" y="179877"/>
                  </a:cubicBezTo>
                  <a:cubicBezTo>
                    <a:pt x="172491" y="202909"/>
                    <a:pt x="205217" y="180456"/>
                    <a:pt x="180975" y="192577"/>
                  </a:cubicBezTo>
                  <a:cubicBezTo>
                    <a:pt x="177562" y="194284"/>
                    <a:pt x="174863" y="197220"/>
                    <a:pt x="171450" y="198927"/>
                  </a:cubicBezTo>
                  <a:cubicBezTo>
                    <a:pt x="168457" y="200424"/>
                    <a:pt x="164851" y="200477"/>
                    <a:pt x="161925" y="202102"/>
                  </a:cubicBezTo>
                  <a:cubicBezTo>
                    <a:pt x="155254" y="205808"/>
                    <a:pt x="149701" y="211389"/>
                    <a:pt x="142875" y="214802"/>
                  </a:cubicBezTo>
                  <a:cubicBezTo>
                    <a:pt x="134408" y="219035"/>
                    <a:pt x="125351" y="222251"/>
                    <a:pt x="117475" y="227502"/>
                  </a:cubicBezTo>
                  <a:cubicBezTo>
                    <a:pt x="111125" y="231735"/>
                    <a:pt x="105251" y="236789"/>
                    <a:pt x="98425" y="240202"/>
                  </a:cubicBezTo>
                  <a:cubicBezTo>
                    <a:pt x="82312" y="248259"/>
                    <a:pt x="89663" y="243927"/>
                    <a:pt x="76200" y="252902"/>
                  </a:cubicBezTo>
                  <a:cubicBezTo>
                    <a:pt x="74083" y="256077"/>
                    <a:pt x="72830" y="260043"/>
                    <a:pt x="69850" y="262427"/>
                  </a:cubicBezTo>
                  <a:cubicBezTo>
                    <a:pt x="67237" y="264518"/>
                    <a:pt x="63251" y="263977"/>
                    <a:pt x="60325" y="265602"/>
                  </a:cubicBezTo>
                  <a:cubicBezTo>
                    <a:pt x="53654" y="269308"/>
                    <a:pt x="47625" y="274069"/>
                    <a:pt x="41275" y="278302"/>
                  </a:cubicBezTo>
                  <a:cubicBezTo>
                    <a:pt x="38100" y="280419"/>
                    <a:pt x="34448" y="281954"/>
                    <a:pt x="31750" y="284652"/>
                  </a:cubicBezTo>
                  <a:lnTo>
                    <a:pt x="9525" y="306877"/>
                  </a:lnTo>
                  <a:lnTo>
                    <a:pt x="3175" y="325927"/>
                  </a:lnTo>
                  <a:lnTo>
                    <a:pt x="0" y="335452"/>
                  </a:lnTo>
                  <a:cubicBezTo>
                    <a:pt x="1058" y="393660"/>
                    <a:pt x="1169" y="451894"/>
                    <a:pt x="3175" y="510077"/>
                  </a:cubicBezTo>
                  <a:cubicBezTo>
                    <a:pt x="3290" y="513422"/>
                    <a:pt x="5431" y="516384"/>
                    <a:pt x="6350" y="519602"/>
                  </a:cubicBezTo>
                  <a:cubicBezTo>
                    <a:pt x="8569" y="527367"/>
                    <a:pt x="12102" y="545693"/>
                    <a:pt x="15875" y="551352"/>
                  </a:cubicBezTo>
                  <a:cubicBezTo>
                    <a:pt x="17992" y="554527"/>
                    <a:pt x="20675" y="557390"/>
                    <a:pt x="22225" y="560877"/>
                  </a:cubicBezTo>
                  <a:cubicBezTo>
                    <a:pt x="27951" y="573761"/>
                    <a:pt x="29621" y="590281"/>
                    <a:pt x="38100" y="602152"/>
                  </a:cubicBezTo>
                  <a:cubicBezTo>
                    <a:pt x="40710" y="605806"/>
                    <a:pt x="44750" y="608228"/>
                    <a:pt x="47625" y="611677"/>
                  </a:cubicBezTo>
                  <a:cubicBezTo>
                    <a:pt x="62623" y="629675"/>
                    <a:pt x="44798" y="612164"/>
                    <a:pt x="60325" y="633902"/>
                  </a:cubicBezTo>
                  <a:cubicBezTo>
                    <a:pt x="62935" y="637556"/>
                    <a:pt x="67093" y="639883"/>
                    <a:pt x="69850" y="643427"/>
                  </a:cubicBezTo>
                  <a:cubicBezTo>
                    <a:pt x="74535" y="649451"/>
                    <a:pt x="80137" y="655237"/>
                    <a:pt x="82550" y="662477"/>
                  </a:cubicBezTo>
                  <a:cubicBezTo>
                    <a:pt x="83608" y="665652"/>
                    <a:pt x="83869" y="669217"/>
                    <a:pt x="85725" y="672002"/>
                  </a:cubicBezTo>
                  <a:cubicBezTo>
                    <a:pt x="88216" y="675738"/>
                    <a:pt x="92375" y="678078"/>
                    <a:pt x="95250" y="681527"/>
                  </a:cubicBezTo>
                  <a:cubicBezTo>
                    <a:pt x="120229" y="711502"/>
                    <a:pt x="85682" y="671938"/>
                    <a:pt x="104775" y="700577"/>
                  </a:cubicBezTo>
                  <a:cubicBezTo>
                    <a:pt x="107266" y="704313"/>
                    <a:pt x="111378" y="706693"/>
                    <a:pt x="114300" y="710102"/>
                  </a:cubicBezTo>
                  <a:cubicBezTo>
                    <a:pt x="117744" y="714120"/>
                    <a:pt x="120381" y="718784"/>
                    <a:pt x="123825" y="722802"/>
                  </a:cubicBezTo>
                  <a:cubicBezTo>
                    <a:pt x="126747" y="726211"/>
                    <a:pt x="130475" y="728878"/>
                    <a:pt x="133350" y="732327"/>
                  </a:cubicBezTo>
                  <a:cubicBezTo>
                    <a:pt x="142739" y="743593"/>
                    <a:pt x="144615" y="758307"/>
                    <a:pt x="161925" y="764077"/>
                  </a:cubicBezTo>
                  <a:lnTo>
                    <a:pt x="171450" y="767252"/>
                  </a:lnTo>
                  <a:cubicBezTo>
                    <a:pt x="173567" y="770427"/>
                    <a:pt x="175102" y="774079"/>
                    <a:pt x="177800" y="776777"/>
                  </a:cubicBezTo>
                  <a:cubicBezTo>
                    <a:pt x="182957" y="781934"/>
                    <a:pt x="194215" y="786157"/>
                    <a:pt x="200025" y="789477"/>
                  </a:cubicBezTo>
                  <a:cubicBezTo>
                    <a:pt x="203338" y="791370"/>
                    <a:pt x="206137" y="794120"/>
                    <a:pt x="209550" y="795827"/>
                  </a:cubicBezTo>
                  <a:cubicBezTo>
                    <a:pt x="215862" y="798983"/>
                    <a:pt x="238548" y="807045"/>
                    <a:pt x="244475" y="808527"/>
                  </a:cubicBezTo>
                  <a:cubicBezTo>
                    <a:pt x="284177" y="818453"/>
                    <a:pt x="234816" y="805767"/>
                    <a:pt x="266700" y="814877"/>
                  </a:cubicBezTo>
                  <a:cubicBezTo>
                    <a:pt x="270896" y="816076"/>
                    <a:pt x="275220" y="816798"/>
                    <a:pt x="279400" y="818052"/>
                  </a:cubicBezTo>
                  <a:cubicBezTo>
                    <a:pt x="285811" y="819975"/>
                    <a:pt x="291956" y="822779"/>
                    <a:pt x="298450" y="824402"/>
                  </a:cubicBezTo>
                  <a:cubicBezTo>
                    <a:pt x="302683" y="825460"/>
                    <a:pt x="306954" y="826378"/>
                    <a:pt x="311150" y="827577"/>
                  </a:cubicBezTo>
                  <a:cubicBezTo>
                    <a:pt x="314368" y="828496"/>
                    <a:pt x="317457" y="829833"/>
                    <a:pt x="320675" y="830752"/>
                  </a:cubicBezTo>
                  <a:cubicBezTo>
                    <a:pt x="324871" y="831951"/>
                    <a:pt x="329179" y="832728"/>
                    <a:pt x="333375" y="833927"/>
                  </a:cubicBezTo>
                  <a:cubicBezTo>
                    <a:pt x="336593" y="834846"/>
                    <a:pt x="339592" y="836593"/>
                    <a:pt x="342900" y="837102"/>
                  </a:cubicBezTo>
                  <a:cubicBezTo>
                    <a:pt x="406491" y="846885"/>
                    <a:pt x="345363" y="834338"/>
                    <a:pt x="400050" y="843452"/>
                  </a:cubicBezTo>
                  <a:cubicBezTo>
                    <a:pt x="404354" y="844169"/>
                    <a:pt x="408446" y="845910"/>
                    <a:pt x="412750" y="846627"/>
                  </a:cubicBezTo>
                  <a:cubicBezTo>
                    <a:pt x="421166" y="848030"/>
                    <a:pt x="429692" y="848674"/>
                    <a:pt x="438150" y="849802"/>
                  </a:cubicBezTo>
                  <a:cubicBezTo>
                    <a:pt x="445568" y="850791"/>
                    <a:pt x="452894" y="852780"/>
                    <a:pt x="460375" y="852977"/>
                  </a:cubicBezTo>
                  <a:cubicBezTo>
                    <a:pt x="533382" y="854898"/>
                    <a:pt x="606425" y="855094"/>
                    <a:pt x="679450" y="856152"/>
                  </a:cubicBezTo>
                  <a:cubicBezTo>
                    <a:pt x="693208" y="857210"/>
                    <a:pt x="707010" y="857803"/>
                    <a:pt x="720725" y="859327"/>
                  </a:cubicBezTo>
                  <a:cubicBezTo>
                    <a:pt x="726088" y="859923"/>
                    <a:pt x="731270" y="861660"/>
                    <a:pt x="736600" y="862502"/>
                  </a:cubicBezTo>
                  <a:cubicBezTo>
                    <a:pt x="751384" y="864836"/>
                    <a:pt x="766233" y="866735"/>
                    <a:pt x="781050" y="868852"/>
                  </a:cubicBezTo>
                  <a:lnTo>
                    <a:pt x="1079500" y="865677"/>
                  </a:lnTo>
                  <a:cubicBezTo>
                    <a:pt x="1085936" y="865548"/>
                    <a:pt x="1092162" y="863300"/>
                    <a:pt x="1098550" y="862502"/>
                  </a:cubicBezTo>
                  <a:cubicBezTo>
                    <a:pt x="1109104" y="861183"/>
                    <a:pt x="1119717" y="860385"/>
                    <a:pt x="1130300" y="859327"/>
                  </a:cubicBezTo>
                  <a:cubicBezTo>
                    <a:pt x="1161316" y="851573"/>
                    <a:pt x="1119720" y="861509"/>
                    <a:pt x="1165225" y="852977"/>
                  </a:cubicBezTo>
                  <a:cubicBezTo>
                    <a:pt x="1174815" y="851179"/>
                    <a:pt x="1184191" y="848323"/>
                    <a:pt x="1193800" y="846627"/>
                  </a:cubicBezTo>
                  <a:cubicBezTo>
                    <a:pt x="1202203" y="845144"/>
                    <a:pt x="1210784" y="844855"/>
                    <a:pt x="1219200" y="843452"/>
                  </a:cubicBezTo>
                  <a:cubicBezTo>
                    <a:pt x="1223504" y="842735"/>
                    <a:pt x="1227587" y="840941"/>
                    <a:pt x="1231900" y="840277"/>
                  </a:cubicBezTo>
                  <a:cubicBezTo>
                    <a:pt x="1241372" y="838820"/>
                    <a:pt x="1250950" y="838160"/>
                    <a:pt x="1260475" y="837102"/>
                  </a:cubicBezTo>
                  <a:cubicBezTo>
                    <a:pt x="1281767" y="826456"/>
                    <a:pt x="1264260" y="834061"/>
                    <a:pt x="1285875" y="827577"/>
                  </a:cubicBezTo>
                  <a:cubicBezTo>
                    <a:pt x="1308488" y="820793"/>
                    <a:pt x="1298807" y="822234"/>
                    <a:pt x="1317625" y="818052"/>
                  </a:cubicBezTo>
                  <a:cubicBezTo>
                    <a:pt x="1344551" y="812068"/>
                    <a:pt x="1322814" y="818439"/>
                    <a:pt x="1352550" y="808527"/>
                  </a:cubicBezTo>
                  <a:cubicBezTo>
                    <a:pt x="1355725" y="807469"/>
                    <a:pt x="1359082" y="806849"/>
                    <a:pt x="1362075" y="805352"/>
                  </a:cubicBezTo>
                  <a:cubicBezTo>
                    <a:pt x="1366308" y="803235"/>
                    <a:pt x="1370425" y="800866"/>
                    <a:pt x="1374775" y="799002"/>
                  </a:cubicBezTo>
                  <a:cubicBezTo>
                    <a:pt x="1377851" y="797684"/>
                    <a:pt x="1381242" y="797186"/>
                    <a:pt x="1384300" y="795827"/>
                  </a:cubicBezTo>
                  <a:cubicBezTo>
                    <a:pt x="1395518" y="790841"/>
                    <a:pt x="1401718" y="785702"/>
                    <a:pt x="1412875" y="783127"/>
                  </a:cubicBezTo>
                  <a:cubicBezTo>
                    <a:pt x="1423392" y="780700"/>
                    <a:pt x="1434604" y="780785"/>
                    <a:pt x="1444625" y="776777"/>
                  </a:cubicBezTo>
                  <a:cubicBezTo>
                    <a:pt x="1449917" y="774660"/>
                    <a:pt x="1455292" y="772742"/>
                    <a:pt x="1460500" y="770427"/>
                  </a:cubicBezTo>
                  <a:cubicBezTo>
                    <a:pt x="1464825" y="768505"/>
                    <a:pt x="1468768" y="765739"/>
                    <a:pt x="1473200" y="764077"/>
                  </a:cubicBezTo>
                  <a:cubicBezTo>
                    <a:pt x="1478324" y="762155"/>
                    <a:pt x="1497464" y="758589"/>
                    <a:pt x="1501775" y="757727"/>
                  </a:cubicBezTo>
                  <a:cubicBezTo>
                    <a:pt x="1506008" y="755610"/>
                    <a:pt x="1509985" y="752874"/>
                    <a:pt x="1514475" y="751377"/>
                  </a:cubicBezTo>
                  <a:cubicBezTo>
                    <a:pt x="1519595" y="749670"/>
                    <a:pt x="1525092" y="749415"/>
                    <a:pt x="1530350" y="748202"/>
                  </a:cubicBezTo>
                  <a:cubicBezTo>
                    <a:pt x="1538854" y="746240"/>
                    <a:pt x="1547283" y="743969"/>
                    <a:pt x="1555750" y="741852"/>
                  </a:cubicBezTo>
                  <a:cubicBezTo>
                    <a:pt x="1559983" y="740794"/>
                    <a:pt x="1564398" y="740298"/>
                    <a:pt x="1568450" y="738677"/>
                  </a:cubicBezTo>
                  <a:cubicBezTo>
                    <a:pt x="1573742" y="736560"/>
                    <a:pt x="1578866" y="733965"/>
                    <a:pt x="1584325" y="732327"/>
                  </a:cubicBezTo>
                  <a:cubicBezTo>
                    <a:pt x="1594383" y="729310"/>
                    <a:pt x="1603128" y="729641"/>
                    <a:pt x="1612900" y="725977"/>
                  </a:cubicBezTo>
                  <a:cubicBezTo>
                    <a:pt x="1617332" y="724315"/>
                    <a:pt x="1621491" y="721975"/>
                    <a:pt x="1625600" y="719627"/>
                  </a:cubicBezTo>
                  <a:cubicBezTo>
                    <a:pt x="1628913" y="717734"/>
                    <a:pt x="1631618" y="714780"/>
                    <a:pt x="1635125" y="713277"/>
                  </a:cubicBezTo>
                  <a:cubicBezTo>
                    <a:pt x="1649367" y="707173"/>
                    <a:pt x="1644993" y="713106"/>
                    <a:pt x="1657350" y="706927"/>
                  </a:cubicBezTo>
                  <a:cubicBezTo>
                    <a:pt x="1660763" y="705220"/>
                    <a:pt x="1663462" y="702284"/>
                    <a:pt x="1666875" y="700577"/>
                  </a:cubicBezTo>
                  <a:cubicBezTo>
                    <a:pt x="1669868" y="699080"/>
                    <a:pt x="1673324" y="698720"/>
                    <a:pt x="1676400" y="697402"/>
                  </a:cubicBezTo>
                  <a:cubicBezTo>
                    <a:pt x="1680750" y="695538"/>
                    <a:pt x="1684750" y="692916"/>
                    <a:pt x="1689100" y="691052"/>
                  </a:cubicBezTo>
                  <a:cubicBezTo>
                    <a:pt x="1692176" y="689734"/>
                    <a:pt x="1695632" y="689374"/>
                    <a:pt x="1698625" y="687877"/>
                  </a:cubicBezTo>
                  <a:cubicBezTo>
                    <a:pt x="1705342" y="684519"/>
                    <a:pt x="1715097" y="675597"/>
                    <a:pt x="1720850" y="672002"/>
                  </a:cubicBezTo>
                  <a:cubicBezTo>
                    <a:pt x="1761152" y="646813"/>
                    <a:pt x="1707827" y="684966"/>
                    <a:pt x="1743075" y="656127"/>
                  </a:cubicBezTo>
                  <a:cubicBezTo>
                    <a:pt x="1751266" y="649425"/>
                    <a:pt x="1760008" y="643427"/>
                    <a:pt x="1768475" y="637077"/>
                  </a:cubicBezTo>
                  <a:cubicBezTo>
                    <a:pt x="1772708" y="633902"/>
                    <a:pt x="1776772" y="630487"/>
                    <a:pt x="1781175" y="627552"/>
                  </a:cubicBezTo>
                  <a:cubicBezTo>
                    <a:pt x="1784350" y="625435"/>
                    <a:pt x="1788122" y="624015"/>
                    <a:pt x="1790700" y="621202"/>
                  </a:cubicBezTo>
                  <a:cubicBezTo>
                    <a:pt x="1799858" y="611211"/>
                    <a:pt x="1806516" y="599036"/>
                    <a:pt x="1816100" y="589452"/>
                  </a:cubicBezTo>
                  <a:cubicBezTo>
                    <a:pt x="1819275" y="586277"/>
                    <a:pt x="1822750" y="583376"/>
                    <a:pt x="1825625" y="579927"/>
                  </a:cubicBezTo>
                  <a:cubicBezTo>
                    <a:pt x="1828068" y="576996"/>
                    <a:pt x="1829953" y="573638"/>
                    <a:pt x="1831975" y="570402"/>
                  </a:cubicBezTo>
                  <a:cubicBezTo>
                    <a:pt x="1835246" y="565169"/>
                    <a:pt x="1837436" y="559171"/>
                    <a:pt x="1841500" y="554527"/>
                  </a:cubicBezTo>
                  <a:cubicBezTo>
                    <a:pt x="1844985" y="550545"/>
                    <a:pt x="1849967" y="548177"/>
                    <a:pt x="1854200" y="545002"/>
                  </a:cubicBezTo>
                  <a:cubicBezTo>
                    <a:pt x="1866335" y="508596"/>
                    <a:pt x="1852706" y="543258"/>
                    <a:pt x="1876425" y="503727"/>
                  </a:cubicBezTo>
                  <a:cubicBezTo>
                    <a:pt x="1878147" y="500857"/>
                    <a:pt x="1878425" y="497336"/>
                    <a:pt x="1879600" y="494202"/>
                  </a:cubicBezTo>
                  <a:cubicBezTo>
                    <a:pt x="1895516" y="451761"/>
                    <a:pt x="1878485" y="501094"/>
                    <a:pt x="1889125" y="465627"/>
                  </a:cubicBezTo>
                  <a:cubicBezTo>
                    <a:pt x="1891048" y="459216"/>
                    <a:pt x="1894162" y="453141"/>
                    <a:pt x="1895475" y="446577"/>
                  </a:cubicBezTo>
                  <a:cubicBezTo>
                    <a:pt x="1899506" y="426423"/>
                    <a:pt x="1897341" y="435937"/>
                    <a:pt x="1901825" y="418002"/>
                  </a:cubicBezTo>
                  <a:cubicBezTo>
                    <a:pt x="1900767" y="354502"/>
                    <a:pt x="1904969" y="290696"/>
                    <a:pt x="1898650" y="227502"/>
                  </a:cubicBezTo>
                  <a:cubicBezTo>
                    <a:pt x="1897422" y="215221"/>
                    <a:pt x="1887005" y="205626"/>
                    <a:pt x="1879600" y="195752"/>
                  </a:cubicBezTo>
                  <a:cubicBezTo>
                    <a:pt x="1876425" y="191519"/>
                    <a:pt x="1873151" y="187358"/>
                    <a:pt x="1870075" y="183052"/>
                  </a:cubicBezTo>
                  <a:cubicBezTo>
                    <a:pt x="1867857" y="179947"/>
                    <a:pt x="1866423" y="176225"/>
                    <a:pt x="1863725" y="173527"/>
                  </a:cubicBezTo>
                  <a:cubicBezTo>
                    <a:pt x="1852287" y="162089"/>
                    <a:pt x="1852317" y="166666"/>
                    <a:pt x="1841500" y="157652"/>
                  </a:cubicBezTo>
                  <a:cubicBezTo>
                    <a:pt x="1838051" y="154777"/>
                    <a:pt x="1835653" y="150702"/>
                    <a:pt x="1831975" y="148127"/>
                  </a:cubicBezTo>
                  <a:cubicBezTo>
                    <a:pt x="1816447" y="137258"/>
                    <a:pt x="1809894" y="135484"/>
                    <a:pt x="1793875" y="129077"/>
                  </a:cubicBezTo>
                  <a:cubicBezTo>
                    <a:pt x="1771709" y="106911"/>
                    <a:pt x="1796268" y="128630"/>
                    <a:pt x="1774825" y="116377"/>
                  </a:cubicBezTo>
                  <a:cubicBezTo>
                    <a:pt x="1770231" y="113752"/>
                    <a:pt x="1766612" y="109657"/>
                    <a:pt x="1762125" y="106852"/>
                  </a:cubicBezTo>
                  <a:cubicBezTo>
                    <a:pt x="1758111" y="104344"/>
                    <a:pt x="1753439" y="103010"/>
                    <a:pt x="1749425" y="100502"/>
                  </a:cubicBezTo>
                  <a:cubicBezTo>
                    <a:pt x="1744938" y="97697"/>
                    <a:pt x="1741458" y="93344"/>
                    <a:pt x="1736725" y="90977"/>
                  </a:cubicBezTo>
                  <a:cubicBezTo>
                    <a:pt x="1724751" y="84990"/>
                    <a:pt x="1710599" y="84264"/>
                    <a:pt x="1698625" y="78277"/>
                  </a:cubicBezTo>
                  <a:cubicBezTo>
                    <a:pt x="1692275" y="75102"/>
                    <a:pt x="1686310" y="70997"/>
                    <a:pt x="1679575" y="68752"/>
                  </a:cubicBezTo>
                  <a:cubicBezTo>
                    <a:pt x="1673468" y="66716"/>
                    <a:pt x="1666820" y="66926"/>
                    <a:pt x="1660525" y="65577"/>
                  </a:cubicBezTo>
                  <a:cubicBezTo>
                    <a:pt x="1651991" y="63748"/>
                    <a:pt x="1643404" y="61987"/>
                    <a:pt x="1635125" y="59227"/>
                  </a:cubicBezTo>
                  <a:cubicBezTo>
                    <a:pt x="1628775" y="57110"/>
                    <a:pt x="1622290" y="55363"/>
                    <a:pt x="1616075" y="52877"/>
                  </a:cubicBezTo>
                  <a:cubicBezTo>
                    <a:pt x="1611681" y="51119"/>
                    <a:pt x="1607865" y="48024"/>
                    <a:pt x="1603375" y="46527"/>
                  </a:cubicBezTo>
                  <a:cubicBezTo>
                    <a:pt x="1598937" y="45048"/>
                    <a:pt x="1571648" y="40710"/>
                    <a:pt x="1568450" y="40177"/>
                  </a:cubicBezTo>
                  <a:cubicBezTo>
                    <a:pt x="1564217" y="38060"/>
                    <a:pt x="1560362" y="34891"/>
                    <a:pt x="1555750" y="33827"/>
                  </a:cubicBezTo>
                  <a:cubicBezTo>
                    <a:pt x="1546412" y="31672"/>
                    <a:pt x="1536675" y="31919"/>
                    <a:pt x="1527175" y="30652"/>
                  </a:cubicBezTo>
                  <a:cubicBezTo>
                    <a:pt x="1520794" y="29801"/>
                    <a:pt x="1514409" y="28874"/>
                    <a:pt x="1508125" y="27477"/>
                  </a:cubicBezTo>
                  <a:cubicBezTo>
                    <a:pt x="1504858" y="26751"/>
                    <a:pt x="1501901" y="24852"/>
                    <a:pt x="1498600" y="24302"/>
                  </a:cubicBezTo>
                  <a:cubicBezTo>
                    <a:pt x="1489147" y="22726"/>
                    <a:pt x="1479525" y="22394"/>
                    <a:pt x="1470025" y="21127"/>
                  </a:cubicBezTo>
                  <a:cubicBezTo>
                    <a:pt x="1463644" y="20276"/>
                    <a:pt x="1457410" y="18131"/>
                    <a:pt x="1450975" y="17952"/>
                  </a:cubicBezTo>
                  <a:cubicBezTo>
                    <a:pt x="1381144" y="16012"/>
                    <a:pt x="1311275" y="15835"/>
                    <a:pt x="1241425" y="14777"/>
                  </a:cubicBezTo>
                  <a:cubicBezTo>
                    <a:pt x="1119522" y="-15699"/>
                    <a:pt x="1025299" y="10180"/>
                    <a:pt x="873125" y="11602"/>
                  </a:cubicBezTo>
                  <a:cubicBezTo>
                    <a:pt x="865717" y="12660"/>
                    <a:pt x="858160" y="12962"/>
                    <a:pt x="850900" y="14777"/>
                  </a:cubicBezTo>
                  <a:cubicBezTo>
                    <a:pt x="810944" y="24766"/>
                    <a:pt x="855889" y="18199"/>
                    <a:pt x="822325" y="24302"/>
                  </a:cubicBezTo>
                  <a:cubicBezTo>
                    <a:pt x="814962" y="25641"/>
                    <a:pt x="807508" y="26419"/>
                    <a:pt x="800100" y="27477"/>
                  </a:cubicBezTo>
                  <a:cubicBezTo>
                    <a:pt x="796925" y="28535"/>
                    <a:pt x="793857" y="29996"/>
                    <a:pt x="790575" y="30652"/>
                  </a:cubicBezTo>
                  <a:cubicBezTo>
                    <a:pt x="776537" y="33460"/>
                    <a:pt x="749195" y="35743"/>
                    <a:pt x="736600" y="37002"/>
                  </a:cubicBezTo>
                  <a:cubicBezTo>
                    <a:pt x="726232" y="40458"/>
                    <a:pt x="723460" y="41819"/>
                    <a:pt x="711200" y="43352"/>
                  </a:cubicBezTo>
                  <a:cubicBezTo>
                    <a:pt x="708050" y="43746"/>
                    <a:pt x="709612" y="47585"/>
                    <a:pt x="692150" y="49702"/>
                  </a:cubicBezTo>
                  <a:close/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3485580" y="3609340"/>
              <a:ext cx="655541" cy="548640"/>
            </a:xfrm>
            <a:custGeom>
              <a:avLst/>
              <a:gdLst>
                <a:gd name="connsiteX0" fmla="*/ 579690 w 655541"/>
                <a:gd name="connsiteY0" fmla="*/ 121920 h 548640"/>
                <a:gd name="connsiteX1" fmla="*/ 541590 w 655541"/>
                <a:gd name="connsiteY1" fmla="*/ 83820 h 548640"/>
                <a:gd name="connsiteX2" fmla="*/ 495870 w 655541"/>
                <a:gd name="connsiteY2" fmla="*/ 68580 h 548640"/>
                <a:gd name="connsiteX3" fmla="*/ 473010 w 655541"/>
                <a:gd name="connsiteY3" fmla="*/ 60960 h 548640"/>
                <a:gd name="connsiteX4" fmla="*/ 404430 w 655541"/>
                <a:gd name="connsiteY4" fmla="*/ 38100 h 548640"/>
                <a:gd name="connsiteX5" fmla="*/ 381570 w 655541"/>
                <a:gd name="connsiteY5" fmla="*/ 30480 h 548640"/>
                <a:gd name="connsiteX6" fmla="*/ 320610 w 655541"/>
                <a:gd name="connsiteY6" fmla="*/ 15240 h 548640"/>
                <a:gd name="connsiteX7" fmla="*/ 290130 w 655541"/>
                <a:gd name="connsiteY7" fmla="*/ 7620 h 548640"/>
                <a:gd name="connsiteX8" fmla="*/ 267270 w 655541"/>
                <a:gd name="connsiteY8" fmla="*/ 0 h 548640"/>
                <a:gd name="connsiteX9" fmla="*/ 114870 w 655541"/>
                <a:gd name="connsiteY9" fmla="*/ 7620 h 548640"/>
                <a:gd name="connsiteX10" fmla="*/ 84390 w 655541"/>
                <a:gd name="connsiteY10" fmla="*/ 15240 h 548640"/>
                <a:gd name="connsiteX11" fmla="*/ 61530 w 655541"/>
                <a:gd name="connsiteY11" fmla="*/ 30480 h 548640"/>
                <a:gd name="connsiteX12" fmla="*/ 46290 w 655541"/>
                <a:gd name="connsiteY12" fmla="*/ 53340 h 548640"/>
                <a:gd name="connsiteX13" fmla="*/ 23430 w 655541"/>
                <a:gd name="connsiteY13" fmla="*/ 76200 h 548640"/>
                <a:gd name="connsiteX14" fmla="*/ 570 w 655541"/>
                <a:gd name="connsiteY14" fmla="*/ 129540 h 548640"/>
                <a:gd name="connsiteX15" fmla="*/ 15810 w 655541"/>
                <a:gd name="connsiteY15" fmla="*/ 289560 h 548640"/>
                <a:gd name="connsiteX16" fmla="*/ 31050 w 655541"/>
                <a:gd name="connsiteY16" fmla="*/ 312420 h 548640"/>
                <a:gd name="connsiteX17" fmla="*/ 69150 w 655541"/>
                <a:gd name="connsiteY17" fmla="*/ 381000 h 548640"/>
                <a:gd name="connsiteX18" fmla="*/ 137730 w 655541"/>
                <a:gd name="connsiteY18" fmla="*/ 434340 h 548640"/>
                <a:gd name="connsiteX19" fmla="*/ 191070 w 655541"/>
                <a:gd name="connsiteY19" fmla="*/ 472440 h 548640"/>
                <a:gd name="connsiteX20" fmla="*/ 236790 w 655541"/>
                <a:gd name="connsiteY20" fmla="*/ 487680 h 548640"/>
                <a:gd name="connsiteX21" fmla="*/ 282510 w 655541"/>
                <a:gd name="connsiteY21" fmla="*/ 502920 h 548640"/>
                <a:gd name="connsiteX22" fmla="*/ 328230 w 655541"/>
                <a:gd name="connsiteY22" fmla="*/ 518160 h 548640"/>
                <a:gd name="connsiteX23" fmla="*/ 351090 w 655541"/>
                <a:gd name="connsiteY23" fmla="*/ 525780 h 548640"/>
                <a:gd name="connsiteX24" fmla="*/ 381570 w 655541"/>
                <a:gd name="connsiteY24" fmla="*/ 533400 h 548640"/>
                <a:gd name="connsiteX25" fmla="*/ 404430 w 655541"/>
                <a:gd name="connsiteY25" fmla="*/ 541020 h 548640"/>
                <a:gd name="connsiteX26" fmla="*/ 442530 w 655541"/>
                <a:gd name="connsiteY26" fmla="*/ 548640 h 548640"/>
                <a:gd name="connsiteX27" fmla="*/ 549210 w 655541"/>
                <a:gd name="connsiteY27" fmla="*/ 541020 h 548640"/>
                <a:gd name="connsiteX28" fmla="*/ 602550 w 655541"/>
                <a:gd name="connsiteY28" fmla="*/ 480060 h 548640"/>
                <a:gd name="connsiteX29" fmla="*/ 617790 w 655541"/>
                <a:gd name="connsiteY29" fmla="*/ 457200 h 548640"/>
                <a:gd name="connsiteX30" fmla="*/ 633030 w 655541"/>
                <a:gd name="connsiteY30" fmla="*/ 411480 h 548640"/>
                <a:gd name="connsiteX31" fmla="*/ 648270 w 655541"/>
                <a:gd name="connsiteY31" fmla="*/ 388620 h 548640"/>
                <a:gd name="connsiteX32" fmla="*/ 625410 w 655541"/>
                <a:gd name="connsiteY32" fmla="*/ 160020 h 548640"/>
                <a:gd name="connsiteX33" fmla="*/ 602550 w 655541"/>
                <a:gd name="connsiteY33" fmla="*/ 137160 h 548640"/>
                <a:gd name="connsiteX34" fmla="*/ 579690 w 655541"/>
                <a:gd name="connsiteY34" fmla="*/ 12192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55541" h="548640">
                  <a:moveTo>
                    <a:pt x="579690" y="121920"/>
                  </a:moveTo>
                  <a:cubicBezTo>
                    <a:pt x="569530" y="113030"/>
                    <a:pt x="556743" y="93463"/>
                    <a:pt x="541590" y="83820"/>
                  </a:cubicBezTo>
                  <a:cubicBezTo>
                    <a:pt x="528037" y="75195"/>
                    <a:pt x="511110" y="73660"/>
                    <a:pt x="495870" y="68580"/>
                  </a:cubicBezTo>
                  <a:lnTo>
                    <a:pt x="473010" y="60960"/>
                  </a:lnTo>
                  <a:lnTo>
                    <a:pt x="404430" y="38100"/>
                  </a:lnTo>
                  <a:cubicBezTo>
                    <a:pt x="396810" y="35560"/>
                    <a:pt x="389362" y="32428"/>
                    <a:pt x="381570" y="30480"/>
                  </a:cubicBezTo>
                  <a:lnTo>
                    <a:pt x="320610" y="15240"/>
                  </a:lnTo>
                  <a:cubicBezTo>
                    <a:pt x="310450" y="12700"/>
                    <a:pt x="300065" y="10932"/>
                    <a:pt x="290130" y="7620"/>
                  </a:cubicBezTo>
                  <a:lnTo>
                    <a:pt x="267270" y="0"/>
                  </a:lnTo>
                  <a:cubicBezTo>
                    <a:pt x="216470" y="2540"/>
                    <a:pt x="165558" y="3396"/>
                    <a:pt x="114870" y="7620"/>
                  </a:cubicBezTo>
                  <a:cubicBezTo>
                    <a:pt x="104433" y="8490"/>
                    <a:pt x="94016" y="11115"/>
                    <a:pt x="84390" y="15240"/>
                  </a:cubicBezTo>
                  <a:cubicBezTo>
                    <a:pt x="75972" y="18848"/>
                    <a:pt x="69150" y="25400"/>
                    <a:pt x="61530" y="30480"/>
                  </a:cubicBezTo>
                  <a:cubicBezTo>
                    <a:pt x="56450" y="38100"/>
                    <a:pt x="52153" y="46305"/>
                    <a:pt x="46290" y="53340"/>
                  </a:cubicBezTo>
                  <a:cubicBezTo>
                    <a:pt x="39391" y="61619"/>
                    <a:pt x="29694" y="67431"/>
                    <a:pt x="23430" y="76200"/>
                  </a:cubicBezTo>
                  <a:cubicBezTo>
                    <a:pt x="11660" y="92678"/>
                    <a:pt x="6788" y="110885"/>
                    <a:pt x="570" y="129540"/>
                  </a:cubicBezTo>
                  <a:cubicBezTo>
                    <a:pt x="761" y="132980"/>
                    <a:pt x="-4909" y="248122"/>
                    <a:pt x="15810" y="289560"/>
                  </a:cubicBezTo>
                  <a:cubicBezTo>
                    <a:pt x="19906" y="297751"/>
                    <a:pt x="26954" y="304229"/>
                    <a:pt x="31050" y="312420"/>
                  </a:cubicBezTo>
                  <a:cubicBezTo>
                    <a:pt x="50214" y="350748"/>
                    <a:pt x="21098" y="332948"/>
                    <a:pt x="69150" y="381000"/>
                  </a:cubicBezTo>
                  <a:cubicBezTo>
                    <a:pt x="115686" y="427536"/>
                    <a:pt x="64815" y="379654"/>
                    <a:pt x="137730" y="434340"/>
                  </a:cubicBezTo>
                  <a:cubicBezTo>
                    <a:pt x="141824" y="437410"/>
                    <a:pt x="181954" y="468388"/>
                    <a:pt x="191070" y="472440"/>
                  </a:cubicBezTo>
                  <a:cubicBezTo>
                    <a:pt x="205750" y="478964"/>
                    <a:pt x="221550" y="482600"/>
                    <a:pt x="236790" y="487680"/>
                  </a:cubicBezTo>
                  <a:lnTo>
                    <a:pt x="282510" y="502920"/>
                  </a:lnTo>
                  <a:lnTo>
                    <a:pt x="328230" y="518160"/>
                  </a:lnTo>
                  <a:cubicBezTo>
                    <a:pt x="335850" y="520700"/>
                    <a:pt x="343298" y="523832"/>
                    <a:pt x="351090" y="525780"/>
                  </a:cubicBezTo>
                  <a:cubicBezTo>
                    <a:pt x="361250" y="528320"/>
                    <a:pt x="371500" y="530523"/>
                    <a:pt x="381570" y="533400"/>
                  </a:cubicBezTo>
                  <a:cubicBezTo>
                    <a:pt x="389293" y="535607"/>
                    <a:pt x="396638" y="539072"/>
                    <a:pt x="404430" y="541020"/>
                  </a:cubicBezTo>
                  <a:cubicBezTo>
                    <a:pt x="416995" y="544161"/>
                    <a:pt x="429830" y="546100"/>
                    <a:pt x="442530" y="548640"/>
                  </a:cubicBezTo>
                  <a:cubicBezTo>
                    <a:pt x="478090" y="546100"/>
                    <a:pt x="514102" y="547216"/>
                    <a:pt x="549210" y="541020"/>
                  </a:cubicBezTo>
                  <a:cubicBezTo>
                    <a:pt x="573199" y="536787"/>
                    <a:pt x="595212" y="491067"/>
                    <a:pt x="602550" y="480060"/>
                  </a:cubicBezTo>
                  <a:cubicBezTo>
                    <a:pt x="607630" y="472440"/>
                    <a:pt x="614894" y="465888"/>
                    <a:pt x="617790" y="457200"/>
                  </a:cubicBezTo>
                  <a:cubicBezTo>
                    <a:pt x="622870" y="441960"/>
                    <a:pt x="624119" y="424846"/>
                    <a:pt x="633030" y="411480"/>
                  </a:cubicBezTo>
                  <a:lnTo>
                    <a:pt x="648270" y="388620"/>
                  </a:lnTo>
                  <a:cubicBezTo>
                    <a:pt x="644956" y="299141"/>
                    <a:pt x="678098" y="223245"/>
                    <a:pt x="625410" y="160020"/>
                  </a:cubicBezTo>
                  <a:cubicBezTo>
                    <a:pt x="618511" y="151741"/>
                    <a:pt x="610965" y="143892"/>
                    <a:pt x="602550" y="137160"/>
                  </a:cubicBezTo>
                  <a:cubicBezTo>
                    <a:pt x="598115" y="133612"/>
                    <a:pt x="589850" y="130810"/>
                    <a:pt x="579690" y="121920"/>
                  </a:cubicBezTo>
                  <a:close/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4095059" y="3655668"/>
              <a:ext cx="769041" cy="916331"/>
            </a:xfrm>
            <a:custGeom>
              <a:avLst/>
              <a:gdLst>
                <a:gd name="connsiteX0" fmla="*/ 346131 w 910011"/>
                <a:gd name="connsiteY0" fmla="*/ 152400 h 1127760"/>
                <a:gd name="connsiteX1" fmla="*/ 308031 w 910011"/>
                <a:gd name="connsiteY1" fmla="*/ 236220 h 1127760"/>
                <a:gd name="connsiteX2" fmla="*/ 300411 w 910011"/>
                <a:gd name="connsiteY2" fmla="*/ 259080 h 1127760"/>
                <a:gd name="connsiteX3" fmla="*/ 292791 w 910011"/>
                <a:gd name="connsiteY3" fmla="*/ 281940 h 1127760"/>
                <a:gd name="connsiteX4" fmla="*/ 269931 w 910011"/>
                <a:gd name="connsiteY4" fmla="*/ 396240 h 1127760"/>
                <a:gd name="connsiteX5" fmla="*/ 224211 w 910011"/>
                <a:gd name="connsiteY5" fmla="*/ 464820 h 1127760"/>
                <a:gd name="connsiteX6" fmla="*/ 208971 w 910011"/>
                <a:gd name="connsiteY6" fmla="*/ 487680 h 1127760"/>
                <a:gd name="connsiteX7" fmla="*/ 163251 w 910011"/>
                <a:gd name="connsiteY7" fmla="*/ 525780 h 1127760"/>
                <a:gd name="connsiteX8" fmla="*/ 117531 w 910011"/>
                <a:gd name="connsiteY8" fmla="*/ 563880 h 1127760"/>
                <a:gd name="connsiteX9" fmla="*/ 94671 w 910011"/>
                <a:gd name="connsiteY9" fmla="*/ 609600 h 1127760"/>
                <a:gd name="connsiteX10" fmla="*/ 79431 w 910011"/>
                <a:gd name="connsiteY10" fmla="*/ 655320 h 1127760"/>
                <a:gd name="connsiteX11" fmla="*/ 48951 w 910011"/>
                <a:gd name="connsiteY11" fmla="*/ 701040 h 1127760"/>
                <a:gd name="connsiteX12" fmla="*/ 18471 w 910011"/>
                <a:gd name="connsiteY12" fmla="*/ 769620 h 1127760"/>
                <a:gd name="connsiteX13" fmla="*/ 10851 w 910011"/>
                <a:gd name="connsiteY13" fmla="*/ 982980 h 1127760"/>
                <a:gd name="connsiteX14" fmla="*/ 33711 w 910011"/>
                <a:gd name="connsiteY14" fmla="*/ 1028700 h 1127760"/>
                <a:gd name="connsiteX15" fmla="*/ 48951 w 910011"/>
                <a:gd name="connsiteY15" fmla="*/ 1074420 h 1127760"/>
                <a:gd name="connsiteX16" fmla="*/ 140391 w 910011"/>
                <a:gd name="connsiteY16" fmla="*/ 1120140 h 1127760"/>
                <a:gd name="connsiteX17" fmla="*/ 163251 w 910011"/>
                <a:gd name="connsiteY17" fmla="*/ 1127760 h 1127760"/>
                <a:gd name="connsiteX18" fmla="*/ 323271 w 910011"/>
                <a:gd name="connsiteY18" fmla="*/ 1104900 h 1127760"/>
                <a:gd name="connsiteX19" fmla="*/ 346131 w 910011"/>
                <a:gd name="connsiteY19" fmla="*/ 1097280 h 1127760"/>
                <a:gd name="connsiteX20" fmla="*/ 391851 w 910011"/>
                <a:gd name="connsiteY20" fmla="*/ 1074420 h 1127760"/>
                <a:gd name="connsiteX21" fmla="*/ 437571 w 910011"/>
                <a:gd name="connsiteY21" fmla="*/ 1043940 h 1127760"/>
                <a:gd name="connsiteX22" fmla="*/ 460431 w 910011"/>
                <a:gd name="connsiteY22" fmla="*/ 998220 h 1127760"/>
                <a:gd name="connsiteX23" fmla="*/ 483291 w 910011"/>
                <a:gd name="connsiteY23" fmla="*/ 982980 h 1127760"/>
                <a:gd name="connsiteX24" fmla="*/ 513771 w 910011"/>
                <a:gd name="connsiteY24" fmla="*/ 952500 h 1127760"/>
                <a:gd name="connsiteX25" fmla="*/ 551871 w 910011"/>
                <a:gd name="connsiteY25" fmla="*/ 906780 h 1127760"/>
                <a:gd name="connsiteX26" fmla="*/ 574731 w 910011"/>
                <a:gd name="connsiteY26" fmla="*/ 883920 h 1127760"/>
                <a:gd name="connsiteX27" fmla="*/ 597591 w 910011"/>
                <a:gd name="connsiteY27" fmla="*/ 838200 h 1127760"/>
                <a:gd name="connsiteX28" fmla="*/ 628071 w 910011"/>
                <a:gd name="connsiteY28" fmla="*/ 792480 h 1127760"/>
                <a:gd name="connsiteX29" fmla="*/ 650931 w 910011"/>
                <a:gd name="connsiteY29" fmla="*/ 746760 h 1127760"/>
                <a:gd name="connsiteX30" fmla="*/ 658551 w 910011"/>
                <a:gd name="connsiteY30" fmla="*/ 693420 h 1127760"/>
                <a:gd name="connsiteX31" fmla="*/ 673791 w 910011"/>
                <a:gd name="connsiteY31" fmla="*/ 647700 h 1127760"/>
                <a:gd name="connsiteX32" fmla="*/ 681411 w 910011"/>
                <a:gd name="connsiteY32" fmla="*/ 624840 h 1127760"/>
                <a:gd name="connsiteX33" fmla="*/ 696651 w 910011"/>
                <a:gd name="connsiteY33" fmla="*/ 541020 h 1127760"/>
                <a:gd name="connsiteX34" fmla="*/ 704271 w 910011"/>
                <a:gd name="connsiteY34" fmla="*/ 510540 h 1127760"/>
                <a:gd name="connsiteX35" fmla="*/ 719511 w 910011"/>
                <a:gd name="connsiteY35" fmla="*/ 480060 h 1127760"/>
                <a:gd name="connsiteX36" fmla="*/ 749991 w 910011"/>
                <a:gd name="connsiteY36" fmla="*/ 434340 h 1127760"/>
                <a:gd name="connsiteX37" fmla="*/ 772851 w 910011"/>
                <a:gd name="connsiteY37" fmla="*/ 419100 h 1127760"/>
                <a:gd name="connsiteX38" fmla="*/ 788091 w 910011"/>
                <a:gd name="connsiteY38" fmla="*/ 388620 h 1127760"/>
                <a:gd name="connsiteX39" fmla="*/ 818571 w 910011"/>
                <a:gd name="connsiteY39" fmla="*/ 342900 h 1127760"/>
                <a:gd name="connsiteX40" fmla="*/ 833811 w 910011"/>
                <a:gd name="connsiteY40" fmla="*/ 320040 h 1127760"/>
                <a:gd name="connsiteX41" fmla="*/ 849051 w 910011"/>
                <a:gd name="connsiteY41" fmla="*/ 289560 h 1127760"/>
                <a:gd name="connsiteX42" fmla="*/ 879531 w 910011"/>
                <a:gd name="connsiteY42" fmla="*/ 243840 h 1127760"/>
                <a:gd name="connsiteX43" fmla="*/ 894771 w 910011"/>
                <a:gd name="connsiteY43" fmla="*/ 198120 h 1127760"/>
                <a:gd name="connsiteX44" fmla="*/ 910011 w 910011"/>
                <a:gd name="connsiteY44" fmla="*/ 144780 h 1127760"/>
                <a:gd name="connsiteX45" fmla="*/ 887151 w 910011"/>
                <a:gd name="connsiteY45" fmla="*/ 60960 h 1127760"/>
                <a:gd name="connsiteX46" fmla="*/ 864291 w 910011"/>
                <a:gd name="connsiteY46" fmla="*/ 45720 h 1127760"/>
                <a:gd name="connsiteX47" fmla="*/ 849051 w 910011"/>
                <a:gd name="connsiteY47" fmla="*/ 22860 h 1127760"/>
                <a:gd name="connsiteX48" fmla="*/ 803331 w 910011"/>
                <a:gd name="connsiteY48" fmla="*/ 0 h 1127760"/>
                <a:gd name="connsiteX49" fmla="*/ 605211 w 910011"/>
                <a:gd name="connsiteY49" fmla="*/ 7620 h 1127760"/>
                <a:gd name="connsiteX50" fmla="*/ 452811 w 910011"/>
                <a:gd name="connsiteY50" fmla="*/ 22860 h 1127760"/>
                <a:gd name="connsiteX51" fmla="*/ 407091 w 910011"/>
                <a:gd name="connsiteY51" fmla="*/ 45720 h 1127760"/>
                <a:gd name="connsiteX52" fmla="*/ 384231 w 910011"/>
                <a:gd name="connsiteY52" fmla="*/ 91440 h 1127760"/>
                <a:gd name="connsiteX53" fmla="*/ 368991 w 910011"/>
                <a:gd name="connsiteY53" fmla="*/ 114300 h 1127760"/>
                <a:gd name="connsiteX54" fmla="*/ 346131 w 910011"/>
                <a:gd name="connsiteY54" fmla="*/ 152400 h 1127760"/>
                <a:gd name="connsiteX0" fmla="*/ 346131 w 910011"/>
                <a:gd name="connsiteY0" fmla="*/ 152400 h 1127760"/>
                <a:gd name="connsiteX1" fmla="*/ 308031 w 910011"/>
                <a:gd name="connsiteY1" fmla="*/ 236220 h 1127760"/>
                <a:gd name="connsiteX2" fmla="*/ 300411 w 910011"/>
                <a:gd name="connsiteY2" fmla="*/ 259080 h 1127760"/>
                <a:gd name="connsiteX3" fmla="*/ 292791 w 910011"/>
                <a:gd name="connsiteY3" fmla="*/ 281940 h 1127760"/>
                <a:gd name="connsiteX4" fmla="*/ 207940 w 910011"/>
                <a:gd name="connsiteY4" fmla="*/ 378655 h 1127760"/>
                <a:gd name="connsiteX5" fmla="*/ 224211 w 910011"/>
                <a:gd name="connsiteY5" fmla="*/ 464820 h 1127760"/>
                <a:gd name="connsiteX6" fmla="*/ 208971 w 910011"/>
                <a:gd name="connsiteY6" fmla="*/ 487680 h 1127760"/>
                <a:gd name="connsiteX7" fmla="*/ 163251 w 910011"/>
                <a:gd name="connsiteY7" fmla="*/ 525780 h 1127760"/>
                <a:gd name="connsiteX8" fmla="*/ 117531 w 910011"/>
                <a:gd name="connsiteY8" fmla="*/ 563880 h 1127760"/>
                <a:gd name="connsiteX9" fmla="*/ 94671 w 910011"/>
                <a:gd name="connsiteY9" fmla="*/ 609600 h 1127760"/>
                <a:gd name="connsiteX10" fmla="*/ 79431 w 910011"/>
                <a:gd name="connsiteY10" fmla="*/ 655320 h 1127760"/>
                <a:gd name="connsiteX11" fmla="*/ 48951 w 910011"/>
                <a:gd name="connsiteY11" fmla="*/ 701040 h 1127760"/>
                <a:gd name="connsiteX12" fmla="*/ 18471 w 910011"/>
                <a:gd name="connsiteY12" fmla="*/ 769620 h 1127760"/>
                <a:gd name="connsiteX13" fmla="*/ 10851 w 910011"/>
                <a:gd name="connsiteY13" fmla="*/ 982980 h 1127760"/>
                <a:gd name="connsiteX14" fmla="*/ 33711 w 910011"/>
                <a:gd name="connsiteY14" fmla="*/ 1028700 h 1127760"/>
                <a:gd name="connsiteX15" fmla="*/ 48951 w 910011"/>
                <a:gd name="connsiteY15" fmla="*/ 1074420 h 1127760"/>
                <a:gd name="connsiteX16" fmla="*/ 140391 w 910011"/>
                <a:gd name="connsiteY16" fmla="*/ 1120140 h 1127760"/>
                <a:gd name="connsiteX17" fmla="*/ 163251 w 910011"/>
                <a:gd name="connsiteY17" fmla="*/ 1127760 h 1127760"/>
                <a:gd name="connsiteX18" fmla="*/ 323271 w 910011"/>
                <a:gd name="connsiteY18" fmla="*/ 1104900 h 1127760"/>
                <a:gd name="connsiteX19" fmla="*/ 346131 w 910011"/>
                <a:gd name="connsiteY19" fmla="*/ 1097280 h 1127760"/>
                <a:gd name="connsiteX20" fmla="*/ 391851 w 910011"/>
                <a:gd name="connsiteY20" fmla="*/ 1074420 h 1127760"/>
                <a:gd name="connsiteX21" fmla="*/ 437571 w 910011"/>
                <a:gd name="connsiteY21" fmla="*/ 1043940 h 1127760"/>
                <a:gd name="connsiteX22" fmla="*/ 460431 w 910011"/>
                <a:gd name="connsiteY22" fmla="*/ 998220 h 1127760"/>
                <a:gd name="connsiteX23" fmla="*/ 483291 w 910011"/>
                <a:gd name="connsiteY23" fmla="*/ 982980 h 1127760"/>
                <a:gd name="connsiteX24" fmla="*/ 513771 w 910011"/>
                <a:gd name="connsiteY24" fmla="*/ 952500 h 1127760"/>
                <a:gd name="connsiteX25" fmla="*/ 551871 w 910011"/>
                <a:gd name="connsiteY25" fmla="*/ 906780 h 1127760"/>
                <a:gd name="connsiteX26" fmla="*/ 574731 w 910011"/>
                <a:gd name="connsiteY26" fmla="*/ 883920 h 1127760"/>
                <a:gd name="connsiteX27" fmla="*/ 597591 w 910011"/>
                <a:gd name="connsiteY27" fmla="*/ 838200 h 1127760"/>
                <a:gd name="connsiteX28" fmla="*/ 628071 w 910011"/>
                <a:gd name="connsiteY28" fmla="*/ 792480 h 1127760"/>
                <a:gd name="connsiteX29" fmla="*/ 650931 w 910011"/>
                <a:gd name="connsiteY29" fmla="*/ 746760 h 1127760"/>
                <a:gd name="connsiteX30" fmla="*/ 658551 w 910011"/>
                <a:gd name="connsiteY30" fmla="*/ 693420 h 1127760"/>
                <a:gd name="connsiteX31" fmla="*/ 673791 w 910011"/>
                <a:gd name="connsiteY31" fmla="*/ 647700 h 1127760"/>
                <a:gd name="connsiteX32" fmla="*/ 681411 w 910011"/>
                <a:gd name="connsiteY32" fmla="*/ 624840 h 1127760"/>
                <a:gd name="connsiteX33" fmla="*/ 696651 w 910011"/>
                <a:gd name="connsiteY33" fmla="*/ 541020 h 1127760"/>
                <a:gd name="connsiteX34" fmla="*/ 704271 w 910011"/>
                <a:gd name="connsiteY34" fmla="*/ 510540 h 1127760"/>
                <a:gd name="connsiteX35" fmla="*/ 719511 w 910011"/>
                <a:gd name="connsiteY35" fmla="*/ 480060 h 1127760"/>
                <a:gd name="connsiteX36" fmla="*/ 749991 w 910011"/>
                <a:gd name="connsiteY36" fmla="*/ 434340 h 1127760"/>
                <a:gd name="connsiteX37" fmla="*/ 772851 w 910011"/>
                <a:gd name="connsiteY37" fmla="*/ 419100 h 1127760"/>
                <a:gd name="connsiteX38" fmla="*/ 788091 w 910011"/>
                <a:gd name="connsiteY38" fmla="*/ 388620 h 1127760"/>
                <a:gd name="connsiteX39" fmla="*/ 818571 w 910011"/>
                <a:gd name="connsiteY39" fmla="*/ 342900 h 1127760"/>
                <a:gd name="connsiteX40" fmla="*/ 833811 w 910011"/>
                <a:gd name="connsiteY40" fmla="*/ 320040 h 1127760"/>
                <a:gd name="connsiteX41" fmla="*/ 849051 w 910011"/>
                <a:gd name="connsiteY41" fmla="*/ 289560 h 1127760"/>
                <a:gd name="connsiteX42" fmla="*/ 879531 w 910011"/>
                <a:gd name="connsiteY42" fmla="*/ 243840 h 1127760"/>
                <a:gd name="connsiteX43" fmla="*/ 894771 w 910011"/>
                <a:gd name="connsiteY43" fmla="*/ 198120 h 1127760"/>
                <a:gd name="connsiteX44" fmla="*/ 910011 w 910011"/>
                <a:gd name="connsiteY44" fmla="*/ 144780 h 1127760"/>
                <a:gd name="connsiteX45" fmla="*/ 887151 w 910011"/>
                <a:gd name="connsiteY45" fmla="*/ 60960 h 1127760"/>
                <a:gd name="connsiteX46" fmla="*/ 864291 w 910011"/>
                <a:gd name="connsiteY46" fmla="*/ 45720 h 1127760"/>
                <a:gd name="connsiteX47" fmla="*/ 849051 w 910011"/>
                <a:gd name="connsiteY47" fmla="*/ 22860 h 1127760"/>
                <a:gd name="connsiteX48" fmla="*/ 803331 w 910011"/>
                <a:gd name="connsiteY48" fmla="*/ 0 h 1127760"/>
                <a:gd name="connsiteX49" fmla="*/ 605211 w 910011"/>
                <a:gd name="connsiteY49" fmla="*/ 7620 h 1127760"/>
                <a:gd name="connsiteX50" fmla="*/ 452811 w 910011"/>
                <a:gd name="connsiteY50" fmla="*/ 22860 h 1127760"/>
                <a:gd name="connsiteX51" fmla="*/ 407091 w 910011"/>
                <a:gd name="connsiteY51" fmla="*/ 45720 h 1127760"/>
                <a:gd name="connsiteX52" fmla="*/ 384231 w 910011"/>
                <a:gd name="connsiteY52" fmla="*/ 91440 h 1127760"/>
                <a:gd name="connsiteX53" fmla="*/ 368991 w 910011"/>
                <a:gd name="connsiteY53" fmla="*/ 114300 h 1127760"/>
                <a:gd name="connsiteX54" fmla="*/ 346131 w 910011"/>
                <a:gd name="connsiteY54" fmla="*/ 152400 h 1127760"/>
                <a:gd name="connsiteX0" fmla="*/ 346131 w 910011"/>
                <a:gd name="connsiteY0" fmla="*/ 152400 h 1127760"/>
                <a:gd name="connsiteX1" fmla="*/ 308031 w 910011"/>
                <a:gd name="connsiteY1" fmla="*/ 236220 h 1127760"/>
                <a:gd name="connsiteX2" fmla="*/ 300411 w 910011"/>
                <a:gd name="connsiteY2" fmla="*/ 259080 h 1127760"/>
                <a:gd name="connsiteX3" fmla="*/ 292791 w 910011"/>
                <a:gd name="connsiteY3" fmla="*/ 281940 h 1127760"/>
                <a:gd name="connsiteX4" fmla="*/ 207940 w 910011"/>
                <a:gd name="connsiteY4" fmla="*/ 378655 h 1127760"/>
                <a:gd name="connsiteX5" fmla="*/ 224211 w 910011"/>
                <a:gd name="connsiteY5" fmla="*/ 464820 h 1127760"/>
                <a:gd name="connsiteX6" fmla="*/ 163887 w 910011"/>
                <a:gd name="connsiteY6" fmla="*/ 470096 h 1127760"/>
                <a:gd name="connsiteX7" fmla="*/ 163251 w 910011"/>
                <a:gd name="connsiteY7" fmla="*/ 525780 h 1127760"/>
                <a:gd name="connsiteX8" fmla="*/ 117531 w 910011"/>
                <a:gd name="connsiteY8" fmla="*/ 563880 h 1127760"/>
                <a:gd name="connsiteX9" fmla="*/ 94671 w 910011"/>
                <a:gd name="connsiteY9" fmla="*/ 609600 h 1127760"/>
                <a:gd name="connsiteX10" fmla="*/ 79431 w 910011"/>
                <a:gd name="connsiteY10" fmla="*/ 655320 h 1127760"/>
                <a:gd name="connsiteX11" fmla="*/ 48951 w 910011"/>
                <a:gd name="connsiteY11" fmla="*/ 701040 h 1127760"/>
                <a:gd name="connsiteX12" fmla="*/ 18471 w 910011"/>
                <a:gd name="connsiteY12" fmla="*/ 769620 h 1127760"/>
                <a:gd name="connsiteX13" fmla="*/ 10851 w 910011"/>
                <a:gd name="connsiteY13" fmla="*/ 982980 h 1127760"/>
                <a:gd name="connsiteX14" fmla="*/ 33711 w 910011"/>
                <a:gd name="connsiteY14" fmla="*/ 1028700 h 1127760"/>
                <a:gd name="connsiteX15" fmla="*/ 48951 w 910011"/>
                <a:gd name="connsiteY15" fmla="*/ 1074420 h 1127760"/>
                <a:gd name="connsiteX16" fmla="*/ 140391 w 910011"/>
                <a:gd name="connsiteY16" fmla="*/ 1120140 h 1127760"/>
                <a:gd name="connsiteX17" fmla="*/ 163251 w 910011"/>
                <a:gd name="connsiteY17" fmla="*/ 1127760 h 1127760"/>
                <a:gd name="connsiteX18" fmla="*/ 323271 w 910011"/>
                <a:gd name="connsiteY18" fmla="*/ 1104900 h 1127760"/>
                <a:gd name="connsiteX19" fmla="*/ 346131 w 910011"/>
                <a:gd name="connsiteY19" fmla="*/ 1097280 h 1127760"/>
                <a:gd name="connsiteX20" fmla="*/ 391851 w 910011"/>
                <a:gd name="connsiteY20" fmla="*/ 1074420 h 1127760"/>
                <a:gd name="connsiteX21" fmla="*/ 437571 w 910011"/>
                <a:gd name="connsiteY21" fmla="*/ 1043940 h 1127760"/>
                <a:gd name="connsiteX22" fmla="*/ 460431 w 910011"/>
                <a:gd name="connsiteY22" fmla="*/ 998220 h 1127760"/>
                <a:gd name="connsiteX23" fmla="*/ 483291 w 910011"/>
                <a:gd name="connsiteY23" fmla="*/ 982980 h 1127760"/>
                <a:gd name="connsiteX24" fmla="*/ 513771 w 910011"/>
                <a:gd name="connsiteY24" fmla="*/ 952500 h 1127760"/>
                <a:gd name="connsiteX25" fmla="*/ 551871 w 910011"/>
                <a:gd name="connsiteY25" fmla="*/ 906780 h 1127760"/>
                <a:gd name="connsiteX26" fmla="*/ 574731 w 910011"/>
                <a:gd name="connsiteY26" fmla="*/ 883920 h 1127760"/>
                <a:gd name="connsiteX27" fmla="*/ 597591 w 910011"/>
                <a:gd name="connsiteY27" fmla="*/ 838200 h 1127760"/>
                <a:gd name="connsiteX28" fmla="*/ 628071 w 910011"/>
                <a:gd name="connsiteY28" fmla="*/ 792480 h 1127760"/>
                <a:gd name="connsiteX29" fmla="*/ 650931 w 910011"/>
                <a:gd name="connsiteY29" fmla="*/ 746760 h 1127760"/>
                <a:gd name="connsiteX30" fmla="*/ 658551 w 910011"/>
                <a:gd name="connsiteY30" fmla="*/ 693420 h 1127760"/>
                <a:gd name="connsiteX31" fmla="*/ 673791 w 910011"/>
                <a:gd name="connsiteY31" fmla="*/ 647700 h 1127760"/>
                <a:gd name="connsiteX32" fmla="*/ 681411 w 910011"/>
                <a:gd name="connsiteY32" fmla="*/ 624840 h 1127760"/>
                <a:gd name="connsiteX33" fmla="*/ 696651 w 910011"/>
                <a:gd name="connsiteY33" fmla="*/ 541020 h 1127760"/>
                <a:gd name="connsiteX34" fmla="*/ 704271 w 910011"/>
                <a:gd name="connsiteY34" fmla="*/ 510540 h 1127760"/>
                <a:gd name="connsiteX35" fmla="*/ 719511 w 910011"/>
                <a:gd name="connsiteY35" fmla="*/ 480060 h 1127760"/>
                <a:gd name="connsiteX36" fmla="*/ 749991 w 910011"/>
                <a:gd name="connsiteY36" fmla="*/ 434340 h 1127760"/>
                <a:gd name="connsiteX37" fmla="*/ 772851 w 910011"/>
                <a:gd name="connsiteY37" fmla="*/ 419100 h 1127760"/>
                <a:gd name="connsiteX38" fmla="*/ 788091 w 910011"/>
                <a:gd name="connsiteY38" fmla="*/ 388620 h 1127760"/>
                <a:gd name="connsiteX39" fmla="*/ 818571 w 910011"/>
                <a:gd name="connsiteY39" fmla="*/ 342900 h 1127760"/>
                <a:gd name="connsiteX40" fmla="*/ 833811 w 910011"/>
                <a:gd name="connsiteY40" fmla="*/ 320040 h 1127760"/>
                <a:gd name="connsiteX41" fmla="*/ 849051 w 910011"/>
                <a:gd name="connsiteY41" fmla="*/ 289560 h 1127760"/>
                <a:gd name="connsiteX42" fmla="*/ 879531 w 910011"/>
                <a:gd name="connsiteY42" fmla="*/ 243840 h 1127760"/>
                <a:gd name="connsiteX43" fmla="*/ 894771 w 910011"/>
                <a:gd name="connsiteY43" fmla="*/ 198120 h 1127760"/>
                <a:gd name="connsiteX44" fmla="*/ 910011 w 910011"/>
                <a:gd name="connsiteY44" fmla="*/ 144780 h 1127760"/>
                <a:gd name="connsiteX45" fmla="*/ 887151 w 910011"/>
                <a:gd name="connsiteY45" fmla="*/ 60960 h 1127760"/>
                <a:gd name="connsiteX46" fmla="*/ 864291 w 910011"/>
                <a:gd name="connsiteY46" fmla="*/ 45720 h 1127760"/>
                <a:gd name="connsiteX47" fmla="*/ 849051 w 910011"/>
                <a:gd name="connsiteY47" fmla="*/ 22860 h 1127760"/>
                <a:gd name="connsiteX48" fmla="*/ 803331 w 910011"/>
                <a:gd name="connsiteY48" fmla="*/ 0 h 1127760"/>
                <a:gd name="connsiteX49" fmla="*/ 605211 w 910011"/>
                <a:gd name="connsiteY49" fmla="*/ 7620 h 1127760"/>
                <a:gd name="connsiteX50" fmla="*/ 452811 w 910011"/>
                <a:gd name="connsiteY50" fmla="*/ 22860 h 1127760"/>
                <a:gd name="connsiteX51" fmla="*/ 407091 w 910011"/>
                <a:gd name="connsiteY51" fmla="*/ 45720 h 1127760"/>
                <a:gd name="connsiteX52" fmla="*/ 384231 w 910011"/>
                <a:gd name="connsiteY52" fmla="*/ 91440 h 1127760"/>
                <a:gd name="connsiteX53" fmla="*/ 368991 w 910011"/>
                <a:gd name="connsiteY53" fmla="*/ 114300 h 1127760"/>
                <a:gd name="connsiteX54" fmla="*/ 346131 w 910011"/>
                <a:gd name="connsiteY54" fmla="*/ 152400 h 1127760"/>
                <a:gd name="connsiteX0" fmla="*/ 346131 w 910011"/>
                <a:gd name="connsiteY0" fmla="*/ 152400 h 1127760"/>
                <a:gd name="connsiteX1" fmla="*/ 308031 w 910011"/>
                <a:gd name="connsiteY1" fmla="*/ 236220 h 1127760"/>
                <a:gd name="connsiteX2" fmla="*/ 300411 w 910011"/>
                <a:gd name="connsiteY2" fmla="*/ 259080 h 1127760"/>
                <a:gd name="connsiteX3" fmla="*/ 292791 w 910011"/>
                <a:gd name="connsiteY3" fmla="*/ 281940 h 1127760"/>
                <a:gd name="connsiteX4" fmla="*/ 207940 w 910011"/>
                <a:gd name="connsiteY4" fmla="*/ 378655 h 1127760"/>
                <a:gd name="connsiteX5" fmla="*/ 167856 w 910011"/>
                <a:gd name="connsiteY5" fmla="*/ 476543 h 1127760"/>
                <a:gd name="connsiteX6" fmla="*/ 163887 w 910011"/>
                <a:gd name="connsiteY6" fmla="*/ 470096 h 1127760"/>
                <a:gd name="connsiteX7" fmla="*/ 163251 w 910011"/>
                <a:gd name="connsiteY7" fmla="*/ 525780 h 1127760"/>
                <a:gd name="connsiteX8" fmla="*/ 117531 w 910011"/>
                <a:gd name="connsiteY8" fmla="*/ 563880 h 1127760"/>
                <a:gd name="connsiteX9" fmla="*/ 94671 w 910011"/>
                <a:gd name="connsiteY9" fmla="*/ 609600 h 1127760"/>
                <a:gd name="connsiteX10" fmla="*/ 79431 w 910011"/>
                <a:gd name="connsiteY10" fmla="*/ 655320 h 1127760"/>
                <a:gd name="connsiteX11" fmla="*/ 48951 w 910011"/>
                <a:gd name="connsiteY11" fmla="*/ 701040 h 1127760"/>
                <a:gd name="connsiteX12" fmla="*/ 18471 w 910011"/>
                <a:gd name="connsiteY12" fmla="*/ 769620 h 1127760"/>
                <a:gd name="connsiteX13" fmla="*/ 10851 w 910011"/>
                <a:gd name="connsiteY13" fmla="*/ 982980 h 1127760"/>
                <a:gd name="connsiteX14" fmla="*/ 33711 w 910011"/>
                <a:gd name="connsiteY14" fmla="*/ 1028700 h 1127760"/>
                <a:gd name="connsiteX15" fmla="*/ 48951 w 910011"/>
                <a:gd name="connsiteY15" fmla="*/ 1074420 h 1127760"/>
                <a:gd name="connsiteX16" fmla="*/ 140391 w 910011"/>
                <a:gd name="connsiteY16" fmla="*/ 1120140 h 1127760"/>
                <a:gd name="connsiteX17" fmla="*/ 163251 w 910011"/>
                <a:gd name="connsiteY17" fmla="*/ 1127760 h 1127760"/>
                <a:gd name="connsiteX18" fmla="*/ 323271 w 910011"/>
                <a:gd name="connsiteY18" fmla="*/ 1104900 h 1127760"/>
                <a:gd name="connsiteX19" fmla="*/ 346131 w 910011"/>
                <a:gd name="connsiteY19" fmla="*/ 1097280 h 1127760"/>
                <a:gd name="connsiteX20" fmla="*/ 391851 w 910011"/>
                <a:gd name="connsiteY20" fmla="*/ 1074420 h 1127760"/>
                <a:gd name="connsiteX21" fmla="*/ 437571 w 910011"/>
                <a:gd name="connsiteY21" fmla="*/ 1043940 h 1127760"/>
                <a:gd name="connsiteX22" fmla="*/ 460431 w 910011"/>
                <a:gd name="connsiteY22" fmla="*/ 998220 h 1127760"/>
                <a:gd name="connsiteX23" fmla="*/ 483291 w 910011"/>
                <a:gd name="connsiteY23" fmla="*/ 982980 h 1127760"/>
                <a:gd name="connsiteX24" fmla="*/ 513771 w 910011"/>
                <a:gd name="connsiteY24" fmla="*/ 952500 h 1127760"/>
                <a:gd name="connsiteX25" fmla="*/ 551871 w 910011"/>
                <a:gd name="connsiteY25" fmla="*/ 906780 h 1127760"/>
                <a:gd name="connsiteX26" fmla="*/ 574731 w 910011"/>
                <a:gd name="connsiteY26" fmla="*/ 883920 h 1127760"/>
                <a:gd name="connsiteX27" fmla="*/ 597591 w 910011"/>
                <a:gd name="connsiteY27" fmla="*/ 838200 h 1127760"/>
                <a:gd name="connsiteX28" fmla="*/ 628071 w 910011"/>
                <a:gd name="connsiteY28" fmla="*/ 792480 h 1127760"/>
                <a:gd name="connsiteX29" fmla="*/ 650931 w 910011"/>
                <a:gd name="connsiteY29" fmla="*/ 746760 h 1127760"/>
                <a:gd name="connsiteX30" fmla="*/ 658551 w 910011"/>
                <a:gd name="connsiteY30" fmla="*/ 693420 h 1127760"/>
                <a:gd name="connsiteX31" fmla="*/ 673791 w 910011"/>
                <a:gd name="connsiteY31" fmla="*/ 647700 h 1127760"/>
                <a:gd name="connsiteX32" fmla="*/ 681411 w 910011"/>
                <a:gd name="connsiteY32" fmla="*/ 624840 h 1127760"/>
                <a:gd name="connsiteX33" fmla="*/ 696651 w 910011"/>
                <a:gd name="connsiteY33" fmla="*/ 541020 h 1127760"/>
                <a:gd name="connsiteX34" fmla="*/ 704271 w 910011"/>
                <a:gd name="connsiteY34" fmla="*/ 510540 h 1127760"/>
                <a:gd name="connsiteX35" fmla="*/ 719511 w 910011"/>
                <a:gd name="connsiteY35" fmla="*/ 480060 h 1127760"/>
                <a:gd name="connsiteX36" fmla="*/ 749991 w 910011"/>
                <a:gd name="connsiteY36" fmla="*/ 434340 h 1127760"/>
                <a:gd name="connsiteX37" fmla="*/ 772851 w 910011"/>
                <a:gd name="connsiteY37" fmla="*/ 419100 h 1127760"/>
                <a:gd name="connsiteX38" fmla="*/ 788091 w 910011"/>
                <a:gd name="connsiteY38" fmla="*/ 388620 h 1127760"/>
                <a:gd name="connsiteX39" fmla="*/ 818571 w 910011"/>
                <a:gd name="connsiteY39" fmla="*/ 342900 h 1127760"/>
                <a:gd name="connsiteX40" fmla="*/ 833811 w 910011"/>
                <a:gd name="connsiteY40" fmla="*/ 320040 h 1127760"/>
                <a:gd name="connsiteX41" fmla="*/ 849051 w 910011"/>
                <a:gd name="connsiteY41" fmla="*/ 289560 h 1127760"/>
                <a:gd name="connsiteX42" fmla="*/ 879531 w 910011"/>
                <a:gd name="connsiteY42" fmla="*/ 243840 h 1127760"/>
                <a:gd name="connsiteX43" fmla="*/ 894771 w 910011"/>
                <a:gd name="connsiteY43" fmla="*/ 198120 h 1127760"/>
                <a:gd name="connsiteX44" fmla="*/ 910011 w 910011"/>
                <a:gd name="connsiteY44" fmla="*/ 144780 h 1127760"/>
                <a:gd name="connsiteX45" fmla="*/ 887151 w 910011"/>
                <a:gd name="connsiteY45" fmla="*/ 60960 h 1127760"/>
                <a:gd name="connsiteX46" fmla="*/ 864291 w 910011"/>
                <a:gd name="connsiteY46" fmla="*/ 45720 h 1127760"/>
                <a:gd name="connsiteX47" fmla="*/ 849051 w 910011"/>
                <a:gd name="connsiteY47" fmla="*/ 22860 h 1127760"/>
                <a:gd name="connsiteX48" fmla="*/ 803331 w 910011"/>
                <a:gd name="connsiteY48" fmla="*/ 0 h 1127760"/>
                <a:gd name="connsiteX49" fmla="*/ 605211 w 910011"/>
                <a:gd name="connsiteY49" fmla="*/ 7620 h 1127760"/>
                <a:gd name="connsiteX50" fmla="*/ 452811 w 910011"/>
                <a:gd name="connsiteY50" fmla="*/ 22860 h 1127760"/>
                <a:gd name="connsiteX51" fmla="*/ 407091 w 910011"/>
                <a:gd name="connsiteY51" fmla="*/ 45720 h 1127760"/>
                <a:gd name="connsiteX52" fmla="*/ 384231 w 910011"/>
                <a:gd name="connsiteY52" fmla="*/ 91440 h 1127760"/>
                <a:gd name="connsiteX53" fmla="*/ 368991 w 910011"/>
                <a:gd name="connsiteY53" fmla="*/ 114300 h 1127760"/>
                <a:gd name="connsiteX54" fmla="*/ 346131 w 910011"/>
                <a:gd name="connsiteY54" fmla="*/ 152400 h 1127760"/>
                <a:gd name="connsiteX0" fmla="*/ 346131 w 910011"/>
                <a:gd name="connsiteY0" fmla="*/ 152400 h 1127760"/>
                <a:gd name="connsiteX1" fmla="*/ 308031 w 910011"/>
                <a:gd name="connsiteY1" fmla="*/ 236220 h 1127760"/>
                <a:gd name="connsiteX2" fmla="*/ 300411 w 910011"/>
                <a:gd name="connsiteY2" fmla="*/ 259080 h 1127760"/>
                <a:gd name="connsiteX3" fmla="*/ 292791 w 910011"/>
                <a:gd name="connsiteY3" fmla="*/ 281940 h 1127760"/>
                <a:gd name="connsiteX4" fmla="*/ 207940 w 910011"/>
                <a:gd name="connsiteY4" fmla="*/ 378655 h 1127760"/>
                <a:gd name="connsiteX5" fmla="*/ 167856 w 910011"/>
                <a:gd name="connsiteY5" fmla="*/ 476543 h 1127760"/>
                <a:gd name="connsiteX6" fmla="*/ 163887 w 910011"/>
                <a:gd name="connsiteY6" fmla="*/ 470096 h 1127760"/>
                <a:gd name="connsiteX7" fmla="*/ 163251 w 910011"/>
                <a:gd name="connsiteY7" fmla="*/ 525780 h 1127760"/>
                <a:gd name="connsiteX8" fmla="*/ 117531 w 910011"/>
                <a:gd name="connsiteY8" fmla="*/ 563880 h 1127760"/>
                <a:gd name="connsiteX9" fmla="*/ 94671 w 910011"/>
                <a:gd name="connsiteY9" fmla="*/ 609600 h 1127760"/>
                <a:gd name="connsiteX10" fmla="*/ 79431 w 910011"/>
                <a:gd name="connsiteY10" fmla="*/ 655320 h 1127760"/>
                <a:gd name="connsiteX11" fmla="*/ 37680 w 910011"/>
                <a:gd name="connsiteY11" fmla="*/ 701040 h 1127760"/>
                <a:gd name="connsiteX12" fmla="*/ 18471 w 910011"/>
                <a:gd name="connsiteY12" fmla="*/ 769620 h 1127760"/>
                <a:gd name="connsiteX13" fmla="*/ 10851 w 910011"/>
                <a:gd name="connsiteY13" fmla="*/ 982980 h 1127760"/>
                <a:gd name="connsiteX14" fmla="*/ 33711 w 910011"/>
                <a:gd name="connsiteY14" fmla="*/ 1028700 h 1127760"/>
                <a:gd name="connsiteX15" fmla="*/ 48951 w 910011"/>
                <a:gd name="connsiteY15" fmla="*/ 1074420 h 1127760"/>
                <a:gd name="connsiteX16" fmla="*/ 140391 w 910011"/>
                <a:gd name="connsiteY16" fmla="*/ 1120140 h 1127760"/>
                <a:gd name="connsiteX17" fmla="*/ 163251 w 910011"/>
                <a:gd name="connsiteY17" fmla="*/ 1127760 h 1127760"/>
                <a:gd name="connsiteX18" fmla="*/ 323271 w 910011"/>
                <a:gd name="connsiteY18" fmla="*/ 1104900 h 1127760"/>
                <a:gd name="connsiteX19" fmla="*/ 346131 w 910011"/>
                <a:gd name="connsiteY19" fmla="*/ 1097280 h 1127760"/>
                <a:gd name="connsiteX20" fmla="*/ 391851 w 910011"/>
                <a:gd name="connsiteY20" fmla="*/ 1074420 h 1127760"/>
                <a:gd name="connsiteX21" fmla="*/ 437571 w 910011"/>
                <a:gd name="connsiteY21" fmla="*/ 1043940 h 1127760"/>
                <a:gd name="connsiteX22" fmla="*/ 460431 w 910011"/>
                <a:gd name="connsiteY22" fmla="*/ 998220 h 1127760"/>
                <a:gd name="connsiteX23" fmla="*/ 483291 w 910011"/>
                <a:gd name="connsiteY23" fmla="*/ 982980 h 1127760"/>
                <a:gd name="connsiteX24" fmla="*/ 513771 w 910011"/>
                <a:gd name="connsiteY24" fmla="*/ 952500 h 1127760"/>
                <a:gd name="connsiteX25" fmla="*/ 551871 w 910011"/>
                <a:gd name="connsiteY25" fmla="*/ 906780 h 1127760"/>
                <a:gd name="connsiteX26" fmla="*/ 574731 w 910011"/>
                <a:gd name="connsiteY26" fmla="*/ 883920 h 1127760"/>
                <a:gd name="connsiteX27" fmla="*/ 597591 w 910011"/>
                <a:gd name="connsiteY27" fmla="*/ 838200 h 1127760"/>
                <a:gd name="connsiteX28" fmla="*/ 628071 w 910011"/>
                <a:gd name="connsiteY28" fmla="*/ 792480 h 1127760"/>
                <a:gd name="connsiteX29" fmla="*/ 650931 w 910011"/>
                <a:gd name="connsiteY29" fmla="*/ 746760 h 1127760"/>
                <a:gd name="connsiteX30" fmla="*/ 658551 w 910011"/>
                <a:gd name="connsiteY30" fmla="*/ 693420 h 1127760"/>
                <a:gd name="connsiteX31" fmla="*/ 673791 w 910011"/>
                <a:gd name="connsiteY31" fmla="*/ 647700 h 1127760"/>
                <a:gd name="connsiteX32" fmla="*/ 681411 w 910011"/>
                <a:gd name="connsiteY32" fmla="*/ 624840 h 1127760"/>
                <a:gd name="connsiteX33" fmla="*/ 696651 w 910011"/>
                <a:gd name="connsiteY33" fmla="*/ 541020 h 1127760"/>
                <a:gd name="connsiteX34" fmla="*/ 704271 w 910011"/>
                <a:gd name="connsiteY34" fmla="*/ 510540 h 1127760"/>
                <a:gd name="connsiteX35" fmla="*/ 719511 w 910011"/>
                <a:gd name="connsiteY35" fmla="*/ 480060 h 1127760"/>
                <a:gd name="connsiteX36" fmla="*/ 749991 w 910011"/>
                <a:gd name="connsiteY36" fmla="*/ 434340 h 1127760"/>
                <a:gd name="connsiteX37" fmla="*/ 772851 w 910011"/>
                <a:gd name="connsiteY37" fmla="*/ 419100 h 1127760"/>
                <a:gd name="connsiteX38" fmla="*/ 788091 w 910011"/>
                <a:gd name="connsiteY38" fmla="*/ 388620 h 1127760"/>
                <a:gd name="connsiteX39" fmla="*/ 818571 w 910011"/>
                <a:gd name="connsiteY39" fmla="*/ 342900 h 1127760"/>
                <a:gd name="connsiteX40" fmla="*/ 833811 w 910011"/>
                <a:gd name="connsiteY40" fmla="*/ 320040 h 1127760"/>
                <a:gd name="connsiteX41" fmla="*/ 849051 w 910011"/>
                <a:gd name="connsiteY41" fmla="*/ 289560 h 1127760"/>
                <a:gd name="connsiteX42" fmla="*/ 879531 w 910011"/>
                <a:gd name="connsiteY42" fmla="*/ 243840 h 1127760"/>
                <a:gd name="connsiteX43" fmla="*/ 894771 w 910011"/>
                <a:gd name="connsiteY43" fmla="*/ 198120 h 1127760"/>
                <a:gd name="connsiteX44" fmla="*/ 910011 w 910011"/>
                <a:gd name="connsiteY44" fmla="*/ 144780 h 1127760"/>
                <a:gd name="connsiteX45" fmla="*/ 887151 w 910011"/>
                <a:gd name="connsiteY45" fmla="*/ 60960 h 1127760"/>
                <a:gd name="connsiteX46" fmla="*/ 864291 w 910011"/>
                <a:gd name="connsiteY46" fmla="*/ 45720 h 1127760"/>
                <a:gd name="connsiteX47" fmla="*/ 849051 w 910011"/>
                <a:gd name="connsiteY47" fmla="*/ 22860 h 1127760"/>
                <a:gd name="connsiteX48" fmla="*/ 803331 w 910011"/>
                <a:gd name="connsiteY48" fmla="*/ 0 h 1127760"/>
                <a:gd name="connsiteX49" fmla="*/ 605211 w 910011"/>
                <a:gd name="connsiteY49" fmla="*/ 7620 h 1127760"/>
                <a:gd name="connsiteX50" fmla="*/ 452811 w 910011"/>
                <a:gd name="connsiteY50" fmla="*/ 22860 h 1127760"/>
                <a:gd name="connsiteX51" fmla="*/ 407091 w 910011"/>
                <a:gd name="connsiteY51" fmla="*/ 45720 h 1127760"/>
                <a:gd name="connsiteX52" fmla="*/ 384231 w 910011"/>
                <a:gd name="connsiteY52" fmla="*/ 91440 h 1127760"/>
                <a:gd name="connsiteX53" fmla="*/ 368991 w 910011"/>
                <a:gd name="connsiteY53" fmla="*/ 114300 h 1127760"/>
                <a:gd name="connsiteX54" fmla="*/ 346131 w 910011"/>
                <a:gd name="connsiteY54" fmla="*/ 152400 h 1127760"/>
                <a:gd name="connsiteX0" fmla="*/ 346131 w 910011"/>
                <a:gd name="connsiteY0" fmla="*/ 152400 h 1127760"/>
                <a:gd name="connsiteX1" fmla="*/ 308031 w 910011"/>
                <a:gd name="connsiteY1" fmla="*/ 236220 h 1127760"/>
                <a:gd name="connsiteX2" fmla="*/ 300411 w 910011"/>
                <a:gd name="connsiteY2" fmla="*/ 259080 h 1127760"/>
                <a:gd name="connsiteX3" fmla="*/ 292791 w 910011"/>
                <a:gd name="connsiteY3" fmla="*/ 281940 h 1127760"/>
                <a:gd name="connsiteX4" fmla="*/ 207940 w 910011"/>
                <a:gd name="connsiteY4" fmla="*/ 378655 h 1127760"/>
                <a:gd name="connsiteX5" fmla="*/ 167856 w 910011"/>
                <a:gd name="connsiteY5" fmla="*/ 476543 h 1127760"/>
                <a:gd name="connsiteX6" fmla="*/ 163887 w 910011"/>
                <a:gd name="connsiteY6" fmla="*/ 470096 h 1127760"/>
                <a:gd name="connsiteX7" fmla="*/ 163251 w 910011"/>
                <a:gd name="connsiteY7" fmla="*/ 525780 h 1127760"/>
                <a:gd name="connsiteX8" fmla="*/ 117531 w 910011"/>
                <a:gd name="connsiteY8" fmla="*/ 563880 h 1127760"/>
                <a:gd name="connsiteX9" fmla="*/ 94671 w 910011"/>
                <a:gd name="connsiteY9" fmla="*/ 609600 h 1127760"/>
                <a:gd name="connsiteX10" fmla="*/ 56889 w 910011"/>
                <a:gd name="connsiteY10" fmla="*/ 637737 h 1127760"/>
                <a:gd name="connsiteX11" fmla="*/ 37680 w 910011"/>
                <a:gd name="connsiteY11" fmla="*/ 701040 h 1127760"/>
                <a:gd name="connsiteX12" fmla="*/ 18471 w 910011"/>
                <a:gd name="connsiteY12" fmla="*/ 769620 h 1127760"/>
                <a:gd name="connsiteX13" fmla="*/ 10851 w 910011"/>
                <a:gd name="connsiteY13" fmla="*/ 982980 h 1127760"/>
                <a:gd name="connsiteX14" fmla="*/ 33711 w 910011"/>
                <a:gd name="connsiteY14" fmla="*/ 1028700 h 1127760"/>
                <a:gd name="connsiteX15" fmla="*/ 48951 w 910011"/>
                <a:gd name="connsiteY15" fmla="*/ 1074420 h 1127760"/>
                <a:gd name="connsiteX16" fmla="*/ 140391 w 910011"/>
                <a:gd name="connsiteY16" fmla="*/ 1120140 h 1127760"/>
                <a:gd name="connsiteX17" fmla="*/ 163251 w 910011"/>
                <a:gd name="connsiteY17" fmla="*/ 1127760 h 1127760"/>
                <a:gd name="connsiteX18" fmla="*/ 323271 w 910011"/>
                <a:gd name="connsiteY18" fmla="*/ 1104900 h 1127760"/>
                <a:gd name="connsiteX19" fmla="*/ 346131 w 910011"/>
                <a:gd name="connsiteY19" fmla="*/ 1097280 h 1127760"/>
                <a:gd name="connsiteX20" fmla="*/ 391851 w 910011"/>
                <a:gd name="connsiteY20" fmla="*/ 1074420 h 1127760"/>
                <a:gd name="connsiteX21" fmla="*/ 437571 w 910011"/>
                <a:gd name="connsiteY21" fmla="*/ 1043940 h 1127760"/>
                <a:gd name="connsiteX22" fmla="*/ 460431 w 910011"/>
                <a:gd name="connsiteY22" fmla="*/ 998220 h 1127760"/>
                <a:gd name="connsiteX23" fmla="*/ 483291 w 910011"/>
                <a:gd name="connsiteY23" fmla="*/ 982980 h 1127760"/>
                <a:gd name="connsiteX24" fmla="*/ 513771 w 910011"/>
                <a:gd name="connsiteY24" fmla="*/ 952500 h 1127760"/>
                <a:gd name="connsiteX25" fmla="*/ 551871 w 910011"/>
                <a:gd name="connsiteY25" fmla="*/ 906780 h 1127760"/>
                <a:gd name="connsiteX26" fmla="*/ 574731 w 910011"/>
                <a:gd name="connsiteY26" fmla="*/ 883920 h 1127760"/>
                <a:gd name="connsiteX27" fmla="*/ 597591 w 910011"/>
                <a:gd name="connsiteY27" fmla="*/ 838200 h 1127760"/>
                <a:gd name="connsiteX28" fmla="*/ 628071 w 910011"/>
                <a:gd name="connsiteY28" fmla="*/ 792480 h 1127760"/>
                <a:gd name="connsiteX29" fmla="*/ 650931 w 910011"/>
                <a:gd name="connsiteY29" fmla="*/ 746760 h 1127760"/>
                <a:gd name="connsiteX30" fmla="*/ 658551 w 910011"/>
                <a:gd name="connsiteY30" fmla="*/ 693420 h 1127760"/>
                <a:gd name="connsiteX31" fmla="*/ 673791 w 910011"/>
                <a:gd name="connsiteY31" fmla="*/ 647700 h 1127760"/>
                <a:gd name="connsiteX32" fmla="*/ 681411 w 910011"/>
                <a:gd name="connsiteY32" fmla="*/ 624840 h 1127760"/>
                <a:gd name="connsiteX33" fmla="*/ 696651 w 910011"/>
                <a:gd name="connsiteY33" fmla="*/ 541020 h 1127760"/>
                <a:gd name="connsiteX34" fmla="*/ 704271 w 910011"/>
                <a:gd name="connsiteY34" fmla="*/ 510540 h 1127760"/>
                <a:gd name="connsiteX35" fmla="*/ 719511 w 910011"/>
                <a:gd name="connsiteY35" fmla="*/ 480060 h 1127760"/>
                <a:gd name="connsiteX36" fmla="*/ 749991 w 910011"/>
                <a:gd name="connsiteY36" fmla="*/ 434340 h 1127760"/>
                <a:gd name="connsiteX37" fmla="*/ 772851 w 910011"/>
                <a:gd name="connsiteY37" fmla="*/ 419100 h 1127760"/>
                <a:gd name="connsiteX38" fmla="*/ 788091 w 910011"/>
                <a:gd name="connsiteY38" fmla="*/ 388620 h 1127760"/>
                <a:gd name="connsiteX39" fmla="*/ 818571 w 910011"/>
                <a:gd name="connsiteY39" fmla="*/ 342900 h 1127760"/>
                <a:gd name="connsiteX40" fmla="*/ 833811 w 910011"/>
                <a:gd name="connsiteY40" fmla="*/ 320040 h 1127760"/>
                <a:gd name="connsiteX41" fmla="*/ 849051 w 910011"/>
                <a:gd name="connsiteY41" fmla="*/ 289560 h 1127760"/>
                <a:gd name="connsiteX42" fmla="*/ 879531 w 910011"/>
                <a:gd name="connsiteY42" fmla="*/ 243840 h 1127760"/>
                <a:gd name="connsiteX43" fmla="*/ 894771 w 910011"/>
                <a:gd name="connsiteY43" fmla="*/ 198120 h 1127760"/>
                <a:gd name="connsiteX44" fmla="*/ 910011 w 910011"/>
                <a:gd name="connsiteY44" fmla="*/ 144780 h 1127760"/>
                <a:gd name="connsiteX45" fmla="*/ 887151 w 910011"/>
                <a:gd name="connsiteY45" fmla="*/ 60960 h 1127760"/>
                <a:gd name="connsiteX46" fmla="*/ 864291 w 910011"/>
                <a:gd name="connsiteY46" fmla="*/ 45720 h 1127760"/>
                <a:gd name="connsiteX47" fmla="*/ 849051 w 910011"/>
                <a:gd name="connsiteY47" fmla="*/ 22860 h 1127760"/>
                <a:gd name="connsiteX48" fmla="*/ 803331 w 910011"/>
                <a:gd name="connsiteY48" fmla="*/ 0 h 1127760"/>
                <a:gd name="connsiteX49" fmla="*/ 605211 w 910011"/>
                <a:gd name="connsiteY49" fmla="*/ 7620 h 1127760"/>
                <a:gd name="connsiteX50" fmla="*/ 452811 w 910011"/>
                <a:gd name="connsiteY50" fmla="*/ 22860 h 1127760"/>
                <a:gd name="connsiteX51" fmla="*/ 407091 w 910011"/>
                <a:gd name="connsiteY51" fmla="*/ 45720 h 1127760"/>
                <a:gd name="connsiteX52" fmla="*/ 384231 w 910011"/>
                <a:gd name="connsiteY52" fmla="*/ 91440 h 1127760"/>
                <a:gd name="connsiteX53" fmla="*/ 368991 w 910011"/>
                <a:gd name="connsiteY53" fmla="*/ 114300 h 1127760"/>
                <a:gd name="connsiteX54" fmla="*/ 346131 w 910011"/>
                <a:gd name="connsiteY54" fmla="*/ 152400 h 1127760"/>
                <a:gd name="connsiteX0" fmla="*/ 346131 w 910011"/>
                <a:gd name="connsiteY0" fmla="*/ 152400 h 1127760"/>
                <a:gd name="connsiteX1" fmla="*/ 308031 w 910011"/>
                <a:gd name="connsiteY1" fmla="*/ 236220 h 1127760"/>
                <a:gd name="connsiteX2" fmla="*/ 300411 w 910011"/>
                <a:gd name="connsiteY2" fmla="*/ 259080 h 1127760"/>
                <a:gd name="connsiteX3" fmla="*/ 292791 w 910011"/>
                <a:gd name="connsiteY3" fmla="*/ 281940 h 1127760"/>
                <a:gd name="connsiteX4" fmla="*/ 207940 w 910011"/>
                <a:gd name="connsiteY4" fmla="*/ 378655 h 1127760"/>
                <a:gd name="connsiteX5" fmla="*/ 167856 w 910011"/>
                <a:gd name="connsiteY5" fmla="*/ 476543 h 1127760"/>
                <a:gd name="connsiteX6" fmla="*/ 163887 w 910011"/>
                <a:gd name="connsiteY6" fmla="*/ 470096 h 1127760"/>
                <a:gd name="connsiteX7" fmla="*/ 163251 w 910011"/>
                <a:gd name="connsiteY7" fmla="*/ 525780 h 1127760"/>
                <a:gd name="connsiteX8" fmla="*/ 117531 w 910011"/>
                <a:gd name="connsiteY8" fmla="*/ 563880 h 1127760"/>
                <a:gd name="connsiteX9" fmla="*/ 72128 w 910011"/>
                <a:gd name="connsiteY9" fmla="*/ 592015 h 1127760"/>
                <a:gd name="connsiteX10" fmla="*/ 56889 w 910011"/>
                <a:gd name="connsiteY10" fmla="*/ 637737 h 1127760"/>
                <a:gd name="connsiteX11" fmla="*/ 37680 w 910011"/>
                <a:gd name="connsiteY11" fmla="*/ 701040 h 1127760"/>
                <a:gd name="connsiteX12" fmla="*/ 18471 w 910011"/>
                <a:gd name="connsiteY12" fmla="*/ 769620 h 1127760"/>
                <a:gd name="connsiteX13" fmla="*/ 10851 w 910011"/>
                <a:gd name="connsiteY13" fmla="*/ 982980 h 1127760"/>
                <a:gd name="connsiteX14" fmla="*/ 33711 w 910011"/>
                <a:gd name="connsiteY14" fmla="*/ 1028700 h 1127760"/>
                <a:gd name="connsiteX15" fmla="*/ 48951 w 910011"/>
                <a:gd name="connsiteY15" fmla="*/ 1074420 h 1127760"/>
                <a:gd name="connsiteX16" fmla="*/ 140391 w 910011"/>
                <a:gd name="connsiteY16" fmla="*/ 1120140 h 1127760"/>
                <a:gd name="connsiteX17" fmla="*/ 163251 w 910011"/>
                <a:gd name="connsiteY17" fmla="*/ 1127760 h 1127760"/>
                <a:gd name="connsiteX18" fmla="*/ 323271 w 910011"/>
                <a:gd name="connsiteY18" fmla="*/ 1104900 h 1127760"/>
                <a:gd name="connsiteX19" fmla="*/ 346131 w 910011"/>
                <a:gd name="connsiteY19" fmla="*/ 1097280 h 1127760"/>
                <a:gd name="connsiteX20" fmla="*/ 391851 w 910011"/>
                <a:gd name="connsiteY20" fmla="*/ 1074420 h 1127760"/>
                <a:gd name="connsiteX21" fmla="*/ 437571 w 910011"/>
                <a:gd name="connsiteY21" fmla="*/ 1043940 h 1127760"/>
                <a:gd name="connsiteX22" fmla="*/ 460431 w 910011"/>
                <a:gd name="connsiteY22" fmla="*/ 998220 h 1127760"/>
                <a:gd name="connsiteX23" fmla="*/ 483291 w 910011"/>
                <a:gd name="connsiteY23" fmla="*/ 982980 h 1127760"/>
                <a:gd name="connsiteX24" fmla="*/ 513771 w 910011"/>
                <a:gd name="connsiteY24" fmla="*/ 952500 h 1127760"/>
                <a:gd name="connsiteX25" fmla="*/ 551871 w 910011"/>
                <a:gd name="connsiteY25" fmla="*/ 906780 h 1127760"/>
                <a:gd name="connsiteX26" fmla="*/ 574731 w 910011"/>
                <a:gd name="connsiteY26" fmla="*/ 883920 h 1127760"/>
                <a:gd name="connsiteX27" fmla="*/ 597591 w 910011"/>
                <a:gd name="connsiteY27" fmla="*/ 838200 h 1127760"/>
                <a:gd name="connsiteX28" fmla="*/ 628071 w 910011"/>
                <a:gd name="connsiteY28" fmla="*/ 792480 h 1127760"/>
                <a:gd name="connsiteX29" fmla="*/ 650931 w 910011"/>
                <a:gd name="connsiteY29" fmla="*/ 746760 h 1127760"/>
                <a:gd name="connsiteX30" fmla="*/ 658551 w 910011"/>
                <a:gd name="connsiteY30" fmla="*/ 693420 h 1127760"/>
                <a:gd name="connsiteX31" fmla="*/ 673791 w 910011"/>
                <a:gd name="connsiteY31" fmla="*/ 647700 h 1127760"/>
                <a:gd name="connsiteX32" fmla="*/ 681411 w 910011"/>
                <a:gd name="connsiteY32" fmla="*/ 624840 h 1127760"/>
                <a:gd name="connsiteX33" fmla="*/ 696651 w 910011"/>
                <a:gd name="connsiteY33" fmla="*/ 541020 h 1127760"/>
                <a:gd name="connsiteX34" fmla="*/ 704271 w 910011"/>
                <a:gd name="connsiteY34" fmla="*/ 510540 h 1127760"/>
                <a:gd name="connsiteX35" fmla="*/ 719511 w 910011"/>
                <a:gd name="connsiteY35" fmla="*/ 480060 h 1127760"/>
                <a:gd name="connsiteX36" fmla="*/ 749991 w 910011"/>
                <a:gd name="connsiteY36" fmla="*/ 434340 h 1127760"/>
                <a:gd name="connsiteX37" fmla="*/ 772851 w 910011"/>
                <a:gd name="connsiteY37" fmla="*/ 419100 h 1127760"/>
                <a:gd name="connsiteX38" fmla="*/ 788091 w 910011"/>
                <a:gd name="connsiteY38" fmla="*/ 388620 h 1127760"/>
                <a:gd name="connsiteX39" fmla="*/ 818571 w 910011"/>
                <a:gd name="connsiteY39" fmla="*/ 342900 h 1127760"/>
                <a:gd name="connsiteX40" fmla="*/ 833811 w 910011"/>
                <a:gd name="connsiteY40" fmla="*/ 320040 h 1127760"/>
                <a:gd name="connsiteX41" fmla="*/ 849051 w 910011"/>
                <a:gd name="connsiteY41" fmla="*/ 289560 h 1127760"/>
                <a:gd name="connsiteX42" fmla="*/ 879531 w 910011"/>
                <a:gd name="connsiteY42" fmla="*/ 243840 h 1127760"/>
                <a:gd name="connsiteX43" fmla="*/ 894771 w 910011"/>
                <a:gd name="connsiteY43" fmla="*/ 198120 h 1127760"/>
                <a:gd name="connsiteX44" fmla="*/ 910011 w 910011"/>
                <a:gd name="connsiteY44" fmla="*/ 144780 h 1127760"/>
                <a:gd name="connsiteX45" fmla="*/ 887151 w 910011"/>
                <a:gd name="connsiteY45" fmla="*/ 60960 h 1127760"/>
                <a:gd name="connsiteX46" fmla="*/ 864291 w 910011"/>
                <a:gd name="connsiteY46" fmla="*/ 45720 h 1127760"/>
                <a:gd name="connsiteX47" fmla="*/ 849051 w 910011"/>
                <a:gd name="connsiteY47" fmla="*/ 22860 h 1127760"/>
                <a:gd name="connsiteX48" fmla="*/ 803331 w 910011"/>
                <a:gd name="connsiteY48" fmla="*/ 0 h 1127760"/>
                <a:gd name="connsiteX49" fmla="*/ 605211 w 910011"/>
                <a:gd name="connsiteY49" fmla="*/ 7620 h 1127760"/>
                <a:gd name="connsiteX50" fmla="*/ 452811 w 910011"/>
                <a:gd name="connsiteY50" fmla="*/ 22860 h 1127760"/>
                <a:gd name="connsiteX51" fmla="*/ 407091 w 910011"/>
                <a:gd name="connsiteY51" fmla="*/ 45720 h 1127760"/>
                <a:gd name="connsiteX52" fmla="*/ 384231 w 910011"/>
                <a:gd name="connsiteY52" fmla="*/ 91440 h 1127760"/>
                <a:gd name="connsiteX53" fmla="*/ 368991 w 910011"/>
                <a:gd name="connsiteY53" fmla="*/ 114300 h 1127760"/>
                <a:gd name="connsiteX54" fmla="*/ 346131 w 910011"/>
                <a:gd name="connsiteY54" fmla="*/ 152400 h 1127760"/>
                <a:gd name="connsiteX0" fmla="*/ 346131 w 910011"/>
                <a:gd name="connsiteY0" fmla="*/ 152400 h 1127760"/>
                <a:gd name="connsiteX1" fmla="*/ 308031 w 910011"/>
                <a:gd name="connsiteY1" fmla="*/ 236220 h 1127760"/>
                <a:gd name="connsiteX2" fmla="*/ 300411 w 910011"/>
                <a:gd name="connsiteY2" fmla="*/ 259080 h 1127760"/>
                <a:gd name="connsiteX3" fmla="*/ 292791 w 910011"/>
                <a:gd name="connsiteY3" fmla="*/ 281940 h 1127760"/>
                <a:gd name="connsiteX4" fmla="*/ 207940 w 910011"/>
                <a:gd name="connsiteY4" fmla="*/ 378655 h 1127760"/>
                <a:gd name="connsiteX5" fmla="*/ 167856 w 910011"/>
                <a:gd name="connsiteY5" fmla="*/ 476543 h 1127760"/>
                <a:gd name="connsiteX6" fmla="*/ 163887 w 910011"/>
                <a:gd name="connsiteY6" fmla="*/ 470096 h 1127760"/>
                <a:gd name="connsiteX7" fmla="*/ 163251 w 910011"/>
                <a:gd name="connsiteY7" fmla="*/ 525780 h 1127760"/>
                <a:gd name="connsiteX8" fmla="*/ 83718 w 910011"/>
                <a:gd name="connsiteY8" fmla="*/ 552158 h 1127760"/>
                <a:gd name="connsiteX9" fmla="*/ 72128 w 910011"/>
                <a:gd name="connsiteY9" fmla="*/ 592015 h 1127760"/>
                <a:gd name="connsiteX10" fmla="*/ 56889 w 910011"/>
                <a:gd name="connsiteY10" fmla="*/ 637737 h 1127760"/>
                <a:gd name="connsiteX11" fmla="*/ 37680 w 910011"/>
                <a:gd name="connsiteY11" fmla="*/ 701040 h 1127760"/>
                <a:gd name="connsiteX12" fmla="*/ 18471 w 910011"/>
                <a:gd name="connsiteY12" fmla="*/ 769620 h 1127760"/>
                <a:gd name="connsiteX13" fmla="*/ 10851 w 910011"/>
                <a:gd name="connsiteY13" fmla="*/ 982980 h 1127760"/>
                <a:gd name="connsiteX14" fmla="*/ 33711 w 910011"/>
                <a:gd name="connsiteY14" fmla="*/ 1028700 h 1127760"/>
                <a:gd name="connsiteX15" fmla="*/ 48951 w 910011"/>
                <a:gd name="connsiteY15" fmla="*/ 1074420 h 1127760"/>
                <a:gd name="connsiteX16" fmla="*/ 140391 w 910011"/>
                <a:gd name="connsiteY16" fmla="*/ 1120140 h 1127760"/>
                <a:gd name="connsiteX17" fmla="*/ 163251 w 910011"/>
                <a:gd name="connsiteY17" fmla="*/ 1127760 h 1127760"/>
                <a:gd name="connsiteX18" fmla="*/ 323271 w 910011"/>
                <a:gd name="connsiteY18" fmla="*/ 1104900 h 1127760"/>
                <a:gd name="connsiteX19" fmla="*/ 346131 w 910011"/>
                <a:gd name="connsiteY19" fmla="*/ 1097280 h 1127760"/>
                <a:gd name="connsiteX20" fmla="*/ 391851 w 910011"/>
                <a:gd name="connsiteY20" fmla="*/ 1074420 h 1127760"/>
                <a:gd name="connsiteX21" fmla="*/ 437571 w 910011"/>
                <a:gd name="connsiteY21" fmla="*/ 1043940 h 1127760"/>
                <a:gd name="connsiteX22" fmla="*/ 460431 w 910011"/>
                <a:gd name="connsiteY22" fmla="*/ 998220 h 1127760"/>
                <a:gd name="connsiteX23" fmla="*/ 483291 w 910011"/>
                <a:gd name="connsiteY23" fmla="*/ 982980 h 1127760"/>
                <a:gd name="connsiteX24" fmla="*/ 513771 w 910011"/>
                <a:gd name="connsiteY24" fmla="*/ 952500 h 1127760"/>
                <a:gd name="connsiteX25" fmla="*/ 551871 w 910011"/>
                <a:gd name="connsiteY25" fmla="*/ 906780 h 1127760"/>
                <a:gd name="connsiteX26" fmla="*/ 574731 w 910011"/>
                <a:gd name="connsiteY26" fmla="*/ 883920 h 1127760"/>
                <a:gd name="connsiteX27" fmla="*/ 597591 w 910011"/>
                <a:gd name="connsiteY27" fmla="*/ 838200 h 1127760"/>
                <a:gd name="connsiteX28" fmla="*/ 628071 w 910011"/>
                <a:gd name="connsiteY28" fmla="*/ 792480 h 1127760"/>
                <a:gd name="connsiteX29" fmla="*/ 650931 w 910011"/>
                <a:gd name="connsiteY29" fmla="*/ 746760 h 1127760"/>
                <a:gd name="connsiteX30" fmla="*/ 658551 w 910011"/>
                <a:gd name="connsiteY30" fmla="*/ 693420 h 1127760"/>
                <a:gd name="connsiteX31" fmla="*/ 673791 w 910011"/>
                <a:gd name="connsiteY31" fmla="*/ 647700 h 1127760"/>
                <a:gd name="connsiteX32" fmla="*/ 681411 w 910011"/>
                <a:gd name="connsiteY32" fmla="*/ 624840 h 1127760"/>
                <a:gd name="connsiteX33" fmla="*/ 696651 w 910011"/>
                <a:gd name="connsiteY33" fmla="*/ 541020 h 1127760"/>
                <a:gd name="connsiteX34" fmla="*/ 704271 w 910011"/>
                <a:gd name="connsiteY34" fmla="*/ 510540 h 1127760"/>
                <a:gd name="connsiteX35" fmla="*/ 719511 w 910011"/>
                <a:gd name="connsiteY35" fmla="*/ 480060 h 1127760"/>
                <a:gd name="connsiteX36" fmla="*/ 749991 w 910011"/>
                <a:gd name="connsiteY36" fmla="*/ 434340 h 1127760"/>
                <a:gd name="connsiteX37" fmla="*/ 772851 w 910011"/>
                <a:gd name="connsiteY37" fmla="*/ 419100 h 1127760"/>
                <a:gd name="connsiteX38" fmla="*/ 788091 w 910011"/>
                <a:gd name="connsiteY38" fmla="*/ 388620 h 1127760"/>
                <a:gd name="connsiteX39" fmla="*/ 818571 w 910011"/>
                <a:gd name="connsiteY39" fmla="*/ 342900 h 1127760"/>
                <a:gd name="connsiteX40" fmla="*/ 833811 w 910011"/>
                <a:gd name="connsiteY40" fmla="*/ 320040 h 1127760"/>
                <a:gd name="connsiteX41" fmla="*/ 849051 w 910011"/>
                <a:gd name="connsiteY41" fmla="*/ 289560 h 1127760"/>
                <a:gd name="connsiteX42" fmla="*/ 879531 w 910011"/>
                <a:gd name="connsiteY42" fmla="*/ 243840 h 1127760"/>
                <a:gd name="connsiteX43" fmla="*/ 894771 w 910011"/>
                <a:gd name="connsiteY43" fmla="*/ 198120 h 1127760"/>
                <a:gd name="connsiteX44" fmla="*/ 910011 w 910011"/>
                <a:gd name="connsiteY44" fmla="*/ 144780 h 1127760"/>
                <a:gd name="connsiteX45" fmla="*/ 887151 w 910011"/>
                <a:gd name="connsiteY45" fmla="*/ 60960 h 1127760"/>
                <a:gd name="connsiteX46" fmla="*/ 864291 w 910011"/>
                <a:gd name="connsiteY46" fmla="*/ 45720 h 1127760"/>
                <a:gd name="connsiteX47" fmla="*/ 849051 w 910011"/>
                <a:gd name="connsiteY47" fmla="*/ 22860 h 1127760"/>
                <a:gd name="connsiteX48" fmla="*/ 803331 w 910011"/>
                <a:gd name="connsiteY48" fmla="*/ 0 h 1127760"/>
                <a:gd name="connsiteX49" fmla="*/ 605211 w 910011"/>
                <a:gd name="connsiteY49" fmla="*/ 7620 h 1127760"/>
                <a:gd name="connsiteX50" fmla="*/ 452811 w 910011"/>
                <a:gd name="connsiteY50" fmla="*/ 22860 h 1127760"/>
                <a:gd name="connsiteX51" fmla="*/ 407091 w 910011"/>
                <a:gd name="connsiteY51" fmla="*/ 45720 h 1127760"/>
                <a:gd name="connsiteX52" fmla="*/ 384231 w 910011"/>
                <a:gd name="connsiteY52" fmla="*/ 91440 h 1127760"/>
                <a:gd name="connsiteX53" fmla="*/ 368991 w 910011"/>
                <a:gd name="connsiteY53" fmla="*/ 114300 h 1127760"/>
                <a:gd name="connsiteX54" fmla="*/ 346131 w 910011"/>
                <a:gd name="connsiteY54" fmla="*/ 152400 h 1127760"/>
                <a:gd name="connsiteX0" fmla="*/ 346131 w 910011"/>
                <a:gd name="connsiteY0" fmla="*/ 152400 h 1127760"/>
                <a:gd name="connsiteX1" fmla="*/ 308031 w 910011"/>
                <a:gd name="connsiteY1" fmla="*/ 236220 h 1127760"/>
                <a:gd name="connsiteX2" fmla="*/ 300411 w 910011"/>
                <a:gd name="connsiteY2" fmla="*/ 259080 h 1127760"/>
                <a:gd name="connsiteX3" fmla="*/ 292791 w 910011"/>
                <a:gd name="connsiteY3" fmla="*/ 281940 h 1127760"/>
                <a:gd name="connsiteX4" fmla="*/ 207940 w 910011"/>
                <a:gd name="connsiteY4" fmla="*/ 378655 h 1127760"/>
                <a:gd name="connsiteX5" fmla="*/ 167856 w 910011"/>
                <a:gd name="connsiteY5" fmla="*/ 476543 h 1127760"/>
                <a:gd name="connsiteX6" fmla="*/ 163887 w 910011"/>
                <a:gd name="connsiteY6" fmla="*/ 470096 h 1127760"/>
                <a:gd name="connsiteX7" fmla="*/ 129438 w 910011"/>
                <a:gd name="connsiteY7" fmla="*/ 508196 h 1127760"/>
                <a:gd name="connsiteX8" fmla="*/ 83718 w 910011"/>
                <a:gd name="connsiteY8" fmla="*/ 552158 h 1127760"/>
                <a:gd name="connsiteX9" fmla="*/ 72128 w 910011"/>
                <a:gd name="connsiteY9" fmla="*/ 592015 h 1127760"/>
                <a:gd name="connsiteX10" fmla="*/ 56889 w 910011"/>
                <a:gd name="connsiteY10" fmla="*/ 637737 h 1127760"/>
                <a:gd name="connsiteX11" fmla="*/ 37680 w 910011"/>
                <a:gd name="connsiteY11" fmla="*/ 701040 h 1127760"/>
                <a:gd name="connsiteX12" fmla="*/ 18471 w 910011"/>
                <a:gd name="connsiteY12" fmla="*/ 769620 h 1127760"/>
                <a:gd name="connsiteX13" fmla="*/ 10851 w 910011"/>
                <a:gd name="connsiteY13" fmla="*/ 982980 h 1127760"/>
                <a:gd name="connsiteX14" fmla="*/ 33711 w 910011"/>
                <a:gd name="connsiteY14" fmla="*/ 1028700 h 1127760"/>
                <a:gd name="connsiteX15" fmla="*/ 48951 w 910011"/>
                <a:gd name="connsiteY15" fmla="*/ 1074420 h 1127760"/>
                <a:gd name="connsiteX16" fmla="*/ 140391 w 910011"/>
                <a:gd name="connsiteY16" fmla="*/ 1120140 h 1127760"/>
                <a:gd name="connsiteX17" fmla="*/ 163251 w 910011"/>
                <a:gd name="connsiteY17" fmla="*/ 1127760 h 1127760"/>
                <a:gd name="connsiteX18" fmla="*/ 323271 w 910011"/>
                <a:gd name="connsiteY18" fmla="*/ 1104900 h 1127760"/>
                <a:gd name="connsiteX19" fmla="*/ 346131 w 910011"/>
                <a:gd name="connsiteY19" fmla="*/ 1097280 h 1127760"/>
                <a:gd name="connsiteX20" fmla="*/ 391851 w 910011"/>
                <a:gd name="connsiteY20" fmla="*/ 1074420 h 1127760"/>
                <a:gd name="connsiteX21" fmla="*/ 437571 w 910011"/>
                <a:gd name="connsiteY21" fmla="*/ 1043940 h 1127760"/>
                <a:gd name="connsiteX22" fmla="*/ 460431 w 910011"/>
                <a:gd name="connsiteY22" fmla="*/ 998220 h 1127760"/>
                <a:gd name="connsiteX23" fmla="*/ 483291 w 910011"/>
                <a:gd name="connsiteY23" fmla="*/ 982980 h 1127760"/>
                <a:gd name="connsiteX24" fmla="*/ 513771 w 910011"/>
                <a:gd name="connsiteY24" fmla="*/ 952500 h 1127760"/>
                <a:gd name="connsiteX25" fmla="*/ 551871 w 910011"/>
                <a:gd name="connsiteY25" fmla="*/ 906780 h 1127760"/>
                <a:gd name="connsiteX26" fmla="*/ 574731 w 910011"/>
                <a:gd name="connsiteY26" fmla="*/ 883920 h 1127760"/>
                <a:gd name="connsiteX27" fmla="*/ 597591 w 910011"/>
                <a:gd name="connsiteY27" fmla="*/ 838200 h 1127760"/>
                <a:gd name="connsiteX28" fmla="*/ 628071 w 910011"/>
                <a:gd name="connsiteY28" fmla="*/ 792480 h 1127760"/>
                <a:gd name="connsiteX29" fmla="*/ 650931 w 910011"/>
                <a:gd name="connsiteY29" fmla="*/ 746760 h 1127760"/>
                <a:gd name="connsiteX30" fmla="*/ 658551 w 910011"/>
                <a:gd name="connsiteY30" fmla="*/ 693420 h 1127760"/>
                <a:gd name="connsiteX31" fmla="*/ 673791 w 910011"/>
                <a:gd name="connsiteY31" fmla="*/ 647700 h 1127760"/>
                <a:gd name="connsiteX32" fmla="*/ 681411 w 910011"/>
                <a:gd name="connsiteY32" fmla="*/ 624840 h 1127760"/>
                <a:gd name="connsiteX33" fmla="*/ 696651 w 910011"/>
                <a:gd name="connsiteY33" fmla="*/ 541020 h 1127760"/>
                <a:gd name="connsiteX34" fmla="*/ 704271 w 910011"/>
                <a:gd name="connsiteY34" fmla="*/ 510540 h 1127760"/>
                <a:gd name="connsiteX35" fmla="*/ 719511 w 910011"/>
                <a:gd name="connsiteY35" fmla="*/ 480060 h 1127760"/>
                <a:gd name="connsiteX36" fmla="*/ 749991 w 910011"/>
                <a:gd name="connsiteY36" fmla="*/ 434340 h 1127760"/>
                <a:gd name="connsiteX37" fmla="*/ 772851 w 910011"/>
                <a:gd name="connsiteY37" fmla="*/ 419100 h 1127760"/>
                <a:gd name="connsiteX38" fmla="*/ 788091 w 910011"/>
                <a:gd name="connsiteY38" fmla="*/ 388620 h 1127760"/>
                <a:gd name="connsiteX39" fmla="*/ 818571 w 910011"/>
                <a:gd name="connsiteY39" fmla="*/ 342900 h 1127760"/>
                <a:gd name="connsiteX40" fmla="*/ 833811 w 910011"/>
                <a:gd name="connsiteY40" fmla="*/ 320040 h 1127760"/>
                <a:gd name="connsiteX41" fmla="*/ 849051 w 910011"/>
                <a:gd name="connsiteY41" fmla="*/ 289560 h 1127760"/>
                <a:gd name="connsiteX42" fmla="*/ 879531 w 910011"/>
                <a:gd name="connsiteY42" fmla="*/ 243840 h 1127760"/>
                <a:gd name="connsiteX43" fmla="*/ 894771 w 910011"/>
                <a:gd name="connsiteY43" fmla="*/ 198120 h 1127760"/>
                <a:gd name="connsiteX44" fmla="*/ 910011 w 910011"/>
                <a:gd name="connsiteY44" fmla="*/ 144780 h 1127760"/>
                <a:gd name="connsiteX45" fmla="*/ 887151 w 910011"/>
                <a:gd name="connsiteY45" fmla="*/ 60960 h 1127760"/>
                <a:gd name="connsiteX46" fmla="*/ 864291 w 910011"/>
                <a:gd name="connsiteY46" fmla="*/ 45720 h 1127760"/>
                <a:gd name="connsiteX47" fmla="*/ 849051 w 910011"/>
                <a:gd name="connsiteY47" fmla="*/ 22860 h 1127760"/>
                <a:gd name="connsiteX48" fmla="*/ 803331 w 910011"/>
                <a:gd name="connsiteY48" fmla="*/ 0 h 1127760"/>
                <a:gd name="connsiteX49" fmla="*/ 605211 w 910011"/>
                <a:gd name="connsiteY49" fmla="*/ 7620 h 1127760"/>
                <a:gd name="connsiteX50" fmla="*/ 452811 w 910011"/>
                <a:gd name="connsiteY50" fmla="*/ 22860 h 1127760"/>
                <a:gd name="connsiteX51" fmla="*/ 407091 w 910011"/>
                <a:gd name="connsiteY51" fmla="*/ 45720 h 1127760"/>
                <a:gd name="connsiteX52" fmla="*/ 384231 w 910011"/>
                <a:gd name="connsiteY52" fmla="*/ 91440 h 1127760"/>
                <a:gd name="connsiteX53" fmla="*/ 368991 w 910011"/>
                <a:gd name="connsiteY53" fmla="*/ 114300 h 1127760"/>
                <a:gd name="connsiteX54" fmla="*/ 346131 w 910011"/>
                <a:gd name="connsiteY54" fmla="*/ 152400 h 112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10011" h="1127760">
                  <a:moveTo>
                    <a:pt x="346131" y="152400"/>
                  </a:moveTo>
                  <a:cubicBezTo>
                    <a:pt x="315006" y="204275"/>
                    <a:pt x="327955" y="176449"/>
                    <a:pt x="308031" y="236220"/>
                  </a:cubicBezTo>
                  <a:lnTo>
                    <a:pt x="300411" y="259080"/>
                  </a:lnTo>
                  <a:cubicBezTo>
                    <a:pt x="297871" y="266700"/>
                    <a:pt x="308203" y="262011"/>
                    <a:pt x="292791" y="281940"/>
                  </a:cubicBezTo>
                  <a:cubicBezTo>
                    <a:pt x="277379" y="301869"/>
                    <a:pt x="228762" y="346221"/>
                    <a:pt x="207940" y="378655"/>
                  </a:cubicBezTo>
                  <a:cubicBezTo>
                    <a:pt x="187118" y="411089"/>
                    <a:pt x="175198" y="461303"/>
                    <a:pt x="167856" y="476543"/>
                  </a:cubicBezTo>
                  <a:cubicBezTo>
                    <a:pt x="160514" y="491783"/>
                    <a:pt x="170290" y="464821"/>
                    <a:pt x="163887" y="470096"/>
                  </a:cubicBezTo>
                  <a:cubicBezTo>
                    <a:pt x="157484" y="475371"/>
                    <a:pt x="142800" y="494519"/>
                    <a:pt x="129438" y="508196"/>
                  </a:cubicBezTo>
                  <a:cubicBezTo>
                    <a:pt x="116077" y="521873"/>
                    <a:pt x="140475" y="514320"/>
                    <a:pt x="83718" y="552158"/>
                  </a:cubicBezTo>
                  <a:cubicBezTo>
                    <a:pt x="55928" y="635528"/>
                    <a:pt x="76599" y="577752"/>
                    <a:pt x="72128" y="592015"/>
                  </a:cubicBezTo>
                  <a:cubicBezTo>
                    <a:pt x="67657" y="606278"/>
                    <a:pt x="62630" y="619566"/>
                    <a:pt x="56889" y="637737"/>
                  </a:cubicBezTo>
                  <a:cubicBezTo>
                    <a:pt x="51148" y="655908"/>
                    <a:pt x="44083" y="679060"/>
                    <a:pt x="37680" y="701040"/>
                  </a:cubicBezTo>
                  <a:cubicBezTo>
                    <a:pt x="31277" y="723020"/>
                    <a:pt x="42622" y="733394"/>
                    <a:pt x="18471" y="769620"/>
                  </a:cubicBezTo>
                  <a:cubicBezTo>
                    <a:pt x="-7148" y="872097"/>
                    <a:pt x="-2567" y="828670"/>
                    <a:pt x="10851" y="982980"/>
                  </a:cubicBezTo>
                  <a:cubicBezTo>
                    <a:pt x="13104" y="1008892"/>
                    <a:pt x="23437" y="1005583"/>
                    <a:pt x="33711" y="1028700"/>
                  </a:cubicBezTo>
                  <a:cubicBezTo>
                    <a:pt x="40235" y="1043380"/>
                    <a:pt x="35585" y="1065509"/>
                    <a:pt x="48951" y="1074420"/>
                  </a:cubicBezTo>
                  <a:cubicBezTo>
                    <a:pt x="108037" y="1113811"/>
                    <a:pt x="77295" y="1099108"/>
                    <a:pt x="140391" y="1120140"/>
                  </a:cubicBezTo>
                  <a:lnTo>
                    <a:pt x="163251" y="1127760"/>
                  </a:lnTo>
                  <a:cubicBezTo>
                    <a:pt x="293580" y="1119071"/>
                    <a:pt x="241326" y="1132215"/>
                    <a:pt x="323271" y="1104900"/>
                  </a:cubicBezTo>
                  <a:cubicBezTo>
                    <a:pt x="330891" y="1102360"/>
                    <a:pt x="339448" y="1101735"/>
                    <a:pt x="346131" y="1097280"/>
                  </a:cubicBezTo>
                  <a:cubicBezTo>
                    <a:pt x="447615" y="1029624"/>
                    <a:pt x="297207" y="1127000"/>
                    <a:pt x="391851" y="1074420"/>
                  </a:cubicBezTo>
                  <a:cubicBezTo>
                    <a:pt x="407862" y="1065525"/>
                    <a:pt x="437571" y="1043940"/>
                    <a:pt x="437571" y="1043940"/>
                  </a:cubicBezTo>
                  <a:cubicBezTo>
                    <a:pt x="443769" y="1025347"/>
                    <a:pt x="445659" y="1012992"/>
                    <a:pt x="460431" y="998220"/>
                  </a:cubicBezTo>
                  <a:cubicBezTo>
                    <a:pt x="466907" y="991744"/>
                    <a:pt x="475671" y="988060"/>
                    <a:pt x="483291" y="982980"/>
                  </a:cubicBezTo>
                  <a:cubicBezTo>
                    <a:pt x="497805" y="939437"/>
                    <a:pt x="478937" y="975723"/>
                    <a:pt x="513771" y="952500"/>
                  </a:cubicBezTo>
                  <a:cubicBezTo>
                    <a:pt x="538816" y="935804"/>
                    <a:pt x="534300" y="927865"/>
                    <a:pt x="551871" y="906780"/>
                  </a:cubicBezTo>
                  <a:cubicBezTo>
                    <a:pt x="558770" y="898501"/>
                    <a:pt x="567832" y="892199"/>
                    <a:pt x="574731" y="883920"/>
                  </a:cubicBezTo>
                  <a:cubicBezTo>
                    <a:pt x="608559" y="843326"/>
                    <a:pt x="574680" y="879440"/>
                    <a:pt x="597591" y="838200"/>
                  </a:cubicBezTo>
                  <a:cubicBezTo>
                    <a:pt x="606486" y="822189"/>
                    <a:pt x="622279" y="809856"/>
                    <a:pt x="628071" y="792480"/>
                  </a:cubicBezTo>
                  <a:cubicBezTo>
                    <a:pt x="638587" y="760932"/>
                    <a:pt x="631236" y="776303"/>
                    <a:pt x="650931" y="746760"/>
                  </a:cubicBezTo>
                  <a:cubicBezTo>
                    <a:pt x="653471" y="728980"/>
                    <a:pt x="654512" y="710921"/>
                    <a:pt x="658551" y="693420"/>
                  </a:cubicBezTo>
                  <a:cubicBezTo>
                    <a:pt x="662163" y="677767"/>
                    <a:pt x="668711" y="662940"/>
                    <a:pt x="673791" y="647700"/>
                  </a:cubicBezTo>
                  <a:cubicBezTo>
                    <a:pt x="676331" y="640080"/>
                    <a:pt x="680091" y="632763"/>
                    <a:pt x="681411" y="624840"/>
                  </a:cubicBezTo>
                  <a:cubicBezTo>
                    <a:pt x="686925" y="591754"/>
                    <a:pt x="689551" y="572970"/>
                    <a:pt x="696651" y="541020"/>
                  </a:cubicBezTo>
                  <a:cubicBezTo>
                    <a:pt x="698923" y="530797"/>
                    <a:pt x="700594" y="520346"/>
                    <a:pt x="704271" y="510540"/>
                  </a:cubicBezTo>
                  <a:cubicBezTo>
                    <a:pt x="708259" y="499904"/>
                    <a:pt x="713667" y="489800"/>
                    <a:pt x="719511" y="480060"/>
                  </a:cubicBezTo>
                  <a:cubicBezTo>
                    <a:pt x="728935" y="464354"/>
                    <a:pt x="734751" y="444500"/>
                    <a:pt x="749991" y="434340"/>
                  </a:cubicBezTo>
                  <a:lnTo>
                    <a:pt x="772851" y="419100"/>
                  </a:lnTo>
                  <a:cubicBezTo>
                    <a:pt x="777931" y="408940"/>
                    <a:pt x="782247" y="398360"/>
                    <a:pt x="788091" y="388620"/>
                  </a:cubicBezTo>
                  <a:cubicBezTo>
                    <a:pt x="797515" y="372914"/>
                    <a:pt x="808411" y="358140"/>
                    <a:pt x="818571" y="342900"/>
                  </a:cubicBezTo>
                  <a:cubicBezTo>
                    <a:pt x="823651" y="335280"/>
                    <a:pt x="829715" y="328231"/>
                    <a:pt x="833811" y="320040"/>
                  </a:cubicBezTo>
                  <a:cubicBezTo>
                    <a:pt x="838891" y="309880"/>
                    <a:pt x="843207" y="299300"/>
                    <a:pt x="849051" y="289560"/>
                  </a:cubicBezTo>
                  <a:cubicBezTo>
                    <a:pt x="858475" y="273854"/>
                    <a:pt x="873739" y="261216"/>
                    <a:pt x="879531" y="243840"/>
                  </a:cubicBezTo>
                  <a:cubicBezTo>
                    <a:pt x="884611" y="228600"/>
                    <a:pt x="890875" y="213705"/>
                    <a:pt x="894771" y="198120"/>
                  </a:cubicBezTo>
                  <a:cubicBezTo>
                    <a:pt x="904339" y="159848"/>
                    <a:pt x="899079" y="177575"/>
                    <a:pt x="910011" y="144780"/>
                  </a:cubicBezTo>
                  <a:cubicBezTo>
                    <a:pt x="905503" y="108720"/>
                    <a:pt x="911850" y="85659"/>
                    <a:pt x="887151" y="60960"/>
                  </a:cubicBezTo>
                  <a:cubicBezTo>
                    <a:pt x="880675" y="54484"/>
                    <a:pt x="871911" y="50800"/>
                    <a:pt x="864291" y="45720"/>
                  </a:cubicBezTo>
                  <a:cubicBezTo>
                    <a:pt x="859211" y="38100"/>
                    <a:pt x="855527" y="29336"/>
                    <a:pt x="849051" y="22860"/>
                  </a:cubicBezTo>
                  <a:cubicBezTo>
                    <a:pt x="834279" y="8088"/>
                    <a:pt x="821924" y="6198"/>
                    <a:pt x="803331" y="0"/>
                  </a:cubicBezTo>
                  <a:cubicBezTo>
                    <a:pt x="737291" y="2540"/>
                    <a:pt x="671160" y="3319"/>
                    <a:pt x="605211" y="7620"/>
                  </a:cubicBezTo>
                  <a:cubicBezTo>
                    <a:pt x="554266" y="10943"/>
                    <a:pt x="452811" y="22860"/>
                    <a:pt x="452811" y="22860"/>
                  </a:cubicBezTo>
                  <a:cubicBezTo>
                    <a:pt x="434218" y="29058"/>
                    <a:pt x="421863" y="30948"/>
                    <a:pt x="407091" y="45720"/>
                  </a:cubicBezTo>
                  <a:cubicBezTo>
                    <a:pt x="385253" y="67558"/>
                    <a:pt x="396626" y="66650"/>
                    <a:pt x="384231" y="91440"/>
                  </a:cubicBezTo>
                  <a:cubicBezTo>
                    <a:pt x="380135" y="99631"/>
                    <a:pt x="373087" y="106109"/>
                    <a:pt x="368991" y="114300"/>
                  </a:cubicBezTo>
                  <a:cubicBezTo>
                    <a:pt x="349207" y="153867"/>
                    <a:pt x="375898" y="122633"/>
                    <a:pt x="346131" y="152400"/>
                  </a:cubicBezTo>
                  <a:close/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4724025" y="2278530"/>
              <a:ext cx="629315" cy="889000"/>
            </a:xfrm>
            <a:custGeom>
              <a:avLst/>
              <a:gdLst>
                <a:gd name="connsiteX0" fmla="*/ 203200 w 629315"/>
                <a:gd name="connsiteY0" fmla="*/ 285750 h 889000"/>
                <a:gd name="connsiteX1" fmla="*/ 171450 w 629315"/>
                <a:gd name="connsiteY1" fmla="*/ 273050 h 889000"/>
                <a:gd name="connsiteX2" fmla="*/ 114300 w 629315"/>
                <a:gd name="connsiteY2" fmla="*/ 228600 h 889000"/>
                <a:gd name="connsiteX3" fmla="*/ 57150 w 629315"/>
                <a:gd name="connsiteY3" fmla="*/ 177800 h 889000"/>
                <a:gd name="connsiteX4" fmla="*/ 19050 w 629315"/>
                <a:gd name="connsiteY4" fmla="*/ 120650 h 889000"/>
                <a:gd name="connsiteX5" fmla="*/ 6350 w 629315"/>
                <a:gd name="connsiteY5" fmla="*/ 101600 h 889000"/>
                <a:gd name="connsiteX6" fmla="*/ 0 w 629315"/>
                <a:gd name="connsiteY6" fmla="*/ 82550 h 889000"/>
                <a:gd name="connsiteX7" fmla="*/ 19050 w 629315"/>
                <a:gd name="connsiteY7" fmla="*/ 6350 h 889000"/>
                <a:gd name="connsiteX8" fmla="*/ 38100 w 629315"/>
                <a:gd name="connsiteY8" fmla="*/ 0 h 889000"/>
                <a:gd name="connsiteX9" fmla="*/ 247650 w 629315"/>
                <a:gd name="connsiteY9" fmla="*/ 6350 h 889000"/>
                <a:gd name="connsiteX10" fmla="*/ 266700 w 629315"/>
                <a:gd name="connsiteY10" fmla="*/ 19050 h 889000"/>
                <a:gd name="connsiteX11" fmla="*/ 285750 w 629315"/>
                <a:gd name="connsiteY11" fmla="*/ 25400 h 889000"/>
                <a:gd name="connsiteX12" fmla="*/ 323850 w 629315"/>
                <a:gd name="connsiteY12" fmla="*/ 57150 h 889000"/>
                <a:gd name="connsiteX13" fmla="*/ 368300 w 629315"/>
                <a:gd name="connsiteY13" fmla="*/ 88900 h 889000"/>
                <a:gd name="connsiteX14" fmla="*/ 393700 w 629315"/>
                <a:gd name="connsiteY14" fmla="*/ 127000 h 889000"/>
                <a:gd name="connsiteX15" fmla="*/ 406400 w 629315"/>
                <a:gd name="connsiteY15" fmla="*/ 146050 h 889000"/>
                <a:gd name="connsiteX16" fmla="*/ 412750 w 629315"/>
                <a:gd name="connsiteY16" fmla="*/ 165100 h 889000"/>
                <a:gd name="connsiteX17" fmla="*/ 425450 w 629315"/>
                <a:gd name="connsiteY17" fmla="*/ 209550 h 889000"/>
                <a:gd name="connsiteX18" fmla="*/ 438150 w 629315"/>
                <a:gd name="connsiteY18" fmla="*/ 228600 h 889000"/>
                <a:gd name="connsiteX19" fmla="*/ 450850 w 629315"/>
                <a:gd name="connsiteY19" fmla="*/ 266700 h 889000"/>
                <a:gd name="connsiteX20" fmla="*/ 463550 w 629315"/>
                <a:gd name="connsiteY20" fmla="*/ 285750 h 889000"/>
                <a:gd name="connsiteX21" fmla="*/ 476250 w 629315"/>
                <a:gd name="connsiteY21" fmla="*/ 330200 h 889000"/>
                <a:gd name="connsiteX22" fmla="*/ 488950 w 629315"/>
                <a:gd name="connsiteY22" fmla="*/ 349250 h 889000"/>
                <a:gd name="connsiteX23" fmla="*/ 495300 w 629315"/>
                <a:gd name="connsiteY23" fmla="*/ 374650 h 889000"/>
                <a:gd name="connsiteX24" fmla="*/ 508000 w 629315"/>
                <a:gd name="connsiteY24" fmla="*/ 393700 h 889000"/>
                <a:gd name="connsiteX25" fmla="*/ 514350 w 629315"/>
                <a:gd name="connsiteY25" fmla="*/ 425450 h 889000"/>
                <a:gd name="connsiteX26" fmla="*/ 539750 w 629315"/>
                <a:gd name="connsiteY26" fmla="*/ 476250 h 889000"/>
                <a:gd name="connsiteX27" fmla="*/ 565150 w 629315"/>
                <a:gd name="connsiteY27" fmla="*/ 520700 h 889000"/>
                <a:gd name="connsiteX28" fmla="*/ 577850 w 629315"/>
                <a:gd name="connsiteY28" fmla="*/ 565150 h 889000"/>
                <a:gd name="connsiteX29" fmla="*/ 590550 w 629315"/>
                <a:gd name="connsiteY29" fmla="*/ 603250 h 889000"/>
                <a:gd name="connsiteX30" fmla="*/ 603250 w 629315"/>
                <a:gd name="connsiteY30" fmla="*/ 641350 h 889000"/>
                <a:gd name="connsiteX31" fmla="*/ 609600 w 629315"/>
                <a:gd name="connsiteY31" fmla="*/ 660400 h 889000"/>
                <a:gd name="connsiteX32" fmla="*/ 622300 w 629315"/>
                <a:gd name="connsiteY32" fmla="*/ 692150 h 889000"/>
                <a:gd name="connsiteX33" fmla="*/ 622300 w 629315"/>
                <a:gd name="connsiteY33" fmla="*/ 819150 h 889000"/>
                <a:gd name="connsiteX34" fmla="*/ 584200 w 629315"/>
                <a:gd name="connsiteY34" fmla="*/ 850900 h 889000"/>
                <a:gd name="connsiteX35" fmla="*/ 565150 w 629315"/>
                <a:gd name="connsiteY35" fmla="*/ 869950 h 889000"/>
                <a:gd name="connsiteX36" fmla="*/ 546100 w 629315"/>
                <a:gd name="connsiteY36" fmla="*/ 876300 h 889000"/>
                <a:gd name="connsiteX37" fmla="*/ 520700 w 629315"/>
                <a:gd name="connsiteY37" fmla="*/ 889000 h 889000"/>
                <a:gd name="connsiteX38" fmla="*/ 463550 w 629315"/>
                <a:gd name="connsiteY38" fmla="*/ 882650 h 889000"/>
                <a:gd name="connsiteX39" fmla="*/ 438150 w 629315"/>
                <a:gd name="connsiteY39" fmla="*/ 876300 h 889000"/>
                <a:gd name="connsiteX40" fmla="*/ 400050 w 629315"/>
                <a:gd name="connsiteY40" fmla="*/ 838200 h 889000"/>
                <a:gd name="connsiteX41" fmla="*/ 387350 w 629315"/>
                <a:gd name="connsiteY41" fmla="*/ 787400 h 889000"/>
                <a:gd name="connsiteX42" fmla="*/ 374650 w 629315"/>
                <a:gd name="connsiteY42" fmla="*/ 628650 h 889000"/>
                <a:gd name="connsiteX43" fmla="*/ 361950 w 629315"/>
                <a:gd name="connsiteY43" fmla="*/ 590550 h 889000"/>
                <a:gd name="connsiteX44" fmla="*/ 349250 w 629315"/>
                <a:gd name="connsiteY44" fmla="*/ 552450 h 889000"/>
                <a:gd name="connsiteX45" fmla="*/ 342900 w 629315"/>
                <a:gd name="connsiteY45" fmla="*/ 495300 h 889000"/>
                <a:gd name="connsiteX46" fmla="*/ 330200 w 629315"/>
                <a:gd name="connsiteY46" fmla="*/ 457200 h 889000"/>
                <a:gd name="connsiteX47" fmla="*/ 298450 w 629315"/>
                <a:gd name="connsiteY47" fmla="*/ 412750 h 889000"/>
                <a:gd name="connsiteX48" fmla="*/ 273050 w 629315"/>
                <a:gd name="connsiteY48" fmla="*/ 374650 h 889000"/>
                <a:gd name="connsiteX49" fmla="*/ 234950 w 629315"/>
                <a:gd name="connsiteY49" fmla="*/ 336550 h 889000"/>
                <a:gd name="connsiteX50" fmla="*/ 209550 w 629315"/>
                <a:gd name="connsiteY50" fmla="*/ 298450 h 889000"/>
                <a:gd name="connsiteX51" fmla="*/ 171450 w 629315"/>
                <a:gd name="connsiteY51" fmla="*/ 273050 h 889000"/>
                <a:gd name="connsiteX52" fmla="*/ 146050 w 629315"/>
                <a:gd name="connsiteY52" fmla="*/ 25400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29315" h="889000">
                  <a:moveTo>
                    <a:pt x="203200" y="285750"/>
                  </a:moveTo>
                  <a:cubicBezTo>
                    <a:pt x="192617" y="281517"/>
                    <a:pt x="180668" y="279754"/>
                    <a:pt x="171450" y="273050"/>
                  </a:cubicBezTo>
                  <a:cubicBezTo>
                    <a:pt x="98963" y="220332"/>
                    <a:pt x="161440" y="244313"/>
                    <a:pt x="114300" y="228600"/>
                  </a:cubicBezTo>
                  <a:cubicBezTo>
                    <a:pt x="70804" y="185104"/>
                    <a:pt x="91144" y="200463"/>
                    <a:pt x="57150" y="177800"/>
                  </a:cubicBezTo>
                  <a:lnTo>
                    <a:pt x="19050" y="120650"/>
                  </a:lnTo>
                  <a:cubicBezTo>
                    <a:pt x="14817" y="114300"/>
                    <a:pt x="8763" y="108840"/>
                    <a:pt x="6350" y="101600"/>
                  </a:cubicBezTo>
                  <a:lnTo>
                    <a:pt x="0" y="82550"/>
                  </a:lnTo>
                  <a:cubicBezTo>
                    <a:pt x="2190" y="62836"/>
                    <a:pt x="-2290" y="23422"/>
                    <a:pt x="19050" y="6350"/>
                  </a:cubicBezTo>
                  <a:cubicBezTo>
                    <a:pt x="24277" y="2169"/>
                    <a:pt x="31750" y="2117"/>
                    <a:pt x="38100" y="0"/>
                  </a:cubicBezTo>
                  <a:cubicBezTo>
                    <a:pt x="107950" y="2117"/>
                    <a:pt x="178009" y="547"/>
                    <a:pt x="247650" y="6350"/>
                  </a:cubicBezTo>
                  <a:cubicBezTo>
                    <a:pt x="255255" y="6984"/>
                    <a:pt x="259874" y="15637"/>
                    <a:pt x="266700" y="19050"/>
                  </a:cubicBezTo>
                  <a:cubicBezTo>
                    <a:pt x="272687" y="22043"/>
                    <a:pt x="279400" y="23283"/>
                    <a:pt x="285750" y="25400"/>
                  </a:cubicBezTo>
                  <a:cubicBezTo>
                    <a:pt x="341405" y="81055"/>
                    <a:pt x="270806" y="12947"/>
                    <a:pt x="323850" y="57150"/>
                  </a:cubicBezTo>
                  <a:cubicBezTo>
                    <a:pt x="362465" y="89329"/>
                    <a:pt x="321300" y="65400"/>
                    <a:pt x="368300" y="88900"/>
                  </a:cubicBezTo>
                  <a:lnTo>
                    <a:pt x="393700" y="127000"/>
                  </a:lnTo>
                  <a:cubicBezTo>
                    <a:pt x="397933" y="133350"/>
                    <a:pt x="403987" y="138810"/>
                    <a:pt x="406400" y="146050"/>
                  </a:cubicBezTo>
                  <a:cubicBezTo>
                    <a:pt x="408517" y="152400"/>
                    <a:pt x="410911" y="158664"/>
                    <a:pt x="412750" y="165100"/>
                  </a:cubicBezTo>
                  <a:cubicBezTo>
                    <a:pt x="415463" y="174595"/>
                    <a:pt x="420375" y="199400"/>
                    <a:pt x="425450" y="209550"/>
                  </a:cubicBezTo>
                  <a:cubicBezTo>
                    <a:pt x="428863" y="216376"/>
                    <a:pt x="435050" y="221626"/>
                    <a:pt x="438150" y="228600"/>
                  </a:cubicBezTo>
                  <a:cubicBezTo>
                    <a:pt x="443587" y="240833"/>
                    <a:pt x="443424" y="255561"/>
                    <a:pt x="450850" y="266700"/>
                  </a:cubicBezTo>
                  <a:cubicBezTo>
                    <a:pt x="455083" y="273050"/>
                    <a:pt x="460137" y="278924"/>
                    <a:pt x="463550" y="285750"/>
                  </a:cubicBezTo>
                  <a:cubicBezTo>
                    <a:pt x="475907" y="310464"/>
                    <a:pt x="464043" y="301716"/>
                    <a:pt x="476250" y="330200"/>
                  </a:cubicBezTo>
                  <a:cubicBezTo>
                    <a:pt x="479256" y="337215"/>
                    <a:pt x="484717" y="342900"/>
                    <a:pt x="488950" y="349250"/>
                  </a:cubicBezTo>
                  <a:cubicBezTo>
                    <a:pt x="491067" y="357717"/>
                    <a:pt x="491862" y="366628"/>
                    <a:pt x="495300" y="374650"/>
                  </a:cubicBezTo>
                  <a:cubicBezTo>
                    <a:pt x="498306" y="381665"/>
                    <a:pt x="505320" y="386554"/>
                    <a:pt x="508000" y="393700"/>
                  </a:cubicBezTo>
                  <a:cubicBezTo>
                    <a:pt x="511790" y="403806"/>
                    <a:pt x="510476" y="415376"/>
                    <a:pt x="514350" y="425450"/>
                  </a:cubicBezTo>
                  <a:cubicBezTo>
                    <a:pt x="521146" y="443120"/>
                    <a:pt x="529248" y="460498"/>
                    <a:pt x="539750" y="476250"/>
                  </a:cubicBezTo>
                  <a:cubicBezTo>
                    <a:pt x="552505" y="495382"/>
                    <a:pt x="555482" y="498142"/>
                    <a:pt x="565150" y="520700"/>
                  </a:cubicBezTo>
                  <a:cubicBezTo>
                    <a:pt x="572263" y="537298"/>
                    <a:pt x="572479" y="547248"/>
                    <a:pt x="577850" y="565150"/>
                  </a:cubicBezTo>
                  <a:cubicBezTo>
                    <a:pt x="581697" y="577972"/>
                    <a:pt x="586317" y="590550"/>
                    <a:pt x="590550" y="603250"/>
                  </a:cubicBezTo>
                  <a:lnTo>
                    <a:pt x="603250" y="641350"/>
                  </a:lnTo>
                  <a:cubicBezTo>
                    <a:pt x="605367" y="647700"/>
                    <a:pt x="607114" y="654185"/>
                    <a:pt x="609600" y="660400"/>
                  </a:cubicBezTo>
                  <a:lnTo>
                    <a:pt x="622300" y="692150"/>
                  </a:lnTo>
                  <a:cubicBezTo>
                    <a:pt x="627255" y="736742"/>
                    <a:pt x="635237" y="773872"/>
                    <a:pt x="622300" y="819150"/>
                  </a:cubicBezTo>
                  <a:cubicBezTo>
                    <a:pt x="618822" y="831324"/>
                    <a:pt x="592903" y="843648"/>
                    <a:pt x="584200" y="850900"/>
                  </a:cubicBezTo>
                  <a:cubicBezTo>
                    <a:pt x="577301" y="856649"/>
                    <a:pt x="572622" y="864969"/>
                    <a:pt x="565150" y="869950"/>
                  </a:cubicBezTo>
                  <a:cubicBezTo>
                    <a:pt x="559581" y="873663"/>
                    <a:pt x="552252" y="873663"/>
                    <a:pt x="546100" y="876300"/>
                  </a:cubicBezTo>
                  <a:cubicBezTo>
                    <a:pt x="537399" y="880029"/>
                    <a:pt x="529167" y="884767"/>
                    <a:pt x="520700" y="889000"/>
                  </a:cubicBezTo>
                  <a:cubicBezTo>
                    <a:pt x="501650" y="886883"/>
                    <a:pt x="482494" y="885565"/>
                    <a:pt x="463550" y="882650"/>
                  </a:cubicBezTo>
                  <a:cubicBezTo>
                    <a:pt x="454924" y="881323"/>
                    <a:pt x="445300" y="881305"/>
                    <a:pt x="438150" y="876300"/>
                  </a:cubicBezTo>
                  <a:cubicBezTo>
                    <a:pt x="423436" y="866000"/>
                    <a:pt x="400050" y="838200"/>
                    <a:pt x="400050" y="838200"/>
                  </a:cubicBezTo>
                  <a:cubicBezTo>
                    <a:pt x="395817" y="821267"/>
                    <a:pt x="390072" y="804641"/>
                    <a:pt x="387350" y="787400"/>
                  </a:cubicBezTo>
                  <a:cubicBezTo>
                    <a:pt x="366091" y="652761"/>
                    <a:pt x="398193" y="785603"/>
                    <a:pt x="374650" y="628650"/>
                  </a:cubicBezTo>
                  <a:cubicBezTo>
                    <a:pt x="372664" y="615411"/>
                    <a:pt x="366183" y="603250"/>
                    <a:pt x="361950" y="590550"/>
                  </a:cubicBezTo>
                  <a:lnTo>
                    <a:pt x="349250" y="552450"/>
                  </a:lnTo>
                  <a:cubicBezTo>
                    <a:pt x="347133" y="533400"/>
                    <a:pt x="346659" y="514095"/>
                    <a:pt x="342900" y="495300"/>
                  </a:cubicBezTo>
                  <a:cubicBezTo>
                    <a:pt x="340275" y="482173"/>
                    <a:pt x="337626" y="468339"/>
                    <a:pt x="330200" y="457200"/>
                  </a:cubicBezTo>
                  <a:cubicBezTo>
                    <a:pt x="288911" y="395266"/>
                    <a:pt x="353584" y="491514"/>
                    <a:pt x="298450" y="412750"/>
                  </a:cubicBezTo>
                  <a:cubicBezTo>
                    <a:pt x="289697" y="400246"/>
                    <a:pt x="283843" y="385443"/>
                    <a:pt x="273050" y="374650"/>
                  </a:cubicBezTo>
                  <a:cubicBezTo>
                    <a:pt x="260350" y="361950"/>
                    <a:pt x="244913" y="351494"/>
                    <a:pt x="234950" y="336550"/>
                  </a:cubicBezTo>
                  <a:cubicBezTo>
                    <a:pt x="226483" y="323850"/>
                    <a:pt x="222250" y="306917"/>
                    <a:pt x="209550" y="298450"/>
                  </a:cubicBezTo>
                  <a:lnTo>
                    <a:pt x="171450" y="273050"/>
                  </a:lnTo>
                  <a:cubicBezTo>
                    <a:pt x="149909" y="258690"/>
                    <a:pt x="157796" y="265746"/>
                    <a:pt x="146050" y="2540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3859865" y="1619250"/>
              <a:ext cx="415925" cy="349250"/>
            </a:xfrm>
            <a:custGeom>
              <a:avLst/>
              <a:gdLst>
                <a:gd name="connsiteX0" fmla="*/ 295275 w 415925"/>
                <a:gd name="connsiteY0" fmla="*/ 25400 h 349250"/>
                <a:gd name="connsiteX1" fmla="*/ 244475 w 415925"/>
                <a:gd name="connsiteY1" fmla="*/ 19050 h 349250"/>
                <a:gd name="connsiteX2" fmla="*/ 206375 w 415925"/>
                <a:gd name="connsiteY2" fmla="*/ 6350 h 349250"/>
                <a:gd name="connsiteX3" fmla="*/ 180975 w 415925"/>
                <a:gd name="connsiteY3" fmla="*/ 0 h 349250"/>
                <a:gd name="connsiteX4" fmla="*/ 130175 w 415925"/>
                <a:gd name="connsiteY4" fmla="*/ 6350 h 349250"/>
                <a:gd name="connsiteX5" fmla="*/ 92075 w 415925"/>
                <a:gd name="connsiteY5" fmla="*/ 31750 h 349250"/>
                <a:gd name="connsiteX6" fmla="*/ 73025 w 415925"/>
                <a:gd name="connsiteY6" fmla="*/ 44450 h 349250"/>
                <a:gd name="connsiteX7" fmla="*/ 53975 w 415925"/>
                <a:gd name="connsiteY7" fmla="*/ 57150 h 349250"/>
                <a:gd name="connsiteX8" fmla="*/ 9525 w 415925"/>
                <a:gd name="connsiteY8" fmla="*/ 95250 h 349250"/>
                <a:gd name="connsiteX9" fmla="*/ 9525 w 415925"/>
                <a:gd name="connsiteY9" fmla="*/ 222250 h 349250"/>
                <a:gd name="connsiteX10" fmla="*/ 22225 w 415925"/>
                <a:gd name="connsiteY10" fmla="*/ 260350 h 349250"/>
                <a:gd name="connsiteX11" fmla="*/ 60325 w 415925"/>
                <a:gd name="connsiteY11" fmla="*/ 292100 h 349250"/>
                <a:gd name="connsiteX12" fmla="*/ 98425 w 415925"/>
                <a:gd name="connsiteY12" fmla="*/ 317500 h 349250"/>
                <a:gd name="connsiteX13" fmla="*/ 117475 w 415925"/>
                <a:gd name="connsiteY13" fmla="*/ 330200 h 349250"/>
                <a:gd name="connsiteX14" fmla="*/ 149225 w 415925"/>
                <a:gd name="connsiteY14" fmla="*/ 336550 h 349250"/>
                <a:gd name="connsiteX15" fmla="*/ 187325 w 415925"/>
                <a:gd name="connsiteY15" fmla="*/ 349250 h 349250"/>
                <a:gd name="connsiteX16" fmla="*/ 314325 w 415925"/>
                <a:gd name="connsiteY16" fmla="*/ 342900 h 349250"/>
                <a:gd name="connsiteX17" fmla="*/ 333375 w 415925"/>
                <a:gd name="connsiteY17" fmla="*/ 330200 h 349250"/>
                <a:gd name="connsiteX18" fmla="*/ 396875 w 415925"/>
                <a:gd name="connsiteY18" fmla="*/ 254000 h 349250"/>
                <a:gd name="connsiteX19" fmla="*/ 415925 w 415925"/>
                <a:gd name="connsiteY19" fmla="*/ 209550 h 349250"/>
                <a:gd name="connsiteX20" fmla="*/ 409575 w 415925"/>
                <a:gd name="connsiteY20" fmla="*/ 158750 h 349250"/>
                <a:gd name="connsiteX21" fmla="*/ 396875 w 415925"/>
                <a:gd name="connsiteY21" fmla="*/ 139700 h 349250"/>
                <a:gd name="connsiteX22" fmla="*/ 384175 w 415925"/>
                <a:gd name="connsiteY22" fmla="*/ 114300 h 349250"/>
                <a:gd name="connsiteX23" fmla="*/ 365125 w 415925"/>
                <a:gd name="connsiteY23" fmla="*/ 76200 h 349250"/>
                <a:gd name="connsiteX24" fmla="*/ 346075 w 415925"/>
                <a:gd name="connsiteY24" fmla="*/ 63500 h 349250"/>
                <a:gd name="connsiteX25" fmla="*/ 295275 w 415925"/>
                <a:gd name="connsiteY25" fmla="*/ 2540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5925" h="349250">
                  <a:moveTo>
                    <a:pt x="295275" y="25400"/>
                  </a:moveTo>
                  <a:cubicBezTo>
                    <a:pt x="278342" y="17992"/>
                    <a:pt x="261161" y="22626"/>
                    <a:pt x="244475" y="19050"/>
                  </a:cubicBezTo>
                  <a:cubicBezTo>
                    <a:pt x="231385" y="16245"/>
                    <a:pt x="219362" y="9597"/>
                    <a:pt x="206375" y="6350"/>
                  </a:cubicBezTo>
                  <a:lnTo>
                    <a:pt x="180975" y="0"/>
                  </a:lnTo>
                  <a:cubicBezTo>
                    <a:pt x="164042" y="2117"/>
                    <a:pt x="146246" y="610"/>
                    <a:pt x="130175" y="6350"/>
                  </a:cubicBezTo>
                  <a:cubicBezTo>
                    <a:pt x="115801" y="11484"/>
                    <a:pt x="104775" y="23283"/>
                    <a:pt x="92075" y="31750"/>
                  </a:cubicBezTo>
                  <a:lnTo>
                    <a:pt x="73025" y="44450"/>
                  </a:lnTo>
                  <a:cubicBezTo>
                    <a:pt x="66675" y="48683"/>
                    <a:pt x="59371" y="51754"/>
                    <a:pt x="53975" y="57150"/>
                  </a:cubicBezTo>
                  <a:cubicBezTo>
                    <a:pt x="27441" y="83684"/>
                    <a:pt x="42109" y="70812"/>
                    <a:pt x="9525" y="95250"/>
                  </a:cubicBezTo>
                  <a:cubicBezTo>
                    <a:pt x="-3699" y="148146"/>
                    <a:pt x="-2642" y="133028"/>
                    <a:pt x="9525" y="222250"/>
                  </a:cubicBezTo>
                  <a:cubicBezTo>
                    <a:pt x="11334" y="235514"/>
                    <a:pt x="12759" y="250884"/>
                    <a:pt x="22225" y="260350"/>
                  </a:cubicBezTo>
                  <a:cubicBezTo>
                    <a:pt x="46671" y="284796"/>
                    <a:pt x="33803" y="274419"/>
                    <a:pt x="60325" y="292100"/>
                  </a:cubicBezTo>
                  <a:cubicBezTo>
                    <a:pt x="82647" y="325583"/>
                    <a:pt x="60154" y="301098"/>
                    <a:pt x="98425" y="317500"/>
                  </a:cubicBezTo>
                  <a:cubicBezTo>
                    <a:pt x="105440" y="320506"/>
                    <a:pt x="110329" y="327520"/>
                    <a:pt x="117475" y="330200"/>
                  </a:cubicBezTo>
                  <a:cubicBezTo>
                    <a:pt x="127581" y="333990"/>
                    <a:pt x="138812" y="333710"/>
                    <a:pt x="149225" y="336550"/>
                  </a:cubicBezTo>
                  <a:cubicBezTo>
                    <a:pt x="162140" y="340072"/>
                    <a:pt x="174625" y="345017"/>
                    <a:pt x="187325" y="349250"/>
                  </a:cubicBezTo>
                  <a:cubicBezTo>
                    <a:pt x="229658" y="347133"/>
                    <a:pt x="272295" y="348382"/>
                    <a:pt x="314325" y="342900"/>
                  </a:cubicBezTo>
                  <a:cubicBezTo>
                    <a:pt x="321893" y="341913"/>
                    <a:pt x="327671" y="335270"/>
                    <a:pt x="333375" y="330200"/>
                  </a:cubicBezTo>
                  <a:cubicBezTo>
                    <a:pt x="350129" y="315308"/>
                    <a:pt x="388825" y="278149"/>
                    <a:pt x="396875" y="254000"/>
                  </a:cubicBezTo>
                  <a:cubicBezTo>
                    <a:pt x="406218" y="225970"/>
                    <a:pt x="400232" y="240937"/>
                    <a:pt x="415925" y="209550"/>
                  </a:cubicBezTo>
                  <a:cubicBezTo>
                    <a:pt x="413808" y="192617"/>
                    <a:pt x="414065" y="175214"/>
                    <a:pt x="409575" y="158750"/>
                  </a:cubicBezTo>
                  <a:cubicBezTo>
                    <a:pt x="407567" y="151387"/>
                    <a:pt x="400661" y="146326"/>
                    <a:pt x="396875" y="139700"/>
                  </a:cubicBezTo>
                  <a:cubicBezTo>
                    <a:pt x="392179" y="131481"/>
                    <a:pt x="387904" y="123001"/>
                    <a:pt x="384175" y="114300"/>
                  </a:cubicBezTo>
                  <a:cubicBezTo>
                    <a:pt x="376428" y="96224"/>
                    <a:pt x="380379" y="91454"/>
                    <a:pt x="365125" y="76200"/>
                  </a:cubicBezTo>
                  <a:cubicBezTo>
                    <a:pt x="359729" y="70804"/>
                    <a:pt x="352425" y="67733"/>
                    <a:pt x="346075" y="63500"/>
                  </a:cubicBezTo>
                  <a:cubicBezTo>
                    <a:pt x="330750" y="40512"/>
                    <a:pt x="312208" y="32808"/>
                    <a:pt x="295275" y="25400"/>
                  </a:cubicBezTo>
                  <a:close/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4880160" y="1122830"/>
              <a:ext cx="362786" cy="279400"/>
            </a:xfrm>
            <a:custGeom>
              <a:avLst/>
              <a:gdLst>
                <a:gd name="connsiteX0" fmla="*/ 355600 w 362786"/>
                <a:gd name="connsiteY0" fmla="*/ 190500 h 279400"/>
                <a:gd name="connsiteX1" fmla="*/ 361950 w 362786"/>
                <a:gd name="connsiteY1" fmla="*/ 146050 h 279400"/>
                <a:gd name="connsiteX2" fmla="*/ 355600 w 362786"/>
                <a:gd name="connsiteY2" fmla="*/ 76200 h 279400"/>
                <a:gd name="connsiteX3" fmla="*/ 330200 w 362786"/>
                <a:gd name="connsiteY3" fmla="*/ 38100 h 279400"/>
                <a:gd name="connsiteX4" fmla="*/ 311150 w 362786"/>
                <a:gd name="connsiteY4" fmla="*/ 31750 h 279400"/>
                <a:gd name="connsiteX5" fmla="*/ 292100 w 362786"/>
                <a:gd name="connsiteY5" fmla="*/ 19050 h 279400"/>
                <a:gd name="connsiteX6" fmla="*/ 254000 w 362786"/>
                <a:gd name="connsiteY6" fmla="*/ 0 h 279400"/>
                <a:gd name="connsiteX7" fmla="*/ 120650 w 362786"/>
                <a:gd name="connsiteY7" fmla="*/ 6350 h 279400"/>
                <a:gd name="connsiteX8" fmla="*/ 101600 w 362786"/>
                <a:gd name="connsiteY8" fmla="*/ 12700 h 279400"/>
                <a:gd name="connsiteX9" fmla="*/ 63500 w 362786"/>
                <a:gd name="connsiteY9" fmla="*/ 38100 h 279400"/>
                <a:gd name="connsiteX10" fmla="*/ 38100 w 362786"/>
                <a:gd name="connsiteY10" fmla="*/ 76200 h 279400"/>
                <a:gd name="connsiteX11" fmla="*/ 12700 w 362786"/>
                <a:gd name="connsiteY11" fmla="*/ 114300 h 279400"/>
                <a:gd name="connsiteX12" fmla="*/ 0 w 362786"/>
                <a:gd name="connsiteY12" fmla="*/ 133350 h 279400"/>
                <a:gd name="connsiteX13" fmla="*/ 6350 w 362786"/>
                <a:gd name="connsiteY13" fmla="*/ 222250 h 279400"/>
                <a:gd name="connsiteX14" fmla="*/ 12700 w 362786"/>
                <a:gd name="connsiteY14" fmla="*/ 241300 h 279400"/>
                <a:gd name="connsiteX15" fmla="*/ 31750 w 362786"/>
                <a:gd name="connsiteY15" fmla="*/ 254000 h 279400"/>
                <a:gd name="connsiteX16" fmla="*/ 69850 w 362786"/>
                <a:gd name="connsiteY16" fmla="*/ 279400 h 279400"/>
                <a:gd name="connsiteX17" fmla="*/ 234950 w 362786"/>
                <a:gd name="connsiteY17" fmla="*/ 273050 h 279400"/>
                <a:gd name="connsiteX18" fmla="*/ 279400 w 362786"/>
                <a:gd name="connsiteY18" fmla="*/ 254000 h 279400"/>
                <a:gd name="connsiteX19" fmla="*/ 298450 w 362786"/>
                <a:gd name="connsiteY19" fmla="*/ 234950 h 279400"/>
                <a:gd name="connsiteX20" fmla="*/ 355600 w 362786"/>
                <a:gd name="connsiteY20" fmla="*/ 1905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786" h="279400">
                  <a:moveTo>
                    <a:pt x="355600" y="190500"/>
                  </a:moveTo>
                  <a:cubicBezTo>
                    <a:pt x="366183" y="175683"/>
                    <a:pt x="361950" y="161017"/>
                    <a:pt x="361950" y="146050"/>
                  </a:cubicBezTo>
                  <a:cubicBezTo>
                    <a:pt x="361950" y="122671"/>
                    <a:pt x="358906" y="99344"/>
                    <a:pt x="355600" y="76200"/>
                  </a:cubicBezTo>
                  <a:cubicBezTo>
                    <a:pt x="353147" y="59031"/>
                    <a:pt x="344944" y="47930"/>
                    <a:pt x="330200" y="38100"/>
                  </a:cubicBezTo>
                  <a:cubicBezTo>
                    <a:pt x="324631" y="34387"/>
                    <a:pt x="317137" y="34743"/>
                    <a:pt x="311150" y="31750"/>
                  </a:cubicBezTo>
                  <a:cubicBezTo>
                    <a:pt x="304324" y="28337"/>
                    <a:pt x="298926" y="22463"/>
                    <a:pt x="292100" y="19050"/>
                  </a:cubicBezTo>
                  <a:cubicBezTo>
                    <a:pt x="239520" y="-7240"/>
                    <a:pt x="308595" y="36396"/>
                    <a:pt x="254000" y="0"/>
                  </a:cubicBezTo>
                  <a:cubicBezTo>
                    <a:pt x="209550" y="2117"/>
                    <a:pt x="164997" y="2654"/>
                    <a:pt x="120650" y="6350"/>
                  </a:cubicBezTo>
                  <a:cubicBezTo>
                    <a:pt x="113980" y="6906"/>
                    <a:pt x="107451" y="9449"/>
                    <a:pt x="101600" y="12700"/>
                  </a:cubicBezTo>
                  <a:cubicBezTo>
                    <a:pt x="88257" y="20113"/>
                    <a:pt x="63500" y="38100"/>
                    <a:pt x="63500" y="38100"/>
                  </a:cubicBezTo>
                  <a:cubicBezTo>
                    <a:pt x="51356" y="74533"/>
                    <a:pt x="65847" y="40525"/>
                    <a:pt x="38100" y="76200"/>
                  </a:cubicBezTo>
                  <a:cubicBezTo>
                    <a:pt x="28729" y="88248"/>
                    <a:pt x="21167" y="101600"/>
                    <a:pt x="12700" y="114300"/>
                  </a:cubicBezTo>
                  <a:lnTo>
                    <a:pt x="0" y="133350"/>
                  </a:lnTo>
                  <a:cubicBezTo>
                    <a:pt x="2117" y="162983"/>
                    <a:pt x="2879" y="192745"/>
                    <a:pt x="6350" y="222250"/>
                  </a:cubicBezTo>
                  <a:cubicBezTo>
                    <a:pt x="7132" y="228898"/>
                    <a:pt x="8519" y="236073"/>
                    <a:pt x="12700" y="241300"/>
                  </a:cubicBezTo>
                  <a:cubicBezTo>
                    <a:pt x="17468" y="247259"/>
                    <a:pt x="25887" y="249114"/>
                    <a:pt x="31750" y="254000"/>
                  </a:cubicBezTo>
                  <a:cubicBezTo>
                    <a:pt x="63461" y="280426"/>
                    <a:pt x="36372" y="268241"/>
                    <a:pt x="69850" y="279400"/>
                  </a:cubicBezTo>
                  <a:cubicBezTo>
                    <a:pt x="124883" y="277283"/>
                    <a:pt x="179998" y="276713"/>
                    <a:pt x="234950" y="273050"/>
                  </a:cubicBezTo>
                  <a:cubicBezTo>
                    <a:pt x="253369" y="271822"/>
                    <a:pt x="265668" y="265443"/>
                    <a:pt x="279400" y="254000"/>
                  </a:cubicBezTo>
                  <a:cubicBezTo>
                    <a:pt x="286299" y="248251"/>
                    <a:pt x="291551" y="240699"/>
                    <a:pt x="298450" y="234950"/>
                  </a:cubicBezTo>
                  <a:cubicBezTo>
                    <a:pt x="346513" y="194898"/>
                    <a:pt x="345017" y="205317"/>
                    <a:pt x="355600" y="190500"/>
                  </a:cubicBezTo>
                  <a:close/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8" name="Полилиния 97"/>
          <p:cNvSpPr/>
          <p:nvPr/>
        </p:nvSpPr>
        <p:spPr>
          <a:xfrm>
            <a:off x="4686300" y="5746750"/>
            <a:ext cx="1372480" cy="819150"/>
          </a:xfrm>
          <a:custGeom>
            <a:avLst/>
            <a:gdLst>
              <a:gd name="connsiteX0" fmla="*/ 736600 w 1372480"/>
              <a:gd name="connsiteY0" fmla="*/ 6350 h 819150"/>
              <a:gd name="connsiteX1" fmla="*/ 571500 w 1372480"/>
              <a:gd name="connsiteY1" fmla="*/ 6350 h 819150"/>
              <a:gd name="connsiteX2" fmla="*/ 508000 w 1372480"/>
              <a:gd name="connsiteY2" fmla="*/ 25400 h 819150"/>
              <a:gd name="connsiteX3" fmla="*/ 450850 w 1372480"/>
              <a:gd name="connsiteY3" fmla="*/ 38100 h 819150"/>
              <a:gd name="connsiteX4" fmla="*/ 431800 w 1372480"/>
              <a:gd name="connsiteY4" fmla="*/ 44450 h 819150"/>
              <a:gd name="connsiteX5" fmla="*/ 412750 w 1372480"/>
              <a:gd name="connsiteY5" fmla="*/ 57150 h 819150"/>
              <a:gd name="connsiteX6" fmla="*/ 381000 w 1372480"/>
              <a:gd name="connsiteY6" fmla="*/ 63500 h 819150"/>
              <a:gd name="connsiteX7" fmla="*/ 342900 w 1372480"/>
              <a:gd name="connsiteY7" fmla="*/ 76200 h 819150"/>
              <a:gd name="connsiteX8" fmla="*/ 311150 w 1372480"/>
              <a:gd name="connsiteY8" fmla="*/ 82550 h 819150"/>
              <a:gd name="connsiteX9" fmla="*/ 247650 w 1372480"/>
              <a:gd name="connsiteY9" fmla="*/ 101600 h 819150"/>
              <a:gd name="connsiteX10" fmla="*/ 228600 w 1372480"/>
              <a:gd name="connsiteY10" fmla="*/ 114300 h 819150"/>
              <a:gd name="connsiteX11" fmla="*/ 190500 w 1372480"/>
              <a:gd name="connsiteY11" fmla="*/ 127000 h 819150"/>
              <a:gd name="connsiteX12" fmla="*/ 171450 w 1372480"/>
              <a:gd name="connsiteY12" fmla="*/ 139700 h 819150"/>
              <a:gd name="connsiteX13" fmla="*/ 152400 w 1372480"/>
              <a:gd name="connsiteY13" fmla="*/ 146050 h 819150"/>
              <a:gd name="connsiteX14" fmla="*/ 114300 w 1372480"/>
              <a:gd name="connsiteY14" fmla="*/ 171450 h 819150"/>
              <a:gd name="connsiteX15" fmla="*/ 76200 w 1372480"/>
              <a:gd name="connsiteY15" fmla="*/ 203200 h 819150"/>
              <a:gd name="connsiteX16" fmla="*/ 57150 w 1372480"/>
              <a:gd name="connsiteY16" fmla="*/ 241300 h 819150"/>
              <a:gd name="connsiteX17" fmla="*/ 38100 w 1372480"/>
              <a:gd name="connsiteY17" fmla="*/ 254000 h 819150"/>
              <a:gd name="connsiteX18" fmla="*/ 12700 w 1372480"/>
              <a:gd name="connsiteY18" fmla="*/ 292100 h 819150"/>
              <a:gd name="connsiteX19" fmla="*/ 0 w 1372480"/>
              <a:gd name="connsiteY19" fmla="*/ 336550 h 819150"/>
              <a:gd name="connsiteX20" fmla="*/ 6350 w 1372480"/>
              <a:gd name="connsiteY20" fmla="*/ 577850 h 819150"/>
              <a:gd name="connsiteX21" fmla="*/ 25400 w 1372480"/>
              <a:gd name="connsiteY21" fmla="*/ 615950 h 819150"/>
              <a:gd name="connsiteX22" fmla="*/ 44450 w 1372480"/>
              <a:gd name="connsiteY22" fmla="*/ 654050 h 819150"/>
              <a:gd name="connsiteX23" fmla="*/ 63500 w 1372480"/>
              <a:gd name="connsiteY23" fmla="*/ 666750 h 819150"/>
              <a:gd name="connsiteX24" fmla="*/ 101600 w 1372480"/>
              <a:gd name="connsiteY24" fmla="*/ 698500 h 819150"/>
              <a:gd name="connsiteX25" fmla="*/ 152400 w 1372480"/>
              <a:gd name="connsiteY25" fmla="*/ 736600 h 819150"/>
              <a:gd name="connsiteX26" fmla="*/ 171450 w 1372480"/>
              <a:gd name="connsiteY26" fmla="*/ 742950 h 819150"/>
              <a:gd name="connsiteX27" fmla="*/ 234950 w 1372480"/>
              <a:gd name="connsiteY27" fmla="*/ 768350 h 819150"/>
              <a:gd name="connsiteX28" fmla="*/ 285750 w 1372480"/>
              <a:gd name="connsiteY28" fmla="*/ 781050 h 819150"/>
              <a:gd name="connsiteX29" fmla="*/ 304800 w 1372480"/>
              <a:gd name="connsiteY29" fmla="*/ 787400 h 819150"/>
              <a:gd name="connsiteX30" fmla="*/ 330200 w 1372480"/>
              <a:gd name="connsiteY30" fmla="*/ 793750 h 819150"/>
              <a:gd name="connsiteX31" fmla="*/ 349250 w 1372480"/>
              <a:gd name="connsiteY31" fmla="*/ 800100 h 819150"/>
              <a:gd name="connsiteX32" fmla="*/ 457200 w 1372480"/>
              <a:gd name="connsiteY32" fmla="*/ 819150 h 819150"/>
              <a:gd name="connsiteX33" fmla="*/ 857250 w 1372480"/>
              <a:gd name="connsiteY33" fmla="*/ 812800 h 819150"/>
              <a:gd name="connsiteX34" fmla="*/ 901700 w 1372480"/>
              <a:gd name="connsiteY34" fmla="*/ 800100 h 819150"/>
              <a:gd name="connsiteX35" fmla="*/ 946150 w 1372480"/>
              <a:gd name="connsiteY35" fmla="*/ 787400 h 819150"/>
              <a:gd name="connsiteX36" fmla="*/ 965200 w 1372480"/>
              <a:gd name="connsiteY36" fmla="*/ 774700 h 819150"/>
              <a:gd name="connsiteX37" fmla="*/ 1003300 w 1372480"/>
              <a:gd name="connsiteY37" fmla="*/ 762000 h 819150"/>
              <a:gd name="connsiteX38" fmla="*/ 1028700 w 1372480"/>
              <a:gd name="connsiteY38" fmla="*/ 742950 h 819150"/>
              <a:gd name="connsiteX39" fmla="*/ 1073150 w 1372480"/>
              <a:gd name="connsiteY39" fmla="*/ 730250 h 819150"/>
              <a:gd name="connsiteX40" fmla="*/ 1111250 w 1372480"/>
              <a:gd name="connsiteY40" fmla="*/ 704850 h 819150"/>
              <a:gd name="connsiteX41" fmla="*/ 1130300 w 1372480"/>
              <a:gd name="connsiteY41" fmla="*/ 698500 h 819150"/>
              <a:gd name="connsiteX42" fmla="*/ 1149350 w 1372480"/>
              <a:gd name="connsiteY42" fmla="*/ 685800 h 819150"/>
              <a:gd name="connsiteX43" fmla="*/ 1174750 w 1372480"/>
              <a:gd name="connsiteY43" fmla="*/ 679450 h 819150"/>
              <a:gd name="connsiteX44" fmla="*/ 1193800 w 1372480"/>
              <a:gd name="connsiteY44" fmla="*/ 666750 h 819150"/>
              <a:gd name="connsiteX45" fmla="*/ 1250950 w 1372480"/>
              <a:gd name="connsiteY45" fmla="*/ 635000 h 819150"/>
              <a:gd name="connsiteX46" fmla="*/ 1314450 w 1372480"/>
              <a:gd name="connsiteY46" fmla="*/ 558800 h 819150"/>
              <a:gd name="connsiteX47" fmla="*/ 1327150 w 1372480"/>
              <a:gd name="connsiteY47" fmla="*/ 539750 h 819150"/>
              <a:gd name="connsiteX48" fmla="*/ 1339850 w 1372480"/>
              <a:gd name="connsiteY48" fmla="*/ 501650 h 819150"/>
              <a:gd name="connsiteX49" fmla="*/ 1346200 w 1372480"/>
              <a:gd name="connsiteY49" fmla="*/ 482600 h 819150"/>
              <a:gd name="connsiteX50" fmla="*/ 1352550 w 1372480"/>
              <a:gd name="connsiteY50" fmla="*/ 457200 h 819150"/>
              <a:gd name="connsiteX51" fmla="*/ 1358900 w 1372480"/>
              <a:gd name="connsiteY51" fmla="*/ 438150 h 819150"/>
              <a:gd name="connsiteX52" fmla="*/ 1371600 w 1372480"/>
              <a:gd name="connsiteY52" fmla="*/ 368300 h 819150"/>
              <a:gd name="connsiteX53" fmla="*/ 1352550 w 1372480"/>
              <a:gd name="connsiteY53" fmla="*/ 260350 h 819150"/>
              <a:gd name="connsiteX54" fmla="*/ 1333500 w 1372480"/>
              <a:gd name="connsiteY54" fmla="*/ 254000 h 819150"/>
              <a:gd name="connsiteX55" fmla="*/ 1301750 w 1372480"/>
              <a:gd name="connsiteY55" fmla="*/ 228600 h 819150"/>
              <a:gd name="connsiteX56" fmla="*/ 1263650 w 1372480"/>
              <a:gd name="connsiteY56" fmla="*/ 203200 h 819150"/>
              <a:gd name="connsiteX57" fmla="*/ 1225550 w 1372480"/>
              <a:gd name="connsiteY57" fmla="*/ 177800 h 819150"/>
              <a:gd name="connsiteX58" fmla="*/ 1187450 w 1372480"/>
              <a:gd name="connsiteY58" fmla="*/ 152400 h 819150"/>
              <a:gd name="connsiteX59" fmla="*/ 1174750 w 1372480"/>
              <a:gd name="connsiteY59" fmla="*/ 133350 h 819150"/>
              <a:gd name="connsiteX60" fmla="*/ 1149350 w 1372480"/>
              <a:gd name="connsiteY60" fmla="*/ 120650 h 819150"/>
              <a:gd name="connsiteX61" fmla="*/ 1130300 w 1372480"/>
              <a:gd name="connsiteY61" fmla="*/ 107950 h 819150"/>
              <a:gd name="connsiteX62" fmla="*/ 1085850 w 1372480"/>
              <a:gd name="connsiteY62" fmla="*/ 82550 h 819150"/>
              <a:gd name="connsiteX63" fmla="*/ 1066800 w 1372480"/>
              <a:gd name="connsiteY63" fmla="*/ 69850 h 819150"/>
              <a:gd name="connsiteX64" fmla="*/ 1041400 w 1372480"/>
              <a:gd name="connsiteY64" fmla="*/ 63500 h 819150"/>
              <a:gd name="connsiteX65" fmla="*/ 1022350 w 1372480"/>
              <a:gd name="connsiteY65" fmla="*/ 57150 h 819150"/>
              <a:gd name="connsiteX66" fmla="*/ 965200 w 1372480"/>
              <a:gd name="connsiteY66" fmla="*/ 44450 h 819150"/>
              <a:gd name="connsiteX67" fmla="*/ 927100 w 1372480"/>
              <a:gd name="connsiteY67" fmla="*/ 31750 h 819150"/>
              <a:gd name="connsiteX68" fmla="*/ 901700 w 1372480"/>
              <a:gd name="connsiteY68" fmla="*/ 25400 h 819150"/>
              <a:gd name="connsiteX69" fmla="*/ 863600 w 1372480"/>
              <a:gd name="connsiteY69" fmla="*/ 12700 h 819150"/>
              <a:gd name="connsiteX70" fmla="*/ 762000 w 1372480"/>
              <a:gd name="connsiteY70" fmla="*/ 6350 h 819150"/>
              <a:gd name="connsiteX71" fmla="*/ 742950 w 1372480"/>
              <a:gd name="connsiteY71" fmla="*/ 0 h 819150"/>
              <a:gd name="connsiteX72" fmla="*/ 736600 w 1372480"/>
              <a:gd name="connsiteY72" fmla="*/ 635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372480" h="819150">
                <a:moveTo>
                  <a:pt x="736600" y="6350"/>
                </a:moveTo>
                <a:cubicBezTo>
                  <a:pt x="708025" y="7408"/>
                  <a:pt x="681333" y="-3635"/>
                  <a:pt x="571500" y="6350"/>
                </a:cubicBezTo>
                <a:cubicBezTo>
                  <a:pt x="552139" y="8110"/>
                  <a:pt x="525194" y="21961"/>
                  <a:pt x="508000" y="25400"/>
                </a:cubicBezTo>
                <a:cubicBezTo>
                  <a:pt x="486176" y="29765"/>
                  <a:pt x="471775" y="32122"/>
                  <a:pt x="450850" y="38100"/>
                </a:cubicBezTo>
                <a:cubicBezTo>
                  <a:pt x="444414" y="39939"/>
                  <a:pt x="437787" y="41457"/>
                  <a:pt x="431800" y="44450"/>
                </a:cubicBezTo>
                <a:cubicBezTo>
                  <a:pt x="424974" y="47863"/>
                  <a:pt x="419896" y="54470"/>
                  <a:pt x="412750" y="57150"/>
                </a:cubicBezTo>
                <a:cubicBezTo>
                  <a:pt x="402644" y="60940"/>
                  <a:pt x="391413" y="60660"/>
                  <a:pt x="381000" y="63500"/>
                </a:cubicBezTo>
                <a:cubicBezTo>
                  <a:pt x="368085" y="67022"/>
                  <a:pt x="355815" y="72678"/>
                  <a:pt x="342900" y="76200"/>
                </a:cubicBezTo>
                <a:cubicBezTo>
                  <a:pt x="332487" y="79040"/>
                  <a:pt x="321488" y="79449"/>
                  <a:pt x="311150" y="82550"/>
                </a:cubicBezTo>
                <a:cubicBezTo>
                  <a:pt x="227608" y="107613"/>
                  <a:pt x="330129" y="85104"/>
                  <a:pt x="247650" y="101600"/>
                </a:cubicBezTo>
                <a:cubicBezTo>
                  <a:pt x="241300" y="105833"/>
                  <a:pt x="235574" y="111200"/>
                  <a:pt x="228600" y="114300"/>
                </a:cubicBezTo>
                <a:cubicBezTo>
                  <a:pt x="216367" y="119737"/>
                  <a:pt x="201639" y="119574"/>
                  <a:pt x="190500" y="127000"/>
                </a:cubicBezTo>
                <a:cubicBezTo>
                  <a:pt x="184150" y="131233"/>
                  <a:pt x="178276" y="136287"/>
                  <a:pt x="171450" y="139700"/>
                </a:cubicBezTo>
                <a:cubicBezTo>
                  <a:pt x="165463" y="142693"/>
                  <a:pt x="158251" y="142799"/>
                  <a:pt x="152400" y="146050"/>
                </a:cubicBezTo>
                <a:cubicBezTo>
                  <a:pt x="139057" y="153463"/>
                  <a:pt x="125093" y="160657"/>
                  <a:pt x="114300" y="171450"/>
                </a:cubicBezTo>
                <a:cubicBezTo>
                  <a:pt x="89854" y="195896"/>
                  <a:pt x="102722" y="185519"/>
                  <a:pt x="76200" y="203200"/>
                </a:cubicBezTo>
                <a:cubicBezTo>
                  <a:pt x="71035" y="218694"/>
                  <a:pt x="69460" y="228990"/>
                  <a:pt x="57150" y="241300"/>
                </a:cubicBezTo>
                <a:cubicBezTo>
                  <a:pt x="51754" y="246696"/>
                  <a:pt x="44450" y="249767"/>
                  <a:pt x="38100" y="254000"/>
                </a:cubicBezTo>
                <a:cubicBezTo>
                  <a:pt x="29633" y="266700"/>
                  <a:pt x="16402" y="277292"/>
                  <a:pt x="12700" y="292100"/>
                </a:cubicBezTo>
                <a:cubicBezTo>
                  <a:pt x="4727" y="323994"/>
                  <a:pt x="9110" y="309221"/>
                  <a:pt x="0" y="336550"/>
                </a:cubicBezTo>
                <a:cubicBezTo>
                  <a:pt x="2117" y="416983"/>
                  <a:pt x="2430" y="497484"/>
                  <a:pt x="6350" y="577850"/>
                </a:cubicBezTo>
                <a:cubicBezTo>
                  <a:pt x="7213" y="595536"/>
                  <a:pt x="17995" y="601140"/>
                  <a:pt x="25400" y="615950"/>
                </a:cubicBezTo>
                <a:cubicBezTo>
                  <a:pt x="35729" y="636608"/>
                  <a:pt x="26252" y="635852"/>
                  <a:pt x="44450" y="654050"/>
                </a:cubicBezTo>
                <a:cubicBezTo>
                  <a:pt x="49846" y="659446"/>
                  <a:pt x="57637" y="661864"/>
                  <a:pt x="63500" y="666750"/>
                </a:cubicBezTo>
                <a:cubicBezTo>
                  <a:pt x="144196" y="733996"/>
                  <a:pt x="27275" y="644446"/>
                  <a:pt x="101600" y="698500"/>
                </a:cubicBezTo>
                <a:cubicBezTo>
                  <a:pt x="118718" y="710950"/>
                  <a:pt x="132320" y="729907"/>
                  <a:pt x="152400" y="736600"/>
                </a:cubicBezTo>
                <a:cubicBezTo>
                  <a:pt x="158750" y="738717"/>
                  <a:pt x="165298" y="740313"/>
                  <a:pt x="171450" y="742950"/>
                </a:cubicBezTo>
                <a:cubicBezTo>
                  <a:pt x="208237" y="758716"/>
                  <a:pt x="188699" y="756787"/>
                  <a:pt x="234950" y="768350"/>
                </a:cubicBezTo>
                <a:cubicBezTo>
                  <a:pt x="251883" y="772583"/>
                  <a:pt x="269191" y="775530"/>
                  <a:pt x="285750" y="781050"/>
                </a:cubicBezTo>
                <a:cubicBezTo>
                  <a:pt x="292100" y="783167"/>
                  <a:pt x="298364" y="785561"/>
                  <a:pt x="304800" y="787400"/>
                </a:cubicBezTo>
                <a:cubicBezTo>
                  <a:pt x="313191" y="789798"/>
                  <a:pt x="321809" y="791352"/>
                  <a:pt x="330200" y="793750"/>
                </a:cubicBezTo>
                <a:cubicBezTo>
                  <a:pt x="336636" y="795589"/>
                  <a:pt x="342756" y="798477"/>
                  <a:pt x="349250" y="800100"/>
                </a:cubicBezTo>
                <a:cubicBezTo>
                  <a:pt x="372050" y="805800"/>
                  <a:pt x="451951" y="818275"/>
                  <a:pt x="457200" y="819150"/>
                </a:cubicBezTo>
                <a:cubicBezTo>
                  <a:pt x="590550" y="817033"/>
                  <a:pt x="724006" y="818510"/>
                  <a:pt x="857250" y="812800"/>
                </a:cubicBezTo>
                <a:cubicBezTo>
                  <a:pt x="872645" y="812140"/>
                  <a:pt x="886940" y="804528"/>
                  <a:pt x="901700" y="800100"/>
                </a:cubicBezTo>
                <a:cubicBezTo>
                  <a:pt x="947249" y="786435"/>
                  <a:pt x="890501" y="801312"/>
                  <a:pt x="946150" y="787400"/>
                </a:cubicBezTo>
                <a:cubicBezTo>
                  <a:pt x="952500" y="783167"/>
                  <a:pt x="958226" y="777800"/>
                  <a:pt x="965200" y="774700"/>
                </a:cubicBezTo>
                <a:cubicBezTo>
                  <a:pt x="977433" y="769263"/>
                  <a:pt x="1003300" y="762000"/>
                  <a:pt x="1003300" y="762000"/>
                </a:cubicBezTo>
                <a:cubicBezTo>
                  <a:pt x="1011767" y="755650"/>
                  <a:pt x="1019234" y="747683"/>
                  <a:pt x="1028700" y="742950"/>
                </a:cubicBezTo>
                <a:cubicBezTo>
                  <a:pt x="1061582" y="726509"/>
                  <a:pt x="1045062" y="745854"/>
                  <a:pt x="1073150" y="730250"/>
                </a:cubicBezTo>
                <a:cubicBezTo>
                  <a:pt x="1086493" y="722837"/>
                  <a:pt x="1096770" y="709677"/>
                  <a:pt x="1111250" y="704850"/>
                </a:cubicBezTo>
                <a:cubicBezTo>
                  <a:pt x="1117600" y="702733"/>
                  <a:pt x="1124313" y="701493"/>
                  <a:pt x="1130300" y="698500"/>
                </a:cubicBezTo>
                <a:cubicBezTo>
                  <a:pt x="1137126" y="695087"/>
                  <a:pt x="1142335" y="688806"/>
                  <a:pt x="1149350" y="685800"/>
                </a:cubicBezTo>
                <a:cubicBezTo>
                  <a:pt x="1157372" y="682362"/>
                  <a:pt x="1166283" y="681567"/>
                  <a:pt x="1174750" y="679450"/>
                </a:cubicBezTo>
                <a:cubicBezTo>
                  <a:pt x="1181100" y="675217"/>
                  <a:pt x="1186974" y="670163"/>
                  <a:pt x="1193800" y="666750"/>
                </a:cubicBezTo>
                <a:cubicBezTo>
                  <a:pt x="1225740" y="650780"/>
                  <a:pt x="1210907" y="675043"/>
                  <a:pt x="1250950" y="635000"/>
                </a:cubicBezTo>
                <a:cubicBezTo>
                  <a:pt x="1299843" y="586107"/>
                  <a:pt x="1279087" y="611844"/>
                  <a:pt x="1314450" y="558800"/>
                </a:cubicBezTo>
                <a:cubicBezTo>
                  <a:pt x="1318683" y="552450"/>
                  <a:pt x="1324737" y="546990"/>
                  <a:pt x="1327150" y="539750"/>
                </a:cubicBezTo>
                <a:lnTo>
                  <a:pt x="1339850" y="501650"/>
                </a:lnTo>
                <a:cubicBezTo>
                  <a:pt x="1341967" y="495300"/>
                  <a:pt x="1344577" y="489094"/>
                  <a:pt x="1346200" y="482600"/>
                </a:cubicBezTo>
                <a:cubicBezTo>
                  <a:pt x="1348317" y="474133"/>
                  <a:pt x="1350152" y="465591"/>
                  <a:pt x="1352550" y="457200"/>
                </a:cubicBezTo>
                <a:cubicBezTo>
                  <a:pt x="1354389" y="450764"/>
                  <a:pt x="1357277" y="444644"/>
                  <a:pt x="1358900" y="438150"/>
                </a:cubicBezTo>
                <a:cubicBezTo>
                  <a:pt x="1363338" y="420400"/>
                  <a:pt x="1368769" y="385284"/>
                  <a:pt x="1371600" y="368300"/>
                </a:cubicBezTo>
                <a:cubicBezTo>
                  <a:pt x="1370730" y="356119"/>
                  <a:pt x="1380182" y="282456"/>
                  <a:pt x="1352550" y="260350"/>
                </a:cubicBezTo>
                <a:cubicBezTo>
                  <a:pt x="1347323" y="256169"/>
                  <a:pt x="1339850" y="256117"/>
                  <a:pt x="1333500" y="254000"/>
                </a:cubicBezTo>
                <a:cubicBezTo>
                  <a:pt x="1305097" y="211395"/>
                  <a:pt x="1338556" y="253137"/>
                  <a:pt x="1301750" y="228600"/>
                </a:cubicBezTo>
                <a:cubicBezTo>
                  <a:pt x="1254184" y="196889"/>
                  <a:pt x="1308946" y="218299"/>
                  <a:pt x="1263650" y="203200"/>
                </a:cubicBezTo>
                <a:cubicBezTo>
                  <a:pt x="1238937" y="166131"/>
                  <a:pt x="1266555" y="198302"/>
                  <a:pt x="1225550" y="177800"/>
                </a:cubicBezTo>
                <a:cubicBezTo>
                  <a:pt x="1211898" y="170974"/>
                  <a:pt x="1187450" y="152400"/>
                  <a:pt x="1187450" y="152400"/>
                </a:cubicBezTo>
                <a:cubicBezTo>
                  <a:pt x="1183217" y="146050"/>
                  <a:pt x="1180613" y="138236"/>
                  <a:pt x="1174750" y="133350"/>
                </a:cubicBezTo>
                <a:cubicBezTo>
                  <a:pt x="1167478" y="127290"/>
                  <a:pt x="1157569" y="125346"/>
                  <a:pt x="1149350" y="120650"/>
                </a:cubicBezTo>
                <a:cubicBezTo>
                  <a:pt x="1142724" y="116864"/>
                  <a:pt x="1136650" y="112183"/>
                  <a:pt x="1130300" y="107950"/>
                </a:cubicBezTo>
                <a:cubicBezTo>
                  <a:pt x="1107298" y="73447"/>
                  <a:pt x="1131187" y="99551"/>
                  <a:pt x="1085850" y="82550"/>
                </a:cubicBezTo>
                <a:cubicBezTo>
                  <a:pt x="1078704" y="79870"/>
                  <a:pt x="1073815" y="72856"/>
                  <a:pt x="1066800" y="69850"/>
                </a:cubicBezTo>
                <a:cubicBezTo>
                  <a:pt x="1058778" y="66412"/>
                  <a:pt x="1049791" y="65898"/>
                  <a:pt x="1041400" y="63500"/>
                </a:cubicBezTo>
                <a:cubicBezTo>
                  <a:pt x="1034964" y="61661"/>
                  <a:pt x="1028844" y="58773"/>
                  <a:pt x="1022350" y="57150"/>
                </a:cubicBezTo>
                <a:cubicBezTo>
                  <a:pt x="986096" y="48086"/>
                  <a:pt x="997793" y="54228"/>
                  <a:pt x="965200" y="44450"/>
                </a:cubicBezTo>
                <a:cubicBezTo>
                  <a:pt x="952378" y="40603"/>
                  <a:pt x="940087" y="34997"/>
                  <a:pt x="927100" y="31750"/>
                </a:cubicBezTo>
                <a:cubicBezTo>
                  <a:pt x="918633" y="29633"/>
                  <a:pt x="910059" y="27908"/>
                  <a:pt x="901700" y="25400"/>
                </a:cubicBezTo>
                <a:cubicBezTo>
                  <a:pt x="888878" y="21553"/>
                  <a:pt x="876961" y="13535"/>
                  <a:pt x="863600" y="12700"/>
                </a:cubicBezTo>
                <a:lnTo>
                  <a:pt x="762000" y="6350"/>
                </a:lnTo>
                <a:cubicBezTo>
                  <a:pt x="755650" y="4233"/>
                  <a:pt x="749643" y="0"/>
                  <a:pt x="742950" y="0"/>
                </a:cubicBezTo>
                <a:cubicBezTo>
                  <a:pt x="725885" y="0"/>
                  <a:pt x="765175" y="5292"/>
                  <a:pt x="736600" y="6350"/>
                </a:cubicBezTo>
                <a:close/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/>
          <p:cNvSpPr/>
          <p:nvPr/>
        </p:nvSpPr>
        <p:spPr>
          <a:xfrm>
            <a:off x="3327141" y="3216784"/>
            <a:ext cx="45719" cy="2026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Номер слайда 1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13</a:t>
            </a:fld>
            <a:endParaRPr lang="ru-RU" dirty="0"/>
          </a:p>
        </p:txBody>
      </p:sp>
      <p:sp>
        <p:nvSpPr>
          <p:cNvPr id="74" name="Заголовок 1"/>
          <p:cNvSpPr txBox="1">
            <a:spLocks/>
          </p:cNvSpPr>
          <p:nvPr/>
        </p:nvSpPr>
        <p:spPr>
          <a:xfrm>
            <a:off x="-22096" y="-395959"/>
            <a:ext cx="122140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200" dirty="0">
                <a:latin typeface="Cambria" panose="02040503050406030204" pitchFamily="18" charset="0"/>
              </a:rPr>
              <a:t>Н</a:t>
            </a:r>
            <a:r>
              <a:rPr lang="ru-RU" altLang="ru-RU" sz="2200" dirty="0" smtClean="0">
                <a:latin typeface="Cambria" panose="02040503050406030204" pitchFamily="18" charset="0"/>
              </a:rPr>
              <a:t>уклеаза </a:t>
            </a:r>
            <a:r>
              <a:rPr lang="en-US" altLang="ru-RU" sz="2200" dirty="0" err="1">
                <a:latin typeface="Cambria" panose="02040503050406030204" pitchFamily="18" charset="0"/>
              </a:rPr>
              <a:t>MitoCas</a:t>
            </a:r>
            <a:r>
              <a:rPr lang="ru-RU" altLang="ru-RU" sz="2200" dirty="0">
                <a:latin typeface="Cambria" panose="02040503050406030204" pitchFamily="18" charset="0"/>
              </a:rPr>
              <a:t>9 </a:t>
            </a:r>
            <a:r>
              <a:rPr lang="ru-RU" altLang="ru-RU" sz="2200" dirty="0" err="1" smtClean="0">
                <a:latin typeface="Cambria" panose="02040503050406030204" pitchFamily="18" charset="0"/>
              </a:rPr>
              <a:t>интернализуется</a:t>
            </a:r>
            <a:r>
              <a:rPr lang="ru-RU" altLang="ru-RU" sz="2200" dirty="0" smtClean="0">
                <a:latin typeface="Cambria" panose="02040503050406030204" pitchFamily="18" charset="0"/>
              </a:rPr>
              <a:t> в матриксе митохондрий </a:t>
            </a:r>
            <a:r>
              <a:rPr lang="ru-RU" altLang="ru-RU" sz="2200" dirty="0" err="1">
                <a:latin typeface="Cambria" panose="02040503050406030204" pitchFamily="18" charset="0"/>
              </a:rPr>
              <a:t>трансгенных</a:t>
            </a:r>
            <a:r>
              <a:rPr lang="ru-RU" altLang="ru-RU" sz="2200" dirty="0">
                <a:latin typeface="Cambria" panose="02040503050406030204" pitchFamily="18" charset="0"/>
              </a:rPr>
              <a:t> клеточных </a:t>
            </a:r>
            <a:r>
              <a:rPr lang="ru-RU" altLang="ru-RU" sz="2200" dirty="0" smtClean="0">
                <a:latin typeface="Cambria" panose="02040503050406030204" pitchFamily="18" charset="0"/>
              </a:rPr>
              <a:t>линий</a:t>
            </a:r>
            <a:endParaRPr lang="ru-RU" altLang="ru-RU" sz="2200" dirty="0">
              <a:latin typeface="Cambria" panose="02040503050406030204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756538" y="5321091"/>
            <a:ext cx="54067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Cambria" panose="02040503050406030204" pitchFamily="18" charset="0"/>
              </a:rPr>
              <a:t>(</a:t>
            </a:r>
            <a:r>
              <a:rPr lang="ru-RU" i="1" dirty="0" err="1">
                <a:latin typeface="Cambria" panose="02040503050406030204" pitchFamily="18" charset="0"/>
              </a:rPr>
              <a:t>иммунноэлектронно</a:t>
            </a:r>
            <a:r>
              <a:rPr lang="ru-RU" i="1" dirty="0">
                <a:latin typeface="Cambria" panose="02040503050406030204" pitchFamily="18" charset="0"/>
              </a:rPr>
              <a:t>-микроскопический анализ был выполнен к.б.н. Киселевой Е.В. </a:t>
            </a:r>
            <a:r>
              <a:rPr lang="ru-RU" i="1" dirty="0" smtClean="0">
                <a:latin typeface="Cambria" panose="02040503050406030204" pitchFamily="18" charset="0"/>
              </a:rPr>
              <a:t>и </a:t>
            </a:r>
            <a:r>
              <a:rPr lang="ru-RU" i="1" dirty="0">
                <a:latin typeface="Cambria" panose="02040503050406030204" pitchFamily="18" charset="0"/>
              </a:rPr>
              <a:t>к.б.н. Морозовой К. Н. в ЦКП микроскопического анализа биологических объектов ФИЦ </a:t>
            </a:r>
            <a:r>
              <a:rPr lang="ru-RU" i="1" dirty="0" err="1">
                <a:latin typeface="Cambria" panose="02040503050406030204" pitchFamily="18" charset="0"/>
              </a:rPr>
              <a:t>ИЦиГ</a:t>
            </a:r>
            <a:r>
              <a:rPr lang="ru-RU" i="1" dirty="0">
                <a:latin typeface="Cambria" panose="02040503050406030204" pitchFamily="18" charset="0"/>
              </a:rPr>
              <a:t> СО РАН)</a:t>
            </a:r>
          </a:p>
        </p:txBody>
      </p:sp>
    </p:spTree>
    <p:extLst>
      <p:ext uri="{BB962C8B-B14F-4D97-AF65-F5344CB8AC3E}">
        <p14:creationId xmlns:p14="http://schemas.microsoft.com/office/powerpoint/2010/main" val="412303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77554" y="-248662"/>
            <a:ext cx="122704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latin typeface="Cambria" pitchFamily="18" charset="0"/>
              </a:rPr>
              <a:t>Уровень </a:t>
            </a:r>
            <a:r>
              <a:rPr lang="ru-RU" sz="2000" dirty="0" err="1" smtClean="0">
                <a:latin typeface="Cambria" pitchFamily="18" charset="0"/>
              </a:rPr>
              <a:t>гетероплазмии</a:t>
            </a:r>
            <a:r>
              <a:rPr lang="ru-RU" sz="2000" dirty="0" smtClean="0">
                <a:latin typeface="Cambria" pitchFamily="18" charset="0"/>
              </a:rPr>
              <a:t> влияет на степень морфологических изменений митохондрий:</a:t>
            </a:r>
          </a:p>
          <a:p>
            <a:pPr algn="ctr"/>
            <a:r>
              <a:rPr lang="ru-RU" sz="2000" dirty="0">
                <a:latin typeface="Cambria" pitchFamily="18" charset="0"/>
              </a:rPr>
              <a:t>к</a:t>
            </a:r>
            <a:r>
              <a:rPr lang="ru-RU" sz="2000" dirty="0" smtClean="0">
                <a:latin typeface="Cambria" pitchFamily="18" charset="0"/>
              </a:rPr>
              <a:t>оличество и структура </a:t>
            </a:r>
            <a:r>
              <a:rPr lang="ru-RU" sz="2000" dirty="0" err="1" smtClean="0">
                <a:latin typeface="Cambria" pitchFamily="18" charset="0"/>
              </a:rPr>
              <a:t>крист</a:t>
            </a:r>
            <a:endParaRPr lang="ru-RU" sz="2000" dirty="0">
              <a:latin typeface="Cambria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14</a:t>
            </a:fld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1501889" y="5838465"/>
            <a:ext cx="2036645" cy="708993"/>
            <a:chOff x="246603" y="5297635"/>
            <a:chExt cx="2036645" cy="709003"/>
          </a:xfrm>
        </p:grpSpPr>
        <p:sp>
          <p:nvSpPr>
            <p:cNvPr id="22" name="TextBox 21"/>
            <p:cNvSpPr txBox="1"/>
            <p:nvPr/>
          </p:nvSpPr>
          <p:spPr>
            <a:xfrm>
              <a:off x="246603" y="5360307"/>
              <a:ext cx="2036645" cy="646331"/>
            </a:xfrm>
            <a:prstGeom prst="rect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NARP3-1</a:t>
              </a:r>
              <a:r>
                <a:rPr lang="ru-RU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– 90%</a:t>
              </a:r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endParaRPr lang="ru-RU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  <a:p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NARP3-2</a:t>
              </a:r>
              <a:r>
                <a:rPr lang="ru-RU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– 60%</a:t>
              </a:r>
              <a:endParaRPr lang="ru-RU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935956" y="5297635"/>
              <a:ext cx="184731" cy="3693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b="1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66871" y="1093337"/>
            <a:ext cx="3743329" cy="4145413"/>
            <a:chOff x="495294" y="1148641"/>
            <a:chExt cx="3514732" cy="397580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495299" y="1153093"/>
              <a:ext cx="3514727" cy="3952307"/>
              <a:chOff x="495299" y="1153093"/>
              <a:chExt cx="3514727" cy="3952307"/>
            </a:xfrm>
          </p:grpSpPr>
          <p:pic>
            <p:nvPicPr>
              <p:cNvPr id="5" name="Рисунок 4"/>
              <p:cNvPicPr/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92" t="174" r="668" b="69476"/>
              <a:stretch/>
            </p:blipFill>
            <p:spPr>
              <a:xfrm>
                <a:off x="495299" y="1153093"/>
                <a:ext cx="1771650" cy="1714500"/>
              </a:xfrm>
              <a:prstGeom prst="rect">
                <a:avLst/>
              </a:prstGeom>
            </p:spPr>
          </p:pic>
          <p:pic>
            <p:nvPicPr>
              <p:cNvPr id="25" name="Рисунок 24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653" r="50651"/>
              <a:stretch/>
            </p:blipFill>
            <p:spPr>
              <a:xfrm>
                <a:off x="495300" y="2867593"/>
                <a:ext cx="3514726" cy="2237807"/>
              </a:xfrm>
              <a:prstGeom prst="rect">
                <a:avLst/>
              </a:prstGeom>
            </p:spPr>
          </p:pic>
          <p:pic>
            <p:nvPicPr>
              <p:cNvPr id="26" name="Рисунок 25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15" t="-9" r="33166" b="69997"/>
              <a:stretch/>
            </p:blipFill>
            <p:spPr>
              <a:xfrm>
                <a:off x="2266949" y="1153093"/>
                <a:ext cx="1743076" cy="1695450"/>
              </a:xfrm>
              <a:prstGeom prst="rect">
                <a:avLst/>
              </a:prstGeom>
            </p:spPr>
          </p:pic>
        </p:grpSp>
        <p:sp>
          <p:nvSpPr>
            <p:cNvPr id="12" name="Прямоугольник 11"/>
            <p:cNvSpPr/>
            <p:nvPr/>
          </p:nvSpPr>
          <p:spPr>
            <a:xfrm>
              <a:off x="495297" y="1148641"/>
              <a:ext cx="3514727" cy="171895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95294" y="2867592"/>
              <a:ext cx="3514729" cy="225685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5735" y="1074288"/>
            <a:ext cx="208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NARP3-1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0495" y="4582488"/>
            <a:ext cx="208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NARP3-1-MitoCas9-C1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Рисунок 29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20" t="31398" r="213" b="38084"/>
          <a:stretch/>
        </p:blipFill>
        <p:spPr>
          <a:xfrm>
            <a:off x="6944654" y="1150251"/>
            <a:ext cx="1856445" cy="173910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649254" y="1074288"/>
            <a:ext cx="208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NARP3-2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90102" y="4572557"/>
            <a:ext cx="208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NARP3-2-MitoCas9-C1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Рисунок 42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503" r="64779" b="37631"/>
          <a:stretch/>
        </p:blipFill>
        <p:spPr>
          <a:xfrm>
            <a:off x="8787741" y="1117170"/>
            <a:ext cx="1856443" cy="1797568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6980371" y="1136313"/>
            <a:ext cx="3673338" cy="17682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62422"/>
          <a:stretch/>
        </p:blipFill>
        <p:spPr>
          <a:xfrm>
            <a:off x="6977392" y="2884336"/>
            <a:ext cx="3666791" cy="2354413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6977396" y="2918606"/>
            <a:ext cx="3666788" cy="23201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6874041" y="5704506"/>
            <a:ext cx="49366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Cambria" panose="02040503050406030204" pitchFamily="18" charset="0"/>
              </a:rPr>
              <a:t>(</a:t>
            </a:r>
            <a:r>
              <a:rPr lang="ru-RU" sz="1600" i="1" dirty="0" err="1">
                <a:latin typeface="Cambria" panose="02040503050406030204" pitchFamily="18" charset="0"/>
              </a:rPr>
              <a:t>иммунноэлектронно</a:t>
            </a:r>
            <a:r>
              <a:rPr lang="ru-RU" sz="1600" i="1" dirty="0">
                <a:latin typeface="Cambria" panose="02040503050406030204" pitchFamily="18" charset="0"/>
              </a:rPr>
              <a:t>-микроскопический анализ был выполнен к.б.н. Киселевой Е.В. </a:t>
            </a:r>
            <a:r>
              <a:rPr lang="ru-RU" sz="1600" i="1" dirty="0" smtClean="0">
                <a:latin typeface="Cambria" panose="02040503050406030204" pitchFamily="18" charset="0"/>
              </a:rPr>
              <a:t>и </a:t>
            </a:r>
            <a:r>
              <a:rPr lang="ru-RU" sz="1600" i="1" dirty="0">
                <a:latin typeface="Cambria" panose="02040503050406030204" pitchFamily="18" charset="0"/>
              </a:rPr>
              <a:t>к.б.н. Морозовой К. Н. в ЦКП микроскопического анализа биологических объектов ФИЦ </a:t>
            </a:r>
            <a:r>
              <a:rPr lang="ru-RU" sz="1600" i="1" dirty="0" err="1">
                <a:latin typeface="Cambria" panose="02040503050406030204" pitchFamily="18" charset="0"/>
              </a:rPr>
              <a:t>ИЦиГ</a:t>
            </a:r>
            <a:r>
              <a:rPr lang="ru-RU" sz="1600" i="1" dirty="0">
                <a:latin typeface="Cambria" panose="02040503050406030204" pitchFamily="18" charset="0"/>
              </a:rPr>
              <a:t> СО РАН)</a:t>
            </a:r>
          </a:p>
        </p:txBody>
      </p:sp>
      <p:sp>
        <p:nvSpPr>
          <p:cNvPr id="24" name="Равнобедренный треугольник 23"/>
          <p:cNvSpPr/>
          <p:nvPr/>
        </p:nvSpPr>
        <p:spPr>
          <a:xfrm rot="13140457">
            <a:off x="2267135" y="3196835"/>
            <a:ext cx="76200" cy="10922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rot="13140457">
            <a:off x="2174112" y="1214939"/>
            <a:ext cx="118393" cy="186648"/>
          </a:xfrm>
          <a:prstGeom prst="triangl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1" name="Равнобедренный треугольник 30"/>
          <p:cNvSpPr/>
          <p:nvPr/>
        </p:nvSpPr>
        <p:spPr>
          <a:xfrm rot="13140457">
            <a:off x="5034202" y="2352760"/>
            <a:ext cx="118393" cy="186648"/>
          </a:xfrm>
          <a:prstGeom prst="triangl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2" name="Равнобедренный треугольник 31"/>
          <p:cNvSpPr/>
          <p:nvPr/>
        </p:nvSpPr>
        <p:spPr>
          <a:xfrm rot="13140457">
            <a:off x="2282124" y="3107362"/>
            <a:ext cx="118393" cy="186648"/>
          </a:xfrm>
          <a:prstGeom prst="triangl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3" name="Равнобедренный треугольник 32"/>
          <p:cNvSpPr/>
          <p:nvPr/>
        </p:nvSpPr>
        <p:spPr>
          <a:xfrm rot="13140457">
            <a:off x="2255492" y="3755432"/>
            <a:ext cx="118393" cy="186648"/>
          </a:xfrm>
          <a:prstGeom prst="triangl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4" name="Равнобедренный треугольник 33"/>
          <p:cNvSpPr/>
          <p:nvPr/>
        </p:nvSpPr>
        <p:spPr>
          <a:xfrm rot="13140457">
            <a:off x="3906737" y="4012885"/>
            <a:ext cx="118393" cy="186648"/>
          </a:xfrm>
          <a:prstGeom prst="triangl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5" name="Равнобедренный треугольник 34"/>
          <p:cNvSpPr/>
          <p:nvPr/>
        </p:nvSpPr>
        <p:spPr>
          <a:xfrm rot="13140457">
            <a:off x="4723483" y="3338182"/>
            <a:ext cx="118393" cy="186648"/>
          </a:xfrm>
          <a:prstGeom prst="triangl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 rot="13140457">
            <a:off x="727915" y="5495625"/>
            <a:ext cx="88291" cy="145820"/>
          </a:xfrm>
          <a:prstGeom prst="triangl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90112" y="5414318"/>
            <a:ext cx="62012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Cambria" panose="02040503050406030204" pitchFamily="18" charset="0"/>
              </a:rPr>
              <a:t>   0бозначена разреженность </a:t>
            </a:r>
            <a:r>
              <a:rPr lang="ru-RU" sz="1400" b="1" dirty="0" err="1">
                <a:latin typeface="Cambria" panose="02040503050406030204" pitchFamily="18" charset="0"/>
              </a:rPr>
              <a:t>митохондриального</a:t>
            </a:r>
            <a:r>
              <a:rPr lang="ru-RU" sz="1400" b="1" dirty="0">
                <a:latin typeface="Cambria" panose="02040503050406030204" pitchFamily="18" charset="0"/>
              </a:rPr>
              <a:t> матрикса</a:t>
            </a:r>
          </a:p>
        </p:txBody>
      </p:sp>
      <p:sp>
        <p:nvSpPr>
          <p:cNvPr id="38" name="Равнобедренный треугольник 37"/>
          <p:cNvSpPr/>
          <p:nvPr/>
        </p:nvSpPr>
        <p:spPr>
          <a:xfrm rot="13140457">
            <a:off x="8062967" y="1422086"/>
            <a:ext cx="118393" cy="186648"/>
          </a:xfrm>
          <a:prstGeom prst="triangl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1" name="Равнобедренный треугольник 40"/>
          <p:cNvSpPr/>
          <p:nvPr/>
        </p:nvSpPr>
        <p:spPr>
          <a:xfrm rot="13140457">
            <a:off x="9822226" y="4344319"/>
            <a:ext cx="118393" cy="186648"/>
          </a:xfrm>
          <a:prstGeom prst="triangl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2" name="Равнобедренный треугольник 41"/>
          <p:cNvSpPr/>
          <p:nvPr/>
        </p:nvSpPr>
        <p:spPr>
          <a:xfrm rot="13140457">
            <a:off x="8117713" y="3500941"/>
            <a:ext cx="118393" cy="186648"/>
          </a:xfrm>
          <a:prstGeom prst="triangl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4" name="Равнобедренный треугольник 43"/>
          <p:cNvSpPr/>
          <p:nvPr/>
        </p:nvSpPr>
        <p:spPr>
          <a:xfrm rot="13140457">
            <a:off x="8534963" y="3935946"/>
            <a:ext cx="118393" cy="186648"/>
          </a:xfrm>
          <a:prstGeom prst="triangl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3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r="2079"/>
          <a:stretch/>
        </p:blipFill>
        <p:spPr bwMode="auto">
          <a:xfrm>
            <a:off x="5956918" y="1189608"/>
            <a:ext cx="5530788" cy="3453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953" r="5453" b="2454"/>
          <a:stretch/>
        </p:blipFill>
        <p:spPr bwMode="auto">
          <a:xfrm>
            <a:off x="115410" y="1331651"/>
            <a:ext cx="5734974" cy="33024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0"/>
            <a:ext cx="111635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>Морфометрические показатели митохондрий </a:t>
            </a:r>
            <a:r>
              <a:rPr lang="ru-RU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трансгенных</a:t>
            </a: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цибридных</a:t>
            </a:r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> клеточных </a:t>
            </a: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линий меняются под воздействием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MitoCas9</a:t>
            </a:r>
            <a:endParaRPr lang="ru-RU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15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-1043588" y="910665"/>
            <a:ext cx="773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Оценка длины митохондрий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50345" y="928790"/>
            <a:ext cx="773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Оценка округлости митохондрий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889644"/>
            <a:ext cx="1203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Оценка размеров и округлости митохондрий (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=100, значения для трех независимых биологических повторов показаны как среднее ± стандартное отклонение среднего).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Статистический анализ был проведен с применением 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Two-way ANOVA with replications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* отмечены значимые (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value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&lt;0.05) попарные изменения подсчитанные в группе с использованием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Post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Hoc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Tukey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HSD теста.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02913" y="3036164"/>
            <a:ext cx="514350" cy="720755"/>
          </a:xfrm>
          <a:prstGeom prst="rect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317909" y="3027286"/>
            <a:ext cx="514350" cy="729632"/>
          </a:xfrm>
          <a:prstGeom prst="rect">
            <a:avLst/>
          </a:prstGeom>
          <a:noFill/>
          <a:ln w="19050">
            <a:solidFill>
              <a:srgbClr val="B40C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173725" y="1779418"/>
            <a:ext cx="514350" cy="1981200"/>
          </a:xfrm>
          <a:prstGeom prst="rect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695206" y="1695635"/>
            <a:ext cx="514350" cy="2064334"/>
          </a:xfrm>
          <a:prstGeom prst="rect">
            <a:avLst/>
          </a:prstGeom>
          <a:noFill/>
          <a:ln w="19050">
            <a:solidFill>
              <a:srgbClr val="B40C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14453" y="4675296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1-2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округлые митохондрии</a:t>
            </a: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2-5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овальные митохондрии</a:t>
            </a: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5-10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длинные, вытянутые митохондрии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&gt;10 –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очень длинные, вытянутые митохондрии</a:t>
            </a:r>
          </a:p>
          <a:p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9982" y="4630907"/>
            <a:ext cx="5210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&lt;500 –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округлые, мелкие митохондрии</a:t>
            </a: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500-1000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nm -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овальные митохондрии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00-1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nm –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длинные, вытянутые митохондрии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&gt;1500nm –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очень длинные, вытянутые митохондрии</a:t>
            </a:r>
          </a:p>
          <a:p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370316" y="1651247"/>
            <a:ext cx="514350" cy="2125833"/>
          </a:xfrm>
          <a:prstGeom prst="rect">
            <a:avLst/>
          </a:prstGeom>
          <a:noFill/>
          <a:ln w="19050">
            <a:solidFill>
              <a:srgbClr val="B40C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9633934" y="3107185"/>
            <a:ext cx="433342" cy="668969"/>
          </a:xfrm>
          <a:prstGeom prst="rect">
            <a:avLst/>
          </a:prstGeom>
          <a:noFill/>
          <a:ln w="19050">
            <a:solidFill>
              <a:srgbClr val="B40C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6886848" y="2370338"/>
            <a:ext cx="472740" cy="1391761"/>
          </a:xfrm>
          <a:prstGeom prst="rect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9215015" y="3187085"/>
            <a:ext cx="398200" cy="576492"/>
          </a:xfrm>
          <a:prstGeom prst="rect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2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16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48190" y="132825"/>
            <a:ext cx="104775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MitoCas9</a:t>
            </a: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меняет морфологию </a:t>
            </a:r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>митохондрий </a:t>
            </a:r>
            <a:r>
              <a:rPr lang="ru-RU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трансгенных</a:t>
            </a:r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> клеточных </a:t>
            </a: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линий</a:t>
            </a:r>
            <a:endParaRPr lang="ru-RU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-1295401" y="1134231"/>
            <a:ext cx="81894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характеристика митохондрий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цибридных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клеточных линий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178203"/>
              </p:ext>
            </p:extLst>
          </p:nvPr>
        </p:nvGraphicFramePr>
        <p:xfrm>
          <a:off x="238125" y="1937275"/>
          <a:ext cx="5683281" cy="181581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147177">
                  <a:extLst>
                    <a:ext uri="{9D8B030D-6E8A-4147-A177-3AD203B41FA5}">
                      <a16:colId xmlns:a16="http://schemas.microsoft.com/office/drawing/2014/main" val="1561075971"/>
                    </a:ext>
                  </a:extLst>
                </a:gridCol>
                <a:gridCol w="2465231">
                  <a:extLst>
                    <a:ext uri="{9D8B030D-6E8A-4147-A177-3AD203B41FA5}">
                      <a16:colId xmlns:a16="http://schemas.microsoft.com/office/drawing/2014/main" val="3915475043"/>
                    </a:ext>
                  </a:extLst>
                </a:gridCol>
                <a:gridCol w="2070873">
                  <a:extLst>
                    <a:ext uri="{9D8B030D-6E8A-4147-A177-3AD203B41FA5}">
                      <a16:colId xmlns:a16="http://schemas.microsoft.com/office/drawing/2014/main" val="1230874004"/>
                    </a:ext>
                  </a:extLst>
                </a:gridCol>
              </a:tblGrid>
              <a:tr h="542149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r>
                        <a:rPr lang="en-US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MitoCas9</a:t>
                      </a:r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</a:t>
                      </a:r>
                      <a:r>
                        <a:rPr lang="en-US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MitoCas9</a:t>
                      </a:r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096232"/>
                  </a:ext>
                </a:extLst>
              </a:tr>
              <a:tr h="5421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NARP3-1</a:t>
                      </a:r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Овальные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(2-5)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средней длины (500-100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nm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)</a:t>
                      </a:r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удлиненные 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(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5-10;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&gt;1500nm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)</a:t>
                      </a:r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9488940"/>
                  </a:ext>
                </a:extLst>
              </a:tr>
              <a:tr h="542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NARP3-2</a:t>
                      </a:r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сильно удлиненные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(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2-5; </a:t>
                      </a:r>
                      <a:r>
                        <a:rPr lang="en-US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&gt;1500nm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)</a:t>
                      </a:r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Округлые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(1-2)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фрагментированные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(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500-100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nm)</a:t>
                      </a:r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017284"/>
                  </a:ext>
                </a:extLst>
              </a:tr>
            </a:tbl>
          </a:graphicData>
        </a:graphic>
      </p:graphicFrame>
      <p:sp>
        <p:nvSpPr>
          <p:cNvPr id="18" name="Стрелка вправо 17"/>
          <p:cNvSpPr/>
          <p:nvPr/>
        </p:nvSpPr>
        <p:spPr>
          <a:xfrm rot="5400000">
            <a:off x="5838825" y="4819652"/>
            <a:ext cx="438150" cy="962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485900" y="5581650"/>
            <a:ext cx="918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изменения в биогенезе митохондрий, вероятнее всего, связаны с индукцией окислительного стресса, в результате экспрессии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MitoCas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9 в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трансгенных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клеточных линиях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4" t="44556" r="1423" b="1214"/>
          <a:stretch/>
        </p:blipFill>
        <p:spPr>
          <a:xfrm>
            <a:off x="6267635" y="1189607"/>
            <a:ext cx="5548544" cy="36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053" y="541353"/>
            <a:ext cx="4222702" cy="26766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601" y="3280153"/>
            <a:ext cx="2605657" cy="318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51267" y="-308752"/>
            <a:ext cx="12514022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ru-RU" altLang="ru-RU" sz="2200" dirty="0" smtClean="0">
                <a:latin typeface="Cambria" panose="02040503050406030204" pitchFamily="18" charset="0"/>
              </a:rPr>
              <a:t>Дизайн </a:t>
            </a:r>
            <a:r>
              <a:rPr lang="ru-RU" altLang="ru-RU" sz="2200" dirty="0">
                <a:latin typeface="Cambria" panose="02040503050406030204" pitchFamily="18" charset="0"/>
              </a:rPr>
              <a:t>и сборка генетических конструкций, кодирующих направляющую РНК с </a:t>
            </a:r>
            <a:r>
              <a:rPr lang="ru-RU" altLang="ru-RU" sz="2200" dirty="0" err="1">
                <a:latin typeface="Cambria" panose="02040503050406030204" pitchFamily="18" charset="0"/>
              </a:rPr>
              <a:t>митохондриальной</a:t>
            </a:r>
            <a:r>
              <a:rPr lang="ru-RU" altLang="ru-RU" sz="2200" dirty="0">
                <a:latin typeface="Cambria" panose="02040503050406030204" pitchFamily="18" charset="0"/>
              </a:rPr>
              <a:t> локализацией против мутации </a:t>
            </a:r>
            <a:r>
              <a:rPr lang="en-US" altLang="ru-RU" sz="2200" dirty="0">
                <a:latin typeface="Cambria" panose="02040503050406030204" pitchFamily="18" charset="0"/>
              </a:rPr>
              <a:t>m.8993T&gt;G</a:t>
            </a:r>
          </a:p>
        </p:txBody>
      </p:sp>
      <p:pic>
        <p:nvPicPr>
          <p:cNvPr id="5" name="Рисунок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239" y="3768346"/>
            <a:ext cx="3967780" cy="293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05" y="2417159"/>
            <a:ext cx="3046501" cy="27051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372" y="998621"/>
            <a:ext cx="3041816" cy="2309789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7640053" y="998621"/>
            <a:ext cx="12031" cy="5438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Выгнутая вверх стрелка 22"/>
          <p:cNvSpPr/>
          <p:nvPr/>
        </p:nvSpPr>
        <p:spPr>
          <a:xfrm rot="16710615">
            <a:off x="3360838" y="3299552"/>
            <a:ext cx="2055738" cy="623356"/>
          </a:xfrm>
          <a:prstGeom prst="curvedDownArrow">
            <a:avLst>
              <a:gd name="adj1" fmla="val 25000"/>
              <a:gd name="adj2" fmla="val 50000"/>
              <a:gd name="adj3" fmla="val 28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9226" y="1382611"/>
            <a:ext cx="2418635" cy="830997"/>
          </a:xfrm>
          <a:prstGeom prst="rect">
            <a:avLst/>
          </a:prstGeom>
          <a:noFill/>
          <a:ln w="19050">
            <a:solidFill>
              <a:srgbClr val="9933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Некоторые детерминанты импорта РНК в митохондрии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65184" y="3173688"/>
            <a:ext cx="2418635" cy="584775"/>
          </a:xfrm>
          <a:prstGeom prst="rect">
            <a:avLst/>
          </a:prstGeom>
          <a:noFill/>
          <a:ln w="19050">
            <a:solidFill>
              <a:srgbClr val="9933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Места внесения модификаций</a:t>
            </a:r>
          </a:p>
        </p:txBody>
      </p:sp>
      <p:sp>
        <p:nvSpPr>
          <p:cNvPr id="27" name="Овал 26"/>
          <p:cNvSpPr/>
          <p:nvPr/>
        </p:nvSpPr>
        <p:spPr>
          <a:xfrm>
            <a:off x="7821745" y="4673906"/>
            <a:ext cx="1389080" cy="89670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874501" y="4924982"/>
            <a:ext cx="1131204" cy="64563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9569563" y="553926"/>
            <a:ext cx="844935" cy="2596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0583237" y="709918"/>
            <a:ext cx="844935" cy="22150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31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70357" y="29079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870357" y="1442301"/>
            <a:ext cx="245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250411"/>
            <a:ext cx="10306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Cambria" pitchFamily="18" charset="0"/>
              </a:rPr>
              <a:t>* обозначены значимые различия (p≤0,05) между средними значениями эффективности расщепления ДНК-субстрата нуклеазой Cas9 в комплексе с </a:t>
            </a:r>
            <a:r>
              <a:rPr lang="ru-RU" sz="1400" i="1" dirty="0" err="1">
                <a:latin typeface="Cambria" pitchFamily="18" charset="0"/>
              </a:rPr>
              <a:t>немодифицированной</a:t>
            </a:r>
            <a:r>
              <a:rPr lang="ru-RU" sz="1400" i="1" dirty="0">
                <a:latin typeface="Cambria" pitchFamily="18" charset="0"/>
              </a:rPr>
              <a:t> </a:t>
            </a:r>
            <a:r>
              <a:rPr lang="ru-RU" sz="1400" i="1" dirty="0" err="1">
                <a:latin typeface="Cambria" pitchFamily="18" charset="0"/>
              </a:rPr>
              <a:t>нРНК</a:t>
            </a:r>
            <a:r>
              <a:rPr lang="ru-RU" sz="1400" i="1" dirty="0">
                <a:latin typeface="Cambria" pitchFamily="18" charset="0"/>
              </a:rPr>
              <a:t> и в комплексе с модифицированной </a:t>
            </a:r>
            <a:r>
              <a:rPr lang="en-US" sz="1400" i="1" dirty="0">
                <a:latin typeface="Cambria" pitchFamily="18" charset="0"/>
              </a:rPr>
              <a:t>gRNA</a:t>
            </a:r>
            <a:endParaRPr lang="ru-RU" sz="1400" i="1" dirty="0">
              <a:latin typeface="Cambria" pitchFamily="18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18</a:t>
            </a:fld>
            <a:endParaRPr lang="ru-RU"/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88926" y="-331739"/>
            <a:ext cx="11917680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ru-RU" altLang="ru-RU" sz="2200" dirty="0" smtClean="0">
                <a:latin typeface="Cambria" panose="02040503050406030204" pitchFamily="18" charset="0"/>
              </a:rPr>
              <a:t>Введение модификаций </a:t>
            </a:r>
            <a:r>
              <a:rPr lang="ru-RU" altLang="ru-RU" sz="2200" dirty="0" err="1">
                <a:latin typeface="Cambria" panose="02040503050406030204" pitchFamily="18" charset="0"/>
              </a:rPr>
              <a:t>gRNA</a:t>
            </a:r>
            <a:r>
              <a:rPr lang="ru-RU" altLang="ru-RU" sz="2200" dirty="0">
                <a:latin typeface="Cambria" panose="02040503050406030204" pitchFamily="18" charset="0"/>
              </a:rPr>
              <a:t> </a:t>
            </a:r>
            <a:r>
              <a:rPr lang="ru-RU" altLang="ru-RU" sz="2200" dirty="0" smtClean="0">
                <a:latin typeface="Cambria" panose="02040503050406030204" pitchFamily="18" charset="0"/>
              </a:rPr>
              <a:t>не влияет на </a:t>
            </a:r>
            <a:r>
              <a:rPr lang="ru-RU" altLang="ru-RU" sz="2200" dirty="0">
                <a:latin typeface="Cambria" panose="02040503050406030204" pitchFamily="18" charset="0"/>
              </a:rPr>
              <a:t>функциональную активность комплекса </a:t>
            </a:r>
            <a:r>
              <a:rPr lang="ru-RU" altLang="ru-RU" sz="2200" dirty="0" err="1">
                <a:latin typeface="Cambria" panose="02040503050406030204" pitchFamily="18" charset="0"/>
              </a:rPr>
              <a:t>gRNA</a:t>
            </a:r>
            <a:r>
              <a:rPr lang="ru-RU" altLang="ru-RU" sz="2200" dirty="0">
                <a:latin typeface="Cambria" panose="02040503050406030204" pitchFamily="18" charset="0"/>
              </a:rPr>
              <a:t>/Cas9 </a:t>
            </a:r>
            <a:r>
              <a:rPr lang="ru-RU" altLang="ru-RU" sz="2200" dirty="0" smtClean="0">
                <a:latin typeface="Cambria" panose="02040503050406030204" pitchFamily="18" charset="0"/>
              </a:rPr>
              <a:t>в условиях </a:t>
            </a:r>
            <a:r>
              <a:rPr lang="ru-RU" altLang="ru-RU" sz="2200" i="1" dirty="0" err="1" smtClean="0">
                <a:latin typeface="Cambria" panose="02040503050406030204" pitchFamily="18" charset="0"/>
              </a:rPr>
              <a:t>in</a:t>
            </a:r>
            <a:r>
              <a:rPr lang="ru-RU" altLang="ru-RU" sz="2200" i="1" dirty="0" smtClean="0">
                <a:latin typeface="Cambria" panose="02040503050406030204" pitchFamily="18" charset="0"/>
              </a:rPr>
              <a:t> </a:t>
            </a:r>
            <a:r>
              <a:rPr lang="ru-RU" altLang="ru-RU" sz="2200" i="1" dirty="0" err="1">
                <a:latin typeface="Cambria" panose="02040503050406030204" pitchFamily="18" charset="0"/>
              </a:rPr>
              <a:t>vitro</a:t>
            </a:r>
            <a:endParaRPr lang="en-US" altLang="ru-RU" sz="2200" i="1" dirty="0">
              <a:latin typeface="Cambria" panose="020405030504060302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71398" y="1171853"/>
            <a:ext cx="11715802" cy="4749553"/>
            <a:chOff x="286807" y="1094128"/>
            <a:chExt cx="10481806" cy="376021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/>
            <a:srcRect l="2304" b="46789"/>
            <a:stretch/>
          </p:blipFill>
          <p:spPr>
            <a:xfrm>
              <a:off x="2059621" y="1094128"/>
              <a:ext cx="7242192" cy="2465816"/>
            </a:xfrm>
            <a:prstGeom prst="rect">
              <a:avLst/>
            </a:prstGeom>
          </p:spPr>
        </p:pic>
        <p:sp>
          <p:nvSpPr>
            <p:cNvPr id="2" name="Стрелка вправо 1"/>
            <p:cNvSpPr/>
            <p:nvPr/>
          </p:nvSpPr>
          <p:spPr>
            <a:xfrm>
              <a:off x="1802167" y="2077376"/>
              <a:ext cx="257453" cy="337351"/>
            </a:xfrm>
            <a:prstGeom prst="rightArrow">
              <a:avLst>
                <a:gd name="adj1" fmla="val 50000"/>
                <a:gd name="adj2" fmla="val 4594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" name="Стрелка вниз 2"/>
            <p:cNvSpPr/>
            <p:nvPr/>
          </p:nvSpPr>
          <p:spPr>
            <a:xfrm>
              <a:off x="5415379" y="3648722"/>
              <a:ext cx="745724" cy="43500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26454" y="4208015"/>
              <a:ext cx="88421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Cambria" panose="02040503050406030204" pitchFamily="18" charset="0"/>
                </a:rPr>
                <a:t>Разрезание ДНК-субстрата, с возникновением </a:t>
              </a:r>
              <a:r>
                <a:rPr lang="ru-RU" dirty="0" err="1">
                  <a:latin typeface="Cambria" panose="02040503050406030204" pitchFamily="18" charset="0"/>
                </a:rPr>
                <a:t>бэндов</a:t>
              </a:r>
              <a:r>
                <a:rPr lang="ru-RU" dirty="0">
                  <a:latin typeface="Cambria" panose="02040503050406030204" pitchFamily="18" charset="0"/>
                </a:rPr>
                <a:t> длиной 678п.н. и 298п.н</a:t>
              </a:r>
              <a:r>
                <a:rPr lang="ru-RU" dirty="0" smtClean="0">
                  <a:latin typeface="Cambria" panose="02040503050406030204" pitchFamily="18" charset="0"/>
                </a:rPr>
                <a:t>., </a:t>
              </a:r>
              <a:r>
                <a:rPr lang="ru-RU" dirty="0">
                  <a:latin typeface="Cambria" panose="02040503050406030204" pitchFamily="18" charset="0"/>
                </a:rPr>
                <a:t>свидетельствует о функциональной активности комплекса </a:t>
              </a:r>
              <a:r>
                <a:rPr lang="ru-RU" altLang="ru-RU" dirty="0" err="1">
                  <a:latin typeface="Cambria" panose="02040503050406030204" pitchFamily="18" charset="0"/>
                </a:rPr>
                <a:t>gRNA</a:t>
              </a:r>
              <a:r>
                <a:rPr lang="ru-RU" altLang="ru-RU" dirty="0">
                  <a:latin typeface="Cambria" panose="02040503050406030204" pitchFamily="18" charset="0"/>
                </a:rPr>
                <a:t>/Cas9</a:t>
              </a:r>
              <a:endParaRPr lang="ru-RU" dirty="0"/>
            </a:p>
          </p:txBody>
        </p:sp>
        <p:sp>
          <p:nvSpPr>
            <p:cNvPr id="7" name="Левая фигурная скобка 6"/>
            <p:cNvSpPr/>
            <p:nvPr/>
          </p:nvSpPr>
          <p:spPr>
            <a:xfrm>
              <a:off x="1748901" y="2467992"/>
              <a:ext cx="310719" cy="958789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2863" y="2476870"/>
              <a:ext cx="1677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Cambria" panose="02040503050406030204" pitchFamily="18" charset="0"/>
                </a:rPr>
                <a:t>Разрезание </a:t>
              </a:r>
              <a:r>
                <a:rPr lang="ru-RU" sz="1600" dirty="0" smtClean="0">
                  <a:latin typeface="Cambria" panose="02040503050406030204" pitchFamily="18" charset="0"/>
                </a:rPr>
                <a:t>комплексом </a:t>
              </a:r>
              <a:r>
                <a:rPr lang="ru-RU" altLang="ru-RU" sz="1600" dirty="0" err="1">
                  <a:latin typeface="Cambria" panose="02040503050406030204" pitchFamily="18" charset="0"/>
                </a:rPr>
                <a:t>gRNA</a:t>
              </a:r>
              <a:r>
                <a:rPr lang="ru-RU" altLang="ru-RU" sz="1600" dirty="0">
                  <a:latin typeface="Cambria" panose="02040503050406030204" pitchFamily="18" charset="0"/>
                </a:rPr>
                <a:t>/Cas9</a:t>
              </a:r>
              <a:endParaRPr lang="ru-RU" sz="16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86807" y="2045849"/>
              <a:ext cx="14800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ДНК-субстрат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877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19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612559" y="0"/>
            <a:ext cx="134496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Модифицированные направляющие </a:t>
            </a:r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>РНК </a:t>
            </a: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импортируются в митохондрии:</a:t>
            </a:r>
          </a:p>
          <a:p>
            <a:pPr lvl="0" algn="ctr">
              <a:spcAft>
                <a:spcPts val="0"/>
              </a:spcAft>
            </a:pPr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>т</a:t>
            </a: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ест на </a:t>
            </a:r>
            <a:r>
              <a:rPr lang="ru-RU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колокализацию</a:t>
            </a:r>
            <a:endParaRPr lang="ru-RU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" y="1038013"/>
            <a:ext cx="6222399" cy="55847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2454" y="724828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Конфокальная микроскопия клеток человека </a:t>
            </a:r>
            <a:r>
              <a:rPr lang="ru-RU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HeLa</a:t>
            </a:r>
            <a:endParaRPr lang="ru-RU" sz="1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8656" y="967666"/>
            <a:ext cx="593916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FD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– положительный контроль</a:t>
            </a: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HF-TLR –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gRNA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с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детерминантой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HF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tetraloop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600" b="1" dirty="0" smtClean="0">
              <a:solidFill>
                <a:srgbClr val="00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b="1" dirty="0" smtClean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Alexa </a:t>
            </a:r>
            <a:r>
              <a:rPr lang="en-US" sz="1600" b="1" dirty="0">
                <a:solidFill>
                  <a:srgbClr val="00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488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флуоресентно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-меченый нуклеотид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уридин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Alexa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Fluor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488-5-UTP), в составе РНК-молекул</a:t>
            </a:r>
            <a:endParaRPr lang="ru-RU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MitoTracker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</a:t>
            </a:r>
            <a:r>
              <a:rPr lang="ru-RU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- визуализация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митохондриальной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сети с помощью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MitoTracker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Red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600" b="1" dirty="0" smtClean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600" b="1" dirty="0" smtClean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600" b="1" dirty="0" smtClean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Merge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-  перекрытие сигналов красного и зеленого флуоресцентных каналов</a:t>
            </a:r>
          </a:p>
          <a:p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PCC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коэффициент корреляции Пирсона для пикселей зеленого и красного каналов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24h, 72h –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временные точки анализа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колокализации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96" y="0"/>
            <a:ext cx="10395858" cy="7277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07" t="202" r="65205" b="80400"/>
          <a:stretch/>
        </p:blipFill>
        <p:spPr>
          <a:xfrm>
            <a:off x="0" y="0"/>
            <a:ext cx="3646742" cy="13933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5029" y="275771"/>
            <a:ext cx="1059542" cy="870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3426802" y="5961916"/>
            <a:ext cx="5407269" cy="23739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445" y="2790825"/>
            <a:ext cx="1188695" cy="366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6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-1" b="706"/>
          <a:stretch/>
        </p:blipFill>
        <p:spPr>
          <a:xfrm>
            <a:off x="6051520" y="1580227"/>
            <a:ext cx="5595983" cy="35510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135"/>
          <a:stretch/>
        </p:blipFill>
        <p:spPr>
          <a:xfrm>
            <a:off x="104200" y="1651247"/>
            <a:ext cx="5778836" cy="343565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20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115410" y="-71022"/>
            <a:ext cx="121091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трансгенных</a:t>
            </a: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>линиях </a:t>
            </a:r>
            <a:r>
              <a:rPr lang="ru-RU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цибридных</a:t>
            </a:r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> клеток </a:t>
            </a:r>
          </a:p>
          <a:p>
            <a:pPr algn="ctr"/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>при воздействии системы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MitoCRISPR</a:t>
            </a:r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Cas</a:t>
            </a: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9 уровень </a:t>
            </a:r>
            <a:r>
              <a:rPr lang="ru-RU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гетероплазмии</a:t>
            </a: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сдвигается на 10% </a:t>
            </a:r>
            <a:endParaRPr lang="ru-RU" sz="22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9698" y="81295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NARP3-1и NARP3-1-MitoCas9-C1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97673" y="78697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NARP3-</a:t>
            </a:r>
            <a:r>
              <a:rPr lang="en-US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NARP3-</a:t>
            </a:r>
            <a:r>
              <a:rPr lang="en-US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-MitoCas9-C1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7200" y="6038671"/>
            <a:ext cx="11068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Достоверные различия между статистическими данными, полученными в результате двух-факторного ANOVA-теста на трех повторах, с учетом коррекции по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Бонферрони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(p-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value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&lt;0.008) обозначены символами. Различия оценивали между исходными и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трансгенными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линиями, между обработкой и необработанным контролем, между обработками на 2 и 6 день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в группе с использованием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Post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Hoc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Tukey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 HSD теста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92197" y="5378026"/>
            <a:ext cx="5326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MitoCas9 + gRNA 8993T&gt;G RP-SLO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смещают число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немутантных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копий с 4% до 14% на 6 день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83044" y="5351394"/>
            <a:ext cx="5498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MitoCas9 + gRNA 8993T&gt;G RP-SLO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смещают число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немутантных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копий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с 43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% до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55% на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2 день 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8645462" y="5076918"/>
            <a:ext cx="962025" cy="257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362111" y="3240351"/>
            <a:ext cx="248575" cy="108226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478174" y="3004206"/>
            <a:ext cx="245614" cy="134874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2801645" y="5095968"/>
            <a:ext cx="962025" cy="257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68171" y="1660124"/>
            <a:ext cx="2681057" cy="48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498454" y="1544714"/>
            <a:ext cx="2645546" cy="48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324730" y="1606858"/>
            <a:ext cx="1518082" cy="88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67" y="1286799"/>
            <a:ext cx="4553392" cy="6055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062" y="1260168"/>
            <a:ext cx="4553392" cy="60554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1043821" y="1722268"/>
            <a:ext cx="790113" cy="79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150528" y="1643849"/>
            <a:ext cx="790113" cy="79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8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182" y="-309000"/>
            <a:ext cx="10515600" cy="112583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</a:rPr>
              <a:t>Выводы</a:t>
            </a:r>
            <a:r>
              <a:rPr lang="ru-RU" sz="22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57380"/>
            <a:ext cx="12192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Полученные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трансгенные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линии со стабильной экспрессией нуклеазы </a:t>
            </a:r>
            <a:r>
              <a:rPr lang="ru-RU" sz="1700" i="1" dirty="0">
                <a:latin typeface="Cambria" panose="02040503050406030204" pitchFamily="18" charset="0"/>
                <a:ea typeface="Cambria" panose="02040503050406030204" pitchFamily="18" charset="0"/>
              </a:rPr>
              <a:t>MitoCas9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импортируемой в матрикс митохондрий, на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основе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цибридных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 клеточных линий, моделирующих синдромы 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NARP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Лея, могут быть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использованы для оптимизации подходов использования системы </a:t>
            </a:r>
            <a:r>
              <a:rPr lang="en-US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MitoCRISPR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/Cas9</a:t>
            </a: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Введение в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трансгенные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цибридные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клеточные линии гена </a:t>
            </a:r>
            <a:r>
              <a:rPr lang="en-US" sz="17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MitoCas9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не приводит к изменению уровня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гетероплазмии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процессе длительного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культивирования клеток</a:t>
            </a:r>
            <a:endParaRPr lang="en-US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endParaRPr lang="ru-RU" sz="1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Экспрессия </a:t>
            </a:r>
            <a:r>
              <a:rPr lang="ru-RU" sz="17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MitoCas9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трансгенных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 клеточных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линиях приводит к изменению морфологии митохондрий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Введение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детерминант </a:t>
            </a:r>
            <a:r>
              <a:rPr lang="ru-RU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митохондриального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импорта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в петли </a:t>
            </a:r>
            <a:r>
              <a:rPr lang="en-US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tetraloop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stem loop2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направляющей РНК (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gRNA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способствует ее импорту в митохондрии и не нарушает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функциональную активность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системы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CRISPR/Cas9 в условиях </a:t>
            </a:r>
            <a:r>
              <a:rPr lang="ru-RU" sz="17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in</a:t>
            </a:r>
            <a:r>
              <a:rPr lang="ru-RU" sz="17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vitro</a:t>
            </a:r>
            <a:endParaRPr lang="ru-RU" sz="17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Действие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нуклеазы MitoCas9 и модифицированной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gRNA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трансгенных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линиях </a:t>
            </a:r>
            <a:r>
              <a:rPr lang="ru-RU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цибридов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вызывает направленный сдвиг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гетероплазмии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 на уровне 10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%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520038" y="6356350"/>
            <a:ext cx="833761" cy="365125"/>
          </a:xfrm>
        </p:spPr>
        <p:txBody>
          <a:bodyPr/>
          <a:lstStyle/>
          <a:p>
            <a:fld id="{1B137C56-BE08-4AA2-BBC5-44C6ABB731E0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1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30" y="140677"/>
            <a:ext cx="118491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864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Список работ по теме диссертации, опубликованных в рецензируемых журналах: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Zakirova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E.G.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Muzyka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V.V.;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Mazunin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I.O.;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Orishchenko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K.E. Natural and Artificial Mechanisms of Mitochondrial Genome Elimination.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Life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2021,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76.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DOI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10.3390/life11020076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Zakirova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E.G.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Vyatkin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Y.V.,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Verechshagina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N.A.,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Muzyka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V.V.,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Mazunin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I.O.,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Orishchenko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K.E. Study of the effect of the introduction of mitochondrial import determinants into the gRNA structure on the activity of the gRNA/SpCas9 complex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 vitro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Vavilovskii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Zhurnal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Genetiki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Selektsii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Vavilov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Journal of Genetics and Breeding.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2020; 24(5):512-518. DOI 10.18699/VJ20.643</a:t>
            </a: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endParaRPr lang="en-US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Тезисы докладов: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Закирова Э. Г.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Адаптация системы CRISPR/Cas9 для направленной элиминации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мтДНК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с мутациями. - VI международные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Фарабиевские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чтения. Алматы, Казахстан, 2019;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Zakirova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E. G.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et al.  Adaptation of the CRISPR / Cas9 system for targeted manipulations with the human mitochondrial genome.- 11th International Young Scientists School “Systems Biology and Bioinformatics” – SBB-2019. Novosibirsk, Russia, 2019;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Zakirova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E. G.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et al.  Method for human mitochondrial DNA repopulation using CRISPR / Cas9-mediated elimination of defect genome copies.-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International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mini-conference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Chromosome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and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mitosis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Novosibirsk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Russia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2019;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Zakirova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E.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et al. Adaptation of CRISPR/Cas9 system for directed elimination of mitochondrial DNA copies with mutations. - 45th FEBS Congress, Molecules of Life: Toward New Horizons.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Ljubljana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Slovenia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2021;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41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850" y="-2730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Положения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выносимые на защиту: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700" y="990600"/>
            <a:ext cx="11058525" cy="4995863"/>
          </a:xfrm>
        </p:spPr>
        <p:txBody>
          <a:bodyPr>
            <a:normAutofit fontScale="92500"/>
          </a:bodyPr>
          <a:lstStyle/>
          <a:p>
            <a:pPr marL="457200" lvl="0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Экспрессия импортируемой в митохондрии нуклеазы MitoCas9 в </a:t>
            </a:r>
            <a:r>
              <a:rPr lang="ru-RU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трансгенных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клеточных линиях, полученных на основе </a:t>
            </a:r>
            <a:r>
              <a:rPr lang="ru-RU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цибридных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клеток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NARP3-1 NARP3-2, моделирующих заболевания NARP и Синдром Лея, не влияет 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уровень </a:t>
            </a:r>
            <a:r>
              <a:rPr lang="ru-RU" sz="2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гетероплазмии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мтДНК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но вызывает изменения в морфологии 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митохондрий</a:t>
            </a:r>
            <a:endParaRPr lang="ru-RU" sz="2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ru-RU" sz="2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Впервые показано, что введение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детерминант </a:t>
            </a:r>
            <a:r>
              <a:rPr lang="ru-RU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митохондриального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импорта в 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петли </a:t>
            </a:r>
            <a:r>
              <a:rPr lang="en-US" sz="2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tetraloop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stem loop2 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направляющей РНК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способствует 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импорту в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митохондрии и не нарушает эффективность сборки и функционирование комплекса </a:t>
            </a:r>
            <a:r>
              <a:rPr lang="ru-RU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gRNA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/Cas9 в условиях </a:t>
            </a:r>
            <a:r>
              <a:rPr lang="ru-RU" sz="2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</a:t>
            </a:r>
            <a:r>
              <a:rPr lang="ru-RU" sz="2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i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vitro</a:t>
            </a:r>
            <a:endParaRPr lang="ru-RU" sz="2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ru-RU" sz="2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Система </a:t>
            </a:r>
            <a:r>
              <a:rPr lang="ru-RU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MitoCRISPR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/Cas9 вызывает 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смещение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уровня </a:t>
            </a:r>
            <a:r>
              <a:rPr lang="ru-RU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гетероплазмии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ru-RU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трансгенных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цибридных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клеточных 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линиях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53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2" y="19878"/>
            <a:ext cx="8857627" cy="9937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945" y="823944"/>
            <a:ext cx="10476405" cy="603405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19" y="5486400"/>
            <a:ext cx="214285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433" y="6091972"/>
            <a:ext cx="6383567" cy="7660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2" y="19878"/>
            <a:ext cx="8857627" cy="9937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445750" y="4438650"/>
            <a:ext cx="45719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065" y="1970843"/>
            <a:ext cx="6343935" cy="27719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526" y="1013621"/>
            <a:ext cx="6705302" cy="2129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08" y="4660777"/>
            <a:ext cx="7476808" cy="14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6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0" y="1133356"/>
            <a:ext cx="12091386" cy="595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0215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Для достижения этой цели были поставлены следующие 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задачи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Провести дизайн и сборку генетических конструкций для интеграции гена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MitoCas</a:t>
            </a:r>
            <a:r>
              <a:rPr lang="ru-RU" sz="2000" i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в геном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цибридных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клеток при помощи системы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Sleeping Beauty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Получить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трансгенные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цибридные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клеточные линии с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интеграцией в геном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MitoCas</a:t>
            </a:r>
            <a:r>
              <a:rPr lang="ru-RU" sz="2000" i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Провести анализ внутриклеточной локализации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MitoCas</a:t>
            </a:r>
            <a:r>
              <a:rPr lang="ru-RU" sz="2000" i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трансгенных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цибридных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линиях клеток.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Осуществить дизайн и сборку генетических конструкций, 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кодирующих различные варианты  модифицированных направляющих РНК против  мутации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.8993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Провести анализ импорта модифицированных направляющих РНК в 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митохондрии </a:t>
            </a:r>
            <a:r>
              <a:rPr lang="ru-RU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трансгенных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клеточных линий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Оценить сдвиг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гетероплазмии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трансгенных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линиях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цибридных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клеток при воздействии системы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MitoCRISPR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Cas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5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47961" y="0"/>
            <a:ext cx="12339961" cy="113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Цель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работы: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разработка 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универсального подхода направленного смещения уровня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гетероплазмии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митохондрильного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генома с применением системы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CRISPR/Cas9</a:t>
            </a:r>
            <a:endParaRPr lang="ru-RU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52" y="981058"/>
            <a:ext cx="5197575" cy="58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938128" y="1508289"/>
            <a:ext cx="4864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303169"/>
              </p:ext>
            </p:extLst>
          </p:nvPr>
        </p:nvGraphicFramePr>
        <p:xfrm>
          <a:off x="5131294" y="1367162"/>
          <a:ext cx="6596108" cy="4501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5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840">
                <a:tc rowSpan="5">
                  <a:txBody>
                    <a:bodyPr/>
                    <a:lstStyle/>
                    <a:p>
                      <a:endParaRPr lang="ru-RU" sz="2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EF-1</a:t>
                      </a:r>
                      <a:r>
                        <a:rPr lang="el-GR" sz="2200" b="1" dirty="0">
                          <a:solidFill>
                            <a:schemeClr val="tx1"/>
                          </a:solidFill>
                        </a:rPr>
                        <a:t>α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200" b="0" dirty="0">
                          <a:solidFill>
                            <a:schemeClr val="tx1"/>
                          </a:solidFill>
                        </a:rPr>
                        <a:t>сильный конститутивный промотор для фактора элонгации человека EF-1α</a:t>
                      </a:r>
                      <a:endParaRPr lang="ru-RU" sz="2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/>
                        <a:t>ген </a:t>
                      </a:r>
                      <a:r>
                        <a:rPr lang="ru-RU" sz="2200" b="1" i="1" dirty="0"/>
                        <a:t>С</a:t>
                      </a:r>
                      <a:r>
                        <a:rPr lang="en-US" sz="2200" b="1" i="1" dirty="0" smtClean="0"/>
                        <a:t>as9 </a:t>
                      </a:r>
                      <a:r>
                        <a:rPr lang="ru-RU" sz="2200" dirty="0"/>
                        <a:t>бактерии </a:t>
                      </a:r>
                      <a:r>
                        <a:rPr lang="en-US" sz="2200" i="1" dirty="0"/>
                        <a:t>Streptococcus </a:t>
                      </a:r>
                      <a:r>
                        <a:rPr lang="en-US" sz="2200" i="1" dirty="0" err="1" smtClean="0"/>
                        <a:t>pyogenes</a:t>
                      </a:r>
                      <a:r>
                        <a:rPr lang="ru-RU" sz="2200" i="0" dirty="0" smtClean="0"/>
                        <a:t>, с оптимизированным </a:t>
                      </a:r>
                      <a:r>
                        <a:rPr lang="ru-RU" sz="2200" i="0" dirty="0" err="1" smtClean="0"/>
                        <a:t>кодонным</a:t>
                      </a:r>
                      <a:r>
                        <a:rPr lang="ru-RU" sz="2200" i="0" baseline="0" dirty="0" smtClean="0"/>
                        <a:t> составом для экспрессии в клетках человека</a:t>
                      </a:r>
                      <a:endParaRPr lang="ru-RU" sz="220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00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/>
                        <a:t>COX8A</a:t>
                      </a:r>
                      <a:r>
                        <a:rPr lang="en-US" sz="2200" dirty="0"/>
                        <a:t> - </a:t>
                      </a:r>
                      <a:r>
                        <a:rPr lang="ru-RU" sz="2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сигнал </a:t>
                      </a:r>
                      <a:r>
                        <a:rPr lang="ru-RU" sz="2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митохондриальной</a:t>
                      </a:r>
                      <a:r>
                        <a:rPr lang="ru-RU" sz="2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локализации от субъединицы VIIIА </a:t>
                      </a:r>
                      <a:r>
                        <a:rPr lang="ru-RU" sz="2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цитохром</a:t>
                      </a:r>
                      <a:r>
                        <a:rPr lang="en-US" sz="2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с-оксидазы</a:t>
                      </a:r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человека</a:t>
                      </a:r>
                      <a:endParaRPr lang="ru-RU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полипептид </a:t>
                      </a:r>
                      <a:r>
                        <a:rPr lang="en-US" sz="2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3xFLAG</a:t>
                      </a:r>
                      <a:r>
                        <a:rPr lang="ru-RU" sz="2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2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детекция</a:t>
                      </a:r>
                      <a:r>
                        <a:rPr lang="ru-RU" sz="2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внутриклеточной локализации нуклеазы</a:t>
                      </a:r>
                      <a:endParaRPr lang="ru-RU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ген </a:t>
                      </a:r>
                      <a:r>
                        <a:rPr lang="en-US" sz="2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EGFP</a:t>
                      </a:r>
                      <a:r>
                        <a:rPr lang="ru-RU" sz="2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 </a:t>
                      </a:r>
                      <a:r>
                        <a:rPr lang="ru-RU" sz="2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детекция</a:t>
                      </a:r>
                      <a:r>
                        <a:rPr lang="ru-RU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экспрессии </a:t>
                      </a:r>
                      <a:r>
                        <a:rPr lang="ru-RU" sz="2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трансгена</a:t>
                      </a:r>
                      <a:r>
                        <a:rPr lang="ru-RU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клеточных линиях</a:t>
                      </a:r>
                      <a:endParaRPr lang="ru-RU" sz="220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5664382"/>
            <a:ext cx="224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MLS </a:t>
            </a:r>
            <a:r>
              <a:rPr lang="ru-RU" b="1" dirty="0">
                <a:solidFill>
                  <a:srgbClr val="C00000"/>
                </a:solidFill>
              </a:rPr>
              <a:t>сигнал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746611" y="5964739"/>
            <a:ext cx="0" cy="50936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443211" y="249047"/>
            <a:ext cx="2086378" cy="194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470516" y="0"/>
            <a:ext cx="129199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200" dirty="0">
                <a:latin typeface="Cambria" panose="02040503050406030204" pitchFamily="18" charset="0"/>
              </a:rPr>
              <a:t>Дизайн и сборка генетических конструкций для интеграции гена, кодирующего модифицированную нуклеазу </a:t>
            </a:r>
            <a:r>
              <a:rPr lang="en-US" altLang="ru-RU" sz="2200" b="1" i="1" dirty="0" err="1">
                <a:latin typeface="Cambria" panose="02040503050406030204" pitchFamily="18" charset="0"/>
              </a:rPr>
              <a:t>MitoCas</a:t>
            </a:r>
            <a:r>
              <a:rPr lang="ru-RU" altLang="ru-RU" sz="2200" b="1" i="1" dirty="0">
                <a:latin typeface="Cambria" panose="02040503050406030204" pitchFamily="18" charset="0"/>
              </a:rPr>
              <a:t>9</a:t>
            </a:r>
            <a:r>
              <a:rPr lang="ru-RU" altLang="ru-RU" sz="2200" dirty="0">
                <a:latin typeface="Cambria" panose="02040503050406030204" pitchFamily="18" charset="0"/>
              </a:rPr>
              <a:t>, в геном клеток при помощи системы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200" dirty="0">
                <a:latin typeface="Cambria" panose="02040503050406030204" pitchFamily="18" charset="0"/>
              </a:rPr>
              <a:t>Sleeping Beauty</a:t>
            </a:r>
            <a:endParaRPr lang="ru-RU" altLang="ru-RU" sz="2200" dirty="0">
              <a:latin typeface="Cambria" panose="0204050305040603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23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09" y="-172016"/>
            <a:ext cx="11959628" cy="1325563"/>
          </a:xfrm>
        </p:spPr>
        <p:txBody>
          <a:bodyPr>
            <a:norm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800" dirty="0" err="1" smtClean="0">
                <a:latin typeface="Cambria" panose="02040503050406030204" pitchFamily="18" charset="0"/>
              </a:rPr>
              <a:t>Цибридные</a:t>
            </a:r>
            <a:r>
              <a:rPr lang="ru-RU" altLang="ru-RU" sz="2800" dirty="0" smtClean="0">
                <a:latin typeface="Cambria" panose="02040503050406030204" pitchFamily="18" charset="0"/>
              </a:rPr>
              <a:t> клеточные линии </a:t>
            </a:r>
            <a:r>
              <a:rPr lang="en-US" altLang="ru-RU" sz="2800" dirty="0" smtClean="0">
                <a:latin typeface="Cambria" panose="02040503050406030204" pitchFamily="18" charset="0"/>
              </a:rPr>
              <a:t>NARP3-1 </a:t>
            </a:r>
            <a:r>
              <a:rPr lang="ru-RU" altLang="ru-RU" sz="2800" dirty="0" smtClean="0">
                <a:latin typeface="Cambria" panose="02040503050406030204" pitchFamily="18" charset="0"/>
              </a:rPr>
              <a:t>и </a:t>
            </a:r>
            <a:r>
              <a:rPr lang="en-US" altLang="ru-RU" sz="2800" dirty="0" smtClean="0">
                <a:latin typeface="Cambria" panose="02040503050406030204" pitchFamily="18" charset="0"/>
              </a:rPr>
              <a:t>NARP3-</a:t>
            </a:r>
            <a:r>
              <a:rPr lang="ru-RU" altLang="ru-RU" sz="2800" dirty="0" smtClean="0">
                <a:latin typeface="Cambria" panose="02040503050406030204" pitchFamily="18" charset="0"/>
              </a:rPr>
              <a:t>2 – модельный объект для анализа смещения уровня </a:t>
            </a:r>
            <a:r>
              <a:rPr lang="ru-RU" altLang="ru-RU" sz="2800" dirty="0" err="1" smtClean="0">
                <a:latin typeface="Cambria" panose="02040503050406030204" pitchFamily="18" charset="0"/>
              </a:rPr>
              <a:t>гетероплазмии</a:t>
            </a:r>
            <a:r>
              <a:rPr lang="ru-RU" altLang="ru-RU" sz="2800" dirty="0" smtClean="0">
                <a:latin typeface="Cambria" panose="02040503050406030204" pitchFamily="18" charset="0"/>
              </a:rPr>
              <a:t>  </a:t>
            </a:r>
            <a:endParaRPr lang="ru-RU" altLang="ru-RU" sz="2800" dirty="0"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70870" y="6539237"/>
            <a:ext cx="10088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*</a:t>
            </a:r>
            <a:r>
              <a:rPr lang="da-DK" i="1" dirty="0"/>
              <a:t>Tanaka, M., Borgeld, HJ., Zhang, J. et al. J Biomed Sci (2002) 9: 534</a:t>
            </a:r>
            <a:endParaRPr lang="ru-RU" i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030148" y="5693446"/>
            <a:ext cx="3702859" cy="708993"/>
            <a:chOff x="-1741687" y="5297635"/>
            <a:chExt cx="4024935" cy="709003"/>
          </a:xfrm>
        </p:grpSpPr>
        <p:sp>
          <p:nvSpPr>
            <p:cNvPr id="30" name="TextBox 29"/>
            <p:cNvSpPr txBox="1"/>
            <p:nvPr/>
          </p:nvSpPr>
          <p:spPr>
            <a:xfrm>
              <a:off x="-1741687" y="5360307"/>
              <a:ext cx="4024935" cy="646331"/>
            </a:xfrm>
            <a:prstGeom prst="rect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NARP3-1</a:t>
              </a:r>
              <a:r>
                <a:rPr lang="ru-RU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– 90%</a:t>
              </a:r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- </a:t>
              </a:r>
              <a:r>
                <a:rPr lang="ru-RU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Синдром Лея</a:t>
              </a:r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endParaRPr lang="ru-RU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  <a:p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NARP3-2</a:t>
              </a:r>
              <a:r>
                <a:rPr lang="ru-RU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– 60% - </a:t>
              </a:r>
              <a:r>
                <a:rPr lang="ru-RU" b="1" dirty="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Синдром</a:t>
              </a:r>
              <a:r>
                <a:rPr lang="en-US" b="1" dirty="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 NARP</a:t>
              </a:r>
              <a:endParaRPr lang="ru-RU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935956" y="5297635"/>
              <a:ext cx="312906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i="1" dirty="0"/>
                <a:t>*</a:t>
              </a:r>
              <a:endParaRPr lang="ru-RU" b="1" dirty="0"/>
            </a:p>
          </p:txBody>
        </p:sp>
      </p:grpSp>
      <p:pic>
        <p:nvPicPr>
          <p:cNvPr id="39" name="Picture 14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3040DBD-9153-4D9B-A367-E4B705F81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403" y="1009862"/>
            <a:ext cx="4861711" cy="4762590"/>
          </a:xfrm>
          <a:prstGeom prst="rect">
            <a:avLst/>
          </a:prstGeom>
        </p:spPr>
      </p:pic>
      <p:sp>
        <p:nvSpPr>
          <p:cNvPr id="40" name="Oval 15">
            <a:extLst>
              <a:ext uri="{FF2B5EF4-FFF2-40B4-BE49-F238E27FC236}">
                <a16:creationId xmlns:a16="http://schemas.microsoft.com/office/drawing/2014/main" id="{9E26D143-E101-4E1F-9F14-026DA69E45DC}"/>
              </a:ext>
            </a:extLst>
          </p:cNvPr>
          <p:cNvSpPr/>
          <p:nvPr/>
        </p:nvSpPr>
        <p:spPr>
          <a:xfrm>
            <a:off x="8531215" y="5079570"/>
            <a:ext cx="454726" cy="51062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 flipV="1">
            <a:off x="4733008" y="6091279"/>
            <a:ext cx="4029992" cy="332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8754760" y="5580675"/>
            <a:ext cx="8240" cy="543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220220" y="3371379"/>
            <a:ext cx="173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mbria" pitchFamily="18" charset="0"/>
              </a:rPr>
              <a:t>Human </a:t>
            </a:r>
            <a:r>
              <a:rPr lang="en-US" sz="1600" dirty="0" err="1">
                <a:latin typeface="Cambria" pitchFamily="18" charset="0"/>
              </a:rPr>
              <a:t>mtDNA</a:t>
            </a:r>
            <a:endParaRPr lang="en-US" sz="1600" dirty="0">
              <a:latin typeface="Cambria" pitchFamily="18" charset="0"/>
            </a:endParaRPr>
          </a:p>
          <a:p>
            <a:pPr algn="ctr"/>
            <a:r>
              <a:rPr lang="en-US" sz="1600" dirty="0">
                <a:latin typeface="Cambria" pitchFamily="18" charset="0"/>
              </a:rPr>
              <a:t>16,569bp</a:t>
            </a:r>
            <a:endParaRPr lang="ru-RU" sz="1600" dirty="0">
              <a:latin typeface="Cambria" pitchFamily="18" charset="0"/>
            </a:endParaRPr>
          </a:p>
        </p:txBody>
      </p:sp>
      <p:sp>
        <p:nvSpPr>
          <p:cNvPr id="6" name="AutoShape 5" descr="Картинки по запросу &quot;gfp в клетках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7" descr="Картинки по запросу &quot;gfp в клетках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368533" y="5698450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0000"/>
              </a:lnSpc>
            </a:pPr>
            <a:r>
              <a:rPr lang="en-US" altLang="ru-RU" b="1" dirty="0">
                <a:latin typeface="Cambria" panose="02040503050406030204" pitchFamily="18" charset="0"/>
              </a:rPr>
              <a:t>m.8993T&gt;G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7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1135" y="2808993"/>
            <a:ext cx="51634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Цибридные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клеточные линии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NARP3-1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NARP3-2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были получены путем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цитоплазматического переноса митохондрий из фибробластов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пациентов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с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синдромами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NARP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и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Лея в клеточную линию </a:t>
            </a:r>
            <a:r>
              <a:rPr lang="ru-RU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остеосаркомы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ru-RU" sz="2000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206,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лишенную </a:t>
            </a:r>
            <a:r>
              <a:rPr lang="ru-RU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мтДНК</a:t>
            </a:r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1395" y="1494732"/>
            <a:ext cx="51634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Для стабильной экспрессии ген </a:t>
            </a:r>
            <a:r>
              <a:rPr lang="en-US" sz="20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MitoCas9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встраивали в геном NARP3-1 и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NARP3-2</a:t>
            </a:r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688879" y="2317686"/>
            <a:ext cx="914400" cy="4345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2633050" y="5168021"/>
            <a:ext cx="914400" cy="4345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1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589630" y="1016744"/>
            <a:ext cx="2313970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DAPI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8866169" y="6477272"/>
            <a:ext cx="368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1657723" y="3719497"/>
            <a:ext cx="368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617646" y="921022"/>
            <a:ext cx="773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Уровень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гетероплазмии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в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сублиниях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NARP3-1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и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NARP3-2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Cambria" pitchFamily="18" charset="0"/>
            </a:endParaRPr>
          </a:p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39" name="Рисунок 38"/>
          <p:cNvPicPr/>
          <p:nvPr/>
        </p:nvPicPr>
        <p:blipFill>
          <a:blip r:embed="rId3"/>
          <a:stretch>
            <a:fillRect/>
          </a:stretch>
        </p:blipFill>
        <p:spPr>
          <a:xfrm>
            <a:off x="21193" y="1300077"/>
            <a:ext cx="6394203" cy="2019300"/>
          </a:xfrm>
          <a:prstGeom prst="rect">
            <a:avLst/>
          </a:prstGeom>
        </p:spPr>
      </p:pic>
      <p:pic>
        <p:nvPicPr>
          <p:cNvPr id="41" name="Рисунок 40"/>
          <p:cNvPicPr/>
          <p:nvPr/>
        </p:nvPicPr>
        <p:blipFill>
          <a:blip r:embed="rId4"/>
          <a:stretch>
            <a:fillRect/>
          </a:stretch>
        </p:blipFill>
        <p:spPr>
          <a:xfrm>
            <a:off x="50800" y="3312622"/>
            <a:ext cx="6398203" cy="18888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60811" y="1986213"/>
            <a:ext cx="548004" cy="13234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725479" y="3938437"/>
            <a:ext cx="494995" cy="12406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5257459" y="1986213"/>
            <a:ext cx="548004" cy="13331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5351108" y="3938437"/>
            <a:ext cx="494995" cy="12406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8</a:t>
            </a:fld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423288" y="5534892"/>
            <a:ext cx="1862411" cy="646331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NARP3-1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 – 90%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NARP3-2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 – 60%</a:t>
            </a:r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-137683" y="-202207"/>
            <a:ext cx="125980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200" dirty="0" smtClean="0">
                <a:latin typeface="Cambria" panose="02040503050406030204" pitchFamily="18" charset="0"/>
              </a:rPr>
              <a:t>Анализ уровня </a:t>
            </a:r>
            <a:r>
              <a:rPr lang="ru-RU" altLang="ru-RU" sz="2200" dirty="0" err="1" smtClean="0">
                <a:latin typeface="Cambria" panose="02040503050406030204" pitchFamily="18" charset="0"/>
              </a:rPr>
              <a:t>гетероплазмии</a:t>
            </a:r>
            <a:r>
              <a:rPr lang="ru-RU" altLang="ru-RU" sz="2200" dirty="0" smtClean="0">
                <a:latin typeface="Cambria" panose="02040503050406030204" pitchFamily="18" charset="0"/>
              </a:rPr>
              <a:t> в </a:t>
            </a:r>
            <a:r>
              <a:rPr lang="ru-RU" altLang="ru-RU" sz="2200" dirty="0" err="1" smtClean="0">
                <a:latin typeface="Cambria" panose="02040503050406030204" pitchFamily="18" charset="0"/>
              </a:rPr>
              <a:t>трансгенных</a:t>
            </a:r>
            <a:r>
              <a:rPr lang="ru-RU" altLang="ru-RU" sz="2200" dirty="0" smtClean="0">
                <a:latin typeface="Cambria" panose="02040503050406030204" pitchFamily="18" charset="0"/>
              </a:rPr>
              <a:t> </a:t>
            </a:r>
            <a:r>
              <a:rPr lang="ru-RU" altLang="ru-RU" sz="2200" dirty="0" err="1" smtClean="0">
                <a:latin typeface="Cambria" panose="02040503050406030204" pitchFamily="18" charset="0"/>
              </a:rPr>
              <a:t>субклонах</a:t>
            </a:r>
            <a:r>
              <a:rPr lang="ru-RU" altLang="ru-RU" sz="2200" dirty="0" smtClean="0">
                <a:latin typeface="Cambria" panose="02040503050406030204" pitchFamily="18" charset="0"/>
              </a:rPr>
              <a:t> </a:t>
            </a:r>
            <a:r>
              <a:rPr lang="ru-RU" altLang="ru-RU" sz="2200" dirty="0">
                <a:latin typeface="Cambria" panose="02040503050406030204" pitchFamily="18" charset="0"/>
              </a:rPr>
              <a:t>со стабильной экспрессией гена </a:t>
            </a:r>
            <a:r>
              <a:rPr lang="en-US" altLang="ru-RU" sz="2200" b="1" i="1" dirty="0" err="1">
                <a:latin typeface="Cambria" panose="02040503050406030204" pitchFamily="18" charset="0"/>
              </a:rPr>
              <a:t>MitoCas</a:t>
            </a:r>
            <a:r>
              <a:rPr lang="ru-RU" altLang="ru-RU" sz="2200" b="1" i="1" dirty="0">
                <a:latin typeface="Cambria" panose="02040503050406030204" pitchFamily="18" charset="0"/>
              </a:rPr>
              <a:t>9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839637" y="1450979"/>
            <a:ext cx="564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Уровень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гетероплазмии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в ходе культивирования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043" y="1992215"/>
            <a:ext cx="5655957" cy="3399592"/>
          </a:xfrm>
          <a:prstGeom prst="rect">
            <a:avLst/>
          </a:prstGeom>
        </p:spPr>
      </p:pic>
      <p:sp>
        <p:nvSpPr>
          <p:cNvPr id="2" name="Стрелка вниз 1"/>
          <p:cNvSpPr/>
          <p:nvPr/>
        </p:nvSpPr>
        <p:spPr>
          <a:xfrm>
            <a:off x="8265110" y="5468644"/>
            <a:ext cx="1171853" cy="3195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160885" y="5841506"/>
            <a:ext cx="703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Стабильная экспрессия 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MitoCas9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не влияет на уровень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гетероплазмии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в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трансгенных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линиях в ходе культивирования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0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9899" y="-139188"/>
            <a:ext cx="12192000" cy="1325563"/>
          </a:xfrm>
        </p:spPr>
        <p:txBody>
          <a:bodyPr>
            <a:norm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200" dirty="0" smtClean="0">
                <a:latin typeface="Cambria" panose="02040503050406030204" pitchFamily="18" charset="0"/>
              </a:rPr>
              <a:t>Нуклеаза </a:t>
            </a:r>
            <a:r>
              <a:rPr lang="en-US" altLang="ru-RU" sz="2200" dirty="0" err="1">
                <a:latin typeface="Cambria" panose="02040503050406030204" pitchFamily="18" charset="0"/>
              </a:rPr>
              <a:t>MitoCas</a:t>
            </a:r>
            <a:r>
              <a:rPr lang="ru-RU" altLang="ru-RU" sz="2200" dirty="0">
                <a:latin typeface="Cambria" panose="02040503050406030204" pitchFamily="18" charset="0"/>
              </a:rPr>
              <a:t>9 </a:t>
            </a:r>
            <a:r>
              <a:rPr lang="ru-RU" altLang="ru-RU" sz="2200" dirty="0" smtClean="0">
                <a:latin typeface="Cambria" panose="02040503050406030204" pitchFamily="18" charset="0"/>
              </a:rPr>
              <a:t>локализуется в митохондриях </a:t>
            </a:r>
            <a:r>
              <a:rPr lang="ru-RU" altLang="ru-RU" sz="2200" dirty="0" err="1" smtClean="0">
                <a:latin typeface="Cambria" panose="02040503050406030204" pitchFamily="18" charset="0"/>
              </a:rPr>
              <a:t>трансгенных</a:t>
            </a:r>
            <a:r>
              <a:rPr lang="ru-RU" altLang="ru-RU" sz="2200" dirty="0" smtClean="0">
                <a:latin typeface="Cambria" panose="02040503050406030204" pitchFamily="18" charset="0"/>
              </a:rPr>
              <a:t> клеточных линий:</a:t>
            </a:r>
            <a:br>
              <a:rPr lang="ru-RU" altLang="ru-RU" sz="2200" dirty="0" smtClean="0">
                <a:latin typeface="Cambria" panose="02040503050406030204" pitchFamily="18" charset="0"/>
              </a:rPr>
            </a:br>
            <a:r>
              <a:rPr lang="ru-RU" altLang="ru-RU" sz="2200" dirty="0" smtClean="0">
                <a:latin typeface="Cambria" panose="02040503050406030204" pitchFamily="18" charset="0"/>
              </a:rPr>
              <a:t>вестерн-</a:t>
            </a:r>
            <a:r>
              <a:rPr lang="ru-RU" altLang="ru-RU" sz="2200" dirty="0" err="1" smtClean="0">
                <a:latin typeface="Cambria" panose="02040503050406030204" pitchFamily="18" charset="0"/>
              </a:rPr>
              <a:t>блот</a:t>
            </a:r>
            <a:r>
              <a:rPr lang="ru-RU" altLang="ru-RU" sz="2200" dirty="0" smtClean="0">
                <a:latin typeface="Cambria" panose="02040503050406030204" pitchFamily="18" charset="0"/>
              </a:rPr>
              <a:t> анализ </a:t>
            </a:r>
            <a:endParaRPr lang="ru-RU" altLang="ru-RU" sz="2200" dirty="0">
              <a:latin typeface="Cambria" panose="020405030504060302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8866169" y="6477272"/>
            <a:ext cx="368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1657723" y="3719497"/>
            <a:ext cx="3688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7C56-BE08-4AA2-BBC5-44C6ABB731E0}" type="slidenum">
              <a:rPr lang="ru-RU" smtClean="0"/>
              <a:t>9</a:t>
            </a:fld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1119355" y="1437123"/>
            <a:ext cx="9207060" cy="5026068"/>
            <a:chOff x="1150884" y="1017598"/>
            <a:chExt cx="9380001" cy="5241313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9097901" y="3843836"/>
              <a:ext cx="4162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3"/>
            <p:cNvGrpSpPr/>
            <p:nvPr/>
          </p:nvGrpSpPr>
          <p:grpSpPr>
            <a:xfrm>
              <a:off x="3271494" y="1017598"/>
              <a:ext cx="7259391" cy="5241313"/>
              <a:chOff x="1145287" y="2688995"/>
              <a:chExt cx="5818162" cy="4398611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145287" y="6225832"/>
                <a:ext cx="4638517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Cambria" panose="02040503050406030204" pitchFamily="18" charset="0"/>
                  </a:rPr>
                  <a:t>T</a:t>
                </a:r>
                <a:r>
                  <a:rPr lang="ru-RU" sz="2000" dirty="0">
                    <a:latin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</a:rPr>
                  <a:t>-</a:t>
                </a:r>
                <a:r>
                  <a:rPr lang="ru-RU" sz="2000" dirty="0">
                    <a:latin typeface="Cambria" panose="02040503050406030204" pitchFamily="18" charset="0"/>
                  </a:rPr>
                  <a:t> тотальный белковый экстракт; </a:t>
                </a:r>
              </a:p>
              <a:p>
                <a:r>
                  <a:rPr lang="en-US" sz="2000" dirty="0">
                    <a:latin typeface="Cambria" panose="02040503050406030204" pitchFamily="18" charset="0"/>
                  </a:rPr>
                  <a:t>C</a:t>
                </a:r>
                <a:r>
                  <a:rPr lang="ru-RU" sz="2000" dirty="0">
                    <a:latin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</a:rPr>
                  <a:t>- </a:t>
                </a:r>
                <a:r>
                  <a:rPr lang="ru-RU" sz="2000" dirty="0">
                    <a:latin typeface="Cambria" panose="02040503050406030204" pitchFamily="18" charset="0"/>
                  </a:rPr>
                  <a:t>цитоплазматическая белковая фракция</a:t>
                </a:r>
                <a:r>
                  <a:rPr lang="en-US" sz="2000" dirty="0">
                    <a:latin typeface="Cambria" panose="02040503050406030204" pitchFamily="18" charset="0"/>
                  </a:rPr>
                  <a:t>;</a:t>
                </a:r>
                <a:endParaRPr lang="ru-RU" sz="2000" dirty="0">
                  <a:latin typeface="Cambria" panose="02040503050406030204" pitchFamily="18" charset="0"/>
                </a:endParaRPr>
              </a:p>
              <a:p>
                <a:r>
                  <a:rPr lang="en-US" sz="2000" dirty="0">
                    <a:latin typeface="Cambria" panose="02040503050406030204" pitchFamily="18" charset="0"/>
                  </a:rPr>
                  <a:t>M</a:t>
                </a:r>
                <a:r>
                  <a:rPr lang="ru-RU" sz="2000" dirty="0">
                    <a:latin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</a:rPr>
                  <a:t>- </a:t>
                </a:r>
                <a:r>
                  <a:rPr lang="ru-RU" sz="2000" dirty="0" err="1">
                    <a:latin typeface="Cambria" panose="02040503050406030204" pitchFamily="18" charset="0"/>
                  </a:rPr>
                  <a:t>митохондриальная</a:t>
                </a:r>
                <a:r>
                  <a:rPr lang="ru-RU" sz="2000" dirty="0">
                    <a:latin typeface="Cambria" panose="02040503050406030204" pitchFamily="18" charset="0"/>
                  </a:rPr>
                  <a:t> белковая фракция</a:t>
                </a:r>
                <a:r>
                  <a:rPr lang="en-US" sz="2000" dirty="0"/>
                  <a:t> </a:t>
                </a:r>
                <a:endParaRPr lang="ru-RU" sz="2000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366838" y="2966244"/>
                <a:ext cx="1168095" cy="38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ambria" pitchFamily="18" charset="0"/>
                  </a:rPr>
                  <a:t>NARP3-1</a:t>
                </a:r>
                <a:endParaRPr lang="ru-RU" b="1" dirty="0">
                  <a:latin typeface="Cambria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686560" y="2746632"/>
                <a:ext cx="15053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ambria" pitchFamily="18" charset="0"/>
                  </a:rPr>
                  <a:t>NARP3-1-MitoCas9-C1</a:t>
                </a:r>
                <a:endParaRPr lang="ru-RU" b="1" dirty="0">
                  <a:latin typeface="Cambria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440877" y="2688995"/>
                <a:ext cx="15225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ambria" pitchFamily="18" charset="0"/>
                  </a:rPr>
                  <a:t>NARP3-2-MitoCas9-C1</a:t>
                </a:r>
                <a:endParaRPr lang="ru-RU" b="1" dirty="0">
                  <a:latin typeface="Cambria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236636" y="2971119"/>
                <a:ext cx="1168095" cy="335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ambria" pitchFamily="18" charset="0"/>
                  </a:rPr>
                  <a:t>NARP3-2</a:t>
                </a:r>
                <a:endParaRPr lang="ru-RU" b="1" dirty="0">
                  <a:latin typeface="Cambria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511029" y="1987685"/>
              <a:ext cx="857353" cy="3160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latin typeface="Cambria" pitchFamily="18" charset="0"/>
                </a:rPr>
                <a:t>GAPDH</a:t>
              </a:r>
              <a:endParaRPr lang="ru-RU" sz="1300" b="1" dirty="0">
                <a:latin typeface="Cambria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36188" y="2721655"/>
              <a:ext cx="732194" cy="3160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latin typeface="Cambria" pitchFamily="18" charset="0"/>
                </a:rPr>
                <a:t>TFAM</a:t>
              </a:r>
              <a:endParaRPr lang="ru-RU" sz="1300" b="1" dirty="0">
                <a:latin typeface="Cambria" pitchFamily="18" charset="0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150884" y="1875867"/>
              <a:ext cx="9270124" cy="2995678"/>
              <a:chOff x="551794" y="1812805"/>
              <a:chExt cx="9270124" cy="2995678"/>
            </a:xfrm>
          </p:grpSpPr>
          <p:pic>
            <p:nvPicPr>
              <p:cNvPr id="25" name="Рисунок 24" descr="WB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320" y="1812805"/>
                <a:ext cx="9148598" cy="29956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Прямоугольник 6"/>
              <p:cNvSpPr/>
              <p:nvPr/>
            </p:nvSpPr>
            <p:spPr>
              <a:xfrm>
                <a:off x="551794" y="1984358"/>
                <a:ext cx="9134804" cy="674202"/>
              </a:xfrm>
              <a:prstGeom prst="rect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2" name="Прямая соединительная линия 11"/>
            <p:cNvCxnSpPr/>
            <p:nvPr/>
          </p:nvCxnSpPr>
          <p:spPr>
            <a:xfrm>
              <a:off x="4997758" y="1920227"/>
              <a:ext cx="0" cy="2695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6806760" y="1899207"/>
              <a:ext cx="0" cy="2695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8480323" y="1899206"/>
              <a:ext cx="0" cy="2695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27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169968</TotalTime>
  <Words>3885</Words>
  <Application>Microsoft Office PowerPoint</Application>
  <PresentationFormat>Широкоэкранный</PresentationFormat>
  <Paragraphs>274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Цибридные клеточные линии NARP3-1 и NARP3-2 – модельный объект для анализа смещения уровня гетероплазмии  </vt:lpstr>
      <vt:lpstr>Презентация PowerPoint</vt:lpstr>
      <vt:lpstr>Нуклеаза MitoCas9 локализуется в митохондриях трансгенных клеточных линий: вестерн-блот анализ </vt:lpstr>
      <vt:lpstr>Нуклеаза MitoCas9 и митохондрии колокализуются в трансгенных клеточных линиях: иммуноцитохимическое окрашивание</vt:lpstr>
      <vt:lpstr>Нуклеаза MitoCas9 и митохондрии колокализуются в трансгенных клеточных линиях: иммуноцитохимическое окрашивание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Дизайн и сборка генетических конструкций, кодирующих направляющую РНК с митохондриальной локализацией против мутации m.8993T&gt;G</vt:lpstr>
      <vt:lpstr>Введение модификаций gRNA не влияет на функциональную активность комплекса gRNA/Cas9 в условиях in vitro</vt:lpstr>
      <vt:lpstr>Презентация PowerPoint</vt:lpstr>
      <vt:lpstr>Презентация PowerPoint</vt:lpstr>
      <vt:lpstr>Выводы:</vt:lpstr>
      <vt:lpstr>Презентация PowerPoint</vt:lpstr>
      <vt:lpstr>Положения выносимые на защиту: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</dc:creator>
  <cp:lastModifiedBy>Закирова Эльвира Гамиловна</cp:lastModifiedBy>
  <cp:revision>628</cp:revision>
  <dcterms:created xsi:type="dcterms:W3CDTF">2018-01-29T05:39:36Z</dcterms:created>
  <dcterms:modified xsi:type="dcterms:W3CDTF">2022-10-06T07:34:26Z</dcterms:modified>
</cp:coreProperties>
</file>