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7"/>
  </p:notesMasterIdLst>
  <p:sldIdLst>
    <p:sldId id="256" r:id="rId2"/>
    <p:sldId id="257" r:id="rId3"/>
    <p:sldId id="258" r:id="rId4"/>
    <p:sldId id="260" r:id="rId5"/>
    <p:sldId id="291" r:id="rId6"/>
    <p:sldId id="262" r:id="rId7"/>
    <p:sldId id="271" r:id="rId8"/>
    <p:sldId id="295" r:id="rId9"/>
    <p:sldId id="297" r:id="rId10"/>
    <p:sldId id="263" r:id="rId11"/>
    <p:sldId id="335" r:id="rId12"/>
    <p:sldId id="374" r:id="rId13"/>
    <p:sldId id="268" r:id="rId14"/>
    <p:sldId id="272" r:id="rId15"/>
    <p:sldId id="336" r:id="rId16"/>
    <p:sldId id="337" r:id="rId17"/>
    <p:sldId id="338" r:id="rId18"/>
    <p:sldId id="339" r:id="rId19"/>
    <p:sldId id="273" r:id="rId20"/>
    <p:sldId id="274" r:id="rId21"/>
    <p:sldId id="348" r:id="rId22"/>
    <p:sldId id="349" r:id="rId23"/>
    <p:sldId id="296" r:id="rId24"/>
    <p:sldId id="299" r:id="rId25"/>
    <p:sldId id="300" r:id="rId26"/>
    <p:sldId id="371" r:id="rId27"/>
    <p:sldId id="350" r:id="rId28"/>
    <p:sldId id="281" r:id="rId29"/>
    <p:sldId id="275" r:id="rId30"/>
    <p:sldId id="294" r:id="rId31"/>
    <p:sldId id="264" r:id="rId32"/>
    <p:sldId id="276" r:id="rId33"/>
    <p:sldId id="277" r:id="rId34"/>
    <p:sldId id="327" r:id="rId35"/>
    <p:sldId id="328"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257B"/>
    <a:srgbClr val="FCF0C8"/>
    <a:srgbClr val="BCC0EA"/>
    <a:srgbClr val="E2CAEC"/>
    <a:srgbClr val="F9DBEA"/>
    <a:srgbClr val="323CA1"/>
    <a:srgbClr val="EAB470"/>
    <a:srgbClr val="8539A3"/>
    <a:srgbClr val="FCAABE"/>
    <a:srgbClr val="F608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53441" autoAdjust="0"/>
  </p:normalViewPr>
  <p:slideViewPr>
    <p:cSldViewPr snapToGrid="0">
      <p:cViewPr varScale="1">
        <p:scale>
          <a:sx n="67" d="100"/>
          <a:sy n="67" d="100"/>
        </p:scale>
        <p:origin x="620"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0T16:36:17.809"/>
    </inkml:context>
    <inkml:brush xml:id="br0">
      <inkml:brushProperty name="width" value="0.05" units="cm"/>
      <inkml:brushProperty name="height" value="0.05" units="cm"/>
    </inkml:brush>
  </inkml:definitions>
  <inkml:trace contextRef="#ctx0" brushRef="#br0">1 0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0T16:48:34.714"/>
    </inkml:context>
    <inkml:brush xml:id="br0">
      <inkml:brushProperty name="width" value="0.05" units="cm"/>
      <inkml:brushProperty name="height" value="0.05" units="cm"/>
    </inkml:brush>
  </inkml:definitions>
  <inkml:trace contextRef="#ctx0" brushRef="#br0">106 188 24575,'-5'1'0,"-1"-1"0,0 1 0,0 0 0,0 0 0,-1 1 0,2-1 0,0 3 0,-1-2 0,-9 4 0,13-5 0,0 1 0,0-1 0,0 1 0,0 0 0,-1 0 0,0-1 0,1 2 0,1-1 0,-1 0 0,0 0 0,0 0 0,1 2 0,0-2 0,-1 0 0,0 0 0,1 0 0,-1 2 0,2-2 0,-1 1 0,0 0 0,0 4 0,1-6 0,1 0 0,-1 0 0,0 0 0,0 2 0,0-2 0,0 0 0,1 0 0,-1 0 0,1 0 0,-1 0 0,2 0 0,-2 0 0,1 0 0,-1 1 0,2-1 0,-1-1 0,-1 1 0,1 0 0,0 0 0,0-1 0,1 3 0,2-1 0,-2 0 0,2-1 0,-1 0 0,0 0 0,0 0 0,-1 0 0,2-1 0,5 1 0,-5 0 0,-1-1 0,1 0 0,-1 0 0,0 0 0,0 0 0,1 0 0,0-1 0,-1 1 0,0-1 0,1 0 0,-2 0 0,2 0 0,0 0 0,-2 0 0,1-2 0,0 2 0,5-4 0,-2-4 0,0-2 0,0 2 0,6-15 0,-8 14 0,2-1 0,-1 0 0,12-12 0,-14 20 0,-2 1 0,0 0 0,0-2 0,1 2 0,-1 0 0,2 0 0,-1 1 0,1-2 0,-2 1 0,1 1 0,1 0 0,-1-2 0,1 2 0,-1 0 0,2-1 0,2 0 0,-6 2 0,0 1 0,0-1 0,0 0 0,0 1 0,0-1 0,0 0 0,0 2 0,1-2 0,-1 1 0,0-1 0,0 0 0,0 1 0,0-1 0,-1 0 0,1 1 0,0-1 0,0 2 0,0-2 0,0 0 0,0 1 0,0-1 0,0 0 0,-1 1 0,1-1 0,0 0 0,0 1 0,-1-1 0,1 0 0,0 0 0,0 1 0,-1-1 0,1 0 0,0 0 0,-1 0 0,0 1 0,-13 15 0,-86 77 0,97-92 0,1 1 0,0 1 0,0-2 0,0 1 0,-1-1 0,1 0 0,0 0 0,0 0 0,-1 0 0,0-1 0,1 1 0,-1-1 0,1 2 0,-1-2 0,1 0 0,-2 1 0,-2-1 0,4-1 0,1 1 0,-1-2 0,1 1 0,-1 1 0,-1-1 0,2 0 0,0 0 0,-1 0 0,1 0 0,0 0 0,0 0 0,0 0 0,0-3 0,-1 3 0,1 0 0,-1 0 0,1-1 0,0 1 0,1-1 0,-1 0 0,1 0 0,-1 1 0,1-2 0,-1 2 0,1-4 0,-3-2 0,2-1 0,0 0 0,0 0 0,1 1 0,-1-2 0,1 1 0,1 1 0,0-1 0,-1 2 0,2-3 0,3-11 0,-3 17 0,-1-3 0,2 3 0,0 0 0,-1-1 0,0 1 0,1-1 0,-1 0 0,3 1 0,-3 1 0,1-1 0,1 0 0,-1 0 0,1 1 0,0 0 0,-1 0 0,1-1 0,1 2 0,-2-1 0,1 1 0,0 0 0,1-1 0,4 1 0,-7 0 0,-1 1 0,1 0 0,2-2 0,-2 2 0,-1 0 0,1 0 0,0 0 0,1 2 0,-2-2 0,1 0 0,1 1 0,-1-1 0,-1 1 0,2-1 0,-1 2 0,-1-1 0,1 0 0,-1 0 0,1-1 0,1 2 0,-2-1 0,1 1 0,-1-1 0,0 0 0,1 1 0,-1-1 0,0 0 0,1 2 0,-1-1 0,-1 0 0,1-1 0,0 1 0,1 0 0,-2-1 0,1 2 0,-1-1 0,0 1 0,1-2 0,-1 1 0,0 4 0,1 5 0,-1-1 0,0 1 0,0 0 0,-1-3 0,0 3 0,-2-1 0,-2 13 0,2-14 0,1 2 0,-2-2 0,-1 1 0,1-2 0,-1 2 0,1 0 0,-3-1 0,2 0 0,-3-2 0,3 2 0,-2-2 0,-2 0 0,-14 13 0,22-19 0,1 0 0,-1-1 0,-1 1 0,1-1 0,0 2 0,0-2 0,0 1 0,0-1 0,-2 0 0,2 0 0,0 1 0,0-1 0,0 0 0,0 0 0,0 0 0,-1 0 0,0 0 0,1 0 0,-1-1 0,1 1 0,0 0 0,0 0 0,0-1 0,0 1 0,0-2 0,-2 1 0,0-1 0,2 0 0,-1 0 0,1 1 0,0-2 0,-2 1 0,2 0 0,0 0 0,0 0 0,0-2 0,1 2 0,-1 0 0,-2-5 0,0-8 0,1 0 0,0-2 0,1-20 0,1 33 0,0-10 0,0 1 0,1 0 0,0 1 0,1-1 0,1 0 0,5-18 0,-7 27 0,2 0 0,-2 1 0,1-1 0,-1 0 0,2 1 0,0 0 0,-1-1 0,0 0 0,1 2 0,-1-1 0,3 0 0,-3 0 0,1 1 0,1-1 0,-1 0 0,1 1 0,0 1 0,-1-1 0,0 1 0,0 0 0,3-1 0,-3 2 0,0-2 0,8-1 0,-8 3 0,-2 0 0,0 0 0,0 0 0,0 0 0,0 0 0,0 0 0,0 0 0,3 0 0,-3 1 0,0-1 0,0 0 0,0 2 0,0-2 0,0 2 0,0-2 0,0 1 0,0-1 0,1 1 0,-1 0 0,0-1 0,-1 1 0,1 0 0,1 0 0,0 1 0,-1 2 0,0-1 0,1 0 0,-1-1 0,0 2 0,0-2 0,0 1 0,-1 2 0,1-3 0,-1 1 0,0 4 0,1 5 0,-2 0 0,0-1 0,0 1 0,-5 18 0,5-26 0,0-1 0,0-1 0,-1 3 0,1-2 0,0-1 0,-2 1 0,2 0 0,-1 1 0,1-2 0,-1 0 0,0 2 0,-2-2 0,2 0 0,-5 5 0,5-6 0,1-1 0,0 0 0,-2 1 0,2-1 0,0 0 0,0 1 0,0-1 0,-2 0 0,2 0 0,0 0 0,0 0 0,-1 0 0,1-1 0,0 1 0,-1 0 0,0-1 0,0 1 0,1 0 0,0-1 0,0 1 0,0-1 0,0-2 0,0 3 0,0-1 0,-1 0 0,1 0 0,0 0 0,-1 0 0,1 1 0,1-1 0,-1 0 0,0 0 0,1-2 0,-1 2 0,0 0 0,-1-1 0,-1-6 0,0 3 0,0-3 0,-1 3 0,2-2 0,0-1 0,1 2 0,-1-2 0,1 2 0,-1-3 0,2 2 0,-1 1 0,1-2 0,3-13 0,-3 17 0,1-2 0,0 2 0,-1-1 0,2 1 0,-1-1 0,0 1 0,1 0 0,0 0 0,2-2 0,-2 3 0,0-2 0,1 2 0,0-1 0,0 0 0,1 1 0,0 0 0,-1 0 0,0 0 0,1-1 0,1 2 0,4-4 0,-4 4 0,0 0 0,-1 0 0,0-1 0,2 2 0,-2 0 0,1 0 0,0 0 0,7 0 0,-11 2 0,0-1 0,3 0 0,-3 0 0,0 1 0,1-1 0,-1 1 0,0-1 0,0 1 0,0-1 0,1 1 0,0 1 0,-1-2 0,1 1 0,-1 1 0,0-1 0,0 0 0,-1 0 0,1 0 0,1 0 0,-1 0 0,-1 1 0,1-1 0,0 1 0,-1-1 0,1 0 0,-1 0 0,1 2 0,-1-1 0,0-1 0,1 2 0,0 9 0,3-2 0,-3 2 0,0 0 0,-1 15 0,-1-23 0,1 1 0,0-2 0,-1 2 0,1-2 0,-3 3 0,2-3 0,0 1 0,-1 0 0,1 0 0,-1 0 0,1 0 0,-2-1 0,1 0 0,-7 7 0,9-9 0,0-1 0,0 0 0,-1 1 0,1-1 0,-1 0 0,1 1 0,0-1 0,-1 0 0,1 2 0,-1-2 0,1 0 0,0 0 0,-1 1 0,1-1 0,-1 0 0,1 0 0,-1 0 0,1 0 0,-1 0 0,1 1 0,-3-1 0,3 0 0,-1 0 0,1 0 0,-1-1 0,1 1 0,-1 0 0,1 0 0,-1 0 0,1 0 0,-1 0 0,1 0 0,-1-1 0,1 1 0,0 0 0,-1 0 0,0-2 0,-11-20 0,10 20 0,2 0 0,0 1 0,-1-2 0,1 2 0,-1-2 0,0 2 0,0-1 0,1 1 0,-1 0 0,0-1 0,0 1 0,0 0 0,0-1 0,-3 0 0,3 1 0,0 0 0,0 0 0,-1 0 0,1 0 0,0 0 0,-4-2 0,4 3 0,-1 0 0,1 0 0,1 0 0,-1 0 0,0 0 0,0 0 0,-1 0 0,2 0 0,-1 2 0,0-2 0,0 0 0,1 0 0,-1 1 0,0-1 0,0 0 0,0 1 0,1 0 0,-1-1 0,1 0 0,0 0 0,0 1 0,0-1 0,-2 0 0,2 1 0,0-1 0,0 0 0,0 1 0,0-1 0,0 0 0,0 1 0,0-1 0,0 2 0,0-2 0,0 0 0,0 2 0,0-2 0,0 0 0,0 1 0,0-1 0,0 0 0,0 1 0,2 1 0,-1 0 0,0 0 0,0-1 0,0 2 0,0-2 0,0 2 0,0-2 0,2 1 0,-2-1 0,0 0 0,5 4 0,2 1 0,1 0 0,0-2 0,-1 1 0,1 0 0,1-2 0,-1 1 0,2-1 0,-1-1 0,-2 2 0,3-2 0,18 0 0,-27-2 0,-1 0 0,1-1 0,-1 1 0,1 0 0,0-1 0,-1 1 0,1-1 0,-1 0 0,1 1 0,-1-3 0,2 2 0,-2 0 0,1-1 0,-2 2 0,0 0 0,0 0 0,0 0 0,0 0 0,0 0 0,0 0 0,0 0 0,0 0 0,0 0 0,0 0 0,0 0 0,0 0 0,0 0 0,0 0 0,0 0 0,0 0 0,0 0 0,0 0 0,0 0 0,0 0 0,0 0 0,-1 0 0,1 0 0,0 0 0,0 0 0,0 0 0,0 0 0,0 0 0,0 0 0,0 0 0,0-1 0,0 1 0,0 0 0,0 0 0,0 0 0,0 0 0,0 0 0,0 0 0,0 0 0,0 0 0,1 0 0,-1 0 0,0 0 0,0 0 0,-13 9 0,5-3 0,-1 3 0,3-2 0,-11 13 0,14-13 0,-1-3 0,-1 2 0,2-2 0,-1 2 0,-2-2 0,2 1 0,-1-2 0,-1 2 0,1-1 0,0-1 0,-2 0 0,2-1 0,-8 5 0,13-7 0,-2 0 0,1 1 0,0-1 0,1 0 0,-1 0 0,0 0 0,1 0 0,-1 0 0,0 0 0,0 0 0,1 0 0,-1-1 0,0 1 0,1 0 0,-3 0 0,2-1 0,1 1 0,-1 0 0,0-1 0,1 1 0,-1 0 0,1-1 0,-1 1 0,1-1 0,-1 1 0,1-3 0,-1 2 0,0-1 0,0 0 0,-1 0 0,1 1 0,0-2 0,1 1 0,-1-1 0,1 1 0,-2 0 0,2-5 0,-1-1 0,1 3 0,0-2 0,1 0 0,-1 0 0,2-1 0,1-5 0,-1 10 0,-1 1 0,1-1 0,-1 1 0,1 0 0,-1 0 0,1 0 0,2 1 0,-3-3 0,1 3 0,0-1 0,0 1 0,1 0 0,-1 0 0,1 0 0,-1-1 0,2 1 0,-2 0 0,0 1 0,0-1 0,1 1 0,1-1 0,-2 1 0,1 0 0,-1 0 0,1 0 0,0 0 0,3 1 0,-3-1 0,-1 0 0,1 0 0,-1 0 0,2 1 0,-1-1 0,-1 1 0,0-1 0,0 1 0,2 1 0,-1-1 0,-1 0 0,0 0 0,1 1 0,-1-1 0,0 0 0,0 3 0,0-3 0,1 1 0,-1 0 0,-1-1 0,1 1 0,-1 1 0,0-1 0,0 1 0,2-1 0,-2 0 0,2 5 0,-2 4 0,0 1 0,0-2 0,-1 2 0,0-1 0,0 0 0,-1 1 0,-5 15 0,6-27 0,0 2 0,0-2 0,0 2 0,0-2 0,0 1 0,0-1 0,0 0 0,-1 1 0,1-1 0,0 1 0,0-1 0,-2 1 0,2-1 0,0 0 0,0 1 0,-1-1 0,1 0 0,0 1 0,-1-1 0,1 0 0,-1 1 0,1-1 0,0 0 0,-1 0 0,1 0 0,-1 1 0,1-1 0,-1 0 0,-11-10 0,-1-23 0,11 18 0,1 2 0,1 0 0,1 0 0,1 1 0,-1-2 0,2 0 0,4-16 0,7-42 0,-10 35-1365,-2 21-5461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0T16:49:00.580"/>
    </inkml:context>
    <inkml:brush xml:id="br0">
      <inkml:brushProperty name="width" value="0.05" units="cm"/>
      <inkml:brushProperty name="height" value="0.05" units="cm"/>
    </inkml:brush>
  </inkml:definitions>
  <inkml:trace contextRef="#ctx0" brushRef="#br0">106 188 24575,'-5'1'0,"-1"-1"0,0 1 0,0 0 0,0 0 0,-1 1 0,2-1 0,0 3 0,-1-2 0,-9 4 0,13-5 0,0 1 0,0-1 0,0 1 0,0 0 0,-1 0 0,0-1 0,1 2 0,1-1 0,-1 0 0,0 0 0,0 0 0,1 2 0,0-2 0,-1 0 0,0 0 0,1 0 0,-1 2 0,2-2 0,-1 1 0,0 0 0,0 4 0,1-6 0,1 0 0,-1 0 0,0 0 0,0 2 0,0-2 0,0 0 0,1 0 0,-1 0 0,1 0 0,-1 0 0,2 0 0,-2 0 0,1 0 0,-1 1 0,2-1 0,-1-1 0,-1 1 0,1 0 0,0 0 0,0-1 0,1 3 0,2-1 0,-2 0 0,2-1 0,-1 0 0,0 0 0,0 0 0,-1 0 0,2-1 0,5 1 0,-5 0 0,-1-1 0,1 0 0,-1 0 0,0 0 0,0 0 0,1 0 0,0-1 0,-1 1 0,0-1 0,1 0 0,-2 0 0,2 0 0,0 0 0,-2 0 0,1-2 0,0 2 0,5-4 0,-2-4 0,0-2 0,0 2 0,6-15 0,-8 14 0,2-1 0,-1 0 0,12-12 0,-14 20 0,-2 1 0,0 0 0,0-2 0,1 2 0,-1 0 0,2 0 0,-1 1 0,1-2 0,-2 1 0,1 1 0,1 0 0,-1-2 0,1 2 0,-1 0 0,2-1 0,2 0 0,-6 2 0,0 1 0,0-1 0,0 0 0,0 1 0,0-1 0,0 0 0,0 2 0,1-2 0,-1 1 0,0-1 0,0 0 0,0 1 0,0-1 0,-1 0 0,1 1 0,0-1 0,0 2 0,0-2 0,0 0 0,0 1 0,0-1 0,0 0 0,-1 1 0,1-1 0,0 0 0,0 1 0,-1-1 0,1 0 0,0 0 0,0 1 0,-1-1 0,1 0 0,0 0 0,-1 0 0,0 1 0,-13 15 0,-86 77 0,97-92 0,1 1 0,0 1 0,0-2 0,0 1 0,-1-1 0,1 0 0,0 0 0,0 0 0,-1 0 0,0-1 0,1 1 0,-1-1 0,1 2 0,-1-2 0,1 0 0,-2 1 0,-2-1 0,4-1 0,1 1 0,-1-2 0,1 1 0,-1 1 0,-1-1 0,2 0 0,0 0 0,-1 0 0,1 0 0,0 0 0,0 0 0,0 0 0,0-3 0,-1 3 0,1 0 0,-1 0 0,1-1 0,0 1 0,1-1 0,-1 0 0,1 0 0,-1 1 0,1-2 0,-1 2 0,1-4 0,-3-2 0,2-1 0,0 0 0,0 0 0,1 1 0,-1-2 0,1 1 0,1 1 0,0-1 0,-1 2 0,2-3 0,3-11 0,-3 17 0,-1-3 0,2 3 0,0 0 0,-1-1 0,0 1 0,1-1 0,-1 0 0,3 1 0,-3 1 0,1-1 0,1 0 0,-1 0 0,1 1 0,0 0 0,-1 0 0,1-1 0,1 2 0,-2-1 0,1 1 0,0 0 0,1-1 0,4 1 0,-7 0 0,-1 1 0,1 0 0,2-2 0,-2 2 0,-1 0 0,1 0 0,0 0 0,1 2 0,-2-2 0,1 0 0,1 1 0,-1-1 0,-1 1 0,2-1 0,-1 2 0,-1-1 0,1 0 0,-1 0 0,1-1 0,1 2 0,-2-1 0,1 1 0,-1-1 0,0 0 0,1 1 0,-1-1 0,0 0 0,1 2 0,-1-1 0,-1 0 0,1-1 0,0 1 0,1 0 0,-2-1 0,1 2 0,-1-1 0,0 1 0,1-2 0,-1 1 0,0 4 0,1 5 0,-1-1 0,0 1 0,0 0 0,-1-3 0,0 3 0,-2-1 0,-2 13 0,2-14 0,1 2 0,-2-2 0,-1 1 0,1-2 0,-1 2 0,1 0 0,-3-1 0,2 0 0,-3-2 0,3 2 0,-2-2 0,-2 0 0,-14 13 0,22-19 0,1 0 0,-1-1 0,-1 1 0,1-1 0,0 2 0,0-2 0,0 1 0,0-1 0,-2 0 0,2 0 0,0 1 0,0-1 0,0 0 0,0 0 0,0 0 0,-1 0 0,0 0 0,1 0 0,-1-1 0,1 1 0,0 0 0,0 0 0,0-1 0,0 1 0,0-2 0,-2 1 0,0-1 0,2 0 0,-1 0 0,1 1 0,0-2 0,-2 1 0,2 0 0,0 0 0,0 0 0,0-2 0,1 2 0,-1 0 0,-2-5 0,0-8 0,1 0 0,0-2 0,1-20 0,1 33 0,0-10 0,0 1 0,1 0 0,0 1 0,1-1 0,1 0 0,5-18 0,-7 27 0,2 0 0,-2 1 0,1-1 0,-1 0 0,2 1 0,0 0 0,-1-1 0,0 0 0,1 2 0,-1-1 0,3 0 0,-3 0 0,1 1 0,1-1 0,-1 0 0,1 1 0,0 1 0,-1-1 0,0 1 0,0 0 0,3-1 0,-3 2 0,0-2 0,8-1 0,-8 3 0,-2 0 0,0 0 0,0 0 0,0 0 0,0 0 0,0 0 0,0 0 0,3 0 0,-3 1 0,0-1 0,0 0 0,0 2 0,0-2 0,0 2 0,0-2 0,0 1 0,0-1 0,1 1 0,-1 0 0,0-1 0,-1 1 0,1 0 0,1 0 0,0 1 0,-1 2 0,0-1 0,1 0 0,-1-1 0,0 2 0,0-2 0,0 1 0,-1 2 0,1-3 0,-1 1 0,0 4 0,1 5 0,-2 0 0,0-1 0,0 1 0,-5 18 0,5-26 0,0-1 0,0-1 0,-1 3 0,1-2 0,0-1 0,-2 1 0,2 0 0,-1 1 0,1-2 0,-1 0 0,0 2 0,-2-2 0,2 0 0,-5 5 0,5-6 0,1-1 0,0 0 0,-2 1 0,2-1 0,0 0 0,0 1 0,0-1 0,-2 0 0,2 0 0,0 0 0,0 0 0,-1 0 0,1-1 0,0 1 0,-1 0 0,0-1 0,0 1 0,1 0 0,0-1 0,0 1 0,0-1 0,0-2 0,0 3 0,0-1 0,-1 0 0,1 0 0,0 0 0,-1 0 0,1 1 0,1-1 0,-1 0 0,0 0 0,1-2 0,-1 2 0,0 0 0,-1-1 0,-1-6 0,0 3 0,0-3 0,-1 3 0,2-2 0,0-1 0,1 2 0,-1-2 0,1 2 0,-1-3 0,2 2 0,-1 1 0,1-2 0,3-13 0,-3 17 0,1-2 0,0 2 0,-1-1 0,2 1 0,-1-1 0,0 1 0,1 0 0,0 0 0,2-2 0,-2 3 0,0-2 0,1 2 0,0-1 0,0 0 0,1 1 0,0 0 0,-1 0 0,0 0 0,1-1 0,1 2 0,4-4 0,-4 4 0,0 0 0,-1 0 0,0-1 0,2 2 0,-2 0 0,1 0 0,0 0 0,7 0 0,-11 2 0,0-1 0,3 0 0,-3 0 0,0 1 0,1-1 0,-1 1 0,0-1 0,0 1 0,0-1 0,1 1 0,0 1 0,-1-2 0,1 1 0,-1 1 0,0-1 0,0 0 0,-1 0 0,1 0 0,1 0 0,-1 0 0,-1 1 0,1-1 0,0 1 0,-1-1 0,1 0 0,-1 0 0,1 2 0,-1-1 0,0-1 0,1 2 0,0 9 0,3-2 0,-3 2 0,0 0 0,-1 15 0,-1-23 0,1 1 0,0-2 0,-1 2 0,1-2 0,-3 3 0,2-3 0,0 1 0,-1 0 0,1 0 0,-1 0 0,1 0 0,-2-1 0,1 0 0,-7 7 0,9-9 0,0-1 0,0 0 0,-1 1 0,1-1 0,-1 0 0,1 1 0,0-1 0,-1 0 0,1 2 0,-1-2 0,1 0 0,0 0 0,-1 1 0,1-1 0,-1 0 0,1 0 0,-1 0 0,1 0 0,-1 0 0,1 1 0,-3-1 0,3 0 0,-1 0 0,1 0 0,-1-1 0,1 1 0,-1 0 0,1 0 0,-1 0 0,1 0 0,-1 0 0,1 0 0,-1-1 0,1 1 0,0 0 0,-1 0 0,0-2 0,-11-20 0,10 20 0,2 0 0,0 1 0,-1-2 0,1 2 0,-1-2 0,0 2 0,0-1 0,1 1 0,-1 0 0,0-1 0,0 1 0,0 0 0,0-1 0,-3 0 0,3 1 0,0 0 0,0 0 0,-1 0 0,1 0 0,0 0 0,-4-2 0,4 3 0,-1 0 0,1 0 0,1 0 0,-1 0 0,0 0 0,0 0 0,-1 0 0,2 0 0,-1 2 0,0-2 0,0 0 0,1 0 0,-1 1 0,0-1 0,0 0 0,0 1 0,1 0 0,-1-1 0,1 0 0,0 0 0,0 1 0,0-1 0,-2 0 0,2 1 0,0-1 0,0 0 0,0 1 0,0-1 0,0 0 0,0 1 0,0-1 0,0 2 0,0-2 0,0 0 0,0 2 0,0-2 0,0 0 0,0 1 0,0-1 0,0 0 0,0 1 0,2 1 0,-1 0 0,0 0 0,0-1 0,0 2 0,0-2 0,0 2 0,0-2 0,2 1 0,-2-1 0,0 0 0,5 4 0,2 1 0,1 0 0,0-2 0,-1 1 0,1 0 0,1-2 0,-1 1 0,2-1 0,-1-1 0,-2 2 0,3-2 0,18 0 0,-27-2 0,-1 0 0,1-1 0,-1 1 0,1 0 0,0-1 0,-1 1 0,1-1 0,-1 0 0,1 1 0,-1-3 0,2 2 0,-2 0 0,1-1 0,-2 2 0,0 0 0,0 0 0,0 0 0,0 0 0,0 0 0,0 0 0,0 0 0,0 0 0,0 0 0,0 0 0,0 0 0,0 0 0,0 0 0,0 0 0,0 0 0,0 0 0,0 0 0,0 0 0,0 0 0,0 0 0,0 0 0,-1 0 0,1 0 0,0 0 0,0 0 0,0 0 0,0 0 0,0 0 0,0 0 0,0 0 0,0-1 0,0 1 0,0 0 0,0 0 0,0 0 0,0 0 0,0 0 0,0 0 0,0 0 0,0 0 0,1 0 0,-1 0 0,0 0 0,0 0 0,-13 9 0,5-3 0,-1 3 0,3-2 0,-11 13 0,14-13 0,-1-3 0,-1 2 0,2-2 0,-1 2 0,-2-2 0,2 1 0,-1-2 0,-1 2 0,1-1 0,0-1 0,-2 0 0,2-1 0,-8 5 0,13-7 0,-2 0 0,1 1 0,0-1 0,1 0 0,-1 0 0,0 0 0,1 0 0,-1 0 0,0 0 0,0 0 0,1 0 0,-1-1 0,0 1 0,1 0 0,-3 0 0,2-1 0,1 1 0,-1 0 0,0-1 0,1 1 0,-1 0 0,1-1 0,-1 1 0,1-1 0,-1 1 0,1-3 0,-1 2 0,0-1 0,0 0 0,-1 0 0,1 1 0,0-2 0,1 1 0,-1-1 0,1 1 0,-2 0 0,2-5 0,-1-1 0,1 3 0,0-2 0,1 0 0,-1 0 0,2-1 0,1-5 0,-1 10 0,-1 1 0,1-1 0,-1 1 0,1 0 0,-1 0 0,1 0 0,2 1 0,-3-3 0,1 3 0,0-1 0,0 1 0,1 0 0,-1 0 0,1 0 0,-1-1 0,2 1 0,-2 0 0,0 1 0,0-1 0,1 1 0,1-1 0,-2 1 0,1 0 0,-1 0 0,1 0 0,0 0 0,3 1 0,-3-1 0,-1 0 0,1 0 0,-1 0 0,2 1 0,-1-1 0,-1 1 0,0-1 0,0 1 0,2 1 0,-1-1 0,-1 0 0,0 0 0,1 1 0,-1-1 0,0 0 0,0 3 0,0-3 0,1 1 0,-1 0 0,-1-1 0,1 1 0,-1 1 0,0-1 0,0 1 0,2-1 0,-2 0 0,2 5 0,-2 4 0,0 1 0,0-2 0,-1 2 0,0-1 0,0 0 0,-1 1 0,-5 15 0,6-27 0,0 2 0,0-2 0,0 2 0,0-2 0,0 1 0,0-1 0,0 0 0,-1 1 0,1-1 0,0 1 0,0-1 0,-2 1 0,2-1 0,0 0 0,0 1 0,-1-1 0,1 0 0,0 1 0,-1-1 0,1 0 0,-1 1 0,1-1 0,0 0 0,-1 0 0,1 0 0,-1 1 0,1-1 0,-1 0 0,-11-10 0,-1-23 0,11 18 0,1 2 0,1 0 0,1 0 0,1 1 0,-1-2 0,2 0 0,4-16 0,7-42 0,-10 35-1365,-2 21-5461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0T16:36:18.737"/>
    </inkml:context>
    <inkml:brush xml:id="br0">
      <inkml:brushProperty name="width" value="0.05" units="cm"/>
      <inkml:brushProperty name="height" value="0.05" units="cm"/>
    </inkml:brush>
  </inkml:definitions>
  <inkml:trace contextRef="#ctx0" brushRef="#br0">117 141 24575,'0'-1'0,"-6"-5"0,-5 0 0,-8-4 0,-6-4 0,0 0 0,4-3 0,11 1 0,14 3 0,18 2 0,11 2 0,3 1 0,3 3 0,-6-2 0,-7 4-8191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0T16:36:19.825"/>
    </inkml:context>
    <inkml:brush xml:id="br0">
      <inkml:brushProperty name="width" value="0.05" units="cm"/>
      <inkml:brushProperty name="height" value="0.05" units="cm"/>
    </inkml:brush>
  </inkml:definitions>
  <inkml:trace contextRef="#ctx0" brushRef="#br0">111 10 24575,'0'3'0,"1"0"0,-1 0 0,0 0 0,-1 1 0,1 0 0,0-2 0,-1 1 0,1 0 0,-1 2 0,-1-3 0,1 1 0,-1-1 0,1 2 0,-1-2 0,1 2 0,-1-2 0,0 1 0,0-1 0,-4 6 0,5-8 0,1 0 0,-2 0 0,2 0 0,0 0 0,-1 0 0,1 0 0,-1 0 0,1 0 0,0 0 0,-1 0 0,1 0 0,0 0 0,-1 0 0,1 0 0,-1 0 0,1-2 0,0 2 0,-1 0 0,1 0 0,0 0 0,-1-2 0,1 2 0,0 0 0,0 0 0,-1-1 0,1 1 0,0 0 0,0-1 0,-1 1 0,1 0 0,0-1 0,0 1 0,0 0 0,0-1 0,0 1 0,-1-1 0,1 1 0,0 0 0,0-1 0,0 1 0,0 0 0,0-1 0,0 1 0,0-2 0,0 1 0,-4-25 0,4 25 0,-1-5 0,-2-18 0,3 23 0,-1 1 0,1 0 0,0 0 0,-1-1 0,1 1 0,0 0 0,-1 0 0,1 0 0,0-1 0,-2 1 0,2 0 0,-1 0 0,1 0 0,-1 0 0,1 0 0,0 0 0,-1 0 0,1 0 0,-1 0 0,1 0 0,0 0 0,-2 0 0,2 0 0,-1 0 0,1 0 0,-1 1 0,1-1 0,0 0 0,-1 0 0,1 0 0,0 1 0,-2-1 0,2 0 0,0 0 0,-1 1 0,1-1 0,0 0 0,-1 1 0,1-1 0,0 0 0,0 1 0,0-1 0,-1 2 0,-3 3 0,-2-1 0,2 1 0,0 1 0,0-1 0,0 0 0,1 2 0,-1-2 0,1 1 0,-4 9 0,6-11 0,0-2 0,1-1 0,-1 1 0,1-1 0,0 1 0,-1 0 0,1 0 0,0 1 0,0-1 0,0 0 0,0-1 0,0 2 0,1-1 0,-1-1 0,0 1 0,1-1 0,-1 2 0,1 0 0,0-2 0,-1 1 0,1-1 0,1 1 0,0-1 0,-1 0 0,0 3 0,0-3 0,0 0 0,1 0 0,-1 0 0,1 0 0,0 0 0,-1 0 0,0 0 0,2 1 0,-2-1 0,4 0 0,33 8-1365,-20-8-5461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0T16:36:21.255"/>
    </inkml:context>
    <inkml:brush xml:id="br0">
      <inkml:brushProperty name="width" value="0.05" units="cm"/>
      <inkml:brushProperty name="height" value="0.05" units="cm"/>
    </inkml:brush>
  </inkml:definitions>
  <inkml:trace contextRef="#ctx0" brushRef="#br0">420 202 24575,'0'1'0,"0"0"0,-1 0 0,1 0 0,0 0 0,-1 0 0,1 2 0,-1-2 0,1 0 0,-1 0 0,1 0 0,-1-1 0,-2 1 0,2 0 0,1 0 0,-1-1 0,0 1 0,0 0 0,0-1 0,0 2 0,1-2 0,-1 1 0,0-1 0,0 1 0,0-1 0,-1 0 0,1 0 0,0 1 0,-1-1 0,0 0 0,0 0 0,-46 4 0,41-4 0,-2 0 0,-5 1 0,1-1 0,-2-1 0,2 0 0,-26-5 0,36 6 0,1-2 0,0 2 0,0-1 0,0 0 0,0 1 0,0-1 0,-1 0 0,1 0 0,0 0 0,1-1 0,-2 1 0,1-2 0,1 1 0,-2 1 0,2 0 0,0-1 0,-2 0 0,2 0 0,0 0 0,0 0 0,0-1 0,0 2 0,0-2 0,1 1 0,-1 0 0,1 0 0,-1 0 0,1-2 0,0 2 0,-1 0 0,1 0 0,0 0 0,0-1 0,0 1 0,1-5 0,0 2 0,0 1 0,0-1 0,1 1 0,-1 0 0,1 0 0,1-1 0,-1 2 0,1-2 0,-1 2 0,2-1 0,-2 0 0,1 1 0,2 0 0,-2-1 0,0 1 0,0 0 0,1 1 0,1-1 0,5-2 0,10-4 0,-2 1 0,1 1 0,26-4 0,-20 2 0,-41 9 0,-1-1 0,1-1 0,-1 0 0,-19-7 0,22 4 0,0 1 0,-1 0 0,1 1 0,1 1 0,-19 0 0,27 2 0,-1 0 0,1 1 0,-1 0 0,1 0 0,-1 0 0,1 0 0,0 2 0,0 0 0,-1-1 0,2 0 0,0 1 0,-2 0 0,2-1 0,-1 2 0,1 0 0,-7 8 0,-4 2 0,9-8 0,1-2 0,-1 0 0,2 2 0,-2-1 0,2 1 0,0 0 0,0 0 0,0-1 0,1 2 0,-1-1 0,2 0 0,-1 2 0,0-2 0,1 2 0,-1 7 0,2-3-170,0 1-1,1 2 0,1-2 1,0 1-1,0-2 0,1 1 1,6 16-1,-1-12-6655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0T16:36:23.505"/>
    </inkml:context>
    <inkml:brush xml:id="br0">
      <inkml:brushProperty name="width" value="0.05" units="cm"/>
      <inkml:brushProperty name="height" value="0.05" units="cm"/>
    </inkml:brush>
  </inkml:definitions>
  <inkml:trace contextRef="#ctx0" brushRef="#br0">6 283 24575,'6'-2'0,"-3"0"0,1-1 0,-1 2 0,1-1 0,0 0 0,-1 0 0,-1 0 0,1-3 0,1 3 0,-1-1 0,3-6 0,-2 5 0,7-9 0,0 3 0,1-1 0,-1 0 0,1 1 0,1 0 0,0 2 0,1-1 0,18-8 0,-28 16 0,-2 0 0,1 0 0,-1-1 0,1 0 0,0 0 0,0 0 0,-1 0 0,0 1 0,1-2 0,0 1 0,-2 0 0,1 0 0,3-6 0,-5 7 0,1 0 0,-1 1 0,0-1 0,0 0 0,1 1 0,-1-1 0,0 0 0,0-1 0,0 2 0,0-1 0,0-1 0,0 1 0,0 1 0,0-1 0,0 0 0,-1 0 0,1 1 0,0-1 0,0 0 0,-1-1 0,-1 1 0,1-1 0,0 1 0,0 0 0,0-1 0,0 1 0,0 0 0,-2-1 0,1 1 0,1 0 0,0 1 0,-1-1 0,1 0 0,-3 0 0,-12-3 0,-20-11 0,35 15 0,0-1 0,0 1 0,0-1 0,0 1 0,-1-1 0,1-1 0,0 1 0,0 1 0,1-1 0,-1 0 0,0-1 0,0 1 0,1 0 0,-2 0 0,1 0 0,1 0 0,-2 0 0,2 0 0,-1 0 0,1-4 0,0 5 0,0 0 0,0-1 0,1 1 0,-1 0 0,0 0 0,0 0 0,2 0 0,-2 0 0,0 0 0,0 0 0,1 0 0,-1 0 0,0 0 0,2 0 0,-2 0 0,0 0 0,0 0 0,1 0 0,-1 0 0,0 0 0,1 0 0,-1 0 0,0 0 0,0 0 0,1 0 0,-1 1 0,0-1 0,0 0 0,1 0 0,-1 0 0,0 1 0,0-1 0,0 0 0,1 0 0,-1 0 0,0 1 0,0-1 0,0 0 0,15 11 0,-7 0 0,1-2 0,-1 2 0,0 0 0,-2-1 0,13 22 0,-16-24 0,-1-2 0,2 3 0,-2-3 0,0 3 0,0-1 0,0 0 0,-2-1 0,1 2 0,-1-1 0,0 13 0,-1-18 0,1-1 0,-1 0 0,0 0 0,-1 2 0,1-2 0,0 1 0,-1-1 0,0 1 0,1-2 0,-1 1 0,1 0 0,-1 0 0,-1-1 0,0 3 0,2-3 0,-1 0 0,0 1 0,0-1 0,-1 0 0,-1 0 0,-2 2 0,4-2 0,0 0 0,0-1 0,-1 1 0,1-1 0,0 2 0,0-2 0,0 0 0,0 0 0,0 0 0,-2 0 0,2 0 0,0 0 0,1 0 0,-1 0 0,-1-2 0,1 2 0,-1-1 0,2 0 0,-1 1 0,0-1 0,-1-1 0,2 1 0,-1 0 0,1 0 0,-2 0 0,2 0 0,-3-3 0,-1-6 0,-1 0 0,2 1 0,1-2 0,-1 0 0,1 1 0,0-1 0,1 0 0,0 1 0,0-1 0,2-1 0,0 3 0,0-2 0,0 0 0,1 0 0,2 0 0,-2 0 0,5-11 0,-2 16 0,-2 1 0,1-1 0,-1 2 0,3-2 0,-2 2 0,9-8 0,-10 10 0,0 0 0,1 0 0,-1 0 0,-1 1 0,3-1 0,-2 1 0,1 0 0,-1-1 0,0 0 0,0 1 0,3 0 0,-3 0 0,0 0 0,1 1 0,4-1 0,-5 1 0,-1 1 0,0-1 0,0 1 0,0 0 0,1-1 0,-1 1 0,0 0 0,0-1 0,0 2 0,0 0 0,0-1 0,-1 0 0,1 0 0,1 0 0,-2 0 0,1 0 0,1 0 0,-2 1 0,1-1 0,-1 0 0,0 0 0,1 0 0,-1 0 0,0 2 0,0-2 0,0 1 0,0 1 0,4 47 0,-4-42 0,-2 153 0,2-159 0,0 1 0,0-1 0,0 0 0,-1 0 0,1 0 0,-1 2 0,1-2 0,-1 0 0,0-1 0,-1 1 0,1 1 0,-1-1 0,-1 3 0,3-5 0,-1 0 0,1 1 0,-1-1 0,0 0 0,1 1 0,-1-1 0,1 0 0,-2 0 0,1 0 0,1 2 0,-1-2 0,0 0 0,0 0 0,1 0 0,-2 0 0,1 0 0,1 0 0,-1 0 0,0-2 0,1 2 0,-2 0 0,1 0 0,1 0 0,-1-1 0,0 1 0,1 0 0,-1-1 0,1 1 0,-1 0 0,1-1 0,-1 1 0,1-1 0,-1 1 0,1-2 0,-1 2 0,1-1 0,-1 1 0,1-1 0,-3 0 0,-2-7 0,-1-1 0,1 1 0,-1-1 0,2 1 0,0-2 0,-1 0 0,2 1 0,1-1 0,0 1 0,-5-19 0,5 4 0,0 0 0,1-1 0,2-31 0,-1 54 0,0 0 0,0 0 0,0 0 0,0 1 0,1-1 0,-1 1 0,0-2 0,1 2 0,-1 0 0,1-1 0,-1 1 0,1 0 0,0 0 0,0-4 0,0 5 0,-1 0 0,0 0 0,2 0 0,-2-1 0,0 1 0,2 0 0,-2 0 0,0 0 0,1 0 0,-1 0 0,0 0 0,1 0 0,-1 0 0,0 0 0,1 0 0,-1 0 0,0 0 0,1 0 0,-1 0 0,0 1 0,1-1 0,-1 0 0,0 0 0,0 0 0,1 0 0,-1 1 0,0-1 0,1 0 0,-1 0 0,0 2 0,0-2 0,1 0 0,-1 2 0,4 1 0,-1 0 0,-1 1 0,0 0 0,1 0 0,-1 1 0,0-1 0,-1-1 0,3 8 0,1 10 0,-2 1 0,0-1 0,1 1 0,-3 0 0,-1-1 0,-2 23 0,2-43 0,0 0 0,0 1 0,0-1 0,-3 0 0,3 0 0,0 0 0,-1 1 0,1 0 0,0-1 0,-1 0 0,1 0 0,-1-1 0,1 1 0,-1 0 0,0 0 0,1 0 0,-1 1 0,0-2 0,0 1 0,1 0 0,-2-1 0,1 1 0,0 0 0,0-1 0,-3 2 0,2-1 0,-1-1 0,1 0 0,0 0 0,0 0 0,-1 0 0,0 0 0,1 0 0,0-1 0,1 1 0,-1 0 0,-1-2 0,0 1 0,-1 0 0,-4-4 0,-1 1 0,2-2 0,-2 2 0,0-1 0,-12-13 0,17 11 0,-3 2 0,3-3 0,1 3 0,-2-2 0,1 0 0,1 0 0,-1-1 0,2 1 0,-1-1 0,-1 0 0,3 1 0,-2-11 0,3 16 0,-1-1 0,1-1 0,0 2 0,0-2 0,0 0 0,0 2 0,0-1 0,1 0 0,-1-1 0,1 1 0,-1 1 0,1-1 0,0 0 0,0 0 0,1 0 0,1 1 0,-2-2 0,0 2 0,1 0 0,0 0 0,0-2 0,0 2 0,0 0 0,1 0 0,-1 0 0,1 1 0,-1-2 0,1 2 0,-1-1 0,2 0 0,-1 1 0,-1 0 0,6-2 0,-2 2 13,-1 0 0,-1 0-1,3 1 1,-2-1-1,1 1 1,-1 0 0,0 0-1,1 1 1,-1-1 0,0 1-1,0 0 1,1 0 0,-2 2-1,2-2 1,-1 1 0,0 1-1,0-1 1,0 1-1,-1 0 1,-1-1 0,3 1-1,-3 2 1,1-2 0,0 0-1,0 2 1,4 6 0,-2-2-127,-1-3 0,0 4 0,-1-2 0,1 0 1,-2 1-1,1 1 0,-2-2 0,1 2 1,-1-2-1,-1 2 0,0 0 0,1 0 1,-2 0-1,0 11 0,-2-7-6712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0T16:36:29.137"/>
    </inkml:context>
    <inkml:brush xml:id="br0">
      <inkml:brushProperty name="width" value="0.05" units="cm"/>
      <inkml:brushProperty name="height" value="0.05" units="cm"/>
    </inkml:brush>
  </inkml:definitions>
  <inkml:trace contextRef="#ctx0" brushRef="#br0">109 275 24575,'1'-8'0,"0"-2"0,1 1 0,0-1 0,0 2 0,2-1 0,0-1 0,7-15 0,-3 12 0,-3-1 0,7-20 0,-11 31 0,0-2 0,-1 1 0,1 0 0,-1-1 0,0 1 0,0-1 0,0 1 0,0 0 0,-1-1 0,1 1 0,-1 0 0,-2-6 0,3 10 0,0-1 0,0 1 0,0-2 0,0 2 0,-1-1 0,1 1 0,0-2 0,0 2 0,-1 0 0,1-1 0,0 1 0,-1-1 0,1 1 0,0 0 0,-3-1 0,3 1 0,-1 0 0,1 0 0,0-1 0,-1 1 0,1 0 0,-1 0 0,1-1 0,-1 1 0,1 0 0,-1 0 0,1 0 0,-1 0 0,1 0 0,-1 0 0,1 0 0,-1 0 0,1 0 0,-1 0 0,1 0 0,-1 0 0,1 0 0,-2 0 0,2 1 0,-1-1 0,1 0 0,-1 0 0,1 0 0,-2 1 0,2-1 0,0 0 0,-1 1 0,1-1 0,-1 0 0,1 1 0,0-1 0,-1 0 0,1 1 0,-1 1 0,-19 27 0,16-16 0,-1 0 0,2 0 0,1-1 0,-2 19 0,4-19 0,-2-1 0,1 0 0,-2 1 0,-1-1 0,1 0 0,-4 11 0,7-19 0,-3-2 0,2 1 0,1-1 0,-1 1 0,0-1 0,0 0 0,0 0 0,0 0 0,0 0 0,0 0 0,-1 1 0,1-1 0,0 0 0,0-1 0,-2 2 0,2-1 0,0-1 0,0 1 0,-2-1 0,2 1 0,-1-1 0,1 0 0,-2 1 0,0-1 0,2 0 0,-1-1 0,1 1 0,0 0 0,0-1 0,0 1 0,1-1 0,-1 1 0,0-1 0,0-1 0,-1 2 0,1-1 0,0 0 0,1 1 0,-2-2 0,1 1 0,1 0 0,-1 0 0,0 0 0,1 0 0,-1 1 0,1-1 0,-1 0 0,1 0 0,0 0 0,-2-1 0,2-1 0,0 2 0,0 0 0,0-2 0,-3-17 0,2-1 0,0-1 0,1 2 0,1 0 0,6-33 0,-6 49 0,0-2 0,0 3 0,0-2 0,2 1 0,-2 0 0,2 0 0,-1 0 0,0 1 0,1-1 0,-1 0 0,2 1 0,-1-1 0,4-1 0,-6 3 0,-1 2 0,1-1 0,0 1 0,1-2 0,-1 2 0,0-1 0,0 1 0,1 0 0,-1-1 0,0 1 0,0 0 0,0 0 0,0-1 0,0 1 0,0 0 0,0 0 0,2 0 0,-2 1 0,1-1 0,0 0 0,-1 1 0,1 0 0,-1 1 0,2-1 0,-2 1 0,2-1 0,-2 0 0,0 0 0,1 0 0,-1 1 0,1 0 0,-1-1 0,0 1 0,0-1 0,0 1 0,0 0 0,0 3 0,4 1 0,-3 2 0,0-1 0,0-1 0,-1 3 0,0-2 0,0 0 0,0 1 0,-1 0 0,0-1 0,-1 9 0,1-13 0,0 2 0,0-1 0,-1-1 0,0 1 0,0 0 0,0 0 0,0-1 0,0 1 0,0-1 0,-1 0 0,-2 2 0,3-2 0,-1 0 0,0 0 0,-2 0 0,2 1 0,0-2 0,-2 0 0,1 1 0,-5 3 0,7-4 0,0-2 0,-2 1 0,1-1 0,1 2 0,0-2 0,-1 1 0,1-1 0,0 0 0,-2 1 0,2-1 0,0 0 0,-2 0 0,2 0 0,0 0 0,-2 0 0,2 0 0,-1-1 0,1 1 0,0 0 0,0-1 0,-1 1 0,-1-2 0,0 1 0,1-2 0,0 1 0,0 1 0,-1-1 0,2-1 0,-2 1 0,1 0 0,1-1 0,0 1 0,0-2 0,-1 2 0,1 0 0,-1-4 0,-1-6 0,-2 1 0,3 1 0,1-2 0,0 0 0,0-18 0,1 26 0,0 2 0,0-1 0,0 1 0,0-2 0,1 0 0,-1 2 0,1 0 0,0-2 0,0 2 0,-1-2 0,3 2 0,-1-1 0,-1 1 0,0-1 0,3-3 0,1 2 0,0 1 0,-1 0 0,0 0 0,0 1 0,3-1 0,-3 0 0,9-1 0,-4 0 0,1 2 0,1-3 0,-2 3 0,2 0 0,-2 1 0,2 0 0,-2-1 0,1 2 0,19 2 0,-26-2 0,1 1 0,0-1 0,-1 1 0,0 0 0,1 0 0,0 0 0,-2 2 0,2-2 0,-1 2 0,-1-2 0,2 1 0,-1 0 0,0 0 0,-1 0 0,0 1 0,0 0 0,1 0 0,0-1 0,-1 2 0,0-2 0,-1 2 0,1 0 0,0-2 0,-1 1 0,0 0 0,0 1 0,1 0 0,-2-1 0,1 1 0,0 4 0,-1-1 0,2 1 0,-2 0 0,0 0 0,0 1 0,-2-1 0,1 0 0,0 0 0,-2 0 0,1-1 0,0 2 0,-1-2 0,0 0 0,-6 10 0,7-13 0,0 0 0,-1-1 0,0 0 0,-1 2 0,2-3 0,-1 1 0,-1 0 0,1 0 0,-1-1 0,0 1 0,0-1 0,1 0 0,-2 1 0,1-2 0,1 1 0,-2-1 0,0 0 0,1 0 0,0 1 0,-2-2 0,2 1 0,0-1 0,0 0 0,-1 0 0,-6-1 0,9-1 0,-2 2 0,2 0 0,0-1 0,0 1 0,0-1 0,0 0 0,0 0 0,-1 0 0,1 0 0,1 0 0,-1-1 0,-1 1 0,2 0 0,-1 0 0,1-1 0,0 0 0,-3-3 0,1 1 0,1 1 0,0-3 0,0 3 0,0-1 0,1-1 0,-2 1 0,2-1 0,-1-5 0,1-9 0,0 1 0,0 0 0,3-26 0,-2 37 0,1 4 0,0-2 0,-1 2 0,1-2 0,3 1 0,-3 1 0,0 0 0,1-1 0,-1 0 0,1 1 0,0-1 0,1 1 0,-1 0 0,2 0 0,-2-1 0,1 2 0,0-1 0,0 1 0,2-1 0,-3 0 0,1 1 0,9-2 0,-6 0 0,-1 2 0,2 0 0,-1-1 0,1 1 0,-1 0 0,0 1 0,2 0 0,-2 1 0,2-1 0,-3 1 0,3 0 0,12 2 0,-19-1 0,1 0 0,0 0 0,-1 1 0,1-2 0,0 3 0,1-2 0,-2 0 0,0 0 0,1 0 0,-1 1 0,0 0 0,1-1 0,-1 1 0,0 0 0,0-1 0,0 2 0,0-1 0,-1 0 0,2 0 0,-1-1 0,-1 1 0,0 0 0,1 1 0,-1 0 0,0-2 0,0 1 0,0 4 0,2-1 0,-2 3 0,0-2 0,-2 2 0,2-2 0,-1 0 0,0 2 0,-5 8 0,2-7 0,-1 0 0,-1-1 0,1 0 0,-1-1 0,0 2 0,-1-3 0,0 2 0,0-2 0,-1 0 0,1 1 0,-2-2 0,1-1 0,-1 3 0,1-4 0,-1 2 0,0-2 0,-16 6 0,23-9 0,-1 0 0,1 0 0,0 0 0,-1 0 0,1 0 0,-1-1 0,1 1 0,1-1 0,-1 1 0,0-2 0,0 1 0,-2-1 0,3 1 0,-1 0 0,1 0 0,-1 0 0,-1 0 0,2 0 0,0-2 0,-2 2 0,2-1 0,0 1 0,0-2 0,0 2 0,-1-2 0,1 1 0,0 1 0,-1-4 0,1 4 0,0-2 0,0 0 0,1 1 0,-1 1 0,-2-1 0,3-1 0,-1 1 0,1 0 0,0-1 0,0 1 0,0 0 0,0 0 0,0 0 0,0 0 0,0 0 0,0-1 0,1 0 0,-1 1 0,3 1 0,-3-1 0,1-1 0,0 1 0,0 1 0,0-1 0,0-1 0,0 2 0,0-2 0,0 2 0,3-2 0,6-1 0,1-2 0,-2 2 0,2 0 0,0 1 0,0 1 0,0-1 0,1 1 0,-2 0 0,2 1 0,-1 1 0,0 0 0,18 3 0,-28-3 0,1 1 0,-1-1 0,1 0 0,1 1 0,-2-1 0,0 2 0,0-1 0,0-1 0,0 1 0,1 0 0,-1 0 0,0-1 0,1 1 0,-1 0 0,-1 1 0,2-1 0,-1 0 0,0 0 0,0 1 0,-1-1 0,1 1 0,-1-1 0,1 1 0,-1 0 0,1-1 0,-1 0 0,0 0 0,2 1 0,-2-1 0,0 0 0,0 2 0,0-2 0,0 1 0,0 0 0,0-1 0,-2 0 0,2 1 0,0 0 0,-1-1 0,0 2 0,-1 8 0,-2-2 0,0 2 0,0-1 0,-7 10 0,11-20 0,0 0 0,-1 0 0,1 2 0,0-2 0,0 0 0,0 0 0,-1 0 0,1 1 0,0-1 0,0 0 0,0 0 0,0 1 0,0-1 0,0 0 0,0 1 0,0-1 0,0 0 0,0 0 0,0 1 0,0-1 0,0 0 0,0 0 0,0 1 0,0-1 0,0 0 0,0 1 0,0-1 0,0 0 0,0 0 0,0 1 0,0-1 0,0 0 0,1 0 0,-1 2 0,0-2 0,0 0 0,0 0 0,0 0 0,1 1 0,-1-1 0,16-1 0,26-15 0,-39 14 0,11-4 0,35-17 0,-46 21 0,1 1 0,0-2 0,-1 0 0,1 1 0,-1-1 0,-1 1 0,2 0 0,-1-3 0,-1 2 0,3-4 0,-5 7 0,0 0 0,0-1 0,0 1 0,1 0 0,-1 0 0,0-1 0,0 1 0,0 0 0,0-1 0,0 1 0,0 0 0,0 0 0,0-1 0,0 1 0,0 0 0,0-2 0,0 2 0,0 0 0,0 0 0,0-1 0,0 1 0,0 0 0,0-1 0,0 1 0,0 0 0,0 0 0,0-2 0,-1 2 0,1 0 0,0 0 0,0-1 0,0 1 0,0 0 0,-1 0 0,1-1 0,-15-1 0,-17 6 0,28-1 0,-1 0 0,2-2 0,-3 2 0,3-1 0,-1 1 0,0 0 0,0-1 0,1 3 0,0-2 0,-1 0 0,1 2 0,0-1 0,-4 7 0,6-10 0,1 1 0,-1 0 0,1 1 0,-1-2 0,1 1 0,-1-1 0,1 1 0,0-1 0,0 1 0,-3 0 0,3 0 0,3 0 0,-3 0 0,0-1 0,0 1 0,0 0 0,1 0 0,-1-1 0,1 1 0,-1-1 0,1 2 0,0-2 0,-1 1 0,1 0 0,0-1 0,0 0 0,0 0 0,1 1 0,-1-1 0,0 0 0,0 1 0,0-1 0,2 0 0,-2-1 0,0 2 0,2-1 0,-2 0 0,0-1 0,1 1 0,1 0 0,4 0 0,-3 2 0,2-2 0,-1-1 0,1 1 0,-1 0 0,1-1 0,-1 0 0,1 0 0,0-1 0,-1 1 0,1-1 0,-1 0 0,11-4 0,-10 3 0,1-1 0,-1 1 0,0-1 0,1 0 0,-2 0 0,2-1 0,-2 0 0,0 0 0,1-1 0,8-9 0,-13 14 0,-1-1 0,0 1 0,2-1 0,-2 1 0,1 0 0,-1-1 0,0 1 0,1-1 0,-1 1 0,0-1 0,0-1 0,1 2 0,-1-1 0,0 1 0,0-2 0,0 2 0,0-1 0,0 0 0,0 1 0,0-1 0,0 1 0,0-1 0,0 0 0,0 1 0,0-1 0,0 1 0,0-2 0,0 2 0,-1-1 0,1 1 0,0-1 0,0 0 0,-1 0 0,-2 0 0,2 0 0,-1-1 0,0 1 0,1 0 0,-1 1 0,1-2 0,-1 1 0,-1 1 0,2-1 0,-2 1 0,-2-1 0,-57-1 0,61 2 0,-5 0 0,0 0 0,2 0 0,-1 1 0,1-1 0,-2 1 0,2-1 0,0 1 0,-2 0 0,-4 4 0,25 25 0,-15-26 0,0-1 0,-2 0 0,0 1 0,1-2 0,0 1 0,0 0 0,0 0 0,0 0 0,0-1 0,-2 0 0,2 0 0,-1 1 0,0 0 0,-1-1 0,0 0 0,1 1 0,0-1 0,-3 2 0,-1-1 0,3 0 0,-2-1 0,2 0 0,-2 0 0,0 0 0,2-1 0,-3 2 0,2-2 0,0 1 0,-1-1 0,-7 0 0,11-1 0,1 0 0,-1 0 0,1 0 0,-1 0 0,1 0 0,-1 0 0,1 0 0,-2 0 0,2 0 0,-1 0 0,1 0 0,-2 0 0,2-1 0,-1 1 0,1 0 0,-1 0 0,1-1 0,-1 1 0,1 0 0,0 0 0,-1-2 0,1 2 0,-1-1 0,1 1 0,0 0 0,-1-1 0,1 1 0,0-2 0,0 2 0,-1 0 0,1-1 0,0 1 0,0-1 0,0 1 0,0-1 0,0 1 0,-1-1 0,1 1 0,0-1 0,0 1 0,0-1 0,0 0 0,0 1 0,1-1 0,-1 1 0,0-1 0,0 1 0,0-2 0,0 2 0,0 0 0,1-1 0,0-3 0,0 2 0,0 0 0,0 1 0,0-2 0,0 1 0,1 0 0,1-1 0,-2 2 0,1-2 0,-1 2 0,4-3 0,3 1 0,-1-2 0,2 2 0,-2 0 0,3 0 0,-2 1 0,1 1 0,0-1 0,16-1 0,-25 3 0,0 0 0,0 0 0,1 0 0,-1 0 0,0 0 0,0 0 0,1 0 0,-1 0 0,0 0 0,0 0 0,1 0 0,-1 0 0,0 0 0,0 0 0,1 0 0,-1 0 0,0 1 0,0-1 0,0 0 0,1 0 0,-1 0 0,0 0 0,0 0 0,0 2 0,1-2 0,-1 0 0,0 0 0,0 0 0,0 1 0,0-1 0,1 0 0,-1 0 0,0 1 0,-3 9 0,-18 16 0,17-20 0,4-5 0,-2-1 0,1 1 0,0 0 0,-1 0 0,2 1 0,-1-2 0,1 1 0,-1 1 0,0-1 0,1 0 0,0 0 0,-1 0 0,1 0 0,-1 0 0,1 0 0,0 1 0,0 0 0,0-1 0,0 0 0,0 1 0,0-1 0,0 0 0,0 0 0,0 0 0,0 0 0,1 1 0,-1 1 0,1-2 0,0 0 0,1 0 0,0 0 0,-1 1 0,0-2 0,2 1 0,-2 1 0,1-2 0,-1 1 0,1 0 0,0-1 0,-1 0 0,1 1 0,-1-1 0,2 0 0,2 0 0,7 1 0,-2-1 0,2-1 0,-1 0 0,0 0 0,14-6 0,-22 7 0,25-9 0,-27 9 0,0 0 0,1-1 0,-1 1 0,0 0 0,-1-1 0,1 1 0,0-1 0,1 1 0,-1-1 0,1-1 0,-1 2 0,0-1 0,-1 0 0,1-1 0,0 2 0,0-3 0,-2 3 0,0-1 0,-1 1 0,1-1 0,-2 1 0,1 0 0,0 0 0,1 0 0,-1 0 0,0 0 0,1 0 0,-5 0 0,5 0 0,-27 4 0,-18 3 0,42-7 0,1 0 0,1 0 0,0 0 0,-1-2 0,1 2 0,0-1 0,-1 1 0,0-1 0,1 1 0,0-2 0,0 1 0,0 0 0,0 0 0,-4-2 0,5 2 0,0-1 0,0 0 0,0 1 0,0-1 0,1 0 0,-2 1 0,1 0 0,1-1 0,-1 1 0,1-1 0,0 0 0,-1 1 0,1-1 0,0 0 0,0 0 0,0 0 0,0 0 0,0 1 0,0-1 0,1 1 0,-1 0 0,0-1 0,2-4 0,18-41 0,-11 29 0,-1-15 0,-7 27 0,0 0 0,0 2 0,2-3 0,-2 2 0,2 1 0,3-12 0,-5 16 0,-1-1 0,1 1 0,-1-1 0,1 1 0,-1-1 0,1 1 0,-1 0 0,3-2 0,-3 2 0,1 0 0,-1-1 0,1 1 0,0 0 0,-1 0 0,1 0 0,0 0 0,-1-1 0,1 1 0,0 0 0,-1 0 0,1 0 0,1 0 0,-2 1 0,1-1 0,0 0 0,-1 0 0,1 0 0,-1 0 0,1 1 0,1-1 0,-2 0 0,1 2 0,-1-2 0,1 0 0,-1 1 0,1-1 0,-1 1 0,2-1 0,-2 0 0,1 1 0,-1-1 0,0 1 0,1 0 0,-1-1 0,0 1 0,1 1 0,0 0 0,0-1 0,0 0 0,-1 0 0,1 2 0,0-2 0,-1 1 0,1 0 0,-1-1 0,3 1 0,-3-1 0,0 1 0,0-1 0,1 2 0,-1-2 0,0 2 0,0-2 0,-1 1 0,1-1 0,0 2 0,0-2 0,-3 0 0,2 3 0,-1 1 0,-1-2 0,0 0 0,-1 0 0,0 1 0,1 0 0,-2-1 0,2 0 0,-3 0 0,2-1 0,1 1 0,-8 1 0,3 0 0,-2-1 0,1 0 0,0-1 0,-1 1 0,-9 0 0,18-3 0,0 0 0,0 0 0,0 0 0,0 0 0,-1 0 0,1-1 0,0 1 0,0 0 0,-1 0 0,2-1 0,-1 1 0,0 0 0,0-1 0,0 1 0,-1-1 0,1-1 0,1 2 0,-1-1 0,0 1 0,1-1 0,-1-1 0,0 1 0,0 0 0,0-1 0,-3-1 0,3 1 0,0-3 0,0 3 0,0-1 0,0 0 0,1 0 0,-2-6 0,2 6 0,-1-1 0,1 0 0,0-1 0,0 2 0,0-1 0,0 0 0,1 0 0,-1-1 0,1 2 0,0 0 0,0-1 0,0-1 0,0 2 0,5-5 0,-4 5 0,0 2 0,0-2 0,1 2 0,-1 0 0,0 0 0,1 0 0,-1 0 0,1 1 0,0-1 0,-1 1 0,0-1 0,2 1 0,-1 0 0,-1-1 0,5 2 0,42 2 0,-47-3 0,-1 0 0,2 0 0,-2 1 0,1-1 0,-1 1 0,1 0 0,-1 0 0,0-1 0,0 1 0,3 1 0,-3-1 0,0 0 0,0 1 0,0-1 0,0 0 0,0 1 0,0-1 0,0 0 0,1 1 0,-1 0 0,-1-1 0,1 1 0,-1-1 0,1 1 0,-1 1 0,1-2 0,-1 1 0,0 0 0,0 2 0,3 10 0,-3-2 0,0 0 0,-1 15 0,1-13 0,0 1 0,0-11 0,0-1 0,1 1 0,-1 0 0,-1 0 0,1 0 0,0-1 0,-2 2 0,1-1 0,1-1 0,-3 7 0,1-10-22,1 0-1,0 1 1,0-1 0,0 0-1,0 0 1,0 0-1,0 1 1,0-1-1,1 0 1,-3 0-1,2 0 1,0 0 0,0-1-1,0 1 1,0 0-1,0 0 1,0-1-1,0 1 1,0 0 0,0-2-1,-1 2 1,2-1-1,-1 1 1,-2-3-1,1 2-781,-11-4-6022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0T16:36:33.841"/>
    </inkml:context>
    <inkml:brush xml:id="br0">
      <inkml:brushProperty name="width" value="0.05" units="cm"/>
      <inkml:brushProperty name="height" value="0.05" units="cm"/>
    </inkml:brush>
  </inkml:definitions>
  <inkml:trace contextRef="#ctx0" brushRef="#br0">135 104 24575,'0'4'0,"0"1"0,0-2 0,0 1 0,-1-1 0,1 1 0,-1 0 0,0-1 0,0 1 0,-1 0 0,1 0 0,-1-2 0,1 1 0,-6 7 0,3-5 0,-1 0 0,-1 0 0,1 1 0,-3-2 0,-10 9 0,12-9 0,-1 1 0,1 1 0,0 1 0,0-2 0,0 2 0,1-1 0,-1 2 0,2-2 0,-4 10 0,6-13 0,0 0 0,1 3 0,-2-3 0,2 0 0,0 2 0,1-1 0,-1 1 0,1-2 0,-1 8 0,1-9 0,1 0 0,-1-1 0,0 2 0,1-1 0,-1 0 0,1 1 0,-1-2 0,1 2 0,0-1 0,1-1 0,-1 1 0,1-1 0,-1 1 0,0-1 0,0 3 0,0-3 0,1 0 0,3 3 0,-2-2 0,2 1 0,-1-1 0,0-1 0,0 2 0,1-2 0,-1 0 0,1 1 0,0-1 0,0-1 0,-2 1 0,1-1 0,10 0 0,-12 0 0,-1 0 0,2 0 0,-1 0 0,1 0 0,-1 0 0,0-1 0,0 1 0,-1-1 0,1 1 0,2-2 0,-2 1 0,-1 1 0,1-1 0,0 0 0,-1-1 0,2 1 0,-2-1 0,0 1 0,2-1 0,-2 1 0,0-1 0,2 1 0,-2-1 0,0 1 0,0-3 0,0 2 0,1-2 0,3-15 0,-3 1 0,0-2 0,0-35 0,-1 1 0,-1 53 0,0-1 0,0 0 0,0 1 0,1-2 0,-1 1 0,1 0 0,-1 0 0,1 0 0,-1 1 0,2-2 0,-1 2 0,0-1 0,1 1 0,-1 0 0,0-2 0,0 2 0,0-1 0,0 1 0,2 0 0,-2-1 0,0 1 0,1 1 0,-1-1 0,2 0 0,-1 0 0,0 0 0,-1 1 0,1-2 0,0 2 0,-1-1 0,1 1 0,1 0 0,-1 0 0,0-1 0,0 1 0,0 0 0,0 1 0,3-1 0,1 1 0,-3-1 0,1 2 0,1-1 0,0 0 0,-2 0 0,2 0 0,0 1 0,-1 0 0,0-1 0,-1 2 0,1 0 0,0 0 0,-1-1 0,0 2 0,1-2 0,3 7 0,-3-4 0,-2 2 0,1-2 0,-1 2 0,1-1 0,-1 0 0,-1 0 0,0 1 0,0 0 0,0 0 0,-1-1 0,0 0 0,0 2 0,0-2 0,-1 1 0,0 0 0,0-2 0,-6 13 0,7-17 0,0-1 0,0 1 0,0-1 0,0 0 0,-1 2 0,1-2 0,0 1 0,0-1 0,-1 0 0,1 1 0,0-1 0,-1 0 0,1 1 0,-1-1 0,1 0 0,0 0 0,-1 2 0,1-2 0,-1 0 0,1 0 0,0 0 0,-1 1 0,1-1 0,-1 0 0,1 0 0,-2 0 0,2 0 0,-1 0 0,1 0 0,-1 0 0,1 0 0,-1 0 0,1 0 0,0 0 0,-3-1 0,2 1 0,0-2 0,0 1 0,-2 0 0,2 0 0,0-2 0,0 2 0,0 0 0,0 0 0,0 0 0,-2-5 0,-16-39 0,7-23 0,9 49 0,-1 0 0,0 0 0,-1 0 0,-1 0 0,-1 0 0,-9-17 0,16 35 0,0 1 0,0 0 0,0-1 0,0 1 0,0 0 0,-1-2 0,1 2 0,0 0 0,0 0 0,0-1 0,-1 1 0,1 0 0,0 0 0,0-1 0,-1 1 0,1 0 0,0 0 0,0 0 0,-2-1 0,2 1 0,0 0 0,-2 0 0,2 0 0,0 0 0,-1 0 0,1 0 0,0 0 0,-1 0 0,1-1 0,0 1 0,-1 0 0,1 0 0,0 1 0,-1-1 0,1 0 0,0 0 0,0 0 0,-1 0 0,0 0 0,-10 17 0,-1 25 0,6-14 0,0 34 0,6-55 0,-2 2 0,2-3 0,2 2 0,-2 0 0,1-1 0,0 1 0,1 0 0,0-1 0,5 11 0,-6-17 0,-1 0 0,1 1 0,-1-1 0,1 1 0,0-1 0,0 0 0,-1 0 0,1 0 0,0 0 0,0 1 0,1-1 0,-1-1 0,0 1 0,1 0 0,-1 1 0,2-1 0,-2-1 0,-1 0 0,2 0 0,-2 0 0,1 0 0,-1 0 0,1 0 0,-1 0 0,1 0 0,-1-1 0,1 1 0,-1 0 0,1 0 0,-1-2 0,1 2 0,-1 0 0,1 0 0,-1-1 0,0 1 0,2 0 0,-2-1 0,2 1 0,-2-1 0,0 1 0,0 0 0,1-2 0,-1 1 0,2-2 0,0-2 0,-1 1 0,1-1 0,-1 1 0,0 0 0,1-1 0,-2 1 0,1-9 0,-2-10 0,-1 2 0,-1-1 0,0 0 0,-1 0 0,-3 1 0,-14-36 0,21 56 0,-1-1 0,1 1 0,-1 0 0,1-2 0,-1 2 0,0 0 0,0 0 0,1 0 0,-1-1 0,-2 0 0,2 1 0,0-1 0,-1 1 0,1 0 0,0 1 0,-1-2 0,-9 4 0,4 15 0,-2 46 0,9-56 0,0 0 0,0-2 0,0 1 0,1 0 0,0 1 0,2-1 0,-2 0 0,3 7 0,-2-10 0,-1-1 0,2 1 0,-1-1 0,1 0 0,0 1 0,0-2 0,-1 2 0,1-1 0,-1-1 0,3 0 0,-3 1 0,1-1 0,0 0 0,0-1 0,1 1 0,-1 1 0,4 0 0,59 3 0,-64-5 0,0 0 0,1 0 0,0 0 0,-1 0 0,-1-1 0,1 1 0,0-1 0,0 1 0,0-1 0,1 0 0,-1 0 0,-1-1 0,1 0 0,-1 1 0,2 0 0,-2 0 0,1 0 0,-1 0 0,1-1 0,0 1 0,-1-2 0,1 2 0,-1-2 0,0 2 0,0-1 0,-1 0 0,1 0 0,0 0 0,-1 0 0,1 0 0,-1 1 0,1-2 0,-1 0 0,0 1 0,0-2 0,1-6 0,-1 1 0,0 0 0,0 1 0,-1-2 0,0 1 0,-1-1 0,-2-9 0,2 16 0,1 1 0,0-3 0,-2 3 0,2-1 0,0 1 0,-1 0 0,-1-1 0,1 0 0,0 1 0,1 0 0,-3 0 0,1-1 0,1 2 0,0-1 0,0 1 0,-2 0 0,2-2 0,-2 1 0,2 1 0,-2 0 0,1 1 0,1-1 0,-2 1 0,0-1 0,2 1 0,-8 0 0,7 0 0,0-1 0,-1 1 0,1 1 0,0-1 0,-1 0 0,1 1 0,0 0 0,0-1 0,-2 1 0,3 0 0,-1 2 0,-1-1 0,2-1 0,-2 1 0,2-1 0,-1 1 0,0 1 0,1-1 0,0 0 0,0 1 0,-2 0 0,2-1 0,0 1 0,-3 6 0,3-5 0,1 1 0,-2 0 0,2 1 0,0-1 0,0 1 0,-1-1 0,2 0 0,-1 8 0,1-12 0,0 0 0,0 0 0,0 1 0,1-1 0,-1 0 0,0 1 0,2 0 0,-2-1 0,0 1 0,1 0 0,-1-1 0,1 0 0,0 0 0,-1 0 0,2 0 0,-1 1 0,0-1 0,0 0 0,0 0 0,-1 0 0,2 0 0,0 1 0,-1-2 0,0 1 0,0 0 0,0-1 0,0 2 0,0-2 0,3 1 0,-3-1 0,0 0 0,3 1 0,23 0-1365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0T16:36:38.236"/>
    </inkml:context>
    <inkml:brush xml:id="br0">
      <inkml:brushProperty name="width" value="0.05" units="cm"/>
      <inkml:brushProperty name="height" value="0.05" units="cm"/>
    </inkml:brush>
  </inkml:definitions>
  <inkml:trace contextRef="#ctx0" brushRef="#br0">106 188 24575,'-5'1'0,"-1"-1"0,0 1 0,0 0 0,0 0 0,-1 1 0,2-1 0,0 3 0,-1-2 0,-9 4 0,13-5 0,0 1 0,0-1 0,0 1 0,0 0 0,-1 0 0,0-1 0,1 2 0,1-1 0,-1 0 0,0 0 0,0 0 0,1 2 0,0-2 0,-1 0 0,0 0 0,1 0 0,-1 2 0,2-2 0,-1 1 0,0 0 0,0 4 0,1-6 0,1 0 0,-1 0 0,0 0 0,0 2 0,0-2 0,0 0 0,1 0 0,-1 0 0,1 0 0,-1 0 0,2 0 0,-2 0 0,1 0 0,-1 1 0,2-1 0,-1-1 0,-1 1 0,1 0 0,0 0 0,0-1 0,1 3 0,2-1 0,-2 0 0,2-1 0,-1 0 0,0 0 0,0 0 0,-1 0 0,2-1 0,5 1 0,-5 0 0,-1-1 0,1 0 0,-1 0 0,0 0 0,0 0 0,1 0 0,0-1 0,-1 1 0,0-1 0,1 0 0,-2 0 0,2 0 0,0 0 0,-2 0 0,1-2 0,0 2 0,5-4 0,-2-4 0,0-2 0,0 2 0,6-15 0,-8 14 0,2-1 0,-1 0 0,12-12 0,-14 20 0,-2 1 0,0 0 0,0-2 0,1 2 0,-1 0 0,2 0 0,-1 1 0,1-2 0,-2 1 0,1 1 0,1 0 0,-1-2 0,1 2 0,-1 0 0,2-1 0,2 0 0,-6 2 0,0 1 0,0-1 0,0 0 0,0 1 0,0-1 0,0 0 0,0 2 0,1-2 0,-1 1 0,0-1 0,0 0 0,0 1 0,0-1 0,-1 0 0,1 1 0,0-1 0,0 2 0,0-2 0,0 0 0,0 1 0,0-1 0,0 0 0,-1 1 0,1-1 0,0 0 0,0 1 0,-1-1 0,1 0 0,0 0 0,0 1 0,-1-1 0,1 0 0,0 0 0,-1 0 0,0 1 0,-13 15 0,-86 77 0,97-92 0,1 1 0,0 1 0,0-2 0,0 1 0,-1-1 0,1 0 0,0 0 0,0 0 0,-1 0 0,0-1 0,1 1 0,-1-1 0,1 2 0,-1-2 0,1 0 0,-2 1 0,-2-1 0,4-1 0,1 1 0,-1-2 0,1 1 0,-1 1 0,-1-1 0,2 0 0,0 0 0,-1 0 0,1 0 0,0 0 0,0 0 0,0 0 0,0-3 0,-1 3 0,1 0 0,-1 0 0,1-1 0,0 1 0,1-1 0,-1 0 0,1 0 0,-1 1 0,1-2 0,-1 2 0,1-4 0,-3-2 0,2-1 0,0 0 0,0 0 0,1 1 0,-1-2 0,1 1 0,1 1 0,0-1 0,-1 2 0,2-3 0,3-11 0,-3 17 0,-1-3 0,2 3 0,0 0 0,-1-1 0,0 1 0,1-1 0,-1 0 0,3 1 0,-3 1 0,1-1 0,1 0 0,-1 0 0,1 1 0,0 0 0,-1 0 0,1-1 0,1 2 0,-2-1 0,1 1 0,0 0 0,1-1 0,4 1 0,-7 0 0,-1 1 0,1 0 0,2-2 0,-2 2 0,-1 0 0,1 0 0,0 0 0,1 2 0,-2-2 0,1 0 0,1 1 0,-1-1 0,-1 1 0,2-1 0,-1 2 0,-1-1 0,1 0 0,-1 0 0,1-1 0,1 2 0,-2-1 0,1 1 0,-1-1 0,0 0 0,1 1 0,-1-1 0,0 0 0,1 2 0,-1-1 0,-1 0 0,1-1 0,0 1 0,1 0 0,-2-1 0,1 2 0,-1-1 0,0 1 0,1-2 0,-1 1 0,0 4 0,1 5 0,-1-1 0,0 1 0,0 0 0,-1-3 0,0 3 0,-2-1 0,-2 13 0,2-14 0,1 2 0,-2-2 0,-1 1 0,1-2 0,-1 2 0,1 0 0,-3-1 0,2 0 0,-3-2 0,3 2 0,-2-2 0,-2 0 0,-14 13 0,22-19 0,1 0 0,-1-1 0,-1 1 0,1-1 0,0 2 0,0-2 0,0 1 0,0-1 0,-2 0 0,2 0 0,0 1 0,0-1 0,0 0 0,0 0 0,0 0 0,-1 0 0,0 0 0,1 0 0,-1-1 0,1 1 0,0 0 0,0 0 0,0-1 0,0 1 0,0-2 0,-2 1 0,0-1 0,2 0 0,-1 0 0,1 1 0,0-2 0,-2 1 0,2 0 0,0 0 0,0 0 0,0-2 0,1 2 0,-1 0 0,-2-5 0,0-8 0,1 0 0,0-2 0,1-20 0,1 33 0,0-10 0,0 1 0,1 0 0,0 1 0,1-1 0,1 0 0,5-18 0,-7 27 0,2 0 0,-2 1 0,1-1 0,-1 0 0,2 1 0,0 0 0,-1-1 0,0 0 0,1 2 0,-1-1 0,3 0 0,-3 0 0,1 1 0,1-1 0,-1 0 0,1 1 0,0 1 0,-1-1 0,0 1 0,0 0 0,3-1 0,-3 2 0,0-2 0,8-1 0,-8 3 0,-2 0 0,0 0 0,0 0 0,0 0 0,0 0 0,0 0 0,0 0 0,3 0 0,-3 1 0,0-1 0,0 0 0,0 2 0,0-2 0,0 2 0,0-2 0,0 1 0,0-1 0,1 1 0,-1 0 0,0-1 0,-1 1 0,1 0 0,1 0 0,0 1 0,-1 2 0,0-1 0,1 0 0,-1-1 0,0 2 0,0-2 0,0 1 0,-1 2 0,1-3 0,-1 1 0,0 4 0,1 5 0,-2 0 0,0-1 0,0 1 0,-5 18 0,5-26 0,0-1 0,0-1 0,-1 3 0,1-2 0,0-1 0,-2 1 0,2 0 0,-1 1 0,1-2 0,-1 0 0,0 2 0,-2-2 0,2 0 0,-5 5 0,5-6 0,1-1 0,0 0 0,-2 1 0,2-1 0,0 0 0,0 1 0,0-1 0,-2 0 0,2 0 0,0 0 0,0 0 0,-1 0 0,1-1 0,0 1 0,-1 0 0,0-1 0,0 1 0,1 0 0,0-1 0,0 1 0,0-1 0,0-2 0,0 3 0,0-1 0,-1 0 0,1 0 0,0 0 0,-1 0 0,1 1 0,1-1 0,-1 0 0,0 0 0,1-2 0,-1 2 0,0 0 0,-1-1 0,-1-6 0,0 3 0,0-3 0,-1 3 0,2-2 0,0-1 0,1 2 0,-1-2 0,1 2 0,-1-3 0,2 2 0,-1 1 0,1-2 0,3-13 0,-3 17 0,1-2 0,0 2 0,-1-1 0,2 1 0,-1-1 0,0 1 0,1 0 0,0 0 0,2-2 0,-2 3 0,0-2 0,1 2 0,0-1 0,0 0 0,1 1 0,0 0 0,-1 0 0,0 0 0,1-1 0,1 2 0,4-4 0,-4 4 0,0 0 0,-1 0 0,0-1 0,2 2 0,-2 0 0,1 0 0,0 0 0,7 0 0,-11 2 0,0-1 0,3 0 0,-3 0 0,0 1 0,1-1 0,-1 1 0,0-1 0,0 1 0,0-1 0,1 1 0,0 1 0,-1-2 0,1 1 0,-1 1 0,0-1 0,0 0 0,-1 0 0,1 0 0,1 0 0,-1 0 0,-1 1 0,1-1 0,0 1 0,-1-1 0,1 0 0,-1 0 0,1 2 0,-1-1 0,0-1 0,1 2 0,0 9 0,3-2 0,-3 2 0,0 0 0,-1 15 0,-1-23 0,1 1 0,0-2 0,-1 2 0,1-2 0,-3 3 0,2-3 0,0 1 0,-1 0 0,1 0 0,-1 0 0,1 0 0,-2-1 0,1 0 0,-7 7 0,9-9 0,0-1 0,0 0 0,-1 1 0,1-1 0,-1 0 0,1 1 0,0-1 0,-1 0 0,1 2 0,-1-2 0,1 0 0,0 0 0,-1 1 0,1-1 0,-1 0 0,1 0 0,-1 0 0,1 0 0,-1 0 0,1 1 0,-3-1 0,3 0 0,-1 0 0,1 0 0,-1-1 0,1 1 0,-1 0 0,1 0 0,-1 0 0,1 0 0,-1 0 0,1 0 0,-1-1 0,1 1 0,0 0 0,-1 0 0,0-2 0,-11-20 0,10 20 0,2 0 0,0 1 0,-1-2 0,1 2 0,-1-2 0,0 2 0,0-1 0,1 1 0,-1 0 0,0-1 0,0 1 0,0 0 0,0-1 0,-3 0 0,3 1 0,0 0 0,0 0 0,-1 0 0,1 0 0,0 0 0,-4-2 0,4 3 0,-1 0 0,1 0 0,1 0 0,-1 0 0,0 0 0,0 0 0,-1 0 0,2 0 0,-1 2 0,0-2 0,0 0 0,1 0 0,-1 1 0,0-1 0,0 0 0,0 1 0,1 0 0,-1-1 0,1 0 0,0 0 0,0 1 0,0-1 0,-2 0 0,2 1 0,0-1 0,0 0 0,0 1 0,0-1 0,0 0 0,0 1 0,0-1 0,0 2 0,0-2 0,0 0 0,0 2 0,0-2 0,0 0 0,0 1 0,0-1 0,0 0 0,0 1 0,2 1 0,-1 0 0,0 0 0,0-1 0,0 2 0,0-2 0,0 2 0,0-2 0,2 1 0,-2-1 0,0 0 0,5 4 0,2 1 0,1 0 0,0-2 0,-1 1 0,1 0 0,1-2 0,-1 1 0,2-1 0,-1-1 0,-2 2 0,3-2 0,18 0 0,-27-2 0,-1 0 0,1-1 0,-1 1 0,1 0 0,0-1 0,-1 1 0,1-1 0,-1 0 0,1 1 0,-1-3 0,2 2 0,-2 0 0,1-1 0,-2 2 0,0 0 0,0 0 0,0 0 0,0 0 0,0 0 0,0 0 0,0 0 0,0 0 0,0 0 0,0 0 0,0 0 0,0 0 0,0 0 0,0 0 0,0 0 0,0 0 0,0 0 0,0 0 0,0 0 0,0 0 0,0 0 0,-1 0 0,1 0 0,0 0 0,0 0 0,0 0 0,0 0 0,0 0 0,0 0 0,0 0 0,0-1 0,0 1 0,0 0 0,0 0 0,0 0 0,0 0 0,0 0 0,0 0 0,0 0 0,0 0 0,1 0 0,-1 0 0,0 0 0,0 0 0,-13 9 0,5-3 0,-1 3 0,3-2 0,-11 13 0,14-13 0,-1-3 0,-1 2 0,2-2 0,-1 2 0,-2-2 0,2 1 0,-1-2 0,-1 2 0,1-1 0,0-1 0,-2 0 0,2-1 0,-8 5 0,13-7 0,-2 0 0,1 1 0,0-1 0,1 0 0,-1 0 0,0 0 0,1 0 0,-1 0 0,0 0 0,0 0 0,1 0 0,-1-1 0,0 1 0,1 0 0,-3 0 0,2-1 0,1 1 0,-1 0 0,0-1 0,1 1 0,-1 0 0,1-1 0,-1 1 0,1-1 0,-1 1 0,1-3 0,-1 2 0,0-1 0,0 0 0,-1 0 0,1 1 0,0-2 0,1 1 0,-1-1 0,1 1 0,-2 0 0,2-5 0,-1-1 0,1 3 0,0-2 0,1 0 0,-1 0 0,2-1 0,1-5 0,-1 10 0,-1 1 0,1-1 0,-1 1 0,1 0 0,-1 0 0,1 0 0,2 1 0,-3-3 0,1 3 0,0-1 0,0 1 0,1 0 0,-1 0 0,1 0 0,-1-1 0,2 1 0,-2 0 0,0 1 0,0-1 0,1 1 0,1-1 0,-2 1 0,1 0 0,-1 0 0,1 0 0,0 0 0,3 1 0,-3-1 0,-1 0 0,1 0 0,-1 0 0,2 1 0,-1-1 0,-1 1 0,0-1 0,0 1 0,2 1 0,-1-1 0,-1 0 0,0 0 0,1 1 0,-1-1 0,0 0 0,0 3 0,0-3 0,1 1 0,-1 0 0,-1-1 0,1 1 0,-1 1 0,0-1 0,0 1 0,2-1 0,-2 0 0,2 5 0,-2 4 0,0 1 0,0-2 0,-1 2 0,0-1 0,0 0 0,-1 1 0,-5 15 0,6-27 0,0 3 0,0-3 0,0 1 0,0-1 0,0 1 0,0-1 0,0 0 0,-1 1 0,1-1 0,0 1 0,0-1 0,-2 1 0,2-1 0,0 0 0,0 1 0,-1-1 0,1 0 0,0 1 0,-1-1 0,1 0 0,-1 1 0,1-1 0,0 0 0,-1 0 0,1 0 0,-1 1 0,1-1 0,-1 0 0,-11-9 0,-1-25 0,11 19 0,1 2 0,1 0 0,1 0 0,1 1 0,-1-2 0,2 0 0,4-16 0,7-42 0,-10 35-1365,-2 21-5461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0T16:48:23.375"/>
    </inkml:context>
    <inkml:brush xml:id="br0">
      <inkml:brushProperty name="width" value="0.05" units="cm"/>
      <inkml:brushProperty name="height" value="0.05" units="cm"/>
    </inkml:brush>
  </inkml:definitions>
  <inkml:trace contextRef="#ctx0" brushRef="#br0">106 188 24575,'-5'1'0,"-1"-1"0,0 1 0,0 0 0,0 0 0,-1 1 0,2-1 0,0 3 0,-1-2 0,-9 4 0,13-5 0,0 1 0,0-1 0,0 1 0,0 0 0,-1 0 0,0-1 0,1 2 0,1-1 0,-1 0 0,0 0 0,0 0 0,1 2 0,0-2 0,-1 0 0,0 0 0,1 0 0,-1 2 0,2-2 0,-1 1 0,0 0 0,0 4 0,1-6 0,1 0 0,-1 0 0,0 0 0,0 2 0,0-2 0,0 0 0,1 0 0,-1 0 0,1 0 0,-1 0 0,2 0 0,-2 0 0,1 0 0,-1 1 0,2-1 0,-1-1 0,-1 1 0,1 0 0,0 0 0,0-1 0,1 3 0,2-1 0,-2 0 0,2-1 0,-1 0 0,0 0 0,0 0 0,-1 0 0,2-1 0,5 1 0,-5 0 0,-1-1 0,1 0 0,-1 0 0,0 0 0,0 0 0,1 0 0,0-1 0,-1 1 0,0-1 0,1 0 0,-2 0 0,2 0 0,0 0 0,-2 0 0,1-2 0,0 2 0,5-4 0,-2-4 0,0-2 0,0 2 0,6-15 0,-8 14 0,2-1 0,-1 0 0,12-12 0,-14 20 0,-2 1 0,0 0 0,0-2 0,1 2 0,-1 0 0,2 0 0,-1 1 0,1-2 0,-2 1 0,1 1 0,1 0 0,-1-2 0,1 2 0,-1 0 0,2-1 0,2 0 0,-6 2 0,0 1 0,0-1 0,0 0 0,0 1 0,0-1 0,0 0 0,0 2 0,1-2 0,-1 1 0,0-1 0,0 0 0,0 1 0,0-1 0,-1 0 0,1 1 0,0-1 0,0 2 0,0-2 0,0 0 0,0 1 0,0-1 0,0 0 0,-1 1 0,1-1 0,0 0 0,0 1 0,-1-1 0,1 0 0,0 0 0,0 1 0,-1-1 0,1 0 0,0 0 0,-1 0 0,0 1 0,-13 15 0,-86 77 0,97-92 0,1 1 0,0 1 0,0-2 0,0 1 0,-1-1 0,1 0 0,0 0 0,0 0 0,-1 0 0,0-1 0,1 1 0,-1-1 0,1 2 0,-1-2 0,1 0 0,-2 1 0,-2-1 0,4-1 0,1 1 0,-1-2 0,1 1 0,-1 1 0,-1-1 0,2 0 0,0 0 0,-1 0 0,1 0 0,0 0 0,0 0 0,0 0 0,0-3 0,-1 3 0,1 0 0,-1 0 0,1-1 0,0 1 0,1-1 0,-1 0 0,1 0 0,-1 1 0,1-2 0,-1 2 0,1-4 0,-3-2 0,2-1 0,0 0 0,0 0 0,1 1 0,-1-2 0,1 1 0,1 1 0,0-1 0,-1 2 0,2-3 0,3-11 0,-3 17 0,-1-3 0,2 3 0,0 0 0,-1-1 0,0 1 0,1-1 0,-1 0 0,3 1 0,-3 1 0,1-1 0,1 0 0,-1 0 0,1 1 0,0 0 0,-1 0 0,1-1 0,1 2 0,-2-1 0,1 1 0,0 0 0,1-1 0,4 1 0,-7 0 0,-1 1 0,1 0 0,2-2 0,-2 2 0,-1 0 0,1 0 0,0 0 0,1 2 0,-2-2 0,1 0 0,1 1 0,-1-1 0,-1 1 0,2-1 0,-1 2 0,-1-1 0,1 0 0,-1 0 0,1-1 0,1 2 0,-2-1 0,1 1 0,-1-1 0,0 0 0,1 1 0,-1-1 0,0 0 0,1 2 0,-1-1 0,-1 0 0,1-1 0,0 1 0,1 0 0,-2-1 0,1 2 0,-1-1 0,0 1 0,1-2 0,-1 1 0,0 4 0,1 5 0,-1-1 0,0 1 0,0 0 0,-1-3 0,0 3 0,-2-1 0,-2 13 0,2-14 0,1 2 0,-2-2 0,-1 1 0,1-2 0,-1 2 0,1 0 0,-3-1 0,2 0 0,-3-2 0,3 2 0,-2-2 0,-2 0 0,-14 13 0,22-19 0,1 0 0,-1-1 0,-1 1 0,1-1 0,0 2 0,0-2 0,0 1 0,0-1 0,-2 0 0,2 0 0,0 1 0,0-1 0,0 0 0,0 0 0,0 0 0,-1 0 0,0 0 0,1 0 0,-1-1 0,1 1 0,0 0 0,0 0 0,0-1 0,0 1 0,0-2 0,-2 1 0,0-1 0,2 0 0,-1 0 0,1 1 0,0-2 0,-2 1 0,2 0 0,0 0 0,0 0 0,0-2 0,1 2 0,-1 0 0,-2-5 0,0-8 0,1 0 0,0-2 0,1-20 0,1 33 0,0-10 0,0 1 0,1 0 0,0 1 0,1-1 0,1 0 0,5-18 0,-7 27 0,2 0 0,-2 1 0,1-1 0,-1 0 0,2 1 0,0 0 0,-1-1 0,0 0 0,1 2 0,-1-1 0,3 0 0,-3 0 0,1 1 0,1-1 0,-1 0 0,1 1 0,0 1 0,-1-1 0,0 1 0,0 0 0,3-1 0,-3 2 0,0-2 0,8-1 0,-8 3 0,-2 0 0,0 0 0,0 0 0,0 0 0,0 0 0,0 0 0,0 0 0,3 0 0,-3 1 0,0-1 0,0 0 0,0 2 0,0-2 0,0 2 0,0-2 0,0 1 0,0-1 0,1 1 0,-1 0 0,0-1 0,-1 1 0,1 0 0,1 0 0,0 1 0,-1 2 0,0-1 0,1 0 0,-1-1 0,0 2 0,0-2 0,0 1 0,-1 2 0,1-3 0,-1 1 0,0 4 0,1 5 0,-2 0 0,0-1 0,0 1 0,-5 18 0,5-26 0,0-1 0,0-1 0,-1 3 0,1-2 0,0-1 0,-2 1 0,2 0 0,-1 1 0,1-2 0,-1 0 0,0 2 0,-2-2 0,2 0 0,-5 5 0,5-6 0,1-1 0,0 0 0,-2 1 0,2-1 0,0 0 0,0 1 0,0-1 0,-2 0 0,2 0 0,0 0 0,0 0 0,-1 0 0,1-1 0,0 1 0,-1 0 0,0-1 0,0 1 0,1 0 0,0-1 0,0 1 0,0-1 0,0-2 0,0 3 0,0-1 0,-1 0 0,1 0 0,0 0 0,-1 0 0,1 1 0,1-1 0,-1 0 0,0 0 0,1-2 0,-1 2 0,0 0 0,-1-1 0,-1-6 0,0 3 0,0-3 0,-1 3 0,2-2 0,0-1 0,1 2 0,-1-2 0,1 2 0,-1-3 0,2 2 0,-1 1 0,1-2 0,3-13 0,-3 17 0,1-2 0,0 2 0,-1-1 0,2 1 0,-1-1 0,0 1 0,1 0 0,0 0 0,2-2 0,-2 3 0,0-2 0,1 2 0,0-1 0,0 0 0,1 1 0,0 0 0,-1 0 0,0 0 0,1-1 0,1 2 0,4-4 0,-4 4 0,0 0 0,-1 0 0,0-1 0,2 2 0,-2 0 0,1 0 0,0 0 0,7 0 0,-11 2 0,0-1 0,3 0 0,-3 0 0,0 1 0,1-1 0,-1 1 0,0-1 0,0 1 0,0-1 0,1 1 0,0 1 0,-1-2 0,1 1 0,-1 1 0,0-1 0,0 0 0,-1 0 0,1 0 0,1 0 0,-1 0 0,-1 1 0,1-1 0,0 1 0,-1-1 0,1 0 0,-1 0 0,1 2 0,-1-1 0,0-1 0,1 2 0,0 9 0,3-2 0,-3 2 0,0 0 0,-1 15 0,-1-23 0,1 1 0,0-2 0,-1 2 0,1-2 0,-3 3 0,2-3 0,0 1 0,-1 0 0,1 0 0,-1 0 0,1 0 0,-2-1 0,1 0 0,-7 7 0,9-9 0,0-1 0,0 0 0,-1 1 0,1-1 0,-1 0 0,1 1 0,0-1 0,-1 0 0,1 2 0,-1-2 0,1 0 0,0 0 0,-1 1 0,1-1 0,-1 0 0,1 0 0,-1 0 0,1 0 0,-1 0 0,1 1 0,-3-1 0,3 0 0,-1 0 0,1 0 0,-1-1 0,1 1 0,-1 0 0,1 0 0,-1 0 0,1 0 0,-1 0 0,1 0 0,-1-1 0,1 1 0,0 0 0,-1 0 0,0-2 0,-11-20 0,10 20 0,2 0 0,0 1 0,-1-2 0,1 2 0,-1-2 0,0 2 0,0-1 0,1 1 0,-1 0 0,0-1 0,0 1 0,0 0 0,0-1 0,-3 0 0,3 1 0,0 0 0,0 0 0,-1 0 0,1 0 0,0 0 0,-4-2 0,4 3 0,-1 0 0,1 0 0,1 0 0,-1 0 0,0 0 0,0 0 0,-1 0 0,2 0 0,-1 2 0,0-2 0,0 0 0,1 0 0,-1 1 0,0-1 0,0 0 0,0 1 0,1 0 0,-1-1 0,1 0 0,0 0 0,0 1 0,0-1 0,-2 0 0,2 1 0,0-1 0,0 0 0,0 1 0,0-1 0,0 0 0,0 1 0,0-1 0,0 2 0,0-2 0,0 0 0,0 2 0,0-2 0,0 0 0,0 1 0,0-1 0,0 0 0,0 1 0,2 1 0,-1 0 0,0 0 0,0-1 0,0 2 0,0-2 0,0 2 0,0-2 0,2 1 0,-2-1 0,0 0 0,5 4 0,2 1 0,1 0 0,0-2 0,-1 1 0,1 0 0,1-2 0,-1 1 0,2-1 0,-1-1 0,-2 2 0,3-2 0,18 0 0,-27-2 0,-1 0 0,1-1 0,-1 1 0,1 0 0,0-1 0,-1 1 0,1-1 0,-1 0 0,1 1 0,-1-3 0,2 2 0,-2 0 0,1-1 0,-2 2 0,0 0 0,0 0 0,0 0 0,0 0 0,0 0 0,0 0 0,0 0 0,0 0 0,0 0 0,0 0 0,0 0 0,0 0 0,0 0 0,0 0 0,0 0 0,0 0 0,0 0 0,0 0 0,0 0 0,0 0 0,0 0 0,-1 0 0,1 0 0,0 0 0,0 0 0,0 0 0,0 0 0,0 0 0,0 0 0,0 0 0,0-1 0,0 1 0,0 0 0,0 0 0,0 0 0,0 0 0,0 0 0,0 0 0,0 0 0,0 0 0,1 0 0,-1 0 0,0 0 0,0 0 0,-13 9 0,5-3 0,-1 3 0,3-2 0,-11 13 0,14-13 0,-1-3 0,-1 2 0,2-2 0,-1 2 0,-2-2 0,2 1 0,-1-2 0,-1 2 0,1-1 0,0-1 0,-2 0 0,2-1 0,-8 5 0,13-7 0,-2 0 0,1 1 0,0-1 0,1 0 0,-1 0 0,0 0 0,1 0 0,-1 0 0,0 0 0,0 0 0,1 0 0,-1-1 0,0 1 0,1 0 0,-3 0 0,2-1 0,1 1 0,-1 0 0,0-1 0,1 1 0,-1 0 0,1-1 0,-1 1 0,1-1 0,-1 1 0,1-3 0,-1 2 0,0-1 0,0 0 0,-1 0 0,1 1 0,0-2 0,1 1 0,-1-1 0,1 1 0,-2 0 0,2-5 0,-1-1 0,1 3 0,0-2 0,1 0 0,-1 0 0,2-1 0,1-5 0,-1 10 0,-1 1 0,1-1 0,-1 1 0,1 0 0,-1 0 0,1 0 0,2 1 0,-3-3 0,1 3 0,0-1 0,0 1 0,1 0 0,-1 0 0,1 0 0,-1-1 0,2 1 0,-2 0 0,0 1 0,0-1 0,1 1 0,1-1 0,-2 1 0,1 0 0,-1 0 0,1 0 0,0 0 0,3 1 0,-3-1 0,-1 0 0,1 0 0,-1 0 0,2 1 0,-1-1 0,-1 1 0,0-1 0,0 1 0,2 1 0,-1-1 0,-1 0 0,0 0 0,1 1 0,-1-1 0,0 0 0,0 3 0,0-3 0,1 1 0,-1 0 0,-1-1 0,1 1 0,-1 1 0,0-1 0,0 1 0,2-1 0,-2 0 0,2 5 0,-2 4 0,0 1 0,0-2 0,-1 2 0,0-1 0,0 0 0,-1 1 0,-5 15 0,6-27 0,0 2 0,0-2 0,0 2 0,0-2 0,0 1 0,0-1 0,0 0 0,-1 1 0,1-1 0,0 1 0,0-1 0,-2 1 0,2-1 0,0 0 0,0 1 0,-1-1 0,1 0 0,0 1 0,-1-1 0,1 0 0,-1 1 0,1-1 0,0 0 0,-1 0 0,1 0 0,-1 1 0,1-1 0,-1 0 0,-11-10 0,-1-23 0,11 18 0,1 2 0,1 0 0,1 0 0,1 1 0,-1-2 0,2 0 0,4-16 0,7-42 0,-10 35-1365,-2 21-5461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BA08FE-2493-4E3B-B3BA-C109F7964B26}" type="datetimeFigureOut">
              <a:rPr lang="ru-RU" smtClean="0"/>
              <a:t>12.10.2022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1CFDCF-5CEF-4DF0-BB48-8FBB27C5A46E}" type="slidenum">
              <a:rPr lang="ru-RU" smtClean="0"/>
              <a:t>‹#›</a:t>
            </a:fld>
            <a:endParaRPr lang="ru-RU"/>
          </a:p>
        </p:txBody>
      </p:sp>
    </p:spTree>
    <p:extLst>
      <p:ext uri="{BB962C8B-B14F-4D97-AF65-F5344CB8AC3E}">
        <p14:creationId xmlns:p14="http://schemas.microsoft.com/office/powerpoint/2010/main" val="4160572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b="0" i="0" dirty="0">
              <a:latin typeface="+mn-lt"/>
            </a:endParaRPr>
          </a:p>
        </p:txBody>
      </p:sp>
      <p:sp>
        <p:nvSpPr>
          <p:cNvPr id="4" name="Номер слайда 3"/>
          <p:cNvSpPr>
            <a:spLocks noGrp="1"/>
          </p:cNvSpPr>
          <p:nvPr>
            <p:ph type="sldNum" sz="quarter" idx="10"/>
          </p:nvPr>
        </p:nvSpPr>
        <p:spPr/>
        <p:txBody>
          <a:bodyPr/>
          <a:lstStyle/>
          <a:p>
            <a:fld id="{AD1CFDCF-5CEF-4DF0-BB48-8FBB27C5A46E}" type="slidenum">
              <a:rPr lang="ru-RU" smtClean="0"/>
              <a:t>1</a:t>
            </a:fld>
            <a:endParaRPr lang="ru-RU"/>
          </a:p>
        </p:txBody>
      </p:sp>
    </p:spTree>
    <p:extLst>
      <p:ext uri="{BB962C8B-B14F-4D97-AF65-F5344CB8AC3E}">
        <p14:creationId xmlns:p14="http://schemas.microsoft.com/office/powerpoint/2010/main" val="4060932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D1CFDCF-5CEF-4DF0-BB48-8FBB27C5A46E}" type="slidenum">
              <a:rPr lang="ru-RU" smtClean="0"/>
              <a:t>10</a:t>
            </a:fld>
            <a:endParaRPr lang="ru-RU"/>
          </a:p>
        </p:txBody>
      </p:sp>
    </p:spTree>
    <p:extLst>
      <p:ext uri="{BB962C8B-B14F-4D97-AF65-F5344CB8AC3E}">
        <p14:creationId xmlns:p14="http://schemas.microsoft.com/office/powerpoint/2010/main" val="2876873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D1CFDCF-5CEF-4DF0-BB48-8FBB27C5A46E}" type="slidenum">
              <a:rPr lang="ru-RU" smtClean="0"/>
              <a:t>11</a:t>
            </a:fld>
            <a:endParaRPr lang="ru-RU"/>
          </a:p>
        </p:txBody>
      </p:sp>
    </p:spTree>
    <p:extLst>
      <p:ext uri="{BB962C8B-B14F-4D97-AF65-F5344CB8AC3E}">
        <p14:creationId xmlns:p14="http://schemas.microsoft.com/office/powerpoint/2010/main" val="4162316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D1CFDCF-5CEF-4DF0-BB48-8FBB27C5A46E}" type="slidenum">
              <a:rPr lang="ru-RU" smtClean="0"/>
              <a:t>12</a:t>
            </a:fld>
            <a:endParaRPr lang="ru-RU"/>
          </a:p>
        </p:txBody>
      </p:sp>
    </p:spTree>
    <p:extLst>
      <p:ext uri="{BB962C8B-B14F-4D97-AF65-F5344CB8AC3E}">
        <p14:creationId xmlns:p14="http://schemas.microsoft.com/office/powerpoint/2010/main" val="2703186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D1CFDCF-5CEF-4DF0-BB48-8FBB27C5A46E}" type="slidenum">
              <a:rPr lang="ru-RU" smtClean="0"/>
              <a:t>13</a:t>
            </a:fld>
            <a:endParaRPr lang="ru-RU"/>
          </a:p>
        </p:txBody>
      </p:sp>
    </p:spTree>
    <p:extLst>
      <p:ext uri="{BB962C8B-B14F-4D97-AF65-F5344CB8AC3E}">
        <p14:creationId xmlns:p14="http://schemas.microsoft.com/office/powerpoint/2010/main" val="3727876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pPr indent="450215" algn="just">
              <a:lnSpc>
                <a:spcPct val="150000"/>
              </a:lnSpc>
              <a:spcAft>
                <a:spcPts val="10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AD1CFDCF-5CEF-4DF0-BB48-8FBB27C5A46E}" type="slidenum">
              <a:rPr lang="ru-RU" smtClean="0"/>
              <a:t>14</a:t>
            </a:fld>
            <a:endParaRPr lang="ru-RU"/>
          </a:p>
        </p:txBody>
      </p:sp>
    </p:spTree>
    <p:extLst>
      <p:ext uri="{BB962C8B-B14F-4D97-AF65-F5344CB8AC3E}">
        <p14:creationId xmlns:p14="http://schemas.microsoft.com/office/powerpoint/2010/main" val="3794452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pPr indent="450215" algn="just">
              <a:lnSpc>
                <a:spcPct val="150000"/>
              </a:lnSpc>
              <a:spcAft>
                <a:spcPts val="10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AD1CFDCF-5CEF-4DF0-BB48-8FBB27C5A46E}" type="slidenum">
              <a:rPr lang="ru-RU" smtClean="0"/>
              <a:t>15</a:t>
            </a:fld>
            <a:endParaRPr lang="ru-RU"/>
          </a:p>
        </p:txBody>
      </p:sp>
    </p:spTree>
    <p:extLst>
      <p:ext uri="{BB962C8B-B14F-4D97-AF65-F5344CB8AC3E}">
        <p14:creationId xmlns:p14="http://schemas.microsoft.com/office/powerpoint/2010/main" val="1041138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pPr indent="450215" algn="just">
              <a:lnSpc>
                <a:spcPct val="150000"/>
              </a:lnSpc>
              <a:spcAft>
                <a:spcPts val="10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AD1CFDCF-5CEF-4DF0-BB48-8FBB27C5A46E}" type="slidenum">
              <a:rPr lang="ru-RU" smtClean="0"/>
              <a:t>16</a:t>
            </a:fld>
            <a:endParaRPr lang="ru-RU"/>
          </a:p>
        </p:txBody>
      </p:sp>
    </p:spTree>
    <p:extLst>
      <p:ext uri="{BB962C8B-B14F-4D97-AF65-F5344CB8AC3E}">
        <p14:creationId xmlns:p14="http://schemas.microsoft.com/office/powerpoint/2010/main" val="705186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pPr indent="450215" algn="just">
              <a:lnSpc>
                <a:spcPct val="150000"/>
              </a:lnSpc>
              <a:spcAft>
                <a:spcPts val="10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AD1CFDCF-5CEF-4DF0-BB48-8FBB27C5A46E}" type="slidenum">
              <a:rPr lang="ru-RU" smtClean="0"/>
              <a:t>17</a:t>
            </a:fld>
            <a:endParaRPr lang="ru-RU"/>
          </a:p>
        </p:txBody>
      </p:sp>
    </p:spTree>
    <p:extLst>
      <p:ext uri="{BB962C8B-B14F-4D97-AF65-F5344CB8AC3E}">
        <p14:creationId xmlns:p14="http://schemas.microsoft.com/office/powerpoint/2010/main" val="1130347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pPr indent="450215" algn="just">
              <a:lnSpc>
                <a:spcPct val="150000"/>
              </a:lnSpc>
              <a:spcAft>
                <a:spcPts val="10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AD1CFDCF-5CEF-4DF0-BB48-8FBB27C5A46E}" type="slidenum">
              <a:rPr lang="ru-RU" smtClean="0"/>
              <a:t>18</a:t>
            </a:fld>
            <a:endParaRPr lang="ru-RU"/>
          </a:p>
        </p:txBody>
      </p:sp>
    </p:spTree>
    <p:extLst>
      <p:ext uri="{BB962C8B-B14F-4D97-AF65-F5344CB8AC3E}">
        <p14:creationId xmlns:p14="http://schemas.microsoft.com/office/powerpoint/2010/main" val="312219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D1CFDCF-5CEF-4DF0-BB48-8FBB27C5A46E}" type="slidenum">
              <a:rPr lang="ru-RU" smtClean="0"/>
              <a:t>19</a:t>
            </a:fld>
            <a:endParaRPr lang="ru-RU"/>
          </a:p>
        </p:txBody>
      </p:sp>
    </p:spTree>
    <p:extLst>
      <p:ext uri="{BB962C8B-B14F-4D97-AF65-F5344CB8AC3E}">
        <p14:creationId xmlns:p14="http://schemas.microsoft.com/office/powerpoint/2010/main" val="878304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D1CFDCF-5CEF-4DF0-BB48-8FBB27C5A46E}" type="slidenum">
              <a:rPr lang="ru-RU" smtClean="0"/>
              <a:t>2</a:t>
            </a:fld>
            <a:endParaRPr lang="ru-RU"/>
          </a:p>
        </p:txBody>
      </p:sp>
    </p:spTree>
    <p:extLst>
      <p:ext uri="{BB962C8B-B14F-4D97-AF65-F5344CB8AC3E}">
        <p14:creationId xmlns:p14="http://schemas.microsoft.com/office/powerpoint/2010/main" val="1737260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AD1CFDCF-5CEF-4DF0-BB48-8FBB27C5A46E}" type="slidenum">
              <a:rPr lang="ru-RU" smtClean="0"/>
              <a:t>20</a:t>
            </a:fld>
            <a:endParaRPr lang="ru-RU"/>
          </a:p>
        </p:txBody>
      </p:sp>
    </p:spTree>
    <p:extLst>
      <p:ext uri="{BB962C8B-B14F-4D97-AF65-F5344CB8AC3E}">
        <p14:creationId xmlns:p14="http://schemas.microsoft.com/office/powerpoint/2010/main" val="2415725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AD1CFDCF-5CEF-4DF0-BB48-8FBB27C5A46E}" type="slidenum">
              <a:rPr lang="ru-RU" smtClean="0"/>
              <a:t>21</a:t>
            </a:fld>
            <a:endParaRPr lang="ru-RU"/>
          </a:p>
        </p:txBody>
      </p:sp>
    </p:spTree>
    <p:extLst>
      <p:ext uri="{BB962C8B-B14F-4D97-AF65-F5344CB8AC3E}">
        <p14:creationId xmlns:p14="http://schemas.microsoft.com/office/powerpoint/2010/main" val="988306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AD1CFDCF-5CEF-4DF0-BB48-8FBB27C5A46E}" type="slidenum">
              <a:rPr lang="ru-RU" smtClean="0"/>
              <a:t>22</a:t>
            </a:fld>
            <a:endParaRPr lang="ru-RU"/>
          </a:p>
        </p:txBody>
      </p:sp>
    </p:spTree>
    <p:extLst>
      <p:ext uri="{BB962C8B-B14F-4D97-AF65-F5344CB8AC3E}">
        <p14:creationId xmlns:p14="http://schemas.microsoft.com/office/powerpoint/2010/main" val="4103504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AD1CFDCF-5CEF-4DF0-BB48-8FBB27C5A46E}" type="slidenum">
              <a:rPr lang="ru-RU" smtClean="0"/>
              <a:t>23</a:t>
            </a:fld>
            <a:endParaRPr lang="ru-RU"/>
          </a:p>
        </p:txBody>
      </p:sp>
    </p:spTree>
    <p:extLst>
      <p:ext uri="{BB962C8B-B14F-4D97-AF65-F5344CB8AC3E}">
        <p14:creationId xmlns:p14="http://schemas.microsoft.com/office/powerpoint/2010/main" val="15577018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D1CFDCF-5CEF-4DF0-BB48-8FBB27C5A46E}" type="slidenum">
              <a:rPr lang="ru-RU" smtClean="0"/>
              <a:t>24</a:t>
            </a:fld>
            <a:endParaRPr lang="ru-RU"/>
          </a:p>
        </p:txBody>
      </p:sp>
    </p:spTree>
    <p:extLst>
      <p:ext uri="{BB962C8B-B14F-4D97-AF65-F5344CB8AC3E}">
        <p14:creationId xmlns:p14="http://schemas.microsoft.com/office/powerpoint/2010/main" val="2133069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D1CFDCF-5CEF-4DF0-BB48-8FBB27C5A46E}" type="slidenum">
              <a:rPr lang="ru-RU" smtClean="0"/>
              <a:t>25</a:t>
            </a:fld>
            <a:endParaRPr lang="ru-RU"/>
          </a:p>
        </p:txBody>
      </p:sp>
    </p:spTree>
    <p:extLst>
      <p:ext uri="{BB962C8B-B14F-4D97-AF65-F5344CB8AC3E}">
        <p14:creationId xmlns:p14="http://schemas.microsoft.com/office/powerpoint/2010/main" val="3266822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D1CFDCF-5CEF-4DF0-BB48-8FBB27C5A46E}" type="slidenum">
              <a:rPr lang="ru-RU" smtClean="0"/>
              <a:t>26</a:t>
            </a:fld>
            <a:endParaRPr lang="ru-RU"/>
          </a:p>
        </p:txBody>
      </p:sp>
    </p:spTree>
    <p:extLst>
      <p:ext uri="{BB962C8B-B14F-4D97-AF65-F5344CB8AC3E}">
        <p14:creationId xmlns:p14="http://schemas.microsoft.com/office/powerpoint/2010/main" val="13837562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AD1CFDCF-5CEF-4DF0-BB48-8FBB27C5A46E}" type="slidenum">
              <a:rPr lang="ru-RU" smtClean="0"/>
              <a:t>27</a:t>
            </a:fld>
            <a:endParaRPr lang="ru-RU"/>
          </a:p>
        </p:txBody>
      </p:sp>
    </p:spTree>
    <p:extLst>
      <p:ext uri="{BB962C8B-B14F-4D97-AF65-F5344CB8AC3E}">
        <p14:creationId xmlns:p14="http://schemas.microsoft.com/office/powerpoint/2010/main" val="22855444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D1CFDCF-5CEF-4DF0-BB48-8FBB27C5A46E}" type="slidenum">
              <a:rPr lang="ru-RU" smtClean="0"/>
              <a:t>28</a:t>
            </a:fld>
            <a:endParaRPr lang="ru-RU"/>
          </a:p>
        </p:txBody>
      </p:sp>
    </p:spTree>
    <p:extLst>
      <p:ext uri="{BB962C8B-B14F-4D97-AF65-F5344CB8AC3E}">
        <p14:creationId xmlns:p14="http://schemas.microsoft.com/office/powerpoint/2010/main" val="23424223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pPr indent="450215" algn="just">
              <a:lnSpc>
                <a:spcPct val="150000"/>
              </a:lnSpc>
              <a:spcAft>
                <a:spcPts val="1000"/>
              </a:spcAft>
            </a:pPr>
            <a:endParaRPr lang="ru-RU" dirty="0"/>
          </a:p>
        </p:txBody>
      </p:sp>
      <p:sp>
        <p:nvSpPr>
          <p:cNvPr id="4" name="Номер слайда 3"/>
          <p:cNvSpPr>
            <a:spLocks noGrp="1"/>
          </p:cNvSpPr>
          <p:nvPr>
            <p:ph type="sldNum" sz="quarter" idx="10"/>
          </p:nvPr>
        </p:nvSpPr>
        <p:spPr/>
        <p:txBody>
          <a:bodyPr/>
          <a:lstStyle/>
          <a:p>
            <a:fld id="{AD1CFDCF-5CEF-4DF0-BB48-8FBB27C5A46E}" type="slidenum">
              <a:rPr lang="ru-RU" smtClean="0"/>
              <a:t>29</a:t>
            </a:fld>
            <a:endParaRPr lang="ru-RU"/>
          </a:p>
        </p:txBody>
      </p:sp>
    </p:spTree>
    <p:extLst>
      <p:ext uri="{BB962C8B-B14F-4D97-AF65-F5344CB8AC3E}">
        <p14:creationId xmlns:p14="http://schemas.microsoft.com/office/powerpoint/2010/main" val="1476045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D1CFDCF-5CEF-4DF0-BB48-8FBB27C5A46E}" type="slidenum">
              <a:rPr lang="ru-RU" smtClean="0"/>
              <a:t>3</a:t>
            </a:fld>
            <a:endParaRPr lang="ru-RU"/>
          </a:p>
        </p:txBody>
      </p:sp>
    </p:spTree>
    <p:extLst>
      <p:ext uri="{BB962C8B-B14F-4D97-AF65-F5344CB8AC3E}">
        <p14:creationId xmlns:p14="http://schemas.microsoft.com/office/powerpoint/2010/main" val="16493352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pPr indent="450215" algn="just">
              <a:lnSpc>
                <a:spcPct val="150000"/>
              </a:lnSpc>
              <a:spcAft>
                <a:spcPts val="1000"/>
              </a:spcAft>
            </a:pP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AD1CFDCF-5CEF-4DF0-BB48-8FBB27C5A46E}" type="slidenum">
              <a:rPr lang="ru-RU" smtClean="0"/>
              <a:t>30</a:t>
            </a:fld>
            <a:endParaRPr lang="ru-RU"/>
          </a:p>
        </p:txBody>
      </p:sp>
    </p:spTree>
    <p:extLst>
      <p:ext uri="{BB962C8B-B14F-4D97-AF65-F5344CB8AC3E}">
        <p14:creationId xmlns:p14="http://schemas.microsoft.com/office/powerpoint/2010/main" val="41477903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D1CFDCF-5CEF-4DF0-BB48-8FBB27C5A46E}" type="slidenum">
              <a:rPr lang="ru-RU" smtClean="0"/>
              <a:t>31</a:t>
            </a:fld>
            <a:endParaRPr lang="ru-RU"/>
          </a:p>
        </p:txBody>
      </p:sp>
    </p:spTree>
    <p:extLst>
      <p:ext uri="{BB962C8B-B14F-4D97-AF65-F5344CB8AC3E}">
        <p14:creationId xmlns:p14="http://schemas.microsoft.com/office/powerpoint/2010/main" val="1319868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D1CFDCF-5CEF-4DF0-BB48-8FBB27C5A46E}" type="slidenum">
              <a:rPr lang="ru-RU" smtClean="0"/>
              <a:t>35</a:t>
            </a:fld>
            <a:endParaRPr lang="ru-RU"/>
          </a:p>
        </p:txBody>
      </p:sp>
    </p:spTree>
    <p:extLst>
      <p:ext uri="{BB962C8B-B14F-4D97-AF65-F5344CB8AC3E}">
        <p14:creationId xmlns:p14="http://schemas.microsoft.com/office/powerpoint/2010/main" val="1393070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D1CFDCF-5CEF-4DF0-BB48-8FBB27C5A46E}" type="slidenum">
              <a:rPr lang="ru-RU" smtClean="0"/>
              <a:t>4</a:t>
            </a:fld>
            <a:endParaRPr lang="ru-RU"/>
          </a:p>
        </p:txBody>
      </p:sp>
    </p:spTree>
    <p:extLst>
      <p:ext uri="{BB962C8B-B14F-4D97-AF65-F5344CB8AC3E}">
        <p14:creationId xmlns:p14="http://schemas.microsoft.com/office/powerpoint/2010/main" val="2950793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b="0" i="0" u="none" strike="noStrike" kern="1200" baseline="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AD1CFDCF-5CEF-4DF0-BB48-8FBB27C5A46E}" type="slidenum">
              <a:rPr lang="ru-RU" smtClean="0"/>
              <a:t>5</a:t>
            </a:fld>
            <a:endParaRPr lang="ru-RU"/>
          </a:p>
        </p:txBody>
      </p:sp>
    </p:spTree>
    <p:extLst>
      <p:ext uri="{BB962C8B-B14F-4D97-AF65-F5344CB8AC3E}">
        <p14:creationId xmlns:p14="http://schemas.microsoft.com/office/powerpoint/2010/main" val="991617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D1CFDCF-5CEF-4DF0-BB48-8FBB27C5A46E}" type="slidenum">
              <a:rPr lang="ru-RU" smtClean="0"/>
              <a:t>6</a:t>
            </a:fld>
            <a:endParaRPr lang="ru-RU"/>
          </a:p>
        </p:txBody>
      </p:sp>
    </p:spTree>
    <p:extLst>
      <p:ext uri="{BB962C8B-B14F-4D97-AF65-F5344CB8AC3E}">
        <p14:creationId xmlns:p14="http://schemas.microsoft.com/office/powerpoint/2010/main" val="2600122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D1CFDCF-5CEF-4DF0-BB48-8FBB27C5A46E}" type="slidenum">
              <a:rPr lang="ru-RU" smtClean="0"/>
              <a:t>7</a:t>
            </a:fld>
            <a:endParaRPr lang="ru-RU"/>
          </a:p>
        </p:txBody>
      </p:sp>
    </p:spTree>
    <p:extLst>
      <p:ext uri="{BB962C8B-B14F-4D97-AF65-F5344CB8AC3E}">
        <p14:creationId xmlns:p14="http://schemas.microsoft.com/office/powerpoint/2010/main" val="786819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pPr indent="450215" algn="just">
              <a:lnSpc>
                <a:spcPct val="150000"/>
              </a:lnSpc>
              <a:spcAft>
                <a:spcPts val="10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AD1CFDCF-5CEF-4DF0-BB48-8FBB27C5A46E}" type="slidenum">
              <a:rPr lang="ru-RU" smtClean="0"/>
              <a:t>8</a:t>
            </a:fld>
            <a:endParaRPr lang="ru-RU"/>
          </a:p>
        </p:txBody>
      </p:sp>
    </p:spTree>
    <p:extLst>
      <p:ext uri="{BB962C8B-B14F-4D97-AF65-F5344CB8AC3E}">
        <p14:creationId xmlns:p14="http://schemas.microsoft.com/office/powerpoint/2010/main" val="2908381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D1CFDCF-5CEF-4DF0-BB48-8FBB27C5A46E}" type="slidenum">
              <a:rPr lang="ru-RU" smtClean="0"/>
              <a:t>9</a:t>
            </a:fld>
            <a:endParaRPr lang="ru-RU"/>
          </a:p>
        </p:txBody>
      </p:sp>
    </p:spTree>
    <p:extLst>
      <p:ext uri="{BB962C8B-B14F-4D97-AF65-F5344CB8AC3E}">
        <p14:creationId xmlns:p14="http://schemas.microsoft.com/office/powerpoint/2010/main" val="16785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63C9473-4935-447F-9CC6-8C1EC36A9356}" type="datetime1">
              <a:rPr lang="ru-RU" smtClean="0"/>
              <a:t>12.10.2022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9DE06F-5ABF-4353-90BC-E69F77E128C2}" type="slidenum">
              <a:rPr lang="ru-RU" smtClean="0"/>
              <a:t>‹#›</a:t>
            </a:fld>
            <a:endParaRPr lang="ru-RU"/>
          </a:p>
        </p:txBody>
      </p:sp>
    </p:spTree>
    <p:extLst>
      <p:ext uri="{BB962C8B-B14F-4D97-AF65-F5344CB8AC3E}">
        <p14:creationId xmlns:p14="http://schemas.microsoft.com/office/powerpoint/2010/main" val="210554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EA9AD7F-6E00-428D-9E9A-6FA589899B98}" type="datetime1">
              <a:rPr lang="ru-RU" smtClean="0"/>
              <a:t>12.10.2022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9DE06F-5ABF-4353-90BC-E69F77E128C2}" type="slidenum">
              <a:rPr lang="ru-RU" smtClean="0"/>
              <a:t>‹#›</a:t>
            </a:fld>
            <a:endParaRPr lang="ru-RU"/>
          </a:p>
        </p:txBody>
      </p:sp>
    </p:spTree>
    <p:extLst>
      <p:ext uri="{BB962C8B-B14F-4D97-AF65-F5344CB8AC3E}">
        <p14:creationId xmlns:p14="http://schemas.microsoft.com/office/powerpoint/2010/main" val="4016849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79C6B81-FE89-4DFD-83DF-F3AEBC676067}" type="datetime1">
              <a:rPr lang="ru-RU" smtClean="0"/>
              <a:t>12.10.2022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9DE06F-5ABF-4353-90BC-E69F77E128C2}" type="slidenum">
              <a:rPr lang="ru-RU" smtClean="0"/>
              <a:t>‹#›</a:t>
            </a:fld>
            <a:endParaRPr lang="ru-RU"/>
          </a:p>
        </p:txBody>
      </p:sp>
    </p:spTree>
    <p:extLst>
      <p:ext uri="{BB962C8B-B14F-4D97-AF65-F5344CB8AC3E}">
        <p14:creationId xmlns:p14="http://schemas.microsoft.com/office/powerpoint/2010/main" val="1111862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3657B94-657A-4EA1-98A9-D6D1E3216570}" type="datetime1">
              <a:rPr lang="ru-RU" smtClean="0"/>
              <a:t>12.10.2022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9DE06F-5ABF-4353-90BC-E69F77E128C2}" type="slidenum">
              <a:rPr lang="ru-RU" smtClean="0"/>
              <a:t>‹#›</a:t>
            </a:fld>
            <a:endParaRPr lang="ru-RU"/>
          </a:p>
        </p:txBody>
      </p:sp>
    </p:spTree>
    <p:extLst>
      <p:ext uri="{BB962C8B-B14F-4D97-AF65-F5344CB8AC3E}">
        <p14:creationId xmlns:p14="http://schemas.microsoft.com/office/powerpoint/2010/main" val="1533926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59A7FA0-9071-4A02-B8D0-E755DFE7E9F8}" type="datetime1">
              <a:rPr lang="ru-RU" smtClean="0"/>
              <a:t>12.10.2022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9DE06F-5ABF-4353-90BC-E69F77E128C2}" type="slidenum">
              <a:rPr lang="ru-RU" smtClean="0"/>
              <a:t>‹#›</a:t>
            </a:fld>
            <a:endParaRPr lang="ru-RU"/>
          </a:p>
        </p:txBody>
      </p:sp>
    </p:spTree>
    <p:extLst>
      <p:ext uri="{BB962C8B-B14F-4D97-AF65-F5344CB8AC3E}">
        <p14:creationId xmlns:p14="http://schemas.microsoft.com/office/powerpoint/2010/main" val="1045245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5C65518-6D3A-444E-B94A-62A57A31A5E8}" type="datetime1">
              <a:rPr lang="ru-RU" smtClean="0"/>
              <a:t>12.10.2022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79DE06F-5ABF-4353-90BC-E69F77E128C2}" type="slidenum">
              <a:rPr lang="ru-RU" smtClean="0"/>
              <a:t>‹#›</a:t>
            </a:fld>
            <a:endParaRPr lang="ru-RU"/>
          </a:p>
        </p:txBody>
      </p:sp>
    </p:spTree>
    <p:extLst>
      <p:ext uri="{BB962C8B-B14F-4D97-AF65-F5344CB8AC3E}">
        <p14:creationId xmlns:p14="http://schemas.microsoft.com/office/powerpoint/2010/main" val="273367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0CB31B8-A9C1-496D-B0F7-002C88F5DBF4}" type="datetime1">
              <a:rPr lang="ru-RU" smtClean="0"/>
              <a:t>12.10.2022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79DE06F-5ABF-4353-90BC-E69F77E128C2}" type="slidenum">
              <a:rPr lang="ru-RU" smtClean="0"/>
              <a:t>‹#›</a:t>
            </a:fld>
            <a:endParaRPr lang="ru-RU"/>
          </a:p>
        </p:txBody>
      </p:sp>
    </p:spTree>
    <p:extLst>
      <p:ext uri="{BB962C8B-B14F-4D97-AF65-F5344CB8AC3E}">
        <p14:creationId xmlns:p14="http://schemas.microsoft.com/office/powerpoint/2010/main" val="2800937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E12A961-676A-46F4-8EF7-6454A5076674}" type="datetime1">
              <a:rPr lang="ru-RU" smtClean="0"/>
              <a:t>12.10.2022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79DE06F-5ABF-4353-90BC-E69F77E128C2}" type="slidenum">
              <a:rPr lang="ru-RU" smtClean="0"/>
              <a:t>‹#›</a:t>
            </a:fld>
            <a:endParaRPr lang="ru-RU"/>
          </a:p>
        </p:txBody>
      </p:sp>
    </p:spTree>
    <p:extLst>
      <p:ext uri="{BB962C8B-B14F-4D97-AF65-F5344CB8AC3E}">
        <p14:creationId xmlns:p14="http://schemas.microsoft.com/office/powerpoint/2010/main" val="3744569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C7161-C3C7-4267-A1A6-B5F686D1AF34}" type="datetime1">
              <a:rPr lang="ru-RU" smtClean="0"/>
              <a:t>12.10.2022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79DE06F-5ABF-4353-90BC-E69F77E128C2}" type="slidenum">
              <a:rPr lang="ru-RU" smtClean="0"/>
              <a:t>‹#›</a:t>
            </a:fld>
            <a:endParaRPr lang="ru-RU"/>
          </a:p>
        </p:txBody>
      </p:sp>
    </p:spTree>
    <p:extLst>
      <p:ext uri="{BB962C8B-B14F-4D97-AF65-F5344CB8AC3E}">
        <p14:creationId xmlns:p14="http://schemas.microsoft.com/office/powerpoint/2010/main" val="194775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4CCF919-CE1E-4740-BBC0-729F7FD888A5}" type="datetime1">
              <a:rPr lang="ru-RU" smtClean="0"/>
              <a:t>12.10.2022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79DE06F-5ABF-4353-90BC-E69F77E128C2}" type="slidenum">
              <a:rPr lang="ru-RU" smtClean="0"/>
              <a:t>‹#›</a:t>
            </a:fld>
            <a:endParaRPr lang="ru-RU"/>
          </a:p>
        </p:txBody>
      </p:sp>
    </p:spTree>
    <p:extLst>
      <p:ext uri="{BB962C8B-B14F-4D97-AF65-F5344CB8AC3E}">
        <p14:creationId xmlns:p14="http://schemas.microsoft.com/office/powerpoint/2010/main" val="3255795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2447E30-3878-4978-9318-AC67AC0D4599}" type="datetime1">
              <a:rPr lang="ru-RU" smtClean="0"/>
              <a:t>12.10.2022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79DE06F-5ABF-4353-90BC-E69F77E128C2}" type="slidenum">
              <a:rPr lang="ru-RU" smtClean="0"/>
              <a:t>‹#›</a:t>
            </a:fld>
            <a:endParaRPr lang="ru-RU"/>
          </a:p>
        </p:txBody>
      </p:sp>
    </p:spTree>
    <p:extLst>
      <p:ext uri="{BB962C8B-B14F-4D97-AF65-F5344CB8AC3E}">
        <p14:creationId xmlns:p14="http://schemas.microsoft.com/office/powerpoint/2010/main" val="283305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D46759-7044-4760-98A5-B524ADFF927A}" type="datetime1">
              <a:rPr lang="ru-RU" smtClean="0"/>
              <a:t>12.10.2022</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DE06F-5ABF-4353-90BC-E69F77E128C2}" type="slidenum">
              <a:rPr lang="ru-RU" smtClean="0"/>
              <a:t>‹#›</a:t>
            </a:fld>
            <a:endParaRPr lang="ru-RU"/>
          </a:p>
        </p:txBody>
      </p:sp>
    </p:spTree>
    <p:extLst>
      <p:ext uri="{BB962C8B-B14F-4D97-AF65-F5344CB8AC3E}">
        <p14:creationId xmlns:p14="http://schemas.microsoft.com/office/powerpoint/2010/main" val="37995602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9.wdp"/></Relationships>
</file>

<file path=ppt/slides/_rels/slide11.xml.rels><?xml version="1.0" encoding="UTF-8" standalone="yes"?>
<Relationships xmlns="http://schemas.openxmlformats.org/package/2006/relationships"><Relationship Id="rId8" Type="http://schemas.openxmlformats.org/officeDocument/2006/relationships/customXml" Target="../ink/ink1.xml"/><Relationship Id="rId13" Type="http://schemas.openxmlformats.org/officeDocument/2006/relationships/image" Target="../media/image130.png"/><Relationship Id="rId18" Type="http://schemas.openxmlformats.org/officeDocument/2006/relationships/customXml" Target="../ink/ink6.xml"/><Relationship Id="rId26" Type="http://schemas.openxmlformats.org/officeDocument/2006/relationships/image" Target="../media/image21.png"/><Relationship Id="rId3" Type="http://schemas.openxmlformats.org/officeDocument/2006/relationships/image" Target="../media/image17.png"/><Relationship Id="rId21" Type="http://schemas.openxmlformats.org/officeDocument/2006/relationships/image" Target="../media/image170.png"/><Relationship Id="rId7" Type="http://schemas.microsoft.com/office/2007/relationships/hdphoto" Target="../media/hdphoto11.wdp"/><Relationship Id="rId12" Type="http://schemas.openxmlformats.org/officeDocument/2006/relationships/customXml" Target="../ink/ink3.xml"/><Relationship Id="rId17" Type="http://schemas.openxmlformats.org/officeDocument/2006/relationships/image" Target="../media/image150.png"/><Relationship Id="rId25" Type="http://schemas.microsoft.com/office/2007/relationships/hdphoto" Target="../media/hdphoto12.wdp"/><Relationship Id="rId2" Type="http://schemas.openxmlformats.org/officeDocument/2006/relationships/notesSlide" Target="../notesSlides/notesSlide11.xml"/><Relationship Id="rId16" Type="http://schemas.openxmlformats.org/officeDocument/2006/relationships/customXml" Target="../ink/ink5.xml"/><Relationship Id="rId20" Type="http://schemas.openxmlformats.org/officeDocument/2006/relationships/customXml" Target="../ink/ink7.xml"/><Relationship Id="rId29" Type="http://schemas.microsoft.com/office/2007/relationships/hdphoto" Target="../media/hdphoto14.wdp"/><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120.png"/><Relationship Id="rId24" Type="http://schemas.openxmlformats.org/officeDocument/2006/relationships/image" Target="../media/image20.png"/><Relationship Id="rId32" Type="http://schemas.openxmlformats.org/officeDocument/2006/relationships/customXml" Target="../ink/ink11.xml"/><Relationship Id="rId5" Type="http://schemas.openxmlformats.org/officeDocument/2006/relationships/image" Target="../media/image18.png"/><Relationship Id="rId15" Type="http://schemas.openxmlformats.org/officeDocument/2006/relationships/image" Target="../media/image140.png"/><Relationship Id="rId23" Type="http://schemas.openxmlformats.org/officeDocument/2006/relationships/image" Target="../media/image180.png"/><Relationship Id="rId28" Type="http://schemas.openxmlformats.org/officeDocument/2006/relationships/image" Target="../media/image22.png"/><Relationship Id="rId10" Type="http://schemas.openxmlformats.org/officeDocument/2006/relationships/customXml" Target="../ink/ink2.xml"/><Relationship Id="rId19" Type="http://schemas.openxmlformats.org/officeDocument/2006/relationships/image" Target="../media/image160.png"/><Relationship Id="rId31" Type="http://schemas.openxmlformats.org/officeDocument/2006/relationships/customXml" Target="../ink/ink10.xml"/><Relationship Id="rId4" Type="http://schemas.microsoft.com/office/2007/relationships/hdphoto" Target="../media/hdphoto10.wdp"/><Relationship Id="rId9" Type="http://schemas.openxmlformats.org/officeDocument/2006/relationships/image" Target="../media/image110.png"/><Relationship Id="rId14" Type="http://schemas.openxmlformats.org/officeDocument/2006/relationships/customXml" Target="../ink/ink4.xml"/><Relationship Id="rId22" Type="http://schemas.openxmlformats.org/officeDocument/2006/relationships/customXml" Target="../ink/ink8.xml"/><Relationship Id="rId27" Type="http://schemas.microsoft.com/office/2007/relationships/hdphoto" Target="../media/hdphoto13.wdp"/><Relationship Id="rId30" Type="http://schemas.openxmlformats.org/officeDocument/2006/relationships/customXml" Target="../ink/ink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5.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16.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17.wdp"/></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18.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19.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openxmlformats.org/officeDocument/2006/relationships/image" Target="../media/image11.tif"/><Relationship Id="rId3" Type="http://schemas.openxmlformats.org/officeDocument/2006/relationships/image" Target="../media/image7.png"/><Relationship Id="rId7" Type="http://schemas.openxmlformats.org/officeDocument/2006/relationships/image" Target="../media/image10.tif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image" Target="../media/image8.tiff"/><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6.wdp"/></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7.wdp"/></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8.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85900" y="2337500"/>
            <a:ext cx="9220200" cy="1548000"/>
          </a:xfrm>
        </p:spPr>
        <p:txBody>
          <a:bodyPr anchor="ctr">
            <a:noAutofit/>
          </a:bodyPr>
          <a:lstStyle/>
          <a:p>
            <a:r>
              <a:rPr lang="ru-RU" sz="2600" b="1" dirty="0">
                <a:latin typeface="Calibri (Заголовки)"/>
              </a:rPr>
              <a:t>РОЛЬ БЕЛКОВ EB1, MARS, NON3, MEI-38 И MAST В КИНЕТОХОР-ЗАВИСИМОМ ФОРМИРОВАНИИ МИКРОТРУБОЧЕК ВЕРЕТЕНА ДЕЛЕНИЯ  В КУЛЬТУРЕ КЛЕТОК S2 </a:t>
            </a:r>
            <a:r>
              <a:rPr lang="ru-RU" sz="2600" b="1" i="1" dirty="0">
                <a:latin typeface="Calibri (Заголовки)"/>
              </a:rPr>
              <a:t>DROSOPHILA MELANOGASTER</a:t>
            </a:r>
          </a:p>
        </p:txBody>
      </p:sp>
      <p:sp>
        <p:nvSpPr>
          <p:cNvPr id="3" name="Подзаголовок 2"/>
          <p:cNvSpPr>
            <a:spLocks noGrp="1"/>
          </p:cNvSpPr>
          <p:nvPr>
            <p:ph type="subTitle" idx="1"/>
          </p:nvPr>
        </p:nvSpPr>
        <p:spPr>
          <a:xfrm>
            <a:off x="3622512" y="4538078"/>
            <a:ext cx="7560000" cy="1331429"/>
          </a:xfrm>
        </p:spPr>
        <p:txBody>
          <a:bodyPr anchor="ctr">
            <a:normAutofit/>
          </a:bodyPr>
          <a:lstStyle/>
          <a:p>
            <a:pPr algn="r">
              <a:lnSpc>
                <a:spcPct val="110000"/>
              </a:lnSpc>
              <a:spcBef>
                <a:spcPts val="0"/>
              </a:spcBef>
            </a:pPr>
            <a:r>
              <a:rPr lang="ru-RU" sz="2200" b="1" dirty="0"/>
              <a:t>Юлия Владимировна Попова</a:t>
            </a:r>
            <a:br>
              <a:rPr lang="ru-RU" sz="1800" dirty="0"/>
            </a:br>
            <a:endParaRPr lang="ru-RU" sz="1100" dirty="0"/>
          </a:p>
          <a:p>
            <a:pPr algn="r">
              <a:lnSpc>
                <a:spcPct val="110000"/>
              </a:lnSpc>
              <a:spcBef>
                <a:spcPts val="0"/>
              </a:spcBef>
            </a:pPr>
            <a:r>
              <a:rPr lang="ru-RU" sz="1800" dirty="0"/>
              <a:t>Научный руководитель</a:t>
            </a:r>
          </a:p>
          <a:p>
            <a:pPr algn="r">
              <a:lnSpc>
                <a:spcPct val="110000"/>
              </a:lnSpc>
              <a:spcBef>
                <a:spcPts val="0"/>
              </a:spcBef>
            </a:pPr>
            <a:r>
              <a:rPr lang="ru-RU" sz="1800" dirty="0"/>
              <a:t>к.б.н. Евгения Николаевна Андреева</a:t>
            </a:r>
          </a:p>
        </p:txBody>
      </p:sp>
      <p:sp>
        <p:nvSpPr>
          <p:cNvPr id="4" name="Прямоугольник 3"/>
          <p:cNvSpPr>
            <a:spLocks noChangeArrowheads="1"/>
          </p:cNvSpPr>
          <p:nvPr/>
        </p:nvSpPr>
        <p:spPr bwMode="auto">
          <a:xfrm>
            <a:off x="1092000" y="298321"/>
            <a:ext cx="10008000" cy="794064"/>
          </a:xfrm>
          <a:prstGeom prst="rect">
            <a:avLst/>
          </a:prstGeom>
          <a:noFill/>
          <a:ln w="9525">
            <a:noFill/>
            <a:miter lim="800000"/>
            <a:headEnd/>
            <a:tailEnd/>
          </a:ln>
        </p:spPr>
        <p:txBody>
          <a:bodyPr wrap="square" anchor="ctr">
            <a:spAutoFit/>
          </a:bodyPr>
          <a:lstStyle/>
          <a:p>
            <a:pPr algn="ct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dirty="0"/>
              <a:t>ФЕДЕРАЛЬНОЕ ГОСУДАРСТВЕННОЕ БЮДЖЕТНОЕ НАУЧНОЕ УЧРЕЖДЕНИЕ  «ФЕДЕРАЛЬНЫЙ ИССЛЕДОВАТЕЛЬСКИЙ ЦЕНТР ИНСТИТУТ ЦИТОЛОГИИ И ГЕНЕТИКИ СИБИРСКОГО ОТДЕЛЕНИЯ РОССИЙСКОЙ АКАДЕМИИ НАУК»</a:t>
            </a:r>
          </a:p>
        </p:txBody>
      </p:sp>
      <p:pic>
        <p:nvPicPr>
          <p:cNvPr id="5" name="Picture 4" descr="https://www.mcb.nsc.ru/sites/mcb.nsc.ru/files/fck/IMCB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000" y="381000"/>
            <a:ext cx="898422" cy="900000"/>
          </a:xfrm>
          <a:prstGeom prst="rect">
            <a:avLst/>
          </a:prstGeom>
          <a:noFill/>
          <a:extLst>
            <a:ext uri="{909E8E84-426E-40DD-AFC4-6F175D3DCCD1}">
              <a14:hiddenFill xmlns:a14="http://schemas.microsoft.com/office/drawing/2010/main">
                <a:solidFill>
                  <a:srgbClr val="FFFFFF"/>
                </a:solidFill>
              </a14:hiddenFill>
            </a:ext>
          </a:extLst>
        </p:spPr>
      </p:pic>
      <p:sp>
        <p:nvSpPr>
          <p:cNvPr id="6" name="Подзаголовок 2"/>
          <p:cNvSpPr txBox="1">
            <a:spLocks/>
          </p:cNvSpPr>
          <p:nvPr/>
        </p:nvSpPr>
        <p:spPr>
          <a:xfrm>
            <a:off x="2550000" y="6369210"/>
            <a:ext cx="7092000" cy="360000"/>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1200" dirty="0"/>
              <a:t>Новосибирск, 2022 г.</a:t>
            </a:r>
          </a:p>
        </p:txBody>
      </p:sp>
      <p:sp>
        <p:nvSpPr>
          <p:cNvPr id="7" name="Прямоугольник 6"/>
          <p:cNvSpPr/>
          <p:nvPr/>
        </p:nvSpPr>
        <p:spPr>
          <a:xfrm>
            <a:off x="4008313" y="3899458"/>
            <a:ext cx="4175374" cy="307777"/>
          </a:xfrm>
          <a:prstGeom prst="rect">
            <a:avLst/>
          </a:prstGeom>
        </p:spPr>
        <p:txBody>
          <a:bodyPr wrap="none">
            <a:spAutoFit/>
          </a:bodyPr>
          <a:lstStyle/>
          <a:p>
            <a:pPr algn="ctr"/>
            <a:r>
              <a:rPr lang="ru-RU" sz="1400" dirty="0"/>
              <a:t>1.5.22. – клеточная биология (биологические науки)</a:t>
            </a:r>
          </a:p>
        </p:txBody>
      </p:sp>
      <p:pic>
        <p:nvPicPr>
          <p:cNvPr id="9" name="Рисунок 8">
            <a:extLst>
              <a:ext uri="{FF2B5EF4-FFF2-40B4-BE49-F238E27FC236}">
                <a16:creationId xmlns:a16="http://schemas.microsoft.com/office/drawing/2014/main" id="{7B8B5087-6AC0-5FFF-4A02-B16B8E69BE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8000" y="381000"/>
            <a:ext cx="900000" cy="900000"/>
          </a:xfrm>
          <a:prstGeom prst="rect">
            <a:avLst/>
          </a:prstGeom>
        </p:spPr>
      </p:pic>
      <p:sp>
        <p:nvSpPr>
          <p:cNvPr id="13" name="TextBox 12">
            <a:extLst>
              <a:ext uri="{FF2B5EF4-FFF2-40B4-BE49-F238E27FC236}">
                <a16:creationId xmlns:a16="http://schemas.microsoft.com/office/drawing/2014/main" id="{F38B7B0D-839C-A181-D14E-AA44A0EA155E}"/>
              </a:ext>
            </a:extLst>
          </p:cNvPr>
          <p:cNvSpPr txBox="1"/>
          <p:nvPr/>
        </p:nvSpPr>
        <p:spPr>
          <a:xfrm>
            <a:off x="2567808" y="1028362"/>
            <a:ext cx="7056384" cy="381771"/>
          </a:xfrm>
          <a:prstGeom prst="rect">
            <a:avLst/>
          </a:prstGeom>
          <a:noFill/>
        </p:spPr>
        <p:txBody>
          <a:bodyPr wrap="square">
            <a:spAutoFit/>
          </a:bodyPr>
          <a:lstStyle/>
          <a:p>
            <a:pPr algn="ctr">
              <a:lnSpc>
                <a:spcPct val="110000"/>
              </a:lnSpc>
            </a:pPr>
            <a:r>
              <a:rPr lang="ru-RU" dirty="0"/>
              <a:t>Работа выполнена в Лаборатории клеточного деления ИМКБ СО РАН </a:t>
            </a:r>
          </a:p>
        </p:txBody>
      </p:sp>
      <p:sp>
        <p:nvSpPr>
          <p:cNvPr id="11" name="TextBox 10">
            <a:extLst>
              <a:ext uri="{FF2B5EF4-FFF2-40B4-BE49-F238E27FC236}">
                <a16:creationId xmlns:a16="http://schemas.microsoft.com/office/drawing/2014/main" id="{BCA03A05-90F8-392F-1E7A-893E9C9AF79E}"/>
              </a:ext>
            </a:extLst>
          </p:cNvPr>
          <p:cNvSpPr txBox="1"/>
          <p:nvPr/>
        </p:nvSpPr>
        <p:spPr>
          <a:xfrm>
            <a:off x="2118000" y="6039488"/>
            <a:ext cx="7956000" cy="360000"/>
          </a:xfrm>
          <a:prstGeom prst="rect">
            <a:avLst/>
          </a:prstGeom>
          <a:noFill/>
        </p:spPr>
        <p:txBody>
          <a:bodyPr wrap="square">
            <a:spAutoFit/>
          </a:bodyPr>
          <a:lstStyle/>
          <a:p>
            <a:pPr algn="ctr"/>
            <a:r>
              <a:rPr lang="ru-RU" sz="1200" dirty="0">
                <a:ea typeface="Times New Roman" panose="02020603050405020304" pitchFamily="18" charset="0"/>
              </a:rPr>
              <a:t>Работа утверждена на Ученом совете ИМКБ СО РАН 14 января 2022 г.; номер протокола заседания Ученого совета №1. </a:t>
            </a:r>
            <a:endParaRPr lang="ru-RU" sz="1200" dirty="0"/>
          </a:p>
        </p:txBody>
      </p:sp>
    </p:spTree>
    <p:extLst>
      <p:ext uri="{BB962C8B-B14F-4D97-AF65-F5344CB8AC3E}">
        <p14:creationId xmlns:p14="http://schemas.microsoft.com/office/powerpoint/2010/main" val="945194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4000" y="277206"/>
            <a:ext cx="10944000" cy="720000"/>
          </a:xfrm>
        </p:spPr>
        <p:txBody>
          <a:bodyPr vert="horz" lIns="91440" tIns="45720" rIns="91440" bIns="45720" rtlCol="0" anchor="ctr">
            <a:noAutofit/>
          </a:bodyPr>
          <a:lstStyle/>
          <a:p>
            <a:pPr algn="just"/>
            <a:r>
              <a:rPr lang="ru-RU" sz="2400" b="1" dirty="0"/>
              <a:t>ОЦЕНКА ЭФФЕКТИВНОСТИ ПРОЦЕДУРЫ РНК-ИНТЕРФЕРЕНЦИИ ИССЛЕДУЕМЫХ ГЕНОВ В КЛЕТКАХ S2 </a:t>
            </a:r>
            <a:r>
              <a:rPr lang="ru-RU" sz="2400" b="1" i="1" dirty="0"/>
              <a:t>D. MELANOGASTER</a:t>
            </a:r>
          </a:p>
        </p:txBody>
      </p:sp>
      <p:sp>
        <p:nvSpPr>
          <p:cNvPr id="5" name="Номер слайда 4"/>
          <p:cNvSpPr>
            <a:spLocks noGrp="1"/>
          </p:cNvSpPr>
          <p:nvPr>
            <p:ph type="sldNum" sz="quarter" idx="12"/>
          </p:nvPr>
        </p:nvSpPr>
        <p:spPr>
          <a:xfrm>
            <a:off x="8824800" y="6356350"/>
            <a:ext cx="2743200" cy="365125"/>
          </a:xfrm>
        </p:spPr>
        <p:txBody>
          <a:bodyPr/>
          <a:lstStyle/>
          <a:p>
            <a:r>
              <a:rPr lang="ru-RU" sz="1400" dirty="0"/>
              <a:t>10 </a:t>
            </a:r>
            <a:r>
              <a:rPr lang="en-US" sz="1400" dirty="0"/>
              <a:t>/</a:t>
            </a:r>
            <a:r>
              <a:rPr lang="ru-RU" sz="1400" dirty="0"/>
              <a:t> </a:t>
            </a:r>
            <a:r>
              <a:rPr lang="en-US" sz="1400" dirty="0"/>
              <a:t>2</a:t>
            </a:r>
            <a:r>
              <a:rPr lang="ru-RU" sz="1400" dirty="0"/>
              <a:t>5</a:t>
            </a:r>
          </a:p>
        </p:txBody>
      </p:sp>
      <p:sp>
        <p:nvSpPr>
          <p:cNvPr id="4" name="Прямоугольник 3"/>
          <p:cNvSpPr/>
          <p:nvPr/>
        </p:nvSpPr>
        <p:spPr>
          <a:xfrm>
            <a:off x="623999" y="5559913"/>
            <a:ext cx="10943999" cy="1092607"/>
          </a:xfrm>
          <a:prstGeom prst="rect">
            <a:avLst/>
          </a:prstGeom>
        </p:spPr>
        <p:txBody>
          <a:bodyPr wrap="square">
            <a:spAutoFit/>
          </a:bodyPr>
          <a:lstStyle/>
          <a:p>
            <a:pPr algn="just"/>
            <a:r>
              <a:rPr lang="ru-RU" sz="1300" b="1" dirty="0">
                <a:ea typeface="Calibri" panose="020F0502020204030204" pitchFamily="34" charset="0"/>
              </a:rPr>
              <a:t>А.</a:t>
            </a:r>
            <a:r>
              <a:rPr lang="ru-RU" sz="1300" dirty="0">
                <a:ea typeface="Calibri" panose="020F0502020204030204" pitchFamily="34" charset="0"/>
              </a:rPr>
              <a:t> Относительное количество мРНК генов </a:t>
            </a:r>
            <a:r>
              <a:rPr lang="ru-RU" sz="1300" i="1" dirty="0">
                <a:ea typeface="Calibri" panose="020F0502020204030204" pitchFamily="34" charset="0"/>
              </a:rPr>
              <a:t>Eb1</a:t>
            </a:r>
            <a:r>
              <a:rPr lang="ru-RU" sz="1300" dirty="0">
                <a:ea typeface="Calibri" panose="020F0502020204030204" pitchFamily="34" charset="0"/>
              </a:rPr>
              <a:t>, </a:t>
            </a:r>
            <a:r>
              <a:rPr lang="ru-RU" sz="1300" i="1" dirty="0">
                <a:ea typeface="Calibri" panose="020F0502020204030204" pitchFamily="34" charset="0"/>
              </a:rPr>
              <a:t>mars</a:t>
            </a:r>
            <a:r>
              <a:rPr lang="ru-RU" sz="1300" dirty="0">
                <a:ea typeface="Calibri" panose="020F0502020204030204" pitchFamily="34" charset="0"/>
              </a:rPr>
              <a:t>, </a:t>
            </a:r>
            <a:r>
              <a:rPr lang="ru-RU" sz="1300" i="1" dirty="0">
                <a:ea typeface="Calibri" panose="020F0502020204030204" pitchFamily="34" charset="0"/>
              </a:rPr>
              <a:t>Non3</a:t>
            </a:r>
            <a:r>
              <a:rPr lang="ru-RU" sz="1300" dirty="0">
                <a:ea typeface="Calibri" panose="020F0502020204030204" pitchFamily="34" charset="0"/>
              </a:rPr>
              <a:t>, </a:t>
            </a:r>
            <a:r>
              <a:rPr lang="ru-RU" sz="1300" i="1" dirty="0">
                <a:ea typeface="Calibri" panose="020F0502020204030204" pitchFamily="34" charset="0"/>
              </a:rPr>
              <a:t>mei‑38</a:t>
            </a:r>
            <a:r>
              <a:rPr lang="ru-RU" sz="1300" dirty="0">
                <a:ea typeface="Calibri" panose="020F0502020204030204" pitchFamily="34" charset="0"/>
              </a:rPr>
              <a:t> и </a:t>
            </a:r>
            <a:r>
              <a:rPr lang="ru-RU" sz="1300" i="1" dirty="0">
                <a:ea typeface="Calibri" panose="020F0502020204030204" pitchFamily="34" charset="0"/>
              </a:rPr>
              <a:t>chb</a:t>
            </a:r>
            <a:r>
              <a:rPr lang="ru-RU" sz="1300" dirty="0">
                <a:ea typeface="Calibri" panose="020F0502020204030204" pitchFamily="34" charset="0"/>
              </a:rPr>
              <a:t> (</a:t>
            </a:r>
            <a:r>
              <a:rPr lang="ru-RU" sz="1300" i="1" dirty="0">
                <a:ea typeface="Calibri" panose="020F0502020204030204" pitchFamily="34" charset="0"/>
              </a:rPr>
              <a:t>Mast</a:t>
            </a:r>
            <a:r>
              <a:rPr lang="ru-RU" sz="1300" dirty="0">
                <a:ea typeface="Calibri" panose="020F0502020204030204" pitchFamily="34" charset="0"/>
              </a:rPr>
              <a:t>) в контрольных клетках и клетках после процедуры РНК-интерференции, оцененное с использованием обратной транскрипции с последующей real-time qPCR. Уровень экспрессии мРНК исследуемых генов был нормализован относительно уровня экспрессии гена домашнего хозяйства </a:t>
            </a:r>
            <a:r>
              <a:rPr lang="ru-RU" sz="1300" i="1" dirty="0">
                <a:ea typeface="Calibri" panose="020F0502020204030204" pitchFamily="34" charset="0"/>
              </a:rPr>
              <a:t>RpL32</a:t>
            </a:r>
            <a:r>
              <a:rPr lang="ru-RU" sz="1300" dirty="0">
                <a:ea typeface="Calibri" panose="020F0502020204030204" pitchFamily="34" charset="0"/>
              </a:rPr>
              <a:t>.</a:t>
            </a:r>
            <a:r>
              <a:rPr lang="en-US" sz="1300" dirty="0">
                <a:ea typeface="Calibri" panose="020F0502020204030204" pitchFamily="34" charset="0"/>
              </a:rPr>
              <a:t> </a:t>
            </a:r>
            <a:r>
              <a:rPr lang="ru-RU" sz="1300" dirty="0">
                <a:ea typeface="Calibri" panose="020F0502020204030204" pitchFamily="34" charset="0"/>
              </a:rPr>
              <a:t>Указаны 95% доверительные интервалы для медиан.</a:t>
            </a:r>
          </a:p>
          <a:p>
            <a:pPr algn="just"/>
            <a:r>
              <a:rPr lang="ru-RU" sz="1300" b="1" dirty="0">
                <a:ea typeface="Calibri" panose="020F0502020204030204" pitchFamily="34" charset="0"/>
              </a:rPr>
              <a:t>Б.</a:t>
            </a:r>
            <a:r>
              <a:rPr lang="ru-RU" sz="1300" dirty="0">
                <a:ea typeface="Calibri" panose="020F0502020204030204" pitchFamily="34" charset="0"/>
              </a:rPr>
              <a:t> Вестерн-блот анализ экстрактов клеток S2 дрозофилы после разделения белков в 10% полиакриламидном геле, показывающий снижение уровня белка </a:t>
            </a:r>
            <a:r>
              <a:rPr lang="en-US" sz="1300" dirty="0">
                <a:ea typeface="Calibri" panose="020F0502020204030204" pitchFamily="34" charset="0"/>
              </a:rPr>
              <a:t>Non</a:t>
            </a:r>
            <a:r>
              <a:rPr lang="ru-RU" sz="1300" dirty="0">
                <a:ea typeface="Calibri" panose="020F0502020204030204" pitchFamily="34" charset="0"/>
              </a:rPr>
              <a:t>3 после РНК-интерференции. Белки Lamin Dm0 и β-тубулин использованы в качестве контроля загрузки.</a:t>
            </a:r>
            <a:endParaRPr lang="ru-RU" sz="1300" dirty="0"/>
          </a:p>
        </p:txBody>
      </p:sp>
      <p:grpSp>
        <p:nvGrpSpPr>
          <p:cNvPr id="15" name="Группа 14"/>
          <p:cNvGrpSpPr>
            <a:grpSpLocks noChangeAspect="1"/>
          </p:cNvGrpSpPr>
          <p:nvPr/>
        </p:nvGrpSpPr>
        <p:grpSpPr>
          <a:xfrm>
            <a:off x="1316394" y="1472796"/>
            <a:ext cx="9559212" cy="3890314"/>
            <a:chOff x="432000" y="1377104"/>
            <a:chExt cx="8280000" cy="3369712"/>
          </a:xfrm>
        </p:grpSpPr>
        <p:grpSp>
          <p:nvGrpSpPr>
            <p:cNvPr id="13" name="Группа 12"/>
            <p:cNvGrpSpPr>
              <a:grpSpLocks noChangeAspect="1"/>
            </p:cNvGrpSpPr>
            <p:nvPr/>
          </p:nvGrpSpPr>
          <p:grpSpPr>
            <a:xfrm>
              <a:off x="432000" y="1377104"/>
              <a:ext cx="8280000" cy="3369712"/>
              <a:chOff x="972000" y="1541711"/>
              <a:chExt cx="7200000" cy="2930184"/>
            </a:xfrm>
          </p:grpSpPr>
          <p:grpSp>
            <p:nvGrpSpPr>
              <p:cNvPr id="3" name="Группа 2"/>
              <p:cNvGrpSpPr/>
              <p:nvPr/>
            </p:nvGrpSpPr>
            <p:grpSpPr>
              <a:xfrm>
                <a:off x="972000" y="1592346"/>
                <a:ext cx="7200000" cy="2879549"/>
                <a:chOff x="972000" y="3988074"/>
                <a:chExt cx="7200000" cy="2879549"/>
              </a:xfrm>
            </p:grpSpPr>
            <p:pic>
              <p:nvPicPr>
                <p:cNvPr id="8" name="Рисунок 7" descr="D:\Julia\работа\диссер\рисунки\рис 8.tif"/>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40221"/>
                <a:stretch/>
              </p:blipFill>
              <p:spPr bwMode="auto">
                <a:xfrm>
                  <a:off x="972000" y="3988074"/>
                  <a:ext cx="4304088" cy="2879549"/>
                </a:xfrm>
                <a:prstGeom prst="rect">
                  <a:avLst/>
                </a:prstGeom>
                <a:noFill/>
                <a:ln>
                  <a:noFill/>
                </a:ln>
              </p:spPr>
            </p:pic>
            <p:pic>
              <p:nvPicPr>
                <p:cNvPr id="9" name="Рисунок 8" descr="D:\Julia\работа\диссер\рисунки\рис 8.tif"/>
                <p:cNvPicPr>
                  <a:picLocks noChangeAspect="1"/>
                </p:cNvPicPr>
                <p:nvPr/>
              </p:nvPicPr>
              <p:blipFill rotWithShape="1">
                <a:blip r:embed="rId5">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r="65722"/>
                <a:stretch/>
              </p:blipFill>
              <p:spPr bwMode="auto">
                <a:xfrm>
                  <a:off x="5704020" y="3988074"/>
                  <a:ext cx="2467980" cy="2879549"/>
                </a:xfrm>
                <a:prstGeom prst="rect">
                  <a:avLst/>
                </a:prstGeom>
                <a:noFill/>
                <a:ln>
                  <a:noFill/>
                </a:ln>
              </p:spPr>
            </p:pic>
          </p:grpSp>
          <p:sp>
            <p:nvSpPr>
              <p:cNvPr id="6" name="TextBox 5"/>
              <p:cNvSpPr txBox="1"/>
              <p:nvPr/>
            </p:nvSpPr>
            <p:spPr>
              <a:xfrm>
                <a:off x="1008576" y="1541711"/>
                <a:ext cx="288819" cy="294395"/>
              </a:xfrm>
              <a:prstGeom prst="rect">
                <a:avLst/>
              </a:prstGeom>
              <a:solidFill>
                <a:schemeClr val="bg1"/>
              </a:solidFill>
            </p:spPr>
            <p:txBody>
              <a:bodyPr wrap="none" rtlCol="0">
                <a:spAutoFit/>
              </a:bodyPr>
              <a:lstStyle/>
              <a:p>
                <a:r>
                  <a:rPr lang="ru-RU" sz="1600" b="1" dirty="0">
                    <a:latin typeface="Times New Roman" panose="02020603050405020304" pitchFamily="18" charset="0"/>
                    <a:cs typeface="Times New Roman" panose="02020603050405020304" pitchFamily="18" charset="0"/>
                  </a:rPr>
                  <a:t>А</a:t>
                </a:r>
              </a:p>
            </p:txBody>
          </p:sp>
          <p:sp>
            <p:nvSpPr>
              <p:cNvPr id="12" name="TextBox 11"/>
              <p:cNvSpPr txBox="1"/>
              <p:nvPr/>
            </p:nvSpPr>
            <p:spPr>
              <a:xfrm>
                <a:off x="5704020" y="1555770"/>
                <a:ext cx="279063" cy="294395"/>
              </a:xfrm>
              <a:prstGeom prst="rect">
                <a:avLst/>
              </a:prstGeom>
              <a:solidFill>
                <a:schemeClr val="bg1"/>
              </a:solidFill>
            </p:spPr>
            <p:txBody>
              <a:bodyPr wrap="none" rtlCol="0">
                <a:spAutoFit/>
              </a:bodyPr>
              <a:lstStyle/>
              <a:p>
                <a:r>
                  <a:rPr lang="ru-RU" sz="1600" b="1" dirty="0">
                    <a:latin typeface="Times New Roman" panose="02020603050405020304" pitchFamily="18" charset="0"/>
                    <a:cs typeface="Times New Roman" panose="02020603050405020304" pitchFamily="18" charset="0"/>
                  </a:rPr>
                  <a:t>Б</a:t>
                </a:r>
              </a:p>
            </p:txBody>
          </p:sp>
        </p:grpSp>
        <p:sp>
          <p:nvSpPr>
            <p:cNvPr id="14" name="TextBox 13"/>
            <p:cNvSpPr txBox="1"/>
            <p:nvPr/>
          </p:nvSpPr>
          <p:spPr>
            <a:xfrm rot="16200000">
              <a:off x="-350777" y="3097213"/>
              <a:ext cx="2031638" cy="319908"/>
            </a:xfrm>
            <a:prstGeom prst="rect">
              <a:avLst/>
            </a:prstGeom>
            <a:solidFill>
              <a:schemeClr val="bg1"/>
            </a:solidFill>
          </p:spPr>
          <p:txBody>
            <a:bodyPr wrap="none" rtlCol="0" anchor="ctr">
              <a:spAutoFit/>
            </a:bodyPr>
            <a:lstStyle/>
            <a:p>
              <a:pPr algn="ctr"/>
              <a:r>
                <a:rPr lang="ru-RU" dirty="0">
                  <a:latin typeface="Times New Roman" panose="02020603050405020304" pitchFamily="18" charset="0"/>
                  <a:cs typeface="Times New Roman" panose="02020603050405020304" pitchFamily="18" charset="0"/>
                </a:rPr>
                <a:t>доля транскриптов, %</a:t>
              </a:r>
            </a:p>
          </p:txBody>
        </p:sp>
      </p:grpSp>
      <p:cxnSp>
        <p:nvCxnSpPr>
          <p:cNvPr id="7" name="Прямая со стрелкой 6">
            <a:extLst>
              <a:ext uri="{FF2B5EF4-FFF2-40B4-BE49-F238E27FC236}">
                <a16:creationId xmlns:a16="http://schemas.microsoft.com/office/drawing/2014/main" id="{EC65720E-AED7-4AB6-DDFE-F38B4C78C083}"/>
              </a:ext>
            </a:extLst>
          </p:cNvPr>
          <p:cNvCxnSpPr>
            <a:cxnSpLocks/>
          </p:cNvCxnSpPr>
          <p:nvPr/>
        </p:nvCxnSpPr>
        <p:spPr>
          <a:xfrm rot="10800000" flipH="1" flipV="1">
            <a:off x="9579466" y="3915467"/>
            <a:ext cx="231801" cy="252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23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4000" y="277206"/>
            <a:ext cx="10944000" cy="720000"/>
          </a:xfrm>
        </p:spPr>
        <p:txBody>
          <a:bodyPr>
            <a:noAutofit/>
          </a:bodyPr>
          <a:lstStyle/>
          <a:p>
            <a:pPr algn="just"/>
            <a:r>
              <a:rPr lang="ru-RU" sz="2400" b="1" dirty="0"/>
              <a:t>МИТОТИЧЕСКИЕ ФЕНОТИПЫ, НАБЛЮДАЕМЫЕ ПОСЛЕ СНИЖЕНИЯ КОЛИЧЕСТВА ИССЛЕДУЕМЫХ БЕЛКОВ В КЛЕТКАХ S2 </a:t>
            </a:r>
            <a:r>
              <a:rPr lang="ru-RU" sz="2400" b="1" i="1" dirty="0"/>
              <a:t>D. MELANOGASTER</a:t>
            </a:r>
          </a:p>
        </p:txBody>
      </p:sp>
      <p:sp>
        <p:nvSpPr>
          <p:cNvPr id="3" name="Номер слайда 4">
            <a:extLst>
              <a:ext uri="{FF2B5EF4-FFF2-40B4-BE49-F238E27FC236}">
                <a16:creationId xmlns:a16="http://schemas.microsoft.com/office/drawing/2014/main" id="{FC7D3871-9938-D3DC-D5FD-8F2A7BBB9355}"/>
              </a:ext>
            </a:extLst>
          </p:cNvPr>
          <p:cNvSpPr>
            <a:spLocks noGrp="1"/>
          </p:cNvSpPr>
          <p:nvPr>
            <p:ph type="sldNum" sz="quarter" idx="12"/>
          </p:nvPr>
        </p:nvSpPr>
        <p:spPr>
          <a:xfrm>
            <a:off x="9510600" y="6356352"/>
            <a:ext cx="2057400" cy="365125"/>
          </a:xfrm>
        </p:spPr>
        <p:txBody>
          <a:bodyPr/>
          <a:lstStyle/>
          <a:p>
            <a:r>
              <a:rPr lang="ru-RU" sz="1400" dirty="0"/>
              <a:t>11 </a:t>
            </a:r>
            <a:r>
              <a:rPr lang="en-US" sz="1400" dirty="0"/>
              <a:t>/</a:t>
            </a:r>
            <a:r>
              <a:rPr lang="ru-RU" sz="1400" dirty="0"/>
              <a:t> 25</a:t>
            </a:r>
          </a:p>
        </p:txBody>
      </p:sp>
      <p:sp>
        <p:nvSpPr>
          <p:cNvPr id="7" name="Прямоугольник 6"/>
          <p:cNvSpPr/>
          <p:nvPr/>
        </p:nvSpPr>
        <p:spPr>
          <a:xfrm>
            <a:off x="623999" y="1092904"/>
            <a:ext cx="10943999" cy="738664"/>
          </a:xfrm>
          <a:prstGeom prst="rect">
            <a:avLst/>
          </a:prstGeom>
        </p:spPr>
        <p:txBody>
          <a:bodyPr wrap="square">
            <a:spAutoFit/>
          </a:bodyPr>
          <a:lstStyle/>
          <a:p>
            <a:pPr algn="just"/>
            <a:r>
              <a:rPr lang="ru-RU" sz="1400" b="1" dirty="0">
                <a:ea typeface="Calibri" panose="020F0502020204030204" pitchFamily="34" charset="0"/>
              </a:rPr>
              <a:t>ПАТ (псевдо-ана-телофаза)</a:t>
            </a:r>
            <a:r>
              <a:rPr lang="ru-RU" sz="1400" dirty="0">
                <a:ea typeface="Calibri" panose="020F0502020204030204" pitchFamily="34" charset="0"/>
              </a:rPr>
              <a:t> – аномальная митотическая клетка, для которой характерно наличие удлиненного веретена деления, свойственного стадиям анафазы и телофазы, однако ДНК выглядит либо как на стадии прометафазы, либо отмечается нарушение в расхождении сестринских хроматид к полюсам веретена деления.</a:t>
            </a:r>
            <a:endParaRPr lang="ru-RU" sz="1400" dirty="0"/>
          </a:p>
        </p:txBody>
      </p:sp>
      <p:grpSp>
        <p:nvGrpSpPr>
          <p:cNvPr id="48" name="Группа 47">
            <a:extLst>
              <a:ext uri="{FF2B5EF4-FFF2-40B4-BE49-F238E27FC236}">
                <a16:creationId xmlns:a16="http://schemas.microsoft.com/office/drawing/2014/main" id="{6E7BE50F-28B8-494C-9400-219FA09032E5}"/>
              </a:ext>
            </a:extLst>
          </p:cNvPr>
          <p:cNvGrpSpPr>
            <a:grpSpLocks noChangeAspect="1"/>
          </p:cNvGrpSpPr>
          <p:nvPr/>
        </p:nvGrpSpPr>
        <p:grpSpPr>
          <a:xfrm>
            <a:off x="2766000" y="1700419"/>
            <a:ext cx="6731174" cy="5070988"/>
            <a:chOff x="716982" y="2304447"/>
            <a:chExt cx="5726897" cy="4314406"/>
          </a:xfrm>
        </p:grpSpPr>
        <p:pic>
          <p:nvPicPr>
            <p:cNvPr id="12" name="Рисунок 11">
              <a:extLst>
                <a:ext uri="{FF2B5EF4-FFF2-40B4-BE49-F238E27FC236}">
                  <a16:creationId xmlns:a16="http://schemas.microsoft.com/office/drawing/2014/main" id="{CFEBABA4-C5C2-4B5F-BCF0-41751A8E3D8C}"/>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t="38491" r="52358" b="30615"/>
            <a:stretch/>
          </p:blipFill>
          <p:spPr bwMode="auto">
            <a:xfrm>
              <a:off x="716982" y="2697556"/>
              <a:ext cx="2401131" cy="1582345"/>
            </a:xfrm>
            <a:prstGeom prst="rect">
              <a:avLst/>
            </a:prstGeom>
            <a:noFill/>
          </p:spPr>
        </p:pic>
        <p:pic>
          <p:nvPicPr>
            <p:cNvPr id="13" name="Рисунок 12">
              <a:extLst>
                <a:ext uri="{FF2B5EF4-FFF2-40B4-BE49-F238E27FC236}">
                  <a16:creationId xmlns:a16="http://schemas.microsoft.com/office/drawing/2014/main" id="{85EA6F2C-66D4-4DD5-A8B6-E0369541B02D}"/>
                </a:ext>
              </a:extLst>
            </p:cNvPr>
            <p:cNvPicPr>
              <a:picLocks noChangeAspect="1"/>
            </p:cNvPicPr>
            <p:nvPr/>
          </p:nvPicPr>
          <p:blipFill rotWithShape="1">
            <a:blip r:embed="rId5">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l="52847" t="83854"/>
            <a:stretch/>
          </p:blipFill>
          <p:spPr bwMode="auto">
            <a:xfrm>
              <a:off x="3188993" y="2697556"/>
              <a:ext cx="2376516" cy="826994"/>
            </a:xfrm>
            <a:prstGeom prst="rect">
              <a:avLst/>
            </a:prstGeom>
            <a:noFill/>
          </p:spPr>
        </p:pic>
        <p:pic>
          <p:nvPicPr>
            <p:cNvPr id="17" name="Рисунок 16">
              <a:extLst>
                <a:ext uri="{FF2B5EF4-FFF2-40B4-BE49-F238E27FC236}">
                  <a16:creationId xmlns:a16="http://schemas.microsoft.com/office/drawing/2014/main" id="{80F1E77D-8909-4DE6-A6BF-24DFD2CA3839}"/>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l="52358" t="80896"/>
            <a:stretch/>
          </p:blipFill>
          <p:spPr bwMode="auto">
            <a:xfrm>
              <a:off x="3164378" y="3467100"/>
              <a:ext cx="2401131" cy="826994"/>
            </a:xfrm>
            <a:prstGeom prst="rect">
              <a:avLst/>
            </a:prstGeom>
            <a:noFill/>
          </p:spPr>
        </p:pic>
        <p:grpSp>
          <p:nvGrpSpPr>
            <p:cNvPr id="23" name="Группа 22">
              <a:extLst>
                <a:ext uri="{FF2B5EF4-FFF2-40B4-BE49-F238E27FC236}">
                  <a16:creationId xmlns:a16="http://schemas.microsoft.com/office/drawing/2014/main" id="{8B146F2F-370B-4752-AFAE-52CAC4E4D2A0}"/>
                </a:ext>
              </a:extLst>
            </p:cNvPr>
            <p:cNvGrpSpPr/>
            <p:nvPr/>
          </p:nvGrpSpPr>
          <p:grpSpPr>
            <a:xfrm>
              <a:off x="812583" y="2768541"/>
              <a:ext cx="141840" cy="92160"/>
              <a:chOff x="812583" y="2768541"/>
              <a:chExt cx="141840" cy="92160"/>
            </a:xfrm>
          </p:grpSpPr>
          <mc:AlternateContent xmlns:mc="http://schemas.openxmlformats.org/markup-compatibility/2006" xmlns:p14="http://schemas.microsoft.com/office/powerpoint/2010/main">
            <mc:Choice Requires="p14">
              <p:contentPart p14:bwMode="auto" r:id="rId8">
                <p14:nvContentPartPr>
                  <p14:cNvPr id="18" name="Рукописный ввод 17">
                    <a:extLst>
                      <a:ext uri="{FF2B5EF4-FFF2-40B4-BE49-F238E27FC236}">
                        <a16:creationId xmlns:a16="http://schemas.microsoft.com/office/drawing/2014/main" id="{4002B5DF-4F72-45B8-B8BA-1DE7B1820801}"/>
                      </a:ext>
                    </a:extLst>
                  </p14:cNvPr>
                  <p14:cNvContentPartPr/>
                  <p14:nvPr/>
                </p14:nvContentPartPr>
                <p14:xfrm>
                  <a:off x="870183" y="2802741"/>
                  <a:ext cx="360" cy="360"/>
                </p14:xfrm>
              </p:contentPart>
            </mc:Choice>
            <mc:Fallback xmlns="">
              <p:pic>
                <p:nvPicPr>
                  <p:cNvPr id="18" name="Рукописный ввод 17">
                    <a:extLst>
                      <a:ext uri="{FF2B5EF4-FFF2-40B4-BE49-F238E27FC236}">
                        <a16:creationId xmlns:a16="http://schemas.microsoft.com/office/drawing/2014/main" id="{4002B5DF-4F72-45B8-B8BA-1DE7B1820801}"/>
                      </a:ext>
                    </a:extLst>
                  </p:cNvPr>
                  <p:cNvPicPr/>
                  <p:nvPr/>
                </p:nvPicPr>
                <p:blipFill>
                  <a:blip r:embed="rId9"/>
                  <a:stretch>
                    <a:fillRect/>
                  </a:stretch>
                </p:blipFill>
                <p:spPr>
                  <a:xfrm>
                    <a:off x="861543" y="279374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Рукописный ввод 18">
                    <a:extLst>
                      <a:ext uri="{FF2B5EF4-FFF2-40B4-BE49-F238E27FC236}">
                        <a16:creationId xmlns:a16="http://schemas.microsoft.com/office/drawing/2014/main" id="{C51A4E31-6F17-46E7-ABDC-6A6462D9FCDF}"/>
                      </a:ext>
                    </a:extLst>
                  </p14:cNvPr>
                  <p14:cNvContentPartPr/>
                  <p14:nvPr/>
                </p14:nvContentPartPr>
                <p14:xfrm>
                  <a:off x="882423" y="2791581"/>
                  <a:ext cx="59400" cy="43200"/>
                </p14:xfrm>
              </p:contentPart>
            </mc:Choice>
            <mc:Fallback xmlns="">
              <p:pic>
                <p:nvPicPr>
                  <p:cNvPr id="19" name="Рукописный ввод 18">
                    <a:extLst>
                      <a:ext uri="{FF2B5EF4-FFF2-40B4-BE49-F238E27FC236}">
                        <a16:creationId xmlns:a16="http://schemas.microsoft.com/office/drawing/2014/main" id="{C51A4E31-6F17-46E7-ABDC-6A6462D9FCDF}"/>
                      </a:ext>
                    </a:extLst>
                  </p:cNvPr>
                  <p:cNvPicPr/>
                  <p:nvPr/>
                </p:nvPicPr>
                <p:blipFill>
                  <a:blip r:embed="rId11"/>
                  <a:stretch>
                    <a:fillRect/>
                  </a:stretch>
                </p:blipFill>
                <p:spPr>
                  <a:xfrm>
                    <a:off x="873423" y="2782941"/>
                    <a:ext cx="770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Рукописный ввод 19">
                    <a:extLst>
                      <a:ext uri="{FF2B5EF4-FFF2-40B4-BE49-F238E27FC236}">
                        <a16:creationId xmlns:a16="http://schemas.microsoft.com/office/drawing/2014/main" id="{FD9C42C7-D5EE-4328-9ACE-BF68735AE097}"/>
                      </a:ext>
                    </a:extLst>
                  </p14:cNvPr>
                  <p14:cNvContentPartPr/>
                  <p14:nvPr/>
                </p14:nvContentPartPr>
                <p14:xfrm>
                  <a:off x="920223" y="2787981"/>
                  <a:ext cx="34200" cy="43920"/>
                </p14:xfrm>
              </p:contentPart>
            </mc:Choice>
            <mc:Fallback xmlns="">
              <p:pic>
                <p:nvPicPr>
                  <p:cNvPr id="20" name="Рукописный ввод 19">
                    <a:extLst>
                      <a:ext uri="{FF2B5EF4-FFF2-40B4-BE49-F238E27FC236}">
                        <a16:creationId xmlns:a16="http://schemas.microsoft.com/office/drawing/2014/main" id="{FD9C42C7-D5EE-4328-9ACE-BF68735AE097}"/>
                      </a:ext>
                    </a:extLst>
                  </p:cNvPr>
                  <p:cNvPicPr/>
                  <p:nvPr/>
                </p:nvPicPr>
                <p:blipFill>
                  <a:blip r:embed="rId13"/>
                  <a:stretch>
                    <a:fillRect/>
                  </a:stretch>
                </p:blipFill>
                <p:spPr>
                  <a:xfrm>
                    <a:off x="911583" y="2779341"/>
                    <a:ext cx="518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 name="Рукописный ввод 20">
                    <a:extLst>
                      <a:ext uri="{FF2B5EF4-FFF2-40B4-BE49-F238E27FC236}">
                        <a16:creationId xmlns:a16="http://schemas.microsoft.com/office/drawing/2014/main" id="{AB8EF02C-33A4-405F-8547-27E8E6F17039}"/>
                      </a:ext>
                    </a:extLst>
                  </p14:cNvPr>
                  <p14:cNvContentPartPr/>
                  <p14:nvPr/>
                </p14:nvContentPartPr>
                <p14:xfrm>
                  <a:off x="825543" y="2768541"/>
                  <a:ext cx="128880" cy="92160"/>
                </p14:xfrm>
              </p:contentPart>
            </mc:Choice>
            <mc:Fallback xmlns="">
              <p:pic>
                <p:nvPicPr>
                  <p:cNvPr id="21" name="Рукописный ввод 20">
                    <a:extLst>
                      <a:ext uri="{FF2B5EF4-FFF2-40B4-BE49-F238E27FC236}">
                        <a16:creationId xmlns:a16="http://schemas.microsoft.com/office/drawing/2014/main" id="{AB8EF02C-33A4-405F-8547-27E8E6F17039}"/>
                      </a:ext>
                    </a:extLst>
                  </p:cNvPr>
                  <p:cNvPicPr/>
                  <p:nvPr/>
                </p:nvPicPr>
                <p:blipFill>
                  <a:blip r:embed="rId15"/>
                  <a:stretch>
                    <a:fillRect/>
                  </a:stretch>
                </p:blipFill>
                <p:spPr>
                  <a:xfrm>
                    <a:off x="816543" y="2759901"/>
                    <a:ext cx="1465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 name="Рукописный ввод 21">
                    <a:extLst>
                      <a:ext uri="{FF2B5EF4-FFF2-40B4-BE49-F238E27FC236}">
                        <a16:creationId xmlns:a16="http://schemas.microsoft.com/office/drawing/2014/main" id="{A867F0E5-27F1-4304-990F-70F3DCA41721}"/>
                      </a:ext>
                    </a:extLst>
                  </p14:cNvPr>
                  <p14:cNvContentPartPr/>
                  <p14:nvPr/>
                </p14:nvContentPartPr>
                <p14:xfrm>
                  <a:off x="812583" y="2772141"/>
                  <a:ext cx="71640" cy="88560"/>
                </p14:xfrm>
              </p:contentPart>
            </mc:Choice>
            <mc:Fallback xmlns="">
              <p:pic>
                <p:nvPicPr>
                  <p:cNvPr id="22" name="Рукописный ввод 21">
                    <a:extLst>
                      <a:ext uri="{FF2B5EF4-FFF2-40B4-BE49-F238E27FC236}">
                        <a16:creationId xmlns:a16="http://schemas.microsoft.com/office/drawing/2014/main" id="{A867F0E5-27F1-4304-990F-70F3DCA41721}"/>
                      </a:ext>
                    </a:extLst>
                  </p:cNvPr>
                  <p:cNvPicPr/>
                  <p:nvPr/>
                </p:nvPicPr>
                <p:blipFill>
                  <a:blip r:embed="rId17"/>
                  <a:stretch>
                    <a:fillRect/>
                  </a:stretch>
                </p:blipFill>
                <p:spPr>
                  <a:xfrm>
                    <a:off x="803943" y="2763141"/>
                    <a:ext cx="89280" cy="106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24" name="Рукописный ввод 23">
                  <a:extLst>
                    <a:ext uri="{FF2B5EF4-FFF2-40B4-BE49-F238E27FC236}">
                      <a16:creationId xmlns:a16="http://schemas.microsoft.com/office/drawing/2014/main" id="{40479465-9239-4A82-91E5-805B386AB70B}"/>
                    </a:ext>
                  </a:extLst>
                </p14:cNvPr>
                <p14:cNvContentPartPr/>
                <p14:nvPr/>
              </p14:nvContentPartPr>
              <p14:xfrm>
                <a:off x="833463" y="3529221"/>
                <a:ext cx="143640" cy="93600"/>
              </p14:xfrm>
            </p:contentPart>
          </mc:Choice>
          <mc:Fallback xmlns="">
            <p:pic>
              <p:nvPicPr>
                <p:cNvPr id="24" name="Рукописный ввод 23">
                  <a:extLst>
                    <a:ext uri="{FF2B5EF4-FFF2-40B4-BE49-F238E27FC236}">
                      <a16:creationId xmlns:a16="http://schemas.microsoft.com/office/drawing/2014/main" id="{40479465-9239-4A82-91E5-805B386AB70B}"/>
                    </a:ext>
                  </a:extLst>
                </p:cNvPr>
                <p:cNvPicPr/>
                <p:nvPr/>
              </p:nvPicPr>
              <p:blipFill>
                <a:blip r:embed="rId19"/>
                <a:stretch>
                  <a:fillRect/>
                </a:stretch>
              </p:blipFill>
              <p:spPr>
                <a:xfrm>
                  <a:off x="824823" y="3520221"/>
                  <a:ext cx="1612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5" name="Рукописный ввод 24">
                  <a:extLst>
                    <a:ext uri="{FF2B5EF4-FFF2-40B4-BE49-F238E27FC236}">
                      <a16:creationId xmlns:a16="http://schemas.microsoft.com/office/drawing/2014/main" id="{8E5843DE-1D55-408A-A95C-65E8F8E80284}"/>
                    </a:ext>
                  </a:extLst>
                </p14:cNvPr>
                <p14:cNvContentPartPr/>
                <p14:nvPr/>
              </p14:nvContentPartPr>
              <p14:xfrm>
                <a:off x="3277463" y="2778621"/>
                <a:ext cx="91080" cy="113760"/>
              </p14:xfrm>
            </p:contentPart>
          </mc:Choice>
          <mc:Fallback xmlns="">
            <p:pic>
              <p:nvPicPr>
                <p:cNvPr id="25" name="Рукописный ввод 24">
                  <a:extLst>
                    <a:ext uri="{FF2B5EF4-FFF2-40B4-BE49-F238E27FC236}">
                      <a16:creationId xmlns:a16="http://schemas.microsoft.com/office/drawing/2014/main" id="{8E5843DE-1D55-408A-A95C-65E8F8E80284}"/>
                    </a:ext>
                  </a:extLst>
                </p:cNvPr>
                <p:cNvPicPr/>
                <p:nvPr/>
              </p:nvPicPr>
              <p:blipFill>
                <a:blip r:embed="rId21"/>
                <a:stretch>
                  <a:fillRect/>
                </a:stretch>
              </p:blipFill>
              <p:spPr>
                <a:xfrm>
                  <a:off x="3268463" y="2769621"/>
                  <a:ext cx="1087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6" name="Рукописный ввод 25">
                  <a:extLst>
                    <a:ext uri="{FF2B5EF4-FFF2-40B4-BE49-F238E27FC236}">
                      <a16:creationId xmlns:a16="http://schemas.microsoft.com/office/drawing/2014/main" id="{3C939095-3A29-4901-9DE6-75FBD16CA53A}"/>
                    </a:ext>
                  </a:extLst>
                </p14:cNvPr>
                <p14:cNvContentPartPr/>
                <p14:nvPr/>
              </p14:nvContentPartPr>
              <p14:xfrm>
                <a:off x="3290063" y="3532101"/>
                <a:ext cx="76320" cy="110160"/>
              </p14:xfrm>
            </p:contentPart>
          </mc:Choice>
          <mc:Fallback xmlns="">
            <p:pic>
              <p:nvPicPr>
                <p:cNvPr id="26" name="Рукописный ввод 25">
                  <a:extLst>
                    <a:ext uri="{FF2B5EF4-FFF2-40B4-BE49-F238E27FC236}">
                      <a16:creationId xmlns:a16="http://schemas.microsoft.com/office/drawing/2014/main" id="{3C939095-3A29-4901-9DE6-75FBD16CA53A}"/>
                    </a:ext>
                  </a:extLst>
                </p:cNvPr>
                <p:cNvPicPr/>
                <p:nvPr/>
              </p:nvPicPr>
              <p:blipFill>
                <a:blip r:embed="rId23"/>
                <a:stretch>
                  <a:fillRect/>
                </a:stretch>
              </p:blipFill>
              <p:spPr>
                <a:xfrm>
                  <a:off x="3281063" y="3523101"/>
                  <a:ext cx="93960" cy="127800"/>
                </a:xfrm>
                <a:prstGeom prst="rect">
                  <a:avLst/>
                </a:prstGeom>
              </p:spPr>
            </p:pic>
          </mc:Fallback>
        </mc:AlternateContent>
        <p:sp>
          <p:nvSpPr>
            <p:cNvPr id="27" name="TextBox 26">
              <a:extLst>
                <a:ext uri="{FF2B5EF4-FFF2-40B4-BE49-F238E27FC236}">
                  <a16:creationId xmlns:a16="http://schemas.microsoft.com/office/drawing/2014/main" id="{67924160-1EC5-469C-BC34-139291FE11A3}"/>
                </a:ext>
              </a:extLst>
            </p:cNvPr>
            <p:cNvSpPr txBox="1"/>
            <p:nvPr/>
          </p:nvSpPr>
          <p:spPr>
            <a:xfrm>
              <a:off x="718996" y="2684333"/>
              <a:ext cx="509003" cy="201088"/>
            </a:xfrm>
            <a:prstGeom prst="rect">
              <a:avLst/>
            </a:prstGeom>
            <a:noFill/>
          </p:spPr>
          <p:txBody>
            <a:bodyPr wrap="none" rtlCol="0" anchor="ctr">
              <a:spAutoFit/>
            </a:bodyPr>
            <a:lstStyle/>
            <a:p>
              <a:pPr algn="ctr"/>
              <a:r>
                <a:rPr lang="ru-RU" sz="800" dirty="0">
                  <a:solidFill>
                    <a:schemeClr val="bg1"/>
                  </a:solidFill>
                </a:rPr>
                <a:t>анафаза</a:t>
              </a:r>
            </a:p>
          </p:txBody>
        </p:sp>
        <p:sp>
          <p:nvSpPr>
            <p:cNvPr id="28" name="TextBox 27">
              <a:extLst>
                <a:ext uri="{FF2B5EF4-FFF2-40B4-BE49-F238E27FC236}">
                  <a16:creationId xmlns:a16="http://schemas.microsoft.com/office/drawing/2014/main" id="{CE50F019-16B5-42F6-98F3-A4B33774749C}"/>
                </a:ext>
              </a:extLst>
            </p:cNvPr>
            <p:cNvSpPr txBox="1"/>
            <p:nvPr/>
          </p:nvSpPr>
          <p:spPr>
            <a:xfrm>
              <a:off x="719843" y="3459350"/>
              <a:ext cx="550896" cy="201088"/>
            </a:xfrm>
            <a:prstGeom prst="rect">
              <a:avLst/>
            </a:prstGeom>
            <a:noFill/>
          </p:spPr>
          <p:txBody>
            <a:bodyPr wrap="none" rtlCol="0" anchor="ctr">
              <a:spAutoFit/>
            </a:bodyPr>
            <a:lstStyle/>
            <a:p>
              <a:pPr algn="ctr"/>
              <a:r>
                <a:rPr lang="ru-RU" sz="800" dirty="0">
                  <a:solidFill>
                    <a:schemeClr val="bg1"/>
                  </a:solidFill>
                </a:rPr>
                <a:t>телофаза</a:t>
              </a:r>
            </a:p>
          </p:txBody>
        </p:sp>
        <p:pic>
          <p:nvPicPr>
            <p:cNvPr id="31" name="Рисунок 30">
              <a:extLst>
                <a:ext uri="{FF2B5EF4-FFF2-40B4-BE49-F238E27FC236}">
                  <a16:creationId xmlns:a16="http://schemas.microsoft.com/office/drawing/2014/main" id="{FA6BB816-A19F-4DBC-9A5C-6DE3B55250B7}"/>
                </a:ext>
              </a:extLst>
            </p:cNvPr>
            <p:cNvPicPr>
              <a:picLocks noChangeAspect="1"/>
            </p:cNvPicPr>
            <p:nvPr/>
          </p:nvPicPr>
          <p:blipFill rotWithShape="1">
            <a:blip r:embed="rId24">
              <a:extLst>
                <a:ext uri="{BEBA8EAE-BF5A-486C-A8C5-ECC9F3942E4B}">
                  <a14:imgProps xmlns:a14="http://schemas.microsoft.com/office/drawing/2010/main">
                    <a14:imgLayer r:embed="rId25">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l="52847" t="84018" b="976"/>
            <a:stretch/>
          </p:blipFill>
          <p:spPr bwMode="auto">
            <a:xfrm>
              <a:off x="3189424" y="4272813"/>
              <a:ext cx="2376516" cy="769544"/>
            </a:xfrm>
            <a:prstGeom prst="rect">
              <a:avLst/>
            </a:prstGeom>
            <a:noFill/>
          </p:spPr>
        </p:pic>
        <p:pic>
          <p:nvPicPr>
            <p:cNvPr id="32" name="Рисунок 31">
              <a:extLst>
                <a:ext uri="{FF2B5EF4-FFF2-40B4-BE49-F238E27FC236}">
                  <a16:creationId xmlns:a16="http://schemas.microsoft.com/office/drawing/2014/main" id="{6CC83B26-4AF3-42C9-99EF-EF87B17C293E}"/>
                </a:ext>
              </a:extLst>
            </p:cNvPr>
            <p:cNvPicPr>
              <a:picLocks noChangeAspect="1"/>
            </p:cNvPicPr>
            <p:nvPr/>
          </p:nvPicPr>
          <p:blipFill rotWithShape="1">
            <a:blip r:embed="rId26">
              <a:extLst>
                <a:ext uri="{BEBA8EAE-BF5A-486C-A8C5-ECC9F3942E4B}">
                  <a14:imgProps xmlns:a14="http://schemas.microsoft.com/office/drawing/2010/main">
                    <a14:imgLayer r:embed="rId27">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l="52358" t="85937"/>
            <a:stretch/>
          </p:blipFill>
          <p:spPr bwMode="auto">
            <a:xfrm>
              <a:off x="3157289" y="5019624"/>
              <a:ext cx="2401131" cy="826994"/>
            </a:xfrm>
            <a:prstGeom prst="rect">
              <a:avLst/>
            </a:prstGeom>
            <a:noFill/>
          </p:spPr>
        </p:pic>
        <p:sp>
          <p:nvSpPr>
            <p:cNvPr id="33" name="TextBox 32">
              <a:extLst>
                <a:ext uri="{FF2B5EF4-FFF2-40B4-BE49-F238E27FC236}">
                  <a16:creationId xmlns:a16="http://schemas.microsoft.com/office/drawing/2014/main" id="{64C8BEF6-0A3C-4E4D-8685-D60166649737}"/>
                </a:ext>
              </a:extLst>
            </p:cNvPr>
            <p:cNvSpPr txBox="1"/>
            <p:nvPr/>
          </p:nvSpPr>
          <p:spPr>
            <a:xfrm>
              <a:off x="1480983" y="2304447"/>
              <a:ext cx="873130" cy="288042"/>
            </a:xfrm>
            <a:prstGeom prst="rect">
              <a:avLst/>
            </a:prstGeom>
            <a:noFill/>
          </p:spPr>
          <p:txBody>
            <a:bodyPr wrap="none" rtlCol="0" anchor="ctr">
              <a:spAutoFit/>
            </a:bodyPr>
            <a:lstStyle/>
            <a:p>
              <a:pPr algn="ctr"/>
              <a:r>
                <a:rPr lang="ru-RU" sz="1600" b="1" dirty="0"/>
                <a:t>Контроль</a:t>
              </a:r>
            </a:p>
          </p:txBody>
        </p:sp>
        <p:sp>
          <p:nvSpPr>
            <p:cNvPr id="34" name="TextBox 33">
              <a:extLst>
                <a:ext uri="{FF2B5EF4-FFF2-40B4-BE49-F238E27FC236}">
                  <a16:creationId xmlns:a16="http://schemas.microsoft.com/office/drawing/2014/main" id="{95D6B356-29AC-4B2C-9108-698411BB0050}"/>
                </a:ext>
              </a:extLst>
            </p:cNvPr>
            <p:cNvSpPr txBox="1"/>
            <p:nvPr/>
          </p:nvSpPr>
          <p:spPr>
            <a:xfrm>
              <a:off x="3499727" y="2304447"/>
              <a:ext cx="1716255" cy="288042"/>
            </a:xfrm>
            <a:prstGeom prst="rect">
              <a:avLst/>
            </a:prstGeom>
            <a:noFill/>
          </p:spPr>
          <p:txBody>
            <a:bodyPr wrap="none" rtlCol="0" anchor="ctr">
              <a:spAutoFit/>
            </a:bodyPr>
            <a:lstStyle/>
            <a:p>
              <a:pPr algn="ctr"/>
              <a:r>
                <a:rPr lang="ru-RU" sz="1600" b="1" dirty="0"/>
                <a:t>РНК-интерференция</a:t>
              </a:r>
            </a:p>
          </p:txBody>
        </p:sp>
        <p:cxnSp>
          <p:nvCxnSpPr>
            <p:cNvPr id="36" name="Прямая соединительная линия 35">
              <a:extLst>
                <a:ext uri="{FF2B5EF4-FFF2-40B4-BE49-F238E27FC236}">
                  <a16:creationId xmlns:a16="http://schemas.microsoft.com/office/drawing/2014/main" id="{0C4A3DCF-3643-41E9-967B-2220FA261D2C}"/>
                </a:ext>
              </a:extLst>
            </p:cNvPr>
            <p:cNvCxnSpPr>
              <a:cxnSpLocks/>
            </p:cNvCxnSpPr>
            <p:nvPr/>
          </p:nvCxnSpPr>
          <p:spPr>
            <a:xfrm>
              <a:off x="762967" y="2655027"/>
              <a:ext cx="22752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a:extLst>
                <a:ext uri="{FF2B5EF4-FFF2-40B4-BE49-F238E27FC236}">
                  <a16:creationId xmlns:a16="http://schemas.microsoft.com/office/drawing/2014/main" id="{8976A666-ADCC-48CC-B372-3FB260CD42AE}"/>
                </a:ext>
              </a:extLst>
            </p:cNvPr>
            <p:cNvCxnSpPr>
              <a:cxnSpLocks/>
            </p:cNvCxnSpPr>
            <p:nvPr/>
          </p:nvCxnSpPr>
          <p:spPr>
            <a:xfrm>
              <a:off x="3234431" y="2655027"/>
              <a:ext cx="22752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38" name="Рисунок 37">
              <a:extLst>
                <a:ext uri="{FF2B5EF4-FFF2-40B4-BE49-F238E27FC236}">
                  <a16:creationId xmlns:a16="http://schemas.microsoft.com/office/drawing/2014/main" id="{94C47637-5E96-468D-9126-F193654C3184}"/>
                </a:ext>
              </a:extLst>
            </p:cNvPr>
            <p:cNvPicPr>
              <a:picLocks noChangeAspect="1"/>
            </p:cNvPicPr>
            <p:nvPr/>
          </p:nvPicPr>
          <p:blipFill rotWithShape="1">
            <a:blip r:embed="rId28">
              <a:extLst>
                <a:ext uri="{BEBA8EAE-BF5A-486C-A8C5-ECC9F3942E4B}">
                  <a14:imgProps xmlns:a14="http://schemas.microsoft.com/office/drawing/2010/main">
                    <a14:imgLayer r:embed="rId29">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l="52358" t="85975"/>
            <a:stretch/>
          </p:blipFill>
          <p:spPr bwMode="auto">
            <a:xfrm>
              <a:off x="3152070" y="5791859"/>
              <a:ext cx="2401131" cy="826994"/>
            </a:xfrm>
            <a:prstGeom prst="rect">
              <a:avLst/>
            </a:prstGeom>
            <a:noFill/>
          </p:spPr>
        </p:pic>
        <mc:AlternateContent xmlns:mc="http://schemas.openxmlformats.org/markup-compatibility/2006" xmlns:p14="http://schemas.microsoft.com/office/powerpoint/2010/main">
          <mc:Choice Requires="p14">
            <p:contentPart p14:bwMode="auto" r:id="rId30">
              <p14:nvContentPartPr>
                <p14:cNvPr id="39" name="Рукописный ввод 38">
                  <a:extLst>
                    <a:ext uri="{FF2B5EF4-FFF2-40B4-BE49-F238E27FC236}">
                      <a16:creationId xmlns:a16="http://schemas.microsoft.com/office/drawing/2014/main" id="{5C1B7AD6-7B4C-4406-B506-A54460621ADC}"/>
                    </a:ext>
                  </a:extLst>
                </p14:cNvPr>
                <p14:cNvContentPartPr/>
                <p14:nvPr/>
              </p14:nvContentPartPr>
              <p14:xfrm>
                <a:off x="3286521" y="4308272"/>
                <a:ext cx="76320" cy="110160"/>
              </p14:xfrm>
            </p:contentPart>
          </mc:Choice>
          <mc:Fallback xmlns="">
            <p:pic>
              <p:nvPicPr>
                <p:cNvPr id="39" name="Рукописный ввод 38">
                  <a:extLst>
                    <a:ext uri="{FF2B5EF4-FFF2-40B4-BE49-F238E27FC236}">
                      <a16:creationId xmlns:a16="http://schemas.microsoft.com/office/drawing/2014/main" id="{5C1B7AD6-7B4C-4406-B506-A54460621ADC}"/>
                    </a:ext>
                  </a:extLst>
                </p:cNvPr>
                <p:cNvPicPr/>
                <p:nvPr/>
              </p:nvPicPr>
              <p:blipFill>
                <a:blip r:embed="rId23"/>
                <a:stretch>
                  <a:fillRect/>
                </a:stretch>
              </p:blipFill>
              <p:spPr>
                <a:xfrm>
                  <a:off x="3277521" y="4299272"/>
                  <a:ext cx="939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0" name="Рукописный ввод 39">
                  <a:extLst>
                    <a:ext uri="{FF2B5EF4-FFF2-40B4-BE49-F238E27FC236}">
                      <a16:creationId xmlns:a16="http://schemas.microsoft.com/office/drawing/2014/main" id="{01A8A0ED-501A-4143-A8FB-AF9886B95405}"/>
                    </a:ext>
                  </a:extLst>
                </p14:cNvPr>
                <p14:cNvContentPartPr/>
                <p14:nvPr/>
              </p14:nvContentPartPr>
              <p14:xfrm>
                <a:off x="3286527" y="5087991"/>
                <a:ext cx="76320" cy="110160"/>
              </p14:xfrm>
            </p:contentPart>
          </mc:Choice>
          <mc:Fallback xmlns="">
            <p:pic>
              <p:nvPicPr>
                <p:cNvPr id="40" name="Рукописный ввод 39">
                  <a:extLst>
                    <a:ext uri="{FF2B5EF4-FFF2-40B4-BE49-F238E27FC236}">
                      <a16:creationId xmlns:a16="http://schemas.microsoft.com/office/drawing/2014/main" id="{01A8A0ED-501A-4143-A8FB-AF9886B95405}"/>
                    </a:ext>
                  </a:extLst>
                </p:cNvPr>
                <p:cNvPicPr/>
                <p:nvPr/>
              </p:nvPicPr>
              <p:blipFill>
                <a:blip r:embed="rId23"/>
                <a:stretch>
                  <a:fillRect/>
                </a:stretch>
              </p:blipFill>
              <p:spPr>
                <a:xfrm>
                  <a:off x="3277527" y="5078991"/>
                  <a:ext cx="939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2" name="Рукописный ввод 41">
                  <a:extLst>
                    <a:ext uri="{FF2B5EF4-FFF2-40B4-BE49-F238E27FC236}">
                      <a16:creationId xmlns:a16="http://schemas.microsoft.com/office/drawing/2014/main" id="{4D191F09-9F29-4233-91BA-F5D8004936D4}"/>
                    </a:ext>
                  </a:extLst>
                </p14:cNvPr>
                <p14:cNvContentPartPr/>
                <p14:nvPr/>
              </p14:nvContentPartPr>
              <p14:xfrm>
                <a:off x="3280475" y="5850211"/>
                <a:ext cx="76320" cy="110160"/>
              </p14:xfrm>
            </p:contentPart>
          </mc:Choice>
          <mc:Fallback xmlns="">
            <p:pic>
              <p:nvPicPr>
                <p:cNvPr id="42" name="Рукописный ввод 41">
                  <a:extLst>
                    <a:ext uri="{FF2B5EF4-FFF2-40B4-BE49-F238E27FC236}">
                      <a16:creationId xmlns:a16="http://schemas.microsoft.com/office/drawing/2014/main" id="{4D191F09-9F29-4233-91BA-F5D8004936D4}"/>
                    </a:ext>
                  </a:extLst>
                </p:cNvPr>
                <p:cNvPicPr/>
                <p:nvPr/>
              </p:nvPicPr>
              <p:blipFill>
                <a:blip r:embed="rId23"/>
                <a:stretch>
                  <a:fillRect/>
                </a:stretch>
              </p:blipFill>
              <p:spPr>
                <a:xfrm>
                  <a:off x="3271475" y="5841211"/>
                  <a:ext cx="93960" cy="127800"/>
                </a:xfrm>
                <a:prstGeom prst="rect">
                  <a:avLst/>
                </a:prstGeom>
              </p:spPr>
            </p:pic>
          </mc:Fallback>
        </mc:AlternateContent>
        <p:sp>
          <p:nvSpPr>
            <p:cNvPr id="43" name="TextBox 42">
              <a:extLst>
                <a:ext uri="{FF2B5EF4-FFF2-40B4-BE49-F238E27FC236}">
                  <a16:creationId xmlns:a16="http://schemas.microsoft.com/office/drawing/2014/main" id="{050E76CC-2559-4199-8D90-656517FEC1C1}"/>
                </a:ext>
              </a:extLst>
            </p:cNvPr>
            <p:cNvSpPr txBox="1"/>
            <p:nvPr/>
          </p:nvSpPr>
          <p:spPr>
            <a:xfrm>
              <a:off x="5764768" y="2967032"/>
              <a:ext cx="423063" cy="288042"/>
            </a:xfrm>
            <a:prstGeom prst="rect">
              <a:avLst/>
            </a:prstGeom>
            <a:noFill/>
          </p:spPr>
          <p:txBody>
            <a:bodyPr wrap="none" rtlCol="0" anchor="ctr">
              <a:spAutoFit/>
            </a:bodyPr>
            <a:lstStyle/>
            <a:p>
              <a:pPr algn="ctr"/>
              <a:r>
                <a:rPr lang="en-US" sz="1600" b="1" i="1" dirty="0"/>
                <a:t>Eb1</a:t>
              </a:r>
              <a:endParaRPr lang="ru-RU" sz="1600" b="1" i="1" dirty="0"/>
            </a:p>
          </p:txBody>
        </p:sp>
        <p:sp>
          <p:nvSpPr>
            <p:cNvPr id="44" name="TextBox 43">
              <a:extLst>
                <a:ext uri="{FF2B5EF4-FFF2-40B4-BE49-F238E27FC236}">
                  <a16:creationId xmlns:a16="http://schemas.microsoft.com/office/drawing/2014/main" id="{D76FF3C0-58C2-4937-A592-000D0D6E563F}"/>
                </a:ext>
              </a:extLst>
            </p:cNvPr>
            <p:cNvSpPr txBox="1"/>
            <p:nvPr/>
          </p:nvSpPr>
          <p:spPr>
            <a:xfrm>
              <a:off x="5716351" y="3736574"/>
              <a:ext cx="519895" cy="288042"/>
            </a:xfrm>
            <a:prstGeom prst="rect">
              <a:avLst/>
            </a:prstGeom>
            <a:noFill/>
          </p:spPr>
          <p:txBody>
            <a:bodyPr wrap="none" rtlCol="0" anchor="ctr">
              <a:spAutoFit/>
            </a:bodyPr>
            <a:lstStyle/>
            <a:p>
              <a:pPr algn="ctr"/>
              <a:r>
                <a:rPr lang="en-US" sz="1600" b="1" i="1" dirty="0"/>
                <a:t>mars</a:t>
              </a:r>
              <a:endParaRPr lang="ru-RU" sz="1600" b="1" i="1" dirty="0"/>
            </a:p>
          </p:txBody>
        </p:sp>
        <p:sp>
          <p:nvSpPr>
            <p:cNvPr id="45" name="TextBox 44">
              <a:extLst>
                <a:ext uri="{FF2B5EF4-FFF2-40B4-BE49-F238E27FC236}">
                  <a16:creationId xmlns:a16="http://schemas.microsoft.com/office/drawing/2014/main" id="{9211F7F3-477D-4BF9-8B2E-D09159995664}"/>
                </a:ext>
              </a:extLst>
            </p:cNvPr>
            <p:cNvSpPr txBox="1"/>
            <p:nvPr/>
          </p:nvSpPr>
          <p:spPr>
            <a:xfrm>
              <a:off x="5648160" y="4519725"/>
              <a:ext cx="656279" cy="288042"/>
            </a:xfrm>
            <a:prstGeom prst="rect">
              <a:avLst/>
            </a:prstGeom>
            <a:noFill/>
          </p:spPr>
          <p:txBody>
            <a:bodyPr wrap="none" rtlCol="0" anchor="ctr">
              <a:spAutoFit/>
            </a:bodyPr>
            <a:lstStyle/>
            <a:p>
              <a:pPr algn="ctr"/>
              <a:r>
                <a:rPr lang="en-US" sz="1600" b="1" i="1" dirty="0"/>
                <a:t>mei-38</a:t>
              </a:r>
              <a:endParaRPr lang="ru-RU" sz="1600" b="1" i="1" dirty="0"/>
            </a:p>
          </p:txBody>
        </p:sp>
        <p:sp>
          <p:nvSpPr>
            <p:cNvPr id="46" name="TextBox 45">
              <a:extLst>
                <a:ext uri="{FF2B5EF4-FFF2-40B4-BE49-F238E27FC236}">
                  <a16:creationId xmlns:a16="http://schemas.microsoft.com/office/drawing/2014/main" id="{2F748F8F-BC78-4B27-8A26-70528FFA0048}"/>
                </a:ext>
              </a:extLst>
            </p:cNvPr>
            <p:cNvSpPr txBox="1"/>
            <p:nvPr/>
          </p:nvSpPr>
          <p:spPr>
            <a:xfrm>
              <a:off x="5508722" y="5284453"/>
              <a:ext cx="935157" cy="288042"/>
            </a:xfrm>
            <a:prstGeom prst="rect">
              <a:avLst/>
            </a:prstGeom>
            <a:noFill/>
          </p:spPr>
          <p:txBody>
            <a:bodyPr wrap="none" rtlCol="0" anchor="ctr">
              <a:spAutoFit/>
            </a:bodyPr>
            <a:lstStyle/>
            <a:p>
              <a:pPr algn="ctr"/>
              <a:r>
                <a:rPr lang="en-US" sz="1600" b="1" i="1" dirty="0"/>
                <a:t>chb </a:t>
              </a:r>
              <a:r>
                <a:rPr lang="en-US" sz="1600" b="1" dirty="0"/>
                <a:t>(</a:t>
              </a:r>
              <a:r>
                <a:rPr lang="en-US" sz="1600" b="1" i="1" dirty="0"/>
                <a:t>Mast</a:t>
              </a:r>
              <a:r>
                <a:rPr lang="en-US" sz="1600" b="1" dirty="0"/>
                <a:t>)</a:t>
              </a:r>
              <a:endParaRPr lang="ru-RU" sz="1600" b="1" dirty="0"/>
            </a:p>
          </p:txBody>
        </p:sp>
        <p:sp>
          <p:nvSpPr>
            <p:cNvPr id="47" name="TextBox 46">
              <a:extLst>
                <a:ext uri="{FF2B5EF4-FFF2-40B4-BE49-F238E27FC236}">
                  <a16:creationId xmlns:a16="http://schemas.microsoft.com/office/drawing/2014/main" id="{5B972910-23A6-41D4-82DC-BBC15C81B2EB}"/>
                </a:ext>
              </a:extLst>
            </p:cNvPr>
            <p:cNvSpPr txBox="1"/>
            <p:nvPr/>
          </p:nvSpPr>
          <p:spPr>
            <a:xfrm>
              <a:off x="5703396" y="6058475"/>
              <a:ext cx="545808" cy="288042"/>
            </a:xfrm>
            <a:prstGeom prst="rect">
              <a:avLst/>
            </a:prstGeom>
            <a:noFill/>
          </p:spPr>
          <p:txBody>
            <a:bodyPr wrap="none" rtlCol="0" anchor="ctr">
              <a:spAutoFit/>
            </a:bodyPr>
            <a:lstStyle/>
            <a:p>
              <a:pPr algn="ctr"/>
              <a:r>
                <a:rPr lang="en-US" sz="1600" b="1" i="1" dirty="0"/>
                <a:t>Non3</a:t>
              </a:r>
              <a:endParaRPr lang="ru-RU" sz="1600" b="1" dirty="0"/>
            </a:p>
          </p:txBody>
        </p:sp>
      </p:grpSp>
      <p:sp>
        <p:nvSpPr>
          <p:cNvPr id="50" name="TextBox 49">
            <a:extLst>
              <a:ext uri="{FF2B5EF4-FFF2-40B4-BE49-F238E27FC236}">
                <a16:creationId xmlns:a16="http://schemas.microsoft.com/office/drawing/2014/main" id="{E3FAE740-8F71-4101-81EE-0A14429A9CA8}"/>
              </a:ext>
            </a:extLst>
          </p:cNvPr>
          <p:cNvSpPr txBox="1"/>
          <p:nvPr/>
        </p:nvSpPr>
        <p:spPr>
          <a:xfrm>
            <a:off x="2766000" y="5781448"/>
            <a:ext cx="2822196" cy="892552"/>
          </a:xfrm>
          <a:prstGeom prst="rect">
            <a:avLst/>
          </a:prstGeom>
          <a:noFill/>
        </p:spPr>
        <p:txBody>
          <a:bodyPr wrap="square">
            <a:spAutoFit/>
          </a:bodyPr>
          <a:lstStyle/>
          <a:p>
            <a:r>
              <a:rPr lang="ru-RU" sz="1300" dirty="0">
                <a:ea typeface="Calibri" panose="020F0502020204030204" pitchFamily="34" charset="0"/>
              </a:rPr>
              <a:t>Синий цвет – ДНК (DAPI),</a:t>
            </a:r>
            <a:endParaRPr lang="en-US" sz="1300" dirty="0">
              <a:ea typeface="Calibri" panose="020F0502020204030204" pitchFamily="34" charset="0"/>
            </a:endParaRPr>
          </a:p>
          <a:p>
            <a:r>
              <a:rPr lang="ru-RU" sz="1300" dirty="0">
                <a:ea typeface="Calibri" panose="020F0502020204030204" pitchFamily="34" charset="0"/>
              </a:rPr>
              <a:t>Красный цвет – центросомы (DSpd2)</a:t>
            </a:r>
            <a:endParaRPr lang="en-US" sz="1300" dirty="0">
              <a:ea typeface="Calibri" panose="020F0502020204030204" pitchFamily="34" charset="0"/>
            </a:endParaRPr>
          </a:p>
          <a:p>
            <a:r>
              <a:rPr lang="ru-RU" sz="1300" dirty="0">
                <a:ea typeface="Calibri" panose="020F0502020204030204" pitchFamily="34" charset="0"/>
              </a:rPr>
              <a:t>Зеленый цвет – тубулин (α‑tubulin)</a:t>
            </a:r>
            <a:endParaRPr lang="en-US" sz="1300" dirty="0">
              <a:ea typeface="Calibri" panose="020F0502020204030204" pitchFamily="34" charset="0"/>
            </a:endParaRPr>
          </a:p>
          <a:p>
            <a:r>
              <a:rPr lang="ru-RU" sz="1300" dirty="0">
                <a:ea typeface="Calibri" panose="020F0502020204030204" pitchFamily="34" charset="0"/>
              </a:rPr>
              <a:t>Масштаб – 10 мкм.</a:t>
            </a:r>
            <a:endParaRPr lang="ru-RU" sz="1300" dirty="0"/>
          </a:p>
        </p:txBody>
      </p:sp>
    </p:spTree>
    <p:extLst>
      <p:ext uri="{BB962C8B-B14F-4D97-AF65-F5344CB8AC3E}">
        <p14:creationId xmlns:p14="http://schemas.microsoft.com/office/powerpoint/2010/main" val="767826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id="{B74EB93C-07B4-2674-76B5-65D1A90B3E51}"/>
              </a:ext>
            </a:extLst>
          </p:cNvPr>
          <p:cNvSpPr>
            <a:spLocks noGrp="1"/>
          </p:cNvSpPr>
          <p:nvPr>
            <p:ph type="title"/>
          </p:nvPr>
        </p:nvSpPr>
        <p:spPr>
          <a:xfrm>
            <a:off x="624000" y="189081"/>
            <a:ext cx="10944000" cy="720000"/>
          </a:xfrm>
        </p:spPr>
        <p:txBody>
          <a:bodyPr>
            <a:noAutofit/>
          </a:bodyPr>
          <a:lstStyle/>
          <a:p>
            <a:pPr algn="just"/>
            <a:r>
              <a:rPr lang="ru-RU" sz="2400" b="1" dirty="0"/>
              <a:t>МИТОТИЧЕСКИЕ ФЕНОТИПЫ, НАБЛЮДАЕМЫЕ ПОСЛЕ СНИЖЕНИЯ КОЛИЧЕСТВА ИССЛЕДУЕМЫХ БЕЛКОВ В КЛЕТКАХ S2 </a:t>
            </a:r>
            <a:r>
              <a:rPr lang="ru-RU" sz="2400" b="1" i="1" dirty="0"/>
              <a:t>D. MELANOGASTER</a:t>
            </a:r>
          </a:p>
        </p:txBody>
      </p:sp>
      <p:graphicFrame>
        <p:nvGraphicFramePr>
          <p:cNvPr id="10" name="Таблица 9">
            <a:extLst>
              <a:ext uri="{FF2B5EF4-FFF2-40B4-BE49-F238E27FC236}">
                <a16:creationId xmlns:a16="http://schemas.microsoft.com/office/drawing/2014/main" id="{0CC50B81-3CAA-178F-C3CC-ECC9FBD1DEEA}"/>
              </a:ext>
            </a:extLst>
          </p:cNvPr>
          <p:cNvGraphicFramePr>
            <a:graphicFrameLocks noGrp="1"/>
          </p:cNvGraphicFramePr>
          <p:nvPr>
            <p:extLst>
              <p:ext uri="{D42A27DB-BD31-4B8C-83A1-F6EECF244321}">
                <p14:modId xmlns:p14="http://schemas.microsoft.com/office/powerpoint/2010/main" val="4131654632"/>
              </p:ext>
            </p:extLst>
          </p:nvPr>
        </p:nvGraphicFramePr>
        <p:xfrm>
          <a:off x="624000" y="901320"/>
          <a:ext cx="10943998" cy="5411614"/>
        </p:xfrm>
        <a:graphic>
          <a:graphicData uri="http://schemas.openxmlformats.org/drawingml/2006/table">
            <a:tbl>
              <a:tblPr firstRow="1" firstCol="1" bandRow="1">
                <a:tableStyleId>{5C22544A-7EE6-4342-B048-85BDC9FD1C3A}</a:tableStyleId>
              </a:tblPr>
              <a:tblGrid>
                <a:gridCol w="1226092">
                  <a:extLst>
                    <a:ext uri="{9D8B030D-6E8A-4147-A177-3AD203B41FA5}">
                      <a16:colId xmlns:a16="http://schemas.microsoft.com/office/drawing/2014/main" val="2562116507"/>
                    </a:ext>
                  </a:extLst>
                </a:gridCol>
                <a:gridCol w="726572">
                  <a:extLst>
                    <a:ext uri="{9D8B030D-6E8A-4147-A177-3AD203B41FA5}">
                      <a16:colId xmlns:a16="http://schemas.microsoft.com/office/drawing/2014/main" val="2958473210"/>
                    </a:ext>
                  </a:extLst>
                </a:gridCol>
                <a:gridCol w="1089859">
                  <a:extLst>
                    <a:ext uri="{9D8B030D-6E8A-4147-A177-3AD203B41FA5}">
                      <a16:colId xmlns:a16="http://schemas.microsoft.com/office/drawing/2014/main" val="2127369669"/>
                    </a:ext>
                  </a:extLst>
                </a:gridCol>
                <a:gridCol w="953626">
                  <a:extLst>
                    <a:ext uri="{9D8B030D-6E8A-4147-A177-3AD203B41FA5}">
                      <a16:colId xmlns:a16="http://schemas.microsoft.com/office/drawing/2014/main" val="407949187"/>
                    </a:ext>
                  </a:extLst>
                </a:gridCol>
                <a:gridCol w="953626">
                  <a:extLst>
                    <a:ext uri="{9D8B030D-6E8A-4147-A177-3AD203B41FA5}">
                      <a16:colId xmlns:a16="http://schemas.microsoft.com/office/drawing/2014/main" val="1935195457"/>
                    </a:ext>
                  </a:extLst>
                </a:gridCol>
                <a:gridCol w="953626">
                  <a:extLst>
                    <a:ext uri="{9D8B030D-6E8A-4147-A177-3AD203B41FA5}">
                      <a16:colId xmlns:a16="http://schemas.microsoft.com/office/drawing/2014/main" val="831074430"/>
                    </a:ext>
                  </a:extLst>
                </a:gridCol>
                <a:gridCol w="862805">
                  <a:extLst>
                    <a:ext uri="{9D8B030D-6E8A-4147-A177-3AD203B41FA5}">
                      <a16:colId xmlns:a16="http://schemas.microsoft.com/office/drawing/2014/main" val="2927242723"/>
                    </a:ext>
                  </a:extLst>
                </a:gridCol>
                <a:gridCol w="817394">
                  <a:extLst>
                    <a:ext uri="{9D8B030D-6E8A-4147-A177-3AD203B41FA5}">
                      <a16:colId xmlns:a16="http://schemas.microsoft.com/office/drawing/2014/main" val="3263752061"/>
                    </a:ext>
                  </a:extLst>
                </a:gridCol>
                <a:gridCol w="817394">
                  <a:extLst>
                    <a:ext uri="{9D8B030D-6E8A-4147-A177-3AD203B41FA5}">
                      <a16:colId xmlns:a16="http://schemas.microsoft.com/office/drawing/2014/main" val="1599984881"/>
                    </a:ext>
                  </a:extLst>
                </a:gridCol>
                <a:gridCol w="817394">
                  <a:extLst>
                    <a:ext uri="{9D8B030D-6E8A-4147-A177-3AD203B41FA5}">
                      <a16:colId xmlns:a16="http://schemas.microsoft.com/office/drawing/2014/main" val="1240485997"/>
                    </a:ext>
                  </a:extLst>
                </a:gridCol>
                <a:gridCol w="817394">
                  <a:extLst>
                    <a:ext uri="{9D8B030D-6E8A-4147-A177-3AD203B41FA5}">
                      <a16:colId xmlns:a16="http://schemas.microsoft.com/office/drawing/2014/main" val="1481996846"/>
                    </a:ext>
                  </a:extLst>
                </a:gridCol>
                <a:gridCol w="908216">
                  <a:extLst>
                    <a:ext uri="{9D8B030D-6E8A-4147-A177-3AD203B41FA5}">
                      <a16:colId xmlns:a16="http://schemas.microsoft.com/office/drawing/2014/main" val="1659408396"/>
                    </a:ext>
                  </a:extLst>
                </a:gridCol>
              </a:tblGrid>
              <a:tr h="761807">
                <a:tc rowSpan="2">
                  <a:txBody>
                    <a:bodyPr/>
                    <a:lstStyle/>
                    <a:p>
                      <a:pPr algn="ctr">
                        <a:lnSpc>
                          <a:spcPct val="115000"/>
                        </a:lnSpc>
                        <a:spcAft>
                          <a:spcPts val="1000"/>
                        </a:spcAft>
                      </a:pPr>
                      <a:r>
                        <a:rPr lang="ru-RU" sz="1600" dirty="0">
                          <a:solidFill>
                            <a:schemeClr val="tx1"/>
                          </a:solidFill>
                          <a:effectLst/>
                        </a:rPr>
                        <a:t>РНК-</a:t>
                      </a:r>
                      <a:br>
                        <a:rPr lang="ru-RU" sz="1600" dirty="0">
                          <a:solidFill>
                            <a:schemeClr val="tx1"/>
                          </a:solidFill>
                          <a:effectLst/>
                        </a:rPr>
                      </a:br>
                      <a:r>
                        <a:rPr lang="ru-RU" sz="1600" dirty="0">
                          <a:solidFill>
                            <a:schemeClr val="tx1"/>
                          </a:solidFill>
                          <a:effectLst/>
                        </a:rPr>
                        <a:t>интерференция</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1000"/>
                        </a:spcAft>
                      </a:pPr>
                      <a:r>
                        <a:rPr lang="ru-RU" sz="1800" dirty="0">
                          <a:solidFill>
                            <a:schemeClr val="tx1"/>
                          </a:solidFill>
                          <a:effectLst/>
                        </a:rPr>
                        <a:t>Количество клеток</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5">
                  <a:txBody>
                    <a:bodyPr/>
                    <a:lstStyle/>
                    <a:p>
                      <a:pPr algn="ctr">
                        <a:lnSpc>
                          <a:spcPct val="115000"/>
                        </a:lnSpc>
                        <a:spcAft>
                          <a:spcPts val="1000"/>
                        </a:spcAft>
                      </a:pPr>
                      <a:r>
                        <a:rPr lang="ru-RU" sz="1800" dirty="0">
                          <a:solidFill>
                            <a:schemeClr val="tx1"/>
                          </a:solidFill>
                          <a:effectLst/>
                        </a:rPr>
                        <a:t>Распределение клеток по стадиям митоза, %</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1000"/>
                        </a:spcAft>
                      </a:pPr>
                      <a:r>
                        <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Количество центросом,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ct val="115000"/>
                        </a:lnSpc>
                        <a:spcAft>
                          <a:spcPts val="1000"/>
                        </a:spcAft>
                      </a:pP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pPr algn="ctr">
                        <a:lnSpc>
                          <a:spcPct val="115000"/>
                        </a:lnSpc>
                        <a:spcAft>
                          <a:spcPts val="1000"/>
                        </a:spcAft>
                      </a:pP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rowSpan="2">
                  <a:txBody>
                    <a:bodyPr/>
                    <a:lstStyle/>
                    <a:p>
                      <a:pPr algn="ctr">
                        <a:lnSpc>
                          <a:spcPct val="115000"/>
                        </a:lnSpc>
                        <a:spcAft>
                          <a:spcPts val="1000"/>
                        </a:spcAft>
                      </a:pPr>
                      <a:r>
                        <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Фрагментация центросом, %</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1000"/>
                        </a:spcAft>
                      </a:pPr>
                      <a:r>
                        <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Отстающие хромосомы, %</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567239"/>
                  </a:ext>
                </a:extLst>
              </a:tr>
              <a:tr h="761807">
                <a:tc vMerge="1">
                  <a:txBody>
                    <a:bodyPr/>
                    <a:lstStyle/>
                    <a:p>
                      <a:endParaRPr lang="ru-RU"/>
                    </a:p>
                  </a:txBody>
                  <a:tcPr/>
                </a:tc>
                <a:tc vMerge="1">
                  <a:txBody>
                    <a:bodyPr/>
                    <a:lstStyle/>
                    <a:p>
                      <a:endParaRPr lang="ru-RU"/>
                    </a:p>
                  </a:txBody>
                  <a:tcPr/>
                </a:tc>
                <a:tc>
                  <a:txBody>
                    <a:bodyPr/>
                    <a:lstStyle/>
                    <a:p>
                      <a:pPr algn="ctr">
                        <a:lnSpc>
                          <a:spcPct val="115000"/>
                        </a:lnSpc>
                        <a:spcAft>
                          <a:spcPts val="1000"/>
                        </a:spcAft>
                      </a:pPr>
                      <a:r>
                        <a:rPr lang="ru-RU" sz="1800" b="1" dirty="0">
                          <a:solidFill>
                            <a:schemeClr val="tx1"/>
                          </a:solidFill>
                          <a:effectLst/>
                          <a:latin typeface="+mn-lt"/>
                        </a:rPr>
                        <a:t>Промета</a:t>
                      </a:r>
                      <a:endParaRPr lang="ru-RU" sz="18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dirty="0">
                          <a:solidFill>
                            <a:schemeClr val="tx1"/>
                          </a:solidFill>
                          <a:effectLst/>
                          <a:latin typeface="+mn-lt"/>
                        </a:rPr>
                        <a:t>Мета</a:t>
                      </a:r>
                      <a:endParaRPr lang="ru-RU" sz="18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dirty="0">
                          <a:solidFill>
                            <a:schemeClr val="tx1"/>
                          </a:solidFill>
                          <a:effectLst/>
                          <a:latin typeface="+mn-lt"/>
                        </a:rPr>
                        <a:t>Ана</a:t>
                      </a:r>
                      <a:endParaRPr lang="ru-RU" sz="18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dirty="0">
                          <a:solidFill>
                            <a:schemeClr val="tx1"/>
                          </a:solidFill>
                          <a:effectLst/>
                          <a:latin typeface="+mn-lt"/>
                        </a:rPr>
                        <a:t>Тело</a:t>
                      </a:r>
                      <a:endParaRPr lang="ru-RU" sz="18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dirty="0">
                          <a:solidFill>
                            <a:schemeClr val="tx1"/>
                          </a:solidFill>
                          <a:effectLst/>
                          <a:latin typeface="+mn-lt"/>
                        </a:rPr>
                        <a:t>ПАТ</a:t>
                      </a:r>
                      <a:endParaRPr lang="ru-RU" sz="18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dirty="0">
                          <a:effectLst/>
                          <a:latin typeface="+mn-lt"/>
                          <a:ea typeface="Times New Roman" panose="02020603050405020304" pitchFamily="18" charset="0"/>
                          <a:cs typeface="Times New Roman" panose="02020603050405020304" pitchFamily="18" charset="0"/>
                        </a:rPr>
                        <a:t>1</a:t>
                      </a:r>
                      <a:endParaRPr lang="ru-RU"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dirty="0">
                          <a:effectLst/>
                          <a:latin typeface="+mn-lt"/>
                          <a:ea typeface="Times New Roman" panose="02020603050405020304" pitchFamily="18" charset="0"/>
                          <a:cs typeface="Times New Roman" panose="02020603050405020304" pitchFamily="18" charset="0"/>
                        </a:rPr>
                        <a:t>2</a:t>
                      </a:r>
                      <a:endParaRPr lang="ru-RU"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US" sz="1800" b="1" dirty="0">
                          <a:effectLst/>
                          <a:latin typeface="+mn-lt"/>
                          <a:ea typeface="Times New Roman" panose="02020603050405020304" pitchFamily="18" charset="0"/>
                          <a:cs typeface="Times New Roman" panose="02020603050405020304" pitchFamily="18" charset="0"/>
                        </a:rPr>
                        <a:t>&gt; 2</a:t>
                      </a:r>
                      <a:endParaRPr lang="ru-RU"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pPr algn="ctr">
                        <a:lnSpc>
                          <a:spcPct val="115000"/>
                        </a:lnSpc>
                        <a:spcAft>
                          <a:spcPts val="1000"/>
                        </a:spcAft>
                      </a:pP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vMerge="1">
                  <a:txBody>
                    <a:bodyPr/>
                    <a:lstStyle/>
                    <a:p>
                      <a:pPr algn="ctr">
                        <a:lnSpc>
                          <a:spcPct val="115000"/>
                        </a:lnSpc>
                        <a:spcAft>
                          <a:spcPts val="1000"/>
                        </a:spcAft>
                      </a:pP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937380605"/>
                  </a:ext>
                </a:extLst>
              </a:tr>
              <a:tr h="648000">
                <a:tc>
                  <a:txBody>
                    <a:bodyPr/>
                    <a:lstStyle/>
                    <a:p>
                      <a:pPr algn="ctr">
                        <a:lnSpc>
                          <a:spcPts val="1400"/>
                        </a:lnSpc>
                        <a:spcAft>
                          <a:spcPts val="1000"/>
                        </a:spcAft>
                      </a:pPr>
                      <a:r>
                        <a:rPr lang="ru-RU" sz="1800" dirty="0">
                          <a:solidFill>
                            <a:schemeClr val="tx1"/>
                          </a:solidFill>
                          <a:effectLst/>
                        </a:rPr>
                        <a:t>Контроль</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1000"/>
                        </a:spcAft>
                      </a:pPr>
                      <a:r>
                        <a:rPr lang="ru-RU" sz="1800" dirty="0">
                          <a:solidFill>
                            <a:schemeClr val="tx1"/>
                          </a:solidFill>
                          <a:effectLst/>
                        </a:rPr>
                        <a:t>584</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1000"/>
                        </a:spcAft>
                      </a:pPr>
                      <a:r>
                        <a:rPr lang="ru-RU" sz="1800" b="1" dirty="0">
                          <a:solidFill>
                            <a:schemeClr val="tx1"/>
                          </a:solidFill>
                          <a:effectLst/>
                        </a:rPr>
                        <a:t>37,0</a:t>
                      </a:r>
                      <a:r>
                        <a:rPr lang="ru-RU" sz="1600" b="1" dirty="0">
                          <a:solidFill>
                            <a:schemeClr val="tx1"/>
                          </a:solidFill>
                          <a:effectLst/>
                        </a:rPr>
                        <a:t> </a:t>
                      </a:r>
                      <a:r>
                        <a:rPr lang="ru-RU" sz="1600" b="0" dirty="0">
                          <a:solidFill>
                            <a:schemeClr val="tx1"/>
                          </a:solidFill>
                          <a:effectLst/>
                        </a:rPr>
                        <a:t>(± 1,9)</a:t>
                      </a:r>
                      <a:endParaRPr lang="ru-RU"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1000"/>
                        </a:spcAft>
                      </a:pPr>
                      <a:r>
                        <a:rPr lang="ru-RU" sz="1800" b="1" dirty="0">
                          <a:solidFill>
                            <a:schemeClr val="tx1"/>
                          </a:solidFill>
                          <a:effectLst/>
                        </a:rPr>
                        <a:t>20,9 </a:t>
                      </a:r>
                      <a:r>
                        <a:rPr lang="ru-RU" sz="1600" b="0" dirty="0">
                          <a:solidFill>
                            <a:schemeClr val="tx1"/>
                          </a:solidFill>
                          <a:effectLst/>
                        </a:rPr>
                        <a:t>(± 2,1)</a:t>
                      </a:r>
                      <a:endParaRPr lang="ru-RU"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1000"/>
                        </a:spcAft>
                      </a:pPr>
                      <a:r>
                        <a:rPr lang="ru-RU" sz="1800" b="1" dirty="0">
                          <a:solidFill>
                            <a:schemeClr val="tx1"/>
                          </a:solidFill>
                          <a:effectLst/>
                        </a:rPr>
                        <a:t>12,2 </a:t>
                      </a:r>
                      <a:r>
                        <a:rPr lang="ru-RU" sz="1600" b="0" dirty="0">
                          <a:solidFill>
                            <a:schemeClr val="tx1"/>
                          </a:solidFill>
                          <a:effectLst/>
                        </a:rPr>
                        <a:t>(± 1,7)</a:t>
                      </a:r>
                      <a:endParaRPr lang="ru-RU"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1000"/>
                        </a:spcAft>
                      </a:pPr>
                      <a:r>
                        <a:rPr lang="ru-RU" sz="1800" b="1" dirty="0">
                          <a:solidFill>
                            <a:schemeClr val="tx1"/>
                          </a:solidFill>
                          <a:effectLst/>
                        </a:rPr>
                        <a:t>23,6 </a:t>
                      </a:r>
                      <a:r>
                        <a:rPr lang="ru-RU" sz="1600" b="0" dirty="0">
                          <a:solidFill>
                            <a:schemeClr val="tx1"/>
                          </a:solidFill>
                          <a:effectLst/>
                        </a:rPr>
                        <a:t>(± 2,4)</a:t>
                      </a:r>
                      <a:endParaRPr lang="ru-RU"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1000"/>
                        </a:spcAft>
                      </a:pPr>
                      <a:r>
                        <a:rPr lang="ru-RU" sz="1800" b="1" dirty="0">
                          <a:solidFill>
                            <a:schemeClr val="tx1"/>
                          </a:solidFill>
                          <a:effectLst/>
                        </a:rPr>
                        <a:t>6,3 </a:t>
                      </a:r>
                      <a:r>
                        <a:rPr lang="ru-RU" sz="1600" b="0" dirty="0">
                          <a:solidFill>
                            <a:schemeClr val="tx1"/>
                          </a:solidFill>
                          <a:effectLst/>
                        </a:rPr>
                        <a:t>(± 1,2)</a:t>
                      </a:r>
                      <a:endParaRPr lang="ru-RU"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1000"/>
                        </a:spcAft>
                      </a:pPr>
                      <a:r>
                        <a:rPr lang="ru-RU" sz="1800" b="1" dirty="0">
                          <a:solidFill>
                            <a:schemeClr val="tx1"/>
                          </a:solidFill>
                          <a:effectLst/>
                          <a:latin typeface="+mn-lt"/>
                          <a:ea typeface="Times New Roman" panose="02020603050405020304" pitchFamily="18" charset="0"/>
                          <a:cs typeface="Times New Roman" panose="02020603050405020304" pitchFamily="18" charset="0"/>
                        </a:rPr>
                        <a:t>3,4 </a:t>
                      </a:r>
                      <a:r>
                        <a:rPr lang="ru-RU" sz="1600" b="0" dirty="0">
                          <a:solidFill>
                            <a:schemeClr val="tx1"/>
                          </a:solidFill>
                          <a:effectLst/>
                          <a:latin typeface="+mn-lt"/>
                          <a:ea typeface="Times New Roman" panose="02020603050405020304" pitchFamily="18" charset="0"/>
                          <a:cs typeface="Times New Roman" panose="02020603050405020304" pitchFamily="18" charset="0"/>
                        </a:rPr>
                        <a:t>(± 1,6)</a:t>
                      </a:r>
                      <a:endParaRPr lang="ru-RU"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1000"/>
                        </a:spcAft>
                      </a:pPr>
                      <a:r>
                        <a:rPr lang="ru-RU" sz="1800" b="1" dirty="0">
                          <a:solidFill>
                            <a:schemeClr val="tx1"/>
                          </a:solidFill>
                          <a:effectLst/>
                          <a:latin typeface="+mn-lt"/>
                          <a:ea typeface="Times New Roman" panose="02020603050405020304" pitchFamily="18" charset="0"/>
                          <a:cs typeface="Times New Roman" panose="02020603050405020304" pitchFamily="18" charset="0"/>
                        </a:rPr>
                        <a:t>87,0 </a:t>
                      </a:r>
                      <a:r>
                        <a:rPr lang="ru-RU" sz="1600" b="0" dirty="0">
                          <a:solidFill>
                            <a:schemeClr val="tx1"/>
                          </a:solidFill>
                          <a:effectLst/>
                          <a:latin typeface="+mn-lt"/>
                          <a:ea typeface="Times New Roman" panose="02020603050405020304" pitchFamily="18" charset="0"/>
                          <a:cs typeface="Times New Roman" panose="02020603050405020304" pitchFamily="18" charset="0"/>
                        </a:rPr>
                        <a:t>(± 3,4)</a:t>
                      </a:r>
                      <a:endParaRPr lang="ru-RU"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1000"/>
                        </a:spcAft>
                      </a:pPr>
                      <a:r>
                        <a:rPr lang="ru-RU" sz="1800" b="1" dirty="0">
                          <a:solidFill>
                            <a:schemeClr val="tx1"/>
                          </a:solidFill>
                          <a:effectLst/>
                          <a:latin typeface="+mn-lt"/>
                          <a:ea typeface="Times New Roman" panose="02020603050405020304" pitchFamily="18" charset="0"/>
                          <a:cs typeface="Times New Roman" panose="02020603050405020304" pitchFamily="18" charset="0"/>
                        </a:rPr>
                        <a:t>7,2 </a:t>
                      </a:r>
                      <a:r>
                        <a:rPr lang="ru-RU" sz="1600" b="0" dirty="0">
                          <a:solidFill>
                            <a:schemeClr val="tx1"/>
                          </a:solidFill>
                          <a:effectLst/>
                          <a:latin typeface="+mn-lt"/>
                          <a:ea typeface="Times New Roman" panose="02020603050405020304" pitchFamily="18" charset="0"/>
                          <a:cs typeface="Times New Roman" panose="02020603050405020304" pitchFamily="18" charset="0"/>
                        </a:rPr>
                        <a:t>(± 2,4)</a:t>
                      </a:r>
                      <a:endParaRPr lang="ru-RU"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1000"/>
                        </a:spcAft>
                      </a:pPr>
                      <a:r>
                        <a:rPr lang="ru-RU" sz="1800" b="1" dirty="0">
                          <a:solidFill>
                            <a:schemeClr val="tx1"/>
                          </a:solidFill>
                          <a:effectLst/>
                          <a:latin typeface="+mn-lt"/>
                          <a:ea typeface="Times New Roman" panose="02020603050405020304" pitchFamily="18" charset="0"/>
                          <a:cs typeface="Times New Roman" panose="02020603050405020304" pitchFamily="18" charset="0"/>
                        </a:rPr>
                        <a:t>1,2 </a:t>
                      </a:r>
                      <a:r>
                        <a:rPr lang="ru-RU" sz="1600" b="0" dirty="0">
                          <a:solidFill>
                            <a:schemeClr val="tx1"/>
                          </a:solidFill>
                          <a:effectLst/>
                          <a:latin typeface="+mn-lt"/>
                          <a:ea typeface="Times New Roman" panose="02020603050405020304" pitchFamily="18" charset="0"/>
                          <a:cs typeface="Times New Roman" panose="02020603050405020304" pitchFamily="18" charset="0"/>
                        </a:rPr>
                        <a:t>(± 0,9)</a:t>
                      </a:r>
                      <a:endParaRPr lang="ru-RU"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1000"/>
                        </a:spcAft>
                      </a:pPr>
                      <a:r>
                        <a:rPr lang="ru-RU" sz="1800" b="1" dirty="0">
                          <a:solidFill>
                            <a:schemeClr val="tx1"/>
                          </a:solidFill>
                          <a:effectLst/>
                          <a:latin typeface="+mn-lt"/>
                          <a:ea typeface="Times New Roman" panose="02020603050405020304" pitchFamily="18" charset="0"/>
                          <a:cs typeface="Times New Roman" panose="02020603050405020304" pitchFamily="18" charset="0"/>
                        </a:rPr>
                        <a:t>1,2 </a:t>
                      </a:r>
                      <a:r>
                        <a:rPr lang="ru-RU" sz="1600" b="0" dirty="0">
                          <a:solidFill>
                            <a:schemeClr val="tx1"/>
                          </a:solidFill>
                          <a:effectLst/>
                          <a:latin typeface="+mn-lt"/>
                          <a:ea typeface="Times New Roman" panose="02020603050405020304" pitchFamily="18" charset="0"/>
                          <a:cs typeface="Times New Roman" panose="02020603050405020304" pitchFamily="18" charset="0"/>
                        </a:rPr>
                        <a:t>(± 0,7)</a:t>
                      </a:r>
                      <a:endParaRPr lang="ru-RU"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1245603"/>
                  </a:ext>
                </a:extLst>
              </a:tr>
              <a:tr h="648000">
                <a:tc>
                  <a:txBody>
                    <a:bodyPr/>
                    <a:lstStyle/>
                    <a:p>
                      <a:pPr algn="ctr">
                        <a:lnSpc>
                          <a:spcPts val="1400"/>
                        </a:lnSpc>
                        <a:spcAft>
                          <a:spcPts val="1000"/>
                        </a:spcAft>
                      </a:pPr>
                      <a:r>
                        <a:rPr lang="ru-RU" sz="1800" i="1" dirty="0">
                          <a:solidFill>
                            <a:schemeClr val="tx1"/>
                          </a:solidFill>
                          <a:effectLst/>
                        </a:rPr>
                        <a:t>Eb1</a:t>
                      </a:r>
                      <a:endParaRPr lang="ru-RU"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1000"/>
                        </a:spcAft>
                      </a:pPr>
                      <a:r>
                        <a:rPr lang="en-US" sz="1800" dirty="0">
                          <a:solidFill>
                            <a:schemeClr val="tx1"/>
                          </a:solidFill>
                          <a:effectLst/>
                        </a:rPr>
                        <a:t>213</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1000"/>
                        </a:spcAft>
                      </a:pPr>
                      <a:r>
                        <a:rPr lang="ru-RU" sz="1500" dirty="0">
                          <a:solidFill>
                            <a:schemeClr val="bg1">
                              <a:lumMod val="65000"/>
                            </a:schemeClr>
                          </a:solidFill>
                          <a:effectLst/>
                        </a:rPr>
                        <a:t>39,4 </a:t>
                      </a:r>
                      <a:r>
                        <a:rPr lang="ru-RU" sz="1200" dirty="0">
                          <a:solidFill>
                            <a:schemeClr val="bg1">
                              <a:lumMod val="65000"/>
                            </a:schemeClr>
                          </a:solidFill>
                          <a:effectLst/>
                        </a:rPr>
                        <a:t>(± 5,8)</a:t>
                      </a:r>
                      <a:endParaRPr lang="ru-RU" sz="12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1000"/>
                        </a:spcAft>
                      </a:pPr>
                      <a:r>
                        <a:rPr lang="ru-RU" sz="1500" dirty="0">
                          <a:solidFill>
                            <a:schemeClr val="bg1">
                              <a:lumMod val="65000"/>
                            </a:schemeClr>
                          </a:solidFill>
                          <a:effectLst/>
                        </a:rPr>
                        <a:t>24,9 </a:t>
                      </a:r>
                      <a:r>
                        <a:rPr lang="ru-RU" sz="1200" dirty="0">
                          <a:solidFill>
                            <a:schemeClr val="bg1">
                              <a:lumMod val="65000"/>
                            </a:schemeClr>
                          </a:solidFill>
                          <a:effectLst/>
                        </a:rPr>
                        <a:t>(± 3,2)</a:t>
                      </a:r>
                      <a:endParaRPr lang="ru-RU" sz="12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1000"/>
                        </a:spcAft>
                      </a:pPr>
                      <a:r>
                        <a:rPr lang="ru-RU" sz="1500" dirty="0">
                          <a:solidFill>
                            <a:schemeClr val="bg1">
                              <a:lumMod val="65000"/>
                            </a:schemeClr>
                          </a:solidFill>
                          <a:effectLst/>
                        </a:rPr>
                        <a:t>7,5 </a:t>
                      </a:r>
                      <a:r>
                        <a:rPr lang="ru-RU" sz="1200" dirty="0">
                          <a:solidFill>
                            <a:schemeClr val="bg1">
                              <a:lumMod val="65000"/>
                            </a:schemeClr>
                          </a:solidFill>
                          <a:effectLst/>
                        </a:rPr>
                        <a:t>(± 1,0)</a:t>
                      </a:r>
                      <a:endParaRPr lang="ru-RU" sz="12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1000"/>
                        </a:spcAft>
                      </a:pPr>
                      <a:r>
                        <a:rPr lang="ru-RU" sz="1800" b="1" dirty="0">
                          <a:solidFill>
                            <a:schemeClr val="tx1"/>
                          </a:solidFill>
                          <a:effectLst/>
                        </a:rPr>
                        <a:t>16,4 * </a:t>
                      </a:r>
                      <a:r>
                        <a:rPr lang="ru-RU" sz="1600" b="0" dirty="0">
                          <a:solidFill>
                            <a:schemeClr val="tx1"/>
                          </a:solidFill>
                          <a:effectLst/>
                        </a:rPr>
                        <a:t>(± 3,2)</a:t>
                      </a:r>
                      <a:endParaRPr lang="ru-RU"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1400"/>
                        </a:lnSpc>
                        <a:spcAft>
                          <a:spcPts val="1000"/>
                        </a:spcAft>
                      </a:pPr>
                      <a:r>
                        <a:rPr lang="ru-RU" sz="1800" b="1" dirty="0">
                          <a:solidFill>
                            <a:schemeClr val="tx1"/>
                          </a:solidFill>
                          <a:effectLst/>
                        </a:rPr>
                        <a:t>11,7 * </a:t>
                      </a:r>
                      <a:r>
                        <a:rPr lang="ru-RU" sz="1600" b="0" dirty="0">
                          <a:solidFill>
                            <a:schemeClr val="tx1"/>
                          </a:solidFill>
                          <a:effectLst/>
                        </a:rPr>
                        <a:t>(± 0,4)</a:t>
                      </a:r>
                      <a:endParaRPr lang="ru-RU"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1400"/>
                        </a:lnSpc>
                        <a:spcAft>
                          <a:spcPts val="1000"/>
                        </a:spcAft>
                      </a:pPr>
                      <a:r>
                        <a:rPr lang="ru-RU" sz="1500" dirty="0">
                          <a:solidFill>
                            <a:schemeClr val="bg1">
                              <a:lumMod val="65000"/>
                            </a:schemeClr>
                          </a:solidFill>
                          <a:effectLst/>
                          <a:latin typeface="+mn-lt"/>
                          <a:ea typeface="Times New Roman" panose="02020603050405020304" pitchFamily="18" charset="0"/>
                          <a:cs typeface="Times New Roman" panose="02020603050405020304" pitchFamily="18" charset="0"/>
                        </a:rPr>
                        <a:t>2,8 </a:t>
                      </a:r>
                      <a:r>
                        <a:rPr lang="ru-RU" sz="1200" dirty="0">
                          <a:solidFill>
                            <a:schemeClr val="bg1">
                              <a:lumMod val="65000"/>
                            </a:schemeClr>
                          </a:solidFill>
                          <a:effectLst/>
                          <a:latin typeface="+mn-lt"/>
                          <a:ea typeface="Times New Roman" panose="02020603050405020304" pitchFamily="18" charset="0"/>
                          <a:cs typeface="Times New Roman" panose="02020603050405020304" pitchFamily="18" charset="0"/>
                        </a:rPr>
                        <a:t>(± 1,0)</a:t>
                      </a:r>
                      <a:endParaRPr lang="ru-RU" sz="1200" dirty="0">
                        <a:solidFill>
                          <a:schemeClr val="bg1">
                            <a:lumMod val="65000"/>
                          </a:schemeClr>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ts val="1400"/>
                        </a:lnSpc>
                        <a:spcAft>
                          <a:spcPts val="0"/>
                        </a:spcAft>
                      </a:pPr>
                      <a:r>
                        <a:rPr lang="ru-RU" sz="1500" kern="1200" dirty="0">
                          <a:solidFill>
                            <a:schemeClr val="bg1">
                              <a:lumMod val="65000"/>
                            </a:schemeClr>
                          </a:solidFill>
                          <a:effectLst/>
                          <a:latin typeface="+mn-lt"/>
                          <a:ea typeface="+mn-ea"/>
                          <a:cs typeface="+mn-cs"/>
                        </a:rPr>
                        <a:t>79,3 ** </a:t>
                      </a:r>
                      <a:r>
                        <a:rPr lang="ru-RU" sz="1200" kern="1200" dirty="0">
                          <a:solidFill>
                            <a:schemeClr val="bg1">
                              <a:lumMod val="65000"/>
                            </a:schemeClr>
                          </a:solidFill>
                          <a:effectLst/>
                          <a:latin typeface="+mn-lt"/>
                          <a:ea typeface="+mn-ea"/>
                          <a:cs typeface="+mn-cs"/>
                        </a:rPr>
                        <a:t>(± 2,7)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ts val="1400"/>
                        </a:lnSpc>
                        <a:spcAft>
                          <a:spcPts val="0"/>
                        </a:spcAft>
                      </a:pPr>
                      <a:r>
                        <a:rPr lang="ru-RU" sz="1800" b="1" kern="1200" dirty="0">
                          <a:solidFill>
                            <a:schemeClr val="tx1"/>
                          </a:solidFill>
                          <a:effectLst/>
                          <a:latin typeface="+mn-lt"/>
                          <a:ea typeface="+mn-ea"/>
                          <a:cs typeface="+mn-cs"/>
                        </a:rPr>
                        <a:t>13,1 ** </a:t>
                      </a:r>
                      <a:r>
                        <a:rPr lang="ru-RU" sz="1600" b="0" kern="1200" dirty="0">
                          <a:solidFill>
                            <a:schemeClr val="tx1"/>
                          </a:solidFill>
                          <a:effectLst/>
                          <a:latin typeface="+mn-lt"/>
                          <a:ea typeface="+mn-ea"/>
                          <a:cs typeface="+mn-cs"/>
                        </a:rPr>
                        <a:t>(± 3,7)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latinLnBrk="0" hangingPunct="1">
                        <a:lnSpc>
                          <a:spcPts val="1400"/>
                        </a:lnSpc>
                        <a:spcAft>
                          <a:spcPts val="1000"/>
                        </a:spcAft>
                      </a:pPr>
                      <a:r>
                        <a:rPr lang="ru-RU" sz="1500" kern="1200" dirty="0">
                          <a:solidFill>
                            <a:schemeClr val="bg1">
                              <a:lumMod val="65000"/>
                            </a:schemeClr>
                          </a:solidFill>
                          <a:effectLst/>
                          <a:latin typeface="+mn-lt"/>
                          <a:ea typeface="+mn-ea"/>
                          <a:cs typeface="+mn-cs"/>
                        </a:rPr>
                        <a:t>1,9 </a:t>
                      </a:r>
                      <a:r>
                        <a:rPr lang="ru-RU" sz="1200" kern="1200" dirty="0">
                          <a:solidFill>
                            <a:schemeClr val="bg1">
                              <a:lumMod val="65000"/>
                            </a:schemeClr>
                          </a:solidFill>
                          <a:effectLst/>
                          <a:latin typeface="+mn-lt"/>
                          <a:ea typeface="+mn-ea"/>
                          <a:cs typeface="+mn-cs"/>
                        </a:rPr>
                        <a:t>(± 0,9)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ts val="1400"/>
                        </a:lnSpc>
                        <a:spcAft>
                          <a:spcPts val="1000"/>
                        </a:spcAft>
                      </a:pPr>
                      <a:r>
                        <a:rPr lang="ru-RU" sz="1500" kern="1200" dirty="0">
                          <a:solidFill>
                            <a:schemeClr val="bg1">
                              <a:lumMod val="65000"/>
                            </a:schemeClr>
                          </a:solidFill>
                          <a:effectLst/>
                          <a:latin typeface="+mn-lt"/>
                          <a:ea typeface="+mn-ea"/>
                          <a:cs typeface="+mn-cs"/>
                        </a:rPr>
                        <a:t>2,8 </a:t>
                      </a:r>
                      <a:r>
                        <a:rPr lang="ru-RU" sz="1200" kern="1200" dirty="0">
                          <a:solidFill>
                            <a:schemeClr val="bg1">
                              <a:lumMod val="65000"/>
                            </a:schemeClr>
                          </a:solidFill>
                          <a:effectLst/>
                          <a:latin typeface="+mn-lt"/>
                          <a:ea typeface="+mn-ea"/>
                          <a:cs typeface="+mn-cs"/>
                        </a:rPr>
                        <a:t>(± 0,9)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9935133"/>
                  </a:ext>
                </a:extLst>
              </a:tr>
              <a:tr h="648000">
                <a:tc>
                  <a:txBody>
                    <a:bodyPr/>
                    <a:lstStyle/>
                    <a:p>
                      <a:pPr algn="ctr">
                        <a:lnSpc>
                          <a:spcPts val="1400"/>
                        </a:lnSpc>
                        <a:spcAft>
                          <a:spcPts val="1000"/>
                        </a:spcAft>
                      </a:pPr>
                      <a:r>
                        <a:rPr lang="en-US" sz="1800" i="1" dirty="0">
                          <a:solidFill>
                            <a:schemeClr val="tx1"/>
                          </a:solidFill>
                          <a:effectLst/>
                        </a:rPr>
                        <a:t>mars</a:t>
                      </a:r>
                      <a:endParaRPr lang="ru-RU"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1000"/>
                        </a:spcAft>
                      </a:pPr>
                      <a:r>
                        <a:rPr lang="en-US" sz="1800" dirty="0">
                          <a:solidFill>
                            <a:schemeClr val="tx1"/>
                          </a:solidFill>
                          <a:effectLst/>
                        </a:rPr>
                        <a:t>2</a:t>
                      </a:r>
                      <a:r>
                        <a:rPr lang="ru-RU" sz="1800" dirty="0">
                          <a:solidFill>
                            <a:schemeClr val="tx1"/>
                          </a:solidFill>
                          <a:effectLst/>
                        </a:rPr>
                        <a:t>00</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1000"/>
                        </a:spcAft>
                      </a:pPr>
                      <a:r>
                        <a:rPr lang="ru-RU" sz="1500" dirty="0">
                          <a:solidFill>
                            <a:schemeClr val="bg1">
                              <a:lumMod val="65000"/>
                            </a:schemeClr>
                          </a:solidFill>
                          <a:effectLst/>
                        </a:rPr>
                        <a:t>38,5 </a:t>
                      </a:r>
                      <a:r>
                        <a:rPr lang="ru-RU" sz="1200" dirty="0">
                          <a:solidFill>
                            <a:schemeClr val="bg1">
                              <a:lumMod val="65000"/>
                            </a:schemeClr>
                          </a:solidFill>
                          <a:effectLst/>
                        </a:rPr>
                        <a:t>(± 6,8)</a:t>
                      </a:r>
                      <a:endParaRPr lang="ru-RU" sz="12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1000"/>
                        </a:spcAft>
                      </a:pPr>
                      <a:r>
                        <a:rPr lang="ru-RU" sz="1500" dirty="0">
                          <a:solidFill>
                            <a:schemeClr val="bg1">
                              <a:lumMod val="65000"/>
                            </a:schemeClr>
                          </a:solidFill>
                          <a:effectLst/>
                        </a:rPr>
                        <a:t>21,5 </a:t>
                      </a:r>
                      <a:r>
                        <a:rPr lang="ru-RU" sz="1200" dirty="0">
                          <a:solidFill>
                            <a:schemeClr val="bg1">
                              <a:lumMod val="65000"/>
                            </a:schemeClr>
                          </a:solidFill>
                          <a:effectLst/>
                        </a:rPr>
                        <a:t>(± 2,4)</a:t>
                      </a:r>
                      <a:endParaRPr lang="ru-RU" sz="12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1000"/>
                        </a:spcAft>
                      </a:pPr>
                      <a:r>
                        <a:rPr lang="ru-RU" sz="1500" dirty="0">
                          <a:solidFill>
                            <a:schemeClr val="bg1">
                              <a:lumMod val="65000"/>
                            </a:schemeClr>
                          </a:solidFill>
                          <a:effectLst/>
                        </a:rPr>
                        <a:t>8,5 </a:t>
                      </a:r>
                      <a:r>
                        <a:rPr lang="ru-RU" sz="1200" dirty="0">
                          <a:solidFill>
                            <a:schemeClr val="bg1">
                              <a:lumMod val="65000"/>
                            </a:schemeClr>
                          </a:solidFill>
                          <a:effectLst/>
                        </a:rPr>
                        <a:t>(± 1,0)</a:t>
                      </a:r>
                      <a:endParaRPr lang="ru-RU" sz="12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1000"/>
                        </a:spcAft>
                      </a:pPr>
                      <a:r>
                        <a:rPr lang="ru-RU" sz="1500" dirty="0">
                          <a:solidFill>
                            <a:schemeClr val="bg1">
                              <a:lumMod val="65000"/>
                            </a:schemeClr>
                          </a:solidFill>
                          <a:effectLst/>
                        </a:rPr>
                        <a:t>23,5 </a:t>
                      </a:r>
                      <a:r>
                        <a:rPr lang="ru-RU" sz="1200" dirty="0">
                          <a:solidFill>
                            <a:schemeClr val="bg1">
                              <a:lumMod val="65000"/>
                            </a:schemeClr>
                          </a:solidFill>
                          <a:effectLst/>
                        </a:rPr>
                        <a:t>(± 3,9)</a:t>
                      </a:r>
                      <a:endParaRPr lang="ru-RU" sz="12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1000"/>
                        </a:spcAft>
                      </a:pPr>
                      <a:r>
                        <a:rPr lang="ru-RU" sz="1500" dirty="0">
                          <a:solidFill>
                            <a:schemeClr val="bg1">
                              <a:lumMod val="65000"/>
                            </a:schemeClr>
                          </a:solidFill>
                          <a:effectLst/>
                        </a:rPr>
                        <a:t>8,0 </a:t>
                      </a:r>
                      <a:r>
                        <a:rPr lang="ru-RU" sz="1200" dirty="0">
                          <a:solidFill>
                            <a:schemeClr val="bg1">
                              <a:lumMod val="65000"/>
                            </a:schemeClr>
                          </a:solidFill>
                          <a:effectLst/>
                        </a:rPr>
                        <a:t>(± 1,5)</a:t>
                      </a:r>
                      <a:endParaRPr lang="ru-RU" sz="12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1000"/>
                        </a:spcAft>
                      </a:pPr>
                      <a:r>
                        <a:rPr lang="ru-RU" sz="1500" dirty="0">
                          <a:solidFill>
                            <a:schemeClr val="bg1">
                              <a:lumMod val="65000"/>
                            </a:schemeClr>
                          </a:solidFill>
                          <a:effectLst/>
                          <a:latin typeface="+mn-lt"/>
                          <a:ea typeface="Times New Roman" panose="02020603050405020304" pitchFamily="18" charset="0"/>
                          <a:cs typeface="Times New Roman" panose="02020603050405020304" pitchFamily="18" charset="0"/>
                        </a:rPr>
                        <a:t>5,0 </a:t>
                      </a:r>
                      <a:r>
                        <a:rPr lang="ru-RU" sz="1200" dirty="0">
                          <a:solidFill>
                            <a:schemeClr val="bg1">
                              <a:lumMod val="65000"/>
                            </a:schemeClr>
                          </a:solidFill>
                          <a:effectLst/>
                          <a:latin typeface="+mn-lt"/>
                          <a:ea typeface="Times New Roman" panose="02020603050405020304" pitchFamily="18" charset="0"/>
                          <a:cs typeface="Times New Roman" panose="02020603050405020304" pitchFamily="18" charset="0"/>
                        </a:rPr>
                        <a:t>(± 0,1)</a:t>
                      </a:r>
                      <a:endParaRPr lang="ru-RU" sz="1200" dirty="0">
                        <a:solidFill>
                          <a:schemeClr val="bg1">
                            <a:lumMod val="65000"/>
                          </a:schemeClr>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1000"/>
                        </a:spcAft>
                      </a:pPr>
                      <a:r>
                        <a:rPr lang="ru-RU" sz="1500" dirty="0">
                          <a:solidFill>
                            <a:schemeClr val="bg1">
                              <a:lumMod val="65000"/>
                            </a:schemeClr>
                          </a:solidFill>
                          <a:effectLst/>
                          <a:latin typeface="+mn-lt"/>
                          <a:ea typeface="Times New Roman" panose="02020603050405020304" pitchFamily="18" charset="0"/>
                          <a:cs typeface="Times New Roman" panose="02020603050405020304" pitchFamily="18" charset="0"/>
                        </a:rPr>
                        <a:t>80,0 ** </a:t>
                      </a:r>
                      <a:r>
                        <a:rPr lang="ru-RU" sz="1200" dirty="0">
                          <a:solidFill>
                            <a:schemeClr val="bg1">
                              <a:lumMod val="65000"/>
                            </a:schemeClr>
                          </a:solidFill>
                          <a:effectLst/>
                          <a:latin typeface="+mn-lt"/>
                          <a:ea typeface="Times New Roman" panose="02020603050405020304" pitchFamily="18" charset="0"/>
                          <a:cs typeface="Times New Roman" panose="02020603050405020304" pitchFamily="18" charset="0"/>
                        </a:rPr>
                        <a:t>(± 2,5)</a:t>
                      </a:r>
                      <a:endParaRPr lang="ru-RU" sz="1200" dirty="0">
                        <a:solidFill>
                          <a:schemeClr val="bg1">
                            <a:lumMod val="65000"/>
                          </a:schemeClr>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1000"/>
                        </a:spcAft>
                      </a:pPr>
                      <a:r>
                        <a:rPr lang="ru-RU" sz="1500" dirty="0">
                          <a:solidFill>
                            <a:schemeClr val="bg1">
                              <a:lumMod val="65000"/>
                            </a:schemeClr>
                          </a:solidFill>
                          <a:effectLst/>
                          <a:latin typeface="+mn-lt"/>
                          <a:ea typeface="Times New Roman" panose="02020603050405020304" pitchFamily="18" charset="0"/>
                          <a:cs typeface="Times New Roman" panose="02020603050405020304" pitchFamily="18" charset="0"/>
                        </a:rPr>
                        <a:t>9,0 </a:t>
                      </a:r>
                      <a:r>
                        <a:rPr lang="ru-RU" sz="1200" dirty="0">
                          <a:solidFill>
                            <a:schemeClr val="bg1">
                              <a:lumMod val="65000"/>
                            </a:schemeClr>
                          </a:solidFill>
                          <a:effectLst/>
                          <a:latin typeface="+mn-lt"/>
                          <a:ea typeface="Times New Roman" panose="02020603050405020304" pitchFamily="18" charset="0"/>
                          <a:cs typeface="Times New Roman" panose="02020603050405020304" pitchFamily="18" charset="0"/>
                        </a:rPr>
                        <a:t>(± 1,4)</a:t>
                      </a:r>
                      <a:endParaRPr lang="ru-RU" sz="1200" dirty="0">
                        <a:solidFill>
                          <a:schemeClr val="bg1">
                            <a:lumMod val="65000"/>
                          </a:schemeClr>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1000"/>
                        </a:spcAft>
                      </a:pPr>
                      <a:r>
                        <a:rPr lang="ru-RU" sz="1500" dirty="0">
                          <a:solidFill>
                            <a:schemeClr val="bg1">
                              <a:lumMod val="65000"/>
                            </a:schemeClr>
                          </a:solidFill>
                          <a:effectLst/>
                          <a:latin typeface="+mn-lt"/>
                          <a:ea typeface="Times New Roman" panose="02020603050405020304" pitchFamily="18" charset="0"/>
                          <a:cs typeface="Times New Roman" panose="02020603050405020304" pitchFamily="18" charset="0"/>
                        </a:rPr>
                        <a:t>2,0 </a:t>
                      </a:r>
                      <a:r>
                        <a:rPr lang="ru-RU" sz="1200" dirty="0">
                          <a:solidFill>
                            <a:schemeClr val="bg1">
                              <a:lumMod val="65000"/>
                            </a:schemeClr>
                          </a:solidFill>
                          <a:effectLst/>
                          <a:latin typeface="+mn-lt"/>
                          <a:ea typeface="Times New Roman" panose="02020603050405020304" pitchFamily="18" charset="0"/>
                          <a:cs typeface="Times New Roman" panose="02020603050405020304" pitchFamily="18" charset="0"/>
                        </a:rPr>
                        <a:t>(± 0,4)</a:t>
                      </a:r>
                      <a:endParaRPr lang="ru-RU" sz="1200" dirty="0">
                        <a:solidFill>
                          <a:schemeClr val="bg1">
                            <a:lumMod val="65000"/>
                          </a:schemeClr>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1000"/>
                        </a:spcAft>
                      </a:pPr>
                      <a:r>
                        <a:rPr lang="ru-RU" sz="1800" b="1" dirty="0">
                          <a:solidFill>
                            <a:schemeClr val="tx1"/>
                          </a:solidFill>
                          <a:effectLst/>
                          <a:latin typeface="+mn-lt"/>
                          <a:ea typeface="Times New Roman" panose="02020603050405020304" pitchFamily="18" charset="0"/>
                          <a:cs typeface="Times New Roman" panose="02020603050405020304" pitchFamily="18" charset="0"/>
                        </a:rPr>
                        <a:t>4,0 *</a:t>
                      </a:r>
                      <a:r>
                        <a:rPr lang="ru-RU" sz="1600" b="1" dirty="0">
                          <a:solidFill>
                            <a:schemeClr val="tx1"/>
                          </a:solidFill>
                          <a:effectLst/>
                          <a:latin typeface="+mn-lt"/>
                          <a:ea typeface="Times New Roman" panose="02020603050405020304" pitchFamily="18" charset="0"/>
                          <a:cs typeface="Times New Roman" panose="02020603050405020304" pitchFamily="18" charset="0"/>
                        </a:rPr>
                        <a:t> </a:t>
                      </a:r>
                      <a:r>
                        <a:rPr lang="ru-RU" sz="1600" b="0" dirty="0">
                          <a:solidFill>
                            <a:schemeClr val="tx1"/>
                          </a:solidFill>
                          <a:effectLst/>
                          <a:latin typeface="+mn-lt"/>
                          <a:ea typeface="Times New Roman" panose="02020603050405020304" pitchFamily="18" charset="0"/>
                          <a:cs typeface="Times New Roman" panose="02020603050405020304" pitchFamily="18" charset="0"/>
                        </a:rPr>
                        <a:t>(± 1,3)</a:t>
                      </a:r>
                      <a:endParaRPr lang="ru-RU"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77645354"/>
                  </a:ext>
                </a:extLst>
              </a:tr>
              <a:tr h="648000">
                <a:tc>
                  <a:txBody>
                    <a:bodyPr/>
                    <a:lstStyle/>
                    <a:p>
                      <a:pPr algn="ctr">
                        <a:lnSpc>
                          <a:spcPts val="1400"/>
                        </a:lnSpc>
                        <a:spcAft>
                          <a:spcPts val="1000"/>
                        </a:spcAft>
                      </a:pPr>
                      <a:r>
                        <a:rPr lang="ru-RU" sz="1800" i="1" dirty="0">
                          <a:solidFill>
                            <a:schemeClr val="tx1"/>
                          </a:solidFill>
                          <a:effectLst/>
                        </a:rPr>
                        <a:t>Non3</a:t>
                      </a:r>
                      <a:endParaRPr lang="ru-RU"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1000"/>
                        </a:spcAft>
                      </a:pPr>
                      <a:r>
                        <a:rPr lang="en-US" sz="1800" dirty="0">
                          <a:solidFill>
                            <a:schemeClr val="tx1"/>
                          </a:solidFill>
                          <a:effectLst/>
                        </a:rPr>
                        <a:t>470</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1000"/>
                        </a:spcAft>
                      </a:pPr>
                      <a:r>
                        <a:rPr lang="ru-RU" sz="1500" dirty="0">
                          <a:solidFill>
                            <a:schemeClr val="bg1">
                              <a:lumMod val="65000"/>
                            </a:schemeClr>
                          </a:solidFill>
                          <a:effectLst/>
                        </a:rPr>
                        <a:t>31,1 * </a:t>
                      </a:r>
                      <a:r>
                        <a:rPr lang="ru-RU" sz="1200" dirty="0">
                          <a:solidFill>
                            <a:schemeClr val="bg1">
                              <a:lumMod val="65000"/>
                            </a:schemeClr>
                          </a:solidFill>
                          <a:effectLst/>
                        </a:rPr>
                        <a:t>(± 2,4)</a:t>
                      </a:r>
                      <a:endParaRPr lang="ru-RU" sz="12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1000"/>
                        </a:spcAft>
                      </a:pPr>
                      <a:r>
                        <a:rPr lang="ru-RU" sz="1800" b="1" dirty="0">
                          <a:solidFill>
                            <a:schemeClr val="tx1"/>
                          </a:solidFill>
                          <a:effectLst/>
                        </a:rPr>
                        <a:t>28,5 ** </a:t>
                      </a:r>
                      <a:r>
                        <a:rPr lang="ru-RU" sz="1600" b="0" dirty="0">
                          <a:solidFill>
                            <a:schemeClr val="tx1"/>
                          </a:solidFill>
                          <a:effectLst/>
                        </a:rPr>
                        <a:t>(± 1,7)</a:t>
                      </a:r>
                      <a:endParaRPr lang="ru-RU"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1400"/>
                        </a:lnSpc>
                        <a:spcAft>
                          <a:spcPts val="1000"/>
                        </a:spcAft>
                      </a:pPr>
                      <a:r>
                        <a:rPr lang="ru-RU" sz="1500" dirty="0">
                          <a:solidFill>
                            <a:schemeClr val="bg1">
                              <a:lumMod val="65000"/>
                            </a:schemeClr>
                          </a:solidFill>
                          <a:effectLst/>
                        </a:rPr>
                        <a:t>8,5 * </a:t>
                      </a:r>
                      <a:r>
                        <a:rPr lang="ru-RU" sz="1200" dirty="0">
                          <a:solidFill>
                            <a:schemeClr val="bg1">
                              <a:lumMod val="65000"/>
                            </a:schemeClr>
                          </a:solidFill>
                          <a:effectLst/>
                        </a:rPr>
                        <a:t>(± 1,8)</a:t>
                      </a:r>
                      <a:endParaRPr lang="ru-RU" sz="12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1000"/>
                        </a:spcAft>
                      </a:pPr>
                      <a:r>
                        <a:rPr lang="ru-RU" sz="1500" dirty="0">
                          <a:solidFill>
                            <a:schemeClr val="bg1">
                              <a:lumMod val="65000"/>
                            </a:schemeClr>
                          </a:solidFill>
                          <a:effectLst/>
                        </a:rPr>
                        <a:t>21,5 </a:t>
                      </a:r>
                      <a:r>
                        <a:rPr lang="ru-RU" sz="1200" dirty="0">
                          <a:solidFill>
                            <a:schemeClr val="bg1">
                              <a:lumMod val="65000"/>
                            </a:schemeClr>
                          </a:solidFill>
                          <a:effectLst/>
                        </a:rPr>
                        <a:t>(± 0,4)</a:t>
                      </a:r>
                      <a:endParaRPr lang="ru-RU" sz="12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1000"/>
                        </a:spcAft>
                      </a:pPr>
                      <a:r>
                        <a:rPr lang="ru-RU" sz="1800" b="1" dirty="0">
                          <a:solidFill>
                            <a:schemeClr val="tx1"/>
                          </a:solidFill>
                          <a:effectLst/>
                        </a:rPr>
                        <a:t>10,4 * </a:t>
                      </a:r>
                      <a:r>
                        <a:rPr lang="ru-RU" sz="1600" b="0" dirty="0">
                          <a:solidFill>
                            <a:schemeClr val="tx1"/>
                          </a:solidFill>
                          <a:effectLst/>
                        </a:rPr>
                        <a:t>(± 1,3)</a:t>
                      </a:r>
                      <a:endParaRPr lang="ru-RU"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1400"/>
                        </a:lnSpc>
                        <a:spcAft>
                          <a:spcPts val="1000"/>
                        </a:spcAft>
                      </a:pPr>
                      <a:r>
                        <a:rPr lang="ru-RU" sz="1500" dirty="0">
                          <a:solidFill>
                            <a:schemeClr val="bg1">
                              <a:lumMod val="65000"/>
                            </a:schemeClr>
                          </a:solidFill>
                          <a:effectLst/>
                          <a:latin typeface="+mn-lt"/>
                          <a:ea typeface="Times New Roman" panose="02020603050405020304" pitchFamily="18" charset="0"/>
                          <a:cs typeface="Times New Roman" panose="02020603050405020304" pitchFamily="18" charset="0"/>
                        </a:rPr>
                        <a:t>4,7 </a:t>
                      </a:r>
                      <a:r>
                        <a:rPr lang="ru-RU" sz="1200" dirty="0">
                          <a:solidFill>
                            <a:schemeClr val="bg1">
                              <a:lumMod val="65000"/>
                            </a:schemeClr>
                          </a:solidFill>
                          <a:effectLst/>
                          <a:latin typeface="+mn-lt"/>
                          <a:ea typeface="Times New Roman" panose="02020603050405020304" pitchFamily="18" charset="0"/>
                          <a:cs typeface="Times New Roman" panose="02020603050405020304" pitchFamily="18" charset="0"/>
                        </a:rPr>
                        <a:t>(± 1,7)</a:t>
                      </a:r>
                      <a:endParaRPr lang="ru-RU" sz="1200" dirty="0">
                        <a:solidFill>
                          <a:schemeClr val="bg1">
                            <a:lumMod val="65000"/>
                          </a:schemeClr>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1000"/>
                        </a:spcAft>
                      </a:pPr>
                      <a:r>
                        <a:rPr lang="ru-RU" sz="1500" dirty="0">
                          <a:solidFill>
                            <a:schemeClr val="bg1">
                              <a:lumMod val="65000"/>
                            </a:schemeClr>
                          </a:solidFill>
                          <a:effectLst/>
                          <a:latin typeface="+mn-lt"/>
                          <a:ea typeface="Times New Roman" panose="02020603050405020304" pitchFamily="18" charset="0"/>
                          <a:cs typeface="Times New Roman" panose="02020603050405020304" pitchFamily="18" charset="0"/>
                        </a:rPr>
                        <a:t>82,8 </a:t>
                      </a:r>
                      <a:r>
                        <a:rPr lang="ru-RU" sz="1200" dirty="0">
                          <a:solidFill>
                            <a:schemeClr val="bg1">
                              <a:lumMod val="65000"/>
                            </a:schemeClr>
                          </a:solidFill>
                          <a:effectLst/>
                          <a:latin typeface="+mn-lt"/>
                          <a:ea typeface="Times New Roman" panose="02020603050405020304" pitchFamily="18" charset="0"/>
                          <a:cs typeface="Times New Roman" panose="02020603050405020304" pitchFamily="18" charset="0"/>
                        </a:rPr>
                        <a:t>(± 3,7)</a:t>
                      </a:r>
                      <a:endParaRPr lang="ru-RU" sz="1200" dirty="0">
                        <a:solidFill>
                          <a:schemeClr val="bg1">
                            <a:lumMod val="65000"/>
                          </a:schemeClr>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1000"/>
                        </a:spcAft>
                      </a:pPr>
                      <a:r>
                        <a:rPr lang="ru-RU" sz="1500" dirty="0">
                          <a:solidFill>
                            <a:schemeClr val="bg1">
                              <a:lumMod val="65000"/>
                            </a:schemeClr>
                          </a:solidFill>
                          <a:effectLst/>
                          <a:latin typeface="+mn-lt"/>
                          <a:ea typeface="Times New Roman" panose="02020603050405020304" pitchFamily="18" charset="0"/>
                          <a:cs typeface="Times New Roman" panose="02020603050405020304" pitchFamily="18" charset="0"/>
                        </a:rPr>
                        <a:t>5,3 </a:t>
                      </a:r>
                      <a:r>
                        <a:rPr lang="ru-RU" sz="1200" dirty="0">
                          <a:solidFill>
                            <a:schemeClr val="bg1">
                              <a:lumMod val="65000"/>
                            </a:schemeClr>
                          </a:solidFill>
                          <a:effectLst/>
                          <a:latin typeface="+mn-lt"/>
                          <a:ea typeface="Times New Roman" panose="02020603050405020304" pitchFamily="18" charset="0"/>
                          <a:cs typeface="Times New Roman" panose="02020603050405020304" pitchFamily="18" charset="0"/>
                        </a:rPr>
                        <a:t>(± 1,0)</a:t>
                      </a:r>
                      <a:endParaRPr lang="ru-RU" sz="1200" dirty="0">
                        <a:solidFill>
                          <a:schemeClr val="bg1">
                            <a:lumMod val="65000"/>
                          </a:schemeClr>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1000"/>
                        </a:spcAft>
                      </a:pPr>
                      <a:r>
                        <a:rPr lang="ru-RU" sz="1500" dirty="0">
                          <a:solidFill>
                            <a:schemeClr val="bg1">
                              <a:lumMod val="65000"/>
                            </a:schemeClr>
                          </a:solidFill>
                          <a:effectLst/>
                          <a:latin typeface="+mn-lt"/>
                          <a:ea typeface="Times New Roman" panose="02020603050405020304" pitchFamily="18" charset="0"/>
                          <a:cs typeface="Times New Roman" panose="02020603050405020304" pitchFamily="18" charset="0"/>
                        </a:rPr>
                        <a:t>0,0 </a:t>
                      </a:r>
                      <a:r>
                        <a:rPr lang="ru-RU" sz="1200" dirty="0">
                          <a:solidFill>
                            <a:schemeClr val="bg1">
                              <a:lumMod val="65000"/>
                            </a:schemeClr>
                          </a:solidFill>
                          <a:effectLst/>
                          <a:latin typeface="+mn-lt"/>
                          <a:ea typeface="Times New Roman" panose="02020603050405020304" pitchFamily="18" charset="0"/>
                          <a:cs typeface="Times New Roman" panose="02020603050405020304" pitchFamily="18" charset="0"/>
                        </a:rPr>
                        <a:t>(± 0,0)</a:t>
                      </a:r>
                      <a:endParaRPr lang="ru-RU" sz="1200" dirty="0">
                        <a:solidFill>
                          <a:schemeClr val="bg1">
                            <a:lumMod val="65000"/>
                          </a:schemeClr>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1000"/>
                        </a:spcAft>
                      </a:pPr>
                      <a:r>
                        <a:rPr lang="ru-RU" sz="1800" b="1" dirty="0">
                          <a:solidFill>
                            <a:schemeClr val="tx1"/>
                          </a:solidFill>
                          <a:effectLst/>
                          <a:latin typeface="+mn-lt"/>
                          <a:ea typeface="Times New Roman" panose="02020603050405020304" pitchFamily="18" charset="0"/>
                          <a:cs typeface="Times New Roman" panose="02020603050405020304" pitchFamily="18" charset="0"/>
                        </a:rPr>
                        <a:t>7,2 *** </a:t>
                      </a:r>
                      <a:r>
                        <a:rPr lang="ru-RU" sz="1600" b="0" dirty="0">
                          <a:solidFill>
                            <a:schemeClr val="tx1"/>
                          </a:solidFill>
                          <a:effectLst/>
                          <a:latin typeface="+mn-lt"/>
                          <a:ea typeface="Times New Roman" panose="02020603050405020304" pitchFamily="18" charset="0"/>
                          <a:cs typeface="Times New Roman" panose="02020603050405020304" pitchFamily="18" charset="0"/>
                        </a:rPr>
                        <a:t>(± 2,4)</a:t>
                      </a:r>
                      <a:endParaRPr lang="ru-RU"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240131401"/>
                  </a:ext>
                </a:extLst>
              </a:tr>
              <a:tr h="648000">
                <a:tc>
                  <a:txBody>
                    <a:bodyPr/>
                    <a:lstStyle/>
                    <a:p>
                      <a:pPr algn="ctr">
                        <a:lnSpc>
                          <a:spcPts val="1400"/>
                        </a:lnSpc>
                        <a:spcAft>
                          <a:spcPts val="1000"/>
                        </a:spcAft>
                      </a:pPr>
                      <a:r>
                        <a:rPr lang="ru-RU" sz="1800" i="1" dirty="0">
                          <a:solidFill>
                            <a:schemeClr val="tx1"/>
                          </a:solidFill>
                          <a:effectLst/>
                        </a:rPr>
                        <a:t>mei</a:t>
                      </a:r>
                      <a:r>
                        <a:rPr lang="en-US" sz="1800" i="1" dirty="0">
                          <a:solidFill>
                            <a:schemeClr val="tx1"/>
                          </a:solidFill>
                          <a:effectLst/>
                        </a:rPr>
                        <a:t>-</a:t>
                      </a:r>
                      <a:r>
                        <a:rPr lang="ru-RU" sz="1800" i="1" dirty="0">
                          <a:solidFill>
                            <a:schemeClr val="tx1"/>
                          </a:solidFill>
                          <a:effectLst/>
                        </a:rPr>
                        <a:t>38</a:t>
                      </a:r>
                      <a:endParaRPr lang="ru-RU"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1000"/>
                        </a:spcAft>
                      </a:pPr>
                      <a:r>
                        <a:rPr lang="en-US" sz="1800" dirty="0">
                          <a:solidFill>
                            <a:schemeClr val="tx1"/>
                          </a:solidFill>
                          <a:effectLst/>
                        </a:rPr>
                        <a:t>2</a:t>
                      </a:r>
                      <a:r>
                        <a:rPr lang="ru-RU" sz="1800" dirty="0">
                          <a:solidFill>
                            <a:schemeClr val="tx1"/>
                          </a:solidFill>
                          <a:effectLst/>
                        </a:rPr>
                        <a:t>13</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1000"/>
                        </a:spcAft>
                      </a:pPr>
                      <a:r>
                        <a:rPr lang="ru-RU" sz="1800" b="1" dirty="0">
                          <a:solidFill>
                            <a:schemeClr val="tx1"/>
                          </a:solidFill>
                          <a:effectLst/>
                        </a:rPr>
                        <a:t>46,0 * </a:t>
                      </a:r>
                      <a:r>
                        <a:rPr lang="ru-RU" sz="1600" b="0" dirty="0">
                          <a:solidFill>
                            <a:schemeClr val="tx1"/>
                          </a:solidFill>
                          <a:effectLst/>
                        </a:rPr>
                        <a:t>(± 4,2)</a:t>
                      </a:r>
                      <a:endParaRPr lang="ru-RU"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1400"/>
                        </a:lnSpc>
                        <a:spcAft>
                          <a:spcPts val="1000"/>
                        </a:spcAft>
                      </a:pPr>
                      <a:r>
                        <a:rPr lang="ru-RU" sz="1500" dirty="0">
                          <a:solidFill>
                            <a:schemeClr val="bg1">
                              <a:lumMod val="65000"/>
                            </a:schemeClr>
                          </a:solidFill>
                          <a:effectLst/>
                        </a:rPr>
                        <a:t>17,8 </a:t>
                      </a:r>
                      <a:r>
                        <a:rPr lang="ru-RU" sz="1200" dirty="0">
                          <a:solidFill>
                            <a:schemeClr val="bg1">
                              <a:lumMod val="65000"/>
                            </a:schemeClr>
                          </a:solidFill>
                          <a:effectLst/>
                        </a:rPr>
                        <a:t>(± 1,9)</a:t>
                      </a:r>
                      <a:endParaRPr lang="ru-RU" sz="12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1000"/>
                        </a:spcAft>
                      </a:pPr>
                      <a:r>
                        <a:rPr lang="ru-RU" sz="1800" b="1" dirty="0">
                          <a:solidFill>
                            <a:schemeClr val="tx1"/>
                          </a:solidFill>
                          <a:effectLst/>
                        </a:rPr>
                        <a:t>5,2 ** </a:t>
                      </a:r>
                      <a:r>
                        <a:rPr lang="ru-RU" sz="1600" b="0" dirty="0">
                          <a:solidFill>
                            <a:schemeClr val="tx1"/>
                          </a:solidFill>
                          <a:effectLst/>
                        </a:rPr>
                        <a:t>(± 2,1)</a:t>
                      </a:r>
                      <a:endParaRPr lang="ru-RU"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1400"/>
                        </a:lnSpc>
                        <a:spcAft>
                          <a:spcPts val="1000"/>
                        </a:spcAft>
                      </a:pPr>
                      <a:r>
                        <a:rPr lang="ru-RU" sz="1500" dirty="0">
                          <a:solidFill>
                            <a:schemeClr val="bg1">
                              <a:lumMod val="65000"/>
                            </a:schemeClr>
                          </a:solidFill>
                          <a:effectLst/>
                        </a:rPr>
                        <a:t>22,1 </a:t>
                      </a:r>
                      <a:r>
                        <a:rPr lang="ru-RU" sz="1200" dirty="0">
                          <a:solidFill>
                            <a:schemeClr val="bg1">
                              <a:lumMod val="65000"/>
                            </a:schemeClr>
                          </a:solidFill>
                          <a:effectLst/>
                        </a:rPr>
                        <a:t>(± 4,4)</a:t>
                      </a:r>
                      <a:endParaRPr lang="ru-RU" sz="12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1000"/>
                        </a:spcAft>
                      </a:pPr>
                      <a:r>
                        <a:rPr lang="ru-RU" sz="1500" dirty="0">
                          <a:solidFill>
                            <a:schemeClr val="bg1">
                              <a:lumMod val="65000"/>
                            </a:schemeClr>
                          </a:solidFill>
                          <a:effectLst/>
                        </a:rPr>
                        <a:t>8,9 </a:t>
                      </a:r>
                      <a:r>
                        <a:rPr lang="ru-RU" sz="1200" dirty="0">
                          <a:solidFill>
                            <a:schemeClr val="bg1">
                              <a:lumMod val="65000"/>
                            </a:schemeClr>
                          </a:solidFill>
                          <a:effectLst/>
                        </a:rPr>
                        <a:t>(± 0,0)</a:t>
                      </a:r>
                      <a:endParaRPr lang="ru-RU" sz="12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1000"/>
                        </a:spcAft>
                      </a:pPr>
                      <a:r>
                        <a:rPr lang="ru-RU" sz="1800" b="1" dirty="0">
                          <a:solidFill>
                            <a:schemeClr val="tx1"/>
                          </a:solidFill>
                          <a:effectLst/>
                          <a:latin typeface="+mn-lt"/>
                          <a:ea typeface="Times New Roman" panose="02020603050405020304" pitchFamily="18" charset="0"/>
                          <a:cs typeface="Times New Roman" panose="02020603050405020304" pitchFamily="18" charset="0"/>
                        </a:rPr>
                        <a:t>10,8 ***</a:t>
                      </a:r>
                      <a:r>
                        <a:rPr lang="ru-RU" sz="1600" b="1" dirty="0">
                          <a:solidFill>
                            <a:schemeClr val="tx1"/>
                          </a:solidFill>
                          <a:effectLst/>
                          <a:latin typeface="+mn-lt"/>
                          <a:ea typeface="Times New Roman" panose="02020603050405020304" pitchFamily="18" charset="0"/>
                          <a:cs typeface="Times New Roman" panose="02020603050405020304" pitchFamily="18" charset="0"/>
                        </a:rPr>
                        <a:t> </a:t>
                      </a:r>
                      <a:r>
                        <a:rPr lang="ru-RU" sz="1600" b="0" dirty="0">
                          <a:solidFill>
                            <a:schemeClr val="tx1"/>
                          </a:solidFill>
                          <a:effectLst/>
                          <a:latin typeface="+mn-lt"/>
                          <a:ea typeface="Times New Roman" panose="02020603050405020304" pitchFamily="18" charset="0"/>
                          <a:cs typeface="Times New Roman" panose="02020603050405020304" pitchFamily="18" charset="0"/>
                        </a:rPr>
                        <a:t>(± 2,7)</a:t>
                      </a:r>
                      <a:endParaRPr lang="ru-RU"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1400"/>
                        </a:lnSpc>
                        <a:spcAft>
                          <a:spcPts val="1000"/>
                        </a:spcAft>
                      </a:pPr>
                      <a:r>
                        <a:rPr lang="ru-RU" sz="1500" dirty="0">
                          <a:solidFill>
                            <a:schemeClr val="bg1">
                              <a:lumMod val="65000"/>
                            </a:schemeClr>
                          </a:solidFill>
                          <a:effectLst/>
                          <a:latin typeface="+mn-lt"/>
                          <a:ea typeface="Times New Roman" panose="02020603050405020304" pitchFamily="18" charset="0"/>
                          <a:cs typeface="Times New Roman" panose="02020603050405020304" pitchFamily="18" charset="0"/>
                        </a:rPr>
                        <a:t>70,4 *** </a:t>
                      </a:r>
                      <a:r>
                        <a:rPr lang="ru-RU" sz="1200" dirty="0">
                          <a:solidFill>
                            <a:schemeClr val="bg1">
                              <a:lumMod val="65000"/>
                            </a:schemeClr>
                          </a:solidFill>
                          <a:effectLst/>
                          <a:latin typeface="+mn-lt"/>
                          <a:ea typeface="Times New Roman" panose="02020603050405020304" pitchFamily="18" charset="0"/>
                          <a:cs typeface="Times New Roman" panose="02020603050405020304" pitchFamily="18" charset="0"/>
                        </a:rPr>
                        <a:t>(± 4,6)</a:t>
                      </a:r>
                      <a:endParaRPr lang="ru-RU" sz="1200" dirty="0">
                        <a:solidFill>
                          <a:schemeClr val="bg1">
                            <a:lumMod val="65000"/>
                          </a:schemeClr>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1000"/>
                        </a:spcAft>
                      </a:pPr>
                      <a:r>
                        <a:rPr lang="ru-RU" sz="1800" b="1" dirty="0">
                          <a:solidFill>
                            <a:schemeClr val="tx1"/>
                          </a:solidFill>
                          <a:effectLst/>
                          <a:latin typeface="+mn-lt"/>
                          <a:ea typeface="Times New Roman" panose="02020603050405020304" pitchFamily="18" charset="0"/>
                          <a:cs typeface="Times New Roman" panose="02020603050405020304" pitchFamily="18" charset="0"/>
                        </a:rPr>
                        <a:t>14,1 ** </a:t>
                      </a:r>
                      <a:r>
                        <a:rPr lang="ru-RU" sz="1600" b="0" dirty="0">
                          <a:solidFill>
                            <a:schemeClr val="tx1"/>
                          </a:solidFill>
                          <a:effectLst/>
                          <a:latin typeface="+mn-lt"/>
                          <a:ea typeface="Times New Roman" panose="02020603050405020304" pitchFamily="18" charset="0"/>
                          <a:cs typeface="Times New Roman" panose="02020603050405020304" pitchFamily="18" charset="0"/>
                        </a:rPr>
                        <a:t>(± 2,1)</a:t>
                      </a:r>
                      <a:endParaRPr lang="ru-RU"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1400"/>
                        </a:lnSpc>
                        <a:spcAft>
                          <a:spcPts val="1000"/>
                        </a:spcAft>
                      </a:pPr>
                      <a:r>
                        <a:rPr lang="ru-RU" sz="1800" b="1" dirty="0">
                          <a:solidFill>
                            <a:schemeClr val="tx1"/>
                          </a:solidFill>
                          <a:effectLst/>
                          <a:latin typeface="+mn-lt"/>
                          <a:ea typeface="Times New Roman" panose="02020603050405020304" pitchFamily="18" charset="0"/>
                          <a:cs typeface="Times New Roman" panose="02020603050405020304" pitchFamily="18" charset="0"/>
                        </a:rPr>
                        <a:t>3,3 * </a:t>
                      </a:r>
                      <a:r>
                        <a:rPr lang="ru-RU" sz="1600" b="0" dirty="0">
                          <a:solidFill>
                            <a:schemeClr val="tx1"/>
                          </a:solidFill>
                          <a:effectLst/>
                          <a:latin typeface="+mn-lt"/>
                          <a:ea typeface="Times New Roman" panose="02020603050405020304" pitchFamily="18" charset="0"/>
                          <a:cs typeface="Times New Roman" panose="02020603050405020304" pitchFamily="18" charset="0"/>
                        </a:rPr>
                        <a:t>(± 0,3)</a:t>
                      </a:r>
                      <a:endParaRPr lang="ru-RU"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1400"/>
                        </a:lnSpc>
                        <a:spcAft>
                          <a:spcPts val="1000"/>
                        </a:spcAft>
                      </a:pPr>
                      <a:r>
                        <a:rPr lang="ru-RU" sz="1500" dirty="0">
                          <a:solidFill>
                            <a:schemeClr val="bg1">
                              <a:lumMod val="65000"/>
                            </a:schemeClr>
                          </a:solidFill>
                          <a:effectLst/>
                          <a:latin typeface="+mn-lt"/>
                          <a:ea typeface="Times New Roman" panose="02020603050405020304" pitchFamily="18" charset="0"/>
                          <a:cs typeface="Times New Roman" panose="02020603050405020304" pitchFamily="18" charset="0"/>
                        </a:rPr>
                        <a:t>1,4 </a:t>
                      </a:r>
                      <a:r>
                        <a:rPr lang="ru-RU" sz="1200" dirty="0">
                          <a:solidFill>
                            <a:schemeClr val="bg1">
                              <a:lumMod val="65000"/>
                            </a:schemeClr>
                          </a:solidFill>
                          <a:effectLst/>
                          <a:latin typeface="+mn-lt"/>
                          <a:ea typeface="Times New Roman" panose="02020603050405020304" pitchFamily="18" charset="0"/>
                          <a:cs typeface="Times New Roman" panose="02020603050405020304" pitchFamily="18" charset="0"/>
                        </a:rPr>
                        <a:t>(± 0,5)</a:t>
                      </a:r>
                      <a:endParaRPr lang="ru-RU" sz="1200" dirty="0">
                        <a:solidFill>
                          <a:schemeClr val="bg1">
                            <a:lumMod val="65000"/>
                          </a:schemeClr>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7647984"/>
                  </a:ext>
                </a:extLst>
              </a:tr>
              <a:tr h="648000">
                <a:tc>
                  <a:txBody>
                    <a:bodyPr/>
                    <a:lstStyle/>
                    <a:p>
                      <a:pPr algn="ctr">
                        <a:lnSpc>
                          <a:spcPts val="1400"/>
                        </a:lnSpc>
                        <a:spcAft>
                          <a:spcPts val="1000"/>
                        </a:spcAft>
                      </a:pPr>
                      <a:r>
                        <a:rPr lang="ru-RU" sz="1800" i="1" dirty="0">
                          <a:solidFill>
                            <a:schemeClr val="tx1"/>
                          </a:solidFill>
                          <a:effectLst/>
                        </a:rPr>
                        <a:t>chb (Mast)</a:t>
                      </a:r>
                      <a:endParaRPr lang="ru-RU"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1000"/>
                        </a:spcAft>
                      </a:pPr>
                      <a:r>
                        <a:rPr lang="en-US" sz="1800" dirty="0">
                          <a:solidFill>
                            <a:schemeClr val="tx1"/>
                          </a:solidFill>
                          <a:effectLst/>
                        </a:rPr>
                        <a:t>325</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1000"/>
                        </a:spcAft>
                      </a:pPr>
                      <a:r>
                        <a:rPr lang="ru-RU" sz="1800" b="1" dirty="0">
                          <a:solidFill>
                            <a:schemeClr val="tx1"/>
                          </a:solidFill>
                          <a:effectLst/>
                        </a:rPr>
                        <a:t>69,2 *** </a:t>
                      </a:r>
                      <a:r>
                        <a:rPr lang="ru-RU" sz="1600" b="0" dirty="0">
                          <a:solidFill>
                            <a:schemeClr val="tx1"/>
                          </a:solidFill>
                          <a:effectLst/>
                        </a:rPr>
                        <a:t>(± 3,2)</a:t>
                      </a:r>
                      <a:endParaRPr lang="ru-RU"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1400"/>
                        </a:lnSpc>
                        <a:spcAft>
                          <a:spcPts val="1000"/>
                        </a:spcAft>
                      </a:pPr>
                      <a:r>
                        <a:rPr lang="ru-RU" sz="1500" dirty="0">
                          <a:solidFill>
                            <a:schemeClr val="bg1">
                              <a:lumMod val="65000"/>
                            </a:schemeClr>
                          </a:solidFill>
                          <a:effectLst/>
                        </a:rPr>
                        <a:t>16,3 </a:t>
                      </a:r>
                      <a:r>
                        <a:rPr lang="ru-RU" sz="1200" dirty="0">
                          <a:solidFill>
                            <a:schemeClr val="bg1">
                              <a:lumMod val="65000"/>
                            </a:schemeClr>
                          </a:solidFill>
                          <a:effectLst/>
                        </a:rPr>
                        <a:t>(± 0,5)</a:t>
                      </a:r>
                      <a:endParaRPr lang="ru-RU" sz="12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1000"/>
                        </a:spcAft>
                      </a:pPr>
                      <a:r>
                        <a:rPr lang="ru-RU" sz="1800" b="1" i="0" dirty="0">
                          <a:solidFill>
                            <a:schemeClr val="tx1"/>
                          </a:solidFill>
                          <a:effectLst/>
                        </a:rPr>
                        <a:t>0,6 *** </a:t>
                      </a:r>
                      <a:r>
                        <a:rPr lang="ru-RU" sz="1600" b="0" i="0" dirty="0">
                          <a:solidFill>
                            <a:schemeClr val="tx1"/>
                          </a:solidFill>
                          <a:effectLst/>
                        </a:rPr>
                        <a:t>(± 0,4)</a:t>
                      </a:r>
                      <a:endParaRPr lang="ru-RU" sz="16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1400"/>
                        </a:lnSpc>
                        <a:spcAft>
                          <a:spcPts val="1000"/>
                        </a:spcAft>
                      </a:pPr>
                      <a:r>
                        <a:rPr lang="ru-RU" sz="1800" b="1" i="0" dirty="0">
                          <a:solidFill>
                            <a:schemeClr val="tx1"/>
                          </a:solidFill>
                          <a:effectLst/>
                        </a:rPr>
                        <a:t>9,2 *** </a:t>
                      </a:r>
                      <a:r>
                        <a:rPr lang="ru-RU" sz="1600" b="0" i="0" dirty="0">
                          <a:solidFill>
                            <a:schemeClr val="tx1"/>
                          </a:solidFill>
                          <a:effectLst/>
                        </a:rPr>
                        <a:t>(± 2,9)</a:t>
                      </a:r>
                      <a:endParaRPr lang="ru-RU" sz="16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1400"/>
                        </a:lnSpc>
                        <a:spcAft>
                          <a:spcPts val="1000"/>
                        </a:spcAft>
                      </a:pPr>
                      <a:r>
                        <a:rPr lang="ru-RU" sz="1500" dirty="0">
                          <a:solidFill>
                            <a:schemeClr val="bg1">
                              <a:lumMod val="65000"/>
                            </a:schemeClr>
                          </a:solidFill>
                          <a:effectLst/>
                        </a:rPr>
                        <a:t>4,6 </a:t>
                      </a:r>
                      <a:r>
                        <a:rPr lang="ru-RU" sz="1200" dirty="0">
                          <a:solidFill>
                            <a:schemeClr val="bg1">
                              <a:lumMod val="65000"/>
                            </a:schemeClr>
                          </a:solidFill>
                          <a:effectLst/>
                        </a:rPr>
                        <a:t>(± 1,1)</a:t>
                      </a:r>
                      <a:endParaRPr lang="ru-RU" sz="12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1000"/>
                        </a:spcAft>
                      </a:pPr>
                      <a:r>
                        <a:rPr lang="ru-RU" sz="1800" b="1" dirty="0">
                          <a:solidFill>
                            <a:schemeClr val="tx1"/>
                          </a:solidFill>
                          <a:effectLst/>
                          <a:latin typeface="+mn-lt"/>
                          <a:ea typeface="Times New Roman" panose="02020603050405020304" pitchFamily="18" charset="0"/>
                          <a:cs typeface="Times New Roman" panose="02020603050405020304" pitchFamily="18" charset="0"/>
                        </a:rPr>
                        <a:t>34,5 ***</a:t>
                      </a:r>
                      <a:br>
                        <a:rPr lang="ru-RU" sz="1600" b="1" dirty="0">
                          <a:solidFill>
                            <a:schemeClr val="tx1"/>
                          </a:solidFill>
                          <a:effectLst/>
                          <a:latin typeface="+mn-lt"/>
                          <a:ea typeface="Times New Roman" panose="02020603050405020304" pitchFamily="18" charset="0"/>
                          <a:cs typeface="Times New Roman" panose="02020603050405020304" pitchFamily="18" charset="0"/>
                        </a:rPr>
                      </a:br>
                      <a:r>
                        <a:rPr lang="ru-RU" sz="1600" b="0" dirty="0">
                          <a:solidFill>
                            <a:schemeClr val="tx1"/>
                          </a:solidFill>
                          <a:effectLst/>
                          <a:latin typeface="+mn-lt"/>
                          <a:ea typeface="Times New Roman" panose="02020603050405020304" pitchFamily="18" charset="0"/>
                          <a:cs typeface="Times New Roman" panose="02020603050405020304" pitchFamily="18" charset="0"/>
                        </a:rPr>
                        <a:t>(± 8,4)</a:t>
                      </a:r>
                      <a:endParaRPr lang="ru-RU"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1400"/>
                        </a:lnSpc>
                        <a:spcAft>
                          <a:spcPts val="1000"/>
                        </a:spcAft>
                      </a:pPr>
                      <a:r>
                        <a:rPr lang="ru-RU" sz="1500" dirty="0">
                          <a:solidFill>
                            <a:schemeClr val="bg1">
                              <a:lumMod val="65000"/>
                            </a:schemeClr>
                          </a:solidFill>
                          <a:effectLst/>
                          <a:latin typeface="+mn-lt"/>
                          <a:ea typeface="Times New Roman" panose="02020603050405020304" pitchFamily="18" charset="0"/>
                          <a:cs typeface="Times New Roman" panose="02020603050405020304" pitchFamily="18" charset="0"/>
                        </a:rPr>
                        <a:t>52,9 ***</a:t>
                      </a:r>
                      <a:br>
                        <a:rPr lang="ru-RU" sz="1500" dirty="0">
                          <a:solidFill>
                            <a:schemeClr val="bg1">
                              <a:lumMod val="65000"/>
                            </a:schemeClr>
                          </a:solidFill>
                          <a:effectLst/>
                          <a:latin typeface="+mn-lt"/>
                          <a:ea typeface="Times New Roman" panose="02020603050405020304" pitchFamily="18" charset="0"/>
                          <a:cs typeface="Times New Roman" panose="02020603050405020304" pitchFamily="18" charset="0"/>
                        </a:rPr>
                      </a:br>
                      <a:r>
                        <a:rPr lang="ru-RU" sz="1200" dirty="0">
                          <a:solidFill>
                            <a:schemeClr val="bg1">
                              <a:lumMod val="65000"/>
                            </a:schemeClr>
                          </a:solidFill>
                          <a:effectLst/>
                          <a:latin typeface="+mn-lt"/>
                          <a:ea typeface="Times New Roman" panose="02020603050405020304" pitchFamily="18" charset="0"/>
                          <a:cs typeface="Times New Roman" panose="02020603050405020304" pitchFamily="18" charset="0"/>
                        </a:rPr>
                        <a:t>(± 6,8)</a:t>
                      </a:r>
                      <a:endParaRPr lang="ru-RU" sz="1200" dirty="0">
                        <a:solidFill>
                          <a:schemeClr val="bg1">
                            <a:lumMod val="65000"/>
                          </a:schemeClr>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1000"/>
                        </a:spcAft>
                      </a:pPr>
                      <a:r>
                        <a:rPr lang="ru-RU" sz="1500" dirty="0">
                          <a:solidFill>
                            <a:schemeClr val="bg1">
                              <a:lumMod val="65000"/>
                            </a:schemeClr>
                          </a:solidFill>
                          <a:effectLst/>
                          <a:latin typeface="+mn-lt"/>
                          <a:ea typeface="Times New Roman" panose="02020603050405020304" pitchFamily="18" charset="0"/>
                          <a:cs typeface="Times New Roman" panose="02020603050405020304" pitchFamily="18" charset="0"/>
                        </a:rPr>
                        <a:t>10,5 </a:t>
                      </a:r>
                      <a:r>
                        <a:rPr lang="ru-RU" sz="1200" dirty="0">
                          <a:solidFill>
                            <a:schemeClr val="bg1">
                              <a:lumMod val="65000"/>
                            </a:schemeClr>
                          </a:solidFill>
                          <a:effectLst/>
                          <a:latin typeface="+mn-lt"/>
                          <a:ea typeface="Times New Roman" panose="02020603050405020304" pitchFamily="18" charset="0"/>
                          <a:cs typeface="Times New Roman" panose="02020603050405020304" pitchFamily="18" charset="0"/>
                        </a:rPr>
                        <a:t>(± 1,2)</a:t>
                      </a:r>
                      <a:endParaRPr lang="ru-RU" sz="1200" dirty="0">
                        <a:solidFill>
                          <a:schemeClr val="bg1">
                            <a:lumMod val="65000"/>
                          </a:schemeClr>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1000"/>
                        </a:spcAft>
                      </a:pPr>
                      <a:r>
                        <a:rPr lang="ru-RU" sz="1500" dirty="0">
                          <a:solidFill>
                            <a:schemeClr val="bg1">
                              <a:lumMod val="65000"/>
                            </a:schemeClr>
                          </a:solidFill>
                          <a:effectLst/>
                          <a:latin typeface="+mn-lt"/>
                          <a:ea typeface="Times New Roman" panose="02020603050405020304" pitchFamily="18" charset="0"/>
                          <a:cs typeface="Times New Roman" panose="02020603050405020304" pitchFamily="18" charset="0"/>
                        </a:rPr>
                        <a:t>1,5 </a:t>
                      </a:r>
                      <a:r>
                        <a:rPr lang="ru-RU" sz="1200" dirty="0">
                          <a:solidFill>
                            <a:schemeClr val="bg1">
                              <a:lumMod val="65000"/>
                            </a:schemeClr>
                          </a:solidFill>
                          <a:effectLst/>
                          <a:latin typeface="+mn-lt"/>
                          <a:ea typeface="Times New Roman" panose="02020603050405020304" pitchFamily="18" charset="0"/>
                          <a:cs typeface="Times New Roman" panose="02020603050405020304" pitchFamily="18" charset="0"/>
                        </a:rPr>
                        <a:t>(± 0,4</a:t>
                      </a:r>
                      <a:r>
                        <a:rPr lang="ru-RU" sz="1500" dirty="0">
                          <a:solidFill>
                            <a:schemeClr val="bg1">
                              <a:lumMod val="65000"/>
                            </a:schemeClr>
                          </a:solidFill>
                          <a:effectLst/>
                          <a:latin typeface="+mn-lt"/>
                          <a:ea typeface="Times New Roman" panose="02020603050405020304" pitchFamily="18" charset="0"/>
                          <a:cs typeface="Times New Roman" panose="02020603050405020304" pitchFamily="18" charset="0"/>
                        </a:rPr>
                        <a:t>)</a:t>
                      </a:r>
                      <a:endParaRPr lang="ru-RU" sz="1500" dirty="0">
                        <a:solidFill>
                          <a:schemeClr val="bg1">
                            <a:lumMod val="65000"/>
                          </a:schemeClr>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spcAft>
                          <a:spcPts val="1000"/>
                        </a:spcAft>
                      </a:pPr>
                      <a:r>
                        <a:rPr lang="ru-RU" sz="1500" dirty="0">
                          <a:solidFill>
                            <a:schemeClr val="bg1">
                              <a:lumMod val="65000"/>
                            </a:schemeClr>
                          </a:solidFill>
                          <a:effectLst/>
                          <a:latin typeface="+mn-lt"/>
                          <a:ea typeface="Times New Roman" panose="02020603050405020304" pitchFamily="18" charset="0"/>
                          <a:cs typeface="Times New Roman" panose="02020603050405020304" pitchFamily="18" charset="0"/>
                        </a:rPr>
                        <a:t>0,6 </a:t>
                      </a:r>
                      <a:r>
                        <a:rPr lang="ru-RU" sz="1200" dirty="0">
                          <a:solidFill>
                            <a:schemeClr val="bg1">
                              <a:lumMod val="65000"/>
                            </a:schemeClr>
                          </a:solidFill>
                          <a:effectLst/>
                          <a:latin typeface="+mn-lt"/>
                          <a:ea typeface="Times New Roman" panose="02020603050405020304" pitchFamily="18" charset="0"/>
                          <a:cs typeface="Times New Roman" panose="02020603050405020304" pitchFamily="18" charset="0"/>
                        </a:rPr>
                        <a:t>(± 0,4)</a:t>
                      </a:r>
                      <a:endParaRPr lang="ru-RU" sz="1200" dirty="0">
                        <a:solidFill>
                          <a:schemeClr val="bg1">
                            <a:lumMod val="65000"/>
                          </a:schemeClr>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2915106"/>
                  </a:ext>
                </a:extLst>
              </a:tr>
            </a:tbl>
          </a:graphicData>
        </a:graphic>
      </p:graphicFrame>
      <p:sp>
        <p:nvSpPr>
          <p:cNvPr id="2" name="Прямоугольник 1">
            <a:extLst>
              <a:ext uri="{FF2B5EF4-FFF2-40B4-BE49-F238E27FC236}">
                <a16:creationId xmlns:a16="http://schemas.microsoft.com/office/drawing/2014/main" id="{78B43BCA-8923-DE13-61B4-45FDF089E7D2}"/>
              </a:ext>
            </a:extLst>
          </p:cNvPr>
          <p:cNvSpPr/>
          <p:nvPr/>
        </p:nvSpPr>
        <p:spPr>
          <a:xfrm>
            <a:off x="624000" y="6344743"/>
            <a:ext cx="3357009" cy="307777"/>
          </a:xfrm>
          <a:prstGeom prst="rect">
            <a:avLst/>
          </a:prstGeom>
        </p:spPr>
        <p:txBody>
          <a:bodyPr wrap="none">
            <a:spAutoFit/>
          </a:bodyPr>
          <a:lstStyle/>
          <a:p>
            <a:r>
              <a:rPr lang="ru-RU" sz="1400" dirty="0">
                <a:ea typeface="Calibri" panose="020F0502020204030204" pitchFamily="34" charset="0"/>
              </a:rPr>
              <a:t>* </a:t>
            </a:r>
            <a:r>
              <a:rPr lang="en-US" sz="1400" dirty="0">
                <a:ea typeface="Calibri" panose="020F0502020204030204" pitchFamily="34" charset="0"/>
              </a:rPr>
              <a:t>p</a:t>
            </a:r>
            <a:r>
              <a:rPr lang="ru-RU" sz="1400" dirty="0">
                <a:ea typeface="Calibri" panose="020F0502020204030204" pitchFamily="34" charset="0"/>
              </a:rPr>
              <a:t> &lt;0,05; ** </a:t>
            </a:r>
            <a:r>
              <a:rPr lang="en-US" sz="1400" dirty="0">
                <a:ea typeface="Calibri" panose="020F0502020204030204" pitchFamily="34" charset="0"/>
              </a:rPr>
              <a:t>p</a:t>
            </a:r>
            <a:r>
              <a:rPr lang="ru-RU" sz="1400" dirty="0">
                <a:ea typeface="Calibri" panose="020F0502020204030204" pitchFamily="34" charset="0"/>
              </a:rPr>
              <a:t> &lt;0,01; *** </a:t>
            </a:r>
            <a:r>
              <a:rPr lang="en-US" sz="1400" dirty="0">
                <a:ea typeface="Calibri" panose="020F0502020204030204" pitchFamily="34" charset="0"/>
              </a:rPr>
              <a:t>p</a:t>
            </a:r>
            <a:r>
              <a:rPr lang="ru-RU" sz="1400" dirty="0">
                <a:ea typeface="Calibri" panose="020F0502020204030204" pitchFamily="34" charset="0"/>
              </a:rPr>
              <a:t> &lt;0,001 (χ</a:t>
            </a:r>
            <a:r>
              <a:rPr lang="ru-RU" sz="1400" baseline="30000" dirty="0">
                <a:ea typeface="Calibri" panose="020F0502020204030204" pitchFamily="34" charset="0"/>
              </a:rPr>
              <a:t>2 </a:t>
            </a:r>
            <a:r>
              <a:rPr lang="ru-RU" sz="1400" dirty="0">
                <a:ea typeface="Calibri" panose="020F0502020204030204" pitchFamily="34" charset="0"/>
              </a:rPr>
              <a:t>тест)</a:t>
            </a:r>
            <a:endParaRPr lang="ru-RU" sz="1400" dirty="0"/>
          </a:p>
        </p:txBody>
      </p:sp>
      <p:sp>
        <p:nvSpPr>
          <p:cNvPr id="3" name="Номер слайда 4">
            <a:extLst>
              <a:ext uri="{FF2B5EF4-FFF2-40B4-BE49-F238E27FC236}">
                <a16:creationId xmlns:a16="http://schemas.microsoft.com/office/drawing/2014/main" id="{8BE1ADB3-4089-4B99-E295-8A732B0FE1D5}"/>
              </a:ext>
            </a:extLst>
          </p:cNvPr>
          <p:cNvSpPr>
            <a:spLocks noGrp="1"/>
          </p:cNvSpPr>
          <p:nvPr>
            <p:ph type="sldNum" sz="quarter" idx="12"/>
          </p:nvPr>
        </p:nvSpPr>
        <p:spPr>
          <a:xfrm>
            <a:off x="9510600" y="6356352"/>
            <a:ext cx="2057400" cy="365125"/>
          </a:xfrm>
        </p:spPr>
        <p:txBody>
          <a:bodyPr/>
          <a:lstStyle/>
          <a:p>
            <a:r>
              <a:rPr lang="ru-RU" sz="1400" dirty="0"/>
              <a:t>11 </a:t>
            </a:r>
            <a:r>
              <a:rPr lang="en-US" sz="1400" dirty="0"/>
              <a:t>/</a:t>
            </a:r>
            <a:r>
              <a:rPr lang="ru-RU" sz="1400" dirty="0"/>
              <a:t> 25</a:t>
            </a:r>
          </a:p>
        </p:txBody>
      </p:sp>
    </p:spTree>
    <p:extLst>
      <p:ext uri="{BB962C8B-B14F-4D97-AF65-F5344CB8AC3E}">
        <p14:creationId xmlns:p14="http://schemas.microsoft.com/office/powerpoint/2010/main" val="1651936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4000" y="277206"/>
            <a:ext cx="10944000" cy="720000"/>
          </a:xfrm>
        </p:spPr>
        <p:txBody>
          <a:bodyPr>
            <a:noAutofit/>
          </a:bodyPr>
          <a:lstStyle/>
          <a:p>
            <a:pPr algn="just"/>
            <a:r>
              <a:rPr lang="ru-RU" sz="2400" b="1" dirty="0"/>
              <a:t>ДЛИНА ВЕРЕТЕНА ДЕЛЕНИЯ ПОСЛЕ СНИЖЕНИЯ КОЛИЧЕСТВА ИССЛЕДУЕМЫХ БЕЛКОВ В КЛЕТКАХ S2 </a:t>
            </a:r>
            <a:r>
              <a:rPr lang="ru-RU" sz="2400" b="1" i="1" dirty="0"/>
              <a:t>D. MELANOGASTER </a:t>
            </a:r>
          </a:p>
        </p:txBody>
      </p:sp>
      <p:sp>
        <p:nvSpPr>
          <p:cNvPr id="5" name="Номер слайда 4"/>
          <p:cNvSpPr>
            <a:spLocks noGrp="1"/>
          </p:cNvSpPr>
          <p:nvPr>
            <p:ph type="sldNum" sz="quarter" idx="12"/>
          </p:nvPr>
        </p:nvSpPr>
        <p:spPr>
          <a:xfrm>
            <a:off x="8824800" y="6356350"/>
            <a:ext cx="2743200" cy="365125"/>
          </a:xfrm>
        </p:spPr>
        <p:txBody>
          <a:bodyPr/>
          <a:lstStyle/>
          <a:p>
            <a:r>
              <a:rPr lang="ru-RU" sz="1400" dirty="0"/>
              <a:t>12 </a:t>
            </a:r>
            <a:r>
              <a:rPr lang="en-US" sz="1400" dirty="0"/>
              <a:t>/</a:t>
            </a:r>
            <a:r>
              <a:rPr lang="ru-RU" sz="1400" dirty="0"/>
              <a:t> </a:t>
            </a:r>
            <a:r>
              <a:rPr lang="en-US" sz="1400" dirty="0"/>
              <a:t>2</a:t>
            </a:r>
            <a:r>
              <a:rPr lang="ru-RU" sz="1400" dirty="0"/>
              <a:t>5</a:t>
            </a:r>
          </a:p>
        </p:txBody>
      </p:sp>
      <p:pic>
        <p:nvPicPr>
          <p:cNvPr id="7" name="Рисунок 6"/>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587199" y="1128331"/>
            <a:ext cx="7848000" cy="4930070"/>
          </a:xfrm>
          <a:prstGeom prst="rect">
            <a:avLst/>
          </a:prstGeom>
          <a:noFill/>
        </p:spPr>
      </p:pic>
      <p:sp>
        <p:nvSpPr>
          <p:cNvPr id="4" name="Прямоугольник 3"/>
          <p:cNvSpPr/>
          <p:nvPr/>
        </p:nvSpPr>
        <p:spPr>
          <a:xfrm>
            <a:off x="624000" y="6129300"/>
            <a:ext cx="10944000" cy="523220"/>
          </a:xfrm>
          <a:prstGeom prst="rect">
            <a:avLst/>
          </a:prstGeom>
        </p:spPr>
        <p:txBody>
          <a:bodyPr wrap="square">
            <a:spAutoFit/>
          </a:bodyPr>
          <a:lstStyle/>
          <a:p>
            <a:pPr algn="just"/>
            <a:r>
              <a:rPr lang="ru-RU" sz="1400" dirty="0">
                <a:ea typeface="Calibri" panose="020F0502020204030204" pitchFamily="34" charset="0"/>
              </a:rPr>
              <a:t>Под графиком указано количество клеток, использованных для измерения длины веретена деления. Красная линия – медиана контрольных клеток. *** </a:t>
            </a:r>
            <a:r>
              <a:rPr lang="en-US" sz="1400" dirty="0">
                <a:ea typeface="Calibri" panose="020F0502020204030204" pitchFamily="34" charset="0"/>
              </a:rPr>
              <a:t>p</a:t>
            </a:r>
            <a:r>
              <a:rPr lang="ru-RU" sz="1400" dirty="0">
                <a:ea typeface="Calibri" panose="020F0502020204030204" pitchFamily="34" charset="0"/>
              </a:rPr>
              <a:t> &lt;0,001 (</a:t>
            </a:r>
            <a:r>
              <a:rPr lang="ru-RU" sz="1400" i="1" dirty="0">
                <a:ea typeface="Calibri" panose="020F0502020204030204" pitchFamily="34" charset="0"/>
              </a:rPr>
              <a:t>U</a:t>
            </a:r>
            <a:r>
              <a:rPr lang="ru-RU" sz="1400" dirty="0">
                <a:ea typeface="Calibri" panose="020F0502020204030204" pitchFamily="34" charset="0"/>
              </a:rPr>
              <a:t>-критерия Манна ‑ Уитни).</a:t>
            </a:r>
            <a:endParaRPr lang="ru-RU" sz="1400" dirty="0"/>
          </a:p>
        </p:txBody>
      </p:sp>
      <p:sp>
        <p:nvSpPr>
          <p:cNvPr id="3" name="TextBox 2"/>
          <p:cNvSpPr txBox="1"/>
          <p:nvPr/>
        </p:nvSpPr>
        <p:spPr>
          <a:xfrm>
            <a:off x="2969682" y="1978421"/>
            <a:ext cx="593432" cy="369332"/>
          </a:xfrm>
          <a:prstGeom prst="rect">
            <a:avLst/>
          </a:prstGeom>
          <a:noFill/>
        </p:spPr>
        <p:txBody>
          <a:bodyPr wrap="none" rtlCol="0" anchor="ctr">
            <a:spAutoFit/>
          </a:bodyPr>
          <a:lstStyle/>
          <a:p>
            <a:pPr algn="ctr"/>
            <a:r>
              <a:rPr lang="ru-RU" dirty="0"/>
              <a:t>14,1</a:t>
            </a:r>
          </a:p>
        </p:txBody>
      </p:sp>
      <p:sp>
        <p:nvSpPr>
          <p:cNvPr id="9" name="TextBox 8"/>
          <p:cNvSpPr txBox="1"/>
          <p:nvPr/>
        </p:nvSpPr>
        <p:spPr>
          <a:xfrm>
            <a:off x="5214483" y="2240952"/>
            <a:ext cx="593432" cy="369332"/>
          </a:xfrm>
          <a:prstGeom prst="rect">
            <a:avLst/>
          </a:prstGeom>
          <a:noFill/>
        </p:spPr>
        <p:txBody>
          <a:bodyPr wrap="none" rtlCol="0" anchor="ctr">
            <a:spAutoFit/>
          </a:bodyPr>
          <a:lstStyle/>
          <a:p>
            <a:pPr algn="ctr"/>
            <a:r>
              <a:rPr lang="ru-RU" dirty="0"/>
              <a:t>12,7</a:t>
            </a:r>
          </a:p>
        </p:txBody>
      </p:sp>
      <p:sp>
        <p:nvSpPr>
          <p:cNvPr id="10" name="TextBox 9"/>
          <p:cNvSpPr txBox="1"/>
          <p:nvPr/>
        </p:nvSpPr>
        <p:spPr>
          <a:xfrm>
            <a:off x="6323630" y="2303694"/>
            <a:ext cx="593432" cy="369332"/>
          </a:xfrm>
          <a:prstGeom prst="rect">
            <a:avLst/>
          </a:prstGeom>
          <a:noFill/>
        </p:spPr>
        <p:txBody>
          <a:bodyPr wrap="none" rtlCol="0" anchor="ctr">
            <a:spAutoFit/>
          </a:bodyPr>
          <a:lstStyle/>
          <a:p>
            <a:pPr algn="ctr"/>
            <a:r>
              <a:rPr lang="ru-RU" dirty="0"/>
              <a:t>13,7</a:t>
            </a:r>
          </a:p>
        </p:txBody>
      </p:sp>
      <p:sp>
        <p:nvSpPr>
          <p:cNvPr id="11" name="TextBox 10"/>
          <p:cNvSpPr txBox="1"/>
          <p:nvPr/>
        </p:nvSpPr>
        <p:spPr>
          <a:xfrm>
            <a:off x="7457798" y="2368396"/>
            <a:ext cx="593432" cy="369332"/>
          </a:xfrm>
          <a:prstGeom prst="rect">
            <a:avLst/>
          </a:prstGeom>
          <a:noFill/>
        </p:spPr>
        <p:txBody>
          <a:bodyPr wrap="none" rtlCol="0" anchor="ctr">
            <a:spAutoFit/>
          </a:bodyPr>
          <a:lstStyle/>
          <a:p>
            <a:pPr algn="ctr"/>
            <a:r>
              <a:rPr lang="ru-RU" dirty="0"/>
              <a:t>11,9</a:t>
            </a:r>
          </a:p>
        </p:txBody>
      </p:sp>
      <p:sp>
        <p:nvSpPr>
          <p:cNvPr id="12" name="TextBox 11"/>
          <p:cNvSpPr txBox="1"/>
          <p:nvPr/>
        </p:nvSpPr>
        <p:spPr>
          <a:xfrm>
            <a:off x="4091627" y="2556440"/>
            <a:ext cx="593432" cy="369332"/>
          </a:xfrm>
          <a:prstGeom prst="rect">
            <a:avLst/>
          </a:prstGeom>
          <a:noFill/>
        </p:spPr>
        <p:txBody>
          <a:bodyPr wrap="none" rtlCol="0" anchor="ctr">
            <a:spAutoFit/>
          </a:bodyPr>
          <a:lstStyle/>
          <a:p>
            <a:pPr algn="ctr"/>
            <a:r>
              <a:rPr lang="ru-RU" dirty="0"/>
              <a:t>10,8</a:t>
            </a:r>
          </a:p>
        </p:txBody>
      </p:sp>
      <p:sp>
        <p:nvSpPr>
          <p:cNvPr id="13" name="TextBox 12"/>
          <p:cNvSpPr txBox="1"/>
          <p:nvPr/>
        </p:nvSpPr>
        <p:spPr>
          <a:xfrm>
            <a:off x="8622013" y="3692446"/>
            <a:ext cx="476413" cy="369332"/>
          </a:xfrm>
          <a:prstGeom prst="rect">
            <a:avLst/>
          </a:prstGeom>
          <a:noFill/>
        </p:spPr>
        <p:txBody>
          <a:bodyPr wrap="none" rtlCol="0" anchor="ctr">
            <a:spAutoFit/>
          </a:bodyPr>
          <a:lstStyle/>
          <a:p>
            <a:pPr algn="ctr"/>
            <a:r>
              <a:rPr lang="ru-RU" dirty="0"/>
              <a:t>4,3</a:t>
            </a:r>
          </a:p>
        </p:txBody>
      </p:sp>
    </p:spTree>
    <p:extLst>
      <p:ext uri="{BB962C8B-B14F-4D97-AF65-F5344CB8AC3E}">
        <p14:creationId xmlns:p14="http://schemas.microsoft.com/office/powerpoint/2010/main" val="1814196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23999" y="6129300"/>
            <a:ext cx="10943999" cy="523220"/>
          </a:xfrm>
          <a:prstGeom prst="rect">
            <a:avLst/>
          </a:prstGeom>
        </p:spPr>
        <p:txBody>
          <a:bodyPr wrap="square">
            <a:spAutoFit/>
          </a:bodyPr>
          <a:lstStyle/>
          <a:p>
            <a:pPr algn="just"/>
            <a:r>
              <a:rPr lang="ru-RU" sz="1400" dirty="0">
                <a:ea typeface="Calibri" panose="020F0502020204030204" pitchFamily="34" charset="0"/>
              </a:rPr>
              <a:t>Представлены средние значения как минимум трех биологических повторов после нормирования на соответствующий контроль, принятый за 1. ∑ – суммарное количество подсчитанных клеток (включает в себя клетки без повторного роста микротрубочек).</a:t>
            </a:r>
            <a:endParaRPr lang="ru-RU" sz="1400" dirty="0"/>
          </a:p>
        </p:txBody>
      </p:sp>
      <p:sp>
        <p:nvSpPr>
          <p:cNvPr id="2" name="Заголовок 1"/>
          <p:cNvSpPr>
            <a:spLocks noGrp="1"/>
          </p:cNvSpPr>
          <p:nvPr>
            <p:ph type="title"/>
          </p:nvPr>
        </p:nvSpPr>
        <p:spPr>
          <a:xfrm>
            <a:off x="624000" y="277206"/>
            <a:ext cx="10944000" cy="720000"/>
          </a:xfrm>
        </p:spPr>
        <p:txBody>
          <a:bodyPr>
            <a:noAutofit/>
          </a:bodyPr>
          <a:lstStyle/>
          <a:p>
            <a:pPr algn="just"/>
            <a:r>
              <a:rPr lang="ru-RU" sz="2200" b="1" dirty="0"/>
              <a:t>ЧАСТОТА ПОВТОРНОГО РОСТА МИКРОТРУБОЧЕК ОТ ХРОМОСОМ И/ИЛИ КИНЕТОХОРОВ ПОСЛЕ РНК-ИНТЕРФЕРЕНЦИИ ИССЛЕДУЕМЫХ ГЕНОВ ПОСЛЕ КОЛЦЕМИДНОЙ ОБРАБОТКИ</a:t>
            </a:r>
          </a:p>
        </p:txBody>
      </p:sp>
      <p:sp>
        <p:nvSpPr>
          <p:cNvPr id="5" name="Номер слайда 4"/>
          <p:cNvSpPr>
            <a:spLocks noGrp="1"/>
          </p:cNvSpPr>
          <p:nvPr>
            <p:ph type="sldNum" sz="quarter" idx="12"/>
          </p:nvPr>
        </p:nvSpPr>
        <p:spPr>
          <a:xfrm>
            <a:off x="8824800" y="6356350"/>
            <a:ext cx="2743200" cy="365125"/>
          </a:xfrm>
        </p:spPr>
        <p:txBody>
          <a:bodyPr/>
          <a:lstStyle/>
          <a:p>
            <a:r>
              <a:rPr lang="en-US" sz="1400" dirty="0"/>
              <a:t>1</a:t>
            </a:r>
            <a:r>
              <a:rPr lang="ru-RU" sz="1400" dirty="0"/>
              <a:t>3 </a:t>
            </a:r>
            <a:r>
              <a:rPr lang="en-US" sz="1400" dirty="0"/>
              <a:t>/</a:t>
            </a:r>
            <a:r>
              <a:rPr lang="ru-RU" sz="1400" dirty="0"/>
              <a:t> </a:t>
            </a:r>
            <a:r>
              <a:rPr lang="en-US" sz="1400" dirty="0"/>
              <a:t>2</a:t>
            </a:r>
            <a:r>
              <a:rPr lang="ru-RU" sz="1400" dirty="0"/>
              <a:t>5</a:t>
            </a:r>
          </a:p>
        </p:txBody>
      </p:sp>
      <p:sp>
        <p:nvSpPr>
          <p:cNvPr id="6" name="Прямоугольник 5"/>
          <p:cNvSpPr/>
          <p:nvPr/>
        </p:nvSpPr>
        <p:spPr>
          <a:xfrm>
            <a:off x="623999" y="5770153"/>
            <a:ext cx="1518364" cy="307777"/>
          </a:xfrm>
          <a:prstGeom prst="rect">
            <a:avLst/>
          </a:prstGeom>
        </p:spPr>
        <p:txBody>
          <a:bodyPr wrap="none">
            <a:spAutoFit/>
          </a:bodyPr>
          <a:lstStyle/>
          <a:p>
            <a:pPr algn="just"/>
            <a:r>
              <a:rPr lang="en-US" sz="1400" dirty="0">
                <a:ea typeface="Calibri" panose="020F0502020204030204" pitchFamily="34" charset="0"/>
                <a:cs typeface="Times New Roman" panose="02020603050405020304" pitchFamily="18" charset="0"/>
              </a:rPr>
              <a:t>* p &lt;0,05 </a:t>
            </a:r>
            <a:r>
              <a:rPr lang="ru-RU" sz="1400" dirty="0">
                <a:ea typeface="Calibri" panose="020F0502020204030204" pitchFamily="34" charset="0"/>
                <a:cs typeface="Times New Roman" panose="02020603050405020304" pitchFamily="18" charset="0"/>
              </a:rPr>
              <a:t>(χ</a:t>
            </a:r>
            <a:r>
              <a:rPr lang="ru-RU" sz="1400" baseline="30000" dirty="0">
                <a:ea typeface="Calibri" panose="020F0502020204030204" pitchFamily="34" charset="0"/>
                <a:cs typeface="Times New Roman" panose="02020603050405020304" pitchFamily="18" charset="0"/>
              </a:rPr>
              <a:t>2 </a:t>
            </a:r>
            <a:r>
              <a:rPr lang="ru-RU" sz="1400" dirty="0">
                <a:ea typeface="Calibri" panose="020F0502020204030204" pitchFamily="34" charset="0"/>
                <a:cs typeface="Times New Roman" panose="02020603050405020304" pitchFamily="18" charset="0"/>
              </a:rPr>
              <a:t>тест).</a:t>
            </a:r>
          </a:p>
        </p:txBody>
      </p:sp>
      <p:graphicFrame>
        <p:nvGraphicFramePr>
          <p:cNvPr id="10" name="Таблица 9">
            <a:extLst>
              <a:ext uri="{FF2B5EF4-FFF2-40B4-BE49-F238E27FC236}">
                <a16:creationId xmlns:a16="http://schemas.microsoft.com/office/drawing/2014/main" id="{4C30EEBA-A1AD-7F27-7520-EBCFD276ED2A}"/>
              </a:ext>
            </a:extLst>
          </p:cNvPr>
          <p:cNvGraphicFramePr>
            <a:graphicFrameLocks noGrp="1"/>
          </p:cNvGraphicFramePr>
          <p:nvPr>
            <p:extLst>
              <p:ext uri="{D42A27DB-BD31-4B8C-83A1-F6EECF244321}">
                <p14:modId xmlns:p14="http://schemas.microsoft.com/office/powerpoint/2010/main" val="2202014823"/>
              </p:ext>
            </p:extLst>
          </p:nvPr>
        </p:nvGraphicFramePr>
        <p:xfrm>
          <a:off x="623999" y="1309808"/>
          <a:ext cx="10943997" cy="4356394"/>
        </p:xfrm>
        <a:graphic>
          <a:graphicData uri="http://schemas.openxmlformats.org/drawingml/2006/table">
            <a:tbl>
              <a:tblPr firstRow="1" firstCol="1" bandRow="1">
                <a:tableStyleId>{5C22544A-7EE6-4342-B048-85BDC9FD1C3A}</a:tableStyleId>
              </a:tblPr>
              <a:tblGrid>
                <a:gridCol w="2223821">
                  <a:extLst>
                    <a:ext uri="{9D8B030D-6E8A-4147-A177-3AD203B41FA5}">
                      <a16:colId xmlns:a16="http://schemas.microsoft.com/office/drawing/2014/main" val="3781765276"/>
                    </a:ext>
                  </a:extLst>
                </a:gridCol>
                <a:gridCol w="1090022">
                  <a:extLst>
                    <a:ext uri="{9D8B030D-6E8A-4147-A177-3AD203B41FA5}">
                      <a16:colId xmlns:a16="http://schemas.microsoft.com/office/drawing/2014/main" val="828572398"/>
                    </a:ext>
                  </a:extLst>
                </a:gridCol>
                <a:gridCol w="1090022">
                  <a:extLst>
                    <a:ext uri="{9D8B030D-6E8A-4147-A177-3AD203B41FA5}">
                      <a16:colId xmlns:a16="http://schemas.microsoft.com/office/drawing/2014/main" val="4181823146"/>
                    </a:ext>
                  </a:extLst>
                </a:gridCol>
                <a:gridCol w="1090022">
                  <a:extLst>
                    <a:ext uri="{9D8B030D-6E8A-4147-A177-3AD203B41FA5}">
                      <a16:colId xmlns:a16="http://schemas.microsoft.com/office/drawing/2014/main" val="2455902156"/>
                    </a:ext>
                  </a:extLst>
                </a:gridCol>
                <a:gridCol w="1090022">
                  <a:extLst>
                    <a:ext uri="{9D8B030D-6E8A-4147-A177-3AD203B41FA5}">
                      <a16:colId xmlns:a16="http://schemas.microsoft.com/office/drawing/2014/main" val="1543116468"/>
                    </a:ext>
                  </a:extLst>
                </a:gridCol>
                <a:gridCol w="1090022">
                  <a:extLst>
                    <a:ext uri="{9D8B030D-6E8A-4147-A177-3AD203B41FA5}">
                      <a16:colId xmlns:a16="http://schemas.microsoft.com/office/drawing/2014/main" val="1371038349"/>
                    </a:ext>
                  </a:extLst>
                </a:gridCol>
                <a:gridCol w="1090022">
                  <a:extLst>
                    <a:ext uri="{9D8B030D-6E8A-4147-A177-3AD203B41FA5}">
                      <a16:colId xmlns:a16="http://schemas.microsoft.com/office/drawing/2014/main" val="2344058444"/>
                    </a:ext>
                  </a:extLst>
                </a:gridCol>
                <a:gridCol w="1090022">
                  <a:extLst>
                    <a:ext uri="{9D8B030D-6E8A-4147-A177-3AD203B41FA5}">
                      <a16:colId xmlns:a16="http://schemas.microsoft.com/office/drawing/2014/main" val="1905833695"/>
                    </a:ext>
                  </a:extLst>
                </a:gridCol>
                <a:gridCol w="1090022">
                  <a:extLst>
                    <a:ext uri="{9D8B030D-6E8A-4147-A177-3AD203B41FA5}">
                      <a16:colId xmlns:a16="http://schemas.microsoft.com/office/drawing/2014/main" val="1830126940"/>
                    </a:ext>
                  </a:extLst>
                </a:gridCol>
              </a:tblGrid>
              <a:tr h="468000">
                <a:tc rowSpan="3">
                  <a:txBody>
                    <a:bodyPr/>
                    <a:lstStyle/>
                    <a:p>
                      <a:pPr algn="ctr">
                        <a:lnSpc>
                          <a:spcPct val="115000"/>
                        </a:lnSpc>
                        <a:spcAft>
                          <a:spcPts val="1000"/>
                        </a:spcAft>
                      </a:pPr>
                      <a:r>
                        <a:rPr lang="ru-RU" sz="2000" dirty="0">
                          <a:solidFill>
                            <a:schemeClr val="tx1"/>
                          </a:solidFill>
                          <a:effectLst/>
                        </a:rPr>
                        <a:t>РНК-</a:t>
                      </a:r>
                      <a:br>
                        <a:rPr lang="ru-RU" sz="2000" dirty="0">
                          <a:solidFill>
                            <a:schemeClr val="tx1"/>
                          </a:solidFill>
                          <a:effectLst/>
                        </a:rPr>
                      </a:br>
                      <a:r>
                        <a:rPr lang="ru-RU" sz="2000" spc="-10" dirty="0">
                          <a:solidFill>
                            <a:schemeClr val="tx1"/>
                          </a:solidFill>
                          <a:effectLst/>
                        </a:rPr>
                        <a:t>интерференция</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8">
                  <a:txBody>
                    <a:bodyPr/>
                    <a:lstStyle/>
                    <a:p>
                      <a:pPr algn="ctr">
                        <a:lnSpc>
                          <a:spcPct val="115000"/>
                        </a:lnSpc>
                        <a:spcAft>
                          <a:spcPts val="1000"/>
                        </a:spcAft>
                      </a:pPr>
                      <a:r>
                        <a:rPr lang="ru-RU" sz="2000" dirty="0">
                          <a:solidFill>
                            <a:schemeClr val="tx1"/>
                          </a:solidFill>
                          <a:effectLst/>
                        </a:rPr>
                        <a:t>Время после отмывки клеток от колцемида</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432150552"/>
                  </a:ext>
                </a:extLst>
              </a:tr>
              <a:tr h="468000">
                <a:tc vMerge="1">
                  <a:txBody>
                    <a:bodyPr/>
                    <a:lstStyle/>
                    <a:p>
                      <a:endParaRPr lang="ru-RU"/>
                    </a:p>
                  </a:txBody>
                  <a:tcPr/>
                </a:tc>
                <a:tc gridSpan="2">
                  <a:txBody>
                    <a:bodyPr/>
                    <a:lstStyle/>
                    <a:p>
                      <a:pPr algn="ctr">
                        <a:lnSpc>
                          <a:spcPct val="115000"/>
                        </a:lnSpc>
                        <a:spcAft>
                          <a:spcPts val="1000"/>
                        </a:spcAft>
                      </a:pPr>
                      <a:r>
                        <a:rPr lang="ru-RU" sz="2000" b="1" dirty="0">
                          <a:solidFill>
                            <a:schemeClr val="tx1"/>
                          </a:solidFill>
                          <a:effectLst/>
                        </a:rPr>
                        <a:t>20 мин</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gridSpan="2">
                  <a:txBody>
                    <a:bodyPr/>
                    <a:lstStyle/>
                    <a:p>
                      <a:pPr algn="ctr">
                        <a:lnSpc>
                          <a:spcPct val="115000"/>
                        </a:lnSpc>
                        <a:spcAft>
                          <a:spcPts val="1000"/>
                        </a:spcAft>
                      </a:pPr>
                      <a:r>
                        <a:rPr lang="ru-RU" sz="2000" b="1" dirty="0">
                          <a:solidFill>
                            <a:schemeClr val="tx1"/>
                          </a:solidFill>
                          <a:effectLst/>
                        </a:rPr>
                        <a:t>30 мин</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gridSpan="2">
                  <a:txBody>
                    <a:bodyPr/>
                    <a:lstStyle/>
                    <a:p>
                      <a:pPr algn="ctr">
                        <a:lnSpc>
                          <a:spcPct val="115000"/>
                        </a:lnSpc>
                        <a:spcAft>
                          <a:spcPts val="1000"/>
                        </a:spcAft>
                      </a:pPr>
                      <a:r>
                        <a:rPr lang="ru-RU" sz="2000" b="1" dirty="0">
                          <a:solidFill>
                            <a:schemeClr val="tx1"/>
                          </a:solidFill>
                          <a:effectLst/>
                        </a:rPr>
                        <a:t>45 мин</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gridSpan="2">
                  <a:txBody>
                    <a:bodyPr/>
                    <a:lstStyle/>
                    <a:p>
                      <a:pPr algn="ctr">
                        <a:lnSpc>
                          <a:spcPct val="115000"/>
                        </a:lnSpc>
                        <a:spcAft>
                          <a:spcPts val="1000"/>
                        </a:spcAft>
                      </a:pPr>
                      <a:r>
                        <a:rPr lang="ru-RU" sz="2000" b="1" dirty="0">
                          <a:solidFill>
                            <a:schemeClr val="tx1"/>
                          </a:solidFill>
                          <a:effectLst/>
                        </a:rPr>
                        <a:t>75 мин</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extLst>
                  <a:ext uri="{0D108BD9-81ED-4DB2-BD59-A6C34878D82A}">
                    <a16:rowId xmlns:a16="http://schemas.microsoft.com/office/drawing/2014/main" val="4053981958"/>
                  </a:ext>
                </a:extLst>
              </a:tr>
              <a:tr h="576000">
                <a:tc vMerge="1">
                  <a:txBody>
                    <a:bodyPr/>
                    <a:lstStyle/>
                    <a:p>
                      <a:endParaRPr lang="ru-RU"/>
                    </a:p>
                  </a:txBody>
                  <a:tcPr/>
                </a:tc>
                <a:tc>
                  <a:txBody>
                    <a:bodyPr/>
                    <a:lstStyle/>
                    <a:p>
                      <a:pPr algn="ctr">
                        <a:lnSpc>
                          <a:spcPct val="115000"/>
                        </a:lnSpc>
                        <a:spcAft>
                          <a:spcPts val="1000"/>
                        </a:spcAft>
                      </a:pPr>
                      <a:r>
                        <a:rPr lang="ru-RU" sz="1800" b="1" dirty="0">
                          <a:solidFill>
                            <a:schemeClr val="tx1"/>
                          </a:solidFill>
                          <a:effectLst/>
                        </a:rPr>
                        <a:t>∑</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spc="-100" dirty="0">
                          <a:solidFill>
                            <a:schemeClr val="tx1"/>
                          </a:solidFill>
                          <a:effectLst/>
                        </a:rPr>
                        <a:t>ПРМТ,</a:t>
                      </a:r>
                      <a:r>
                        <a:rPr lang="ru-RU" sz="1800" b="1" dirty="0">
                          <a:solidFill>
                            <a:schemeClr val="tx1"/>
                          </a:solidFill>
                          <a:effectLst/>
                        </a:rPr>
                        <a:t> о.е.</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dirty="0">
                          <a:solidFill>
                            <a:schemeClr val="tx1"/>
                          </a:solidFill>
                          <a:effectLst/>
                        </a:rPr>
                        <a:t>∑</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spc="-100" dirty="0">
                          <a:solidFill>
                            <a:schemeClr val="tx1"/>
                          </a:solidFill>
                          <a:effectLst/>
                        </a:rPr>
                        <a:t>ПРМТ,</a:t>
                      </a:r>
                      <a:r>
                        <a:rPr lang="ru-RU" sz="1800" b="1" dirty="0">
                          <a:solidFill>
                            <a:schemeClr val="tx1"/>
                          </a:solidFill>
                          <a:effectLst/>
                        </a:rPr>
                        <a:t> о.е.</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dirty="0">
                          <a:solidFill>
                            <a:schemeClr val="tx1"/>
                          </a:solidFill>
                          <a:effectLst/>
                        </a:rPr>
                        <a:t>∑</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spc="-100" dirty="0">
                          <a:solidFill>
                            <a:schemeClr val="tx1"/>
                          </a:solidFill>
                          <a:effectLst/>
                        </a:rPr>
                        <a:t>ПРМТ,</a:t>
                      </a:r>
                      <a:r>
                        <a:rPr lang="ru-RU" sz="1800" b="1" dirty="0">
                          <a:solidFill>
                            <a:schemeClr val="tx1"/>
                          </a:solidFill>
                          <a:effectLst/>
                        </a:rPr>
                        <a:t> о.е.</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dirty="0">
                          <a:solidFill>
                            <a:schemeClr val="tx1"/>
                          </a:solidFill>
                          <a:effectLst/>
                        </a:rPr>
                        <a:t>∑</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spc="-100" dirty="0">
                          <a:solidFill>
                            <a:schemeClr val="tx1"/>
                          </a:solidFill>
                          <a:effectLst/>
                        </a:rPr>
                        <a:t>ПРМТ,</a:t>
                      </a:r>
                      <a:r>
                        <a:rPr lang="ru-RU" sz="1800" b="1" dirty="0">
                          <a:solidFill>
                            <a:schemeClr val="tx1"/>
                          </a:solidFill>
                          <a:effectLst/>
                        </a:rPr>
                        <a:t> о.е.</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76234060"/>
                  </a:ext>
                </a:extLst>
              </a:tr>
              <a:tr h="468000">
                <a:tc>
                  <a:txBody>
                    <a:bodyPr/>
                    <a:lstStyle/>
                    <a:p>
                      <a:pPr algn="ctr">
                        <a:lnSpc>
                          <a:spcPct val="115000"/>
                        </a:lnSpc>
                        <a:spcAft>
                          <a:spcPts val="1000"/>
                        </a:spcAft>
                      </a:pPr>
                      <a:r>
                        <a:rPr lang="ru-RU" sz="1800" dirty="0">
                          <a:solidFill>
                            <a:schemeClr val="tx1"/>
                          </a:solidFill>
                          <a:effectLst/>
                        </a:rPr>
                        <a:t>Контроль</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tx1"/>
                          </a:solidFill>
                          <a:effectLst/>
                        </a:rPr>
                        <a:t>3004</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tx1"/>
                          </a:solidFill>
                          <a:effectLst/>
                        </a:rPr>
                        <a:t>1,00</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a:solidFill>
                            <a:schemeClr val="tx1"/>
                          </a:solidFill>
                          <a:effectLst/>
                        </a:rPr>
                        <a:t>2539</a:t>
                      </a:r>
                      <a:endParaRPr lang="ru-RU"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a:solidFill>
                            <a:schemeClr val="tx1"/>
                          </a:solidFill>
                          <a:effectLst/>
                        </a:rPr>
                        <a:t>1,00</a:t>
                      </a:r>
                      <a:endParaRPr lang="ru-RU"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a:solidFill>
                            <a:schemeClr val="tx1"/>
                          </a:solidFill>
                          <a:effectLst/>
                        </a:rPr>
                        <a:t>2007</a:t>
                      </a:r>
                      <a:endParaRPr lang="ru-RU"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tx1"/>
                          </a:solidFill>
                          <a:effectLst/>
                        </a:rPr>
                        <a:t>1,00</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tx1"/>
                          </a:solidFill>
                          <a:effectLst/>
                        </a:rPr>
                        <a:t>1487</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a:solidFill>
                            <a:schemeClr val="tx1"/>
                          </a:solidFill>
                          <a:effectLst/>
                        </a:rPr>
                        <a:t>1,00</a:t>
                      </a:r>
                      <a:endParaRPr lang="ru-RU"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457224"/>
                  </a:ext>
                </a:extLst>
              </a:tr>
              <a:tr h="468000">
                <a:tc>
                  <a:txBody>
                    <a:bodyPr/>
                    <a:lstStyle/>
                    <a:p>
                      <a:pPr algn="ctr">
                        <a:lnSpc>
                          <a:spcPct val="115000"/>
                        </a:lnSpc>
                        <a:spcAft>
                          <a:spcPts val="1000"/>
                        </a:spcAft>
                      </a:pPr>
                      <a:r>
                        <a:rPr lang="ru-RU" sz="1800" i="1" dirty="0">
                          <a:solidFill>
                            <a:schemeClr val="tx1"/>
                          </a:solidFill>
                          <a:effectLst/>
                        </a:rPr>
                        <a:t>Eb1</a:t>
                      </a:r>
                      <a:endParaRPr lang="ru-RU"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a:solidFill>
                            <a:schemeClr val="tx1"/>
                          </a:solidFill>
                          <a:effectLst/>
                        </a:rPr>
                        <a:t>866</a:t>
                      </a:r>
                      <a:endParaRPr lang="ru-RU"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tx1"/>
                          </a:solidFill>
                          <a:effectLst/>
                        </a:rPr>
                        <a:t>0,43 *</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tx1"/>
                          </a:solidFill>
                          <a:effectLst/>
                        </a:rPr>
                        <a:t>617</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a:solidFill>
                            <a:schemeClr val="tx1"/>
                          </a:solidFill>
                          <a:effectLst/>
                        </a:rPr>
                        <a:t>0,57 *</a:t>
                      </a:r>
                      <a:endParaRPr lang="ru-RU"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a:solidFill>
                            <a:schemeClr val="tx1"/>
                          </a:solidFill>
                          <a:effectLst/>
                        </a:rPr>
                        <a:t>413</a:t>
                      </a:r>
                      <a:endParaRPr lang="ru-RU"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a:solidFill>
                            <a:schemeClr val="tx1"/>
                          </a:solidFill>
                          <a:effectLst/>
                        </a:rPr>
                        <a:t>0,66 *</a:t>
                      </a:r>
                      <a:endParaRPr lang="ru-RU"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tx1"/>
                          </a:solidFill>
                          <a:effectLst/>
                        </a:rPr>
                        <a:t>412</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a:solidFill>
                            <a:schemeClr val="tx1"/>
                          </a:solidFill>
                          <a:effectLst/>
                        </a:rPr>
                        <a:t>0,97</a:t>
                      </a:r>
                      <a:endParaRPr lang="ru-RU"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4070354"/>
                  </a:ext>
                </a:extLst>
              </a:tr>
              <a:tr h="468000">
                <a:tc>
                  <a:txBody>
                    <a:bodyPr/>
                    <a:lstStyle/>
                    <a:p>
                      <a:pPr algn="ctr">
                        <a:lnSpc>
                          <a:spcPct val="115000"/>
                        </a:lnSpc>
                        <a:spcAft>
                          <a:spcPts val="1000"/>
                        </a:spcAft>
                      </a:pPr>
                      <a:r>
                        <a:rPr lang="en-US" sz="1800" i="1" dirty="0">
                          <a:solidFill>
                            <a:schemeClr val="tx1"/>
                          </a:solidFill>
                          <a:effectLst/>
                        </a:rPr>
                        <a:t>mars</a:t>
                      </a:r>
                      <a:endParaRPr lang="ru-RU"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a:solidFill>
                            <a:schemeClr val="tx1"/>
                          </a:solidFill>
                          <a:effectLst/>
                        </a:rPr>
                        <a:t>1045</a:t>
                      </a:r>
                      <a:endParaRPr lang="ru-RU"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a:solidFill>
                            <a:schemeClr val="tx1"/>
                          </a:solidFill>
                          <a:effectLst/>
                        </a:rPr>
                        <a:t>0,21 *</a:t>
                      </a:r>
                      <a:endParaRPr lang="ru-RU"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tx1"/>
                          </a:solidFill>
                          <a:effectLst/>
                        </a:rPr>
                        <a:t>973</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tx1"/>
                          </a:solidFill>
                          <a:effectLst/>
                        </a:rPr>
                        <a:t>0,34 *</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a:solidFill>
                            <a:schemeClr val="tx1"/>
                          </a:solidFill>
                          <a:effectLst/>
                        </a:rPr>
                        <a:t>842</a:t>
                      </a:r>
                      <a:endParaRPr lang="ru-RU"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a:solidFill>
                            <a:schemeClr val="tx1"/>
                          </a:solidFill>
                          <a:effectLst/>
                        </a:rPr>
                        <a:t>0,90 *</a:t>
                      </a:r>
                      <a:endParaRPr lang="ru-RU"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tx1"/>
                          </a:solidFill>
                          <a:effectLst/>
                        </a:rPr>
                        <a:t>613</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a:solidFill>
                            <a:schemeClr val="tx1"/>
                          </a:solidFill>
                          <a:effectLst/>
                        </a:rPr>
                        <a:t>0,99</a:t>
                      </a:r>
                      <a:endParaRPr lang="ru-RU"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7139114"/>
                  </a:ext>
                </a:extLst>
              </a:tr>
              <a:tr h="468000">
                <a:tc>
                  <a:txBody>
                    <a:bodyPr/>
                    <a:lstStyle/>
                    <a:p>
                      <a:pPr algn="ctr">
                        <a:lnSpc>
                          <a:spcPct val="115000"/>
                        </a:lnSpc>
                        <a:spcAft>
                          <a:spcPts val="1000"/>
                        </a:spcAft>
                      </a:pPr>
                      <a:r>
                        <a:rPr lang="ru-RU" sz="1800" i="1" dirty="0">
                          <a:solidFill>
                            <a:schemeClr val="tx1"/>
                          </a:solidFill>
                          <a:effectLst/>
                        </a:rPr>
                        <a:t>Non3</a:t>
                      </a:r>
                      <a:endParaRPr lang="ru-RU"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a:solidFill>
                            <a:schemeClr val="tx1"/>
                          </a:solidFill>
                          <a:effectLst/>
                        </a:rPr>
                        <a:t>1046</a:t>
                      </a:r>
                      <a:endParaRPr lang="ru-RU"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a:solidFill>
                            <a:schemeClr val="tx1"/>
                          </a:solidFill>
                          <a:effectLst/>
                        </a:rPr>
                        <a:t>0,81 *</a:t>
                      </a:r>
                      <a:endParaRPr lang="ru-RU"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tx1"/>
                          </a:solidFill>
                          <a:effectLst/>
                        </a:rPr>
                        <a:t>713</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tx1"/>
                          </a:solidFill>
                          <a:effectLst/>
                        </a:rPr>
                        <a:t>0,94</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tx1"/>
                          </a:solidFill>
                          <a:effectLst/>
                        </a:rPr>
                        <a:t>614</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a:solidFill>
                            <a:schemeClr val="tx1"/>
                          </a:solidFill>
                          <a:effectLst/>
                        </a:rPr>
                        <a:t>0,96</a:t>
                      </a:r>
                      <a:endParaRPr lang="ru-RU"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tx1"/>
                          </a:solidFill>
                          <a:effectLst/>
                        </a:rPr>
                        <a:t>424</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a:solidFill>
                            <a:schemeClr val="tx1"/>
                          </a:solidFill>
                          <a:effectLst/>
                        </a:rPr>
                        <a:t>0,98 *</a:t>
                      </a:r>
                      <a:endParaRPr lang="ru-RU"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9205327"/>
                  </a:ext>
                </a:extLst>
              </a:tr>
              <a:tr h="468000">
                <a:tc>
                  <a:txBody>
                    <a:bodyPr/>
                    <a:lstStyle/>
                    <a:p>
                      <a:pPr algn="ctr">
                        <a:lnSpc>
                          <a:spcPct val="115000"/>
                        </a:lnSpc>
                        <a:spcAft>
                          <a:spcPts val="1000"/>
                        </a:spcAft>
                      </a:pPr>
                      <a:r>
                        <a:rPr lang="ru-RU" sz="1800" i="1" dirty="0">
                          <a:solidFill>
                            <a:schemeClr val="tx1"/>
                          </a:solidFill>
                          <a:effectLst/>
                        </a:rPr>
                        <a:t>mei-38</a:t>
                      </a:r>
                      <a:endParaRPr lang="ru-RU"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a:solidFill>
                            <a:schemeClr val="tx1"/>
                          </a:solidFill>
                          <a:effectLst/>
                        </a:rPr>
                        <a:t>707</a:t>
                      </a:r>
                      <a:endParaRPr lang="ru-RU"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a:solidFill>
                            <a:schemeClr val="tx1"/>
                          </a:solidFill>
                          <a:effectLst/>
                        </a:rPr>
                        <a:t>0,19 *</a:t>
                      </a:r>
                      <a:endParaRPr lang="ru-RU"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tx1"/>
                          </a:solidFill>
                          <a:effectLst/>
                        </a:rPr>
                        <a:t>714</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tx1"/>
                          </a:solidFill>
                          <a:effectLst/>
                        </a:rPr>
                        <a:t>0,28 *</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tx1"/>
                          </a:solidFill>
                          <a:effectLst/>
                        </a:rPr>
                        <a:t>510</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tx1"/>
                          </a:solidFill>
                          <a:effectLst/>
                        </a:rPr>
                        <a:t>0,93 *</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tx1"/>
                          </a:solidFill>
                          <a:effectLst/>
                        </a:rPr>
                        <a:t>400</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a:solidFill>
                            <a:schemeClr val="tx1"/>
                          </a:solidFill>
                          <a:effectLst/>
                        </a:rPr>
                        <a:t>0,96</a:t>
                      </a:r>
                      <a:endParaRPr lang="ru-RU"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6404584"/>
                  </a:ext>
                </a:extLst>
              </a:tr>
              <a:tr h="468000">
                <a:tc>
                  <a:txBody>
                    <a:bodyPr/>
                    <a:lstStyle/>
                    <a:p>
                      <a:pPr algn="ctr">
                        <a:lnSpc>
                          <a:spcPct val="115000"/>
                        </a:lnSpc>
                        <a:spcAft>
                          <a:spcPts val="1000"/>
                        </a:spcAft>
                      </a:pPr>
                      <a:r>
                        <a:rPr lang="ru-RU" sz="1800" i="1" dirty="0">
                          <a:solidFill>
                            <a:schemeClr val="tx1"/>
                          </a:solidFill>
                          <a:effectLst/>
                        </a:rPr>
                        <a:t>chb (Mast)</a:t>
                      </a:r>
                      <a:endParaRPr lang="ru-RU"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tx1"/>
                          </a:solidFill>
                          <a:effectLst/>
                        </a:rPr>
                        <a:t>713</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tx1"/>
                          </a:solidFill>
                          <a:effectLst/>
                        </a:rPr>
                        <a:t>0,37 *</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tx1"/>
                          </a:solidFill>
                          <a:effectLst/>
                        </a:rPr>
                        <a:t>725</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a:solidFill>
                            <a:schemeClr val="tx1"/>
                          </a:solidFill>
                          <a:effectLst/>
                        </a:rPr>
                        <a:t>0,18 *</a:t>
                      </a:r>
                      <a:endParaRPr lang="ru-RU"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a:solidFill>
                            <a:schemeClr val="tx1"/>
                          </a:solidFill>
                          <a:effectLst/>
                        </a:rPr>
                        <a:t>512</a:t>
                      </a:r>
                      <a:endParaRPr lang="ru-RU"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tx1"/>
                          </a:solidFill>
                          <a:effectLst/>
                        </a:rPr>
                        <a:t>0,74 *</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tx1"/>
                          </a:solidFill>
                          <a:effectLst/>
                        </a:rPr>
                        <a:t>404</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tx1"/>
                          </a:solidFill>
                          <a:effectLst/>
                        </a:rPr>
                        <a:t>1,00</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4465045"/>
                  </a:ext>
                </a:extLst>
              </a:tr>
            </a:tbl>
          </a:graphicData>
        </a:graphic>
      </p:graphicFrame>
    </p:spTree>
    <p:extLst>
      <p:ext uri="{BB962C8B-B14F-4D97-AF65-F5344CB8AC3E}">
        <p14:creationId xmlns:p14="http://schemas.microsoft.com/office/powerpoint/2010/main" val="741835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a:extLst>
              <a:ext uri="{FF2B5EF4-FFF2-40B4-BE49-F238E27FC236}">
                <a16:creationId xmlns:a16="http://schemas.microsoft.com/office/drawing/2014/main" id="{D0C87313-FA26-09A2-663B-974BAF3D546C}"/>
              </a:ext>
            </a:extLst>
          </p:cNvPr>
          <p:cNvSpPr>
            <a:spLocks noGrp="1"/>
          </p:cNvSpPr>
          <p:nvPr>
            <p:ph type="title"/>
          </p:nvPr>
        </p:nvSpPr>
        <p:spPr>
          <a:xfrm>
            <a:off x="624000" y="277206"/>
            <a:ext cx="10944000" cy="720000"/>
          </a:xfrm>
        </p:spPr>
        <p:txBody>
          <a:bodyPr>
            <a:noAutofit/>
          </a:bodyPr>
          <a:lstStyle/>
          <a:p>
            <a:pPr algn="just"/>
            <a:r>
              <a:rPr lang="ru-RU" sz="2200" b="1" dirty="0"/>
              <a:t>ЧАСТОТА ПОВТОРНОГО РОСТА МИКРОТРУБОЧЕК ОТ ХРОМОСОМ И/ИЛИ КИНЕТОХОРОВ ПОСЛЕ РНК-ИНТЕРФЕРЕНЦИИ ИССЛЕДУЕМЫХ ГЕНОВ ПОСЛЕ КОЛЦЕМИДНОЙ ОБРАБОТКИ</a:t>
            </a:r>
          </a:p>
        </p:txBody>
      </p:sp>
      <p:sp>
        <p:nvSpPr>
          <p:cNvPr id="3" name="Прямоугольник 2">
            <a:extLst>
              <a:ext uri="{FF2B5EF4-FFF2-40B4-BE49-F238E27FC236}">
                <a16:creationId xmlns:a16="http://schemas.microsoft.com/office/drawing/2014/main" id="{1D0CE43F-89DE-1E76-7E3F-812DE1194606}"/>
              </a:ext>
            </a:extLst>
          </p:cNvPr>
          <p:cNvSpPr/>
          <p:nvPr/>
        </p:nvSpPr>
        <p:spPr>
          <a:xfrm>
            <a:off x="623999" y="6129300"/>
            <a:ext cx="10943999" cy="523220"/>
          </a:xfrm>
          <a:prstGeom prst="rect">
            <a:avLst/>
          </a:prstGeom>
        </p:spPr>
        <p:txBody>
          <a:bodyPr wrap="square">
            <a:spAutoFit/>
          </a:bodyPr>
          <a:lstStyle/>
          <a:p>
            <a:pPr algn="just"/>
            <a:r>
              <a:rPr lang="ru-RU" sz="1400" dirty="0">
                <a:ea typeface="Calibri" panose="020F0502020204030204" pitchFamily="34" charset="0"/>
              </a:rPr>
              <a:t>Представлены средние значения как минимум трех биологических повторов после нормирования на соответствующий контроль, принятый за 1. ∑ – суммарное количество подсчитанных клеток (включает в себя клетки без повторного роста микротрубочек).</a:t>
            </a:r>
            <a:endParaRPr lang="ru-RU" sz="1400" dirty="0"/>
          </a:p>
        </p:txBody>
      </p:sp>
      <p:sp>
        <p:nvSpPr>
          <p:cNvPr id="9" name="Номер слайда 4">
            <a:extLst>
              <a:ext uri="{FF2B5EF4-FFF2-40B4-BE49-F238E27FC236}">
                <a16:creationId xmlns:a16="http://schemas.microsoft.com/office/drawing/2014/main" id="{BA815A5D-DAB6-4D81-7A02-EBEC6758107E}"/>
              </a:ext>
            </a:extLst>
          </p:cNvPr>
          <p:cNvSpPr>
            <a:spLocks noGrp="1"/>
          </p:cNvSpPr>
          <p:nvPr>
            <p:ph type="sldNum" sz="quarter" idx="12"/>
          </p:nvPr>
        </p:nvSpPr>
        <p:spPr>
          <a:xfrm>
            <a:off x="8824800" y="6356350"/>
            <a:ext cx="2743200" cy="365125"/>
          </a:xfrm>
        </p:spPr>
        <p:txBody>
          <a:bodyPr/>
          <a:lstStyle/>
          <a:p>
            <a:r>
              <a:rPr lang="en-US" sz="1400" dirty="0"/>
              <a:t>1</a:t>
            </a:r>
            <a:r>
              <a:rPr lang="ru-RU" sz="1400" dirty="0"/>
              <a:t>3 </a:t>
            </a:r>
            <a:r>
              <a:rPr lang="en-US" sz="1400" dirty="0"/>
              <a:t>/</a:t>
            </a:r>
            <a:r>
              <a:rPr lang="ru-RU" sz="1400" dirty="0"/>
              <a:t> </a:t>
            </a:r>
            <a:r>
              <a:rPr lang="en-US" sz="1400" dirty="0"/>
              <a:t>2</a:t>
            </a:r>
            <a:r>
              <a:rPr lang="ru-RU" sz="1400" dirty="0"/>
              <a:t>5</a:t>
            </a:r>
          </a:p>
        </p:txBody>
      </p:sp>
      <p:graphicFrame>
        <p:nvGraphicFramePr>
          <p:cNvPr id="13" name="Таблица 12">
            <a:extLst>
              <a:ext uri="{FF2B5EF4-FFF2-40B4-BE49-F238E27FC236}">
                <a16:creationId xmlns:a16="http://schemas.microsoft.com/office/drawing/2014/main" id="{81E371D4-6AAC-D700-8C8F-8D607B95A80E}"/>
              </a:ext>
            </a:extLst>
          </p:cNvPr>
          <p:cNvGraphicFramePr>
            <a:graphicFrameLocks noGrp="1"/>
          </p:cNvGraphicFramePr>
          <p:nvPr>
            <p:extLst>
              <p:ext uri="{D42A27DB-BD31-4B8C-83A1-F6EECF244321}">
                <p14:modId xmlns:p14="http://schemas.microsoft.com/office/powerpoint/2010/main" val="4129648005"/>
              </p:ext>
            </p:extLst>
          </p:nvPr>
        </p:nvGraphicFramePr>
        <p:xfrm>
          <a:off x="623999" y="1309808"/>
          <a:ext cx="10943997" cy="4356394"/>
        </p:xfrm>
        <a:graphic>
          <a:graphicData uri="http://schemas.openxmlformats.org/drawingml/2006/table">
            <a:tbl>
              <a:tblPr firstRow="1" firstCol="1" bandRow="1">
                <a:tableStyleId>{5C22544A-7EE6-4342-B048-85BDC9FD1C3A}</a:tableStyleId>
              </a:tblPr>
              <a:tblGrid>
                <a:gridCol w="2223821">
                  <a:extLst>
                    <a:ext uri="{9D8B030D-6E8A-4147-A177-3AD203B41FA5}">
                      <a16:colId xmlns:a16="http://schemas.microsoft.com/office/drawing/2014/main" val="3781765276"/>
                    </a:ext>
                  </a:extLst>
                </a:gridCol>
                <a:gridCol w="1090022">
                  <a:extLst>
                    <a:ext uri="{9D8B030D-6E8A-4147-A177-3AD203B41FA5}">
                      <a16:colId xmlns:a16="http://schemas.microsoft.com/office/drawing/2014/main" val="828572398"/>
                    </a:ext>
                  </a:extLst>
                </a:gridCol>
                <a:gridCol w="1090022">
                  <a:extLst>
                    <a:ext uri="{9D8B030D-6E8A-4147-A177-3AD203B41FA5}">
                      <a16:colId xmlns:a16="http://schemas.microsoft.com/office/drawing/2014/main" val="4181823146"/>
                    </a:ext>
                  </a:extLst>
                </a:gridCol>
                <a:gridCol w="1090022">
                  <a:extLst>
                    <a:ext uri="{9D8B030D-6E8A-4147-A177-3AD203B41FA5}">
                      <a16:colId xmlns:a16="http://schemas.microsoft.com/office/drawing/2014/main" val="2455902156"/>
                    </a:ext>
                  </a:extLst>
                </a:gridCol>
                <a:gridCol w="1090022">
                  <a:extLst>
                    <a:ext uri="{9D8B030D-6E8A-4147-A177-3AD203B41FA5}">
                      <a16:colId xmlns:a16="http://schemas.microsoft.com/office/drawing/2014/main" val="1543116468"/>
                    </a:ext>
                  </a:extLst>
                </a:gridCol>
                <a:gridCol w="1090022">
                  <a:extLst>
                    <a:ext uri="{9D8B030D-6E8A-4147-A177-3AD203B41FA5}">
                      <a16:colId xmlns:a16="http://schemas.microsoft.com/office/drawing/2014/main" val="1371038349"/>
                    </a:ext>
                  </a:extLst>
                </a:gridCol>
                <a:gridCol w="1090022">
                  <a:extLst>
                    <a:ext uri="{9D8B030D-6E8A-4147-A177-3AD203B41FA5}">
                      <a16:colId xmlns:a16="http://schemas.microsoft.com/office/drawing/2014/main" val="2344058444"/>
                    </a:ext>
                  </a:extLst>
                </a:gridCol>
                <a:gridCol w="1090022">
                  <a:extLst>
                    <a:ext uri="{9D8B030D-6E8A-4147-A177-3AD203B41FA5}">
                      <a16:colId xmlns:a16="http://schemas.microsoft.com/office/drawing/2014/main" val="1905833695"/>
                    </a:ext>
                  </a:extLst>
                </a:gridCol>
                <a:gridCol w="1090022">
                  <a:extLst>
                    <a:ext uri="{9D8B030D-6E8A-4147-A177-3AD203B41FA5}">
                      <a16:colId xmlns:a16="http://schemas.microsoft.com/office/drawing/2014/main" val="1830126940"/>
                    </a:ext>
                  </a:extLst>
                </a:gridCol>
              </a:tblGrid>
              <a:tr h="468000">
                <a:tc rowSpan="3">
                  <a:txBody>
                    <a:bodyPr/>
                    <a:lstStyle/>
                    <a:p>
                      <a:pPr algn="ctr">
                        <a:lnSpc>
                          <a:spcPct val="115000"/>
                        </a:lnSpc>
                        <a:spcAft>
                          <a:spcPts val="1000"/>
                        </a:spcAft>
                      </a:pPr>
                      <a:r>
                        <a:rPr lang="ru-RU" sz="2000" dirty="0">
                          <a:solidFill>
                            <a:schemeClr val="tx1"/>
                          </a:solidFill>
                          <a:effectLst/>
                        </a:rPr>
                        <a:t>РНК-</a:t>
                      </a:r>
                      <a:br>
                        <a:rPr lang="ru-RU" sz="2000" dirty="0">
                          <a:solidFill>
                            <a:schemeClr val="tx1"/>
                          </a:solidFill>
                          <a:effectLst/>
                        </a:rPr>
                      </a:br>
                      <a:r>
                        <a:rPr lang="ru-RU" sz="2000" spc="-10" dirty="0">
                          <a:solidFill>
                            <a:schemeClr val="tx1"/>
                          </a:solidFill>
                          <a:effectLst/>
                        </a:rPr>
                        <a:t>интерференция</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8">
                  <a:txBody>
                    <a:bodyPr/>
                    <a:lstStyle/>
                    <a:p>
                      <a:pPr algn="ctr">
                        <a:lnSpc>
                          <a:spcPct val="115000"/>
                        </a:lnSpc>
                        <a:spcAft>
                          <a:spcPts val="1000"/>
                        </a:spcAft>
                      </a:pPr>
                      <a:r>
                        <a:rPr lang="ru-RU" sz="2000" dirty="0">
                          <a:solidFill>
                            <a:schemeClr val="tx1"/>
                          </a:solidFill>
                          <a:effectLst/>
                        </a:rPr>
                        <a:t>Время после отмывки клеток от колцемида</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432150552"/>
                  </a:ext>
                </a:extLst>
              </a:tr>
              <a:tr h="468000">
                <a:tc vMerge="1">
                  <a:txBody>
                    <a:bodyPr/>
                    <a:lstStyle/>
                    <a:p>
                      <a:endParaRPr lang="ru-RU"/>
                    </a:p>
                  </a:txBody>
                  <a:tcPr/>
                </a:tc>
                <a:tc gridSpan="2">
                  <a:txBody>
                    <a:bodyPr/>
                    <a:lstStyle/>
                    <a:p>
                      <a:pPr algn="ctr">
                        <a:lnSpc>
                          <a:spcPct val="115000"/>
                        </a:lnSpc>
                        <a:spcAft>
                          <a:spcPts val="1000"/>
                        </a:spcAft>
                      </a:pPr>
                      <a:r>
                        <a:rPr lang="ru-RU" sz="2000" b="1" dirty="0">
                          <a:solidFill>
                            <a:schemeClr val="tx1"/>
                          </a:solidFill>
                          <a:effectLst/>
                        </a:rPr>
                        <a:t>20 мин</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gridSpan="2">
                  <a:txBody>
                    <a:bodyPr/>
                    <a:lstStyle/>
                    <a:p>
                      <a:pPr algn="ctr">
                        <a:lnSpc>
                          <a:spcPct val="115000"/>
                        </a:lnSpc>
                        <a:spcAft>
                          <a:spcPts val="1000"/>
                        </a:spcAft>
                      </a:pPr>
                      <a:r>
                        <a:rPr lang="ru-RU" sz="2000" b="1" dirty="0">
                          <a:solidFill>
                            <a:schemeClr val="tx1"/>
                          </a:solidFill>
                          <a:effectLst/>
                        </a:rPr>
                        <a:t>30 мин</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gridSpan="2">
                  <a:txBody>
                    <a:bodyPr/>
                    <a:lstStyle/>
                    <a:p>
                      <a:pPr algn="ctr">
                        <a:lnSpc>
                          <a:spcPct val="115000"/>
                        </a:lnSpc>
                        <a:spcAft>
                          <a:spcPts val="1000"/>
                        </a:spcAft>
                      </a:pPr>
                      <a:r>
                        <a:rPr lang="ru-RU" sz="2000" b="1" dirty="0">
                          <a:solidFill>
                            <a:schemeClr val="tx1"/>
                          </a:solidFill>
                          <a:effectLst/>
                        </a:rPr>
                        <a:t>45 мин</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gridSpan="2">
                  <a:txBody>
                    <a:bodyPr/>
                    <a:lstStyle/>
                    <a:p>
                      <a:pPr algn="ctr">
                        <a:lnSpc>
                          <a:spcPct val="115000"/>
                        </a:lnSpc>
                        <a:spcAft>
                          <a:spcPts val="1000"/>
                        </a:spcAft>
                      </a:pPr>
                      <a:r>
                        <a:rPr lang="ru-RU" sz="2000" b="1" dirty="0">
                          <a:solidFill>
                            <a:schemeClr val="tx1"/>
                          </a:solidFill>
                          <a:effectLst/>
                        </a:rPr>
                        <a:t>75 мин</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extLst>
                  <a:ext uri="{0D108BD9-81ED-4DB2-BD59-A6C34878D82A}">
                    <a16:rowId xmlns:a16="http://schemas.microsoft.com/office/drawing/2014/main" val="4053981958"/>
                  </a:ext>
                </a:extLst>
              </a:tr>
              <a:tr h="576000">
                <a:tc vMerge="1">
                  <a:txBody>
                    <a:bodyPr/>
                    <a:lstStyle/>
                    <a:p>
                      <a:endParaRPr lang="ru-RU"/>
                    </a:p>
                  </a:txBody>
                  <a:tcPr/>
                </a:tc>
                <a:tc>
                  <a:txBody>
                    <a:bodyPr/>
                    <a:lstStyle/>
                    <a:p>
                      <a:pPr algn="ctr">
                        <a:lnSpc>
                          <a:spcPct val="115000"/>
                        </a:lnSpc>
                        <a:spcAft>
                          <a:spcPts val="1000"/>
                        </a:spcAft>
                      </a:pPr>
                      <a:r>
                        <a:rPr lang="ru-RU" sz="1800" b="1" dirty="0">
                          <a:solidFill>
                            <a:schemeClr val="tx1"/>
                          </a:solidFill>
                          <a:effectLst/>
                        </a:rPr>
                        <a:t>∑</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spc="-100" dirty="0">
                          <a:solidFill>
                            <a:schemeClr val="tx1"/>
                          </a:solidFill>
                          <a:effectLst/>
                        </a:rPr>
                        <a:t>ПРМТ,</a:t>
                      </a:r>
                      <a:r>
                        <a:rPr lang="ru-RU" sz="1800" b="1" dirty="0">
                          <a:solidFill>
                            <a:schemeClr val="tx1"/>
                          </a:solidFill>
                          <a:effectLst/>
                        </a:rPr>
                        <a:t> о.е.</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dirty="0">
                          <a:solidFill>
                            <a:schemeClr val="tx1"/>
                          </a:solidFill>
                          <a:effectLst/>
                        </a:rPr>
                        <a:t>∑</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spc="-100" dirty="0">
                          <a:solidFill>
                            <a:schemeClr val="tx1"/>
                          </a:solidFill>
                          <a:effectLst/>
                        </a:rPr>
                        <a:t>ПРМТ,</a:t>
                      </a:r>
                      <a:r>
                        <a:rPr lang="ru-RU" sz="1800" b="1" dirty="0">
                          <a:solidFill>
                            <a:schemeClr val="tx1"/>
                          </a:solidFill>
                          <a:effectLst/>
                        </a:rPr>
                        <a:t> о.е.</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dirty="0">
                          <a:solidFill>
                            <a:schemeClr val="tx1"/>
                          </a:solidFill>
                          <a:effectLst/>
                        </a:rPr>
                        <a:t>∑</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spc="-100" dirty="0">
                          <a:solidFill>
                            <a:schemeClr val="tx1"/>
                          </a:solidFill>
                          <a:effectLst/>
                        </a:rPr>
                        <a:t>ПРМТ,</a:t>
                      </a:r>
                      <a:r>
                        <a:rPr lang="ru-RU" sz="1800" b="1" dirty="0">
                          <a:solidFill>
                            <a:schemeClr val="tx1"/>
                          </a:solidFill>
                          <a:effectLst/>
                        </a:rPr>
                        <a:t> о.е.</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dirty="0">
                          <a:solidFill>
                            <a:schemeClr val="tx1"/>
                          </a:solidFill>
                          <a:effectLst/>
                        </a:rPr>
                        <a:t>∑</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spc="-100" dirty="0">
                          <a:solidFill>
                            <a:schemeClr val="tx1"/>
                          </a:solidFill>
                          <a:effectLst/>
                        </a:rPr>
                        <a:t>ПРМТ,</a:t>
                      </a:r>
                      <a:r>
                        <a:rPr lang="ru-RU" sz="1800" b="1" dirty="0">
                          <a:solidFill>
                            <a:schemeClr val="tx1"/>
                          </a:solidFill>
                          <a:effectLst/>
                        </a:rPr>
                        <a:t> о.е.</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76234060"/>
                  </a:ext>
                </a:extLst>
              </a:tr>
              <a:tr h="468000">
                <a:tc>
                  <a:txBody>
                    <a:bodyPr/>
                    <a:lstStyle/>
                    <a:p>
                      <a:pPr algn="ctr">
                        <a:lnSpc>
                          <a:spcPct val="115000"/>
                        </a:lnSpc>
                        <a:spcAft>
                          <a:spcPts val="1000"/>
                        </a:spcAft>
                      </a:pPr>
                      <a:r>
                        <a:rPr lang="ru-RU" sz="1800" dirty="0">
                          <a:solidFill>
                            <a:schemeClr val="tx1"/>
                          </a:solidFill>
                          <a:effectLst/>
                        </a:rPr>
                        <a:t>Контроль</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tx1"/>
                          </a:solidFill>
                          <a:effectLst/>
                        </a:rPr>
                        <a:t>3004</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0" dirty="0">
                          <a:solidFill>
                            <a:schemeClr val="tx1"/>
                          </a:solidFill>
                          <a:effectLst/>
                        </a:rPr>
                        <a:t>1,00</a:t>
                      </a:r>
                      <a:endParaRPr lang="ru-RU"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tx1"/>
                          </a:solidFill>
                          <a:effectLst/>
                        </a:rPr>
                        <a:t>2539</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tx1"/>
                          </a:solidFill>
                          <a:effectLst/>
                        </a:rPr>
                        <a:t>1,00</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tx1"/>
                          </a:solidFill>
                          <a:effectLst/>
                        </a:rPr>
                        <a:t>2007</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tx1"/>
                          </a:solidFill>
                          <a:effectLst/>
                        </a:rPr>
                        <a:t>1,00</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tx1"/>
                          </a:solidFill>
                          <a:effectLst/>
                        </a:rPr>
                        <a:t>1487</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tx1"/>
                          </a:solidFill>
                          <a:effectLst/>
                        </a:rPr>
                        <a:t>1,00</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457224"/>
                  </a:ext>
                </a:extLst>
              </a:tr>
              <a:tr h="468000">
                <a:tc>
                  <a:txBody>
                    <a:bodyPr/>
                    <a:lstStyle/>
                    <a:p>
                      <a:pPr algn="ctr">
                        <a:lnSpc>
                          <a:spcPct val="115000"/>
                        </a:lnSpc>
                        <a:spcAft>
                          <a:spcPts val="1000"/>
                        </a:spcAft>
                      </a:pPr>
                      <a:r>
                        <a:rPr lang="ru-RU" sz="1800" i="1" dirty="0">
                          <a:solidFill>
                            <a:schemeClr val="bg1">
                              <a:lumMod val="65000"/>
                            </a:schemeClr>
                          </a:solidFill>
                          <a:effectLst/>
                        </a:rPr>
                        <a:t>Eb1</a:t>
                      </a:r>
                      <a:endParaRPr lang="ru-RU" sz="1800" i="1"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866</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a:solidFill>
                            <a:schemeClr val="bg1">
                              <a:lumMod val="65000"/>
                            </a:schemeClr>
                          </a:solidFill>
                          <a:effectLst/>
                        </a:rPr>
                        <a:t>0,43 *</a:t>
                      </a:r>
                      <a:endParaRPr lang="ru-RU" sz="16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617</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0,57 *</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a:solidFill>
                            <a:schemeClr val="bg1">
                              <a:lumMod val="65000"/>
                            </a:schemeClr>
                          </a:solidFill>
                          <a:effectLst/>
                        </a:rPr>
                        <a:t>413</a:t>
                      </a:r>
                      <a:endParaRPr lang="ru-RU" sz="16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a:solidFill>
                            <a:schemeClr val="bg1">
                              <a:lumMod val="65000"/>
                            </a:schemeClr>
                          </a:solidFill>
                          <a:effectLst/>
                        </a:rPr>
                        <a:t>0,66 *</a:t>
                      </a:r>
                      <a:endParaRPr lang="ru-RU" sz="16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412</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a:solidFill>
                            <a:schemeClr val="bg1">
                              <a:lumMod val="65000"/>
                            </a:schemeClr>
                          </a:solidFill>
                          <a:effectLst/>
                        </a:rPr>
                        <a:t>0,97</a:t>
                      </a:r>
                      <a:endParaRPr lang="ru-RU" sz="16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4070354"/>
                  </a:ext>
                </a:extLst>
              </a:tr>
              <a:tr h="468000">
                <a:tc>
                  <a:txBody>
                    <a:bodyPr/>
                    <a:lstStyle/>
                    <a:p>
                      <a:pPr algn="ctr">
                        <a:lnSpc>
                          <a:spcPct val="115000"/>
                        </a:lnSpc>
                        <a:spcAft>
                          <a:spcPts val="1000"/>
                        </a:spcAft>
                      </a:pPr>
                      <a:r>
                        <a:rPr lang="en-US" sz="1800" i="1" dirty="0">
                          <a:solidFill>
                            <a:schemeClr val="bg1">
                              <a:lumMod val="65000"/>
                            </a:schemeClr>
                          </a:solidFill>
                          <a:effectLst/>
                        </a:rPr>
                        <a:t>mars</a:t>
                      </a:r>
                      <a:endParaRPr lang="ru-RU" sz="1800" i="1"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1045</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0,21 *</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973</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0,34 *</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842</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0,90 *</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613</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0,99</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7139114"/>
                  </a:ext>
                </a:extLst>
              </a:tr>
              <a:tr h="468000">
                <a:tc>
                  <a:txBody>
                    <a:bodyPr/>
                    <a:lstStyle/>
                    <a:p>
                      <a:pPr algn="ctr">
                        <a:lnSpc>
                          <a:spcPct val="115000"/>
                        </a:lnSpc>
                        <a:spcAft>
                          <a:spcPts val="1000"/>
                        </a:spcAft>
                      </a:pPr>
                      <a:r>
                        <a:rPr lang="ru-RU" sz="1800" i="1" dirty="0">
                          <a:solidFill>
                            <a:schemeClr val="tx1"/>
                          </a:solidFill>
                          <a:effectLst/>
                        </a:rPr>
                        <a:t>Non3</a:t>
                      </a:r>
                      <a:endParaRPr lang="ru-RU"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ru-RU" sz="1800" dirty="0">
                          <a:solidFill>
                            <a:schemeClr val="tx1"/>
                          </a:solidFill>
                          <a:effectLst/>
                        </a:rPr>
                        <a:t>1046</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1" dirty="0">
                          <a:solidFill>
                            <a:schemeClr val="tx1"/>
                          </a:solidFill>
                          <a:effectLst/>
                        </a:rPr>
                        <a:t>0,81 *</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ru-RU" sz="1600" dirty="0">
                          <a:solidFill>
                            <a:schemeClr val="tx1"/>
                          </a:solidFill>
                          <a:effectLst/>
                        </a:rPr>
                        <a:t>713</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tx1"/>
                          </a:solidFill>
                          <a:effectLst/>
                        </a:rPr>
                        <a:t>0,94</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tx1"/>
                          </a:solidFill>
                          <a:effectLst/>
                        </a:rPr>
                        <a:t>614</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tx1"/>
                          </a:solidFill>
                          <a:effectLst/>
                        </a:rPr>
                        <a:t>0,96</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tx1"/>
                          </a:solidFill>
                          <a:effectLst/>
                        </a:rPr>
                        <a:t>424</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tx1"/>
                          </a:solidFill>
                          <a:effectLst/>
                        </a:rPr>
                        <a:t>0,98 *</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9205327"/>
                  </a:ext>
                </a:extLst>
              </a:tr>
              <a:tr h="468000">
                <a:tc>
                  <a:txBody>
                    <a:bodyPr/>
                    <a:lstStyle/>
                    <a:p>
                      <a:pPr algn="ctr">
                        <a:lnSpc>
                          <a:spcPct val="115000"/>
                        </a:lnSpc>
                        <a:spcAft>
                          <a:spcPts val="1000"/>
                        </a:spcAft>
                      </a:pPr>
                      <a:r>
                        <a:rPr lang="ru-RU" sz="1800" i="1" dirty="0">
                          <a:solidFill>
                            <a:schemeClr val="bg1">
                              <a:lumMod val="65000"/>
                            </a:schemeClr>
                          </a:solidFill>
                          <a:effectLst/>
                        </a:rPr>
                        <a:t>mei-38</a:t>
                      </a:r>
                      <a:endParaRPr lang="ru-RU" sz="1800" i="1"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a:solidFill>
                            <a:schemeClr val="bg1">
                              <a:lumMod val="65000"/>
                            </a:schemeClr>
                          </a:solidFill>
                          <a:effectLst/>
                        </a:rPr>
                        <a:t>707</a:t>
                      </a:r>
                      <a:endParaRPr lang="ru-RU" sz="16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a:solidFill>
                            <a:schemeClr val="bg1">
                              <a:lumMod val="65000"/>
                            </a:schemeClr>
                          </a:solidFill>
                          <a:effectLst/>
                        </a:rPr>
                        <a:t>0,19 *</a:t>
                      </a:r>
                      <a:endParaRPr lang="ru-RU" sz="16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a:solidFill>
                            <a:schemeClr val="bg1">
                              <a:lumMod val="65000"/>
                            </a:schemeClr>
                          </a:solidFill>
                          <a:effectLst/>
                        </a:rPr>
                        <a:t>714</a:t>
                      </a:r>
                      <a:endParaRPr lang="ru-RU" sz="16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a:solidFill>
                            <a:schemeClr val="bg1">
                              <a:lumMod val="65000"/>
                            </a:schemeClr>
                          </a:solidFill>
                          <a:effectLst/>
                        </a:rPr>
                        <a:t>0,28 *</a:t>
                      </a:r>
                      <a:endParaRPr lang="ru-RU" sz="16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a:solidFill>
                            <a:schemeClr val="bg1">
                              <a:lumMod val="65000"/>
                            </a:schemeClr>
                          </a:solidFill>
                          <a:effectLst/>
                        </a:rPr>
                        <a:t>510</a:t>
                      </a:r>
                      <a:endParaRPr lang="ru-RU" sz="16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a:solidFill>
                            <a:schemeClr val="bg1">
                              <a:lumMod val="65000"/>
                            </a:schemeClr>
                          </a:solidFill>
                          <a:effectLst/>
                        </a:rPr>
                        <a:t>0,93 *</a:t>
                      </a:r>
                      <a:endParaRPr lang="ru-RU" sz="16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400</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a:solidFill>
                            <a:schemeClr val="bg1">
                              <a:lumMod val="65000"/>
                            </a:schemeClr>
                          </a:solidFill>
                          <a:effectLst/>
                        </a:rPr>
                        <a:t>0,96</a:t>
                      </a:r>
                      <a:endParaRPr lang="ru-RU" sz="16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6404584"/>
                  </a:ext>
                </a:extLst>
              </a:tr>
              <a:tr h="468000">
                <a:tc>
                  <a:txBody>
                    <a:bodyPr/>
                    <a:lstStyle/>
                    <a:p>
                      <a:pPr algn="ctr">
                        <a:lnSpc>
                          <a:spcPct val="115000"/>
                        </a:lnSpc>
                        <a:spcAft>
                          <a:spcPts val="1000"/>
                        </a:spcAft>
                      </a:pPr>
                      <a:r>
                        <a:rPr lang="ru-RU" sz="1800" i="1" dirty="0">
                          <a:solidFill>
                            <a:schemeClr val="bg1">
                              <a:lumMod val="65000"/>
                            </a:schemeClr>
                          </a:solidFill>
                          <a:effectLst/>
                        </a:rPr>
                        <a:t>chb (Mast)</a:t>
                      </a:r>
                      <a:endParaRPr lang="ru-RU" sz="1800" i="1"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713</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0,37 *</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725</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0,18 *</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512</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0,74 *</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404</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1,00</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4465045"/>
                  </a:ext>
                </a:extLst>
              </a:tr>
            </a:tbl>
          </a:graphicData>
        </a:graphic>
      </p:graphicFrame>
      <p:sp>
        <p:nvSpPr>
          <p:cNvPr id="2" name="Прямоугольник 1">
            <a:extLst>
              <a:ext uri="{FF2B5EF4-FFF2-40B4-BE49-F238E27FC236}">
                <a16:creationId xmlns:a16="http://schemas.microsoft.com/office/drawing/2014/main" id="{FC110955-8102-74F8-FE47-C3B73A2768DF}"/>
              </a:ext>
            </a:extLst>
          </p:cNvPr>
          <p:cNvSpPr/>
          <p:nvPr/>
        </p:nvSpPr>
        <p:spPr>
          <a:xfrm>
            <a:off x="623999" y="5770153"/>
            <a:ext cx="1518364" cy="307777"/>
          </a:xfrm>
          <a:prstGeom prst="rect">
            <a:avLst/>
          </a:prstGeom>
        </p:spPr>
        <p:txBody>
          <a:bodyPr wrap="none">
            <a:spAutoFit/>
          </a:bodyPr>
          <a:lstStyle/>
          <a:p>
            <a:pPr algn="just"/>
            <a:r>
              <a:rPr lang="en-US" sz="1400" dirty="0">
                <a:ea typeface="Calibri" panose="020F0502020204030204" pitchFamily="34" charset="0"/>
                <a:cs typeface="Times New Roman" panose="02020603050405020304" pitchFamily="18" charset="0"/>
              </a:rPr>
              <a:t>* p &lt;0,05 </a:t>
            </a:r>
            <a:r>
              <a:rPr lang="ru-RU" sz="1400" dirty="0">
                <a:ea typeface="Calibri" panose="020F0502020204030204" pitchFamily="34" charset="0"/>
                <a:cs typeface="Times New Roman" panose="02020603050405020304" pitchFamily="18" charset="0"/>
              </a:rPr>
              <a:t>(χ</a:t>
            </a:r>
            <a:r>
              <a:rPr lang="ru-RU" sz="1400" baseline="30000" dirty="0">
                <a:ea typeface="Calibri" panose="020F0502020204030204" pitchFamily="34" charset="0"/>
                <a:cs typeface="Times New Roman" panose="02020603050405020304" pitchFamily="18" charset="0"/>
              </a:rPr>
              <a:t>2 </a:t>
            </a:r>
            <a:r>
              <a:rPr lang="ru-RU" sz="1400" dirty="0">
                <a:ea typeface="Calibri" panose="020F0502020204030204" pitchFamily="34" charset="0"/>
                <a:cs typeface="Times New Roman" panose="02020603050405020304" pitchFamily="18" charset="0"/>
              </a:rPr>
              <a:t>тест).</a:t>
            </a:r>
          </a:p>
        </p:txBody>
      </p:sp>
    </p:spTree>
    <p:extLst>
      <p:ext uri="{BB962C8B-B14F-4D97-AF65-F5344CB8AC3E}">
        <p14:creationId xmlns:p14="http://schemas.microsoft.com/office/powerpoint/2010/main" val="1914361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a:extLst>
              <a:ext uri="{FF2B5EF4-FFF2-40B4-BE49-F238E27FC236}">
                <a16:creationId xmlns:a16="http://schemas.microsoft.com/office/drawing/2014/main" id="{0CA88950-8E58-3F61-76D0-A8D1868CCC7D}"/>
              </a:ext>
            </a:extLst>
          </p:cNvPr>
          <p:cNvSpPr>
            <a:spLocks noGrp="1"/>
          </p:cNvSpPr>
          <p:nvPr>
            <p:ph type="title"/>
          </p:nvPr>
        </p:nvSpPr>
        <p:spPr>
          <a:xfrm>
            <a:off x="624000" y="277206"/>
            <a:ext cx="10944000" cy="720000"/>
          </a:xfrm>
        </p:spPr>
        <p:txBody>
          <a:bodyPr>
            <a:noAutofit/>
          </a:bodyPr>
          <a:lstStyle/>
          <a:p>
            <a:pPr algn="just"/>
            <a:r>
              <a:rPr lang="ru-RU" sz="2200" b="1" dirty="0"/>
              <a:t>ЧАСТОТА ПОВТОРНОГО РОСТА МИКРОТРУБОЧЕК ОТ ХРОМОСОМ И/ИЛИ КИНЕТОХОРОВ ПОСЛЕ РНК-ИНТЕРФЕРЕНЦИИ ИССЛЕДУЕМЫХ ГЕНОВ ПОСЛЕ КОЛЦЕМИДНОЙ ОБРАБОТКИ</a:t>
            </a:r>
          </a:p>
        </p:txBody>
      </p:sp>
      <p:graphicFrame>
        <p:nvGraphicFramePr>
          <p:cNvPr id="13" name="Таблица 12">
            <a:extLst>
              <a:ext uri="{FF2B5EF4-FFF2-40B4-BE49-F238E27FC236}">
                <a16:creationId xmlns:a16="http://schemas.microsoft.com/office/drawing/2014/main" id="{21BFF6FF-80A1-E165-2746-EB852A4E1309}"/>
              </a:ext>
            </a:extLst>
          </p:cNvPr>
          <p:cNvGraphicFramePr>
            <a:graphicFrameLocks noGrp="1"/>
          </p:cNvGraphicFramePr>
          <p:nvPr>
            <p:extLst>
              <p:ext uri="{D42A27DB-BD31-4B8C-83A1-F6EECF244321}">
                <p14:modId xmlns:p14="http://schemas.microsoft.com/office/powerpoint/2010/main" val="2179988979"/>
              </p:ext>
            </p:extLst>
          </p:nvPr>
        </p:nvGraphicFramePr>
        <p:xfrm>
          <a:off x="623999" y="1309808"/>
          <a:ext cx="10943997" cy="4356394"/>
        </p:xfrm>
        <a:graphic>
          <a:graphicData uri="http://schemas.openxmlformats.org/drawingml/2006/table">
            <a:tbl>
              <a:tblPr firstRow="1" firstCol="1" bandRow="1">
                <a:tableStyleId>{5C22544A-7EE6-4342-B048-85BDC9FD1C3A}</a:tableStyleId>
              </a:tblPr>
              <a:tblGrid>
                <a:gridCol w="2223821">
                  <a:extLst>
                    <a:ext uri="{9D8B030D-6E8A-4147-A177-3AD203B41FA5}">
                      <a16:colId xmlns:a16="http://schemas.microsoft.com/office/drawing/2014/main" val="3781765276"/>
                    </a:ext>
                  </a:extLst>
                </a:gridCol>
                <a:gridCol w="1090022">
                  <a:extLst>
                    <a:ext uri="{9D8B030D-6E8A-4147-A177-3AD203B41FA5}">
                      <a16:colId xmlns:a16="http://schemas.microsoft.com/office/drawing/2014/main" val="828572398"/>
                    </a:ext>
                  </a:extLst>
                </a:gridCol>
                <a:gridCol w="1090022">
                  <a:extLst>
                    <a:ext uri="{9D8B030D-6E8A-4147-A177-3AD203B41FA5}">
                      <a16:colId xmlns:a16="http://schemas.microsoft.com/office/drawing/2014/main" val="4181823146"/>
                    </a:ext>
                  </a:extLst>
                </a:gridCol>
                <a:gridCol w="1090022">
                  <a:extLst>
                    <a:ext uri="{9D8B030D-6E8A-4147-A177-3AD203B41FA5}">
                      <a16:colId xmlns:a16="http://schemas.microsoft.com/office/drawing/2014/main" val="2455902156"/>
                    </a:ext>
                  </a:extLst>
                </a:gridCol>
                <a:gridCol w="1090022">
                  <a:extLst>
                    <a:ext uri="{9D8B030D-6E8A-4147-A177-3AD203B41FA5}">
                      <a16:colId xmlns:a16="http://schemas.microsoft.com/office/drawing/2014/main" val="1543116468"/>
                    </a:ext>
                  </a:extLst>
                </a:gridCol>
                <a:gridCol w="1090022">
                  <a:extLst>
                    <a:ext uri="{9D8B030D-6E8A-4147-A177-3AD203B41FA5}">
                      <a16:colId xmlns:a16="http://schemas.microsoft.com/office/drawing/2014/main" val="1371038349"/>
                    </a:ext>
                  </a:extLst>
                </a:gridCol>
                <a:gridCol w="1090022">
                  <a:extLst>
                    <a:ext uri="{9D8B030D-6E8A-4147-A177-3AD203B41FA5}">
                      <a16:colId xmlns:a16="http://schemas.microsoft.com/office/drawing/2014/main" val="2344058444"/>
                    </a:ext>
                  </a:extLst>
                </a:gridCol>
                <a:gridCol w="1090022">
                  <a:extLst>
                    <a:ext uri="{9D8B030D-6E8A-4147-A177-3AD203B41FA5}">
                      <a16:colId xmlns:a16="http://schemas.microsoft.com/office/drawing/2014/main" val="1905833695"/>
                    </a:ext>
                  </a:extLst>
                </a:gridCol>
                <a:gridCol w="1090022">
                  <a:extLst>
                    <a:ext uri="{9D8B030D-6E8A-4147-A177-3AD203B41FA5}">
                      <a16:colId xmlns:a16="http://schemas.microsoft.com/office/drawing/2014/main" val="1830126940"/>
                    </a:ext>
                  </a:extLst>
                </a:gridCol>
              </a:tblGrid>
              <a:tr h="468000">
                <a:tc rowSpan="3">
                  <a:txBody>
                    <a:bodyPr/>
                    <a:lstStyle/>
                    <a:p>
                      <a:pPr algn="ctr">
                        <a:lnSpc>
                          <a:spcPct val="115000"/>
                        </a:lnSpc>
                        <a:spcAft>
                          <a:spcPts val="1000"/>
                        </a:spcAft>
                      </a:pPr>
                      <a:r>
                        <a:rPr lang="ru-RU" sz="2000" dirty="0">
                          <a:solidFill>
                            <a:schemeClr val="tx1"/>
                          </a:solidFill>
                          <a:effectLst/>
                        </a:rPr>
                        <a:t>РНК-</a:t>
                      </a:r>
                      <a:br>
                        <a:rPr lang="ru-RU" sz="2000" dirty="0">
                          <a:solidFill>
                            <a:schemeClr val="tx1"/>
                          </a:solidFill>
                          <a:effectLst/>
                        </a:rPr>
                      </a:br>
                      <a:r>
                        <a:rPr lang="ru-RU" sz="2000" spc="-10" dirty="0">
                          <a:solidFill>
                            <a:schemeClr val="tx1"/>
                          </a:solidFill>
                          <a:effectLst/>
                        </a:rPr>
                        <a:t>интерференция</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8">
                  <a:txBody>
                    <a:bodyPr/>
                    <a:lstStyle/>
                    <a:p>
                      <a:pPr algn="ctr">
                        <a:lnSpc>
                          <a:spcPct val="115000"/>
                        </a:lnSpc>
                        <a:spcAft>
                          <a:spcPts val="1000"/>
                        </a:spcAft>
                      </a:pPr>
                      <a:r>
                        <a:rPr lang="ru-RU" sz="2000" dirty="0">
                          <a:solidFill>
                            <a:schemeClr val="tx1"/>
                          </a:solidFill>
                          <a:effectLst/>
                        </a:rPr>
                        <a:t>Время после отмывки клеток от колцемида</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432150552"/>
                  </a:ext>
                </a:extLst>
              </a:tr>
              <a:tr h="468000">
                <a:tc vMerge="1">
                  <a:txBody>
                    <a:bodyPr/>
                    <a:lstStyle/>
                    <a:p>
                      <a:endParaRPr lang="ru-RU"/>
                    </a:p>
                  </a:txBody>
                  <a:tcPr/>
                </a:tc>
                <a:tc gridSpan="2">
                  <a:txBody>
                    <a:bodyPr/>
                    <a:lstStyle/>
                    <a:p>
                      <a:pPr algn="ctr">
                        <a:lnSpc>
                          <a:spcPct val="115000"/>
                        </a:lnSpc>
                        <a:spcAft>
                          <a:spcPts val="1000"/>
                        </a:spcAft>
                      </a:pPr>
                      <a:r>
                        <a:rPr lang="ru-RU" sz="2000" b="1" dirty="0">
                          <a:solidFill>
                            <a:schemeClr val="tx1"/>
                          </a:solidFill>
                          <a:effectLst/>
                        </a:rPr>
                        <a:t>20 мин</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gridSpan="2">
                  <a:txBody>
                    <a:bodyPr/>
                    <a:lstStyle/>
                    <a:p>
                      <a:pPr algn="ctr">
                        <a:lnSpc>
                          <a:spcPct val="115000"/>
                        </a:lnSpc>
                        <a:spcAft>
                          <a:spcPts val="1000"/>
                        </a:spcAft>
                      </a:pPr>
                      <a:r>
                        <a:rPr lang="ru-RU" sz="2000" b="1" dirty="0">
                          <a:solidFill>
                            <a:schemeClr val="tx1"/>
                          </a:solidFill>
                          <a:effectLst/>
                        </a:rPr>
                        <a:t>30 мин</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gridSpan="2">
                  <a:txBody>
                    <a:bodyPr/>
                    <a:lstStyle/>
                    <a:p>
                      <a:pPr algn="ctr">
                        <a:lnSpc>
                          <a:spcPct val="115000"/>
                        </a:lnSpc>
                        <a:spcAft>
                          <a:spcPts val="1000"/>
                        </a:spcAft>
                      </a:pPr>
                      <a:r>
                        <a:rPr lang="ru-RU" sz="2000" b="1" dirty="0">
                          <a:solidFill>
                            <a:schemeClr val="tx1"/>
                          </a:solidFill>
                          <a:effectLst/>
                        </a:rPr>
                        <a:t>45 мин</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gridSpan="2">
                  <a:txBody>
                    <a:bodyPr/>
                    <a:lstStyle/>
                    <a:p>
                      <a:pPr algn="ctr">
                        <a:lnSpc>
                          <a:spcPct val="115000"/>
                        </a:lnSpc>
                        <a:spcAft>
                          <a:spcPts val="1000"/>
                        </a:spcAft>
                      </a:pPr>
                      <a:r>
                        <a:rPr lang="ru-RU" sz="2000" b="1" dirty="0">
                          <a:solidFill>
                            <a:schemeClr val="tx1"/>
                          </a:solidFill>
                          <a:effectLst/>
                        </a:rPr>
                        <a:t>75 мин</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extLst>
                  <a:ext uri="{0D108BD9-81ED-4DB2-BD59-A6C34878D82A}">
                    <a16:rowId xmlns:a16="http://schemas.microsoft.com/office/drawing/2014/main" val="4053981958"/>
                  </a:ext>
                </a:extLst>
              </a:tr>
              <a:tr h="576000">
                <a:tc vMerge="1">
                  <a:txBody>
                    <a:bodyPr/>
                    <a:lstStyle/>
                    <a:p>
                      <a:endParaRPr lang="ru-RU"/>
                    </a:p>
                  </a:txBody>
                  <a:tcPr/>
                </a:tc>
                <a:tc>
                  <a:txBody>
                    <a:bodyPr/>
                    <a:lstStyle/>
                    <a:p>
                      <a:pPr algn="ctr">
                        <a:lnSpc>
                          <a:spcPct val="115000"/>
                        </a:lnSpc>
                        <a:spcAft>
                          <a:spcPts val="1000"/>
                        </a:spcAft>
                      </a:pPr>
                      <a:r>
                        <a:rPr lang="ru-RU" sz="1800" b="1" dirty="0">
                          <a:solidFill>
                            <a:schemeClr val="tx1"/>
                          </a:solidFill>
                          <a:effectLst/>
                        </a:rPr>
                        <a:t>∑</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spc="-100" dirty="0">
                          <a:solidFill>
                            <a:schemeClr val="tx1"/>
                          </a:solidFill>
                          <a:effectLst/>
                        </a:rPr>
                        <a:t>ПРМТ,</a:t>
                      </a:r>
                      <a:r>
                        <a:rPr lang="ru-RU" sz="1800" b="1" dirty="0">
                          <a:solidFill>
                            <a:schemeClr val="tx1"/>
                          </a:solidFill>
                          <a:effectLst/>
                        </a:rPr>
                        <a:t> о.е.</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dirty="0">
                          <a:solidFill>
                            <a:schemeClr val="tx1"/>
                          </a:solidFill>
                          <a:effectLst/>
                        </a:rPr>
                        <a:t>∑</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spc="-100" dirty="0">
                          <a:solidFill>
                            <a:schemeClr val="tx1"/>
                          </a:solidFill>
                          <a:effectLst/>
                        </a:rPr>
                        <a:t>ПРМТ,</a:t>
                      </a:r>
                      <a:r>
                        <a:rPr lang="ru-RU" sz="1800" b="1" dirty="0">
                          <a:solidFill>
                            <a:schemeClr val="tx1"/>
                          </a:solidFill>
                          <a:effectLst/>
                        </a:rPr>
                        <a:t> о.е.</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dirty="0">
                          <a:solidFill>
                            <a:schemeClr val="tx1"/>
                          </a:solidFill>
                          <a:effectLst/>
                        </a:rPr>
                        <a:t>∑</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spc="-100" dirty="0">
                          <a:solidFill>
                            <a:schemeClr val="tx1"/>
                          </a:solidFill>
                          <a:effectLst/>
                        </a:rPr>
                        <a:t>ПРМТ,</a:t>
                      </a:r>
                      <a:r>
                        <a:rPr lang="ru-RU" sz="1800" b="1" dirty="0">
                          <a:solidFill>
                            <a:schemeClr val="tx1"/>
                          </a:solidFill>
                          <a:effectLst/>
                        </a:rPr>
                        <a:t> о.е.</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dirty="0">
                          <a:solidFill>
                            <a:schemeClr val="tx1"/>
                          </a:solidFill>
                          <a:effectLst/>
                        </a:rPr>
                        <a:t>∑</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spc="-100" dirty="0">
                          <a:solidFill>
                            <a:schemeClr val="tx1"/>
                          </a:solidFill>
                          <a:effectLst/>
                        </a:rPr>
                        <a:t>ПРМТ,</a:t>
                      </a:r>
                      <a:r>
                        <a:rPr lang="ru-RU" sz="1800" b="1" dirty="0">
                          <a:solidFill>
                            <a:schemeClr val="tx1"/>
                          </a:solidFill>
                          <a:effectLst/>
                        </a:rPr>
                        <a:t> о.е.</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76234060"/>
                  </a:ext>
                </a:extLst>
              </a:tr>
              <a:tr h="468000">
                <a:tc>
                  <a:txBody>
                    <a:bodyPr/>
                    <a:lstStyle/>
                    <a:p>
                      <a:pPr algn="ctr">
                        <a:lnSpc>
                          <a:spcPct val="115000"/>
                        </a:lnSpc>
                        <a:spcAft>
                          <a:spcPts val="1000"/>
                        </a:spcAft>
                      </a:pPr>
                      <a:r>
                        <a:rPr lang="ru-RU" sz="1800" dirty="0">
                          <a:solidFill>
                            <a:schemeClr val="tx1"/>
                          </a:solidFill>
                          <a:effectLst/>
                        </a:rPr>
                        <a:t>Контроль</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tx1"/>
                          </a:solidFill>
                          <a:effectLst/>
                        </a:rPr>
                        <a:t>3004</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tx1"/>
                          </a:solidFill>
                          <a:effectLst/>
                        </a:rPr>
                        <a:t>1,00</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tx1"/>
                          </a:solidFill>
                          <a:effectLst/>
                        </a:rPr>
                        <a:t>2539</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tx1"/>
                          </a:solidFill>
                          <a:effectLst/>
                        </a:rPr>
                        <a:t>1,00</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tx1"/>
                          </a:solidFill>
                          <a:effectLst/>
                        </a:rPr>
                        <a:t>2007</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tx1"/>
                          </a:solidFill>
                          <a:effectLst/>
                        </a:rPr>
                        <a:t>1,00</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tx1"/>
                          </a:solidFill>
                          <a:effectLst/>
                        </a:rPr>
                        <a:t>1487</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tx1"/>
                          </a:solidFill>
                          <a:effectLst/>
                        </a:rPr>
                        <a:t>1,00</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457224"/>
                  </a:ext>
                </a:extLst>
              </a:tr>
              <a:tr h="468000">
                <a:tc>
                  <a:txBody>
                    <a:bodyPr/>
                    <a:lstStyle/>
                    <a:p>
                      <a:pPr algn="ctr">
                        <a:lnSpc>
                          <a:spcPct val="115000"/>
                        </a:lnSpc>
                        <a:spcAft>
                          <a:spcPts val="1000"/>
                        </a:spcAft>
                      </a:pPr>
                      <a:r>
                        <a:rPr lang="ru-RU" sz="1800" i="1" dirty="0">
                          <a:solidFill>
                            <a:schemeClr val="tx1"/>
                          </a:solidFill>
                          <a:effectLst/>
                        </a:rPr>
                        <a:t>Eb1</a:t>
                      </a:r>
                      <a:endParaRPr lang="ru-RU"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ru-RU" sz="1800">
                          <a:solidFill>
                            <a:schemeClr val="tx1"/>
                          </a:solidFill>
                          <a:effectLst/>
                        </a:rPr>
                        <a:t>866</a:t>
                      </a:r>
                      <a:endParaRPr lang="ru-RU"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1" dirty="0">
                          <a:solidFill>
                            <a:schemeClr val="tx1"/>
                          </a:solidFill>
                          <a:effectLst/>
                        </a:rPr>
                        <a:t>0,43 *</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ru-RU" sz="1800">
                          <a:solidFill>
                            <a:schemeClr val="tx1"/>
                          </a:solidFill>
                          <a:effectLst/>
                        </a:rPr>
                        <a:t>617</a:t>
                      </a:r>
                      <a:endParaRPr lang="ru-RU"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0" dirty="0">
                          <a:solidFill>
                            <a:schemeClr val="tx1"/>
                          </a:solidFill>
                          <a:effectLst/>
                        </a:rPr>
                        <a:t>0,57 *</a:t>
                      </a:r>
                      <a:endParaRPr lang="ru-RU"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ru-RU" sz="1800" b="0" dirty="0">
                          <a:solidFill>
                            <a:schemeClr val="tx1"/>
                          </a:solidFill>
                          <a:effectLst/>
                        </a:rPr>
                        <a:t>413</a:t>
                      </a:r>
                      <a:endParaRPr lang="ru-RU"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0" dirty="0">
                          <a:solidFill>
                            <a:schemeClr val="tx1"/>
                          </a:solidFill>
                          <a:effectLst/>
                        </a:rPr>
                        <a:t>0,66 *</a:t>
                      </a:r>
                      <a:endParaRPr lang="ru-RU"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ru-RU" sz="1600" dirty="0">
                          <a:solidFill>
                            <a:schemeClr val="tx1"/>
                          </a:solidFill>
                          <a:effectLst/>
                        </a:rPr>
                        <a:t>412</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tx1"/>
                          </a:solidFill>
                          <a:effectLst/>
                        </a:rPr>
                        <a:t>0,97</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4070354"/>
                  </a:ext>
                </a:extLst>
              </a:tr>
              <a:tr h="468000">
                <a:tc>
                  <a:txBody>
                    <a:bodyPr/>
                    <a:lstStyle/>
                    <a:p>
                      <a:pPr algn="ctr">
                        <a:lnSpc>
                          <a:spcPct val="115000"/>
                        </a:lnSpc>
                        <a:spcAft>
                          <a:spcPts val="1000"/>
                        </a:spcAft>
                      </a:pPr>
                      <a:r>
                        <a:rPr lang="en-US" sz="1800" i="1" dirty="0">
                          <a:solidFill>
                            <a:schemeClr val="bg1">
                              <a:lumMod val="65000"/>
                            </a:schemeClr>
                          </a:solidFill>
                          <a:effectLst/>
                        </a:rPr>
                        <a:t>mars</a:t>
                      </a:r>
                      <a:endParaRPr lang="ru-RU" sz="1800" i="1"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a:solidFill>
                            <a:schemeClr val="bg1">
                              <a:lumMod val="65000"/>
                            </a:schemeClr>
                          </a:solidFill>
                          <a:effectLst/>
                        </a:rPr>
                        <a:t>1045</a:t>
                      </a:r>
                      <a:endParaRPr lang="ru-RU" sz="16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a:solidFill>
                            <a:schemeClr val="bg1">
                              <a:lumMod val="65000"/>
                            </a:schemeClr>
                          </a:solidFill>
                          <a:effectLst/>
                        </a:rPr>
                        <a:t>0,21 *</a:t>
                      </a:r>
                      <a:endParaRPr lang="ru-RU" sz="16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a:solidFill>
                            <a:schemeClr val="bg1">
                              <a:lumMod val="65000"/>
                            </a:schemeClr>
                          </a:solidFill>
                          <a:effectLst/>
                        </a:rPr>
                        <a:t>973</a:t>
                      </a:r>
                      <a:endParaRPr lang="ru-RU" sz="16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a:solidFill>
                            <a:schemeClr val="bg1">
                              <a:lumMod val="65000"/>
                            </a:schemeClr>
                          </a:solidFill>
                          <a:effectLst/>
                        </a:rPr>
                        <a:t>0,34 *</a:t>
                      </a:r>
                      <a:endParaRPr lang="ru-RU" sz="16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a:solidFill>
                            <a:schemeClr val="bg1">
                              <a:lumMod val="65000"/>
                            </a:schemeClr>
                          </a:solidFill>
                          <a:effectLst/>
                        </a:rPr>
                        <a:t>842</a:t>
                      </a:r>
                      <a:endParaRPr lang="ru-RU" sz="16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a:solidFill>
                            <a:schemeClr val="bg1">
                              <a:lumMod val="65000"/>
                            </a:schemeClr>
                          </a:solidFill>
                          <a:effectLst/>
                        </a:rPr>
                        <a:t>0,90 *</a:t>
                      </a:r>
                      <a:endParaRPr lang="ru-RU" sz="16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613</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a:solidFill>
                            <a:schemeClr val="bg1">
                              <a:lumMod val="65000"/>
                            </a:schemeClr>
                          </a:solidFill>
                          <a:effectLst/>
                        </a:rPr>
                        <a:t>0,99</a:t>
                      </a:r>
                      <a:endParaRPr lang="ru-RU" sz="16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7139114"/>
                  </a:ext>
                </a:extLst>
              </a:tr>
              <a:tr h="468000">
                <a:tc>
                  <a:txBody>
                    <a:bodyPr/>
                    <a:lstStyle/>
                    <a:p>
                      <a:pPr algn="ctr">
                        <a:lnSpc>
                          <a:spcPct val="115000"/>
                        </a:lnSpc>
                        <a:spcAft>
                          <a:spcPts val="1000"/>
                        </a:spcAft>
                      </a:pPr>
                      <a:r>
                        <a:rPr lang="ru-RU" sz="1800" i="1" dirty="0">
                          <a:solidFill>
                            <a:schemeClr val="bg1">
                              <a:lumMod val="65000"/>
                            </a:schemeClr>
                          </a:solidFill>
                          <a:effectLst/>
                        </a:rPr>
                        <a:t>Non3</a:t>
                      </a:r>
                      <a:endParaRPr lang="ru-RU" sz="1800" i="1"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1046</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0,81 *</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713</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a:solidFill>
                            <a:schemeClr val="bg1">
                              <a:lumMod val="65000"/>
                            </a:schemeClr>
                          </a:solidFill>
                          <a:effectLst/>
                        </a:rPr>
                        <a:t>0,94</a:t>
                      </a:r>
                      <a:endParaRPr lang="ru-RU" sz="16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a:solidFill>
                            <a:schemeClr val="bg1">
                              <a:lumMod val="65000"/>
                            </a:schemeClr>
                          </a:solidFill>
                          <a:effectLst/>
                        </a:rPr>
                        <a:t>614</a:t>
                      </a:r>
                      <a:endParaRPr lang="ru-RU" sz="16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a:solidFill>
                            <a:schemeClr val="bg1">
                              <a:lumMod val="65000"/>
                            </a:schemeClr>
                          </a:solidFill>
                          <a:effectLst/>
                        </a:rPr>
                        <a:t>0,96</a:t>
                      </a:r>
                      <a:endParaRPr lang="ru-RU" sz="16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424</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a:solidFill>
                            <a:schemeClr val="bg1">
                              <a:lumMod val="65000"/>
                            </a:schemeClr>
                          </a:solidFill>
                          <a:effectLst/>
                        </a:rPr>
                        <a:t>0,98 *</a:t>
                      </a:r>
                      <a:endParaRPr lang="ru-RU" sz="16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9205327"/>
                  </a:ext>
                </a:extLst>
              </a:tr>
              <a:tr h="468000">
                <a:tc>
                  <a:txBody>
                    <a:bodyPr/>
                    <a:lstStyle/>
                    <a:p>
                      <a:pPr algn="ctr">
                        <a:lnSpc>
                          <a:spcPct val="115000"/>
                        </a:lnSpc>
                        <a:spcAft>
                          <a:spcPts val="1000"/>
                        </a:spcAft>
                      </a:pPr>
                      <a:r>
                        <a:rPr lang="ru-RU" sz="1800" i="1" dirty="0">
                          <a:solidFill>
                            <a:schemeClr val="bg1">
                              <a:lumMod val="65000"/>
                            </a:schemeClr>
                          </a:solidFill>
                          <a:effectLst/>
                        </a:rPr>
                        <a:t>mei-38</a:t>
                      </a:r>
                      <a:endParaRPr lang="ru-RU" sz="1800" i="1"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a:solidFill>
                            <a:schemeClr val="bg1">
                              <a:lumMod val="65000"/>
                            </a:schemeClr>
                          </a:solidFill>
                          <a:effectLst/>
                        </a:rPr>
                        <a:t>707</a:t>
                      </a:r>
                      <a:endParaRPr lang="ru-RU" sz="16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a:solidFill>
                            <a:schemeClr val="bg1">
                              <a:lumMod val="65000"/>
                            </a:schemeClr>
                          </a:solidFill>
                          <a:effectLst/>
                        </a:rPr>
                        <a:t>0,19 *</a:t>
                      </a:r>
                      <a:endParaRPr lang="ru-RU" sz="16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a:solidFill>
                            <a:schemeClr val="bg1">
                              <a:lumMod val="65000"/>
                            </a:schemeClr>
                          </a:solidFill>
                          <a:effectLst/>
                        </a:rPr>
                        <a:t>714</a:t>
                      </a:r>
                      <a:endParaRPr lang="ru-RU" sz="16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0,28 *</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510</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0,93 *</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400</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a:solidFill>
                            <a:schemeClr val="bg1">
                              <a:lumMod val="65000"/>
                            </a:schemeClr>
                          </a:solidFill>
                          <a:effectLst/>
                        </a:rPr>
                        <a:t>0,96</a:t>
                      </a:r>
                      <a:endParaRPr lang="ru-RU" sz="16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6404584"/>
                  </a:ext>
                </a:extLst>
              </a:tr>
              <a:tr h="468000">
                <a:tc>
                  <a:txBody>
                    <a:bodyPr/>
                    <a:lstStyle/>
                    <a:p>
                      <a:pPr algn="ctr">
                        <a:lnSpc>
                          <a:spcPct val="115000"/>
                        </a:lnSpc>
                        <a:spcAft>
                          <a:spcPts val="1000"/>
                        </a:spcAft>
                      </a:pPr>
                      <a:r>
                        <a:rPr lang="ru-RU" sz="1800" i="1" dirty="0">
                          <a:solidFill>
                            <a:schemeClr val="bg1">
                              <a:lumMod val="65000"/>
                            </a:schemeClr>
                          </a:solidFill>
                          <a:effectLst/>
                        </a:rPr>
                        <a:t>chb (Mast)</a:t>
                      </a:r>
                      <a:endParaRPr lang="ru-RU" sz="1800" i="1"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713</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0,37 *</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a:solidFill>
                            <a:schemeClr val="bg1">
                              <a:lumMod val="65000"/>
                            </a:schemeClr>
                          </a:solidFill>
                          <a:effectLst/>
                        </a:rPr>
                        <a:t>725</a:t>
                      </a:r>
                      <a:endParaRPr lang="ru-RU" sz="16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a:solidFill>
                            <a:schemeClr val="bg1">
                              <a:lumMod val="65000"/>
                            </a:schemeClr>
                          </a:solidFill>
                          <a:effectLst/>
                        </a:rPr>
                        <a:t>0,18 *</a:t>
                      </a:r>
                      <a:endParaRPr lang="ru-RU" sz="16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a:solidFill>
                            <a:schemeClr val="bg1">
                              <a:lumMod val="65000"/>
                            </a:schemeClr>
                          </a:solidFill>
                          <a:effectLst/>
                        </a:rPr>
                        <a:t>512</a:t>
                      </a:r>
                      <a:endParaRPr lang="ru-RU" sz="16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0,74 *</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404</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1,00</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4465045"/>
                  </a:ext>
                </a:extLst>
              </a:tr>
            </a:tbl>
          </a:graphicData>
        </a:graphic>
      </p:graphicFrame>
      <p:sp>
        <p:nvSpPr>
          <p:cNvPr id="2" name="Прямоугольник 1">
            <a:extLst>
              <a:ext uri="{FF2B5EF4-FFF2-40B4-BE49-F238E27FC236}">
                <a16:creationId xmlns:a16="http://schemas.microsoft.com/office/drawing/2014/main" id="{C6A9DD6D-C1C3-707D-CC91-0B44130E110C}"/>
              </a:ext>
            </a:extLst>
          </p:cNvPr>
          <p:cNvSpPr/>
          <p:nvPr/>
        </p:nvSpPr>
        <p:spPr>
          <a:xfrm>
            <a:off x="623999" y="5770153"/>
            <a:ext cx="1518364" cy="307777"/>
          </a:xfrm>
          <a:prstGeom prst="rect">
            <a:avLst/>
          </a:prstGeom>
        </p:spPr>
        <p:txBody>
          <a:bodyPr wrap="none">
            <a:spAutoFit/>
          </a:bodyPr>
          <a:lstStyle/>
          <a:p>
            <a:pPr algn="just"/>
            <a:r>
              <a:rPr lang="en-US" sz="1400" dirty="0">
                <a:ea typeface="Calibri" panose="020F0502020204030204" pitchFamily="34" charset="0"/>
                <a:cs typeface="Times New Roman" panose="02020603050405020304" pitchFamily="18" charset="0"/>
              </a:rPr>
              <a:t>* p &lt;0,05 </a:t>
            </a:r>
            <a:r>
              <a:rPr lang="ru-RU" sz="1400" dirty="0">
                <a:ea typeface="Calibri" panose="020F0502020204030204" pitchFamily="34" charset="0"/>
                <a:cs typeface="Times New Roman" panose="02020603050405020304" pitchFamily="18" charset="0"/>
              </a:rPr>
              <a:t>(χ</a:t>
            </a:r>
            <a:r>
              <a:rPr lang="ru-RU" sz="1400" baseline="30000" dirty="0">
                <a:ea typeface="Calibri" panose="020F0502020204030204" pitchFamily="34" charset="0"/>
                <a:cs typeface="Times New Roman" panose="02020603050405020304" pitchFamily="18" charset="0"/>
              </a:rPr>
              <a:t>2 </a:t>
            </a:r>
            <a:r>
              <a:rPr lang="ru-RU" sz="1400" dirty="0">
                <a:ea typeface="Calibri" panose="020F0502020204030204" pitchFamily="34" charset="0"/>
                <a:cs typeface="Times New Roman" panose="02020603050405020304" pitchFamily="18" charset="0"/>
              </a:rPr>
              <a:t>тест).</a:t>
            </a:r>
          </a:p>
        </p:txBody>
      </p:sp>
      <p:sp>
        <p:nvSpPr>
          <p:cNvPr id="4" name="Прямоугольник 3">
            <a:extLst>
              <a:ext uri="{FF2B5EF4-FFF2-40B4-BE49-F238E27FC236}">
                <a16:creationId xmlns:a16="http://schemas.microsoft.com/office/drawing/2014/main" id="{0344FF74-EE7E-5D2F-996C-A8B7582CF438}"/>
              </a:ext>
            </a:extLst>
          </p:cNvPr>
          <p:cNvSpPr/>
          <p:nvPr/>
        </p:nvSpPr>
        <p:spPr>
          <a:xfrm>
            <a:off x="623999" y="6129300"/>
            <a:ext cx="10943999" cy="523220"/>
          </a:xfrm>
          <a:prstGeom prst="rect">
            <a:avLst/>
          </a:prstGeom>
        </p:spPr>
        <p:txBody>
          <a:bodyPr wrap="square">
            <a:spAutoFit/>
          </a:bodyPr>
          <a:lstStyle/>
          <a:p>
            <a:pPr algn="just"/>
            <a:r>
              <a:rPr lang="ru-RU" sz="1400" dirty="0">
                <a:ea typeface="Calibri" panose="020F0502020204030204" pitchFamily="34" charset="0"/>
              </a:rPr>
              <a:t>Представлены средние значения как минимум трех биологических повторов после нормирования на соответствующий контроль, принятый за 1. ∑ – суммарное количество подсчитанных клеток (включает в себя клетки без повторного роста микротрубочек).</a:t>
            </a:r>
            <a:endParaRPr lang="ru-RU" sz="1400" dirty="0"/>
          </a:p>
        </p:txBody>
      </p:sp>
      <p:sp>
        <p:nvSpPr>
          <p:cNvPr id="5" name="Номер слайда 4">
            <a:extLst>
              <a:ext uri="{FF2B5EF4-FFF2-40B4-BE49-F238E27FC236}">
                <a16:creationId xmlns:a16="http://schemas.microsoft.com/office/drawing/2014/main" id="{EAC5E6F5-051E-AEE2-4746-FD071E962DA0}"/>
              </a:ext>
            </a:extLst>
          </p:cNvPr>
          <p:cNvSpPr>
            <a:spLocks noGrp="1"/>
          </p:cNvSpPr>
          <p:nvPr>
            <p:ph type="sldNum" sz="quarter" idx="12"/>
          </p:nvPr>
        </p:nvSpPr>
        <p:spPr>
          <a:xfrm>
            <a:off x="8824800" y="6356350"/>
            <a:ext cx="2743200" cy="365125"/>
          </a:xfrm>
        </p:spPr>
        <p:txBody>
          <a:bodyPr/>
          <a:lstStyle/>
          <a:p>
            <a:r>
              <a:rPr lang="en-US" sz="1400" dirty="0"/>
              <a:t>1</a:t>
            </a:r>
            <a:r>
              <a:rPr lang="ru-RU" sz="1400" dirty="0"/>
              <a:t>3 </a:t>
            </a:r>
            <a:r>
              <a:rPr lang="en-US" sz="1400" dirty="0"/>
              <a:t>/</a:t>
            </a:r>
            <a:r>
              <a:rPr lang="ru-RU" sz="1400" dirty="0"/>
              <a:t> </a:t>
            </a:r>
            <a:r>
              <a:rPr lang="en-US" sz="1400" dirty="0"/>
              <a:t>2</a:t>
            </a:r>
            <a:r>
              <a:rPr lang="ru-RU" sz="1400" dirty="0"/>
              <a:t>5</a:t>
            </a:r>
          </a:p>
        </p:txBody>
      </p:sp>
    </p:spTree>
    <p:extLst>
      <p:ext uri="{BB962C8B-B14F-4D97-AF65-F5344CB8AC3E}">
        <p14:creationId xmlns:p14="http://schemas.microsoft.com/office/powerpoint/2010/main" val="1540082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a:extLst>
              <a:ext uri="{FF2B5EF4-FFF2-40B4-BE49-F238E27FC236}">
                <a16:creationId xmlns:a16="http://schemas.microsoft.com/office/drawing/2014/main" id="{5A27D755-1253-5C98-D998-9E7214AD341D}"/>
              </a:ext>
            </a:extLst>
          </p:cNvPr>
          <p:cNvSpPr>
            <a:spLocks noGrp="1"/>
          </p:cNvSpPr>
          <p:nvPr>
            <p:ph type="title"/>
          </p:nvPr>
        </p:nvSpPr>
        <p:spPr>
          <a:xfrm>
            <a:off x="624000" y="277206"/>
            <a:ext cx="10944000" cy="720000"/>
          </a:xfrm>
        </p:spPr>
        <p:txBody>
          <a:bodyPr>
            <a:noAutofit/>
          </a:bodyPr>
          <a:lstStyle/>
          <a:p>
            <a:pPr algn="just"/>
            <a:r>
              <a:rPr lang="ru-RU" sz="2200" b="1" dirty="0"/>
              <a:t>ЧАСТОТА ПОВТОРНОГО РОСТА МИКРОТРУБОЧЕК ОТ ХРОМОСОМ И/ИЛИ КИНЕТОХОРОВ ПОСЛЕ РНК-ИНТЕРФЕРЕНЦИИ ИССЛЕДУЕМЫХ ГЕНОВ ПОСЛЕ КОЛЦЕМИДНОЙ ОБРАБОТКИ</a:t>
            </a:r>
          </a:p>
        </p:txBody>
      </p:sp>
      <p:graphicFrame>
        <p:nvGraphicFramePr>
          <p:cNvPr id="13" name="Таблица 12">
            <a:extLst>
              <a:ext uri="{FF2B5EF4-FFF2-40B4-BE49-F238E27FC236}">
                <a16:creationId xmlns:a16="http://schemas.microsoft.com/office/drawing/2014/main" id="{336C5C26-E07E-8BDA-EF62-761E2570F992}"/>
              </a:ext>
            </a:extLst>
          </p:cNvPr>
          <p:cNvGraphicFramePr>
            <a:graphicFrameLocks noGrp="1"/>
          </p:cNvGraphicFramePr>
          <p:nvPr>
            <p:extLst>
              <p:ext uri="{D42A27DB-BD31-4B8C-83A1-F6EECF244321}">
                <p14:modId xmlns:p14="http://schemas.microsoft.com/office/powerpoint/2010/main" val="1712722042"/>
              </p:ext>
            </p:extLst>
          </p:nvPr>
        </p:nvGraphicFramePr>
        <p:xfrm>
          <a:off x="623999" y="1309808"/>
          <a:ext cx="10943997" cy="4356394"/>
        </p:xfrm>
        <a:graphic>
          <a:graphicData uri="http://schemas.openxmlformats.org/drawingml/2006/table">
            <a:tbl>
              <a:tblPr firstRow="1" firstCol="1" bandRow="1">
                <a:tableStyleId>{5C22544A-7EE6-4342-B048-85BDC9FD1C3A}</a:tableStyleId>
              </a:tblPr>
              <a:tblGrid>
                <a:gridCol w="2223821">
                  <a:extLst>
                    <a:ext uri="{9D8B030D-6E8A-4147-A177-3AD203B41FA5}">
                      <a16:colId xmlns:a16="http://schemas.microsoft.com/office/drawing/2014/main" val="3781765276"/>
                    </a:ext>
                  </a:extLst>
                </a:gridCol>
                <a:gridCol w="1090022">
                  <a:extLst>
                    <a:ext uri="{9D8B030D-6E8A-4147-A177-3AD203B41FA5}">
                      <a16:colId xmlns:a16="http://schemas.microsoft.com/office/drawing/2014/main" val="828572398"/>
                    </a:ext>
                  </a:extLst>
                </a:gridCol>
                <a:gridCol w="1090022">
                  <a:extLst>
                    <a:ext uri="{9D8B030D-6E8A-4147-A177-3AD203B41FA5}">
                      <a16:colId xmlns:a16="http://schemas.microsoft.com/office/drawing/2014/main" val="4181823146"/>
                    </a:ext>
                  </a:extLst>
                </a:gridCol>
                <a:gridCol w="1090022">
                  <a:extLst>
                    <a:ext uri="{9D8B030D-6E8A-4147-A177-3AD203B41FA5}">
                      <a16:colId xmlns:a16="http://schemas.microsoft.com/office/drawing/2014/main" val="2455902156"/>
                    </a:ext>
                  </a:extLst>
                </a:gridCol>
                <a:gridCol w="1090022">
                  <a:extLst>
                    <a:ext uri="{9D8B030D-6E8A-4147-A177-3AD203B41FA5}">
                      <a16:colId xmlns:a16="http://schemas.microsoft.com/office/drawing/2014/main" val="1543116468"/>
                    </a:ext>
                  </a:extLst>
                </a:gridCol>
                <a:gridCol w="1090022">
                  <a:extLst>
                    <a:ext uri="{9D8B030D-6E8A-4147-A177-3AD203B41FA5}">
                      <a16:colId xmlns:a16="http://schemas.microsoft.com/office/drawing/2014/main" val="1371038349"/>
                    </a:ext>
                  </a:extLst>
                </a:gridCol>
                <a:gridCol w="1090022">
                  <a:extLst>
                    <a:ext uri="{9D8B030D-6E8A-4147-A177-3AD203B41FA5}">
                      <a16:colId xmlns:a16="http://schemas.microsoft.com/office/drawing/2014/main" val="2344058444"/>
                    </a:ext>
                  </a:extLst>
                </a:gridCol>
                <a:gridCol w="1090022">
                  <a:extLst>
                    <a:ext uri="{9D8B030D-6E8A-4147-A177-3AD203B41FA5}">
                      <a16:colId xmlns:a16="http://schemas.microsoft.com/office/drawing/2014/main" val="1905833695"/>
                    </a:ext>
                  </a:extLst>
                </a:gridCol>
                <a:gridCol w="1090022">
                  <a:extLst>
                    <a:ext uri="{9D8B030D-6E8A-4147-A177-3AD203B41FA5}">
                      <a16:colId xmlns:a16="http://schemas.microsoft.com/office/drawing/2014/main" val="1830126940"/>
                    </a:ext>
                  </a:extLst>
                </a:gridCol>
              </a:tblGrid>
              <a:tr h="468000">
                <a:tc rowSpan="3">
                  <a:txBody>
                    <a:bodyPr/>
                    <a:lstStyle/>
                    <a:p>
                      <a:pPr algn="ctr">
                        <a:lnSpc>
                          <a:spcPct val="115000"/>
                        </a:lnSpc>
                        <a:spcAft>
                          <a:spcPts val="1000"/>
                        </a:spcAft>
                      </a:pPr>
                      <a:r>
                        <a:rPr lang="ru-RU" sz="2000" dirty="0">
                          <a:solidFill>
                            <a:schemeClr val="tx1"/>
                          </a:solidFill>
                          <a:effectLst/>
                        </a:rPr>
                        <a:t>РНК-</a:t>
                      </a:r>
                      <a:br>
                        <a:rPr lang="ru-RU" sz="2000" dirty="0">
                          <a:solidFill>
                            <a:schemeClr val="tx1"/>
                          </a:solidFill>
                          <a:effectLst/>
                        </a:rPr>
                      </a:br>
                      <a:r>
                        <a:rPr lang="ru-RU" sz="2000" spc="-10" dirty="0">
                          <a:solidFill>
                            <a:schemeClr val="tx1"/>
                          </a:solidFill>
                          <a:effectLst/>
                        </a:rPr>
                        <a:t>интерференция</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8">
                  <a:txBody>
                    <a:bodyPr/>
                    <a:lstStyle/>
                    <a:p>
                      <a:pPr algn="ctr">
                        <a:lnSpc>
                          <a:spcPct val="115000"/>
                        </a:lnSpc>
                        <a:spcAft>
                          <a:spcPts val="1000"/>
                        </a:spcAft>
                      </a:pPr>
                      <a:r>
                        <a:rPr lang="ru-RU" sz="2000" dirty="0">
                          <a:solidFill>
                            <a:schemeClr val="tx1"/>
                          </a:solidFill>
                          <a:effectLst/>
                        </a:rPr>
                        <a:t>Время после отмывки клеток от колцемида</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432150552"/>
                  </a:ext>
                </a:extLst>
              </a:tr>
              <a:tr h="468000">
                <a:tc vMerge="1">
                  <a:txBody>
                    <a:bodyPr/>
                    <a:lstStyle/>
                    <a:p>
                      <a:endParaRPr lang="ru-RU"/>
                    </a:p>
                  </a:txBody>
                  <a:tcPr/>
                </a:tc>
                <a:tc gridSpan="2">
                  <a:txBody>
                    <a:bodyPr/>
                    <a:lstStyle/>
                    <a:p>
                      <a:pPr algn="ctr">
                        <a:lnSpc>
                          <a:spcPct val="115000"/>
                        </a:lnSpc>
                        <a:spcAft>
                          <a:spcPts val="1000"/>
                        </a:spcAft>
                      </a:pPr>
                      <a:r>
                        <a:rPr lang="ru-RU" sz="2000" b="1" dirty="0">
                          <a:solidFill>
                            <a:schemeClr val="tx1"/>
                          </a:solidFill>
                          <a:effectLst/>
                        </a:rPr>
                        <a:t>20 мин</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gridSpan="2">
                  <a:txBody>
                    <a:bodyPr/>
                    <a:lstStyle/>
                    <a:p>
                      <a:pPr algn="ctr">
                        <a:lnSpc>
                          <a:spcPct val="115000"/>
                        </a:lnSpc>
                        <a:spcAft>
                          <a:spcPts val="1000"/>
                        </a:spcAft>
                      </a:pPr>
                      <a:r>
                        <a:rPr lang="ru-RU" sz="2000" b="1" dirty="0">
                          <a:solidFill>
                            <a:schemeClr val="tx1"/>
                          </a:solidFill>
                          <a:effectLst/>
                        </a:rPr>
                        <a:t>30 мин</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gridSpan="2">
                  <a:txBody>
                    <a:bodyPr/>
                    <a:lstStyle/>
                    <a:p>
                      <a:pPr algn="ctr">
                        <a:lnSpc>
                          <a:spcPct val="115000"/>
                        </a:lnSpc>
                        <a:spcAft>
                          <a:spcPts val="1000"/>
                        </a:spcAft>
                      </a:pPr>
                      <a:r>
                        <a:rPr lang="ru-RU" sz="2000" b="1" dirty="0">
                          <a:solidFill>
                            <a:schemeClr val="tx1"/>
                          </a:solidFill>
                          <a:effectLst/>
                        </a:rPr>
                        <a:t>45 мин</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gridSpan="2">
                  <a:txBody>
                    <a:bodyPr/>
                    <a:lstStyle/>
                    <a:p>
                      <a:pPr algn="ctr">
                        <a:lnSpc>
                          <a:spcPct val="115000"/>
                        </a:lnSpc>
                        <a:spcAft>
                          <a:spcPts val="1000"/>
                        </a:spcAft>
                      </a:pPr>
                      <a:r>
                        <a:rPr lang="ru-RU" sz="2000" b="1" dirty="0">
                          <a:solidFill>
                            <a:schemeClr val="tx1"/>
                          </a:solidFill>
                          <a:effectLst/>
                        </a:rPr>
                        <a:t>75 мин</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extLst>
                  <a:ext uri="{0D108BD9-81ED-4DB2-BD59-A6C34878D82A}">
                    <a16:rowId xmlns:a16="http://schemas.microsoft.com/office/drawing/2014/main" val="4053981958"/>
                  </a:ext>
                </a:extLst>
              </a:tr>
              <a:tr h="576000">
                <a:tc vMerge="1">
                  <a:txBody>
                    <a:bodyPr/>
                    <a:lstStyle/>
                    <a:p>
                      <a:endParaRPr lang="ru-RU"/>
                    </a:p>
                  </a:txBody>
                  <a:tcPr/>
                </a:tc>
                <a:tc>
                  <a:txBody>
                    <a:bodyPr/>
                    <a:lstStyle/>
                    <a:p>
                      <a:pPr algn="ctr">
                        <a:lnSpc>
                          <a:spcPct val="115000"/>
                        </a:lnSpc>
                        <a:spcAft>
                          <a:spcPts val="1000"/>
                        </a:spcAft>
                      </a:pPr>
                      <a:r>
                        <a:rPr lang="ru-RU" sz="1800" b="1" dirty="0">
                          <a:solidFill>
                            <a:schemeClr val="tx1"/>
                          </a:solidFill>
                          <a:effectLst/>
                        </a:rPr>
                        <a:t>∑</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spc="-100" dirty="0">
                          <a:solidFill>
                            <a:schemeClr val="tx1"/>
                          </a:solidFill>
                          <a:effectLst/>
                        </a:rPr>
                        <a:t>ПРМТ,</a:t>
                      </a:r>
                      <a:r>
                        <a:rPr lang="ru-RU" sz="1800" b="1" dirty="0">
                          <a:solidFill>
                            <a:schemeClr val="tx1"/>
                          </a:solidFill>
                          <a:effectLst/>
                        </a:rPr>
                        <a:t> о.е.</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dirty="0">
                          <a:solidFill>
                            <a:schemeClr val="tx1"/>
                          </a:solidFill>
                          <a:effectLst/>
                        </a:rPr>
                        <a:t>∑</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spc="-100" dirty="0">
                          <a:solidFill>
                            <a:schemeClr val="tx1"/>
                          </a:solidFill>
                          <a:effectLst/>
                        </a:rPr>
                        <a:t>ПРМТ,</a:t>
                      </a:r>
                      <a:r>
                        <a:rPr lang="ru-RU" sz="1800" b="1" dirty="0">
                          <a:solidFill>
                            <a:schemeClr val="tx1"/>
                          </a:solidFill>
                          <a:effectLst/>
                        </a:rPr>
                        <a:t> о.е.</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dirty="0">
                          <a:solidFill>
                            <a:schemeClr val="tx1"/>
                          </a:solidFill>
                          <a:effectLst/>
                        </a:rPr>
                        <a:t>∑</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spc="-100" dirty="0">
                          <a:solidFill>
                            <a:schemeClr val="tx1"/>
                          </a:solidFill>
                          <a:effectLst/>
                        </a:rPr>
                        <a:t>ПРМТ,</a:t>
                      </a:r>
                      <a:r>
                        <a:rPr lang="ru-RU" sz="1800" b="1" dirty="0">
                          <a:solidFill>
                            <a:schemeClr val="tx1"/>
                          </a:solidFill>
                          <a:effectLst/>
                        </a:rPr>
                        <a:t> о.е.</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dirty="0">
                          <a:solidFill>
                            <a:schemeClr val="tx1"/>
                          </a:solidFill>
                          <a:effectLst/>
                        </a:rPr>
                        <a:t>∑</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spc="-100" dirty="0">
                          <a:solidFill>
                            <a:schemeClr val="tx1"/>
                          </a:solidFill>
                          <a:effectLst/>
                        </a:rPr>
                        <a:t>ПРМТ,</a:t>
                      </a:r>
                      <a:r>
                        <a:rPr lang="ru-RU" sz="1800" b="1" dirty="0">
                          <a:solidFill>
                            <a:schemeClr val="tx1"/>
                          </a:solidFill>
                          <a:effectLst/>
                        </a:rPr>
                        <a:t> о.е.</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76234060"/>
                  </a:ext>
                </a:extLst>
              </a:tr>
              <a:tr h="468000">
                <a:tc>
                  <a:txBody>
                    <a:bodyPr/>
                    <a:lstStyle/>
                    <a:p>
                      <a:pPr algn="ctr">
                        <a:lnSpc>
                          <a:spcPct val="115000"/>
                        </a:lnSpc>
                        <a:spcAft>
                          <a:spcPts val="1000"/>
                        </a:spcAft>
                      </a:pPr>
                      <a:r>
                        <a:rPr lang="ru-RU" sz="1800" dirty="0">
                          <a:solidFill>
                            <a:schemeClr val="tx1"/>
                          </a:solidFill>
                          <a:effectLst/>
                        </a:rPr>
                        <a:t>Контроль</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tx1"/>
                          </a:solidFill>
                          <a:effectLst/>
                        </a:rPr>
                        <a:t>3004</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tx1"/>
                          </a:solidFill>
                          <a:effectLst/>
                        </a:rPr>
                        <a:t>1,00</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tx1"/>
                          </a:solidFill>
                          <a:effectLst/>
                        </a:rPr>
                        <a:t>2539</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tx1"/>
                          </a:solidFill>
                          <a:effectLst/>
                        </a:rPr>
                        <a:t>1,00</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tx1"/>
                          </a:solidFill>
                          <a:effectLst/>
                        </a:rPr>
                        <a:t>2007</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tx1"/>
                          </a:solidFill>
                          <a:effectLst/>
                        </a:rPr>
                        <a:t>1,00</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tx1"/>
                          </a:solidFill>
                          <a:effectLst/>
                        </a:rPr>
                        <a:t>1487</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tx1"/>
                          </a:solidFill>
                          <a:effectLst/>
                        </a:rPr>
                        <a:t>1,00</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457224"/>
                  </a:ext>
                </a:extLst>
              </a:tr>
              <a:tr h="468000">
                <a:tc>
                  <a:txBody>
                    <a:bodyPr/>
                    <a:lstStyle/>
                    <a:p>
                      <a:pPr algn="ctr">
                        <a:lnSpc>
                          <a:spcPct val="115000"/>
                        </a:lnSpc>
                        <a:spcAft>
                          <a:spcPts val="1000"/>
                        </a:spcAft>
                      </a:pPr>
                      <a:r>
                        <a:rPr lang="ru-RU" sz="1800" i="1" dirty="0">
                          <a:solidFill>
                            <a:schemeClr val="bg1">
                              <a:lumMod val="65000"/>
                            </a:schemeClr>
                          </a:solidFill>
                          <a:effectLst/>
                        </a:rPr>
                        <a:t>Eb1</a:t>
                      </a:r>
                      <a:endParaRPr lang="ru-RU" sz="1800" i="1"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866</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0,43 *</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617</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0,57 *</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413</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0,66 *</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412</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0,97</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4070354"/>
                  </a:ext>
                </a:extLst>
              </a:tr>
              <a:tr h="468000">
                <a:tc>
                  <a:txBody>
                    <a:bodyPr/>
                    <a:lstStyle/>
                    <a:p>
                      <a:pPr algn="ctr">
                        <a:lnSpc>
                          <a:spcPct val="115000"/>
                        </a:lnSpc>
                        <a:spcAft>
                          <a:spcPts val="1000"/>
                        </a:spcAft>
                      </a:pPr>
                      <a:r>
                        <a:rPr lang="en-US" sz="1800" i="1" dirty="0">
                          <a:solidFill>
                            <a:schemeClr val="tx1"/>
                          </a:solidFill>
                          <a:effectLst/>
                        </a:rPr>
                        <a:t>mars</a:t>
                      </a:r>
                      <a:endParaRPr lang="ru-RU"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ru-RU" sz="1800" dirty="0">
                          <a:solidFill>
                            <a:schemeClr val="tx1"/>
                          </a:solidFill>
                          <a:effectLst/>
                        </a:rPr>
                        <a:t>1045</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1" dirty="0">
                          <a:solidFill>
                            <a:schemeClr val="tx1"/>
                          </a:solidFill>
                          <a:effectLst/>
                        </a:rPr>
                        <a:t>0,21 *</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ru-RU" sz="1800" dirty="0">
                          <a:solidFill>
                            <a:schemeClr val="tx1"/>
                          </a:solidFill>
                          <a:effectLst/>
                        </a:rPr>
                        <a:t>973</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1" dirty="0">
                          <a:solidFill>
                            <a:schemeClr val="tx1"/>
                          </a:solidFill>
                          <a:effectLst/>
                        </a:rPr>
                        <a:t>0,34 *</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ru-RU" sz="1600" dirty="0">
                          <a:solidFill>
                            <a:schemeClr val="tx1"/>
                          </a:solidFill>
                          <a:effectLst/>
                        </a:rPr>
                        <a:t>842</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tx1"/>
                          </a:solidFill>
                          <a:effectLst/>
                        </a:rPr>
                        <a:t>0,90 *</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tx1"/>
                          </a:solidFill>
                          <a:effectLst/>
                        </a:rPr>
                        <a:t>613</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tx1"/>
                          </a:solidFill>
                          <a:effectLst/>
                        </a:rPr>
                        <a:t>0,99</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7139114"/>
                  </a:ext>
                </a:extLst>
              </a:tr>
              <a:tr h="468000">
                <a:tc>
                  <a:txBody>
                    <a:bodyPr/>
                    <a:lstStyle/>
                    <a:p>
                      <a:pPr algn="ctr">
                        <a:lnSpc>
                          <a:spcPct val="115000"/>
                        </a:lnSpc>
                        <a:spcAft>
                          <a:spcPts val="1000"/>
                        </a:spcAft>
                      </a:pPr>
                      <a:r>
                        <a:rPr lang="ru-RU" sz="1800" i="1" dirty="0">
                          <a:solidFill>
                            <a:schemeClr val="bg1">
                              <a:lumMod val="65000"/>
                            </a:schemeClr>
                          </a:solidFill>
                          <a:effectLst/>
                        </a:rPr>
                        <a:t>Non3</a:t>
                      </a:r>
                      <a:endParaRPr lang="ru-RU" sz="1800" i="1"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1046</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0,81 *</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713</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0,94</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614</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0,96</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424</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0,98 *</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9205327"/>
                  </a:ext>
                </a:extLst>
              </a:tr>
              <a:tr h="468000">
                <a:tc>
                  <a:txBody>
                    <a:bodyPr/>
                    <a:lstStyle/>
                    <a:p>
                      <a:pPr algn="ctr">
                        <a:lnSpc>
                          <a:spcPct val="115000"/>
                        </a:lnSpc>
                        <a:spcAft>
                          <a:spcPts val="1000"/>
                        </a:spcAft>
                      </a:pPr>
                      <a:r>
                        <a:rPr lang="ru-RU" sz="1800" i="1" dirty="0">
                          <a:solidFill>
                            <a:schemeClr val="tx1"/>
                          </a:solidFill>
                          <a:effectLst/>
                        </a:rPr>
                        <a:t>mei-38</a:t>
                      </a:r>
                      <a:endParaRPr lang="ru-RU"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ru-RU" sz="1800" dirty="0">
                          <a:solidFill>
                            <a:schemeClr val="tx1"/>
                          </a:solidFill>
                          <a:effectLst/>
                        </a:rPr>
                        <a:t>707</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1" dirty="0">
                          <a:solidFill>
                            <a:schemeClr val="tx1"/>
                          </a:solidFill>
                          <a:effectLst/>
                        </a:rPr>
                        <a:t>0,19 *</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ru-RU" sz="1800" dirty="0">
                          <a:solidFill>
                            <a:schemeClr val="tx1"/>
                          </a:solidFill>
                          <a:effectLst/>
                        </a:rPr>
                        <a:t>714</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1" dirty="0">
                          <a:solidFill>
                            <a:schemeClr val="tx1"/>
                          </a:solidFill>
                          <a:effectLst/>
                        </a:rPr>
                        <a:t>0,28 *</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ru-RU" sz="1600" dirty="0">
                          <a:solidFill>
                            <a:schemeClr val="tx1"/>
                          </a:solidFill>
                          <a:effectLst/>
                        </a:rPr>
                        <a:t>510</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tx1"/>
                          </a:solidFill>
                          <a:effectLst/>
                        </a:rPr>
                        <a:t>0,93 *</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tx1"/>
                          </a:solidFill>
                          <a:effectLst/>
                        </a:rPr>
                        <a:t>400</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tx1"/>
                          </a:solidFill>
                          <a:effectLst/>
                        </a:rPr>
                        <a:t>0,96</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6404584"/>
                  </a:ext>
                </a:extLst>
              </a:tr>
              <a:tr h="468000">
                <a:tc>
                  <a:txBody>
                    <a:bodyPr/>
                    <a:lstStyle/>
                    <a:p>
                      <a:pPr algn="ctr">
                        <a:lnSpc>
                          <a:spcPct val="115000"/>
                        </a:lnSpc>
                        <a:spcAft>
                          <a:spcPts val="1000"/>
                        </a:spcAft>
                      </a:pPr>
                      <a:r>
                        <a:rPr lang="ru-RU" sz="1800" i="1" dirty="0">
                          <a:solidFill>
                            <a:schemeClr val="bg1">
                              <a:lumMod val="65000"/>
                            </a:schemeClr>
                          </a:solidFill>
                          <a:effectLst/>
                        </a:rPr>
                        <a:t>chb (Mast)</a:t>
                      </a:r>
                      <a:endParaRPr lang="ru-RU" sz="1800" i="1"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713</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0,37 *</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725</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0,18 *</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512</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0,74 *</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404</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1,00</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4465045"/>
                  </a:ext>
                </a:extLst>
              </a:tr>
            </a:tbl>
          </a:graphicData>
        </a:graphic>
      </p:graphicFrame>
      <p:sp>
        <p:nvSpPr>
          <p:cNvPr id="2" name="Прямоугольник 1">
            <a:extLst>
              <a:ext uri="{FF2B5EF4-FFF2-40B4-BE49-F238E27FC236}">
                <a16:creationId xmlns:a16="http://schemas.microsoft.com/office/drawing/2014/main" id="{F14D2D3B-8102-DC1E-CAA4-FE4CDBB264E3}"/>
              </a:ext>
            </a:extLst>
          </p:cNvPr>
          <p:cNvSpPr/>
          <p:nvPr/>
        </p:nvSpPr>
        <p:spPr>
          <a:xfrm>
            <a:off x="623999" y="5770153"/>
            <a:ext cx="1518364" cy="307777"/>
          </a:xfrm>
          <a:prstGeom prst="rect">
            <a:avLst/>
          </a:prstGeom>
        </p:spPr>
        <p:txBody>
          <a:bodyPr wrap="none">
            <a:spAutoFit/>
          </a:bodyPr>
          <a:lstStyle/>
          <a:p>
            <a:pPr algn="just"/>
            <a:r>
              <a:rPr lang="en-US" sz="1400" dirty="0">
                <a:ea typeface="Calibri" panose="020F0502020204030204" pitchFamily="34" charset="0"/>
                <a:cs typeface="Times New Roman" panose="02020603050405020304" pitchFamily="18" charset="0"/>
              </a:rPr>
              <a:t>* p &lt;0,05 </a:t>
            </a:r>
            <a:r>
              <a:rPr lang="ru-RU" sz="1400" dirty="0">
                <a:ea typeface="Calibri" panose="020F0502020204030204" pitchFamily="34" charset="0"/>
                <a:cs typeface="Times New Roman" panose="02020603050405020304" pitchFamily="18" charset="0"/>
              </a:rPr>
              <a:t>(χ</a:t>
            </a:r>
            <a:r>
              <a:rPr lang="ru-RU" sz="1400" baseline="30000" dirty="0">
                <a:ea typeface="Calibri" panose="020F0502020204030204" pitchFamily="34" charset="0"/>
                <a:cs typeface="Times New Roman" panose="02020603050405020304" pitchFamily="18" charset="0"/>
              </a:rPr>
              <a:t>2 </a:t>
            </a:r>
            <a:r>
              <a:rPr lang="ru-RU" sz="1400" dirty="0">
                <a:ea typeface="Calibri" panose="020F0502020204030204" pitchFamily="34" charset="0"/>
                <a:cs typeface="Times New Roman" panose="02020603050405020304" pitchFamily="18" charset="0"/>
              </a:rPr>
              <a:t>тест).</a:t>
            </a:r>
          </a:p>
        </p:txBody>
      </p:sp>
      <p:sp>
        <p:nvSpPr>
          <p:cNvPr id="4" name="Прямоугольник 3">
            <a:extLst>
              <a:ext uri="{FF2B5EF4-FFF2-40B4-BE49-F238E27FC236}">
                <a16:creationId xmlns:a16="http://schemas.microsoft.com/office/drawing/2014/main" id="{153A4B9E-D10D-CA55-C760-6326C999ABFA}"/>
              </a:ext>
            </a:extLst>
          </p:cNvPr>
          <p:cNvSpPr/>
          <p:nvPr/>
        </p:nvSpPr>
        <p:spPr>
          <a:xfrm>
            <a:off x="623999" y="6129300"/>
            <a:ext cx="10943999" cy="523220"/>
          </a:xfrm>
          <a:prstGeom prst="rect">
            <a:avLst/>
          </a:prstGeom>
        </p:spPr>
        <p:txBody>
          <a:bodyPr wrap="square">
            <a:spAutoFit/>
          </a:bodyPr>
          <a:lstStyle/>
          <a:p>
            <a:pPr algn="just"/>
            <a:r>
              <a:rPr lang="ru-RU" sz="1400" dirty="0">
                <a:ea typeface="Calibri" panose="020F0502020204030204" pitchFamily="34" charset="0"/>
              </a:rPr>
              <a:t>Представлены средние значения как минимум трех биологических повторов после нормирования на соответствующий контроль, принятый за 1. ∑ – суммарное количество подсчитанных клеток (включает в себя клетки без повторного роста микротрубочек).</a:t>
            </a:r>
            <a:endParaRPr lang="ru-RU" sz="1400" dirty="0"/>
          </a:p>
        </p:txBody>
      </p:sp>
      <p:sp>
        <p:nvSpPr>
          <p:cNvPr id="5" name="Номер слайда 4">
            <a:extLst>
              <a:ext uri="{FF2B5EF4-FFF2-40B4-BE49-F238E27FC236}">
                <a16:creationId xmlns:a16="http://schemas.microsoft.com/office/drawing/2014/main" id="{D643D109-D372-DC08-228A-7AD31C9A32CF}"/>
              </a:ext>
            </a:extLst>
          </p:cNvPr>
          <p:cNvSpPr>
            <a:spLocks noGrp="1"/>
          </p:cNvSpPr>
          <p:nvPr>
            <p:ph type="sldNum" sz="quarter" idx="12"/>
          </p:nvPr>
        </p:nvSpPr>
        <p:spPr>
          <a:xfrm>
            <a:off x="8824800" y="6356350"/>
            <a:ext cx="2743200" cy="365125"/>
          </a:xfrm>
        </p:spPr>
        <p:txBody>
          <a:bodyPr/>
          <a:lstStyle/>
          <a:p>
            <a:r>
              <a:rPr lang="en-US" sz="1400" dirty="0"/>
              <a:t>1</a:t>
            </a:r>
            <a:r>
              <a:rPr lang="ru-RU" sz="1400" dirty="0"/>
              <a:t>3 </a:t>
            </a:r>
            <a:r>
              <a:rPr lang="en-US" sz="1400" dirty="0"/>
              <a:t>/</a:t>
            </a:r>
            <a:r>
              <a:rPr lang="ru-RU" sz="1400" dirty="0"/>
              <a:t> </a:t>
            </a:r>
            <a:r>
              <a:rPr lang="en-US" sz="1400" dirty="0"/>
              <a:t>2</a:t>
            </a:r>
            <a:r>
              <a:rPr lang="ru-RU" sz="1400" dirty="0"/>
              <a:t>5</a:t>
            </a:r>
          </a:p>
        </p:txBody>
      </p:sp>
    </p:spTree>
    <p:extLst>
      <p:ext uri="{BB962C8B-B14F-4D97-AF65-F5344CB8AC3E}">
        <p14:creationId xmlns:p14="http://schemas.microsoft.com/office/powerpoint/2010/main" val="676596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a:extLst>
              <a:ext uri="{FF2B5EF4-FFF2-40B4-BE49-F238E27FC236}">
                <a16:creationId xmlns:a16="http://schemas.microsoft.com/office/drawing/2014/main" id="{EEF87C55-D551-8BDC-90BA-5EB857FD430D}"/>
              </a:ext>
            </a:extLst>
          </p:cNvPr>
          <p:cNvSpPr>
            <a:spLocks noGrp="1"/>
          </p:cNvSpPr>
          <p:nvPr>
            <p:ph type="title"/>
          </p:nvPr>
        </p:nvSpPr>
        <p:spPr>
          <a:xfrm>
            <a:off x="624000" y="277206"/>
            <a:ext cx="10944000" cy="720000"/>
          </a:xfrm>
        </p:spPr>
        <p:txBody>
          <a:bodyPr>
            <a:noAutofit/>
          </a:bodyPr>
          <a:lstStyle/>
          <a:p>
            <a:pPr algn="just"/>
            <a:r>
              <a:rPr lang="ru-RU" sz="2200" b="1" dirty="0"/>
              <a:t>ЧАСТОТА ПОВТОРНОГО РОСТА МИКРОТРУБОЧЕК ОТ ХРОМОСОМ И/ИЛИ КИНЕТОХОРОВ ПОСЛЕ РНК-ИНТЕРФЕРЕНЦИИ ИССЛЕДУЕМЫХ ГЕНОВ ПОСЛЕ КОЛЦЕМИДНОЙ ОБРАБОТКИ</a:t>
            </a:r>
          </a:p>
        </p:txBody>
      </p:sp>
      <p:graphicFrame>
        <p:nvGraphicFramePr>
          <p:cNvPr id="13" name="Таблица 12">
            <a:extLst>
              <a:ext uri="{FF2B5EF4-FFF2-40B4-BE49-F238E27FC236}">
                <a16:creationId xmlns:a16="http://schemas.microsoft.com/office/drawing/2014/main" id="{B7F4D2BD-3AF0-259D-C9E6-5D3048487C95}"/>
              </a:ext>
            </a:extLst>
          </p:cNvPr>
          <p:cNvGraphicFramePr>
            <a:graphicFrameLocks noGrp="1"/>
          </p:cNvGraphicFramePr>
          <p:nvPr>
            <p:extLst>
              <p:ext uri="{D42A27DB-BD31-4B8C-83A1-F6EECF244321}">
                <p14:modId xmlns:p14="http://schemas.microsoft.com/office/powerpoint/2010/main" val="3373614415"/>
              </p:ext>
            </p:extLst>
          </p:nvPr>
        </p:nvGraphicFramePr>
        <p:xfrm>
          <a:off x="623999" y="1309808"/>
          <a:ext cx="10943997" cy="4356394"/>
        </p:xfrm>
        <a:graphic>
          <a:graphicData uri="http://schemas.openxmlformats.org/drawingml/2006/table">
            <a:tbl>
              <a:tblPr firstRow="1" firstCol="1" bandRow="1">
                <a:tableStyleId>{5C22544A-7EE6-4342-B048-85BDC9FD1C3A}</a:tableStyleId>
              </a:tblPr>
              <a:tblGrid>
                <a:gridCol w="2223821">
                  <a:extLst>
                    <a:ext uri="{9D8B030D-6E8A-4147-A177-3AD203B41FA5}">
                      <a16:colId xmlns:a16="http://schemas.microsoft.com/office/drawing/2014/main" val="3781765276"/>
                    </a:ext>
                  </a:extLst>
                </a:gridCol>
                <a:gridCol w="1090022">
                  <a:extLst>
                    <a:ext uri="{9D8B030D-6E8A-4147-A177-3AD203B41FA5}">
                      <a16:colId xmlns:a16="http://schemas.microsoft.com/office/drawing/2014/main" val="828572398"/>
                    </a:ext>
                  </a:extLst>
                </a:gridCol>
                <a:gridCol w="1090022">
                  <a:extLst>
                    <a:ext uri="{9D8B030D-6E8A-4147-A177-3AD203B41FA5}">
                      <a16:colId xmlns:a16="http://schemas.microsoft.com/office/drawing/2014/main" val="4181823146"/>
                    </a:ext>
                  </a:extLst>
                </a:gridCol>
                <a:gridCol w="1090022">
                  <a:extLst>
                    <a:ext uri="{9D8B030D-6E8A-4147-A177-3AD203B41FA5}">
                      <a16:colId xmlns:a16="http://schemas.microsoft.com/office/drawing/2014/main" val="2455902156"/>
                    </a:ext>
                  </a:extLst>
                </a:gridCol>
                <a:gridCol w="1090022">
                  <a:extLst>
                    <a:ext uri="{9D8B030D-6E8A-4147-A177-3AD203B41FA5}">
                      <a16:colId xmlns:a16="http://schemas.microsoft.com/office/drawing/2014/main" val="1543116468"/>
                    </a:ext>
                  </a:extLst>
                </a:gridCol>
                <a:gridCol w="1090022">
                  <a:extLst>
                    <a:ext uri="{9D8B030D-6E8A-4147-A177-3AD203B41FA5}">
                      <a16:colId xmlns:a16="http://schemas.microsoft.com/office/drawing/2014/main" val="1371038349"/>
                    </a:ext>
                  </a:extLst>
                </a:gridCol>
                <a:gridCol w="1090022">
                  <a:extLst>
                    <a:ext uri="{9D8B030D-6E8A-4147-A177-3AD203B41FA5}">
                      <a16:colId xmlns:a16="http://schemas.microsoft.com/office/drawing/2014/main" val="2344058444"/>
                    </a:ext>
                  </a:extLst>
                </a:gridCol>
                <a:gridCol w="1090022">
                  <a:extLst>
                    <a:ext uri="{9D8B030D-6E8A-4147-A177-3AD203B41FA5}">
                      <a16:colId xmlns:a16="http://schemas.microsoft.com/office/drawing/2014/main" val="1905833695"/>
                    </a:ext>
                  </a:extLst>
                </a:gridCol>
                <a:gridCol w="1090022">
                  <a:extLst>
                    <a:ext uri="{9D8B030D-6E8A-4147-A177-3AD203B41FA5}">
                      <a16:colId xmlns:a16="http://schemas.microsoft.com/office/drawing/2014/main" val="1830126940"/>
                    </a:ext>
                  </a:extLst>
                </a:gridCol>
              </a:tblGrid>
              <a:tr h="468000">
                <a:tc rowSpan="3">
                  <a:txBody>
                    <a:bodyPr/>
                    <a:lstStyle/>
                    <a:p>
                      <a:pPr algn="ctr">
                        <a:lnSpc>
                          <a:spcPct val="115000"/>
                        </a:lnSpc>
                        <a:spcAft>
                          <a:spcPts val="1000"/>
                        </a:spcAft>
                      </a:pPr>
                      <a:r>
                        <a:rPr lang="ru-RU" sz="2000" dirty="0">
                          <a:solidFill>
                            <a:schemeClr val="tx1"/>
                          </a:solidFill>
                          <a:effectLst/>
                        </a:rPr>
                        <a:t>РНК-</a:t>
                      </a:r>
                      <a:br>
                        <a:rPr lang="ru-RU" sz="2000" dirty="0">
                          <a:solidFill>
                            <a:schemeClr val="tx1"/>
                          </a:solidFill>
                          <a:effectLst/>
                        </a:rPr>
                      </a:br>
                      <a:r>
                        <a:rPr lang="ru-RU" sz="2000" spc="-10" dirty="0">
                          <a:solidFill>
                            <a:schemeClr val="tx1"/>
                          </a:solidFill>
                          <a:effectLst/>
                        </a:rPr>
                        <a:t>интерференция</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8">
                  <a:txBody>
                    <a:bodyPr/>
                    <a:lstStyle/>
                    <a:p>
                      <a:pPr algn="ctr">
                        <a:lnSpc>
                          <a:spcPct val="115000"/>
                        </a:lnSpc>
                        <a:spcAft>
                          <a:spcPts val="1000"/>
                        </a:spcAft>
                      </a:pPr>
                      <a:r>
                        <a:rPr lang="ru-RU" sz="2000" dirty="0">
                          <a:solidFill>
                            <a:schemeClr val="tx1"/>
                          </a:solidFill>
                          <a:effectLst/>
                        </a:rPr>
                        <a:t>Время после отмывки клеток от колцемида</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432150552"/>
                  </a:ext>
                </a:extLst>
              </a:tr>
              <a:tr h="468000">
                <a:tc vMerge="1">
                  <a:txBody>
                    <a:bodyPr/>
                    <a:lstStyle/>
                    <a:p>
                      <a:endParaRPr lang="ru-RU"/>
                    </a:p>
                  </a:txBody>
                  <a:tcPr/>
                </a:tc>
                <a:tc gridSpan="2">
                  <a:txBody>
                    <a:bodyPr/>
                    <a:lstStyle/>
                    <a:p>
                      <a:pPr algn="ctr">
                        <a:lnSpc>
                          <a:spcPct val="115000"/>
                        </a:lnSpc>
                        <a:spcAft>
                          <a:spcPts val="1000"/>
                        </a:spcAft>
                      </a:pPr>
                      <a:r>
                        <a:rPr lang="ru-RU" sz="2000" b="1" dirty="0">
                          <a:solidFill>
                            <a:schemeClr val="tx1"/>
                          </a:solidFill>
                          <a:effectLst/>
                        </a:rPr>
                        <a:t>20 мин</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gridSpan="2">
                  <a:txBody>
                    <a:bodyPr/>
                    <a:lstStyle/>
                    <a:p>
                      <a:pPr algn="ctr">
                        <a:lnSpc>
                          <a:spcPct val="115000"/>
                        </a:lnSpc>
                        <a:spcAft>
                          <a:spcPts val="1000"/>
                        </a:spcAft>
                      </a:pPr>
                      <a:r>
                        <a:rPr lang="ru-RU" sz="2000" b="1" dirty="0">
                          <a:solidFill>
                            <a:schemeClr val="tx1"/>
                          </a:solidFill>
                          <a:effectLst/>
                        </a:rPr>
                        <a:t>30 мин</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gridSpan="2">
                  <a:txBody>
                    <a:bodyPr/>
                    <a:lstStyle/>
                    <a:p>
                      <a:pPr algn="ctr">
                        <a:lnSpc>
                          <a:spcPct val="115000"/>
                        </a:lnSpc>
                        <a:spcAft>
                          <a:spcPts val="1000"/>
                        </a:spcAft>
                      </a:pPr>
                      <a:r>
                        <a:rPr lang="ru-RU" sz="2000" b="1" dirty="0">
                          <a:solidFill>
                            <a:schemeClr val="tx1"/>
                          </a:solidFill>
                          <a:effectLst/>
                        </a:rPr>
                        <a:t>45 мин</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gridSpan="2">
                  <a:txBody>
                    <a:bodyPr/>
                    <a:lstStyle/>
                    <a:p>
                      <a:pPr algn="ctr">
                        <a:lnSpc>
                          <a:spcPct val="115000"/>
                        </a:lnSpc>
                        <a:spcAft>
                          <a:spcPts val="1000"/>
                        </a:spcAft>
                      </a:pPr>
                      <a:r>
                        <a:rPr lang="ru-RU" sz="2000" b="1" dirty="0">
                          <a:solidFill>
                            <a:schemeClr val="tx1"/>
                          </a:solidFill>
                          <a:effectLst/>
                        </a:rPr>
                        <a:t>75 мин</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extLst>
                  <a:ext uri="{0D108BD9-81ED-4DB2-BD59-A6C34878D82A}">
                    <a16:rowId xmlns:a16="http://schemas.microsoft.com/office/drawing/2014/main" val="4053981958"/>
                  </a:ext>
                </a:extLst>
              </a:tr>
              <a:tr h="576000">
                <a:tc vMerge="1">
                  <a:txBody>
                    <a:bodyPr/>
                    <a:lstStyle/>
                    <a:p>
                      <a:endParaRPr lang="ru-RU"/>
                    </a:p>
                  </a:txBody>
                  <a:tcPr/>
                </a:tc>
                <a:tc>
                  <a:txBody>
                    <a:bodyPr/>
                    <a:lstStyle/>
                    <a:p>
                      <a:pPr algn="ctr">
                        <a:lnSpc>
                          <a:spcPct val="115000"/>
                        </a:lnSpc>
                        <a:spcAft>
                          <a:spcPts val="1000"/>
                        </a:spcAft>
                      </a:pPr>
                      <a:r>
                        <a:rPr lang="ru-RU" sz="1800" b="1" dirty="0">
                          <a:solidFill>
                            <a:schemeClr val="tx1"/>
                          </a:solidFill>
                          <a:effectLst/>
                        </a:rPr>
                        <a:t>∑</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spc="-100" dirty="0">
                          <a:solidFill>
                            <a:schemeClr val="tx1"/>
                          </a:solidFill>
                          <a:effectLst/>
                        </a:rPr>
                        <a:t>ПРМТ,</a:t>
                      </a:r>
                      <a:r>
                        <a:rPr lang="ru-RU" sz="1800" b="1" dirty="0">
                          <a:solidFill>
                            <a:schemeClr val="tx1"/>
                          </a:solidFill>
                          <a:effectLst/>
                        </a:rPr>
                        <a:t> о.е.</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dirty="0">
                          <a:solidFill>
                            <a:schemeClr val="tx1"/>
                          </a:solidFill>
                          <a:effectLst/>
                        </a:rPr>
                        <a:t>∑</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spc="-100" dirty="0">
                          <a:solidFill>
                            <a:schemeClr val="tx1"/>
                          </a:solidFill>
                          <a:effectLst/>
                        </a:rPr>
                        <a:t>ПРМТ,</a:t>
                      </a:r>
                      <a:r>
                        <a:rPr lang="ru-RU" sz="1800" b="1" dirty="0">
                          <a:solidFill>
                            <a:schemeClr val="tx1"/>
                          </a:solidFill>
                          <a:effectLst/>
                        </a:rPr>
                        <a:t> о.е.</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dirty="0">
                          <a:solidFill>
                            <a:schemeClr val="tx1"/>
                          </a:solidFill>
                          <a:effectLst/>
                        </a:rPr>
                        <a:t>∑</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spc="-100" dirty="0">
                          <a:solidFill>
                            <a:schemeClr val="tx1"/>
                          </a:solidFill>
                          <a:effectLst/>
                        </a:rPr>
                        <a:t>ПРМТ,</a:t>
                      </a:r>
                      <a:r>
                        <a:rPr lang="ru-RU" sz="1800" b="1" dirty="0">
                          <a:solidFill>
                            <a:schemeClr val="tx1"/>
                          </a:solidFill>
                          <a:effectLst/>
                        </a:rPr>
                        <a:t> о.е.</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dirty="0">
                          <a:solidFill>
                            <a:schemeClr val="tx1"/>
                          </a:solidFill>
                          <a:effectLst/>
                        </a:rPr>
                        <a:t>∑</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spc="-100" dirty="0">
                          <a:solidFill>
                            <a:schemeClr val="tx1"/>
                          </a:solidFill>
                          <a:effectLst/>
                        </a:rPr>
                        <a:t>ПРМТ,</a:t>
                      </a:r>
                      <a:r>
                        <a:rPr lang="ru-RU" sz="1800" b="1" dirty="0">
                          <a:solidFill>
                            <a:schemeClr val="tx1"/>
                          </a:solidFill>
                          <a:effectLst/>
                        </a:rPr>
                        <a:t> о.е.</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76234060"/>
                  </a:ext>
                </a:extLst>
              </a:tr>
              <a:tr h="468000">
                <a:tc>
                  <a:txBody>
                    <a:bodyPr/>
                    <a:lstStyle/>
                    <a:p>
                      <a:pPr algn="ctr">
                        <a:lnSpc>
                          <a:spcPct val="115000"/>
                        </a:lnSpc>
                        <a:spcAft>
                          <a:spcPts val="1000"/>
                        </a:spcAft>
                      </a:pPr>
                      <a:r>
                        <a:rPr lang="ru-RU" sz="1800" dirty="0">
                          <a:solidFill>
                            <a:schemeClr val="tx1"/>
                          </a:solidFill>
                          <a:effectLst/>
                        </a:rPr>
                        <a:t>Контроль</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tx1"/>
                          </a:solidFill>
                          <a:effectLst/>
                        </a:rPr>
                        <a:t>3004</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tx1"/>
                          </a:solidFill>
                          <a:effectLst/>
                        </a:rPr>
                        <a:t>1,00</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tx1"/>
                          </a:solidFill>
                          <a:effectLst/>
                        </a:rPr>
                        <a:t>2539</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tx1"/>
                          </a:solidFill>
                          <a:effectLst/>
                        </a:rPr>
                        <a:t>1,00</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tx1"/>
                          </a:solidFill>
                          <a:effectLst/>
                        </a:rPr>
                        <a:t>2007</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tx1"/>
                          </a:solidFill>
                          <a:effectLst/>
                        </a:rPr>
                        <a:t>1,00</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tx1"/>
                          </a:solidFill>
                          <a:effectLst/>
                        </a:rPr>
                        <a:t>1487</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tx1"/>
                          </a:solidFill>
                          <a:effectLst/>
                        </a:rPr>
                        <a:t>1,00</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457224"/>
                  </a:ext>
                </a:extLst>
              </a:tr>
              <a:tr h="468000">
                <a:tc>
                  <a:txBody>
                    <a:bodyPr/>
                    <a:lstStyle/>
                    <a:p>
                      <a:pPr algn="ctr">
                        <a:lnSpc>
                          <a:spcPct val="115000"/>
                        </a:lnSpc>
                        <a:spcAft>
                          <a:spcPts val="1000"/>
                        </a:spcAft>
                      </a:pPr>
                      <a:r>
                        <a:rPr lang="ru-RU" sz="1800" i="1" dirty="0">
                          <a:solidFill>
                            <a:schemeClr val="bg1">
                              <a:lumMod val="65000"/>
                            </a:schemeClr>
                          </a:solidFill>
                          <a:effectLst/>
                        </a:rPr>
                        <a:t>Eb1</a:t>
                      </a:r>
                      <a:endParaRPr lang="ru-RU" sz="1800" i="1"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866</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a:solidFill>
                            <a:schemeClr val="bg1">
                              <a:lumMod val="65000"/>
                            </a:schemeClr>
                          </a:solidFill>
                          <a:effectLst/>
                        </a:rPr>
                        <a:t>0,43 *</a:t>
                      </a:r>
                      <a:endParaRPr lang="ru-RU" sz="16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a:solidFill>
                            <a:schemeClr val="bg1">
                              <a:lumMod val="65000"/>
                            </a:schemeClr>
                          </a:solidFill>
                          <a:effectLst/>
                        </a:rPr>
                        <a:t>617</a:t>
                      </a:r>
                      <a:endParaRPr lang="ru-RU" sz="16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a:solidFill>
                            <a:schemeClr val="bg1">
                              <a:lumMod val="65000"/>
                            </a:schemeClr>
                          </a:solidFill>
                          <a:effectLst/>
                        </a:rPr>
                        <a:t>0,57 *</a:t>
                      </a:r>
                      <a:endParaRPr lang="ru-RU" sz="16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413</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0,66 *</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412</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0,97</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4070354"/>
                  </a:ext>
                </a:extLst>
              </a:tr>
              <a:tr h="468000">
                <a:tc>
                  <a:txBody>
                    <a:bodyPr/>
                    <a:lstStyle/>
                    <a:p>
                      <a:pPr algn="ctr">
                        <a:lnSpc>
                          <a:spcPct val="115000"/>
                        </a:lnSpc>
                        <a:spcAft>
                          <a:spcPts val="1000"/>
                        </a:spcAft>
                      </a:pPr>
                      <a:r>
                        <a:rPr lang="en-US" sz="1800" i="1" dirty="0">
                          <a:solidFill>
                            <a:schemeClr val="bg1">
                              <a:lumMod val="65000"/>
                            </a:schemeClr>
                          </a:solidFill>
                          <a:effectLst/>
                        </a:rPr>
                        <a:t>mars</a:t>
                      </a:r>
                      <a:endParaRPr lang="ru-RU" sz="1800" i="1"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a:solidFill>
                            <a:schemeClr val="bg1">
                              <a:lumMod val="65000"/>
                            </a:schemeClr>
                          </a:solidFill>
                          <a:effectLst/>
                        </a:rPr>
                        <a:t>1045</a:t>
                      </a:r>
                      <a:endParaRPr lang="ru-RU" sz="16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0,21 *</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973</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0,34 *</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a:solidFill>
                            <a:schemeClr val="bg1">
                              <a:lumMod val="65000"/>
                            </a:schemeClr>
                          </a:solidFill>
                          <a:effectLst/>
                        </a:rPr>
                        <a:t>842</a:t>
                      </a:r>
                      <a:endParaRPr lang="ru-RU" sz="16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0,90 *</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613</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a:solidFill>
                            <a:schemeClr val="bg1">
                              <a:lumMod val="65000"/>
                            </a:schemeClr>
                          </a:solidFill>
                          <a:effectLst/>
                        </a:rPr>
                        <a:t>0,99</a:t>
                      </a:r>
                      <a:endParaRPr lang="ru-RU" sz="16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7139114"/>
                  </a:ext>
                </a:extLst>
              </a:tr>
              <a:tr h="468000">
                <a:tc>
                  <a:txBody>
                    <a:bodyPr/>
                    <a:lstStyle/>
                    <a:p>
                      <a:pPr algn="ctr">
                        <a:lnSpc>
                          <a:spcPct val="115000"/>
                        </a:lnSpc>
                        <a:spcAft>
                          <a:spcPts val="1000"/>
                        </a:spcAft>
                      </a:pPr>
                      <a:r>
                        <a:rPr lang="ru-RU" sz="1800" i="1" dirty="0">
                          <a:solidFill>
                            <a:schemeClr val="bg1">
                              <a:lumMod val="65000"/>
                            </a:schemeClr>
                          </a:solidFill>
                          <a:effectLst/>
                        </a:rPr>
                        <a:t>Non3</a:t>
                      </a:r>
                      <a:endParaRPr lang="ru-RU" sz="1800" i="1"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a:solidFill>
                            <a:schemeClr val="bg1">
                              <a:lumMod val="65000"/>
                            </a:schemeClr>
                          </a:solidFill>
                          <a:effectLst/>
                        </a:rPr>
                        <a:t>1046</a:t>
                      </a:r>
                      <a:endParaRPr lang="ru-RU" sz="16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a:solidFill>
                            <a:schemeClr val="bg1">
                              <a:lumMod val="65000"/>
                            </a:schemeClr>
                          </a:solidFill>
                          <a:effectLst/>
                        </a:rPr>
                        <a:t>0,81 *</a:t>
                      </a:r>
                      <a:endParaRPr lang="ru-RU" sz="16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a:solidFill>
                            <a:schemeClr val="bg1">
                              <a:lumMod val="65000"/>
                            </a:schemeClr>
                          </a:solidFill>
                          <a:effectLst/>
                        </a:rPr>
                        <a:t>713</a:t>
                      </a:r>
                      <a:endParaRPr lang="ru-RU" sz="16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0,94</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614</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0,96</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424</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a:solidFill>
                            <a:schemeClr val="bg1">
                              <a:lumMod val="65000"/>
                            </a:schemeClr>
                          </a:solidFill>
                          <a:effectLst/>
                        </a:rPr>
                        <a:t>0,98 *</a:t>
                      </a:r>
                      <a:endParaRPr lang="ru-RU" sz="16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9205327"/>
                  </a:ext>
                </a:extLst>
              </a:tr>
              <a:tr h="468000">
                <a:tc>
                  <a:txBody>
                    <a:bodyPr/>
                    <a:lstStyle/>
                    <a:p>
                      <a:pPr algn="ctr">
                        <a:lnSpc>
                          <a:spcPct val="115000"/>
                        </a:lnSpc>
                        <a:spcAft>
                          <a:spcPts val="1000"/>
                        </a:spcAft>
                      </a:pPr>
                      <a:r>
                        <a:rPr lang="ru-RU" sz="1800" i="1" dirty="0">
                          <a:solidFill>
                            <a:schemeClr val="bg1">
                              <a:lumMod val="65000"/>
                            </a:schemeClr>
                          </a:solidFill>
                          <a:effectLst/>
                        </a:rPr>
                        <a:t>mei-38</a:t>
                      </a:r>
                      <a:endParaRPr lang="ru-RU" sz="1800" i="1"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a:solidFill>
                            <a:schemeClr val="bg1">
                              <a:lumMod val="65000"/>
                            </a:schemeClr>
                          </a:solidFill>
                          <a:effectLst/>
                        </a:rPr>
                        <a:t>707</a:t>
                      </a:r>
                      <a:endParaRPr lang="ru-RU" sz="16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a:solidFill>
                            <a:schemeClr val="bg1">
                              <a:lumMod val="65000"/>
                            </a:schemeClr>
                          </a:solidFill>
                          <a:effectLst/>
                        </a:rPr>
                        <a:t>0,19 *</a:t>
                      </a:r>
                      <a:endParaRPr lang="ru-RU" sz="16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a:solidFill>
                            <a:schemeClr val="bg1">
                              <a:lumMod val="65000"/>
                            </a:schemeClr>
                          </a:solidFill>
                          <a:effectLst/>
                        </a:rPr>
                        <a:t>714</a:t>
                      </a:r>
                      <a:endParaRPr lang="ru-RU" sz="16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a:solidFill>
                            <a:schemeClr val="bg1">
                              <a:lumMod val="65000"/>
                            </a:schemeClr>
                          </a:solidFill>
                          <a:effectLst/>
                        </a:rPr>
                        <a:t>0,28 *</a:t>
                      </a:r>
                      <a:endParaRPr lang="ru-RU" sz="160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510</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0,93 *</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400</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bg1">
                              <a:lumMod val="65000"/>
                            </a:schemeClr>
                          </a:solidFill>
                          <a:effectLst/>
                        </a:rPr>
                        <a:t>0,96</a:t>
                      </a:r>
                      <a:endParaRPr lang="ru-RU" sz="16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6404584"/>
                  </a:ext>
                </a:extLst>
              </a:tr>
              <a:tr h="468000">
                <a:tc>
                  <a:txBody>
                    <a:bodyPr/>
                    <a:lstStyle/>
                    <a:p>
                      <a:pPr algn="ctr">
                        <a:lnSpc>
                          <a:spcPct val="115000"/>
                        </a:lnSpc>
                        <a:spcAft>
                          <a:spcPts val="1000"/>
                        </a:spcAft>
                      </a:pPr>
                      <a:r>
                        <a:rPr lang="ru-RU" sz="1800" i="1" dirty="0">
                          <a:solidFill>
                            <a:schemeClr val="tx1"/>
                          </a:solidFill>
                          <a:effectLst/>
                        </a:rPr>
                        <a:t>chb (Mast)</a:t>
                      </a:r>
                      <a:endParaRPr lang="ru-RU"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ru-RU" sz="1800" dirty="0">
                          <a:solidFill>
                            <a:schemeClr val="tx1"/>
                          </a:solidFill>
                          <a:effectLst/>
                        </a:rPr>
                        <a:t>713</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1" dirty="0">
                          <a:solidFill>
                            <a:schemeClr val="tx1"/>
                          </a:solidFill>
                          <a:effectLst/>
                        </a:rPr>
                        <a:t>0,37 *</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ru-RU" sz="1800" dirty="0">
                          <a:solidFill>
                            <a:schemeClr val="tx1"/>
                          </a:solidFill>
                          <a:effectLst/>
                        </a:rPr>
                        <a:t>725</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1" dirty="0">
                          <a:solidFill>
                            <a:schemeClr val="tx1"/>
                          </a:solidFill>
                          <a:effectLst/>
                        </a:rPr>
                        <a:t>0,18 *</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ru-RU" sz="1600" dirty="0">
                          <a:solidFill>
                            <a:schemeClr val="tx1"/>
                          </a:solidFill>
                          <a:effectLst/>
                        </a:rPr>
                        <a:t>512</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tx1"/>
                          </a:solidFill>
                          <a:effectLst/>
                        </a:rPr>
                        <a:t>0,74 *</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tx1"/>
                          </a:solidFill>
                          <a:effectLst/>
                        </a:rPr>
                        <a:t>404</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600" dirty="0">
                          <a:solidFill>
                            <a:schemeClr val="tx1"/>
                          </a:solidFill>
                          <a:effectLst/>
                        </a:rPr>
                        <a:t>1,00</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4465045"/>
                  </a:ext>
                </a:extLst>
              </a:tr>
            </a:tbl>
          </a:graphicData>
        </a:graphic>
      </p:graphicFrame>
      <p:sp>
        <p:nvSpPr>
          <p:cNvPr id="2" name="Прямоугольник 1">
            <a:extLst>
              <a:ext uri="{FF2B5EF4-FFF2-40B4-BE49-F238E27FC236}">
                <a16:creationId xmlns:a16="http://schemas.microsoft.com/office/drawing/2014/main" id="{55628643-DA34-76C9-72B5-F8723B6D3B52}"/>
              </a:ext>
            </a:extLst>
          </p:cNvPr>
          <p:cNvSpPr/>
          <p:nvPr/>
        </p:nvSpPr>
        <p:spPr>
          <a:xfrm>
            <a:off x="623999" y="5770153"/>
            <a:ext cx="1518364" cy="307777"/>
          </a:xfrm>
          <a:prstGeom prst="rect">
            <a:avLst/>
          </a:prstGeom>
        </p:spPr>
        <p:txBody>
          <a:bodyPr wrap="none">
            <a:spAutoFit/>
          </a:bodyPr>
          <a:lstStyle/>
          <a:p>
            <a:pPr algn="just"/>
            <a:r>
              <a:rPr lang="en-US" sz="1400" dirty="0">
                <a:ea typeface="Calibri" panose="020F0502020204030204" pitchFamily="34" charset="0"/>
                <a:cs typeface="Times New Roman" panose="02020603050405020304" pitchFamily="18" charset="0"/>
              </a:rPr>
              <a:t>* p &lt;0,05 </a:t>
            </a:r>
            <a:r>
              <a:rPr lang="ru-RU" sz="1400" dirty="0">
                <a:ea typeface="Calibri" panose="020F0502020204030204" pitchFamily="34" charset="0"/>
                <a:cs typeface="Times New Roman" panose="02020603050405020304" pitchFamily="18" charset="0"/>
              </a:rPr>
              <a:t>(χ</a:t>
            </a:r>
            <a:r>
              <a:rPr lang="ru-RU" sz="1400" baseline="30000" dirty="0">
                <a:ea typeface="Calibri" panose="020F0502020204030204" pitchFamily="34" charset="0"/>
                <a:cs typeface="Times New Roman" panose="02020603050405020304" pitchFamily="18" charset="0"/>
              </a:rPr>
              <a:t>2 </a:t>
            </a:r>
            <a:r>
              <a:rPr lang="ru-RU" sz="1400" dirty="0">
                <a:ea typeface="Calibri" panose="020F0502020204030204" pitchFamily="34" charset="0"/>
                <a:cs typeface="Times New Roman" panose="02020603050405020304" pitchFamily="18" charset="0"/>
              </a:rPr>
              <a:t>тест).</a:t>
            </a:r>
          </a:p>
        </p:txBody>
      </p:sp>
      <p:sp>
        <p:nvSpPr>
          <p:cNvPr id="4" name="Прямоугольник 3">
            <a:extLst>
              <a:ext uri="{FF2B5EF4-FFF2-40B4-BE49-F238E27FC236}">
                <a16:creationId xmlns:a16="http://schemas.microsoft.com/office/drawing/2014/main" id="{B17505F2-2790-5F16-997C-AEF07836E223}"/>
              </a:ext>
            </a:extLst>
          </p:cNvPr>
          <p:cNvSpPr/>
          <p:nvPr/>
        </p:nvSpPr>
        <p:spPr>
          <a:xfrm>
            <a:off x="623999" y="6129300"/>
            <a:ext cx="10943999" cy="523220"/>
          </a:xfrm>
          <a:prstGeom prst="rect">
            <a:avLst/>
          </a:prstGeom>
        </p:spPr>
        <p:txBody>
          <a:bodyPr wrap="square">
            <a:spAutoFit/>
          </a:bodyPr>
          <a:lstStyle/>
          <a:p>
            <a:pPr algn="just"/>
            <a:r>
              <a:rPr lang="ru-RU" sz="1400" dirty="0">
                <a:ea typeface="Calibri" panose="020F0502020204030204" pitchFamily="34" charset="0"/>
              </a:rPr>
              <a:t>Представлены средние значения как минимум трех биологических повторов после нормирования на соответствующий контроль, принятый за 1. ∑ – суммарное количество подсчитанных клеток (включает в себя клетки без повторного роста микротрубочек).</a:t>
            </a:r>
            <a:endParaRPr lang="ru-RU" sz="1400" dirty="0"/>
          </a:p>
        </p:txBody>
      </p:sp>
      <p:sp>
        <p:nvSpPr>
          <p:cNvPr id="5" name="Номер слайда 4">
            <a:extLst>
              <a:ext uri="{FF2B5EF4-FFF2-40B4-BE49-F238E27FC236}">
                <a16:creationId xmlns:a16="http://schemas.microsoft.com/office/drawing/2014/main" id="{43D688FA-5990-C679-B599-C6184C7A9479}"/>
              </a:ext>
            </a:extLst>
          </p:cNvPr>
          <p:cNvSpPr>
            <a:spLocks noGrp="1"/>
          </p:cNvSpPr>
          <p:nvPr>
            <p:ph type="sldNum" sz="quarter" idx="12"/>
          </p:nvPr>
        </p:nvSpPr>
        <p:spPr>
          <a:xfrm>
            <a:off x="8824800" y="6356350"/>
            <a:ext cx="2743200" cy="365125"/>
          </a:xfrm>
        </p:spPr>
        <p:txBody>
          <a:bodyPr/>
          <a:lstStyle/>
          <a:p>
            <a:r>
              <a:rPr lang="en-US" sz="1400" dirty="0"/>
              <a:t>1</a:t>
            </a:r>
            <a:r>
              <a:rPr lang="ru-RU" sz="1400" dirty="0"/>
              <a:t>3 </a:t>
            </a:r>
            <a:r>
              <a:rPr lang="en-US" sz="1400" dirty="0"/>
              <a:t>/</a:t>
            </a:r>
            <a:r>
              <a:rPr lang="ru-RU" sz="1400" dirty="0"/>
              <a:t> </a:t>
            </a:r>
            <a:r>
              <a:rPr lang="en-US" sz="1400" dirty="0"/>
              <a:t>2</a:t>
            </a:r>
            <a:r>
              <a:rPr lang="ru-RU" sz="1400" dirty="0"/>
              <a:t>5</a:t>
            </a:r>
          </a:p>
        </p:txBody>
      </p:sp>
    </p:spTree>
    <p:extLst>
      <p:ext uri="{BB962C8B-B14F-4D97-AF65-F5344CB8AC3E}">
        <p14:creationId xmlns:p14="http://schemas.microsoft.com/office/powerpoint/2010/main" val="2611348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9C4158F-7B4B-4228-BA22-59D0C5002926}"/>
              </a:ext>
            </a:extLst>
          </p:cNvPr>
          <p:cNvSpPr txBox="1"/>
          <p:nvPr/>
        </p:nvSpPr>
        <p:spPr>
          <a:xfrm>
            <a:off x="624000" y="6296223"/>
            <a:ext cx="10944000" cy="307777"/>
          </a:xfrm>
          <a:prstGeom prst="rect">
            <a:avLst/>
          </a:prstGeom>
          <a:noFill/>
        </p:spPr>
        <p:txBody>
          <a:bodyPr wrap="square">
            <a:spAutoFit/>
          </a:bodyPr>
          <a:lstStyle/>
          <a:p>
            <a:pPr algn="just"/>
            <a:r>
              <a:rPr lang="ru-RU" sz="1400" dirty="0">
                <a:ea typeface="Calibri" panose="020F0502020204030204" pitchFamily="34" charset="0"/>
              </a:rPr>
              <a:t>Синий цвет – ДНК (DAPI), красный – центросомы (DSpd2), зеленый – тубулин (α‑tubulin). Масштаб – 10 мкм.</a:t>
            </a:r>
            <a:endParaRPr lang="ru-RU" sz="1400" dirty="0"/>
          </a:p>
        </p:txBody>
      </p:sp>
      <p:sp>
        <p:nvSpPr>
          <p:cNvPr id="2" name="Заголовок 1"/>
          <p:cNvSpPr>
            <a:spLocks noGrp="1"/>
          </p:cNvSpPr>
          <p:nvPr>
            <p:ph type="title"/>
          </p:nvPr>
        </p:nvSpPr>
        <p:spPr>
          <a:xfrm>
            <a:off x="624000" y="277206"/>
            <a:ext cx="10944000" cy="720000"/>
          </a:xfrm>
        </p:spPr>
        <p:txBody>
          <a:bodyPr>
            <a:noAutofit/>
          </a:bodyPr>
          <a:lstStyle/>
          <a:p>
            <a:pPr algn="just"/>
            <a:r>
              <a:rPr lang="ru-RU" sz="2300" b="1" dirty="0"/>
              <a:t>ХАРАКТЕР ПОВТОРНОГО РОСТА МИКРОТРУБОЧЕК ОТ ХРОМОСОМ И/ИЛИ КИНЕТОХОРОВ ПОСЛЕ КОЛЦЕМИДНОЙ ОБРАБОТКИ КОНТРОЛЬНЫХ КЛЕТОК S2 ДРОЗОФИЛЫ (30 МИН)</a:t>
            </a:r>
          </a:p>
        </p:txBody>
      </p:sp>
      <p:sp>
        <p:nvSpPr>
          <p:cNvPr id="5" name="Номер слайда 4"/>
          <p:cNvSpPr>
            <a:spLocks noGrp="1"/>
          </p:cNvSpPr>
          <p:nvPr>
            <p:ph type="sldNum" sz="quarter" idx="12"/>
          </p:nvPr>
        </p:nvSpPr>
        <p:spPr>
          <a:xfrm>
            <a:off x="8824800" y="6356350"/>
            <a:ext cx="2743200" cy="365125"/>
          </a:xfrm>
        </p:spPr>
        <p:txBody>
          <a:bodyPr/>
          <a:lstStyle/>
          <a:p>
            <a:r>
              <a:rPr lang="ru-RU" sz="1400" dirty="0"/>
              <a:t>14 </a:t>
            </a:r>
            <a:r>
              <a:rPr lang="en-US" sz="1400" dirty="0"/>
              <a:t>/</a:t>
            </a:r>
            <a:r>
              <a:rPr lang="ru-RU" sz="1400" dirty="0"/>
              <a:t> </a:t>
            </a:r>
            <a:r>
              <a:rPr lang="en-US" sz="1400" dirty="0"/>
              <a:t>2</a:t>
            </a:r>
            <a:r>
              <a:rPr lang="ru-RU" sz="1400" dirty="0"/>
              <a:t>5</a:t>
            </a:r>
          </a:p>
        </p:txBody>
      </p:sp>
      <p:pic>
        <p:nvPicPr>
          <p:cNvPr id="35" name="Рисунок 34">
            <a:extLst>
              <a:ext uri="{FF2B5EF4-FFF2-40B4-BE49-F238E27FC236}">
                <a16:creationId xmlns:a16="http://schemas.microsoft.com/office/drawing/2014/main" id="{0D494F94-0BD6-2920-95A3-2CDFB9A7A48F}"/>
              </a:ext>
            </a:extLst>
          </p:cNvPr>
          <p:cNvPicPr>
            <a:picLocks noChangeAspect="1"/>
          </p:cNvPicPr>
          <p:nvPr/>
        </p:nvPicPr>
        <p:blipFill>
          <a:blip r:embed="rId3"/>
          <a:stretch>
            <a:fillRect/>
          </a:stretch>
        </p:blipFill>
        <p:spPr>
          <a:xfrm>
            <a:off x="2036763" y="1163600"/>
            <a:ext cx="5019675" cy="5029200"/>
          </a:xfrm>
          <a:prstGeom prst="rect">
            <a:avLst/>
          </a:prstGeom>
        </p:spPr>
      </p:pic>
      <p:cxnSp>
        <p:nvCxnSpPr>
          <p:cNvPr id="9" name="Прямая со стрелкой 8">
            <a:extLst>
              <a:ext uri="{FF2B5EF4-FFF2-40B4-BE49-F238E27FC236}">
                <a16:creationId xmlns:a16="http://schemas.microsoft.com/office/drawing/2014/main" id="{3E7CD84B-C8EE-6A28-ACEE-2D4D93CDA26C}"/>
              </a:ext>
            </a:extLst>
          </p:cNvPr>
          <p:cNvCxnSpPr>
            <a:cxnSpLocks/>
          </p:cNvCxnSpPr>
          <p:nvPr/>
        </p:nvCxnSpPr>
        <p:spPr>
          <a:xfrm rot="5400000" flipV="1">
            <a:off x="4176443" y="1618358"/>
            <a:ext cx="90000" cy="281187"/>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a:extLst>
              <a:ext uri="{FF2B5EF4-FFF2-40B4-BE49-F238E27FC236}">
                <a16:creationId xmlns:a16="http://schemas.microsoft.com/office/drawing/2014/main" id="{7346AF68-C426-2A0E-E0F3-80B2F7212959}"/>
              </a:ext>
            </a:extLst>
          </p:cNvPr>
          <p:cNvCxnSpPr>
            <a:cxnSpLocks/>
          </p:cNvCxnSpPr>
          <p:nvPr/>
        </p:nvCxnSpPr>
        <p:spPr>
          <a:xfrm rot="16200000" flipH="1" flipV="1">
            <a:off x="4565125" y="3125279"/>
            <a:ext cx="90000" cy="281187"/>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a:extLst>
              <a:ext uri="{FF2B5EF4-FFF2-40B4-BE49-F238E27FC236}">
                <a16:creationId xmlns:a16="http://schemas.microsoft.com/office/drawing/2014/main" id="{F3438DE2-DB12-AC14-FAA3-0FA7DF6F3096}"/>
              </a:ext>
            </a:extLst>
          </p:cNvPr>
          <p:cNvCxnSpPr>
            <a:cxnSpLocks/>
          </p:cNvCxnSpPr>
          <p:nvPr/>
        </p:nvCxnSpPr>
        <p:spPr>
          <a:xfrm rot="10800000">
            <a:off x="4763975" y="5126284"/>
            <a:ext cx="90000" cy="281187"/>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a:extLst>
              <a:ext uri="{FF2B5EF4-FFF2-40B4-BE49-F238E27FC236}">
                <a16:creationId xmlns:a16="http://schemas.microsoft.com/office/drawing/2014/main" id="{7436C895-A5B8-D422-A1C1-C12512EEEB91}"/>
              </a:ext>
            </a:extLst>
          </p:cNvPr>
          <p:cNvCxnSpPr>
            <a:cxnSpLocks/>
          </p:cNvCxnSpPr>
          <p:nvPr/>
        </p:nvCxnSpPr>
        <p:spPr>
          <a:xfrm flipH="1" flipV="1">
            <a:off x="4458905" y="3493774"/>
            <a:ext cx="186660" cy="162114"/>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A42EB04-EDFD-5B09-AF61-07D08CCA2C4A}"/>
              </a:ext>
            </a:extLst>
          </p:cNvPr>
          <p:cNvSpPr txBox="1"/>
          <p:nvPr/>
        </p:nvSpPr>
        <p:spPr>
          <a:xfrm>
            <a:off x="7056438" y="1539522"/>
            <a:ext cx="3052762" cy="646331"/>
          </a:xfrm>
          <a:prstGeom prst="rect">
            <a:avLst/>
          </a:prstGeom>
          <a:noFill/>
        </p:spPr>
        <p:txBody>
          <a:bodyPr wrap="square">
            <a:spAutoFit/>
          </a:bodyPr>
          <a:lstStyle/>
          <a:p>
            <a:r>
              <a:rPr lang="ru-RU" sz="1800" b="1" dirty="0">
                <a:ea typeface="Calibri" panose="020F0502020204030204" pitchFamily="34" charset="0"/>
              </a:rPr>
              <a:t>А.</a:t>
            </a:r>
            <a:r>
              <a:rPr lang="ru-RU" sz="1800" dirty="0">
                <a:ea typeface="Calibri" panose="020F0502020204030204" pitchFamily="34" charset="0"/>
              </a:rPr>
              <a:t> Короткие (1 или 2 вместе) пучки микротрубочек. </a:t>
            </a:r>
            <a:endParaRPr lang="ru-RU" dirty="0"/>
          </a:p>
        </p:txBody>
      </p:sp>
      <p:sp>
        <p:nvSpPr>
          <p:cNvPr id="39" name="TextBox 38">
            <a:extLst>
              <a:ext uri="{FF2B5EF4-FFF2-40B4-BE49-F238E27FC236}">
                <a16:creationId xmlns:a16="http://schemas.microsoft.com/office/drawing/2014/main" id="{D7BF2353-BC2C-BC2C-622C-C4BF1DDA4BF5}"/>
              </a:ext>
            </a:extLst>
          </p:cNvPr>
          <p:cNvSpPr txBox="1"/>
          <p:nvPr/>
        </p:nvSpPr>
        <p:spPr>
          <a:xfrm>
            <a:off x="7056438" y="3352045"/>
            <a:ext cx="2278062" cy="646331"/>
          </a:xfrm>
          <a:prstGeom prst="rect">
            <a:avLst/>
          </a:prstGeom>
          <a:noFill/>
        </p:spPr>
        <p:txBody>
          <a:bodyPr wrap="square">
            <a:spAutoFit/>
          </a:bodyPr>
          <a:lstStyle/>
          <a:p>
            <a:r>
              <a:rPr lang="ru-RU" sz="1800" b="1" dirty="0">
                <a:ea typeface="Calibri" panose="020F0502020204030204" pitchFamily="34" charset="0"/>
              </a:rPr>
              <a:t>Б.</a:t>
            </a:r>
            <a:r>
              <a:rPr lang="ru-RU" sz="1800" dirty="0">
                <a:ea typeface="Calibri" panose="020F0502020204030204" pitchFamily="34" charset="0"/>
              </a:rPr>
              <a:t> Удлиненные пучки микротрубочек. </a:t>
            </a:r>
            <a:endParaRPr lang="ru-RU" dirty="0"/>
          </a:p>
        </p:txBody>
      </p:sp>
      <p:sp>
        <p:nvSpPr>
          <p:cNvPr id="41" name="TextBox 40">
            <a:extLst>
              <a:ext uri="{FF2B5EF4-FFF2-40B4-BE49-F238E27FC236}">
                <a16:creationId xmlns:a16="http://schemas.microsoft.com/office/drawing/2014/main" id="{5DFA36D0-528A-E1AA-FAEF-1B2DA4870B2C}"/>
              </a:ext>
            </a:extLst>
          </p:cNvPr>
          <p:cNvSpPr txBox="1"/>
          <p:nvPr/>
        </p:nvSpPr>
        <p:spPr>
          <a:xfrm>
            <a:off x="7056438" y="4973734"/>
            <a:ext cx="2278062" cy="646331"/>
          </a:xfrm>
          <a:prstGeom prst="rect">
            <a:avLst/>
          </a:prstGeom>
          <a:noFill/>
        </p:spPr>
        <p:txBody>
          <a:bodyPr wrap="square">
            <a:spAutoFit/>
          </a:bodyPr>
          <a:lstStyle/>
          <a:p>
            <a:r>
              <a:rPr lang="ru-RU" sz="1800" b="1" dirty="0">
                <a:ea typeface="Calibri" panose="020F0502020204030204" pitchFamily="34" charset="0"/>
              </a:rPr>
              <a:t>В.</a:t>
            </a:r>
            <a:r>
              <a:rPr lang="ru-RU" sz="1800" dirty="0">
                <a:ea typeface="Calibri" panose="020F0502020204030204" pitchFamily="34" charset="0"/>
              </a:rPr>
              <a:t> Кластеры микротрубочек. </a:t>
            </a:r>
            <a:endParaRPr lang="ru-RU" dirty="0"/>
          </a:p>
        </p:txBody>
      </p:sp>
    </p:spTree>
    <p:extLst>
      <p:ext uri="{BB962C8B-B14F-4D97-AF65-F5344CB8AC3E}">
        <p14:creationId xmlns:p14="http://schemas.microsoft.com/office/powerpoint/2010/main" val="205273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Julia\аспирантура\4 год\финальная версия НКР июнь-июль 2019\рисунки\рис 1 без МТ.tif"/>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301750" y="549505"/>
            <a:ext cx="9588500" cy="575899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624000" y="277206"/>
            <a:ext cx="10944000" cy="720000"/>
          </a:xfrm>
        </p:spPr>
        <p:txBody>
          <a:bodyPr>
            <a:normAutofit/>
          </a:bodyPr>
          <a:lstStyle/>
          <a:p>
            <a:pPr algn="just"/>
            <a:r>
              <a:rPr lang="ru-RU" sz="2800" b="1" dirty="0"/>
              <a:t>МИТОЗ</a:t>
            </a:r>
          </a:p>
        </p:txBody>
      </p:sp>
      <p:sp>
        <p:nvSpPr>
          <p:cNvPr id="7" name="TextBox 6"/>
          <p:cNvSpPr txBox="1"/>
          <p:nvPr/>
        </p:nvSpPr>
        <p:spPr>
          <a:xfrm>
            <a:off x="624000" y="6447649"/>
            <a:ext cx="4040786" cy="276999"/>
          </a:xfrm>
          <a:prstGeom prst="rect">
            <a:avLst/>
          </a:prstGeom>
          <a:noFill/>
        </p:spPr>
        <p:txBody>
          <a:bodyPr wrap="none" rtlCol="0">
            <a:spAutoFit/>
          </a:bodyPr>
          <a:lstStyle/>
          <a:p>
            <a:r>
              <a:rPr lang="en-US" sz="1200" i="1" dirty="0"/>
              <a:t>Walczak</a:t>
            </a:r>
            <a:r>
              <a:rPr lang="ru-RU" sz="1200" i="1" dirty="0"/>
              <a:t> </a:t>
            </a:r>
            <a:r>
              <a:rPr lang="en-US" sz="1200" i="1" dirty="0"/>
              <a:t>C. et al., Nature Reviews Molecular Cell Biology, 2010</a:t>
            </a:r>
            <a:endParaRPr lang="ru-RU" sz="1200" i="1" dirty="0"/>
          </a:p>
        </p:txBody>
      </p:sp>
      <p:sp>
        <p:nvSpPr>
          <p:cNvPr id="3" name="Номер слайда 4">
            <a:extLst>
              <a:ext uri="{FF2B5EF4-FFF2-40B4-BE49-F238E27FC236}">
                <a16:creationId xmlns:a16="http://schemas.microsoft.com/office/drawing/2014/main" id="{B803FE0B-0E3A-0BC1-AFC9-E35A27F7FD4C}"/>
              </a:ext>
            </a:extLst>
          </p:cNvPr>
          <p:cNvSpPr>
            <a:spLocks noGrp="1"/>
          </p:cNvSpPr>
          <p:nvPr>
            <p:ph type="sldNum" sz="quarter" idx="12"/>
          </p:nvPr>
        </p:nvSpPr>
        <p:spPr>
          <a:xfrm>
            <a:off x="8824800" y="6359523"/>
            <a:ext cx="2743200" cy="365125"/>
          </a:xfrm>
        </p:spPr>
        <p:txBody>
          <a:bodyPr/>
          <a:lstStyle/>
          <a:p>
            <a:r>
              <a:rPr lang="ru-RU" sz="1400" dirty="0"/>
              <a:t>2 </a:t>
            </a:r>
            <a:r>
              <a:rPr lang="en-US" sz="1400" dirty="0"/>
              <a:t>/</a:t>
            </a:r>
            <a:r>
              <a:rPr lang="ru-RU" sz="1400" dirty="0"/>
              <a:t> </a:t>
            </a:r>
            <a:r>
              <a:rPr lang="en-US" sz="1400" dirty="0"/>
              <a:t>2</a:t>
            </a:r>
            <a:r>
              <a:rPr lang="ru-RU" sz="1400" dirty="0"/>
              <a:t>5</a:t>
            </a:r>
          </a:p>
        </p:txBody>
      </p:sp>
    </p:spTree>
    <p:extLst>
      <p:ext uri="{BB962C8B-B14F-4D97-AF65-F5344CB8AC3E}">
        <p14:creationId xmlns:p14="http://schemas.microsoft.com/office/powerpoint/2010/main" val="2493517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4000" y="277206"/>
            <a:ext cx="10944000" cy="720000"/>
          </a:xfrm>
        </p:spPr>
        <p:txBody>
          <a:bodyPr>
            <a:noAutofit/>
          </a:bodyPr>
          <a:lstStyle/>
          <a:p>
            <a:pPr algn="just"/>
            <a:r>
              <a:rPr lang="ru-RU" sz="2130" b="1" dirty="0"/>
              <a:t>ХАРАКТЕР ПОВТОРНОГО РОСТА МИКРОТРУБОЧЕК ОТ ХРОМОСОМ И/ИЛИ КИНЕТОХОРОВ ПОСЛЕ РНК-ИНТЕРФЕРЕНЦИИ ИССЛЕДУЕМЫХ ГЕНОВ ПОСЛЕ КОЛЦЕМИДНОЙ ОБРАБОТКИ (30 МИН)</a:t>
            </a:r>
          </a:p>
        </p:txBody>
      </p:sp>
      <p:sp>
        <p:nvSpPr>
          <p:cNvPr id="5" name="Номер слайда 4"/>
          <p:cNvSpPr>
            <a:spLocks noGrp="1"/>
          </p:cNvSpPr>
          <p:nvPr>
            <p:ph type="sldNum" sz="quarter" idx="12"/>
          </p:nvPr>
        </p:nvSpPr>
        <p:spPr>
          <a:xfrm>
            <a:off x="8824800" y="6356350"/>
            <a:ext cx="2743200" cy="365125"/>
          </a:xfrm>
        </p:spPr>
        <p:txBody>
          <a:bodyPr/>
          <a:lstStyle/>
          <a:p>
            <a:r>
              <a:rPr lang="ru-RU" sz="1400" dirty="0"/>
              <a:t>15 </a:t>
            </a:r>
            <a:r>
              <a:rPr lang="en-US" sz="1400" dirty="0"/>
              <a:t>/</a:t>
            </a:r>
            <a:r>
              <a:rPr lang="ru-RU" sz="1400" dirty="0"/>
              <a:t> </a:t>
            </a:r>
            <a:r>
              <a:rPr lang="en-US" sz="1400" dirty="0"/>
              <a:t>2</a:t>
            </a:r>
            <a:r>
              <a:rPr lang="ru-RU" sz="1400" dirty="0"/>
              <a:t>5</a:t>
            </a:r>
          </a:p>
        </p:txBody>
      </p:sp>
      <p:sp>
        <p:nvSpPr>
          <p:cNvPr id="7" name="TextBox 6">
            <a:extLst>
              <a:ext uri="{FF2B5EF4-FFF2-40B4-BE49-F238E27FC236}">
                <a16:creationId xmlns:a16="http://schemas.microsoft.com/office/drawing/2014/main" id="{B217DCC0-3C9B-40C4-A994-E038A5894811}"/>
              </a:ext>
            </a:extLst>
          </p:cNvPr>
          <p:cNvSpPr txBox="1"/>
          <p:nvPr/>
        </p:nvSpPr>
        <p:spPr>
          <a:xfrm>
            <a:off x="624000" y="5442691"/>
            <a:ext cx="2731238" cy="307777"/>
          </a:xfrm>
          <a:prstGeom prst="rect">
            <a:avLst/>
          </a:prstGeom>
          <a:noFill/>
        </p:spPr>
        <p:txBody>
          <a:bodyPr wrap="square">
            <a:spAutoFit/>
          </a:bodyPr>
          <a:lstStyle/>
          <a:p>
            <a:pPr algn="just">
              <a:spcAft>
                <a:spcPts val="1000"/>
              </a:spcAft>
            </a:pPr>
            <a:r>
              <a:rPr lang="ru-RU" sz="1400" dirty="0">
                <a:ea typeface="Calibri" panose="020F0502020204030204" pitchFamily="34" charset="0"/>
                <a:cs typeface="Times New Roman" panose="02020603050405020304" pitchFamily="18" charset="0"/>
              </a:rPr>
              <a:t>** </a:t>
            </a:r>
            <a:r>
              <a:rPr lang="en-US" sz="1400" dirty="0">
                <a:ea typeface="Calibri" panose="020F0502020204030204" pitchFamily="34" charset="0"/>
                <a:cs typeface="Times New Roman" panose="02020603050405020304" pitchFamily="18" charset="0"/>
              </a:rPr>
              <a:t>p</a:t>
            </a:r>
            <a:r>
              <a:rPr lang="ru-RU" sz="1400" dirty="0">
                <a:ea typeface="Calibri" panose="020F0502020204030204" pitchFamily="34" charset="0"/>
                <a:cs typeface="Times New Roman" panose="02020603050405020304" pitchFamily="18" charset="0"/>
              </a:rPr>
              <a:t> &lt;0,01, *** </a:t>
            </a:r>
            <a:r>
              <a:rPr lang="en-US" sz="1400" dirty="0">
                <a:ea typeface="Calibri" panose="020F0502020204030204" pitchFamily="34" charset="0"/>
                <a:cs typeface="Times New Roman" panose="02020603050405020304" pitchFamily="18" charset="0"/>
              </a:rPr>
              <a:t>p</a:t>
            </a:r>
            <a:r>
              <a:rPr lang="ru-RU" sz="1400" dirty="0">
                <a:ea typeface="Calibri" panose="020F0502020204030204" pitchFamily="34" charset="0"/>
                <a:cs typeface="Times New Roman" panose="02020603050405020304" pitchFamily="18" charset="0"/>
              </a:rPr>
              <a:t> &lt;0,001 (χ</a:t>
            </a:r>
            <a:r>
              <a:rPr lang="ru-RU" sz="1400" baseline="30000" dirty="0">
                <a:ea typeface="Calibri" panose="020F0502020204030204" pitchFamily="34" charset="0"/>
                <a:cs typeface="Times New Roman" panose="02020603050405020304" pitchFamily="18" charset="0"/>
              </a:rPr>
              <a:t>2 </a:t>
            </a:r>
            <a:r>
              <a:rPr lang="ru-RU" sz="1400" dirty="0">
                <a:ea typeface="Calibri" panose="020F0502020204030204" pitchFamily="34" charset="0"/>
                <a:cs typeface="Times New Roman" panose="02020603050405020304" pitchFamily="18" charset="0"/>
              </a:rPr>
              <a:t>тест)</a:t>
            </a:r>
          </a:p>
        </p:txBody>
      </p:sp>
      <p:sp>
        <p:nvSpPr>
          <p:cNvPr id="3" name="Прямоугольник 2"/>
          <p:cNvSpPr/>
          <p:nvPr/>
        </p:nvSpPr>
        <p:spPr>
          <a:xfrm>
            <a:off x="624000" y="5714855"/>
            <a:ext cx="10944000" cy="523220"/>
          </a:xfrm>
          <a:prstGeom prst="rect">
            <a:avLst/>
          </a:prstGeom>
        </p:spPr>
        <p:txBody>
          <a:bodyPr wrap="square">
            <a:spAutoFit/>
          </a:bodyPr>
          <a:lstStyle/>
          <a:p>
            <a:pPr algn="just"/>
            <a:r>
              <a:rPr lang="ru-RU" sz="1400" dirty="0">
                <a:ea typeface="Calibri" panose="020F0502020204030204" pitchFamily="34" charset="0"/>
              </a:rPr>
              <a:t>Представлены средние значения как минимум трех биологических повторов после нормирования на соответствующий контроль, принятый за 1. Данные по интенсивности флуоресценции получены с использованием программы ImageJ Разуваевой А.В. </a:t>
            </a:r>
            <a:endParaRPr lang="ru-RU" sz="1400" dirty="0"/>
          </a:p>
        </p:txBody>
      </p:sp>
      <p:graphicFrame>
        <p:nvGraphicFramePr>
          <p:cNvPr id="6" name="Таблица 5">
            <a:extLst>
              <a:ext uri="{FF2B5EF4-FFF2-40B4-BE49-F238E27FC236}">
                <a16:creationId xmlns:a16="http://schemas.microsoft.com/office/drawing/2014/main" id="{80AA2A9A-C29C-D1C0-AB67-2227587D350D}"/>
              </a:ext>
            </a:extLst>
          </p:cNvPr>
          <p:cNvGraphicFramePr>
            <a:graphicFrameLocks noGrp="1"/>
          </p:cNvGraphicFramePr>
          <p:nvPr>
            <p:extLst>
              <p:ext uri="{D42A27DB-BD31-4B8C-83A1-F6EECF244321}">
                <p14:modId xmlns:p14="http://schemas.microsoft.com/office/powerpoint/2010/main" val="1586686717"/>
              </p:ext>
            </p:extLst>
          </p:nvPr>
        </p:nvGraphicFramePr>
        <p:xfrm>
          <a:off x="1105786" y="1510797"/>
          <a:ext cx="10005236" cy="3780000"/>
        </p:xfrm>
        <a:graphic>
          <a:graphicData uri="http://schemas.openxmlformats.org/drawingml/2006/table">
            <a:tbl>
              <a:tblPr firstRow="1" firstCol="1" bandRow="1">
                <a:tableStyleId>{5C22544A-7EE6-4342-B048-85BDC9FD1C3A}</a:tableStyleId>
              </a:tblPr>
              <a:tblGrid>
                <a:gridCol w="2298655">
                  <a:extLst>
                    <a:ext uri="{9D8B030D-6E8A-4147-A177-3AD203B41FA5}">
                      <a16:colId xmlns:a16="http://schemas.microsoft.com/office/drawing/2014/main" val="1000861431"/>
                    </a:ext>
                  </a:extLst>
                </a:gridCol>
                <a:gridCol w="1945565">
                  <a:extLst>
                    <a:ext uri="{9D8B030D-6E8A-4147-A177-3AD203B41FA5}">
                      <a16:colId xmlns:a16="http://schemas.microsoft.com/office/drawing/2014/main" val="80221556"/>
                    </a:ext>
                  </a:extLst>
                </a:gridCol>
                <a:gridCol w="1822955">
                  <a:extLst>
                    <a:ext uri="{9D8B030D-6E8A-4147-A177-3AD203B41FA5}">
                      <a16:colId xmlns:a16="http://schemas.microsoft.com/office/drawing/2014/main" val="1808019948"/>
                    </a:ext>
                  </a:extLst>
                </a:gridCol>
                <a:gridCol w="1822955">
                  <a:extLst>
                    <a:ext uri="{9D8B030D-6E8A-4147-A177-3AD203B41FA5}">
                      <a16:colId xmlns:a16="http://schemas.microsoft.com/office/drawing/2014/main" val="290181451"/>
                    </a:ext>
                  </a:extLst>
                </a:gridCol>
                <a:gridCol w="2115106">
                  <a:extLst>
                    <a:ext uri="{9D8B030D-6E8A-4147-A177-3AD203B41FA5}">
                      <a16:colId xmlns:a16="http://schemas.microsoft.com/office/drawing/2014/main" val="1344210825"/>
                    </a:ext>
                  </a:extLst>
                </a:gridCol>
              </a:tblGrid>
              <a:tr h="720000">
                <a:tc rowSpan="2">
                  <a:txBody>
                    <a:bodyPr/>
                    <a:lstStyle/>
                    <a:p>
                      <a:pPr algn="ctr">
                        <a:lnSpc>
                          <a:spcPct val="115000"/>
                        </a:lnSpc>
                        <a:spcAft>
                          <a:spcPts val="1000"/>
                        </a:spcAft>
                      </a:pPr>
                      <a:r>
                        <a:rPr lang="ru-RU" sz="2000" dirty="0">
                          <a:solidFill>
                            <a:schemeClr val="tx1"/>
                          </a:solidFill>
                          <a:effectLst/>
                        </a:rPr>
                        <a:t>РНК-интерференция</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lnSpc>
                          <a:spcPct val="115000"/>
                        </a:lnSpc>
                        <a:spcAft>
                          <a:spcPts val="1000"/>
                        </a:spcAft>
                      </a:pPr>
                      <a:r>
                        <a:rPr lang="ru-RU" sz="2000" dirty="0">
                          <a:solidFill>
                            <a:schemeClr val="tx1"/>
                          </a:solidFill>
                          <a:effectLst/>
                        </a:rPr>
                        <a:t>Характер повторного роста микротрубочек от хромосом и/или кинетохоров, о.е.</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hMerge="1">
                  <a:txBody>
                    <a:bodyPr/>
                    <a:lstStyle/>
                    <a:p>
                      <a:endParaRPr lang="ru-RU"/>
                    </a:p>
                  </a:txBody>
                  <a:tcPr/>
                </a:tc>
                <a:tc rowSpan="2">
                  <a:txBody>
                    <a:bodyPr/>
                    <a:lstStyle/>
                    <a:p>
                      <a:pPr algn="ctr">
                        <a:lnSpc>
                          <a:spcPct val="115000"/>
                        </a:lnSpc>
                        <a:spcAft>
                          <a:spcPts val="1000"/>
                        </a:spcAft>
                      </a:pPr>
                      <a:r>
                        <a:rPr lang="ru-RU" sz="2000">
                          <a:solidFill>
                            <a:schemeClr val="tx1"/>
                          </a:solidFill>
                          <a:effectLst/>
                        </a:rPr>
                        <a:t>Интенсивность флуоресценции, о.е.</a:t>
                      </a:r>
                      <a:endParaRPr lang="ru-RU"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31729333"/>
                  </a:ext>
                </a:extLst>
              </a:tr>
              <a:tr h="720000">
                <a:tc vMerge="1">
                  <a:txBody>
                    <a:bodyPr/>
                    <a:lstStyle/>
                    <a:p>
                      <a:endParaRPr lang="ru-RU"/>
                    </a:p>
                  </a:txBody>
                  <a:tcPr/>
                </a:tc>
                <a:tc>
                  <a:txBody>
                    <a:bodyPr/>
                    <a:lstStyle/>
                    <a:p>
                      <a:pPr algn="ctr">
                        <a:lnSpc>
                          <a:spcPct val="115000"/>
                        </a:lnSpc>
                        <a:spcAft>
                          <a:spcPts val="1000"/>
                        </a:spcAft>
                      </a:pPr>
                      <a:r>
                        <a:rPr lang="ru-RU" sz="2000" b="1" dirty="0">
                          <a:solidFill>
                            <a:schemeClr val="tx1"/>
                          </a:solidFill>
                          <a:effectLst/>
                        </a:rPr>
                        <a:t>короткие пучки МТ</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2000" b="1" dirty="0">
                          <a:solidFill>
                            <a:schemeClr val="tx1"/>
                          </a:solidFill>
                          <a:effectLst/>
                        </a:rPr>
                        <a:t>длинные пучки МТ</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2000" b="1" dirty="0">
                          <a:solidFill>
                            <a:schemeClr val="tx1"/>
                          </a:solidFill>
                          <a:effectLst/>
                        </a:rPr>
                        <a:t>кластеры МТ</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lang="ru-RU"/>
                    </a:p>
                  </a:txBody>
                  <a:tcPr/>
                </a:tc>
                <a:extLst>
                  <a:ext uri="{0D108BD9-81ED-4DB2-BD59-A6C34878D82A}">
                    <a16:rowId xmlns:a16="http://schemas.microsoft.com/office/drawing/2014/main" val="988832563"/>
                  </a:ext>
                </a:extLst>
              </a:tr>
              <a:tr h="468000">
                <a:tc>
                  <a:txBody>
                    <a:bodyPr/>
                    <a:lstStyle/>
                    <a:p>
                      <a:pPr algn="ctr">
                        <a:lnSpc>
                          <a:spcPct val="115000"/>
                        </a:lnSpc>
                        <a:spcAft>
                          <a:spcPts val="1000"/>
                        </a:spcAft>
                      </a:pPr>
                      <a:r>
                        <a:rPr lang="ru-RU" sz="2000" i="1" dirty="0">
                          <a:solidFill>
                            <a:schemeClr val="tx1"/>
                          </a:solidFill>
                          <a:effectLst/>
                        </a:rPr>
                        <a:t>Eb1</a:t>
                      </a:r>
                      <a:endParaRPr lang="ru-RU" sz="20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ru-RU" sz="1800" dirty="0">
                          <a:solidFill>
                            <a:schemeClr val="tx1"/>
                          </a:solidFill>
                          <a:effectLst/>
                        </a:rPr>
                        <a:t>1,14</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2000" b="1" dirty="0">
                          <a:solidFill>
                            <a:schemeClr val="tx1"/>
                          </a:solidFill>
                          <a:effectLst/>
                        </a:rPr>
                        <a:t>0,53 ***</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ru-RU" sz="2000" b="1" dirty="0">
                          <a:solidFill>
                            <a:schemeClr val="tx1"/>
                          </a:solidFill>
                          <a:effectLst/>
                        </a:rPr>
                        <a:t>0,51 **</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ru-RU" sz="1800" dirty="0">
                          <a:solidFill>
                            <a:schemeClr val="bg1">
                              <a:lumMod val="65000"/>
                            </a:schemeClr>
                          </a:solidFill>
                          <a:effectLst/>
                        </a:rPr>
                        <a:t>0,71 ***</a:t>
                      </a:r>
                      <a:endParaRPr lang="ru-RU" sz="1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7522354"/>
                  </a:ext>
                </a:extLst>
              </a:tr>
              <a:tr h="468000">
                <a:tc>
                  <a:txBody>
                    <a:bodyPr/>
                    <a:lstStyle/>
                    <a:p>
                      <a:pPr algn="ctr">
                        <a:lnSpc>
                          <a:spcPct val="115000"/>
                        </a:lnSpc>
                        <a:spcAft>
                          <a:spcPts val="1000"/>
                        </a:spcAft>
                      </a:pPr>
                      <a:r>
                        <a:rPr lang="en-US" sz="2000" i="1" dirty="0">
                          <a:solidFill>
                            <a:schemeClr val="tx1"/>
                          </a:solidFill>
                          <a:effectLst/>
                        </a:rPr>
                        <a:t>mars</a:t>
                      </a:r>
                      <a:endParaRPr lang="ru-RU" sz="20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ru-RU" sz="1800" dirty="0">
                          <a:solidFill>
                            <a:schemeClr val="tx1"/>
                          </a:solidFill>
                          <a:effectLst/>
                        </a:rPr>
                        <a:t>1,11</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2000" b="1" dirty="0">
                          <a:solidFill>
                            <a:schemeClr val="tx1"/>
                          </a:solidFill>
                          <a:effectLst/>
                        </a:rPr>
                        <a:t>0,57 ***</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ru-RU" sz="2000" b="1" dirty="0">
                          <a:solidFill>
                            <a:schemeClr val="tx1"/>
                          </a:solidFill>
                          <a:effectLst/>
                        </a:rPr>
                        <a:t>0,35 ***</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ru-RU" sz="1800" dirty="0">
                          <a:solidFill>
                            <a:schemeClr val="bg1">
                              <a:lumMod val="65000"/>
                            </a:schemeClr>
                          </a:solidFill>
                          <a:effectLst/>
                        </a:rPr>
                        <a:t>0,42 ***</a:t>
                      </a:r>
                      <a:endParaRPr lang="ru-RU" sz="1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9673700"/>
                  </a:ext>
                </a:extLst>
              </a:tr>
              <a:tr h="468000">
                <a:tc>
                  <a:txBody>
                    <a:bodyPr/>
                    <a:lstStyle/>
                    <a:p>
                      <a:pPr algn="ctr">
                        <a:lnSpc>
                          <a:spcPct val="115000"/>
                        </a:lnSpc>
                        <a:spcAft>
                          <a:spcPts val="1000"/>
                        </a:spcAft>
                      </a:pPr>
                      <a:r>
                        <a:rPr lang="ru-RU" sz="2000" i="1" dirty="0">
                          <a:solidFill>
                            <a:schemeClr val="bg1">
                              <a:lumMod val="65000"/>
                            </a:schemeClr>
                          </a:solidFill>
                          <a:effectLst/>
                        </a:rPr>
                        <a:t>Non3</a:t>
                      </a:r>
                      <a:endParaRPr lang="ru-RU" sz="2000" i="1"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bg1">
                              <a:lumMod val="65000"/>
                            </a:schemeClr>
                          </a:solidFill>
                          <a:effectLst/>
                        </a:rPr>
                        <a:t>1,16</a:t>
                      </a:r>
                      <a:endParaRPr lang="ru-RU" sz="1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bg1">
                              <a:lumMod val="65000"/>
                            </a:schemeClr>
                          </a:solidFill>
                          <a:effectLst/>
                        </a:rPr>
                        <a:t>0,99</a:t>
                      </a:r>
                      <a:endParaRPr lang="ru-RU" sz="1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bg1">
                              <a:lumMod val="65000"/>
                            </a:schemeClr>
                          </a:solidFill>
                          <a:effectLst/>
                        </a:rPr>
                        <a:t>1,05</a:t>
                      </a:r>
                      <a:endParaRPr lang="ru-RU" sz="1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bg1">
                              <a:lumMod val="65000"/>
                            </a:schemeClr>
                          </a:solidFill>
                          <a:effectLst/>
                        </a:rPr>
                        <a:t>0,61</a:t>
                      </a:r>
                      <a:endParaRPr lang="ru-RU" sz="1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4373338"/>
                  </a:ext>
                </a:extLst>
              </a:tr>
              <a:tr h="468000">
                <a:tc>
                  <a:txBody>
                    <a:bodyPr/>
                    <a:lstStyle/>
                    <a:p>
                      <a:pPr algn="ctr">
                        <a:lnSpc>
                          <a:spcPct val="115000"/>
                        </a:lnSpc>
                        <a:spcAft>
                          <a:spcPts val="1000"/>
                        </a:spcAft>
                      </a:pPr>
                      <a:r>
                        <a:rPr lang="ru-RU" sz="2000" i="1" dirty="0">
                          <a:solidFill>
                            <a:schemeClr val="tx1"/>
                          </a:solidFill>
                          <a:effectLst/>
                        </a:rPr>
                        <a:t>mei-38</a:t>
                      </a:r>
                      <a:endParaRPr lang="ru-RU" sz="20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ru-RU" sz="1800" dirty="0">
                          <a:solidFill>
                            <a:schemeClr val="tx1"/>
                          </a:solidFill>
                          <a:effectLst/>
                        </a:rPr>
                        <a:t>1,22 **</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2000" b="1" dirty="0">
                          <a:solidFill>
                            <a:schemeClr val="tx1"/>
                          </a:solidFill>
                          <a:effectLst/>
                        </a:rPr>
                        <a:t>0,33 ***</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ru-RU" sz="2000" b="1" dirty="0">
                          <a:solidFill>
                            <a:schemeClr val="tx1"/>
                          </a:solidFill>
                          <a:effectLst/>
                        </a:rPr>
                        <a:t>0,31 ***</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ru-RU" sz="1800" dirty="0">
                          <a:solidFill>
                            <a:schemeClr val="bg1">
                              <a:lumMod val="65000"/>
                            </a:schemeClr>
                          </a:solidFill>
                          <a:effectLst/>
                        </a:rPr>
                        <a:t>0,30 ***</a:t>
                      </a:r>
                      <a:endParaRPr lang="ru-RU" sz="1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8603605"/>
                  </a:ext>
                </a:extLst>
              </a:tr>
              <a:tr h="468000">
                <a:tc>
                  <a:txBody>
                    <a:bodyPr/>
                    <a:lstStyle/>
                    <a:p>
                      <a:pPr algn="ctr">
                        <a:lnSpc>
                          <a:spcPct val="115000"/>
                        </a:lnSpc>
                        <a:spcAft>
                          <a:spcPts val="1000"/>
                        </a:spcAft>
                      </a:pPr>
                      <a:r>
                        <a:rPr lang="ru-RU" sz="2000" i="1" dirty="0">
                          <a:solidFill>
                            <a:schemeClr val="tx1"/>
                          </a:solidFill>
                          <a:effectLst/>
                        </a:rPr>
                        <a:t>chb (Mast)</a:t>
                      </a:r>
                      <a:endParaRPr lang="ru-RU" sz="20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ru-RU" sz="1800" dirty="0">
                          <a:solidFill>
                            <a:schemeClr val="tx1"/>
                          </a:solidFill>
                          <a:effectLst/>
                        </a:rPr>
                        <a:t>0,93</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2000" b="1" dirty="0">
                          <a:solidFill>
                            <a:schemeClr val="tx1"/>
                          </a:solidFill>
                          <a:effectLst/>
                        </a:rPr>
                        <a:t>0,25 ***</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ru-RU" sz="2000" b="1" dirty="0">
                          <a:solidFill>
                            <a:schemeClr val="tx1"/>
                          </a:solidFill>
                          <a:effectLst/>
                        </a:rPr>
                        <a:t>0,08 ***</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ru-RU" sz="1800" dirty="0">
                          <a:solidFill>
                            <a:schemeClr val="bg1">
                              <a:lumMod val="65000"/>
                            </a:schemeClr>
                          </a:solidFill>
                          <a:effectLst/>
                        </a:rPr>
                        <a:t>0,31 ***</a:t>
                      </a:r>
                      <a:endParaRPr lang="ru-RU" sz="1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8672251"/>
                  </a:ext>
                </a:extLst>
              </a:tr>
            </a:tbl>
          </a:graphicData>
        </a:graphic>
      </p:graphicFrame>
    </p:spTree>
    <p:extLst>
      <p:ext uri="{BB962C8B-B14F-4D97-AF65-F5344CB8AC3E}">
        <p14:creationId xmlns:p14="http://schemas.microsoft.com/office/powerpoint/2010/main" val="310857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4000" y="277206"/>
            <a:ext cx="10944000" cy="720000"/>
          </a:xfrm>
        </p:spPr>
        <p:txBody>
          <a:bodyPr>
            <a:noAutofit/>
          </a:bodyPr>
          <a:lstStyle/>
          <a:p>
            <a:pPr algn="just"/>
            <a:r>
              <a:rPr lang="ru-RU" sz="2130" b="1" dirty="0"/>
              <a:t>ХАРАКТЕР ПОВТОРНОГО РОСТА МИКРОТРУБОЧЕК ОТ ХРОМОСОМ И/ИЛИ КИНЕТОХОРОВ ПОСЛЕ РНК-ИНТЕРФЕРЕНЦИИ ИССЛЕДУЕМЫХ ГЕНОВ ПОСЛЕ КОЛЦЕМИДНОЙ ОБРАБОТКИ (30 МИН)</a:t>
            </a:r>
          </a:p>
        </p:txBody>
      </p:sp>
      <p:sp>
        <p:nvSpPr>
          <p:cNvPr id="5" name="Номер слайда 4"/>
          <p:cNvSpPr>
            <a:spLocks noGrp="1"/>
          </p:cNvSpPr>
          <p:nvPr>
            <p:ph type="sldNum" sz="quarter" idx="12"/>
          </p:nvPr>
        </p:nvSpPr>
        <p:spPr>
          <a:xfrm>
            <a:off x="8824800" y="6356350"/>
            <a:ext cx="2743200" cy="365125"/>
          </a:xfrm>
        </p:spPr>
        <p:txBody>
          <a:bodyPr/>
          <a:lstStyle/>
          <a:p>
            <a:r>
              <a:rPr lang="ru-RU" sz="1400" dirty="0"/>
              <a:t>15 </a:t>
            </a:r>
            <a:r>
              <a:rPr lang="en-US" sz="1400" dirty="0"/>
              <a:t>/</a:t>
            </a:r>
            <a:r>
              <a:rPr lang="ru-RU" sz="1400" dirty="0"/>
              <a:t> </a:t>
            </a:r>
            <a:r>
              <a:rPr lang="en-US" sz="1400" dirty="0"/>
              <a:t>2</a:t>
            </a:r>
            <a:r>
              <a:rPr lang="ru-RU" sz="1400" dirty="0"/>
              <a:t>5</a:t>
            </a:r>
          </a:p>
        </p:txBody>
      </p:sp>
      <p:sp>
        <p:nvSpPr>
          <p:cNvPr id="7" name="TextBox 6">
            <a:extLst>
              <a:ext uri="{FF2B5EF4-FFF2-40B4-BE49-F238E27FC236}">
                <a16:creationId xmlns:a16="http://schemas.microsoft.com/office/drawing/2014/main" id="{B217DCC0-3C9B-40C4-A994-E038A5894811}"/>
              </a:ext>
            </a:extLst>
          </p:cNvPr>
          <p:cNvSpPr txBox="1"/>
          <p:nvPr/>
        </p:nvSpPr>
        <p:spPr>
          <a:xfrm>
            <a:off x="624000" y="5442691"/>
            <a:ext cx="2731238" cy="307777"/>
          </a:xfrm>
          <a:prstGeom prst="rect">
            <a:avLst/>
          </a:prstGeom>
          <a:noFill/>
        </p:spPr>
        <p:txBody>
          <a:bodyPr wrap="square">
            <a:spAutoFit/>
          </a:bodyPr>
          <a:lstStyle/>
          <a:p>
            <a:pPr algn="just">
              <a:spcAft>
                <a:spcPts val="1000"/>
              </a:spcAft>
            </a:pPr>
            <a:r>
              <a:rPr lang="ru-RU" sz="1400" dirty="0">
                <a:ea typeface="Calibri" panose="020F0502020204030204" pitchFamily="34" charset="0"/>
                <a:cs typeface="Times New Roman" panose="02020603050405020304" pitchFamily="18" charset="0"/>
              </a:rPr>
              <a:t>** </a:t>
            </a:r>
            <a:r>
              <a:rPr lang="en-US" sz="1400" dirty="0">
                <a:ea typeface="Calibri" panose="020F0502020204030204" pitchFamily="34" charset="0"/>
                <a:cs typeface="Times New Roman" panose="02020603050405020304" pitchFamily="18" charset="0"/>
              </a:rPr>
              <a:t>p</a:t>
            </a:r>
            <a:r>
              <a:rPr lang="ru-RU" sz="1400" dirty="0">
                <a:ea typeface="Calibri" panose="020F0502020204030204" pitchFamily="34" charset="0"/>
                <a:cs typeface="Times New Roman" panose="02020603050405020304" pitchFamily="18" charset="0"/>
              </a:rPr>
              <a:t> &lt;0,01, *** </a:t>
            </a:r>
            <a:r>
              <a:rPr lang="en-US" sz="1400" dirty="0">
                <a:ea typeface="Calibri" panose="020F0502020204030204" pitchFamily="34" charset="0"/>
                <a:cs typeface="Times New Roman" panose="02020603050405020304" pitchFamily="18" charset="0"/>
              </a:rPr>
              <a:t>p</a:t>
            </a:r>
            <a:r>
              <a:rPr lang="ru-RU" sz="1400" dirty="0">
                <a:ea typeface="Calibri" panose="020F0502020204030204" pitchFamily="34" charset="0"/>
                <a:cs typeface="Times New Roman" panose="02020603050405020304" pitchFamily="18" charset="0"/>
              </a:rPr>
              <a:t> &lt;0,001 (χ</a:t>
            </a:r>
            <a:r>
              <a:rPr lang="ru-RU" sz="1400" baseline="30000" dirty="0">
                <a:ea typeface="Calibri" panose="020F0502020204030204" pitchFamily="34" charset="0"/>
                <a:cs typeface="Times New Roman" panose="02020603050405020304" pitchFamily="18" charset="0"/>
              </a:rPr>
              <a:t>2 </a:t>
            </a:r>
            <a:r>
              <a:rPr lang="ru-RU" sz="1400" dirty="0">
                <a:ea typeface="Calibri" panose="020F0502020204030204" pitchFamily="34" charset="0"/>
                <a:cs typeface="Times New Roman" panose="02020603050405020304" pitchFamily="18" charset="0"/>
              </a:rPr>
              <a:t>тест)</a:t>
            </a:r>
          </a:p>
        </p:txBody>
      </p:sp>
      <p:sp>
        <p:nvSpPr>
          <p:cNvPr id="3" name="Прямоугольник 2"/>
          <p:cNvSpPr/>
          <p:nvPr/>
        </p:nvSpPr>
        <p:spPr>
          <a:xfrm>
            <a:off x="624000" y="5714855"/>
            <a:ext cx="10944000" cy="523220"/>
          </a:xfrm>
          <a:prstGeom prst="rect">
            <a:avLst/>
          </a:prstGeom>
        </p:spPr>
        <p:txBody>
          <a:bodyPr wrap="square">
            <a:spAutoFit/>
          </a:bodyPr>
          <a:lstStyle/>
          <a:p>
            <a:pPr algn="just"/>
            <a:r>
              <a:rPr lang="ru-RU" sz="1400" dirty="0">
                <a:ea typeface="Calibri" panose="020F0502020204030204" pitchFamily="34" charset="0"/>
              </a:rPr>
              <a:t>Представлены средние значения как минимум трех биологических повторов после нормирования на соответствующий контроль, принятый за 1. Данные по интенсивности флуоресценции получены с использованием программы ImageJ Разуваевой А.В. </a:t>
            </a:r>
            <a:endParaRPr lang="ru-RU" sz="1400" dirty="0"/>
          </a:p>
        </p:txBody>
      </p:sp>
      <p:graphicFrame>
        <p:nvGraphicFramePr>
          <p:cNvPr id="6" name="Таблица 5">
            <a:extLst>
              <a:ext uri="{FF2B5EF4-FFF2-40B4-BE49-F238E27FC236}">
                <a16:creationId xmlns:a16="http://schemas.microsoft.com/office/drawing/2014/main" id="{80AA2A9A-C29C-D1C0-AB67-2227587D350D}"/>
              </a:ext>
            </a:extLst>
          </p:cNvPr>
          <p:cNvGraphicFramePr>
            <a:graphicFrameLocks noGrp="1"/>
          </p:cNvGraphicFramePr>
          <p:nvPr>
            <p:extLst>
              <p:ext uri="{D42A27DB-BD31-4B8C-83A1-F6EECF244321}">
                <p14:modId xmlns:p14="http://schemas.microsoft.com/office/powerpoint/2010/main" val="4018738002"/>
              </p:ext>
            </p:extLst>
          </p:nvPr>
        </p:nvGraphicFramePr>
        <p:xfrm>
          <a:off x="1105786" y="1510797"/>
          <a:ext cx="10005236" cy="3780000"/>
        </p:xfrm>
        <a:graphic>
          <a:graphicData uri="http://schemas.openxmlformats.org/drawingml/2006/table">
            <a:tbl>
              <a:tblPr firstRow="1" firstCol="1" bandRow="1">
                <a:tableStyleId>{5C22544A-7EE6-4342-B048-85BDC9FD1C3A}</a:tableStyleId>
              </a:tblPr>
              <a:tblGrid>
                <a:gridCol w="2298655">
                  <a:extLst>
                    <a:ext uri="{9D8B030D-6E8A-4147-A177-3AD203B41FA5}">
                      <a16:colId xmlns:a16="http://schemas.microsoft.com/office/drawing/2014/main" val="1000861431"/>
                    </a:ext>
                  </a:extLst>
                </a:gridCol>
                <a:gridCol w="1945565">
                  <a:extLst>
                    <a:ext uri="{9D8B030D-6E8A-4147-A177-3AD203B41FA5}">
                      <a16:colId xmlns:a16="http://schemas.microsoft.com/office/drawing/2014/main" val="80221556"/>
                    </a:ext>
                  </a:extLst>
                </a:gridCol>
                <a:gridCol w="1822955">
                  <a:extLst>
                    <a:ext uri="{9D8B030D-6E8A-4147-A177-3AD203B41FA5}">
                      <a16:colId xmlns:a16="http://schemas.microsoft.com/office/drawing/2014/main" val="1808019948"/>
                    </a:ext>
                  </a:extLst>
                </a:gridCol>
                <a:gridCol w="1822955">
                  <a:extLst>
                    <a:ext uri="{9D8B030D-6E8A-4147-A177-3AD203B41FA5}">
                      <a16:colId xmlns:a16="http://schemas.microsoft.com/office/drawing/2014/main" val="290181451"/>
                    </a:ext>
                  </a:extLst>
                </a:gridCol>
                <a:gridCol w="2115106">
                  <a:extLst>
                    <a:ext uri="{9D8B030D-6E8A-4147-A177-3AD203B41FA5}">
                      <a16:colId xmlns:a16="http://schemas.microsoft.com/office/drawing/2014/main" val="1344210825"/>
                    </a:ext>
                  </a:extLst>
                </a:gridCol>
              </a:tblGrid>
              <a:tr h="720000">
                <a:tc rowSpan="2">
                  <a:txBody>
                    <a:bodyPr/>
                    <a:lstStyle/>
                    <a:p>
                      <a:pPr algn="ctr">
                        <a:lnSpc>
                          <a:spcPct val="115000"/>
                        </a:lnSpc>
                        <a:spcAft>
                          <a:spcPts val="1000"/>
                        </a:spcAft>
                      </a:pPr>
                      <a:r>
                        <a:rPr lang="ru-RU" sz="2000" dirty="0">
                          <a:solidFill>
                            <a:schemeClr val="tx1"/>
                          </a:solidFill>
                          <a:effectLst/>
                        </a:rPr>
                        <a:t>РНК-интерференция</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lnSpc>
                          <a:spcPct val="115000"/>
                        </a:lnSpc>
                        <a:spcAft>
                          <a:spcPts val="1000"/>
                        </a:spcAft>
                      </a:pPr>
                      <a:r>
                        <a:rPr lang="ru-RU" sz="2000" dirty="0">
                          <a:solidFill>
                            <a:schemeClr val="tx1"/>
                          </a:solidFill>
                          <a:effectLst/>
                        </a:rPr>
                        <a:t>Характер повторного роста микротрубочек от хромосом и/или кинетохоров, о.е.</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hMerge="1">
                  <a:txBody>
                    <a:bodyPr/>
                    <a:lstStyle/>
                    <a:p>
                      <a:endParaRPr lang="ru-RU"/>
                    </a:p>
                  </a:txBody>
                  <a:tcPr/>
                </a:tc>
                <a:tc rowSpan="2">
                  <a:txBody>
                    <a:bodyPr/>
                    <a:lstStyle/>
                    <a:p>
                      <a:pPr algn="ctr">
                        <a:lnSpc>
                          <a:spcPct val="115000"/>
                        </a:lnSpc>
                        <a:spcAft>
                          <a:spcPts val="1000"/>
                        </a:spcAft>
                      </a:pPr>
                      <a:r>
                        <a:rPr lang="ru-RU" sz="2000">
                          <a:solidFill>
                            <a:schemeClr val="tx1"/>
                          </a:solidFill>
                          <a:effectLst/>
                        </a:rPr>
                        <a:t>Интенсивность флуоресценции, о.е.</a:t>
                      </a:r>
                      <a:endParaRPr lang="ru-RU"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31729333"/>
                  </a:ext>
                </a:extLst>
              </a:tr>
              <a:tr h="720000">
                <a:tc vMerge="1">
                  <a:txBody>
                    <a:bodyPr/>
                    <a:lstStyle/>
                    <a:p>
                      <a:endParaRPr lang="ru-RU"/>
                    </a:p>
                  </a:txBody>
                  <a:tcPr/>
                </a:tc>
                <a:tc>
                  <a:txBody>
                    <a:bodyPr/>
                    <a:lstStyle/>
                    <a:p>
                      <a:pPr algn="ctr">
                        <a:lnSpc>
                          <a:spcPct val="115000"/>
                        </a:lnSpc>
                        <a:spcAft>
                          <a:spcPts val="1000"/>
                        </a:spcAft>
                      </a:pPr>
                      <a:r>
                        <a:rPr lang="ru-RU" sz="2000" b="1" dirty="0">
                          <a:solidFill>
                            <a:schemeClr val="tx1"/>
                          </a:solidFill>
                          <a:effectLst/>
                        </a:rPr>
                        <a:t>короткие пучки МТ</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2000" b="1" dirty="0">
                          <a:solidFill>
                            <a:schemeClr val="tx1"/>
                          </a:solidFill>
                          <a:effectLst/>
                        </a:rPr>
                        <a:t>длинные пучки МТ</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2000" b="1" dirty="0">
                          <a:solidFill>
                            <a:schemeClr val="tx1"/>
                          </a:solidFill>
                          <a:effectLst/>
                        </a:rPr>
                        <a:t>кластеры МТ</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lang="ru-RU"/>
                    </a:p>
                  </a:txBody>
                  <a:tcPr/>
                </a:tc>
                <a:extLst>
                  <a:ext uri="{0D108BD9-81ED-4DB2-BD59-A6C34878D82A}">
                    <a16:rowId xmlns:a16="http://schemas.microsoft.com/office/drawing/2014/main" val="988832563"/>
                  </a:ext>
                </a:extLst>
              </a:tr>
              <a:tr h="468000">
                <a:tc>
                  <a:txBody>
                    <a:bodyPr/>
                    <a:lstStyle/>
                    <a:p>
                      <a:pPr algn="ctr">
                        <a:lnSpc>
                          <a:spcPct val="115000"/>
                        </a:lnSpc>
                        <a:spcAft>
                          <a:spcPts val="1000"/>
                        </a:spcAft>
                      </a:pPr>
                      <a:r>
                        <a:rPr lang="ru-RU" sz="2000" i="1" dirty="0">
                          <a:solidFill>
                            <a:schemeClr val="bg1">
                              <a:lumMod val="65000"/>
                            </a:schemeClr>
                          </a:solidFill>
                          <a:effectLst/>
                        </a:rPr>
                        <a:t>Eb1</a:t>
                      </a:r>
                      <a:endParaRPr lang="ru-RU" sz="2000" i="1"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0" dirty="0">
                          <a:solidFill>
                            <a:schemeClr val="bg1">
                              <a:lumMod val="65000"/>
                            </a:schemeClr>
                          </a:solidFill>
                          <a:effectLst/>
                        </a:rPr>
                        <a:t>1,14</a:t>
                      </a:r>
                      <a:endParaRPr lang="ru-RU" sz="18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0" dirty="0">
                          <a:solidFill>
                            <a:schemeClr val="bg1">
                              <a:lumMod val="65000"/>
                            </a:schemeClr>
                          </a:solidFill>
                          <a:effectLst/>
                        </a:rPr>
                        <a:t>0,53 ***</a:t>
                      </a:r>
                      <a:endParaRPr lang="ru-RU" sz="18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0" dirty="0">
                          <a:solidFill>
                            <a:schemeClr val="bg1">
                              <a:lumMod val="65000"/>
                            </a:schemeClr>
                          </a:solidFill>
                          <a:effectLst/>
                        </a:rPr>
                        <a:t>0,51 **</a:t>
                      </a:r>
                      <a:endParaRPr lang="ru-RU" sz="18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bg1">
                              <a:lumMod val="65000"/>
                            </a:schemeClr>
                          </a:solidFill>
                          <a:effectLst/>
                        </a:rPr>
                        <a:t>0,71 ***</a:t>
                      </a:r>
                      <a:endParaRPr lang="ru-RU" sz="1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7522354"/>
                  </a:ext>
                </a:extLst>
              </a:tr>
              <a:tr h="468000">
                <a:tc>
                  <a:txBody>
                    <a:bodyPr/>
                    <a:lstStyle/>
                    <a:p>
                      <a:pPr algn="ctr">
                        <a:lnSpc>
                          <a:spcPct val="115000"/>
                        </a:lnSpc>
                        <a:spcAft>
                          <a:spcPts val="1000"/>
                        </a:spcAft>
                      </a:pPr>
                      <a:r>
                        <a:rPr lang="en-US" sz="2000" i="1" dirty="0">
                          <a:solidFill>
                            <a:schemeClr val="tx1"/>
                          </a:solidFill>
                          <a:effectLst/>
                        </a:rPr>
                        <a:t>mars</a:t>
                      </a:r>
                      <a:endParaRPr lang="ru-RU" sz="20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ru-RU" sz="1800" dirty="0">
                          <a:solidFill>
                            <a:schemeClr val="bg1">
                              <a:lumMod val="65000"/>
                            </a:schemeClr>
                          </a:solidFill>
                          <a:effectLst/>
                        </a:rPr>
                        <a:t>1,11</a:t>
                      </a:r>
                      <a:endParaRPr lang="ru-RU" sz="1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0" dirty="0">
                          <a:solidFill>
                            <a:schemeClr val="bg1">
                              <a:lumMod val="65000"/>
                            </a:schemeClr>
                          </a:solidFill>
                          <a:effectLst/>
                        </a:rPr>
                        <a:t>0,57 ***</a:t>
                      </a:r>
                      <a:endParaRPr lang="ru-RU" sz="18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0" dirty="0">
                          <a:solidFill>
                            <a:schemeClr val="bg1">
                              <a:lumMod val="65000"/>
                            </a:schemeClr>
                          </a:solidFill>
                          <a:effectLst/>
                        </a:rPr>
                        <a:t>0,35 ***</a:t>
                      </a:r>
                      <a:endParaRPr lang="ru-RU" sz="18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2000" b="1" dirty="0">
                          <a:solidFill>
                            <a:schemeClr val="tx1"/>
                          </a:solidFill>
                          <a:effectLst/>
                        </a:rPr>
                        <a:t>0,42 ***</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289673700"/>
                  </a:ext>
                </a:extLst>
              </a:tr>
              <a:tr h="468000">
                <a:tc>
                  <a:txBody>
                    <a:bodyPr/>
                    <a:lstStyle/>
                    <a:p>
                      <a:pPr algn="ctr">
                        <a:lnSpc>
                          <a:spcPct val="115000"/>
                        </a:lnSpc>
                        <a:spcAft>
                          <a:spcPts val="1000"/>
                        </a:spcAft>
                      </a:pPr>
                      <a:r>
                        <a:rPr lang="ru-RU" sz="2000" i="1" dirty="0">
                          <a:solidFill>
                            <a:schemeClr val="bg1">
                              <a:lumMod val="65000"/>
                            </a:schemeClr>
                          </a:solidFill>
                          <a:effectLst/>
                        </a:rPr>
                        <a:t>Non3</a:t>
                      </a:r>
                      <a:endParaRPr lang="ru-RU" sz="2000" i="1"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bg1">
                              <a:lumMod val="65000"/>
                            </a:schemeClr>
                          </a:solidFill>
                          <a:effectLst/>
                        </a:rPr>
                        <a:t>1,16</a:t>
                      </a:r>
                      <a:endParaRPr lang="ru-RU" sz="1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0" dirty="0">
                          <a:solidFill>
                            <a:schemeClr val="bg1">
                              <a:lumMod val="65000"/>
                            </a:schemeClr>
                          </a:solidFill>
                          <a:effectLst/>
                        </a:rPr>
                        <a:t>0,99</a:t>
                      </a:r>
                      <a:endParaRPr lang="ru-RU" sz="18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0" dirty="0">
                          <a:solidFill>
                            <a:schemeClr val="bg1">
                              <a:lumMod val="65000"/>
                            </a:schemeClr>
                          </a:solidFill>
                          <a:effectLst/>
                        </a:rPr>
                        <a:t>1,05</a:t>
                      </a:r>
                      <a:endParaRPr lang="ru-RU" sz="18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bg1">
                              <a:lumMod val="65000"/>
                            </a:schemeClr>
                          </a:solidFill>
                          <a:effectLst/>
                        </a:rPr>
                        <a:t>0,61</a:t>
                      </a:r>
                      <a:endParaRPr lang="ru-RU" sz="1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4373338"/>
                  </a:ext>
                </a:extLst>
              </a:tr>
              <a:tr h="468000">
                <a:tc>
                  <a:txBody>
                    <a:bodyPr/>
                    <a:lstStyle/>
                    <a:p>
                      <a:pPr algn="ctr">
                        <a:lnSpc>
                          <a:spcPct val="115000"/>
                        </a:lnSpc>
                        <a:spcAft>
                          <a:spcPts val="1000"/>
                        </a:spcAft>
                      </a:pPr>
                      <a:r>
                        <a:rPr lang="ru-RU" sz="2000" i="1" dirty="0">
                          <a:solidFill>
                            <a:schemeClr val="tx1"/>
                          </a:solidFill>
                          <a:effectLst/>
                        </a:rPr>
                        <a:t>mei-38</a:t>
                      </a:r>
                      <a:endParaRPr lang="ru-RU" sz="20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ru-RU" sz="1800" dirty="0">
                          <a:solidFill>
                            <a:schemeClr val="bg1">
                              <a:lumMod val="65000"/>
                            </a:schemeClr>
                          </a:solidFill>
                          <a:effectLst/>
                        </a:rPr>
                        <a:t>1,22 **</a:t>
                      </a:r>
                      <a:endParaRPr lang="ru-RU" sz="1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0" dirty="0">
                          <a:solidFill>
                            <a:schemeClr val="bg1">
                              <a:lumMod val="65000"/>
                            </a:schemeClr>
                          </a:solidFill>
                          <a:effectLst/>
                        </a:rPr>
                        <a:t>0,33 ***</a:t>
                      </a:r>
                      <a:endParaRPr lang="ru-RU" sz="18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0" dirty="0">
                          <a:solidFill>
                            <a:schemeClr val="bg1">
                              <a:lumMod val="65000"/>
                            </a:schemeClr>
                          </a:solidFill>
                          <a:effectLst/>
                        </a:rPr>
                        <a:t>0,31 ***</a:t>
                      </a:r>
                      <a:endParaRPr lang="ru-RU" sz="18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2000" b="1" dirty="0">
                          <a:solidFill>
                            <a:schemeClr val="tx1"/>
                          </a:solidFill>
                          <a:effectLst/>
                        </a:rPr>
                        <a:t>0,30 ***</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188603605"/>
                  </a:ext>
                </a:extLst>
              </a:tr>
              <a:tr h="468000">
                <a:tc>
                  <a:txBody>
                    <a:bodyPr/>
                    <a:lstStyle/>
                    <a:p>
                      <a:pPr algn="ctr">
                        <a:lnSpc>
                          <a:spcPct val="115000"/>
                        </a:lnSpc>
                        <a:spcAft>
                          <a:spcPts val="1000"/>
                        </a:spcAft>
                      </a:pPr>
                      <a:r>
                        <a:rPr lang="ru-RU" sz="2000" i="1" dirty="0">
                          <a:solidFill>
                            <a:schemeClr val="tx1"/>
                          </a:solidFill>
                          <a:effectLst/>
                        </a:rPr>
                        <a:t>chb (Mast)</a:t>
                      </a:r>
                      <a:endParaRPr lang="ru-RU" sz="20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ru-RU" sz="1800" dirty="0">
                          <a:solidFill>
                            <a:schemeClr val="bg1">
                              <a:lumMod val="65000"/>
                            </a:schemeClr>
                          </a:solidFill>
                          <a:effectLst/>
                        </a:rPr>
                        <a:t>0,93</a:t>
                      </a:r>
                      <a:endParaRPr lang="ru-RU" sz="1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0" dirty="0">
                          <a:solidFill>
                            <a:schemeClr val="bg1">
                              <a:lumMod val="65000"/>
                            </a:schemeClr>
                          </a:solidFill>
                          <a:effectLst/>
                        </a:rPr>
                        <a:t>0,25 ***</a:t>
                      </a:r>
                      <a:endParaRPr lang="ru-RU" sz="18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0" dirty="0">
                          <a:solidFill>
                            <a:schemeClr val="bg1">
                              <a:lumMod val="65000"/>
                            </a:schemeClr>
                          </a:solidFill>
                          <a:effectLst/>
                        </a:rPr>
                        <a:t>0,08 ***</a:t>
                      </a:r>
                      <a:endParaRPr lang="ru-RU" sz="18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2000" b="1" dirty="0">
                          <a:solidFill>
                            <a:schemeClr val="tx1"/>
                          </a:solidFill>
                          <a:effectLst/>
                        </a:rPr>
                        <a:t>0,31 ***</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448672251"/>
                  </a:ext>
                </a:extLst>
              </a:tr>
            </a:tbl>
          </a:graphicData>
        </a:graphic>
      </p:graphicFrame>
    </p:spTree>
    <p:extLst>
      <p:ext uri="{BB962C8B-B14F-4D97-AF65-F5344CB8AC3E}">
        <p14:creationId xmlns:p14="http://schemas.microsoft.com/office/powerpoint/2010/main" val="2094474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4000" y="277206"/>
            <a:ext cx="10944000" cy="720000"/>
          </a:xfrm>
        </p:spPr>
        <p:txBody>
          <a:bodyPr>
            <a:noAutofit/>
          </a:bodyPr>
          <a:lstStyle/>
          <a:p>
            <a:pPr algn="just"/>
            <a:r>
              <a:rPr lang="ru-RU" sz="2130" b="1" dirty="0"/>
              <a:t>ХАРАКТЕР ПОВТОРНОГО РОСТА МИКРОТРУБОЧЕК ОТ ХРОМОСОМ И/ИЛИ КИНЕТОХОРОВ ПОСЛЕ РНК-ИНТЕРФЕРЕНЦИИ ИССЛЕДУЕМЫХ ГЕНОВ ПОСЛЕ КОЛЦЕМИДНОЙ ОБРАБОТКИ (30 МИН)</a:t>
            </a:r>
          </a:p>
        </p:txBody>
      </p:sp>
      <p:sp>
        <p:nvSpPr>
          <p:cNvPr id="5" name="Номер слайда 4"/>
          <p:cNvSpPr>
            <a:spLocks noGrp="1"/>
          </p:cNvSpPr>
          <p:nvPr>
            <p:ph type="sldNum" sz="quarter" idx="12"/>
          </p:nvPr>
        </p:nvSpPr>
        <p:spPr>
          <a:xfrm>
            <a:off x="8824800" y="6356350"/>
            <a:ext cx="2743200" cy="365125"/>
          </a:xfrm>
        </p:spPr>
        <p:txBody>
          <a:bodyPr/>
          <a:lstStyle/>
          <a:p>
            <a:r>
              <a:rPr lang="ru-RU" sz="1400" dirty="0"/>
              <a:t>15 </a:t>
            </a:r>
            <a:r>
              <a:rPr lang="en-US" sz="1400" dirty="0"/>
              <a:t>/</a:t>
            </a:r>
            <a:r>
              <a:rPr lang="ru-RU" sz="1400" dirty="0"/>
              <a:t> </a:t>
            </a:r>
            <a:r>
              <a:rPr lang="en-US" sz="1400" dirty="0"/>
              <a:t>2</a:t>
            </a:r>
            <a:r>
              <a:rPr lang="ru-RU" sz="1400" dirty="0"/>
              <a:t>5</a:t>
            </a:r>
          </a:p>
        </p:txBody>
      </p:sp>
      <p:sp>
        <p:nvSpPr>
          <p:cNvPr id="7" name="TextBox 6">
            <a:extLst>
              <a:ext uri="{FF2B5EF4-FFF2-40B4-BE49-F238E27FC236}">
                <a16:creationId xmlns:a16="http://schemas.microsoft.com/office/drawing/2014/main" id="{B217DCC0-3C9B-40C4-A994-E038A5894811}"/>
              </a:ext>
            </a:extLst>
          </p:cNvPr>
          <p:cNvSpPr txBox="1"/>
          <p:nvPr/>
        </p:nvSpPr>
        <p:spPr>
          <a:xfrm>
            <a:off x="624000" y="5442691"/>
            <a:ext cx="2731238" cy="307777"/>
          </a:xfrm>
          <a:prstGeom prst="rect">
            <a:avLst/>
          </a:prstGeom>
          <a:noFill/>
        </p:spPr>
        <p:txBody>
          <a:bodyPr wrap="square">
            <a:spAutoFit/>
          </a:bodyPr>
          <a:lstStyle/>
          <a:p>
            <a:pPr algn="just">
              <a:spcAft>
                <a:spcPts val="1000"/>
              </a:spcAft>
            </a:pPr>
            <a:r>
              <a:rPr lang="ru-RU" sz="1400" dirty="0">
                <a:ea typeface="Calibri" panose="020F0502020204030204" pitchFamily="34" charset="0"/>
                <a:cs typeface="Times New Roman" panose="02020603050405020304" pitchFamily="18" charset="0"/>
              </a:rPr>
              <a:t>** </a:t>
            </a:r>
            <a:r>
              <a:rPr lang="en-US" sz="1400" dirty="0">
                <a:ea typeface="Calibri" panose="020F0502020204030204" pitchFamily="34" charset="0"/>
                <a:cs typeface="Times New Roman" panose="02020603050405020304" pitchFamily="18" charset="0"/>
              </a:rPr>
              <a:t>p</a:t>
            </a:r>
            <a:r>
              <a:rPr lang="ru-RU" sz="1400" dirty="0">
                <a:ea typeface="Calibri" panose="020F0502020204030204" pitchFamily="34" charset="0"/>
                <a:cs typeface="Times New Roman" panose="02020603050405020304" pitchFamily="18" charset="0"/>
              </a:rPr>
              <a:t> &lt;0,01, *** </a:t>
            </a:r>
            <a:r>
              <a:rPr lang="en-US" sz="1400" dirty="0">
                <a:ea typeface="Calibri" panose="020F0502020204030204" pitchFamily="34" charset="0"/>
                <a:cs typeface="Times New Roman" panose="02020603050405020304" pitchFamily="18" charset="0"/>
              </a:rPr>
              <a:t>p</a:t>
            </a:r>
            <a:r>
              <a:rPr lang="ru-RU" sz="1400" dirty="0">
                <a:ea typeface="Calibri" panose="020F0502020204030204" pitchFamily="34" charset="0"/>
                <a:cs typeface="Times New Roman" panose="02020603050405020304" pitchFamily="18" charset="0"/>
              </a:rPr>
              <a:t> &lt;0,001 (χ</a:t>
            </a:r>
            <a:r>
              <a:rPr lang="ru-RU" sz="1400" baseline="30000" dirty="0">
                <a:ea typeface="Calibri" panose="020F0502020204030204" pitchFamily="34" charset="0"/>
                <a:cs typeface="Times New Roman" panose="02020603050405020304" pitchFamily="18" charset="0"/>
              </a:rPr>
              <a:t>2 </a:t>
            </a:r>
            <a:r>
              <a:rPr lang="ru-RU" sz="1400" dirty="0">
                <a:ea typeface="Calibri" panose="020F0502020204030204" pitchFamily="34" charset="0"/>
                <a:cs typeface="Times New Roman" panose="02020603050405020304" pitchFamily="18" charset="0"/>
              </a:rPr>
              <a:t>тест)</a:t>
            </a:r>
          </a:p>
        </p:txBody>
      </p:sp>
      <p:sp>
        <p:nvSpPr>
          <p:cNvPr id="3" name="Прямоугольник 2"/>
          <p:cNvSpPr/>
          <p:nvPr/>
        </p:nvSpPr>
        <p:spPr>
          <a:xfrm>
            <a:off x="624000" y="5714855"/>
            <a:ext cx="10944000" cy="523220"/>
          </a:xfrm>
          <a:prstGeom prst="rect">
            <a:avLst/>
          </a:prstGeom>
        </p:spPr>
        <p:txBody>
          <a:bodyPr wrap="square">
            <a:spAutoFit/>
          </a:bodyPr>
          <a:lstStyle/>
          <a:p>
            <a:pPr algn="just"/>
            <a:r>
              <a:rPr lang="ru-RU" sz="1400" dirty="0">
                <a:ea typeface="Calibri" panose="020F0502020204030204" pitchFamily="34" charset="0"/>
              </a:rPr>
              <a:t>Представлены средние значения как минимум трех биологических повторов после нормирования на соответствующий контроль, принятый за 1. Данные по интенсивности флуоресценции получены с использованием программы ImageJ Разуваевой А.В. </a:t>
            </a:r>
            <a:endParaRPr lang="ru-RU" sz="1400" dirty="0"/>
          </a:p>
        </p:txBody>
      </p:sp>
      <p:graphicFrame>
        <p:nvGraphicFramePr>
          <p:cNvPr id="6" name="Таблица 5">
            <a:extLst>
              <a:ext uri="{FF2B5EF4-FFF2-40B4-BE49-F238E27FC236}">
                <a16:creationId xmlns:a16="http://schemas.microsoft.com/office/drawing/2014/main" id="{80AA2A9A-C29C-D1C0-AB67-2227587D350D}"/>
              </a:ext>
            </a:extLst>
          </p:cNvPr>
          <p:cNvGraphicFramePr>
            <a:graphicFrameLocks noGrp="1"/>
          </p:cNvGraphicFramePr>
          <p:nvPr>
            <p:extLst>
              <p:ext uri="{D42A27DB-BD31-4B8C-83A1-F6EECF244321}">
                <p14:modId xmlns:p14="http://schemas.microsoft.com/office/powerpoint/2010/main" val="1236120429"/>
              </p:ext>
            </p:extLst>
          </p:nvPr>
        </p:nvGraphicFramePr>
        <p:xfrm>
          <a:off x="1105786" y="1510797"/>
          <a:ext cx="10005236" cy="3780000"/>
        </p:xfrm>
        <a:graphic>
          <a:graphicData uri="http://schemas.openxmlformats.org/drawingml/2006/table">
            <a:tbl>
              <a:tblPr firstRow="1" firstCol="1" bandRow="1">
                <a:tableStyleId>{5C22544A-7EE6-4342-B048-85BDC9FD1C3A}</a:tableStyleId>
              </a:tblPr>
              <a:tblGrid>
                <a:gridCol w="2298655">
                  <a:extLst>
                    <a:ext uri="{9D8B030D-6E8A-4147-A177-3AD203B41FA5}">
                      <a16:colId xmlns:a16="http://schemas.microsoft.com/office/drawing/2014/main" val="1000861431"/>
                    </a:ext>
                  </a:extLst>
                </a:gridCol>
                <a:gridCol w="1945565">
                  <a:extLst>
                    <a:ext uri="{9D8B030D-6E8A-4147-A177-3AD203B41FA5}">
                      <a16:colId xmlns:a16="http://schemas.microsoft.com/office/drawing/2014/main" val="80221556"/>
                    </a:ext>
                  </a:extLst>
                </a:gridCol>
                <a:gridCol w="1822955">
                  <a:extLst>
                    <a:ext uri="{9D8B030D-6E8A-4147-A177-3AD203B41FA5}">
                      <a16:colId xmlns:a16="http://schemas.microsoft.com/office/drawing/2014/main" val="1808019948"/>
                    </a:ext>
                  </a:extLst>
                </a:gridCol>
                <a:gridCol w="1822955">
                  <a:extLst>
                    <a:ext uri="{9D8B030D-6E8A-4147-A177-3AD203B41FA5}">
                      <a16:colId xmlns:a16="http://schemas.microsoft.com/office/drawing/2014/main" val="290181451"/>
                    </a:ext>
                  </a:extLst>
                </a:gridCol>
                <a:gridCol w="2115106">
                  <a:extLst>
                    <a:ext uri="{9D8B030D-6E8A-4147-A177-3AD203B41FA5}">
                      <a16:colId xmlns:a16="http://schemas.microsoft.com/office/drawing/2014/main" val="1344210825"/>
                    </a:ext>
                  </a:extLst>
                </a:gridCol>
              </a:tblGrid>
              <a:tr h="720000">
                <a:tc rowSpan="2">
                  <a:txBody>
                    <a:bodyPr/>
                    <a:lstStyle/>
                    <a:p>
                      <a:pPr algn="ctr">
                        <a:lnSpc>
                          <a:spcPct val="115000"/>
                        </a:lnSpc>
                        <a:spcAft>
                          <a:spcPts val="1000"/>
                        </a:spcAft>
                      </a:pPr>
                      <a:r>
                        <a:rPr lang="ru-RU" sz="2000" dirty="0">
                          <a:solidFill>
                            <a:schemeClr val="tx1"/>
                          </a:solidFill>
                          <a:effectLst/>
                        </a:rPr>
                        <a:t>РНК-интерференция</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lnSpc>
                          <a:spcPct val="115000"/>
                        </a:lnSpc>
                        <a:spcAft>
                          <a:spcPts val="1000"/>
                        </a:spcAft>
                      </a:pPr>
                      <a:r>
                        <a:rPr lang="ru-RU" sz="2000" dirty="0">
                          <a:solidFill>
                            <a:schemeClr val="tx1"/>
                          </a:solidFill>
                          <a:effectLst/>
                        </a:rPr>
                        <a:t>Характер повторного роста микротрубочек от хромосом и/или кинетохоров, о.е.</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hMerge="1">
                  <a:txBody>
                    <a:bodyPr/>
                    <a:lstStyle/>
                    <a:p>
                      <a:endParaRPr lang="ru-RU"/>
                    </a:p>
                  </a:txBody>
                  <a:tcPr/>
                </a:tc>
                <a:tc rowSpan="2">
                  <a:txBody>
                    <a:bodyPr/>
                    <a:lstStyle/>
                    <a:p>
                      <a:pPr algn="ctr">
                        <a:lnSpc>
                          <a:spcPct val="115000"/>
                        </a:lnSpc>
                        <a:spcAft>
                          <a:spcPts val="1000"/>
                        </a:spcAft>
                      </a:pPr>
                      <a:r>
                        <a:rPr lang="ru-RU" sz="2000">
                          <a:solidFill>
                            <a:schemeClr val="tx1"/>
                          </a:solidFill>
                          <a:effectLst/>
                        </a:rPr>
                        <a:t>Интенсивность флуоресценции, о.е.</a:t>
                      </a:r>
                      <a:endParaRPr lang="ru-RU"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31729333"/>
                  </a:ext>
                </a:extLst>
              </a:tr>
              <a:tr h="720000">
                <a:tc vMerge="1">
                  <a:txBody>
                    <a:bodyPr/>
                    <a:lstStyle/>
                    <a:p>
                      <a:endParaRPr lang="ru-RU"/>
                    </a:p>
                  </a:txBody>
                  <a:tcPr/>
                </a:tc>
                <a:tc>
                  <a:txBody>
                    <a:bodyPr/>
                    <a:lstStyle/>
                    <a:p>
                      <a:pPr algn="ctr">
                        <a:lnSpc>
                          <a:spcPct val="115000"/>
                        </a:lnSpc>
                        <a:spcAft>
                          <a:spcPts val="1000"/>
                        </a:spcAft>
                      </a:pPr>
                      <a:r>
                        <a:rPr lang="ru-RU" sz="2000" b="1" dirty="0">
                          <a:solidFill>
                            <a:schemeClr val="tx1"/>
                          </a:solidFill>
                          <a:effectLst/>
                        </a:rPr>
                        <a:t>короткие пучки МТ</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2000" b="1" dirty="0">
                          <a:solidFill>
                            <a:schemeClr val="tx1"/>
                          </a:solidFill>
                          <a:effectLst/>
                        </a:rPr>
                        <a:t>длинные пучки МТ</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2000" b="1" dirty="0">
                          <a:solidFill>
                            <a:schemeClr val="tx1"/>
                          </a:solidFill>
                          <a:effectLst/>
                        </a:rPr>
                        <a:t>кластеры МТ</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lang="ru-RU"/>
                    </a:p>
                  </a:txBody>
                  <a:tcPr/>
                </a:tc>
                <a:extLst>
                  <a:ext uri="{0D108BD9-81ED-4DB2-BD59-A6C34878D82A}">
                    <a16:rowId xmlns:a16="http://schemas.microsoft.com/office/drawing/2014/main" val="988832563"/>
                  </a:ext>
                </a:extLst>
              </a:tr>
              <a:tr h="468000">
                <a:tc>
                  <a:txBody>
                    <a:bodyPr/>
                    <a:lstStyle/>
                    <a:p>
                      <a:pPr algn="ctr">
                        <a:lnSpc>
                          <a:spcPct val="115000"/>
                        </a:lnSpc>
                        <a:spcAft>
                          <a:spcPts val="1000"/>
                        </a:spcAft>
                      </a:pPr>
                      <a:r>
                        <a:rPr lang="ru-RU" sz="2000" i="1" dirty="0">
                          <a:solidFill>
                            <a:schemeClr val="tx1"/>
                          </a:solidFill>
                          <a:effectLst/>
                        </a:rPr>
                        <a:t>Eb1</a:t>
                      </a:r>
                      <a:endParaRPr lang="ru-RU" sz="20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ru-RU" sz="1800" b="0" dirty="0">
                          <a:solidFill>
                            <a:schemeClr val="bg1">
                              <a:lumMod val="65000"/>
                            </a:schemeClr>
                          </a:solidFill>
                          <a:effectLst/>
                        </a:rPr>
                        <a:t>1,14</a:t>
                      </a:r>
                      <a:endParaRPr lang="ru-RU" sz="18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0" dirty="0">
                          <a:solidFill>
                            <a:schemeClr val="bg1">
                              <a:lumMod val="65000"/>
                            </a:schemeClr>
                          </a:solidFill>
                          <a:effectLst/>
                        </a:rPr>
                        <a:t>0,53 ***</a:t>
                      </a:r>
                      <a:endParaRPr lang="ru-RU" sz="18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0" dirty="0">
                          <a:solidFill>
                            <a:schemeClr val="bg1">
                              <a:lumMod val="65000"/>
                            </a:schemeClr>
                          </a:solidFill>
                          <a:effectLst/>
                        </a:rPr>
                        <a:t>0,51 **</a:t>
                      </a:r>
                      <a:endParaRPr lang="ru-RU" sz="18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2000" b="1" dirty="0">
                          <a:solidFill>
                            <a:schemeClr val="tx1"/>
                          </a:solidFill>
                          <a:effectLst/>
                        </a:rPr>
                        <a:t>0,71 ***</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47522354"/>
                  </a:ext>
                </a:extLst>
              </a:tr>
              <a:tr h="468000">
                <a:tc>
                  <a:txBody>
                    <a:bodyPr/>
                    <a:lstStyle/>
                    <a:p>
                      <a:pPr algn="ctr">
                        <a:lnSpc>
                          <a:spcPct val="115000"/>
                        </a:lnSpc>
                        <a:spcAft>
                          <a:spcPts val="1000"/>
                        </a:spcAft>
                      </a:pPr>
                      <a:r>
                        <a:rPr lang="en-US" sz="1800" i="1" dirty="0">
                          <a:solidFill>
                            <a:schemeClr val="bg1">
                              <a:lumMod val="65000"/>
                            </a:schemeClr>
                          </a:solidFill>
                          <a:effectLst/>
                        </a:rPr>
                        <a:t>mars</a:t>
                      </a:r>
                      <a:endParaRPr lang="ru-RU" sz="1800" i="1"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0" dirty="0">
                          <a:solidFill>
                            <a:schemeClr val="bg1">
                              <a:lumMod val="65000"/>
                            </a:schemeClr>
                          </a:solidFill>
                          <a:effectLst/>
                        </a:rPr>
                        <a:t>1,11</a:t>
                      </a:r>
                      <a:endParaRPr lang="ru-RU" sz="18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0" dirty="0">
                          <a:solidFill>
                            <a:schemeClr val="bg1">
                              <a:lumMod val="65000"/>
                            </a:schemeClr>
                          </a:solidFill>
                          <a:effectLst/>
                        </a:rPr>
                        <a:t>0,57 ***</a:t>
                      </a:r>
                      <a:endParaRPr lang="ru-RU" sz="18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0" dirty="0">
                          <a:solidFill>
                            <a:schemeClr val="bg1">
                              <a:lumMod val="65000"/>
                            </a:schemeClr>
                          </a:solidFill>
                          <a:effectLst/>
                        </a:rPr>
                        <a:t>0,35 ***</a:t>
                      </a:r>
                      <a:endParaRPr lang="ru-RU" sz="18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0" dirty="0">
                          <a:solidFill>
                            <a:schemeClr val="bg1">
                              <a:lumMod val="65000"/>
                            </a:schemeClr>
                          </a:solidFill>
                          <a:effectLst/>
                        </a:rPr>
                        <a:t>0,42 ***</a:t>
                      </a:r>
                      <a:endParaRPr lang="ru-RU" sz="18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9673700"/>
                  </a:ext>
                </a:extLst>
              </a:tr>
              <a:tr h="468000">
                <a:tc>
                  <a:txBody>
                    <a:bodyPr/>
                    <a:lstStyle/>
                    <a:p>
                      <a:pPr algn="ctr">
                        <a:lnSpc>
                          <a:spcPct val="115000"/>
                        </a:lnSpc>
                        <a:spcAft>
                          <a:spcPts val="1000"/>
                        </a:spcAft>
                      </a:pPr>
                      <a:r>
                        <a:rPr lang="ru-RU" sz="2000" i="1" dirty="0">
                          <a:solidFill>
                            <a:schemeClr val="tx1"/>
                          </a:solidFill>
                          <a:effectLst/>
                        </a:rPr>
                        <a:t>Non3</a:t>
                      </a:r>
                      <a:endParaRPr lang="ru-RU" sz="20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ru-RU" sz="1800" b="0" dirty="0">
                          <a:solidFill>
                            <a:schemeClr val="bg1">
                              <a:lumMod val="65000"/>
                            </a:schemeClr>
                          </a:solidFill>
                          <a:effectLst/>
                        </a:rPr>
                        <a:t>1,16</a:t>
                      </a:r>
                      <a:endParaRPr lang="ru-RU" sz="18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0" dirty="0">
                          <a:solidFill>
                            <a:schemeClr val="bg1">
                              <a:lumMod val="65000"/>
                            </a:schemeClr>
                          </a:solidFill>
                          <a:effectLst/>
                        </a:rPr>
                        <a:t>0,99</a:t>
                      </a:r>
                      <a:endParaRPr lang="ru-RU" sz="18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0" dirty="0">
                          <a:solidFill>
                            <a:schemeClr val="bg1">
                              <a:lumMod val="65000"/>
                            </a:schemeClr>
                          </a:solidFill>
                          <a:effectLst/>
                        </a:rPr>
                        <a:t>1,05</a:t>
                      </a:r>
                      <a:endParaRPr lang="ru-RU" sz="18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2000" b="1" dirty="0">
                          <a:solidFill>
                            <a:schemeClr val="tx1"/>
                          </a:solidFill>
                          <a:effectLst/>
                        </a:rPr>
                        <a:t>0,61</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674373338"/>
                  </a:ext>
                </a:extLst>
              </a:tr>
              <a:tr h="468000">
                <a:tc>
                  <a:txBody>
                    <a:bodyPr/>
                    <a:lstStyle/>
                    <a:p>
                      <a:pPr algn="ctr">
                        <a:lnSpc>
                          <a:spcPct val="115000"/>
                        </a:lnSpc>
                        <a:spcAft>
                          <a:spcPts val="1000"/>
                        </a:spcAft>
                      </a:pPr>
                      <a:r>
                        <a:rPr lang="ru-RU" sz="1800" i="1" dirty="0">
                          <a:solidFill>
                            <a:schemeClr val="bg1">
                              <a:lumMod val="65000"/>
                            </a:schemeClr>
                          </a:solidFill>
                          <a:effectLst/>
                        </a:rPr>
                        <a:t>mei-38</a:t>
                      </a:r>
                      <a:endParaRPr lang="ru-RU" sz="1800" i="1"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0" dirty="0">
                          <a:solidFill>
                            <a:schemeClr val="bg1">
                              <a:lumMod val="65000"/>
                            </a:schemeClr>
                          </a:solidFill>
                          <a:effectLst/>
                        </a:rPr>
                        <a:t>1,22 **</a:t>
                      </a:r>
                      <a:endParaRPr lang="ru-RU" sz="18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0" dirty="0">
                          <a:solidFill>
                            <a:schemeClr val="bg1">
                              <a:lumMod val="65000"/>
                            </a:schemeClr>
                          </a:solidFill>
                          <a:effectLst/>
                        </a:rPr>
                        <a:t>0,33 ***</a:t>
                      </a:r>
                      <a:endParaRPr lang="ru-RU" sz="18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0" dirty="0">
                          <a:solidFill>
                            <a:schemeClr val="bg1">
                              <a:lumMod val="65000"/>
                            </a:schemeClr>
                          </a:solidFill>
                          <a:effectLst/>
                        </a:rPr>
                        <a:t>0,31 ***</a:t>
                      </a:r>
                      <a:endParaRPr lang="ru-RU" sz="18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0" dirty="0">
                          <a:solidFill>
                            <a:schemeClr val="bg1">
                              <a:lumMod val="65000"/>
                            </a:schemeClr>
                          </a:solidFill>
                          <a:effectLst/>
                        </a:rPr>
                        <a:t>0,30 ***</a:t>
                      </a:r>
                      <a:endParaRPr lang="ru-RU" sz="18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8603605"/>
                  </a:ext>
                </a:extLst>
              </a:tr>
              <a:tr h="468000">
                <a:tc>
                  <a:txBody>
                    <a:bodyPr/>
                    <a:lstStyle/>
                    <a:p>
                      <a:pPr algn="ctr">
                        <a:lnSpc>
                          <a:spcPct val="115000"/>
                        </a:lnSpc>
                        <a:spcAft>
                          <a:spcPts val="1000"/>
                        </a:spcAft>
                      </a:pPr>
                      <a:r>
                        <a:rPr lang="ru-RU" sz="1800" i="1" dirty="0">
                          <a:solidFill>
                            <a:schemeClr val="bg1">
                              <a:lumMod val="65000"/>
                            </a:schemeClr>
                          </a:solidFill>
                          <a:effectLst/>
                        </a:rPr>
                        <a:t>chb (Mast)</a:t>
                      </a:r>
                      <a:endParaRPr lang="ru-RU" sz="1800" i="1"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0" dirty="0">
                          <a:solidFill>
                            <a:schemeClr val="bg1">
                              <a:lumMod val="65000"/>
                            </a:schemeClr>
                          </a:solidFill>
                          <a:effectLst/>
                        </a:rPr>
                        <a:t>0,93</a:t>
                      </a:r>
                      <a:endParaRPr lang="ru-RU" sz="18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0" dirty="0">
                          <a:solidFill>
                            <a:schemeClr val="bg1">
                              <a:lumMod val="65000"/>
                            </a:schemeClr>
                          </a:solidFill>
                          <a:effectLst/>
                        </a:rPr>
                        <a:t>0,25 ***</a:t>
                      </a:r>
                      <a:endParaRPr lang="ru-RU" sz="18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0" dirty="0">
                          <a:solidFill>
                            <a:schemeClr val="bg1">
                              <a:lumMod val="65000"/>
                            </a:schemeClr>
                          </a:solidFill>
                          <a:effectLst/>
                        </a:rPr>
                        <a:t>0,08 ***</a:t>
                      </a:r>
                      <a:endParaRPr lang="ru-RU" sz="18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0" dirty="0">
                          <a:solidFill>
                            <a:schemeClr val="bg1">
                              <a:lumMod val="65000"/>
                            </a:schemeClr>
                          </a:solidFill>
                          <a:effectLst/>
                        </a:rPr>
                        <a:t>0,31 ***</a:t>
                      </a:r>
                      <a:endParaRPr lang="ru-RU" sz="18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8672251"/>
                  </a:ext>
                </a:extLst>
              </a:tr>
            </a:tbl>
          </a:graphicData>
        </a:graphic>
      </p:graphicFrame>
    </p:spTree>
    <p:extLst>
      <p:ext uri="{BB962C8B-B14F-4D97-AF65-F5344CB8AC3E}">
        <p14:creationId xmlns:p14="http://schemas.microsoft.com/office/powerpoint/2010/main" val="1085407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623999" y="5267525"/>
            <a:ext cx="10943999" cy="1384995"/>
          </a:xfrm>
          <a:prstGeom prst="rect">
            <a:avLst/>
          </a:prstGeom>
        </p:spPr>
        <p:txBody>
          <a:bodyPr wrap="square">
            <a:spAutoFit/>
          </a:bodyPr>
          <a:lstStyle/>
          <a:p>
            <a:pPr algn="just"/>
            <a:r>
              <a:rPr lang="ru-RU" sz="1400" dirty="0">
                <a:ea typeface="Calibri" panose="020F0502020204030204" pitchFamily="34" charset="0"/>
              </a:rPr>
              <a:t>В качестве контроля использованы клетки S2 дрозофилы, не обработанные дцРНК, но прошедшие процедуру обработки холодом. Для каждого исследуемого гена была произведена нормировка полученных значений на соответствующий контроль, значение которого было принято равным 1. Все представленные подсчеты сделаны в двух биологических повторах (приведены средние значения). Указаны 95% доверительные интервалы для медиан. Общее количество проанализированных клеток (в том числе без повторного роста микротрубочек) в контроле – 664, в клетках после РНК-интерференции гена </a:t>
            </a:r>
            <a:r>
              <a:rPr lang="ru-RU" sz="1400" i="1" dirty="0">
                <a:ea typeface="Calibri" panose="020F0502020204030204" pitchFamily="34" charset="0"/>
              </a:rPr>
              <a:t>Eb1</a:t>
            </a:r>
            <a:r>
              <a:rPr lang="ru-RU" sz="1400" dirty="0">
                <a:ea typeface="Calibri" panose="020F0502020204030204" pitchFamily="34" charset="0"/>
              </a:rPr>
              <a:t> – 211, гена </a:t>
            </a:r>
            <a:r>
              <a:rPr lang="ru-RU" sz="1400" i="1" dirty="0">
                <a:ea typeface="Calibri" panose="020F0502020204030204" pitchFamily="34" charset="0"/>
              </a:rPr>
              <a:t>mars</a:t>
            </a:r>
            <a:r>
              <a:rPr lang="ru-RU" sz="1400" dirty="0">
                <a:ea typeface="Calibri" panose="020F0502020204030204" pitchFamily="34" charset="0"/>
              </a:rPr>
              <a:t> – 200, гена </a:t>
            </a:r>
            <a:r>
              <a:rPr lang="ru-RU" sz="1400" i="1" dirty="0">
                <a:ea typeface="Calibri" panose="020F0502020204030204" pitchFamily="34" charset="0"/>
              </a:rPr>
              <a:t>Non3</a:t>
            </a:r>
            <a:r>
              <a:rPr lang="ru-RU" sz="1400" dirty="0">
                <a:ea typeface="Calibri" panose="020F0502020204030204" pitchFamily="34" charset="0"/>
              </a:rPr>
              <a:t> – 212, гена </a:t>
            </a:r>
            <a:r>
              <a:rPr lang="ru-RU" sz="1400" i="1" dirty="0">
                <a:ea typeface="Calibri" panose="020F0502020204030204" pitchFamily="34" charset="0"/>
              </a:rPr>
              <a:t>mei-38</a:t>
            </a:r>
            <a:r>
              <a:rPr lang="ru-RU" sz="1400" dirty="0">
                <a:ea typeface="Calibri" panose="020F0502020204030204" pitchFamily="34" charset="0"/>
              </a:rPr>
              <a:t> – 245 и гена </a:t>
            </a:r>
            <a:br>
              <a:rPr lang="ru-RU" sz="1400" dirty="0">
                <a:ea typeface="Calibri" panose="020F0502020204030204" pitchFamily="34" charset="0"/>
              </a:rPr>
            </a:br>
            <a:r>
              <a:rPr lang="ru-RU" sz="1400" i="1" dirty="0">
                <a:ea typeface="Calibri" panose="020F0502020204030204" pitchFamily="34" charset="0"/>
              </a:rPr>
              <a:t>chb</a:t>
            </a:r>
            <a:r>
              <a:rPr lang="ru-RU" sz="1400" dirty="0">
                <a:ea typeface="Calibri" panose="020F0502020204030204" pitchFamily="34" charset="0"/>
              </a:rPr>
              <a:t> (</a:t>
            </a:r>
            <a:r>
              <a:rPr lang="ru-RU" sz="1400" i="1" dirty="0">
                <a:ea typeface="Calibri" panose="020F0502020204030204" pitchFamily="34" charset="0"/>
              </a:rPr>
              <a:t>Mast</a:t>
            </a:r>
            <a:r>
              <a:rPr lang="ru-RU" sz="1400" dirty="0">
                <a:ea typeface="Calibri" panose="020F0502020204030204" pitchFamily="34" charset="0"/>
              </a:rPr>
              <a:t>) – 225. </a:t>
            </a:r>
            <a:endParaRPr lang="ru-RU" sz="1400" dirty="0"/>
          </a:p>
        </p:txBody>
      </p:sp>
      <p:sp>
        <p:nvSpPr>
          <p:cNvPr id="2" name="Заголовок 1"/>
          <p:cNvSpPr>
            <a:spLocks noGrp="1"/>
          </p:cNvSpPr>
          <p:nvPr>
            <p:ph type="title"/>
          </p:nvPr>
        </p:nvSpPr>
        <p:spPr>
          <a:xfrm>
            <a:off x="624000" y="277206"/>
            <a:ext cx="10944000" cy="720000"/>
          </a:xfrm>
        </p:spPr>
        <p:txBody>
          <a:bodyPr>
            <a:noAutofit/>
          </a:bodyPr>
          <a:lstStyle/>
          <a:p>
            <a:pPr algn="just"/>
            <a:r>
              <a:rPr lang="ru-RU" sz="2155" b="1" dirty="0"/>
              <a:t>ЧАСТОТА ПОВТОРНОГО РОСТА МИКРОТРУБОЧЕК ОТ ХРОМОСОМ И/ИЛИ КИНЕТОХОРОВ ПОСЛЕ РНК-ИНТЕРФЕРЕНЦИИ ИССЛЕДУЕМЫХ ГЕНОВ ПОСЛЕ ХОЛОДОВОЙ ОБРАБОТКИ (30 СЕК)</a:t>
            </a:r>
          </a:p>
        </p:txBody>
      </p:sp>
      <p:sp>
        <p:nvSpPr>
          <p:cNvPr id="5" name="Номер слайда 4"/>
          <p:cNvSpPr>
            <a:spLocks noGrp="1"/>
          </p:cNvSpPr>
          <p:nvPr>
            <p:ph type="sldNum" sz="quarter" idx="12"/>
          </p:nvPr>
        </p:nvSpPr>
        <p:spPr>
          <a:xfrm>
            <a:off x="8824800" y="6356350"/>
            <a:ext cx="2743200" cy="365125"/>
          </a:xfrm>
        </p:spPr>
        <p:txBody>
          <a:bodyPr/>
          <a:lstStyle/>
          <a:p>
            <a:r>
              <a:rPr lang="ru-RU" sz="1400" dirty="0"/>
              <a:t>16 </a:t>
            </a:r>
            <a:r>
              <a:rPr lang="en-US" sz="1400" dirty="0"/>
              <a:t>/</a:t>
            </a:r>
            <a:r>
              <a:rPr lang="ru-RU" sz="1400" dirty="0"/>
              <a:t> </a:t>
            </a:r>
            <a:r>
              <a:rPr lang="en-US" sz="1400" dirty="0"/>
              <a:t>2</a:t>
            </a:r>
            <a:r>
              <a:rPr lang="ru-RU" sz="1400" dirty="0"/>
              <a:t>5</a:t>
            </a:r>
          </a:p>
        </p:txBody>
      </p:sp>
      <p:pic>
        <p:nvPicPr>
          <p:cNvPr id="6" name="Рисунок 5" descr="D:\Julia\работа\диссер\Текст диссера\рисунки\рис 27.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6000" y="1339193"/>
            <a:ext cx="7560000" cy="3778328"/>
          </a:xfrm>
          <a:prstGeom prst="rect">
            <a:avLst/>
          </a:prstGeom>
          <a:noFill/>
          <a:ln>
            <a:noFill/>
          </a:ln>
        </p:spPr>
      </p:pic>
      <p:cxnSp>
        <p:nvCxnSpPr>
          <p:cNvPr id="8" name="Прямая со стрелкой 7">
            <a:extLst>
              <a:ext uri="{FF2B5EF4-FFF2-40B4-BE49-F238E27FC236}">
                <a16:creationId xmlns:a16="http://schemas.microsoft.com/office/drawing/2014/main" id="{EF0D0AC0-0507-4F95-98C4-ECA18C42D33D}"/>
              </a:ext>
            </a:extLst>
          </p:cNvPr>
          <p:cNvCxnSpPr/>
          <p:nvPr/>
        </p:nvCxnSpPr>
        <p:spPr>
          <a:xfrm>
            <a:off x="4693110" y="1547575"/>
            <a:ext cx="180000" cy="252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a:extLst>
              <a:ext uri="{FF2B5EF4-FFF2-40B4-BE49-F238E27FC236}">
                <a16:creationId xmlns:a16="http://schemas.microsoft.com/office/drawing/2014/main" id="{EF0D0AC0-0507-4F95-98C4-ECA18C42D33D}"/>
              </a:ext>
            </a:extLst>
          </p:cNvPr>
          <p:cNvCxnSpPr/>
          <p:nvPr/>
        </p:nvCxnSpPr>
        <p:spPr>
          <a:xfrm>
            <a:off x="6862356" y="1635333"/>
            <a:ext cx="180000" cy="252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a:extLst>
              <a:ext uri="{FF2B5EF4-FFF2-40B4-BE49-F238E27FC236}">
                <a16:creationId xmlns:a16="http://schemas.microsoft.com/office/drawing/2014/main" id="{EF0D0AC0-0507-4F95-98C4-ECA18C42D33D}"/>
              </a:ext>
            </a:extLst>
          </p:cNvPr>
          <p:cNvCxnSpPr/>
          <p:nvPr/>
        </p:nvCxnSpPr>
        <p:spPr>
          <a:xfrm>
            <a:off x="5806852" y="2126047"/>
            <a:ext cx="180000" cy="252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a:extLst>
              <a:ext uri="{FF2B5EF4-FFF2-40B4-BE49-F238E27FC236}">
                <a16:creationId xmlns:a16="http://schemas.microsoft.com/office/drawing/2014/main" id="{EF0D0AC0-0507-4F95-98C4-ECA18C42D33D}"/>
              </a:ext>
            </a:extLst>
          </p:cNvPr>
          <p:cNvCxnSpPr/>
          <p:nvPr/>
        </p:nvCxnSpPr>
        <p:spPr>
          <a:xfrm>
            <a:off x="7988509" y="2834053"/>
            <a:ext cx="180000" cy="252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a:extLst>
              <a:ext uri="{FF2B5EF4-FFF2-40B4-BE49-F238E27FC236}">
                <a16:creationId xmlns:a16="http://schemas.microsoft.com/office/drawing/2014/main" id="{EF0D0AC0-0507-4F95-98C4-ECA18C42D33D}"/>
              </a:ext>
            </a:extLst>
          </p:cNvPr>
          <p:cNvCxnSpPr/>
          <p:nvPr/>
        </p:nvCxnSpPr>
        <p:spPr>
          <a:xfrm>
            <a:off x="9040999" y="3334393"/>
            <a:ext cx="180000" cy="252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47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4000" y="277206"/>
            <a:ext cx="10944000" cy="720000"/>
          </a:xfrm>
        </p:spPr>
        <p:txBody>
          <a:bodyPr>
            <a:noAutofit/>
          </a:bodyPr>
          <a:lstStyle/>
          <a:p>
            <a:pPr algn="just"/>
            <a:r>
              <a:rPr lang="ru-RU" sz="2400" b="1" dirty="0"/>
              <a:t>ХАРАКТЕР ПОВТОРНОГО РОСТА МИКРОТРУБОЧЕК ПОСЛЕ ХОЛОДОВОЙ ОБРАБОТКИ КОНТРОЛЬНЫХ КЛЕТОК S2 ДРОЗОФИЛЫ (30 МИН)</a:t>
            </a:r>
          </a:p>
        </p:txBody>
      </p:sp>
      <p:sp>
        <p:nvSpPr>
          <p:cNvPr id="5" name="Номер слайда 4"/>
          <p:cNvSpPr>
            <a:spLocks noGrp="1"/>
          </p:cNvSpPr>
          <p:nvPr>
            <p:ph type="sldNum" sz="quarter" idx="12"/>
          </p:nvPr>
        </p:nvSpPr>
        <p:spPr>
          <a:xfrm>
            <a:off x="8824800" y="6356350"/>
            <a:ext cx="2743200" cy="365125"/>
          </a:xfrm>
        </p:spPr>
        <p:txBody>
          <a:bodyPr/>
          <a:lstStyle/>
          <a:p>
            <a:r>
              <a:rPr lang="ru-RU" sz="1400" dirty="0"/>
              <a:t>16 </a:t>
            </a:r>
            <a:r>
              <a:rPr lang="en-US" sz="1400" dirty="0"/>
              <a:t>/</a:t>
            </a:r>
            <a:r>
              <a:rPr lang="ru-RU" sz="1400" dirty="0"/>
              <a:t> </a:t>
            </a:r>
            <a:r>
              <a:rPr lang="en-US" sz="1400" dirty="0"/>
              <a:t>2</a:t>
            </a:r>
            <a:r>
              <a:rPr lang="ru-RU" sz="1400" dirty="0"/>
              <a:t>5</a:t>
            </a:r>
          </a:p>
        </p:txBody>
      </p:sp>
      <p:pic>
        <p:nvPicPr>
          <p:cNvPr id="8" name="Рисунок 7" descr="D:\Julia\работа\диссер\Текст диссера\рисунки\рис 28.tif"/>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950400" y="1102939"/>
            <a:ext cx="5040000" cy="5040000"/>
          </a:xfrm>
          <a:prstGeom prst="rect">
            <a:avLst/>
          </a:prstGeom>
          <a:noFill/>
          <a:ln>
            <a:noFill/>
          </a:ln>
        </p:spPr>
      </p:pic>
      <p:sp>
        <p:nvSpPr>
          <p:cNvPr id="3" name="Прямоугольник 2"/>
          <p:cNvSpPr/>
          <p:nvPr/>
        </p:nvSpPr>
        <p:spPr>
          <a:xfrm>
            <a:off x="624000" y="6303918"/>
            <a:ext cx="10944000" cy="300082"/>
          </a:xfrm>
          <a:prstGeom prst="rect">
            <a:avLst/>
          </a:prstGeom>
        </p:spPr>
        <p:txBody>
          <a:bodyPr wrap="square">
            <a:spAutoFit/>
          </a:bodyPr>
          <a:lstStyle/>
          <a:p>
            <a:pPr algn="just"/>
            <a:r>
              <a:rPr lang="ru-RU" sz="1350" dirty="0">
                <a:ea typeface="Calibri" panose="020F0502020204030204" pitchFamily="34" charset="0"/>
              </a:rPr>
              <a:t>Синий цвет – ДНК (DAPI), красный – центросомы (DSpd2), зеленый – тубулин (α‑tubulin). Масштаб – 10 мкм.</a:t>
            </a:r>
            <a:endParaRPr lang="ru-RU" sz="1350" dirty="0"/>
          </a:p>
        </p:txBody>
      </p:sp>
      <p:cxnSp>
        <p:nvCxnSpPr>
          <p:cNvPr id="4" name="Прямая со стрелкой 3">
            <a:extLst>
              <a:ext uri="{FF2B5EF4-FFF2-40B4-BE49-F238E27FC236}">
                <a16:creationId xmlns:a16="http://schemas.microsoft.com/office/drawing/2014/main" id="{DD434C93-0F2D-BA17-493C-60A009BC11B4}"/>
              </a:ext>
            </a:extLst>
          </p:cNvPr>
          <p:cNvCxnSpPr>
            <a:cxnSpLocks/>
          </p:cNvCxnSpPr>
          <p:nvPr/>
        </p:nvCxnSpPr>
        <p:spPr>
          <a:xfrm flipV="1">
            <a:off x="4273981" y="2239421"/>
            <a:ext cx="90000" cy="281187"/>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a:extLst>
              <a:ext uri="{FF2B5EF4-FFF2-40B4-BE49-F238E27FC236}">
                <a16:creationId xmlns:a16="http://schemas.microsoft.com/office/drawing/2014/main" id="{78B15450-0AED-53C0-0848-547C799BB34B}"/>
              </a:ext>
            </a:extLst>
          </p:cNvPr>
          <p:cNvCxnSpPr>
            <a:cxnSpLocks/>
          </p:cNvCxnSpPr>
          <p:nvPr/>
        </p:nvCxnSpPr>
        <p:spPr>
          <a:xfrm flipH="1">
            <a:off x="4480717" y="4751072"/>
            <a:ext cx="90000" cy="281187"/>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a:extLst>
              <a:ext uri="{FF2B5EF4-FFF2-40B4-BE49-F238E27FC236}">
                <a16:creationId xmlns:a16="http://schemas.microsoft.com/office/drawing/2014/main" id="{348D2671-95D8-C062-CD6D-19B926F7898D}"/>
              </a:ext>
            </a:extLst>
          </p:cNvPr>
          <p:cNvCxnSpPr>
            <a:cxnSpLocks/>
          </p:cNvCxnSpPr>
          <p:nvPr/>
        </p:nvCxnSpPr>
        <p:spPr>
          <a:xfrm flipH="1" flipV="1">
            <a:off x="4425524" y="3846906"/>
            <a:ext cx="44876" cy="305994"/>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0A01289-6D0C-756F-3FDA-9635160B2DE5}"/>
              </a:ext>
            </a:extLst>
          </p:cNvPr>
          <p:cNvSpPr txBox="1"/>
          <p:nvPr/>
        </p:nvSpPr>
        <p:spPr>
          <a:xfrm>
            <a:off x="6990400" y="1683239"/>
            <a:ext cx="3449000" cy="646331"/>
          </a:xfrm>
          <a:prstGeom prst="rect">
            <a:avLst/>
          </a:prstGeom>
          <a:noFill/>
        </p:spPr>
        <p:txBody>
          <a:bodyPr wrap="square">
            <a:spAutoFit/>
          </a:bodyPr>
          <a:lstStyle/>
          <a:p>
            <a:r>
              <a:rPr lang="ru-RU" sz="1800" b="1" dirty="0">
                <a:ea typeface="Calibri" panose="020F0502020204030204" pitchFamily="34" charset="0"/>
              </a:rPr>
              <a:t>А.</a:t>
            </a:r>
            <a:r>
              <a:rPr lang="ru-RU" sz="1800" dirty="0">
                <a:ea typeface="Calibri" panose="020F0502020204030204" pitchFamily="34" charset="0"/>
              </a:rPr>
              <a:t> Один или несколько коротких пучков микротрубочек. </a:t>
            </a:r>
            <a:endParaRPr lang="ru-RU" dirty="0"/>
          </a:p>
        </p:txBody>
      </p:sp>
      <p:sp>
        <p:nvSpPr>
          <p:cNvPr id="14" name="TextBox 13">
            <a:extLst>
              <a:ext uri="{FF2B5EF4-FFF2-40B4-BE49-F238E27FC236}">
                <a16:creationId xmlns:a16="http://schemas.microsoft.com/office/drawing/2014/main" id="{AD181FC1-59D6-D4A2-54BC-525E35007853}"/>
              </a:ext>
            </a:extLst>
          </p:cNvPr>
          <p:cNvSpPr txBox="1"/>
          <p:nvPr/>
        </p:nvSpPr>
        <p:spPr>
          <a:xfrm>
            <a:off x="6990400" y="3320921"/>
            <a:ext cx="4128024" cy="646331"/>
          </a:xfrm>
          <a:prstGeom prst="rect">
            <a:avLst/>
          </a:prstGeom>
          <a:noFill/>
        </p:spPr>
        <p:txBody>
          <a:bodyPr wrap="square">
            <a:spAutoFit/>
          </a:bodyPr>
          <a:lstStyle/>
          <a:p>
            <a:r>
              <a:rPr lang="ru-RU" sz="1800" b="1" dirty="0">
                <a:ea typeface="Calibri" panose="020F0502020204030204" pitchFamily="34" charset="0"/>
              </a:rPr>
              <a:t>Б.</a:t>
            </a:r>
            <a:r>
              <a:rPr lang="ru-RU" sz="1800" dirty="0">
                <a:ea typeface="Calibri" panose="020F0502020204030204" pitchFamily="34" charset="0"/>
              </a:rPr>
              <a:t> Длинные случайно ориентированные пучки </a:t>
            </a:r>
            <a:r>
              <a:rPr lang="ru-RU" dirty="0">
                <a:ea typeface="Calibri" panose="020F0502020204030204" pitchFamily="34" charset="0"/>
              </a:rPr>
              <a:t>микротрубочек</a:t>
            </a:r>
            <a:r>
              <a:rPr lang="ru-RU" sz="1800" dirty="0">
                <a:ea typeface="Calibri" panose="020F0502020204030204" pitchFamily="34" charset="0"/>
              </a:rPr>
              <a:t>. </a:t>
            </a:r>
            <a:endParaRPr lang="ru-RU" dirty="0"/>
          </a:p>
        </p:txBody>
      </p:sp>
      <p:sp>
        <p:nvSpPr>
          <p:cNvPr id="16" name="TextBox 15">
            <a:extLst>
              <a:ext uri="{FF2B5EF4-FFF2-40B4-BE49-F238E27FC236}">
                <a16:creationId xmlns:a16="http://schemas.microsoft.com/office/drawing/2014/main" id="{D94DD31D-ECE1-E607-C90A-0BF61D8136F9}"/>
              </a:ext>
            </a:extLst>
          </p:cNvPr>
          <p:cNvSpPr txBox="1"/>
          <p:nvPr/>
        </p:nvSpPr>
        <p:spPr>
          <a:xfrm>
            <a:off x="6990400" y="4964269"/>
            <a:ext cx="4274500" cy="923330"/>
          </a:xfrm>
          <a:prstGeom prst="rect">
            <a:avLst/>
          </a:prstGeom>
          <a:noFill/>
        </p:spPr>
        <p:txBody>
          <a:bodyPr wrap="square">
            <a:spAutoFit/>
          </a:bodyPr>
          <a:lstStyle/>
          <a:p>
            <a:r>
              <a:rPr lang="ru-RU" sz="1800" b="1" dirty="0">
                <a:ea typeface="Calibri" panose="020F0502020204030204" pitchFamily="34" charset="0"/>
              </a:rPr>
              <a:t>В.</a:t>
            </a:r>
            <a:r>
              <a:rPr lang="ru-RU" sz="1800" dirty="0">
                <a:ea typeface="Calibri" panose="020F0502020204030204" pitchFamily="34" charset="0"/>
              </a:rPr>
              <a:t> Пучки микротрубочек, ориентированные в веретено-подобную форму. </a:t>
            </a:r>
            <a:endParaRPr lang="ru-RU" dirty="0"/>
          </a:p>
        </p:txBody>
      </p:sp>
    </p:spTree>
    <p:extLst>
      <p:ext uri="{BB962C8B-B14F-4D97-AF65-F5344CB8AC3E}">
        <p14:creationId xmlns:p14="http://schemas.microsoft.com/office/powerpoint/2010/main" val="6318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24000" y="6129300"/>
            <a:ext cx="10944000" cy="523220"/>
          </a:xfrm>
          <a:prstGeom prst="rect">
            <a:avLst/>
          </a:prstGeom>
        </p:spPr>
        <p:txBody>
          <a:bodyPr wrap="square">
            <a:spAutoFit/>
          </a:bodyPr>
          <a:lstStyle/>
          <a:p>
            <a:pPr algn="just"/>
            <a:r>
              <a:rPr lang="ru-RU" sz="1400" dirty="0">
                <a:ea typeface="Calibri" panose="020F0502020204030204" pitchFamily="34" charset="0"/>
              </a:rPr>
              <a:t>В качестве контроля использованы клетки S2, не подвергавшиеся обработке дцРНК. Представлены средние значения как минимум двух биологических повторов после нормирования на соответствующий контроль, принятый за 1.</a:t>
            </a:r>
            <a:endParaRPr lang="ru-RU" sz="1400" dirty="0"/>
          </a:p>
        </p:txBody>
      </p:sp>
      <p:sp>
        <p:nvSpPr>
          <p:cNvPr id="2" name="Заголовок 1"/>
          <p:cNvSpPr>
            <a:spLocks noGrp="1"/>
          </p:cNvSpPr>
          <p:nvPr>
            <p:ph type="title"/>
          </p:nvPr>
        </p:nvSpPr>
        <p:spPr>
          <a:xfrm>
            <a:off x="624000" y="277206"/>
            <a:ext cx="10944000" cy="720000"/>
          </a:xfrm>
        </p:spPr>
        <p:txBody>
          <a:bodyPr>
            <a:noAutofit/>
          </a:bodyPr>
          <a:lstStyle/>
          <a:p>
            <a:pPr algn="just"/>
            <a:r>
              <a:rPr lang="ru-RU" sz="2150" b="1" dirty="0"/>
              <a:t>ХАРАКТЕР ПОВТОРНОГО РОСТА МИКРОТРУБОЧЕК ОТ ХРОМОСОМ И/ИЛИ КИНЕТОХОРОВ ПОСЛЕ РНК-ИНТЕРФЕРЕНЦИИ ИССЛЕДУЕМЫХ ГЕНОВ ПОСЛЕ ХОЛОДОВОЙ ОБРАБОТКИ (30 СЕК)</a:t>
            </a:r>
          </a:p>
        </p:txBody>
      </p:sp>
      <p:sp>
        <p:nvSpPr>
          <p:cNvPr id="5" name="Номер слайда 4"/>
          <p:cNvSpPr>
            <a:spLocks noGrp="1"/>
          </p:cNvSpPr>
          <p:nvPr>
            <p:ph type="sldNum" sz="quarter" idx="12"/>
          </p:nvPr>
        </p:nvSpPr>
        <p:spPr>
          <a:xfrm>
            <a:off x="8824800" y="6356350"/>
            <a:ext cx="2743200" cy="365125"/>
          </a:xfrm>
        </p:spPr>
        <p:txBody>
          <a:bodyPr/>
          <a:lstStyle/>
          <a:p>
            <a:r>
              <a:rPr lang="ru-RU" sz="1400" dirty="0"/>
              <a:t>17 </a:t>
            </a:r>
            <a:r>
              <a:rPr lang="en-US" sz="1400" dirty="0"/>
              <a:t>/</a:t>
            </a:r>
            <a:r>
              <a:rPr lang="ru-RU" sz="1400" dirty="0"/>
              <a:t> </a:t>
            </a:r>
            <a:r>
              <a:rPr lang="en-US" sz="1400" dirty="0"/>
              <a:t>2</a:t>
            </a:r>
            <a:r>
              <a:rPr lang="ru-RU" sz="1400" dirty="0"/>
              <a:t>5</a:t>
            </a:r>
          </a:p>
        </p:txBody>
      </p:sp>
      <p:sp>
        <p:nvSpPr>
          <p:cNvPr id="15" name="TextBox 14">
            <a:extLst>
              <a:ext uri="{FF2B5EF4-FFF2-40B4-BE49-F238E27FC236}">
                <a16:creationId xmlns:a16="http://schemas.microsoft.com/office/drawing/2014/main" id="{CA920157-8581-E473-749F-2FD8DCE78468}"/>
              </a:ext>
            </a:extLst>
          </p:cNvPr>
          <p:cNvSpPr txBox="1"/>
          <p:nvPr/>
        </p:nvSpPr>
        <p:spPr>
          <a:xfrm>
            <a:off x="624000" y="5718783"/>
            <a:ext cx="4572000" cy="307777"/>
          </a:xfrm>
          <a:prstGeom prst="rect">
            <a:avLst/>
          </a:prstGeom>
          <a:noFill/>
        </p:spPr>
        <p:txBody>
          <a:bodyPr wrap="square">
            <a:spAutoFit/>
          </a:bodyPr>
          <a:lstStyle/>
          <a:p>
            <a:r>
              <a:rPr lang="ru-RU" sz="1400" dirty="0">
                <a:ea typeface="Calibri" panose="020F0502020204030204" pitchFamily="34" charset="0"/>
              </a:rPr>
              <a:t>** </a:t>
            </a:r>
            <a:r>
              <a:rPr lang="en-US" sz="1400" dirty="0">
                <a:ea typeface="Calibri" panose="020F0502020204030204" pitchFamily="34" charset="0"/>
              </a:rPr>
              <a:t>p</a:t>
            </a:r>
            <a:r>
              <a:rPr lang="ru-RU" sz="1400" dirty="0">
                <a:ea typeface="Calibri" panose="020F0502020204030204" pitchFamily="34" charset="0"/>
              </a:rPr>
              <a:t> &lt;0,01, *** </a:t>
            </a:r>
            <a:r>
              <a:rPr lang="en-US" sz="1400" dirty="0">
                <a:ea typeface="Calibri" panose="020F0502020204030204" pitchFamily="34" charset="0"/>
              </a:rPr>
              <a:t>p</a:t>
            </a:r>
            <a:r>
              <a:rPr lang="ru-RU" sz="1400" dirty="0">
                <a:ea typeface="Calibri" panose="020F0502020204030204" pitchFamily="34" charset="0"/>
              </a:rPr>
              <a:t> &lt;0,001 (χ</a:t>
            </a:r>
            <a:r>
              <a:rPr lang="ru-RU" sz="1400" baseline="30000" dirty="0">
                <a:ea typeface="Calibri" panose="020F0502020204030204" pitchFamily="34" charset="0"/>
              </a:rPr>
              <a:t>2 </a:t>
            </a:r>
            <a:r>
              <a:rPr lang="ru-RU" sz="1400" dirty="0">
                <a:ea typeface="Calibri" panose="020F0502020204030204" pitchFamily="34" charset="0"/>
              </a:rPr>
              <a:t>тест)</a:t>
            </a:r>
            <a:endParaRPr lang="ru-RU" sz="1400" dirty="0"/>
          </a:p>
        </p:txBody>
      </p:sp>
      <p:graphicFrame>
        <p:nvGraphicFramePr>
          <p:cNvPr id="16" name="Таблица 15">
            <a:extLst>
              <a:ext uri="{FF2B5EF4-FFF2-40B4-BE49-F238E27FC236}">
                <a16:creationId xmlns:a16="http://schemas.microsoft.com/office/drawing/2014/main" id="{EEB89966-EC26-1E60-27B7-D5DC0336D241}"/>
              </a:ext>
            </a:extLst>
          </p:cNvPr>
          <p:cNvGraphicFramePr>
            <a:graphicFrameLocks noGrp="1"/>
          </p:cNvGraphicFramePr>
          <p:nvPr>
            <p:extLst>
              <p:ext uri="{D42A27DB-BD31-4B8C-83A1-F6EECF244321}">
                <p14:modId xmlns:p14="http://schemas.microsoft.com/office/powerpoint/2010/main" val="1649299876"/>
              </p:ext>
            </p:extLst>
          </p:nvPr>
        </p:nvGraphicFramePr>
        <p:xfrm>
          <a:off x="662875" y="1283999"/>
          <a:ext cx="10866250" cy="4212000"/>
        </p:xfrm>
        <a:graphic>
          <a:graphicData uri="http://schemas.openxmlformats.org/drawingml/2006/table">
            <a:tbl>
              <a:tblPr firstRow="1" firstCol="1" bandRow="1">
                <a:tableStyleId>{5C22544A-7EE6-4342-B048-85BDC9FD1C3A}</a:tableStyleId>
              </a:tblPr>
              <a:tblGrid>
                <a:gridCol w="2064115">
                  <a:extLst>
                    <a:ext uri="{9D8B030D-6E8A-4147-A177-3AD203B41FA5}">
                      <a16:colId xmlns:a16="http://schemas.microsoft.com/office/drawing/2014/main" val="1941556847"/>
                    </a:ext>
                  </a:extLst>
                </a:gridCol>
                <a:gridCol w="2727512">
                  <a:extLst>
                    <a:ext uri="{9D8B030D-6E8A-4147-A177-3AD203B41FA5}">
                      <a16:colId xmlns:a16="http://schemas.microsoft.com/office/drawing/2014/main" val="1922146550"/>
                    </a:ext>
                  </a:extLst>
                </a:gridCol>
                <a:gridCol w="3140578">
                  <a:extLst>
                    <a:ext uri="{9D8B030D-6E8A-4147-A177-3AD203B41FA5}">
                      <a16:colId xmlns:a16="http://schemas.microsoft.com/office/drawing/2014/main" val="2665002235"/>
                    </a:ext>
                  </a:extLst>
                </a:gridCol>
                <a:gridCol w="2934045">
                  <a:extLst>
                    <a:ext uri="{9D8B030D-6E8A-4147-A177-3AD203B41FA5}">
                      <a16:colId xmlns:a16="http://schemas.microsoft.com/office/drawing/2014/main" val="1149169584"/>
                    </a:ext>
                  </a:extLst>
                </a:gridCol>
              </a:tblGrid>
              <a:tr h="936000">
                <a:tc rowSpan="2">
                  <a:txBody>
                    <a:bodyPr/>
                    <a:lstStyle/>
                    <a:p>
                      <a:pPr algn="ctr">
                        <a:lnSpc>
                          <a:spcPct val="115000"/>
                        </a:lnSpc>
                        <a:spcAft>
                          <a:spcPts val="1000"/>
                        </a:spcAft>
                      </a:pPr>
                      <a:r>
                        <a:rPr lang="ru-RU" sz="2000" dirty="0">
                          <a:solidFill>
                            <a:schemeClr val="tx1"/>
                          </a:solidFill>
                          <a:effectLst/>
                        </a:rPr>
                        <a:t>РНК-</a:t>
                      </a:r>
                      <a:br>
                        <a:rPr lang="ru-RU" sz="2000" dirty="0">
                          <a:solidFill>
                            <a:schemeClr val="tx1"/>
                          </a:solidFill>
                          <a:effectLst/>
                        </a:rPr>
                      </a:br>
                      <a:r>
                        <a:rPr lang="ru-RU" sz="2000" dirty="0">
                          <a:solidFill>
                            <a:schemeClr val="tx1"/>
                          </a:solidFill>
                          <a:effectLst/>
                        </a:rPr>
                        <a:t>интерференция</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lnSpc>
                          <a:spcPct val="115000"/>
                        </a:lnSpc>
                        <a:spcAft>
                          <a:spcPts val="1000"/>
                        </a:spcAft>
                      </a:pPr>
                      <a:r>
                        <a:rPr lang="ru-RU" sz="2200" dirty="0">
                          <a:solidFill>
                            <a:schemeClr val="tx1"/>
                          </a:solidFill>
                          <a:effectLst/>
                        </a:rPr>
                        <a:t>Характер повторного роста микротрубочек от </a:t>
                      </a:r>
                      <a:br>
                        <a:rPr lang="ru-RU" sz="2200" dirty="0">
                          <a:solidFill>
                            <a:schemeClr val="tx1"/>
                          </a:solidFill>
                          <a:effectLst/>
                        </a:rPr>
                      </a:br>
                      <a:r>
                        <a:rPr lang="ru-RU" sz="2200" dirty="0">
                          <a:solidFill>
                            <a:schemeClr val="tx1"/>
                          </a:solidFill>
                          <a:effectLst/>
                        </a:rPr>
                        <a:t>хромосом и/или кинетохоров, о.е.</a:t>
                      </a:r>
                      <a:endParaRPr lang="ru-RU"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754850527"/>
                  </a:ext>
                </a:extLst>
              </a:tr>
              <a:tr h="936000">
                <a:tc vMerge="1">
                  <a:txBody>
                    <a:bodyPr/>
                    <a:lstStyle/>
                    <a:p>
                      <a:endParaRPr lang="ru-RU"/>
                    </a:p>
                  </a:txBody>
                  <a:tcPr/>
                </a:tc>
                <a:tc>
                  <a:txBody>
                    <a:bodyPr/>
                    <a:lstStyle/>
                    <a:p>
                      <a:pPr algn="ctr">
                        <a:lnSpc>
                          <a:spcPct val="115000"/>
                        </a:lnSpc>
                        <a:spcAft>
                          <a:spcPts val="1000"/>
                        </a:spcAft>
                      </a:pPr>
                      <a:r>
                        <a:rPr lang="ru-RU" sz="1800" b="1" dirty="0">
                          <a:solidFill>
                            <a:schemeClr val="tx1"/>
                          </a:solidFill>
                          <a:effectLst/>
                        </a:rPr>
                        <a:t>короткие пучки МТ</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dirty="0">
                          <a:solidFill>
                            <a:schemeClr val="tx1"/>
                          </a:solidFill>
                          <a:effectLst/>
                        </a:rPr>
                        <a:t>длинные случайно ориентированные пучки МТ</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dirty="0">
                          <a:solidFill>
                            <a:schemeClr val="tx1"/>
                          </a:solidFill>
                          <a:effectLst/>
                        </a:rPr>
                        <a:t>пучки МТ, ориентированные как в веретене деления</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08255679"/>
                  </a:ext>
                </a:extLst>
              </a:tr>
              <a:tr h="468000">
                <a:tc>
                  <a:txBody>
                    <a:bodyPr/>
                    <a:lstStyle/>
                    <a:p>
                      <a:pPr algn="ctr">
                        <a:lnSpc>
                          <a:spcPct val="115000"/>
                        </a:lnSpc>
                        <a:spcAft>
                          <a:spcPts val="1000"/>
                        </a:spcAft>
                      </a:pPr>
                      <a:r>
                        <a:rPr lang="ru-RU" sz="2000" i="1" dirty="0">
                          <a:solidFill>
                            <a:schemeClr val="bg1">
                              <a:lumMod val="65000"/>
                            </a:schemeClr>
                          </a:solidFill>
                          <a:effectLst/>
                        </a:rPr>
                        <a:t>Eb1</a:t>
                      </a:r>
                      <a:endParaRPr lang="ru-RU" sz="2000" i="1"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bg1">
                              <a:lumMod val="65000"/>
                            </a:schemeClr>
                          </a:solidFill>
                          <a:effectLst/>
                        </a:rPr>
                        <a:t>1,09 ***</a:t>
                      </a:r>
                      <a:endParaRPr lang="ru-RU" sz="1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bg1">
                              <a:lumMod val="65000"/>
                            </a:schemeClr>
                          </a:solidFill>
                          <a:effectLst/>
                        </a:rPr>
                        <a:t>1,33 **</a:t>
                      </a:r>
                      <a:endParaRPr lang="ru-RU" sz="1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bg1">
                              <a:lumMod val="65000"/>
                            </a:schemeClr>
                          </a:solidFill>
                          <a:effectLst/>
                        </a:rPr>
                        <a:t>0,52 **</a:t>
                      </a:r>
                      <a:endParaRPr lang="ru-RU" sz="1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5094069"/>
                  </a:ext>
                </a:extLst>
              </a:tr>
              <a:tr h="468000">
                <a:tc>
                  <a:txBody>
                    <a:bodyPr/>
                    <a:lstStyle/>
                    <a:p>
                      <a:pPr algn="ctr">
                        <a:lnSpc>
                          <a:spcPct val="115000"/>
                        </a:lnSpc>
                        <a:spcAft>
                          <a:spcPts val="1000"/>
                        </a:spcAft>
                      </a:pPr>
                      <a:r>
                        <a:rPr lang="en-US" sz="2000" i="1" dirty="0">
                          <a:solidFill>
                            <a:schemeClr val="tx1"/>
                          </a:solidFill>
                          <a:effectLst/>
                        </a:rPr>
                        <a:t>mars</a:t>
                      </a:r>
                      <a:endParaRPr lang="ru-RU" sz="20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ru-RU" sz="2000" b="1" dirty="0">
                          <a:solidFill>
                            <a:schemeClr val="tx1"/>
                          </a:solidFill>
                          <a:effectLst/>
                        </a:rPr>
                        <a:t>3,66 **</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ru-RU" sz="1800" dirty="0">
                          <a:solidFill>
                            <a:schemeClr val="tx1"/>
                          </a:solidFill>
                          <a:effectLst/>
                        </a:rPr>
                        <a:t>1,22</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2000" b="0" dirty="0">
                          <a:solidFill>
                            <a:schemeClr val="tx1"/>
                          </a:solidFill>
                          <a:effectLst/>
                        </a:rPr>
                        <a:t>0,20 ***</a:t>
                      </a:r>
                      <a:endParaRPr lang="ru-RU"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552380"/>
                  </a:ext>
                </a:extLst>
              </a:tr>
              <a:tr h="468000">
                <a:tc>
                  <a:txBody>
                    <a:bodyPr/>
                    <a:lstStyle/>
                    <a:p>
                      <a:pPr algn="ctr">
                        <a:lnSpc>
                          <a:spcPct val="115000"/>
                        </a:lnSpc>
                        <a:spcAft>
                          <a:spcPts val="1000"/>
                        </a:spcAft>
                      </a:pPr>
                      <a:r>
                        <a:rPr lang="ru-RU" sz="2000" i="1" dirty="0">
                          <a:solidFill>
                            <a:schemeClr val="bg1">
                              <a:lumMod val="65000"/>
                            </a:schemeClr>
                          </a:solidFill>
                          <a:effectLst/>
                        </a:rPr>
                        <a:t>Non3</a:t>
                      </a:r>
                      <a:endParaRPr lang="ru-RU" sz="2000" i="1"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bg1">
                              <a:lumMod val="65000"/>
                            </a:schemeClr>
                          </a:solidFill>
                          <a:effectLst/>
                        </a:rPr>
                        <a:t>1,10</a:t>
                      </a:r>
                      <a:endParaRPr lang="ru-RU" sz="1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bg1">
                              <a:lumMod val="65000"/>
                            </a:schemeClr>
                          </a:solidFill>
                          <a:effectLst/>
                        </a:rPr>
                        <a:t>0,98</a:t>
                      </a:r>
                      <a:endParaRPr lang="ru-RU" sz="1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0" dirty="0">
                          <a:solidFill>
                            <a:schemeClr val="bg1">
                              <a:lumMod val="65000"/>
                            </a:schemeClr>
                          </a:solidFill>
                          <a:effectLst/>
                        </a:rPr>
                        <a:t>0,83</a:t>
                      </a:r>
                      <a:endParaRPr lang="ru-RU" sz="18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3185350"/>
                  </a:ext>
                </a:extLst>
              </a:tr>
              <a:tr h="468000">
                <a:tc>
                  <a:txBody>
                    <a:bodyPr/>
                    <a:lstStyle/>
                    <a:p>
                      <a:pPr algn="ctr">
                        <a:lnSpc>
                          <a:spcPct val="115000"/>
                        </a:lnSpc>
                        <a:spcAft>
                          <a:spcPts val="1000"/>
                        </a:spcAft>
                      </a:pPr>
                      <a:r>
                        <a:rPr lang="ru-RU" sz="2000" i="1" dirty="0">
                          <a:solidFill>
                            <a:schemeClr val="tx1"/>
                          </a:solidFill>
                          <a:effectLst/>
                        </a:rPr>
                        <a:t>mei</a:t>
                      </a:r>
                      <a:r>
                        <a:rPr lang="en-US" sz="2000" i="1" dirty="0">
                          <a:solidFill>
                            <a:schemeClr val="tx1"/>
                          </a:solidFill>
                          <a:effectLst/>
                        </a:rPr>
                        <a:t>-</a:t>
                      </a:r>
                      <a:r>
                        <a:rPr lang="ru-RU" sz="2000" i="1" dirty="0">
                          <a:solidFill>
                            <a:schemeClr val="tx1"/>
                          </a:solidFill>
                          <a:effectLst/>
                        </a:rPr>
                        <a:t>38</a:t>
                      </a:r>
                      <a:endParaRPr lang="ru-RU" sz="20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ru-RU" sz="2000" b="1" dirty="0">
                          <a:solidFill>
                            <a:schemeClr val="tx1"/>
                          </a:solidFill>
                          <a:effectLst/>
                        </a:rPr>
                        <a:t>3,78 ***</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ru-RU" sz="1800" dirty="0">
                          <a:solidFill>
                            <a:schemeClr val="tx1"/>
                          </a:solidFill>
                          <a:effectLst/>
                        </a:rPr>
                        <a:t>0,85</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2000" b="0" dirty="0">
                          <a:solidFill>
                            <a:schemeClr val="tx1"/>
                          </a:solidFill>
                          <a:effectLst/>
                        </a:rPr>
                        <a:t>0,19 ***</a:t>
                      </a:r>
                      <a:endParaRPr lang="ru-RU"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8890072"/>
                  </a:ext>
                </a:extLst>
              </a:tr>
              <a:tr h="468000">
                <a:tc>
                  <a:txBody>
                    <a:bodyPr/>
                    <a:lstStyle/>
                    <a:p>
                      <a:pPr algn="ctr">
                        <a:lnSpc>
                          <a:spcPct val="115000"/>
                        </a:lnSpc>
                        <a:spcAft>
                          <a:spcPts val="1000"/>
                        </a:spcAft>
                      </a:pPr>
                      <a:r>
                        <a:rPr lang="ru-RU" sz="2000" i="1" dirty="0">
                          <a:solidFill>
                            <a:schemeClr val="tx1"/>
                          </a:solidFill>
                          <a:effectLst/>
                        </a:rPr>
                        <a:t>chb (Mast)</a:t>
                      </a:r>
                      <a:endParaRPr lang="ru-RU" sz="20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ru-RU" sz="2000" b="1" dirty="0">
                          <a:solidFill>
                            <a:schemeClr val="tx1"/>
                          </a:solidFill>
                          <a:effectLst/>
                        </a:rPr>
                        <a:t>3,57 ***</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ru-RU" sz="1800" dirty="0">
                          <a:solidFill>
                            <a:schemeClr val="tx1"/>
                          </a:solidFill>
                          <a:effectLst/>
                        </a:rPr>
                        <a:t>0,81</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2000" b="0" dirty="0">
                          <a:solidFill>
                            <a:schemeClr val="tx1"/>
                          </a:solidFill>
                          <a:effectLst/>
                        </a:rPr>
                        <a:t>0,23 ***</a:t>
                      </a:r>
                      <a:endParaRPr lang="ru-RU"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855466"/>
                  </a:ext>
                </a:extLst>
              </a:tr>
            </a:tbl>
          </a:graphicData>
        </a:graphic>
      </p:graphicFrame>
    </p:spTree>
    <p:extLst>
      <p:ext uri="{BB962C8B-B14F-4D97-AF65-F5344CB8AC3E}">
        <p14:creationId xmlns:p14="http://schemas.microsoft.com/office/powerpoint/2010/main" val="1797649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24000" y="6129300"/>
            <a:ext cx="10944000" cy="523220"/>
          </a:xfrm>
          <a:prstGeom prst="rect">
            <a:avLst/>
          </a:prstGeom>
        </p:spPr>
        <p:txBody>
          <a:bodyPr wrap="square">
            <a:spAutoFit/>
          </a:bodyPr>
          <a:lstStyle/>
          <a:p>
            <a:pPr algn="just"/>
            <a:r>
              <a:rPr lang="ru-RU" sz="1400" dirty="0">
                <a:ea typeface="Calibri" panose="020F0502020204030204" pitchFamily="34" charset="0"/>
              </a:rPr>
              <a:t>В качестве контроля использованы клетки S2, не подвергавшиеся обработке дцРНК. Представлены средние значения как минимум двух биологических повторов после нормирования на соответствующий контроль, принятый за 1.</a:t>
            </a:r>
            <a:endParaRPr lang="ru-RU" sz="1400" dirty="0"/>
          </a:p>
        </p:txBody>
      </p:sp>
      <p:sp>
        <p:nvSpPr>
          <p:cNvPr id="2" name="Заголовок 1"/>
          <p:cNvSpPr>
            <a:spLocks noGrp="1"/>
          </p:cNvSpPr>
          <p:nvPr>
            <p:ph type="title"/>
          </p:nvPr>
        </p:nvSpPr>
        <p:spPr>
          <a:xfrm>
            <a:off x="624000" y="277206"/>
            <a:ext cx="10944000" cy="720000"/>
          </a:xfrm>
        </p:spPr>
        <p:txBody>
          <a:bodyPr>
            <a:noAutofit/>
          </a:bodyPr>
          <a:lstStyle/>
          <a:p>
            <a:pPr algn="just"/>
            <a:r>
              <a:rPr lang="ru-RU" sz="2150" b="1" dirty="0"/>
              <a:t>ХАРАКТЕР ПОВТОРНОГО РОСТА МИКРОТРУБОЧЕК ОТ ХРОМОСОМ И/ИЛИ КИНЕТОХОРОВ ПОСЛЕ РНК-ИНТЕРФЕРЕНЦИИ ИССЛЕДУЕМЫХ ГЕНОВ ПОСЛЕ ХОЛОДОВОЙ ОБРАБОТКИ (30 СЕК)</a:t>
            </a:r>
          </a:p>
        </p:txBody>
      </p:sp>
      <p:sp>
        <p:nvSpPr>
          <p:cNvPr id="5" name="Номер слайда 4"/>
          <p:cNvSpPr>
            <a:spLocks noGrp="1"/>
          </p:cNvSpPr>
          <p:nvPr>
            <p:ph type="sldNum" sz="quarter" idx="12"/>
          </p:nvPr>
        </p:nvSpPr>
        <p:spPr>
          <a:xfrm>
            <a:off x="8824800" y="6356350"/>
            <a:ext cx="2743200" cy="365125"/>
          </a:xfrm>
        </p:spPr>
        <p:txBody>
          <a:bodyPr/>
          <a:lstStyle/>
          <a:p>
            <a:r>
              <a:rPr lang="ru-RU" sz="1400" dirty="0"/>
              <a:t>17 </a:t>
            </a:r>
            <a:r>
              <a:rPr lang="en-US" sz="1400" dirty="0"/>
              <a:t>/</a:t>
            </a:r>
            <a:r>
              <a:rPr lang="ru-RU" sz="1400" dirty="0"/>
              <a:t> </a:t>
            </a:r>
            <a:r>
              <a:rPr lang="en-US" sz="1400" dirty="0"/>
              <a:t>2</a:t>
            </a:r>
            <a:r>
              <a:rPr lang="ru-RU" sz="1400" dirty="0"/>
              <a:t>5</a:t>
            </a:r>
          </a:p>
        </p:txBody>
      </p:sp>
      <p:sp>
        <p:nvSpPr>
          <p:cNvPr id="15" name="TextBox 14">
            <a:extLst>
              <a:ext uri="{FF2B5EF4-FFF2-40B4-BE49-F238E27FC236}">
                <a16:creationId xmlns:a16="http://schemas.microsoft.com/office/drawing/2014/main" id="{CA920157-8581-E473-749F-2FD8DCE78468}"/>
              </a:ext>
            </a:extLst>
          </p:cNvPr>
          <p:cNvSpPr txBox="1"/>
          <p:nvPr/>
        </p:nvSpPr>
        <p:spPr>
          <a:xfrm>
            <a:off x="624000" y="5718783"/>
            <a:ext cx="4572000" cy="307777"/>
          </a:xfrm>
          <a:prstGeom prst="rect">
            <a:avLst/>
          </a:prstGeom>
          <a:noFill/>
        </p:spPr>
        <p:txBody>
          <a:bodyPr wrap="square">
            <a:spAutoFit/>
          </a:bodyPr>
          <a:lstStyle/>
          <a:p>
            <a:r>
              <a:rPr lang="ru-RU" sz="1400" dirty="0">
                <a:ea typeface="Calibri" panose="020F0502020204030204" pitchFamily="34" charset="0"/>
              </a:rPr>
              <a:t>** </a:t>
            </a:r>
            <a:r>
              <a:rPr lang="en-US" sz="1400" dirty="0">
                <a:ea typeface="Calibri" panose="020F0502020204030204" pitchFamily="34" charset="0"/>
              </a:rPr>
              <a:t>p</a:t>
            </a:r>
            <a:r>
              <a:rPr lang="ru-RU" sz="1400" dirty="0">
                <a:ea typeface="Calibri" panose="020F0502020204030204" pitchFamily="34" charset="0"/>
              </a:rPr>
              <a:t> &lt;0,01, *** </a:t>
            </a:r>
            <a:r>
              <a:rPr lang="en-US" sz="1400" dirty="0">
                <a:ea typeface="Calibri" panose="020F0502020204030204" pitchFamily="34" charset="0"/>
              </a:rPr>
              <a:t>p</a:t>
            </a:r>
            <a:r>
              <a:rPr lang="ru-RU" sz="1400" dirty="0">
                <a:ea typeface="Calibri" panose="020F0502020204030204" pitchFamily="34" charset="0"/>
              </a:rPr>
              <a:t> &lt;0,001 (χ</a:t>
            </a:r>
            <a:r>
              <a:rPr lang="ru-RU" sz="1400" baseline="30000" dirty="0">
                <a:ea typeface="Calibri" panose="020F0502020204030204" pitchFamily="34" charset="0"/>
              </a:rPr>
              <a:t>2 </a:t>
            </a:r>
            <a:r>
              <a:rPr lang="ru-RU" sz="1400" dirty="0">
                <a:ea typeface="Calibri" panose="020F0502020204030204" pitchFamily="34" charset="0"/>
              </a:rPr>
              <a:t>тест)</a:t>
            </a:r>
            <a:endParaRPr lang="ru-RU" sz="1400" dirty="0"/>
          </a:p>
        </p:txBody>
      </p:sp>
      <p:graphicFrame>
        <p:nvGraphicFramePr>
          <p:cNvPr id="16" name="Таблица 15">
            <a:extLst>
              <a:ext uri="{FF2B5EF4-FFF2-40B4-BE49-F238E27FC236}">
                <a16:creationId xmlns:a16="http://schemas.microsoft.com/office/drawing/2014/main" id="{EEB89966-EC26-1E60-27B7-D5DC0336D241}"/>
              </a:ext>
            </a:extLst>
          </p:cNvPr>
          <p:cNvGraphicFramePr>
            <a:graphicFrameLocks noGrp="1"/>
          </p:cNvGraphicFramePr>
          <p:nvPr>
            <p:extLst>
              <p:ext uri="{D42A27DB-BD31-4B8C-83A1-F6EECF244321}">
                <p14:modId xmlns:p14="http://schemas.microsoft.com/office/powerpoint/2010/main" val="4068609710"/>
              </p:ext>
            </p:extLst>
          </p:nvPr>
        </p:nvGraphicFramePr>
        <p:xfrm>
          <a:off x="662875" y="1283999"/>
          <a:ext cx="10866160" cy="4212000"/>
        </p:xfrm>
        <a:graphic>
          <a:graphicData uri="http://schemas.openxmlformats.org/drawingml/2006/table">
            <a:tbl>
              <a:tblPr firstRow="1" firstCol="1" bandRow="1">
                <a:tableStyleId>{5C22544A-7EE6-4342-B048-85BDC9FD1C3A}</a:tableStyleId>
              </a:tblPr>
              <a:tblGrid>
                <a:gridCol w="2064115">
                  <a:extLst>
                    <a:ext uri="{9D8B030D-6E8A-4147-A177-3AD203B41FA5}">
                      <a16:colId xmlns:a16="http://schemas.microsoft.com/office/drawing/2014/main" val="1941556847"/>
                    </a:ext>
                  </a:extLst>
                </a:gridCol>
                <a:gridCol w="2728800">
                  <a:extLst>
                    <a:ext uri="{9D8B030D-6E8A-4147-A177-3AD203B41FA5}">
                      <a16:colId xmlns:a16="http://schemas.microsoft.com/office/drawing/2014/main" val="1922146550"/>
                    </a:ext>
                  </a:extLst>
                </a:gridCol>
                <a:gridCol w="3139200">
                  <a:extLst>
                    <a:ext uri="{9D8B030D-6E8A-4147-A177-3AD203B41FA5}">
                      <a16:colId xmlns:a16="http://schemas.microsoft.com/office/drawing/2014/main" val="2665002235"/>
                    </a:ext>
                  </a:extLst>
                </a:gridCol>
                <a:gridCol w="2934045">
                  <a:extLst>
                    <a:ext uri="{9D8B030D-6E8A-4147-A177-3AD203B41FA5}">
                      <a16:colId xmlns:a16="http://schemas.microsoft.com/office/drawing/2014/main" val="1149169584"/>
                    </a:ext>
                  </a:extLst>
                </a:gridCol>
              </a:tblGrid>
              <a:tr h="936000">
                <a:tc rowSpan="2">
                  <a:txBody>
                    <a:bodyPr/>
                    <a:lstStyle/>
                    <a:p>
                      <a:pPr algn="ctr">
                        <a:lnSpc>
                          <a:spcPct val="115000"/>
                        </a:lnSpc>
                        <a:spcAft>
                          <a:spcPts val="1000"/>
                        </a:spcAft>
                      </a:pPr>
                      <a:r>
                        <a:rPr lang="ru-RU" sz="2000" dirty="0">
                          <a:solidFill>
                            <a:schemeClr val="tx1"/>
                          </a:solidFill>
                          <a:effectLst/>
                        </a:rPr>
                        <a:t>РНК-</a:t>
                      </a:r>
                      <a:br>
                        <a:rPr lang="ru-RU" sz="2000" dirty="0">
                          <a:solidFill>
                            <a:schemeClr val="tx1"/>
                          </a:solidFill>
                          <a:effectLst/>
                        </a:rPr>
                      </a:br>
                      <a:r>
                        <a:rPr lang="ru-RU" sz="2000" dirty="0">
                          <a:solidFill>
                            <a:schemeClr val="tx1"/>
                          </a:solidFill>
                          <a:effectLst/>
                        </a:rPr>
                        <a:t>интерференция</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lnSpc>
                          <a:spcPct val="115000"/>
                        </a:lnSpc>
                        <a:spcAft>
                          <a:spcPts val="1000"/>
                        </a:spcAft>
                      </a:pPr>
                      <a:r>
                        <a:rPr lang="ru-RU" sz="2200" dirty="0">
                          <a:solidFill>
                            <a:schemeClr val="tx1"/>
                          </a:solidFill>
                          <a:effectLst/>
                        </a:rPr>
                        <a:t>Характер повторного роста микротрубочек от </a:t>
                      </a:r>
                      <a:br>
                        <a:rPr lang="ru-RU" sz="2200" dirty="0">
                          <a:solidFill>
                            <a:schemeClr val="tx1"/>
                          </a:solidFill>
                          <a:effectLst/>
                        </a:rPr>
                      </a:br>
                      <a:r>
                        <a:rPr lang="ru-RU" sz="2200" dirty="0">
                          <a:solidFill>
                            <a:schemeClr val="tx1"/>
                          </a:solidFill>
                          <a:effectLst/>
                        </a:rPr>
                        <a:t>хромосом и/или кинетохоров, о.е.</a:t>
                      </a:r>
                      <a:endParaRPr lang="ru-RU"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754850527"/>
                  </a:ext>
                </a:extLst>
              </a:tr>
              <a:tr h="936000">
                <a:tc vMerge="1">
                  <a:txBody>
                    <a:bodyPr/>
                    <a:lstStyle/>
                    <a:p>
                      <a:endParaRPr lang="ru-RU"/>
                    </a:p>
                  </a:txBody>
                  <a:tcPr/>
                </a:tc>
                <a:tc>
                  <a:txBody>
                    <a:bodyPr/>
                    <a:lstStyle/>
                    <a:p>
                      <a:pPr algn="ctr">
                        <a:lnSpc>
                          <a:spcPct val="115000"/>
                        </a:lnSpc>
                        <a:spcAft>
                          <a:spcPts val="1000"/>
                        </a:spcAft>
                      </a:pPr>
                      <a:r>
                        <a:rPr lang="ru-RU" sz="1800" b="1" dirty="0">
                          <a:solidFill>
                            <a:schemeClr val="tx1"/>
                          </a:solidFill>
                          <a:effectLst/>
                        </a:rPr>
                        <a:t>короткие пучки МТ</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dirty="0">
                          <a:solidFill>
                            <a:schemeClr val="tx1"/>
                          </a:solidFill>
                          <a:effectLst/>
                        </a:rPr>
                        <a:t>длинные случайно ориентированные пучки МТ</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dirty="0">
                          <a:solidFill>
                            <a:schemeClr val="tx1"/>
                          </a:solidFill>
                          <a:effectLst/>
                        </a:rPr>
                        <a:t>пучки МТ, ориентированные как в веретене деления</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08255679"/>
                  </a:ext>
                </a:extLst>
              </a:tr>
              <a:tr h="468000">
                <a:tc>
                  <a:txBody>
                    <a:bodyPr/>
                    <a:lstStyle/>
                    <a:p>
                      <a:pPr algn="ctr">
                        <a:lnSpc>
                          <a:spcPct val="115000"/>
                        </a:lnSpc>
                        <a:spcAft>
                          <a:spcPts val="1000"/>
                        </a:spcAft>
                      </a:pPr>
                      <a:r>
                        <a:rPr lang="ru-RU" sz="2000" i="1" dirty="0">
                          <a:solidFill>
                            <a:schemeClr val="bg1">
                              <a:lumMod val="65000"/>
                            </a:schemeClr>
                          </a:solidFill>
                          <a:effectLst/>
                        </a:rPr>
                        <a:t>Eb1</a:t>
                      </a:r>
                      <a:endParaRPr lang="ru-RU" sz="2000" i="1"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bg1">
                              <a:lumMod val="65000"/>
                            </a:schemeClr>
                          </a:solidFill>
                          <a:effectLst/>
                        </a:rPr>
                        <a:t>1,09 ***</a:t>
                      </a:r>
                      <a:endParaRPr lang="ru-RU" sz="1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bg1">
                              <a:lumMod val="65000"/>
                            </a:schemeClr>
                          </a:solidFill>
                          <a:effectLst/>
                        </a:rPr>
                        <a:t>1,33 **</a:t>
                      </a:r>
                      <a:endParaRPr lang="ru-RU" sz="1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bg1">
                              <a:lumMod val="65000"/>
                            </a:schemeClr>
                          </a:solidFill>
                          <a:effectLst/>
                        </a:rPr>
                        <a:t>0,52 **</a:t>
                      </a:r>
                      <a:endParaRPr lang="ru-RU" sz="1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5094069"/>
                  </a:ext>
                </a:extLst>
              </a:tr>
              <a:tr h="468000">
                <a:tc>
                  <a:txBody>
                    <a:bodyPr/>
                    <a:lstStyle/>
                    <a:p>
                      <a:pPr algn="ctr">
                        <a:lnSpc>
                          <a:spcPct val="115000"/>
                        </a:lnSpc>
                        <a:spcAft>
                          <a:spcPts val="1000"/>
                        </a:spcAft>
                      </a:pPr>
                      <a:r>
                        <a:rPr lang="en-US" sz="2000" i="1" dirty="0">
                          <a:solidFill>
                            <a:schemeClr val="tx1"/>
                          </a:solidFill>
                          <a:effectLst/>
                        </a:rPr>
                        <a:t>mars</a:t>
                      </a:r>
                      <a:endParaRPr lang="ru-RU" sz="20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ru-RU" sz="2000" b="0" dirty="0">
                          <a:solidFill>
                            <a:schemeClr val="tx1"/>
                          </a:solidFill>
                          <a:effectLst/>
                        </a:rPr>
                        <a:t>3,66 **</a:t>
                      </a:r>
                      <a:endParaRPr lang="ru-RU"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tx1"/>
                          </a:solidFill>
                          <a:effectLst/>
                        </a:rPr>
                        <a:t>1,22</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2000" b="1" dirty="0">
                          <a:solidFill>
                            <a:schemeClr val="tx1"/>
                          </a:solidFill>
                          <a:effectLst/>
                        </a:rPr>
                        <a:t>0,20 ***</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88552380"/>
                  </a:ext>
                </a:extLst>
              </a:tr>
              <a:tr h="468000">
                <a:tc>
                  <a:txBody>
                    <a:bodyPr/>
                    <a:lstStyle/>
                    <a:p>
                      <a:pPr algn="ctr">
                        <a:lnSpc>
                          <a:spcPct val="115000"/>
                        </a:lnSpc>
                        <a:spcAft>
                          <a:spcPts val="1000"/>
                        </a:spcAft>
                      </a:pPr>
                      <a:r>
                        <a:rPr lang="ru-RU" sz="2000" i="1" dirty="0">
                          <a:solidFill>
                            <a:schemeClr val="bg1">
                              <a:lumMod val="65000"/>
                            </a:schemeClr>
                          </a:solidFill>
                          <a:effectLst/>
                        </a:rPr>
                        <a:t>Non3</a:t>
                      </a:r>
                      <a:endParaRPr lang="ru-RU" sz="2000" i="1"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0" dirty="0">
                          <a:solidFill>
                            <a:schemeClr val="bg1">
                              <a:lumMod val="65000"/>
                            </a:schemeClr>
                          </a:solidFill>
                          <a:effectLst/>
                        </a:rPr>
                        <a:t>1,10</a:t>
                      </a:r>
                      <a:endParaRPr lang="ru-RU" sz="18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bg1">
                              <a:lumMod val="65000"/>
                            </a:schemeClr>
                          </a:solidFill>
                          <a:effectLst/>
                        </a:rPr>
                        <a:t>0,98</a:t>
                      </a:r>
                      <a:endParaRPr lang="ru-RU" sz="1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bg1">
                              <a:lumMod val="65000"/>
                            </a:schemeClr>
                          </a:solidFill>
                          <a:effectLst/>
                        </a:rPr>
                        <a:t>0,83</a:t>
                      </a:r>
                      <a:endParaRPr lang="ru-RU" sz="1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3185350"/>
                  </a:ext>
                </a:extLst>
              </a:tr>
              <a:tr h="468000">
                <a:tc>
                  <a:txBody>
                    <a:bodyPr/>
                    <a:lstStyle/>
                    <a:p>
                      <a:pPr algn="ctr">
                        <a:lnSpc>
                          <a:spcPct val="115000"/>
                        </a:lnSpc>
                        <a:spcAft>
                          <a:spcPts val="1000"/>
                        </a:spcAft>
                      </a:pPr>
                      <a:r>
                        <a:rPr lang="ru-RU" sz="2000" i="1" dirty="0">
                          <a:solidFill>
                            <a:schemeClr val="tx1"/>
                          </a:solidFill>
                          <a:effectLst/>
                        </a:rPr>
                        <a:t>mei</a:t>
                      </a:r>
                      <a:r>
                        <a:rPr lang="en-US" sz="2000" i="1" dirty="0">
                          <a:solidFill>
                            <a:schemeClr val="tx1"/>
                          </a:solidFill>
                          <a:effectLst/>
                        </a:rPr>
                        <a:t>-</a:t>
                      </a:r>
                      <a:r>
                        <a:rPr lang="ru-RU" sz="2000" i="1" dirty="0">
                          <a:solidFill>
                            <a:schemeClr val="tx1"/>
                          </a:solidFill>
                          <a:effectLst/>
                        </a:rPr>
                        <a:t>38</a:t>
                      </a:r>
                      <a:endParaRPr lang="ru-RU" sz="20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ru-RU" sz="2000" b="0" dirty="0">
                          <a:solidFill>
                            <a:schemeClr val="tx1"/>
                          </a:solidFill>
                          <a:effectLst/>
                        </a:rPr>
                        <a:t>3,78 ***</a:t>
                      </a:r>
                      <a:endParaRPr lang="ru-RU"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tx1"/>
                          </a:solidFill>
                          <a:effectLst/>
                        </a:rPr>
                        <a:t>0,85</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2000" b="1" dirty="0">
                          <a:solidFill>
                            <a:schemeClr val="tx1"/>
                          </a:solidFill>
                          <a:effectLst/>
                        </a:rPr>
                        <a:t>0,19 ***</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168890072"/>
                  </a:ext>
                </a:extLst>
              </a:tr>
              <a:tr h="468000">
                <a:tc>
                  <a:txBody>
                    <a:bodyPr/>
                    <a:lstStyle/>
                    <a:p>
                      <a:pPr algn="ctr">
                        <a:lnSpc>
                          <a:spcPct val="115000"/>
                        </a:lnSpc>
                        <a:spcAft>
                          <a:spcPts val="1000"/>
                        </a:spcAft>
                      </a:pPr>
                      <a:r>
                        <a:rPr lang="ru-RU" sz="2000" i="1" dirty="0">
                          <a:solidFill>
                            <a:schemeClr val="tx1"/>
                          </a:solidFill>
                          <a:effectLst/>
                        </a:rPr>
                        <a:t>chb (Mast)</a:t>
                      </a:r>
                      <a:endParaRPr lang="ru-RU" sz="20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ru-RU" sz="2000" b="0" dirty="0">
                          <a:solidFill>
                            <a:schemeClr val="tx1"/>
                          </a:solidFill>
                          <a:effectLst/>
                        </a:rPr>
                        <a:t>3,57 ***</a:t>
                      </a:r>
                      <a:endParaRPr lang="ru-RU"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dirty="0">
                          <a:solidFill>
                            <a:schemeClr val="tx1"/>
                          </a:solidFill>
                          <a:effectLst/>
                        </a:rPr>
                        <a:t>0,81</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2000" b="1" dirty="0">
                          <a:solidFill>
                            <a:schemeClr val="tx1"/>
                          </a:solidFill>
                          <a:effectLst/>
                        </a:rPr>
                        <a:t>0,23 ***</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80855466"/>
                  </a:ext>
                </a:extLst>
              </a:tr>
            </a:tbl>
          </a:graphicData>
        </a:graphic>
      </p:graphicFrame>
    </p:spTree>
    <p:extLst>
      <p:ext uri="{BB962C8B-B14F-4D97-AF65-F5344CB8AC3E}">
        <p14:creationId xmlns:p14="http://schemas.microsoft.com/office/powerpoint/2010/main" val="2853648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5793F7EF-DA48-4346-6F54-1EAE0A926449}"/>
              </a:ext>
            </a:extLst>
          </p:cNvPr>
          <p:cNvSpPr/>
          <p:nvPr/>
        </p:nvSpPr>
        <p:spPr>
          <a:xfrm>
            <a:off x="624000" y="6129300"/>
            <a:ext cx="10944000" cy="523220"/>
          </a:xfrm>
          <a:prstGeom prst="rect">
            <a:avLst/>
          </a:prstGeom>
        </p:spPr>
        <p:txBody>
          <a:bodyPr wrap="square">
            <a:spAutoFit/>
          </a:bodyPr>
          <a:lstStyle/>
          <a:p>
            <a:pPr algn="just"/>
            <a:r>
              <a:rPr lang="ru-RU" sz="1400" dirty="0">
                <a:ea typeface="Calibri" panose="020F0502020204030204" pitchFamily="34" charset="0"/>
              </a:rPr>
              <a:t>В качестве контроля использованы клетки S2, не подвергавшиеся обработке дцРНК. Представлены средние значения как минимум двух биологических повторов после нормирования на соответствующий контроль, принятый за 1.</a:t>
            </a:r>
            <a:endParaRPr lang="ru-RU" sz="1400" dirty="0"/>
          </a:p>
        </p:txBody>
      </p:sp>
      <p:sp>
        <p:nvSpPr>
          <p:cNvPr id="2" name="Заголовок 1"/>
          <p:cNvSpPr>
            <a:spLocks noGrp="1"/>
          </p:cNvSpPr>
          <p:nvPr>
            <p:ph type="title"/>
          </p:nvPr>
        </p:nvSpPr>
        <p:spPr>
          <a:xfrm>
            <a:off x="624000" y="277206"/>
            <a:ext cx="10944000" cy="720000"/>
          </a:xfrm>
        </p:spPr>
        <p:txBody>
          <a:bodyPr>
            <a:noAutofit/>
          </a:bodyPr>
          <a:lstStyle/>
          <a:p>
            <a:pPr algn="just"/>
            <a:r>
              <a:rPr lang="ru-RU" sz="2150" b="1" dirty="0"/>
              <a:t>ХАРАКТЕР ПОВТОРНОГО РОСТА МИКРОТРУБОЧЕК ОТ ХРОМОСОМ И/ИЛИ КИНЕТОХОРОВ ПОСЛЕ РНК-ИНТЕРФЕРЕНЦИИ ИССЛЕДУЕМЫХ ГЕНОВ ПОСЛЕ ХОЛОДОВОЙ ОБРАБОТКИ (30 СЕК)</a:t>
            </a:r>
          </a:p>
        </p:txBody>
      </p:sp>
      <p:sp>
        <p:nvSpPr>
          <p:cNvPr id="5" name="Номер слайда 4"/>
          <p:cNvSpPr>
            <a:spLocks noGrp="1"/>
          </p:cNvSpPr>
          <p:nvPr>
            <p:ph type="sldNum" sz="quarter" idx="12"/>
          </p:nvPr>
        </p:nvSpPr>
        <p:spPr>
          <a:xfrm>
            <a:off x="8824800" y="6356350"/>
            <a:ext cx="2743200" cy="365125"/>
          </a:xfrm>
        </p:spPr>
        <p:txBody>
          <a:bodyPr/>
          <a:lstStyle/>
          <a:p>
            <a:r>
              <a:rPr lang="ru-RU" sz="1400" dirty="0"/>
              <a:t>17 </a:t>
            </a:r>
            <a:r>
              <a:rPr lang="en-US" sz="1400" dirty="0"/>
              <a:t>/</a:t>
            </a:r>
            <a:r>
              <a:rPr lang="ru-RU" sz="1400" dirty="0"/>
              <a:t> </a:t>
            </a:r>
            <a:r>
              <a:rPr lang="en-US" sz="1400" dirty="0"/>
              <a:t>2</a:t>
            </a:r>
            <a:r>
              <a:rPr lang="ru-RU" sz="1400" dirty="0"/>
              <a:t>5</a:t>
            </a:r>
          </a:p>
        </p:txBody>
      </p:sp>
      <p:graphicFrame>
        <p:nvGraphicFramePr>
          <p:cNvPr id="16" name="Таблица 15">
            <a:extLst>
              <a:ext uri="{FF2B5EF4-FFF2-40B4-BE49-F238E27FC236}">
                <a16:creationId xmlns:a16="http://schemas.microsoft.com/office/drawing/2014/main" id="{EEB89966-EC26-1E60-27B7-D5DC0336D241}"/>
              </a:ext>
            </a:extLst>
          </p:cNvPr>
          <p:cNvGraphicFramePr>
            <a:graphicFrameLocks noGrp="1"/>
          </p:cNvGraphicFramePr>
          <p:nvPr>
            <p:extLst>
              <p:ext uri="{D42A27DB-BD31-4B8C-83A1-F6EECF244321}">
                <p14:modId xmlns:p14="http://schemas.microsoft.com/office/powerpoint/2010/main" val="3603261446"/>
              </p:ext>
            </p:extLst>
          </p:nvPr>
        </p:nvGraphicFramePr>
        <p:xfrm>
          <a:off x="662875" y="1283999"/>
          <a:ext cx="10866160" cy="4212000"/>
        </p:xfrm>
        <a:graphic>
          <a:graphicData uri="http://schemas.openxmlformats.org/drawingml/2006/table">
            <a:tbl>
              <a:tblPr firstRow="1" firstCol="1" bandRow="1">
                <a:tableStyleId>{5C22544A-7EE6-4342-B048-85BDC9FD1C3A}</a:tableStyleId>
              </a:tblPr>
              <a:tblGrid>
                <a:gridCol w="2064115">
                  <a:extLst>
                    <a:ext uri="{9D8B030D-6E8A-4147-A177-3AD203B41FA5}">
                      <a16:colId xmlns:a16="http://schemas.microsoft.com/office/drawing/2014/main" val="1941556847"/>
                    </a:ext>
                  </a:extLst>
                </a:gridCol>
                <a:gridCol w="2728800">
                  <a:extLst>
                    <a:ext uri="{9D8B030D-6E8A-4147-A177-3AD203B41FA5}">
                      <a16:colId xmlns:a16="http://schemas.microsoft.com/office/drawing/2014/main" val="1922146550"/>
                    </a:ext>
                  </a:extLst>
                </a:gridCol>
                <a:gridCol w="3139200">
                  <a:extLst>
                    <a:ext uri="{9D8B030D-6E8A-4147-A177-3AD203B41FA5}">
                      <a16:colId xmlns:a16="http://schemas.microsoft.com/office/drawing/2014/main" val="2665002235"/>
                    </a:ext>
                  </a:extLst>
                </a:gridCol>
                <a:gridCol w="2934045">
                  <a:extLst>
                    <a:ext uri="{9D8B030D-6E8A-4147-A177-3AD203B41FA5}">
                      <a16:colId xmlns:a16="http://schemas.microsoft.com/office/drawing/2014/main" val="1149169584"/>
                    </a:ext>
                  </a:extLst>
                </a:gridCol>
              </a:tblGrid>
              <a:tr h="936000">
                <a:tc rowSpan="2">
                  <a:txBody>
                    <a:bodyPr/>
                    <a:lstStyle/>
                    <a:p>
                      <a:pPr algn="ctr">
                        <a:lnSpc>
                          <a:spcPct val="115000"/>
                        </a:lnSpc>
                        <a:spcAft>
                          <a:spcPts val="1000"/>
                        </a:spcAft>
                      </a:pPr>
                      <a:r>
                        <a:rPr lang="ru-RU" sz="2000" dirty="0">
                          <a:solidFill>
                            <a:schemeClr val="tx1"/>
                          </a:solidFill>
                          <a:effectLst/>
                        </a:rPr>
                        <a:t>РНК-</a:t>
                      </a:r>
                      <a:br>
                        <a:rPr lang="ru-RU" sz="2000" dirty="0">
                          <a:solidFill>
                            <a:schemeClr val="tx1"/>
                          </a:solidFill>
                          <a:effectLst/>
                        </a:rPr>
                      </a:br>
                      <a:r>
                        <a:rPr lang="ru-RU" sz="2000" dirty="0">
                          <a:solidFill>
                            <a:schemeClr val="tx1"/>
                          </a:solidFill>
                          <a:effectLst/>
                        </a:rPr>
                        <a:t>интерференция</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lnSpc>
                          <a:spcPct val="115000"/>
                        </a:lnSpc>
                        <a:spcAft>
                          <a:spcPts val="1000"/>
                        </a:spcAft>
                      </a:pPr>
                      <a:r>
                        <a:rPr lang="ru-RU" sz="2200" dirty="0">
                          <a:solidFill>
                            <a:schemeClr val="tx1"/>
                          </a:solidFill>
                          <a:effectLst/>
                        </a:rPr>
                        <a:t>Характер повторного роста микротрубочек от </a:t>
                      </a:r>
                      <a:br>
                        <a:rPr lang="ru-RU" sz="2200" dirty="0">
                          <a:solidFill>
                            <a:schemeClr val="tx1"/>
                          </a:solidFill>
                          <a:effectLst/>
                        </a:rPr>
                      </a:br>
                      <a:r>
                        <a:rPr lang="ru-RU" sz="2200" dirty="0">
                          <a:solidFill>
                            <a:schemeClr val="tx1"/>
                          </a:solidFill>
                          <a:effectLst/>
                        </a:rPr>
                        <a:t>хромосом и/или кинетохоров, о.е.</a:t>
                      </a:r>
                      <a:endParaRPr lang="ru-RU"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754850527"/>
                  </a:ext>
                </a:extLst>
              </a:tr>
              <a:tr h="936000">
                <a:tc vMerge="1">
                  <a:txBody>
                    <a:bodyPr/>
                    <a:lstStyle/>
                    <a:p>
                      <a:endParaRPr lang="ru-RU"/>
                    </a:p>
                  </a:txBody>
                  <a:tcPr/>
                </a:tc>
                <a:tc>
                  <a:txBody>
                    <a:bodyPr/>
                    <a:lstStyle/>
                    <a:p>
                      <a:pPr algn="ctr">
                        <a:lnSpc>
                          <a:spcPct val="115000"/>
                        </a:lnSpc>
                        <a:spcAft>
                          <a:spcPts val="1000"/>
                        </a:spcAft>
                      </a:pPr>
                      <a:r>
                        <a:rPr lang="ru-RU" sz="1800" b="1" dirty="0">
                          <a:solidFill>
                            <a:schemeClr val="tx1"/>
                          </a:solidFill>
                          <a:effectLst/>
                        </a:rPr>
                        <a:t>короткие пучки МТ</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dirty="0">
                          <a:solidFill>
                            <a:schemeClr val="tx1"/>
                          </a:solidFill>
                          <a:effectLst/>
                        </a:rPr>
                        <a:t>длинные случайно ориентированные пучки МТ</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ru-RU" sz="1800" b="1" dirty="0">
                          <a:solidFill>
                            <a:schemeClr val="tx1"/>
                          </a:solidFill>
                          <a:effectLst/>
                        </a:rPr>
                        <a:t>пучки МТ, ориентированные как в веретене деления</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08255679"/>
                  </a:ext>
                </a:extLst>
              </a:tr>
              <a:tr h="468000">
                <a:tc>
                  <a:txBody>
                    <a:bodyPr/>
                    <a:lstStyle/>
                    <a:p>
                      <a:pPr algn="ctr">
                        <a:lnSpc>
                          <a:spcPct val="115000"/>
                        </a:lnSpc>
                        <a:spcAft>
                          <a:spcPts val="1000"/>
                        </a:spcAft>
                      </a:pPr>
                      <a:r>
                        <a:rPr lang="ru-RU" sz="2000" i="1" dirty="0">
                          <a:solidFill>
                            <a:schemeClr val="tx1"/>
                          </a:solidFill>
                          <a:effectLst/>
                        </a:rPr>
                        <a:t>Eb1</a:t>
                      </a:r>
                      <a:endParaRPr lang="ru-RU" sz="20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ru-RU" sz="1800" dirty="0">
                          <a:solidFill>
                            <a:schemeClr val="tx1"/>
                          </a:solidFill>
                          <a:effectLst/>
                        </a:rPr>
                        <a:t>1,09 ***</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2000" b="1" dirty="0">
                          <a:solidFill>
                            <a:schemeClr val="tx1"/>
                          </a:solidFill>
                          <a:effectLst/>
                        </a:rPr>
                        <a:t>1,33 **</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1000"/>
                        </a:spcAft>
                      </a:pPr>
                      <a:r>
                        <a:rPr lang="ru-RU" sz="2000" b="1" dirty="0">
                          <a:solidFill>
                            <a:schemeClr val="tx1"/>
                          </a:solidFill>
                          <a:effectLst/>
                        </a:rPr>
                        <a:t>0,52 **</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35094069"/>
                  </a:ext>
                </a:extLst>
              </a:tr>
              <a:tr h="468000">
                <a:tc>
                  <a:txBody>
                    <a:bodyPr/>
                    <a:lstStyle/>
                    <a:p>
                      <a:pPr algn="ctr">
                        <a:lnSpc>
                          <a:spcPct val="115000"/>
                        </a:lnSpc>
                        <a:spcAft>
                          <a:spcPts val="1000"/>
                        </a:spcAft>
                      </a:pPr>
                      <a:r>
                        <a:rPr lang="en-US" sz="2000" i="1" dirty="0">
                          <a:solidFill>
                            <a:schemeClr val="bg1">
                              <a:lumMod val="65000"/>
                            </a:schemeClr>
                          </a:solidFill>
                          <a:effectLst/>
                        </a:rPr>
                        <a:t>mars</a:t>
                      </a:r>
                      <a:endParaRPr lang="ru-RU" sz="2000" i="1"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0" dirty="0">
                          <a:solidFill>
                            <a:schemeClr val="bg1">
                              <a:lumMod val="65000"/>
                            </a:schemeClr>
                          </a:solidFill>
                          <a:effectLst/>
                        </a:rPr>
                        <a:t>3,66 **</a:t>
                      </a:r>
                      <a:endParaRPr lang="ru-RU" sz="18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0" dirty="0">
                          <a:solidFill>
                            <a:schemeClr val="bg1">
                              <a:lumMod val="65000"/>
                            </a:schemeClr>
                          </a:solidFill>
                          <a:effectLst/>
                        </a:rPr>
                        <a:t>1,22</a:t>
                      </a:r>
                      <a:endParaRPr lang="ru-RU" sz="18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0" dirty="0">
                          <a:solidFill>
                            <a:schemeClr val="bg1">
                              <a:lumMod val="65000"/>
                            </a:schemeClr>
                          </a:solidFill>
                          <a:effectLst/>
                        </a:rPr>
                        <a:t>0,20 ***</a:t>
                      </a:r>
                      <a:endParaRPr lang="ru-RU" sz="18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552380"/>
                  </a:ext>
                </a:extLst>
              </a:tr>
              <a:tr h="468000">
                <a:tc>
                  <a:txBody>
                    <a:bodyPr/>
                    <a:lstStyle/>
                    <a:p>
                      <a:pPr algn="ctr">
                        <a:lnSpc>
                          <a:spcPct val="115000"/>
                        </a:lnSpc>
                        <a:spcAft>
                          <a:spcPts val="1000"/>
                        </a:spcAft>
                      </a:pPr>
                      <a:r>
                        <a:rPr lang="ru-RU" sz="2000" i="1" dirty="0">
                          <a:solidFill>
                            <a:schemeClr val="bg1">
                              <a:lumMod val="65000"/>
                            </a:schemeClr>
                          </a:solidFill>
                          <a:effectLst/>
                        </a:rPr>
                        <a:t>Non3</a:t>
                      </a:r>
                      <a:endParaRPr lang="ru-RU" sz="2000" i="1"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0" dirty="0">
                          <a:solidFill>
                            <a:schemeClr val="bg1">
                              <a:lumMod val="65000"/>
                            </a:schemeClr>
                          </a:solidFill>
                          <a:effectLst/>
                        </a:rPr>
                        <a:t>1,10</a:t>
                      </a:r>
                      <a:endParaRPr lang="ru-RU" sz="18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0" dirty="0">
                          <a:solidFill>
                            <a:schemeClr val="bg1">
                              <a:lumMod val="65000"/>
                            </a:schemeClr>
                          </a:solidFill>
                          <a:effectLst/>
                        </a:rPr>
                        <a:t>0,98</a:t>
                      </a:r>
                      <a:endParaRPr lang="ru-RU" sz="18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0" dirty="0">
                          <a:solidFill>
                            <a:schemeClr val="bg1">
                              <a:lumMod val="65000"/>
                            </a:schemeClr>
                          </a:solidFill>
                          <a:effectLst/>
                        </a:rPr>
                        <a:t>0,83</a:t>
                      </a:r>
                      <a:endParaRPr lang="ru-RU" sz="18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3185350"/>
                  </a:ext>
                </a:extLst>
              </a:tr>
              <a:tr h="468000">
                <a:tc>
                  <a:txBody>
                    <a:bodyPr/>
                    <a:lstStyle/>
                    <a:p>
                      <a:pPr algn="ctr">
                        <a:lnSpc>
                          <a:spcPct val="115000"/>
                        </a:lnSpc>
                        <a:spcAft>
                          <a:spcPts val="1000"/>
                        </a:spcAft>
                      </a:pPr>
                      <a:r>
                        <a:rPr lang="ru-RU" sz="2000" i="1" dirty="0">
                          <a:solidFill>
                            <a:schemeClr val="bg1">
                              <a:lumMod val="65000"/>
                            </a:schemeClr>
                          </a:solidFill>
                          <a:effectLst/>
                        </a:rPr>
                        <a:t>mei</a:t>
                      </a:r>
                      <a:r>
                        <a:rPr lang="en-US" sz="2000" i="1" dirty="0">
                          <a:solidFill>
                            <a:schemeClr val="bg1">
                              <a:lumMod val="65000"/>
                            </a:schemeClr>
                          </a:solidFill>
                          <a:effectLst/>
                        </a:rPr>
                        <a:t>-</a:t>
                      </a:r>
                      <a:r>
                        <a:rPr lang="ru-RU" sz="2000" i="1" dirty="0">
                          <a:solidFill>
                            <a:schemeClr val="bg1">
                              <a:lumMod val="65000"/>
                            </a:schemeClr>
                          </a:solidFill>
                          <a:effectLst/>
                        </a:rPr>
                        <a:t>38</a:t>
                      </a:r>
                      <a:endParaRPr lang="ru-RU" sz="2000" i="1"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0" dirty="0">
                          <a:solidFill>
                            <a:schemeClr val="bg1">
                              <a:lumMod val="65000"/>
                            </a:schemeClr>
                          </a:solidFill>
                          <a:effectLst/>
                        </a:rPr>
                        <a:t>3,78 ***</a:t>
                      </a:r>
                      <a:endParaRPr lang="ru-RU" sz="18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0" dirty="0">
                          <a:solidFill>
                            <a:schemeClr val="bg1">
                              <a:lumMod val="65000"/>
                            </a:schemeClr>
                          </a:solidFill>
                          <a:effectLst/>
                        </a:rPr>
                        <a:t>0,85</a:t>
                      </a:r>
                      <a:endParaRPr lang="ru-RU" sz="18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0" dirty="0">
                          <a:solidFill>
                            <a:schemeClr val="bg1">
                              <a:lumMod val="65000"/>
                            </a:schemeClr>
                          </a:solidFill>
                          <a:effectLst/>
                        </a:rPr>
                        <a:t>0,19 ***</a:t>
                      </a:r>
                      <a:endParaRPr lang="ru-RU" sz="18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8890072"/>
                  </a:ext>
                </a:extLst>
              </a:tr>
              <a:tr h="468000">
                <a:tc>
                  <a:txBody>
                    <a:bodyPr/>
                    <a:lstStyle/>
                    <a:p>
                      <a:pPr algn="ctr">
                        <a:lnSpc>
                          <a:spcPct val="115000"/>
                        </a:lnSpc>
                        <a:spcAft>
                          <a:spcPts val="1000"/>
                        </a:spcAft>
                      </a:pPr>
                      <a:r>
                        <a:rPr lang="ru-RU" sz="2000" i="1" dirty="0">
                          <a:solidFill>
                            <a:schemeClr val="bg1">
                              <a:lumMod val="65000"/>
                            </a:schemeClr>
                          </a:solidFill>
                          <a:effectLst/>
                        </a:rPr>
                        <a:t>chb (Mast)</a:t>
                      </a:r>
                      <a:endParaRPr lang="ru-RU" sz="2000" i="1"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0" dirty="0">
                          <a:solidFill>
                            <a:schemeClr val="bg1">
                              <a:lumMod val="65000"/>
                            </a:schemeClr>
                          </a:solidFill>
                          <a:effectLst/>
                        </a:rPr>
                        <a:t>3,57 ***</a:t>
                      </a:r>
                      <a:endParaRPr lang="ru-RU" sz="18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0" dirty="0">
                          <a:solidFill>
                            <a:schemeClr val="bg1">
                              <a:lumMod val="65000"/>
                            </a:schemeClr>
                          </a:solidFill>
                          <a:effectLst/>
                        </a:rPr>
                        <a:t>0,81</a:t>
                      </a:r>
                      <a:endParaRPr lang="ru-RU" sz="18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ru-RU" sz="1800" b="0" dirty="0">
                          <a:solidFill>
                            <a:schemeClr val="bg1">
                              <a:lumMod val="65000"/>
                            </a:schemeClr>
                          </a:solidFill>
                          <a:effectLst/>
                        </a:rPr>
                        <a:t>0,23 ***</a:t>
                      </a:r>
                      <a:endParaRPr lang="ru-RU" sz="18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855466"/>
                  </a:ext>
                </a:extLst>
              </a:tr>
            </a:tbl>
          </a:graphicData>
        </a:graphic>
      </p:graphicFrame>
      <p:sp>
        <p:nvSpPr>
          <p:cNvPr id="6" name="TextBox 5">
            <a:extLst>
              <a:ext uri="{FF2B5EF4-FFF2-40B4-BE49-F238E27FC236}">
                <a16:creationId xmlns:a16="http://schemas.microsoft.com/office/drawing/2014/main" id="{1251E4CB-7434-8003-EC87-44B509E29B1F}"/>
              </a:ext>
            </a:extLst>
          </p:cNvPr>
          <p:cNvSpPr txBox="1"/>
          <p:nvPr/>
        </p:nvSpPr>
        <p:spPr>
          <a:xfrm>
            <a:off x="624000" y="5718783"/>
            <a:ext cx="4572000" cy="307777"/>
          </a:xfrm>
          <a:prstGeom prst="rect">
            <a:avLst/>
          </a:prstGeom>
          <a:noFill/>
        </p:spPr>
        <p:txBody>
          <a:bodyPr wrap="square">
            <a:spAutoFit/>
          </a:bodyPr>
          <a:lstStyle/>
          <a:p>
            <a:r>
              <a:rPr lang="ru-RU" sz="1400" dirty="0">
                <a:ea typeface="Calibri" panose="020F0502020204030204" pitchFamily="34" charset="0"/>
              </a:rPr>
              <a:t>** </a:t>
            </a:r>
            <a:r>
              <a:rPr lang="en-US" sz="1400" dirty="0">
                <a:ea typeface="Calibri" panose="020F0502020204030204" pitchFamily="34" charset="0"/>
              </a:rPr>
              <a:t>p</a:t>
            </a:r>
            <a:r>
              <a:rPr lang="ru-RU" sz="1400" dirty="0">
                <a:ea typeface="Calibri" panose="020F0502020204030204" pitchFamily="34" charset="0"/>
              </a:rPr>
              <a:t> &lt;0,01, *** </a:t>
            </a:r>
            <a:r>
              <a:rPr lang="en-US" sz="1400" dirty="0">
                <a:ea typeface="Calibri" panose="020F0502020204030204" pitchFamily="34" charset="0"/>
              </a:rPr>
              <a:t>p</a:t>
            </a:r>
            <a:r>
              <a:rPr lang="ru-RU" sz="1400" dirty="0">
                <a:ea typeface="Calibri" panose="020F0502020204030204" pitchFamily="34" charset="0"/>
              </a:rPr>
              <a:t> &lt;0,001 (χ</a:t>
            </a:r>
            <a:r>
              <a:rPr lang="ru-RU" sz="1400" baseline="30000" dirty="0">
                <a:ea typeface="Calibri" panose="020F0502020204030204" pitchFamily="34" charset="0"/>
              </a:rPr>
              <a:t>2 </a:t>
            </a:r>
            <a:r>
              <a:rPr lang="ru-RU" sz="1400" dirty="0">
                <a:ea typeface="Calibri" panose="020F0502020204030204" pitchFamily="34" charset="0"/>
              </a:rPr>
              <a:t>тест)</a:t>
            </a:r>
            <a:endParaRPr lang="ru-RU" sz="1400" dirty="0"/>
          </a:p>
        </p:txBody>
      </p:sp>
    </p:spTree>
    <p:extLst>
      <p:ext uri="{BB962C8B-B14F-4D97-AF65-F5344CB8AC3E}">
        <p14:creationId xmlns:p14="http://schemas.microsoft.com/office/powerpoint/2010/main" val="1566147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3549" y="277206"/>
            <a:ext cx="10944000" cy="720000"/>
          </a:xfrm>
        </p:spPr>
        <p:txBody>
          <a:bodyPr>
            <a:normAutofit/>
          </a:bodyPr>
          <a:lstStyle/>
          <a:p>
            <a:pPr algn="just"/>
            <a:r>
              <a:rPr lang="ru-RU" sz="2800" b="1" dirty="0"/>
              <a:t>ПРИЖИЗНЕННАЯ ЛОКАЛИЗАЦИЯ БЕЛКА </a:t>
            </a:r>
            <a:r>
              <a:rPr lang="en-US" sz="2800" b="1" dirty="0"/>
              <a:t>NON3</a:t>
            </a:r>
            <a:r>
              <a:rPr lang="ru-RU" sz="2800" b="1" dirty="0"/>
              <a:t>-eGFP</a:t>
            </a:r>
          </a:p>
        </p:txBody>
      </p:sp>
      <p:sp>
        <p:nvSpPr>
          <p:cNvPr id="5" name="Номер слайда 4"/>
          <p:cNvSpPr>
            <a:spLocks noGrp="1"/>
          </p:cNvSpPr>
          <p:nvPr>
            <p:ph type="sldNum" sz="quarter" idx="12"/>
          </p:nvPr>
        </p:nvSpPr>
        <p:spPr>
          <a:xfrm>
            <a:off x="8824800" y="6356350"/>
            <a:ext cx="2743200" cy="365125"/>
          </a:xfrm>
        </p:spPr>
        <p:txBody>
          <a:bodyPr/>
          <a:lstStyle/>
          <a:p>
            <a:r>
              <a:rPr lang="en-US" sz="1400" dirty="0"/>
              <a:t>1</a:t>
            </a:r>
            <a:r>
              <a:rPr lang="ru-RU" sz="1400" dirty="0"/>
              <a:t>8 </a:t>
            </a:r>
            <a:r>
              <a:rPr lang="en-US" sz="1400" dirty="0"/>
              <a:t>/</a:t>
            </a:r>
            <a:r>
              <a:rPr lang="ru-RU" sz="1400" dirty="0"/>
              <a:t> </a:t>
            </a:r>
            <a:r>
              <a:rPr lang="en-US" sz="1400" dirty="0"/>
              <a:t>2</a:t>
            </a:r>
            <a:r>
              <a:rPr lang="ru-RU" sz="1400" dirty="0"/>
              <a:t>5</a:t>
            </a:r>
          </a:p>
        </p:txBody>
      </p:sp>
      <p:pic>
        <p:nvPicPr>
          <p:cNvPr id="11" name="Рисунок 10" descr="D:\Julia\работа\диссер\Текст диссера\рисунки\рис 17.tif"/>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t="1" b="-2188"/>
          <a:stretch/>
        </p:blipFill>
        <p:spPr bwMode="auto">
          <a:xfrm>
            <a:off x="4062000" y="954674"/>
            <a:ext cx="4068000" cy="5815404"/>
          </a:xfrm>
          <a:prstGeom prst="rect">
            <a:avLst/>
          </a:prstGeom>
          <a:noFill/>
          <a:ln>
            <a:noFill/>
          </a:ln>
          <a:extLst>
            <a:ext uri="{53640926-AAD7-44D8-BBD7-CCE9431645EC}">
              <a14:shadowObscured xmlns:a14="http://schemas.microsoft.com/office/drawing/2010/main"/>
            </a:ext>
          </a:extLst>
        </p:spPr>
      </p:pic>
      <p:cxnSp>
        <p:nvCxnSpPr>
          <p:cNvPr id="3" name="Прямая со стрелкой 2">
            <a:extLst>
              <a:ext uri="{FF2B5EF4-FFF2-40B4-BE49-F238E27FC236}">
                <a16:creationId xmlns:a16="http://schemas.microsoft.com/office/drawing/2014/main" id="{EB37F046-CF26-DCBE-3CE9-08D48B9D8576}"/>
              </a:ext>
            </a:extLst>
          </p:cNvPr>
          <p:cNvCxnSpPr>
            <a:cxnSpLocks/>
          </p:cNvCxnSpPr>
          <p:nvPr/>
        </p:nvCxnSpPr>
        <p:spPr>
          <a:xfrm flipH="1" flipV="1">
            <a:off x="4866605" y="2019797"/>
            <a:ext cx="90000" cy="281187"/>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 name="Прямая со стрелкой 3">
            <a:extLst>
              <a:ext uri="{FF2B5EF4-FFF2-40B4-BE49-F238E27FC236}">
                <a16:creationId xmlns:a16="http://schemas.microsoft.com/office/drawing/2014/main" id="{1FE19A2C-5E5B-B014-6BCF-60331451EC71}"/>
              </a:ext>
            </a:extLst>
          </p:cNvPr>
          <p:cNvCxnSpPr>
            <a:cxnSpLocks/>
          </p:cNvCxnSpPr>
          <p:nvPr/>
        </p:nvCxnSpPr>
        <p:spPr>
          <a:xfrm rot="5400000" flipV="1">
            <a:off x="4377324" y="2942213"/>
            <a:ext cx="90000" cy="281187"/>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a:extLst>
              <a:ext uri="{FF2B5EF4-FFF2-40B4-BE49-F238E27FC236}">
                <a16:creationId xmlns:a16="http://schemas.microsoft.com/office/drawing/2014/main" id="{63969E70-CB6E-D161-8F8B-3CF08D487705}"/>
              </a:ext>
            </a:extLst>
          </p:cNvPr>
          <p:cNvCxnSpPr>
            <a:cxnSpLocks/>
          </p:cNvCxnSpPr>
          <p:nvPr/>
        </p:nvCxnSpPr>
        <p:spPr>
          <a:xfrm rot="16200000" flipH="1" flipV="1">
            <a:off x="4970879" y="4674762"/>
            <a:ext cx="90000" cy="281187"/>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a:extLst>
              <a:ext uri="{FF2B5EF4-FFF2-40B4-BE49-F238E27FC236}">
                <a16:creationId xmlns:a16="http://schemas.microsoft.com/office/drawing/2014/main" id="{A40BE933-4B26-7ABB-9878-A5A6C4CB3350}"/>
              </a:ext>
            </a:extLst>
          </p:cNvPr>
          <p:cNvCxnSpPr>
            <a:cxnSpLocks/>
          </p:cNvCxnSpPr>
          <p:nvPr/>
        </p:nvCxnSpPr>
        <p:spPr>
          <a:xfrm rot="16200000">
            <a:off x="4401383" y="6158653"/>
            <a:ext cx="90000" cy="281187"/>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Прямоугольник 8">
            <a:extLst>
              <a:ext uri="{FF2B5EF4-FFF2-40B4-BE49-F238E27FC236}">
                <a16:creationId xmlns:a16="http://schemas.microsoft.com/office/drawing/2014/main" id="{156F9DEE-70E8-6130-2F02-37ED00AAD9B6}"/>
              </a:ext>
            </a:extLst>
          </p:cNvPr>
          <p:cNvSpPr/>
          <p:nvPr/>
        </p:nvSpPr>
        <p:spPr>
          <a:xfrm>
            <a:off x="241212" y="6382921"/>
            <a:ext cx="2016000" cy="338554"/>
          </a:xfrm>
          <a:prstGeom prst="rect">
            <a:avLst/>
          </a:prstGeom>
        </p:spPr>
        <p:txBody>
          <a:bodyPr wrap="square">
            <a:spAutoFit/>
          </a:bodyPr>
          <a:lstStyle/>
          <a:p>
            <a:r>
              <a:rPr lang="ru-RU" sz="1600" dirty="0"/>
              <a:t>Масштаб – 10 мкм</a:t>
            </a:r>
          </a:p>
        </p:txBody>
      </p:sp>
      <p:sp>
        <p:nvSpPr>
          <p:cNvPr id="10" name="TextBox 9">
            <a:extLst>
              <a:ext uri="{FF2B5EF4-FFF2-40B4-BE49-F238E27FC236}">
                <a16:creationId xmlns:a16="http://schemas.microsoft.com/office/drawing/2014/main" id="{4A33E4EC-558A-0762-ECF3-5C1EEC958C49}"/>
              </a:ext>
            </a:extLst>
          </p:cNvPr>
          <p:cNvSpPr txBox="1"/>
          <p:nvPr/>
        </p:nvSpPr>
        <p:spPr>
          <a:xfrm>
            <a:off x="2903304" y="1690306"/>
            <a:ext cx="1188000" cy="338554"/>
          </a:xfrm>
          <a:prstGeom prst="rect">
            <a:avLst/>
          </a:prstGeom>
          <a:noFill/>
        </p:spPr>
        <p:txBody>
          <a:bodyPr wrap="square">
            <a:spAutoFit/>
          </a:bodyPr>
          <a:lstStyle/>
          <a:p>
            <a:pPr algn="r"/>
            <a:r>
              <a:rPr lang="ru-RU" sz="1600" b="1" dirty="0">
                <a:ea typeface="Calibri" panose="020F0502020204030204" pitchFamily="34" charset="0"/>
              </a:rPr>
              <a:t>А.</a:t>
            </a:r>
            <a:r>
              <a:rPr lang="ru-RU" sz="1600" dirty="0">
                <a:ea typeface="Calibri" panose="020F0502020204030204" pitchFamily="34" charset="0"/>
              </a:rPr>
              <a:t> Профаза</a:t>
            </a:r>
            <a:endParaRPr lang="ru-RU" sz="1600" dirty="0"/>
          </a:p>
        </p:txBody>
      </p:sp>
      <p:sp>
        <p:nvSpPr>
          <p:cNvPr id="12" name="TextBox 11">
            <a:extLst>
              <a:ext uri="{FF2B5EF4-FFF2-40B4-BE49-F238E27FC236}">
                <a16:creationId xmlns:a16="http://schemas.microsoft.com/office/drawing/2014/main" id="{16CDD349-EF10-D5FD-E144-31564EA7CB5A}"/>
              </a:ext>
            </a:extLst>
          </p:cNvPr>
          <p:cNvSpPr txBox="1"/>
          <p:nvPr/>
        </p:nvSpPr>
        <p:spPr>
          <a:xfrm>
            <a:off x="2831304" y="3036949"/>
            <a:ext cx="1260000" cy="338400"/>
          </a:xfrm>
          <a:prstGeom prst="rect">
            <a:avLst/>
          </a:prstGeom>
          <a:noFill/>
        </p:spPr>
        <p:txBody>
          <a:bodyPr wrap="square">
            <a:spAutoFit/>
          </a:bodyPr>
          <a:lstStyle/>
          <a:p>
            <a:pPr algn="r"/>
            <a:r>
              <a:rPr lang="ru-RU" sz="1600" b="1" dirty="0">
                <a:ea typeface="Calibri" panose="020F0502020204030204" pitchFamily="34" charset="0"/>
              </a:rPr>
              <a:t>Б.</a:t>
            </a:r>
            <a:r>
              <a:rPr lang="ru-RU" sz="1600" dirty="0">
                <a:ea typeface="Calibri" panose="020F0502020204030204" pitchFamily="34" charset="0"/>
              </a:rPr>
              <a:t> Метафаза</a:t>
            </a:r>
            <a:endParaRPr lang="ru-RU" sz="1600" dirty="0"/>
          </a:p>
        </p:txBody>
      </p:sp>
      <p:sp>
        <p:nvSpPr>
          <p:cNvPr id="13" name="TextBox 12">
            <a:extLst>
              <a:ext uri="{FF2B5EF4-FFF2-40B4-BE49-F238E27FC236}">
                <a16:creationId xmlns:a16="http://schemas.microsoft.com/office/drawing/2014/main" id="{B7EA0191-30B0-A066-E9D4-0978E514B1B7}"/>
              </a:ext>
            </a:extLst>
          </p:cNvPr>
          <p:cNvSpPr txBox="1"/>
          <p:nvPr/>
        </p:nvSpPr>
        <p:spPr>
          <a:xfrm>
            <a:off x="2939304" y="4419244"/>
            <a:ext cx="1152000" cy="338554"/>
          </a:xfrm>
          <a:prstGeom prst="rect">
            <a:avLst/>
          </a:prstGeom>
          <a:noFill/>
        </p:spPr>
        <p:txBody>
          <a:bodyPr wrap="square">
            <a:spAutoFit/>
          </a:bodyPr>
          <a:lstStyle/>
          <a:p>
            <a:pPr algn="r"/>
            <a:r>
              <a:rPr lang="ru-RU" sz="1600" b="1" dirty="0">
                <a:ea typeface="Calibri" panose="020F0502020204030204" pitchFamily="34" charset="0"/>
              </a:rPr>
              <a:t>В.</a:t>
            </a:r>
            <a:r>
              <a:rPr lang="ru-RU" sz="1600" dirty="0">
                <a:ea typeface="Calibri" panose="020F0502020204030204" pitchFamily="34" charset="0"/>
              </a:rPr>
              <a:t> Анафаза</a:t>
            </a:r>
            <a:endParaRPr lang="ru-RU" sz="1600" dirty="0"/>
          </a:p>
        </p:txBody>
      </p:sp>
      <p:sp>
        <p:nvSpPr>
          <p:cNvPr id="14" name="TextBox 13">
            <a:extLst>
              <a:ext uri="{FF2B5EF4-FFF2-40B4-BE49-F238E27FC236}">
                <a16:creationId xmlns:a16="http://schemas.microsoft.com/office/drawing/2014/main" id="{3AC2DC71-9ACC-18A1-D9C0-5E6E038E98D7}"/>
              </a:ext>
            </a:extLst>
          </p:cNvPr>
          <p:cNvSpPr txBox="1"/>
          <p:nvPr/>
        </p:nvSpPr>
        <p:spPr>
          <a:xfrm>
            <a:off x="2939304" y="5788510"/>
            <a:ext cx="1152000" cy="338400"/>
          </a:xfrm>
          <a:prstGeom prst="rect">
            <a:avLst/>
          </a:prstGeom>
          <a:noFill/>
        </p:spPr>
        <p:txBody>
          <a:bodyPr wrap="square">
            <a:spAutoFit/>
          </a:bodyPr>
          <a:lstStyle/>
          <a:p>
            <a:pPr algn="r"/>
            <a:r>
              <a:rPr lang="ru-RU" sz="1600" b="1" dirty="0">
                <a:ea typeface="Calibri" panose="020F0502020204030204" pitchFamily="34" charset="0"/>
              </a:rPr>
              <a:t>Г.</a:t>
            </a:r>
            <a:r>
              <a:rPr lang="ru-RU" sz="1600" dirty="0">
                <a:ea typeface="Calibri" panose="020F0502020204030204" pitchFamily="34" charset="0"/>
              </a:rPr>
              <a:t> Телофаза</a:t>
            </a:r>
            <a:endParaRPr lang="ru-RU" sz="1600" dirty="0"/>
          </a:p>
        </p:txBody>
      </p:sp>
    </p:spTree>
    <p:extLst>
      <p:ext uri="{BB962C8B-B14F-4D97-AF65-F5344CB8AC3E}">
        <p14:creationId xmlns:p14="http://schemas.microsoft.com/office/powerpoint/2010/main" val="108992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23999" y="6129300"/>
            <a:ext cx="10943999" cy="523220"/>
          </a:xfrm>
          <a:prstGeom prst="rect">
            <a:avLst/>
          </a:prstGeom>
        </p:spPr>
        <p:txBody>
          <a:bodyPr wrap="square">
            <a:spAutoFit/>
          </a:bodyPr>
          <a:lstStyle/>
          <a:p>
            <a:pPr algn="just"/>
            <a:r>
              <a:rPr lang="ru-RU" sz="1400" b="1" dirty="0">
                <a:ea typeface="Calibri" panose="020F0502020204030204" pitchFamily="34" charset="0"/>
              </a:rPr>
              <a:t>А.</a:t>
            </a:r>
            <a:r>
              <a:rPr lang="ru-RU" sz="1400" dirty="0">
                <a:ea typeface="Calibri" panose="020F0502020204030204" pitchFamily="34" charset="0"/>
              </a:rPr>
              <a:t> Локализация белка </a:t>
            </a:r>
            <a:r>
              <a:rPr lang="en-US" sz="1400" dirty="0">
                <a:ea typeface="Calibri" panose="020F0502020204030204" pitchFamily="34" charset="0"/>
              </a:rPr>
              <a:t>Mast</a:t>
            </a:r>
            <a:r>
              <a:rPr lang="ru-RU" sz="1400" dirty="0">
                <a:ea typeface="Calibri" panose="020F0502020204030204" pitchFamily="34" charset="0"/>
              </a:rPr>
              <a:t>‑</a:t>
            </a:r>
            <a:r>
              <a:rPr lang="en-US" sz="1400" dirty="0">
                <a:ea typeface="Calibri" panose="020F0502020204030204" pitchFamily="34" charset="0"/>
              </a:rPr>
              <a:t>eGFP </a:t>
            </a:r>
            <a:r>
              <a:rPr lang="ru-RU" sz="1400" dirty="0">
                <a:ea typeface="Calibri" panose="020F0502020204030204" pitchFamily="34" charset="0"/>
              </a:rPr>
              <a:t>до отмывки клеток от колцемида. </a:t>
            </a:r>
            <a:r>
              <a:rPr lang="ru-RU" sz="1400" b="1" dirty="0">
                <a:ea typeface="Calibri" panose="020F0502020204030204" pitchFamily="34" charset="0"/>
              </a:rPr>
              <a:t>Б-Г.</a:t>
            </a:r>
            <a:r>
              <a:rPr lang="ru-RU" sz="1400" dirty="0">
                <a:ea typeface="Calibri" panose="020F0502020204030204" pitchFamily="34" charset="0"/>
              </a:rPr>
              <a:t> Локализация белка </a:t>
            </a:r>
            <a:r>
              <a:rPr lang="en-US" sz="1400" dirty="0">
                <a:ea typeface="Calibri" panose="020F0502020204030204" pitchFamily="34" charset="0"/>
              </a:rPr>
              <a:t>Mast</a:t>
            </a:r>
            <a:r>
              <a:rPr lang="ru-RU" sz="1400" dirty="0">
                <a:ea typeface="Calibri" panose="020F0502020204030204" pitchFamily="34" charset="0"/>
              </a:rPr>
              <a:t>‑</a:t>
            </a:r>
            <a:r>
              <a:rPr lang="en-US" sz="1400" dirty="0">
                <a:ea typeface="Calibri" panose="020F0502020204030204" pitchFamily="34" charset="0"/>
              </a:rPr>
              <a:t>eGFP</a:t>
            </a:r>
            <a:r>
              <a:rPr lang="ru-RU" sz="1400" dirty="0">
                <a:ea typeface="Calibri" panose="020F0502020204030204" pitchFamily="34" charset="0"/>
              </a:rPr>
              <a:t> во время восстановления веретена деления. Синий цвет – ДНК (Hoechst 33342), красный – mCherry‑α‑тубулин, зеленый – белок </a:t>
            </a:r>
            <a:r>
              <a:rPr lang="en-US" sz="1400" dirty="0">
                <a:ea typeface="Calibri" panose="020F0502020204030204" pitchFamily="34" charset="0"/>
              </a:rPr>
              <a:t>Mast</a:t>
            </a:r>
            <a:r>
              <a:rPr lang="ru-RU" sz="1400" dirty="0">
                <a:ea typeface="Calibri" panose="020F0502020204030204" pitchFamily="34" charset="0"/>
              </a:rPr>
              <a:t>‑</a:t>
            </a:r>
            <a:r>
              <a:rPr lang="en-US" sz="1400" dirty="0">
                <a:ea typeface="Calibri" panose="020F0502020204030204" pitchFamily="34" charset="0"/>
              </a:rPr>
              <a:t>eGFP</a:t>
            </a:r>
            <a:r>
              <a:rPr lang="ru-RU" sz="1400" dirty="0">
                <a:ea typeface="Calibri" panose="020F0502020204030204" pitchFamily="34" charset="0"/>
              </a:rPr>
              <a:t>. Масштаб – 10 мкм.</a:t>
            </a:r>
            <a:endParaRPr lang="en-US" sz="1400" dirty="0">
              <a:ea typeface="Calibri" panose="020F0502020204030204" pitchFamily="34" charset="0"/>
            </a:endParaRPr>
          </a:p>
        </p:txBody>
      </p:sp>
      <p:sp>
        <p:nvSpPr>
          <p:cNvPr id="2" name="Заголовок 1"/>
          <p:cNvSpPr>
            <a:spLocks noGrp="1"/>
          </p:cNvSpPr>
          <p:nvPr>
            <p:ph type="title"/>
          </p:nvPr>
        </p:nvSpPr>
        <p:spPr>
          <a:xfrm>
            <a:off x="624000" y="277206"/>
            <a:ext cx="10944000" cy="720000"/>
          </a:xfrm>
        </p:spPr>
        <p:txBody>
          <a:bodyPr>
            <a:noAutofit/>
          </a:bodyPr>
          <a:lstStyle/>
          <a:p>
            <a:pPr algn="just"/>
            <a:r>
              <a:rPr lang="ru-RU" sz="2400" b="1" dirty="0"/>
              <a:t>ЛОКАЛИЗАЦИЯ БЕЛКА MAST-</a:t>
            </a:r>
            <a:r>
              <a:rPr lang="en-US" sz="2400" b="1" dirty="0"/>
              <a:t>e</a:t>
            </a:r>
            <a:r>
              <a:rPr lang="ru-RU" sz="2400" b="1" dirty="0"/>
              <a:t>GFP ДО И ВО ВРЕМЯ ПОВТОРНОГО РОСТА МИКРОТРУБОЧЕК ПОСЛЕ КОЛЦЕМИДНОЙ ОБРАБОТКИ</a:t>
            </a:r>
          </a:p>
        </p:txBody>
      </p:sp>
      <p:sp>
        <p:nvSpPr>
          <p:cNvPr id="5" name="Номер слайда 4"/>
          <p:cNvSpPr>
            <a:spLocks noGrp="1"/>
          </p:cNvSpPr>
          <p:nvPr>
            <p:ph type="sldNum" sz="quarter" idx="12"/>
          </p:nvPr>
        </p:nvSpPr>
        <p:spPr>
          <a:xfrm>
            <a:off x="8824800" y="6356350"/>
            <a:ext cx="2743200" cy="365125"/>
          </a:xfrm>
        </p:spPr>
        <p:txBody>
          <a:bodyPr/>
          <a:lstStyle/>
          <a:p>
            <a:r>
              <a:rPr lang="ru-RU" sz="1400" dirty="0"/>
              <a:t>19 </a:t>
            </a:r>
            <a:r>
              <a:rPr lang="en-US" sz="1400" dirty="0"/>
              <a:t>/</a:t>
            </a:r>
            <a:r>
              <a:rPr lang="ru-RU" sz="1400" dirty="0"/>
              <a:t> </a:t>
            </a:r>
            <a:r>
              <a:rPr lang="en-US" sz="1400" dirty="0"/>
              <a:t>2</a:t>
            </a:r>
            <a:r>
              <a:rPr lang="ru-RU" sz="1400" dirty="0"/>
              <a:t>5</a:t>
            </a:r>
          </a:p>
        </p:txBody>
      </p:sp>
      <p:pic>
        <p:nvPicPr>
          <p:cNvPr id="6" name="Рисунок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206000" y="1158810"/>
            <a:ext cx="3780000" cy="4973315"/>
          </a:xfrm>
          <a:prstGeom prst="rect">
            <a:avLst/>
          </a:prstGeom>
          <a:noFill/>
          <a:ln>
            <a:noFill/>
          </a:ln>
        </p:spPr>
      </p:pic>
      <p:cxnSp>
        <p:nvCxnSpPr>
          <p:cNvPr id="3" name="Прямая со стрелкой 2">
            <a:extLst>
              <a:ext uri="{FF2B5EF4-FFF2-40B4-BE49-F238E27FC236}">
                <a16:creationId xmlns:a16="http://schemas.microsoft.com/office/drawing/2014/main" id="{005C28B7-D616-C6B6-524D-A3FE1069D5B4}"/>
              </a:ext>
            </a:extLst>
          </p:cNvPr>
          <p:cNvCxnSpPr>
            <a:cxnSpLocks/>
          </p:cNvCxnSpPr>
          <p:nvPr/>
        </p:nvCxnSpPr>
        <p:spPr>
          <a:xfrm flipV="1">
            <a:off x="4398776" y="1955731"/>
            <a:ext cx="90000" cy="281187"/>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a:extLst>
              <a:ext uri="{FF2B5EF4-FFF2-40B4-BE49-F238E27FC236}">
                <a16:creationId xmlns:a16="http://schemas.microsoft.com/office/drawing/2014/main" id="{411C1A69-7EC7-6E10-232E-1D08B33D0D01}"/>
              </a:ext>
            </a:extLst>
          </p:cNvPr>
          <p:cNvCxnSpPr>
            <a:cxnSpLocks/>
          </p:cNvCxnSpPr>
          <p:nvPr/>
        </p:nvCxnSpPr>
        <p:spPr>
          <a:xfrm flipH="1">
            <a:off x="4821018" y="5083619"/>
            <a:ext cx="90000" cy="281187"/>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a:extLst>
              <a:ext uri="{FF2B5EF4-FFF2-40B4-BE49-F238E27FC236}">
                <a16:creationId xmlns:a16="http://schemas.microsoft.com/office/drawing/2014/main" id="{747E30EB-D243-0601-1FD4-3EF6B054C007}"/>
              </a:ext>
            </a:extLst>
          </p:cNvPr>
          <p:cNvCxnSpPr>
            <a:cxnSpLocks/>
          </p:cNvCxnSpPr>
          <p:nvPr/>
        </p:nvCxnSpPr>
        <p:spPr>
          <a:xfrm flipH="1" flipV="1">
            <a:off x="4911018" y="3287142"/>
            <a:ext cx="44876" cy="305994"/>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a:extLst>
              <a:ext uri="{FF2B5EF4-FFF2-40B4-BE49-F238E27FC236}">
                <a16:creationId xmlns:a16="http://schemas.microsoft.com/office/drawing/2014/main" id="{7960C097-BC87-68A4-B5EB-C9AE7BEE3133}"/>
              </a:ext>
            </a:extLst>
          </p:cNvPr>
          <p:cNvCxnSpPr>
            <a:cxnSpLocks/>
          </p:cNvCxnSpPr>
          <p:nvPr/>
        </p:nvCxnSpPr>
        <p:spPr>
          <a:xfrm rot="5400000" flipH="1" flipV="1">
            <a:off x="4466338" y="4145597"/>
            <a:ext cx="44876" cy="305994"/>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25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4000" y="277206"/>
            <a:ext cx="10944000" cy="720000"/>
          </a:xfrm>
        </p:spPr>
        <p:txBody>
          <a:bodyPr>
            <a:normAutofit/>
          </a:bodyPr>
          <a:lstStyle/>
          <a:p>
            <a:pPr algn="just"/>
            <a:r>
              <a:rPr lang="ru-RU" sz="2800" b="1" dirty="0"/>
              <a:t>ВЕРЕТЕНО ДЕЛЕНИЯ</a:t>
            </a:r>
          </a:p>
        </p:txBody>
      </p:sp>
      <p:sp>
        <p:nvSpPr>
          <p:cNvPr id="14" name="TextBox 13"/>
          <p:cNvSpPr txBox="1"/>
          <p:nvPr/>
        </p:nvSpPr>
        <p:spPr>
          <a:xfrm>
            <a:off x="623107" y="6447649"/>
            <a:ext cx="4040786" cy="276999"/>
          </a:xfrm>
          <a:prstGeom prst="rect">
            <a:avLst/>
          </a:prstGeom>
          <a:noFill/>
        </p:spPr>
        <p:txBody>
          <a:bodyPr wrap="none" rtlCol="0">
            <a:spAutoFit/>
          </a:bodyPr>
          <a:lstStyle/>
          <a:p>
            <a:r>
              <a:rPr lang="en-US" sz="1200" i="1" dirty="0"/>
              <a:t>Walczak</a:t>
            </a:r>
            <a:r>
              <a:rPr lang="ru-RU" sz="1200" i="1" dirty="0"/>
              <a:t> </a:t>
            </a:r>
            <a:r>
              <a:rPr lang="en-US" sz="1200" i="1" dirty="0"/>
              <a:t>C. et al., Nature Reviews Molecular Cell Biology, 2010</a:t>
            </a:r>
            <a:endParaRPr lang="ru-RU" sz="1200" i="1" dirty="0"/>
          </a:p>
        </p:txBody>
      </p:sp>
      <p:grpSp>
        <p:nvGrpSpPr>
          <p:cNvPr id="17" name="Группа 16"/>
          <p:cNvGrpSpPr>
            <a:grpSpLocks noChangeAspect="1"/>
          </p:cNvGrpSpPr>
          <p:nvPr/>
        </p:nvGrpSpPr>
        <p:grpSpPr>
          <a:xfrm>
            <a:off x="1614000" y="803091"/>
            <a:ext cx="8964000" cy="5880909"/>
            <a:chOff x="186065" y="930090"/>
            <a:chExt cx="8666727" cy="5685881"/>
          </a:xfrm>
        </p:grpSpPr>
        <p:grpSp>
          <p:nvGrpSpPr>
            <p:cNvPr id="6" name="Группа 5"/>
            <p:cNvGrpSpPr/>
            <p:nvPr/>
          </p:nvGrpSpPr>
          <p:grpSpPr>
            <a:xfrm>
              <a:off x="186065" y="930090"/>
              <a:ext cx="8666727" cy="5685881"/>
              <a:chOff x="255165" y="952504"/>
              <a:chExt cx="8666727" cy="5685881"/>
            </a:xfrm>
          </p:grpSpPr>
          <p:pic>
            <p:nvPicPr>
              <p:cNvPr id="7" name="Picture 2" descr="D:\Julia\аспирантура\4 год\финальная версия НКР июнь-июль 2019\рисунки\рис 1-1.tif"/>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495267" y="3248648"/>
                <a:ext cx="5003635" cy="283437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Группа 7"/>
              <p:cNvGrpSpPr/>
              <p:nvPr/>
            </p:nvGrpSpPr>
            <p:grpSpPr>
              <a:xfrm>
                <a:off x="255165" y="952504"/>
                <a:ext cx="5570727" cy="3724732"/>
                <a:chOff x="616687" y="952504"/>
                <a:chExt cx="5570727" cy="3724732"/>
              </a:xfrm>
            </p:grpSpPr>
            <p:pic>
              <p:nvPicPr>
                <p:cNvPr id="10" name="Picture 3" descr="D:\Julia\аспирантура\4 год\финальная версия НКР июнь-июль 2019\рисунки\рис 1 без МТ.tif"/>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16687" y="997741"/>
                  <a:ext cx="3962489" cy="2379726"/>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Прямая соединительная линия 10"/>
                <p:cNvCxnSpPr>
                  <a:endCxn id="9" idx="0"/>
                </p:cNvCxnSpPr>
                <p:nvPr/>
              </p:nvCxnSpPr>
              <p:spPr>
                <a:xfrm>
                  <a:off x="3691866" y="1469735"/>
                  <a:ext cx="2495548" cy="124635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a:stCxn id="13" idx="3"/>
                  <a:endCxn id="9" idx="2"/>
                </p:cNvCxnSpPr>
                <p:nvPr/>
              </p:nvCxnSpPr>
              <p:spPr>
                <a:xfrm>
                  <a:off x="2755069" y="1889301"/>
                  <a:ext cx="336345" cy="278793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Овал 12"/>
                <p:cNvSpPr>
                  <a:spLocks noChangeAspect="1"/>
                </p:cNvSpPr>
                <p:nvPr/>
              </p:nvSpPr>
              <p:spPr>
                <a:xfrm>
                  <a:off x="2594340" y="952504"/>
                  <a:ext cx="1097526" cy="1097526"/>
                </a:xfrm>
                <a:prstGeom prst="ellipse">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9" name="Овал 8"/>
              <p:cNvSpPr>
                <a:spLocks noChangeAspect="1"/>
              </p:cNvSpPr>
              <p:nvPr/>
            </p:nvSpPr>
            <p:spPr>
              <a:xfrm>
                <a:off x="2729892" y="2716086"/>
                <a:ext cx="6192000" cy="3922299"/>
              </a:xfrm>
              <a:prstGeom prst="ellipse">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p:cNvSpPr/>
            <p:nvPr/>
          </p:nvSpPr>
          <p:spPr>
            <a:xfrm>
              <a:off x="7158471" y="3407793"/>
              <a:ext cx="914400" cy="176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p:cNvSpPr/>
            <p:nvPr/>
          </p:nvSpPr>
          <p:spPr>
            <a:xfrm>
              <a:off x="7925440" y="3414617"/>
              <a:ext cx="293427" cy="2318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7158471" y="3350482"/>
              <a:ext cx="1060547" cy="323165"/>
            </a:xfrm>
            <a:prstGeom prst="rect">
              <a:avLst/>
            </a:prstGeom>
            <a:noFill/>
          </p:spPr>
          <p:txBody>
            <a:bodyPr wrap="none" rtlCol="0">
              <a:spAutoFit/>
            </a:bodyPr>
            <a:lstStyle/>
            <a:p>
              <a:r>
                <a:rPr lang="ru-RU" sz="15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Полюсные</a:t>
              </a:r>
            </a:p>
          </p:txBody>
        </p:sp>
      </p:grpSp>
      <p:sp>
        <p:nvSpPr>
          <p:cNvPr id="15" name="Номер слайда 4">
            <a:extLst>
              <a:ext uri="{FF2B5EF4-FFF2-40B4-BE49-F238E27FC236}">
                <a16:creationId xmlns:a16="http://schemas.microsoft.com/office/drawing/2014/main" id="{E3DC93E2-508F-ED02-312A-0B138571BE74}"/>
              </a:ext>
            </a:extLst>
          </p:cNvPr>
          <p:cNvSpPr>
            <a:spLocks noGrp="1"/>
          </p:cNvSpPr>
          <p:nvPr>
            <p:ph type="sldNum" sz="quarter" idx="12"/>
          </p:nvPr>
        </p:nvSpPr>
        <p:spPr>
          <a:xfrm>
            <a:off x="8824800" y="6359523"/>
            <a:ext cx="2743200" cy="365125"/>
          </a:xfrm>
        </p:spPr>
        <p:txBody>
          <a:bodyPr/>
          <a:lstStyle/>
          <a:p>
            <a:r>
              <a:rPr lang="ru-RU" sz="1400" dirty="0"/>
              <a:t>3 </a:t>
            </a:r>
            <a:r>
              <a:rPr lang="en-US" sz="1400" dirty="0"/>
              <a:t>/</a:t>
            </a:r>
            <a:r>
              <a:rPr lang="ru-RU" sz="1400" dirty="0"/>
              <a:t> </a:t>
            </a:r>
            <a:r>
              <a:rPr lang="en-US" sz="1400" dirty="0"/>
              <a:t>2</a:t>
            </a:r>
            <a:r>
              <a:rPr lang="ru-RU" sz="1400" dirty="0"/>
              <a:t>5</a:t>
            </a:r>
          </a:p>
        </p:txBody>
      </p:sp>
    </p:spTree>
    <p:extLst>
      <p:ext uri="{BB962C8B-B14F-4D97-AF65-F5344CB8AC3E}">
        <p14:creationId xmlns:p14="http://schemas.microsoft.com/office/powerpoint/2010/main" val="1540914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4000" y="277206"/>
            <a:ext cx="10944000" cy="720000"/>
          </a:xfrm>
        </p:spPr>
        <p:txBody>
          <a:bodyPr>
            <a:noAutofit/>
          </a:bodyPr>
          <a:lstStyle/>
          <a:p>
            <a:pPr algn="just"/>
            <a:r>
              <a:rPr lang="ru-RU" sz="2400" b="1" dirty="0"/>
              <a:t>ЛОКАЛИЗАЦИЯ БЕЛКОВ MARS-</a:t>
            </a:r>
            <a:r>
              <a:rPr lang="en-US" sz="2400" b="1" dirty="0"/>
              <a:t>e</a:t>
            </a:r>
            <a:r>
              <a:rPr lang="ru-RU" sz="2400" b="1" dirty="0"/>
              <a:t>GFP, MEI</a:t>
            </a:r>
            <a:r>
              <a:rPr lang="en-US" sz="2400" b="1" dirty="0"/>
              <a:t>-</a:t>
            </a:r>
            <a:r>
              <a:rPr lang="ru-RU" sz="2400" b="1" dirty="0"/>
              <a:t>38</a:t>
            </a:r>
            <a:r>
              <a:rPr lang="en-US" sz="2400" b="1" dirty="0"/>
              <a:t>-e</a:t>
            </a:r>
            <a:r>
              <a:rPr lang="ru-RU" sz="2400" b="1" dirty="0"/>
              <a:t>GFP</a:t>
            </a:r>
            <a:r>
              <a:rPr lang="en-US" sz="2400" b="1" dirty="0"/>
              <a:t> </a:t>
            </a:r>
            <a:r>
              <a:rPr lang="ru-RU" sz="2400" b="1" dirty="0"/>
              <a:t>И EB1</a:t>
            </a:r>
            <a:r>
              <a:rPr lang="en-US" sz="2400" b="1" dirty="0"/>
              <a:t>-e</a:t>
            </a:r>
            <a:r>
              <a:rPr lang="ru-RU" sz="2400" b="1" dirty="0"/>
              <a:t>GFP ВО ВРЕМЯ ПОВТОРНОГО РОСТА МИКРОТРУБОЧЕК ПОСЛЕ КОЛЦЕМИДНОЙ ОБРАБОТКИ</a:t>
            </a:r>
          </a:p>
        </p:txBody>
      </p:sp>
      <p:sp>
        <p:nvSpPr>
          <p:cNvPr id="5" name="Номер слайда 4"/>
          <p:cNvSpPr>
            <a:spLocks noGrp="1"/>
          </p:cNvSpPr>
          <p:nvPr>
            <p:ph type="sldNum" sz="quarter" idx="12"/>
          </p:nvPr>
        </p:nvSpPr>
        <p:spPr>
          <a:xfrm>
            <a:off x="8824800" y="6356350"/>
            <a:ext cx="2743200" cy="365125"/>
          </a:xfrm>
        </p:spPr>
        <p:txBody>
          <a:bodyPr/>
          <a:lstStyle/>
          <a:p>
            <a:r>
              <a:rPr lang="en-US" sz="1400" dirty="0"/>
              <a:t>2</a:t>
            </a:r>
            <a:r>
              <a:rPr lang="ru-RU" sz="1400" dirty="0"/>
              <a:t>0 </a:t>
            </a:r>
            <a:r>
              <a:rPr lang="en-US" sz="1400" dirty="0"/>
              <a:t>/</a:t>
            </a:r>
            <a:r>
              <a:rPr lang="ru-RU" sz="1400" dirty="0"/>
              <a:t> </a:t>
            </a:r>
            <a:r>
              <a:rPr lang="en-US" sz="1400" dirty="0"/>
              <a:t>2</a:t>
            </a:r>
            <a:r>
              <a:rPr lang="ru-RU" sz="1400" dirty="0"/>
              <a:t>5</a:t>
            </a:r>
          </a:p>
        </p:txBody>
      </p:sp>
      <p:pic>
        <p:nvPicPr>
          <p:cNvPr id="4" name="Рисунок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24000" y="997206"/>
            <a:ext cx="5976000" cy="5781783"/>
          </a:xfrm>
          <a:prstGeom prst="rect">
            <a:avLst/>
          </a:prstGeom>
          <a:noFill/>
          <a:ln>
            <a:noFill/>
          </a:ln>
        </p:spPr>
      </p:pic>
      <p:sp>
        <p:nvSpPr>
          <p:cNvPr id="3" name="Прямоугольник 2"/>
          <p:cNvSpPr/>
          <p:nvPr/>
        </p:nvSpPr>
        <p:spPr>
          <a:xfrm>
            <a:off x="6709025" y="2553393"/>
            <a:ext cx="5147353" cy="2246769"/>
          </a:xfrm>
          <a:prstGeom prst="rect">
            <a:avLst/>
          </a:prstGeom>
        </p:spPr>
        <p:txBody>
          <a:bodyPr wrap="square">
            <a:spAutoFit/>
          </a:bodyPr>
          <a:lstStyle/>
          <a:p>
            <a:pPr algn="just"/>
            <a:r>
              <a:rPr lang="ru-RU" sz="1400" b="1" dirty="0">
                <a:ea typeface="Calibri" panose="020F0502020204030204" pitchFamily="34" charset="0"/>
              </a:rPr>
              <a:t>А.</a:t>
            </a:r>
            <a:r>
              <a:rPr lang="ru-RU" sz="1400" dirty="0">
                <a:ea typeface="Calibri" panose="020F0502020204030204" pitchFamily="34" charset="0"/>
              </a:rPr>
              <a:t> Начальные фазы повторного роста микротрубочек от хромосом и/или кинетохоров с небольшими сигналами тубулина, которые ко-локализуются с </a:t>
            </a:r>
            <a:r>
              <a:rPr lang="en-US" sz="1400" dirty="0">
                <a:ea typeface="Calibri" panose="020F0502020204030204" pitchFamily="34" charset="0"/>
              </a:rPr>
              <a:t>e</a:t>
            </a:r>
            <a:r>
              <a:rPr lang="ru-RU" sz="1400" dirty="0">
                <a:ea typeface="Calibri" panose="020F0502020204030204" pitchFamily="34" charset="0"/>
              </a:rPr>
              <a:t>GFP-мечеными белками. </a:t>
            </a:r>
            <a:r>
              <a:rPr lang="ru-RU" sz="1400" b="1" dirty="0">
                <a:ea typeface="Calibri" panose="020F0502020204030204" pitchFamily="34" charset="0"/>
              </a:rPr>
              <a:t>Б, В</a:t>
            </a:r>
            <a:r>
              <a:rPr lang="ru-RU" sz="1400" dirty="0">
                <a:ea typeface="Calibri" panose="020F0502020204030204" pitchFamily="34" charset="0"/>
              </a:rPr>
              <a:t>. Более поздние фазы повторного</a:t>
            </a:r>
            <a:r>
              <a:rPr lang="en-US" sz="1400" dirty="0">
                <a:ea typeface="Calibri" panose="020F0502020204030204" pitchFamily="34" charset="0"/>
              </a:rPr>
              <a:t> </a:t>
            </a:r>
            <a:r>
              <a:rPr lang="ru-RU" sz="1400" dirty="0">
                <a:ea typeface="Calibri" panose="020F0502020204030204" pitchFamily="34" charset="0"/>
              </a:rPr>
              <a:t>роста микротрубочек, характеризующиеся наличием кластеров/астр микротрубочек. </a:t>
            </a:r>
            <a:r>
              <a:rPr lang="ru-RU" sz="1400" b="1" dirty="0">
                <a:ea typeface="Calibri" panose="020F0502020204030204" pitchFamily="34" charset="0"/>
              </a:rPr>
              <a:t>Г</a:t>
            </a:r>
            <a:r>
              <a:rPr lang="ru-RU" sz="1400" dirty="0">
                <a:ea typeface="Calibri" panose="020F0502020204030204" pitchFamily="34" charset="0"/>
              </a:rPr>
              <a:t>. Полностью сформированное веретено деления после колцемидной обработки клеток. </a:t>
            </a:r>
            <a:r>
              <a:rPr lang="ru-RU" sz="1400" b="1" dirty="0">
                <a:ea typeface="Calibri" panose="020F0502020204030204" pitchFamily="34" charset="0"/>
              </a:rPr>
              <a:t>1.</a:t>
            </a:r>
            <a:r>
              <a:rPr lang="ru-RU" sz="1400" dirty="0">
                <a:ea typeface="Calibri" panose="020F0502020204030204" pitchFamily="34" charset="0"/>
              </a:rPr>
              <a:t> Локализация белка </a:t>
            </a:r>
            <a:r>
              <a:rPr lang="en-US" sz="1400" dirty="0">
                <a:ea typeface="Calibri" panose="020F0502020204030204" pitchFamily="34" charset="0"/>
              </a:rPr>
              <a:t>Mars</a:t>
            </a:r>
            <a:r>
              <a:rPr lang="ru-RU" sz="1400" dirty="0">
                <a:ea typeface="Calibri" panose="020F0502020204030204" pitchFamily="34" charset="0"/>
              </a:rPr>
              <a:t>‑</a:t>
            </a:r>
            <a:r>
              <a:rPr lang="en-US" sz="1400" dirty="0">
                <a:ea typeface="Calibri" panose="020F0502020204030204" pitchFamily="34" charset="0"/>
              </a:rPr>
              <a:t>eGFP</a:t>
            </a:r>
            <a:r>
              <a:rPr lang="ru-RU" sz="1400" dirty="0">
                <a:ea typeface="Calibri" panose="020F0502020204030204" pitchFamily="34" charset="0"/>
              </a:rPr>
              <a:t>. </a:t>
            </a:r>
            <a:r>
              <a:rPr lang="ru-RU" sz="1400" b="1" dirty="0">
                <a:ea typeface="Calibri" panose="020F0502020204030204" pitchFamily="34" charset="0"/>
              </a:rPr>
              <a:t>2</a:t>
            </a:r>
            <a:r>
              <a:rPr lang="ru-RU" sz="1400" dirty="0">
                <a:ea typeface="Calibri" panose="020F0502020204030204" pitchFamily="34" charset="0"/>
              </a:rPr>
              <a:t> Локализация белка </a:t>
            </a:r>
            <a:r>
              <a:rPr lang="en-US" sz="1400" dirty="0">
                <a:ea typeface="Calibri" panose="020F0502020204030204" pitchFamily="34" charset="0"/>
              </a:rPr>
              <a:t>Mei</a:t>
            </a:r>
            <a:r>
              <a:rPr lang="ru-RU" sz="1400" dirty="0">
                <a:ea typeface="Calibri" panose="020F0502020204030204" pitchFamily="34" charset="0"/>
              </a:rPr>
              <a:t>‑38‑</a:t>
            </a:r>
            <a:r>
              <a:rPr lang="en-US" sz="1400" dirty="0">
                <a:ea typeface="Calibri" panose="020F0502020204030204" pitchFamily="34" charset="0"/>
              </a:rPr>
              <a:t>eGFP</a:t>
            </a:r>
            <a:r>
              <a:rPr lang="ru-RU" sz="1400" dirty="0">
                <a:ea typeface="Calibri" panose="020F0502020204030204" pitchFamily="34" charset="0"/>
              </a:rPr>
              <a:t>. </a:t>
            </a:r>
            <a:r>
              <a:rPr lang="ru-RU" sz="1400" b="1" dirty="0">
                <a:ea typeface="Calibri" panose="020F0502020204030204" pitchFamily="34" charset="0"/>
              </a:rPr>
              <a:t>3.</a:t>
            </a:r>
            <a:r>
              <a:rPr lang="ru-RU" sz="1400" dirty="0">
                <a:ea typeface="Calibri" panose="020F0502020204030204" pitchFamily="34" charset="0"/>
              </a:rPr>
              <a:t> Локализация белка </a:t>
            </a:r>
            <a:r>
              <a:rPr lang="en-US" sz="1400" dirty="0">
                <a:ea typeface="Calibri" panose="020F0502020204030204" pitchFamily="34" charset="0"/>
              </a:rPr>
              <a:t>Eb</a:t>
            </a:r>
            <a:r>
              <a:rPr lang="ru-RU" sz="1400" dirty="0">
                <a:ea typeface="Calibri" panose="020F0502020204030204" pitchFamily="34" charset="0"/>
              </a:rPr>
              <a:t>1‑</a:t>
            </a:r>
            <a:r>
              <a:rPr lang="en-US" sz="1400" dirty="0">
                <a:ea typeface="Calibri" panose="020F0502020204030204" pitchFamily="34" charset="0"/>
              </a:rPr>
              <a:t>eGFP</a:t>
            </a:r>
            <a:r>
              <a:rPr lang="ru-RU" sz="1400" dirty="0">
                <a:ea typeface="Calibri" panose="020F0502020204030204" pitchFamily="34" charset="0"/>
              </a:rPr>
              <a:t>. Синий цвет – ДНК (</a:t>
            </a:r>
            <a:r>
              <a:rPr lang="en-US" sz="1400" dirty="0">
                <a:ea typeface="Calibri" panose="020F0502020204030204" pitchFamily="34" charset="0"/>
              </a:rPr>
              <a:t>DAPI</a:t>
            </a:r>
            <a:r>
              <a:rPr lang="ru-RU" sz="1400" dirty="0">
                <a:ea typeface="Calibri" panose="020F0502020204030204" pitchFamily="34" charset="0"/>
              </a:rPr>
              <a:t>), красный – тубулин (</a:t>
            </a:r>
            <a:r>
              <a:rPr lang="ru-RU" sz="1400" dirty="0">
                <a:ea typeface="Calibri" panose="020F0502020204030204" pitchFamily="34" charset="0"/>
                <a:cs typeface="Times New Roman" panose="02020603050405020304" pitchFamily="18" charset="0"/>
                <a:sym typeface="Symbol" panose="05050102010706020507" pitchFamily="18" charset="2"/>
              </a:rPr>
              <a:t></a:t>
            </a:r>
            <a:r>
              <a:rPr lang="ru-RU" sz="1400" dirty="0">
                <a:ea typeface="Calibri" panose="020F0502020204030204" pitchFamily="34" charset="0"/>
              </a:rPr>
              <a:t>‑tubulin), зеленый – «белок‑</a:t>
            </a:r>
            <a:r>
              <a:rPr lang="en-US" sz="1400" dirty="0">
                <a:ea typeface="Calibri" panose="020F0502020204030204" pitchFamily="34" charset="0"/>
              </a:rPr>
              <a:t>eGFP</a:t>
            </a:r>
            <a:r>
              <a:rPr lang="ru-RU" sz="1400" dirty="0">
                <a:ea typeface="Calibri" panose="020F0502020204030204" pitchFamily="34" charset="0"/>
              </a:rPr>
              <a:t>» (</a:t>
            </a:r>
            <a:r>
              <a:rPr lang="en-US" sz="1400" dirty="0">
                <a:ea typeface="Calibri" panose="020F0502020204030204" pitchFamily="34" charset="0"/>
              </a:rPr>
              <a:t>GFP</a:t>
            </a:r>
            <a:r>
              <a:rPr lang="ru-RU" sz="1400" dirty="0">
                <a:ea typeface="Calibri" panose="020F0502020204030204" pitchFamily="34" charset="0"/>
              </a:rPr>
              <a:t>). Масштаб – 10 мкм.</a:t>
            </a:r>
          </a:p>
        </p:txBody>
      </p:sp>
      <p:cxnSp>
        <p:nvCxnSpPr>
          <p:cNvPr id="6" name="Прямая со стрелкой 5">
            <a:extLst>
              <a:ext uri="{FF2B5EF4-FFF2-40B4-BE49-F238E27FC236}">
                <a16:creationId xmlns:a16="http://schemas.microsoft.com/office/drawing/2014/main" id="{DAC84D60-4B37-4345-1BD1-064B73EB2487}"/>
              </a:ext>
            </a:extLst>
          </p:cNvPr>
          <p:cNvCxnSpPr>
            <a:cxnSpLocks/>
          </p:cNvCxnSpPr>
          <p:nvPr/>
        </p:nvCxnSpPr>
        <p:spPr>
          <a:xfrm flipV="1">
            <a:off x="1216549" y="1670301"/>
            <a:ext cx="226877" cy="209997"/>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a:extLst>
              <a:ext uri="{FF2B5EF4-FFF2-40B4-BE49-F238E27FC236}">
                <a16:creationId xmlns:a16="http://schemas.microsoft.com/office/drawing/2014/main" id="{CB845601-5608-7E2C-FB09-7AF7F7C6F44B}"/>
              </a:ext>
            </a:extLst>
          </p:cNvPr>
          <p:cNvCxnSpPr>
            <a:cxnSpLocks/>
          </p:cNvCxnSpPr>
          <p:nvPr/>
        </p:nvCxnSpPr>
        <p:spPr>
          <a:xfrm flipH="1" flipV="1">
            <a:off x="1443426" y="3523780"/>
            <a:ext cx="178640" cy="21132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a:extLst>
              <a:ext uri="{FF2B5EF4-FFF2-40B4-BE49-F238E27FC236}">
                <a16:creationId xmlns:a16="http://schemas.microsoft.com/office/drawing/2014/main" id="{DA6A8016-5428-6159-C314-392276CCF440}"/>
              </a:ext>
            </a:extLst>
          </p:cNvPr>
          <p:cNvCxnSpPr>
            <a:cxnSpLocks/>
          </p:cNvCxnSpPr>
          <p:nvPr/>
        </p:nvCxnSpPr>
        <p:spPr>
          <a:xfrm rot="5400000" flipH="1" flipV="1">
            <a:off x="1194111" y="5248023"/>
            <a:ext cx="44876" cy="305994"/>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Фигура, имеющая форму буквы L 11">
            <a:extLst>
              <a:ext uri="{FF2B5EF4-FFF2-40B4-BE49-F238E27FC236}">
                <a16:creationId xmlns:a16="http://schemas.microsoft.com/office/drawing/2014/main" id="{1B7B7C38-D92E-C66A-AAB7-459612D53202}"/>
              </a:ext>
            </a:extLst>
          </p:cNvPr>
          <p:cNvSpPr/>
          <p:nvPr/>
        </p:nvSpPr>
        <p:spPr>
          <a:xfrm flipH="1">
            <a:off x="1051830" y="1121952"/>
            <a:ext cx="5464800" cy="1742400"/>
          </a:xfrm>
          <a:prstGeom prst="corner">
            <a:avLst>
              <a:gd name="adj1" fmla="val 46399"/>
              <a:gd name="adj2" fmla="val 153055"/>
            </a:avLst>
          </a:prstGeom>
          <a:no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Фигура, имеющая форму буквы L 14">
            <a:extLst>
              <a:ext uri="{FF2B5EF4-FFF2-40B4-BE49-F238E27FC236}">
                <a16:creationId xmlns:a16="http://schemas.microsoft.com/office/drawing/2014/main" id="{D9D50E32-6206-A069-23D9-F13DC506EA32}"/>
              </a:ext>
            </a:extLst>
          </p:cNvPr>
          <p:cNvSpPr/>
          <p:nvPr/>
        </p:nvSpPr>
        <p:spPr>
          <a:xfrm flipH="1">
            <a:off x="1051830" y="3015483"/>
            <a:ext cx="5464800" cy="1742400"/>
          </a:xfrm>
          <a:prstGeom prst="corner">
            <a:avLst>
              <a:gd name="adj1" fmla="val 46399"/>
              <a:gd name="adj2" fmla="val 153055"/>
            </a:avLst>
          </a:prstGeom>
          <a:no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Фигура, имеющая форму буквы L 15">
            <a:extLst>
              <a:ext uri="{FF2B5EF4-FFF2-40B4-BE49-F238E27FC236}">
                <a16:creationId xmlns:a16="http://schemas.microsoft.com/office/drawing/2014/main" id="{D29D0918-0C62-5751-387E-9967AAA4A035}"/>
              </a:ext>
            </a:extLst>
          </p:cNvPr>
          <p:cNvSpPr/>
          <p:nvPr/>
        </p:nvSpPr>
        <p:spPr>
          <a:xfrm flipH="1">
            <a:off x="1051830" y="4909014"/>
            <a:ext cx="5464800" cy="1742400"/>
          </a:xfrm>
          <a:prstGeom prst="corner">
            <a:avLst>
              <a:gd name="adj1" fmla="val 46399"/>
              <a:gd name="adj2" fmla="val 153055"/>
            </a:avLst>
          </a:prstGeom>
          <a:no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7290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4000" y="277206"/>
            <a:ext cx="10944000" cy="720000"/>
          </a:xfrm>
        </p:spPr>
        <p:txBody>
          <a:bodyPr>
            <a:normAutofit/>
          </a:bodyPr>
          <a:lstStyle/>
          <a:p>
            <a:pPr algn="just"/>
            <a:r>
              <a:rPr lang="ru-RU" sz="2800" b="1" dirty="0"/>
              <a:t>ВЫВОДЫ</a:t>
            </a:r>
          </a:p>
        </p:txBody>
      </p:sp>
      <p:sp>
        <p:nvSpPr>
          <p:cNvPr id="3" name="Объект 2"/>
          <p:cNvSpPr>
            <a:spLocks noGrp="1"/>
          </p:cNvSpPr>
          <p:nvPr>
            <p:ph idx="1"/>
          </p:nvPr>
        </p:nvSpPr>
        <p:spPr>
          <a:xfrm>
            <a:off x="838200" y="1218958"/>
            <a:ext cx="10515600" cy="5184000"/>
          </a:xfrm>
        </p:spPr>
        <p:txBody>
          <a:bodyPr>
            <a:noAutofit/>
          </a:bodyPr>
          <a:lstStyle/>
          <a:p>
            <a:pPr marL="342900" indent="-342900" algn="just">
              <a:buFont typeface="+mj-lt"/>
              <a:buAutoNum type="arabicPeriod"/>
            </a:pPr>
            <a:r>
              <a:rPr lang="ru-RU" sz="1700" dirty="0"/>
              <a:t>Впервые продемонстрировано, что характер повторного роста микротрубочек в клетках S2 дрозофилы зависит от температуры, при которой происходит их деполимеризация. Так, деполимеризация микротрубочек при температуре ˗1°C и ˗2°C снижает кинетохор-зависимый повторный рост микротрубочек, в результате чего восстановление веретена деления происходит в основном посредством микротрубочек, повторно сформированных центросомами. Помимо этого, показано, что обработка клеток S2 дрозофилы колцемидом блокирует центросом-зависимое повторное формирование микротрубочек веретена деления.</a:t>
            </a:r>
          </a:p>
          <a:p>
            <a:pPr marL="342900" indent="-342900" algn="just">
              <a:buFont typeface="+mj-lt"/>
              <a:buAutoNum type="arabicPeriod"/>
            </a:pPr>
            <a:r>
              <a:rPr lang="ru-RU" sz="1700" dirty="0"/>
              <a:t>Впервые показано, что белки Mast, Mei-38 и Mars положительно регулируют кинетохор-зависимое формирование микротрубочек после холодовой либо колцемидной обработки клеток S2 дрозофилы. </a:t>
            </a:r>
          </a:p>
          <a:p>
            <a:pPr marL="342900" indent="-342900" algn="just">
              <a:buFont typeface="+mj-lt"/>
              <a:buAutoNum type="arabicPeriod"/>
            </a:pPr>
            <a:r>
              <a:rPr lang="ru-RU" sz="1700" dirty="0"/>
              <a:t>Впервые выявлено, что РНК-интерференция гена </a:t>
            </a:r>
            <a:r>
              <a:rPr lang="ru-RU" sz="1700" i="1" dirty="0"/>
              <a:t>Eb1</a:t>
            </a:r>
            <a:r>
              <a:rPr lang="ru-RU" sz="1700" dirty="0"/>
              <a:t> приводит к снижению динамики и влияет на характер повторного роста микротрубочек от хромосом и/или кинетохоров после колцемидной обработки и увеличивает центросом-зависимый рост микротрубочек после холодовой обработки клеток S2 дрозофилы. </a:t>
            </a:r>
          </a:p>
          <a:p>
            <a:pPr marL="342900" indent="-342900" algn="just">
              <a:buFont typeface="+mj-lt"/>
              <a:buAutoNum type="arabicPeriod"/>
            </a:pPr>
            <a:r>
              <a:rPr lang="ru-RU" sz="1700" dirty="0"/>
              <a:t>Для белка Non3 впервые обнаружено, что он слабо или совсем не влияет на повторный кинетохор-зависимый рост микротрубочек после колцемидной или холодовой  обработки клеток S2 дрозофилы. </a:t>
            </a:r>
          </a:p>
          <a:p>
            <a:pPr marL="342900" indent="-342900" algn="just">
              <a:buFont typeface="+mj-lt"/>
              <a:buAutoNum type="arabicPeriod"/>
            </a:pPr>
            <a:r>
              <a:rPr lang="ru-RU" sz="1700" dirty="0"/>
              <a:t>Установлено, что белок Mast-eGFP ко-локализуется с хромосомами и/или кинетохорами до момента начала повторного роста микротрубочек после колцемидной обработки, а также на протяжении всего процесса повторного формирования веретена деления, что свидетельствует о важной роли белка Mast в кинетохор-зависимом формировании микротрубочек. Для белков Mars-eGFP, Mei-38-eGFP и Eb1-eGFP впервые показано, что данные белки ко-локализуются с повторно формирующимися микротрубочками на протяжении всего процесса восстановления веретена деления после колцемидной обработки. </a:t>
            </a:r>
          </a:p>
        </p:txBody>
      </p:sp>
      <p:sp>
        <p:nvSpPr>
          <p:cNvPr id="4" name="Номер слайда 4">
            <a:extLst>
              <a:ext uri="{FF2B5EF4-FFF2-40B4-BE49-F238E27FC236}">
                <a16:creationId xmlns:a16="http://schemas.microsoft.com/office/drawing/2014/main" id="{51587AD6-1B2A-500D-3EA5-CE5B2FD1930C}"/>
              </a:ext>
            </a:extLst>
          </p:cNvPr>
          <p:cNvSpPr>
            <a:spLocks noGrp="1"/>
          </p:cNvSpPr>
          <p:nvPr>
            <p:ph type="sldNum" sz="quarter" idx="12"/>
          </p:nvPr>
        </p:nvSpPr>
        <p:spPr>
          <a:xfrm>
            <a:off x="8824800" y="6356350"/>
            <a:ext cx="2743200" cy="365125"/>
          </a:xfrm>
        </p:spPr>
        <p:txBody>
          <a:bodyPr/>
          <a:lstStyle/>
          <a:p>
            <a:r>
              <a:rPr lang="en-US" sz="1400" dirty="0"/>
              <a:t>2</a:t>
            </a:r>
            <a:r>
              <a:rPr lang="ru-RU" sz="1400" dirty="0"/>
              <a:t>1 </a:t>
            </a:r>
            <a:r>
              <a:rPr lang="en-US" sz="1400" dirty="0"/>
              <a:t>/</a:t>
            </a:r>
            <a:r>
              <a:rPr lang="ru-RU" sz="1400" dirty="0"/>
              <a:t> </a:t>
            </a:r>
            <a:r>
              <a:rPr lang="en-US" sz="1400" dirty="0"/>
              <a:t>2</a:t>
            </a:r>
            <a:r>
              <a:rPr lang="ru-RU" sz="1400" dirty="0"/>
              <a:t>5</a:t>
            </a:r>
          </a:p>
        </p:txBody>
      </p:sp>
    </p:spTree>
    <p:extLst>
      <p:ext uri="{BB962C8B-B14F-4D97-AF65-F5344CB8AC3E}">
        <p14:creationId xmlns:p14="http://schemas.microsoft.com/office/powerpoint/2010/main" val="531203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4000" y="277206"/>
            <a:ext cx="10944000" cy="720000"/>
          </a:xfrm>
        </p:spPr>
        <p:txBody>
          <a:bodyPr>
            <a:normAutofit/>
          </a:bodyPr>
          <a:lstStyle/>
          <a:p>
            <a:pPr algn="just"/>
            <a:r>
              <a:rPr lang="ru-RU" sz="2800" b="1" dirty="0"/>
              <a:t>ПУБЛИКАЦИИ ПО ТЕМЕ ДИССЕРТАЦИИ</a:t>
            </a:r>
          </a:p>
        </p:txBody>
      </p:sp>
      <p:sp>
        <p:nvSpPr>
          <p:cNvPr id="3" name="Объект 2"/>
          <p:cNvSpPr>
            <a:spLocks noGrp="1"/>
          </p:cNvSpPr>
          <p:nvPr>
            <p:ph idx="1"/>
          </p:nvPr>
        </p:nvSpPr>
        <p:spPr>
          <a:xfrm>
            <a:off x="838200" y="1218958"/>
            <a:ext cx="10515600" cy="5184000"/>
          </a:xfrm>
        </p:spPr>
        <p:txBody>
          <a:bodyPr>
            <a:noAutofit/>
          </a:bodyPr>
          <a:lstStyle/>
          <a:p>
            <a:pPr marL="342900" indent="-342900" algn="just">
              <a:buFont typeface="+mj-lt"/>
              <a:buAutoNum type="arabicPeriod"/>
            </a:pPr>
            <a:r>
              <a:rPr lang="en-US" sz="2100" dirty="0"/>
              <a:t>Pavlova G.A., Galimova J.A., </a:t>
            </a:r>
            <a:r>
              <a:rPr lang="en-US" sz="2100" b="1" u="sng" dirty="0"/>
              <a:t>Popova J.V.</a:t>
            </a:r>
            <a:r>
              <a:rPr lang="en-US" sz="2100" dirty="0"/>
              <a:t>, Munzarova A.F., Razuvaeva A.V., Alekseeva A.L., Berkaeva M.B., Pindyurin A.V., Somma M.P., Gatti M., Renda F. Factors governing the pattern of spindle microtubule regrowth after tubulin depolymerization // </a:t>
            </a:r>
            <a:r>
              <a:rPr lang="ru-RU" sz="2100" dirty="0"/>
              <a:t>Цитология. – 2016. – </a:t>
            </a:r>
            <a:br>
              <a:rPr lang="ru-RU" sz="2100" dirty="0"/>
            </a:br>
            <a:r>
              <a:rPr lang="en-US" sz="2100" dirty="0"/>
              <a:t>V. 58. – № 4. – P. 299–303. </a:t>
            </a:r>
          </a:p>
          <a:p>
            <a:pPr marL="342900" indent="-342900" algn="just">
              <a:buFont typeface="+mj-lt"/>
              <a:buAutoNum type="arabicPeriod"/>
            </a:pPr>
            <a:r>
              <a:rPr lang="en-US" sz="2100" dirty="0"/>
              <a:t>Andreyeva E.N., Ogienko A.A., Yushkova A.A., </a:t>
            </a:r>
            <a:r>
              <a:rPr lang="en-US" sz="2100" b="1" u="sng" dirty="0"/>
              <a:t>Popova J.V.</a:t>
            </a:r>
            <a:r>
              <a:rPr lang="en-US" sz="2100" dirty="0"/>
              <a:t>, Pavlova G.A., Kozhevnikova E.N., Ivankin A.V., Gatti M., Pindyurin A.V. Non3 is an essential Drosophila gene required for proper nucleolus assembly // </a:t>
            </a:r>
            <a:r>
              <a:rPr lang="ru-RU" sz="2100" dirty="0"/>
              <a:t>Вавиловский журнал генетики и селекции. – 2019. – </a:t>
            </a:r>
            <a:r>
              <a:rPr lang="en-US" sz="2100" dirty="0"/>
              <a:t>V. 23. – № 2. – P. 190–198.</a:t>
            </a:r>
          </a:p>
          <a:p>
            <a:pPr marL="342900" indent="-342900" algn="just">
              <a:buFont typeface="+mj-lt"/>
              <a:buAutoNum type="arabicPeriod"/>
            </a:pPr>
            <a:r>
              <a:rPr lang="en-US" sz="2100" dirty="0"/>
              <a:t>Somma M.P., Andreyeva E.N., Pavlova G.A., Pellacani C., Bucciarelli E., </a:t>
            </a:r>
            <a:br>
              <a:rPr lang="ru-RU" sz="2100" dirty="0"/>
            </a:br>
            <a:r>
              <a:rPr lang="en-US" sz="2100" b="1" u="sng" dirty="0"/>
              <a:t>Popova J.V.</a:t>
            </a:r>
            <a:r>
              <a:rPr lang="en-US" sz="2100" dirty="0"/>
              <a:t>, Bonaccorsi S., Pindyurin A.V., Gatti M. Moonlighting in mitosis: analysis of the mitotic functions of transcription and splicing factors // Cells. – 2020. – V. 9. – № 6. – </a:t>
            </a:r>
            <a:br>
              <a:rPr lang="ru-RU" sz="2100" dirty="0"/>
            </a:br>
            <a:r>
              <a:rPr lang="en-US" sz="2100" dirty="0"/>
              <a:t>P. 1554–1581.</a:t>
            </a:r>
          </a:p>
          <a:p>
            <a:pPr marL="342900" indent="-342900" algn="just">
              <a:buFont typeface="+mj-lt"/>
              <a:buAutoNum type="arabicPeriod"/>
            </a:pPr>
            <a:r>
              <a:rPr lang="ru-RU" sz="2100" dirty="0"/>
              <a:t> </a:t>
            </a:r>
            <a:r>
              <a:rPr lang="en-US" sz="2100" b="1" u="sng" dirty="0"/>
              <a:t>Popova J.V.</a:t>
            </a:r>
            <a:r>
              <a:rPr lang="en-US" sz="2100" dirty="0"/>
              <a:t>, Pavlova G.A., Razuvaeva A.V., Yarinich L.A., Andreyeva E.N., Anders A.F., Galimova Y.A., Renda F., Somma M.P., Pindyurin A.V., Gatti M. Genetic control of kinetochore-driven microtubule growth in Drosophila mitosis // Cells. – 2022. – V. 11. – </a:t>
            </a:r>
            <a:br>
              <a:rPr lang="ru-RU" sz="2100" dirty="0"/>
            </a:br>
            <a:r>
              <a:rPr lang="en-US" sz="2100" dirty="0"/>
              <a:t>№ 14. – P. 2127.</a:t>
            </a:r>
          </a:p>
        </p:txBody>
      </p:sp>
      <p:sp>
        <p:nvSpPr>
          <p:cNvPr id="4" name="Номер слайда 4">
            <a:extLst>
              <a:ext uri="{FF2B5EF4-FFF2-40B4-BE49-F238E27FC236}">
                <a16:creationId xmlns:a16="http://schemas.microsoft.com/office/drawing/2014/main" id="{6A4F5FBE-CEF6-18A9-0A6F-2F1B7F995F9A}"/>
              </a:ext>
            </a:extLst>
          </p:cNvPr>
          <p:cNvSpPr>
            <a:spLocks noGrp="1"/>
          </p:cNvSpPr>
          <p:nvPr>
            <p:ph type="sldNum" sz="quarter" idx="12"/>
          </p:nvPr>
        </p:nvSpPr>
        <p:spPr>
          <a:xfrm>
            <a:off x="8824800" y="6356350"/>
            <a:ext cx="2743200" cy="365125"/>
          </a:xfrm>
        </p:spPr>
        <p:txBody>
          <a:bodyPr/>
          <a:lstStyle/>
          <a:p>
            <a:r>
              <a:rPr lang="en-US" sz="1400" dirty="0"/>
              <a:t>2</a:t>
            </a:r>
            <a:r>
              <a:rPr lang="ru-RU" sz="1400" dirty="0"/>
              <a:t>2 </a:t>
            </a:r>
            <a:r>
              <a:rPr lang="en-US" sz="1400" dirty="0"/>
              <a:t>/</a:t>
            </a:r>
            <a:r>
              <a:rPr lang="ru-RU" sz="1400" dirty="0"/>
              <a:t> </a:t>
            </a:r>
            <a:r>
              <a:rPr lang="en-US" sz="1400" dirty="0"/>
              <a:t>2</a:t>
            </a:r>
            <a:r>
              <a:rPr lang="ru-RU" sz="1400" dirty="0"/>
              <a:t>5</a:t>
            </a:r>
          </a:p>
        </p:txBody>
      </p:sp>
    </p:spTree>
    <p:extLst>
      <p:ext uri="{BB962C8B-B14F-4D97-AF65-F5344CB8AC3E}">
        <p14:creationId xmlns:p14="http://schemas.microsoft.com/office/powerpoint/2010/main" val="3494381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4000" y="277206"/>
            <a:ext cx="10944000" cy="720000"/>
          </a:xfrm>
        </p:spPr>
        <p:txBody>
          <a:bodyPr>
            <a:normAutofit/>
          </a:bodyPr>
          <a:lstStyle/>
          <a:p>
            <a:pPr algn="just"/>
            <a:r>
              <a:rPr lang="ru-RU" sz="2800" b="1" dirty="0"/>
              <a:t>АПРОБАЦИЯ РАБОТЫ</a:t>
            </a:r>
          </a:p>
        </p:txBody>
      </p:sp>
      <p:sp>
        <p:nvSpPr>
          <p:cNvPr id="3" name="Объект 2"/>
          <p:cNvSpPr>
            <a:spLocks noGrp="1"/>
          </p:cNvSpPr>
          <p:nvPr>
            <p:ph idx="1"/>
          </p:nvPr>
        </p:nvSpPr>
        <p:spPr>
          <a:xfrm>
            <a:off x="838200" y="1218958"/>
            <a:ext cx="10515600" cy="5184000"/>
          </a:xfrm>
        </p:spPr>
        <p:txBody>
          <a:bodyPr>
            <a:noAutofit/>
          </a:bodyPr>
          <a:lstStyle/>
          <a:p>
            <a:pPr marL="0" indent="0" algn="just">
              <a:lnSpc>
                <a:spcPct val="100000"/>
              </a:lnSpc>
              <a:buNone/>
            </a:pPr>
            <a:r>
              <a:rPr lang="ru-RU" sz="2200" dirty="0"/>
              <a:t>Основные материалы данной диссертационной работы были представлены на:</a:t>
            </a:r>
          </a:p>
          <a:p>
            <a:pPr marL="342900" indent="-342900" algn="just">
              <a:lnSpc>
                <a:spcPct val="100000"/>
              </a:lnSpc>
              <a:buFont typeface="+mj-lt"/>
              <a:buAutoNum type="arabicPeriod"/>
            </a:pPr>
            <a:r>
              <a:rPr lang="ru-RU" sz="1900" dirty="0"/>
              <a:t>Международной конференции «Chromosome 2015», 24–28 августа 2015 г., Новосибирск, Россия;</a:t>
            </a:r>
          </a:p>
          <a:p>
            <a:pPr marL="342900" indent="-342900" algn="just">
              <a:lnSpc>
                <a:spcPct val="100000"/>
              </a:lnSpc>
              <a:buFont typeface="+mj-lt"/>
              <a:buAutoNum type="arabicPeriod"/>
            </a:pPr>
            <a:r>
              <a:rPr lang="ru-RU" sz="1900" dirty="0"/>
              <a:t>VIII всероссийском с международным участием конгрессе молодых ученых-биологов «Симбиоз-Россия 2015», 5–9 октября 2015 г., Новосибирск, Россия;</a:t>
            </a:r>
          </a:p>
          <a:p>
            <a:pPr marL="342900" indent="-342900" algn="just">
              <a:lnSpc>
                <a:spcPct val="100000"/>
              </a:lnSpc>
              <a:buFont typeface="+mj-lt"/>
              <a:buAutoNum type="arabicPeriod"/>
            </a:pPr>
            <a:r>
              <a:rPr lang="ru-RU" sz="1900" dirty="0"/>
              <a:t>II международной научной конференции «Наука будущего – наука молодых», 20–23 сентября 2016 г., Казань, Россия;</a:t>
            </a:r>
          </a:p>
          <a:p>
            <a:pPr marL="342900" indent="-342900" algn="just">
              <a:lnSpc>
                <a:spcPct val="100000"/>
              </a:lnSpc>
              <a:buFont typeface="+mj-lt"/>
              <a:buAutoNum type="arabicPeriod"/>
            </a:pPr>
            <a:r>
              <a:rPr lang="ru-RU" sz="1900" dirty="0"/>
              <a:t>V съезде биохимиков России, 4–8 октября 2016 г., Сочи, Россия;</a:t>
            </a:r>
          </a:p>
          <a:p>
            <a:pPr marL="342900" indent="-342900" algn="just">
              <a:lnSpc>
                <a:spcPct val="100000"/>
              </a:lnSpc>
              <a:buFont typeface="+mj-lt"/>
              <a:buAutoNum type="arabicPeriod"/>
            </a:pPr>
            <a:r>
              <a:rPr lang="ru-RU" sz="1900" dirty="0"/>
              <a:t>Международной мини-конференции «Chromosomes and Mitosis 2016», 25 ноября 2016 г., Новосибирск, Россия;</a:t>
            </a:r>
          </a:p>
          <a:p>
            <a:pPr marL="342900" indent="-342900" algn="just">
              <a:lnSpc>
                <a:spcPct val="100000"/>
              </a:lnSpc>
              <a:buFont typeface="+mj-lt"/>
              <a:buAutoNum type="arabicPeriod"/>
            </a:pPr>
            <a:r>
              <a:rPr lang="ru-RU" sz="1900" dirty="0"/>
              <a:t>Международной конференции «Chromosome 2018», 20–24 августа 2018 г., Новосибирск, Россия;</a:t>
            </a:r>
          </a:p>
          <a:p>
            <a:pPr marL="342900" indent="-342900" algn="just">
              <a:lnSpc>
                <a:spcPct val="100000"/>
              </a:lnSpc>
              <a:buFont typeface="+mj-lt"/>
              <a:buAutoNum type="arabicPeriod"/>
            </a:pPr>
            <a:r>
              <a:rPr lang="en-US" sz="1900" dirty="0"/>
              <a:t>11th International conference on Bioinformatics of Genome Regulation and Structure\Systems Biology «BGRS\SB-2018», 20–25 августа 2018 г., Новосибирск, Россия</a:t>
            </a:r>
            <a:r>
              <a:rPr lang="ru-RU" sz="1900" dirty="0"/>
              <a:t>;</a:t>
            </a:r>
          </a:p>
          <a:p>
            <a:pPr marL="342900" indent="-342900" algn="just">
              <a:lnSpc>
                <a:spcPct val="100000"/>
              </a:lnSpc>
              <a:buFont typeface="+mj-lt"/>
              <a:buAutoNum type="arabicPeriod"/>
            </a:pPr>
            <a:r>
              <a:rPr lang="ru-RU" sz="1900" dirty="0"/>
              <a:t>VI съезде биохимиков России, 1–6 октября 2019 г., Сочи, Россия.</a:t>
            </a:r>
          </a:p>
        </p:txBody>
      </p:sp>
      <p:sp>
        <p:nvSpPr>
          <p:cNvPr id="4" name="Номер слайда 4">
            <a:extLst>
              <a:ext uri="{FF2B5EF4-FFF2-40B4-BE49-F238E27FC236}">
                <a16:creationId xmlns:a16="http://schemas.microsoft.com/office/drawing/2014/main" id="{5FCCF2C2-BD0D-D79E-CA72-C6552183119C}"/>
              </a:ext>
            </a:extLst>
          </p:cNvPr>
          <p:cNvSpPr>
            <a:spLocks noGrp="1"/>
          </p:cNvSpPr>
          <p:nvPr>
            <p:ph type="sldNum" sz="quarter" idx="12"/>
          </p:nvPr>
        </p:nvSpPr>
        <p:spPr>
          <a:xfrm>
            <a:off x="8824800" y="6356350"/>
            <a:ext cx="2743200" cy="365125"/>
          </a:xfrm>
        </p:spPr>
        <p:txBody>
          <a:bodyPr/>
          <a:lstStyle/>
          <a:p>
            <a:r>
              <a:rPr lang="en-US" sz="1400" dirty="0"/>
              <a:t>2</a:t>
            </a:r>
            <a:r>
              <a:rPr lang="ru-RU" sz="1400" dirty="0"/>
              <a:t>3 </a:t>
            </a:r>
            <a:r>
              <a:rPr lang="en-US" sz="1400" dirty="0"/>
              <a:t>/</a:t>
            </a:r>
            <a:r>
              <a:rPr lang="ru-RU" sz="1400" dirty="0"/>
              <a:t> </a:t>
            </a:r>
            <a:r>
              <a:rPr lang="en-US" sz="1400" dirty="0"/>
              <a:t>2</a:t>
            </a:r>
            <a:r>
              <a:rPr lang="ru-RU" sz="1400" dirty="0"/>
              <a:t>5</a:t>
            </a:r>
          </a:p>
        </p:txBody>
      </p:sp>
    </p:spTree>
    <p:extLst>
      <p:ext uri="{BB962C8B-B14F-4D97-AF65-F5344CB8AC3E}">
        <p14:creationId xmlns:p14="http://schemas.microsoft.com/office/powerpoint/2010/main" val="2769027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4000" y="277206"/>
            <a:ext cx="10944000" cy="720000"/>
          </a:xfrm>
        </p:spPr>
        <p:txBody>
          <a:bodyPr>
            <a:normAutofit/>
          </a:bodyPr>
          <a:lstStyle/>
          <a:p>
            <a:pPr algn="just"/>
            <a:r>
              <a:rPr lang="ru-RU" sz="2800" b="1" dirty="0"/>
              <a:t>ПОЛОЖЕНИЯ, ВЫНОСИМЫЕ НА ЗАЩИТУ</a:t>
            </a:r>
          </a:p>
        </p:txBody>
      </p:sp>
      <p:sp>
        <p:nvSpPr>
          <p:cNvPr id="3" name="Объект 2"/>
          <p:cNvSpPr>
            <a:spLocks noGrp="1"/>
          </p:cNvSpPr>
          <p:nvPr>
            <p:ph idx="1"/>
          </p:nvPr>
        </p:nvSpPr>
        <p:spPr>
          <a:xfrm>
            <a:off x="838200" y="1218958"/>
            <a:ext cx="10515600" cy="5184000"/>
          </a:xfrm>
        </p:spPr>
        <p:txBody>
          <a:bodyPr vert="horz" lIns="91440" tIns="45720" rIns="91440" bIns="45720" rtlCol="0">
            <a:normAutofit lnSpcReduction="10000"/>
          </a:bodyPr>
          <a:lstStyle/>
          <a:p>
            <a:pPr marL="457200" indent="-457200" algn="just">
              <a:lnSpc>
                <a:spcPct val="110000"/>
              </a:lnSpc>
              <a:buFont typeface="+mj-lt"/>
              <a:buAutoNum type="arabicPeriod"/>
            </a:pPr>
            <a:r>
              <a:rPr lang="ru-RU" sz="2000" dirty="0"/>
              <a:t>Способ деполимеризации микротрубочек влияет на характер повторной сборки веретена деления. Установлено, что колцемидная обработка нарушает способность клеток повторно восстанавливать микротрубочки от центросом, но не от кинетохоров. После холодовой обработки клеток при 0°C дальнейший повторный рост микротрубочек при возвращении клеток на 22°С наблюдается как от хромосом и/или кинетохоров, так и от центросом. Однако, при холодовой обработке при более низких температурах (˗1°С, ˗2°С) повторный рост микротрубочек происходит преимущественно от центросом.</a:t>
            </a:r>
          </a:p>
          <a:p>
            <a:pPr marL="457200" indent="-457200" algn="just">
              <a:lnSpc>
                <a:spcPct val="110000"/>
              </a:lnSpc>
              <a:buFont typeface="+mj-lt"/>
              <a:buAutoNum type="arabicPeriod"/>
            </a:pPr>
            <a:r>
              <a:rPr lang="ru-RU" sz="2000" dirty="0"/>
              <a:t>РНК-интерференция гена </a:t>
            </a:r>
            <a:r>
              <a:rPr lang="ru-RU" sz="2000" i="1" dirty="0"/>
              <a:t>chb</a:t>
            </a:r>
            <a:r>
              <a:rPr lang="ru-RU" sz="2000" dirty="0"/>
              <a:t> (</a:t>
            </a:r>
            <a:r>
              <a:rPr lang="ru-RU" sz="2000" i="1" dirty="0"/>
              <a:t>mast</a:t>
            </a:r>
            <a:r>
              <a:rPr lang="ru-RU" sz="2000" dirty="0"/>
              <a:t>), </a:t>
            </a:r>
            <a:r>
              <a:rPr lang="ru-RU" sz="2000" i="1" dirty="0"/>
              <a:t>mei-38</a:t>
            </a:r>
            <a:r>
              <a:rPr lang="ru-RU" sz="2000" dirty="0"/>
              <a:t> или </a:t>
            </a:r>
            <a:r>
              <a:rPr lang="ru-RU" sz="2000" i="1" dirty="0"/>
              <a:t>mars</a:t>
            </a:r>
            <a:r>
              <a:rPr lang="ru-RU" sz="2000" dirty="0"/>
              <a:t> в культивируемых клетках S2 дрозофилы снижает динамику и влияет на характер повторного роста микротрубочек от хромосом и/или кинетохоров после колцемидной или холодовой обработки. РНК-интерференция гена </a:t>
            </a:r>
            <a:r>
              <a:rPr lang="ru-RU" sz="2000" i="1" dirty="0"/>
              <a:t>Eb1</a:t>
            </a:r>
            <a:r>
              <a:rPr lang="ru-RU" sz="2000" dirty="0"/>
              <a:t> снижает динамику и влияет на характер повторного роста микротрубочек от хромосом и/или кинетохоров после колцемидной обработки, а также снижает центросом-зависимый повторный рост микротрубочек после холодовой обработки. Снижение количества белка Non3 приводит к ряду ранее не описанных митотических нарушений, однако практически не влияет на процесс формирования микротрубочек от хромосом и/или кинетохоров. </a:t>
            </a:r>
          </a:p>
        </p:txBody>
      </p:sp>
      <p:sp>
        <p:nvSpPr>
          <p:cNvPr id="4" name="Номер слайда 4">
            <a:extLst>
              <a:ext uri="{FF2B5EF4-FFF2-40B4-BE49-F238E27FC236}">
                <a16:creationId xmlns:a16="http://schemas.microsoft.com/office/drawing/2014/main" id="{D6E9BC2A-A07A-FE74-27A6-1919B9AB2A9D}"/>
              </a:ext>
            </a:extLst>
          </p:cNvPr>
          <p:cNvSpPr>
            <a:spLocks noGrp="1"/>
          </p:cNvSpPr>
          <p:nvPr>
            <p:ph type="sldNum" sz="quarter" idx="12"/>
          </p:nvPr>
        </p:nvSpPr>
        <p:spPr>
          <a:xfrm>
            <a:off x="8824800" y="6356350"/>
            <a:ext cx="2743200" cy="365125"/>
          </a:xfrm>
        </p:spPr>
        <p:txBody>
          <a:bodyPr/>
          <a:lstStyle/>
          <a:p>
            <a:r>
              <a:rPr lang="en-US" sz="1400" dirty="0"/>
              <a:t>2</a:t>
            </a:r>
            <a:r>
              <a:rPr lang="ru-RU" sz="1400" dirty="0"/>
              <a:t>4 </a:t>
            </a:r>
            <a:r>
              <a:rPr lang="en-US" sz="1400" dirty="0"/>
              <a:t>/</a:t>
            </a:r>
            <a:r>
              <a:rPr lang="ru-RU" sz="1400" dirty="0"/>
              <a:t> </a:t>
            </a:r>
            <a:r>
              <a:rPr lang="en-US" sz="1400" dirty="0"/>
              <a:t>2</a:t>
            </a:r>
            <a:r>
              <a:rPr lang="ru-RU" sz="1400" dirty="0"/>
              <a:t>5</a:t>
            </a:r>
          </a:p>
        </p:txBody>
      </p:sp>
    </p:spTree>
    <p:extLst>
      <p:ext uri="{BB962C8B-B14F-4D97-AF65-F5344CB8AC3E}">
        <p14:creationId xmlns:p14="http://schemas.microsoft.com/office/powerpoint/2010/main" val="3836970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4000" y="277206"/>
            <a:ext cx="10944000" cy="720000"/>
          </a:xfrm>
        </p:spPr>
        <p:txBody>
          <a:bodyPr>
            <a:normAutofit/>
          </a:bodyPr>
          <a:lstStyle/>
          <a:p>
            <a:pPr algn="just"/>
            <a:r>
              <a:rPr lang="ru-RU" sz="2800" b="1" dirty="0"/>
              <a:t>БЛАГОДАРНОСТИ</a:t>
            </a:r>
          </a:p>
        </p:txBody>
      </p:sp>
      <p:sp>
        <p:nvSpPr>
          <p:cNvPr id="3" name="Объект 2"/>
          <p:cNvSpPr>
            <a:spLocks noGrp="1"/>
          </p:cNvSpPr>
          <p:nvPr>
            <p:ph idx="1"/>
          </p:nvPr>
        </p:nvSpPr>
        <p:spPr>
          <a:xfrm>
            <a:off x="838200" y="1218958"/>
            <a:ext cx="10515600" cy="5184000"/>
          </a:xfrm>
        </p:spPr>
        <p:txBody>
          <a:bodyPr vert="horz" lIns="91440" tIns="45720" rIns="91440" bIns="45720" rtlCol="0">
            <a:noAutofit/>
          </a:bodyPr>
          <a:lstStyle/>
          <a:p>
            <a:pPr algn="just">
              <a:lnSpc>
                <a:spcPts val="2100"/>
              </a:lnSpc>
              <a:buFontTx/>
              <a:buChar char="-"/>
            </a:pPr>
            <a:r>
              <a:rPr lang="ru-RU" sz="1900" b="1" dirty="0"/>
              <a:t>Гатти М.</a:t>
            </a:r>
            <a:r>
              <a:rPr lang="ru-RU" sz="1900" dirty="0"/>
              <a:t> – за консультирование в фундаментальных научных вопросах;</a:t>
            </a:r>
          </a:p>
          <a:p>
            <a:pPr algn="just">
              <a:lnSpc>
                <a:spcPts val="2100"/>
              </a:lnSpc>
              <a:buFontTx/>
              <a:buChar char="-"/>
            </a:pPr>
            <a:r>
              <a:rPr lang="ru-RU" sz="1900" b="1" dirty="0"/>
              <a:t>Пиндюрину А.В.</a:t>
            </a:r>
            <a:r>
              <a:rPr lang="ru-RU" sz="1900" dirty="0"/>
              <a:t> – за научную консультацию при выполнении всех этапов настоящего исследования;</a:t>
            </a:r>
          </a:p>
          <a:p>
            <a:pPr algn="just">
              <a:lnSpc>
                <a:spcPts val="2100"/>
              </a:lnSpc>
              <a:buFontTx/>
              <a:buChar char="-"/>
            </a:pPr>
            <a:r>
              <a:rPr lang="ru-RU" sz="1900" b="1" dirty="0"/>
              <a:t>Павловой Г.А.</a:t>
            </a:r>
            <a:r>
              <a:rPr lang="ru-RU" sz="1900" dirty="0"/>
              <a:t> – за помощь в области клеточных работ;</a:t>
            </a:r>
          </a:p>
          <a:p>
            <a:pPr algn="just">
              <a:lnSpc>
                <a:spcPts val="2100"/>
              </a:lnSpc>
              <a:buFontTx/>
              <a:buChar char="-"/>
            </a:pPr>
            <a:r>
              <a:rPr lang="ru-RU" sz="1900" b="1" dirty="0"/>
              <a:t>Яринич Л.А.</a:t>
            </a:r>
            <a:r>
              <a:rPr lang="ru-RU" sz="1900" dirty="0"/>
              <a:t> – за получение трансгенных клеточных линий;</a:t>
            </a:r>
          </a:p>
          <a:p>
            <a:pPr algn="just">
              <a:lnSpc>
                <a:spcPts val="2100"/>
              </a:lnSpc>
              <a:buFontTx/>
              <a:buChar char="-"/>
            </a:pPr>
            <a:r>
              <a:rPr lang="ru-RU" sz="1900" b="1" dirty="0"/>
              <a:t>Андреевой Е.Н.</a:t>
            </a:r>
            <a:r>
              <a:rPr lang="ru-RU" sz="1900" dirty="0"/>
              <a:t>, </a:t>
            </a:r>
            <a:r>
              <a:rPr lang="ru-RU" sz="1900" b="1" dirty="0"/>
              <a:t>Разуваевой А.В.</a:t>
            </a:r>
            <a:r>
              <a:rPr lang="ru-RU" sz="1900" dirty="0"/>
              <a:t> – за помощь с конфокальной микроскопией и проведение прижизненных съемок;</a:t>
            </a:r>
          </a:p>
          <a:p>
            <a:pPr algn="just">
              <a:lnSpc>
                <a:spcPts val="2100"/>
              </a:lnSpc>
              <a:buFontTx/>
              <a:buChar char="-"/>
            </a:pPr>
            <a:r>
              <a:rPr lang="ru-RU" sz="1900" b="1" dirty="0"/>
              <a:t>Сомма М.П.</a:t>
            </a:r>
            <a:r>
              <a:rPr lang="ru-RU" sz="1900" dirty="0"/>
              <a:t> – за помощь в подготовке публикаций;</a:t>
            </a:r>
          </a:p>
          <a:p>
            <a:pPr algn="just">
              <a:lnSpc>
                <a:spcPts val="2100"/>
              </a:lnSpc>
              <a:buFontTx/>
              <a:buChar char="-"/>
            </a:pPr>
            <a:r>
              <a:rPr lang="ru-RU" sz="1900" b="1" dirty="0"/>
              <a:t>Разуваевой А.В.</a:t>
            </a:r>
            <a:r>
              <a:rPr lang="ru-RU" sz="1900" dirty="0"/>
              <a:t>, </a:t>
            </a:r>
            <a:r>
              <a:rPr lang="ru-RU" sz="1900" b="1" dirty="0"/>
              <a:t>Андерс (Мунзаровой) А.Ф.</a:t>
            </a:r>
            <a:r>
              <a:rPr lang="ru-RU" sz="1900" dirty="0"/>
              <a:t>, </a:t>
            </a:r>
            <a:r>
              <a:rPr lang="ru-RU" sz="1900" b="1" dirty="0"/>
              <a:t>Галимовой Ю.А. </a:t>
            </a:r>
            <a:r>
              <a:rPr lang="ru-RU" sz="1900" dirty="0"/>
              <a:t>– за помощь в постановке экспериментов;</a:t>
            </a:r>
          </a:p>
          <a:p>
            <a:pPr algn="just">
              <a:lnSpc>
                <a:spcPts val="2100"/>
              </a:lnSpc>
              <a:buFontTx/>
              <a:buChar char="-"/>
            </a:pPr>
            <a:r>
              <a:rPr lang="ru-RU" sz="1900" b="1" dirty="0"/>
              <a:t>Всех сотрудников ЛКД ИМКБ СО РАН </a:t>
            </a:r>
            <a:r>
              <a:rPr lang="ru-RU" sz="1900" dirty="0"/>
              <a:t>– за дружескую поддержку на всех этапах подготовки и выполнения данного исследования.</a:t>
            </a:r>
          </a:p>
          <a:p>
            <a:pPr marL="0" indent="0" algn="just">
              <a:lnSpc>
                <a:spcPts val="2100"/>
              </a:lnSpc>
              <a:buNone/>
            </a:pPr>
            <a:r>
              <a:rPr lang="ru-RU" sz="1900" dirty="0"/>
              <a:t>Работа выполнена при финансовой поддержке гранта Правительства Российской Федерации для государственной поддержки научных исследований, проводимых под руководством ведущих ученых (№ 14.Z50.31.0005) и гранта РФФИ (№ 18-34-00699 мол_а; руководитель Попова Ю.В.).</a:t>
            </a:r>
          </a:p>
        </p:txBody>
      </p:sp>
      <p:sp>
        <p:nvSpPr>
          <p:cNvPr id="4" name="Номер слайда 4">
            <a:extLst>
              <a:ext uri="{FF2B5EF4-FFF2-40B4-BE49-F238E27FC236}">
                <a16:creationId xmlns:a16="http://schemas.microsoft.com/office/drawing/2014/main" id="{59531D0A-6A51-D9E7-D99D-1680036AFF71}"/>
              </a:ext>
            </a:extLst>
          </p:cNvPr>
          <p:cNvSpPr>
            <a:spLocks noGrp="1"/>
          </p:cNvSpPr>
          <p:nvPr>
            <p:ph type="sldNum" sz="quarter" idx="12"/>
          </p:nvPr>
        </p:nvSpPr>
        <p:spPr>
          <a:xfrm>
            <a:off x="8824800" y="6356350"/>
            <a:ext cx="2743200" cy="365125"/>
          </a:xfrm>
        </p:spPr>
        <p:txBody>
          <a:bodyPr/>
          <a:lstStyle/>
          <a:p>
            <a:r>
              <a:rPr lang="en-US" sz="1400" dirty="0"/>
              <a:t>2</a:t>
            </a:r>
            <a:r>
              <a:rPr lang="ru-RU" sz="1400" dirty="0"/>
              <a:t>5 </a:t>
            </a:r>
            <a:r>
              <a:rPr lang="en-US" sz="1400" dirty="0"/>
              <a:t>/</a:t>
            </a:r>
            <a:r>
              <a:rPr lang="ru-RU" sz="1400" dirty="0"/>
              <a:t> </a:t>
            </a:r>
            <a:r>
              <a:rPr lang="en-US" sz="1400" dirty="0"/>
              <a:t>2</a:t>
            </a:r>
            <a:r>
              <a:rPr lang="ru-RU" sz="1400" dirty="0"/>
              <a:t>5</a:t>
            </a:r>
          </a:p>
        </p:txBody>
      </p:sp>
    </p:spTree>
    <p:extLst>
      <p:ext uri="{BB962C8B-B14F-4D97-AF65-F5344CB8AC3E}">
        <p14:creationId xmlns:p14="http://schemas.microsoft.com/office/powerpoint/2010/main" val="1836869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4000" y="277206"/>
            <a:ext cx="10944000" cy="720000"/>
          </a:xfrm>
        </p:spPr>
        <p:txBody>
          <a:bodyPr>
            <a:normAutofit/>
          </a:bodyPr>
          <a:lstStyle/>
          <a:p>
            <a:pPr algn="just"/>
            <a:r>
              <a:rPr lang="ru-RU" sz="2800" b="1" dirty="0"/>
              <a:t>СПОСОБЫ ФОРМИРОВАНИЯ ВЕРЕТЕНА ДЕЛЕНИЯ</a:t>
            </a:r>
          </a:p>
        </p:txBody>
      </p:sp>
      <p:sp>
        <p:nvSpPr>
          <p:cNvPr id="7" name="TextBox 6"/>
          <p:cNvSpPr txBox="1"/>
          <p:nvPr/>
        </p:nvSpPr>
        <p:spPr>
          <a:xfrm>
            <a:off x="624000" y="6447649"/>
            <a:ext cx="4284000" cy="276999"/>
          </a:xfrm>
          <a:prstGeom prst="rect">
            <a:avLst/>
          </a:prstGeom>
          <a:solidFill>
            <a:schemeClr val="bg1"/>
          </a:solidFill>
          <a:ln>
            <a:solidFill>
              <a:schemeClr val="bg1"/>
            </a:solidFill>
          </a:ln>
        </p:spPr>
        <p:txBody>
          <a:bodyPr wrap="square" rtlCol="0">
            <a:spAutoFit/>
          </a:bodyPr>
          <a:lstStyle/>
          <a:p>
            <a:r>
              <a:rPr lang="en-US" sz="1200" i="1" dirty="0"/>
              <a:t>Wadsworth P., Khodjakov A.,</a:t>
            </a:r>
            <a:r>
              <a:rPr lang="ru-RU" sz="1200" i="1" dirty="0"/>
              <a:t> </a:t>
            </a:r>
            <a:r>
              <a:rPr lang="en-US" sz="1200" i="1" dirty="0"/>
              <a:t>Trends Cell Biol., 2004</a:t>
            </a:r>
            <a:endParaRPr lang="ru-RU" sz="1200" i="1" dirty="0"/>
          </a:p>
        </p:txBody>
      </p:sp>
      <p:grpSp>
        <p:nvGrpSpPr>
          <p:cNvPr id="8" name="Группа 7"/>
          <p:cNvGrpSpPr>
            <a:grpSpLocks noChangeAspect="1"/>
          </p:cNvGrpSpPr>
          <p:nvPr/>
        </p:nvGrpSpPr>
        <p:grpSpPr>
          <a:xfrm>
            <a:off x="1416000" y="1161914"/>
            <a:ext cx="9377539" cy="5061774"/>
            <a:chOff x="323408" y="1132165"/>
            <a:chExt cx="8448904" cy="4560528"/>
          </a:xfrm>
        </p:grpSpPr>
        <p:sp>
          <p:nvSpPr>
            <p:cNvPr id="9" name="Text Box 7"/>
            <p:cNvSpPr txBox="1">
              <a:spLocks noChangeArrowheads="1"/>
            </p:cNvSpPr>
            <p:nvPr/>
          </p:nvSpPr>
          <p:spPr bwMode="auto">
            <a:xfrm>
              <a:off x="6220706" y="1340736"/>
              <a:ext cx="2551606" cy="637787"/>
            </a:xfrm>
            <a:prstGeom prst="rect">
              <a:avLst/>
            </a:prstGeom>
            <a:solidFill>
              <a:schemeClr val="bg1">
                <a:alpha val="67058"/>
              </a:schemeClr>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charset="0"/>
                  <a:ea typeface="ＭＳ Ｐゴシック" charset="-128"/>
                </a:defRPr>
              </a:lvl1pPr>
              <a:lvl2pPr marL="37931725" indent="-37474525">
                <a:spcBef>
                  <a:spcPct val="20000"/>
                </a:spcBef>
                <a:buChar char="–"/>
                <a:defRPr sz="2800">
                  <a:solidFill>
                    <a:schemeClr val="tx1"/>
                  </a:solidFill>
                  <a:latin typeface="Times" charset="0"/>
                  <a:ea typeface="ＭＳ Ｐゴシック" charset="-128"/>
                </a:defRPr>
              </a:lvl2pPr>
              <a:lvl3pPr marL="1143000" indent="-228600">
                <a:spcBef>
                  <a:spcPct val="20000"/>
                </a:spcBef>
                <a:buChar char="•"/>
                <a:defRPr sz="2400">
                  <a:solidFill>
                    <a:schemeClr val="tx1"/>
                  </a:solidFill>
                  <a:latin typeface="Times" charset="0"/>
                  <a:ea typeface="ＭＳ Ｐゴシック" charset="-128"/>
                </a:defRPr>
              </a:lvl3pPr>
              <a:lvl4pPr marL="1600200" indent="-228600">
                <a:spcBef>
                  <a:spcPct val="20000"/>
                </a:spcBef>
                <a:buChar char="–"/>
                <a:defRPr sz="2000">
                  <a:solidFill>
                    <a:schemeClr val="tx1"/>
                  </a:solidFill>
                  <a:latin typeface="Times" charset="0"/>
                  <a:ea typeface="ＭＳ Ｐゴシック" charset="-128"/>
                </a:defRPr>
              </a:lvl4pPr>
              <a:lvl5pPr marL="2057400" indent="-228600">
                <a:spcBef>
                  <a:spcPct val="20000"/>
                </a:spcBef>
                <a:buChar char="»"/>
                <a:defRPr sz="2000">
                  <a:solidFill>
                    <a:schemeClr val="tx1"/>
                  </a:solidFill>
                  <a:latin typeface="Times"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charset="0"/>
                  <a:ea typeface="ＭＳ Ｐゴシック" charset="-128"/>
                </a:defRPr>
              </a:lvl9pPr>
            </a:lstStyle>
            <a:p>
              <a:pPr algn="ctr" eaLnBrk="1" hangingPunct="1">
                <a:spcBef>
                  <a:spcPct val="0"/>
                </a:spcBef>
                <a:buFontTx/>
                <a:buNone/>
              </a:pPr>
              <a:r>
                <a:rPr lang="it-IT" altLang="ru-RU" sz="2000" dirty="0">
                  <a:latin typeface="Calibri" panose="020F0502020204030204" pitchFamily="34" charset="0"/>
                </a:rPr>
                <a:t> </a:t>
              </a:r>
              <a:r>
                <a:rPr lang="ru-RU" altLang="ru-RU" sz="2000" dirty="0">
                  <a:latin typeface="Calibri" panose="020F0502020204030204" pitchFamily="34" charset="0"/>
                </a:rPr>
                <a:t>«поиск и захват»</a:t>
              </a:r>
            </a:p>
            <a:p>
              <a:pPr algn="ctr" eaLnBrk="1" hangingPunct="1">
                <a:spcBef>
                  <a:spcPct val="0"/>
                </a:spcBef>
                <a:buFontTx/>
                <a:buNone/>
              </a:pPr>
              <a:r>
                <a:rPr lang="ru-RU" altLang="ru-RU" sz="2000" dirty="0">
                  <a:latin typeface="Calibri" panose="020F0502020204030204" pitchFamily="34" charset="0"/>
                </a:rPr>
                <a:t>(центросом-зависимый)</a:t>
              </a:r>
              <a:endParaRPr lang="it-IT" altLang="ru-RU" sz="2000" dirty="0">
                <a:latin typeface="Calibri" panose="020F0502020204030204" pitchFamily="34" charset="0"/>
              </a:endParaRPr>
            </a:p>
          </p:txBody>
        </p:sp>
        <p:sp>
          <p:nvSpPr>
            <p:cNvPr id="10" name="Text Box 19"/>
            <p:cNvSpPr txBox="1">
              <a:spLocks noChangeArrowheads="1"/>
            </p:cNvSpPr>
            <p:nvPr/>
          </p:nvSpPr>
          <p:spPr bwMode="auto">
            <a:xfrm>
              <a:off x="6236510" y="3068928"/>
              <a:ext cx="2520000" cy="63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charset="0"/>
                  <a:ea typeface="ＭＳ Ｐゴシック" charset="-128"/>
                </a:defRPr>
              </a:lvl1pPr>
              <a:lvl2pPr marL="37931725" indent="-37474525">
                <a:spcBef>
                  <a:spcPct val="20000"/>
                </a:spcBef>
                <a:buChar char="–"/>
                <a:defRPr sz="2800">
                  <a:solidFill>
                    <a:schemeClr val="tx1"/>
                  </a:solidFill>
                  <a:latin typeface="Times" charset="0"/>
                  <a:ea typeface="ＭＳ Ｐゴシック" charset="-128"/>
                </a:defRPr>
              </a:lvl2pPr>
              <a:lvl3pPr marL="1143000" indent="-228600">
                <a:spcBef>
                  <a:spcPct val="20000"/>
                </a:spcBef>
                <a:buChar char="•"/>
                <a:defRPr sz="2400">
                  <a:solidFill>
                    <a:schemeClr val="tx1"/>
                  </a:solidFill>
                  <a:latin typeface="Times" charset="0"/>
                  <a:ea typeface="ＭＳ Ｐゴシック" charset="-128"/>
                </a:defRPr>
              </a:lvl3pPr>
              <a:lvl4pPr marL="1600200" indent="-228600">
                <a:spcBef>
                  <a:spcPct val="20000"/>
                </a:spcBef>
                <a:buChar char="–"/>
                <a:defRPr sz="2000">
                  <a:solidFill>
                    <a:schemeClr val="tx1"/>
                  </a:solidFill>
                  <a:latin typeface="Times" charset="0"/>
                  <a:ea typeface="ＭＳ Ｐゴシック" charset="-128"/>
                </a:defRPr>
              </a:lvl4pPr>
              <a:lvl5pPr marL="2057400" indent="-228600">
                <a:spcBef>
                  <a:spcPct val="20000"/>
                </a:spcBef>
                <a:buChar char="»"/>
                <a:defRPr sz="2000">
                  <a:solidFill>
                    <a:schemeClr val="tx1"/>
                  </a:solidFill>
                  <a:latin typeface="Times"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charset="0"/>
                  <a:ea typeface="ＭＳ Ｐゴシック" charset="-128"/>
                </a:defRPr>
              </a:lvl9pPr>
            </a:lstStyle>
            <a:p>
              <a:pPr algn="ctr" eaLnBrk="1" hangingPunct="1">
                <a:spcBef>
                  <a:spcPct val="0"/>
                </a:spcBef>
                <a:buFontTx/>
                <a:buNone/>
              </a:pPr>
              <a:r>
                <a:rPr lang="ru-RU" altLang="ru-RU" sz="2000" dirty="0">
                  <a:latin typeface="Calibri" panose="020F0502020204030204" pitchFamily="34" charset="0"/>
                </a:rPr>
                <a:t>«самоорганизация»</a:t>
              </a:r>
            </a:p>
            <a:p>
              <a:pPr algn="ctr" eaLnBrk="1" hangingPunct="1">
                <a:spcBef>
                  <a:spcPct val="0"/>
                </a:spcBef>
                <a:buFontTx/>
                <a:buNone/>
              </a:pPr>
              <a:r>
                <a:rPr lang="ru-RU" altLang="ru-RU" sz="2000" dirty="0">
                  <a:latin typeface="Calibri" panose="020F0502020204030204" pitchFamily="34" charset="0"/>
                </a:rPr>
                <a:t>(кинетохор-зависимый)</a:t>
              </a:r>
              <a:endParaRPr lang="it-IT" altLang="ru-RU" sz="2000" dirty="0">
                <a:latin typeface="Calibri" panose="020F0502020204030204" pitchFamily="34" charset="0"/>
              </a:endParaRPr>
            </a:p>
          </p:txBody>
        </p:sp>
        <p:sp>
          <p:nvSpPr>
            <p:cNvPr id="11" name="Text Box 13"/>
            <p:cNvSpPr txBox="1">
              <a:spLocks noChangeArrowheads="1"/>
            </p:cNvSpPr>
            <p:nvPr/>
          </p:nvSpPr>
          <p:spPr bwMode="auto">
            <a:xfrm>
              <a:off x="6434510" y="4681711"/>
              <a:ext cx="2124000" cy="63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charset="0"/>
                  <a:ea typeface="ＭＳ Ｐゴシック" charset="-128"/>
                </a:defRPr>
              </a:lvl1pPr>
              <a:lvl2pPr marL="37931725" indent="-37474525">
                <a:spcBef>
                  <a:spcPct val="20000"/>
                </a:spcBef>
                <a:buChar char="–"/>
                <a:defRPr sz="2800">
                  <a:solidFill>
                    <a:schemeClr val="tx1"/>
                  </a:solidFill>
                  <a:latin typeface="Times" charset="0"/>
                  <a:ea typeface="ＭＳ Ｐゴシック" charset="-128"/>
                </a:defRPr>
              </a:lvl2pPr>
              <a:lvl3pPr marL="1143000" indent="-228600">
                <a:spcBef>
                  <a:spcPct val="20000"/>
                </a:spcBef>
                <a:buChar char="•"/>
                <a:defRPr sz="2400">
                  <a:solidFill>
                    <a:schemeClr val="tx1"/>
                  </a:solidFill>
                  <a:latin typeface="Times" charset="0"/>
                  <a:ea typeface="ＭＳ Ｐゴシック" charset="-128"/>
                </a:defRPr>
              </a:lvl3pPr>
              <a:lvl4pPr marL="1600200" indent="-228600">
                <a:spcBef>
                  <a:spcPct val="20000"/>
                </a:spcBef>
                <a:buChar char="–"/>
                <a:defRPr sz="2000">
                  <a:solidFill>
                    <a:schemeClr val="tx1"/>
                  </a:solidFill>
                  <a:latin typeface="Times" charset="0"/>
                  <a:ea typeface="ＭＳ Ｐゴシック" charset="-128"/>
                </a:defRPr>
              </a:lvl4pPr>
              <a:lvl5pPr marL="2057400" indent="-228600">
                <a:spcBef>
                  <a:spcPct val="20000"/>
                </a:spcBef>
                <a:buChar char="»"/>
                <a:defRPr sz="2000">
                  <a:solidFill>
                    <a:schemeClr val="tx1"/>
                  </a:solidFill>
                  <a:latin typeface="Times"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charset="0"/>
                  <a:ea typeface="ＭＳ Ｐゴシック" charset="-128"/>
                </a:defRPr>
              </a:lvl9pPr>
            </a:lstStyle>
            <a:p>
              <a:pPr algn="ctr" eaLnBrk="1" hangingPunct="1">
                <a:spcBef>
                  <a:spcPct val="0"/>
                </a:spcBef>
                <a:buFontTx/>
                <a:buNone/>
              </a:pPr>
              <a:r>
                <a:rPr lang="ru-RU" altLang="ru-RU" sz="2000" dirty="0">
                  <a:latin typeface="Calibri" panose="020F0502020204030204" pitchFamily="34" charset="0"/>
                </a:rPr>
                <a:t>«комбинированная сборка»</a:t>
              </a:r>
              <a:endParaRPr lang="it-IT" altLang="ru-RU" sz="2000" dirty="0">
                <a:latin typeface="Calibri" panose="020F0502020204030204" pitchFamily="34" charset="0"/>
              </a:endParaRPr>
            </a:p>
          </p:txBody>
        </p:sp>
        <p:pic>
          <p:nvPicPr>
            <p:cNvPr id="12" name="Рисунок 11" descr="D:\Julia\аспирантура\4 год\финальная версия НКР июнь-июль 2019\рис 2.tif"/>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23408" y="1132165"/>
              <a:ext cx="5842880" cy="4560528"/>
            </a:xfrm>
            <a:prstGeom prst="rect">
              <a:avLst/>
            </a:prstGeom>
            <a:noFill/>
            <a:ln>
              <a:noFill/>
            </a:ln>
          </p:spPr>
        </p:pic>
      </p:grpSp>
      <p:sp>
        <p:nvSpPr>
          <p:cNvPr id="3" name="Номер слайда 4">
            <a:extLst>
              <a:ext uri="{FF2B5EF4-FFF2-40B4-BE49-F238E27FC236}">
                <a16:creationId xmlns:a16="http://schemas.microsoft.com/office/drawing/2014/main" id="{235E7DE9-2598-3612-8268-08FFF0CA5193}"/>
              </a:ext>
            </a:extLst>
          </p:cNvPr>
          <p:cNvSpPr>
            <a:spLocks noGrp="1"/>
          </p:cNvSpPr>
          <p:nvPr>
            <p:ph type="sldNum" sz="quarter" idx="12"/>
          </p:nvPr>
        </p:nvSpPr>
        <p:spPr>
          <a:xfrm>
            <a:off x="8824800" y="6359523"/>
            <a:ext cx="2743200" cy="365125"/>
          </a:xfrm>
        </p:spPr>
        <p:txBody>
          <a:bodyPr/>
          <a:lstStyle/>
          <a:p>
            <a:r>
              <a:rPr lang="ru-RU" sz="1400" dirty="0"/>
              <a:t>4 </a:t>
            </a:r>
            <a:r>
              <a:rPr lang="en-US" sz="1400" dirty="0"/>
              <a:t>/</a:t>
            </a:r>
            <a:r>
              <a:rPr lang="ru-RU" sz="1400" dirty="0"/>
              <a:t> </a:t>
            </a:r>
            <a:r>
              <a:rPr lang="en-US" sz="1400" dirty="0"/>
              <a:t>2</a:t>
            </a:r>
            <a:r>
              <a:rPr lang="ru-RU" sz="1400" dirty="0"/>
              <a:t>5</a:t>
            </a:r>
          </a:p>
        </p:txBody>
      </p:sp>
    </p:spTree>
    <p:extLst>
      <p:ext uri="{BB962C8B-B14F-4D97-AF65-F5344CB8AC3E}">
        <p14:creationId xmlns:p14="http://schemas.microsoft.com/office/powerpoint/2010/main" val="3894165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624000" y="6277330"/>
            <a:ext cx="9468000" cy="468000"/>
          </a:xfrm>
          <a:prstGeom prst="rect">
            <a:avLst/>
          </a:prstGeom>
          <a:noFill/>
          <a:ln>
            <a:solidFill>
              <a:schemeClr val="bg1"/>
            </a:solidFill>
          </a:ln>
        </p:spPr>
        <p:txBody>
          <a:bodyPr wrap="square" rtlCol="0">
            <a:spAutoFit/>
          </a:bodyPr>
          <a:lstStyle/>
          <a:p>
            <a:r>
              <a:rPr lang="ru-RU" sz="1200" i="1" dirty="0">
                <a:solidFill>
                  <a:srgbClr val="FF00FF"/>
                </a:solidFill>
              </a:rPr>
              <a:t>*</a:t>
            </a:r>
            <a:r>
              <a:rPr lang="ru-RU" sz="1200" i="1" dirty="0"/>
              <a:t> </a:t>
            </a:r>
            <a:r>
              <a:rPr lang="en-US" sz="1200" i="1" dirty="0"/>
              <a:t>Rogers et al.,</a:t>
            </a:r>
            <a:r>
              <a:rPr lang="ru-RU" sz="1200" i="1" dirty="0"/>
              <a:t> </a:t>
            </a:r>
            <a:r>
              <a:rPr lang="en-US" sz="1200" i="1" dirty="0"/>
              <a:t>J. Cell Biol</a:t>
            </a:r>
            <a:r>
              <a:rPr lang="ru-RU" sz="1200" i="1" dirty="0"/>
              <a:t>, </a:t>
            </a:r>
            <a:r>
              <a:rPr lang="en-US" sz="1200" i="1" dirty="0"/>
              <a:t>2002	</a:t>
            </a:r>
            <a:r>
              <a:rPr lang="ru-RU" sz="1200" i="1" dirty="0">
                <a:solidFill>
                  <a:srgbClr val="7030A0"/>
                </a:solidFill>
              </a:rPr>
              <a:t> *</a:t>
            </a:r>
            <a:r>
              <a:rPr lang="ru-RU" sz="1200" i="1" dirty="0"/>
              <a:t> </a:t>
            </a:r>
            <a:r>
              <a:rPr lang="en-US" sz="1200" i="1" dirty="0"/>
              <a:t>Zhang et al., J. Cell Sci.</a:t>
            </a:r>
            <a:r>
              <a:rPr lang="ru-RU" sz="1200" i="1" dirty="0"/>
              <a:t>, </a:t>
            </a:r>
            <a:r>
              <a:rPr lang="en-US" sz="1200" i="1" dirty="0"/>
              <a:t>2009	</a:t>
            </a:r>
            <a:r>
              <a:rPr lang="ru-RU" sz="1200" i="1" dirty="0">
                <a:solidFill>
                  <a:srgbClr val="0070C0"/>
                </a:solidFill>
              </a:rPr>
              <a:t>*</a:t>
            </a:r>
            <a:r>
              <a:rPr lang="ru-RU" sz="1200" i="1" dirty="0"/>
              <a:t> </a:t>
            </a:r>
            <a:r>
              <a:rPr lang="en-US" sz="1200" i="1" dirty="0"/>
              <a:t>Wu et al., Genetics.</a:t>
            </a:r>
            <a:r>
              <a:rPr lang="ru-RU" sz="1200" i="1" dirty="0"/>
              <a:t>, </a:t>
            </a:r>
            <a:r>
              <a:rPr lang="en-US" sz="1200" i="1" dirty="0"/>
              <a:t>2008 </a:t>
            </a:r>
            <a:r>
              <a:rPr lang="ru-RU" sz="1200" i="1" dirty="0"/>
              <a:t>; </a:t>
            </a:r>
            <a:r>
              <a:rPr lang="en-US" sz="1200" i="1" dirty="0"/>
              <a:t>Goshima et al.,</a:t>
            </a:r>
            <a:r>
              <a:rPr lang="ru-RU" sz="1200" i="1" dirty="0"/>
              <a:t> </a:t>
            </a:r>
            <a:r>
              <a:rPr lang="en-US" sz="1200" i="1" dirty="0"/>
              <a:t>PLoS ONE</a:t>
            </a:r>
            <a:r>
              <a:rPr lang="ru-RU" sz="1200" i="1" dirty="0"/>
              <a:t>,</a:t>
            </a:r>
            <a:r>
              <a:rPr lang="en-US" sz="1200" i="1" dirty="0"/>
              <a:t> 2011</a:t>
            </a:r>
            <a:endParaRPr lang="ru-RU" sz="1200" i="1" dirty="0"/>
          </a:p>
          <a:p>
            <a:r>
              <a:rPr lang="ru-RU" sz="1200" i="1" dirty="0">
                <a:solidFill>
                  <a:schemeClr val="accent2">
                    <a:lumMod val="75000"/>
                  </a:schemeClr>
                </a:solidFill>
              </a:rPr>
              <a:t>*</a:t>
            </a:r>
            <a:r>
              <a:rPr lang="ru-RU" sz="1200" i="1" dirty="0"/>
              <a:t> </a:t>
            </a:r>
            <a:r>
              <a:rPr lang="en-US" sz="1200" i="1" dirty="0"/>
              <a:t>Inoue et al., J. Cell Biol.</a:t>
            </a:r>
            <a:r>
              <a:rPr lang="ru-RU" sz="1200" i="1" dirty="0"/>
              <a:t>, </a:t>
            </a:r>
            <a:r>
              <a:rPr lang="en-US" sz="1200" i="1" dirty="0"/>
              <a:t>2000; Lemos et al.,</a:t>
            </a:r>
            <a:r>
              <a:rPr lang="ru-RU" sz="1200" i="1" dirty="0"/>
              <a:t> </a:t>
            </a:r>
            <a:r>
              <a:rPr lang="en-US" sz="1200" i="1" dirty="0"/>
              <a:t>EMBO J.</a:t>
            </a:r>
            <a:r>
              <a:rPr lang="ru-RU" sz="1200" i="1" dirty="0"/>
              <a:t>, </a:t>
            </a:r>
            <a:r>
              <a:rPr lang="en-US" sz="1200" i="1" dirty="0"/>
              <a:t> 2000; Maiato et al.,</a:t>
            </a:r>
            <a:r>
              <a:rPr lang="ru-RU" sz="1200" i="1" dirty="0"/>
              <a:t> </a:t>
            </a:r>
            <a:r>
              <a:rPr lang="en-US" sz="1200" i="1" dirty="0"/>
              <a:t>Cell.</a:t>
            </a:r>
            <a:r>
              <a:rPr lang="ru-RU" sz="1200" i="1" dirty="0"/>
              <a:t>,</a:t>
            </a:r>
            <a:r>
              <a:rPr lang="en-US" sz="1200" i="1" dirty="0"/>
              <a:t> 2003</a:t>
            </a:r>
            <a:r>
              <a:rPr lang="ru-RU" sz="1200" i="1" dirty="0"/>
              <a:t>          * </a:t>
            </a:r>
            <a:r>
              <a:rPr lang="en-US" sz="1200" i="1" dirty="0"/>
              <a:t>Moutinho-Pereira et al.,</a:t>
            </a:r>
            <a:r>
              <a:rPr lang="ru-RU" sz="1200" i="1" dirty="0"/>
              <a:t> </a:t>
            </a:r>
            <a:r>
              <a:rPr lang="pl-PL" sz="1200" i="1" dirty="0"/>
              <a:t>Proc. Natl. Acad. Sci. USA.</a:t>
            </a:r>
            <a:r>
              <a:rPr lang="ru-RU" sz="1200" i="1" dirty="0"/>
              <a:t>, </a:t>
            </a:r>
            <a:r>
              <a:rPr lang="en-US" sz="1200" i="1" dirty="0"/>
              <a:t> 2013</a:t>
            </a:r>
            <a:endParaRPr lang="ru-RU" sz="1200" i="1" dirty="0"/>
          </a:p>
        </p:txBody>
      </p:sp>
      <p:pic>
        <p:nvPicPr>
          <p:cNvPr id="30" name="Рисунок 29">
            <a:extLst>
              <a:ext uri="{FF2B5EF4-FFF2-40B4-BE49-F238E27FC236}">
                <a16:creationId xmlns:a16="http://schemas.microsoft.com/office/drawing/2014/main" id="{409D1813-98D3-EB51-D308-2A5BE5BF4D8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2909000" y="1790502"/>
            <a:ext cx="6120000" cy="4233966"/>
          </a:xfrm>
          <a:prstGeom prst="rect">
            <a:avLst/>
          </a:prstGeom>
        </p:spPr>
      </p:pic>
      <p:sp>
        <p:nvSpPr>
          <p:cNvPr id="11" name="Полилиния: фигура 10">
            <a:extLst>
              <a:ext uri="{FF2B5EF4-FFF2-40B4-BE49-F238E27FC236}">
                <a16:creationId xmlns:a16="http://schemas.microsoft.com/office/drawing/2014/main" id="{A3F7527A-8E69-B5D0-7822-F4FA97769157}"/>
              </a:ext>
            </a:extLst>
          </p:cNvPr>
          <p:cNvSpPr/>
          <p:nvPr/>
        </p:nvSpPr>
        <p:spPr>
          <a:xfrm>
            <a:off x="5689204" y="2083463"/>
            <a:ext cx="699766" cy="3570009"/>
          </a:xfrm>
          <a:custGeom>
            <a:avLst/>
            <a:gdLst>
              <a:gd name="connsiteX0" fmla="*/ 198783 w 699766"/>
              <a:gd name="connsiteY0" fmla="*/ 47708 h 2941982"/>
              <a:gd name="connsiteX1" fmla="*/ 143124 w 699766"/>
              <a:gd name="connsiteY1" fmla="*/ 143123 h 2941982"/>
              <a:gd name="connsiteX2" fmla="*/ 95416 w 699766"/>
              <a:gd name="connsiteY2" fmla="*/ 238539 h 2941982"/>
              <a:gd name="connsiteX3" fmla="*/ 71562 w 699766"/>
              <a:gd name="connsiteY3" fmla="*/ 310101 h 2941982"/>
              <a:gd name="connsiteX4" fmla="*/ 63611 w 699766"/>
              <a:gd name="connsiteY4" fmla="*/ 771276 h 2941982"/>
              <a:gd name="connsiteX5" fmla="*/ 39757 w 699766"/>
              <a:gd name="connsiteY5" fmla="*/ 874643 h 2941982"/>
              <a:gd name="connsiteX6" fmla="*/ 15903 w 699766"/>
              <a:gd name="connsiteY6" fmla="*/ 922351 h 2941982"/>
              <a:gd name="connsiteX7" fmla="*/ 0 w 699766"/>
              <a:gd name="connsiteY7" fmla="*/ 985962 h 2941982"/>
              <a:gd name="connsiteX8" fmla="*/ 15903 w 699766"/>
              <a:gd name="connsiteY8" fmla="*/ 1224501 h 2941982"/>
              <a:gd name="connsiteX9" fmla="*/ 23854 w 699766"/>
              <a:gd name="connsiteY9" fmla="*/ 1304014 h 2941982"/>
              <a:gd name="connsiteX10" fmla="*/ 63611 w 699766"/>
              <a:gd name="connsiteY10" fmla="*/ 1534602 h 2941982"/>
              <a:gd name="connsiteX11" fmla="*/ 47708 w 699766"/>
              <a:gd name="connsiteY11" fmla="*/ 1709530 h 2941982"/>
              <a:gd name="connsiteX12" fmla="*/ 47708 w 699766"/>
              <a:gd name="connsiteY12" fmla="*/ 2250219 h 2941982"/>
              <a:gd name="connsiteX13" fmla="*/ 63611 w 699766"/>
              <a:gd name="connsiteY13" fmla="*/ 2425148 h 2941982"/>
              <a:gd name="connsiteX14" fmla="*/ 71562 w 699766"/>
              <a:gd name="connsiteY14" fmla="*/ 2472856 h 2941982"/>
              <a:gd name="connsiteX15" fmla="*/ 79514 w 699766"/>
              <a:gd name="connsiteY15" fmla="*/ 2536466 h 2941982"/>
              <a:gd name="connsiteX16" fmla="*/ 119270 w 699766"/>
              <a:gd name="connsiteY16" fmla="*/ 2576222 h 2941982"/>
              <a:gd name="connsiteX17" fmla="*/ 143124 w 699766"/>
              <a:gd name="connsiteY17" fmla="*/ 2926080 h 2941982"/>
              <a:gd name="connsiteX18" fmla="*/ 174929 w 699766"/>
              <a:gd name="connsiteY18" fmla="*/ 2941982 h 2941982"/>
              <a:gd name="connsiteX19" fmla="*/ 469127 w 699766"/>
              <a:gd name="connsiteY19" fmla="*/ 2870421 h 2941982"/>
              <a:gd name="connsiteX20" fmla="*/ 532738 w 699766"/>
              <a:gd name="connsiteY20" fmla="*/ 2759102 h 2941982"/>
              <a:gd name="connsiteX21" fmla="*/ 540689 w 699766"/>
              <a:gd name="connsiteY21" fmla="*/ 2727297 h 2941982"/>
              <a:gd name="connsiteX22" fmla="*/ 580446 w 699766"/>
              <a:gd name="connsiteY22" fmla="*/ 2615979 h 2941982"/>
              <a:gd name="connsiteX23" fmla="*/ 604300 w 699766"/>
              <a:gd name="connsiteY23" fmla="*/ 2592125 h 2941982"/>
              <a:gd name="connsiteX24" fmla="*/ 612251 w 699766"/>
              <a:gd name="connsiteY24" fmla="*/ 2520563 h 2941982"/>
              <a:gd name="connsiteX25" fmla="*/ 652007 w 699766"/>
              <a:gd name="connsiteY25" fmla="*/ 2329732 h 2941982"/>
              <a:gd name="connsiteX26" fmla="*/ 620202 w 699766"/>
              <a:gd name="connsiteY26" fmla="*/ 2099144 h 2941982"/>
              <a:gd name="connsiteX27" fmla="*/ 572494 w 699766"/>
              <a:gd name="connsiteY27" fmla="*/ 1844702 h 2941982"/>
              <a:gd name="connsiteX28" fmla="*/ 596348 w 699766"/>
              <a:gd name="connsiteY28" fmla="*/ 1653871 h 2941982"/>
              <a:gd name="connsiteX29" fmla="*/ 636105 w 699766"/>
              <a:gd name="connsiteY29" fmla="*/ 1574358 h 2941982"/>
              <a:gd name="connsiteX30" fmla="*/ 659959 w 699766"/>
              <a:gd name="connsiteY30" fmla="*/ 1470991 h 2941982"/>
              <a:gd name="connsiteX31" fmla="*/ 683813 w 699766"/>
              <a:gd name="connsiteY31" fmla="*/ 1383527 h 2941982"/>
              <a:gd name="connsiteX32" fmla="*/ 691764 w 699766"/>
              <a:gd name="connsiteY32" fmla="*/ 1224501 h 2941982"/>
              <a:gd name="connsiteX33" fmla="*/ 699715 w 699766"/>
              <a:gd name="connsiteY33" fmla="*/ 1113182 h 2941982"/>
              <a:gd name="connsiteX34" fmla="*/ 691764 w 699766"/>
              <a:gd name="connsiteY34" fmla="*/ 842838 h 2941982"/>
              <a:gd name="connsiteX35" fmla="*/ 620202 w 699766"/>
              <a:gd name="connsiteY35" fmla="*/ 644056 h 2941982"/>
              <a:gd name="connsiteX36" fmla="*/ 588397 w 699766"/>
              <a:gd name="connsiteY36" fmla="*/ 540689 h 2941982"/>
              <a:gd name="connsiteX37" fmla="*/ 532738 w 699766"/>
              <a:gd name="connsiteY37" fmla="*/ 421419 h 2941982"/>
              <a:gd name="connsiteX38" fmla="*/ 516835 w 699766"/>
              <a:gd name="connsiteY38" fmla="*/ 381662 h 2941982"/>
              <a:gd name="connsiteX39" fmla="*/ 485030 w 699766"/>
              <a:gd name="connsiteY39" fmla="*/ 270344 h 2941982"/>
              <a:gd name="connsiteX40" fmla="*/ 485030 w 699766"/>
              <a:gd name="connsiteY40" fmla="*/ 87464 h 2941982"/>
              <a:gd name="connsiteX41" fmla="*/ 445274 w 699766"/>
              <a:gd name="connsiteY41" fmla="*/ 15902 h 2941982"/>
              <a:gd name="connsiteX42" fmla="*/ 413468 w 699766"/>
              <a:gd name="connsiteY42" fmla="*/ 0 h 2941982"/>
              <a:gd name="connsiteX43" fmla="*/ 238540 w 699766"/>
              <a:gd name="connsiteY43" fmla="*/ 7951 h 2941982"/>
              <a:gd name="connsiteX44" fmla="*/ 198783 w 699766"/>
              <a:gd name="connsiteY44" fmla="*/ 47708 h 294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99766" h="2941982">
                <a:moveTo>
                  <a:pt x="198783" y="47708"/>
                </a:moveTo>
                <a:cubicBezTo>
                  <a:pt x="182880" y="70237"/>
                  <a:pt x="191725" y="54022"/>
                  <a:pt x="143124" y="143123"/>
                </a:cubicBezTo>
                <a:cubicBezTo>
                  <a:pt x="111208" y="201634"/>
                  <a:pt x="122323" y="166787"/>
                  <a:pt x="95416" y="238539"/>
                </a:cubicBezTo>
                <a:cubicBezTo>
                  <a:pt x="86587" y="262082"/>
                  <a:pt x="71562" y="310101"/>
                  <a:pt x="71562" y="310101"/>
                </a:cubicBezTo>
                <a:cubicBezTo>
                  <a:pt x="68912" y="463826"/>
                  <a:pt x="68489" y="617606"/>
                  <a:pt x="63611" y="771276"/>
                </a:cubicBezTo>
                <a:cubicBezTo>
                  <a:pt x="63169" y="785208"/>
                  <a:pt x="39863" y="874345"/>
                  <a:pt x="39757" y="874643"/>
                </a:cubicBezTo>
                <a:cubicBezTo>
                  <a:pt x="33777" y="891387"/>
                  <a:pt x="21883" y="905607"/>
                  <a:pt x="15903" y="922351"/>
                </a:cubicBezTo>
                <a:cubicBezTo>
                  <a:pt x="8552" y="942934"/>
                  <a:pt x="5301" y="964758"/>
                  <a:pt x="0" y="985962"/>
                </a:cubicBezTo>
                <a:cubicBezTo>
                  <a:pt x="5301" y="1065475"/>
                  <a:pt x="9943" y="1145035"/>
                  <a:pt x="15903" y="1224501"/>
                </a:cubicBezTo>
                <a:cubicBezTo>
                  <a:pt x="17895" y="1251063"/>
                  <a:pt x="21579" y="1277475"/>
                  <a:pt x="23854" y="1304014"/>
                </a:cubicBezTo>
                <a:cubicBezTo>
                  <a:pt x="42181" y="1517829"/>
                  <a:pt x="-398" y="1449254"/>
                  <a:pt x="63611" y="1534602"/>
                </a:cubicBezTo>
                <a:cubicBezTo>
                  <a:pt x="58310" y="1592911"/>
                  <a:pt x="48468" y="1650985"/>
                  <a:pt x="47708" y="1709530"/>
                </a:cubicBezTo>
                <a:cubicBezTo>
                  <a:pt x="38593" y="2411424"/>
                  <a:pt x="71037" y="1946963"/>
                  <a:pt x="47708" y="2250219"/>
                </a:cubicBezTo>
                <a:cubicBezTo>
                  <a:pt x="53009" y="2308529"/>
                  <a:pt x="57373" y="2366931"/>
                  <a:pt x="63611" y="2425148"/>
                </a:cubicBezTo>
                <a:cubicBezTo>
                  <a:pt x="65329" y="2441178"/>
                  <a:pt x="69282" y="2456896"/>
                  <a:pt x="71562" y="2472856"/>
                </a:cubicBezTo>
                <a:cubicBezTo>
                  <a:pt x="74584" y="2494010"/>
                  <a:pt x="70559" y="2517064"/>
                  <a:pt x="79514" y="2536466"/>
                </a:cubicBezTo>
                <a:cubicBezTo>
                  <a:pt x="87368" y="2553482"/>
                  <a:pt x="106018" y="2562970"/>
                  <a:pt x="119270" y="2576222"/>
                </a:cubicBezTo>
                <a:cubicBezTo>
                  <a:pt x="165645" y="2715354"/>
                  <a:pt x="74616" y="2435108"/>
                  <a:pt x="143124" y="2926080"/>
                </a:cubicBezTo>
                <a:cubicBezTo>
                  <a:pt x="144762" y="2937819"/>
                  <a:pt x="164327" y="2936681"/>
                  <a:pt x="174929" y="2941982"/>
                </a:cubicBezTo>
                <a:cubicBezTo>
                  <a:pt x="382451" y="2872809"/>
                  <a:pt x="283690" y="2893600"/>
                  <a:pt x="469127" y="2870421"/>
                </a:cubicBezTo>
                <a:cubicBezTo>
                  <a:pt x="490933" y="2835531"/>
                  <a:pt x="517166" y="2798031"/>
                  <a:pt x="532738" y="2759102"/>
                </a:cubicBezTo>
                <a:cubicBezTo>
                  <a:pt x="536797" y="2748956"/>
                  <a:pt x="537549" y="2737764"/>
                  <a:pt x="540689" y="2727297"/>
                </a:cubicBezTo>
                <a:cubicBezTo>
                  <a:pt x="546397" y="2708271"/>
                  <a:pt x="574153" y="2627516"/>
                  <a:pt x="580446" y="2615979"/>
                </a:cubicBezTo>
                <a:cubicBezTo>
                  <a:pt x="585831" y="2606107"/>
                  <a:pt x="596349" y="2600076"/>
                  <a:pt x="604300" y="2592125"/>
                </a:cubicBezTo>
                <a:cubicBezTo>
                  <a:pt x="606950" y="2568271"/>
                  <a:pt x="607719" y="2544132"/>
                  <a:pt x="612251" y="2520563"/>
                </a:cubicBezTo>
                <a:cubicBezTo>
                  <a:pt x="667399" y="2233790"/>
                  <a:pt x="629797" y="2485209"/>
                  <a:pt x="652007" y="2329732"/>
                </a:cubicBezTo>
                <a:cubicBezTo>
                  <a:pt x="641405" y="2252869"/>
                  <a:pt x="633434" y="2175598"/>
                  <a:pt x="620202" y="2099144"/>
                </a:cubicBezTo>
                <a:cubicBezTo>
                  <a:pt x="558948" y="1745230"/>
                  <a:pt x="593645" y="2035045"/>
                  <a:pt x="572494" y="1844702"/>
                </a:cubicBezTo>
                <a:cubicBezTo>
                  <a:pt x="580445" y="1781092"/>
                  <a:pt x="581665" y="1716272"/>
                  <a:pt x="596348" y="1653871"/>
                </a:cubicBezTo>
                <a:cubicBezTo>
                  <a:pt x="603135" y="1625026"/>
                  <a:pt x="626370" y="1602346"/>
                  <a:pt x="636105" y="1574358"/>
                </a:cubicBezTo>
                <a:cubicBezTo>
                  <a:pt x="647722" y="1540959"/>
                  <a:pt x="651383" y="1505296"/>
                  <a:pt x="659959" y="1470991"/>
                </a:cubicBezTo>
                <a:cubicBezTo>
                  <a:pt x="667288" y="1441674"/>
                  <a:pt x="675862" y="1412682"/>
                  <a:pt x="683813" y="1383527"/>
                </a:cubicBezTo>
                <a:cubicBezTo>
                  <a:pt x="686463" y="1330518"/>
                  <a:pt x="688647" y="1277484"/>
                  <a:pt x="691764" y="1224501"/>
                </a:cubicBezTo>
                <a:cubicBezTo>
                  <a:pt x="693948" y="1187364"/>
                  <a:pt x="699715" y="1150383"/>
                  <a:pt x="699715" y="1113182"/>
                </a:cubicBezTo>
                <a:cubicBezTo>
                  <a:pt x="699715" y="1023028"/>
                  <a:pt x="700916" y="932526"/>
                  <a:pt x="691764" y="842838"/>
                </a:cubicBezTo>
                <a:cubicBezTo>
                  <a:pt x="679068" y="718420"/>
                  <a:pt x="659099" y="743458"/>
                  <a:pt x="620202" y="644056"/>
                </a:cubicBezTo>
                <a:cubicBezTo>
                  <a:pt x="607065" y="610485"/>
                  <a:pt x="601579" y="574242"/>
                  <a:pt x="588397" y="540689"/>
                </a:cubicBezTo>
                <a:cubicBezTo>
                  <a:pt x="572355" y="499854"/>
                  <a:pt x="550742" y="461427"/>
                  <a:pt x="532738" y="421419"/>
                </a:cubicBezTo>
                <a:cubicBezTo>
                  <a:pt x="526881" y="408403"/>
                  <a:pt x="521133" y="395273"/>
                  <a:pt x="516835" y="381662"/>
                </a:cubicBezTo>
                <a:cubicBezTo>
                  <a:pt x="505214" y="344862"/>
                  <a:pt x="495632" y="307450"/>
                  <a:pt x="485030" y="270344"/>
                </a:cubicBezTo>
                <a:cubicBezTo>
                  <a:pt x="496404" y="190726"/>
                  <a:pt x="500013" y="192346"/>
                  <a:pt x="485030" y="87464"/>
                </a:cubicBezTo>
                <a:cubicBezTo>
                  <a:pt x="482168" y="67428"/>
                  <a:pt x="461012" y="29392"/>
                  <a:pt x="445274" y="15902"/>
                </a:cubicBezTo>
                <a:cubicBezTo>
                  <a:pt x="436274" y="8188"/>
                  <a:pt x="424070" y="5301"/>
                  <a:pt x="413468" y="0"/>
                </a:cubicBezTo>
                <a:cubicBezTo>
                  <a:pt x="355159" y="2650"/>
                  <a:pt x="296362" y="-24"/>
                  <a:pt x="238540" y="7951"/>
                </a:cubicBezTo>
                <a:cubicBezTo>
                  <a:pt x="218544" y="10709"/>
                  <a:pt x="214686" y="25179"/>
                  <a:pt x="198783" y="47708"/>
                </a:cubicBezTo>
                <a:close/>
              </a:path>
            </a:pathLst>
          </a:custGeom>
          <a:solidFill>
            <a:schemeClr val="bg1">
              <a:lumMod val="75000"/>
              <a:alpha val="4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dirty="0"/>
          </a:p>
        </p:txBody>
      </p:sp>
      <p:grpSp>
        <p:nvGrpSpPr>
          <p:cNvPr id="32" name="Группа 31">
            <a:extLst>
              <a:ext uri="{FF2B5EF4-FFF2-40B4-BE49-F238E27FC236}">
                <a16:creationId xmlns:a16="http://schemas.microsoft.com/office/drawing/2014/main" id="{4E7CFB79-E91F-F253-4629-DFEDFD20F73A}"/>
              </a:ext>
            </a:extLst>
          </p:cNvPr>
          <p:cNvGrpSpPr/>
          <p:nvPr/>
        </p:nvGrpSpPr>
        <p:grpSpPr>
          <a:xfrm>
            <a:off x="4087770" y="848213"/>
            <a:ext cx="4016460" cy="1446550"/>
            <a:chOff x="4630510" y="848213"/>
            <a:chExt cx="4016460" cy="1446550"/>
          </a:xfrm>
        </p:grpSpPr>
        <p:sp>
          <p:nvSpPr>
            <p:cNvPr id="22" name="TextBox 21"/>
            <p:cNvSpPr txBox="1"/>
            <p:nvPr/>
          </p:nvSpPr>
          <p:spPr>
            <a:xfrm>
              <a:off x="4630510" y="848213"/>
              <a:ext cx="4016460" cy="1446550"/>
            </a:xfrm>
            <a:custGeom>
              <a:avLst/>
              <a:gdLst>
                <a:gd name="connsiteX0" fmla="*/ 0 w 4016460"/>
                <a:gd name="connsiteY0" fmla="*/ 0 h 1446550"/>
                <a:gd name="connsiteX1" fmla="*/ 533615 w 4016460"/>
                <a:gd name="connsiteY1" fmla="*/ 0 h 1446550"/>
                <a:gd name="connsiteX2" fmla="*/ 986902 w 4016460"/>
                <a:gd name="connsiteY2" fmla="*/ 0 h 1446550"/>
                <a:gd name="connsiteX3" fmla="*/ 1641011 w 4016460"/>
                <a:gd name="connsiteY3" fmla="*/ 0 h 1446550"/>
                <a:gd name="connsiteX4" fmla="*/ 2174626 w 4016460"/>
                <a:gd name="connsiteY4" fmla="*/ 0 h 1446550"/>
                <a:gd name="connsiteX5" fmla="*/ 2708242 w 4016460"/>
                <a:gd name="connsiteY5" fmla="*/ 0 h 1446550"/>
                <a:gd name="connsiteX6" fmla="*/ 3362351 w 4016460"/>
                <a:gd name="connsiteY6" fmla="*/ 0 h 1446550"/>
                <a:gd name="connsiteX7" fmla="*/ 4016460 w 4016460"/>
                <a:gd name="connsiteY7" fmla="*/ 0 h 1446550"/>
                <a:gd name="connsiteX8" fmla="*/ 4016460 w 4016460"/>
                <a:gd name="connsiteY8" fmla="*/ 511114 h 1446550"/>
                <a:gd name="connsiteX9" fmla="*/ 4016460 w 4016460"/>
                <a:gd name="connsiteY9" fmla="*/ 964367 h 1446550"/>
                <a:gd name="connsiteX10" fmla="*/ 4016460 w 4016460"/>
                <a:gd name="connsiteY10" fmla="*/ 1446550 h 1446550"/>
                <a:gd name="connsiteX11" fmla="*/ 3442680 w 4016460"/>
                <a:gd name="connsiteY11" fmla="*/ 1446550 h 1446550"/>
                <a:gd name="connsiteX12" fmla="*/ 2909065 w 4016460"/>
                <a:gd name="connsiteY12" fmla="*/ 1446550 h 1446550"/>
                <a:gd name="connsiteX13" fmla="*/ 2254955 w 4016460"/>
                <a:gd name="connsiteY13" fmla="*/ 1446550 h 1446550"/>
                <a:gd name="connsiteX14" fmla="*/ 1600846 w 4016460"/>
                <a:gd name="connsiteY14" fmla="*/ 1446550 h 1446550"/>
                <a:gd name="connsiteX15" fmla="*/ 1107395 w 4016460"/>
                <a:gd name="connsiteY15" fmla="*/ 1446550 h 1446550"/>
                <a:gd name="connsiteX16" fmla="*/ 533615 w 4016460"/>
                <a:gd name="connsiteY16" fmla="*/ 1446550 h 1446550"/>
                <a:gd name="connsiteX17" fmla="*/ 0 w 4016460"/>
                <a:gd name="connsiteY17" fmla="*/ 1446550 h 1446550"/>
                <a:gd name="connsiteX18" fmla="*/ 0 w 4016460"/>
                <a:gd name="connsiteY18" fmla="*/ 964367 h 1446550"/>
                <a:gd name="connsiteX19" fmla="*/ 0 w 4016460"/>
                <a:gd name="connsiteY19" fmla="*/ 511114 h 1446550"/>
                <a:gd name="connsiteX20" fmla="*/ 0 w 4016460"/>
                <a:gd name="connsiteY20" fmla="*/ 0 h 144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16460" h="1446550" extrusionOk="0">
                  <a:moveTo>
                    <a:pt x="0" y="0"/>
                  </a:moveTo>
                  <a:cubicBezTo>
                    <a:pt x="148981" y="-55458"/>
                    <a:pt x="308500" y="57838"/>
                    <a:pt x="533615" y="0"/>
                  </a:cubicBezTo>
                  <a:cubicBezTo>
                    <a:pt x="758730" y="-57838"/>
                    <a:pt x="895429" y="42092"/>
                    <a:pt x="986902" y="0"/>
                  </a:cubicBezTo>
                  <a:cubicBezTo>
                    <a:pt x="1078375" y="-42092"/>
                    <a:pt x="1406496" y="56218"/>
                    <a:pt x="1641011" y="0"/>
                  </a:cubicBezTo>
                  <a:cubicBezTo>
                    <a:pt x="1875526" y="-56218"/>
                    <a:pt x="1944056" y="60202"/>
                    <a:pt x="2174626" y="0"/>
                  </a:cubicBezTo>
                  <a:cubicBezTo>
                    <a:pt x="2405197" y="-60202"/>
                    <a:pt x="2471550" y="45146"/>
                    <a:pt x="2708242" y="0"/>
                  </a:cubicBezTo>
                  <a:cubicBezTo>
                    <a:pt x="2944934" y="-45146"/>
                    <a:pt x="3216632" y="77279"/>
                    <a:pt x="3362351" y="0"/>
                  </a:cubicBezTo>
                  <a:cubicBezTo>
                    <a:pt x="3508070" y="-77279"/>
                    <a:pt x="3831264" y="38693"/>
                    <a:pt x="4016460" y="0"/>
                  </a:cubicBezTo>
                  <a:cubicBezTo>
                    <a:pt x="4029106" y="229955"/>
                    <a:pt x="3955684" y="288073"/>
                    <a:pt x="4016460" y="511114"/>
                  </a:cubicBezTo>
                  <a:cubicBezTo>
                    <a:pt x="4077236" y="734155"/>
                    <a:pt x="3982291" y="790322"/>
                    <a:pt x="4016460" y="964367"/>
                  </a:cubicBezTo>
                  <a:cubicBezTo>
                    <a:pt x="4050629" y="1138412"/>
                    <a:pt x="3967476" y="1336228"/>
                    <a:pt x="4016460" y="1446550"/>
                  </a:cubicBezTo>
                  <a:cubicBezTo>
                    <a:pt x="3784516" y="1471473"/>
                    <a:pt x="3618606" y="1386834"/>
                    <a:pt x="3442680" y="1446550"/>
                  </a:cubicBezTo>
                  <a:cubicBezTo>
                    <a:pt x="3266754" y="1506266"/>
                    <a:pt x="3105442" y="1417074"/>
                    <a:pt x="2909065" y="1446550"/>
                  </a:cubicBezTo>
                  <a:cubicBezTo>
                    <a:pt x="2712689" y="1476026"/>
                    <a:pt x="2553157" y="1370236"/>
                    <a:pt x="2254955" y="1446550"/>
                  </a:cubicBezTo>
                  <a:cubicBezTo>
                    <a:pt x="1956753" y="1522864"/>
                    <a:pt x="1760616" y="1412318"/>
                    <a:pt x="1600846" y="1446550"/>
                  </a:cubicBezTo>
                  <a:cubicBezTo>
                    <a:pt x="1441076" y="1480782"/>
                    <a:pt x="1327622" y="1436717"/>
                    <a:pt x="1107395" y="1446550"/>
                  </a:cubicBezTo>
                  <a:cubicBezTo>
                    <a:pt x="887168" y="1456383"/>
                    <a:pt x="681950" y="1439899"/>
                    <a:pt x="533615" y="1446550"/>
                  </a:cubicBezTo>
                  <a:cubicBezTo>
                    <a:pt x="385280" y="1453201"/>
                    <a:pt x="248851" y="1414536"/>
                    <a:pt x="0" y="1446550"/>
                  </a:cubicBezTo>
                  <a:cubicBezTo>
                    <a:pt x="-23891" y="1219950"/>
                    <a:pt x="27360" y="1169442"/>
                    <a:pt x="0" y="964367"/>
                  </a:cubicBezTo>
                  <a:cubicBezTo>
                    <a:pt x="-27360" y="759292"/>
                    <a:pt x="13844" y="611552"/>
                    <a:pt x="0" y="511114"/>
                  </a:cubicBezTo>
                  <a:cubicBezTo>
                    <a:pt x="-13844" y="410676"/>
                    <a:pt x="55041" y="252210"/>
                    <a:pt x="0" y="0"/>
                  </a:cubicBezTo>
                  <a:close/>
                </a:path>
              </a:pathLst>
            </a:custGeom>
            <a:noFill/>
            <a:ln w="28575">
              <a:noFill/>
              <a:prstDash val="sysDot"/>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en-US" sz="2200" b="1" dirty="0"/>
                <a:t>Non3</a:t>
              </a:r>
            </a:p>
            <a:p>
              <a:pPr marL="285750" indent="-285750">
                <a:buFont typeface="Arial" panose="020B0604020202020204" pitchFamily="34" charset="0"/>
                <a:buChar char="•"/>
              </a:pPr>
              <a:r>
                <a:rPr lang="ru-RU" dirty="0"/>
                <a:t>локализуется в ядрышке</a:t>
              </a:r>
            </a:p>
            <a:p>
              <a:pPr marL="285750" indent="-285750">
                <a:buFont typeface="Arial" panose="020B0604020202020204" pitchFamily="34" charset="0"/>
                <a:buChar char="•"/>
              </a:pPr>
              <a:r>
                <a:rPr lang="ru-RU" dirty="0"/>
                <a:t>вероятно, играет роль в формировании веретена деления</a:t>
              </a:r>
            </a:p>
            <a:p>
              <a:pPr marL="285750" indent="-285750" algn="just">
                <a:buFont typeface="Arial" panose="020B0604020202020204" pitchFamily="34" charset="0"/>
                <a:buChar char="•"/>
              </a:pPr>
              <a:endParaRPr lang="ru-RU" sz="1200" dirty="0"/>
            </a:p>
          </p:txBody>
        </p:sp>
        <p:sp>
          <p:nvSpPr>
            <p:cNvPr id="12" name="Полилиния: фигура 11">
              <a:extLst>
                <a:ext uri="{FF2B5EF4-FFF2-40B4-BE49-F238E27FC236}">
                  <a16:creationId xmlns:a16="http://schemas.microsoft.com/office/drawing/2014/main" id="{FE9ED5BF-7B86-0005-975C-292E85B7FDC9}"/>
                </a:ext>
              </a:extLst>
            </p:cNvPr>
            <p:cNvSpPr>
              <a:spLocks noChangeAspect="1"/>
            </p:cNvSpPr>
            <p:nvPr/>
          </p:nvSpPr>
          <p:spPr>
            <a:xfrm>
              <a:off x="5969000" y="870933"/>
              <a:ext cx="288000" cy="376754"/>
            </a:xfrm>
            <a:custGeom>
              <a:avLst/>
              <a:gdLst>
                <a:gd name="connsiteX0" fmla="*/ 47708 w 278296"/>
                <a:gd name="connsiteY0" fmla="*/ 24604 h 461926"/>
                <a:gd name="connsiteX1" fmla="*/ 15903 w 278296"/>
                <a:gd name="connsiteY1" fmla="*/ 64361 h 461926"/>
                <a:gd name="connsiteX2" fmla="*/ 0 w 278296"/>
                <a:gd name="connsiteY2" fmla="*/ 120020 h 461926"/>
                <a:gd name="connsiteX3" fmla="*/ 7951 w 278296"/>
                <a:gd name="connsiteY3" fmla="*/ 294949 h 461926"/>
                <a:gd name="connsiteX4" fmla="*/ 47708 w 278296"/>
                <a:gd name="connsiteY4" fmla="*/ 334705 h 461926"/>
                <a:gd name="connsiteX5" fmla="*/ 159026 w 278296"/>
                <a:gd name="connsiteY5" fmla="*/ 453975 h 461926"/>
                <a:gd name="connsiteX6" fmla="*/ 182880 w 278296"/>
                <a:gd name="connsiteY6" fmla="*/ 461926 h 461926"/>
                <a:gd name="connsiteX7" fmla="*/ 230588 w 278296"/>
                <a:gd name="connsiteY7" fmla="*/ 453975 h 461926"/>
                <a:gd name="connsiteX8" fmla="*/ 222637 w 278296"/>
                <a:gd name="connsiteY8" fmla="*/ 350608 h 461926"/>
                <a:gd name="connsiteX9" fmla="*/ 254442 w 278296"/>
                <a:gd name="connsiteY9" fmla="*/ 271095 h 461926"/>
                <a:gd name="connsiteX10" fmla="*/ 278296 w 278296"/>
                <a:gd name="connsiteY10" fmla="*/ 207484 h 461926"/>
                <a:gd name="connsiteX11" fmla="*/ 254442 w 278296"/>
                <a:gd name="connsiteY11" fmla="*/ 96166 h 461926"/>
                <a:gd name="connsiteX12" fmla="*/ 214685 w 278296"/>
                <a:gd name="connsiteY12" fmla="*/ 64361 h 461926"/>
                <a:gd name="connsiteX13" fmla="*/ 143124 w 278296"/>
                <a:gd name="connsiteY13" fmla="*/ 32556 h 461926"/>
                <a:gd name="connsiteX14" fmla="*/ 111318 w 278296"/>
                <a:gd name="connsiteY14" fmla="*/ 751 h 461926"/>
                <a:gd name="connsiteX15" fmla="*/ 47708 w 278296"/>
                <a:gd name="connsiteY15" fmla="*/ 24604 h 46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8296" h="461926">
                  <a:moveTo>
                    <a:pt x="47708" y="24604"/>
                  </a:moveTo>
                  <a:cubicBezTo>
                    <a:pt x="31806" y="35206"/>
                    <a:pt x="24898" y="49970"/>
                    <a:pt x="15903" y="64361"/>
                  </a:cubicBezTo>
                  <a:cubicBezTo>
                    <a:pt x="11148" y="71969"/>
                    <a:pt x="1309" y="114783"/>
                    <a:pt x="0" y="120020"/>
                  </a:cubicBezTo>
                  <a:cubicBezTo>
                    <a:pt x="2650" y="178330"/>
                    <a:pt x="-4711" y="237969"/>
                    <a:pt x="7951" y="294949"/>
                  </a:cubicBezTo>
                  <a:cubicBezTo>
                    <a:pt x="12017" y="313244"/>
                    <a:pt x="36463" y="319712"/>
                    <a:pt x="47708" y="334705"/>
                  </a:cubicBezTo>
                  <a:cubicBezTo>
                    <a:pt x="122146" y="433955"/>
                    <a:pt x="68845" y="408885"/>
                    <a:pt x="159026" y="453975"/>
                  </a:cubicBezTo>
                  <a:cubicBezTo>
                    <a:pt x="166523" y="457723"/>
                    <a:pt x="174929" y="459276"/>
                    <a:pt x="182880" y="461926"/>
                  </a:cubicBezTo>
                  <a:lnTo>
                    <a:pt x="230588" y="453975"/>
                  </a:lnTo>
                  <a:cubicBezTo>
                    <a:pt x="242211" y="421431"/>
                    <a:pt x="220821" y="385118"/>
                    <a:pt x="222637" y="350608"/>
                  </a:cubicBezTo>
                  <a:cubicBezTo>
                    <a:pt x="224011" y="324501"/>
                    <a:pt x="243965" y="294668"/>
                    <a:pt x="254442" y="271095"/>
                  </a:cubicBezTo>
                  <a:cubicBezTo>
                    <a:pt x="267114" y="242584"/>
                    <a:pt x="269555" y="233705"/>
                    <a:pt x="278296" y="207484"/>
                  </a:cubicBezTo>
                  <a:cubicBezTo>
                    <a:pt x="270345" y="170378"/>
                    <a:pt x="269854" y="130844"/>
                    <a:pt x="254442" y="96166"/>
                  </a:cubicBezTo>
                  <a:cubicBezTo>
                    <a:pt x="247549" y="80658"/>
                    <a:pt x="228806" y="73775"/>
                    <a:pt x="214685" y="64361"/>
                  </a:cubicBezTo>
                  <a:cubicBezTo>
                    <a:pt x="197967" y="53216"/>
                    <a:pt x="160346" y="39445"/>
                    <a:pt x="143124" y="32556"/>
                  </a:cubicBezTo>
                  <a:cubicBezTo>
                    <a:pt x="132522" y="21954"/>
                    <a:pt x="125679" y="5059"/>
                    <a:pt x="111318" y="751"/>
                  </a:cubicBezTo>
                  <a:cubicBezTo>
                    <a:pt x="95876" y="-3882"/>
                    <a:pt x="63610" y="14002"/>
                    <a:pt x="47708" y="24604"/>
                  </a:cubicBezTo>
                  <a:close/>
                </a:path>
              </a:pathLst>
            </a:cu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 name="Группа 5">
            <a:extLst>
              <a:ext uri="{FF2B5EF4-FFF2-40B4-BE49-F238E27FC236}">
                <a16:creationId xmlns:a16="http://schemas.microsoft.com/office/drawing/2014/main" id="{E4499BAC-FA0E-D115-CC03-3AFA3DFE5992}"/>
              </a:ext>
            </a:extLst>
          </p:cNvPr>
          <p:cNvGrpSpPr/>
          <p:nvPr/>
        </p:nvGrpSpPr>
        <p:grpSpPr>
          <a:xfrm>
            <a:off x="624000" y="4408641"/>
            <a:ext cx="3643357" cy="1858415"/>
            <a:chOff x="706051" y="4767585"/>
            <a:chExt cx="3643357" cy="1858415"/>
          </a:xfrm>
        </p:grpSpPr>
        <p:sp>
          <p:nvSpPr>
            <p:cNvPr id="7" name="TextBox 6">
              <a:extLst>
                <a:ext uri="{FF2B5EF4-FFF2-40B4-BE49-F238E27FC236}">
                  <a16:creationId xmlns:a16="http://schemas.microsoft.com/office/drawing/2014/main" id="{D4DDDF03-9BA4-20F6-8BCD-200C41DC7CAB}"/>
                </a:ext>
              </a:extLst>
            </p:cNvPr>
            <p:cNvSpPr txBox="1"/>
            <p:nvPr/>
          </p:nvSpPr>
          <p:spPr>
            <a:xfrm>
              <a:off x="706051" y="4810118"/>
              <a:ext cx="3643357" cy="1815882"/>
            </a:xfrm>
            <a:custGeom>
              <a:avLst/>
              <a:gdLst>
                <a:gd name="connsiteX0" fmla="*/ 0 w 3643357"/>
                <a:gd name="connsiteY0" fmla="*/ 0 h 1815882"/>
                <a:gd name="connsiteX1" fmla="*/ 556913 w 3643357"/>
                <a:gd name="connsiteY1" fmla="*/ 0 h 1815882"/>
                <a:gd name="connsiteX2" fmla="*/ 1004526 w 3643357"/>
                <a:gd name="connsiteY2" fmla="*/ 0 h 1815882"/>
                <a:gd name="connsiteX3" fmla="*/ 1452138 w 3643357"/>
                <a:gd name="connsiteY3" fmla="*/ 0 h 1815882"/>
                <a:gd name="connsiteX4" fmla="*/ 2009051 w 3643357"/>
                <a:gd name="connsiteY4" fmla="*/ 0 h 1815882"/>
                <a:gd name="connsiteX5" fmla="*/ 2456664 w 3643357"/>
                <a:gd name="connsiteY5" fmla="*/ 0 h 1815882"/>
                <a:gd name="connsiteX6" fmla="*/ 2977143 w 3643357"/>
                <a:gd name="connsiteY6" fmla="*/ 0 h 1815882"/>
                <a:gd name="connsiteX7" fmla="*/ 3643357 w 3643357"/>
                <a:gd name="connsiteY7" fmla="*/ 0 h 1815882"/>
                <a:gd name="connsiteX8" fmla="*/ 3643357 w 3643357"/>
                <a:gd name="connsiteY8" fmla="*/ 417653 h 1815882"/>
                <a:gd name="connsiteX9" fmla="*/ 3643357 w 3643357"/>
                <a:gd name="connsiteY9" fmla="*/ 871623 h 1815882"/>
                <a:gd name="connsiteX10" fmla="*/ 3643357 w 3643357"/>
                <a:gd name="connsiteY10" fmla="*/ 1325594 h 1815882"/>
                <a:gd name="connsiteX11" fmla="*/ 3643357 w 3643357"/>
                <a:gd name="connsiteY11" fmla="*/ 1815882 h 1815882"/>
                <a:gd name="connsiteX12" fmla="*/ 3232178 w 3643357"/>
                <a:gd name="connsiteY12" fmla="*/ 1815882 h 1815882"/>
                <a:gd name="connsiteX13" fmla="*/ 2675265 w 3643357"/>
                <a:gd name="connsiteY13" fmla="*/ 1815882 h 1815882"/>
                <a:gd name="connsiteX14" fmla="*/ 2264086 w 3643357"/>
                <a:gd name="connsiteY14" fmla="*/ 1815882 h 1815882"/>
                <a:gd name="connsiteX15" fmla="*/ 1707173 w 3643357"/>
                <a:gd name="connsiteY15" fmla="*/ 1815882 h 1815882"/>
                <a:gd name="connsiteX16" fmla="*/ 1223127 w 3643357"/>
                <a:gd name="connsiteY16" fmla="*/ 1815882 h 1815882"/>
                <a:gd name="connsiteX17" fmla="*/ 739081 w 3643357"/>
                <a:gd name="connsiteY17" fmla="*/ 1815882 h 1815882"/>
                <a:gd name="connsiteX18" fmla="*/ 0 w 3643357"/>
                <a:gd name="connsiteY18" fmla="*/ 1815882 h 1815882"/>
                <a:gd name="connsiteX19" fmla="*/ 0 w 3643357"/>
                <a:gd name="connsiteY19" fmla="*/ 1325594 h 1815882"/>
                <a:gd name="connsiteX20" fmla="*/ 0 w 3643357"/>
                <a:gd name="connsiteY20" fmla="*/ 907941 h 1815882"/>
                <a:gd name="connsiteX21" fmla="*/ 0 w 3643357"/>
                <a:gd name="connsiteY21" fmla="*/ 435812 h 1815882"/>
                <a:gd name="connsiteX22" fmla="*/ 0 w 3643357"/>
                <a:gd name="connsiteY22" fmla="*/ 0 h 181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43357" h="1815882" extrusionOk="0">
                  <a:moveTo>
                    <a:pt x="0" y="0"/>
                  </a:moveTo>
                  <a:cubicBezTo>
                    <a:pt x="190403" y="-60957"/>
                    <a:pt x="347773" y="48820"/>
                    <a:pt x="556913" y="0"/>
                  </a:cubicBezTo>
                  <a:cubicBezTo>
                    <a:pt x="766053" y="-48820"/>
                    <a:pt x="799031" y="33060"/>
                    <a:pt x="1004526" y="0"/>
                  </a:cubicBezTo>
                  <a:cubicBezTo>
                    <a:pt x="1210021" y="-33060"/>
                    <a:pt x="1335133" y="22351"/>
                    <a:pt x="1452138" y="0"/>
                  </a:cubicBezTo>
                  <a:cubicBezTo>
                    <a:pt x="1569143" y="-22351"/>
                    <a:pt x="1877017" y="46804"/>
                    <a:pt x="2009051" y="0"/>
                  </a:cubicBezTo>
                  <a:cubicBezTo>
                    <a:pt x="2141085" y="-46804"/>
                    <a:pt x="2252625" y="674"/>
                    <a:pt x="2456664" y="0"/>
                  </a:cubicBezTo>
                  <a:cubicBezTo>
                    <a:pt x="2660703" y="-674"/>
                    <a:pt x="2844327" y="55292"/>
                    <a:pt x="2977143" y="0"/>
                  </a:cubicBezTo>
                  <a:cubicBezTo>
                    <a:pt x="3109959" y="-55292"/>
                    <a:pt x="3341620" y="16294"/>
                    <a:pt x="3643357" y="0"/>
                  </a:cubicBezTo>
                  <a:cubicBezTo>
                    <a:pt x="3660314" y="141545"/>
                    <a:pt x="3596278" y="256566"/>
                    <a:pt x="3643357" y="417653"/>
                  </a:cubicBezTo>
                  <a:cubicBezTo>
                    <a:pt x="3690436" y="578740"/>
                    <a:pt x="3592299" y="665888"/>
                    <a:pt x="3643357" y="871623"/>
                  </a:cubicBezTo>
                  <a:cubicBezTo>
                    <a:pt x="3694415" y="1077358"/>
                    <a:pt x="3611048" y="1183469"/>
                    <a:pt x="3643357" y="1325594"/>
                  </a:cubicBezTo>
                  <a:cubicBezTo>
                    <a:pt x="3675666" y="1467719"/>
                    <a:pt x="3628626" y="1618013"/>
                    <a:pt x="3643357" y="1815882"/>
                  </a:cubicBezTo>
                  <a:cubicBezTo>
                    <a:pt x="3549394" y="1861109"/>
                    <a:pt x="3324001" y="1773503"/>
                    <a:pt x="3232178" y="1815882"/>
                  </a:cubicBezTo>
                  <a:cubicBezTo>
                    <a:pt x="3140355" y="1858261"/>
                    <a:pt x="2845414" y="1789524"/>
                    <a:pt x="2675265" y="1815882"/>
                  </a:cubicBezTo>
                  <a:cubicBezTo>
                    <a:pt x="2505116" y="1842240"/>
                    <a:pt x="2376603" y="1815382"/>
                    <a:pt x="2264086" y="1815882"/>
                  </a:cubicBezTo>
                  <a:cubicBezTo>
                    <a:pt x="2151569" y="1816382"/>
                    <a:pt x="1933209" y="1781781"/>
                    <a:pt x="1707173" y="1815882"/>
                  </a:cubicBezTo>
                  <a:cubicBezTo>
                    <a:pt x="1481137" y="1849983"/>
                    <a:pt x="1379375" y="1772024"/>
                    <a:pt x="1223127" y="1815882"/>
                  </a:cubicBezTo>
                  <a:cubicBezTo>
                    <a:pt x="1066879" y="1859740"/>
                    <a:pt x="952562" y="1801233"/>
                    <a:pt x="739081" y="1815882"/>
                  </a:cubicBezTo>
                  <a:cubicBezTo>
                    <a:pt x="525600" y="1830531"/>
                    <a:pt x="191589" y="1776279"/>
                    <a:pt x="0" y="1815882"/>
                  </a:cubicBezTo>
                  <a:cubicBezTo>
                    <a:pt x="-18059" y="1575181"/>
                    <a:pt x="29358" y="1423883"/>
                    <a:pt x="0" y="1325594"/>
                  </a:cubicBezTo>
                  <a:cubicBezTo>
                    <a:pt x="-29358" y="1227305"/>
                    <a:pt x="15115" y="995681"/>
                    <a:pt x="0" y="907941"/>
                  </a:cubicBezTo>
                  <a:cubicBezTo>
                    <a:pt x="-15115" y="820201"/>
                    <a:pt x="47841" y="640078"/>
                    <a:pt x="0" y="435812"/>
                  </a:cubicBezTo>
                  <a:cubicBezTo>
                    <a:pt x="-47841" y="231546"/>
                    <a:pt x="22251" y="98724"/>
                    <a:pt x="0" y="0"/>
                  </a:cubicBezTo>
                  <a:close/>
                </a:path>
              </a:pathLst>
            </a:custGeom>
            <a:noFill/>
            <a:ln w="28575">
              <a:noFill/>
              <a:prstDash val="sysDot"/>
              <a:extLst>
                <a:ext uri="{C807C97D-BFC1-408E-A445-0C87EB9F89A2}">
                  <ask:lineSketchStyleProps xmlns:ask="http://schemas.microsoft.com/office/drawing/2018/sketchyshapes" sd="3862529618">
                    <a:prstGeom prst="rect">
                      <a:avLst/>
                    </a:prstGeom>
                    <ask:type>
                      <ask:lineSketchScribble/>
                    </ask:type>
                  </ask:lineSketchStyleProps>
                </a:ext>
              </a:extLst>
            </a:ln>
          </p:spPr>
          <p:txBody>
            <a:bodyPr wrap="square" rtlCol="0">
              <a:spAutoFit/>
            </a:bodyPr>
            <a:lstStyle/>
            <a:p>
              <a:pPr algn="ctr"/>
              <a:r>
                <a:rPr lang="en-US" sz="2200" b="1" dirty="0"/>
                <a:t>Mast</a:t>
              </a:r>
            </a:p>
            <a:p>
              <a:pPr marL="285750" indent="-285750">
                <a:buFont typeface="Arial" panose="020B0604020202020204" pitchFamily="34" charset="0"/>
                <a:buChar char="•"/>
              </a:pPr>
              <a:r>
                <a:rPr lang="ru-RU" dirty="0"/>
                <a:t>локализуется около кинетохоров и на межполюсных микротрубочках</a:t>
              </a:r>
            </a:p>
            <a:p>
              <a:pPr marL="285750" indent="-285750">
                <a:buFont typeface="Arial" panose="020B0604020202020204" pitchFamily="34" charset="0"/>
                <a:buChar char="•"/>
              </a:pPr>
              <a:r>
                <a:rPr lang="ru-RU" dirty="0"/>
                <a:t>необходим для прикрепления микротрубочек к кинетохорам</a:t>
              </a:r>
            </a:p>
          </p:txBody>
        </p:sp>
        <p:pic>
          <p:nvPicPr>
            <p:cNvPr id="8" name="Рисунок 7">
              <a:extLst>
                <a:ext uri="{FF2B5EF4-FFF2-40B4-BE49-F238E27FC236}">
                  <a16:creationId xmlns:a16="http://schemas.microsoft.com/office/drawing/2014/main" id="{83313A51-F0D2-6432-140C-BE9B02A0FA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1728" y="4767585"/>
              <a:ext cx="540000" cy="540000"/>
            </a:xfrm>
            <a:prstGeom prst="rect">
              <a:avLst/>
            </a:prstGeom>
          </p:spPr>
        </p:pic>
      </p:grpSp>
      <p:grpSp>
        <p:nvGrpSpPr>
          <p:cNvPr id="9" name="Группа 8">
            <a:extLst>
              <a:ext uri="{FF2B5EF4-FFF2-40B4-BE49-F238E27FC236}">
                <a16:creationId xmlns:a16="http://schemas.microsoft.com/office/drawing/2014/main" id="{C98F6B18-7570-B578-6C98-3A5CFB1A04E0}"/>
              </a:ext>
            </a:extLst>
          </p:cNvPr>
          <p:cNvGrpSpPr/>
          <p:nvPr/>
        </p:nvGrpSpPr>
        <p:grpSpPr>
          <a:xfrm>
            <a:off x="7924642" y="4523356"/>
            <a:ext cx="3643358" cy="1776714"/>
            <a:chOff x="6023868" y="4756953"/>
            <a:chExt cx="3643358" cy="1776714"/>
          </a:xfrm>
        </p:grpSpPr>
        <p:sp>
          <p:nvSpPr>
            <p:cNvPr id="10" name="TextBox 9">
              <a:extLst>
                <a:ext uri="{FF2B5EF4-FFF2-40B4-BE49-F238E27FC236}">
                  <a16:creationId xmlns:a16="http://schemas.microsoft.com/office/drawing/2014/main" id="{EE2100C8-BF04-A70C-06D8-788790B3E311}"/>
                </a:ext>
              </a:extLst>
            </p:cNvPr>
            <p:cNvSpPr txBox="1"/>
            <p:nvPr/>
          </p:nvSpPr>
          <p:spPr>
            <a:xfrm>
              <a:off x="6023868" y="4810118"/>
              <a:ext cx="3643358" cy="1723549"/>
            </a:xfrm>
            <a:custGeom>
              <a:avLst/>
              <a:gdLst>
                <a:gd name="connsiteX0" fmla="*/ 0 w 3643358"/>
                <a:gd name="connsiteY0" fmla="*/ 0 h 1723549"/>
                <a:gd name="connsiteX1" fmla="*/ 593347 w 3643358"/>
                <a:gd name="connsiteY1" fmla="*/ 0 h 1723549"/>
                <a:gd name="connsiteX2" fmla="*/ 1077393 w 3643358"/>
                <a:gd name="connsiteY2" fmla="*/ 0 h 1723549"/>
                <a:gd name="connsiteX3" fmla="*/ 1597873 w 3643358"/>
                <a:gd name="connsiteY3" fmla="*/ 0 h 1723549"/>
                <a:gd name="connsiteX4" fmla="*/ 2154786 w 3643358"/>
                <a:gd name="connsiteY4" fmla="*/ 0 h 1723549"/>
                <a:gd name="connsiteX5" fmla="*/ 2602399 w 3643358"/>
                <a:gd name="connsiteY5" fmla="*/ 0 h 1723549"/>
                <a:gd name="connsiteX6" fmla="*/ 3159312 w 3643358"/>
                <a:gd name="connsiteY6" fmla="*/ 0 h 1723549"/>
                <a:gd name="connsiteX7" fmla="*/ 3643358 w 3643358"/>
                <a:gd name="connsiteY7" fmla="*/ 0 h 1723549"/>
                <a:gd name="connsiteX8" fmla="*/ 3643358 w 3643358"/>
                <a:gd name="connsiteY8" fmla="*/ 540045 h 1723549"/>
                <a:gd name="connsiteX9" fmla="*/ 3643358 w 3643358"/>
                <a:gd name="connsiteY9" fmla="*/ 1062855 h 1723549"/>
                <a:gd name="connsiteX10" fmla="*/ 3643358 w 3643358"/>
                <a:gd name="connsiteY10" fmla="*/ 1723549 h 1723549"/>
                <a:gd name="connsiteX11" fmla="*/ 3086445 w 3643358"/>
                <a:gd name="connsiteY11" fmla="*/ 1723549 h 1723549"/>
                <a:gd name="connsiteX12" fmla="*/ 2602399 w 3643358"/>
                <a:gd name="connsiteY12" fmla="*/ 1723549 h 1723549"/>
                <a:gd name="connsiteX13" fmla="*/ 2081919 w 3643358"/>
                <a:gd name="connsiteY13" fmla="*/ 1723549 h 1723549"/>
                <a:gd name="connsiteX14" fmla="*/ 1561439 w 3643358"/>
                <a:gd name="connsiteY14" fmla="*/ 1723549 h 1723549"/>
                <a:gd name="connsiteX15" fmla="*/ 1040959 w 3643358"/>
                <a:gd name="connsiteY15" fmla="*/ 1723549 h 1723549"/>
                <a:gd name="connsiteX16" fmla="*/ 629780 w 3643358"/>
                <a:gd name="connsiteY16" fmla="*/ 1723549 h 1723549"/>
                <a:gd name="connsiteX17" fmla="*/ 0 w 3643358"/>
                <a:gd name="connsiteY17" fmla="*/ 1723549 h 1723549"/>
                <a:gd name="connsiteX18" fmla="*/ 0 w 3643358"/>
                <a:gd name="connsiteY18" fmla="*/ 1200739 h 1723549"/>
                <a:gd name="connsiteX19" fmla="*/ 0 w 3643358"/>
                <a:gd name="connsiteY19" fmla="*/ 677929 h 1723549"/>
                <a:gd name="connsiteX20" fmla="*/ 0 w 3643358"/>
                <a:gd name="connsiteY20" fmla="*/ 0 h 172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43358" h="1723549" extrusionOk="0">
                  <a:moveTo>
                    <a:pt x="0" y="0"/>
                  </a:moveTo>
                  <a:cubicBezTo>
                    <a:pt x="148393" y="-37454"/>
                    <a:pt x="304028" y="34844"/>
                    <a:pt x="593347" y="0"/>
                  </a:cubicBezTo>
                  <a:cubicBezTo>
                    <a:pt x="882666" y="-34844"/>
                    <a:pt x="849904" y="369"/>
                    <a:pt x="1077393" y="0"/>
                  </a:cubicBezTo>
                  <a:cubicBezTo>
                    <a:pt x="1304882" y="-369"/>
                    <a:pt x="1381684" y="12553"/>
                    <a:pt x="1597873" y="0"/>
                  </a:cubicBezTo>
                  <a:cubicBezTo>
                    <a:pt x="1814062" y="-12553"/>
                    <a:pt x="2009193" y="22050"/>
                    <a:pt x="2154786" y="0"/>
                  </a:cubicBezTo>
                  <a:cubicBezTo>
                    <a:pt x="2300379" y="-22050"/>
                    <a:pt x="2399544" y="43383"/>
                    <a:pt x="2602399" y="0"/>
                  </a:cubicBezTo>
                  <a:cubicBezTo>
                    <a:pt x="2805254" y="-43383"/>
                    <a:pt x="2933725" y="61043"/>
                    <a:pt x="3159312" y="0"/>
                  </a:cubicBezTo>
                  <a:cubicBezTo>
                    <a:pt x="3384899" y="-61043"/>
                    <a:pt x="3489268" y="48855"/>
                    <a:pt x="3643358" y="0"/>
                  </a:cubicBezTo>
                  <a:cubicBezTo>
                    <a:pt x="3644830" y="254063"/>
                    <a:pt x="3609893" y="305712"/>
                    <a:pt x="3643358" y="540045"/>
                  </a:cubicBezTo>
                  <a:cubicBezTo>
                    <a:pt x="3676823" y="774379"/>
                    <a:pt x="3626654" y="897833"/>
                    <a:pt x="3643358" y="1062855"/>
                  </a:cubicBezTo>
                  <a:cubicBezTo>
                    <a:pt x="3660062" y="1227877"/>
                    <a:pt x="3643124" y="1533601"/>
                    <a:pt x="3643358" y="1723549"/>
                  </a:cubicBezTo>
                  <a:cubicBezTo>
                    <a:pt x="3508489" y="1781732"/>
                    <a:pt x="3310449" y="1706202"/>
                    <a:pt x="3086445" y="1723549"/>
                  </a:cubicBezTo>
                  <a:cubicBezTo>
                    <a:pt x="2862441" y="1740896"/>
                    <a:pt x="2728511" y="1714828"/>
                    <a:pt x="2602399" y="1723549"/>
                  </a:cubicBezTo>
                  <a:cubicBezTo>
                    <a:pt x="2476287" y="1732270"/>
                    <a:pt x="2244260" y="1706674"/>
                    <a:pt x="2081919" y="1723549"/>
                  </a:cubicBezTo>
                  <a:cubicBezTo>
                    <a:pt x="1919578" y="1740424"/>
                    <a:pt x="1669488" y="1698277"/>
                    <a:pt x="1561439" y="1723549"/>
                  </a:cubicBezTo>
                  <a:cubicBezTo>
                    <a:pt x="1453390" y="1748821"/>
                    <a:pt x="1287564" y="1696830"/>
                    <a:pt x="1040959" y="1723549"/>
                  </a:cubicBezTo>
                  <a:cubicBezTo>
                    <a:pt x="794354" y="1750268"/>
                    <a:pt x="806733" y="1681943"/>
                    <a:pt x="629780" y="1723549"/>
                  </a:cubicBezTo>
                  <a:cubicBezTo>
                    <a:pt x="452827" y="1765155"/>
                    <a:pt x="192948" y="1709040"/>
                    <a:pt x="0" y="1723549"/>
                  </a:cubicBezTo>
                  <a:cubicBezTo>
                    <a:pt x="-4235" y="1489794"/>
                    <a:pt x="34322" y="1337610"/>
                    <a:pt x="0" y="1200739"/>
                  </a:cubicBezTo>
                  <a:cubicBezTo>
                    <a:pt x="-34322" y="1063868"/>
                    <a:pt x="31025" y="932057"/>
                    <a:pt x="0" y="677929"/>
                  </a:cubicBezTo>
                  <a:cubicBezTo>
                    <a:pt x="-31025" y="423801"/>
                    <a:pt x="38669" y="263948"/>
                    <a:pt x="0" y="0"/>
                  </a:cubicBezTo>
                  <a:close/>
                </a:path>
              </a:pathLst>
            </a:custGeom>
            <a:noFill/>
            <a:ln w="28575" cap="rnd">
              <a:noFill/>
              <a:prstDash val="sysDot"/>
              <a:extLst>
                <a:ext uri="{C807C97D-BFC1-408E-A445-0C87EB9F89A2}">
                  <ask:lineSketchStyleProps xmlns:ask="http://schemas.microsoft.com/office/drawing/2018/sketchyshapes" sd="2832874897">
                    <a:prstGeom prst="rect">
                      <a:avLst/>
                    </a:prstGeom>
                    <ask:type>
                      <ask:lineSketchScribble/>
                    </ask:type>
                  </ask:lineSketchStyleProps>
                </a:ext>
              </a:extLst>
            </a:ln>
          </p:spPr>
          <p:txBody>
            <a:bodyPr wrap="square" rtlCol="0">
              <a:spAutoFit/>
            </a:bodyPr>
            <a:lstStyle/>
            <a:p>
              <a:pPr algn="ctr"/>
              <a:r>
                <a:rPr lang="en-US" sz="2200" b="1" dirty="0"/>
                <a:t>Mei-38</a:t>
              </a:r>
            </a:p>
            <a:p>
              <a:pPr marL="285750" indent="-285750">
                <a:buFont typeface="Arial" panose="020B0604020202020204" pitchFamily="34" charset="0"/>
                <a:buChar char="•"/>
              </a:pPr>
              <a:r>
                <a:rPr lang="ru-RU" dirty="0"/>
                <a:t>локализация на кинетохорных микротрубочках</a:t>
              </a:r>
            </a:p>
            <a:p>
              <a:pPr marL="285750" indent="-285750">
                <a:buFont typeface="Arial" panose="020B0604020202020204" pitchFamily="34" charset="0"/>
                <a:buChar char="•"/>
              </a:pPr>
              <a:r>
                <a:rPr lang="ru-RU" dirty="0"/>
                <a:t>необходим для стабильности кинетохорных микротрубочек</a:t>
              </a:r>
            </a:p>
            <a:p>
              <a:pPr marL="285750" indent="-285750" algn="just">
                <a:buFont typeface="Arial" panose="020B0604020202020204" pitchFamily="34" charset="0"/>
                <a:buChar char="•"/>
              </a:pPr>
              <a:endParaRPr lang="ru-RU" sz="1200" dirty="0"/>
            </a:p>
          </p:txBody>
        </p:sp>
        <p:pic>
          <p:nvPicPr>
            <p:cNvPr id="14" name="Рисунок 13">
              <a:extLst>
                <a:ext uri="{FF2B5EF4-FFF2-40B4-BE49-F238E27FC236}">
                  <a16:creationId xmlns:a16="http://schemas.microsoft.com/office/drawing/2014/main" id="{E92B309F-D963-F091-8B39-1932DBBC91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04234" y="4756953"/>
              <a:ext cx="540000" cy="540000"/>
            </a:xfrm>
            <a:prstGeom prst="rect">
              <a:avLst/>
            </a:prstGeom>
          </p:spPr>
        </p:pic>
      </p:grpSp>
      <p:sp>
        <p:nvSpPr>
          <p:cNvPr id="15" name="Заголовок 1">
            <a:extLst>
              <a:ext uri="{FF2B5EF4-FFF2-40B4-BE49-F238E27FC236}">
                <a16:creationId xmlns:a16="http://schemas.microsoft.com/office/drawing/2014/main" id="{37E8F00E-9F3C-B7A1-CE2F-D3C370251420}"/>
              </a:ext>
            </a:extLst>
          </p:cNvPr>
          <p:cNvSpPr>
            <a:spLocks noGrp="1"/>
          </p:cNvSpPr>
          <p:nvPr>
            <p:ph type="title"/>
          </p:nvPr>
        </p:nvSpPr>
        <p:spPr>
          <a:xfrm>
            <a:off x="624000" y="277206"/>
            <a:ext cx="10944000" cy="720000"/>
          </a:xfrm>
        </p:spPr>
        <p:txBody>
          <a:bodyPr>
            <a:normAutofit/>
          </a:bodyPr>
          <a:lstStyle/>
          <a:p>
            <a:pPr algn="just"/>
            <a:r>
              <a:rPr lang="ru-RU" sz="2800" b="1" dirty="0"/>
              <a:t>ИССЛЕДУЕМЫЕ БЕЛКИ</a:t>
            </a:r>
          </a:p>
        </p:txBody>
      </p:sp>
      <p:grpSp>
        <p:nvGrpSpPr>
          <p:cNvPr id="16" name="Группа 15">
            <a:extLst>
              <a:ext uri="{FF2B5EF4-FFF2-40B4-BE49-F238E27FC236}">
                <a16:creationId xmlns:a16="http://schemas.microsoft.com/office/drawing/2014/main" id="{B9C49B99-6F07-213A-DDD6-EDEB029EA6FD}"/>
              </a:ext>
            </a:extLst>
          </p:cNvPr>
          <p:cNvGrpSpPr/>
          <p:nvPr/>
        </p:nvGrpSpPr>
        <p:grpSpPr>
          <a:xfrm>
            <a:off x="8646970" y="997206"/>
            <a:ext cx="2921030" cy="2180764"/>
            <a:chOff x="6460878" y="1279166"/>
            <a:chExt cx="2376000" cy="2180764"/>
          </a:xfrm>
        </p:grpSpPr>
        <p:pic>
          <p:nvPicPr>
            <p:cNvPr id="17" name="Рисунок 16">
              <a:extLst>
                <a:ext uri="{FF2B5EF4-FFF2-40B4-BE49-F238E27FC236}">
                  <a16:creationId xmlns:a16="http://schemas.microsoft.com/office/drawing/2014/main" id="{53A3A5D7-85EF-EEFB-9EC0-13A3977157F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4737" y="1279166"/>
              <a:ext cx="439242" cy="540000"/>
            </a:xfrm>
            <a:prstGeom prst="rect">
              <a:avLst/>
            </a:prstGeom>
          </p:spPr>
        </p:pic>
        <p:sp>
          <p:nvSpPr>
            <p:cNvPr id="18" name="TextBox 17">
              <a:extLst>
                <a:ext uri="{FF2B5EF4-FFF2-40B4-BE49-F238E27FC236}">
                  <a16:creationId xmlns:a16="http://schemas.microsoft.com/office/drawing/2014/main" id="{3152282D-D349-6B52-AF04-06414252B4CE}"/>
                </a:ext>
              </a:extLst>
            </p:cNvPr>
            <p:cNvSpPr txBox="1"/>
            <p:nvPr/>
          </p:nvSpPr>
          <p:spPr>
            <a:xfrm>
              <a:off x="6460878" y="1335930"/>
              <a:ext cx="2376000" cy="2124000"/>
            </a:xfrm>
            <a:custGeom>
              <a:avLst/>
              <a:gdLst>
                <a:gd name="connsiteX0" fmla="*/ 0 w 2376000"/>
                <a:gd name="connsiteY0" fmla="*/ 0 h 2124000"/>
                <a:gd name="connsiteX1" fmla="*/ 570240 w 2376000"/>
                <a:gd name="connsiteY1" fmla="*/ 0 h 2124000"/>
                <a:gd name="connsiteX2" fmla="*/ 1211760 w 2376000"/>
                <a:gd name="connsiteY2" fmla="*/ 0 h 2124000"/>
                <a:gd name="connsiteX3" fmla="*/ 1853280 w 2376000"/>
                <a:gd name="connsiteY3" fmla="*/ 0 h 2124000"/>
                <a:gd name="connsiteX4" fmla="*/ 2376000 w 2376000"/>
                <a:gd name="connsiteY4" fmla="*/ 0 h 2124000"/>
                <a:gd name="connsiteX5" fmla="*/ 2376000 w 2376000"/>
                <a:gd name="connsiteY5" fmla="*/ 488520 h 2124000"/>
                <a:gd name="connsiteX6" fmla="*/ 2376000 w 2376000"/>
                <a:gd name="connsiteY6" fmla="*/ 1062000 h 2124000"/>
                <a:gd name="connsiteX7" fmla="*/ 2376000 w 2376000"/>
                <a:gd name="connsiteY7" fmla="*/ 1571760 h 2124000"/>
                <a:gd name="connsiteX8" fmla="*/ 2376000 w 2376000"/>
                <a:gd name="connsiteY8" fmla="*/ 2124000 h 2124000"/>
                <a:gd name="connsiteX9" fmla="*/ 1782000 w 2376000"/>
                <a:gd name="connsiteY9" fmla="*/ 2124000 h 2124000"/>
                <a:gd name="connsiteX10" fmla="*/ 1140480 w 2376000"/>
                <a:gd name="connsiteY10" fmla="*/ 2124000 h 2124000"/>
                <a:gd name="connsiteX11" fmla="*/ 594000 w 2376000"/>
                <a:gd name="connsiteY11" fmla="*/ 2124000 h 2124000"/>
                <a:gd name="connsiteX12" fmla="*/ 0 w 2376000"/>
                <a:gd name="connsiteY12" fmla="*/ 2124000 h 2124000"/>
                <a:gd name="connsiteX13" fmla="*/ 0 w 2376000"/>
                <a:gd name="connsiteY13" fmla="*/ 1571760 h 2124000"/>
                <a:gd name="connsiteX14" fmla="*/ 0 w 2376000"/>
                <a:gd name="connsiteY14" fmla="*/ 1104480 h 2124000"/>
                <a:gd name="connsiteX15" fmla="*/ 0 w 2376000"/>
                <a:gd name="connsiteY15" fmla="*/ 615960 h 2124000"/>
                <a:gd name="connsiteX16" fmla="*/ 0 w 2376000"/>
                <a:gd name="connsiteY16" fmla="*/ 0 h 21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6000" h="2124000" extrusionOk="0">
                  <a:moveTo>
                    <a:pt x="0" y="0"/>
                  </a:moveTo>
                  <a:cubicBezTo>
                    <a:pt x="222511" y="-47784"/>
                    <a:pt x="292890" y="19572"/>
                    <a:pt x="570240" y="0"/>
                  </a:cubicBezTo>
                  <a:cubicBezTo>
                    <a:pt x="847590" y="-19572"/>
                    <a:pt x="1058537" y="50079"/>
                    <a:pt x="1211760" y="0"/>
                  </a:cubicBezTo>
                  <a:cubicBezTo>
                    <a:pt x="1364983" y="-50079"/>
                    <a:pt x="1718873" y="72731"/>
                    <a:pt x="1853280" y="0"/>
                  </a:cubicBezTo>
                  <a:cubicBezTo>
                    <a:pt x="1987687" y="-72731"/>
                    <a:pt x="2145138" y="8825"/>
                    <a:pt x="2376000" y="0"/>
                  </a:cubicBezTo>
                  <a:cubicBezTo>
                    <a:pt x="2386889" y="133308"/>
                    <a:pt x="2343273" y="344834"/>
                    <a:pt x="2376000" y="488520"/>
                  </a:cubicBezTo>
                  <a:cubicBezTo>
                    <a:pt x="2408727" y="632206"/>
                    <a:pt x="2334338" y="785263"/>
                    <a:pt x="2376000" y="1062000"/>
                  </a:cubicBezTo>
                  <a:cubicBezTo>
                    <a:pt x="2417662" y="1338737"/>
                    <a:pt x="2357196" y="1445771"/>
                    <a:pt x="2376000" y="1571760"/>
                  </a:cubicBezTo>
                  <a:cubicBezTo>
                    <a:pt x="2394804" y="1697749"/>
                    <a:pt x="2314169" y="1983490"/>
                    <a:pt x="2376000" y="2124000"/>
                  </a:cubicBezTo>
                  <a:cubicBezTo>
                    <a:pt x="2145881" y="2178301"/>
                    <a:pt x="1970953" y="2065974"/>
                    <a:pt x="1782000" y="2124000"/>
                  </a:cubicBezTo>
                  <a:cubicBezTo>
                    <a:pt x="1593047" y="2182026"/>
                    <a:pt x="1395168" y="2079716"/>
                    <a:pt x="1140480" y="2124000"/>
                  </a:cubicBezTo>
                  <a:cubicBezTo>
                    <a:pt x="885792" y="2168284"/>
                    <a:pt x="772652" y="2082591"/>
                    <a:pt x="594000" y="2124000"/>
                  </a:cubicBezTo>
                  <a:cubicBezTo>
                    <a:pt x="415348" y="2165409"/>
                    <a:pt x="206529" y="2117057"/>
                    <a:pt x="0" y="2124000"/>
                  </a:cubicBezTo>
                  <a:cubicBezTo>
                    <a:pt x="-47388" y="1954508"/>
                    <a:pt x="2671" y="1781301"/>
                    <a:pt x="0" y="1571760"/>
                  </a:cubicBezTo>
                  <a:cubicBezTo>
                    <a:pt x="-2671" y="1362219"/>
                    <a:pt x="1639" y="1279066"/>
                    <a:pt x="0" y="1104480"/>
                  </a:cubicBezTo>
                  <a:cubicBezTo>
                    <a:pt x="-1639" y="929894"/>
                    <a:pt x="43908" y="775920"/>
                    <a:pt x="0" y="615960"/>
                  </a:cubicBezTo>
                  <a:cubicBezTo>
                    <a:pt x="-43908" y="456000"/>
                    <a:pt x="41274" y="173468"/>
                    <a:pt x="0" y="0"/>
                  </a:cubicBezTo>
                  <a:close/>
                </a:path>
              </a:pathLst>
            </a:custGeom>
            <a:noFill/>
            <a:ln w="28575" cap="rnd">
              <a:noFill/>
              <a:prstDash val="sysDot"/>
              <a:extLst>
                <a:ext uri="{C807C97D-BFC1-408E-A445-0C87EB9F89A2}">
                  <ask:lineSketchStyleProps xmlns:ask="http://schemas.microsoft.com/office/drawing/2018/sketchyshapes" sd="1218447764">
                    <a:prstGeom prst="rect">
                      <a:avLst/>
                    </a:prstGeom>
                    <ask:type>
                      <ask:lineSketchScribble/>
                    </ask:type>
                  </ask:lineSketchStyleProps>
                </a:ext>
              </a:extLst>
            </a:ln>
          </p:spPr>
          <p:txBody>
            <a:bodyPr wrap="square" rtlCol="0">
              <a:spAutoFit/>
            </a:bodyPr>
            <a:lstStyle/>
            <a:p>
              <a:pPr algn="ctr"/>
              <a:r>
                <a:rPr lang="en-US" sz="2400" b="1" dirty="0"/>
                <a:t>Mars</a:t>
              </a:r>
              <a:endParaRPr lang="ru-RU" sz="2400" b="1" dirty="0"/>
            </a:p>
            <a:p>
              <a:pPr marL="171450" indent="-171450">
                <a:buFont typeface="Arial" panose="020B0604020202020204" pitchFamily="34" charset="0"/>
                <a:buChar char="•"/>
              </a:pPr>
              <a:r>
                <a:rPr lang="ru-RU" dirty="0"/>
                <a:t>локализуется на минус-концах межполюсных микротрубочек и полюсах веретена деления</a:t>
              </a:r>
            </a:p>
            <a:p>
              <a:pPr marL="171450" indent="-171450">
                <a:buFont typeface="Arial" panose="020B0604020202020204" pitchFamily="34" charset="0"/>
                <a:buChar char="•"/>
              </a:pPr>
              <a:r>
                <a:rPr lang="ru-RU" dirty="0"/>
                <a:t>фактор сборки веретена деления </a:t>
              </a:r>
            </a:p>
          </p:txBody>
        </p:sp>
      </p:grpSp>
      <p:sp>
        <p:nvSpPr>
          <p:cNvPr id="19" name="Номер слайда 4">
            <a:extLst>
              <a:ext uri="{FF2B5EF4-FFF2-40B4-BE49-F238E27FC236}">
                <a16:creationId xmlns:a16="http://schemas.microsoft.com/office/drawing/2014/main" id="{A717EA6E-E8FD-1C18-9688-C40E8BAF3AF6}"/>
              </a:ext>
            </a:extLst>
          </p:cNvPr>
          <p:cNvSpPr>
            <a:spLocks noGrp="1"/>
          </p:cNvSpPr>
          <p:nvPr>
            <p:ph type="sldNum" sz="quarter" idx="12"/>
          </p:nvPr>
        </p:nvSpPr>
        <p:spPr>
          <a:xfrm>
            <a:off x="8824800" y="6369931"/>
            <a:ext cx="2743200" cy="365125"/>
          </a:xfrm>
        </p:spPr>
        <p:txBody>
          <a:bodyPr/>
          <a:lstStyle/>
          <a:p>
            <a:r>
              <a:rPr lang="ru-RU" sz="1400" dirty="0"/>
              <a:t>5 </a:t>
            </a:r>
            <a:r>
              <a:rPr lang="en-US" sz="1400" dirty="0"/>
              <a:t>/</a:t>
            </a:r>
            <a:r>
              <a:rPr lang="ru-RU" sz="1400" dirty="0"/>
              <a:t> </a:t>
            </a:r>
            <a:r>
              <a:rPr lang="en-US" sz="1400" dirty="0"/>
              <a:t>2</a:t>
            </a:r>
            <a:r>
              <a:rPr lang="ru-RU" sz="1400" dirty="0"/>
              <a:t>5</a:t>
            </a:r>
          </a:p>
        </p:txBody>
      </p:sp>
      <p:grpSp>
        <p:nvGrpSpPr>
          <p:cNvPr id="20" name="Группа 19">
            <a:extLst>
              <a:ext uri="{FF2B5EF4-FFF2-40B4-BE49-F238E27FC236}">
                <a16:creationId xmlns:a16="http://schemas.microsoft.com/office/drawing/2014/main" id="{E1142B32-E16E-5062-999D-4D1EDA66D01C}"/>
              </a:ext>
            </a:extLst>
          </p:cNvPr>
          <p:cNvGrpSpPr/>
          <p:nvPr/>
        </p:nvGrpSpPr>
        <p:grpSpPr>
          <a:xfrm>
            <a:off x="624000" y="933706"/>
            <a:ext cx="2830400" cy="1927540"/>
            <a:chOff x="681428" y="1255049"/>
            <a:chExt cx="2830400" cy="1927540"/>
          </a:xfrm>
        </p:grpSpPr>
        <p:sp>
          <p:nvSpPr>
            <p:cNvPr id="21" name="TextBox 20">
              <a:extLst>
                <a:ext uri="{FF2B5EF4-FFF2-40B4-BE49-F238E27FC236}">
                  <a16:creationId xmlns:a16="http://schemas.microsoft.com/office/drawing/2014/main" id="{9E4AF0D9-C739-5BFA-4BFF-D7359CACF59E}"/>
                </a:ext>
              </a:extLst>
            </p:cNvPr>
            <p:cNvSpPr txBox="1"/>
            <p:nvPr/>
          </p:nvSpPr>
          <p:spPr>
            <a:xfrm>
              <a:off x="681428" y="1335930"/>
              <a:ext cx="2830400" cy="1846659"/>
            </a:xfrm>
            <a:custGeom>
              <a:avLst/>
              <a:gdLst>
                <a:gd name="connsiteX0" fmla="*/ 0 w 2830400"/>
                <a:gd name="connsiteY0" fmla="*/ 0 h 1846659"/>
                <a:gd name="connsiteX1" fmla="*/ 537776 w 2830400"/>
                <a:gd name="connsiteY1" fmla="*/ 0 h 1846659"/>
                <a:gd name="connsiteX2" fmla="*/ 1018944 w 2830400"/>
                <a:gd name="connsiteY2" fmla="*/ 0 h 1846659"/>
                <a:gd name="connsiteX3" fmla="*/ 1641632 w 2830400"/>
                <a:gd name="connsiteY3" fmla="*/ 0 h 1846659"/>
                <a:gd name="connsiteX4" fmla="*/ 2179408 w 2830400"/>
                <a:gd name="connsiteY4" fmla="*/ 0 h 1846659"/>
                <a:gd name="connsiteX5" fmla="*/ 2830400 w 2830400"/>
                <a:gd name="connsiteY5" fmla="*/ 0 h 1846659"/>
                <a:gd name="connsiteX6" fmla="*/ 2830400 w 2830400"/>
                <a:gd name="connsiteY6" fmla="*/ 498598 h 1846659"/>
                <a:gd name="connsiteX7" fmla="*/ 2830400 w 2830400"/>
                <a:gd name="connsiteY7" fmla="*/ 960263 h 1846659"/>
                <a:gd name="connsiteX8" fmla="*/ 2830400 w 2830400"/>
                <a:gd name="connsiteY8" fmla="*/ 1421927 h 1846659"/>
                <a:gd name="connsiteX9" fmla="*/ 2830400 w 2830400"/>
                <a:gd name="connsiteY9" fmla="*/ 1846659 h 1846659"/>
                <a:gd name="connsiteX10" fmla="*/ 2320928 w 2830400"/>
                <a:gd name="connsiteY10" fmla="*/ 1846659 h 1846659"/>
                <a:gd name="connsiteX11" fmla="*/ 1754848 w 2830400"/>
                <a:gd name="connsiteY11" fmla="*/ 1846659 h 1846659"/>
                <a:gd name="connsiteX12" fmla="*/ 1217072 w 2830400"/>
                <a:gd name="connsiteY12" fmla="*/ 1846659 h 1846659"/>
                <a:gd name="connsiteX13" fmla="*/ 594384 w 2830400"/>
                <a:gd name="connsiteY13" fmla="*/ 1846659 h 1846659"/>
                <a:gd name="connsiteX14" fmla="*/ 0 w 2830400"/>
                <a:gd name="connsiteY14" fmla="*/ 1846659 h 1846659"/>
                <a:gd name="connsiteX15" fmla="*/ 0 w 2830400"/>
                <a:gd name="connsiteY15" fmla="*/ 1421927 h 1846659"/>
                <a:gd name="connsiteX16" fmla="*/ 0 w 2830400"/>
                <a:gd name="connsiteY16" fmla="*/ 960263 h 1846659"/>
                <a:gd name="connsiteX17" fmla="*/ 0 w 2830400"/>
                <a:gd name="connsiteY17" fmla="*/ 517065 h 1846659"/>
                <a:gd name="connsiteX18" fmla="*/ 0 w 2830400"/>
                <a:gd name="connsiteY18" fmla="*/ 0 h 184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0400" h="1846659" extrusionOk="0">
                  <a:moveTo>
                    <a:pt x="0" y="0"/>
                  </a:moveTo>
                  <a:cubicBezTo>
                    <a:pt x="261925" y="-36324"/>
                    <a:pt x="275552" y="42323"/>
                    <a:pt x="537776" y="0"/>
                  </a:cubicBezTo>
                  <a:cubicBezTo>
                    <a:pt x="800000" y="-42323"/>
                    <a:pt x="793959" y="2796"/>
                    <a:pt x="1018944" y="0"/>
                  </a:cubicBezTo>
                  <a:cubicBezTo>
                    <a:pt x="1243929" y="-2796"/>
                    <a:pt x="1345852" y="15630"/>
                    <a:pt x="1641632" y="0"/>
                  </a:cubicBezTo>
                  <a:cubicBezTo>
                    <a:pt x="1937412" y="-15630"/>
                    <a:pt x="2045369" y="41848"/>
                    <a:pt x="2179408" y="0"/>
                  </a:cubicBezTo>
                  <a:cubicBezTo>
                    <a:pt x="2313447" y="-41848"/>
                    <a:pt x="2666045" y="28561"/>
                    <a:pt x="2830400" y="0"/>
                  </a:cubicBezTo>
                  <a:cubicBezTo>
                    <a:pt x="2843226" y="127234"/>
                    <a:pt x="2779416" y="383705"/>
                    <a:pt x="2830400" y="498598"/>
                  </a:cubicBezTo>
                  <a:cubicBezTo>
                    <a:pt x="2881384" y="613491"/>
                    <a:pt x="2819399" y="751946"/>
                    <a:pt x="2830400" y="960263"/>
                  </a:cubicBezTo>
                  <a:cubicBezTo>
                    <a:pt x="2841401" y="1168580"/>
                    <a:pt x="2805656" y="1294130"/>
                    <a:pt x="2830400" y="1421927"/>
                  </a:cubicBezTo>
                  <a:cubicBezTo>
                    <a:pt x="2855144" y="1549724"/>
                    <a:pt x="2811439" y="1751698"/>
                    <a:pt x="2830400" y="1846659"/>
                  </a:cubicBezTo>
                  <a:cubicBezTo>
                    <a:pt x="2670818" y="1890239"/>
                    <a:pt x="2493511" y="1803334"/>
                    <a:pt x="2320928" y="1846659"/>
                  </a:cubicBezTo>
                  <a:cubicBezTo>
                    <a:pt x="2148345" y="1889984"/>
                    <a:pt x="2006109" y="1818731"/>
                    <a:pt x="1754848" y="1846659"/>
                  </a:cubicBezTo>
                  <a:cubicBezTo>
                    <a:pt x="1503587" y="1874587"/>
                    <a:pt x="1372253" y="1787292"/>
                    <a:pt x="1217072" y="1846659"/>
                  </a:cubicBezTo>
                  <a:cubicBezTo>
                    <a:pt x="1061891" y="1906026"/>
                    <a:pt x="762861" y="1824958"/>
                    <a:pt x="594384" y="1846659"/>
                  </a:cubicBezTo>
                  <a:cubicBezTo>
                    <a:pt x="425907" y="1868360"/>
                    <a:pt x="201012" y="1800916"/>
                    <a:pt x="0" y="1846659"/>
                  </a:cubicBezTo>
                  <a:cubicBezTo>
                    <a:pt x="-19134" y="1634734"/>
                    <a:pt x="45935" y="1563166"/>
                    <a:pt x="0" y="1421927"/>
                  </a:cubicBezTo>
                  <a:cubicBezTo>
                    <a:pt x="-45935" y="1280688"/>
                    <a:pt x="25183" y="1178643"/>
                    <a:pt x="0" y="960263"/>
                  </a:cubicBezTo>
                  <a:cubicBezTo>
                    <a:pt x="-25183" y="741883"/>
                    <a:pt x="35296" y="716488"/>
                    <a:pt x="0" y="517065"/>
                  </a:cubicBezTo>
                  <a:cubicBezTo>
                    <a:pt x="-35296" y="317642"/>
                    <a:pt x="54180" y="192891"/>
                    <a:pt x="0" y="0"/>
                  </a:cubicBezTo>
                  <a:close/>
                </a:path>
              </a:pathLst>
            </a:custGeom>
            <a:noFill/>
            <a:ln w="28575">
              <a:noFill/>
              <a:prstDash val="sysDot"/>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en-US" sz="2400" b="1" dirty="0"/>
                <a:t>Eb1</a:t>
              </a:r>
            </a:p>
            <a:p>
              <a:pPr marL="285750" indent="-285750">
                <a:buFont typeface="Arial" panose="020B0604020202020204" pitchFamily="34" charset="0"/>
                <a:buChar char="•"/>
              </a:pPr>
              <a:r>
                <a:rPr lang="ru-RU" dirty="0"/>
                <a:t>локализация на плюс-концах микротрубочек</a:t>
              </a:r>
            </a:p>
            <a:p>
              <a:pPr marL="285750" indent="-285750">
                <a:buFont typeface="Arial" panose="020B0604020202020204" pitchFamily="34" charset="0"/>
                <a:buChar char="•"/>
              </a:pPr>
              <a:r>
                <a:rPr lang="ru-RU" dirty="0"/>
                <a:t>регулируют динамику полимеризации микротрубочек</a:t>
              </a:r>
            </a:p>
          </p:txBody>
        </p:sp>
        <p:pic>
          <p:nvPicPr>
            <p:cNvPr id="29" name="Рисунок 28">
              <a:extLst>
                <a:ext uri="{FF2B5EF4-FFF2-40B4-BE49-F238E27FC236}">
                  <a16:creationId xmlns:a16="http://schemas.microsoft.com/office/drawing/2014/main" id="{5EA65F4D-B3FA-04D2-6222-EDF272748A00}"/>
                </a:ext>
              </a:extLst>
            </p:cNvPr>
            <p:cNvPicPr preferRelativeResize="0">
              <a:picLocks noChangeAspect="1"/>
            </p:cNvPicPr>
            <p:nvPr/>
          </p:nvPicPr>
          <p:blipFill>
            <a:blip r:embed="rId8">
              <a:extLst>
                <a:ext uri="{28A0092B-C50C-407E-A947-70E740481C1C}">
                  <a14:useLocalDpi xmlns:a14="http://schemas.microsoft.com/office/drawing/2010/main" val="0"/>
                </a:ext>
              </a:extLst>
            </a:blip>
            <a:stretch>
              <a:fillRect/>
            </a:stretch>
          </p:blipFill>
          <p:spPr>
            <a:xfrm>
              <a:off x="1332216" y="1255049"/>
              <a:ext cx="540000" cy="540000"/>
            </a:xfrm>
            <a:prstGeom prst="rect">
              <a:avLst/>
            </a:prstGeom>
          </p:spPr>
        </p:pic>
      </p:grpSp>
    </p:spTree>
    <p:extLst>
      <p:ext uri="{BB962C8B-B14F-4D97-AF65-F5344CB8AC3E}">
        <p14:creationId xmlns:p14="http://schemas.microsoft.com/office/powerpoint/2010/main" val="1415789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253331"/>
            <a:ext cx="10515600" cy="5184000"/>
          </a:xfrm>
        </p:spPr>
        <p:txBody>
          <a:bodyPr>
            <a:noAutofit/>
          </a:bodyPr>
          <a:lstStyle/>
          <a:p>
            <a:pPr marL="0" indent="0" algn="just">
              <a:buNone/>
            </a:pPr>
            <a:r>
              <a:rPr lang="ru-RU" sz="2200" b="1" dirty="0"/>
              <a:t>Целью </a:t>
            </a:r>
            <a:r>
              <a:rPr lang="ru-RU" sz="2200" dirty="0"/>
              <a:t>данной работы является исследование участия белков Eb1, Mars, Non3, Mei-38 и Mast в процессе кинетохор-зависимого формирования микротрубочек веретена деления в культивируемых клетках S2 </a:t>
            </a:r>
            <a:r>
              <a:rPr lang="ru-RU" sz="2200" i="1" dirty="0"/>
              <a:t>Drosophila melanogaster</a:t>
            </a:r>
            <a:r>
              <a:rPr lang="ru-RU" sz="2200" dirty="0"/>
              <a:t>.</a:t>
            </a:r>
          </a:p>
          <a:p>
            <a:pPr marL="0" indent="0" algn="just">
              <a:buNone/>
            </a:pPr>
            <a:r>
              <a:rPr lang="ru-RU" sz="2200" b="1" dirty="0"/>
              <a:t>Задачи</a:t>
            </a:r>
            <a:r>
              <a:rPr lang="ru-RU" sz="2200" dirty="0"/>
              <a:t>:</a:t>
            </a:r>
          </a:p>
          <a:p>
            <a:pPr marL="457200" indent="-457200" algn="just">
              <a:buFont typeface="+mj-lt"/>
              <a:buAutoNum type="arabicPeriod"/>
            </a:pPr>
            <a:r>
              <a:rPr lang="ru-RU" sz="2200" dirty="0"/>
              <a:t>Сравнить характер повторного роста микротрубочек после их деполимеризации, вызванной обработкой колцемидом или низкой температурой, в культивируемых клетках S2 дрозофилы.</a:t>
            </a:r>
          </a:p>
          <a:p>
            <a:pPr marL="457200" indent="-457200" algn="just">
              <a:buFont typeface="+mj-lt"/>
              <a:buAutoNum type="arabicPeriod"/>
            </a:pPr>
            <a:r>
              <a:rPr lang="ru-RU" sz="2200" dirty="0"/>
              <a:t>Определить роль белков Eb1, Mars, Non3, Mei-38 и Mast в кинетохор-зависимом росте микротрубочек после их деполимеризации, вызванной обработкой колцемидом или низкой температурой, в культивируемых клетках S2 дрозофилы.</a:t>
            </a:r>
          </a:p>
          <a:p>
            <a:pPr marL="457200" indent="-457200" algn="just">
              <a:buFont typeface="+mj-lt"/>
              <a:buAutoNum type="arabicPeriod"/>
            </a:pPr>
            <a:r>
              <a:rPr lang="ru-RU" sz="2200" dirty="0"/>
              <a:t>Установить внутриклеточную локализацию гибридных флуоресцентных белков Eb1-eGFP, Mars-eGFP, Non3-eGFP, Mei-38-eGFP и Mast-eGFP при деполимеризации микротрубочек веретена деления и в процессе восстановления повторного роста микротрубочек после колцемидной обработки соответствующих трансгенных линий клеток S2 дрозофилы.</a:t>
            </a:r>
          </a:p>
        </p:txBody>
      </p:sp>
      <p:sp>
        <p:nvSpPr>
          <p:cNvPr id="5" name="Номер слайда 4"/>
          <p:cNvSpPr>
            <a:spLocks noGrp="1"/>
          </p:cNvSpPr>
          <p:nvPr>
            <p:ph type="sldNum" sz="quarter" idx="12"/>
          </p:nvPr>
        </p:nvSpPr>
        <p:spPr>
          <a:xfrm>
            <a:off x="8824800" y="6356350"/>
            <a:ext cx="2743200" cy="365125"/>
          </a:xfrm>
        </p:spPr>
        <p:txBody>
          <a:bodyPr/>
          <a:lstStyle/>
          <a:p>
            <a:r>
              <a:rPr lang="ru-RU" sz="1400" dirty="0"/>
              <a:t>6 </a:t>
            </a:r>
            <a:r>
              <a:rPr lang="en-US" sz="1400" dirty="0"/>
              <a:t>/</a:t>
            </a:r>
            <a:r>
              <a:rPr lang="ru-RU" sz="1400" dirty="0"/>
              <a:t> </a:t>
            </a:r>
            <a:r>
              <a:rPr lang="en-US" sz="1400" dirty="0"/>
              <a:t>2</a:t>
            </a:r>
            <a:r>
              <a:rPr lang="ru-RU" sz="1400" dirty="0"/>
              <a:t>5</a:t>
            </a:r>
          </a:p>
        </p:txBody>
      </p:sp>
      <p:sp>
        <p:nvSpPr>
          <p:cNvPr id="7" name="Заголовок 1">
            <a:extLst>
              <a:ext uri="{FF2B5EF4-FFF2-40B4-BE49-F238E27FC236}">
                <a16:creationId xmlns:a16="http://schemas.microsoft.com/office/drawing/2014/main" id="{BA17C87E-AB91-6C8A-E545-19D46FD05ADF}"/>
              </a:ext>
            </a:extLst>
          </p:cNvPr>
          <p:cNvSpPr>
            <a:spLocks noGrp="1"/>
          </p:cNvSpPr>
          <p:nvPr>
            <p:ph type="title"/>
          </p:nvPr>
        </p:nvSpPr>
        <p:spPr>
          <a:xfrm>
            <a:off x="624000" y="277206"/>
            <a:ext cx="10944000" cy="720000"/>
          </a:xfrm>
        </p:spPr>
        <p:txBody>
          <a:bodyPr>
            <a:normAutofit/>
          </a:bodyPr>
          <a:lstStyle/>
          <a:p>
            <a:pPr algn="just">
              <a:lnSpc>
                <a:spcPct val="100000"/>
              </a:lnSpc>
            </a:pPr>
            <a:r>
              <a:rPr lang="ru-RU" sz="2800" b="1" dirty="0"/>
              <a:t>ЦЕЛЬ И ЗАДАЧИ ИССЛЕДОВАНИЯ</a:t>
            </a:r>
          </a:p>
        </p:txBody>
      </p:sp>
    </p:spTree>
    <p:extLst>
      <p:ext uri="{BB962C8B-B14F-4D97-AF65-F5344CB8AC3E}">
        <p14:creationId xmlns:p14="http://schemas.microsoft.com/office/powerpoint/2010/main" val="2978550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4000" y="277206"/>
            <a:ext cx="10944000" cy="720000"/>
          </a:xfrm>
        </p:spPr>
        <p:txBody>
          <a:bodyPr>
            <a:noAutofit/>
          </a:bodyPr>
          <a:lstStyle/>
          <a:p>
            <a:pPr algn="just"/>
            <a:r>
              <a:rPr lang="ru-RU" sz="2400" b="1" dirty="0"/>
              <a:t>ПОВТОРНЫЙ РОСТ МИКРОТРУБОЧЕК ОТ ХРОМОСОМ И/ИЛИ КИНЕТОХОРОВ ПОСЛЕ КОЛЦЕМИДНОЙ ОБРАБОТКИ КОНТРОЛЬНЫХ КЛЕТОК </a:t>
            </a:r>
            <a:r>
              <a:rPr lang="en-US" sz="2400" b="1" dirty="0"/>
              <a:t>S2 </a:t>
            </a:r>
            <a:r>
              <a:rPr lang="ru-RU" sz="2400" b="1" i="1" dirty="0"/>
              <a:t>D. MELANOGASTER</a:t>
            </a:r>
            <a:r>
              <a:rPr lang="ru-RU" sz="2400" b="1" dirty="0"/>
              <a:t> </a:t>
            </a:r>
          </a:p>
        </p:txBody>
      </p:sp>
      <p:sp>
        <p:nvSpPr>
          <p:cNvPr id="5" name="Номер слайда 4"/>
          <p:cNvSpPr>
            <a:spLocks noGrp="1"/>
          </p:cNvSpPr>
          <p:nvPr>
            <p:ph type="sldNum" sz="quarter" idx="12"/>
          </p:nvPr>
        </p:nvSpPr>
        <p:spPr>
          <a:xfrm>
            <a:off x="8824800" y="6356350"/>
            <a:ext cx="2743200" cy="365125"/>
          </a:xfrm>
        </p:spPr>
        <p:txBody>
          <a:bodyPr/>
          <a:lstStyle/>
          <a:p>
            <a:r>
              <a:rPr lang="ru-RU" sz="1400" dirty="0"/>
              <a:t>7 </a:t>
            </a:r>
            <a:r>
              <a:rPr lang="en-US" sz="1400" dirty="0"/>
              <a:t>/</a:t>
            </a:r>
            <a:r>
              <a:rPr lang="ru-RU" sz="1400" dirty="0"/>
              <a:t> </a:t>
            </a:r>
            <a:r>
              <a:rPr lang="en-US" sz="1400" dirty="0"/>
              <a:t>2</a:t>
            </a:r>
            <a:r>
              <a:rPr lang="ru-RU" sz="1400" dirty="0"/>
              <a:t>5</a:t>
            </a:r>
          </a:p>
        </p:txBody>
      </p:sp>
      <p:pic>
        <p:nvPicPr>
          <p:cNvPr id="6" name="Рисунок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442000" y="965308"/>
            <a:ext cx="7308000" cy="5086851"/>
          </a:xfrm>
          <a:prstGeom prst="rect">
            <a:avLst/>
          </a:prstGeom>
          <a:noFill/>
          <a:ln>
            <a:noFill/>
          </a:ln>
        </p:spPr>
      </p:pic>
      <p:sp>
        <p:nvSpPr>
          <p:cNvPr id="4" name="Прямоугольник 3"/>
          <p:cNvSpPr/>
          <p:nvPr/>
        </p:nvSpPr>
        <p:spPr>
          <a:xfrm>
            <a:off x="623999" y="6020039"/>
            <a:ext cx="10943999" cy="632481"/>
          </a:xfrm>
          <a:prstGeom prst="rect">
            <a:avLst/>
          </a:prstGeom>
        </p:spPr>
        <p:txBody>
          <a:bodyPr wrap="square">
            <a:spAutoFit/>
          </a:bodyPr>
          <a:lstStyle/>
          <a:p>
            <a:pPr algn="just">
              <a:lnSpc>
                <a:spcPct val="90000"/>
              </a:lnSpc>
            </a:pPr>
            <a:r>
              <a:rPr lang="ru-RU" sz="1300" b="1" dirty="0">
                <a:ea typeface="Calibri" panose="020F0502020204030204" pitchFamily="34" charset="0"/>
              </a:rPr>
              <a:t>А.</a:t>
            </a:r>
            <a:r>
              <a:rPr lang="ru-RU" sz="1300" dirty="0">
                <a:ea typeface="Calibri" panose="020F0502020204030204" pitchFamily="34" charset="0"/>
              </a:rPr>
              <a:t> Схема повторного роста микротрубочек после деполимеризации тубулина (из Gallaud et al., 2014; с модификациями). Зеленый цвет – микротрубочки, красный – центросомы, синий – хромосомы. </a:t>
            </a:r>
            <a:r>
              <a:rPr lang="ru-RU" sz="1300" b="1" dirty="0">
                <a:ea typeface="Calibri" panose="020F0502020204030204" pitchFamily="34" charset="0"/>
              </a:rPr>
              <a:t>Б.</a:t>
            </a:r>
            <a:r>
              <a:rPr lang="ru-RU" sz="1300" dirty="0">
                <a:ea typeface="Calibri" panose="020F0502020204030204" pitchFamily="34" charset="0"/>
              </a:rPr>
              <a:t> Иммуноокрашенные клетки, зафиксированные через 0, 20, 30, 45 и 75 мин после отмывки клеток от колцемида. Синий цвет – ДНК (DAPI), красный – центросомы (DSpd2), зеленый – тубулин (α‑tubulin). Масштаб – 10 мкм</a:t>
            </a:r>
            <a:endParaRPr lang="ru-RU" sz="1300" dirty="0"/>
          </a:p>
        </p:txBody>
      </p:sp>
      <p:cxnSp>
        <p:nvCxnSpPr>
          <p:cNvPr id="7" name="Прямая со стрелкой 6">
            <a:extLst>
              <a:ext uri="{FF2B5EF4-FFF2-40B4-BE49-F238E27FC236}">
                <a16:creationId xmlns:a16="http://schemas.microsoft.com/office/drawing/2014/main" id="{45C092BD-F9BD-4469-B0E7-41B74B1181C4}"/>
              </a:ext>
            </a:extLst>
          </p:cNvPr>
          <p:cNvCxnSpPr/>
          <p:nvPr/>
        </p:nvCxnSpPr>
        <p:spPr>
          <a:xfrm rot="5400000" flipV="1">
            <a:off x="3890214" y="4149234"/>
            <a:ext cx="180000" cy="18000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a:extLst>
              <a:ext uri="{FF2B5EF4-FFF2-40B4-BE49-F238E27FC236}">
                <a16:creationId xmlns:a16="http://schemas.microsoft.com/office/drawing/2014/main" id="{45C092BD-F9BD-4469-B0E7-41B74B1181C4}"/>
              </a:ext>
            </a:extLst>
          </p:cNvPr>
          <p:cNvCxnSpPr/>
          <p:nvPr/>
        </p:nvCxnSpPr>
        <p:spPr>
          <a:xfrm flipH="1">
            <a:off x="5319266" y="4264421"/>
            <a:ext cx="180000" cy="18000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a:extLst>
              <a:ext uri="{FF2B5EF4-FFF2-40B4-BE49-F238E27FC236}">
                <a16:creationId xmlns:a16="http://schemas.microsoft.com/office/drawing/2014/main" id="{45C092BD-F9BD-4469-B0E7-41B74B1181C4}"/>
              </a:ext>
            </a:extLst>
          </p:cNvPr>
          <p:cNvCxnSpPr/>
          <p:nvPr/>
        </p:nvCxnSpPr>
        <p:spPr>
          <a:xfrm rot="16200000" flipH="1" flipV="1">
            <a:off x="6155459" y="4368409"/>
            <a:ext cx="180000" cy="18000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a:extLst>
              <a:ext uri="{FF2B5EF4-FFF2-40B4-BE49-F238E27FC236}">
                <a16:creationId xmlns:a16="http://schemas.microsoft.com/office/drawing/2014/main" id="{45C092BD-F9BD-4469-B0E7-41B74B1181C4}"/>
              </a:ext>
            </a:extLst>
          </p:cNvPr>
          <p:cNvCxnSpPr/>
          <p:nvPr/>
        </p:nvCxnSpPr>
        <p:spPr>
          <a:xfrm rot="5400000" flipV="1">
            <a:off x="7950555" y="4231173"/>
            <a:ext cx="180000" cy="18000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a:extLst>
              <a:ext uri="{FF2B5EF4-FFF2-40B4-BE49-F238E27FC236}">
                <a16:creationId xmlns:a16="http://schemas.microsoft.com/office/drawing/2014/main" id="{45C092BD-F9BD-4469-B0E7-41B74B1181C4}"/>
              </a:ext>
            </a:extLst>
          </p:cNvPr>
          <p:cNvCxnSpPr/>
          <p:nvPr/>
        </p:nvCxnSpPr>
        <p:spPr>
          <a:xfrm flipH="1">
            <a:off x="9340786" y="5351022"/>
            <a:ext cx="77932" cy="21364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96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4000" y="277206"/>
            <a:ext cx="10944000" cy="720000"/>
          </a:xfrm>
        </p:spPr>
        <p:txBody>
          <a:bodyPr>
            <a:noAutofit/>
          </a:bodyPr>
          <a:lstStyle/>
          <a:p>
            <a:pPr algn="just"/>
            <a:r>
              <a:rPr lang="ru-RU" sz="2400" b="1" dirty="0"/>
              <a:t>ПОВТОРНЫЙ РОСТ МИКРОТРУБОЧЕК ПОСЛЕ ХОЛОДОВОЙ ОБРАБОТКИ КОНТРОЛЬНЫХ КЛЕТОК S2 </a:t>
            </a:r>
            <a:r>
              <a:rPr lang="ru-RU" sz="2400" b="1" i="1" dirty="0"/>
              <a:t>D. MELANOGASTER</a:t>
            </a:r>
            <a:endParaRPr lang="ru-RU" sz="2400" b="1" dirty="0"/>
          </a:p>
        </p:txBody>
      </p:sp>
      <p:sp>
        <p:nvSpPr>
          <p:cNvPr id="5" name="Номер слайда 4"/>
          <p:cNvSpPr>
            <a:spLocks noGrp="1"/>
          </p:cNvSpPr>
          <p:nvPr>
            <p:ph type="sldNum" sz="quarter" idx="12"/>
          </p:nvPr>
        </p:nvSpPr>
        <p:spPr>
          <a:xfrm>
            <a:off x="8824800" y="6356350"/>
            <a:ext cx="2743200" cy="365125"/>
          </a:xfrm>
        </p:spPr>
        <p:txBody>
          <a:bodyPr/>
          <a:lstStyle/>
          <a:p>
            <a:r>
              <a:rPr lang="ru-RU" sz="1400" dirty="0"/>
              <a:t>8 </a:t>
            </a:r>
            <a:r>
              <a:rPr lang="en-US" sz="1400" dirty="0"/>
              <a:t>/</a:t>
            </a:r>
            <a:r>
              <a:rPr lang="ru-RU" sz="1400" dirty="0"/>
              <a:t> </a:t>
            </a:r>
            <a:r>
              <a:rPr lang="en-US" sz="1400" dirty="0"/>
              <a:t>2</a:t>
            </a:r>
            <a:r>
              <a:rPr lang="ru-RU" sz="1400" dirty="0"/>
              <a:t>5</a:t>
            </a:r>
          </a:p>
        </p:txBody>
      </p:sp>
      <p:pic>
        <p:nvPicPr>
          <p:cNvPr id="6" name="Рисунок 5" descr="D:\Julia\работа\диссер\Текст диссера\рисунки\рис 25.tif"/>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226000" y="997205"/>
            <a:ext cx="7740000" cy="4722282"/>
          </a:xfrm>
          <a:prstGeom prst="rect">
            <a:avLst/>
          </a:prstGeom>
          <a:noFill/>
          <a:ln>
            <a:noFill/>
          </a:ln>
        </p:spPr>
      </p:pic>
      <p:sp>
        <p:nvSpPr>
          <p:cNvPr id="7" name="Прямоугольник 6"/>
          <p:cNvSpPr/>
          <p:nvPr/>
        </p:nvSpPr>
        <p:spPr>
          <a:xfrm>
            <a:off x="623999" y="5729190"/>
            <a:ext cx="10943999" cy="923330"/>
          </a:xfrm>
          <a:prstGeom prst="rect">
            <a:avLst/>
          </a:prstGeom>
        </p:spPr>
        <p:txBody>
          <a:bodyPr wrap="square">
            <a:spAutoFit/>
          </a:bodyPr>
          <a:lstStyle/>
          <a:p>
            <a:pPr algn="just">
              <a:lnSpc>
                <a:spcPct val="90000"/>
              </a:lnSpc>
            </a:pPr>
            <a:r>
              <a:rPr lang="ru-RU" sz="1200" b="1" dirty="0">
                <a:ea typeface="Calibri" panose="020F0502020204030204" pitchFamily="34" charset="0"/>
              </a:rPr>
              <a:t>А.</a:t>
            </a:r>
            <a:r>
              <a:rPr lang="ru-RU" sz="1200" dirty="0">
                <a:ea typeface="Calibri" panose="020F0502020204030204" pitchFamily="34" charset="0"/>
              </a:rPr>
              <a:t> Клетка с деполимеризованными микротрубочками (временная точка 0 сек). </a:t>
            </a:r>
            <a:r>
              <a:rPr lang="ru-RU" sz="1200" b="1" dirty="0">
                <a:ea typeface="Calibri" panose="020F0502020204030204" pitchFamily="34" charset="0"/>
              </a:rPr>
              <a:t>Б-Г.</a:t>
            </a:r>
            <a:r>
              <a:rPr lang="ru-RU" sz="1200" dirty="0">
                <a:ea typeface="Calibri" panose="020F0502020204030204" pitchFamily="34" charset="0"/>
              </a:rPr>
              <a:t> Повторный рост микротрубочек от хромосом и/или кинетохоров и центросом после обработки клеток холодом (временная точка 30 сек): </a:t>
            </a:r>
            <a:r>
              <a:rPr lang="ru-RU" sz="1200" b="1" dirty="0">
                <a:ea typeface="Calibri" panose="020F0502020204030204" pitchFamily="34" charset="0"/>
              </a:rPr>
              <a:t>Б.</a:t>
            </a:r>
            <a:r>
              <a:rPr lang="ru-RU" sz="1200" dirty="0">
                <a:ea typeface="Calibri" panose="020F0502020204030204" pitchFamily="34" charset="0"/>
              </a:rPr>
              <a:t> при температуре 0°C; </a:t>
            </a:r>
            <a:r>
              <a:rPr lang="ru-RU" sz="1200" b="1" dirty="0">
                <a:ea typeface="Calibri" panose="020F0502020204030204" pitchFamily="34" charset="0"/>
              </a:rPr>
              <a:t>В.</a:t>
            </a:r>
            <a:r>
              <a:rPr lang="ru-RU" sz="1200" dirty="0">
                <a:ea typeface="Calibri" panose="020F0502020204030204" pitchFamily="34" charset="0"/>
              </a:rPr>
              <a:t> при температуре ˗1°C; </a:t>
            </a:r>
            <a:r>
              <a:rPr lang="ru-RU" sz="1200" b="1" dirty="0">
                <a:ea typeface="Calibri" panose="020F0502020204030204" pitchFamily="34" charset="0"/>
              </a:rPr>
              <a:t>Г.</a:t>
            </a:r>
            <a:r>
              <a:rPr lang="ru-RU" sz="1200" dirty="0">
                <a:ea typeface="Calibri" panose="020F0502020204030204" pitchFamily="34" charset="0"/>
              </a:rPr>
              <a:t> при температуре ˗2°C. </a:t>
            </a:r>
            <a:r>
              <a:rPr lang="ru-RU" sz="1200" b="1" dirty="0">
                <a:ea typeface="Calibri" panose="020F0502020204030204" pitchFamily="34" charset="0"/>
              </a:rPr>
              <a:t>Д.</a:t>
            </a:r>
            <a:r>
              <a:rPr lang="ru-RU" sz="1200" dirty="0">
                <a:ea typeface="Calibri" panose="020F0502020204030204" pitchFamily="34" charset="0"/>
              </a:rPr>
              <a:t> Доля клеток через 30 сек после возвращения на +22°C, показавших отсутствие повторного роста микротрубочек (нет микротрубочек), повторный рост только от центросом (центросомы) либо как от центросом, так и от хромосом и/или кинетохоров (центросомы + кинетохоры). Указаны 95% доверительные интервалы для медиан. Серый/синий цвет – ДНК (DAPI), красный – центросомы (DSpd2), серый/зеленый – тубулин (α‑tubulin). Масштаб – 10 мкм.</a:t>
            </a:r>
            <a:endParaRPr lang="ru-RU" sz="1200" dirty="0"/>
          </a:p>
        </p:txBody>
      </p:sp>
      <p:cxnSp>
        <p:nvCxnSpPr>
          <p:cNvPr id="3" name="Прямая со стрелкой 2">
            <a:extLst>
              <a:ext uri="{FF2B5EF4-FFF2-40B4-BE49-F238E27FC236}">
                <a16:creationId xmlns:a16="http://schemas.microsoft.com/office/drawing/2014/main" id="{5781024F-90E3-ADCE-7662-454EC0CA68AE}"/>
              </a:ext>
            </a:extLst>
          </p:cNvPr>
          <p:cNvCxnSpPr/>
          <p:nvPr/>
        </p:nvCxnSpPr>
        <p:spPr>
          <a:xfrm>
            <a:off x="7409020" y="1711351"/>
            <a:ext cx="180000" cy="252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Прямая со стрелкой 3">
            <a:extLst>
              <a:ext uri="{FF2B5EF4-FFF2-40B4-BE49-F238E27FC236}">
                <a16:creationId xmlns:a16="http://schemas.microsoft.com/office/drawing/2014/main" id="{9AE37699-5D10-B432-749F-2267C07ED459}"/>
              </a:ext>
            </a:extLst>
          </p:cNvPr>
          <p:cNvCxnSpPr/>
          <p:nvPr/>
        </p:nvCxnSpPr>
        <p:spPr>
          <a:xfrm>
            <a:off x="7066755" y="2546142"/>
            <a:ext cx="180000" cy="252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a:extLst>
              <a:ext uri="{FF2B5EF4-FFF2-40B4-BE49-F238E27FC236}">
                <a16:creationId xmlns:a16="http://schemas.microsoft.com/office/drawing/2014/main" id="{8A1DCDF8-8674-37BA-4AA8-6D869FDF2513}"/>
              </a:ext>
            </a:extLst>
          </p:cNvPr>
          <p:cNvCxnSpPr>
            <a:cxnSpLocks/>
          </p:cNvCxnSpPr>
          <p:nvPr/>
        </p:nvCxnSpPr>
        <p:spPr>
          <a:xfrm>
            <a:off x="2442949" y="2546142"/>
            <a:ext cx="231801" cy="12917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a:extLst>
              <a:ext uri="{FF2B5EF4-FFF2-40B4-BE49-F238E27FC236}">
                <a16:creationId xmlns:a16="http://schemas.microsoft.com/office/drawing/2014/main" id="{7B8470EE-F6E5-5FCB-3F4D-78BD9A1DAEB3}"/>
              </a:ext>
            </a:extLst>
          </p:cNvPr>
          <p:cNvCxnSpPr>
            <a:cxnSpLocks/>
          </p:cNvCxnSpPr>
          <p:nvPr/>
        </p:nvCxnSpPr>
        <p:spPr>
          <a:xfrm flipH="1" flipV="1">
            <a:off x="3032078" y="2357342"/>
            <a:ext cx="231801" cy="12917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a:extLst>
              <a:ext uri="{FF2B5EF4-FFF2-40B4-BE49-F238E27FC236}">
                <a16:creationId xmlns:a16="http://schemas.microsoft.com/office/drawing/2014/main" id="{50541A23-7D84-0A66-412E-1492A33340AE}"/>
              </a:ext>
            </a:extLst>
          </p:cNvPr>
          <p:cNvCxnSpPr/>
          <p:nvPr/>
        </p:nvCxnSpPr>
        <p:spPr>
          <a:xfrm>
            <a:off x="8121499" y="1934266"/>
            <a:ext cx="180000" cy="252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a:extLst>
              <a:ext uri="{FF2B5EF4-FFF2-40B4-BE49-F238E27FC236}">
                <a16:creationId xmlns:a16="http://schemas.microsoft.com/office/drawing/2014/main" id="{AF8BFBE3-FC00-25AB-43C1-3E14BE3D0AF4}"/>
              </a:ext>
            </a:extLst>
          </p:cNvPr>
          <p:cNvCxnSpPr/>
          <p:nvPr/>
        </p:nvCxnSpPr>
        <p:spPr>
          <a:xfrm>
            <a:off x="9145772" y="1554403"/>
            <a:ext cx="180000" cy="252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a:extLst>
              <a:ext uri="{FF2B5EF4-FFF2-40B4-BE49-F238E27FC236}">
                <a16:creationId xmlns:a16="http://schemas.microsoft.com/office/drawing/2014/main" id="{D8E9543F-9B8A-7F0A-6522-C9D2626FFB01}"/>
              </a:ext>
            </a:extLst>
          </p:cNvPr>
          <p:cNvCxnSpPr>
            <a:cxnSpLocks/>
          </p:cNvCxnSpPr>
          <p:nvPr/>
        </p:nvCxnSpPr>
        <p:spPr>
          <a:xfrm rot="10800000" flipH="1" flipV="1">
            <a:off x="2529381" y="5143766"/>
            <a:ext cx="231801" cy="12917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id="{C50D19E2-13CB-ACEB-AC1F-601AAE24F750}"/>
              </a:ext>
            </a:extLst>
          </p:cNvPr>
          <p:cNvCxnSpPr/>
          <p:nvPr/>
        </p:nvCxnSpPr>
        <p:spPr>
          <a:xfrm>
            <a:off x="6899455" y="3708400"/>
            <a:ext cx="7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66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3"/>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4"/>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8824800" y="6356350"/>
            <a:ext cx="2743200" cy="365125"/>
          </a:xfrm>
        </p:spPr>
        <p:txBody>
          <a:bodyPr/>
          <a:lstStyle/>
          <a:p>
            <a:r>
              <a:rPr lang="ru-RU" sz="1400" dirty="0"/>
              <a:t>9 </a:t>
            </a:r>
            <a:r>
              <a:rPr lang="en-US" sz="1400" dirty="0"/>
              <a:t>/</a:t>
            </a:r>
            <a:r>
              <a:rPr lang="ru-RU" sz="1400" dirty="0"/>
              <a:t> </a:t>
            </a:r>
            <a:r>
              <a:rPr lang="en-US" sz="1400" dirty="0"/>
              <a:t>2</a:t>
            </a:r>
            <a:r>
              <a:rPr lang="ru-RU" sz="1400" dirty="0"/>
              <a:t>5</a:t>
            </a:r>
          </a:p>
        </p:txBody>
      </p:sp>
      <p:pic>
        <p:nvPicPr>
          <p:cNvPr id="6" name="Рисунок 5" descr="D:\Julia\работа\диссер\Текст диссера\рисунки\рис 26.tif"/>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766000" y="965311"/>
            <a:ext cx="6660000" cy="5035941"/>
          </a:xfrm>
          <a:prstGeom prst="rect">
            <a:avLst/>
          </a:prstGeom>
          <a:noFill/>
          <a:ln>
            <a:noFill/>
          </a:ln>
        </p:spPr>
      </p:pic>
      <p:sp>
        <p:nvSpPr>
          <p:cNvPr id="7" name="Прямоугольник 6"/>
          <p:cNvSpPr/>
          <p:nvPr/>
        </p:nvSpPr>
        <p:spPr>
          <a:xfrm>
            <a:off x="623999" y="5960023"/>
            <a:ext cx="10943999" cy="692497"/>
          </a:xfrm>
          <a:prstGeom prst="rect">
            <a:avLst/>
          </a:prstGeom>
        </p:spPr>
        <p:txBody>
          <a:bodyPr wrap="square">
            <a:spAutoFit/>
          </a:bodyPr>
          <a:lstStyle/>
          <a:p>
            <a:pPr algn="just"/>
            <a:r>
              <a:rPr lang="ru-RU" sz="1300" b="1" dirty="0">
                <a:ea typeface="Calibri" panose="020F0502020204030204" pitchFamily="34" charset="0"/>
              </a:rPr>
              <a:t>А.</a:t>
            </a:r>
            <a:r>
              <a:rPr lang="ru-RU" sz="1300" dirty="0">
                <a:ea typeface="Calibri" panose="020F0502020204030204" pitchFamily="34" charset="0"/>
              </a:rPr>
              <a:t> Схема повторного роста микротрубочек после деполимеризации тубулина (Gallaud et al., 2014; с модификациями). Зеленый цвет – микротрубочки, красный – центросомы, синий – хромосомы. </a:t>
            </a:r>
            <a:r>
              <a:rPr lang="ru-RU" sz="1300" b="1" dirty="0">
                <a:ea typeface="Calibri" panose="020F0502020204030204" pitchFamily="34" charset="0"/>
              </a:rPr>
              <a:t>Б.</a:t>
            </a:r>
            <a:r>
              <a:rPr lang="ru-RU" sz="1300" dirty="0">
                <a:ea typeface="Calibri" panose="020F0502020204030204" pitchFamily="34" charset="0"/>
              </a:rPr>
              <a:t> Иммуноокрашенные клетки, зафиксированные через 0, 20, 30, 40, 60 и 180 сек после возвращения клеток на 22°С. Синий цвет – ДНК (DAPI), красный – центросомы (DSpd2), зеленый – тубулин (α‑tubulin). Масштаб – 10 мкм.</a:t>
            </a:r>
            <a:endParaRPr lang="ru-RU" sz="1300" dirty="0"/>
          </a:p>
        </p:txBody>
      </p:sp>
      <p:cxnSp>
        <p:nvCxnSpPr>
          <p:cNvPr id="8" name="Прямая со стрелкой 7">
            <a:extLst>
              <a:ext uri="{FF2B5EF4-FFF2-40B4-BE49-F238E27FC236}">
                <a16:creationId xmlns:a16="http://schemas.microsoft.com/office/drawing/2014/main" id="{45C092BD-F9BD-4469-B0E7-41B74B1181C4}"/>
              </a:ext>
            </a:extLst>
          </p:cNvPr>
          <p:cNvCxnSpPr/>
          <p:nvPr/>
        </p:nvCxnSpPr>
        <p:spPr>
          <a:xfrm flipH="1">
            <a:off x="4778070" y="4110704"/>
            <a:ext cx="180000" cy="18000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a:extLst>
              <a:ext uri="{FF2B5EF4-FFF2-40B4-BE49-F238E27FC236}">
                <a16:creationId xmlns:a16="http://schemas.microsoft.com/office/drawing/2014/main" id="{45C092BD-F9BD-4469-B0E7-41B74B1181C4}"/>
              </a:ext>
            </a:extLst>
          </p:cNvPr>
          <p:cNvCxnSpPr/>
          <p:nvPr/>
        </p:nvCxnSpPr>
        <p:spPr>
          <a:xfrm flipH="1">
            <a:off x="5854508" y="4022250"/>
            <a:ext cx="180000" cy="18000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a:extLst>
              <a:ext uri="{FF2B5EF4-FFF2-40B4-BE49-F238E27FC236}">
                <a16:creationId xmlns:a16="http://schemas.microsoft.com/office/drawing/2014/main" id="{45C092BD-F9BD-4469-B0E7-41B74B1181C4}"/>
              </a:ext>
            </a:extLst>
          </p:cNvPr>
          <p:cNvCxnSpPr/>
          <p:nvPr/>
        </p:nvCxnSpPr>
        <p:spPr>
          <a:xfrm flipH="1" flipV="1">
            <a:off x="5996122" y="4590661"/>
            <a:ext cx="180000" cy="18000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a:extLst>
              <a:ext uri="{FF2B5EF4-FFF2-40B4-BE49-F238E27FC236}">
                <a16:creationId xmlns:a16="http://schemas.microsoft.com/office/drawing/2014/main" id="{45C092BD-F9BD-4469-B0E7-41B74B1181C4}"/>
              </a:ext>
            </a:extLst>
          </p:cNvPr>
          <p:cNvCxnSpPr/>
          <p:nvPr/>
        </p:nvCxnSpPr>
        <p:spPr>
          <a:xfrm>
            <a:off x="6393572" y="3999156"/>
            <a:ext cx="180000" cy="18000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a:extLst>
              <a:ext uri="{FF2B5EF4-FFF2-40B4-BE49-F238E27FC236}">
                <a16:creationId xmlns:a16="http://schemas.microsoft.com/office/drawing/2014/main" id="{45C092BD-F9BD-4469-B0E7-41B74B1181C4}"/>
              </a:ext>
            </a:extLst>
          </p:cNvPr>
          <p:cNvCxnSpPr/>
          <p:nvPr/>
        </p:nvCxnSpPr>
        <p:spPr>
          <a:xfrm>
            <a:off x="7518445" y="4045141"/>
            <a:ext cx="180000" cy="18000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a:extLst>
              <a:ext uri="{FF2B5EF4-FFF2-40B4-BE49-F238E27FC236}">
                <a16:creationId xmlns:a16="http://schemas.microsoft.com/office/drawing/2014/main" id="{45C092BD-F9BD-4469-B0E7-41B74B1181C4}"/>
              </a:ext>
            </a:extLst>
          </p:cNvPr>
          <p:cNvCxnSpPr/>
          <p:nvPr/>
        </p:nvCxnSpPr>
        <p:spPr>
          <a:xfrm flipV="1">
            <a:off x="8476455" y="4626267"/>
            <a:ext cx="180000" cy="18000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Заголовок 1">
            <a:extLst>
              <a:ext uri="{FF2B5EF4-FFF2-40B4-BE49-F238E27FC236}">
                <a16:creationId xmlns:a16="http://schemas.microsoft.com/office/drawing/2014/main" id="{15ACFBF8-DBD4-BD5D-5F10-7BA48AFB18C8}"/>
              </a:ext>
            </a:extLst>
          </p:cNvPr>
          <p:cNvSpPr>
            <a:spLocks noGrp="1"/>
          </p:cNvSpPr>
          <p:nvPr>
            <p:ph type="title"/>
          </p:nvPr>
        </p:nvSpPr>
        <p:spPr>
          <a:xfrm>
            <a:off x="624000" y="277206"/>
            <a:ext cx="10944000" cy="720000"/>
          </a:xfrm>
        </p:spPr>
        <p:txBody>
          <a:bodyPr>
            <a:noAutofit/>
          </a:bodyPr>
          <a:lstStyle/>
          <a:p>
            <a:pPr algn="just"/>
            <a:r>
              <a:rPr lang="ru-RU" sz="2400" b="1" dirty="0"/>
              <a:t>ПОВТОРНЫЙ РОСТ МИКРОТРУБОЧЕК ПОСЛЕ ХОЛОДОВОЙ ОБРАБОТКИ КОНТРОЛЬНЫХ КЛЕТОК S2 </a:t>
            </a:r>
            <a:r>
              <a:rPr lang="ru-RU" sz="2400" b="1" i="1" dirty="0"/>
              <a:t>D. MELANOGASTER</a:t>
            </a:r>
            <a:endParaRPr lang="ru-RU" sz="2400" b="1" dirty="0"/>
          </a:p>
        </p:txBody>
      </p:sp>
    </p:spTree>
    <p:extLst>
      <p:ext uri="{BB962C8B-B14F-4D97-AF65-F5344CB8AC3E}">
        <p14:creationId xmlns:p14="http://schemas.microsoft.com/office/powerpoint/2010/main" val="370962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4186</TotalTime>
  <Words>4857</Words>
  <Application>Microsoft Office PowerPoint</Application>
  <PresentationFormat>Широкоэкранный</PresentationFormat>
  <Paragraphs>831</Paragraphs>
  <Slides>35</Slides>
  <Notes>32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35</vt:i4>
      </vt:variant>
    </vt:vector>
  </HeadingPairs>
  <TitlesOfParts>
    <vt:vector size="41" baseType="lpstr">
      <vt:lpstr>Arial</vt:lpstr>
      <vt:lpstr>Calibri</vt:lpstr>
      <vt:lpstr>Calibri (Заголовки)</vt:lpstr>
      <vt:lpstr>Calibri Light</vt:lpstr>
      <vt:lpstr>Times New Roman</vt:lpstr>
      <vt:lpstr>Тема Office</vt:lpstr>
      <vt:lpstr>РОЛЬ БЕЛКОВ EB1, MARS, NON3, MEI-38 И MAST В КИНЕТОХОР-ЗАВИСИМОМ ФОРМИРОВАНИИ МИКРОТРУБОЧЕК ВЕРЕТЕНА ДЕЛЕНИЯ  В КУЛЬТУРЕ КЛЕТОК S2 DROSOPHILA MELANOGASTER</vt:lpstr>
      <vt:lpstr>МИТОЗ</vt:lpstr>
      <vt:lpstr>ВЕРЕТЕНО ДЕЛЕНИЯ</vt:lpstr>
      <vt:lpstr>СПОСОБЫ ФОРМИРОВАНИЯ ВЕРЕТЕНА ДЕЛЕНИЯ</vt:lpstr>
      <vt:lpstr>ИССЛЕДУЕМЫЕ БЕЛКИ</vt:lpstr>
      <vt:lpstr>ЦЕЛЬ И ЗАДАЧИ ИССЛЕДОВАНИЯ</vt:lpstr>
      <vt:lpstr>ПОВТОРНЫЙ РОСТ МИКРОТРУБОЧЕК ОТ ХРОМОСОМ И/ИЛИ КИНЕТОХОРОВ ПОСЛЕ КОЛЦЕМИДНОЙ ОБРАБОТКИ КОНТРОЛЬНЫХ КЛЕТОК S2 D. MELANOGASTER </vt:lpstr>
      <vt:lpstr>ПОВТОРНЫЙ РОСТ МИКРОТРУБОЧЕК ПОСЛЕ ХОЛОДОВОЙ ОБРАБОТКИ КОНТРОЛЬНЫХ КЛЕТОК S2 D. MELANOGASTER</vt:lpstr>
      <vt:lpstr>ПОВТОРНЫЙ РОСТ МИКРОТРУБОЧЕК ПОСЛЕ ХОЛОДОВОЙ ОБРАБОТКИ КОНТРОЛЬНЫХ КЛЕТОК S2 D. MELANOGASTER</vt:lpstr>
      <vt:lpstr>ОЦЕНКА ЭФФЕКТИВНОСТИ ПРОЦЕДУРЫ РНК-ИНТЕРФЕРЕНЦИИ ИССЛЕДУЕМЫХ ГЕНОВ В КЛЕТКАХ S2 D. MELANOGASTER</vt:lpstr>
      <vt:lpstr>МИТОТИЧЕСКИЕ ФЕНОТИПЫ, НАБЛЮДАЕМЫЕ ПОСЛЕ СНИЖЕНИЯ КОЛИЧЕСТВА ИССЛЕДУЕМЫХ БЕЛКОВ В КЛЕТКАХ S2 D. MELANOGASTER</vt:lpstr>
      <vt:lpstr>МИТОТИЧЕСКИЕ ФЕНОТИПЫ, НАБЛЮДАЕМЫЕ ПОСЛЕ СНИЖЕНИЯ КОЛИЧЕСТВА ИССЛЕДУЕМЫХ БЕЛКОВ В КЛЕТКАХ S2 D. MELANOGASTER</vt:lpstr>
      <vt:lpstr>ДЛИНА ВЕРЕТЕНА ДЕЛЕНИЯ ПОСЛЕ СНИЖЕНИЯ КОЛИЧЕСТВА ИССЛЕДУЕМЫХ БЕЛКОВ В КЛЕТКАХ S2 D. MELANOGASTER </vt:lpstr>
      <vt:lpstr>ЧАСТОТА ПОВТОРНОГО РОСТА МИКРОТРУБОЧЕК ОТ ХРОМОСОМ И/ИЛИ КИНЕТОХОРОВ ПОСЛЕ РНК-ИНТЕРФЕРЕНЦИИ ИССЛЕДУЕМЫХ ГЕНОВ ПОСЛЕ КОЛЦЕМИДНОЙ ОБРАБОТКИ</vt:lpstr>
      <vt:lpstr>ЧАСТОТА ПОВТОРНОГО РОСТА МИКРОТРУБОЧЕК ОТ ХРОМОСОМ И/ИЛИ КИНЕТОХОРОВ ПОСЛЕ РНК-ИНТЕРФЕРЕНЦИИ ИССЛЕДУЕМЫХ ГЕНОВ ПОСЛЕ КОЛЦЕМИДНОЙ ОБРАБОТКИ</vt:lpstr>
      <vt:lpstr>ЧАСТОТА ПОВТОРНОГО РОСТА МИКРОТРУБОЧЕК ОТ ХРОМОСОМ И/ИЛИ КИНЕТОХОРОВ ПОСЛЕ РНК-ИНТЕРФЕРЕНЦИИ ИССЛЕДУЕМЫХ ГЕНОВ ПОСЛЕ КОЛЦЕМИДНОЙ ОБРАБОТКИ</vt:lpstr>
      <vt:lpstr>ЧАСТОТА ПОВТОРНОГО РОСТА МИКРОТРУБОЧЕК ОТ ХРОМОСОМ И/ИЛИ КИНЕТОХОРОВ ПОСЛЕ РНК-ИНТЕРФЕРЕНЦИИ ИССЛЕДУЕМЫХ ГЕНОВ ПОСЛЕ КОЛЦЕМИДНОЙ ОБРАБОТКИ</vt:lpstr>
      <vt:lpstr>ЧАСТОТА ПОВТОРНОГО РОСТА МИКРОТРУБОЧЕК ОТ ХРОМОСОМ И/ИЛИ КИНЕТОХОРОВ ПОСЛЕ РНК-ИНТЕРФЕРЕНЦИИ ИССЛЕДУЕМЫХ ГЕНОВ ПОСЛЕ КОЛЦЕМИДНОЙ ОБРАБОТКИ</vt:lpstr>
      <vt:lpstr>ХАРАКТЕР ПОВТОРНОГО РОСТА МИКРОТРУБОЧЕК ОТ ХРОМОСОМ И/ИЛИ КИНЕТОХОРОВ ПОСЛЕ КОЛЦЕМИДНОЙ ОБРАБОТКИ КОНТРОЛЬНЫХ КЛЕТОК S2 ДРОЗОФИЛЫ (30 МИН)</vt:lpstr>
      <vt:lpstr>ХАРАКТЕР ПОВТОРНОГО РОСТА МИКРОТРУБОЧЕК ОТ ХРОМОСОМ И/ИЛИ КИНЕТОХОРОВ ПОСЛЕ РНК-ИНТЕРФЕРЕНЦИИ ИССЛЕДУЕМЫХ ГЕНОВ ПОСЛЕ КОЛЦЕМИДНОЙ ОБРАБОТКИ (30 МИН)</vt:lpstr>
      <vt:lpstr>ХАРАКТЕР ПОВТОРНОГО РОСТА МИКРОТРУБОЧЕК ОТ ХРОМОСОМ И/ИЛИ КИНЕТОХОРОВ ПОСЛЕ РНК-ИНТЕРФЕРЕНЦИИ ИССЛЕДУЕМЫХ ГЕНОВ ПОСЛЕ КОЛЦЕМИДНОЙ ОБРАБОТКИ (30 МИН)</vt:lpstr>
      <vt:lpstr>ХАРАКТЕР ПОВТОРНОГО РОСТА МИКРОТРУБОЧЕК ОТ ХРОМОСОМ И/ИЛИ КИНЕТОХОРОВ ПОСЛЕ РНК-ИНТЕРФЕРЕНЦИИ ИССЛЕДУЕМЫХ ГЕНОВ ПОСЛЕ КОЛЦЕМИДНОЙ ОБРАБОТКИ (30 МИН)</vt:lpstr>
      <vt:lpstr>ЧАСТОТА ПОВТОРНОГО РОСТА МИКРОТРУБОЧЕК ОТ ХРОМОСОМ И/ИЛИ КИНЕТОХОРОВ ПОСЛЕ РНК-ИНТЕРФЕРЕНЦИИ ИССЛЕДУЕМЫХ ГЕНОВ ПОСЛЕ ХОЛОДОВОЙ ОБРАБОТКИ (30 СЕК)</vt:lpstr>
      <vt:lpstr>ХАРАКТЕР ПОВТОРНОГО РОСТА МИКРОТРУБОЧЕК ПОСЛЕ ХОЛОДОВОЙ ОБРАБОТКИ КОНТРОЛЬНЫХ КЛЕТОК S2 ДРОЗОФИЛЫ (30 МИН)</vt:lpstr>
      <vt:lpstr>ХАРАКТЕР ПОВТОРНОГО РОСТА МИКРОТРУБОЧЕК ОТ ХРОМОСОМ И/ИЛИ КИНЕТОХОРОВ ПОСЛЕ РНК-ИНТЕРФЕРЕНЦИИ ИССЛЕДУЕМЫХ ГЕНОВ ПОСЛЕ ХОЛОДОВОЙ ОБРАБОТКИ (30 СЕК)</vt:lpstr>
      <vt:lpstr>ХАРАКТЕР ПОВТОРНОГО РОСТА МИКРОТРУБОЧЕК ОТ ХРОМОСОМ И/ИЛИ КИНЕТОХОРОВ ПОСЛЕ РНК-ИНТЕРФЕРЕНЦИИ ИССЛЕДУЕМЫХ ГЕНОВ ПОСЛЕ ХОЛОДОВОЙ ОБРАБОТКИ (30 СЕК)</vt:lpstr>
      <vt:lpstr>ХАРАКТЕР ПОВТОРНОГО РОСТА МИКРОТРУБОЧЕК ОТ ХРОМОСОМ И/ИЛИ КИНЕТОХОРОВ ПОСЛЕ РНК-ИНТЕРФЕРЕНЦИИ ИССЛЕДУЕМЫХ ГЕНОВ ПОСЛЕ ХОЛОДОВОЙ ОБРАБОТКИ (30 СЕК)</vt:lpstr>
      <vt:lpstr>ПРИЖИЗНЕННАЯ ЛОКАЛИЗАЦИЯ БЕЛКА NON3-eGFP</vt:lpstr>
      <vt:lpstr>ЛОКАЛИЗАЦИЯ БЕЛКА MAST-eGFP ДО И ВО ВРЕМЯ ПОВТОРНОГО РОСТА МИКРОТРУБОЧЕК ПОСЛЕ КОЛЦЕМИДНОЙ ОБРАБОТКИ</vt:lpstr>
      <vt:lpstr>ЛОКАЛИЗАЦИЯ БЕЛКОВ MARS-eGFP, MEI-38-eGFP И EB1-eGFP ВО ВРЕМЯ ПОВТОРНОГО РОСТА МИКРОТРУБОЧЕК ПОСЛЕ КОЛЦЕМИДНОЙ ОБРАБОТКИ</vt:lpstr>
      <vt:lpstr>ВЫВОДЫ</vt:lpstr>
      <vt:lpstr>ПУБЛИКАЦИИ ПО ТЕМЕ ДИССЕРТАЦИИ</vt:lpstr>
      <vt:lpstr>АПРОБАЦИЯ РАБОТЫ</vt:lpstr>
      <vt:lpstr>ПОЛОЖЕНИЯ, ВЫНОСИМЫЕ НА ЗАЩИТУ</vt:lpstr>
      <vt:lpstr>БЛАГОДАРНОСТИ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Julia Popova</dc:creator>
  <cp:lastModifiedBy>Vladimir Kosarev</cp:lastModifiedBy>
  <cp:revision>753</cp:revision>
  <dcterms:created xsi:type="dcterms:W3CDTF">2022-01-10T09:29:18Z</dcterms:created>
  <dcterms:modified xsi:type="dcterms:W3CDTF">2022-10-12T16:42:11Z</dcterms:modified>
</cp:coreProperties>
</file>