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1"/>
  </p:notesMasterIdLst>
  <p:sldIdLst>
    <p:sldId id="256" r:id="rId3"/>
    <p:sldId id="277" r:id="rId4"/>
    <p:sldId id="280" r:id="rId5"/>
    <p:sldId id="326" r:id="rId6"/>
    <p:sldId id="327" r:id="rId7"/>
    <p:sldId id="258" r:id="rId8"/>
    <p:sldId id="261" r:id="rId9"/>
    <p:sldId id="325" r:id="rId10"/>
    <p:sldId id="375" r:id="rId11"/>
    <p:sldId id="283" r:id="rId12"/>
    <p:sldId id="285" r:id="rId13"/>
    <p:sldId id="286" r:id="rId14"/>
    <p:sldId id="290" r:id="rId15"/>
    <p:sldId id="288" r:id="rId16"/>
    <p:sldId id="266" r:id="rId17"/>
    <p:sldId id="289" r:id="rId18"/>
    <p:sldId id="275" r:id="rId19"/>
    <p:sldId id="323" r:id="rId20"/>
    <p:sldId id="263" r:id="rId21"/>
    <p:sldId id="344" r:id="rId22"/>
    <p:sldId id="371" r:id="rId23"/>
    <p:sldId id="372" r:id="rId24"/>
    <p:sldId id="373" r:id="rId25"/>
    <p:sldId id="345" r:id="rId26"/>
    <p:sldId id="343" r:id="rId27"/>
    <p:sldId id="341" r:id="rId28"/>
    <p:sldId id="342" r:id="rId29"/>
    <p:sldId id="357" r:id="rId30"/>
    <p:sldId id="299" r:id="rId31"/>
    <p:sldId id="374" r:id="rId32"/>
    <p:sldId id="340" r:id="rId33"/>
    <p:sldId id="329" r:id="rId34"/>
    <p:sldId id="330" r:id="rId35"/>
    <p:sldId id="322" r:id="rId36"/>
    <p:sldId id="291" r:id="rId37"/>
    <p:sldId id="287" r:id="rId38"/>
    <p:sldId id="311" r:id="rId39"/>
    <p:sldId id="367" r:id="rId40"/>
    <p:sldId id="355" r:id="rId41"/>
    <p:sldId id="359" r:id="rId42"/>
    <p:sldId id="369" r:id="rId43"/>
    <p:sldId id="339" r:id="rId44"/>
    <p:sldId id="313" r:id="rId45"/>
    <p:sldId id="314" r:id="rId46"/>
    <p:sldId id="315" r:id="rId47"/>
    <p:sldId id="318" r:id="rId48"/>
    <p:sldId id="370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16" r:id="rId66"/>
    <p:sldId id="312" r:id="rId67"/>
    <p:sldId id="317" r:id="rId68"/>
    <p:sldId id="319" r:id="rId69"/>
    <p:sldId id="320" r:id="rId70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62958841" val="1046" rev64="64" revOS="3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62958841" val="101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6295884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2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" d="100"/>
        <a:sy n="12" d="100"/>
      </p:scale>
      <p:origin x="0" y="0"/>
    </p:cViewPr>
  </p:sorterViewPr>
  <p:notesViewPr>
    <p:cSldViewPr snapToGrid="0">
      <p:cViewPr>
        <p:scale>
          <a:sx n="55" d="100"/>
          <a:sy n="55" d="100"/>
        </p:scale>
        <p:origin x="384" y="428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title>
      <c:tx>
        <c:rich>
          <a:bodyPr anchor="ctr" anchorCtr="1"/>
          <a:lstStyle/>
          <a:p>
            <a:pPr>
              <a:defRPr lang="ru-RU" sz="1400" b="0" i="0" u="none" strike="noStrike" kern="100">
                <a:solidFill>
                  <a:srgbClr val="595959"/>
                </a:solidFill>
                <a:latin typeface="Calibri" charset="0"/>
              </a:defRPr>
            </a:pPr>
            <a:r>
              <a:t>Элементы Ty3/Gypsy</a:t>
            </a:r>
          </a:p>
        </c:rich>
      </c:tx>
      <c:overlay val="0"/>
      <c:spPr>
        <a:noFill/>
        <a:ln w="9525">
          <a:noFill/>
        </a:ln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Арабидопсис</c:v>
          </c:tx>
          <c:spPr>
            <a:solidFill>
              <a:srgbClr val="548235"/>
            </a:solidFill>
            <a:ln w="19050">
              <a:noFill/>
            </a:ln>
          </c:spPr>
          <c:invertIfNegative val="1"/>
          <c:cat>
            <c:strLit>
              <c:ptCount val="2"/>
              <c:pt idx="0">
                <c:v>Элементы, выявленные алгоритмом LTRharvest</c:v>
              </c:pt>
              <c:pt idx="1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2"/>
              <c:pt idx="0">
                <c:v>1</c:v>
              </c:pt>
              <c:pt idx="1">
                <c:v>3.63736263736264</c:v>
              </c:pt>
            </c:numLit>
          </c:val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905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983008"/>
        <c:axId val="156983400"/>
      </c:barChart>
      <c:stockChart>
        <c:ser>
          <c:idx val="1"/>
          <c:order val="1"/>
          <c:tx>
            <c:v>Табак</c:v>
          </c:tx>
          <c:spPr>
            <a:ln w="19050">
              <a:noFill/>
            </a:ln>
          </c:spPr>
          <c:marker>
            <c:symbol val="none"/>
          </c:marker>
          <c:cat>
            <c:strLit>
              <c:ptCount val="2"/>
              <c:pt idx="0">
                <c:v>Элементы, выявленные алгоритмом LTRharvest</c:v>
              </c:pt>
              <c:pt idx="1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2"/>
              <c:pt idx="0">
                <c:v>1</c:v>
              </c:pt>
              <c:pt idx="1">
                <c:v>8.3791810841983896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2"/>
          <c:order val="2"/>
          <c:tx>
            <c:v>Селагинелла</c:v>
          </c:tx>
          <c:spPr>
            <a:ln w="19050">
              <a:noFill/>
            </a:ln>
          </c:spPr>
          <c:marker>
            <c:symbol val="none"/>
          </c:marker>
          <c:cat>
            <c:strLit>
              <c:ptCount val="2"/>
              <c:pt idx="0">
                <c:v>Элементы, выявленные алгоритмом LTRharvest</c:v>
              </c:pt>
              <c:pt idx="1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2"/>
              <c:pt idx="0">
                <c:v>1</c:v>
              </c:pt>
              <c:pt idx="1">
                <c:v>8.1556886227544894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3"/>
          <c:order val="3"/>
          <c:tx>
            <c:v>Кукуруза</c:v>
          </c:tx>
          <c:spPr>
            <a:ln w="19050">
              <a:noFill/>
            </a:ln>
          </c:spPr>
          <c:marker>
            <c:symbol val="dot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Lit>
              <c:ptCount val="2"/>
              <c:pt idx="0">
                <c:v>Элементы, выявленные алгоритмом LTRharvest</c:v>
              </c:pt>
              <c:pt idx="1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2"/>
              <c:pt idx="0">
                <c:v>1</c:v>
              </c:pt>
              <c:pt idx="1">
                <c:v>7.313175485725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rgbClr val="7F7F7F"/>
              </a:solidFill>
            </a:ln>
          </c:spPr>
        </c:hiLowLines>
        <c:axId val="158079560"/>
        <c:axId val="158079168"/>
        <c:extLst>
          <c:ext xmlns:sm="smo" uri="smo">
            <sm:boxPlot xmlns:sm="smo" val="0"/>
            <sm:turned xmlns:sm="smo" val="0"/>
          </c:ext>
        </c:extLst>
      </c:stockChart>
      <c:catAx>
        <c:axId val="156983008"/>
        <c:scaling>
          <c:orientation val="minMax"/>
        </c:scaling>
        <c:delete val="0"/>
        <c:axPos val="b"/>
        <c:majorGridlines>
          <c:spPr>
            <a:ln w="9525">
              <a:solidFill>
                <a:srgbClr val="D8D8D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rgbClr val="BFBFBF"/>
            </a:solidFill>
          </a:ln>
        </c:spPr>
        <c:txPr>
          <a:bodyPr rot="-60000000" anchor="ctr" anchorCtr="1"/>
          <a:lstStyle/>
          <a:p>
            <a:pPr>
              <a:defRPr lang="ru-RU" sz="900" b="0" i="0" u="none" strike="noStrike" kern="100">
                <a:solidFill>
                  <a:srgbClr val="595959"/>
                </a:solidFill>
                <a:latin typeface="Calibri" charset="0"/>
              </a:defRPr>
            </a:pPr>
            <a:endParaRPr lang="ru-RU"/>
          </a:p>
        </c:txPr>
        <c:crossAx val="156983400"/>
        <c:crosses val="autoZero"/>
        <c:auto val="1"/>
        <c:lblAlgn val="ctr"/>
        <c:lblOffset val="100"/>
        <c:noMultiLvlLbl val="1"/>
      </c:catAx>
      <c:valAx>
        <c:axId val="156983400"/>
        <c:scaling>
          <c:orientation val="minMax"/>
        </c:scaling>
        <c:delete val="0"/>
        <c:axPos val="l"/>
        <c:majorGridlines>
          <c:spPr>
            <a:ln w="9525">
              <a:solidFill>
                <a:srgbClr val="D8D8D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rgbClr val="BFBFBF"/>
            </a:solidFill>
          </a:ln>
        </c:spPr>
        <c:txPr>
          <a:bodyPr rot="-60000000" anchor="ctr" anchorCtr="1"/>
          <a:lstStyle/>
          <a:p>
            <a:pPr>
              <a:defRPr lang="ru-RU" sz="900" b="0" i="0" u="none" strike="noStrike" kern="100">
                <a:solidFill>
                  <a:srgbClr val="595959"/>
                </a:solidFill>
                <a:latin typeface="Calibri" charset="0"/>
              </a:defRPr>
            </a:pPr>
            <a:endParaRPr lang="ru-RU"/>
          </a:p>
        </c:txPr>
        <c:crossAx val="156983008"/>
        <c:crosses val="autoZero"/>
        <c:crossBetween val="between"/>
      </c:valAx>
      <c:valAx>
        <c:axId val="1580791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9525">
            <a:solidFill>
              <a:srgbClr val="BFBFBF"/>
            </a:solidFill>
          </a:ln>
        </c:spPr>
        <c:txPr>
          <a:bodyPr rot="-60000000" anchor="ctr" anchorCtr="1"/>
          <a:lstStyle/>
          <a:p>
            <a:pPr>
              <a:defRPr lang="ru-RU" sz="900" b="0" i="0" u="none" strike="noStrike" kern="100">
                <a:solidFill>
                  <a:srgbClr val="595959"/>
                </a:solidFill>
                <a:latin typeface="Calibri" charset="0"/>
              </a:defRPr>
            </a:pPr>
            <a:endParaRPr lang="ru-RU"/>
          </a:p>
        </c:txPr>
        <c:crossAx val="158079560"/>
        <c:crosses val="max"/>
        <c:crossBetween val="between"/>
      </c:valAx>
      <c:catAx>
        <c:axId val="158079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8079168"/>
        <c:crosses val="autoZero"/>
        <c:auto val="1"/>
        <c:lblAlgn val="l"/>
        <c:lblOffset val="100"/>
        <c:noMultiLvlLbl val="1"/>
      </c:catAx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ru-RU" sz="1000" b="0" i="0" u="none" strike="noStrike" kern="100">
          <a:solidFill>
            <a:srgbClr val="000000"/>
          </a:solidFill>
          <a:latin typeface="Calibri" charset="0"/>
        </a:defRPr>
      </a:pPr>
      <a:endParaRPr lang="ru-RU"/>
    </a:p>
  </c:txPr>
  <c:extLst>
    <c:ext xmlns:sm="smo" uri="smo">
      <sm:colorScheme xmlns:sm="smo" id="1662958841" val="15"/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title>
      <c:tx>
        <c:rich>
          <a:bodyPr anchor="ctr" anchorCtr="1"/>
          <a:lstStyle/>
          <a:p>
            <a:pPr>
              <a:defRPr lang="ru-RU" sz="1400" b="0" i="0" u="none" strike="noStrike" kern="100">
                <a:solidFill>
                  <a:srgbClr val="595959"/>
                </a:solidFill>
                <a:latin typeface="Calibri" charset="0"/>
              </a:defRPr>
            </a:pPr>
            <a:r>
              <a:t>Элементы с aRH</a:t>
            </a:r>
          </a:p>
        </c:rich>
      </c:tx>
      <c:overlay val="0"/>
      <c:spPr>
        <a:noFill/>
        <a:ln w="9525">
          <a:noFill/>
        </a:ln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Арабидопсис</c:v>
          </c:tx>
          <c:spPr>
            <a:solidFill>
              <a:srgbClr val="5B9BD5"/>
            </a:solidFill>
            <a:ln w="19050">
              <a:noFill/>
            </a:ln>
          </c:spPr>
          <c:invertIfNegative val="1"/>
          <c:dPt>
            <c:idx val="0"/>
            <c:invertIfNegative val="0"/>
            <c:bubble3D val="0"/>
            <c:spPr>
              <a:solidFill>
                <a:srgbClr val="2F75B5"/>
              </a:solidFill>
              <a:ln w="1905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2F75B5"/>
              </a:solidFill>
              <a:ln w="19050">
                <a:noFill/>
              </a:ln>
            </c:spPr>
          </c:dPt>
          <c:cat>
            <c:strLit>
              <c:ptCount val="2"/>
              <c:pt idx="0">
                <c:v>Элементы, выявленные алгоритмом LTRharvest</c:v>
              </c:pt>
              <c:pt idx="1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2"/>
              <c:pt idx="0">
                <c:v>1</c:v>
              </c:pt>
              <c:pt idx="1">
                <c:v>3.4</c:v>
              </c:pt>
            </c:numLit>
          </c:val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905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80344"/>
        <c:axId val="158080736"/>
      </c:barChart>
      <c:stockChart>
        <c:ser>
          <c:idx val="1"/>
          <c:order val="1"/>
          <c:tx>
            <c:v>Табак</c:v>
          </c:tx>
          <c:spPr>
            <a:ln w="19050">
              <a:noFill/>
            </a:ln>
          </c:spPr>
          <c:marker>
            <c:symbol val="none"/>
          </c:marker>
          <c:cat>
            <c:strLit>
              <c:ptCount val="2"/>
              <c:pt idx="0">
                <c:v>Элементы, выявленные алгоритмом LTRharvest</c:v>
              </c:pt>
              <c:pt idx="1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2"/>
              <c:pt idx="0">
                <c:v>1</c:v>
              </c:pt>
              <c:pt idx="1">
                <c:v>6.2655431564563902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2"/>
          <c:order val="2"/>
          <c:tx>
            <c:v>Селагинелла</c:v>
          </c:tx>
          <c:spPr>
            <a:ln w="19050">
              <a:noFill/>
            </a:ln>
          </c:spPr>
          <c:marker>
            <c:symbol val="none"/>
          </c:marker>
          <c:cat>
            <c:strLit>
              <c:ptCount val="2"/>
              <c:pt idx="0">
                <c:v>Элементы, выявленные алгоритмом LTRharvest</c:v>
              </c:pt>
              <c:pt idx="1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2"/>
              <c:pt idx="0">
                <c:v>1</c:v>
              </c:pt>
              <c:pt idx="1">
                <c:v>12.75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3"/>
          <c:order val="3"/>
          <c:tx>
            <c:v>Кукуруза</c:v>
          </c:tx>
          <c:spPr>
            <a:ln w="19050">
              <a:noFill/>
            </a:ln>
          </c:spPr>
          <c:marker>
            <c:symbol val="dot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Lit>
              <c:ptCount val="2"/>
              <c:pt idx="0">
                <c:v>Элементы, выявленные алгоритмом LTRharvest</c:v>
              </c:pt>
              <c:pt idx="1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2"/>
              <c:pt idx="0">
                <c:v>1</c:v>
              </c:pt>
              <c:pt idx="1">
                <c:v>4.42100084340737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rgbClr val="7F7F7F"/>
              </a:solidFill>
            </a:ln>
          </c:spPr>
        </c:hiLowLines>
        <c:axId val="154740272"/>
        <c:axId val="158081128"/>
        <c:extLst>
          <c:ext xmlns:sm="smo" uri="smo">
            <sm:boxPlot xmlns:sm="smo" val="0"/>
            <sm:turned xmlns:sm="smo" val="0"/>
          </c:ext>
        </c:extLst>
      </c:stockChart>
      <c:catAx>
        <c:axId val="158080344"/>
        <c:scaling>
          <c:orientation val="minMax"/>
        </c:scaling>
        <c:delete val="0"/>
        <c:axPos val="b"/>
        <c:majorGridlines>
          <c:spPr>
            <a:ln w="9525">
              <a:solidFill>
                <a:srgbClr val="D8D8D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rgbClr val="BFBFBF"/>
            </a:solidFill>
          </a:ln>
        </c:spPr>
        <c:txPr>
          <a:bodyPr rot="-60000000" anchor="ctr" anchorCtr="1"/>
          <a:lstStyle/>
          <a:p>
            <a:pPr>
              <a:defRPr lang="ru-RU" sz="900" b="0" i="0" u="none" strike="noStrike" kern="100">
                <a:solidFill>
                  <a:srgbClr val="595959"/>
                </a:solidFill>
                <a:latin typeface="Calibri" charset="0"/>
              </a:defRPr>
            </a:pPr>
            <a:endParaRPr lang="ru-RU"/>
          </a:p>
        </c:txPr>
        <c:crossAx val="158080736"/>
        <c:crosses val="autoZero"/>
        <c:auto val="1"/>
        <c:lblAlgn val="ctr"/>
        <c:lblOffset val="100"/>
        <c:noMultiLvlLbl val="1"/>
      </c:catAx>
      <c:valAx>
        <c:axId val="158080736"/>
        <c:scaling>
          <c:orientation val="minMax"/>
        </c:scaling>
        <c:delete val="0"/>
        <c:axPos val="l"/>
        <c:majorGridlines>
          <c:spPr>
            <a:ln w="9525">
              <a:solidFill>
                <a:srgbClr val="D8D8D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rgbClr val="BFBFBF"/>
            </a:solidFill>
          </a:ln>
        </c:spPr>
        <c:txPr>
          <a:bodyPr rot="-60000000" anchor="ctr" anchorCtr="1"/>
          <a:lstStyle/>
          <a:p>
            <a:pPr>
              <a:defRPr lang="ru-RU" sz="900" b="0" i="0" u="none" strike="noStrike" kern="100">
                <a:solidFill>
                  <a:srgbClr val="595959"/>
                </a:solidFill>
                <a:latin typeface="Calibri" charset="0"/>
              </a:defRPr>
            </a:pPr>
            <a:endParaRPr lang="ru-RU"/>
          </a:p>
        </c:txPr>
        <c:crossAx val="158080344"/>
        <c:crosses val="autoZero"/>
        <c:crossBetween val="between"/>
      </c:valAx>
      <c:valAx>
        <c:axId val="1580811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9525">
            <a:solidFill>
              <a:srgbClr val="BFBFBF"/>
            </a:solidFill>
          </a:ln>
        </c:spPr>
        <c:txPr>
          <a:bodyPr rot="-60000000" anchor="ctr" anchorCtr="1"/>
          <a:lstStyle/>
          <a:p>
            <a:pPr>
              <a:defRPr lang="ru-RU" sz="900" b="0" i="0" u="none" strike="noStrike" kern="100">
                <a:solidFill>
                  <a:srgbClr val="595959"/>
                </a:solidFill>
                <a:latin typeface="Calibri" charset="0"/>
              </a:defRPr>
            </a:pPr>
            <a:endParaRPr lang="ru-RU"/>
          </a:p>
        </c:txPr>
        <c:crossAx val="154740272"/>
        <c:crosses val="max"/>
        <c:crossBetween val="between"/>
      </c:valAx>
      <c:catAx>
        <c:axId val="154740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8081128"/>
        <c:crosses val="autoZero"/>
        <c:auto val="1"/>
        <c:lblAlgn val="l"/>
        <c:lblOffset val="100"/>
        <c:noMultiLvlLbl val="1"/>
      </c:catAx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ru-RU" sz="1000" b="0" i="0" u="none" strike="noStrike" kern="100">
          <a:solidFill>
            <a:srgbClr val="000000"/>
          </a:solidFill>
          <a:latin typeface="Calibri" charset="0"/>
        </a:defRPr>
      </a:pPr>
      <a:endParaRPr lang="ru-RU"/>
    </a:p>
  </c:txPr>
  <c:extLst>
    <c:ext xmlns:sm="smo" uri="smo">
      <sm:colorScheme xmlns:sm="smo" id="1662958841" val="15"/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title>
      <c:tx>
        <c:rich>
          <a:bodyPr/>
          <a:lstStyle/>
          <a:p>
            <a:pPr>
              <a:defRPr lang="ru-RU" sz="975" b="1" i="0" u="none" strike="noStrike" kern="100">
                <a:solidFill>
                  <a:srgbClr val="000000"/>
                </a:solidFill>
                <a:latin typeface="Basic Sans" charset="0"/>
              </a:defRPr>
            </a:pPr>
            <a:r>
              <a:t>Элементы с добавочным доменом aRH</a:t>
            </a:r>
          </a:p>
        </c:rich>
      </c:tx>
      <c:overlay val="0"/>
      <c:spPr>
        <a:noFill/>
        <a:ln w="9525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2.9250000000000002E-2"/>
          <c:y val="0.115"/>
          <c:w val="0.51949999999999996"/>
          <c:h val="0.86099999999999999"/>
        </c:manualLayout>
      </c:layout>
      <c:bar3DChart>
        <c:barDir val="col"/>
        <c:grouping val="percentStacked"/>
        <c:varyColors val="1"/>
        <c:ser>
          <c:idx val="0"/>
          <c:order val="0"/>
          <c:tx>
            <c:v>Прочие целевые элементы, выявленные алгоритмом DARTS</c:v>
          </c:tx>
          <c:spPr>
            <a:scene3d>
              <a:camera prst="orthographicFront"/>
              <a:lightRig rig="threePt" dir="t">
                <a:rot lat="0" lon="0" rev="12000000"/>
              </a:lightRig>
            </a:scene3d>
            <a:sp3d/>
          </c:spPr>
          <c:invertIfNegative val="1"/>
          <c:cat>
            <c:strLit>
              <c:ptCount val="4"/>
              <c:pt idx="0">
                <c:v>Арабидопсис</c:v>
              </c:pt>
              <c:pt idx="1">
                <c:v>Табак</c:v>
              </c:pt>
              <c:pt idx="2">
                <c:v>Селагинелла</c:v>
              </c:pt>
              <c:pt idx="3">
                <c:v>Кукуруза</c:v>
              </c:pt>
            </c:strLit>
          </c:cat>
          <c:val>
            <c:numLit>
              <c:formatCode>General</c:formatCode>
              <c:ptCount val="4"/>
              <c:pt idx="0">
                <c:v>34</c:v>
              </c:pt>
              <c:pt idx="1">
                <c:v>21288</c:v>
              </c:pt>
              <c:pt idx="2">
                <c:v>34</c:v>
              </c:pt>
              <c:pt idx="3">
                <c:v>17555</c:v>
              </c:pt>
            </c:numLit>
          </c:val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1"/>
          <c:order val="1"/>
          <c:tx>
            <c:v>Элементы с LTR, найденные алгоритмом DARTS</c:v>
          </c:tx>
          <c:spPr>
            <a:scene3d>
              <a:camera prst="orthographicFront"/>
              <a:lightRig rig="threePt" dir="t">
                <a:rot lat="0" lon="0" rev="12000000"/>
              </a:lightRig>
            </a:scene3d>
            <a:sp3d/>
          </c:spPr>
          <c:invertIfNegative val="1"/>
          <c:cat>
            <c:strLit>
              <c:ptCount val="4"/>
              <c:pt idx="0">
                <c:v>Арабидопсис</c:v>
              </c:pt>
              <c:pt idx="1">
                <c:v>Табак</c:v>
              </c:pt>
              <c:pt idx="2">
                <c:v>Селагинелла</c:v>
              </c:pt>
              <c:pt idx="3">
                <c:v>Кукуруза</c:v>
              </c:pt>
            </c:strLit>
          </c:cat>
          <c:val>
            <c:numLit>
              <c:formatCode>General</c:formatCode>
              <c:ptCount val="4"/>
              <c:pt idx="0">
                <c:v>14</c:v>
              </c:pt>
              <c:pt idx="1">
                <c:v>1833</c:v>
              </c:pt>
              <c:pt idx="2">
                <c:v>13</c:v>
              </c:pt>
              <c:pt idx="3">
                <c:v>6782</c:v>
              </c:pt>
            </c:numLit>
          </c:val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2"/>
          <c:order val="2"/>
          <c:tx>
            <c:v>Элементы, выявленные алгоритмом LTRharvest</c:v>
          </c:tx>
          <c:spPr>
            <a:scene3d>
              <a:camera prst="orthographicFront"/>
              <a:lightRig rig="threePt" dir="t">
                <a:rot lat="0" lon="0" rev="12000000"/>
              </a:lightRig>
            </a:scene3d>
            <a:sp3d/>
          </c:spPr>
          <c:invertIfNegative val="1"/>
          <c:cat>
            <c:strLit>
              <c:ptCount val="4"/>
              <c:pt idx="0">
                <c:v>Арабидопсис</c:v>
              </c:pt>
              <c:pt idx="1">
                <c:v>Табак</c:v>
              </c:pt>
              <c:pt idx="2">
                <c:v>Селагинелла</c:v>
              </c:pt>
              <c:pt idx="3">
                <c:v>Кукуруза</c:v>
              </c:pt>
            </c:strLit>
          </c:cat>
          <c:val>
            <c:numLit>
              <c:formatCode>General</c:formatCode>
              <c:ptCount val="4"/>
              <c:pt idx="0">
                <c:v>20</c:v>
              </c:pt>
              <c:pt idx="1">
                <c:v>4391</c:v>
              </c:pt>
              <c:pt idx="2">
                <c:v>4</c:v>
              </c:pt>
              <c:pt idx="3">
                <c:v>7114</c:v>
              </c:pt>
            </c:numLit>
          </c:val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59285824"/>
        <c:axId val="159286216"/>
        <c:axId val="0"/>
      </c:bar3DChart>
      <c:catAx>
        <c:axId val="1592858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/>
          <a:lstStyle/>
          <a:p>
            <a:pPr>
              <a:defRPr/>
            </a:pPr>
            <a:endParaRPr lang="ru-RU"/>
          </a:p>
        </c:txPr>
        <c:crossAx val="159286216"/>
        <c:crosses val="autoZero"/>
        <c:auto val="1"/>
        <c:lblAlgn val="ctr"/>
        <c:lblOffset val="100"/>
        <c:noMultiLvlLbl val="1"/>
      </c:catAx>
      <c:valAx>
        <c:axId val="159286216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crossAx val="15928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075000000000006"/>
          <c:y val="0.17774999999999999"/>
          <c:w val="0.45450000000000002"/>
          <c:h val="0.82150000000000001"/>
        </c:manualLayout>
      </c:layout>
      <c:overlay val="0"/>
      <c:spPr>
        <a:ln w="9525">
          <a:noFill/>
        </a:ln>
      </c:spPr>
    </c:legend>
    <c:plotVisOnly val="1"/>
    <c:dispBlanksAs val="gap"/>
    <c:showDLblsOverMax val="1"/>
  </c:chart>
  <c:spPr>
    <a:scene3d>
      <a:camera prst="orthographicFront"/>
      <a:lightRig rig="threePt" dir="t"/>
    </a:scene3d>
    <a:sp3d/>
  </c:spPr>
  <c:txPr>
    <a:bodyPr rot="0" anchor="ctr" anchorCtr="1"/>
    <a:lstStyle/>
    <a:p>
      <a:pPr>
        <a:defRPr lang="ru-RU" sz="975" b="0" i="0" u="none" strike="noStrike" kern="100">
          <a:solidFill>
            <a:srgbClr val="000000"/>
          </a:solidFill>
          <a:latin typeface="Basic Sans" charset="0"/>
        </a:defRPr>
      </a:pPr>
      <a:endParaRPr lang="ru-RU"/>
    </a:p>
  </c:txPr>
  <c:extLst>
    <c:ext xmlns:sm="smo" uri="smo">
      <sm:colorScheme xmlns:sm="smo" id="1662958841" val="15"/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title>
      <c:tx>
        <c:rich>
          <a:bodyPr/>
          <a:lstStyle/>
          <a:p>
            <a:pPr>
              <a:defRPr lang="ru-RU" sz="990" b="1" i="0" u="none" strike="noStrike" kern="100">
                <a:solidFill>
                  <a:srgbClr val="000000"/>
                </a:solidFill>
                <a:latin typeface="Basic Sans" charset="0"/>
              </a:defRPr>
            </a:pPr>
            <a:r>
              <a:t>Элементы Ty3/Gypsy</a:t>
            </a:r>
          </a:p>
        </c:rich>
      </c:tx>
      <c:overlay val="0"/>
      <c:spPr>
        <a:noFill/>
        <a:ln w="9525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4.7499999999999999E-3"/>
          <c:y val="0.11475"/>
          <c:w val="0.97375"/>
          <c:h val="0.88224999999999998"/>
        </c:manualLayout>
      </c:layout>
      <c:bar3DChart>
        <c:barDir val="col"/>
        <c:grouping val="percentStacked"/>
        <c:varyColors val="1"/>
        <c:ser>
          <c:idx val="0"/>
          <c:order val="0"/>
          <c:tx>
            <c:v>Прочие целевые элементы, выявленные алгоритмом DARTS</c:v>
          </c:tx>
          <c:spPr>
            <a:scene3d>
              <a:camera prst="orthographicFront"/>
              <a:lightRig rig="threePt" dir="t">
                <a:rot lat="0" lon="0" rev="12000000"/>
              </a:lightRig>
            </a:scene3d>
            <a:sp3d/>
          </c:spPr>
          <c:invertIfNegative val="1"/>
          <c:cat>
            <c:strLit>
              <c:ptCount val="4"/>
              <c:pt idx="0">
                <c:v>Арабидопсис</c:v>
              </c:pt>
              <c:pt idx="1">
                <c:v>Табак</c:v>
              </c:pt>
              <c:pt idx="2">
                <c:v>Селагинелла</c:v>
              </c:pt>
              <c:pt idx="3">
                <c:v>Кукуруза</c:v>
              </c:pt>
            </c:strLit>
          </c:cat>
          <c:val>
            <c:numLit>
              <c:formatCode>General</c:formatCode>
              <c:ptCount val="4"/>
              <c:pt idx="0">
                <c:v>159</c:v>
              </c:pt>
              <c:pt idx="1">
                <c:v>86945</c:v>
              </c:pt>
              <c:pt idx="2">
                <c:v>2179</c:v>
              </c:pt>
              <c:pt idx="3">
                <c:v>55430</c:v>
              </c:pt>
            </c:numLit>
          </c:val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1"/>
          <c:order val="1"/>
          <c:tx>
            <c:v>Элементы с LTR, найденные алгоритмом DARTS</c:v>
          </c:tx>
          <c:spPr>
            <a:scene3d>
              <a:camera prst="orthographicFront"/>
              <a:lightRig rig="threePt" dir="t">
                <a:rot lat="0" lon="0" rev="12000000"/>
              </a:lightRig>
            </a:scene3d>
            <a:sp3d/>
          </c:spPr>
          <c:invertIfNegative val="1"/>
          <c:cat>
            <c:strLit>
              <c:ptCount val="4"/>
              <c:pt idx="0">
                <c:v>Арабидопсис</c:v>
              </c:pt>
              <c:pt idx="1">
                <c:v>Табак</c:v>
              </c:pt>
              <c:pt idx="2">
                <c:v>Селагинелла</c:v>
              </c:pt>
              <c:pt idx="3">
                <c:v>Кукуруза</c:v>
              </c:pt>
            </c:strLit>
          </c:cat>
          <c:val>
            <c:numLit>
              <c:formatCode>General</c:formatCode>
              <c:ptCount val="4"/>
              <c:pt idx="0">
                <c:v>139</c:v>
              </c:pt>
              <c:pt idx="1">
                <c:v>23670</c:v>
              </c:pt>
              <c:pt idx="2">
                <c:v>905</c:v>
              </c:pt>
              <c:pt idx="3">
                <c:v>29618</c:v>
              </c:pt>
            </c:numLit>
          </c:val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2"/>
          <c:order val="2"/>
          <c:tx>
            <c:v>Элементы, выявленные алгоритмом LTRharvest</c:v>
          </c:tx>
          <c:spPr>
            <a:scene3d>
              <a:camera prst="orthographicFront"/>
              <a:lightRig rig="threePt" dir="t">
                <a:rot lat="0" lon="0" rev="12000000"/>
              </a:lightRig>
            </a:scene3d>
            <a:sp3d/>
          </c:spPr>
          <c:invertIfNegative val="1"/>
          <c:cat>
            <c:strLit>
              <c:ptCount val="4"/>
              <c:pt idx="0">
                <c:v>Арабидопсис</c:v>
              </c:pt>
              <c:pt idx="1">
                <c:v>Табак</c:v>
              </c:pt>
              <c:pt idx="2">
                <c:v>Селагинелла</c:v>
              </c:pt>
              <c:pt idx="3">
                <c:v>Кукуруза</c:v>
              </c:pt>
            </c:strLit>
          </c:cat>
          <c:val>
            <c:numLit>
              <c:formatCode>General</c:formatCode>
              <c:ptCount val="4"/>
              <c:pt idx="0">
                <c:v>182</c:v>
              </c:pt>
              <c:pt idx="1">
                <c:v>17340</c:v>
              </c:pt>
              <c:pt idx="2">
                <c:v>501</c:v>
              </c:pt>
              <c:pt idx="3">
                <c:v>16007</c:v>
              </c:pt>
            </c:numLit>
          </c:val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59287000"/>
        <c:axId val="159287392"/>
        <c:axId val="0"/>
      </c:bar3DChart>
      <c:catAx>
        <c:axId val="1592870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ru-RU" sz="705" b="0" i="0" u="none" strike="noStrike" kern="100">
                <a:solidFill>
                  <a:srgbClr val="000000"/>
                </a:solidFill>
                <a:latin typeface="Basic Sans" charset="0"/>
              </a:defRPr>
            </a:pPr>
            <a:endParaRPr lang="ru-RU"/>
          </a:p>
        </c:txPr>
        <c:crossAx val="159287392"/>
        <c:crosses val="autoZero"/>
        <c:auto val="1"/>
        <c:lblAlgn val="ctr"/>
        <c:lblOffset val="100"/>
        <c:noMultiLvlLbl val="1"/>
      </c:catAx>
      <c:valAx>
        <c:axId val="159287392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crossAx val="159287000"/>
        <c:crosses val="autoZero"/>
        <c:crossBetween val="between"/>
      </c:valAx>
    </c:plotArea>
    <c:plotVisOnly val="1"/>
    <c:dispBlanksAs val="gap"/>
    <c:showDLblsOverMax val="1"/>
  </c:chart>
  <c:spPr>
    <a:scene3d>
      <a:camera prst="orthographicFront"/>
      <a:lightRig rig="threePt" dir="t"/>
    </a:scene3d>
    <a:sp3d/>
  </c:spPr>
  <c:txPr>
    <a:bodyPr rot="0" anchor="ctr" anchorCtr="1"/>
    <a:lstStyle/>
    <a:p>
      <a:pPr>
        <a:defRPr lang="ru-RU" sz="990" b="0" i="0" u="none" strike="noStrike" kern="100">
          <a:solidFill>
            <a:srgbClr val="000000"/>
          </a:solidFill>
          <a:latin typeface="Basic Sans" charset="0"/>
        </a:defRPr>
      </a:pPr>
      <a:endParaRPr lang="ru-RU"/>
    </a:p>
  </c:txPr>
  <c:extLst>
    <c:ext xmlns:sm="smo" uri="smo">
      <sm:colorScheme xmlns:sm="smo" id="1662958841" val="15"/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title>
      <c:tx>
        <c:rich>
          <a:bodyPr/>
          <a:lstStyle/>
          <a:p>
            <a:pPr>
              <a:defRPr lang="ru-RU" sz="1285" b="1" i="0" u="none" strike="noStrike" kern="100">
                <a:solidFill>
                  <a:srgbClr val="000000"/>
                </a:solidFill>
                <a:latin typeface="Basic Sans" charset="0"/>
              </a:defRPr>
            </a:pPr>
            <a:r>
              <a:t>Элементы с доменом aRH</a:t>
            </a:r>
          </a:p>
        </c:rich>
      </c:tx>
      <c:overlay val="0"/>
      <c:spPr>
        <a:noFill/>
        <a:ln w="9525">
          <a:noFill/>
        </a:ln>
      </c:spPr>
    </c:title>
    <c:autoTitleDeleted val="0"/>
    <c:plotArea>
      <c:layout/>
      <c:lineChart>
        <c:grouping val="standard"/>
        <c:varyColors val="1"/>
        <c:ser>
          <c:idx val="0"/>
          <c:order val="0"/>
          <c:spPr>
            <a:ln w="9525">
              <a:noFill/>
            </a:ln>
          </c:spPr>
          <c:marker>
            <c:symbol val="dash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Lit>
              <c:ptCount val="3"/>
              <c:pt idx="0">
                <c:v>Элементы, выявленные алгоритмом DARTS</c:v>
              </c:pt>
              <c:pt idx="1">
                <c:v>Элементы, выявленные алгоритмом DARTS, содержащие LTR</c:v>
              </c:pt>
              <c:pt idx="2">
                <c:v>Элементы, выявленные алгоритмом LTRharvest</c:v>
              </c:pt>
            </c:strLit>
          </c:cat>
          <c:val>
            <c:numLit>
              <c:formatCode>General</c:formatCode>
              <c:ptCount val="3"/>
              <c:pt idx="0">
                <c:v>3.4</c:v>
              </c:pt>
              <c:pt idx="1">
                <c:v>1.7</c:v>
              </c:pt>
              <c:pt idx="2">
                <c:v>1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1"/>
          <c:order val="1"/>
          <c:spPr>
            <a:ln w="9525">
              <a:noFill/>
            </a:ln>
          </c:spPr>
          <c:marker>
            <c:symbol val="none"/>
          </c:marker>
          <c:cat>
            <c:strLit>
              <c:ptCount val="3"/>
              <c:pt idx="0">
                <c:v>Элементы, выявленные алгоритмом DARTS</c:v>
              </c:pt>
              <c:pt idx="1">
                <c:v>Элементы, выявленные алгоритмом DARTS, содержащие LTR</c:v>
              </c:pt>
              <c:pt idx="2">
                <c:v>Элементы, выявленные алгоритмом LTRharvest</c:v>
              </c:pt>
            </c:strLit>
          </c:cat>
          <c:val>
            <c:numLit>
              <c:formatCode>General</c:formatCode>
              <c:ptCount val="3"/>
              <c:pt idx="0">
                <c:v>6.2655431564563902</c:v>
              </c:pt>
              <c:pt idx="1">
                <c:v>1.4174447734001401</c:v>
              </c:pt>
              <c:pt idx="2">
                <c:v>1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2"/>
          <c:order val="2"/>
          <c:spPr>
            <a:ln w="9525">
              <a:noFill/>
            </a:ln>
          </c:spPr>
          <c:marker>
            <c:symbol val="none"/>
          </c:marker>
          <c:cat>
            <c:strLit>
              <c:ptCount val="3"/>
              <c:pt idx="0">
                <c:v>Элементы, выявленные алгоритмом DARTS</c:v>
              </c:pt>
              <c:pt idx="1">
                <c:v>Элементы, выявленные алгоритмом DARTS, содержащие LTR</c:v>
              </c:pt>
              <c:pt idx="2">
                <c:v>Элементы, выявленные алгоритмом LTRharvest</c:v>
              </c:pt>
            </c:strLit>
          </c:cat>
          <c:val>
            <c:numLit>
              <c:formatCode>General</c:formatCode>
              <c:ptCount val="3"/>
              <c:pt idx="0">
                <c:v>12.75</c:v>
              </c:pt>
              <c:pt idx="1">
                <c:v>4.25</c:v>
              </c:pt>
              <c:pt idx="2">
                <c:v>1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3"/>
          <c:order val="3"/>
          <c:spPr>
            <a:ln w="9525">
              <a:noFill/>
            </a:ln>
          </c:spPr>
          <c:marker>
            <c:symbol val="none"/>
          </c:marker>
          <c:cat>
            <c:strLit>
              <c:ptCount val="3"/>
              <c:pt idx="0">
                <c:v>Элементы, выявленные алгоритмом DARTS</c:v>
              </c:pt>
              <c:pt idx="1">
                <c:v>Элементы, выявленные алгоритмом DARTS, содержащие LTR</c:v>
              </c:pt>
              <c:pt idx="2">
                <c:v>Элементы, выявленные алгоритмом LTRharvest</c:v>
              </c:pt>
            </c:strLit>
          </c:cat>
          <c:val>
            <c:numLit>
              <c:formatCode>General</c:formatCode>
              <c:ptCount val="3"/>
              <c:pt idx="0">
                <c:v>4.42100084340737</c:v>
              </c:pt>
              <c:pt idx="1">
                <c:v>1.9533314590947399</c:v>
              </c:pt>
              <c:pt idx="2">
                <c:v>1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>
            <c:spPr>
              <a:solidFill>
                <a:srgbClr val="7F7F00"/>
              </a:solidFill>
            </c:spPr>
          </c:upBars>
          <c:downBars/>
        </c:upDownBars>
        <c:marker val="1"/>
        <c:smooth val="0"/>
        <c:axId val="159288176"/>
        <c:axId val="159288568"/>
        <c:extLst>
          <c:ext xmlns:sm="smo" uri="smo">
            <sm:boxPlot xmlns:sm="smo" val="1"/>
            <sm:turned xmlns:sm="smo" val="0"/>
          </c:ext>
        </c:extLst>
      </c:lineChart>
      <c:catAx>
        <c:axId val="1592881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60000000"/>
          <a:lstStyle/>
          <a:p>
            <a:pPr>
              <a:defRPr lang="ru-RU" sz="1000" b="0" i="0" u="none" strike="noStrike" kern="100">
                <a:solidFill>
                  <a:srgbClr val="000000"/>
                </a:solidFill>
                <a:latin typeface="Basic Sans" charset="0"/>
              </a:defRPr>
            </a:pPr>
            <a:endParaRPr lang="ru-RU"/>
          </a:p>
        </c:txPr>
        <c:crossAx val="159288568"/>
        <c:crosses val="autoZero"/>
        <c:auto val="1"/>
        <c:lblAlgn val="ctr"/>
        <c:lblOffset val="100"/>
        <c:noMultiLvlLbl val="1"/>
      </c:catAx>
      <c:valAx>
        <c:axId val="15928856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9288176"/>
        <c:crosses val="autoZero"/>
        <c:crossBetween val="between"/>
      </c:valAx>
    </c:plotArea>
    <c:plotVisOnly val="1"/>
    <c:dispBlanksAs val="gap"/>
    <c:showDLblsOverMax val="1"/>
  </c:chart>
  <c:txPr>
    <a:bodyPr rot="0" anchor="ctr" anchorCtr="1"/>
    <a:lstStyle/>
    <a:p>
      <a:pPr>
        <a:defRPr lang="ru-RU" sz="1285" b="0" i="0" u="none" strike="noStrike" kern="100">
          <a:solidFill>
            <a:srgbClr val="000000"/>
          </a:solidFill>
          <a:latin typeface="Basic Sans" charset="0"/>
        </a:defRPr>
      </a:pPr>
      <a:endParaRPr lang="ru-RU"/>
    </a:p>
  </c:txPr>
  <c:extLst>
    <c:ext xmlns:sm="smo" uri="smo">
      <sm:colorScheme xmlns:sm="smo" id="1662958841" val="15"/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title>
      <c:tx>
        <c:rich>
          <a:bodyPr/>
          <a:lstStyle/>
          <a:p>
            <a:pPr>
              <a:defRPr lang="ru-RU" sz="1800" b="1" i="0" u="none" strike="noStrike" kern="100">
                <a:solidFill>
                  <a:srgbClr val="000000"/>
                </a:solidFill>
                <a:latin typeface="Basic Sans" charset="0"/>
              </a:defRPr>
            </a:pPr>
            <a:r>
              <a:t>Элементы Ty3/Gypsy</a:t>
            </a:r>
          </a:p>
        </c:rich>
      </c:tx>
      <c:overlay val="0"/>
      <c:spPr>
        <a:noFill/>
        <a:ln w="9525">
          <a:noFill/>
        </a:ln>
      </c:spPr>
    </c:title>
    <c:autoTitleDeleted val="0"/>
    <c:plotArea>
      <c:layout/>
      <c:lineChart>
        <c:grouping val="standard"/>
        <c:varyColors val="1"/>
        <c:ser>
          <c:idx val="0"/>
          <c:order val="0"/>
          <c:spPr>
            <a:ln w="9525">
              <a:noFill/>
            </a:ln>
          </c:spPr>
          <c:marker>
            <c:symbol val="dash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Lit>
              <c:ptCount val="3"/>
              <c:pt idx="0">
                <c:v>Элементы, выявленные алгоритмом LTRharvest</c:v>
              </c:pt>
              <c:pt idx="1">
                <c:v>Элементы, выявленные алгоритмом DARTS, содержащие LTR</c:v>
              </c:pt>
              <c:pt idx="2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1.7637362637362599</c:v>
              </c:pt>
              <c:pt idx="2">
                <c:v>3.63736263736264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1"/>
          <c:order val="1"/>
          <c:spPr>
            <a:ln w="9525">
              <a:noFill/>
            </a:ln>
          </c:spPr>
          <c:marker>
            <c:symbol val="none"/>
          </c:marker>
          <c:cat>
            <c:strLit>
              <c:ptCount val="3"/>
              <c:pt idx="0">
                <c:v>Элементы, выявленные алгоритмом LTRharvest</c:v>
              </c:pt>
              <c:pt idx="1">
                <c:v>Элементы, выявленные алгоритмом DARTS, содержащие LTR</c:v>
              </c:pt>
              <c:pt idx="2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2.3650519031141899</c:v>
              </c:pt>
              <c:pt idx="2">
                <c:v>8.3791810841983896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2"/>
          <c:order val="2"/>
          <c:spPr>
            <a:ln w="9525">
              <a:noFill/>
            </a:ln>
          </c:spPr>
          <c:marker>
            <c:symbol val="none"/>
          </c:marker>
          <c:cat>
            <c:strLit>
              <c:ptCount val="3"/>
              <c:pt idx="0">
                <c:v>Элементы, выявленные алгоритмом LTRharvest</c:v>
              </c:pt>
              <c:pt idx="1">
                <c:v>Элементы, выявленные алгоритмом DARTS, содержащие LTR</c:v>
              </c:pt>
              <c:pt idx="2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2.8063872255489</c:v>
              </c:pt>
              <c:pt idx="2">
                <c:v>8.1556886227544894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ser>
          <c:idx val="3"/>
          <c:order val="3"/>
          <c:spPr>
            <a:ln w="9525">
              <a:noFill/>
            </a:ln>
          </c:spPr>
          <c:marker>
            <c:symbol val="none"/>
          </c:marker>
          <c:cat>
            <c:strLit>
              <c:ptCount val="3"/>
              <c:pt idx="0">
                <c:v>Элементы, выявленные алгоритмом LTRharvest</c:v>
              </c:pt>
              <c:pt idx="1">
                <c:v>Элементы, выявленные алгоритмом DARTS, содержащие LTR</c:v>
              </c:pt>
              <c:pt idx="2">
                <c:v>Элементы, выявленные алгоритмом DARTS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2.8503154869744498</c:v>
              </c:pt>
              <c:pt idx="2">
                <c:v>7.313175485725</c:v>
              </c:pt>
            </c:numLit>
          </c:val>
          <c:smooth val="0"/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>
            <c:spPr>
              <a:solidFill>
                <a:srgbClr val="007F7F"/>
              </a:solidFill>
            </c:spPr>
          </c:upBars>
          <c:downBars/>
        </c:upDownBars>
        <c:marker val="1"/>
        <c:smooth val="0"/>
        <c:axId val="159289352"/>
        <c:axId val="159289744"/>
        <c:extLst>
          <c:ext xmlns:sm="smo" uri="smo">
            <sm:boxPlot xmlns:sm="smo" val="1"/>
            <sm:turned xmlns:sm="smo" val="0"/>
          </c:ext>
        </c:extLst>
      </c:lineChart>
      <c:catAx>
        <c:axId val="1592893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59289744"/>
        <c:crosses val="autoZero"/>
        <c:auto val="1"/>
        <c:lblAlgn val="ctr"/>
        <c:lblOffset val="100"/>
        <c:noMultiLvlLbl val="1"/>
      </c:catAx>
      <c:valAx>
        <c:axId val="15928974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9289352"/>
        <c:crosses val="autoZero"/>
        <c:crossBetween val="between"/>
      </c:valAx>
    </c:plotArea>
    <c:plotVisOnly val="1"/>
    <c:dispBlanksAs val="gap"/>
    <c:showDLblsOverMax val="1"/>
  </c:chart>
  <c:txPr>
    <a:bodyPr rot="0" anchor="ctr" anchorCtr="1"/>
    <a:lstStyle/>
    <a:p>
      <a:pPr>
        <a:defRPr lang="ru-RU" sz="1000" b="0" i="0" u="none" strike="noStrike" kern="100">
          <a:solidFill>
            <a:srgbClr val="000000"/>
          </a:solidFill>
          <a:latin typeface="Basic Sans" charset="0"/>
        </a:defRPr>
      </a:pPr>
      <a:endParaRPr lang="ru-RU"/>
    </a:p>
  </c:txPr>
  <c:extLst>
    <c:ext xmlns:sm="smo" uri="smo">
      <sm:colorScheme xmlns:sm="smo" id="1662958841" val="15"/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8EC89-8849-4214-9EF7-6094F24B6346}" type="doc">
      <dgm:prSet loTypeId="urn:microsoft.com/office/officeart/2005/8/layout/radial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9B41F2-1B15-414D-AEA4-E2BC505D65F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rgbClr val="FF0000"/>
          </a:solidFill>
        </a:ln>
      </dgm:spPr>
      <dgm:t>
        <a:bodyPr/>
        <a:lstStyle/>
        <a:p>
          <a:r>
            <a:rPr lang="en-US" sz="3200" dirty="0" smtClean="0"/>
            <a:t>RT</a:t>
          </a:r>
          <a:endParaRPr lang="ru-RU" sz="3200" dirty="0"/>
        </a:p>
      </dgm:t>
    </dgm:pt>
    <dgm:pt modelId="{A76BE60B-4CD5-4067-9D57-93D75FE4EF59}" type="parTrans" cxnId="{A4827DF5-067B-4FD7-9A3A-7D0D3A484FD6}">
      <dgm:prSet/>
      <dgm:spPr/>
      <dgm:t>
        <a:bodyPr/>
        <a:lstStyle/>
        <a:p>
          <a:endParaRPr lang="ru-RU"/>
        </a:p>
      </dgm:t>
    </dgm:pt>
    <dgm:pt modelId="{367B0E6B-0A0C-4D00-BE51-D35454323D43}" type="sibTrans" cxnId="{A4827DF5-067B-4FD7-9A3A-7D0D3A484FD6}">
      <dgm:prSet/>
      <dgm:spPr/>
      <dgm:t>
        <a:bodyPr/>
        <a:lstStyle/>
        <a:p>
          <a:endParaRPr lang="ru-RU"/>
        </a:p>
      </dgm:t>
    </dgm:pt>
    <dgm:pt modelId="{74EC036B-DCC3-4593-85F8-B7B80469B4D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RNH</a:t>
          </a:r>
          <a:endParaRPr lang="ru-RU" dirty="0"/>
        </a:p>
      </dgm:t>
    </dgm:pt>
    <dgm:pt modelId="{AD31213D-4A9B-4F89-9596-54D16065A08F}" type="parTrans" cxnId="{3C2C8073-A8DF-42D8-9D82-91B0B21A85F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EAC1FA1-F043-41D5-91E3-6435B1C86744}" type="sibTrans" cxnId="{3C2C8073-A8DF-42D8-9D82-91B0B21A85FF}">
      <dgm:prSet/>
      <dgm:spPr>
        <a:noFill/>
      </dgm:spPr>
      <dgm:t>
        <a:bodyPr/>
        <a:lstStyle/>
        <a:p>
          <a:endParaRPr lang="ru-RU"/>
        </a:p>
      </dgm:t>
    </dgm:pt>
    <dgm:pt modelId="{C6DFC0B1-1F60-4A5B-BE62-62DE44186C59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INT</a:t>
          </a:r>
          <a:endParaRPr lang="ru-RU" dirty="0"/>
        </a:p>
      </dgm:t>
    </dgm:pt>
    <dgm:pt modelId="{4E03AF6D-BA90-43F3-BEAF-EF139C212078}" type="parTrans" cxnId="{28181E29-BA16-4F07-9187-AC5A9106BF7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746FA0E-83FD-487A-A74A-3E8D9F1A57B2}" type="sibTrans" cxnId="{28181E29-BA16-4F07-9187-AC5A9106BF70}">
      <dgm:prSet/>
      <dgm:spPr>
        <a:noFill/>
      </dgm:spPr>
      <dgm:t>
        <a:bodyPr/>
        <a:lstStyle/>
        <a:p>
          <a:endParaRPr lang="ru-RU"/>
        </a:p>
      </dgm:t>
    </dgm:pt>
    <dgm:pt modelId="{1D0CDE32-DBF6-4906-9901-2D9ACFE44106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CHD</a:t>
          </a:r>
          <a:endParaRPr lang="ru-RU" dirty="0"/>
        </a:p>
      </dgm:t>
    </dgm:pt>
    <dgm:pt modelId="{6218AE03-45D2-4439-B234-D90A6F34B990}" type="parTrans" cxnId="{FCA72D3F-68EE-4EE8-9589-5E25168D9E6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D636145-6225-457B-B8E2-84CC14437542}" type="sibTrans" cxnId="{FCA72D3F-68EE-4EE8-9589-5E25168D9E62}">
      <dgm:prSet/>
      <dgm:spPr>
        <a:noFill/>
      </dgm:spPr>
      <dgm:t>
        <a:bodyPr/>
        <a:lstStyle/>
        <a:p>
          <a:endParaRPr lang="ru-RU"/>
        </a:p>
      </dgm:t>
    </dgm:pt>
    <dgm:pt modelId="{A9B30847-5BE6-4B83-8B5E-F542D7F1F38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ENV</a:t>
          </a:r>
          <a:endParaRPr lang="ru-RU" dirty="0"/>
        </a:p>
      </dgm:t>
    </dgm:pt>
    <dgm:pt modelId="{3E855101-70AB-4B2A-A91F-6FB87E03A4ED}" type="parTrans" cxnId="{7A907E04-6000-49E7-A933-1FA5E8D095E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FDD2A63-76C3-41BA-8328-0E1DA285B79D}" type="sibTrans" cxnId="{7A907E04-6000-49E7-A933-1FA5E8D095EA}">
      <dgm:prSet/>
      <dgm:spPr>
        <a:noFill/>
      </dgm:spPr>
      <dgm:t>
        <a:bodyPr/>
        <a:lstStyle/>
        <a:p>
          <a:endParaRPr lang="ru-RU"/>
        </a:p>
      </dgm:t>
    </dgm:pt>
    <dgm:pt modelId="{D0DA740D-11BC-467A-B9DF-E42B957CA4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</a:t>
          </a:r>
          <a:endParaRPr lang="ru-RU" dirty="0"/>
        </a:p>
      </dgm:t>
    </dgm:pt>
    <dgm:pt modelId="{26786D1A-5A36-45BC-81A7-AB8835088B5B}" type="parTrans" cxnId="{C376EB8A-0CC3-4046-821C-A0028D10033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11A8A64-B8EA-4C18-8D62-E693920BD89F}" type="sibTrans" cxnId="{C376EB8A-0CC3-4046-821C-A0028D100338}">
      <dgm:prSet/>
      <dgm:spPr>
        <a:noFill/>
      </dgm:spPr>
      <dgm:t>
        <a:bodyPr/>
        <a:lstStyle/>
        <a:p>
          <a:endParaRPr lang="ru-RU"/>
        </a:p>
      </dgm:t>
    </dgm:pt>
    <dgm:pt modelId="{349D453C-3C39-4B4B-BFA1-4132E1F07A2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EN</a:t>
          </a:r>
          <a:endParaRPr lang="ru-RU" dirty="0"/>
        </a:p>
      </dgm:t>
    </dgm:pt>
    <dgm:pt modelId="{16906129-4EE6-4F5E-9A4D-03D4B187E885}" type="parTrans" cxnId="{74FD2562-D0A3-4F55-B6B5-1EDFAD767370}">
      <dgm:prSet/>
      <dgm:spPr/>
      <dgm:t>
        <a:bodyPr/>
        <a:lstStyle/>
        <a:p>
          <a:endParaRPr lang="ru-RU"/>
        </a:p>
      </dgm:t>
    </dgm:pt>
    <dgm:pt modelId="{B6445A0D-03DF-46E0-A3F9-C4FFEC380550}" type="sibTrans" cxnId="{74FD2562-D0A3-4F55-B6B5-1EDFAD767370}">
      <dgm:prSet/>
      <dgm:spPr>
        <a:noFill/>
      </dgm:spPr>
      <dgm:t>
        <a:bodyPr/>
        <a:lstStyle/>
        <a:p>
          <a:endParaRPr lang="ru-RU"/>
        </a:p>
      </dgm:t>
    </dgm:pt>
    <dgm:pt modelId="{36F15500-8581-43BA-BE9C-DC2606D9B96B}" type="pres">
      <dgm:prSet presAssocID="{0348EC89-8849-4214-9EF7-6094F24B63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82078-7CF7-4B99-BB55-1AC7B805545A}" type="pres">
      <dgm:prSet presAssocID="{199B41F2-1B15-414D-AEA4-E2BC505D65F5}" presName="centerShape" presStyleLbl="node0" presStyleIdx="0" presStyleCnt="1" custScaleX="75692" custScaleY="75692"/>
      <dgm:spPr/>
      <dgm:t>
        <a:bodyPr/>
        <a:lstStyle/>
        <a:p>
          <a:endParaRPr lang="ru-RU"/>
        </a:p>
      </dgm:t>
    </dgm:pt>
    <dgm:pt modelId="{3B4F4AAB-2CFD-4978-81C8-B3099864A35A}" type="pres">
      <dgm:prSet presAssocID="{74EC036B-DCC3-4593-85F8-B7B80469B4D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89209-8630-4AA4-818C-94212C5EDBDB}" type="pres">
      <dgm:prSet presAssocID="{74EC036B-DCC3-4593-85F8-B7B80469B4D5}" presName="dummy" presStyleCnt="0"/>
      <dgm:spPr/>
    </dgm:pt>
    <dgm:pt modelId="{A3537E78-CF5C-4F0C-A676-BAF101B2C79C}" type="pres">
      <dgm:prSet presAssocID="{5EAC1FA1-F043-41D5-91E3-6435B1C8674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4C5EA2B-37A7-4BAA-8C10-6425DD054F75}" type="pres">
      <dgm:prSet presAssocID="{C6DFC0B1-1F60-4A5B-BE62-62DE44186C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7334D-8D4D-4624-9AB3-BCD3F2ACEBBA}" type="pres">
      <dgm:prSet presAssocID="{C6DFC0B1-1F60-4A5B-BE62-62DE44186C59}" presName="dummy" presStyleCnt="0"/>
      <dgm:spPr/>
    </dgm:pt>
    <dgm:pt modelId="{ACB94E7C-974E-48E8-950A-29A51441F9FC}" type="pres">
      <dgm:prSet presAssocID="{5746FA0E-83FD-487A-A74A-3E8D9F1A57B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3EEDEBA-74E6-400E-9ACC-404DE9F2FFBD}" type="pres">
      <dgm:prSet presAssocID="{1D0CDE32-DBF6-4906-9901-2D9ACFE4410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67277-BF22-4CF5-8C44-1580F3322628}" type="pres">
      <dgm:prSet presAssocID="{1D0CDE32-DBF6-4906-9901-2D9ACFE44106}" presName="dummy" presStyleCnt="0"/>
      <dgm:spPr/>
    </dgm:pt>
    <dgm:pt modelId="{0DBEA3F1-7A50-499C-AB36-C61F9BD4EA49}" type="pres">
      <dgm:prSet presAssocID="{BD636145-6225-457B-B8E2-84CC14437542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77DFFDF-CC4B-4F62-B6E6-02FA5B642D83}" type="pres">
      <dgm:prSet presAssocID="{A9B30847-5BE6-4B83-8B5E-F542D7F1F3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0D0A9-92D0-487E-8F0D-E78F13E1BBD5}" type="pres">
      <dgm:prSet presAssocID="{A9B30847-5BE6-4B83-8B5E-F542D7F1F381}" presName="dummy" presStyleCnt="0"/>
      <dgm:spPr/>
    </dgm:pt>
    <dgm:pt modelId="{DF50CDC1-8CD2-4D75-A53E-20A856DF50F3}" type="pres">
      <dgm:prSet presAssocID="{CFDD2A63-76C3-41BA-8328-0E1DA285B79D}" presName="sibTrans" presStyleLbl="sibTrans2D1" presStyleIdx="3" presStyleCnt="6"/>
      <dgm:spPr/>
      <dgm:t>
        <a:bodyPr/>
        <a:lstStyle/>
        <a:p>
          <a:endParaRPr lang="ru-RU"/>
        </a:p>
      </dgm:t>
    </dgm:pt>
    <dgm:pt modelId="{7AC81B4B-28DF-4BC3-8570-72FB687B8E99}" type="pres">
      <dgm:prSet presAssocID="{349D453C-3C39-4B4B-BFA1-4132E1F07A2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97402-CA2C-4017-B244-94BC7210FE6A}" type="pres">
      <dgm:prSet presAssocID="{349D453C-3C39-4B4B-BFA1-4132E1F07A2E}" presName="dummy" presStyleCnt="0"/>
      <dgm:spPr/>
    </dgm:pt>
    <dgm:pt modelId="{FDA35379-2CCA-473C-BC5C-B39D32506B36}" type="pres">
      <dgm:prSet presAssocID="{B6445A0D-03DF-46E0-A3F9-C4FFEC38055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38BC298-BDAA-4BA3-9C9B-0F1B8F75FAAA}" type="pres">
      <dgm:prSet presAssocID="{D0DA740D-11BC-467A-B9DF-E42B957CA42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DB00A-77C0-4EFF-BAC1-6D5D8EB96CB2}" type="pres">
      <dgm:prSet presAssocID="{D0DA740D-11BC-467A-B9DF-E42B957CA42D}" presName="dummy" presStyleCnt="0"/>
      <dgm:spPr/>
    </dgm:pt>
    <dgm:pt modelId="{941551C5-AA30-401B-AF56-2615ED03A86D}" type="pres">
      <dgm:prSet presAssocID="{211A8A64-B8EA-4C18-8D62-E693920BD89F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FCA72D3F-68EE-4EE8-9589-5E25168D9E62}" srcId="{199B41F2-1B15-414D-AEA4-E2BC505D65F5}" destId="{1D0CDE32-DBF6-4906-9901-2D9ACFE44106}" srcOrd="2" destOrd="0" parTransId="{6218AE03-45D2-4439-B234-D90A6F34B990}" sibTransId="{BD636145-6225-457B-B8E2-84CC14437542}"/>
    <dgm:cxn modelId="{C9537A18-89EF-43B9-A0C0-74580910550C}" type="presOf" srcId="{74EC036B-DCC3-4593-85F8-B7B80469B4D5}" destId="{3B4F4AAB-2CFD-4978-81C8-B3099864A35A}" srcOrd="0" destOrd="0" presId="urn:microsoft.com/office/officeart/2005/8/layout/radial6"/>
    <dgm:cxn modelId="{E1DAF35B-4AB2-4A21-80CC-83FF07A2D8FE}" type="presOf" srcId="{CFDD2A63-76C3-41BA-8328-0E1DA285B79D}" destId="{DF50CDC1-8CD2-4D75-A53E-20A856DF50F3}" srcOrd="0" destOrd="0" presId="urn:microsoft.com/office/officeart/2005/8/layout/radial6"/>
    <dgm:cxn modelId="{086F00EC-1BD4-448F-A4E4-54C963AE61AF}" type="presOf" srcId="{5746FA0E-83FD-487A-A74A-3E8D9F1A57B2}" destId="{ACB94E7C-974E-48E8-950A-29A51441F9FC}" srcOrd="0" destOrd="0" presId="urn:microsoft.com/office/officeart/2005/8/layout/radial6"/>
    <dgm:cxn modelId="{28181E29-BA16-4F07-9187-AC5A9106BF70}" srcId="{199B41F2-1B15-414D-AEA4-E2BC505D65F5}" destId="{C6DFC0B1-1F60-4A5B-BE62-62DE44186C59}" srcOrd="1" destOrd="0" parTransId="{4E03AF6D-BA90-43F3-BEAF-EF139C212078}" sibTransId="{5746FA0E-83FD-487A-A74A-3E8D9F1A57B2}"/>
    <dgm:cxn modelId="{B6CDF6C9-20EA-4D0A-8DF7-8E7799A7985D}" type="presOf" srcId="{1D0CDE32-DBF6-4906-9901-2D9ACFE44106}" destId="{33EEDEBA-74E6-400E-9ACC-404DE9F2FFBD}" srcOrd="0" destOrd="0" presId="urn:microsoft.com/office/officeart/2005/8/layout/radial6"/>
    <dgm:cxn modelId="{A4827DF5-067B-4FD7-9A3A-7D0D3A484FD6}" srcId="{0348EC89-8849-4214-9EF7-6094F24B6346}" destId="{199B41F2-1B15-414D-AEA4-E2BC505D65F5}" srcOrd="0" destOrd="0" parTransId="{A76BE60B-4CD5-4067-9D57-93D75FE4EF59}" sibTransId="{367B0E6B-0A0C-4D00-BE51-D35454323D43}"/>
    <dgm:cxn modelId="{74FD2562-D0A3-4F55-B6B5-1EDFAD767370}" srcId="{199B41F2-1B15-414D-AEA4-E2BC505D65F5}" destId="{349D453C-3C39-4B4B-BFA1-4132E1F07A2E}" srcOrd="4" destOrd="0" parTransId="{16906129-4EE6-4F5E-9A4D-03D4B187E885}" sibTransId="{B6445A0D-03DF-46E0-A3F9-C4FFEC380550}"/>
    <dgm:cxn modelId="{60D9A424-802F-4670-9BA0-4D1AD16DF853}" type="presOf" srcId="{D0DA740D-11BC-467A-B9DF-E42B957CA42D}" destId="{838BC298-BDAA-4BA3-9C9B-0F1B8F75FAAA}" srcOrd="0" destOrd="0" presId="urn:microsoft.com/office/officeart/2005/8/layout/radial6"/>
    <dgm:cxn modelId="{E4A59C54-FD8D-4BEB-A3B9-0D12E3F05734}" type="presOf" srcId="{A9B30847-5BE6-4B83-8B5E-F542D7F1F381}" destId="{577DFFDF-CC4B-4F62-B6E6-02FA5B642D83}" srcOrd="0" destOrd="0" presId="urn:microsoft.com/office/officeart/2005/8/layout/radial6"/>
    <dgm:cxn modelId="{3C2C8073-A8DF-42D8-9D82-91B0B21A85FF}" srcId="{199B41F2-1B15-414D-AEA4-E2BC505D65F5}" destId="{74EC036B-DCC3-4593-85F8-B7B80469B4D5}" srcOrd="0" destOrd="0" parTransId="{AD31213D-4A9B-4F89-9596-54D16065A08F}" sibTransId="{5EAC1FA1-F043-41D5-91E3-6435B1C86744}"/>
    <dgm:cxn modelId="{6BC18CDD-A376-4A9C-B28D-B700F58E3D02}" type="presOf" srcId="{C6DFC0B1-1F60-4A5B-BE62-62DE44186C59}" destId="{44C5EA2B-37A7-4BAA-8C10-6425DD054F75}" srcOrd="0" destOrd="0" presId="urn:microsoft.com/office/officeart/2005/8/layout/radial6"/>
    <dgm:cxn modelId="{0F39E57C-6772-43BA-94F3-B7581FB6F83A}" type="presOf" srcId="{5EAC1FA1-F043-41D5-91E3-6435B1C86744}" destId="{A3537E78-CF5C-4F0C-A676-BAF101B2C79C}" srcOrd="0" destOrd="0" presId="urn:microsoft.com/office/officeart/2005/8/layout/radial6"/>
    <dgm:cxn modelId="{4BC69AEC-A6C7-43BD-AF74-86269AE740D5}" type="presOf" srcId="{BD636145-6225-457B-B8E2-84CC14437542}" destId="{0DBEA3F1-7A50-499C-AB36-C61F9BD4EA49}" srcOrd="0" destOrd="0" presId="urn:microsoft.com/office/officeart/2005/8/layout/radial6"/>
    <dgm:cxn modelId="{F30945E7-1EB3-4587-8F16-9B49F2E5CB79}" type="presOf" srcId="{0348EC89-8849-4214-9EF7-6094F24B6346}" destId="{36F15500-8581-43BA-BE9C-DC2606D9B96B}" srcOrd="0" destOrd="0" presId="urn:microsoft.com/office/officeart/2005/8/layout/radial6"/>
    <dgm:cxn modelId="{A9480EB4-294F-4D26-996C-937D3577FF89}" type="presOf" srcId="{B6445A0D-03DF-46E0-A3F9-C4FFEC380550}" destId="{FDA35379-2CCA-473C-BC5C-B39D32506B36}" srcOrd="0" destOrd="0" presId="urn:microsoft.com/office/officeart/2005/8/layout/radial6"/>
    <dgm:cxn modelId="{7BF2C7EA-57A3-4E89-9D2E-2268A17219CC}" type="presOf" srcId="{211A8A64-B8EA-4C18-8D62-E693920BD89F}" destId="{941551C5-AA30-401B-AF56-2615ED03A86D}" srcOrd="0" destOrd="0" presId="urn:microsoft.com/office/officeart/2005/8/layout/radial6"/>
    <dgm:cxn modelId="{87C00DF5-1E74-4B63-BB8C-A3F9ECBF4540}" type="presOf" srcId="{199B41F2-1B15-414D-AEA4-E2BC505D65F5}" destId="{3EE82078-7CF7-4B99-BB55-1AC7B805545A}" srcOrd="0" destOrd="0" presId="urn:microsoft.com/office/officeart/2005/8/layout/radial6"/>
    <dgm:cxn modelId="{81FC05F4-D3A1-4331-A045-0EA61F5C2438}" type="presOf" srcId="{349D453C-3C39-4B4B-BFA1-4132E1F07A2E}" destId="{7AC81B4B-28DF-4BC3-8570-72FB687B8E99}" srcOrd="0" destOrd="0" presId="urn:microsoft.com/office/officeart/2005/8/layout/radial6"/>
    <dgm:cxn modelId="{7A907E04-6000-49E7-A933-1FA5E8D095EA}" srcId="{199B41F2-1B15-414D-AEA4-E2BC505D65F5}" destId="{A9B30847-5BE6-4B83-8B5E-F542D7F1F381}" srcOrd="3" destOrd="0" parTransId="{3E855101-70AB-4B2A-A91F-6FB87E03A4ED}" sibTransId="{CFDD2A63-76C3-41BA-8328-0E1DA285B79D}"/>
    <dgm:cxn modelId="{C376EB8A-0CC3-4046-821C-A0028D100338}" srcId="{199B41F2-1B15-414D-AEA4-E2BC505D65F5}" destId="{D0DA740D-11BC-467A-B9DF-E42B957CA42D}" srcOrd="5" destOrd="0" parTransId="{26786D1A-5A36-45BC-81A7-AB8835088B5B}" sibTransId="{211A8A64-B8EA-4C18-8D62-E693920BD89F}"/>
    <dgm:cxn modelId="{2CB75C13-C316-40CF-9E64-A55E04F07D66}" type="presParOf" srcId="{36F15500-8581-43BA-BE9C-DC2606D9B96B}" destId="{3EE82078-7CF7-4B99-BB55-1AC7B805545A}" srcOrd="0" destOrd="0" presId="urn:microsoft.com/office/officeart/2005/8/layout/radial6"/>
    <dgm:cxn modelId="{CFA6E152-E1B6-40F5-8D5E-B4D28F79CE93}" type="presParOf" srcId="{36F15500-8581-43BA-BE9C-DC2606D9B96B}" destId="{3B4F4AAB-2CFD-4978-81C8-B3099864A35A}" srcOrd="1" destOrd="0" presId="urn:microsoft.com/office/officeart/2005/8/layout/radial6"/>
    <dgm:cxn modelId="{3901FB86-087D-4D56-A410-0D4C375A7416}" type="presParOf" srcId="{36F15500-8581-43BA-BE9C-DC2606D9B96B}" destId="{4E489209-8630-4AA4-818C-94212C5EDBDB}" srcOrd="2" destOrd="0" presId="urn:microsoft.com/office/officeart/2005/8/layout/radial6"/>
    <dgm:cxn modelId="{6ADC11F4-B966-452C-9B6B-8CCB408AD7FB}" type="presParOf" srcId="{36F15500-8581-43BA-BE9C-DC2606D9B96B}" destId="{A3537E78-CF5C-4F0C-A676-BAF101B2C79C}" srcOrd="3" destOrd="0" presId="urn:microsoft.com/office/officeart/2005/8/layout/radial6"/>
    <dgm:cxn modelId="{B69B9910-E7E9-4F55-A62E-A52104B48E74}" type="presParOf" srcId="{36F15500-8581-43BA-BE9C-DC2606D9B96B}" destId="{44C5EA2B-37A7-4BAA-8C10-6425DD054F75}" srcOrd="4" destOrd="0" presId="urn:microsoft.com/office/officeart/2005/8/layout/radial6"/>
    <dgm:cxn modelId="{3E834EC4-9058-42D8-987D-D9E34D652575}" type="presParOf" srcId="{36F15500-8581-43BA-BE9C-DC2606D9B96B}" destId="{2EA7334D-8D4D-4624-9AB3-BCD3F2ACEBBA}" srcOrd="5" destOrd="0" presId="urn:microsoft.com/office/officeart/2005/8/layout/radial6"/>
    <dgm:cxn modelId="{9D5C0EC0-C7BD-42F4-A913-1B37FAC32177}" type="presParOf" srcId="{36F15500-8581-43BA-BE9C-DC2606D9B96B}" destId="{ACB94E7C-974E-48E8-950A-29A51441F9FC}" srcOrd="6" destOrd="0" presId="urn:microsoft.com/office/officeart/2005/8/layout/radial6"/>
    <dgm:cxn modelId="{07A3EB8C-77DC-4771-9798-06626A0C1E4F}" type="presParOf" srcId="{36F15500-8581-43BA-BE9C-DC2606D9B96B}" destId="{33EEDEBA-74E6-400E-9ACC-404DE9F2FFBD}" srcOrd="7" destOrd="0" presId="urn:microsoft.com/office/officeart/2005/8/layout/radial6"/>
    <dgm:cxn modelId="{9F4EA412-F471-4CC7-B00C-7F6FEB970289}" type="presParOf" srcId="{36F15500-8581-43BA-BE9C-DC2606D9B96B}" destId="{81167277-BF22-4CF5-8C44-1580F3322628}" srcOrd="8" destOrd="0" presId="urn:microsoft.com/office/officeart/2005/8/layout/radial6"/>
    <dgm:cxn modelId="{009A4B4C-0177-4DD1-94E3-FA29BE53E57E}" type="presParOf" srcId="{36F15500-8581-43BA-BE9C-DC2606D9B96B}" destId="{0DBEA3F1-7A50-499C-AB36-C61F9BD4EA49}" srcOrd="9" destOrd="0" presId="urn:microsoft.com/office/officeart/2005/8/layout/radial6"/>
    <dgm:cxn modelId="{AF9AB161-F91E-4660-97AD-820F7B81DE4D}" type="presParOf" srcId="{36F15500-8581-43BA-BE9C-DC2606D9B96B}" destId="{577DFFDF-CC4B-4F62-B6E6-02FA5B642D83}" srcOrd="10" destOrd="0" presId="urn:microsoft.com/office/officeart/2005/8/layout/radial6"/>
    <dgm:cxn modelId="{A12E6A35-5789-4355-984F-386F7720C801}" type="presParOf" srcId="{36F15500-8581-43BA-BE9C-DC2606D9B96B}" destId="{DA50D0A9-92D0-487E-8F0D-E78F13E1BBD5}" srcOrd="11" destOrd="0" presId="urn:microsoft.com/office/officeart/2005/8/layout/radial6"/>
    <dgm:cxn modelId="{F023088A-4F02-4570-B5C4-29FAFC28A05D}" type="presParOf" srcId="{36F15500-8581-43BA-BE9C-DC2606D9B96B}" destId="{DF50CDC1-8CD2-4D75-A53E-20A856DF50F3}" srcOrd="12" destOrd="0" presId="urn:microsoft.com/office/officeart/2005/8/layout/radial6"/>
    <dgm:cxn modelId="{97B5E623-6D0D-4912-A7AE-FA3161869306}" type="presParOf" srcId="{36F15500-8581-43BA-BE9C-DC2606D9B96B}" destId="{7AC81B4B-28DF-4BC3-8570-72FB687B8E99}" srcOrd="13" destOrd="0" presId="urn:microsoft.com/office/officeart/2005/8/layout/radial6"/>
    <dgm:cxn modelId="{5C86300D-A029-4CB9-A382-AC8B16D38F4A}" type="presParOf" srcId="{36F15500-8581-43BA-BE9C-DC2606D9B96B}" destId="{7CA97402-CA2C-4017-B244-94BC7210FE6A}" srcOrd="14" destOrd="0" presId="urn:microsoft.com/office/officeart/2005/8/layout/radial6"/>
    <dgm:cxn modelId="{080BD430-B225-48D4-BE31-E9B8B256EB1F}" type="presParOf" srcId="{36F15500-8581-43BA-BE9C-DC2606D9B96B}" destId="{FDA35379-2CCA-473C-BC5C-B39D32506B36}" srcOrd="15" destOrd="0" presId="urn:microsoft.com/office/officeart/2005/8/layout/radial6"/>
    <dgm:cxn modelId="{6E467593-763A-423E-BB1D-DA9BFD09EDBA}" type="presParOf" srcId="{36F15500-8581-43BA-BE9C-DC2606D9B96B}" destId="{838BC298-BDAA-4BA3-9C9B-0F1B8F75FAAA}" srcOrd="16" destOrd="0" presId="urn:microsoft.com/office/officeart/2005/8/layout/radial6"/>
    <dgm:cxn modelId="{291F41AB-298C-46F9-8474-86103C7107F5}" type="presParOf" srcId="{36F15500-8581-43BA-BE9C-DC2606D9B96B}" destId="{8DBDB00A-77C0-4EFF-BAC1-6D5D8EB96CB2}" srcOrd="17" destOrd="0" presId="urn:microsoft.com/office/officeart/2005/8/layout/radial6"/>
    <dgm:cxn modelId="{91D9A571-7D65-4A88-B32F-1577F23BA475}" type="presParOf" srcId="{36F15500-8581-43BA-BE9C-DC2606D9B96B}" destId="{941551C5-AA30-401B-AF56-2615ED03A86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8EC89-8849-4214-9EF7-6094F24B6346}" type="doc">
      <dgm:prSet loTypeId="urn:microsoft.com/office/officeart/2005/8/layout/radial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9B41F2-1B15-414D-AEA4-E2BC505D65F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rgbClr val="FF0000"/>
          </a:solidFill>
        </a:ln>
      </dgm:spPr>
      <dgm:t>
        <a:bodyPr/>
        <a:lstStyle/>
        <a:p>
          <a:r>
            <a:rPr lang="en-US" sz="3200" dirty="0" smtClean="0"/>
            <a:t>RT</a:t>
          </a:r>
          <a:endParaRPr lang="ru-RU" sz="3200" dirty="0"/>
        </a:p>
      </dgm:t>
    </dgm:pt>
    <dgm:pt modelId="{A76BE60B-4CD5-4067-9D57-93D75FE4EF59}" type="parTrans" cxnId="{A4827DF5-067B-4FD7-9A3A-7D0D3A484FD6}">
      <dgm:prSet/>
      <dgm:spPr/>
      <dgm:t>
        <a:bodyPr/>
        <a:lstStyle/>
        <a:p>
          <a:endParaRPr lang="ru-RU"/>
        </a:p>
      </dgm:t>
    </dgm:pt>
    <dgm:pt modelId="{367B0E6B-0A0C-4D00-BE51-D35454323D43}" type="sibTrans" cxnId="{A4827DF5-067B-4FD7-9A3A-7D0D3A484FD6}">
      <dgm:prSet/>
      <dgm:spPr/>
      <dgm:t>
        <a:bodyPr/>
        <a:lstStyle/>
        <a:p>
          <a:endParaRPr lang="ru-RU"/>
        </a:p>
      </dgm:t>
    </dgm:pt>
    <dgm:pt modelId="{74EC036B-DCC3-4593-85F8-B7B80469B4D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RNH</a:t>
          </a:r>
          <a:endParaRPr lang="ru-RU" dirty="0"/>
        </a:p>
      </dgm:t>
    </dgm:pt>
    <dgm:pt modelId="{AD31213D-4A9B-4F89-9596-54D16065A08F}" type="parTrans" cxnId="{3C2C8073-A8DF-42D8-9D82-91B0B21A85F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EAC1FA1-F043-41D5-91E3-6435B1C86744}" type="sibTrans" cxnId="{3C2C8073-A8DF-42D8-9D82-91B0B21A85FF}">
      <dgm:prSet/>
      <dgm:spPr>
        <a:noFill/>
      </dgm:spPr>
      <dgm:t>
        <a:bodyPr/>
        <a:lstStyle/>
        <a:p>
          <a:endParaRPr lang="ru-RU"/>
        </a:p>
      </dgm:t>
    </dgm:pt>
    <dgm:pt modelId="{C6DFC0B1-1F60-4A5B-BE62-62DE44186C59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INT</a:t>
          </a:r>
          <a:endParaRPr lang="ru-RU" dirty="0"/>
        </a:p>
      </dgm:t>
    </dgm:pt>
    <dgm:pt modelId="{4E03AF6D-BA90-43F3-BEAF-EF139C212078}" type="parTrans" cxnId="{28181E29-BA16-4F07-9187-AC5A9106BF7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746FA0E-83FD-487A-A74A-3E8D9F1A57B2}" type="sibTrans" cxnId="{28181E29-BA16-4F07-9187-AC5A9106BF70}">
      <dgm:prSet/>
      <dgm:spPr>
        <a:noFill/>
      </dgm:spPr>
      <dgm:t>
        <a:bodyPr/>
        <a:lstStyle/>
        <a:p>
          <a:endParaRPr lang="ru-RU"/>
        </a:p>
      </dgm:t>
    </dgm:pt>
    <dgm:pt modelId="{1D0CDE32-DBF6-4906-9901-2D9ACFE44106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CHD</a:t>
          </a:r>
          <a:endParaRPr lang="ru-RU" dirty="0"/>
        </a:p>
      </dgm:t>
    </dgm:pt>
    <dgm:pt modelId="{6218AE03-45D2-4439-B234-D90A6F34B990}" type="parTrans" cxnId="{FCA72D3F-68EE-4EE8-9589-5E25168D9E6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D636145-6225-457B-B8E2-84CC14437542}" type="sibTrans" cxnId="{FCA72D3F-68EE-4EE8-9589-5E25168D9E62}">
      <dgm:prSet/>
      <dgm:spPr>
        <a:noFill/>
      </dgm:spPr>
      <dgm:t>
        <a:bodyPr/>
        <a:lstStyle/>
        <a:p>
          <a:endParaRPr lang="ru-RU"/>
        </a:p>
      </dgm:t>
    </dgm:pt>
    <dgm:pt modelId="{A9B30847-5BE6-4B83-8B5E-F542D7F1F38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ENV</a:t>
          </a:r>
          <a:endParaRPr lang="ru-RU" dirty="0"/>
        </a:p>
      </dgm:t>
    </dgm:pt>
    <dgm:pt modelId="{3E855101-70AB-4B2A-A91F-6FB87E03A4ED}" type="parTrans" cxnId="{7A907E04-6000-49E7-A933-1FA5E8D095E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FDD2A63-76C3-41BA-8328-0E1DA285B79D}" type="sibTrans" cxnId="{7A907E04-6000-49E7-A933-1FA5E8D095EA}">
      <dgm:prSet/>
      <dgm:spPr>
        <a:noFill/>
      </dgm:spPr>
      <dgm:t>
        <a:bodyPr/>
        <a:lstStyle/>
        <a:p>
          <a:endParaRPr lang="ru-RU"/>
        </a:p>
      </dgm:t>
    </dgm:pt>
    <dgm:pt modelId="{D0DA740D-11BC-467A-B9DF-E42B957CA4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</a:t>
          </a:r>
          <a:endParaRPr lang="ru-RU" dirty="0"/>
        </a:p>
      </dgm:t>
    </dgm:pt>
    <dgm:pt modelId="{26786D1A-5A36-45BC-81A7-AB8835088B5B}" type="parTrans" cxnId="{C376EB8A-0CC3-4046-821C-A0028D10033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11A8A64-B8EA-4C18-8D62-E693920BD89F}" type="sibTrans" cxnId="{C376EB8A-0CC3-4046-821C-A0028D100338}">
      <dgm:prSet/>
      <dgm:spPr>
        <a:noFill/>
      </dgm:spPr>
      <dgm:t>
        <a:bodyPr/>
        <a:lstStyle/>
        <a:p>
          <a:endParaRPr lang="ru-RU"/>
        </a:p>
      </dgm:t>
    </dgm:pt>
    <dgm:pt modelId="{349D453C-3C39-4B4B-BFA1-4132E1F07A2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EN</a:t>
          </a:r>
          <a:endParaRPr lang="ru-RU" dirty="0"/>
        </a:p>
      </dgm:t>
    </dgm:pt>
    <dgm:pt modelId="{16906129-4EE6-4F5E-9A4D-03D4B187E885}" type="parTrans" cxnId="{74FD2562-D0A3-4F55-B6B5-1EDFAD767370}">
      <dgm:prSet/>
      <dgm:spPr/>
      <dgm:t>
        <a:bodyPr/>
        <a:lstStyle/>
        <a:p>
          <a:endParaRPr lang="ru-RU"/>
        </a:p>
      </dgm:t>
    </dgm:pt>
    <dgm:pt modelId="{B6445A0D-03DF-46E0-A3F9-C4FFEC380550}" type="sibTrans" cxnId="{74FD2562-D0A3-4F55-B6B5-1EDFAD767370}">
      <dgm:prSet/>
      <dgm:spPr>
        <a:noFill/>
      </dgm:spPr>
      <dgm:t>
        <a:bodyPr/>
        <a:lstStyle/>
        <a:p>
          <a:endParaRPr lang="ru-RU"/>
        </a:p>
      </dgm:t>
    </dgm:pt>
    <dgm:pt modelId="{36F15500-8581-43BA-BE9C-DC2606D9B96B}" type="pres">
      <dgm:prSet presAssocID="{0348EC89-8849-4214-9EF7-6094F24B63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82078-7CF7-4B99-BB55-1AC7B805545A}" type="pres">
      <dgm:prSet presAssocID="{199B41F2-1B15-414D-AEA4-E2BC505D65F5}" presName="centerShape" presStyleLbl="node0" presStyleIdx="0" presStyleCnt="1" custScaleX="75692" custScaleY="75692"/>
      <dgm:spPr/>
      <dgm:t>
        <a:bodyPr/>
        <a:lstStyle/>
        <a:p>
          <a:endParaRPr lang="ru-RU"/>
        </a:p>
      </dgm:t>
    </dgm:pt>
    <dgm:pt modelId="{3B4F4AAB-2CFD-4978-81C8-B3099864A35A}" type="pres">
      <dgm:prSet presAssocID="{74EC036B-DCC3-4593-85F8-B7B80469B4D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89209-8630-4AA4-818C-94212C5EDBDB}" type="pres">
      <dgm:prSet presAssocID="{74EC036B-DCC3-4593-85F8-B7B80469B4D5}" presName="dummy" presStyleCnt="0"/>
      <dgm:spPr/>
    </dgm:pt>
    <dgm:pt modelId="{A3537E78-CF5C-4F0C-A676-BAF101B2C79C}" type="pres">
      <dgm:prSet presAssocID="{5EAC1FA1-F043-41D5-91E3-6435B1C8674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4C5EA2B-37A7-4BAA-8C10-6425DD054F75}" type="pres">
      <dgm:prSet presAssocID="{C6DFC0B1-1F60-4A5B-BE62-62DE44186C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7334D-8D4D-4624-9AB3-BCD3F2ACEBBA}" type="pres">
      <dgm:prSet presAssocID="{C6DFC0B1-1F60-4A5B-BE62-62DE44186C59}" presName="dummy" presStyleCnt="0"/>
      <dgm:spPr/>
    </dgm:pt>
    <dgm:pt modelId="{ACB94E7C-974E-48E8-950A-29A51441F9FC}" type="pres">
      <dgm:prSet presAssocID="{5746FA0E-83FD-487A-A74A-3E8D9F1A57B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3EEDEBA-74E6-400E-9ACC-404DE9F2FFBD}" type="pres">
      <dgm:prSet presAssocID="{1D0CDE32-DBF6-4906-9901-2D9ACFE4410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67277-BF22-4CF5-8C44-1580F3322628}" type="pres">
      <dgm:prSet presAssocID="{1D0CDE32-DBF6-4906-9901-2D9ACFE44106}" presName="dummy" presStyleCnt="0"/>
      <dgm:spPr/>
    </dgm:pt>
    <dgm:pt modelId="{0DBEA3F1-7A50-499C-AB36-C61F9BD4EA49}" type="pres">
      <dgm:prSet presAssocID="{BD636145-6225-457B-B8E2-84CC14437542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77DFFDF-CC4B-4F62-B6E6-02FA5B642D83}" type="pres">
      <dgm:prSet presAssocID="{A9B30847-5BE6-4B83-8B5E-F542D7F1F3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0D0A9-92D0-487E-8F0D-E78F13E1BBD5}" type="pres">
      <dgm:prSet presAssocID="{A9B30847-5BE6-4B83-8B5E-F542D7F1F381}" presName="dummy" presStyleCnt="0"/>
      <dgm:spPr/>
    </dgm:pt>
    <dgm:pt modelId="{DF50CDC1-8CD2-4D75-A53E-20A856DF50F3}" type="pres">
      <dgm:prSet presAssocID="{CFDD2A63-76C3-41BA-8328-0E1DA285B79D}" presName="sibTrans" presStyleLbl="sibTrans2D1" presStyleIdx="3" presStyleCnt="6"/>
      <dgm:spPr/>
      <dgm:t>
        <a:bodyPr/>
        <a:lstStyle/>
        <a:p>
          <a:endParaRPr lang="ru-RU"/>
        </a:p>
      </dgm:t>
    </dgm:pt>
    <dgm:pt modelId="{7AC81B4B-28DF-4BC3-8570-72FB687B8E99}" type="pres">
      <dgm:prSet presAssocID="{349D453C-3C39-4B4B-BFA1-4132E1F07A2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97402-CA2C-4017-B244-94BC7210FE6A}" type="pres">
      <dgm:prSet presAssocID="{349D453C-3C39-4B4B-BFA1-4132E1F07A2E}" presName="dummy" presStyleCnt="0"/>
      <dgm:spPr/>
    </dgm:pt>
    <dgm:pt modelId="{FDA35379-2CCA-473C-BC5C-B39D32506B36}" type="pres">
      <dgm:prSet presAssocID="{B6445A0D-03DF-46E0-A3F9-C4FFEC38055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38BC298-BDAA-4BA3-9C9B-0F1B8F75FAAA}" type="pres">
      <dgm:prSet presAssocID="{D0DA740D-11BC-467A-B9DF-E42B957CA42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DB00A-77C0-4EFF-BAC1-6D5D8EB96CB2}" type="pres">
      <dgm:prSet presAssocID="{D0DA740D-11BC-467A-B9DF-E42B957CA42D}" presName="dummy" presStyleCnt="0"/>
      <dgm:spPr/>
    </dgm:pt>
    <dgm:pt modelId="{941551C5-AA30-401B-AF56-2615ED03A86D}" type="pres">
      <dgm:prSet presAssocID="{211A8A64-B8EA-4C18-8D62-E693920BD89F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FCA72D3F-68EE-4EE8-9589-5E25168D9E62}" srcId="{199B41F2-1B15-414D-AEA4-E2BC505D65F5}" destId="{1D0CDE32-DBF6-4906-9901-2D9ACFE44106}" srcOrd="2" destOrd="0" parTransId="{6218AE03-45D2-4439-B234-D90A6F34B990}" sibTransId="{BD636145-6225-457B-B8E2-84CC14437542}"/>
    <dgm:cxn modelId="{C9537A18-89EF-43B9-A0C0-74580910550C}" type="presOf" srcId="{74EC036B-DCC3-4593-85F8-B7B80469B4D5}" destId="{3B4F4AAB-2CFD-4978-81C8-B3099864A35A}" srcOrd="0" destOrd="0" presId="urn:microsoft.com/office/officeart/2005/8/layout/radial6"/>
    <dgm:cxn modelId="{E1DAF35B-4AB2-4A21-80CC-83FF07A2D8FE}" type="presOf" srcId="{CFDD2A63-76C3-41BA-8328-0E1DA285B79D}" destId="{DF50CDC1-8CD2-4D75-A53E-20A856DF50F3}" srcOrd="0" destOrd="0" presId="urn:microsoft.com/office/officeart/2005/8/layout/radial6"/>
    <dgm:cxn modelId="{086F00EC-1BD4-448F-A4E4-54C963AE61AF}" type="presOf" srcId="{5746FA0E-83FD-487A-A74A-3E8D9F1A57B2}" destId="{ACB94E7C-974E-48E8-950A-29A51441F9FC}" srcOrd="0" destOrd="0" presId="urn:microsoft.com/office/officeart/2005/8/layout/radial6"/>
    <dgm:cxn modelId="{28181E29-BA16-4F07-9187-AC5A9106BF70}" srcId="{199B41F2-1B15-414D-AEA4-E2BC505D65F5}" destId="{C6DFC0B1-1F60-4A5B-BE62-62DE44186C59}" srcOrd="1" destOrd="0" parTransId="{4E03AF6D-BA90-43F3-BEAF-EF139C212078}" sibTransId="{5746FA0E-83FD-487A-A74A-3E8D9F1A57B2}"/>
    <dgm:cxn modelId="{B6CDF6C9-20EA-4D0A-8DF7-8E7799A7985D}" type="presOf" srcId="{1D0CDE32-DBF6-4906-9901-2D9ACFE44106}" destId="{33EEDEBA-74E6-400E-9ACC-404DE9F2FFBD}" srcOrd="0" destOrd="0" presId="urn:microsoft.com/office/officeart/2005/8/layout/radial6"/>
    <dgm:cxn modelId="{A4827DF5-067B-4FD7-9A3A-7D0D3A484FD6}" srcId="{0348EC89-8849-4214-9EF7-6094F24B6346}" destId="{199B41F2-1B15-414D-AEA4-E2BC505D65F5}" srcOrd="0" destOrd="0" parTransId="{A76BE60B-4CD5-4067-9D57-93D75FE4EF59}" sibTransId="{367B0E6B-0A0C-4D00-BE51-D35454323D43}"/>
    <dgm:cxn modelId="{74FD2562-D0A3-4F55-B6B5-1EDFAD767370}" srcId="{199B41F2-1B15-414D-AEA4-E2BC505D65F5}" destId="{349D453C-3C39-4B4B-BFA1-4132E1F07A2E}" srcOrd="4" destOrd="0" parTransId="{16906129-4EE6-4F5E-9A4D-03D4B187E885}" sibTransId="{B6445A0D-03DF-46E0-A3F9-C4FFEC380550}"/>
    <dgm:cxn modelId="{60D9A424-802F-4670-9BA0-4D1AD16DF853}" type="presOf" srcId="{D0DA740D-11BC-467A-B9DF-E42B957CA42D}" destId="{838BC298-BDAA-4BA3-9C9B-0F1B8F75FAAA}" srcOrd="0" destOrd="0" presId="urn:microsoft.com/office/officeart/2005/8/layout/radial6"/>
    <dgm:cxn modelId="{E4A59C54-FD8D-4BEB-A3B9-0D12E3F05734}" type="presOf" srcId="{A9B30847-5BE6-4B83-8B5E-F542D7F1F381}" destId="{577DFFDF-CC4B-4F62-B6E6-02FA5B642D83}" srcOrd="0" destOrd="0" presId="urn:microsoft.com/office/officeart/2005/8/layout/radial6"/>
    <dgm:cxn modelId="{3C2C8073-A8DF-42D8-9D82-91B0B21A85FF}" srcId="{199B41F2-1B15-414D-AEA4-E2BC505D65F5}" destId="{74EC036B-DCC3-4593-85F8-B7B80469B4D5}" srcOrd="0" destOrd="0" parTransId="{AD31213D-4A9B-4F89-9596-54D16065A08F}" sibTransId="{5EAC1FA1-F043-41D5-91E3-6435B1C86744}"/>
    <dgm:cxn modelId="{6BC18CDD-A376-4A9C-B28D-B700F58E3D02}" type="presOf" srcId="{C6DFC0B1-1F60-4A5B-BE62-62DE44186C59}" destId="{44C5EA2B-37A7-4BAA-8C10-6425DD054F75}" srcOrd="0" destOrd="0" presId="urn:microsoft.com/office/officeart/2005/8/layout/radial6"/>
    <dgm:cxn modelId="{0F39E57C-6772-43BA-94F3-B7581FB6F83A}" type="presOf" srcId="{5EAC1FA1-F043-41D5-91E3-6435B1C86744}" destId="{A3537E78-CF5C-4F0C-A676-BAF101B2C79C}" srcOrd="0" destOrd="0" presId="urn:microsoft.com/office/officeart/2005/8/layout/radial6"/>
    <dgm:cxn modelId="{4BC69AEC-A6C7-43BD-AF74-86269AE740D5}" type="presOf" srcId="{BD636145-6225-457B-B8E2-84CC14437542}" destId="{0DBEA3F1-7A50-499C-AB36-C61F9BD4EA49}" srcOrd="0" destOrd="0" presId="urn:microsoft.com/office/officeart/2005/8/layout/radial6"/>
    <dgm:cxn modelId="{F30945E7-1EB3-4587-8F16-9B49F2E5CB79}" type="presOf" srcId="{0348EC89-8849-4214-9EF7-6094F24B6346}" destId="{36F15500-8581-43BA-BE9C-DC2606D9B96B}" srcOrd="0" destOrd="0" presId="urn:microsoft.com/office/officeart/2005/8/layout/radial6"/>
    <dgm:cxn modelId="{A9480EB4-294F-4D26-996C-937D3577FF89}" type="presOf" srcId="{B6445A0D-03DF-46E0-A3F9-C4FFEC380550}" destId="{FDA35379-2CCA-473C-BC5C-B39D32506B36}" srcOrd="0" destOrd="0" presId="urn:microsoft.com/office/officeart/2005/8/layout/radial6"/>
    <dgm:cxn modelId="{7BF2C7EA-57A3-4E89-9D2E-2268A17219CC}" type="presOf" srcId="{211A8A64-B8EA-4C18-8D62-E693920BD89F}" destId="{941551C5-AA30-401B-AF56-2615ED03A86D}" srcOrd="0" destOrd="0" presId="urn:microsoft.com/office/officeart/2005/8/layout/radial6"/>
    <dgm:cxn modelId="{87C00DF5-1E74-4B63-BB8C-A3F9ECBF4540}" type="presOf" srcId="{199B41F2-1B15-414D-AEA4-E2BC505D65F5}" destId="{3EE82078-7CF7-4B99-BB55-1AC7B805545A}" srcOrd="0" destOrd="0" presId="urn:microsoft.com/office/officeart/2005/8/layout/radial6"/>
    <dgm:cxn modelId="{81FC05F4-D3A1-4331-A045-0EA61F5C2438}" type="presOf" srcId="{349D453C-3C39-4B4B-BFA1-4132E1F07A2E}" destId="{7AC81B4B-28DF-4BC3-8570-72FB687B8E99}" srcOrd="0" destOrd="0" presId="urn:microsoft.com/office/officeart/2005/8/layout/radial6"/>
    <dgm:cxn modelId="{7A907E04-6000-49E7-A933-1FA5E8D095EA}" srcId="{199B41F2-1B15-414D-AEA4-E2BC505D65F5}" destId="{A9B30847-5BE6-4B83-8B5E-F542D7F1F381}" srcOrd="3" destOrd="0" parTransId="{3E855101-70AB-4B2A-A91F-6FB87E03A4ED}" sibTransId="{CFDD2A63-76C3-41BA-8328-0E1DA285B79D}"/>
    <dgm:cxn modelId="{C376EB8A-0CC3-4046-821C-A0028D100338}" srcId="{199B41F2-1B15-414D-AEA4-E2BC505D65F5}" destId="{D0DA740D-11BC-467A-B9DF-E42B957CA42D}" srcOrd="5" destOrd="0" parTransId="{26786D1A-5A36-45BC-81A7-AB8835088B5B}" sibTransId="{211A8A64-B8EA-4C18-8D62-E693920BD89F}"/>
    <dgm:cxn modelId="{2CB75C13-C316-40CF-9E64-A55E04F07D66}" type="presParOf" srcId="{36F15500-8581-43BA-BE9C-DC2606D9B96B}" destId="{3EE82078-7CF7-4B99-BB55-1AC7B805545A}" srcOrd="0" destOrd="0" presId="urn:microsoft.com/office/officeart/2005/8/layout/radial6"/>
    <dgm:cxn modelId="{CFA6E152-E1B6-40F5-8D5E-B4D28F79CE93}" type="presParOf" srcId="{36F15500-8581-43BA-BE9C-DC2606D9B96B}" destId="{3B4F4AAB-2CFD-4978-81C8-B3099864A35A}" srcOrd="1" destOrd="0" presId="urn:microsoft.com/office/officeart/2005/8/layout/radial6"/>
    <dgm:cxn modelId="{3901FB86-087D-4D56-A410-0D4C375A7416}" type="presParOf" srcId="{36F15500-8581-43BA-BE9C-DC2606D9B96B}" destId="{4E489209-8630-4AA4-818C-94212C5EDBDB}" srcOrd="2" destOrd="0" presId="urn:microsoft.com/office/officeart/2005/8/layout/radial6"/>
    <dgm:cxn modelId="{6ADC11F4-B966-452C-9B6B-8CCB408AD7FB}" type="presParOf" srcId="{36F15500-8581-43BA-BE9C-DC2606D9B96B}" destId="{A3537E78-CF5C-4F0C-A676-BAF101B2C79C}" srcOrd="3" destOrd="0" presId="urn:microsoft.com/office/officeart/2005/8/layout/radial6"/>
    <dgm:cxn modelId="{B69B9910-E7E9-4F55-A62E-A52104B48E74}" type="presParOf" srcId="{36F15500-8581-43BA-BE9C-DC2606D9B96B}" destId="{44C5EA2B-37A7-4BAA-8C10-6425DD054F75}" srcOrd="4" destOrd="0" presId="urn:microsoft.com/office/officeart/2005/8/layout/radial6"/>
    <dgm:cxn modelId="{3E834EC4-9058-42D8-987D-D9E34D652575}" type="presParOf" srcId="{36F15500-8581-43BA-BE9C-DC2606D9B96B}" destId="{2EA7334D-8D4D-4624-9AB3-BCD3F2ACEBBA}" srcOrd="5" destOrd="0" presId="urn:microsoft.com/office/officeart/2005/8/layout/radial6"/>
    <dgm:cxn modelId="{9D5C0EC0-C7BD-42F4-A913-1B37FAC32177}" type="presParOf" srcId="{36F15500-8581-43BA-BE9C-DC2606D9B96B}" destId="{ACB94E7C-974E-48E8-950A-29A51441F9FC}" srcOrd="6" destOrd="0" presId="urn:microsoft.com/office/officeart/2005/8/layout/radial6"/>
    <dgm:cxn modelId="{07A3EB8C-77DC-4771-9798-06626A0C1E4F}" type="presParOf" srcId="{36F15500-8581-43BA-BE9C-DC2606D9B96B}" destId="{33EEDEBA-74E6-400E-9ACC-404DE9F2FFBD}" srcOrd="7" destOrd="0" presId="urn:microsoft.com/office/officeart/2005/8/layout/radial6"/>
    <dgm:cxn modelId="{9F4EA412-F471-4CC7-B00C-7F6FEB970289}" type="presParOf" srcId="{36F15500-8581-43BA-BE9C-DC2606D9B96B}" destId="{81167277-BF22-4CF5-8C44-1580F3322628}" srcOrd="8" destOrd="0" presId="urn:microsoft.com/office/officeart/2005/8/layout/radial6"/>
    <dgm:cxn modelId="{009A4B4C-0177-4DD1-94E3-FA29BE53E57E}" type="presParOf" srcId="{36F15500-8581-43BA-BE9C-DC2606D9B96B}" destId="{0DBEA3F1-7A50-499C-AB36-C61F9BD4EA49}" srcOrd="9" destOrd="0" presId="urn:microsoft.com/office/officeart/2005/8/layout/radial6"/>
    <dgm:cxn modelId="{AF9AB161-F91E-4660-97AD-820F7B81DE4D}" type="presParOf" srcId="{36F15500-8581-43BA-BE9C-DC2606D9B96B}" destId="{577DFFDF-CC4B-4F62-B6E6-02FA5B642D83}" srcOrd="10" destOrd="0" presId="urn:microsoft.com/office/officeart/2005/8/layout/radial6"/>
    <dgm:cxn modelId="{A12E6A35-5789-4355-984F-386F7720C801}" type="presParOf" srcId="{36F15500-8581-43BA-BE9C-DC2606D9B96B}" destId="{DA50D0A9-92D0-487E-8F0D-E78F13E1BBD5}" srcOrd="11" destOrd="0" presId="urn:microsoft.com/office/officeart/2005/8/layout/radial6"/>
    <dgm:cxn modelId="{F023088A-4F02-4570-B5C4-29FAFC28A05D}" type="presParOf" srcId="{36F15500-8581-43BA-BE9C-DC2606D9B96B}" destId="{DF50CDC1-8CD2-4D75-A53E-20A856DF50F3}" srcOrd="12" destOrd="0" presId="urn:microsoft.com/office/officeart/2005/8/layout/radial6"/>
    <dgm:cxn modelId="{97B5E623-6D0D-4912-A7AE-FA3161869306}" type="presParOf" srcId="{36F15500-8581-43BA-BE9C-DC2606D9B96B}" destId="{7AC81B4B-28DF-4BC3-8570-72FB687B8E99}" srcOrd="13" destOrd="0" presId="urn:microsoft.com/office/officeart/2005/8/layout/radial6"/>
    <dgm:cxn modelId="{5C86300D-A029-4CB9-A382-AC8B16D38F4A}" type="presParOf" srcId="{36F15500-8581-43BA-BE9C-DC2606D9B96B}" destId="{7CA97402-CA2C-4017-B244-94BC7210FE6A}" srcOrd="14" destOrd="0" presId="urn:microsoft.com/office/officeart/2005/8/layout/radial6"/>
    <dgm:cxn modelId="{080BD430-B225-48D4-BE31-E9B8B256EB1F}" type="presParOf" srcId="{36F15500-8581-43BA-BE9C-DC2606D9B96B}" destId="{FDA35379-2CCA-473C-BC5C-B39D32506B36}" srcOrd="15" destOrd="0" presId="urn:microsoft.com/office/officeart/2005/8/layout/radial6"/>
    <dgm:cxn modelId="{6E467593-763A-423E-BB1D-DA9BFD09EDBA}" type="presParOf" srcId="{36F15500-8581-43BA-BE9C-DC2606D9B96B}" destId="{838BC298-BDAA-4BA3-9C9B-0F1B8F75FAAA}" srcOrd="16" destOrd="0" presId="urn:microsoft.com/office/officeart/2005/8/layout/radial6"/>
    <dgm:cxn modelId="{291F41AB-298C-46F9-8474-86103C7107F5}" type="presParOf" srcId="{36F15500-8581-43BA-BE9C-DC2606D9B96B}" destId="{8DBDB00A-77C0-4EFF-BAC1-6D5D8EB96CB2}" srcOrd="17" destOrd="0" presId="urn:microsoft.com/office/officeart/2005/8/layout/radial6"/>
    <dgm:cxn modelId="{91D9A571-7D65-4A88-B32F-1577F23BA475}" type="presParOf" srcId="{36F15500-8581-43BA-BE9C-DC2606D9B96B}" destId="{941551C5-AA30-401B-AF56-2615ED03A86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AAAAABIEgAA0AIAABAAAAAmAAAACAAAAIOfAAD//8EB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6BcAAAAAAAAwKgAA0AIAABAAAAAmAAAACAAAAIOfAAD//8EB"/>
              </a:ext>
            </a:extLst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82B86F8-B6D5-7E70-9B93-4025C8DD6D15}" type="datetime1">
              <a:t>05.10.2022</a:t>
            </a:fld>
            <a:endParaRPr/>
          </a:p>
        </p:txBody>
      </p:sp>
      <p:sp>
        <p:nvSpPr>
          <p:cNvPr id="4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u+Dj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D//8EB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D//8EB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HA1AABIEgAAQDgAABAAAAAmAAAACAAAAIOfAAD//8EB"/>
              </a:ext>
            </a:extLst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6BcAAHA1AAAwKgAAQDgAABAAAAAmAAAACAAAAIOfAAD//8EB"/>
              </a:ext>
            </a:extLst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0B5BC41-0FDD-E04A-930D-F91FF24365A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757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41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23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91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53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330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686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976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3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387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731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96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52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yQn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948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889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498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21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3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27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58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78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8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0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416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C0AAAAAkAAAAEgAAACQAAAASAAAAAAAAAAA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DgEAAAoIwAAUBkAABAAAAAmAAAACAAAAAEPAAAAAA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IMfAAAAAA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40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OgGAACgQQAAmBUAABAAAAAmAAAACAAAAL2QAAAAAAAA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ru-RU" sz="60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AGAAAAAAAAA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ru-RU" sz="2400" cap="none"/>
            </a:lvl1pPr>
            <a:lvl2pPr marL="457200" indent="0" algn="ctr">
              <a:buNone/>
              <a:defRPr lang="ru-RU" sz="2000" cap="none"/>
            </a:lvl2pPr>
            <a:lvl3pPr marL="914400" indent="0" algn="ctr">
              <a:buNone/>
              <a:defRPr lang="ru-RU" sz="1800" cap="none"/>
            </a:lvl3pPr>
            <a:lvl4pPr marL="1371600" indent="0" algn="ctr">
              <a:buNone/>
              <a:defRPr lang="ru-RU" sz="1600" cap="none"/>
            </a:lvl4pPr>
            <a:lvl5pPr marL="1828800" indent="0" algn="ctr">
              <a:buNone/>
              <a:defRPr lang="ru-RU" sz="1600" cap="none"/>
            </a:lvl5pPr>
            <a:lvl6pPr marL="2286000" indent="0" algn="ctr">
              <a:buNone/>
              <a:defRPr lang="ru-RU" sz="1600" cap="none"/>
            </a:lvl6pPr>
            <a:lvl7pPr marL="2743200" indent="0" algn="ctr">
              <a:buNone/>
              <a:defRPr lang="ru-RU" sz="1600" cap="none"/>
            </a:lvl7pPr>
            <a:lvl8pPr marL="3200400" indent="0" algn="ctr">
              <a:buNone/>
              <a:defRPr lang="ru-RU" sz="1600" cap="none"/>
            </a:lvl8pPr>
            <a:lvl9pPr marL="3657600" indent="0" algn="ctr">
              <a:buNone/>
              <a:defRPr lang="ru-RU" sz="1600" cap="none"/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02D02C3-8DFD-78F4-B395-7BA14CDB452E}" type="datetime1">
              <a:t>05.10.2022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3533CF-81D4-60C5-9A8D-77907DC36C2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D4Q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3B502B-65D4-6EA6-9A83-93F31ECD6CC6}" type="datetime1">
              <a:t>05.10.2022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68B3DF10-5E85-E629-CB0B-A87C91453DFD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DUAAD8CAADYRQAAACYAABAAAAAmAAAACAAAAD8QAAAAAAAA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C8NAAAACYAABAAAAAmAAAACAAAAD8QAAAAAAAA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66CDBA02-4C8B-984C-C575-BA19F43B33EF}" type="datetime1">
              <a:t>05.10.2022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7B3DA3D8-9696-6855-D885-6000EDCB2E35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OwKAAAINAAAdRIAABAAAAAmAAAACAAAAD0QAAD//8EB"/>
              </a:ext>
            </a:extLst>
          </p:cNvSpPr>
          <p:nvPr>
            <p:ph type="ctrTitle"/>
          </p:nvPr>
        </p:nvSpPr>
        <p:spPr>
          <a:xfrm>
            <a:off x="685800" y="1775460"/>
            <a:ext cx="7772400" cy="122491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wTAADQLwAA6BwAABAAAAAmAAAACAAAAD2QAAD//8EB"/>
              </a:ext>
            </a:extLst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lang="ru-RU" sz="3200" b="0" i="0" u="none" strike="noStrike" kern="1" cap="none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DwQAAD//8EB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fld id="{24A035DA-94C9-F5C3-8718-62967B567137}" type="datetime1">
              <a:t>05.10.2022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Dw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Dw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fld id="{6C7F3A8F-C181-2ACC-CFC7-37997489396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gBAABwNQAAR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DQIAABwNQAAaB8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ru-RU"/>
            </a:pPr>
            <a:fld id="{04E29BCE-80E9-B76D-A75A-7638D5145123}" type="datetime1">
              <a:t>05.10.2022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1225C0F-41DC-77AA-929A-B7FF12D464E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L0Q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L0Q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ru-RU"/>
            </a:pPr>
            <a:fld id="{715B5692-DC9C-0EA0-D2E3-2AF518AD247F}" type="datetime1">
              <a:t>05.10.2022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6DF44BF7-B980-A1BD-CE4C-4FE80502381A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gBAABwNQAAR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E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E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/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ru-RU"/>
            </a:pPr>
            <a:fld id="{42CAB75B-15AF-9F41-E172-E314F93C17B6}" type="datetime1">
              <a:t>05.10.2022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5DEF93B-75D8-8B0F-9666-835AB72860D6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gBAABwNQAAR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L0Q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E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/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8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L0Q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E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/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ru-RU"/>
            </a:pPr>
            <a:fld id="{7B531F3F-7196-06E9-D8EB-87BC51A52ED2}" type="datetime1">
              <a:t>05.10.2022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0B695108-46E6-3CA7-A8D1-B0F21F9F5EE5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gBAABwNQAAR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ru-RU"/>
            </a:pPr>
            <a:fld id="{2946FF75-3BC4-1309-8AFE-CD5CB1B07C98}" type="datetime1">
              <a:t>05.10.2022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52A756B-25D8-7F83-9692-D3D63BDC6086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ru-RU"/>
            </a:pPr>
            <a:fld id="{56C33537-79BB-96C3-F57B-8F967B3503DA}" type="datetime1">
              <a:t>05.10.2022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5C2F26-68D1-09D9-9FE4-9E8C61AA69CB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L0Q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E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/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E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/>
          <a:p>
            <a:pPr>
              <a:defRPr lang="ru-RU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ru-RU"/>
            </a:pPr>
            <a:fld id="{0BAFCE39-77E6-FA38-A817-816D80595ED4}" type="datetime1">
              <a:t>05.10.2022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225BC632-7CCF-0E30-81E3-8A6588AD77DF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4F43A3F-71F9-A1CC-B74C-8799740241D2}" type="datetime1">
              <a:t>05.10.2022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47DE65CB-85AA-8B93-E466-73C62B281226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CEAABAAAAAmAAAACAAAAL0Q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YDAACzOwAAFh0AABAAAAAmAAAACAAAAAE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/>
          <a:p>
            <a:pPr>
              <a:defRPr lang="ru-RU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+CUAABAAAAAmAAAACAAAAAE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/>
          <a:p>
            <a:pPr>
              <a:defRPr lang="ru-RU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ru-RU"/>
            </a:pPr>
            <a:fld id="{326604AB-E5DF-33F2-91DE-13A74A906746}" type="datetime1">
              <a:t>05.10.2022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749B3C41-0F99-CECA-D723-F99F726D21AC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gBAABwNQAAR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DQIAABwNQAAaB8AABAAAAAmAAAACAAAAD4Q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ru-RU"/>
            </a:pPr>
            <a:fld id="{14EB549B-D5F9-BEA2-B753-23F71A1D4176}" type="datetime1">
              <a:t>05.10.2022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5ADFCDA7-E9B7-8A3B-F967-1F6E83290F4A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L8Q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fNQAAsCUAABAAAAAmAAAACAAAAD8Q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ru-RU"/>
            </a:pPr>
            <a:fld id="{26545D9C-D2CB-01AB-85EC-24FE13A27371}" type="datetime1">
              <a:t>05.10.2022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7D99F224-6A90-CC04-DE21-9C51BC6F28C9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IUKAADORQAAERwAABAAAAAmAAAACAAAAL2QAAAAAAAA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60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DwcAADORQAAdiUAABAAAAAmAAAACAAAAAGAAAAAAAAA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ru-RU" sz="2400" cap="none">
                <a:solidFill>
                  <a:srgbClr val="8C8C8C"/>
                </a:solidFill>
              </a:defRPr>
            </a:lvl1pPr>
            <a:lvl2pPr marL="457200" indent="0">
              <a:buNone/>
              <a:defRPr lang="ru-RU" sz="2000" cap="none">
                <a:solidFill>
                  <a:srgbClr val="8C8C8C"/>
                </a:solidFill>
              </a:defRPr>
            </a:lvl2pPr>
            <a:lvl3pPr marL="914400" indent="0">
              <a:buNone/>
              <a:defRPr lang="ru-RU" sz="1800" cap="none">
                <a:solidFill>
                  <a:srgbClr val="8C8C8C"/>
                </a:solidFill>
              </a:defRPr>
            </a:lvl3pPr>
            <a:lvl4pPr marL="1371600" indent="0">
              <a:buNone/>
              <a:defRPr lang="ru-RU" sz="1600" cap="none">
                <a:solidFill>
                  <a:srgbClr val="8C8C8C"/>
                </a:solidFill>
              </a:defRPr>
            </a:lvl4pPr>
            <a:lvl5pPr marL="1828800" indent="0">
              <a:buNone/>
              <a:defRPr lang="ru-RU" sz="1600" cap="none">
                <a:solidFill>
                  <a:srgbClr val="8C8C8C"/>
                </a:solidFill>
              </a:defRPr>
            </a:lvl5pPr>
            <a:lvl6pPr marL="2286000" indent="0">
              <a:buNone/>
              <a:defRPr lang="ru-RU" sz="1600" cap="none">
                <a:solidFill>
                  <a:srgbClr val="8C8C8C"/>
                </a:solidFill>
              </a:defRPr>
            </a:lvl6pPr>
            <a:lvl7pPr marL="2743200" indent="0">
              <a:buNone/>
              <a:defRPr lang="ru-RU" sz="1600" cap="none">
                <a:solidFill>
                  <a:srgbClr val="8C8C8C"/>
                </a:solidFill>
              </a:defRPr>
            </a:lvl7pPr>
            <a:lvl8pPr marL="3200400" indent="0">
              <a:buNone/>
              <a:defRPr lang="ru-RU" sz="1600" cap="none">
                <a:solidFill>
                  <a:srgbClr val="8C8C8C"/>
                </a:solidFill>
              </a:defRPr>
            </a:lvl8pPr>
            <a:lvl9pPr marL="3657600" indent="0">
              <a:buNone/>
              <a:defRPr lang="ru-RU" sz="1600" cap="none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6E20F596-D883-7503-CD98-2E56BBD63B7B}" type="datetime1">
              <a:t>05.10.2022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g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7F004392-DC92-55B5-DCB8-2AE00DF62A7F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AIJQAAACYAABAAAAAmAAAACAAAAAEAAAAAAAAA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DsLAADYRQAAACYAABAAAAAmAAAACAAAAAEAAAAAAAAA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26AFD011-5FCB-FA26-8517-A9739E5973FC}" type="datetime1">
              <a:t>05.10.2022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222BF973-3DCF-7E0F-8193-CB5AB7DD779E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D8CAADbRQAAZwoAABAAAAAmAAAACAAAAAEAAAAAAAAA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FgKAADlJAAAaQ8AABAAAAAmAAAACAAAAL2QAAAAAAAA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 cap="none"/>
            </a:lvl1pPr>
            <a:lvl2pPr marL="457200" indent="0">
              <a:buNone/>
              <a:defRPr lang="ru-RU" sz="2000" b="1" cap="none"/>
            </a:lvl2pPr>
            <a:lvl3pPr marL="914400" indent="0">
              <a:buNone/>
              <a:defRPr lang="ru-RU" sz="1800" b="1" cap="none"/>
            </a:lvl3pPr>
            <a:lvl4pPr marL="1371600" indent="0">
              <a:buNone/>
              <a:defRPr lang="ru-RU" sz="1600" b="1" cap="none"/>
            </a:lvl4pPr>
            <a:lvl5pPr marL="1828800" indent="0">
              <a:buNone/>
              <a:defRPr lang="ru-RU" sz="1600" b="1" cap="none"/>
            </a:lvl5pPr>
            <a:lvl6pPr marL="2286000" indent="0">
              <a:buNone/>
              <a:defRPr lang="ru-RU" sz="1600" b="1" cap="none"/>
            </a:lvl6pPr>
            <a:lvl7pPr marL="2743200" indent="0">
              <a:buNone/>
              <a:defRPr lang="ru-RU" sz="1600" b="1" cap="none"/>
            </a:lvl7pPr>
            <a:lvl8pPr marL="3200400" indent="0">
              <a:buNone/>
              <a:defRPr lang="ru-RU" sz="1600" b="1" cap="none"/>
            </a:lvl8pPr>
            <a:lvl9pPr marL="3657600" indent="0">
              <a:buNone/>
              <a:defRPr lang="ru-RU" sz="1600" b="1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GkPAADlJAAAFCYAABAAAAAmAAAACAAAAAEAAAAAAAAA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FgKAADbRQAAaQ8AABAAAAAmAAAACAAAAL2QAAAAAAAA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 cap="none"/>
            </a:lvl1pPr>
            <a:lvl2pPr marL="457200" indent="0">
              <a:buNone/>
              <a:defRPr lang="ru-RU" sz="2000" b="1" cap="none"/>
            </a:lvl2pPr>
            <a:lvl3pPr marL="914400" indent="0">
              <a:buNone/>
              <a:defRPr lang="ru-RU" sz="1800" b="1" cap="none"/>
            </a:lvl3pPr>
            <a:lvl4pPr marL="1371600" indent="0">
              <a:buNone/>
              <a:defRPr lang="ru-RU" sz="1600" b="1" cap="none"/>
            </a:lvl4pPr>
            <a:lvl5pPr marL="1828800" indent="0">
              <a:buNone/>
              <a:defRPr lang="ru-RU" sz="1600" b="1" cap="none"/>
            </a:lvl5pPr>
            <a:lvl6pPr marL="2286000" indent="0">
              <a:buNone/>
              <a:defRPr lang="ru-RU" sz="1600" b="1" cap="none"/>
            </a:lvl6pPr>
            <a:lvl7pPr marL="2743200" indent="0">
              <a:buNone/>
              <a:defRPr lang="ru-RU" sz="1600" b="1" cap="none"/>
            </a:lvl7pPr>
            <a:lvl8pPr marL="3200400" indent="0">
              <a:buNone/>
              <a:defRPr lang="ru-RU" sz="1600" b="1" cap="none"/>
            </a:lvl8pPr>
            <a:lvl9pPr marL="3657600" indent="0">
              <a:buNone/>
              <a:defRPr lang="ru-RU" sz="1600" b="1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GkPAADbRQAAFCYAABAAAAAmAAAACAAAAAEAAAAAAAAA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2E30A1-EFD2-7BC6-9C96-19937ED86A4C}" type="datetime1">
              <a:t>05.10.2022</a:t>
            </a:fld>
            <a:endParaRPr/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227075DA-94CF-2583-81C8-62D63B867737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C85CDB3-FDF1-D03B-BF3D-0B6E8373495E}" type="datetime1">
              <a:t>05.10.2022</a:t>
            </a:fld>
            <a:endParaRPr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06F9EEF7-B9EB-AC18-A541-4F4DA00F531A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740F28AB-E599-5ADE-D7B7-138B66F92146}" type="datetime1">
              <a:t>05.10.2022</a:t>
            </a:fld>
            <a:endParaRPr/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1D6281F1-BFF0-3777-BEDA-4922CF94481C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L2Q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3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ru-RU" sz="3200" cap="none"/>
            </a:lvl1pPr>
            <a:lvl2pPr>
              <a:defRPr lang="ru-RU" sz="2800" cap="none"/>
            </a:lvl2pPr>
            <a:lvl3pPr>
              <a:defRPr lang="ru-RU" sz="2400" cap="none"/>
            </a:lvl3pPr>
            <a:lvl4pPr>
              <a:defRPr lang="ru-RU" sz="2000" cap="none"/>
            </a:lvl4pPr>
            <a:lvl5pPr>
              <a:defRPr lang="ru-RU" sz="2000" cap="none"/>
            </a:lvl5pPr>
            <a:lvl6pPr>
              <a:defRPr lang="ru-RU" sz="2000" cap="none"/>
            </a:lvl6pPr>
            <a:lvl7pPr>
              <a:defRPr lang="ru-RU" sz="2000" cap="none"/>
            </a:lvl7pPr>
            <a:lvl8pPr>
              <a:defRPr lang="ru-RU" sz="2000" cap="none"/>
            </a:lvl8pPr>
            <a:lvl9pPr>
              <a:defRPr lang="ru-RU" sz="20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ru-RU" sz="1600" cap="none"/>
            </a:lvl1pPr>
            <a:lvl2pPr marL="457200" indent="0">
              <a:buNone/>
              <a:defRPr lang="ru-RU" sz="1400" cap="none"/>
            </a:lvl2pPr>
            <a:lvl3pPr marL="914400" indent="0">
              <a:buNone/>
              <a:defRPr lang="ru-RU" sz="1200" cap="none"/>
            </a:lvl3pPr>
            <a:lvl4pPr marL="1371600" indent="0">
              <a:buNone/>
              <a:defRPr lang="ru-RU" sz="1000" cap="none"/>
            </a:lvl4pPr>
            <a:lvl5pPr marL="1828800" indent="0">
              <a:buNone/>
              <a:defRPr lang="ru-RU" sz="1000" cap="none"/>
            </a:lvl5pPr>
            <a:lvl6pPr marL="2286000" indent="0">
              <a:buNone/>
              <a:defRPr lang="ru-RU" sz="1000" cap="none"/>
            </a:lvl6pPr>
            <a:lvl7pPr marL="2743200" indent="0">
              <a:buNone/>
              <a:defRPr lang="ru-RU" sz="1000" cap="none"/>
            </a:lvl7pPr>
            <a:lvl8pPr marL="3200400" indent="0">
              <a:buNone/>
              <a:defRPr lang="ru-RU" sz="1000" cap="none"/>
            </a:lvl8pPr>
            <a:lvl9pPr marL="3657600" indent="0">
              <a:buNone/>
              <a:defRPr lang="ru-RU" sz="1000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5443D2C-62D8-11CB-96FC-949E73B260C1}" type="datetime1">
              <a:t>05.10.2022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g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4E51497C-32A3-04BF-EDE9-C4EA07A71B91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L2Q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3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ru-RU" sz="3200" cap="none"/>
            </a:lvl1pPr>
            <a:lvl2pPr marL="457200" indent="0">
              <a:buNone/>
              <a:defRPr lang="ru-RU" sz="2800" cap="none"/>
            </a:lvl2pPr>
            <a:lvl3pPr marL="914400" indent="0">
              <a:buNone/>
              <a:defRPr lang="ru-RU" sz="2400" cap="none"/>
            </a:lvl3pPr>
            <a:lvl4pPr marL="1371600" indent="0">
              <a:buNone/>
              <a:defRPr lang="ru-RU" sz="2000" cap="none"/>
            </a:lvl4pPr>
            <a:lvl5pPr marL="1828800" indent="0">
              <a:buNone/>
              <a:defRPr lang="ru-RU" sz="2000" cap="none"/>
            </a:lvl5pPr>
            <a:lvl6pPr marL="2286000" indent="0">
              <a:buNone/>
              <a:defRPr lang="ru-RU" sz="2000" cap="none"/>
            </a:lvl6pPr>
            <a:lvl7pPr marL="2743200" indent="0">
              <a:buNone/>
              <a:defRPr lang="ru-RU" sz="2000" cap="none"/>
            </a:lvl7pPr>
            <a:lvl8pPr marL="3200400" indent="0">
              <a:buNone/>
              <a:defRPr lang="ru-RU" sz="2000" cap="none"/>
            </a:lvl8pPr>
            <a:lvl9pPr marL="3657600" indent="0">
              <a:buNone/>
              <a:defRPr lang="ru-RU" sz="2000" cap="none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ru-RU" sz="1600" cap="none"/>
            </a:lvl1pPr>
            <a:lvl2pPr marL="457200" indent="0">
              <a:buNone/>
              <a:defRPr lang="ru-RU" sz="1400" cap="none"/>
            </a:lvl2pPr>
            <a:lvl3pPr marL="914400" indent="0">
              <a:buNone/>
              <a:defRPr lang="ru-RU" sz="1200" cap="none"/>
            </a:lvl3pPr>
            <a:lvl4pPr marL="1371600" indent="0">
              <a:buNone/>
              <a:defRPr lang="ru-RU" sz="1000" cap="none"/>
            </a:lvl4pPr>
            <a:lvl5pPr marL="1828800" indent="0">
              <a:buNone/>
              <a:defRPr lang="ru-RU" sz="1000" cap="none"/>
            </a:lvl5pPr>
            <a:lvl6pPr marL="2286000" indent="0">
              <a:buNone/>
              <a:defRPr lang="ru-RU" sz="1000" cap="none"/>
            </a:lvl6pPr>
            <a:lvl7pPr marL="2743200" indent="0">
              <a:buNone/>
              <a:defRPr lang="ru-RU" sz="1000" cap="none"/>
            </a:lvl7pPr>
            <a:lvl8pPr marL="3200400" indent="0">
              <a:buNone/>
              <a:defRPr lang="ru-RU" sz="1000" cap="none"/>
            </a:lvl8pPr>
            <a:lvl9pPr marL="3657600" indent="0">
              <a:buNone/>
              <a:defRPr lang="ru-RU" sz="1000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44478054-1AA9-1276-E7FF-EC23CEB111B9}" type="datetime1">
              <a:t>05.10.2022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g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69DC20D0-9E84-89D6-CA64-68836E2A3C3D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L8fAAAAAAAA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L8fAAAAAAAA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L+fAAAAAAAA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200" cap="none">
                <a:solidFill>
                  <a:srgbClr val="8C8C8C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4BB506C-22D9-EEA6-9703-D4F31E4D6181}" type="datetime1">
              <a:t>05.10.2022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L+fAAAAAAAA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 cap="none">
                <a:solidFill>
                  <a:srgbClr val="8C8C8C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L+fAAAAAAAA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 cap="none">
                <a:solidFill>
                  <a:srgbClr val="8C8C8C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7D7EFA83-CD90-2B0C-DEC6-3B59B488286E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cap="none" spc="0" baseline="0">
          <a:solidFill>
            <a:schemeClr val="tx1"/>
          </a:solidFill>
          <a:effectLst/>
          <a:latin typeface="Calibri Light" charset="0"/>
          <a:ea typeface="Calibri Light" charset="0"/>
          <a:cs typeface="Calibri Light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gBAABwNQAARAcAABAAAAAmAAAACAAAAL8fAAD//8EB"/>
              </a:ext>
            </a:extLst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DQIAABwNQAAaB8AABAAAAAmAAAACAAAAL8fAAD//8EB"/>
              </a:ext>
            </a:extLst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YgAADwDwAAdSIAABAAAAAmAAAACAAAAL+fAAD//8EB"/>
              </a:ext>
            </a:extLst>
          </p:cNvSpPr>
          <p:nvPr>
            <p:ph type="dt" sz="half" idx="2"/>
          </p:nvPr>
        </p:nvSpPr>
        <p:spPr>
          <a:xfrm>
            <a:off x="457200" y="5297170"/>
            <a:ext cx="2133600" cy="3041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ru-RU" sz="1200" cap="none">
                <a:solidFill>
                  <a:srgbClr val="8C8C8C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7D304159-1790-65B7-DE88-E1E20FC628B4}" type="datetime1">
              <a:t>05.10.2022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JYgAAAIJQAAdSIAABAAAAAmAAAACAAAAL+fAAD//8EB"/>
              </a:ext>
            </a:extLst>
          </p:cNvSpPr>
          <p:nvPr>
            <p:ph type="ftr" sz="quarter" idx="3"/>
          </p:nvPr>
        </p:nvSpPr>
        <p:spPr>
          <a:xfrm>
            <a:off x="3124200" y="5297170"/>
            <a:ext cx="2895600" cy="3041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 cap="none">
                <a:solidFill>
                  <a:srgbClr val="8C8C8C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JYgAABwNQAAdSIAABAAAAAmAAAACAAAAL+fAAD//8EB"/>
              </a:ext>
            </a:extLst>
          </p:cNvSpPr>
          <p:nvPr>
            <p:ph type="sldNum" sz="quarter" idx="4"/>
          </p:nvPr>
        </p:nvSpPr>
        <p:spPr>
          <a:xfrm>
            <a:off x="6553200" y="5297170"/>
            <a:ext cx="2133600" cy="3041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 cap="none">
                <a:solidFill>
                  <a:srgbClr val="8C8C8C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7C4ABB4D-0391-1F4D-DFF2-F518F5BC29A0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0"/>
        <a:buChar char="–"/>
        <a:tabLst/>
        <a:defRPr lang="ru-RU"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0"/>
        <a:buChar char="•"/>
        <a:tabLst/>
        <a:defRPr lang="ru-RU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0"/>
        <a:buChar char="–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0"/>
        <a:buChar char="»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gkAACILAABqQQAAzhIAABAAAAAmAAAACAAAAD0QAAAAAAAA"/>
              </a:ext>
            </a:extLst>
          </p:cNvSpPr>
          <p:nvPr>
            <p:ph type="ctrTitle"/>
          </p:nvPr>
        </p:nvSpPr>
        <p:spPr>
          <a:xfrm>
            <a:off x="1489710" y="1809750"/>
            <a:ext cx="9144000" cy="124714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 sz="3600" b="1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Происхождение и эволюция структурных</a:t>
            </a:r>
            <a:br/>
            <a:r>
              <a:t>вариантов </a:t>
            </a:r>
            <a:r>
              <a:rPr lang="ru-RU" i="1" cap="none"/>
              <a:t>Тat</a:t>
            </a:r>
            <a:r>
              <a:t> LTR-ретротранспозонов зелёных растений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gkAAEMXAABqQQAAciEAABAAAAAmAAAACAAAAD0QAAAAAAAA"/>
              </a:ext>
            </a:extLst>
          </p:cNvSpPr>
          <p:nvPr>
            <p:ph type="subTitle" idx="1"/>
          </p:nvPr>
        </p:nvSpPr>
        <p:spPr>
          <a:xfrm>
            <a:off x="1489710" y="3781425"/>
            <a:ext cx="9144000" cy="16554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t>Межинст. лаб. молек. палеогенет. и палеогеномики</a:t>
            </a:r>
          </a:p>
          <a:p>
            <a:pPr algn="ctr">
              <a:defRPr lang="ru-RU"/>
            </a:pPr>
            <a:r>
              <a:t>Аспирант: Бирюков Михаил Юрьевич</a:t>
            </a:r>
          </a:p>
          <a:p>
            <a:pPr algn="ctr">
              <a:defRPr lang="ru-RU" b="1" cap="none"/>
            </a:pPr>
            <a:endParaRPr/>
          </a:p>
          <a:p>
            <a:pPr algn="ctr">
              <a:defRPr lang="ru-RU"/>
            </a:pPr>
            <a:r>
              <a:rPr lang="ru-RU" b="1" cap="none"/>
              <a:t>Научный руководитель</a:t>
            </a:r>
            <a:r>
              <a:t>: к.б.н., н.с. Устьянцев Кирилл Валерьевич</a:t>
            </a:r>
          </a:p>
          <a:p>
            <a:pPr algn="ctr">
              <a:defRPr lang="ru-RU"/>
            </a:pPr>
            <a:endParaRPr/>
          </a:p>
          <a:p>
            <a:pPr algn="ctr">
              <a:defRPr lang="ru-RU"/>
            </a:pPr>
            <a:r>
              <a:t>Новосибирск,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algn="ctr">
              <a:defRPr lang="ru-RU" sz="3600" cap="none"/>
            </a:pPr>
            <a:endParaRPr/>
          </a:p>
        </p:txBody>
      </p:sp>
      <p:sp>
        <p:nvSpPr>
          <p:cNvPr id="3" name="Прямоугольник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JwAAADYRQAAXB8AAAAAAAAmAAAACAAAAP//////////"/>
              </a:ext>
            </a:extLst>
          </p:cNvSpPr>
          <p:nvPr/>
        </p:nvSpPr>
        <p:spPr>
          <a:xfrm>
            <a:off x="838200" y="99060"/>
            <a:ext cx="10515600" cy="499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spcBef>
                <a:spcPts val="1200"/>
              </a:spcBef>
              <a:spcAft>
                <a:spcPts val="300"/>
              </a:spcAft>
              <a:defRPr lang="ru-RU" sz="2800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ru-RU" b="1" cap="none"/>
              <a:t>Цель</a:t>
            </a:r>
            <a:r>
              <a:t>: изучение происхождения и эволюции структурных вариантов </a:t>
            </a:r>
            <a:r>
              <a:rPr lang="ru-RU" i="1" cap="none"/>
              <a:t>Tat </a:t>
            </a:r>
            <a:r>
              <a:t>LTR ретротранспозонов зелёных растений.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 lang="ru-RU" sz="2800" cap="none"/>
            </a:pPr>
            <a:r>
              <a:t>Задачи: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Разработать методологические подходы к углублённому изучению LTR-ретротранспозонов.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Исследование разнообразия и распространения </a:t>
            </a:r>
            <a:r>
              <a:rPr lang="ru-RU" i="1" cap="none"/>
              <a:t>Tat</a:t>
            </a:r>
            <a:r>
              <a:t> LTR ретротранспозонов в геномах растений.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endParaRPr/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JwAAADYRQAAXB8AAAAAAAAmAAAACAAAAP//////////"/>
              </a:ext>
            </a:extLst>
          </p:cNvSpPr>
          <p:nvPr/>
        </p:nvSpPr>
        <p:spPr>
          <a:xfrm>
            <a:off x="838200" y="99060"/>
            <a:ext cx="10515600" cy="499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spcBef>
                <a:spcPts val="1200"/>
              </a:spcBef>
              <a:spcAft>
                <a:spcPts val="300"/>
              </a:spcAft>
              <a:defRPr lang="ru-RU" sz="2800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ru-RU" b="1" cap="none"/>
              <a:t>Цель</a:t>
            </a:r>
            <a:r>
              <a:t>: изучение происхождения и эволюции структурных вариантов </a:t>
            </a:r>
            <a:r>
              <a:rPr lang="ru-RU" i="1" cap="none"/>
              <a:t>Tat </a:t>
            </a:r>
            <a:r>
              <a:t>LTR ретротранспозонов зелёных растений.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 lang="ru-RU" sz="2800" cap="none"/>
            </a:pPr>
            <a:r>
              <a:t>Задачи: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Разработать методологические подходы к углублённому изучению LTR-ретротранспозонов.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Исследование разнообразия и распространения </a:t>
            </a:r>
            <a:r>
              <a:rPr lang="ru-RU" i="1" cap="none"/>
              <a:t>Tat</a:t>
            </a:r>
            <a:r>
              <a:t> LTR ретротранспозонов в геномах растений.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Сравнительный анализ структурных характеристик найденных элементов.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JwAAADYRQAAXB8AAAAAAAAmAAAACAAAAP//////////"/>
              </a:ext>
            </a:extLst>
          </p:cNvSpPr>
          <p:nvPr/>
        </p:nvSpPr>
        <p:spPr>
          <a:xfrm>
            <a:off x="838200" y="99060"/>
            <a:ext cx="10515600" cy="499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spcBef>
                <a:spcPts val="1200"/>
              </a:spcBef>
              <a:spcAft>
                <a:spcPts val="300"/>
              </a:spcAft>
              <a:defRPr lang="ru-RU" sz="2800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ru-RU" b="1" cap="none"/>
              <a:t>Цель</a:t>
            </a:r>
            <a:r>
              <a:t>: изучение происхождения и эволюции структурных вариантов </a:t>
            </a:r>
            <a:r>
              <a:rPr lang="ru-RU" i="1" cap="none"/>
              <a:t>Tat </a:t>
            </a:r>
            <a:r>
              <a:t>LTR ретротранспозонов зелёных растений.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 lang="ru-RU" sz="2800" cap="none"/>
            </a:pPr>
            <a:r>
              <a:t>Задачи: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Разработать методологические подходы к углублённому изучению LTR-ретротранспозонов.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Исследование разнообразия и распространения </a:t>
            </a:r>
            <a:r>
              <a:rPr lang="ru-RU" i="1" cap="none"/>
              <a:t>Tat</a:t>
            </a:r>
            <a:r>
              <a:t> LTR ретротранспозонов в геномах растений.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Сравнительный анализ структурных характеристик найденных элементов.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Реконструкция филогенетических взаимоотношений между основными структурными вариантам </a:t>
            </a:r>
            <a:r>
              <a:rPr lang="ru-RU" i="1" cap="none"/>
              <a:t>Tat</a:t>
            </a:r>
            <a:r>
              <a:t> LTR ретротранспозонов.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JwAAADYRQAAXB8AAAAAAAAmAAAACAAAAP//////////"/>
              </a:ext>
            </a:extLst>
          </p:cNvSpPr>
          <p:nvPr/>
        </p:nvSpPr>
        <p:spPr>
          <a:xfrm>
            <a:off x="838200" y="99060"/>
            <a:ext cx="10515600" cy="499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spcBef>
                <a:spcPts val="1200"/>
              </a:spcBef>
              <a:spcAft>
                <a:spcPts val="300"/>
              </a:spcAft>
              <a:defRPr lang="ru-RU" sz="2800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ru-RU" b="1" cap="none"/>
              <a:t>Цель</a:t>
            </a:r>
            <a:r>
              <a:t>: изучение происхождения и эволюции структурных вариантов </a:t>
            </a:r>
            <a:r>
              <a:rPr lang="ru-RU" i="1" cap="none"/>
              <a:t>Tat </a:t>
            </a:r>
            <a:r>
              <a:t>LTR ретротранспозонов зелёных растений.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 lang="ru-RU" sz="2800" cap="none"/>
            </a:pPr>
            <a:r>
              <a:t>Задачи: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Разработать методологические подходы к углублённому изучению LTR-ретротранспозонов.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Исследование разнообразия и распространения </a:t>
            </a:r>
            <a:r>
              <a:rPr lang="ru-RU" i="1" cap="none"/>
              <a:t>Tat</a:t>
            </a:r>
            <a:r>
              <a:t> LTR ретротранспозонов в геномах растений.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Сравнительный анализ структурных характеристик найденных элементов.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Реконструкция филогенетических взаимоотношений между основными структурными вариантам </a:t>
            </a:r>
            <a:r>
              <a:rPr lang="ru-RU" i="1" cap="none"/>
              <a:t>Tat</a:t>
            </a:r>
            <a:r>
              <a:t> LTR ретротранспозонов.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Разработка более детального сценария происхождения дополнительного домена RH и его роли в эволюции </a:t>
            </a:r>
            <a:r>
              <a:rPr lang="ru-RU" i="1" cap="none"/>
              <a:t>Tat</a:t>
            </a:r>
            <a:r>
              <a:t> LTR ретротранспозонов.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ACAAADAgAAqkgAAMw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327025"/>
            <a:ext cx="11487150" cy="64674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marL="0" indent="0" algn="r">
              <a:buNone/>
              <a:defRPr lang="ru-RU" sz="3000" cap="none"/>
            </a:pPr>
            <a:r>
              <a:t>DARTS - Domain-Assosiated RetroTrasnsposon Search</a:t>
            </a:r>
          </a:p>
        </p:txBody>
      </p:sp>
      <p:pic>
        <p:nvPicPr>
          <p:cNvPr id="4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B4CAAD2EQAABg0AAKoU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44170" y="2919730"/>
            <a:ext cx="1772920" cy="439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PUkAAAqEwAAETIAAGoW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007735" y="3115310"/>
            <a:ext cx="2131060" cy="5283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Ho//q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ACAAADAgAAqkgAAMw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327025"/>
            <a:ext cx="11487150" cy="64674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algn="r">
              <a:defRPr lang="ru-RU" sz="30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Алгоритм ищет, извлекает и фильтрует элементы</a:t>
            </a:r>
          </a:p>
        </p:txBody>
      </p:sp>
      <p:pic>
        <p:nvPicPr>
          <p:cNvPr id="4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B4CAAD2EQAABg0AAKoU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44170" y="2919730"/>
            <a:ext cx="1772920" cy="439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PUkAAAqEwAAETIAAGoW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007735" y="3115310"/>
            <a:ext cx="2131060" cy="5283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dgAAAA0AAAAAkAAAAEgAAACQAAAASAAAAAAAAAAAAAAAAAAAAAEAAABQAAAAZmZmZmZm5j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mTMAAKQaAAC4NwAAfh0AABAAAAAmAAAACAAAAP//////////"/>
              </a:ext>
            </a:extLst>
          </p:cNvSpPr>
          <p:nvPr/>
        </p:nvSpPr>
        <p:spPr>
          <a:xfrm>
            <a:off x="8387715" y="4330700"/>
            <a:ext cx="669925" cy="463550"/>
          </a:xfrm>
          <a:prstGeom prst="noSmoking">
            <a:avLst>
              <a:gd name="adj" fmla="val 1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AutoShap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dgAAAA0AAAAAkAAAAEgAAACQAAAASAAAAAAAAAAAAAAAAAAAAAEAAABQAAAAZmZmZmZm5j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rTMAAAQfAADLPAAAXiEAABAAAAAmAAAACAAAAP//////////"/>
              </a:ext>
            </a:extLst>
          </p:cNvSpPr>
          <p:nvPr/>
        </p:nvSpPr>
        <p:spPr>
          <a:xfrm>
            <a:off x="8400415" y="5041900"/>
            <a:ext cx="1482090" cy="382270"/>
          </a:xfrm>
          <a:prstGeom prst="noSmoking">
            <a:avLst>
              <a:gd name="adj" fmla="val 1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AutoShap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dgAAAA0AAAAAkAAAAEgAAACQAAAASAAAAAAAAAAAAAAAAAAAAAEAAABQAAAAZmZmZmZm5j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YzIAAIolAACBOwAA5CcAABAAAAAmAAAACAAAAP//////////"/>
              </a:ext>
            </a:extLst>
          </p:cNvSpPr>
          <p:nvPr/>
        </p:nvSpPr>
        <p:spPr>
          <a:xfrm>
            <a:off x="8190865" y="6102350"/>
            <a:ext cx="1482090" cy="382270"/>
          </a:xfrm>
          <a:prstGeom prst="noSmoking">
            <a:avLst>
              <a:gd name="adj" fmla="val 1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AutoShape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dgAAAA0AAAAAkAAAAEgAAACQAAAASAAAAAAAAAAAAAAAAAAAAAEAAABQAAAAZmZmZmZm5j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TzIAAM4nAABtOwAAKCoAABAAAAAmAAAACAAAAP//////////"/>
              </a:ext>
            </a:extLst>
          </p:cNvSpPr>
          <p:nvPr/>
        </p:nvSpPr>
        <p:spPr>
          <a:xfrm>
            <a:off x="8178165" y="6470650"/>
            <a:ext cx="1482090" cy="382270"/>
          </a:xfrm>
          <a:prstGeom prst="noSmoking">
            <a:avLst>
              <a:gd name="adj" fmla="val 1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M4DAAAPBQAAPUQAANY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" y="822325"/>
            <a:ext cx="10474325" cy="5978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algn="r">
              <a:defRPr lang="ru-RU" sz="3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ru-RU" sz="3000" cap="none"/>
              <a:t>Алгоритм аннотирует и анализирует элементы</a:t>
            </a:r>
          </a:p>
          <a:p>
            <a:pPr algn="r">
              <a:defRPr lang="ru-RU" sz="30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(кластеризация, выравнивание...)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M4DAACrBAAAPUQAAHI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" y="758825"/>
            <a:ext cx="10474325" cy="5978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algn="r">
              <a:defRPr lang="ru-RU" sz="3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ru-RU" sz="3000" cap="none"/>
              <a:t>Алгоритм анализирует элементы</a:t>
            </a:r>
          </a:p>
          <a:p>
            <a:pPr algn="r">
              <a:defRPr lang="ru-RU" sz="30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(филогенетическая реконструкция)</a:t>
            </a:r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EAAAAAAAAAT4G9DP///whR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Dg/K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MxoAAK8dAAAxRQAAMCoAABAAAAAmAAAACAAAAP//////////"/>
              </a:ext>
            </a:extLst>
          </p:cNvSpPr>
          <p:nvPr/>
        </p:nvSpPr>
        <p:spPr>
          <a:xfrm>
            <a:off x="4258945" y="4825365"/>
            <a:ext cx="6988810" cy="2032635"/>
          </a:xfrm>
          <a:prstGeom prst="roundRect">
            <a:avLst>
              <a:gd name="adj" fmla="val 16667"/>
            </a:avLst>
          </a:prstGeom>
          <a:solidFill>
            <a:schemeClr val="accent1">
              <a:alpha val="1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BkAAAAASwAAQQgAABAAAAAmAAAACAAAAAEAAAAAAAAA"/>
              </a:ext>
            </a:extLst>
          </p:cNvSpPr>
          <p:nvPr>
            <p:ph type="title"/>
          </p:nvPr>
        </p:nvSpPr>
        <p:spPr>
          <a:xfrm>
            <a:off x="0" y="15875"/>
            <a:ext cx="12192000" cy="1325880"/>
          </a:xfrm>
        </p:spPr>
        <p:txBody>
          <a:bodyPr/>
          <a:lstStyle/>
          <a:p>
            <a:pPr algn="ctr">
              <a:defRPr lang="ru-RU" sz="3600" cap="none"/>
            </a:pPr>
            <a:r>
              <a:t>Предложенный алгоритм DARTS показывает высокую чувствительность по сравнению с классическим (LTRharvest)</a:t>
            </a:r>
          </a:p>
        </p:txBody>
      </p:sp>
      <p:graphicFrame>
        <p:nvGraphicFramePr>
          <p:cNvPr id="3" name="Диаграмма 4"/>
          <p:cNvGraphicFrame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7_+bweYxMAAAAlAAAAEwAAAA0AAAAAkAAAAEgAAACQAAAASAAAAAAAAAAAAAAAAAAAABcAAAAUAAAAAAAAAAAAAAD/fwAA/38AAAAAAAAJAAAABAAAAAcAGg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AAAAAAAAAAAAAAAABAAAAAAAAAAAAAAAAAAAA////AAAAAAAAAAAAAAAAAAAAAAAAAAAAAAAAAAAAPAAAADwAAAA8AAAA/wQAAAAAAAChBQAAtQEAAAAAAAAbCwAAEAIAAAAAAAAAAAAAAAAAAAAAAAASAAAALQQ7BDUEPAQ1BD0EQgRLBCAAVAB5ADMALwBHAHkAcABzAHkA/////xgBBIAyMgAAAABDAGEAbABpAGIAcgBpAAAAbgBzAAAAAAAAAAAAAAAAAAAAAAAAAAAAAAAAAAAAAAAAAAAAAAAAAAAAAAAAAAAAAQAAAFlZWQAAAAAAAgAAAAAAAAAAAAAAAAAAAAAAAQAAAAEAAAAAAAAAAAAAAAAAAAABAAAAAQAAAP///wAAAAAAAAAAAAAAAAAAAAAAAAAAAAAAAAAAADwAAAA8AAAAPAAAAKAPAAC+CAAAAAAAAAAAAAAAAAAAAAAAAAAAAAAAAAAAAAAAAKAPAAC+CAAAAAAAAAMAAAD/////yAAEgDIyAAAAAEMAYQBsAGkAYgByAGkAAABuAHMAAAAAAAAAAAAAAAAAAAAAAAAAAAAAAAAAAAAAAAAAAAAAAAAAAAAAAAAAAAABAAAAAAAAAAAAAAABAAAAAAAAAAAAAAAAAAAAAAAAAAAAAAAAAAAAAAABAAAAAAAAAAAAAAAAAAAA////AAAAAAAAAAAAAAAAAAAAAAAAAAAAAAAAAAAAPAAAADwAAAA8AAAAXQEAAMYCAADYDAAAQQoAAAAAAAAAAAAAAAAAAAAAAAAAAAAAXQEAAMYCAAAAAAAAFAAAAA8AAAAeAAAAZAAAAGQAAAABAAAAAAAAAAAAAAAPAAAAZAAAAAAAAAAyAAAAAAAAAAAAAAAEAAAACgAAAAAAAAAAAAAAAAAAAEsAAABkAAAA/////wAAAAAAAAAABAAAAAAAAAAAAAAA/////wAAAAAAAAAAAQAAAAEAAAADAAAAQN3XCQAAAAAAAAAACwAAABAEQAQwBDEEOAQ0BD4EPwRBBDgEQQQAAAAAAAAAAAACAAAAAAAAAAIAAAAAAAAAAADwP2A11wkBAABejRAAAAACAAAAm1EZlVEZDUCANdcJAQAAXo0QAAAAAAAAAAAAAAACAAAAAQAAAAMAAAAAnxgMAAAAAAAAAAAqAAAALQQ7BDUEPAQ1BD0EQgRLBCwAIAAyBEsETwQyBDsENQQ9BD0ESwQ1BCAAMAQ7BDMEPgRABDgEQgQ8BD4EPAQgAEwAVABSAGgAYQByAHYAZQBzAHQAAAMAAABgdxgMAAAAAAAAAAAlAAAALQQ7BDUEPAQ1BD0EQgRLBCwAIAAyBEsETwQyBDsENQQ9BD0ESwQ1BCAAMAQ7BDMEPgRABDgEQgQ8BD4EPAQgAEQAQQBSAFQAUwAAAQAAAAAAAAAAAAAAAAAAAAEAAAD/////AAAAAAAAAAAAAAAAAgAAAAAAAAAAAAAAAQAAAFSCNQAAAAABAAAAAAAAAAAAAAEAAAAAAAAAAAAAAGQAAAABAAAAAQAAAAAAAAAAAAAAAAAAAAAAAAAAAAAACwAAAAoAAADIAAAAAAAAAAAAAAAAAAAAPAAAADwAAAA8AAAAAAAAAAAAAAAAAAAAAAAAAAAAAAAAAAAAAQAAAAAAAAAAAAAAAAAAAAEAAAAAAAAAAAAAAAAAAAD///8AAAAAAAAAAAAAAAAAAAAAAAAAAAAAAAAAAAA8AAAAPAAAADwAAAAAAAAAAAAAAAAAAAAAAAAAAAAAAAAAAAAAAAAAAAAAAAAAAAAAAAAAAAAAAAAAAAD/////yAAEgDIyAAAAAEMAYQBsAGkAYgByAGkAAABuAHMAAAAAAAAAAAAAAAAAAAAAAAAAAAAAAAAAAAAAAAAAAAAAAAAAAAAAAAAAAAABAAAAAAAAAAAAAAABAAAAAAAAAAAAAAAAAAAAAAD/////AAAAAAEAAAAAAAAAAAAAAAAAAAAQAAAARwBlAG4AZQByAGEAbAAAAAgAAAAAAAAAAAAAAAEAAAAAAAAAAAAAAAAAAAAAAAAAAAAAAAAAAAAAAAAAAAAAAAEAAAAAAAAAAAAAAAAAAAAAAAAAAQAAAAAAAAAAAAAAAAAAAAAAAAABAAAAAAAAAAAAAAAAAAAAAAAAAAEAAAAAAAAAAQAAAAEAAAD/////AAAAAAAAAAABAAAAAQAAAAMAAABgnNYJAAAAAAAAAAAFAAAAIgQwBDEEMAQ6BAAAAAAAAAAAAAIAAAAAAAAAAgAAAAAAAAAAAPA/gJzWCQEAAF6NEAAAAAIAAACuyecFJMIgQECp1gkBAABejRAAAAAAAAAAAAAAAAIAAAABAAAAAwAAAFBaGAwAAAAAAAAAACoAAAAtBDsENQQ8BDUEPQRCBEsELAAgADIESwRPBDIEOwQ1BD0EPQRLBDUEIAAwBDsEMwQ+BEAEOARCBDwEPgQ8BCAATABUAFIAaABhAHIAdgBlAHMAdAAAAwAAALBaGAwAAAAAAAAAACUAAAAtBDsENQQ8BDUEPQRCBEsELAAgADIESwRPBDIEOwQ1BD0EPQRLBDUEIAAwBDsEMwQ+BEAEOARCBDwEPgQ8BCAARABBAFIAVABTAAABAAAAAAAAAAAAAAAAAAAAAQAAAP////8AAAAAAAAAAAAAAAACAAAAAAAAAAEAAAABAAAA////AAAAAAAAAAAAAAAAAAAAAAAAAAAAAAAAAAAAZAAAAAEAAAABAAAAAAAAAAAAAAAAAAAAAAAAAAAAAAALAAAACgAAAMgAAAAAAAAAAAAAAAAAAAA8AAAAPAAAADwAAAAAAAAAAAAAAAAAAAAAAAAAAAAAAAAAAAABAAAAAAAAAAAAAAAAAAAAAQAAAAAAAAAAAAAAAAAAAP///wAAAAAAAAAAAAAAAAAAAAAAAAAAAAAAAAAAADwAAAA8AAAAPAAAAAAAAAAAAAAAAAAAAAAAAAAAAAAAAAAAAAAAAAAAAAAAAAAAAAAAAAAAAAAAAAAAAP/////IAASAMjIAAAAAQwBhAGwAaQBiAHIAaQAAAG4AcwAAAAAAAAAAAAAAAAAAAAAAAAAAAAAAAAAAAAAAAAAAAAAAAAAAAAAAAAAAAAEAAAAAAAAAAAAAAAEAAAAAAAAAAAAAAAAAAAAAAP////8AAAAAAQAAAAAAAAAAAAAAAAAAABAAAABHAGUAbgBlAHIAYQBsAAAACAAAAAAAAAAAAAAAAQAAAAAAAAAAAAAAAAAAAAAAAAAAAAAAAAAAAAAAAAAAAAAAAQAAAAAAAAAAAAAAAAAAAAAAAAABAAAAAAAAAAAAAAAAAAAAAAAAAAEAAAAAAAAAAAAAAAAAAAAAAAAAAQAAAAAAAAABAAAAAgAAAP////8AAAAAAAAAAAEAAAABAAAAAwAAAOBo1gkAAAAAAAAAAAsAAAAhBDUEOwQwBDMEOAQ9BDUEOwQ7BDAEAAAAAAAAAAAAAgAAAAAAAAACAAAAAAAAAAAA8D8AadYJAQAAXo0QAAAAAgAAAPwtTmu2TyBAUPzVCQEAAF6NEAAAAAAAAAAAAAAAAgAAAAEAAAADAAAAcGUYDAAAAAAAAAAAKgAAAC0EOwQ1BDwENQQ9BEIESwQsACAAMgRLBE8EMgQ7BDUEPQQ9BEsENQQgADAEOwQzBD4EQAQ4BEIEPAQ+BDwEIABMAFQAUgBoAGEAcgB2AGUAcwB0AAADAAAA0GUYDAAAAAAAAAAAJQAAAC0EOwQ1BDwENQQ9BEIESwQsACAAMgRLBE8EMgQ7BDUEPQQ9BEsENQQgADAEOwQzBD4EQAQ4BEIEPAQ+BDwEIABEAEEAUgBUAFMAAAEAAAAAAAAAAAAAAAAAAAABAAAA/////wAAAAAAAAAAAAAAAAIAAAAAAAAAAQAAAAEAAAD///8AAAAAAAAAAAAAAAAAAAAAAAAAAAAAAAAAAABkAAAAAQAAAAEAAAAAAAAAAAAAAAAAAAAAAAAAAAAAAAsAAAAKAAAAyAAAAAAAAAAAAAAAAAAAADwAAAA8AAAAPAAAAAAAAAAAAAAAAAAAAAAAAAAAAAAAAAAAAAEAAAAAAAAAAAAAAAAAAAABAAAAAAAAAAAAAAAAAAAA////AAAAAAAAAAAAAAAAAAAAAAAAAAAAAAAAAAAAPAAAADwAAAA8AAAAAAAAAAAAAAAAAAAAAAAAAAAAAAAAAAAAAAAAAAAAAAAAAAAAAAAAAAAAAAAAAAAA/////8gABIAyMgAAAABDAGEAbABpAGIAcgBpAAAAbgBzAAAAAAAAAAAAAAAAAAAAAAAAAAAAAAAAAAAAAAAAAAAAAAAAAAAAAAAAAAAAAQAAAAAAAAAAAAAAAQAAAAAAAAAAAAAAAAAAAAAA/////wAAAAABAAAAAAAAAAAAAAAAAAAAEAAAAEcAZQBuAGUAcgBhAGwAAAAIAAAAAAAAAAAAAAABAAAAAAAAAAAAAAAAAAAAAAAAAAAAAAAAAAAAAAAAAAAAAAABAAAAAAAAAAAAAAAAAAAAAAAAAAEAAAAAAAAAAAAAAAAAAAAAAAAAAQAAAAAAAAAAAAAAAAAAAAAAAAABAAAAAAAAAAEAAAADAAAA/////wAAAAAAAAAAAQAAAAEAAAADAAAAkPrVCQAAAAAAAAAACAAAABoEQwQ6BEMEQARDBDcEMAQAAAAAAAAAAAACAAAAAAAAAAIAAAAAAAAAAADwP7D61QkBAABejRAAAAACAAAAI2QUE7FAHUCQc9UJAQAAXo0QAAAAAAAAAAAAAAACAAAAAQAAAAMAAACwoRcMAAAAAAAAAAAqAAAALQQ7BDUEPAQ1BD0EQgRLBCwAIAAyBEsETwQyBDsENQQ9BD0ESwQ1BCAAMAQ7BDMEPgRABDgEQgQ8BD4EPAQgAEwAVABSAGgAYQByAHYAZQBzAHQAAAMAAAAQohcMAAAAAAAAAAAlAAAALQQ7BDUEPAQ1BD0EQgRLBCwAIAAyBEsETwQyBDsENQQ9BD0ESwQ1BCAAMAQ7BDMEPgRABDgEQgQ8BD4EPAQgAEQAQQBSAFQAUwAAAQAAAAAAAAAAAAAAAAAAAAEAAAD/////AAAAAAAAAAAAAAAAAgAAAAAAAAABAAAAAQAAAP///wAAAAAAAAAAAAAAAAAAAAAAAAABAAAABQAAAH0AAAABAAAAAQAAAP/AAAD/wAAAAAAAAAAAAAAAAAAACwAAAAoAAADIAAAAAAAAAAAAAAAAAAAAPAAAADwAAAA8AAAAAAAAAAAAAAAAAAAAAAAAAAAAAAAAAAAAAAAAAAAAAAAAAAAAAAAAAAAAAAAAAAAAAQAAAAAAAAAAAAAAAAAAAAAAAAABAAAAAAAAAAAAAAAAAAAAAAAAAAEAAAAAAAAAAAAAAAAAAAAAAAAAAQAAAAAAAAAAAAAAAAAAAAIAAAABAAAAAAAAAAAAAAAAAAAAAAAAAJYAAAAAAAAAAQAAAJYAAAAAAAAAZAAAAAEAAAAAAAAAAQAAAAAAAAAAAAAA/wD/AAD//wABAAAAMgAAAP//AABYuAAFLxu5AAUABz5ZuAAPAAAAAAAAAAAAAAAAAAAAAAAAAAABAAAAAAAAAAEAAAABAAAAAAAAAAAAAAAAAAAAAAAAAAEAAAABAAAAAAAAAAAAAAAAAAAAAAAAAAEAAAABAAAAAAAAAAAAAAAAAAAAAAAAAAEAAAABAAAAAAAAAAAAAAAAAAAAAAAAAJYAAAABAAAAAQAAAAAAAAAAAAAAAAAAAAEAAAABAAAA////AAAAAAAAAAAAAAAAAAAAAQAAAAEAAAAAAAAAAAAAAAAAAAABAAAAAQAAAP///wAAAAAAAAAAAAAAAAAAAAAAAAAAAAAAAgAAAAAAAAAAAAAAAQAAAL+/vwABAAAAAAAAAAEAAAAAAAAAAQAAANjY2AABAAAAAAAAAAAAAAAAAAAAAQAAAAEAAAAAAAAAAAAAAAAAAAAAAAAAAwAAAP////+0AASAMjIAAAAAQwBhAGwAaQBiAHIAaQAAAG4AcwAAAAAAAAAAAAAAAAAAAAAAAAAAAAAAAAAAAAAAAAAAAAAAAAAAAAAAAAAAAAEAAABZWVkAAAAAAAIAAAAAAAAAAAAAAAAAAAAAAAAAAAAAAAAAAAAAAAAAAAAAAAAAAQAAAAEAAAD///8AAAAAAAAAAAAAAAAAAAAAAAAAAAAAAAAAAAA8AAAAPAAAADwAAAAAAAAAAAAAAAAAAAAAAAAAAAAAAAAAAAAAAAAAAAAAAAAAAAAAAAAAAAAAAAAAAAD/////yAAEgDIyAAAAAEMAYQBsAGkAYgByAGkAAABuAHMAAAAAAAAAAAAAAAAAAAAAAAAAAAAAAAAAAAAAAAAAAAAAAAAAAAAAAAAAAAABAAAAAAAAAAAAAAABAAAAAAAAAAAAAAAAAAAAAAAQAAAARwBlAG4AZQByAGEAbAAAAAAAAAAAAAAAAAAAAAAAAAAAAAAAAADwPwAAAAAAAAhAAAAAAAAA8D8AAAAAAADgPwAAAAAAAPA/AQAAAAEAAAABAAAAAQAAAAEAAAAAAAAAAAAAAAEAAAAAAAEAAAAAAAEAAAAAAAEAAAAAAAAAAAAAAAEAAAABAAAAAQAAAAEAAAABAAAAAQAAAAAAAAABAAAAv7+/AAEAAAAAAAAAAQAAAAAAAAABAAAA2NjYAAEAAAAAAAAAAAAAAAAAAAABAAAAAQAAAAAAAAAAAAAAAAAAAAAAAAADAAAA/////7QABIAyMgAAAABDAGEAbABpAGIAcgBpAAAAbgBzAAAAAAAAAAAAAAAAAAAAAAAAAAAAAAAAAAAAAAAAAAAAAAAAAAAAAAAAAAAAAQAAAFlZWQAAAAAAAgAAAAAAAAAAAAAAAAAAAAAAAAAAAAAAAAAAAAAAAAAAAAAAAAABAAAAAQAAAP///wAAAAAAAAAAAAAAAAAAAAAAAAAAAAAAAAAAADwAAAA8AAAAPAAAAAAAAAAAAAAAAAAAAAAAAAAAAAAAAAAAAAAAAAAAAAAAAAAAAAAAAAAAAAAAAAAAAP/////IAASAMjIAAAAAQwBhAGwAaQBiAHIAaQAAAG4AcwAAAAAAAAAAAAAAAAAAAAAAAAAAAAAAAAAAAAAAAAAAAAAAAAAAAAAAAAAAAAEAAAAAAAAAAAAAAAEAAAAAAAAAAAAAAAAAAAAAABAAAABHAGUAbgBlAHIAYQBsAAAAAgAAAAAAAAAAAAAAAAAAAAAAAAAAAAAAAAAAAAAAEEAAAAAAAADgP5qZmZmZmbk/AAAAAAAAAAABAAAAAQAAAAEAAAABAAAAAQAAAAAAAAAAAAAAAQAAAAAAAQAAAAAAAQAAAAAAAQAAAAAAAAAAAAAAAQAAAAEAAAAAAAAAAQAAAAEAAAABAAAAAQAAAAAAAAAAAAAAAAAAAAEAAAABAAAA////AAAAAAAAAAAAAAAAAAAAAQAAAAEAAAAAAAAAAAAAAAAAAAABAAAAAQAAAP///wAAAAAAAAAAAAAAAAAAAAEAAAABAAAAAgAAAAAAAAAAAAAAlgAAAAAAAAAAAAAAlgAAAAAAAABkAAAAAQAAAAAAAAABAAAAAAAAAAAAAAD/AP8AAP//AAEAAAAyAAAA//8AAAAAAAAAAAAAAAAAAAAAAAAAAAAAAAAAAAAAAAAAAAAAAAAAAAEAAAAAAAAAAQAAAAEAAAAAAAAAAAAAAAAAAAABAAAAAAAAAAEAAAB/f38AAQAAAAAAAAAAAAAAAQAAAAEAAAAAAAAAAAAAAAAAAAAAAAAAAQAAAAEAAAAAAAAAAAAAAAAAAAAAAAAAlgAAAAEAAAABAAAAAAAAAAAAAAAAAAAAAQAAAAEAAAD///8AAAAAAAAAAAAAAAAAAAABAAAAAQAAAAAAAAAAAAAAAAAAAAEAAAABAAAA////AAAAAAAAAAAAAAAAAAAAAAAAAAAAAAACAAAAAQAAAAAAAAABAAAAv7+/AAEAAAAAAAAAAAAAAAEAAAABAAAAAAAAAAAAAAAAAAAAAgAAAAAAAAABAAAAAQAAAAAAAAAAAAAAAAAAAAAAAAADAAAA/////7QABIAyMgAAAABDAGEAbABpAGIAcgBpAAAAbgBzAAAAAAAAAAAAAAAAAAAAAAAAAAAAAAAAAAAAAAAAAAAAAAAAAAAAAAAAAAAAAQAAAFlZWQAAAAAAAgAAAAAAAAAAAAAAAAAAAAAAAAAAAAAAAAAAAAAAAAAAAAAAAAABAAAAAQAAAP///wAAAAAAAAAAAAAAAAAAAAAAAAAAAAAAAAAAADwAAAA8AAAAPAAAAAAAAAAAAAAAAAAAAAAAAAAAAAAAAAAAAAAAAAAAAAAAAAAAAAAAAAAAAAAAAAAAAP/////IAASAMjIAAAAAQwBhAGwAaQBiAHIAaQAAAG4AcwAAAAAAAAAAAAAAAAAAAAAAAAAAAAAAAAAAAAAAAAAAAAAAAAAAAAAAAAAAAAEAAAAAAAAAAAAAAAEAAAAAAAAAAAAAAAAAAAAAABAAAABHAGUAbgBlAHIAYQBsAAAAAgAAAAAAAAAAAAAAAAAAAAAAAAAAAAAAAAAAAAAAJEAAAAAAAAAAQJqZmZmZmdk/AAAAAAAAAAABAAAAAQAAAAEAAAABAAAAAQAAAAAAAAAAAAAAAQAAAAAAAQAAAAAAAQAAAAAAAQAAAAAAAAAAAAAAAQAAAAEAAAAAAAAAAQAAAAEAAAAAAAAAAAAAAAAAAAAAAAAAAAAAAAAAAAAAAAAAAQAAAAEAAAAAAAAAAAAAAAAAAAACAAAAAAAAAAEAAAABAAAAAAAAAAAAAAAAAAAAAAAAAAAAAAD/////yAAEgDIyAAAAAEMAYQBsAGkAYgByAGkAAABuAHMAAAAAAAAAAAAAAAAAAAAAAAAAAAAAAAAAAAAAAAAAAAAAAAAAAAAAAAAAAAABAAAAAAAAAAAAAAABAAAAAAAAAAAAAAAAAAAAAAAAAAAAAAAAAAAAAAAAAAAAAAAAAAEAAAABAAAA////AAAAAAAAAAAAAAAAAAAAAAAAAAAAAAAAAAAAPAAAADwAAAA8AAAAAAAAAAAAAAAAAAAAAAAAAAAAAAAAAAAAAAAAAAAAAAAAAAAAAAAAAAAAAAAAAAAA/////8gABIAyMgAAAABDAGEAbABpAGIAcgBpAAAAbgBzAAAAAAAAAAAAAAAAAAAAAAAAAAAAAAAAAAAAAAAAAAAAAAAAAAAAAAAAAAAAAQAAAAAAAAAAAAAAAQAAAAAAAAAAAAAAAAAAAAAAEAAAAEcAZQBuAGUAcgBhAGwAAAAAAAAAAQAAAAAAAAABAAAAAAAAAAAA8D8AAAAAAAAIQAAAAAAAAPA/AAAAAAAA4D8AAAAAAADwPwEAAAABAAAAAQAAAAEAAAABAAAAAAAAAAAAAAABAAAAAAABAAAAAAABAAAAAAABAAAAAAAAAAAAAAABAAAAAQAAAAEAAAABAAAAAQAAAAEAAAABAAAAAAAAAAAAAAAAAAAAAQAAAAEAAAD///8AAAAAAAAAAAAAAAAAAAABAAAAAQAAAAAAAAAAAAAAAAAAAAEAAAABAAAA////AAAAAAAAAAAAAAAAAAAAAAAAAA8AAAAAAAAAAQAAAB8AAABUAAAAAAAAAAAAAAAAAAAAAAAAAAAAAAAAAAAAAAAAAAAAAAAAAAAAAAAAAAAAAAAAAAAAAAAAAAAAAAAAAAAAAAAAAAAAAAAAAAAAAAAAAAAAAAAAAAAAIQAAABgAAAAUAAAA2ScAALEPAAAMRwAA7yIAABAAAAAmAAAACAAAAP////8AAAAA"/>
              </a:ext>
            </a:extLst>
          </p:cNvGraphicFramePr>
          <p:nvPr/>
        </p:nvGraphicFramePr>
        <p:xfrm>
          <a:off x="6477635" y="2550795"/>
          <a:ext cx="5071745" cy="312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5"/>
          <p:cNvGraphicFrame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7_+bweYxMAAAAlAAAAEwAAAA0AAAAAkAAAAEgAAACQAAAASAAAAAAAAAAAAAAAAAAAABcAAAAUAAAAAAAAAAAAAAD/fwAA/38AAAAAAAAJAAAAB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AAAAAAAAAAAAAAAABAAAAAAAAAAAAAAAAAAAA////AAAAAAAAAAAAAAAAAAAAAAAAAAAAAAAAAAAAPAAAADwAAAA8AAAApwUAAAAAAABRBAAArQEAAAAAAADrCAAAEAIAAAAAAAAAAAAAAAAAAAAAAAAOAAAALQQ7BDUEPAQ1BD0EQgRLBCAAQQQgAGEAUgBIAP////8YAQSAMjIAAAAAQwBhAGwAaQBiAHIAaQAAAG4AcwAAAAAAAAAAAAAAAAAAAAAAAAAAAAAAAAAAAAAAAAAAAAAAAAAAAAAAAAAAAAEAAABZWVkAAAAAAAIAAAAAAAAAAAAAAAAAAAAAAAEAAAABAAAAAAAAAAAAAAAAAAAAAQAAAAEAAAD///8AAAAAAAAAAAAAAAAAAAAAAAAAAAAAAAAAAAA8AAAAPAAAADwAAACgDwAAuggAAAAAAAAAAAAAAAAAAAAAAAAAAAAAAAAAAAAAAACgDwAAuggAAAAAAAADAAAA/////8gABIAyMgAAAABDAGEAbABpAGIAcgBpAAAAbgBzAAAAAAAAAAAAAAAAAAAAAAAAAAAAAAAAAAAAAAAAAAAAAAAAAAAAAAAAAAAAAQAAAAAAAAAAAAAAAQAAAAAAAAAAAAAAAAAAAAAAAAAAAAAAAAAAAAAAAQAAAAAAAAAAAAAAAAAAAP///wAAAAAAAAAAAAAAAAAAAAAAAAAAAAAAAAAAADwAAAA8AAAAPAAAAFMBAAC6AgAA7QwAAFUKAAAAAAAAAAAAAAAAAAAAAAAAAAAAAFMBAAC6AgAAAAAAABQAAAAPAAAAHgAAAGQAAABkAAAAAQAAAAAAAAAAAAAADwAAAGQAAAAAAAAAMgAAAAAAAAAAAAAABAAAAAoAAAAAAAAAAAAAAAAAAABLAAAAZAAAAP////8AAAAAAAAAAAQAAAAAAAAAAAAAAP////8AAAAAAAAAAAEAAAABAAAAAwAAAHBP1AkAAAAAAAAAAAsAAAAQBEAEMAQxBDgENAQ+BD8EQQQ4BEEEAAAAAAAAAAAAAgAAAAAAAAACAAAAAAAAAAAA8D+we9IJAQAAXo0QAAAAAgAAADMzMzMzMwtAgN/UCQEAAF6NEAAAAAAAAAAAAAAAAgAAAAEAAAADAAAA0AkTDAAAAAAAAAAAKgAAAC0EOwQ1BDwENQQ9BEIESwQsACAAMgRLBE8EMgQ7BDUEPQQ9BEsENQQgADAEOwQzBD4EQAQ4BEIEPAQ+BDwEIABMAFQAUgBoAGEAcgB2AGUAcwB0AAADAAAA8MMTDAAAAAAAAAAAJQAAAC0EOwQ1BDwENQQ9BEIESwQsACAAMgRLBE8EMgQ7BDUEPQQ9BEsENQQgADAEOwQzBD4EQAQ4BEIEPAQ+BDwEIABEAEEAUgBUAFMAAAEAAAAAAAAAAAAAAAAAAAADAAAA/////wAAAAAAAAAAAAAAAAIAAAAAAAAAAAAAAAEAAABbm9UAAAAAAQAAAAAAAAAAAAABAAAAAAAAAAAAAABkAAAAAQAAAAEAAAAAAAAAAAAAAAAAAAAAAAAAAAAAAAsAAAAKAAAAyAAAAAAAAAAAAAAAAAAAADwAAAA8AAAAPAAAAAAAAAAAAAAAAAAAAAAAAAAAAAAAAAAAAAAAAAAAAAAAAAAAAAAAAAACAAAAAAAAAAAAAAABAAAAL3W1AAAAAAEAAAAAAAAAAAAAAQAAAAAAAAAAAAAAZAAAAAEAAAABAAAAAAAAAAAAAAAAAAAAAAAAAAAAAAALAAAACgAAAMgAAAAAAAAAAAAAAAAAAAA8AAAAPAAAADwAAAAAAAAAAAAAAAAAAAAAAAAAAAAAAAAAAAABAAAAAAAAAAAAAAAAAAAAAgAAAAAAAAAAAAAAAQAAAC91tQAAAAABAAAAAAAAAAAAAAEAAAAAAAAAAAAAAGQAAAABAAAAAQAAAAAAAAAAAAAAAAAAAAAAAAAAAAAACwAAAAoAAADIAAAAAAAAAAAAAAAAAAAAPAAAADwAAAA8AAAAAAAAAAAAAAAAAAAAAAAAAAAAAAAAAAAAAQAAAAAAAAAAAAAAAAAAAAEAAAAAAAAAAAAAAAAAAAD///8AAAAAAAAAAAAAAAAAAAAAAAAAAAAAAAAAAAA8AAAAPAAAADwAAAAAAAAAAAAAAAAAAAAAAAAAAAAAAAAAAAAAAAAAAAAAAAAAAAAAAAAAAAAAAAAAAAD/////yAAEgDIyAAAAAEMAYQBsAGkAYgByAGkAAABuAHMAAAAAAAAAAAAAAAAAAAAAAAAAAAAAAAAAAAAAAAAAAAAAAAAAAAAAAAAAAAABAAAAAAAAAAAAAAABAAAAAAAAAAAAAAAAAAAAAAD/////AAAAAAEAAAAAAAAAAAAAAAAAAAAQAAAARwBlAG4AZQByAGEAbAAAAAgAAAAAAAAAAAAAAAEAAAAAAAAAAAAAAAAAAAAAAAAAAAAAAAAAAAAAAAAAAAAAAAEAAAAAAAAAAAAAAAAAAAAAAAAAAQAAAAAAAAAAAAAAAAAAAAAAAAABAAAAAAAAAAAAAAAAAAAAAAAAAAEAAAAAAAAAAQAAAAEAAAD/////AAAAAAAAAAABAAAAAQAAAAMAAADQbtEJAAAAAAAAAAAFAAAAIgQwBDEEMAQ6BAAAAAAAAAAAAAIAAAAAAAAAAgAAAAAAAAAAAPA/EPLQCQEAAF6NEAAAAAIAAACSoJKL6g8ZQDDy0AkBAABejRAAAAAAAAAAAAAAAAIAAAABAAAAAwAAAECW/wsAAAAAAAAAACoAAAAtBDsENQQ8BDUEPQRCBEsELAAgADIESwRPBDIEOwQ1BD0EPQRLBDUEIAAwBDsEMwQ+BEAEOARCBDwEPgQ8BCAATABUAFIAaABhAHIAdgBlAHMAdAAAAwAAAGB3GAwAAAAAAAAAACUAAAAtBDsENQQ8BDUEPQRCBEsELAAgADIESwRPBDIEOwQ1BD0EPQRLBDUEIAAwBDsEMwQ+BEAEOARCBDwEPgQ8BCAARABBAFIAVABTAAABAAAAAAAAAAAAAAAAAAAAAQAAAP////8AAAAAAAAAAAAAAAACAAAAAAAAAAEAAAABAAAA////AAAAAAAAAAAAAAAAAAAAAAAAAAAAAAAAAAAAZAAAAAEAAAABAAAAAAAAAAAAAAAAAAAAAAAAAAAAAAALAAAACgAAAMgAAAAAAAAAAAAAAAAAAAA8AAAAPAAAADwAAAAAAAAAAAAAAAAAAAAAAAAAAAAAAAAAAAABAAAAAAAAAAAAAAAAAAAAAQAAAAAAAAAAAAAAAAAAAP///wAAAAAAAAAAAAAAAAAAAAAAAAAAAAAAAAAAADwAAAA8AAAAPAAAAAAAAAAAAAAAAAAAAAAAAAAAAAAAAAAAAAAAAAAAAAAAAAAAAAAAAAAAAAAAAAAAAP/////IAASAMjIAAAAAQwBhAGwAaQBiAHIAaQAAAG4AcwAAAAAAAAAAAAAAAAAAAAAAAAAAAAAAAAAAAAAAAAAAAAAAAAAAAAAAAAAAAAEAAAAAAAAAAAAAAAEAAAAAAAAAAAAAAAAAAAAAAP////8AAAAAAQAAAAAAAAAAAAAAAAAAABAAAABHAGUAbgBlAHIAYQBsAAAACAAAAAAAAAAAAAAAAQAAAAAAAAAAAAAAAAAAAAAAAAAAAAAAAAAAAAAAAAAAAAAAAQAAAAAAAAAAAAAAAAAAAAAAAAABAAAAAAAAAAAAAAAAAAAAAAAAAAEAAAAAAAAAAAAAAAAAAAAAAAAAAQAAAAAAAAABAAAAAgAAAP////8AAAAAAAAAAAEAAAABAAAAAwAAADCG0AkAAAAAAAAAAAsAAAAhBDUEOwQwBDMEOAQ9BDUEOwQ7BDAEAAAAAAAAAAAAAgAAAAAAAAACAAAAAAAAAAAA8D/Qh9AJAQAAXo0QAAAAAgAAAAAAAAAAgClA8IfQCQEAAF6NEAAAAAAAAAAAAAAAAgAAAAEAAAADAAAAYOYXDAAAAAAAAAAAKgAAAC0EOwQ1BDwENQQ9BEIESwQsACAAMgRLBE8EMgQ7BDUEPQQ9BEsENQQgADAEOwQzBD4EQAQ4BEIEPAQ+BDwEIABMAFQAUgBoAGEAcgB2AGUAcwB0AAADAAAAQH4XDAAAAAAAAAAAJQAAAC0EOwQ1BDwENQQ9BEIESwQsACAAMgRLBE8EMgQ7BDUEPQQ9BEsENQQgADAEOwQzBD4EQAQ4BEIEPAQ+BDwEIABEAEEAUgBUAFMAAAEAAAAAAAAAAAAAAAAAAAABAAAA/////wAAAAAAAAAAAAAAAAIAAAAAAAAAAQAAAAEAAAD///8AAAAAAAAAAAAAAAAAAAAAAAAAAAAAAAAAAABkAAAAAQAAAAEAAAAAAAAAAAAAAAAAAAAAAAAAAAAAAAsAAAAKAAAAyAAAAAAAAAAAAAAAAAAAADwAAAA8AAAAPAAAAAAAAAAAAAAAAAAAAAAAAAAAAAAAAAAAAAEAAAAAAAAAAAAAAAAAAAABAAAAAAAAAAAAAAAAAAAA////AAAAAAAAAAAAAAAAAAAAAAAAAAAAAAAAAAAAPAAAADwAAAA8AAAAAAAAAAAAAAAAAAAAAAAAAAAAAAAAAAAAAAAAAAAAAAAAAAAAAAAAAAAAAAAAAAAA/////8gABIAyMgAAAABDAGEAbABpAGIAcgBpAAAAbgBzAAAAAAAAAAAAAAAAAAAAAAAAAAAAAAAAAAAAAAAAAAAAAAAAAAAAAAAAAAAAAQAAAAAAAAAAAAAAAQAAAAAAAAAAAAAAAAAAAAAA/////wAAAAABAAAAAAAAAAAAAAAAAAAAEAAAAEcAZQBuAGUAcgBhAGwAAAAIAAAAAAAAAAAAAAABAAAAAAAAAAAAAAAAAAAAAAAAAAAAAAAAAAAAAAAAAAAAAAABAAAAAAAAAAAAAAAAAAAAAAAAAAEAAAAAAAAAAAAAAAAAAAAAAAAAAQAAAAAAAAAAAAAAAAAAAAAAAAABAAAAAAAAAAEAAAADAAAA/////wAAAAAAAAAAAQAAAAEAAAADAAAA4NfPCQAAAAAAAAAACAAAABoEQwQ6BEMEQARDBDcEMAQAAAAAAAAAAAACAAAAAAAAAAIAAAAAAAAAAADwP4Ac9woBAABejRAAAAACAAAAoBdY2BqvEUCgHPcKAQAAXo0QAAAAAAAAAAAAAAACAAAAAQAAAAMAAABQZOcIAAAAAAAAAAAqAAAALQQ7BDUEPAQ1BD0EQgRLBCwAIAAyBEsETwQyBDsENQQ9BD0ESwQ1BCAAMAQ7BDMEPgRABDgEQgQ8BD4EPAQgAEwAVABSAGgAYQByAHYAZQBzAHQAAAMAAAAg2xEMAAAAAAAAAAAlAAAALQQ7BDUEPAQ1BD0EQgRLBCwAIAAyBEsETwQyBDsENQQ9BD0ESwQ1BCAAMAQ7BDMEPgRABDgEQgQ8BD4EPAQgAEQAQQBSAFQAUwAAAQAAAAAAAAAAAAAAAAAAAAEAAAD/////AAAAAAAAAAAAAAAAAgAAAAAAAAABAAAAAQAAAP///wAAAAAAAAAAAAAAAAAAAAAAAAABAAAABQAAAH0AAAABAAAAAQAAAP/AAAD/wAAAAAAAAAAAAAAAAAAACwAAAAoAAADIAAAAAAAAAAAAAAAAAAAAPAAAADwAAAA8AAAAAAAAAAAAAAAAAAAAAAAAAAAAAAAAAAAAAAAAAAAAAAAAAAAAAAAAAAAAAAAAAAAAAQAAAAAAAAAAAAAAAAAAAAAAAAABAAAAAAAAAAAAAAAAAAAAAAAAAAEAAAAAAAAAAAAAAAAAAAAAAAAAAQAAAAAAAAAAAAAAAAAAAAIAAAABAAAAAAAAAAAAAAAAAAAAAAAAAJYAAAAAAAAAAQAAAJYAAAAAAAAAZAAAAAEAAAAAAAAAAQAAAAAAAAAAAAAA/wD/AAD//wABAAAAMgAAAP//AAAAAAAAAAAAAAAAAAAAAAAAAAAAAAAAAAAAAAAAAAAAAAAAAAABAAAAAAAAAAEAAAABAAAAAAAAAAAAAAAAAAAAAAAAAAEAAAABAAAAAAAAAAAAAAAAAAAAAAAAAAEAAAABAAAAAAAAAAAAAAAAAAAAAAAAAAEAAAABAAAAAAAAAAAAAAAAAAAAAAAAAJYAAAABAAAAAQAAAAAAAAAAAAAAAAAAAAEAAAABAAAA////AAAAAAAAAAAAAAAAAAAAAQAAAAEAAAAAAAAAAAAAAAAAAAABAAAAAQAAAP///wAAAAAAAAAAAAAAAAAAAAAAAAAAAAAAAgAAAAAAAAAAAAAAAQAAAL+/vwABAAAAAAAAAAEAAAAAAAAAAQAAANjY2AABAAAAAAAAAAAAAAAAAAAAAQAAAAEAAAAAAAAAAAAAAAAAAAAAAAAAAwAAAP////+0AASAMjIAAAAAQwBhAGwAaQBiAHIAaQAAAG4AcwAAAAAAAAAAAAAAAAAAAAAAAAAAAAAAAAAAAAAAAAAAAAAAAAAAAAAAAAAAAAEAAABZWVkAAAAAAAIAAAAAAAAAAAAAAAAAAAAAAAAAAAAAAAAAAAAAAAAAAAAAAAAAAQAAAAEAAAD///8AAAAAAAAAAAAAAAAAAAAAAAAAAAAAAAAAAAA8AAAAPAAAADwAAAAAAAAAAAAAAAAAAAAAAAAAAAAAAAAAAAAAAAAAAAAAAAAAAAAAAAAAAAAAAAAAAAD/////yAAEgDIyAAAAAEMAYQBsAGkAYgByAGkAAABuAHMAAAAAAAAAAAAAAAAAAAAAAAAAAAAAAAAAAAAAAAAAAAAAAAAAAAAAAAAAAAABAAAAAAAAAAAAAAABAAAAAAAAAAAAAAAAAAAAAAAQAAAARwBlAG4AZQByAGEAbAAAAAAAAAAAAAAAAAAAAAAAAAAAAAAAAADwPwAAAAAAAAhAAAAAAAAA8D8AAAAAAADgPwAAAAAAAPA/AQAAAAEAAAABAAAAAQAAAAEAAAAAAAAAAAAAAAEAAAAAAAEAAAAAAAEAAAAAAAEAAAAAAAAAAAAAAAEAAAABAAAAAQAAAAEAAAABAAAAAQAAAAAAAAABAAAAv7+/AAEAAAAAAAAAAQAAAAAAAAABAAAA2NjYAAEAAAAAAAAAAAAAAAAAAAABAAAAAQAAAAAAAAAAAAAAAAAAAAAAAAADAAAA/////7QABIAyMgAAAABDAGEAbABpAGIAcgBpAAAAbgBzAAAAAAAAAAAAAAAAAAAAAAAAAAAAAAAAAAAAAAAAAAAAAAAAAAAAAAAAAAAAAQAAAFlZWQAAAAAAAgAAAAAAAAAAAAAAAAAAAAAAAAAAAAAAAAAAAAAAAAAAAAAAAAABAAAAAQAAAP///wAAAAAAAAAAAAAAAAAAAAAAAAAAAAAAAAAAADwAAAA8AAAAPAAAAAAAAAAAAAAAAAAAAAAAAAAAAAAAAAAAAAAAAAAAAAAAAAAAAAAAAAAAAAAAAAAAAP/////IAASAMjIAAAAAQwBhAGwAaQBiAHIAaQAAAG4AcwAAAAAAAAAAAAAAAAAAAAAAAAAAAAAAAAAAAAAAAAAAAAAAAAAAAAAAAAAAAAEAAAAAAAAAAAAAAAEAAAAAAAAAAAAAAAAAAAAAABAAAABHAGUAbgBlAHIAYQBsAAAAAgAAAAAAAAAAAAAAAAAAAAAAAAAAAAAAAAAAAAAADEAAAAAAAADgP5qZmZmZmbk/AAAAAAAAAAABAAAAAQAAAAEAAAABAAAAAQAAAAAAAAAAAAAAAQAAAAAAAQAAAAAAAQAAAAAAAQAAAAAAAAAAAAAAAQAAAAEAAAAAAAAAAQAAAAEAAAABAAAAAQAAAAAAAAAAAAAAAAAAAAEAAAABAAAA////AAAAAAAAAAAAAAAAAAAAAQAAAAEAAAAAAAAAAAAAAAAAAAABAAAAAQAAAP///wAAAAAAAAAAAAAAAAAAAAEAAAABAAAAAgAAAAAAAAAAAAAAlgAAAAAAAAAAAAAAlgAAAAAAAABkAAAAAQAAAAAAAAABAAAAAAAAAAAAAAD/AP8AAP//AAEAAAAyAAAA//8AAP/YDi0J+v/YDi0J+//oDi0AAAAAAAAAAAAAAAAAAAAAAAAAAAEAAAAAAAAAAQAAAAEAAAAAAAAAAAAAAAAAAAABAAAAAAAAAAEAAAB/f38AAQAAAAAAAAAAAAAAAQAAAAEAAAAAAAAAAAAAAAAAAAAAAAAAAQAAAAEAAAAAAAAAAAAAAAAAAAAAAAAAlgAAAAEAAAABAAAAAAAAAAAAAAAAAAAAAQAAAAEAAAD///8AAAAAAAAAAAAAAAAAAAABAAAAAQAAAAAAAAAAAAAAAAAAAAEAAAABAAAA////AAAAAAAAAAAAAAAAAAAAAAAAAAAAAAACAAAAAQAAAAAAAAABAAAAv7+/AAEAAAAAAAAAAAAAAAEAAAABAAAAAAAAAAAAAAAAAAAAAgAAAAAAAAABAAAAAQAAAAAAAAAAAAAAAAAAAAAAAAADAAAA/////7QABIAyMgAAAABDAGEAbABpAGIAcgBpAAAAbgBzAAAAAAAAAAAAAAAAAAAAAAAAAAAAAAAAAAAAAAAAAAAAAAAAAAAAAAAAAAAAAQAAAFlZWQAAAAAAAgAAAAAAAAAAAAAAAAAAAAAAAAAAAAAAAAAAAAAAAAAAAAAAAAABAAAAAQAAAP///wAAAAAAAAAAAAAAAAAAAAAAAAAAAAAAAAAAADwAAAA8AAAAPAAAAAAAAAAAAAAAAAAAAAAAAAAAAAAAAAAAAAAAAAAAAAAAAAAAAAAAAAAAAAAAAAAAAP/////IAASAMjIAAAAAQwBhAGwAaQBiAHIAaQAAAG4AcwAAAAAAAAAAAAAAAAAAAAAAAAAAAAAAAAAAAAAAAAAAAAAAAAAAAAAAAAAAAAEAAAAAAAAAAAAAAAEAAAAAAAAAAAAAAAAAAAAAABAAAABHAGUAbgBlAHIAYQBsAAAAAgAAAAAAAAAAAAAAAAAAAAAAAAAAAAAAAAAAAAAALEAAAAAAAAAAQJqZmZmZmdk/AAAAAAAAAAABAAAAAQAAAAEAAAABAAAAAQAAAAAAAAAAAAAAAQAAAAAAAQAAAAAAAQAAAAAAAQAAAAAAAAAAAAAAAQAAAAEAAAAAAAAAAQAAAAEAAAAAAAAAAAAAAAAAAAAAAAAAAAAAAAAAAAAAAAAAAQAAAAEAAAAAAAAAAAAAAAAAAAACAAAAAAAAAAEAAAABAAAAAAAAAAAAAAAAAAAAAAAAAAAAAAD/////yAAEgDIyAAAAAEMAYQBsAGkAYgByAGkAAABuAHMAAAAAAAAAAAAAAAAAAAAAAAAAAAAAAAAAAAAAAAAAAAAAAAAAAAAAAAAAAAABAAAAAAAAAAAAAAABAAAAAAAAAAAAAAAAAAAAAAAAAAAAAAAAAAAAAAAAAAAAAAAAAAEAAAABAAAA////AAAAAAAAAAAAAAAAAAAAAAAAAAAAAAAAAAAAPAAAADwAAAA8AAAAAAAAAAAAAAAAAAAAAAAAAAAAAAAAAAAAAAAAAAAAAAAAAAAAAAAAAAAAAAAAAAAA/////8gABIAyMgAAAABDAGEAbABpAGIAcgBpAAAAbgBzAAAAAAAAAAAAAAAAAAAAAAAAAAAAAAAAAAAAAAAAAAAAAAAAAAAAAAAAAAAAAQAAAAAAAAAAAAAAAQAAAAAAAAAAAAAAAAAAAAAAEAAAAEcAZQBuAGUAcgBhAGwAAAAAAAAAAQAAAAAAAAABAAAAAAAAAAAA8D8AAAAAAAAIQAAAAAAAAPA/AAAAAAAA4D8AAAAAAADwPwEAAAABAAAAAQAAAAEAAAABAAAAAAAAAAAAAAABAAAAAAABAAAAAAABAAAAAAABAAAAAAAAAAAAAAABAAAAAQAAAAEAAAABAAAAAQAAAAEAAAABAAAAAAAAAAAAAAAAAAAAAQAAAAEAAAD///8AAAAAAAAAAAAAAAAAAAABAAAAAQAAAAAAAAAAAAAAAAAAAAEAAAABAAAA////AAAAAAAAAAAAAAAAAAAAAAAAAA8AAAAAAAAAAQAAAB8AAABUAAAAAAAAAAAAAAAAAAAAAAAAAAAAAAAAAAAAAAAAAAAAAAAAAAAAAAAAAAAAAAAAAAAAAAAAAAAAAAAAAAAAAAAAAAAAAAAAAAAAAAAAAAAAAAAAAAAAIQAAABgAAAAUAAAAPQQAANIOAADgJAAAZyIAABAAAAAmAAAACAAAAP////8AAAAA"/>
              </a:ext>
            </a:extLst>
          </p:cNvGraphicFramePr>
          <p:nvPr/>
        </p:nvGraphicFramePr>
        <p:xfrm>
          <a:off x="688975" y="2409190"/>
          <a:ext cx="5305425" cy="318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E6Z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TxoAACgRAAAoHAAAbhMAABAgAAAmAAAACAAAAP//////////"/>
              </a:ext>
            </a:extLst>
          </p:cNvSpPr>
          <p:nvPr/>
        </p:nvSpPr>
        <p:spPr>
          <a:xfrm>
            <a:off x="4276725" y="2788920"/>
            <a:ext cx="3003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t>*</a:t>
            </a:r>
          </a:p>
        </p:txBody>
      </p:sp>
      <p:sp>
        <p:nvSpPr>
          <p:cNvPr id="6" name="Прямоугольник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HjwAAEISAABiPwAAiBQAABAgAAAmAAAACAAAAP//////////"/>
              </a:ext>
            </a:extLst>
          </p:cNvSpPr>
          <p:nvPr/>
        </p:nvSpPr>
        <p:spPr>
          <a:xfrm>
            <a:off x="9772650" y="2967990"/>
            <a:ext cx="53086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t>*</a:t>
            </a:r>
            <a:r>
              <a:rPr lang="en-US" cap="none"/>
              <a:t>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HQIAAOf///9PSQAADwgAABAAAAAmAAAACAAAAAEAAAAAAAAA"/>
              </a:ext>
            </a:extLst>
          </p:cNvSpPr>
          <p:nvPr>
            <p:ph type="title"/>
          </p:nvPr>
        </p:nvSpPr>
        <p:spPr>
          <a:xfrm>
            <a:off x="343535" y="-15875"/>
            <a:ext cx="11573510" cy="1325880"/>
          </a:xfrm>
        </p:spPr>
        <p:txBody>
          <a:bodyPr/>
          <a:lstStyle/>
          <a:p>
            <a:pPr algn="ctr">
              <a:defRPr lang="ru-RU" sz="3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Разнообразие изученных геномов растений</a:t>
            </a:r>
          </a:p>
        </p:txBody>
      </p:sp>
      <p:pic>
        <p:nvPicPr>
          <p:cNvPr id="3" name="Изображение2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PqPvu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EHAAB3BwAAwEEAAPko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80795" y="1213485"/>
            <a:ext cx="9407525" cy="54470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DwUAAAAAAAC/RQAAKAgAABAAAAAmAAAACAAAAAEAAAAAAAAA"/>
              </a:ext>
            </a:extLst>
          </p:cNvSpPr>
          <p:nvPr>
            <p:ph type="title"/>
          </p:nvPr>
        </p:nvSpPr>
        <p:spPr>
          <a:xfrm>
            <a:off x="822325" y="0"/>
            <a:ext cx="10515600" cy="1325880"/>
          </a:xfrm>
        </p:spPr>
        <p:txBody>
          <a:bodyPr/>
          <a:lstStyle/>
          <a:p>
            <a:pPr algn="ctr">
              <a:defRPr lang="ru-RU" sz="3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Мобильные генетические элементы (МГЭ)</a:t>
            </a:r>
          </a:p>
        </p:txBody>
      </p:sp>
      <p:sp>
        <p:nvSpPr>
          <p:cNvPr id="3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GgIAAL8LAACCKQAAOiYAABAAAAAmAAAACAAAAP//////////"/>
              </a:ext>
            </a:extLst>
          </p:cNvSpPr>
          <p:nvPr/>
        </p:nvSpPr>
        <p:spPr>
          <a:xfrm>
            <a:off x="341630" y="1909445"/>
            <a:ext cx="6405880" cy="4304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buNone/>
              <a:defRPr lang="ru-RU" sz="2800" cap="none"/>
            </a:pPr>
            <a:r>
              <a:t>- Генетические структуры, обладающие способностью перемещаться внутри генома.</a:t>
            </a:r>
          </a:p>
          <a:p>
            <a:pPr>
              <a:buFont typeface="Wingdings" pitchFamily="2" charset="2"/>
              <a:buChar char=""/>
              <a:defRPr lang="ru-RU" sz="2800" cap="none"/>
            </a:pPr>
            <a:endParaRPr/>
          </a:p>
          <a:p>
            <a:pPr>
              <a:buFont typeface="Wingdings" pitchFamily="2" charset="2"/>
              <a:buChar char=""/>
              <a:defRPr lang="ru-RU" sz="2600" cap="none"/>
            </a:pPr>
            <a:r>
              <a:t>Могут составлять существенную часть геномной ДНК эукариот</a:t>
            </a:r>
          </a:p>
          <a:p>
            <a:pPr>
              <a:buFont typeface="Wingdings" pitchFamily="2" charset="2"/>
              <a:buChar char=""/>
              <a:defRPr lang="ru-RU" sz="2600" cap="none"/>
            </a:pPr>
            <a:endParaRPr/>
          </a:p>
          <a:p>
            <a:pPr>
              <a:buFont typeface="Wingdings" pitchFamily="2" charset="2"/>
              <a:buChar char=""/>
              <a:defRPr lang="ru-RU" sz="2600" cap="none"/>
            </a:pPr>
            <a:r>
              <a:t>Важные факторы регуляции, разнообразия и эволюции геномов </a:t>
            </a:r>
          </a:p>
          <a:p>
            <a:pPr>
              <a:buFont typeface="Wingdings" pitchFamily="2" charset="2"/>
              <a:buChar char=""/>
              <a:defRPr lang="ru-RU" sz="2400" cap="none"/>
            </a:pPr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c3IL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BAtAABVCwAA1UUAAOs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325360" y="1842135"/>
            <a:ext cx="4026535" cy="44843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sCsAAEgnAACESAAAJikAABAgAAAmAAAACAAAAP//////////"/>
              </a:ext>
            </a:extLst>
          </p:cNvSpPr>
          <p:nvPr/>
        </p:nvSpPr>
        <p:spPr>
          <a:xfrm>
            <a:off x="7101840" y="6385560"/>
            <a:ext cx="4686300" cy="303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0170" tIns="45085" rIns="90170" bIns="45085" numCol="1" spcCol="215900" anchor="t"/>
          <a:lstStyle/>
          <a:p>
            <a:pPr marL="0" marR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1400" cap="none">
                <a:solidFill>
                  <a:srgbClr val="000000"/>
                </a:solidFill>
              </a:rPr>
              <a:t>Ragupathy R, Rathinavelu R, Cloutier S - BMC Genomics (2011)</a:t>
            </a:r>
          </a:p>
        </p:txBody>
      </p:sp>
      <p:sp>
        <p:nvSpPr>
          <p:cNvPr id="6" name="Линия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nAAAAFUAAACcAAAAVQAAAAAAAAAB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ICAgAAc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ICAgAB/f38A5+bmA8zMzADAwP8Af39/AAAAAAAAAAAAAAAAAAAAAAAAAAAAIQAAABgAAAAUAAAAVS8AAL0ZAADVRQAAvRkAABAgAAAmAAAACAAAAP//////////"/>
              </a:ext>
            </a:extLst>
          </p:cNvSpPr>
          <p:nvPr/>
        </p:nvSpPr>
        <p:spPr>
          <a:xfrm>
            <a:off x="7694295" y="4184015"/>
            <a:ext cx="3657600" cy="0"/>
          </a:xfrm>
          <a:prstGeom prst="line">
            <a:avLst/>
          </a:prstGeom>
          <a:noFill/>
          <a:ln w="17780" cap="flat" cmpd="sng" algn="ctr">
            <a:solidFill>
              <a:srgbClr val="808080"/>
            </a:solidFill>
            <a:prstDash val="solid"/>
            <a:headEnd type="none"/>
            <a:tailEnd type="none"/>
          </a:ln>
          <a:effectLst/>
        </p:spPr>
        <p:txBody>
          <a:bodyPr rot="10800000" vert="horz" wrap="none" lIns="99060" tIns="53975" rIns="99060" bIns="53975" numCol="1" spcCol="215900" anchor="ctr"/>
          <a:lstStyle/>
          <a:p>
            <a:pPr marL="0" marR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u="sng"/>
            </a:pPr>
            <a:endParaRPr lang="ru-RU" cap="none">
              <a:latin typeface="Liberation Sans" pitchFamily="1" charset="0"/>
              <a:ea typeface="Droid Sans Fallback" pitchFamily="1" charset="0"/>
              <a:cs typeface="Lohit Hindi" charset="0"/>
            </a:endParaRPr>
          </a:p>
        </p:txBody>
      </p:sp>
      <p:sp>
        <p:nvSpPr>
          <p:cNvPr id="7" name="Прямоугольник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/y8AAFsIAAAxRAAA6QsAABAgAAAmAAAACAAAAP//////////"/>
              </a:ext>
            </a:extLst>
          </p:cNvSpPr>
          <p:nvPr/>
        </p:nvSpPr>
        <p:spPr>
          <a:xfrm>
            <a:off x="7802245" y="1358265"/>
            <a:ext cx="3282950" cy="577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0170" tIns="45085" rIns="90170" bIns="45085" numCol="1" spcCol="215900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cap="none"/>
            </a:pPr>
            <a:r>
              <a:rPr lang="ru-RU" sz="1600" cap="none">
                <a:solidFill>
                  <a:srgbClr val="000000"/>
                </a:solidFill>
              </a:rPr>
              <a:t>Содержание мобильных элементов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cap="none"/>
            </a:pPr>
            <a:r>
              <a:rPr lang="ru-RU" sz="1600" cap="none">
                <a:solidFill>
                  <a:srgbClr val="000000"/>
                </a:solidFill>
              </a:rPr>
              <a:t> в геномах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algn="ctr">
              <a:defRPr lang="ru-RU" sz="3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Разнообразие и распространение структур </a:t>
            </a:r>
            <a:r>
              <a:rPr lang="ru-RU" i="1" cap="none"/>
              <a:t>Tat</a:t>
            </a:r>
            <a:r>
              <a:t> LTR ретротранспозонов зелёных растений</a:t>
            </a:r>
          </a:p>
        </p:txBody>
      </p:sp>
      <p:pic>
        <p:nvPicPr>
          <p:cNvPr id="3" name="Изображение2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CAADTCwAAAUgAALgk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" y="1922145"/>
            <a:ext cx="11275060" cy="40468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D0QAAAAAAAA"/>
              </a:ext>
            </a:extLst>
          </p:cNvSpPr>
          <p:nvPr>
            <p:ph type="title"/>
          </p:nvPr>
        </p:nvSpPr>
        <p:spPr>
          <a:xfrm>
            <a:off x="0" y="-15875"/>
            <a:ext cx="12192000" cy="132588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2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Разнообразие и распространение структурных вариантов LTR-ретротранспозонов с дополнительной рибонуклеазой H (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) в геномах зелёных растений. Филогенетическая реконструкция по домену RT отражает вертикальную эволюцию.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EG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GIIAACQCQAAMz8AAJ4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62710" y="1554480"/>
            <a:ext cx="8910955" cy="47231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CAgI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UxAABIIgAAD0IAACg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110855" y="5572760"/>
            <a:ext cx="2627630" cy="1117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U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D0QAAAAAAAA"/>
              </a:ext>
            </a:extLst>
          </p:cNvSpPr>
          <p:nvPr>
            <p:ph type="title"/>
          </p:nvPr>
        </p:nvSpPr>
        <p:spPr>
          <a:xfrm>
            <a:off x="0" y="-15875"/>
            <a:ext cx="12192000" cy="132588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2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Таксон-специфическая элиминация структур </a:t>
            </a:r>
            <a:r>
              <a:rPr lang="ru-RU" i="1" cap="none"/>
              <a:t>Tat</a:t>
            </a:r>
            <a:r>
              <a:t> LTR ретротранспозонов у семенных растений свидетельствует в пользу наличия всех структур у общего предка</a:t>
            </a:r>
          </a:p>
        </p:txBody>
      </p:sp>
      <p:pic>
        <p:nvPicPr>
          <p:cNvPr id="3" name="Изображение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UxAABIIgAAD0IAACg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110855" y="5572760"/>
            <a:ext cx="2627630" cy="1117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2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+6Nms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GAIAACDCQAATT8AAIgm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361440" y="1546225"/>
            <a:ext cx="8928735" cy="47174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MC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D0QAAAAAAAA"/>
              </a:ext>
            </a:extLst>
          </p:cNvSpPr>
          <p:nvPr>
            <p:ph type="title"/>
          </p:nvPr>
        </p:nvSpPr>
        <p:spPr>
          <a:xfrm>
            <a:off x="0" y="-15875"/>
            <a:ext cx="12192000" cy="132588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2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Наличие аналогичного набора структур </a:t>
            </a:r>
            <a:r>
              <a:rPr lang="ru-RU" i="1" cap="none"/>
              <a:t>Tat</a:t>
            </a:r>
            <a:r>
              <a:t> LTR ретротранспозонов в предковом по отношению к семенным таксоне, отделе плауновидные, поддерживает гипотезу </a:t>
            </a:r>
          </a:p>
        </p:txBody>
      </p:sp>
      <p:pic>
        <p:nvPicPr>
          <p:cNvPr id="3" name="Изображение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UxAABIIgAAD0IAACg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110855" y="5572760"/>
            <a:ext cx="2627630" cy="1117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5AC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GsIAAB9CQAAej8AAKsm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368425" y="1542415"/>
            <a:ext cx="8950325" cy="47434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BkIAAB0CQAAbT8AAMU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16355" y="1536700"/>
            <a:ext cx="8994140" cy="47656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c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D0QAAAAAAAA"/>
              </a:ext>
            </a:extLst>
          </p:cNvSpPr>
          <p:nvPr>
            <p:ph type="title"/>
          </p:nvPr>
        </p:nvSpPr>
        <p:spPr>
          <a:xfrm>
            <a:off x="0" y="-15875"/>
            <a:ext cx="12192000" cy="132588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2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Наличие всех структур </a:t>
            </a:r>
            <a:r>
              <a:rPr lang="ru-RU" i="1" cap="none"/>
              <a:t>Tat</a:t>
            </a:r>
            <a:r>
              <a:t> LTR ретротранспозонов у несеменных растений поддерживает гипотезу таксон-специфической элиминации</a:t>
            </a:r>
          </a:p>
        </p:txBody>
      </p:sp>
      <p:pic>
        <p:nvPicPr>
          <p:cNvPr id="4" name="Изображение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UxAABIIgAAD0IAACg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110855" y="5572760"/>
            <a:ext cx="2627630" cy="1117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QAAD//8EB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/>
            </a:pPr>
            <a:r>
              <a:t>Деградация нативного домена RH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DYNAAAICAAA5j0AAG8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1305560"/>
            <a:ext cx="7914640" cy="54298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DYNAAAICAAA5j0AAG8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1305560"/>
            <a:ext cx="7914640" cy="54298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QAAD//8EB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/>
            </a:pPr>
            <a:r>
              <a:t>Деградация нативного домена RH происходит во всех случаях наличия </a:t>
            </a:r>
            <a:r>
              <a:rPr lang="ru-RU" cap="none">
                <a:solidFill>
                  <a:srgbClr val="FF0000"/>
                </a:solidFill>
              </a:rPr>
              <a:t>aRH</a:t>
            </a:r>
          </a:p>
        </p:txBody>
      </p:sp>
      <p:sp>
        <p:nvSpPr>
          <p:cNvPr id="4" name="Автофигура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+ysAAH0LAACANAAA+SUAABAAAAAmAAAACAAAAP//////////"/>
              </a:ext>
            </a:extLst>
          </p:cNvSpPr>
          <p:nvPr/>
        </p:nvSpPr>
        <p:spPr>
          <a:xfrm>
            <a:off x="7149465" y="1867535"/>
            <a:ext cx="1384935" cy="4305300"/>
          </a:xfrm>
          <a:prstGeom prst="flowChartAlternateProcess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Автофигура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IDUAAHELAAClPQAAyCUAABAAAAAmAAAACAAAAP//////////"/>
              </a:ext>
            </a:extLst>
          </p:cNvSpPr>
          <p:nvPr/>
        </p:nvSpPr>
        <p:spPr>
          <a:xfrm>
            <a:off x="8636000" y="1859915"/>
            <a:ext cx="1384935" cy="4281805"/>
          </a:xfrm>
          <a:prstGeom prst="flowChartAlternateProcess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Автофигура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GiwAAEQmAACfNAAASCkAABAAAAAmAAAACAAAAP//////////"/>
              </a:ext>
            </a:extLst>
          </p:cNvSpPr>
          <p:nvPr/>
        </p:nvSpPr>
        <p:spPr>
          <a:xfrm>
            <a:off x="7169150" y="6220460"/>
            <a:ext cx="1384935" cy="490220"/>
          </a:xfrm>
          <a:prstGeom prst="flowChartAlternateProcess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N8GAADRBwAAjzcAADg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6965" y="1270635"/>
            <a:ext cx="7914640" cy="54298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AAAAAAASwAAKAgAABAAAAAmAAAACAAAAAEQAAD//8EB"/>
              </a:ext>
            </a:extLst>
          </p:cNvSpPr>
          <p:nvPr>
            <p:ph type="title"/>
          </p:nvPr>
        </p:nvSpPr>
        <p:spPr>
          <a:xfrm>
            <a:off x="0" y="0"/>
            <a:ext cx="121920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/>
            </a:pPr>
            <a:r>
              <a:t>Деградация как следствие конкуренции между доменами семейства RH на примере структуры с тремя доменами</a:t>
            </a:r>
          </a:p>
        </p:txBody>
      </p:sp>
      <p:sp>
        <p:nvSpPr>
          <p:cNvPr id="4" name="Автофигура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ci4AALIcAADXNwAAJR4AABAAAAAmAAAACAAAAP//////////"/>
              </a:ext>
            </a:extLst>
          </p:cNvSpPr>
          <p:nvPr/>
        </p:nvSpPr>
        <p:spPr>
          <a:xfrm>
            <a:off x="7550150" y="4664710"/>
            <a:ext cx="1527175" cy="235585"/>
          </a:xfrm>
          <a:prstGeom prst="flowChartAlternateProcess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Автофигура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aSUAAPgbAAAKLgAAax0AABAAAAAmAAAACAAAAP//////////"/>
              </a:ext>
            </a:extLst>
          </p:cNvSpPr>
          <p:nvPr/>
        </p:nvSpPr>
        <p:spPr>
          <a:xfrm>
            <a:off x="6081395" y="4546600"/>
            <a:ext cx="1402715" cy="235585"/>
          </a:xfrm>
          <a:prstGeom prst="flowChartAlternateProcess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/>
            </a:pPr>
            <a:endParaRPr/>
          </a:p>
        </p:txBody>
      </p:sp>
      <p:sp>
        <p:nvSpPr>
          <p:cNvPr id="6" name="Автофигура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oC4AAAMbAADSNwAAdhwAABAAAAAmAAAACAAAAP//////////"/>
              </a:ext>
            </a:extLst>
          </p:cNvSpPr>
          <p:nvPr/>
        </p:nvSpPr>
        <p:spPr>
          <a:xfrm>
            <a:off x="7579360" y="4391025"/>
            <a:ext cx="1494790" cy="235585"/>
          </a:xfrm>
          <a:prstGeom prst="flowChartAlternateProcess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/>
            </a:pPr>
            <a:endParaRPr/>
          </a:p>
        </p:txBody>
      </p:sp>
      <p:pic>
        <p:nvPicPr>
          <p:cNvPr id="7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w71lH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Bk5AADAGwAAuEkAAGAd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511040"/>
            <a:ext cx="2701925" cy="2641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Линия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tzcAAPQaAAATRAAAshsAABAAAAAmAAAACAAAAP//////////"/>
              </a:ext>
            </a:extLst>
          </p:cNvSpPr>
          <p:nvPr/>
        </p:nvSpPr>
        <p:spPr>
          <a:xfrm>
            <a:off x="9057005" y="4381500"/>
            <a:ext cx="2009140" cy="12065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Линия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tzcAAGcdAACGRgAAJh4AABAAAAAmAAAACAAAAP//////////"/>
              </a:ext>
            </a:extLst>
          </p:cNvSpPr>
          <p:nvPr/>
        </p:nvSpPr>
        <p:spPr>
          <a:xfrm flipV="1">
            <a:off x="9057005" y="4779645"/>
            <a:ext cx="2407285" cy="121285"/>
          </a:xfrm>
          <a:prstGeom prst="line">
            <a:avLst/>
          </a:prstGeom>
          <a:noFill/>
          <a:ln w="127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AEAAAAAAAAA"/>
              </a:ext>
            </a:extLst>
          </p:cNvSpPr>
          <p:nvPr>
            <p:ph type="title"/>
          </p:nvPr>
        </p:nvSpPr>
        <p:spPr>
          <a:xfrm>
            <a:off x="0" y="-15875"/>
            <a:ext cx="12192000" cy="1325880"/>
          </a:xfrm>
        </p:spPr>
        <p:txBody>
          <a:bodyPr/>
          <a:lstStyle/>
          <a:p>
            <a:pPr algn="ctr">
              <a:defRPr lang="ru-RU" sz="30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Филогенетическая реконструкция семейств доменов </a:t>
            </a:r>
            <a:r>
              <a:rPr lang="en-US" cap="none"/>
              <a:t>RH. Домены </a:t>
            </a:r>
            <a:r>
              <a:rPr lang="en-US" cap="none">
                <a:solidFill>
                  <a:srgbClr val="FF0000"/>
                </a:solidFill>
              </a:rPr>
              <a:t>aRH</a:t>
            </a:r>
            <a:r>
              <a:rPr lang="en-US" cap="none"/>
              <a:t> из элементов кластеров </a:t>
            </a:r>
            <a:r>
              <a:rPr lang="en-US" i="1" cap="none"/>
              <a:t>Tat</a:t>
            </a:r>
            <a:r>
              <a:rPr lang="en-US" cap="none"/>
              <a:t> формируют таксон-специфичные кластера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NAEAADLCgAA5ykAABgn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" y="1754505"/>
            <a:ext cx="6029325" cy="46005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2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GAtAADPEQAAvUYAABwe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76160" y="2894965"/>
            <a:ext cx="4123055" cy="19996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NAEAADLCgAA5ykAABgn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" y="1754505"/>
            <a:ext cx="6029325" cy="46005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AEAAAAAAAAA"/>
              </a:ext>
            </a:extLst>
          </p:cNvSpPr>
          <p:nvPr>
            <p:ph type="title"/>
          </p:nvPr>
        </p:nvSpPr>
        <p:spPr>
          <a:xfrm>
            <a:off x="0" y="-15875"/>
            <a:ext cx="12192000" cy="1325880"/>
          </a:xfrm>
        </p:spPr>
        <p:txBody>
          <a:bodyPr/>
          <a:lstStyle/>
          <a:p>
            <a:pPr algn="ctr">
              <a:defRPr lang="ru-RU" sz="30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Домены aRH в элементах </a:t>
            </a:r>
            <a:r>
              <a:rPr lang="ru-RU" i="1" cap="none"/>
              <a:t>Tat</a:t>
            </a:r>
            <a:r>
              <a:t> не являются дупликациями старого домена, и могут происходить из геномов организмов-хозяев</a:t>
            </a:r>
          </a:p>
        </p:txBody>
      </p:sp>
      <p:sp>
        <p:nvSpPr>
          <p:cNvPr id="4" name="Эллипс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qAcAAGciAAAYEwAAaiUAABAAAAAmAAAACAAAAP//////////"/>
              </a:ext>
            </a:extLst>
          </p:cNvSpPr>
          <p:nvPr/>
        </p:nvSpPr>
        <p:spPr>
          <a:xfrm rot="16248996">
            <a:off x="1929130" y="4907915"/>
            <a:ext cx="489585" cy="1859280"/>
          </a:xfrm>
          <a:prstGeom prst="ellipse">
            <a:avLst/>
          </a:prstGeom>
          <a:noFill/>
          <a:ln w="63500" cap="flat" cmpd="sng" algn="ctr">
            <a:solidFill>
              <a:srgbClr val="0000FF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Эллипс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g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LQsAAKgKAADvKgAA9Q0AABAAAAAmAAAACAAAAP//////////"/>
              </a:ext>
            </a:extLst>
          </p:cNvSpPr>
          <p:nvPr/>
        </p:nvSpPr>
        <p:spPr>
          <a:xfrm rot="21599632" flipV="1">
            <a:off x="1816735" y="1732280"/>
            <a:ext cx="5162550" cy="536575"/>
          </a:xfrm>
          <a:prstGeom prst="ellipse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Изображение1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GAtAADPEQAAvUYAABwe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76160" y="2894965"/>
            <a:ext cx="4123055" cy="19996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algn="ctr">
              <a:defRPr lang="ru-RU" sz="3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LTR ретротранспозоны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Ug8AABUJAAAgOgAA2iMAABAAAAAmAAAACAAAAAEAAAAAAAAA"/>
              </a:ext>
            </a:extLst>
          </p:cNvSpPr>
          <p:nvPr>
            <p:ph type="body" idx="1"/>
          </p:nvPr>
        </p:nvSpPr>
        <p:spPr>
          <a:xfrm>
            <a:off x="2490470" y="1476375"/>
            <a:ext cx="6958330" cy="4351655"/>
          </a:xfrm>
        </p:spPr>
        <p:txBody>
          <a:bodyPr/>
          <a:lstStyle/>
          <a:p>
            <a:pPr>
              <a:defRPr lang="ru-RU"/>
            </a:pPr>
            <a:r>
              <a:t>Наиболее распространённые МГЭ у зелёных растений.</a:t>
            </a:r>
          </a:p>
          <a:p>
            <a:pPr>
              <a:defRPr lang="ru-RU"/>
            </a:pPr>
            <a:r>
              <a:t>Характеризуются наличием LTR - длинных концевых повторов - по краям.</a:t>
            </a:r>
          </a:p>
          <a:p>
            <a:pPr>
              <a:defRPr lang="ru-RU"/>
            </a:pPr>
            <a:r>
              <a:t>Родственны ретровирусам позвоночных.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AxX4G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sRAADJGQAAKjYAADol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770505" y="4191635"/>
            <a:ext cx="6034405" cy="18599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QRkAAA0mAAAkMgAAKigAABAAAAAmAAAACAAAAP//////////"/>
              </a:ext>
            </a:extLst>
          </p:cNvSpPr>
          <p:nvPr/>
        </p:nvSpPr>
        <p:spPr>
          <a:xfrm>
            <a:off x="4105275" y="6185535"/>
            <a:ext cx="4045585" cy="343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1400" cap="none"/>
            </a:pPr>
            <a:r>
              <a:t>GyDB: https://gydb.org/index.php/Ty1/Copia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QAAD//8EB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t>Предполагаемый эволюционный сценарий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HkCAAAiCwAA9kcAAD4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" y="1809750"/>
            <a:ext cx="11296015" cy="44069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8CAADYRQAAZwo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t>Положения выносимые на защиту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EEKAADYRQAABiUAABAAAAAmAAAACAAAAAEQAAD//8EB"/>
              </a:ext>
            </a:extLst>
          </p:cNvSpPr>
          <p:nvPr>
            <p:ph type="body" idx="1"/>
          </p:nvPr>
        </p:nvSpPr>
        <p:spPr>
          <a:xfrm>
            <a:off x="838200" y="1666875"/>
            <a:ext cx="10515600" cy="435165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buFontTx/>
              <a:buAutoNum type="arabicPeriod"/>
              <a:defRPr lang="ru-RU" sz="2400" cap="none"/>
            </a:pPr>
            <a:r>
              <a:t>Элементы LTR ретротранспозонов, содержащие добавочный домен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, возникли в геномах наземных растений после зелёных водорослей.</a:t>
            </a:r>
          </a:p>
          <a:p>
            <a:pPr algn="just">
              <a:buFontTx/>
              <a:buAutoNum type="arabicPeriod"/>
              <a:defRPr lang="ru-RU" sz="2400" cap="none"/>
            </a:pPr>
            <a:r>
              <a:t>Добавочный домен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был приобретен ретротранспозонами растений как результат конвергенции к единому структурно-функциональному расположению доменов - “ретровирусной” структуре. Являясь наиболее представленной среди исследованных таксонов, “ретровирусная” структура, по всей видимости, предоставляет элементам </a:t>
            </a:r>
            <a:r>
              <a:rPr lang="ru-RU" i="1" cap="none"/>
              <a:t>Tat</a:t>
            </a:r>
            <a:r>
              <a:t> LTR ретротранспозонам наибольшее эволюционное преимущество.</a:t>
            </a:r>
          </a:p>
          <a:p>
            <a:pPr algn="just">
              <a:buFontTx/>
              <a:buAutoNum type="arabicPeriod"/>
              <a:defRPr lang="ru-RU" sz="2400" cap="none"/>
            </a:pPr>
            <a:r>
              <a:t>Деградация нативного домена RH и приобретение добавочного домена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- взаимосвязанные процессы. Процесс деградации RH - следствие приобретения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и последующей конкуренции двух доменов с единой функцией.</a:t>
            </a:r>
          </a:p>
          <a:p>
            <a:pPr algn="just">
              <a:buFontTx/>
              <a:buAutoNum type="arabicPeriod"/>
              <a:defRPr lang="ru-RU" sz="2400" cap="none">
                <a:solidFill>
                  <a:schemeClr val="bg1"/>
                </a:solidFill>
              </a:defRPr>
            </a:pPr>
            <a:r>
              <a:t>If it extinct, we can`t find it</a:t>
            </a:r>
          </a:p>
          <a:p>
            <a:pPr algn="just">
              <a:defRPr lang="ru-RU" sz="2400" cap="none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algn="ctr">
              <a:defRPr lang="ru-RU"/>
            </a:pPr>
            <a:r>
              <a:t>Выводы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BsIAADYRQAA4CIAABAAAAAmAAAACAAAAAEAAAAAAAAA"/>
              </a:ext>
            </a:extLst>
          </p:cNvSpPr>
          <p:nvPr>
            <p:ph type="body" idx="1"/>
          </p:nvPr>
        </p:nvSpPr>
        <p:spPr>
          <a:xfrm>
            <a:off x="838200" y="1317625"/>
            <a:ext cx="10515600" cy="4351655"/>
          </a:xfrm>
        </p:spPr>
        <p:txBody>
          <a:bodyPr/>
          <a:lstStyle/>
          <a:p>
            <a:pPr>
              <a:buFontTx/>
              <a:buAutoNum type="arabicPeriod"/>
              <a:defRPr lang="ru-RU" sz="2000" cap="none"/>
            </a:pPr>
            <a:r>
              <a:t>Определено распространение </a:t>
            </a:r>
            <a:r>
              <a:rPr lang="ru-RU" i="1" cap="none"/>
              <a:t>Tat</a:t>
            </a:r>
            <a:r>
              <a:t> LTR-ретротранспозонов в геномах нецветковых зеленых растений. Элементы </a:t>
            </a:r>
            <a:r>
              <a:rPr lang="ru-RU" i="1" cap="none"/>
              <a:t>Tat</a:t>
            </a:r>
            <a:r>
              <a:t> были выявлены впервые у представителей таксонов настоящих и антоцеротовых мхов, папоротников и древних групп голосеменных - гинкговых, гнетовых, саговниковых, тисовых и кипарисовых.</a:t>
            </a:r>
          </a:p>
          <a:p>
            <a:pPr>
              <a:buFontTx/>
              <a:buAutoNum type="arabicPeriod"/>
              <a:defRPr lang="ru-RU" sz="2000" cap="none"/>
            </a:pPr>
            <a:r>
              <a:t>Приобретение домена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</a:t>
            </a:r>
            <a:r>
              <a:rPr lang="ru-RU" i="1" cap="none"/>
              <a:t>Tat</a:t>
            </a:r>
            <a:r>
              <a:t> LTR-ретротранспозонами произошло на уровне предка наземных сосудистых растений после дивергенции от зеленых водорослей, а не на уровне плаунов, как это считалось ранее. Далее, эволюция и распространение </a:t>
            </a:r>
            <a:r>
              <a:rPr lang="ru-RU" i="1" cap="none"/>
              <a:t>Tat</a:t>
            </a:r>
            <a:r>
              <a:t> LTR-ретротранспозонов в геномах растений проходила  вертикально. </a:t>
            </a:r>
          </a:p>
          <a:p>
            <a:pPr>
              <a:buFontTx/>
              <a:buAutoNum type="arabicPeriod"/>
              <a:defRPr lang="ru-RU" sz="2000" cap="none"/>
            </a:pPr>
            <a:r>
              <a:t>Было выявлено 5 структурных вариантов элементов </a:t>
            </a:r>
            <a:r>
              <a:rPr lang="ru-RU" i="1" cap="none"/>
              <a:t>Tat</a:t>
            </a:r>
            <a:r>
              <a:t>, различающихся по положению домена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. Две структуры обнаружены впервые. У </a:t>
            </a:r>
            <a:r>
              <a:rPr lang="ru-RU" i="1" cap="none"/>
              <a:t>Tat</a:t>
            </a:r>
            <a:r>
              <a:t> LTR-ретротранспозонов из большинства изученных таксонов преобладает структура “ретровирусного” типа, что говорит в пользу её приспособительного значения для эволюции LTR-ретротранспозонов, а также первичного происхождения данной структуры у общего предка всех </a:t>
            </a:r>
            <a:r>
              <a:rPr lang="ru-RU" i="1" cap="none"/>
              <a:t>Tat</a:t>
            </a:r>
            <a:r>
              <a:t>. Само по себе возникновение “ретровирусной” структуры у LTR-ретротранспозонов зеленых растений представляет яркий пример конвергентной эволюции по отношению к ретровирусам позвоночных и LTR-ретротранспозонов из геномов паразитических протист - оомицетов.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HZT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algn="ctr">
              <a:defRPr lang="ru-RU"/>
            </a:pPr>
            <a:r>
              <a:t>Выводы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BsIAADYRQAA4CIAABAAAAAmAAAACAAAAAEAAAAAAAAA"/>
              </a:ext>
            </a:extLst>
          </p:cNvSpPr>
          <p:nvPr>
            <p:ph type="body" idx="1"/>
          </p:nvPr>
        </p:nvSpPr>
        <p:spPr>
          <a:xfrm>
            <a:off x="838200" y="1317625"/>
            <a:ext cx="10515600" cy="4351655"/>
          </a:xfrm>
        </p:spPr>
        <p:txBody>
          <a:bodyPr/>
          <a:lstStyle/>
          <a:p>
            <a:pPr>
              <a:buFontTx/>
              <a:buAutoNum type="arabicPeriod" startAt="4"/>
              <a:defRPr lang="ru-RU" sz="2000" cap="none"/>
            </a:pPr>
            <a:r>
              <a:t>Филогенетическая реконструкция отношений последовательностей генов и доменов RH подтверждает, что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происходит не от нативного домена RH, а путём однократного приобретения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транспозоном извне с последующей быстрой дивергенцией домена. Таким образом, отвергнута предыдущая гипотеза о множественных независимых приобретениях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различными кластерами </a:t>
            </a:r>
            <a:r>
              <a:rPr lang="ru-RU" i="1" cap="none"/>
              <a:t>Tat</a:t>
            </a:r>
            <a:r>
              <a:t>.</a:t>
            </a:r>
          </a:p>
          <a:p>
            <a:pPr>
              <a:buFontTx/>
              <a:buAutoNum type="arabicPeriod" startAt="5"/>
              <a:defRPr lang="ru-RU" sz="2000" cap="none"/>
            </a:pPr>
            <a:r>
              <a:t>Деградация нативного домена RH во всех кластерах </a:t>
            </a:r>
            <a:r>
              <a:rPr lang="ru-RU" i="1" cap="none"/>
              <a:t>Tat</a:t>
            </a:r>
            <a:r>
              <a:t>, содержащих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в различных положениях, происходит в равной мере для всех изученных групп. Это подтверждает взаимосвязь двух событий: приобретение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и деградация RH, но не позволяет явно определить их последовательность. Пример исследования дуплицированных доменов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в структуре #5 элементов </a:t>
            </a:r>
            <a:r>
              <a:rPr lang="ru-RU" i="1" cap="none"/>
              <a:t>Tat</a:t>
            </a:r>
            <a:r>
              <a:t> антоцеротовых мхов позволяет с большей вероятностью допустить, что деградация нативной RH является следствием конкуренции двух или более доменов с одинаковой функцией.</a:t>
            </a:r>
          </a:p>
          <a:p>
            <a:pPr>
              <a:buFontTx/>
              <a:buAutoNum type="arabicPeriod" startAt="4"/>
              <a:defRPr lang="ru-RU" sz="2000" cap="none"/>
            </a:pPr>
            <a:endParaRPr/>
          </a:p>
          <a:p>
            <a:pPr>
              <a:buFontTx/>
              <a:buAutoNum type="arabicPeriod"/>
              <a:defRPr lang="ru-RU" sz="2000" cap="none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Сведения о сдаче кандидатских экзаменов: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sLAADYRQAAACY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  <a:r>
              <a:rPr lang="ru-RU" sz="2400" cap="none"/>
              <a:t>Специальность </a:t>
            </a:r>
            <a:r>
              <a:rPr lang="ru-RU" sz="2400" b="1" cap="none"/>
              <a:t>03.02.07</a:t>
            </a:r>
            <a:r>
              <a:rPr lang="ru-RU" sz="2400" cap="none"/>
              <a:t> (генетика)</a:t>
            </a:r>
            <a:endParaRPr lang="en-US" sz="2400" cap="none"/>
          </a:p>
          <a:p>
            <a:pPr>
              <a:defRPr lang="ru-RU" sz="2400" cap="none"/>
            </a:pPr>
            <a:endParaRPr lang="en-US" cap="none"/>
          </a:p>
          <a:p>
            <a:pPr lvl="1">
              <a:defRPr lang="ru-RU"/>
            </a:pPr>
            <a:r>
              <a:t>Иностранный язык – хорошо</a:t>
            </a:r>
          </a:p>
          <a:p>
            <a:pPr lvl="1">
              <a:defRPr lang="ru-RU"/>
            </a:pPr>
            <a:r>
              <a:t>Философия – отлично</a:t>
            </a:r>
          </a:p>
          <a:p>
            <a:pPr lvl="1">
              <a:defRPr lang="ru-RU"/>
            </a:pPr>
            <a:r>
              <a:t>Специальность – отлично</a:t>
            </a:r>
          </a:p>
          <a:p>
            <a:pPr>
              <a:defRPr lang="ru-RU" sz="2400" cap="none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algn="ctr">
              <a:defRPr lang="ru-RU" sz="3600" cap="none"/>
            </a:pPr>
            <a:r>
              <a:t>Список публикаций по теме НИР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+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FMHAADYRQAAGCIAABAAAAAmAAAACAAAAAEAAAAAAAAA"/>
              </a:ext>
            </a:extLst>
          </p:cNvSpPr>
          <p:nvPr>
            <p:ph type="body" idx="1"/>
          </p:nvPr>
        </p:nvSpPr>
        <p:spPr>
          <a:xfrm>
            <a:off x="838200" y="1190625"/>
            <a:ext cx="10515600" cy="4351655"/>
          </a:xfrm>
        </p:spPr>
        <p:txBody>
          <a:bodyPr/>
          <a:lstStyle/>
          <a:p>
            <a:pPr marL="0" indent="0">
              <a:buNone/>
              <a:defRPr lang="ru-RU" sz="2400" cap="none"/>
            </a:pPr>
            <a:r>
              <a:rPr lang="ru-RU" sz="2000" b="1" cap="none"/>
              <a:t>Статьи</a:t>
            </a:r>
            <a:r>
              <a:rPr lang="ru-RU" sz="2000" cap="none"/>
              <a:t>:</a:t>
            </a:r>
          </a:p>
          <a:p>
            <a:pPr>
              <a:buFontTx/>
              <a:buAutoNum type="arabicPeriod"/>
              <a:defRPr lang="ru-RU" sz="2000" cap="none"/>
            </a:pPr>
            <a:r>
              <a:t> Ustyantsev K., </a:t>
            </a:r>
            <a:r>
              <a:rPr lang="ru-RU" b="1" cap="none"/>
              <a:t>Biryukov M.</a:t>
            </a:r>
            <a:r>
              <a:t>, Sukhikh I., Shatskaya N.V., Fet V., Blinov A., Konopatskaia I. Diversity of </a:t>
            </a:r>
            <a:r>
              <a:rPr lang="ru-RU" i="1" cap="none"/>
              <a:t>mariner</a:t>
            </a:r>
            <a:r>
              <a:t>-like elements in Orthoptera. // Вавиловский журнал генетики и селекции. 2019;23(8):1059-66.</a:t>
            </a:r>
          </a:p>
          <a:p>
            <a:pPr>
              <a:buFontTx/>
              <a:buAutoNum type="arabicPeriod"/>
              <a:defRPr lang="ru-RU" sz="2000" cap="none"/>
            </a:pPr>
            <a:r>
              <a:t> </a:t>
            </a:r>
            <a:r>
              <a:rPr lang="ru-RU" b="1" cap="none"/>
              <a:t>M. Biryukov</a:t>
            </a:r>
            <a:r>
              <a:t>, K. Ustyantsev. DARTS: An Algorithm for Domain-Associated Retrotransposon Search in Genome Assemblies. // Genes. Multidisciplinary Digital Publishing Institute, 2022;13(1):9.</a:t>
            </a:r>
          </a:p>
          <a:p>
            <a:pPr marL="0" indent="0">
              <a:buNone/>
              <a:defRPr lang="ru-RU" sz="2000" cap="none"/>
            </a:pPr>
            <a:r>
              <a:rPr lang="ru-RU" b="1" cap="none"/>
              <a:t>Тезисы конференций</a:t>
            </a:r>
            <a:r>
              <a:t>:</a:t>
            </a:r>
          </a:p>
          <a:p>
            <a:pPr>
              <a:buFontTx/>
              <a:buAutoNum type="arabicPeriod"/>
              <a:defRPr lang="ru-RU" sz="2000" cap="none"/>
            </a:pPr>
            <a:r>
              <a:t> </a:t>
            </a:r>
            <a:r>
              <a:rPr lang="ru-RU" b="1" cap="none"/>
              <a:t>M. Biryukov</a:t>
            </a:r>
            <a:r>
              <a:t>, K. Ustyantsev. Diversity and evolution of Tat LTR retrotransposon structures in non-flowering plants. // Bioinformatics of Genome Regulation and Structure/Systems Biology (BGRS/SB-2020). Novosibirsk. P. 201.</a:t>
            </a:r>
          </a:p>
          <a:p>
            <a:pPr>
              <a:buFontTx/>
              <a:buAutoNum type="arabicPeriod"/>
              <a:defRPr lang="ru-RU" sz="2400" cap="none"/>
            </a:pPr>
            <a:r>
              <a:rPr lang="ru-RU" sz="2000" cap="none"/>
              <a:t> </a:t>
            </a:r>
            <a:r>
              <a:rPr lang="ru-RU" sz="2000" b="1" cap="none"/>
              <a:t>M. Biryukov</a:t>
            </a:r>
            <a:r>
              <a:rPr lang="ru-RU" sz="2000" cap="none"/>
              <a:t>, K. Ustyantsev. LTR retrotransposons in green plants show multiple examples of convergent evolution. // Systems Biology and Bioinformatics (SBB-2020). P24. DOI: 10.18699/SBB-2020-07</a:t>
            </a:r>
          </a:p>
          <a:p>
            <a:pPr>
              <a:buFontTx/>
              <a:buAutoNum type="arabicPeriod"/>
              <a:defRPr lang="ru-RU" sz="2000" cap="none"/>
            </a:pPr>
            <a:r>
              <a:t> </a:t>
            </a:r>
            <a:r>
              <a:rPr lang="ru-RU" b="1" cap="none"/>
              <a:t>M. Biryukov</a:t>
            </a:r>
            <a:r>
              <a:t>, K. Ustyantsev. Diversity and evolution of structural variants of tat ltr-retrotransposons in green plants. // EMBO Workshop The Mobile Genome: Genetic and Physiological Impacts of Transposable Elements. 2021.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sLAADYRQAAACY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pic>
        <p:nvPicPr>
          <p:cNvPr id="4" name="Picture1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qwQ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gIAABqAgAAfUEAAI8nAAAQAAAAJgAAAAgAAAD//////////w=="/>
              </a:ext>
            </a:extLst>
          </p:cNvPicPr>
          <p:nvPr/>
        </p:nvPicPr>
        <p:blipFill>
          <a:blip r:embed="rId2"/>
          <a:srcRect b="11950"/>
          <a:stretch>
            <a:fillRect/>
          </a:stretch>
        </p:blipFill>
        <p:spPr>
          <a:xfrm>
            <a:off x="1356360" y="392430"/>
            <a:ext cx="9289415" cy="60382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YAkAAOgGAACgQQAAmBU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lang="ru-RU"/>
            </a:pPr>
            <a:r>
              <a:t>Дополнительные материалы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Y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P4mAAAJBwAAMCoAABAAAAAmAAAACAAAAAEAAAAAAAAA"/>
              </a:ext>
            </a:extLst>
          </p:cNvSpPr>
          <p:nvPr>
            <p:ph type="subTitle" idx="1"/>
          </p:nvPr>
        </p:nvSpPr>
        <p:spPr>
          <a:xfrm>
            <a:off x="0" y="6338570"/>
            <a:ext cx="1143635" cy="519430"/>
          </a:xfrm>
        </p:spPr>
        <p:txBody>
          <a:bodyPr/>
          <a:lstStyle/>
          <a:p>
            <a:pPr>
              <a:defRPr lang="ru-RU"/>
            </a:pPr>
            <a:r>
              <a:t>18+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IGAABeAQAAqUQAAC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22250"/>
            <a:ext cx="10113645" cy="66255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 advClick="0">
        <p:extLst>
          <p:ext uri="smNativeData">
            <pr:smNativeData xmlns="smNativeData" xmlns:pr="smNativeData" xmlns:p15="http://schemas.microsoft.com/office/powerpoint/2012/main" val="+bweYwAAAAAIBwAAAAAAAAAAAAAAAAAAAAAAAAAAAAAAAAAAAAAAAAAAAAAAAAAAAAAAAAAAAAAAAAAA"/>
          </p:ext>
        </p:extLst>
      </p:transition>
    </mc:Choice>
    <mc:Fallback>
      <p:transition spd="slow" advClick="0">
        <p:extLst>
          <p:ext uri="smNativeData">
            <pr:smNativeData xmlns="smNativeData" xmlns:pr="smNativeData" xmlns:p15="http://schemas.microsoft.com/office/powerpoint/2012/main" xmlns:p14="http://schemas.microsoft.com/office/powerpoint/2010/main" val="+bweYwAAAAAIBwAAAAAAAAAAAAAAAAAAAAAAAAAAAAAAAAAAAA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BkAAADYRQAAQQgAABAAAAAmAAAACAAAAAEQAAD//8EB"/>
              </a:ext>
            </a:extLst>
          </p:cNvSpPr>
          <p:nvPr>
            <p:ph type="title"/>
          </p:nvPr>
        </p:nvSpPr>
        <p:spPr>
          <a:xfrm>
            <a:off x="838200" y="15875"/>
            <a:ext cx="105156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/>
            </a:pPr>
            <a:r>
              <a:t>Алгоритм DARTS по сравнению с LTRharvest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gIAADsLAADVGwAAACYAABAAAAAmAAAACAAAAAEQAAD//8EB"/>
              </a:ext>
            </a:extLst>
          </p:cNvSpPr>
          <p:nvPr>
            <p:ph type="body" idx="1"/>
          </p:nvPr>
        </p:nvSpPr>
        <p:spPr>
          <a:xfrm>
            <a:off x="351790" y="1825625"/>
            <a:ext cx="4172585" cy="435165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buNone/>
              <a:defRPr lang="ru-RU" sz="2400" cap="none"/>
            </a:pPr>
            <a:r>
              <a:t>(а) элементы Ty3/Gypsy</a:t>
            </a:r>
          </a:p>
          <a:p>
            <a:pPr marL="0" indent="0">
              <a:buNone/>
              <a:defRPr lang="ru-RU" sz="2400" cap="none"/>
            </a:pPr>
            <a:r>
              <a:t>(b) - элементы </a:t>
            </a:r>
            <a:r>
              <a:rPr lang="ru-RU" i="1" cap="none"/>
              <a:t>Tat</a:t>
            </a:r>
            <a:r>
              <a:t> с добавочным доменом aRH</a:t>
            </a:r>
          </a:p>
          <a:p>
            <a:pPr marL="0" indent="0">
              <a:buNone/>
              <a:defRPr lang="ru-RU" sz="2400" cap="none"/>
            </a:pPr>
            <a:endParaRPr/>
          </a:p>
          <a:p>
            <a:pPr marL="0" indent="0">
              <a:buNone/>
              <a:defRPr lang="ru-RU" sz="2400" cap="none"/>
            </a:pPr>
            <a:r>
              <a:t>Цветовые обозначения:</a:t>
            </a:r>
          </a:p>
          <a:p>
            <a:pPr marL="0" indent="0">
              <a:buNone/>
              <a:defRPr lang="ru-RU" sz="2400" cap="none"/>
            </a:pPr>
            <a:r>
              <a:rPr lang="ru-RU" cap="none">
                <a:solidFill>
                  <a:srgbClr val="8023A7"/>
                </a:solidFill>
              </a:rPr>
              <a:t>Фиолетовый</a:t>
            </a:r>
            <a:r>
              <a:t> - элементы, найденные LTRharvest</a:t>
            </a:r>
          </a:p>
          <a:p>
            <a:pPr marL="0" indent="0">
              <a:buNone/>
              <a:defRPr lang="ru-RU" sz="2400" cap="none"/>
            </a:pPr>
            <a:r>
              <a:rPr lang="ru-RU" cap="none">
                <a:solidFill>
                  <a:schemeClr val="accent6"/>
                </a:solidFill>
              </a:rPr>
              <a:t>Зелёный</a:t>
            </a:r>
            <a:r>
              <a:t> - элементы с LTR, найденные DARTS</a:t>
            </a:r>
          </a:p>
          <a:p>
            <a:pPr marL="0" indent="0">
              <a:buNone/>
              <a:defRPr lang="ru-RU" sz="2400" cap="none"/>
            </a:pPr>
            <a:r>
              <a:rPr lang="ru-RU" cap="none">
                <a:solidFill>
                  <a:schemeClr val="accent2"/>
                </a:solidFill>
              </a:rPr>
              <a:t>Оранжевый</a:t>
            </a:r>
            <a:r>
              <a:t> - всего элементов, найденных DARTS</a:t>
            </a:r>
          </a:p>
          <a:p>
            <a:pPr>
              <a:defRPr lang="ru-RU" sz="2400" cap="none"/>
            </a:pPr>
            <a:endParaRPr/>
          </a:p>
          <a:p>
            <a:pPr>
              <a:defRPr lang="ru-RU" sz="2400" cap="none"/>
            </a:pPr>
            <a:endParaRPr/>
          </a:p>
        </p:txBody>
      </p:sp>
      <p:sp>
        <p:nvSpPr>
          <p:cNvPr id="4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/zkAAPAnAADySQAAMCoAABAAAAAmAAAACAAAAP//////////"/>
              </a:ext>
            </a:extLst>
          </p:cNvSpPr>
          <p:nvPr/>
        </p:nvSpPr>
        <p:spPr>
          <a:xfrm>
            <a:off x="9427845" y="6492240"/>
            <a:ext cx="259270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t>Biryukov et al., 2021</a:t>
            </a:r>
          </a:p>
        </p:txBody>
      </p:sp>
      <p:pic>
        <p:nvPicPr>
          <p:cNvPr id="5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P8bAADtBwAADEkAAGU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551045" y="1288415"/>
            <a:ext cx="7323455" cy="51155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AAAAAAASwAAKAgAABAAAAAmAAAACAAAAAEAAAAAAAAA"/>
              </a:ext>
            </a:extLst>
          </p:cNvSpPr>
          <p:nvPr>
            <p:ph type="title"/>
          </p:nvPr>
        </p:nvSpPr>
        <p:spPr>
          <a:xfrm>
            <a:off x="0" y="0"/>
            <a:ext cx="12192000" cy="1325880"/>
          </a:xfrm>
        </p:spPr>
        <p:txBody>
          <a:bodyPr/>
          <a:lstStyle/>
          <a:p>
            <a:pPr algn="ctr">
              <a:defRPr lang="ru-RU" sz="3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Наиболее распространённые домены ретротранспозонов</a:t>
            </a:r>
          </a:p>
        </p:txBody>
      </p:sp>
      <p:grpSp>
        <p:nvGrpSpPr>
          <p:cNvPr id="3" name="Group8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+bweYxMAAAAlAAAAAQAAAA8BAAAAkAAAAEgAAACQAAAASAAAAAAAAAAAAAAAAAAAABcAAAAUAAAAAAAAAAAAAAD/fwAA/38AAAAAAAAJAAAABAAAAAAAAAAfAAAAVAAAAAAAAAAAAAAAAAAAAAAAAAAAAAAAAAAAAAAAAAAAAAAAAAAAAAAAAAAAAAAAAAAAAAAAAAAAAAAAAAAAAAAAAAAAAAAAAAAAAAAAAAAAAAAAAAAAACEAAAAYAAAAFAAAADESAAD2CAAA3DcAAOQfAAAQAAAAJgAAAAgAAAD/////AAAAAA=="/>
              </a:ext>
            </a:extLst>
          </p:cNvGrpSpPr>
          <p:nvPr/>
        </p:nvGrpSpPr>
        <p:grpSpPr>
          <a:xfrm>
            <a:off x="2957195" y="1456690"/>
            <a:ext cx="6123305" cy="3727450"/>
            <a:chOff x="2957195" y="1456690"/>
            <a:chExt cx="6123305" cy="3727450"/>
          </a:xfrm>
        </p:grpSpPr>
        <p:sp>
          <p:nvSpPr>
            <p:cNvPr id="8" name="TextBox 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dx4AAPYIAABfLAAAxgsAAAAgAAAmAAAACAAAAP//////////"/>
                </a:ext>
              </a:extLst>
            </p:cNvSpPr>
            <p:nvPr/>
          </p:nvSpPr>
          <p:spPr>
            <a:xfrm>
              <a:off x="4952365" y="1456690"/>
              <a:ext cx="2260600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spcCol="215900" anchor="t"/>
            <a:lstStyle/>
            <a:p>
              <a:pPr>
                <a:defRPr lang="ru-RU" sz="2400" cap="none"/>
              </a:pPr>
              <a:r>
                <a:t>рибонуклеаза H</a:t>
              </a:r>
            </a:p>
          </p:txBody>
        </p:sp>
        <p:sp>
          <p:nvSpPr>
            <p:cNvPr id="7" name="TextBox 6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RMAABIRAAC8GwAA4hMAAAAgAAAmAAAACAAAAP//////////"/>
                </a:ext>
              </a:extLst>
            </p:cNvSpPr>
            <p:nvPr/>
          </p:nvSpPr>
          <p:spPr>
            <a:xfrm>
              <a:off x="3155315" y="2774950"/>
              <a:ext cx="1353185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spcCol="215900" anchor="t"/>
            <a:lstStyle/>
            <a:p>
              <a:pPr>
                <a:defRPr lang="ru-RU" sz="2400" cap="none"/>
              </a:pPr>
              <a:r>
                <a:t>протеаза</a:t>
              </a:r>
            </a:p>
          </p:txBody>
        </p:sp>
        <p:sp>
          <p:nvSpPr>
            <p:cNvPr id="6" name="TextBox 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1i4AAMMQAADcNwAAkxMAAAAgAAAmAAAACAAAAP//////////"/>
                </a:ext>
              </a:extLst>
            </p:cNvSpPr>
            <p:nvPr/>
          </p:nvSpPr>
          <p:spPr>
            <a:xfrm>
              <a:off x="7613650" y="2724785"/>
              <a:ext cx="1466850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spcCol="215900" anchor="t"/>
            <a:lstStyle/>
            <a:p>
              <a:pPr>
                <a:defRPr lang="ru-RU" sz="2400" cap="none"/>
              </a:pPr>
              <a:r>
                <a:t>интеграза</a:t>
              </a:r>
            </a:p>
          </p:txBody>
        </p:sp>
        <p:sp>
          <p:nvSpPr>
            <p:cNvPr id="5" name="TextBox 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8SoAAMEcAAAlNwAAkR8AAAAAAAAmAAAACAAAAP//////////"/>
                </a:ext>
              </a:extLst>
            </p:cNvSpPr>
            <p:nvPr/>
          </p:nvSpPr>
          <p:spPr>
            <a:xfrm>
              <a:off x="6980555" y="4674235"/>
              <a:ext cx="1983740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 sz="2400" cap="none"/>
              </a:pPr>
              <a:r>
                <a:t>хромодомен</a:t>
              </a:r>
            </a:p>
          </p:txBody>
        </p:sp>
        <p:sp>
          <p:nvSpPr>
            <p:cNvPr id="4" name="TextBox 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MRIAABQdAABkHgAA5B8AAAAgAAAmAAAACAAAAP//////////"/>
                </a:ext>
              </a:extLst>
            </p:cNvSpPr>
            <p:nvPr/>
          </p:nvSpPr>
          <p:spPr>
            <a:xfrm>
              <a:off x="2957195" y="4726940"/>
              <a:ext cx="1983105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spcCol="215900" anchor="t"/>
            <a:lstStyle/>
            <a:p>
              <a:pPr>
                <a:defRPr lang="ru-RU" sz="2400" cap="none"/>
              </a:pPr>
              <a:r>
                <a:t>эндонуклеаза</a:t>
              </a:r>
            </a:p>
          </p:txBody>
        </p:sp>
      </p:grpSp>
      <p:sp>
        <p:nvSpPr>
          <p:cNvPr id="9" name="Textbox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oxAAAPYjAABeOwAAZigAABAAAAAmAAAACAAAAP//////////"/>
              </a:ext>
            </a:extLst>
          </p:cNvSpPr>
          <p:nvPr/>
        </p:nvSpPr>
        <p:spPr>
          <a:xfrm>
            <a:off x="2704465" y="5845810"/>
            <a:ext cx="6946265" cy="721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 sz="2800" cap="none"/>
            </a:pPr>
            <a:r>
              <a:t>RT - обратная транскриптаза, ключевой домен ретротранспозонов</a:t>
            </a:r>
          </a:p>
        </p:txBody>
      </p:sp>
      <p:graphicFrame>
        <p:nvGraphicFramePr>
          <p:cNvPr id="10" name="SmartArt1"/>
          <p:cNvGraphicFramePr/>
          <p:nvPr/>
        </p:nvGraphicFramePr>
        <p:xfrm>
          <a:off x="2973705" y="2025015"/>
          <a:ext cx="6096000" cy="338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BkAAAAASwAAQQgAABAAAAAmAAAACAAAAAEQAAD//8EB"/>
              </a:ext>
            </a:extLst>
          </p:cNvSpPr>
          <p:nvPr>
            <p:ph type="title"/>
          </p:nvPr>
        </p:nvSpPr>
        <p:spPr>
          <a:xfrm>
            <a:off x="0" y="15875"/>
            <a:ext cx="121920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/>
            </a:pPr>
            <a:r>
              <a:t>Предложенный алгоритм DARTS показывает высокую чувствительность по сравнению с классическим (LTRharvest)</a:t>
            </a:r>
          </a:p>
        </p:txBody>
      </p:sp>
      <p:graphicFrame>
        <p:nvGraphicFramePr>
          <p:cNvPr id="3" name="Диаграмма1"/>
          <p:cNvGraphicFrame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7_+bweYxMAAAAlAAAAEwAAAA0AAAAAkAAAAEgAAACQAAAASAAAAAAAAAAAAAAAAAAAABcAAAAUAAAAAAAAAAAAAAD/fwAA/38AAAAAAAAJAAAABAAAAAAAAAALAAAAAAAAAAEAAAABAAAAAAAAAAAAAAAAAAAAAQAAAAEAAAD///8AAAAAAAAAAAAAAAAAAAAAAAAAAAAAAAAAAAA8AAAAPAAAADwAAAAAAAAAAAAAAKAPAACgDwAAAAAAAAAAAAAAAAAAAAAAAAAAAAAAAAAAAAAAAAAAAAD/////wwAEgDIyAAAAAEIAYQBzAGkAYwAgAFMAYQBuAHMAAAAAAAAAAAAAAAAAAAAAAAAAAAAAAAAAAAAAAAAAAAAAAAAAAAAAAAAAAAABAAAAAAAAAAAAAAACAAAAAAAAAAAAAAAAAAAAAAAAAAAAAAAAAAAAAAABAAAAAAAAAAAAAAAAAAAA////AAAAAAAAAAAAAAAAAAAAAAAAAAAAAAAAAAAAPAAAADwAAAA8AAAAAAAAAAAAAAAAAAAAAAAAAAAAAAAAAAAAAAAAAAAAAAAAAAAAAAAAAAAAAAAhAAAALQQ7BDUEPAQ1BD0EQgRLBCAAQQQgADQEPgQxBDAEMgQ+BEcEPQRLBDwEIAA0BD4EPAQ1BD0EPgQ8BCAAYQBSAEgA/////8MAB4AyMgAAAABCAGEAcwBpAGMAIABTAGEAbgBzAAAAAAAAAAAAAAAAAAAAAAAAAAAAAAAAAAAAAAAAAAAAAAAAAAAAAAAAAAAAAQAAAAAAAAAAAAAAAgAAAAAAAAAAAAAAAAAAAAAAAAAAAAAAAAAAAAAAAQAAAAAAAAABAAAAAQAAAP///wAAAAAAAAAAAAAAAAAAAAAAAAAAAAAAAAAAADwAAAA8AAAAPAAAAEsIAADHAgAAGgcAANYMAAABAAAAAAAAAAAAAAAAAAAAAAAAAAAAAAAAAAAAAQAAAAMAAAD/////wwAEgDIyAAAAAEIAYQBzAGkAYwAgAFMAYQBuAHMAAAAAAAAAAAAAAAAAAAAAAAAAAAAAAAAAAAAAAAAAAAAAAAAAAAAAAAAAAAABAAAAAAAAAAAAAAACAAAAAAAAAAAAAAAAAAAAAAABAAAAAQAAAAAAAAAAAAAAAAAAAAEAAAABAAAA////AAAAAAAAAAAAAAAAAAAAAAAAAAAAAAAAAAAAPAAAADwAAAA8AAAAdQAAAMwBAAAeCAAAdA0AAAEAAAAAAAAAAAAAAAAAAAAAAAAAAAAAAAAAAAABAAAAFAAAAA8AAAAeAAAAZAAAAGQAAAABAAAAAAAAAAAAAAAPAAAAZAAAAAAAAAAyAAAAAAAAAAAAAAAEAAAACgAAAAAAAAAAAAAAAAAAAEsAAABkAAAA/////wAAAAAAAAAAAwAAAAAAAAAAAAAA/////wAAAAAAAAAAAQAAAAEAAAADAAAAoK8bDAAAAAAAAAAANAAAAB8EQAQ+BEcEOAQ1BCAARgQ1BDsENQQyBEsENQQgAE0EOwQ1BDwENQQ9BEIESwQsACAAMgRLBE8EMgQ7BDUEPQQ9BEsENQQgADAEOwQzBD4EQAQ4BEIEPAQ+BDwEIABEAEEAUgBUAFMAAAAAAAAAAAAABAAAAAAAAAACAAAAAAAAAAAAQUDglP0LAQAAXo0QAAAAAgAAAAAAAAAAytRAAJX9CwEAAF6NEAAAAAIAAAAAAAAAAABBQCCV/QsBAABejRAAAAACAAAAAAAAAMAk0UBgRj8GAQAAXo0QAAAAAAAAAAAAAAAEAAAAAQAAAAMAAACwyvoLAAAAAAAAAAALAAAAEARABDAEMQQ4BDQEPgQ/BEEEOARBBAADAAAA0Mr6CwAAAAAAAAAABQAAACIEMAQxBDAEOgQAAwAAAPDK+gsAAAAAAAAAAAsAAAAhBDUEOwQwBDMEOAQ9BDUEOwQ7BDAEAAMAAAAg+tYCAAAAAAAAAAAIAAAAGgRDBDoEQwRABEMENwQwBAABAAAAAAAAAAAAAAAAAAAAAQAAAP////8BAAAAAQAAAAAAAAAAAAAAAAAAAAEAAAABAAAA////AAAAAAAAAAAAAAAAAAAAAQAAAAAAAAAAAAAAZAAAAAEAAAABAAAAAAAAAAAAAAAAAAAAAAAAAAAAAAALAAAACgAAAMgAAAAAAAAAAAAAAAAAAAA8AAAAPAAAADwAAAABAAAAAAAAAAAAAAAAAAAAAAAAAAAAAAABAAAAAAAAAAAAAAAAAAAAAQAAAAAAAAAAAAAAAAAAAP///wAAAAAAAAAAAAAAAAAAAAAAAAAAAAAAAAAAADwAAAA8AAAAPAAAAAAAAAAAAAAAAAAAAAAAAAAAAAAAAAAAAAAAAAAAAAAAAAAAAAAAAAAAAAAAAAAAAP/////DAASAMjIAAAAAQgBhAHMAaQBjACAAUwBhAG4AcwAAAAAAAAAAAAAAAAAAAAAAAAAAAAAAAAAAAAAAAAAAAAAAAAAAAAAAAAAAAAEAAAAAAAAAAAAAAAIAAAAAAAAAAAAAAAAAAAAAAP////8AAAAAAQAAAAAAAAAAAAAAAAAAABAAAABHAGUAbgBlAHIAYQBsAAAACAAAAAAAAAAAAAAAAQAAAAAAAAAAAAAAAAAAAAAAAAAAAAAAAAAAAAAAAAAAAAAAAQAAAAAAAAAAAAAAAAAAAAAAAAABAAAAAAAAAAAAAAAAAAAAAAAAAAEAAAAAAAAAAAAAAAAAAAAAAAAAAQAAAAAAAAAAAAAAAQAAAP////8AAAAAAAAAAAEAAAABAAAAAwAAAFCftwIAAAAAAAAAACoAAAAtBDsENQQ8BDUEPQRCBEsEIABBBCAATABUAFIALAAgAD0EMAQ5BDQENQQ9BD0ESwQ1BCAAMAQ7BDMEPgRABDgEQgQ8BD4EPAQgAEQAQQBSAFQAUwAAAAAAAAAAAAAEAAAAAAAAAAIAAAAAAAAAAAAsQDCbxgQBAABejRAAAAACAAAAAAAAAACknEDA9hsMAQAAXo0QAAAAAgAAAAAAAAAAACpA4GXSCgEAAF6NEAAAAAIAAAAAAAAAAH66QKBp2QsBAABejRAAAAAAAAAAAAAAAAQAAAABAAAAAwAAAFBzuAIAAAAAAAAAAAsAAAAQBEAEMAQxBDgENAQ+BD8EQQQ4BEEEAAMAAABwc7gCAAAAAAAAAAAFAAAAIgQwBDEEMAQ6BAADAAAAkHO4AgAAAAAAAAAACwAAACEENQQ7BDAEMwQ4BD0ENQQ7BDsEMAQAAwAAADDM+wsAAAAAAAAAAAgAAAAaBEMEOgRDBEAEQwQ3BDAEAAEAAAAAAAAAAAAAAAAAAAABAAAA/////wEAAAABAAAAAAAAAAAAAAAAAAAAAQAAAAEAAAD///8AAAAAAAAAAAAAAAAAAAABAAAAAAAAAAAAAABkAAAAAQAAAAEAAAAAAAAAAAAAAAAAAAAAAAAAAAAAAAsAAAAKAAAAyAAAAAAAAAAAAAAAAAAAADwAAAA8AAAAPAAAAAEAAAAAAAAAAAAAAAAAAAAAAAAAAAAAAAEAAAAAAAAAAAAAAAAAAAABAAAAAAAAAAAAAAAAAAAA////AAAAAAAAAAAAAAAAAAAAAAAAAAAAAAAAAAAAPAAAADwAAAA8AAAAAAAAAAAAAAAAAAAAAAAAAAAAAAAAAAAAAAAAAAAAAAAAAAAAAAAAAAAAAAAAAAAA/////8MABIAyMgAAAABCAGEAcwBpAGMAIABTAGEAbgBzAAAAAAAAAAAAAAAAAAAAAAAAAAAAAAAAAAAAAAAAAAAAAAAAAAAAAAAAAAAAAQAAAAAAAAAAAAAAAgAAAAAAAAAAAAAAAAAAAAAA/////wAAAAABAAAAAAAAAAAAAAAAAAAAEAAAAEcAZQBuAGUAcgBhAGwAAAAIAAAAAAAAAAAAAAABAAAAAAAAAAAAAAAAAAAAAAAAAAAAAAAAAAAAAAAAAAAAAAABAAAAAAAAAAAAAAAAAAAAAAAAAAEAAAAAAAAAAAAAAAAAAAAAAAAAAQAAAAAAAAAAAAAAAAAAAAAAAAABAAAAAAAAAAAAAAACAAAA/////wAAAAAAAAAAAQAAAAEAAAADAAAAcKD1CgAAAAAAAAAAKgAAAC0EOwQ1BDwENQQ9BEIESwQsACAAMgRLBE8EMgQ7BDUEPQQ9BEsENQQgADAEOwQzBD4EQAQ4BEIEPAQ+BDwEIABMAFQAUgBoAGEAcgB2AGUAcwB0AAAAAAAAAAAAAAQAAAAAAAAAAgAAAAAAAAAAADRAoBADDAEAAF6NEAAAAAIAAAAAAAAAACexQKAYmAcBAABejRAAAAACAAAAAAAAAAAAEEDQAtsLAQAAXo0QAAAAAgAAAAAAAAAAyrtAIGbQCgEAAF6NEAAAAAAAAAAAAAAABAAAAAEAAAADAAAAUCL1CgAAAAAAAAAACwAAABAEQAQwBDEEOAQ0BD4EPwRBBDgEQQQAAwAAAHAi9QoAAAAAAAAAAAUAAAAiBDAEMQQwBDoEAAMAAACQIvUKAAAAAAAAAAALAAAAIQQ1BDsEMAQzBDgEPQQ1BDsEOwQwBAADAAAAQHDXCQAAAAAAAAAACAAAABoEQwQ6BEMEQARDBDcEMAQAAQAAAAAAAAAAAAAAAAAAAAEAAAD/////AQAAAAEAAAAAAAAAAAAAAAAAAAABAAAAAQAAAP///wAAAAAAAAAAAAAAAAAAAAEAAAAAAAAAAAAAAGQAAAABAAAAAQAAAAAAAAAAAAAAAAAAAAAAAAAAAAAACwAAAAoAAADIAAAAAAAAAAAAAAAAAAAAPAAAADwAAAA8AAAAAQAAAAAAAAAAAAAAAAAAAAAAAAAAAAAAAAAAAAAAAAAAAAAAAAAAAAAAAAAAAAAAAQAAAAAAAAAAAAAAAAAAAAAAAAABAAAAAAAAAAAAAAAAAAAAAAAAAAEAAAAAAAAAAAAAAAAAAAAAAAAAAQAAAAAAAAAAAAAAAAAAAAEAAAABAAAAAAAAAAAAAAABAAAAAAAAAGQAAAABAAAAAAAAAJYAAAABAAAAZAAAAAEAAAAAAAAAAQAAAAAAAAAAAAAA/wD/AAD//wABAAAAMgAAAP//AAAAAAAAAAAAAAAAAAAAAAAAAAAAAAAAAAAAAAAAAAAAAAAAAAABAAAAAAAAAAEAAAABAAAAAAAAAAAAAAAAAAAAAAAAAAEAAAABAAAAAAAAAAAAAAAAAAAAAAAAAAEAAAABAAAAAAAAAAAAAAAAAAAAAAAAAAEAAAABAAAAAAAAAAAAAAAAAAAAAAAAAJYAAAABAAAAAQAAAAAAAAAAAAAAAAAAAAEAAAABAAAA////AAAAAAAAAAAAAAAAAAAAAQAAAAEAAAAAAAAAAAAAAAAAAAABAAAAAQAAAP///wAAAAAAAAAAAAAAAAAAAAAAAAAAAAAAAgAAAAAAAAABAAAAAQAAAAAAAAAAAAAAAAAAAAAAAAABAAAAAQAAAAAAAAAAAAAAAAAAAAMAAAAAAAAAAQAAAAEAAAAAAAAAAAAAAAAAAAAAAAAAAwAAAP/////DAASAMjIAAAAAQgBhAHMAaQBjACAAUwBhAG4AcwAAAAAAAAAAAAAAAAAAAAAAAAAAAAAAAAAAAAAAAAAAAAAAAAAAAAAAAAAAAAEAAAAAAAAAWgAAAAIAAAAAAAAAAAAAAAAAAAAAAAAAAAAAAAAAAAAAAAAAAAAAAAAAAQAAAAEAAAD///8AAAAAAAAAAAAAAAAAAAAAAAAAAAAAAAAAAAA8AAAAPAAAADwAAAAAAAAAAAAAAAAAAAAAAAAAAAAAAAAAAAAAAAAAAAAAAAAAAAAAAAAAAAAAAAAAAAD/////wwAEgDIyAAAAAEIAYQBzAGkAYwAgAFMAYQBuAHMAAAAAAAAAAAAAAAAAAAAAAAAAAAAAAAAAAAAAAAAAAAAAAAAAAAAAAAAAAAABAAAAAAAAAAAAAAACAAAAAAAAAAAAAAAAAAAAAAAQAAAARwBlAG4AZQByAGEAbAAAAAAAAAAAAAAAAAAAAAAAAAAAAAAAAAAAAAAAAAAAAAAAAAAAAAAAAAAAAAAAAAAAAAAAAAAAAAAAAQAAAAEAAAABAAAAAQAAAAEAAAAAAAAAAAAAAAEAAAAAAAEAAAAAAAEAAAAAAAEAAAAAAAAAAAAAAAEAAAABAAAAAQAAAAEAAAABAAAAAQAAAAEAAAABAAAAAAAAAAAAAAAAAAAAAQAAAAEAAAABAAAAAAAAAAAAAAAAAAAAAwAAAAAAAAABAAAAAQAAAAAAAAAAAAAAAAAAAAAAAAADAAAA/////8MABIAyMgAAAABCAGEAcwBpAGMAIABTAGEAbgBzAAAAAAAAAAAAAAAAAAAAAAAAAAAAAAAAAAAAAAAAAAAAAAAAAAAAAAAAAAAAAQAAAAAAAAAAAAAAAgAAAAAAAAAAAAAAAAAAAAAAAAAAAAAAAAAAAAAAAAAAAAAAAAABAAAAAQAAAP///wAAAAAAAAAAAAAAAAAAAAAAAAAAAAAAAAAAADwAAAA8AAAAPAAAAAAAAAAAAAAAAAAAAAAAAAAAAAAAAAAAAAAAAAAAAAAAAAAAAAAAAAAAAAAAAAAAAP/////DAASAMjIAAAAAQgBhAHMAaQBjACAAUwBhAG4AcwAAAAAAAAAAAAAAAAAAAAAAAAAAAAAAAAAAAAAAAAAAAAAAAAAAAAAAAAAAAAEAAAAAAAAAAAAAAAIAAAAAAAAAAAAAAAAAAAAAAAYAAAAwACUAAAACAAAAAAAAAAAAAAABAAAAAAAAAAAAAAAAAAAAAAAAAAAAAAAAAAAAAAAAAAAAAAAAAAAAAAAAAAEAAAABAAAAAQAAAAEAAAABAAAAAAAAAAAAAAABAAAAAAABAAAAAAABAAAAAAABAAAAAAAAAAAAAAABAAAAAQAAAAAAAAABAAAAAQAAAAEAAAABAAAAAAAAAAAAAAAAAAAAAQAAAAEAAAD///8AAAAAAAAAAAAAAAAAAAABAAAAAQAAAAAAAAAAAAAAAAAAAAEAAAABAAAA////AAAAAAAAAAAAAAAAAAAAAAAAAA8AAAAAAAAAAQAAAB8AAABUAAAAAAAAAAAAAAAAAAAAAAAAAAAAAAAAAAAAAAAAAAAAAAAAAAAAAAAAAAAAAAAAAAAAAAAAAAAAAAAAAAAAAAAAAAAAAAAAAAAAAAAAAAAAAAAAAAAAIQAAABgAAAAUAAAAoAUAAHwLAADVKQAA0yUAABAAAAAmAAAACAAAAP////8AAAAA"/>
              </a:ext>
            </a:extLst>
          </p:cNvGraphicFramePr>
          <p:nvPr/>
        </p:nvGraphicFramePr>
        <p:xfrm>
          <a:off x="914400" y="1866900"/>
          <a:ext cx="5885815" cy="4281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2"/>
          <p:cNvGraphicFrame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7_+bweYxMAAAAlAAAAEwAAAA0AAAAAkAAAAEgAAACQAAAASAAAAAAAAAAAAAAAAAAAABcAAAAUAAAAAAAAAAAAAAD/fwAA/38AAAAAAAAJAAAABAAAAPAAAAALAAAAAAAAAAEAAAABAAAAAAAAAAAAAAAAAAAAAQAAAAEAAAD///8AAAAAAAAAAAAAAAAAAAAAAAAAAAAAAAAAAAA8AAAAPAAAADwAAAAAAAAAAAAAAKAPAACgDwAAAAAAAAAAAAAAAAAAAAAAAAAAAAAAAAAAAAAAAAAAAAD/////xgAEgDIyAAAAAEIAYQBzAGkAYwAgAFMAYQBuAHMAAAAAAAAAAAAAAAAAAAAAAAAAAAAAAAAAAAAAAAAAAAAAAAAAAAAAAAAAAAABAAAAAAAAAAAAAAACAAAAAAAAAAAAAAAAAAAAAAAAAAAAAAAAAAAAAAABAAAAAAAAAAAAAAAAAAAA////AAAAAAAAAAAAAAAAAAAAAAAAAAAAAAAAAAAAPAAAADwAAAA8AAAAAAAAAAAAAAAAAAAAAAAAAAAAAAAAAAAAAAAAAAAAAAAAAAAAAAAAAAAAAAASAAAALQQ7BDUEPAQ1BD0EQgRLBCAAVAB5ADMALwBHAHkAcABzAHkA/////8YAB4AyMgAAAABCAGEAcwBpAGMAIABTAGEAbgBzAAAAAAAAAAAAAAAAAAAAAAAAAAAAAAAAAAAAAAAAAAAAAAAAAAAAAAAAAAAAAQAAAAAAAAAAAAAAAgAAAAAAAAAAAAAAAAAAAAAAAQAAAAEAAAAAAAAAAAAAAAAAAAABAAAAAQAAAP///wAAAAAAAAAAAAAAAAAAAAAAAAAAAAAAAAAAADwAAAA8AAAAPAAAAAAAAAAAAAAAAAAAAAAAAAAAAAAAAAAAAAAAAAAAAAAAAAAAAAAAAAAAAAAAAAAAAAMAAAD/////xgAEgDIyAAAAAEIAYQBzAGkAYwAgAFMAYQBuAHMAAAAAAAAAAAAAAAAAAAAAAAAAAAAAAAAAAAAAAAAAAAAAAAAAAAAAAAAAAAABAAAAAAAAAAAAAAACAAAAAAAAAAAAAAAAAAAAAAABAAAAAQAAAAAAAAAAAAAAAAAAAAEAAAABAAAA////AAAAAAAAAAAAAAAAAAAAAAAAAAAAAAAAAAAAPAAAADwAAAA8AAAAEwAAAMsBAAA3DwAAyQ0AAAEAAAAAAAAAAAAAAAAAAAAAAAAAAAAAAAAAAAABAAAAFAAAAA8AAAAeAAAAZAAAAGQAAAABAAAAAAAAAAAAAAAPAAAAZAAAAAAAAAAyAAAAAAAAAAAAAAAEAAAACgAAAAAAAAAAAAAAAAAAAEsAAABkAAAA/////wAAAAAAAAAAAwAAAAAAAAAAAAAA/////wAAAAAAAAAAAQAAAAEAAAADAAAAoK8bDAAAAAAAAAAANAAAAB8EQAQ+BEcEOAQ1BCAARgQ1BDsENQQyBEsENQQgAE0EOwQ1BDwENQQ9BEIESwQsACAAMgRLBE8EMgQ7BDUEPQQ9BEsENQQgADAEOwQzBD4EQAQ4BEIEPAQ+BDwEIABEAEEAUgBUAFMAAAAAAAAAAAAABAAAAAAAAAACAAAAAAAAAADgY0CgadkLAQAAXo0QAAAAAgAAAAAAAAAQOvVAIPrWAgEAAF6NEAAAAAIAAAAAAAAAAAahQGBGPwYBAABejRAAAAACAAAAAAAAAMAQ60DAbLYCAQAAXo0QAAAAAAAAAAAAAAAEAAAAAQAAAAMAAAAwzPsLAAAAAAAAAAALAAAAEARABDAEMQQ4BDQEPgQ/BEEEOARBBAADAAAAMJvGBAAAAAAAAAAABQAAACIEMAQxBDAEOgQAAwAAAMD2GwwAAAAAAAAAAAsAAAAhBDUEOwQwBDMEOAQ9BDUEOwQ7BDAEAAMAAADgZdIKAAAAAAAAAAAIAAAAGgRDBDoEQwRABEMENwQwBAABAAAAAAAAAAAAAAAAAAAAAQAAAP////8BAAAAAQAAAAAAAAAAAAAAAAAAAAEAAAABAAAA////AAAAAAAAAAAAAAAAAAAAAQAAAAAAAAAAAAAAZAAAAAEAAAABAAAAAAAAAAAAAAAAAAAAAAAAAAAAAAALAAAACgAAAMgAAAAAAAAAAAAAAAAAAAA8AAAAPAAAADwAAAABAAAAAAAAAAAAAAAAAAAAAAAAAAAAAAABAAAAAAAAAAAAAAAAAAAAAQAAAAAAAAAAAAAAAAAAAP///wAAAAAAAAAAAAAAAAAAAAAAAAAAAAAAAAAAADwAAAA8AAAAPAAAAAAAAAAAAAAAAAAAAAAAAAAAAAAAAAAAAAAAAAAAAAAAAAAAAAAAAAAAAAAAAAAAAP/////GAASAMjIAAAAAQgBhAHMAaQBjACAAUwBhAG4AcwAAAAAAAAAAAAAAAAAAAAAAAAAAAAAAAAAAAAAAAAAAAAAAAAAAAAAAAAAAAAEAAAAAAAAAAAAAAAIAAAAAAAAAAAAAAAAAAAAAAP////8AAAAAAQAAAAAAAAAAAAAAAAAAABAAAABHAGUAbgBlAHIAYQBsAAAACAAAAAAAAAAAAAAAAQAAAAAAAAAAAAAAAAAAAAAAAAAAAAAAAAAAAAAAAAAAAAAAAQAAAAAAAAAAAAAAAAAAAAAAAAABAAAAAAAAAAAAAAAAAAAAAAAAAAEAAAAAAAAAAAAAAAAAAAAAAAAAAQAAAAAAAAAAAAAAAQAAAP////8AAAAAAAAAAAEAAAABAAAAAwAAAMApEgwAAAAAAAAAACoAAAAtBDsENQQ8BDUEPQRCBEsEIABBBCAATABUAFIALAAgAD0EMAQ5BDQENQQ9BD0ESwQ1BCAAMAQ7BDMEPgRABDgEQgQ8BD4EPAQgAEQAQQBSAFQAUwAAAAAAAAAAAAAEAAAAAAAAAAIAAAAAAAAAAGBhQBC2GwwBAABejRAAAAACAAAAAAAAAIAd10Awft0LAQAAXo0QAAAAAgAAAAAAAAAASIxAEGn0CgEAAF6NEAAAAAIAAAAAAAAAgOzcQCB79AoBAABejRAAAAAAAAAAAAAAAAQAAAABAAAAAwAAAMBQJAwAAAAAAAAAAAsAAAAQBEAEMAQxBDgENAQ+BD8EQQQ4BEEEAAMAAACA3fkLAAAAAAAAAAAFAAAAIgQwBDEEMAQ6BAADAAAA0ALbCwAAAAAAAAAACwAAACEENQQ7BDAEMwQ4BD0ENQQ7BDsEMAQAAwAAACBm0AoAAAAAAAAAAAgAAAAaBEMEOgRDBEAEQwQ3BDAEAAEAAAAAAAAAAAAAAAAAAAABAAAA/////wEAAAABAAAAAAAAAAAAAAAAAAAAAQAAAAEAAAD///8AAAAAAAAAAAAAAAAAAAABAAAAAAAAAAAAAABkAAAAAQAAAAEAAAAAAAAAAAAAAAAAAAAAAAAAAAAAAAsAAAAKAAAAyAAAAAAAAAAAAAAAAAAAADwAAAA8AAAAPAAAAAEAAAAAAAAAAAAAAAAAAAAAAAAAAAAAAAEAAAAAAAAAAAAAAAAAAAABAAAAAAAAAAAAAAAAAAAA////AAAAAAAAAAAAAAAAAAAAAAAAAAAAAAAAAAAAPAAAADwAAAA8AAAAAAAAAAAAAAAAAAAAAAAAAAAAAAAAAAAAAAAAAAAAAAAAAAAAAAAAAAAAAAAAAAAA/////8YABIAyMgAAAABCAGEAcwBpAGMAIABTAGEAbgBzAAAAAAAAAAAAAAAAAAAAAAAAAAAAAAAAAAAAAAAAAAAAAAAAAAAAAAAAAAAAAQAAAAAAAAAAAAAAAgAAAAAAAAAAAAAAAAAAAAAA/////wAAAAABAAAAAAAAAAAAAAAAAAAAEAAAAEcAZQBuAGUAcgBhAGwAAAAIAAAAAAAAAAAAAAABAAAAAAAAAAAAAAAAAAAAAAAAAAAAAAAAAAAAAAAAAAAAAAABAAAAAAAAAAAAAAAAAAAAAAAAAAEAAAAAAAAAAAAAAAAAAAAAAAAAAQAAAAAAAAAAAAAAAAAAAAAAAAABAAAAAAAAAAAAAAACAAAA/////wAAAAAAAAAAAQAAAAEAAAADAAAAIJX9CwAAAAAAAAAAKgAAAC0EOwQ1BDwENQQ9BEIESwQsACAAMgRLBE8EMgQ7BDUEPQQ9BEsENQQgADAEOwQzBD4EQAQ4BEIEPAQ+BDwEIABMAFQAUgBoAGEAcgB2AGUAcwB0AAAAAAAAAAAAAAQAAAAAAAAAAgAAAAAAAAAAwGZAoBiYBwEAAF6NEAAAAAIAAAAAAAAAAO/QQACS0AkBAABejRAAAAACAAAAAAAAAABQf0BQPv4LAQAAXo0QAAAAAgAAAAAAAACAQ89AECD+CwEAAF6NEAAAAAAAAAAAAAAABAAAAAEAAAADAAAAgAXRCgAAAAAAAAAACwAAABAEQAQwBDEEOAQ0BD4EPwRBBDgEQQQAAwAAAIBM2gsAAAAAAAAAAAUAAAAiBDAEMQQwBDoEAAMAAACQyiEMAAAAAAAAAAALAAAAIQQ1BDsEMAQzBDgEPQQ1BDsEOwQwBAADAAAA4HMiDAAAAAAAAAAACAAAABoEQwQ6BEMEQARDBDcEMAQAAQAAAAAAAAAAAAAAAAAAAAEAAAD/////AQAAAAEAAAAAAAAAAAAAAAAAAAABAAAAAQAAAP///wAAAAAAAAAAAAAAAAAAAAEAAAAAAAAAAAAAAGQAAAABAAAAAQAAAAAAAAAAAAAAAAAAAAAAAAAAAAAACwAAAAoAAADIAAAAAAAAAAAAAAAAAAAAPAAAADwAAAA8AAAAAQAAAAAAAAAAAAAAAAAAAAAAAAAAAAAAAAAAAAAAAAAAAAAAAAAAAAAAAAAAAAAAAQAAAAAAAAAAAAAAAAAAAAAAAAABAAAAAAAAAAAAAAAAAAAAAAAAAAEAAAAAAAAAAAAAAAAAAAAAAAAAAQAAAAAAAAAAAAAAAAAAAAEAAAABAAAAAAAAAAAAAAABAAAAAAAAAGQAAAABAAAAAAAAAJYAAAABAAAAZAAAAAEAAAAAAAAAAQAAAAAAAAAAAAAA/wD/AAD//wABAAAAMgAAAP//AAAAAAAAAAAAAAAAAACAlL0BAAAAAAAAAAAAAAAAAAAAAAAAAAABAAAAAAAAAAEAAAABAAAAAAAAAAAAAAAAAAAAAAAAAAEAAAABAAAAAAAAAAAAAAAAAAAAAAAAAAEAAAABAAAAAAAAAAAAAAAAAAAAAAAAAAEAAAABAAAAAAAAAAAAAAAAAAAAAAAAAJYAAAABAAAAAQAAAAAAAAAAAAAAAAAAAAEAAAABAAAA////AAAAAAAAAAAAAAAAAAAAAQAAAAEAAAAAAAAAAAAAAAAAAAABAAAAAQAAAP///wAAAAAAAAAAAAAAAAAAAAAAAAAAAAAAAgAAAAAAAAABAAAAAQAAAAAAAAAAAAAAAAAAAAAAAAABAAAAAQAAAAAAAAAAAAAAAAAAAAMAAAAAAAAAAQAAAAEAAAAAAAAAAAAAAAAAAAAAAAAAAwAAAP////+NAASAMjIAAAAAQgBhAHMAaQBjACAAUwBhAG4AcwAAAAAAAAAAAAAAAAAAAAAAAAAAAAAAAAAAAAAAAAAAAAAAAAAAAAAAAAAAAAEAAAAAAAAAAAAAAAIAAAAAAAAAAAAAAAAAAAAAAAAAAAAAAAAAAAAAAAAAAAAAAAAAAQAAAAEAAAD///8AAAAAAAAAAAAAAAAAAAAAAAAAAAAAAAAAAAA8AAAAPAAAADwAAAAAAAAAAAAAAAAAAAAAAAAAAAAAAAAAAAAAAAAAAAAAAAAAAAAAAAAAAAAAAAAAAAD/////xgAEgDIyAAAAAEIAYQBzAGkAYwAgAFMAYQBuAHMAAAAAAAAAAAAAAAAAAAAAAAAAAAAAAAAAAAAAAAAAAAAAAAAAAAAAAAAAAAABAAAAAAAAAAAAAAACAAAAAAAAAAAAAAAAAAAAAAAQAAAARwBlAG4AZQByAGEAbAAAAAAAAAAAAAAAAAAAAAEAAAAAAAAAAAAAAAAAAAAAAAAAAAAAAAAAAAAAAAAAAAAAAAAAAAAAAAAAAQAAAAEAAAABAAAAAQAAAAEAAAAAAAAAAAAAAAEAAAAAAAEAAAAAAAEAAAAAAAEAAAAAAAAAAAAAAAEAAAABAAAAAQAAAAEAAAABAAAAAQAAAAEAAAABAAAAAAAAAAAAAAAAAAAAAQAAAAEAAAABAAAAAAAAAAAAAAAAAAAAAwAAAAAAAAABAAAAAQAAAAAAAAAAAAAAAAAAAAAAAAADAAAA/////8YABIAyMgAAAABCAGEAcwBpAGMAIABTAGEAbgBzAAAAAAAAAAAAAAAAAAAAAAAAAAAAAAAAAAAAAAAAAAAAAAAAAAAAAAAAAAAAAQAAAAAAAAAAAAAAAgAAAAAAAAAAAAAAAAAAAAAAAAAAAAAAAAAAAAAAAAAAAAAAAAABAAAAAQAAAP///wAAAAAAAAAAAAAAAAAAAAAAAAAAAAAAAAAAADwAAAA8AAAAPAAAAAAAAAAAAAAAAAAAAAAAAAAAAAAAAAAAAAAAAAAAAAAAAAAAAAAAAAAAAAAAAAAAAP/////GAASAMjIAAAAAQgBhAHMAaQBjACAAUwBhAG4AcwAAAAAAAAAAAAAAAAAAAAAAAAAAAAAAAAAAAAAAAAAAAAAAAAAAAAAAAAAAAAEAAAAAAAAAAAAAAAIAAAAAAAAAAAAAAAAAAAAAAAYAAAAwACUAAAACAAAAAAAAAAAAAAABAAAAAAAAAAAAAAAAAAAAAAAAAAAAAAAAAAAAAAAAAAAAAAAAAAAAAAAAAAEAAAABAAAAAQAAAAEAAAABAAAAAAAAAAAAAAABAAAAAAABAAAAAAABAAAAAAABAAAAAAAAAAAAAAABAAAAAQAAAAAAAAABAAAAAQAAAAEAAAABAAAAAAAAAAAAAAAAAAAAAQAAAAEAAAD///8AAAAAAAAAAAAAAAAAAAABAAAAAQAAAAAAAAAAAAAAAAAAAAEAAAABAAAA////AAAAAAAAAAAAAAAAAAAAAAAAAA8AAAAAAAAAAQAAAB8AAABUAAAAAAAAAAAAAAAAAAAAAAAAAAAAAAAAAAAAAAAAAAAAAAAAAAAAAAAAAAAAAAAAAAAAAAAAAAAAAAAAAAAAAAAAAAAAAAAAAAAAAAAAAAAAAAAAAAAAIQAAABgAAAAUAAAAwysAAH4MAACyRwAA3CQAABAAAAAmAAAACAAAAP////8AAAAA"/>
              </a:ext>
            </a:extLst>
          </p:cNvGraphicFramePr>
          <p:nvPr/>
        </p:nvGraphicFramePr>
        <p:xfrm>
          <a:off x="7113905" y="2030730"/>
          <a:ext cx="4540885" cy="396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JGb2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BkAAAAASwAAQQgAABAAAAAmAAAACAAAAAEAAAAAAAAA"/>
              </a:ext>
            </a:extLst>
          </p:cNvSpPr>
          <p:nvPr>
            <p:ph type="title"/>
          </p:nvPr>
        </p:nvSpPr>
        <p:spPr>
          <a:xfrm>
            <a:off x="0" y="15875"/>
            <a:ext cx="12192000" cy="1325880"/>
          </a:xfrm>
        </p:spPr>
        <p:txBody>
          <a:bodyPr/>
          <a:lstStyle/>
          <a:p>
            <a:pPr algn="ctr">
              <a:defRPr lang="ru-RU" sz="3600" cap="none"/>
            </a:pPr>
            <a:r>
              <a:t>Предложенный алгоритм DARTS показывает высокую чувствительность по сравнению с классическим (LTRharvest)</a:t>
            </a:r>
          </a:p>
        </p:txBody>
      </p:sp>
      <p:graphicFrame>
        <p:nvGraphicFramePr>
          <p:cNvPr id="3" name="Диаграмма1"/>
          <p:cNvGraphicFrame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7_+bweYxMAAAAlAAAAEwAAAA0AAAAAkAAAAEgAAACQAAAASAAAAAAAAAAAAAAAAAAAABcAAAAUAAAAAAAAAAAAAAD/fwAA/38AAAAAAAAJAAAABAAAAAAAAAALAAAAAAAAAAEAAAABAAAAAAAAAAAAAAAAAAAAAQAAAAEAAAD///8AAAAAAAAAAAAAAAAAAAAAAAAAAAAAAAAAAAA8AAAAPAAAADwAAAAAAAAAAAAAAKAPAACgDwAAAAAAAAAAAAAAAAAAAAAAAAAAAAAAAAAAAAAAAAAAAAD/////AQEEgDIyAAAAAEIAYQBzAGkAYwAgAFMAYQBuAHMAAAAAAAAAAAAAAAAAAAAAAAAAAAAAAAAAAAAAAAAAAAAAAAAAAAAAAAAAAAABAAAAAAAAAAAAAAACAAAAAAAAAAAAAAAAAAAAAAAAAAAAAAAAAAAAAAABAAAAAAAAAAAAAAAAAAAA////AAAAAAAAAAAAAAAAAAAAAAAAAAAAAAAAAAAAPAAAADwAAAA8AAAAAAAAAAAAAAAAAAAAAAAAAAAAAAAAAAAAAAAAAAAAAAAAAAAAAAAAAAAAAAAWAAAALQQ7BDUEPAQ1BD0EQgRLBCAAQQQgADQEPgQ8BDUEPQQ+BDwEIABhAFIASAD/////AQEHgDIyAAAAAEIAYQBzAGkAYwAgAFMAYQBuAHMAAAAAAAAAAAAAAAAAAAAAAAAAAAAAAAAAAAAAAAAAAAAAAAAAAAAAAAAAAAABAAAAAAAAAAAAAAACAAAAAAAAAAAAAAAAAAAAAAABAAAAAQAAAAAAAAAAAAAAAAAAAAEAAAABAAAA////AAAAAAAAAAAAAAAAAAAAAAAAAAAAAAAAAAAAPAAAADwAAAA8AAAAAAAAAAAAAAAAAAAAAAAAAAAAAAAAAAAAAAAAAAAAAAAAAAAAAAAAAAAAAAAAAAAAAwAAAP////8BAQSAMjIAAAAAQgBhAHMAaQBjACAAUwBhAG4AcwAAAAAAAAAAAAAAAAAAAAAAAAAAAAAAAAAAAAAAAAAAAAAAAAAAAAAAAAAAAAEAAAAAAAAAAAAAAAIAAAAAAAAAAAAAAAAAAAAAAAEAAAABAAAAAAAAAAAAAAAAAAAAAQAAAAEAAAD///8AAAAAAAAAAAAAAAAAAAAAAAAAAAAAAAAAAAA8AAAAPAAAADwAAAAAAAAAAAAAAAAAAAAAAAAAAAAAAAAAAAAAAAAAAAAAAAAAAAAAAAAAAAAAAAAAAAAUAAAADwAAAB4AAABkAAAAZAAAAAEAAAAAAAAAAAAAAA8AAABkAAAAAAAAADIAAAAAAAAAAAAAAAQAAAAKAAAAAAAAAAAAAAAAAAAASwAAAGQAAAD/////AAAAAAAAAAAEAAAAAAAAAAAAAAD/////AAAAAAAAAAAAAAAAAAAAAAAAAAAAAAAAAwAAAAAAAAACAAAAMzMzMzMzC0BAiRgMAQAAXo0QAAAAAgAAADMzMzMzM/s/4HMiDAEAAF6NEAAAAAIAAAAAAAAAAADwP5DKIQwBAABejRAAAAAAAAAAAAAAAAMAAAABAAAAAwAAAEDb9woAAAAAAAAAACUAAAAtBDsENQQ8BDUEPQRCBEsELAAgADIESwRPBDIEOwQ1BD0EPQRLBDUEIAAwBDsEMwQ+BEAEOARCBDwEPgQ8BCAARABBAFIAVABTAAADAAAAoK8bDAAAAAAAAAAANQAAAC0EOwQ1BDwENQQ9BEIESwQsACAAMgRLBE8EMgQ7BDUEPQQ9BEsENQQgADAEOwQzBD4EQAQ4BEIEPAQ+BDwEIABEAEEAUgBUAFMALAAgAEEEPgQ0BDUEQAQ2BDAESQQ4BDUEIABMAFQAUgAAAwAAAKDb9woAAAAAAAAAACoAAAAtBDsENQQ8BDUEPQRCBEsELAAgADIESwRPBDIEOwQ1BD0EPQRLBDUEIAAwBDsEMwQ+BEAEOARCBDwEPgQ8BCAATABUAFIAaABhAHIAdgBlAHMAdAAAAQAAAAAAAAAAAAAAAAAAAAEAAAD/////AAAAAAAAAAAAAAAAAQAAAAAAAAABAAAAAQAAAP///wAAAAAAAAAAAAAAAAAAAAAAAAABAAAABgAAAGQAAAABAAAAAQAAAAAAAAAAAAAAAAAAAAAAAAAAAAAACwAAAAoAAADIAAAAAAAAAAAAAAAAAAAAPAAAADwAAAA8AAAAAAAAAAAAAAAAAAAAAAAAAAAAAAAAAAAAAQAAAAAAAAAAAAAAAAAAAAEAAAAAAAAAAAAAAAAAAAD///8AAAAAAAAAAAAAAAAAAAAAAAAAAAAAAAAAAAA8AAAAPAAAADwAAAAAAAAAAAAAAAAAAAAAAAAAAAAAAAAAAAAAAAAAAAAAAAAAAAAAAAAAAAAAAAAAAAD/////AQEEgDIyAAAAAEIAYQBzAGkAYwAgAFMAYQBuAHMAAAAAAAAAAAAAAAAAAAAAAAAAAAAAAAAAAAAAAAAAAAAAAAAAAAAAAAAAAAABAAAAAAAAAAAAAAACAAAAAAAAAAAAAAAAAAAAAAD/////AAAAAAEAAAAAAAAAAAAAAAAAAAAQAAAARwBlAG4AZQByAGEAbAAAAAgAAAAAAAAAAAAAAAEAAAAAAAAAAAAAAAAAAAAAAAAAAAAAAAAAAAAAAAAAAAAAAAEAAAAAAAAAAAAAAAAAAAAAAAAAAQAAAAAAAAAAAAAAAAAAAAAAAAABAAAAAAAAAAAAAAAAAAAAAAAAAAEAAAAAAAAAAAAAAAEAAAD/////AAAAAAAAAAAAAAAAAAAAAAAAAAAAAAAAAwAAAAAAAAACAAAAkqCSi+oPGUAAhiEMAQAAXo0QAAAAAgAAAFg8GpLarfY/YJKtAwEAAF6NEAAAAAIAAAAAAAAAAADwP9CvHgwBAABejRAAAAAAAAAAAAAAAAMAAAABAAAAAwAAAEDaPQYAAAAAAAAAACUAAAAtBDsENQQ8BDUEPQRCBEsELAAgADIESwRPBDIEOwQ1BD0EPQRLBDUEIAAwBDsEMwQ+BEAEOARCBDwEPgQ8BCAARABBAFIAVABTAAADAAAA8OWXBwAAAAAAAAAANQAAAC0EOwQ1BDwENQQ9BEIESwQsACAAMgRLBE8EMgQ7BDUEPQQ9BEsENQQgADAEOwQzBD4EQAQ4BEIEPAQ+BDwEIABEAEEAUgBUAFMALAAgAEEEPgQ0BDUEQAQ2BDAESQQ4BDUEIABMAFQAUgAAAwAAAKDaPQYAAAAAAAAAACoAAAAtBDsENQQ8BDUEPQRCBEsELAAgADIESwRPBDIEOwQ1BD0EPQRLBDUEIAAwBDsEMwQ+BEAEOARCBDwEPgQ8BCAATABUAFIAaABhAHIAdgBlAHMAdAAAAQAAAAAAAAAAAAAAAAAAAAEAAAD/////AAAAAAAAAAAAAAAAAQAAAAAAAAABAAAAAQAAAP///wAAAAAAAAAAAAAAAAAAAAAAAAAAAAAAAAAAAGQAAAABAAAAAQAAAAAAAAAAAAAAAAAAAAAAAAAAAAAACwAAAAoAAADIAAAAAAAAAAAAAAAAAAAAPAAAADwAAAA8AAAAAAAAAAAAAAAAAAAAAAAAAAAAAAAAAAAAAQAAAAAAAAAAAAAAAAAAAAEAAAAAAAAAAAAAAAAAAAD///8AAAAAAAAAAAAAAAAAAAAAAAAAAAAAAAAAAAA8AAAAPAAAADwAAAAAAAAAAAAAAAAAAAAAAAAAAAAAAAAAAAAAAAAAAAAAAAAAAAAAAAAAAAAAAAAAAAD/////AQEEgDIyAAAAAEIAYQBzAGkAYwAgAFMAYQBuAHMAAAAAAAAAAAAAAAAAAAAAAAAAAAAAAAAAAAAAAAAAAAAAAAAAAAAAAAAAAAABAAAAAAAAAAAAAAACAAAAAAAAAAAAAAAAAAAAAAD/////AAAAAAEAAAAAAAAAAAAAAAAAAAAQAAAARwBlAG4AZQByAGEAbAAAAAgAAAAAAAAAAAAAAAEAAAAAAAAAAAAAAAAAAAAAAAAAAAAAAAAAAAAAAAAAAAAAAAEAAAAAAAAAAAAAAAAAAAAAAAAAAQAAAAAAAAAAAAAAAAAAAAAAAAABAAAAAAAAAAAAAAAAAAAAAAAAAAEAAAAAAAAAAAAAAAIAAAD/////AAAAAAAAAAAAAAAAAAAAAAAAAAAAAAAAAwAAAAAAAAACAAAAAAAAAACAKUBw8wEMAQAAXo0QAAAAAgAAAAAAAAAAABFAoG44BQEAAF6NEAAAAAIAAAAAAAAAAADwP6Bp2QsBAABejRAAAAAAAAAAAAAAAAMAAAABAAAAAwAAALAx3gsAAAAAAAAAACUAAAAtBDsENQQ8BDUEPQRCBEsELAAgADIESwRPBDIEOwQ1BD0EPQRLBDUEIAAwBDsEMwQ+BEAEOARCBDwEPgQ8BCAARABBAFIAVABTAAADAAAAMBEtCQAAAAAAAAAANQAAAC0EOwQ1BDwENQQ9BEIESwQsACAAMgRLBE8EMgQ7BDUEPQQ9BEsENQQgADAEOwQzBD4EQAQ4BEIEPAQ+BDwEIABEAEEAUgBUAFMALAAgAEEEPgQ0BDUEQAQ2BDAESQQ4BDUEIABMAFQAUgAAAwAAABAy3gsAAAAAAAAAACoAAAAtBDsENQQ8BDUEPQRCBEsELAAgADIESwRPBDIEOwQ1BD0EPQRLBDUEIAAwBDsEMwQ+BEAEOARCBDwEPgQ8BCAATABUAFIAaABhAHIAdgBlAHMAdAAAAQAAAAAAAAAAAAAAAAAAAAEAAAD/////AAAAAAAAAAAAAAAAAQAAAAAAAAABAAAAAQAAAP///wAAAAAAAAAAAAAAAAAAAAAAAAAAAAAAAAAAAGQAAAABAAAAAQAAAAAAAAAAAAAAAAAAAAAAAAAAAAAACwAAAAoAAADIAAAAAAAAAAAAAAAAAAAAPAAAADwAAAA8AAAAAAAAAAAAAAAAAAAAAAAAAAAAAAAAAAAAAQAAAAAAAAAAAAAAAAAAAAEAAAAAAAAAAAAAAAAAAAD///8AAAAAAAAAAAAAAAAAAAAAAAAAAAAAAAAAAAA8AAAAPAAAADwAAAAAAAAAAAAAAAAAAAAAAAAAAAAAAAAAAAAAAAAAAAAAAAAAAAAAAAAAAAAAAAAAAAD/////AQEEgDIyAAAAAEIAYQBzAGkAYwAgAFMAYQBuAHMAAAAAAAAAAAAAAAAAAAAAAAAAAAAAAAAAAAAAAAAAAAAAAAAAAAAAAAAAAAABAAAAAAAAAAAAAAACAAAAAAAAAAAAAAAAAAAAAAD/////AAAAAAEAAAAAAAAAAAAAAAAAAAAQAAAARwBlAG4AZQByAGEAbAAAAAgAAAAAAAAAAAAAAAEAAAAAAAAAAAAAAAAAAAAAAAAAAAAAAAAAAAAAAAAAAAAAAAEAAAAAAAAAAAAAAAAAAAAAAAAAAQAAAAAAAAAAAAAAAAAAAAAAAAABAAAAAAAAAAAAAAAAAAAAAAAAAAEAAAAAAAAAAAAAAAMAAAD/////AAAAAAAAAAAAAAAAAAAAAAAAAAAAAAAAAwAAAAAAAAACAAAAoBdY2BqvEUCAW+4IAQAAXo0QAAAAAgAAADr18HzYQP8/oGb/CwEAAF6NEAAAAAIAAAAAAAAAAADwP5DsHwwBAABejRAAAAAAAAAAAAAAAAMAAAABAAAAAwAAADDT9AoAAAAAAAAAACUAAAAtBDsENQQ8BDUEPQRCBEsELAAgADIESwRPBDIEOwQ1BD0EPQRLBDUEIAAwBDsEMwQ+BEAEOARCBDwEPgQ8BCAARABBAFIAVABTAAADAAAAQFa4AwAAAAAAAAAANQAAAC0EOwQ1BDwENQQ9BEIESwQsACAAMgRLBE8EMgQ7BDUEPQQ9BEsENQQgADAEOwQzBD4EQAQ4BEIEPAQ+BDwEIABEAEEAUgBUAFMALAAgAEEEPgQ0BDUEQAQ2BDAESQQ4BDUEIABMAFQAUgAAAwAAAJDT9AoAAAAAAAAAACoAAAAtBDsENQQ8BDUEPQRCBEsELAAgADIESwRPBDIEOwQ1BD0EPQRLBDUEIAAwBDsEMwQ+BEAEOARCBDwEPgQ8BCAATABUAFIAaABhAHIAdgBlAHMAdAAAAQAAAAAAAAAAAAAAAAAAAAEAAAD/////AAAAAAAAAAAAAAAAAQAAAAAAAAABAAAAAQAAAP///wAAAAAAAAAAAAAAAAAAAAAAAAAAAAAAAAAAAGQAAAABAAAAAQAAAAAAAAAAAAAAAAAAAAAAAAAAAAAACwAAAAoAAADIAAAAAAAAAAAAAAAAAAAAPAAAADwAAAA8AAAAAAAAAAAAAAAAAAAAAAAAAAAAAAAAAAAAAAAAAAAAAAAAAAAAAAAAAAAAAAAAAAAAAQAAAAAAAAAAAAAAAAAAAAAAAAABAAAAAAAAAAAAAAAAAAAAAAAAAAEAAAAAAAAAAAAAAAAAAAAAAAAAAQAAAAAAAAAAAAAAAAAAAAEAAAABAAAAAAAAAAIAAAABAAAAAAAAAJYAAAAAAAAAAAAAAJYAAAAAAAAAZAAAAAEAAAAAAAAAAQAAAAAAAAAAAAAA/wD/AAD//wABAAAAMgAAAP//AAAAAAAAAAAAAAAAAACAlL0BAAAAAAAAAAAAAAAAAAAAAAAAAAABAAAAAAAAAAEAAAABAAAAAAAAAAAAAAAAAAAAAQAAAAEAAAABAAAAAAAAAAAAAAAAAAAAAAAAAAEAAAABAAAAAAAAAAAAAAAAAAAAAAAAAAEAAAABAAAAAAAAAAAAAAAAAAAAAQAAAJYAAAABAAAAAQAAAAAAAAAAAAAAAAAAAAAAAAABAAAAf38AAAAAAAEAAAAAAAAAAAAAAQAAAAEAAAAAAAAAAAAAAAAAAAABAAAAAQAAAP///wAAAAAAAAAAAAAAAAAAAAEAAAAAAAAAAgAAAAAAAAABAAAAAQAAAAAAAAAAAAAAAAAAAAAAAAABAAAAAQAAAAAAAAAAAAAAAAAAAAMAAAAAAAAAAQAAAAEAAAAAAAAAAAAAAAAAAAAAAAAAAwAAAP/////IAASAMjIAAAAAQgBhAHMAaQBjACAAUwBhAG4AcwAAAAAAAAAAAAAAAAAAAAAAAAAAAAAAAAAAAAAAAAAAAAAAAAAAAAAAAAAAAAEAAAAAAAAAAAAAAAIAAAAAAAAAAAAAAAAAAAAAAAAAAAAAAAAAAAAAAAAAAAAAAAAAAQAAAAEAAAD///8AAAAAAAAAAAAAAAAAAAAAAAAAAAAAAAAAAAA8AAAAPAAAADwAAAAAAAAAAAAAAAAAAAAAAAAAAAAAAAAAAAAAAAAAAAAAAAAAAAAAAAAAAAAAAAAAAAD/////AQEEgDIyAAAAAEIAYQBzAGkAYwAgAFMAYQBuAHMAAAAAAAAAAAAAAAAAAAAAAAAAAAAAAAAAAAAAAAAAAAAAAAAAAAAAAAAAAAABAAAAAAAAAAAAAAACAAAAAAAAAAAAAAAAAAAAAAAQAAAARwBlAG4AZQByAGEAbAAAAAAAAAAAAAAAAAAAAAAAAAAAAAAAAAAAAAAAAAAAAAAAAAAAAAAAAAAAAAAAAAAAAAAAAAAAAAAAAQAAAAEAAAABAAAAAQAAAAEAAAAAAAAAAAAAAAEAAAAAAAEAAAAAAAEAAAAAAAEAAAAAAAAAAAAAAAEAAAABAAAAAQAAAAEAAAABAAAAAQAAAAEAAAABAAAAAAAAAAAAAAAAAAAAAQAAAAEAAAABAAAAAAAAAAAAAAAAAAAAAwAAAAAAAAABAAAAAQAAAAAAAAAAAAAAAAAAAAAAAAADAAAA/////wEBBIAyMgAAAABCAGEAcwBpAGMAIABTAGEAbgBzAAAAAAAAAAAAAAAAAAAAAAAAAAAAAAAAAAAAAAAAAAAAAAAAAAAAAAAAAAAAAQAAAAAAAAAAAAAAAgAAAAAAAAAAAAAAAAAAAAAAAAAAAAAAAAAAAAAAAAAAAAAAAAABAAAAAQAAAP///wAAAAAAAAAAAAAAAAAAAAAAAAAAAAAAAAAAADwAAAA8AAAAPAAAAAAAAAAAAAAAAAAAAAAAAAAAAAAAAAAAAAAAAAAAAAAAAAAAAAAAAAAAAAAAAAAAAP////8BAQSAMjIAAAAAQgBhAHMAaQBjACAAUwBhAG4AcwAAAAAAAAAAAAAAAAAAAAAAAAAAAAAAAAAAAAAAAAAAAAAAAAAAAAAAAAAAAAEAAAAAAAAAAAAAAAIAAAAAAAAAAAAAAAAAAAAAABAAAABHAGUAbgBlAHIAYQBsAAAAAgAAAAAAAAAAAAAAAQAAAAAAAAAAAAAAAAAAAAAAAAAAAAAAAAAAAAAAAAAAAAAAAAAAAAAAAAABAAAAAQAAAAEAAAABAAAAAQAAAAAAAAAAAAAAAQAAAAAAAQAAAAAAAQAAAAAAAQAAAAAAAAAAAAAAAQAAAAEAAAAAAAAAAQAAAAEAAAABAAAAAQAAAAAAAAAAAAAAAAAAAAEAAAABAAAA////AAAAAAAAAAAAAAAAAAAAAQAAAAEAAAAAAAAAAAAAAAAAAAABAAAAAQAAAP///wAAAAAAAAAAAAAAAAAAAAAAAAAPAAAAAAAAAAEAAAAfAAAAVAAAAAAAAAAAAAAAAAAAAAAAAAAAAAAAAAAAAAAAAAAAAAAAAAAAAAAAAAAAAAAAAAAAAAAAAAAAAAAAAAAAAAAAAAAAAAAAAAAAAAAAAAAAAAAAAAAAACEAAAAYAAAAFAAAAFwCAAAMCwAApiUAAHAoAAAQAAAAJgAAAAgAAAD/////AAAAAA=="/>
              </a:ext>
            </a:extLst>
          </p:cNvGraphicFramePr>
          <p:nvPr/>
        </p:nvGraphicFramePr>
        <p:xfrm>
          <a:off x="383540" y="1795780"/>
          <a:ext cx="5736590" cy="477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2"/>
          <p:cNvGraphicFrame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7_+bweYxMAAAAlAAAAEwAAAA0AAAAAkAAAAEgAAACQAAAASAAAAAAAAAAAAAAAAAAAABcAAAAUAAAAAAAAAAAAAAD/fwAA/38AAAAAAAAJAAAABAAAAAAAAAALAAAAAAAAAAEAAAABAAAAAAAAAAAAAAAAAAAAAQAAAAEAAAD///8AAAAAAAAAAAAAAAAAAAAAAAAAAAAAAAAAAAA8AAAAPAAAADwAAAAAAAAAAAAAAKAPAACgDwAAAAAAAAAAAAAAAAAAAAAAAAAAAAAAAAAAAAAAAAAAAAD/////yAAEgDIyAAAAAEIAYQBzAGkAYwAgAFMAYQBuAHMAAAAAAAAAAAAAAAAAAAAAAAAAAAAAAAAAAAAAAAAAAAAAAAAAAAAAAAAAAAABAAAAAAAAAAAAAAACAAAAAAAAAAAAAAAAAAAAAAAAAAAAAAAAAAAAAAABAAAAAAAAAAAAAAAAAAAA////AAAAAAAAAAAAAAAAAAAAAAAAAAAAAAAAAAAAPAAAADwAAAA8AAAAAAAAAAAAAAAAAAAAAAAAAAAAAAAAAAAAAAAAAAAAAAAAAAAAAAAAAAAAAAASAAAALQQ7BDUEPAQ1BD0EQgRLBCAAVAB5ADMALwBHAHkAcABzAHkA/////2gBB4AyMgAAAABCAGEAcwBpAGMAIABTAGEAbgBzAAAAAAAAAAAAAAAAAAAAAAAAAAAAAAAAAAAAAAAAAAAAAAAAAAAAAAAAAAAAAQAAAAAAAAAAAAAAAgAAAAAAAAAAAAAAAAAAAAAAAQAAAAEAAAAAAAAAAAAAAAAAAAABAAAAAQAAAP///wAAAAAAAAAAAAAAAAAAAAAAAAAAAAAAAAAAADwAAAA8AAAAPAAAAAAAAAAAAAAAAAAAAAAAAAAAAAAAAAAAAAAAAAAAAAAAAAAAAAAAAAAAAAAAAAAAAAMAAAD/////yAAEgDIyAAAAAEIAYQBzAGkAYwAgAFMAYQBuAHMAAAAAAAAAAAAAAAAAAAAAAAAAAAAAAAAAAAAAAAAAAAAAAAAAAAAAAAAAAAABAAAAAAAAAAAAAAACAAAAAAAAAAAAAAAAAAAAAAABAAAAAQAAAAAAAAAAAAAAAAAAAAEAAAABAAAA////AAAAAAAAAAAAAAAAAAAAAAAAAAAAAAAAAAAAPAAAADwAAAA8AAAAAAAAAAAAAAAAAAAAAAAAAAAAAAAAAAAAAAAAAAAAAAAAAAAAAAAAAAAAAAAAAAAAFAAAAA8AAAAeAAAAZAAAAGQAAAABAAAAAAAAAAAAAAAPAAAAZAAAAAAAAAAyAAAAAAAAAAAAAAAEAAAACgAAAAAAAAAAAAAAAAAAAEsAAABkAAAA/////wAAAAAAAAAABAAAAAAAAAAAAAAA/////wAAAAAAAAAAAAAAAAAAAAAAAAAAAAAAAAMAAAAAAAAAAgAAAAAAAAAAAPA/sP3QCQEAAF6NEAAAAAIAAABzQziEQzj8P+B22AsBAABejRAAAAACAAAAm1EZlVEZDUDgcyIMAQAAXo0QAAAAAAAAAAAAAAADAAAAAQAAAAMAAACwMd4LAAAAAAAAAAAqAAAALQQ7BDUEPAQ1BD0EQgRLBCwAIAAyBEsETwQyBDsENQQ9BD0ESwQ1BCAAMAQ7BDMEPgRABDgEQgQ8BD4EPAQgAEwAVABSAGgAYQByAHYAZQBzAHQAAAMAAACgrxsMAAAAAAAAAAA1AAAALQQ7BDUEPAQ1BD0EQgRLBCwAIAAyBEsETwQyBDsENQQ9BD0ESwQ1BCAAMAQ7BDMEPgRABDgEQgQ8BD4EPAQgAEQAQQBSAFQAUwAsACAAQQQ+BDQENQRABDYEMARJBDgENQQgAEwAVABSAAADAAAA0H37CwAAAAAAAAAAJQAAAC0EOwQ1BDwENQQ9BEIESwQsACAAMgRLBE8EMgQ7BDUEPQQ9BEsENQQgADAEOwQzBD4EQAQ4BEIEPAQ+BDwEIABEAEEAUgBUAFMAAAEAAAAAAAAAAAAAAAAAAAABAAAA/////wAAAAAAAAAAAAAAAAEAAAAAAAAAAQAAAAEAAAD///8AAAAAAAAAAAAAAAAAAAAAAAAAAQAAAAYAAABkAAAAAQAAAAEAAAAAAAAAAAAAAAAAAAAAAAAAAAAAAAsAAAAKAAAAyAAAAAAAAAAAAAAAAAAAADwAAAA8AAAAPAAAAAAAAAAAAAAAAAAAAAAAAAAAAAAAAAAAAAEAAAAAAAAAAAAAAAAAAAABAAAAAAAAAAAAAAAAAAAA////AAAAAAAAAAAAAAAAAAAAAAAAAAAAAAAAAAAAPAAAADwAAAA8AAAAAAAAAAAAAAAAAAAAAAAAAAAAAAAAAAAAAAAAAAAAAAAAAAAAAAAAAAAAAAAAAAAA/////8gABIAyMgAAAABCAGEAcwBpAGMAIABTAGEAbgBzAAAAAAAAAAAAAAAAAAAAAAAAAAAAAAAAAAAAAAAAAAAAAAAAAAAAAAAAAAAAAQAAAAAAAAAAAAAAAgAAAAAAAAAAAAAAAAAAAAAA/////wAAAAABAAAAAAAAAAAAAAAAAAAAEAAAAEcAZQBuAGUAcgBhAGwAAAAIAAAAAAAAAAAAAAABAAAAAAAAAAAAAAAAAAAAAAAAAAAAAAAAAAAAAAAAAAAAAAABAAAAAAAAAAAAAAAAAAAAAAAAAAEAAAAAAAAAAAAAAAAAAAAAAAAAAQAAAAAAAAAAAAAAAAAAAAAAAAABAAAAAAAAAAAAAAABAAAA/////wAAAAAAAAAAAAAAAAAAAAAAAAAAAAAAAAMAAAAAAAAAAgAAAAAAAAAAAPA/MMz7CwEAAF6NEAAAAAIAAAB6vglVoOsCQDCbxgQBAABejRAAAAACAAAArsnnBSTCIEAwft0LAQAAXo0QAAAAAAAAAAAAAAADAAAAAQAAAAMAAACQ4NMCAAAAAAAAAAAqAAAALQQ7BDUEPAQ1BD0EQgRLBCwAIAAyBEsETwQyBDsENQQ9BD0ESwQ1BCAAMAQ7BDMEPgRABDgEQgQ8BD4EPAQgAEwAVABSAGgAYQByAHYAZQBzAHQAAAMAAADw5ZcHAAAAAAAAAAA1AAAALQQ7BDUEPAQ1BD0EQgRLBCwAIAAyBEsETwQyBDsENQQ9BD0ESwQ1BCAAMAQ7BDMEPgRABDgEQgQ8BD4EPAQgAEQAQQBSAFQAUwAsACAAQQQ+BDQENQRABDYEMARJBDgENQQgAEwAVABSAAADAAAAIL+tAwAAAAAAAAAAJQAAAC0EOwQ1BDwENQQ9BEIESwQsACAAMgRLBE8EMgQ7BDUEPQQ9BEsENQQgADAEOwQzBD4EQAQ4BEIEPAQ+BDwEIABEAEEAUgBUAFMAAAEAAAAAAAAAAAAAAAAAAAABAAAA/////wAAAAAAAAAAAAAAAAEAAAAAAAAAAQAAAAEAAAD///8AAAAAAAAAAAAAAAAAAAAAAAAAAAAAAAAAAABkAAAAAQAAAAEAAAAAAAAAAAAAAAAAAAAAAAAAAAAAAAsAAAAKAAAAyAAAAAAAAAAAAAAAAAAAADwAAAA8AAAAPAAAAAAAAAAAAAAAAAAAAAAAAAAAAAAAAAAAAAEAAAAAAAAAAAAAAAAAAAABAAAAAAAAAAAAAAAAAAAA////AAAAAAAAAAAAAAAAAAAAAAAAAAAAAAAAAAAAPAAAADwAAAA8AAAAAAAAAAAAAAAAAAAAAAAAAAAAAAAAAAAAAAAAAAAAAAAAAAAAAAAAAAAAAAAAAAAA/////8gABIAyMgAAAABCAGEAcwBpAGMAIABTAGEAbgBzAAAAAAAAAAAAAAAAAAAAAAAAAAAAAAAAAAAAAAAAAAAAAAAAAAAAAAAAAAAAAQAAAAAAAAAAAAAAAgAAAAAAAAAAAAAAAAAAAAAA/////wAAAAABAAAAAAAAAAAAAAAAAAAAEAAAAEcAZQBuAGUAcgBhAGwAAAAIAAAAAAAAAAAAAAABAAAAAAAAAAAAAAAAAAAAAAAAAAAAAAAAAAAAAAAAAAAAAAABAAAAAAAAAAAAAAAAAAAAAAAAAAEAAAAAAAAAAAAAAAAAAAAAAAAAAQAAAAAAAAAAAAAAAAAAAAAAAAABAAAAAAAAAAAAAAACAAAA/////wAAAAAAAAAAAAAAAAAAAAAAAAAAAAAAAAMAAAAAAAAAAgAAAAAAAAAAAPA/wFAkDAEAAF6NEAAAAAIAAABZKE0le3MGQIDd+QsBAABejRAAAAACAAAA/C1Oa7ZPIECgb9gLAQAAXo0QAAAAAAAAAAAAAAADAAAAAQAAAAMAAAAgPhcMAAAAAAAAAAAqAAAALQQ7BDUEPAQ1BD0EQgRLBCwAIAAyBEsETwQyBDsENQQ9BD0ESwQ1BCAAMAQ7BDMEPgRABDgEQgQ8BD4EPAQgAEwAVABSAGgAYQByAHYAZQBzAHQAAAMAAAAwES0JAAAAAAAAAAA1AAAALQQ7BDUEPAQ1BD0EQgRLBCwAIAAyBEsETwQyBDsENQQ9BD0ESwQ1BCAAMAQ7BDMEPgRABDgEQgQ8BD4EPAQgAEQAQQBSAFQAUwAsACAAQQQ+BDQENQRABDYEMARJBDgENQQgAEwAVABSAAADAAAA8IyZBwAAAAAAAAAAJQAAAC0EOwQ1BDwENQQ9BEIESwQsACAAMgRLBE8EMgQ7BDUEPQQ9BEsENQQgADAEOwQzBD4EQAQ4BEIEPAQ+BDwEIABEAEEAUgBUAFMAAAEAAAAAAAAAAAAAAAAAAAABAAAA/////wAAAAAAAAAAAAAAAAEAAAAAAAAAAQAAAAEAAAD///8AAAAAAAAAAAAAAAAAAAAAAAAAAAAAAAAAAABkAAAAAQAAAAEAAAAAAAAAAAAAAAAAAAAAAAAAAAAAAAsAAAAKAAAAyAAAAAAAAAAAAAAAAAAAADwAAAA8AAAAPAAAAAAAAAAAAAAAAAAAAAAAAAAAAAAAAAAAAAEAAAAAAAAAAAAAAAAAAAABAAAAAAAAAAAAAAAAAAAA////AAAAAAAAAAAAAAAAAAAAAAAAAAAAAAAAAAAAPAAAADwAAAA8AAAAAAAAAAAAAAAAAAAAAAAAAAAAAAAAAAAAAAAAAAAAAAAAAAAAAAAAAAAAAAAAAAAA/////8gABIAyMgAAAABCAGEAcwBpAGMAIABTAGEAbgBzAAAAAAAAAAAAAAAAAAAAAAAAAAAAAAAAAAAAAAAAAAAAAAAAAAAAAAAAAAAAAQAAAAAAAAAAAAAAAgAAAAAAAAAAAAAAAAAAAAAA/////wAAAAABAAAAAAAAAAAAAAAAAAAAEAAAAEcAZQBuAGUAcgBhAGwAAAAIAAAAAAAAAAAAAAABAAAAAAAAAAAAAAAAAAAAAAAAAAAAAAAAAAAAAAAAAAAAAAABAAAAAAAAAAAAAAAAAAAAAAAAAAEAAAAAAAAAAAAAAAAAAAAAAAAAAQAAAAAAAAAAAAAAAAAAAAAAAAABAAAAAAAAAAAAAAADAAAA/////wAAAAAAAAAAAAAAAAAAAAAAAAAAAAAAAAMAAAAAAAAAAgAAAAAAAAAAAPA/wGy2AgEAAF6NEAAAAAIAAABbs740cs0GQNAC2wsBAABejRAAAAACAAAAI2QUE7FAHUAg+tYCAQAAXo0QAAAAAAAAAAAAAAADAAAAAQAAAAMAAACAvq0DAAAAAAAAAAAqAAAALQQ7BDUEPAQ1BD0EQgRLBCwAIAAyBEsETwQyBDsENQQ9BD0ESwQ1BCAAMAQ7BDMEPgRABDgEQgQ8BD4EPAQgAEwAVABSAGgAYQByAHYAZQBzAHQAAAMAAABAVrgDAAAAAAAAAAA1AAAALQQ7BDUEPAQ1BD0EQgRLBCwAIAAyBEsETwQyBDsENQQ9BD0ESwQ1BCAAMAQ7BDMEPgRABDgEQgQ8BD4EPAQgAEQAQQBSAFQAUwAsACAAQQQ+BDQENQRABDYEMARJBDgENQQgAEwAVABSAAADAAAAMOHTAgAAAAAAAAAAJQAAAC0EOwQ1BDwENQQ9BEIESwQsACAAMgRLBE8EMgQ7BDUEPQQ9BEsENQQgADAEOwQzBD4EQAQ4BEIEPAQ+BDwEIABEAEEAUgBUAFMAAAEAAAAAAAAAAAAAAAAAAAABAAAA/////wAAAAAAAAAAAAAAAAEAAAAAAAAAAQAAAAEAAAD///8AAAAAAAAAAAAAAAAAAAAAAAAAAAAAAAAAAABkAAAAAQAAAAEAAAAAAAAAAAAAAAAAAAAAAAAAAAAAAAsAAAAKAAAAyAAAAAAAAAAAAAAAAAAAADwAAAA8AAAAPAAAAAAAAAAAAAAAAAAAAAAAAAAAAAAAAAAAAAAAAAAAAAAAAAAAAAAAAAAAAAAAAAAAAAEAAAAAAAAAAAAAAAAAAAAAAAAAAQAAAAAAAAAAAAAAAAAAAAAAAAABAAAAAAAAAAAAAAAAAAAAAAAAAAEAAAAAAAAAAAAAAAAAAAABAAAAAQAAAAAAAAACAAAAAQAAAAAAAACWAAAAAAAAAAAAAACWAAAAAAAAAGQAAAABAAAAAAAAAAEAAAAAAAAAAAAAAP8A/wAA//8AAQAAADIAAAD//wAAAAAAAAAAAAAAAAAAAAAAAAAAAAAAAAAAAAAAAAAAAAAAAAAAAQAAAAAAAAABAAAAAQAAAAAAAAAAAAAAAAAAAAEAAAABAAAAAQAAAAAAAAAAAAAAAAAAAAAAAAABAAAAAQAAAAAAAAAAAAAAAAAAAAAAAAABAAAAAQAAAAAAAAAAAAAAAAAAAAEAAACWAAAAAQAAAAEAAAAAAAAAAAAAAAAAAAAAAAAAAQAAAAB/fwAAAAABAAAAAAAAAAAAAAEAAAABAAAAAAAAAAAAAAAAAAAAAQAAAAEAAAD///8AAAAAAAAAAAAAAAAAAAABAAAAAAAAAAIAAAAAAAAAAQAAAAEAAAAAAAAAAAAAAAAAAAAAAAAAAQAAAAEAAAAAAAAAAAAAAAAAAAADAAAAAAAAAAEAAAABAAAAAAAAAAAAAAAAAAAAAAAAAAMAAAD/////yAAEgDIyAAAAAEIAYQBzAGkAYwAgAFMAYQBuAHMAAAAAAAAAAAAAAAAAAAAAAAAAAAAAAAAAAAAAAAAAAAAAAAAAAAAAAAAAAAABAAAAAAAAAAAAAAACAAAAAAAAAAAAAAAAAAAAAAAAAAAAAAAAAAAAAAAAAAAAAAAAAAEAAAABAAAA////AAAAAAAAAAAAAAAAAAAAAAAAAAAAAAAAAAAAPAAAADwAAAA8AAAAAAAAAAAAAAAAAAAAAAAAAAAAAAAAAAAAAAAAAAAAAAAAAAAAAAAAAAAAAAAAAAAA/////8gABIAyMgAAAABCAGEAcwBpAGMAIABTAGEAbgBzAAAAAAAAAAAAAAAAAAAAAAAAAAAAAAAAAAAAAAAAAAAAAAAAAAAAAAAAAAAAAQAAAAAAAAAAAAAAAgAAAAAAAAAAAAAAAAAAAAAAEAAAAEcAZQBuAGUAcgBhAGwAAAAAAAAAAAAAAAAAAAABAAAAAAAAAAAAAAAAAAAAAAAAAAAAAAAAAAAAAAAAAAAAAAAAAAAAAAAAAAEAAAABAAAAAQAAAAEAAAABAAAAAAAAAAAAAAABAAAAAAABAAAAAAABAAAAAAABAAAAAAAAAAAAAAABAAAAAQAAAAEAAAABAAAAAQAAAAEAAAABAAAAAQAAAAAAAAAAAAAAAAAAAAEAAAABAAAAAQAAAAAAAAAAAAAAAAAAAAMAAAAAAAAAAQAAAAEAAAAAAAAAAAAAAAAAAAAAAAAAAwAAAP/////IAASAMjIAAAAAQgBhAHMAaQBjACAAUwBhAG4AcwAAAAAAAAAAAAAAAAAAAAAAAAAAAAAAAAAAAAAAAAAAAAAAAAAAAAAAAAAAAAEAAAAAAAAAAAAAAAIAAAAAAAAAAAAAAAAAAAAAAAAAAAAAAAAAAAAAAAAAAAAAAAAAAQAAAAEAAAD///8AAAAAAAAAAAAAAAAAAAAAAAAAAAAAAAAAAAA8AAAAPAAAADwAAAAAAAAAAAAAAAAAAAAAAAAAAAAAAAAAAAAAAAAAAAAAAAAAAAAAAAAAAAAAAAAAAAD/////yAAEgDIyAAAAAEIAYQBzAGkAYwAgAFMAYQBuAHMAAAAAAAAAAAAAAAAAAAAAAAAAAAAAAAAAAAAAAAAAAAAAAAAAAAAAAAAAAAABAAAAAAAAAAAAAAACAAAAAAAAAAAAAAAAAAAAAAAQAAAARwBlAG4AZQByAGEAbAAAAAIAAAAAAAAAAAAAAAEAAAAAAAAAAAAAAAAAAAAAAAAAAAAAAAAAAAAAAAAAAAAAAAAAAAAAAAAAAQAAAAEAAAABAAAAAQAAAAEAAAAAAAAAAAAAAAEAAAAAAAEAAAAAAAEAAAAAAAEAAAAAAAAAAAAAAAEAAAABAAAAAAAAAAEAAAAB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nJwAARAsAALBJAADLJwAAEAAAACYAAAAIAAAA/////wAAAAA="/>
              </a:ext>
            </a:extLst>
          </p:cNvGraphicFramePr>
          <p:nvPr/>
        </p:nvGraphicFramePr>
        <p:xfrm>
          <a:off x="6486525" y="1831340"/>
          <a:ext cx="5492115" cy="463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AAAAAAASwAAKAgAABAAAAAmAAAACAAAAD0QAAD//8EB"/>
              </a:ext>
            </a:extLst>
          </p:cNvSpPr>
          <p:nvPr>
            <p:ph type="title"/>
          </p:nvPr>
        </p:nvSpPr>
        <p:spPr>
          <a:xfrm>
            <a:off x="0" y="0"/>
            <a:ext cx="121920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Жизненный цикл ретротранспозонов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UwEAAEsnAADVPAAAvikAABAAAAAmAAAACAAAAD0QAAD//8EB"/>
              </a:ext>
            </a:extLst>
          </p:cNvSpPr>
          <p:nvPr>
            <p:ph type="body" idx="1"/>
          </p:nvPr>
        </p:nvSpPr>
        <p:spPr>
          <a:xfrm>
            <a:off x="215265" y="6387465"/>
            <a:ext cx="9673590" cy="39814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buNone/>
              <a:defRPr lang="ru-RU" sz="2000" cap="none"/>
            </a:pPr>
            <a:r>
              <a:t>Адаптировано из https://en.wikipedia.org/wiki/Retrotransposon</a:t>
            </a:r>
          </a:p>
        </p:txBody>
      </p:sp>
      <p:pic>
        <p:nvPicPr>
          <p:cNvPr id="4" name="Picture2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MMPAABdCAAAhTwAACY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359535"/>
            <a:ext cx="7275830" cy="50044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EAAAAAAAAAf38AAP///wgyAAAAAAAAAAAAAAAAAAAAAAAAAAAAAAAAAAAAeAAAAAEAAABAAAAAAAAAAAAAAABaAAAAAAAAAAAAAAAAAAAAAAAAAAAAAAAAAAAAAAAAAAAAAAAAAAAAAAAAAAAAAAAAAAAAAAAAAAAAAAAAAAAAAAAAAAAAAAAAAAAAFAAAADwAAAABAAAAAAAAAAAAAAk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8AAP///wEAAAAAAAAAAAAAAAAAAAAAAAAAAAAAAAAAAAAAAAAAAAAAAAJ/f38A5+bmA8zMzADAwP8Af39/AAAAAAAAAAAAAAAAAAAAAAAAAAAAIQAAABgAAAAUAAAAyCUAABILAADKRQAA5yUAABAAAAAmAAAACAAAAP//////////"/>
              </a:ext>
            </a:extLst>
          </p:cNvSpPr>
          <p:nvPr/>
        </p:nvSpPr>
        <p:spPr>
          <a:xfrm>
            <a:off x="6141720" y="1799590"/>
            <a:ext cx="5203190" cy="4361815"/>
          </a:xfrm>
          <a:prstGeom prst="rect">
            <a:avLst/>
          </a:prstGeom>
          <a:solidFill>
            <a:srgbClr val="7F7F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Rectangl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EAAAAAAAAAAH9/AP///wgyAAAAAAAAAAAAAAAAAAAAAAAAAAAAAAAAAAAAeAAAAAEAAABAAAAAAAAAAAAAAABaAAAAAAAAAAAAAAAAAAAAAAAAAAAAAAAAAAAAAAAAAAAAAAAAAAAAAAAAAAAAAAAAAAAAAAAAAAAAAAAAAAAAAAAAAAAAAAAAAAAAFAAAADwAAAABAAAAAAAAAAAAAAk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9/AP///wEAAAAAAAAAAAAAAAAAAAAAAAAAAAAAAAAAAAAAAAAAAAAAAAJ/f38A5+bmA8zMzADAwP8Af39/AAAAAAAAAAAAAAAAAAAAAAAAAAAAIQAAABgAAAAUAAAAVQQAABgLAAAUJQAA7SUAABAAAAAmAAAACAAAAP//////////"/>
              </a:ext>
            </a:extLst>
          </p:cNvSpPr>
          <p:nvPr/>
        </p:nvSpPr>
        <p:spPr>
          <a:xfrm>
            <a:off x="704215" y="1803400"/>
            <a:ext cx="5323205" cy="4361815"/>
          </a:xfrm>
          <a:prstGeom prst="rect">
            <a:avLst/>
          </a:prstGeom>
          <a:solidFill>
            <a:srgbClr val="007F7F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hIT0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sLAAAIJQAAACYAABAAAAAmAAAACAAAAAEQAAD//8EB"/>
              </a:ext>
            </a:extLst>
          </p:cNvSpPr>
          <p:nvPr>
            <p:ph type="body" idx="1"/>
          </p:nvPr>
        </p:nvSpPr>
        <p:spPr>
          <a:xfrm>
            <a:off x="838200" y="1825625"/>
            <a:ext cx="5181600" cy="435165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buNone/>
              <a:defRPr lang="ru-RU" b="1" cap="none"/>
            </a:pPr>
            <a:r>
              <a:t>Поиск LTR</a:t>
            </a:r>
          </a:p>
          <a:p>
            <a:pPr marL="0" indent="0" algn="ctr">
              <a:buNone/>
              <a:defRPr lang="ru-RU" b="1" cap="none"/>
            </a:pPr>
            <a:endParaRPr/>
          </a:p>
          <a:p>
            <a:pPr>
              <a:defRPr lang="ru-RU"/>
            </a:pPr>
            <a:r>
              <a:t>От пары LTR к доменам внутри</a:t>
            </a:r>
          </a:p>
          <a:p>
            <a:pPr>
              <a:defRPr lang="ru-RU"/>
            </a:pPr>
            <a:r>
              <a:t>Высокая вероятность ошибки</a:t>
            </a:r>
            <a:br/>
            <a:r>
              <a:t> II рода</a:t>
            </a:r>
          </a:p>
          <a:p>
            <a:pPr>
              <a:defRPr lang="ru-RU"/>
            </a:pPr>
            <a:r>
              <a:t>Сильная зависимость от качества геномной сборки</a:t>
            </a:r>
          </a:p>
        </p:txBody>
      </p:sp>
      <p:sp>
        <p:nvSpPr>
          <p:cNvPr id="5" name="ТекстСлайда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iYAADsLAAAKRgAAACYAABAAAAAmAAAACAAAAAEQAAD//8EB"/>
              </a:ext>
            </a:extLst>
          </p:cNvSpPr>
          <p:nvPr>
            <p:ph type="body" idx="2"/>
          </p:nvPr>
        </p:nvSpPr>
        <p:spPr>
          <a:xfrm>
            <a:off x="6203950" y="1825625"/>
            <a:ext cx="5181600" cy="435165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buNone/>
              <a:defRPr lang="ru-RU" b="1" cap="none"/>
            </a:pPr>
            <a:r>
              <a:t>Поиск доменов</a:t>
            </a:r>
          </a:p>
          <a:p>
            <a:pPr marL="0" indent="0" algn="ctr">
              <a:buNone/>
              <a:defRPr lang="ru-RU" b="1" cap="none"/>
            </a:pPr>
            <a:endParaRPr/>
          </a:p>
          <a:p>
            <a:pPr>
              <a:defRPr lang="ru-RU"/>
            </a:pPr>
            <a:r>
              <a:t>От целевого домена к LTR и другим доменам</a:t>
            </a:r>
          </a:p>
          <a:p>
            <a:pPr>
              <a:defRPr lang="ru-RU"/>
            </a:pPr>
            <a:r>
              <a:t>Высокая вероятность ошибки</a:t>
            </a:r>
            <a:br/>
            <a:r>
              <a:t> I рода</a:t>
            </a:r>
          </a:p>
        </p:txBody>
      </p:sp>
      <p:sp>
        <p:nvSpPr>
          <p:cNvPr id="6" name="ЗаголовокСлайда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P//////////"/>
              </a:ext>
            </a:extLst>
          </p:cNvSpPr>
          <p:nvPr/>
        </p:nvSpPr>
        <p:spPr>
          <a:xfrm>
            <a:off x="838200" y="-15875"/>
            <a:ext cx="105156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90000"/>
              </a:lnSpc>
              <a:defRPr lang="ru-RU" sz="3600" cap="none"/>
            </a:pPr>
            <a:r>
              <a:t>Подходы к поиску последовательностей LTR-ретротранспозонов в геномных сборках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 advClick="0">
        <p:extLst>
          <p:ext uri="smNativeData">
            <pr:smNativeData xmlns="smNativeData" xmlns:pr="smNativeData" xmlns:p15="http://schemas.microsoft.com/office/powerpoint/2012/main" val="+bweYwAAAAAIBwAAAAAAAAAAAAAAAAAAAAAAAAAAAAAAAAAAAAAAAAAAAAAAAAAAAAAAAAAAAAAAAAAA"/>
          </p:ext>
        </p:extLst>
      </p:transition>
    </mc:Choice>
    <mc:Fallback>
      <p:transition spd="slow" advClick="0">
        <p:extLst>
          <p:ext uri="smNativeData">
            <pr:smNativeData xmlns="smNativeData" xmlns:pr="smNativeData" xmlns:p15="http://schemas.microsoft.com/office/powerpoint/2012/main" xmlns:p14="http://schemas.microsoft.com/office/powerpoint/2010/main" val="+bweYwAAAAAIBwAAAAAAAAAAAAAAAAAAAAAAAAAAAAAAAAAAAA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8CAADYRQAAZwo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sLAADYRQAAACYAABAAAAAmAAAACAAAAAAQAAD//8EB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IMQAACFAgAAsTw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684145" y="409575"/>
            <a:ext cx="7181850" cy="64484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 advClick="0">
        <p:extLst>
          <p:ext uri="smNativeData">
            <pr:smNativeData xmlns="smNativeData" xmlns:pr="smNativeData" xmlns:p15="http://schemas.microsoft.com/office/powerpoint/2012/main" val="+bweYwAAAAAIBwAAAAAAAAAAAAAAAAAAAAAAAAAAAAAAAAAAAAAAAAAAAAAAAAAAAAAAAAAAAAAAAAAA"/>
          </p:ext>
        </p:extLst>
      </p:transition>
    </mc:Choice>
    <mc:Fallback>
      <p:transition spd="slow" advClick="0">
        <p:extLst>
          <p:ext uri="smNativeData">
            <pr:smNativeData xmlns="smNativeData" xmlns:pr="smNativeData" xmlns:p15="http://schemas.microsoft.com/office/powerpoint/2012/main" xmlns:p14="http://schemas.microsoft.com/office/powerpoint/2010/main" val="+bweYwAAAAAIBwAAAAAAAAAAAAAAAAAAAAAAAAAAAAAAAAAAAA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X////YRQAA6QMAABAAAAAmAAAACAAAAD0QAAD//8EB"/>
              </a:ext>
            </a:extLst>
          </p:cNvSpPr>
          <p:nvPr>
            <p:ph type="title"/>
          </p:nvPr>
        </p:nvSpPr>
        <p:spPr>
          <a:xfrm>
            <a:off x="838200" y="-17145"/>
            <a:ext cx="10515600" cy="6527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Спорное положение гнетовых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oNAAAvBAAAlDsAALs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170430" y="680085"/>
            <a:ext cx="7514590" cy="59410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 advClick="0">
        <p:extLst>
          <p:ext uri="smNativeData">
            <pr:smNativeData xmlns="smNativeData" xmlns:pr="smNativeData" xmlns:p15="http://schemas.microsoft.com/office/powerpoint/2012/main" val="+bweYwAAAAAIBwAAAAAAAAAAAAAAAAAAAAAAAAAAAAAAAAAAAAAAAAAAAAAAAAAAAAAAAAAAAAAAAAAA"/>
          </p:ext>
        </p:extLst>
      </p:transition>
    </mc:Choice>
    <mc:Fallback>
      <p:transition spd="slow" advClick="0">
        <p:extLst>
          <p:ext uri="smNativeData">
            <pr:smNativeData xmlns="smNativeData" xmlns:pr="smNativeData" xmlns:p15="http://schemas.microsoft.com/office/powerpoint/2012/main" xmlns:p14="http://schemas.microsoft.com/office/powerpoint/2010/main" val="+bweYwAAAAAIBwAAAAAAAAAAAAAAAAAAAAAAAAAAAAAAAAAAAA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AAAAOkAAABQNwAApQUAABAAAAAmAAAACAAAAP//////////"/>
              </a:ext>
            </a:extLst>
          </p:cNvSpPr>
          <p:nvPr/>
        </p:nvSpPr>
        <p:spPr>
          <a:xfrm>
            <a:off x="152400" y="147955"/>
            <a:ext cx="8839200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200" b="1" cap="none"/>
              <a:t>Деградация каталитически активных оснований у исходного домена рибонуклеазы H LTR-ретротранспозонов растений и оомицетов</a:t>
            </a:r>
          </a:p>
        </p:txBody>
      </p:sp>
      <p:pic>
        <p:nvPicPr>
          <p:cNvPr id="3" name="Picture 5" descr="D:\Dropbox\Dropbox\Диссер\потеря_каталитических_оснований.png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gEAAA/CQAAKDIAAMkh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03045"/>
            <a:ext cx="7467600" cy="39890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AMAADQIAABjEgAAegoAABAgAAAmAAAACAAAAP//////////"/>
              </a:ext>
            </a:extLst>
          </p:cNvSpPr>
          <p:nvPr/>
        </p:nvSpPr>
        <p:spPr>
          <a:xfrm>
            <a:off x="533400" y="1333500"/>
            <a:ext cx="245554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b="1" cap="none"/>
              <a:t>Исходный домен RNH </a:t>
            </a:r>
          </a:p>
        </p:txBody>
      </p:sp>
      <p:sp>
        <p:nvSpPr>
          <p:cNvPr id="5" name="Прямоугольник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DtgjAB/f38A7uzhA8zMzADAwP8Af39/AAAAAAAAAAAAAAAAAAAAAAAAAAAAIQAAABgAAAAUAAAA8A8AADkVAABwJgAAPyIAABAAAAAmAAAACAAAAP//////////"/>
              </a:ext>
            </a:extLst>
          </p:cNvSpPr>
          <p:nvPr/>
        </p:nvSpPr>
        <p:spPr>
          <a:xfrm>
            <a:off x="2590800" y="3449955"/>
            <a:ext cx="3657600" cy="2117090"/>
          </a:xfrm>
          <a:prstGeom prst="rect">
            <a:avLst/>
          </a:prstGeom>
          <a:noFill/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6" name="Прямая со стрелкой 7"/>
          <p:cNvCxn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DQAAAA0AAAAAkAAAAEgAAACQAAAASAAAAAAAAAAAAAAAAAAAAAEAAABQAAAAAAAAAAAA8L8AAAAAAAAAAAAAAAAAAP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u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P8AAAB/f38A7uzhA8zMzADAwP8Af39/AAAAAAAAAAAAAAAAAAAAAAAAAAAAIQAAABgAAAAUAAAAQBoAAH8PAAC4GgAAtBQAABAAAAAmAAAACAAAAP//////////"/>
              </a:ext>
            </a:extLst>
          </p:cNvCxnSpPr>
          <p:nvPr/>
        </p:nvCxnSpPr>
        <p:spPr>
          <a:xfrm rot="16200000">
            <a:off x="3882390" y="2903855"/>
            <a:ext cx="846455" cy="76200"/>
          </a:xfrm>
          <a:prstGeom prst="straightConnector1">
            <a:avLst/>
          </a:prstGeom>
          <a:noFill/>
          <a:ln w="29210" cap="flat" cmpd="sng" algn="ctr">
            <a:solidFill>
              <a:srgbClr val="FF0000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7" name="TextBox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AQAABQZAAAIDwAADh0AABAgAAAmAAAACAAAAP//////////"/>
              </a:ext>
            </a:extLst>
          </p:cNvSpPr>
          <p:nvPr/>
        </p:nvSpPr>
        <p:spPr>
          <a:xfrm>
            <a:off x="685800" y="4076700"/>
            <a:ext cx="175768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/>
              <a:t>приобретение</a:t>
            </a:r>
          </a:p>
          <a:p>
            <a:pPr algn="ctr">
              <a:defRPr lang="ru-RU"/>
            </a:pPr>
            <a:r>
              <a:rPr lang="ru-RU" b="1" cap="none"/>
              <a:t> нового домена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 advClick="0">
        <p:extLst>
          <p:ext uri="smNativeData">
            <pr:smNativeData xmlns="smNativeData" xmlns:pr="smNativeData" xmlns:p15="http://schemas.microsoft.com/office/powerpoint/2012/main" val="+bweYwAAAAAIBwAAAAAAAAAAAAAAAAAAAAAAAAAAAAAAAAAAAAAAAAAAAAAAAAAAAAAAAAAAAAAAAAAA"/>
          </p:ext>
        </p:extLst>
      </p:transition>
    </mc:Choice>
    <mc:Fallback>
      <p:transition spd="slow" advClick="0">
        <p:extLst>
          <p:ext uri="smNativeData">
            <pr:smNativeData xmlns="smNativeData" xmlns:pr="smNativeData" xmlns:p15="http://schemas.microsoft.com/office/powerpoint/2012/main" xmlns:p14="http://schemas.microsoft.com/office/powerpoint/2010/main" val="+bweYwAAAAAIBwAAAAAAAAAAAAAAAAAAAAAAAAAAAAAAAAAAAA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H1w////////"/>
              </a:ext>
            </a:extLst>
          </p:cNvSpPr>
          <p:nvPr>
            <p:ph type="title"/>
          </p:nvPr>
        </p:nvSpPr>
        <p:spPr>
          <a:xfrm>
            <a:off x="0" y="-15875"/>
            <a:ext cx="121920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2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Разнообразие и распространение структурных вариантов LTR-ретротранспозонов с дополнительной рибонуклеазой H (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) в геномах зелёных растений. Филогенетическая реконструкция по домену RT отражает вертикальную эволюцию.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NYDAADjCAAA9CkAABc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" y="1444625"/>
            <a:ext cx="6196330" cy="52349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YtAAAREwAAYEgAAJce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359650" y="3099435"/>
            <a:ext cx="4405630" cy="18732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mQEAAOf///+nSAAADwgAABAAAAAmAAAACAAAAAEQAAD//8EB"/>
              </a:ext>
            </a:extLst>
          </p:cNvSpPr>
          <p:nvPr>
            <p:ph type="title"/>
          </p:nvPr>
        </p:nvSpPr>
        <p:spPr>
          <a:xfrm>
            <a:off x="259715" y="-15875"/>
            <a:ext cx="1155065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Несоответствие филогенетических деревьев RT и </a:t>
            </a:r>
            <a:r>
              <a:rPr lang="ru-RU" cap="none">
                <a:solidFill>
                  <a:srgbClr val="FF0000"/>
                </a:solidFill>
              </a:rPr>
              <a:t>aRH</a:t>
            </a:r>
          </a:p>
        </p:txBody>
      </p:sp>
      <p:sp>
        <p:nvSpPr>
          <p:cNvPr id="3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wAAP0IAAB8GwAAbQsAABAAAAAmAAAACAAAAP//////////"/>
              </a:ext>
            </a:extLst>
          </p:cNvSpPr>
          <p:nvPr/>
        </p:nvSpPr>
        <p:spPr>
          <a:xfrm>
            <a:off x="1950720" y="1461135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RT-древо</a:t>
            </a:r>
          </a:p>
        </p:txBody>
      </p:sp>
      <p:sp>
        <p:nvSpPr>
          <p:cNvPr id="4" name="Textbox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JzMAABQJAACjQgAAhAsAABAAAAAmAAAACAAAAP//////////"/>
              </a:ext>
            </a:extLst>
          </p:cNvSpPr>
          <p:nvPr/>
        </p:nvSpPr>
        <p:spPr>
          <a:xfrm>
            <a:off x="8315325" y="1475740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RH-древо</a:t>
            </a:r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cqAABEDgAAfEkAAEU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831965" y="2319020"/>
            <a:ext cx="5113655" cy="3902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ABAABrDgAASCkAACQ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43785"/>
            <a:ext cx="6456680" cy="38563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cqAABEDgAAfEkAAEU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831965" y="2319020"/>
            <a:ext cx="5113655" cy="3902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ABAABrDgAASCkAACQ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43785"/>
            <a:ext cx="6456680" cy="38563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/////+f///8ASwAADwgAABAAAAAmAAAACAAAAAEQAAD//8EB"/>
              </a:ext>
            </a:extLst>
          </p:cNvSpPr>
          <p:nvPr>
            <p:ph type="title"/>
          </p:nvPr>
        </p:nvSpPr>
        <p:spPr>
          <a:xfrm>
            <a:off x="-635" y="-15875"/>
            <a:ext cx="12192635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Структура из трёх доменов RH - результат дупликации домена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в элементах антоцеротовых мхов</a:t>
            </a:r>
          </a:p>
        </p:txBody>
      </p:sp>
      <p:sp>
        <p:nvSpPr>
          <p:cNvPr id="5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wAAP0IAAB8GwAAbQsAABAAAAAmAAAACAAAAP//////////"/>
              </a:ext>
            </a:extLst>
          </p:cNvSpPr>
          <p:nvPr/>
        </p:nvSpPr>
        <p:spPr>
          <a:xfrm>
            <a:off x="1950720" y="1461135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RT-древо</a:t>
            </a:r>
          </a:p>
        </p:txBody>
      </p:sp>
      <p:sp>
        <p:nvSpPr>
          <p:cNvPr id="6" name="Textbox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JzMAABQJAACjQgAAhAsAABAAAAAmAAAACAAAAP//////////"/>
              </a:ext>
            </a:extLst>
          </p:cNvSpPr>
          <p:nvPr/>
        </p:nvSpPr>
        <p:spPr>
          <a:xfrm>
            <a:off x="8315325" y="1475740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RH-древо</a:t>
            </a:r>
          </a:p>
        </p:txBody>
      </p:sp>
      <p:sp>
        <p:nvSpPr>
          <p:cNvPr id="7" name="Линия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HhQAAA8dAAAHFgAAsx4AABAAAAAmAAAACAAAAP//////////"/>
              </a:ext>
            </a:extLst>
          </p:cNvSpPr>
          <p:nvPr/>
        </p:nvSpPr>
        <p:spPr>
          <a:xfrm flipH="1" flipV="1">
            <a:off x="3270250" y="4723765"/>
            <a:ext cx="310515" cy="2667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Автофигура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B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I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ihMAAOUbAABRFQAAEx0AABAAAAAmAAAACAAAAP//////////"/>
              </a:ext>
            </a:extLst>
          </p:cNvSpPr>
          <p:nvPr/>
        </p:nvSpPr>
        <p:spPr>
          <a:xfrm>
            <a:off x="3176270" y="4534535"/>
            <a:ext cx="288925" cy="191770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/>
            </a:pPr>
            <a:endParaRPr/>
          </a:p>
        </p:txBody>
      </p:sp>
      <p:sp>
        <p:nvSpPr>
          <p:cNvPr id="9" name="Линия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3xYAANkcAADIGAAAfR4AABAAAAAmAAAACAAAAP//////////"/>
              </a:ext>
            </a:extLst>
          </p:cNvSpPr>
          <p:nvPr/>
        </p:nvSpPr>
        <p:spPr>
          <a:xfrm flipH="1" flipV="1">
            <a:off x="3717925" y="4689475"/>
            <a:ext cx="310515" cy="266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0" name="Автофигура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A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bhUAAMobAAArFwAAEx0AABAAAAAmAAAACAAAAP//////////"/>
              </a:ext>
            </a:extLst>
          </p:cNvSpPr>
          <p:nvPr/>
        </p:nvSpPr>
        <p:spPr>
          <a:xfrm>
            <a:off x="3483610" y="4517390"/>
            <a:ext cx="282575" cy="20891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0000FF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Автофигура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B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hBMAAH4aAABLFQAArBsAABAAAAAmAAAACAAAAP//////////"/>
              </a:ext>
            </a:extLst>
          </p:cNvSpPr>
          <p:nvPr/>
        </p:nvSpPr>
        <p:spPr>
          <a:xfrm>
            <a:off x="3172460" y="4306570"/>
            <a:ext cx="288925" cy="191770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/>
            </a:pPr>
            <a:endParaRPr/>
          </a:p>
        </p:txBody>
      </p:sp>
      <p:sp>
        <p:nvSpPr>
          <p:cNvPr id="12" name="Линия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ShUAAK0YAAAzFwAAURoAABAAAAAmAAAACAAAAP//////////"/>
              </a:ext>
            </a:extLst>
          </p:cNvSpPr>
          <p:nvPr/>
        </p:nvSpPr>
        <p:spPr>
          <a:xfrm flipH="1">
            <a:off x="3460750" y="4011295"/>
            <a:ext cx="310515" cy="2667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3" name="Эллипс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jikAAPcfAAAcQQAADCMAABAAAAAmAAAACAAAAP//////////"/>
              </a:ext>
            </a:extLst>
          </p:cNvSpPr>
          <p:nvPr/>
        </p:nvSpPr>
        <p:spPr>
          <a:xfrm rot="16199370">
            <a:off x="8418830" y="3532505"/>
            <a:ext cx="501015" cy="382905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4" name="Эллипс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mikAAAseAADKQAAAzCAAABAAAAAmAAAACAAAAP//////////"/>
              </a:ext>
            </a:extLst>
          </p:cNvSpPr>
          <p:nvPr/>
        </p:nvSpPr>
        <p:spPr>
          <a:xfrm rot="16199265">
            <a:off x="8423275" y="3223260"/>
            <a:ext cx="447675" cy="3769360"/>
          </a:xfrm>
          <a:prstGeom prst="ellipse">
            <a:avLst/>
          </a:prstGeom>
          <a:noFill/>
          <a:ln w="63500" cap="flat" cmpd="sng" algn="ctr">
            <a:solidFill>
              <a:srgbClr val="0000FF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/>
            </a:pPr>
            <a:endParaRPr/>
          </a:p>
        </p:txBody>
      </p:sp>
      <p:sp>
        <p:nvSpPr>
          <p:cNvPr id="15" name="Линия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gzoAAHUjAACjPQAAlSYAABAAAAAmAAAACAAAAP//////////"/>
              </a:ext>
            </a:extLst>
          </p:cNvSpPr>
          <p:nvPr/>
        </p:nvSpPr>
        <p:spPr>
          <a:xfrm flipH="1" flipV="1">
            <a:off x="9511665" y="5763895"/>
            <a:ext cx="508000" cy="508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6" name="Линия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QUAAAN0bAABvRAAAQR4AABAAAAAmAAAACAAAAP//////////"/>
              </a:ext>
            </a:extLst>
          </p:cNvSpPr>
          <p:nvPr/>
        </p:nvSpPr>
        <p:spPr>
          <a:xfrm flipH="1">
            <a:off x="10445115" y="4529455"/>
            <a:ext cx="679450" cy="38862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martArt1"/>
          <p:cNvGraphicFramePr/>
          <p:nvPr/>
        </p:nvGraphicFramePr>
        <p:xfrm>
          <a:off x="2973705" y="2025015"/>
          <a:ext cx="6096000" cy="338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AAAAAAASwAAKAgAABAAAAAmAAAACAAAAAEAAAAAAAAA"/>
              </a:ext>
            </a:extLst>
          </p:cNvSpPr>
          <p:nvPr>
            <p:ph type="title"/>
          </p:nvPr>
        </p:nvSpPr>
        <p:spPr>
          <a:xfrm>
            <a:off x="0" y="0"/>
            <a:ext cx="12192000" cy="1325880"/>
          </a:xfrm>
        </p:spPr>
        <p:txBody>
          <a:bodyPr/>
          <a:lstStyle/>
          <a:p>
            <a:pPr algn="ctr">
              <a:defRPr lang="ru-RU" sz="3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Домен рибонуклеазы Н известен формированием двудоменных структур элементов</a:t>
            </a:r>
          </a:p>
        </p:txBody>
      </p:sp>
      <p:grpSp>
        <p:nvGrpSpPr>
          <p:cNvPr id="31" name="Group8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+bweYxMAAAAlAAAAAQAAAA8BAAAAkAAAAEgAAACQAAAASAAAAAAAAAAAAAAAAAAAABcAAAAUAAAAAAAAAAAAAAD/fwAA/38AAAAAAAAJAAAABAAAAAAAAAAfAAAAVAAAAAAAAAAAAAAAAAAAAAAAAAAAAAAAAAAAAAAAAAAAAAAAAAAAAAAAAAAAAAAAAAAAAAAAAAAAAAAAAAAAAAAAAAAAAAAAAAAAAAAAAAAAAAAAAAAAACEAAAAYAAAAFAAAADESAAD2CAAA3DcAAOQfAAAQAAAAJgAAAAgAAAD/////AAAAAA=="/>
              </a:ext>
            </a:extLst>
          </p:cNvGrpSpPr>
          <p:nvPr/>
        </p:nvGrpSpPr>
        <p:grpSpPr>
          <a:xfrm>
            <a:off x="2957195" y="1456690"/>
            <a:ext cx="6123305" cy="3727450"/>
            <a:chOff x="2957195" y="1456690"/>
            <a:chExt cx="6123305" cy="3727450"/>
          </a:xfrm>
        </p:grpSpPr>
        <p:sp>
          <p:nvSpPr>
            <p:cNvPr id="36" name="TextBox 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dx4AAPYIAABfLAAAxgsAAAAgAAAmAAAACAAAAP//////////"/>
                </a:ext>
              </a:extLst>
            </p:cNvSpPr>
            <p:nvPr/>
          </p:nvSpPr>
          <p:spPr>
            <a:xfrm>
              <a:off x="4952365" y="1456690"/>
              <a:ext cx="2260600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spcCol="215900" anchor="t"/>
            <a:lstStyle/>
            <a:p>
              <a:pPr>
                <a:defRPr lang="ru-RU" sz="2400" cap="none"/>
              </a:pPr>
              <a:r>
                <a:t>рибонуклеаза H</a:t>
              </a:r>
            </a:p>
          </p:txBody>
        </p:sp>
        <p:sp>
          <p:nvSpPr>
            <p:cNvPr id="35" name="TextBox 6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RMAABIRAAC8GwAA4hMAAAAgAAAmAAAACAAAAP//////////"/>
                </a:ext>
              </a:extLst>
            </p:cNvSpPr>
            <p:nvPr/>
          </p:nvSpPr>
          <p:spPr>
            <a:xfrm>
              <a:off x="3155315" y="2774950"/>
              <a:ext cx="1353185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spcCol="215900" anchor="t"/>
            <a:lstStyle/>
            <a:p>
              <a:pPr>
                <a:defRPr lang="ru-RU" sz="2400" cap="none"/>
              </a:pPr>
              <a:r>
                <a:t>протеаза</a:t>
              </a:r>
            </a:p>
          </p:txBody>
        </p:sp>
        <p:sp>
          <p:nvSpPr>
            <p:cNvPr id="34" name="TextBox 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1i4AAMMQAADcNwAAkxMAAAAgAAAmAAAACAAAAP//////////"/>
                </a:ext>
              </a:extLst>
            </p:cNvSpPr>
            <p:nvPr/>
          </p:nvSpPr>
          <p:spPr>
            <a:xfrm>
              <a:off x="7613650" y="2724785"/>
              <a:ext cx="1466850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spcCol="215900" anchor="t"/>
            <a:lstStyle/>
            <a:p>
              <a:pPr>
                <a:defRPr lang="ru-RU" sz="2400" cap="none"/>
              </a:pPr>
              <a:r>
                <a:t>интеграза</a:t>
              </a:r>
            </a:p>
          </p:txBody>
        </p:sp>
        <p:sp>
          <p:nvSpPr>
            <p:cNvPr id="33" name="TextBox 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8SoAAMEcAAAlNwAAkR8AAAAAAAAmAAAACAAAAP//////////"/>
                </a:ext>
              </a:extLst>
            </p:cNvSpPr>
            <p:nvPr/>
          </p:nvSpPr>
          <p:spPr>
            <a:xfrm>
              <a:off x="6980555" y="4674235"/>
              <a:ext cx="1983740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 sz="2400" cap="none"/>
              </a:pPr>
              <a:r>
                <a:t>хромодомен</a:t>
              </a:r>
            </a:p>
          </p:txBody>
        </p:sp>
        <p:sp>
          <p:nvSpPr>
            <p:cNvPr id="32" name="TextBox 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MRIAABQdAABkHgAA5B8AAAAgAAAmAAAACAAAAP//////////"/>
                </a:ext>
              </a:extLst>
            </p:cNvSpPr>
            <p:nvPr/>
          </p:nvSpPr>
          <p:spPr>
            <a:xfrm>
              <a:off x="2957195" y="4726940"/>
              <a:ext cx="1983105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spcCol="215900" anchor="t"/>
            <a:lstStyle/>
            <a:p>
              <a:pPr>
                <a:defRPr lang="ru-RU" sz="2400" cap="none"/>
              </a:pPr>
              <a:r>
                <a:t>эндонуклеаза</a:t>
              </a:r>
            </a:p>
          </p:txBody>
        </p:sp>
      </p:grpSp>
      <p:sp>
        <p:nvSpPr>
          <p:cNvPr id="37" name="Textbox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oxAAAPYjAABeOwAAZigAABAAAAAmAAAACAAAAP//////////"/>
              </a:ext>
            </a:extLst>
          </p:cNvSpPr>
          <p:nvPr/>
        </p:nvSpPr>
        <p:spPr>
          <a:xfrm>
            <a:off x="2704465" y="5845810"/>
            <a:ext cx="6946265" cy="721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 sz="2800" cap="none"/>
            </a:pPr>
            <a:r>
              <a:t>RT - обратная транскриптаза, ключевой домен ретротранспозонов</a:t>
            </a:r>
          </a:p>
        </p:txBody>
      </p:sp>
      <p:sp>
        <p:nvSpPr>
          <p:cNvPr id="38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Q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iB4AAEwJAABDLAAA9hEAABAAAAAmAAAACAAAAP//////////"/>
              </a:ext>
            </a:extLst>
          </p:cNvSpPr>
          <p:nvPr/>
        </p:nvSpPr>
        <p:spPr>
          <a:xfrm>
            <a:off x="4963160" y="1511300"/>
            <a:ext cx="2232025" cy="1408430"/>
          </a:xfrm>
          <a:prstGeom prst="flowChartAlternateProcess">
            <a:avLst/>
          </a:prstGeom>
          <a:noFill/>
          <a:ln w="508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cqAABEDgAAfEkAAEU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831965" y="2319020"/>
            <a:ext cx="5113655" cy="3902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ABAABrDgAASCkAACQ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43785"/>
            <a:ext cx="6456680" cy="38563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mQEAAOf///+nSAAADwgAABAAAAAmAAAACAAAAAEQAAD//8EB"/>
              </a:ext>
            </a:extLst>
          </p:cNvSpPr>
          <p:nvPr>
            <p:ph type="title"/>
          </p:nvPr>
        </p:nvSpPr>
        <p:spPr>
          <a:xfrm>
            <a:off x="259715" y="-15875"/>
            <a:ext cx="1155065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Гетерогенность кластеров плаунов свидительствует о небольшом филогенетическом расстоянии на древе RT</a:t>
            </a:r>
          </a:p>
        </p:txBody>
      </p:sp>
      <p:sp>
        <p:nvSpPr>
          <p:cNvPr id="5" name="Ellips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OjYAAAQcAADLQAAAdx4AABAAAAAmAAAACAAAAP//////////"/>
              </a:ext>
            </a:extLst>
          </p:cNvSpPr>
          <p:nvPr/>
        </p:nvSpPr>
        <p:spPr>
          <a:xfrm rot="5400000">
            <a:off x="9474835" y="3894455"/>
            <a:ext cx="398145" cy="171767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/>
            </a:pPr>
            <a:endParaRPr/>
          </a:p>
        </p:txBody>
      </p:sp>
      <p:sp>
        <p:nvSpPr>
          <p:cNvPr id="6" name="Ellips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uTYAADAaAAB5QAAAoxwAABAAAAAmAAAACAAAAP//////////"/>
              </a:ext>
            </a:extLst>
          </p:cNvSpPr>
          <p:nvPr/>
        </p:nvSpPr>
        <p:spPr>
          <a:xfrm rot="5401051">
            <a:off x="9488805" y="3663950"/>
            <a:ext cx="398145" cy="158496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Ellips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BgYAABceAAADJQAAhiIAABAAAAAmAAAACAAAAP//////////"/>
              </a:ext>
            </a:extLst>
          </p:cNvSpPr>
          <p:nvPr/>
        </p:nvSpPr>
        <p:spPr>
          <a:xfrm>
            <a:off x="979170" y="4891405"/>
            <a:ext cx="5037455" cy="72072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wAAP0IAAB8GwAAbQsAABAAAAAmAAAACAAAAP//////////"/>
              </a:ext>
            </a:extLst>
          </p:cNvSpPr>
          <p:nvPr/>
        </p:nvSpPr>
        <p:spPr>
          <a:xfrm>
            <a:off x="1950720" y="1461135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RT-древо</a:t>
            </a:r>
          </a:p>
        </p:txBody>
      </p:sp>
      <p:sp>
        <p:nvSpPr>
          <p:cNvPr id="9" name="Textbox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JzMAABQJAACjQgAAhAsAABAAAAAmAAAACAAAAP//////////"/>
              </a:ext>
            </a:extLst>
          </p:cNvSpPr>
          <p:nvPr/>
        </p:nvSpPr>
        <p:spPr>
          <a:xfrm>
            <a:off x="8315325" y="1475740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RH-древо</a:t>
            </a:r>
          </a:p>
        </p:txBody>
      </p:sp>
      <p:sp>
        <p:nvSpPr>
          <p:cNvPr id="10" name="Lin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TUAAADoeAADsQgAAsiAAABAAAAAmAAAACAAAAP//////////"/>
              </a:ext>
            </a:extLst>
          </p:cNvSpPr>
          <p:nvPr/>
        </p:nvSpPr>
        <p:spPr>
          <a:xfrm flipH="1" flipV="1">
            <a:off x="10452735" y="4913630"/>
            <a:ext cx="426085" cy="4013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1" name="Line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xUAAAAQcAABUQwAA7x0AABAAAAAmAAAACAAAAP//////////"/>
              </a:ext>
            </a:extLst>
          </p:cNvSpPr>
          <p:nvPr/>
        </p:nvSpPr>
        <p:spPr>
          <a:xfrm flipH="1" flipV="1">
            <a:off x="10528935" y="4554220"/>
            <a:ext cx="415925" cy="31178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2" name="Line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biQAAKUhAADTJgAAviMAABAAAAAmAAAACAAAAP//////////"/>
              </a:ext>
            </a:extLst>
          </p:cNvSpPr>
          <p:nvPr/>
        </p:nvSpPr>
        <p:spPr>
          <a:xfrm flipH="1" flipV="1">
            <a:off x="5922010" y="5469255"/>
            <a:ext cx="389255" cy="34099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3" name="Line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NCQAABIaAACEJgAAIhwAABAAAAAmAAAACAAAAP//////////"/>
              </a:ext>
            </a:extLst>
          </p:cNvSpPr>
          <p:nvPr/>
        </p:nvSpPr>
        <p:spPr>
          <a:xfrm flipH="1" flipV="1">
            <a:off x="5885180" y="4237990"/>
            <a:ext cx="375920" cy="3352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4" name="Ellipse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LgQAAKMYAAASJQAAnhoAABAAAAAmAAAACAAAAP//////////"/>
              </a:ext>
            </a:extLst>
          </p:cNvSpPr>
          <p:nvPr/>
        </p:nvSpPr>
        <p:spPr>
          <a:xfrm>
            <a:off x="679450" y="4004945"/>
            <a:ext cx="5346700" cy="32194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cqAABEDgAAfEkAAEU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831965" y="2319020"/>
            <a:ext cx="5113655" cy="3902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ABAABrDgAASCkAACQ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43785"/>
            <a:ext cx="6456680" cy="38563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/////+f///8ASwAADwgAABAAAAAmAAAACAAAAAEQAAD//8EB"/>
              </a:ext>
            </a:extLst>
          </p:cNvSpPr>
          <p:nvPr>
            <p:ph type="title"/>
          </p:nvPr>
        </p:nvSpPr>
        <p:spPr>
          <a:xfrm>
            <a:off x="-635" y="-15875"/>
            <a:ext cx="12192635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Домен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эволюционирует с разной скоростью в зависимости от положения в элементах геномов семенных </a:t>
            </a:r>
          </a:p>
        </p:txBody>
      </p:sp>
      <p:sp>
        <p:nvSpPr>
          <p:cNvPr id="5" name="Ellips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HTEAADoYAADRQQAAixoAABAAAAAmAAAACAAAAP//////////"/>
              </a:ext>
            </a:extLst>
          </p:cNvSpPr>
          <p:nvPr/>
        </p:nvSpPr>
        <p:spPr>
          <a:xfrm rot="5399884">
            <a:off x="9152890" y="2769235"/>
            <a:ext cx="376555" cy="271526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Ellipse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EjIAAG4SAACuQwAAlRYAABAAAAAmAAAACAAAAP//////////"/>
              </a:ext>
            </a:extLst>
          </p:cNvSpPr>
          <p:nvPr/>
        </p:nvSpPr>
        <p:spPr>
          <a:xfrm rot="5400803">
            <a:off x="9232900" y="1902460"/>
            <a:ext cx="675005" cy="2862580"/>
          </a:xfrm>
          <a:prstGeom prst="ellipse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wAAP0IAAB8GwAAbQsAABAAAAAmAAAACAAAAP//////////"/>
              </a:ext>
            </a:extLst>
          </p:cNvSpPr>
          <p:nvPr/>
        </p:nvSpPr>
        <p:spPr>
          <a:xfrm>
            <a:off x="1950720" y="1461135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RT-древо</a:t>
            </a:r>
          </a:p>
        </p:txBody>
      </p:sp>
      <p:sp>
        <p:nvSpPr>
          <p:cNvPr id="8" name="Textbox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JzMAABQJAACjQgAAhAsAABAAAAAmAAAACAAAAP//////////"/>
              </a:ext>
            </a:extLst>
          </p:cNvSpPr>
          <p:nvPr/>
        </p:nvSpPr>
        <p:spPr>
          <a:xfrm>
            <a:off x="8315325" y="1475740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RH-древо</a:t>
            </a:r>
          </a:p>
        </p:txBody>
      </p:sp>
      <p:sp>
        <p:nvSpPr>
          <p:cNvPr id="9" name="Lin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5wQAAD4WAAAfBwAA1BcAABAAAAAmAAAACAAAAP//////////"/>
              </a:ext>
            </a:extLst>
          </p:cNvSpPr>
          <p:nvPr/>
        </p:nvSpPr>
        <p:spPr>
          <a:xfrm flipV="1">
            <a:off x="796925" y="3615690"/>
            <a:ext cx="360680" cy="257810"/>
          </a:xfrm>
          <a:prstGeom prst="line">
            <a:avLst/>
          </a:prstGeom>
          <a:noFill/>
          <a:ln w="38100" cap="flat" cmpd="sng" algn="ctr">
            <a:solidFill>
              <a:srgbClr val="007F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0" name="Line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6y4AACIVAAALMgAACxYAABAAAAAmAAAACAAAAP//////////"/>
              </a:ext>
            </a:extLst>
          </p:cNvSpPr>
          <p:nvPr/>
        </p:nvSpPr>
        <p:spPr>
          <a:xfrm flipV="1">
            <a:off x="7626985" y="3435350"/>
            <a:ext cx="508000" cy="147955"/>
          </a:xfrm>
          <a:prstGeom prst="line">
            <a:avLst/>
          </a:prstGeom>
          <a:noFill/>
          <a:ln w="38100" cap="flat" cmpd="sng" algn="ctr">
            <a:solidFill>
              <a:srgbClr val="007F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1" name="Line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3y4AAFAaAAAtMgAAthsAABAAAAAmAAAACAAAAP//////////"/>
              </a:ext>
            </a:extLst>
          </p:cNvSpPr>
          <p:nvPr/>
        </p:nvSpPr>
        <p:spPr>
          <a:xfrm flipV="1">
            <a:off x="7619365" y="4277360"/>
            <a:ext cx="537210" cy="22733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2" name="Line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LQYAABISAAASCAAASRQAABAAAAAmAAAACAAAAP//////////"/>
              </a:ext>
            </a:extLst>
          </p:cNvSpPr>
          <p:nvPr/>
        </p:nvSpPr>
        <p:spPr>
          <a:xfrm flipV="1">
            <a:off x="1003935" y="2937510"/>
            <a:ext cx="307975" cy="3600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3" name="Line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jAUAALgYAABxBwAA7xoAABAAAAAmAAAACAAAAP//////////"/>
              </a:ext>
            </a:extLst>
          </p:cNvSpPr>
          <p:nvPr/>
        </p:nvSpPr>
        <p:spPr>
          <a:xfrm flipV="1">
            <a:off x="901700" y="4018280"/>
            <a:ext cx="307975" cy="3600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3AcAADAVAACRJwAAghcAABAAAAAmAAAACAAAAP//////////"/>
              </a:ext>
            </a:extLst>
          </p:cNvSpPr>
          <p:nvPr/>
        </p:nvSpPr>
        <p:spPr>
          <a:xfrm>
            <a:off x="1277620" y="3444240"/>
            <a:ext cx="5154295" cy="377190"/>
          </a:xfrm>
          <a:prstGeom prst="flowChartAlternateProcess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sp>
        <p:nvSpPr>
          <p:cNvPr id="15" name="AutoShap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LAgAAG0OAACnJwAA+hQAABAAAAAmAAAACAAAAP//////////"/>
              </a:ext>
            </a:extLst>
          </p:cNvSpPr>
          <p:nvPr/>
        </p:nvSpPr>
        <p:spPr>
          <a:xfrm>
            <a:off x="1328420" y="2345055"/>
            <a:ext cx="5117465" cy="1064895"/>
          </a:xfrm>
          <a:prstGeom prst="flowChartAlternateProcess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6" name="AutoShap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KwgAALkXAACmJwAA4hgAABAAAAAmAAAACAAAAP//////////"/>
              </a:ext>
            </a:extLst>
          </p:cNvSpPr>
          <p:nvPr/>
        </p:nvSpPr>
        <p:spPr>
          <a:xfrm>
            <a:off x="1327785" y="3856355"/>
            <a:ext cx="5117465" cy="188595"/>
          </a:xfrm>
          <a:prstGeom prst="flowChartAlternateProcess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cqAABEDgAAfEkAAEU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831965" y="2319020"/>
            <a:ext cx="5113655" cy="3902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ABAABrDgAASCkAACQ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43785"/>
            <a:ext cx="6456680" cy="38563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/////+f///8ASwAADwgAABAAAAAmAAAACAAAAAEQAAD//8EB"/>
              </a:ext>
            </a:extLst>
          </p:cNvSpPr>
          <p:nvPr>
            <p:ph type="title"/>
          </p:nvPr>
        </p:nvSpPr>
        <p:spPr>
          <a:xfrm>
            <a:off x="-635" y="-15875"/>
            <a:ext cx="12192635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Распространёность «ретровирусной» структуры может свидетельствовать об исходном захвате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в данном положении</a:t>
            </a:r>
          </a:p>
        </p:txBody>
      </p:sp>
      <p:sp>
        <p:nvSpPr>
          <p:cNvPr id="5" name="Ellips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HTEAADoYAADRQQAAixoAABAAAAAmAAAACAAAAP//////////"/>
              </a:ext>
            </a:extLst>
          </p:cNvSpPr>
          <p:nvPr/>
        </p:nvSpPr>
        <p:spPr>
          <a:xfrm rot="5399884">
            <a:off x="9152890" y="2769235"/>
            <a:ext cx="376555" cy="271526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wAAP0IAAB8GwAAbQsAABAAAAAmAAAACAAAAP//////////"/>
              </a:ext>
            </a:extLst>
          </p:cNvSpPr>
          <p:nvPr/>
        </p:nvSpPr>
        <p:spPr>
          <a:xfrm>
            <a:off x="1950720" y="1461135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RT-древо</a:t>
            </a:r>
          </a:p>
        </p:txBody>
      </p:sp>
      <p:sp>
        <p:nvSpPr>
          <p:cNvPr id="7" name="Textbox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JzMAABQJAACjQgAAhAsAABAAAAAmAAAACAAAAP//////////"/>
              </a:ext>
            </a:extLst>
          </p:cNvSpPr>
          <p:nvPr/>
        </p:nvSpPr>
        <p:spPr>
          <a:xfrm>
            <a:off x="8315325" y="1475740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RH-древо</a:t>
            </a:r>
          </a:p>
        </p:txBody>
      </p:sp>
      <p:sp>
        <p:nvSpPr>
          <p:cNvPr id="8" name="Line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3y4AAFAaAAAtMgAAthsAABAAAAAmAAAACAAAAP//////////"/>
              </a:ext>
            </a:extLst>
          </p:cNvSpPr>
          <p:nvPr/>
        </p:nvSpPr>
        <p:spPr>
          <a:xfrm flipV="1">
            <a:off x="7619365" y="4277360"/>
            <a:ext cx="537210" cy="22733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Line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LQYAABISAAASCAAASRQAABAAAAAmAAAACAAAAP//////////"/>
              </a:ext>
            </a:extLst>
          </p:cNvSpPr>
          <p:nvPr/>
        </p:nvSpPr>
        <p:spPr>
          <a:xfrm flipV="1">
            <a:off x="1003935" y="2937510"/>
            <a:ext cx="307975" cy="3600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0" name="Line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3gUAAH4hAADDBwAAtSMAABAAAAAmAAAACAAAAP//////////"/>
              </a:ext>
            </a:extLst>
          </p:cNvSpPr>
          <p:nvPr/>
        </p:nvSpPr>
        <p:spPr>
          <a:xfrm flipV="1">
            <a:off x="953770" y="5444490"/>
            <a:ext cx="307975" cy="3600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1" name="AutoShap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LAgAAG0OAACnJwAA+hQAABAAAAAmAAAACAAAAP//////////"/>
              </a:ext>
            </a:extLst>
          </p:cNvSpPr>
          <p:nvPr/>
        </p:nvSpPr>
        <p:spPr>
          <a:xfrm>
            <a:off x="1328420" y="2345055"/>
            <a:ext cx="5117465" cy="1064895"/>
          </a:xfrm>
          <a:prstGeom prst="flowChartAlternateProcess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2" name="AutoShap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KwgAADUaAACmJwAAMiIAABAAAAAmAAAACAAAAP//////////"/>
              </a:ext>
            </a:extLst>
          </p:cNvSpPr>
          <p:nvPr/>
        </p:nvSpPr>
        <p:spPr>
          <a:xfrm>
            <a:off x="1327785" y="4260215"/>
            <a:ext cx="5117465" cy="1298575"/>
          </a:xfrm>
          <a:prstGeom prst="flowChartAlternateProcess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3" name="Эллипс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bzEAAFgQAAAjQgAAqRIAABAAAAAmAAAACAAAAP//////////"/>
              </a:ext>
            </a:extLst>
          </p:cNvSpPr>
          <p:nvPr/>
        </p:nvSpPr>
        <p:spPr>
          <a:xfrm rot="5399884">
            <a:off x="9204960" y="1487805"/>
            <a:ext cx="376555" cy="271526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4" name="Линия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MS8AAG4SAAB/MgAA1BMAABAAAAAmAAAACAAAAP//////////"/>
              </a:ext>
            </a:extLst>
          </p:cNvSpPr>
          <p:nvPr/>
        </p:nvSpPr>
        <p:spPr>
          <a:xfrm flipV="1">
            <a:off x="7671435" y="2995930"/>
            <a:ext cx="537210" cy="22733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5" name="Эллипс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6DUAAEAaAADIQgAAjRwAABAAAAAmAAAACAAAAP//////////"/>
              </a:ext>
            </a:extLst>
          </p:cNvSpPr>
          <p:nvPr/>
        </p:nvSpPr>
        <p:spPr>
          <a:xfrm rot="5399884">
            <a:off x="9622155" y="3408045"/>
            <a:ext cx="374015" cy="209296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6" name="Линия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tDIAAOkbAAACNgAATx0AABAAAAAmAAAACAAAAP//////////"/>
              </a:ext>
            </a:extLst>
          </p:cNvSpPr>
          <p:nvPr/>
        </p:nvSpPr>
        <p:spPr>
          <a:xfrm flipV="1">
            <a:off x="8242300" y="4537075"/>
            <a:ext cx="537210" cy="22733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7" name="Эллипс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+SkAABIgAABJQQAAuyIAABAAAAAmAAAACAAAAP//////////"/>
              </a:ext>
            </a:extLst>
          </p:cNvSpPr>
          <p:nvPr/>
        </p:nvSpPr>
        <p:spPr>
          <a:xfrm rot="5400881">
            <a:off x="8501380" y="3535045"/>
            <a:ext cx="432435" cy="378968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8" name="Линия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hicAAE4iAADUKgAAtCMAABAAAAAmAAAACAAAAP//////////"/>
              </a:ext>
            </a:extLst>
          </p:cNvSpPr>
          <p:nvPr/>
        </p:nvSpPr>
        <p:spPr>
          <a:xfrm flipV="1">
            <a:off x="6424930" y="5576570"/>
            <a:ext cx="537210" cy="22733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cqAABEDgAAfEkAAEU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831965" y="2319020"/>
            <a:ext cx="5113655" cy="3902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ABAABrDgAASCkAACQ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43785"/>
            <a:ext cx="6456680" cy="38563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mQEAAOf///+nSAAADwgAABAAAAAmAAAACAAAAAEQAAD//8EB"/>
              </a:ext>
            </a:extLst>
          </p:cNvSpPr>
          <p:nvPr>
            <p:ph type="title"/>
          </p:nvPr>
        </p:nvSpPr>
        <p:spPr>
          <a:xfrm>
            <a:off x="259715" y="-15875"/>
            <a:ext cx="1155065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Происхождение структуры [RT.gRH.INT.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] в удалённых кластерах от общего предка наиболее вероятно</a:t>
            </a:r>
          </a:p>
        </p:txBody>
      </p:sp>
      <p:sp>
        <p:nvSpPr>
          <p:cNvPr id="5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wAAP0IAAB8GwAAbQsAABAAAAAmAAAACAAAAP//////////"/>
              </a:ext>
            </a:extLst>
          </p:cNvSpPr>
          <p:nvPr/>
        </p:nvSpPr>
        <p:spPr>
          <a:xfrm>
            <a:off x="1950720" y="1461135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RT-древо</a:t>
            </a:r>
          </a:p>
        </p:txBody>
      </p:sp>
      <p:sp>
        <p:nvSpPr>
          <p:cNvPr id="6" name="Textbox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JzMAABQJAACjQgAAhAsAABAAAAAmAAAACAAAAP//////////"/>
              </a:ext>
            </a:extLst>
          </p:cNvSpPr>
          <p:nvPr/>
        </p:nvSpPr>
        <p:spPr>
          <a:xfrm>
            <a:off x="8315325" y="1475740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RH-древо</a:t>
            </a:r>
          </a:p>
        </p:txBody>
      </p:sp>
      <p:sp>
        <p:nvSpPr>
          <p:cNvPr id="7" name="Lin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tQQAAAwWAADtBgAAohcAABAAAAAmAAAACAAAAP//////////"/>
              </a:ext>
            </a:extLst>
          </p:cNvSpPr>
          <p:nvPr/>
        </p:nvSpPr>
        <p:spPr>
          <a:xfrm flipV="1">
            <a:off x="765175" y="3583940"/>
            <a:ext cx="360680" cy="257810"/>
          </a:xfrm>
          <a:prstGeom prst="line">
            <a:avLst/>
          </a:prstGeom>
          <a:noFill/>
          <a:ln w="38100" cap="flat" cmpd="sng" algn="ctr">
            <a:solidFill>
              <a:srgbClr val="007F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qgcAAP4UAABfJwAAUBcAABAAAAAmAAAACAAAAP//////////"/>
              </a:ext>
            </a:extLst>
          </p:cNvSpPr>
          <p:nvPr/>
        </p:nvSpPr>
        <p:spPr>
          <a:xfrm>
            <a:off x="1245870" y="3412490"/>
            <a:ext cx="5154295" cy="377190"/>
          </a:xfrm>
          <a:prstGeom prst="flowChartAlternateProcess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AutoShap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qQcAAFkfAABeJwAAzCAAABAAAAAmAAAACAAAAP//////////"/>
              </a:ext>
            </a:extLst>
          </p:cNvSpPr>
          <p:nvPr/>
        </p:nvSpPr>
        <p:spPr>
          <a:xfrm>
            <a:off x="1245235" y="5095875"/>
            <a:ext cx="5154295" cy="235585"/>
          </a:xfrm>
          <a:prstGeom prst="flowChartAlternateProcess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Line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mgQAAEsgAABZBwAAniIAABAAAAAmAAAACAAAAP//////////"/>
              </a:ext>
            </a:extLst>
          </p:cNvSpPr>
          <p:nvPr/>
        </p:nvSpPr>
        <p:spPr>
          <a:xfrm flipV="1">
            <a:off x="748030" y="5249545"/>
            <a:ext cx="446405" cy="37782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1" name="Эллипс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XzUAAHgaAABZQgAAOxwAABAAAAAmAAAACAAAAP//////////"/>
              </a:ext>
            </a:extLst>
          </p:cNvSpPr>
          <p:nvPr/>
        </p:nvSpPr>
        <p:spPr>
          <a:xfrm rot="5399884">
            <a:off x="9587230" y="3391535"/>
            <a:ext cx="286385" cy="210947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2" name="Эллипс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EjIAAG4SAACuQwAAlRYAABAAAAAmAAAACAAAAP//////////"/>
              </a:ext>
            </a:extLst>
          </p:cNvSpPr>
          <p:nvPr/>
        </p:nvSpPr>
        <p:spPr>
          <a:xfrm rot="5400803">
            <a:off x="9232900" y="1902460"/>
            <a:ext cx="675005" cy="2862580"/>
          </a:xfrm>
          <a:prstGeom prst="ellipse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sp>
        <p:nvSpPr>
          <p:cNvPr id="13" name="Линия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8C4AAG8VAAAQMgAAWBYAABAAAAAmAAAACAAAAP//////////"/>
              </a:ext>
            </a:extLst>
          </p:cNvSpPr>
          <p:nvPr/>
        </p:nvSpPr>
        <p:spPr>
          <a:xfrm flipV="1">
            <a:off x="7630160" y="3484245"/>
            <a:ext cx="508000" cy="147955"/>
          </a:xfrm>
          <a:prstGeom prst="line">
            <a:avLst/>
          </a:prstGeom>
          <a:noFill/>
          <a:ln w="38100" cap="flat" cmpd="sng" algn="ctr">
            <a:solidFill>
              <a:srgbClr val="007F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4" name="Линия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2zEAAFgcAABlNQAAah0AABAAAAAmAAAACAAAAP//////////"/>
              </a:ext>
            </a:extLst>
          </p:cNvSpPr>
          <p:nvPr/>
        </p:nvSpPr>
        <p:spPr>
          <a:xfrm flipV="1">
            <a:off x="8104505" y="4607560"/>
            <a:ext cx="575310" cy="1739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cqAABEDgAAfEkAAEU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831965" y="2319020"/>
            <a:ext cx="5113655" cy="3902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ABAABrDgAASCkAACQ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43785"/>
            <a:ext cx="6456680" cy="38563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/////+f///8ASwAADwgAABAAAAAmAAAACAAAAAEQAAD//8EB"/>
              </a:ext>
            </a:extLst>
          </p:cNvSpPr>
          <p:nvPr>
            <p:ph type="title"/>
          </p:nvPr>
        </p:nvSpPr>
        <p:spPr>
          <a:xfrm>
            <a:off x="-635" y="-15875"/>
            <a:ext cx="12192635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4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Паралеллизм между удалёнными группами</a:t>
            </a:r>
          </a:p>
        </p:txBody>
      </p:sp>
      <p:sp>
        <p:nvSpPr>
          <p:cNvPr id="5" name="Ellipse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ijEAAF8WAAAUQQAASRgAABAAAAAmAAAACAAAAP//////////"/>
              </a:ext>
            </a:extLst>
          </p:cNvSpPr>
          <p:nvPr/>
        </p:nvSpPr>
        <p:spPr>
          <a:xfrm rot="5401034">
            <a:off x="9160510" y="2529205"/>
            <a:ext cx="311150" cy="2526030"/>
          </a:xfrm>
          <a:prstGeom prst="ellipse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/>
            </a:pPr>
            <a:endParaRPr/>
          </a:p>
        </p:txBody>
      </p:sp>
      <p:sp>
        <p:nvSpPr>
          <p:cNvPr id="6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wAAP0IAAB8GwAAbQsAABAAAAAmAAAACAAAAP//////////"/>
              </a:ext>
            </a:extLst>
          </p:cNvSpPr>
          <p:nvPr/>
        </p:nvSpPr>
        <p:spPr>
          <a:xfrm>
            <a:off x="1950720" y="1461135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RT-древо</a:t>
            </a:r>
          </a:p>
        </p:txBody>
      </p:sp>
      <p:sp>
        <p:nvSpPr>
          <p:cNvPr id="7" name="Textbox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JzMAABQJAACjQgAAhAsAABAAAAAmAAAACAAAAP//////////"/>
              </a:ext>
            </a:extLst>
          </p:cNvSpPr>
          <p:nvPr/>
        </p:nvSpPr>
        <p:spPr>
          <a:xfrm>
            <a:off x="8315325" y="1475740"/>
            <a:ext cx="25171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400" b="1" cap="none"/>
            </a:pPr>
            <a:r>
              <a:t> RH-древо</a:t>
            </a:r>
          </a:p>
        </p:txBody>
      </p:sp>
      <p:sp>
        <p:nvSpPr>
          <p:cNvPr id="8" name="Lin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WQYAAP4XAAA+CAAANRoAABAAAAAmAAAACAAAAP//////////"/>
              </a:ext>
            </a:extLst>
          </p:cNvSpPr>
          <p:nvPr/>
        </p:nvSpPr>
        <p:spPr>
          <a:xfrm flipV="1">
            <a:off x="1031875" y="3900170"/>
            <a:ext cx="307975" cy="3600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Line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Ci8AABkYAAAqMgAAAhkAABAAAAAmAAAACAAAAP//////////"/>
              </a:ext>
            </a:extLst>
          </p:cNvSpPr>
          <p:nvPr/>
        </p:nvSpPr>
        <p:spPr>
          <a:xfrm flipV="1">
            <a:off x="7646670" y="3917315"/>
            <a:ext cx="508000" cy="147955"/>
          </a:xfrm>
          <a:prstGeom prst="line">
            <a:avLst/>
          </a:prstGeom>
          <a:noFill/>
          <a:ln w="38100" cap="flat" cmpd="sng" algn="ctr">
            <a:solidFill>
              <a:srgbClr val="007F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0" name="Line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mhsAAPAgAAAPHwAA/SEAABAAAAAmAAAACAAAAP//////////"/>
              </a:ext>
            </a:extLst>
          </p:cNvSpPr>
          <p:nvPr/>
        </p:nvSpPr>
        <p:spPr>
          <a:xfrm flipH="1">
            <a:off x="4486910" y="5354320"/>
            <a:ext cx="561975" cy="170815"/>
          </a:xfrm>
          <a:prstGeom prst="line">
            <a:avLst/>
          </a:prstGeom>
          <a:noFill/>
          <a:ln w="38100" cap="flat" cmpd="sng" algn="ctr">
            <a:solidFill>
              <a:srgbClr val="007F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1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igcAAEoiAAA/JwAAvSMAABAAAAAmAAAACAAAAP//////////"/>
              </a:ext>
            </a:extLst>
          </p:cNvSpPr>
          <p:nvPr/>
        </p:nvSpPr>
        <p:spPr>
          <a:xfrm>
            <a:off x="1225550" y="5574030"/>
            <a:ext cx="5154295" cy="235585"/>
          </a:xfrm>
          <a:prstGeom prst="flowChartAlternateProcess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sp>
        <p:nvSpPr>
          <p:cNvPr id="12" name="AutoShap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LAgAAG0OAACnJwAAXBUAABAAAAAmAAAACAAAAP//////////"/>
              </a:ext>
            </a:extLst>
          </p:cNvSpPr>
          <p:nvPr/>
        </p:nvSpPr>
        <p:spPr>
          <a:xfrm>
            <a:off x="1328420" y="2345055"/>
            <a:ext cx="5117465" cy="1127125"/>
          </a:xfrm>
          <a:prstGeom prst="flowChartAlternateProcess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3" name="AutoShap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LQE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RwgAAH4XAADCJwAA4BgAABAAAAAmAAAACAAAAP//////////"/>
              </a:ext>
            </a:extLst>
          </p:cNvSpPr>
          <p:nvPr/>
        </p:nvSpPr>
        <p:spPr>
          <a:xfrm>
            <a:off x="1345565" y="3818890"/>
            <a:ext cx="5117465" cy="224790"/>
          </a:xfrm>
          <a:prstGeom prst="flowChartAlternateProcess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4" name="Line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PgYAAKATAAAjCAAA1xUAABAAAAAmAAAACAAAAP//////////"/>
              </a:ext>
            </a:extLst>
          </p:cNvSpPr>
          <p:nvPr/>
        </p:nvSpPr>
        <p:spPr>
          <a:xfrm flipV="1">
            <a:off x="1014730" y="3190240"/>
            <a:ext cx="307975" cy="3600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5" name="Эллипс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HTEAADoYAADRQQAAixoAABAAAAAmAAAACAAAAP//////////"/>
              </a:ext>
            </a:extLst>
          </p:cNvSpPr>
          <p:nvPr/>
        </p:nvSpPr>
        <p:spPr>
          <a:xfrm rot="5399884">
            <a:off x="9152890" y="2769235"/>
            <a:ext cx="376555" cy="271526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6" name="Линия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3y4AAFAaAAAtMgAAthsAABAAAAAmAAAACAAAAP//////////"/>
              </a:ext>
            </a:extLst>
          </p:cNvSpPr>
          <p:nvPr/>
        </p:nvSpPr>
        <p:spPr>
          <a:xfrm flipV="1">
            <a:off x="7619365" y="4277360"/>
            <a:ext cx="537210" cy="22733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UuAADdHQAAtkkAAGg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4854575"/>
            <a:ext cx="4410075" cy="1876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4J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siwAAB8KAAC+SQAA7xIAABAAAAAmAAAACAAAAP//////////"/>
              </a:ext>
            </a:extLst>
          </p:cNvSpPr>
          <p:nvPr/>
        </p:nvSpPr>
        <p:spPr>
          <a:xfrm>
            <a:off x="7265670" y="1645285"/>
            <a:ext cx="4721860" cy="143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buNone/>
              <a:defRPr lang="ru-RU" sz="2000" cap="none"/>
            </a:pPr>
            <a:r>
              <a:t>Алгоритм:</a:t>
            </a:r>
          </a:p>
          <a:p>
            <a:pPr algn="just">
              <a:buFont typeface="Wingdings" pitchFamily="2" charset="2"/>
              <a:buChar char=""/>
              <a:defRPr lang="ru-RU" sz="2000" cap="none"/>
            </a:pPr>
            <a:r>
              <a:t>Воспроизводит обнаруженные в прежних работах структуры.</a:t>
            </a:r>
          </a:p>
          <a:p>
            <a:pPr algn="just">
              <a:buFont typeface="Wingdings" pitchFamily="2" charset="2"/>
              <a:buChar char=""/>
              <a:defRPr lang="ru-RU" sz="2000" cap="none"/>
            </a:pPr>
            <a:r>
              <a:t>Позволил обнаружить новые структуры.</a:t>
            </a:r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A8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2S0AAJQdAAB3SAAA3iQAABAAAAAmAAAACAAAAP//////////"/>
              </a:ext>
            </a:extLst>
          </p:cNvSpPr>
          <p:nvPr/>
        </p:nvSpPr>
        <p:spPr>
          <a:xfrm>
            <a:off x="7452995" y="4808220"/>
            <a:ext cx="4326890" cy="11849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19fTx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YBAADTCwAAvCsAAFo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1922145"/>
            <a:ext cx="6902450" cy="43122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AutoShap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9C0AAMckAAANSgAA/ikAABAAAAAmAAAACAAAAP//////////"/>
              </a:ext>
            </a:extLst>
          </p:cNvSpPr>
          <p:nvPr/>
        </p:nvSpPr>
        <p:spPr>
          <a:xfrm>
            <a:off x="7470140" y="5978525"/>
            <a:ext cx="4567555" cy="847725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Slide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P//////////"/>
              </a:ext>
            </a:extLst>
          </p:cNvSpPr>
          <p:nvPr/>
        </p:nvSpPr>
        <p:spPr>
          <a:xfrm>
            <a:off x="0" y="-15875"/>
            <a:ext cx="121920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90000"/>
              </a:lnSpc>
              <a:defRPr lang="ru-RU" sz="2600" cap="none"/>
            </a:pPr>
            <a:r>
              <a:t>Филогенитическая реконструкция по домену RT. Выявленные 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UuAADdHQAAtkkAAGg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4854575"/>
            <a:ext cx="4410075" cy="1876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siwAAB8KAAC+SQAA7xIAABAAAAAmAAAACAAAAP//////////"/>
              </a:ext>
            </a:extLst>
          </p:cNvSpPr>
          <p:nvPr/>
        </p:nvSpPr>
        <p:spPr>
          <a:xfrm>
            <a:off x="7265670" y="1645285"/>
            <a:ext cx="4721860" cy="143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buFont typeface="Wingdings" pitchFamily="2" charset="2"/>
              <a:buChar char=""/>
              <a:defRPr lang="ru-RU" sz="2000" cap="none"/>
            </a:pPr>
            <a:r>
              <a:t>Новая структура [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.GAG.PR] у настоящих мхов (кластер A) и плауна (</a:t>
            </a:r>
            <a:r>
              <a:rPr lang="ru-RU" i="1" cap="none"/>
              <a:t>Selaginella tamariscina</a:t>
            </a:r>
            <a:r>
              <a:t>,  кластер B).</a:t>
            </a:r>
            <a:br/>
            <a:endParaRPr/>
          </a:p>
          <a:p>
            <a:pPr algn="just">
              <a:buFont typeface="Wingdings" pitchFamily="2" charset="2"/>
              <a:buChar char=""/>
              <a:defRPr lang="ru-RU" sz="2000" cap="none"/>
            </a:pPr>
            <a:r>
              <a:t>Новая структура [RT.RH.</a:t>
            </a:r>
            <a:r>
              <a:rPr lang="ru-RU" cap="none">
                <a:solidFill>
                  <a:srgbClr val="FF0000"/>
                </a:solidFill>
              </a:rPr>
              <a:t>aRH1</a:t>
            </a:r>
            <a:r>
              <a:t>.</a:t>
            </a:r>
            <a:r>
              <a:rPr lang="ru-RU" cap="none">
                <a:solidFill>
                  <a:srgbClr val="FF0000"/>
                </a:solidFill>
              </a:rPr>
              <a:t>aRH2</a:t>
            </a:r>
            <a:r>
              <a:t>] у антоцеротовых мхов (кластер D).</a:t>
            </a:r>
          </a:p>
          <a:p>
            <a:pPr algn="just">
              <a:buFont typeface="Wingdings" pitchFamily="2" charset="2"/>
              <a:buChar char=""/>
              <a:defRPr lang="ru-RU" sz="2000" cap="none"/>
            </a:pPr>
            <a:endParaRPr/>
          </a:p>
        </p:txBody>
      </p:sp>
      <p:sp>
        <p:nvSpPr>
          <p:cNvPr id="4" name="AutoShap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Gy4AAAElAACGRwAACCcAABAAAAAmAAAACAAAAP//////////"/>
              </a:ext>
            </a:extLst>
          </p:cNvSpPr>
          <p:nvPr/>
        </p:nvSpPr>
        <p:spPr>
          <a:xfrm>
            <a:off x="7494905" y="6015355"/>
            <a:ext cx="4131945" cy="329565"/>
          </a:xfrm>
          <a:prstGeom prst="roundRect">
            <a:avLst>
              <a:gd name="adj" fmla="val 16667"/>
            </a:avLst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AutoShap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Mi4AAE8nAAAKSgAApikAABAAAAAmAAAACAAAAP//////////"/>
              </a:ext>
            </a:extLst>
          </p:cNvSpPr>
          <p:nvPr/>
        </p:nvSpPr>
        <p:spPr>
          <a:xfrm>
            <a:off x="7509510" y="6390005"/>
            <a:ext cx="4526280" cy="380365"/>
          </a:xfrm>
          <a:prstGeom prst="roundRect">
            <a:avLst>
              <a:gd name="adj" fmla="val 16667"/>
            </a:avLst>
          </a:prstGeom>
          <a:noFill/>
          <a:ln w="63500" cap="flat" cmpd="sng" algn="ctr">
            <a:solidFill>
              <a:srgbClr val="0000FF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FSoAAFcoAAB9LQAAcygAABAAAAAmAAAACAAAAP//////////"/>
              </a:ext>
            </a:extLst>
          </p:cNvSpPr>
          <p:nvPr/>
        </p:nvSpPr>
        <p:spPr>
          <a:xfrm flipV="1">
            <a:off x="6840855" y="6557645"/>
            <a:ext cx="553720" cy="1778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headEnd type="none"/>
            <a:tailEnd type="stealth" w="lg" len="lg"/>
          </a:ln>
          <a:effectLst/>
        </p:spPr>
      </p:sp>
      <p:pic>
        <p:nvPicPr>
          <p:cNvPr id="7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4BAADYCwAA1CsAAF8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925320"/>
            <a:ext cx="6902450" cy="43122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Ellips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PRoAAAMgAADJHgAAKyQAABAAAAAmAAAACAAAAP//////////"/>
              </a:ext>
            </a:extLst>
          </p:cNvSpPr>
          <p:nvPr/>
        </p:nvSpPr>
        <p:spPr>
          <a:xfrm>
            <a:off x="4265295" y="5203825"/>
            <a:ext cx="739140" cy="675640"/>
          </a:xfrm>
          <a:prstGeom prst="ellipse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Ellipse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4hoAAL8ZAADyHQAADB0AABAAAAAmAAAACAAAAP//////////"/>
              </a:ext>
            </a:extLst>
          </p:cNvSpPr>
          <p:nvPr/>
        </p:nvSpPr>
        <p:spPr>
          <a:xfrm rot="18714843">
            <a:off x="4351020" y="4204335"/>
            <a:ext cx="536575" cy="497840"/>
          </a:xfrm>
          <a:prstGeom prst="ellipse">
            <a:avLst/>
          </a:prstGeom>
          <a:noFill/>
          <a:ln w="63500" cap="flat" cmpd="sng" algn="ctr">
            <a:solidFill>
              <a:srgbClr val="0000FF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lideTitl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P//////////"/>
              </a:ext>
            </a:extLst>
          </p:cNvSpPr>
          <p:nvPr/>
        </p:nvSpPr>
        <p:spPr>
          <a:xfrm>
            <a:off x="0" y="-15875"/>
            <a:ext cx="121920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90000"/>
              </a:lnSpc>
              <a:defRPr lang="ru-RU" sz="2600" cap="none"/>
            </a:pPr>
            <a:r>
              <a:t>Филогенитическая реконструкция по домену RT. Структуры, выявленные впервые</a:t>
            </a:r>
          </a:p>
        </p:txBody>
      </p:sp>
      <p:sp>
        <p:nvSpPr>
          <p:cNvPr id="11" name="Lin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MCoAALYlAACYLQAA0iUAABAAAAAmAAAACAAAAP//////////"/>
              </a:ext>
            </a:extLst>
          </p:cNvSpPr>
          <p:nvPr/>
        </p:nvSpPr>
        <p:spPr>
          <a:xfrm flipV="1">
            <a:off x="6858000" y="6130290"/>
            <a:ext cx="553720" cy="17780"/>
          </a:xfrm>
          <a:prstGeom prst="line">
            <a:avLst/>
          </a:prstGeom>
          <a:noFill/>
          <a:ln w="38100" cap="flat" cmpd="sng" algn="ctr">
            <a:solidFill>
              <a:srgbClr val="007F00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UuAADdHQAAtkkAAGg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4854575"/>
            <a:ext cx="4410075" cy="1876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siwAAB8KAAC+SQAA7xIAABAAAAAmAAAACAAAAP//////////"/>
              </a:ext>
            </a:extLst>
          </p:cNvSpPr>
          <p:nvPr/>
        </p:nvSpPr>
        <p:spPr>
          <a:xfrm>
            <a:off x="7265670" y="1645285"/>
            <a:ext cx="4721860" cy="143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buFont typeface="Wingdings" pitchFamily="2" charset="2"/>
              <a:buChar char=""/>
              <a:defRPr lang="ru-RU" sz="2000" cap="none"/>
            </a:pPr>
            <a:r>
              <a:t>“Ретровирусная” структура [RT.RH.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] была приобретена семенными до дивергенции на голо- и покрытосеменных.</a:t>
            </a:r>
          </a:p>
        </p:txBody>
      </p:sp>
      <p:sp>
        <p:nvSpPr>
          <p:cNvPr id="4" name="AutoShap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Ni4AAOIdAAChRwAA6R8AABAAAAAmAAAACAAAAP//////////"/>
              </a:ext>
            </a:extLst>
          </p:cNvSpPr>
          <p:nvPr/>
        </p:nvSpPr>
        <p:spPr>
          <a:xfrm>
            <a:off x="7512050" y="4857750"/>
            <a:ext cx="4131945" cy="329565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4BAADYCwAA1CsAAF8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925320"/>
            <a:ext cx="6902450" cy="43122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Ellips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2gQAAJYKAAAALQAALhQAABAAAAAmAAAACAAAAP//////////"/>
              </a:ext>
            </a:extLst>
          </p:cNvSpPr>
          <p:nvPr/>
        </p:nvSpPr>
        <p:spPr>
          <a:xfrm>
            <a:off x="788670" y="1720850"/>
            <a:ext cx="6526530" cy="155956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Lin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GQAAAE0SAABuBAAAhhYAABAAAAAmAAAACAAAAP//////////"/>
              </a:ext>
            </a:extLst>
          </p:cNvSpPr>
          <p:nvPr/>
        </p:nvSpPr>
        <p:spPr>
          <a:xfrm flipV="1">
            <a:off x="15875" y="2974975"/>
            <a:ext cx="704215" cy="68643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MCoAAK4eAACYLQAAyh4AABAAAAAmAAAACAAAAP//////////"/>
              </a:ext>
            </a:extLst>
          </p:cNvSpPr>
          <p:nvPr/>
        </p:nvSpPr>
        <p:spPr>
          <a:xfrm flipV="1">
            <a:off x="6858000" y="4987290"/>
            <a:ext cx="553720" cy="177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SlideTitl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P//////////"/>
              </a:ext>
            </a:extLst>
          </p:cNvSpPr>
          <p:nvPr/>
        </p:nvSpPr>
        <p:spPr>
          <a:xfrm>
            <a:off x="0" y="-15875"/>
            <a:ext cx="121920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90000"/>
              </a:lnSpc>
              <a:defRPr lang="ru-RU" sz="2600" cap="none"/>
            </a:pPr>
            <a:r>
              <a:t>Филогенитическая реконструкция по домену RT. Особенности происхождения «ретровирусной» структуры покрытосеменных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UuAADdHQAAtkkAAGg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4854575"/>
            <a:ext cx="4410075" cy="1876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siwAAB8KAAC+SQAA7xIAABAAAAAmAAAACAAAAP//////////"/>
              </a:ext>
            </a:extLst>
          </p:cNvSpPr>
          <p:nvPr/>
        </p:nvSpPr>
        <p:spPr>
          <a:xfrm>
            <a:off x="7265670" y="1645285"/>
            <a:ext cx="4721860" cy="143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buFont typeface="Wingdings" pitchFamily="2" charset="2"/>
              <a:buChar char=""/>
              <a:defRPr lang="ru-RU" sz="2000" cap="none"/>
            </a:pPr>
            <a:r>
              <a:t>Новые кластеры антоцеротовых мхов, плаунов и папоротников </a:t>
            </a:r>
            <a:r>
              <a:rPr lang="ru-RU" i="1" cap="none"/>
              <a:t>B</a:t>
            </a:r>
            <a:r>
              <a:t>, </a:t>
            </a:r>
            <a:r>
              <a:rPr lang="ru-RU" i="1" cap="none"/>
              <a:t>C</a:t>
            </a:r>
            <a:r>
              <a:t>, </a:t>
            </a:r>
            <a:r>
              <a:rPr lang="ru-RU" i="1" cap="none"/>
              <a:t>D</a:t>
            </a:r>
            <a:r>
              <a:t> имеют аналогичную цветковыми и древним голосеменным (</a:t>
            </a:r>
            <a:r>
              <a:rPr lang="ru-RU" i="1" cap="none"/>
              <a:t>I</a:t>
            </a:r>
            <a:r>
              <a:t>, </a:t>
            </a:r>
            <a:r>
              <a:rPr lang="ru-RU" i="1" cap="none"/>
              <a:t>J, K, L</a:t>
            </a:r>
            <a:r>
              <a:t>)  структуру  [RT.RH.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].</a:t>
            </a:r>
          </a:p>
          <a:p>
            <a:pPr algn="just">
              <a:buFont typeface="Wingdings" pitchFamily="2" charset="2"/>
              <a:buChar char=""/>
              <a:defRPr lang="ru-RU" sz="2000" cap="none"/>
            </a:pPr>
            <a:r>
              <a:t>Конвергенция или вертикальная эволюция?</a:t>
            </a:r>
          </a:p>
          <a:p>
            <a:pPr algn="just">
              <a:buFont typeface="Wingdings" pitchFamily="2" charset="2"/>
              <a:buChar char=""/>
              <a:defRPr lang="ru-RU" sz="2000" cap="none"/>
            </a:pPr>
            <a:endParaRPr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Ni4AAOIdAAChRwAA6R8AABAAAAAmAAAACAAAAP//////////"/>
              </a:ext>
            </a:extLst>
          </p:cNvSpPr>
          <p:nvPr/>
        </p:nvSpPr>
        <p:spPr>
          <a:xfrm>
            <a:off x="7512050" y="4857750"/>
            <a:ext cx="4131945" cy="329565"/>
          </a:xfrm>
          <a:prstGeom prst="roundRect">
            <a:avLst>
              <a:gd name="adj" fmla="val 16667"/>
            </a:avLst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4BAADYCwAA1CsAAF8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925320"/>
            <a:ext cx="6902450" cy="43122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Ellips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ZRkAABcZAACnHwAAHB8AABAAAAAmAAAACAAAAP//////////"/>
              </a:ext>
            </a:extLst>
          </p:cNvSpPr>
          <p:nvPr/>
        </p:nvSpPr>
        <p:spPr>
          <a:xfrm rot="18714843">
            <a:off x="4147185" y="4059555"/>
            <a:ext cx="978535" cy="101727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Ellips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dRkAAGkLAADMHwAAcBMAABAAAAAmAAAACAAAAP//////////"/>
              </a:ext>
            </a:extLst>
          </p:cNvSpPr>
          <p:nvPr/>
        </p:nvSpPr>
        <p:spPr>
          <a:xfrm>
            <a:off x="4138295" y="1854835"/>
            <a:ext cx="1030605" cy="130492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MCoAAK4eAACYLQAAyh4AABAAAAAmAAAACAAAAP//////////"/>
              </a:ext>
            </a:extLst>
          </p:cNvSpPr>
          <p:nvPr/>
        </p:nvSpPr>
        <p:spPr>
          <a:xfrm flipV="1">
            <a:off x="6858000" y="4987290"/>
            <a:ext cx="553720" cy="177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SlideTitl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P//////////"/>
              </a:ext>
            </a:extLst>
          </p:cNvSpPr>
          <p:nvPr/>
        </p:nvSpPr>
        <p:spPr>
          <a:xfrm>
            <a:off x="0" y="-15875"/>
            <a:ext cx="121920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90000"/>
              </a:lnSpc>
              <a:defRPr lang="ru-RU" sz="2600" cap="none"/>
            </a:pPr>
            <a:r>
              <a:t>Филогенитическая реконструкция по домену RT. Представленность «ретровирусной» структуры в геномах большинства групп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UuAADdHQAAtkkAAGg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4854575"/>
            <a:ext cx="4410075" cy="1876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siwAAB8KAAC+SQAA7xIAABAAAAAmAAAACAAAAP//////////"/>
              </a:ext>
            </a:extLst>
          </p:cNvSpPr>
          <p:nvPr/>
        </p:nvSpPr>
        <p:spPr>
          <a:xfrm>
            <a:off x="7265670" y="1645285"/>
            <a:ext cx="4721860" cy="143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buFont typeface="Wingdings" pitchFamily="2" charset="2"/>
              <a:buChar char=""/>
              <a:defRPr lang="ru-RU" sz="2000" cap="none"/>
            </a:pPr>
            <a:r>
              <a:t>Аналогичная удалённость на древе: между элементами хвойных, гинкговых и саговниковых (кластеры G и H) и плаунов (кластер B) со структурой [RT.RH.INT.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].</a:t>
            </a:r>
          </a:p>
          <a:p>
            <a:pPr algn="just">
              <a:buFont typeface="Wingdings" pitchFamily="2" charset="2"/>
              <a:buChar char=""/>
              <a:defRPr lang="ru-RU" sz="2000" cap="none"/>
            </a:pPr>
            <a:r>
              <a:t>Насколько велика эволюционная дистанция?</a:t>
            </a:r>
          </a:p>
          <a:p>
            <a:pPr algn="just">
              <a:buFont typeface="Wingdings" pitchFamily="2" charset="2"/>
              <a:buChar char=""/>
              <a:defRPr lang="ru-RU" sz="2000" cap="none"/>
            </a:pPr>
            <a:endParaRPr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Ni4AAJIiAAChRwAAmSQAABAAAAAmAAAACAAAAP//////////"/>
              </a:ext>
            </a:extLst>
          </p:cNvSpPr>
          <p:nvPr/>
        </p:nvSpPr>
        <p:spPr>
          <a:xfrm>
            <a:off x="7512050" y="5619750"/>
            <a:ext cx="4131945" cy="329565"/>
          </a:xfrm>
          <a:prstGeom prst="roundRect">
            <a:avLst>
              <a:gd name="adj" fmla="val 16667"/>
            </a:avLst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4BAADYCwAA1CsAAF8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925320"/>
            <a:ext cx="6902450" cy="43122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Ellips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ZRoAAA0SAAApHwAAjhcAABAAAAAmAAAACAAAAP//////////"/>
              </a:ext>
            </a:extLst>
          </p:cNvSpPr>
          <p:nvPr/>
        </p:nvSpPr>
        <p:spPr>
          <a:xfrm>
            <a:off x="4290695" y="2934335"/>
            <a:ext cx="774700" cy="89471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Ellips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1RoAAFIeAABsHgAAYiEAABAAAAAmAAAACAAAAP//////////"/>
              </a:ext>
            </a:extLst>
          </p:cNvSpPr>
          <p:nvPr/>
        </p:nvSpPr>
        <p:spPr>
          <a:xfrm>
            <a:off x="4361815" y="4928870"/>
            <a:ext cx="583565" cy="49784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Lin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MCoAAF4jAACYLQAAeiMAABAAAAAmAAAACAAAAP//////////"/>
              </a:ext>
            </a:extLst>
          </p:cNvSpPr>
          <p:nvPr/>
        </p:nvSpPr>
        <p:spPr>
          <a:xfrm flipV="1">
            <a:off x="6858000" y="5749290"/>
            <a:ext cx="553720" cy="177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SlideTitl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P//////////"/>
              </a:ext>
            </a:extLst>
          </p:cNvSpPr>
          <p:nvPr/>
        </p:nvSpPr>
        <p:spPr>
          <a:xfrm>
            <a:off x="0" y="-15875"/>
            <a:ext cx="121920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90000"/>
              </a:lnSpc>
              <a:defRPr lang="ru-RU" sz="2600" cap="none"/>
            </a:pPr>
            <a:r>
              <a:t>Филогенитическая реконструкция по домену RT. Происхождение структуры [RT.gRH.INT.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] в удалённых группах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QgUAAAAAAADyRQAAKAgAABAAAAAmAAAACAAAAAEAAAAAAAAA"/>
              </a:ext>
            </a:extLst>
          </p:cNvSpPr>
          <p:nvPr>
            <p:ph type="title"/>
          </p:nvPr>
        </p:nvSpPr>
        <p:spPr>
          <a:xfrm>
            <a:off x="854710" y="0"/>
            <a:ext cx="10515600" cy="1325880"/>
          </a:xfrm>
        </p:spPr>
        <p:txBody>
          <a:bodyPr/>
          <a:lstStyle/>
          <a:p>
            <a:pPr algn="ctr">
              <a:defRPr lang="ru-RU" sz="36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Разнообразие LTR ретротранспозонов, содержащих дополнительный домен</a:t>
            </a:r>
            <a:r>
              <a:rPr lang="en-US" cap="none"/>
              <a:t> RH (</a:t>
            </a:r>
            <a:r>
              <a:rPr lang="en-US" cap="none">
                <a:solidFill>
                  <a:srgbClr val="FF0000"/>
                </a:solidFill>
              </a:rPr>
              <a:t>aRH</a:t>
            </a:r>
            <a:r>
              <a:rPr lang="en-US" cap="none"/>
              <a:t>)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G4FAAD4BwAAYkQAAGkl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1295400"/>
            <a:ext cx="10233660" cy="47859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OAIAAKomAAABSwAAMCoAABAAAAAmAAAACAAAAP//////////"/>
              </a:ext>
            </a:extLst>
          </p:cNvSpPr>
          <p:nvPr/>
        </p:nvSpPr>
        <p:spPr>
          <a:xfrm>
            <a:off x="360680" y="6285230"/>
            <a:ext cx="11831955" cy="572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indent="0" algn="just">
              <a:buNone/>
              <a:defRPr lang="ru-RU" sz="1600" cap="none"/>
            </a:pPr>
            <a:r>
              <a:t>Адаптировано из: Ustyantsev K. et al. 2017.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CwCAAB+CAAAGSsAANc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" y="1380490"/>
            <a:ext cx="6652895" cy="52584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SHx9P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kAAAxJAAAHCkAALk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956935" y="5883275"/>
            <a:ext cx="725805" cy="4114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nsnnz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NMLAACGJgAARBAAAAo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22145" y="6262370"/>
            <a:ext cx="721995" cy="4089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HkRAACRJgAAExYAAC0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840355" y="6269355"/>
            <a:ext cx="748030" cy="4241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D0QAAD//8EB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0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Филогенетические взаимоотношения семейства доменов RH. Происхождение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</a:t>
            </a:r>
          </a:p>
        </p:txBody>
      </p:sp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HItAACjHQAAk0gAAC4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87590" y="4817745"/>
            <a:ext cx="4410075" cy="1876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2SwAAI4JAAD5SAAAnxwAABAAAAAmAAAACAAAAP//////////"/>
              </a:ext>
            </a:extLst>
          </p:cNvSpPr>
          <p:nvPr/>
        </p:nvSpPr>
        <p:spPr>
          <a:xfrm>
            <a:off x="7290435" y="1553210"/>
            <a:ext cx="4572000" cy="3099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buFont typeface="Wingdings" pitchFamily="2" charset="2"/>
              <a:buChar char=""/>
              <a:defRPr lang="ru-RU" sz="2000" cap="none"/>
            </a:pPr>
            <a:r>
              <a:t>Дополнительный домен рибонуклеазы Н (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) происходит не из геномов растений-хозяев и не является результатом дупликации нативного домена RH.</a:t>
            </a:r>
          </a:p>
          <a:p>
            <a:pPr>
              <a:buFont typeface="Wingdings" pitchFamily="2" charset="2"/>
              <a:buChar char=""/>
              <a:defRPr lang="ru-RU" sz="2000" cap="none"/>
            </a:pPr>
            <a:endParaRPr/>
          </a:p>
        </p:txBody>
      </p:sp>
      <p:sp>
        <p:nvSpPr>
          <p:cNvPr id="9" name="Ellips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gwEAAPAIAACSKwAAtSMAABAAAAAmAAAACAAAAP//////////"/>
              </a:ext>
            </a:extLst>
          </p:cNvSpPr>
          <p:nvPr/>
        </p:nvSpPr>
        <p:spPr>
          <a:xfrm>
            <a:off x="245745" y="1452880"/>
            <a:ext cx="6837045" cy="435165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Ellips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aRoAABIjAAC/KgAATScAABAAAAAmAAAACAAAAP//////////"/>
              </a:ext>
            </a:extLst>
          </p:cNvSpPr>
          <p:nvPr/>
        </p:nvSpPr>
        <p:spPr>
          <a:xfrm rot="16248994">
            <a:off x="5276850" y="4717415"/>
            <a:ext cx="687705" cy="2655570"/>
          </a:xfrm>
          <a:prstGeom prst="ellipse">
            <a:avLst/>
          </a:prstGeom>
          <a:noFill/>
          <a:ln w="63500" cap="flat" cmpd="sng" algn="ctr">
            <a:solidFill>
              <a:srgbClr val="0000FF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Ellips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g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B/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B/AAB/f38A5+bmA8zMzADAwP8Af39/AAAAAAAAAAAAAAAAAAAAAAAAAAAAIQAAABgAAAAUAAAA/gIAAE8UAADYEQAATBwAABAAAAAmAAAACAAAAP//////////"/>
              </a:ext>
            </a:extLst>
          </p:cNvSpPr>
          <p:nvPr/>
        </p:nvSpPr>
        <p:spPr>
          <a:xfrm rot="20892391" flipV="1">
            <a:off x="486410" y="3301365"/>
            <a:ext cx="2414270" cy="1298575"/>
          </a:xfrm>
          <a:prstGeom prst="ellipse">
            <a:avLst/>
          </a:prstGeom>
          <a:noFill/>
          <a:ln w="6350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z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CwCAAB+CAAAGSsAANc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" y="1380490"/>
            <a:ext cx="6652895" cy="52584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PckAABJJAAAHCkAAKE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09005" y="5898515"/>
            <a:ext cx="673735" cy="381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LgLAAB+JgAARBAAABI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257290"/>
            <a:ext cx="739140" cy="419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CcRAAB6JgAAExYAAEQ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788285" y="6254750"/>
            <a:ext cx="800100" cy="4533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D0QAAD//8EB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0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Гетерогенность элементов из геномов плаунов</a:t>
            </a:r>
          </a:p>
        </p:txBody>
      </p:sp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HItAACjHQAAk0gAAC4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87590" y="4817745"/>
            <a:ext cx="4410075" cy="1876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2SwAAI4JAAD5SAAAnxwAABAAAAAmAAAACAAAAP//////////"/>
              </a:ext>
            </a:extLst>
          </p:cNvSpPr>
          <p:nvPr/>
        </p:nvSpPr>
        <p:spPr>
          <a:xfrm>
            <a:off x="7290435" y="1553210"/>
            <a:ext cx="4572000" cy="3099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buFont typeface="Wingdings" pitchFamily="2" charset="2"/>
              <a:buChar char=""/>
              <a:defRPr lang="ru-RU" sz="2000" cap="none"/>
            </a:pPr>
            <a:r>
              <a:t>Кластера </a:t>
            </a:r>
            <a:r>
              <a:rPr lang="ru-RU" i="1" cap="none"/>
              <a:t>B</a:t>
            </a:r>
            <a:r>
              <a:t> и </a:t>
            </a:r>
            <a:r>
              <a:rPr lang="ru-RU" i="1" cap="none"/>
              <a:t>E</a:t>
            </a:r>
            <a:r>
              <a:t> плаунов древа по домену RT сформировали два полифилетичных кластера доменов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на древе RH, содержащие элементы каждого из исходных кластеров.</a:t>
            </a:r>
          </a:p>
        </p:txBody>
      </p:sp>
      <p:sp>
        <p:nvSpPr>
          <p:cNvPr id="9" name="Ellips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JBUAAJsLAAD7HQAAZxUAABAAAAAmAAAACAAAAP//////////"/>
              </a:ext>
            </a:extLst>
          </p:cNvSpPr>
          <p:nvPr/>
        </p:nvSpPr>
        <p:spPr>
          <a:xfrm>
            <a:off x="3436620" y="1886585"/>
            <a:ext cx="1437005" cy="15925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Ellips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EhwAAEQOAAC3IQAAiBcAABAAAAAmAAAACAAAAP//////////"/>
              </a:ext>
            </a:extLst>
          </p:cNvSpPr>
          <p:nvPr/>
        </p:nvSpPr>
        <p:spPr>
          <a:xfrm rot="1037095">
            <a:off x="4563110" y="2319020"/>
            <a:ext cx="917575" cy="15062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1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+bweYxMAAAAlAAAAAQAAAA8BAAAAkAAAAEgAAACQAAAASAAAAAAAAAAAAAAAAAAAABcAAAAUAAAAAAAAAAAAAAD/fwAA/38AAAAAAAAJAAAABAAAAAAAAAAfAAAAVAAAAAAAAAAAAAAAAAAAAAAAAAAAAAAAAAAAAAAAAAAAAAAAAAAAAAAAAAAAAAAAAAAAAAAAAAAAAAAAAAAAAAAAAAAAAAAAAAAAAAAAAAAAAAAAAAAAACEAAAAYAAAAFAAAACwCAAB+CAAAGSsAABkpAAAQAAAAJgAAAAgAAAD/////AAAAAA=="/>
              </a:ext>
            </a:extLst>
          </p:cNvGrpSpPr>
          <p:nvPr/>
        </p:nvGrpSpPr>
        <p:grpSpPr>
          <a:xfrm>
            <a:off x="353060" y="1380490"/>
            <a:ext cx="6652895" cy="5300345"/>
            <a:chOff x="353060" y="1380490"/>
            <a:chExt cx="6652895" cy="5300345"/>
          </a:xfrm>
        </p:grpSpPr>
        <p:pic>
          <p:nvPicPr>
            <p:cNvPr id="6" name="Picture1"/>
            <p:cNvPicPr>
              <a:picLocks noChangeAspect="1"/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CwCAAB+CAAAGSsAANcoAAAAAAAAJgAAAAgAAAD//////////w==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060" y="1380490"/>
              <a:ext cx="6652895" cy="52584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" name="Picture3"/>
            <p:cNvPicPr>
              <a:picLocks noChangeAspect="1"/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MckAAA7JAAAHCkAAK8mAAAAAAAAJgAAAAgAAAD//////////w==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8525" y="5889625"/>
              <a:ext cx="704215" cy="39878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" name="Picture4"/>
            <p:cNvPicPr>
              <a:picLocks noChangeAspect="1"/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8LAACOJgAARBAAAAIpAAAAAAAAJgAAAAgAAAD//////////w==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925" y="6267450"/>
              <a:ext cx="704215" cy="39878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" name="Picture5"/>
            <p:cNvPicPr>
              <a:picLocks noChangeAspect="1"/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L4RAAClJgAAExYAABkpAAAAAAAAJgAAAAgAAAD//////////w==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170" y="6282055"/>
              <a:ext cx="704215" cy="39878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D0QAAD//8EB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0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Домены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из трёхдоменной структуры</a:t>
            </a:r>
          </a:p>
        </p:txBody>
      </p:sp>
      <p:pic>
        <p:nvPicPr>
          <p:cNvPr id="8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HItAACjHQAAk0gAAC4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87590" y="4817745"/>
            <a:ext cx="4410075" cy="1876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2SwAAI4JAAD5SAAAnxwAABAAAAAmAAAACAAAAP//////////"/>
              </a:ext>
            </a:extLst>
          </p:cNvSpPr>
          <p:nvPr/>
        </p:nvSpPr>
        <p:spPr>
          <a:xfrm>
            <a:off x="7290435" y="1553210"/>
            <a:ext cx="4572000" cy="3099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buFont typeface="Wingdings" pitchFamily="2" charset="2"/>
              <a:buChar char=""/>
              <a:defRPr lang="ru-RU" sz="2000" cap="none"/>
            </a:pPr>
            <a:r>
              <a:t>Кластер антоцеротовых мхов </a:t>
            </a:r>
            <a:r>
              <a:rPr lang="ru-RU" i="1" cap="none"/>
              <a:t>D</a:t>
            </a:r>
            <a:r>
              <a:t> с RT-древа формирует два кластера доменов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: 1) для </a:t>
            </a:r>
            <a:r>
              <a:rPr lang="ru-RU" cap="none">
                <a:solidFill>
                  <a:srgbClr val="FF0000"/>
                </a:solidFill>
              </a:rPr>
              <a:t>aRH2</a:t>
            </a:r>
            <a:r>
              <a:t>; 2) для </a:t>
            </a:r>
            <a:r>
              <a:rPr lang="ru-RU" cap="none">
                <a:solidFill>
                  <a:srgbClr val="FF0000"/>
                </a:solidFill>
              </a:rPr>
              <a:t>aRH1</a:t>
            </a:r>
            <a:r>
              <a:t> и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“ретровирусной” структуры.</a:t>
            </a:r>
          </a:p>
        </p:txBody>
      </p:sp>
      <p:sp>
        <p:nvSpPr>
          <p:cNvPr id="10" name="Ellips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fxwAAOgaAAArJwAA+x4AABAAAAAmAAAACAAAAP//////////"/>
              </a:ext>
            </a:extLst>
          </p:cNvSpPr>
          <p:nvPr/>
        </p:nvSpPr>
        <p:spPr>
          <a:xfrm rot="14180331">
            <a:off x="5168265" y="3837940"/>
            <a:ext cx="662305" cy="173482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Ellips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WBsAAEkWAACiJQAAMBoAABAAAAAmAAAACAAAAP//////////"/>
              </a:ext>
            </a:extLst>
          </p:cNvSpPr>
          <p:nvPr/>
        </p:nvSpPr>
        <p:spPr>
          <a:xfrm rot="13505682">
            <a:off x="4963795" y="3103880"/>
            <a:ext cx="634365" cy="1672590"/>
          </a:xfrm>
          <a:prstGeom prst="ellipse">
            <a:avLst/>
          </a:prstGeom>
          <a:noFill/>
          <a:ln w="63500" cap="flat" cmpd="sng" algn="ctr">
            <a:solidFill>
              <a:srgbClr val="0000FF"/>
            </a:solidFill>
            <a:prstDash val="solid"/>
            <a:headEnd type="none"/>
            <a:tailEnd type="none"/>
          </a:ln>
          <a:effectLst/>
        </p:spPr>
      </p:sp>
      <p:sp>
        <p:nvSpPr>
          <p:cNvPr id="12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I0UAAKYkAAADSAAA4iYAABAAAAAmAAAACAAAAP//////////"/>
              </a:ext>
            </a:extLst>
          </p:cNvSpPr>
          <p:nvPr/>
        </p:nvSpPr>
        <p:spPr>
          <a:xfrm flipH="1">
            <a:off x="11238865" y="5957570"/>
            <a:ext cx="467360" cy="36322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3" name="Lin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akEAADgbAABKRAAAdB0AABAAAAAmAAAACAAAAP//////////"/>
              </a:ext>
            </a:extLst>
          </p:cNvSpPr>
          <p:nvPr/>
        </p:nvSpPr>
        <p:spPr>
          <a:xfrm flipH="1">
            <a:off x="10633710" y="4424680"/>
            <a:ext cx="467360" cy="3632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4" name="Lin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8AAAAAQAAACMAAAAjAAAAIwAAAB4AAAAAAAAAZAAAAGQAAAABAAAAlg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7EEAANgkAADMRAAAFCcAABAAAAAmAAAACAAAAP//////////"/>
              </a:ext>
            </a:extLst>
          </p:cNvSpPr>
          <p:nvPr/>
        </p:nvSpPr>
        <p:spPr>
          <a:xfrm flipH="1">
            <a:off x="10716260" y="5989320"/>
            <a:ext cx="467360" cy="3632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5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WD8AAOIdAAB5QgAA6R8AABAAAAAmAAAACAAAAP//////////"/>
              </a:ext>
            </a:extLst>
          </p:cNvSpPr>
          <p:nvPr/>
        </p:nvSpPr>
        <p:spPr>
          <a:xfrm>
            <a:off x="10297160" y="4857750"/>
            <a:ext cx="508635" cy="329565"/>
          </a:xfrm>
          <a:prstGeom prst="roundRect">
            <a:avLst>
              <a:gd name="adj" fmla="val 16667"/>
            </a:avLst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6" name="AutoShap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Oj8AAFYnAABbQgAAXSkAABAAAAAmAAAACAAAAP//////////"/>
              </a:ext>
            </a:extLst>
          </p:cNvSpPr>
          <p:nvPr/>
        </p:nvSpPr>
        <p:spPr>
          <a:xfrm>
            <a:off x="10278110" y="6394450"/>
            <a:ext cx="508635" cy="329565"/>
          </a:xfrm>
          <a:prstGeom prst="roundRect">
            <a:avLst>
              <a:gd name="adj" fmla="val 16667"/>
            </a:avLst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17" name="AutoShape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QAAAA0AAAAAkAAAAEgAAACQAAAASAAAAAAAAAAAAAAAAAAAAAEAAABQAAAAhbacS3FV1T8AAAAAAAAAAA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/w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/wB/f38A5+bmA8zMzADAwP8Af39/AAAAAAAAAAAAAAAAAAAAAAAAAAAAIQAAABgAAAAUAAAAcUIAAG0nAACSRQAAdCkAABAAAAAmAAAACAAAAP//////////"/>
              </a:ext>
            </a:extLst>
          </p:cNvSpPr>
          <p:nvPr/>
        </p:nvSpPr>
        <p:spPr>
          <a:xfrm>
            <a:off x="10800715" y="6409055"/>
            <a:ext cx="508635" cy="329565"/>
          </a:xfrm>
          <a:prstGeom prst="roundRect">
            <a:avLst>
              <a:gd name="adj" fmla="val 16667"/>
            </a:avLst>
          </a:prstGeom>
          <a:noFill/>
          <a:ln w="63500" cap="flat" cmpd="sng" algn="ctr">
            <a:solidFill>
              <a:srgbClr val="0000FF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CwCAAB+CAAAGSsAANc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" y="1380490"/>
            <a:ext cx="6652895" cy="52584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MEkAAA5JAAAHCkAALE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974715" y="5888355"/>
            <a:ext cx="708025" cy="4013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NMLAACGJgAARBAAAAo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22145" y="6262370"/>
            <a:ext cx="721995" cy="4089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QRAACZJgAAExYAACU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6274435"/>
            <a:ext cx="730885" cy="4140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D0QAAD//8EB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0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Единство доменов aRH семенных и настоящих мхов</a:t>
            </a:r>
          </a:p>
        </p:txBody>
      </p:sp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AG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HItAACjHQAAk0gAAC4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87590" y="4817745"/>
            <a:ext cx="4410075" cy="1876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2SwAAI4JAAD5SAAAnxwAABAAAAAmAAAACAAAAP//////////"/>
              </a:ext>
            </a:extLst>
          </p:cNvSpPr>
          <p:nvPr/>
        </p:nvSpPr>
        <p:spPr>
          <a:xfrm>
            <a:off x="7290435" y="1553210"/>
            <a:ext cx="4572000" cy="3099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buFont typeface="Wingdings" pitchFamily="2" charset="2"/>
              <a:buChar char=""/>
              <a:defRPr lang="ru-RU" sz="2000" cap="none"/>
            </a:pPr>
            <a:r>
              <a:t>Кластера </a:t>
            </a:r>
            <a:r>
              <a:rPr lang="ru-RU" i="1" cap="none"/>
              <a:t>A</a:t>
            </a:r>
            <a:r>
              <a:t>, </a:t>
            </a:r>
            <a:r>
              <a:rPr lang="ru-RU" i="1" cap="none"/>
              <a:t>F</a:t>
            </a:r>
            <a:r>
              <a:t>, </a:t>
            </a:r>
            <a:r>
              <a:rPr lang="ru-RU" i="1" cap="none"/>
              <a:t>I</a:t>
            </a:r>
            <a:r>
              <a:t>, </a:t>
            </a:r>
            <a:r>
              <a:rPr lang="ru-RU" i="1" cap="none"/>
              <a:t>J, K </a:t>
            </a:r>
            <a:r>
              <a:t>и</a:t>
            </a:r>
            <a:r>
              <a:rPr lang="ru-RU" i="1" cap="none"/>
              <a:t> L</a:t>
            </a:r>
            <a:r>
              <a:t> (настоящие мхи, общий кластер голосеменных, гнетовые голосеменные, тисовые голосеменные, гингковые и кипарисовые голосеменные, цветковые соответственно) сформировали на древе RH единый кластер с элементами настоящих мхов</a:t>
            </a:r>
            <a:r>
              <a:rPr lang="ru-RU" i="1" cap="none"/>
              <a:t> A</a:t>
            </a:r>
            <a:r>
              <a:t> в качестве базальной ветви.</a:t>
            </a:r>
          </a:p>
        </p:txBody>
      </p:sp>
      <p:sp>
        <p:nvSpPr>
          <p:cNvPr id="9" name="Ellips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gAAAA0AAAAAkAAAAEgAAACQAAAASAAAAAAAAAAA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Bk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P8AAAB/f38A5+bmA8zMzADAwP8Af39/AAAAAAAAAAAAAAAAAAAAAAAAAAAAIQAAABgAAAAUAAAArw4AAOwWAAD4GAAACCEAABAAAAAmAAAACAAAAP//////////"/>
              </a:ext>
            </a:extLst>
          </p:cNvSpPr>
          <p:nvPr/>
        </p:nvSpPr>
        <p:spPr>
          <a:xfrm rot="146058">
            <a:off x="2386965" y="3726180"/>
            <a:ext cx="1671955" cy="164338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D0QAAD//8EB"/>
              </a:ext>
            </a:extLst>
          </p:cNvSpPr>
          <p:nvPr>
            <p:ph type="title"/>
          </p:nvPr>
        </p:nvSpPr>
        <p:spPr>
          <a:xfrm>
            <a:off x="0" y="-15875"/>
            <a:ext cx="121920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28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[Старое] Разнообразие и распространение структурных вариантов LTR-ретротранспозонов с дополнительной рибонуклеазой H (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) в геномах зелёных растений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fjUAAPoIAAAASwAAzCkAABAAAAAmAAAACAAAAD0QAAD//8EB"/>
              </a:ext>
            </a:extLst>
          </p:cNvSpPr>
          <p:nvPr>
            <p:ph type="body" idx="1"/>
          </p:nvPr>
        </p:nvSpPr>
        <p:spPr>
          <a:xfrm>
            <a:off x="8695690" y="1459230"/>
            <a:ext cx="3496310" cy="533527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 sz="2550" cap="none"/>
            </a:pPr>
            <a:r>
              <a:t>Цветковые, гинкго и гнетум</a:t>
            </a:r>
          </a:p>
          <a:p>
            <a:pPr>
              <a:defRPr lang="ru-RU" sz="2550" cap="none"/>
            </a:pPr>
            <a:r>
              <a:t>Хвойные</a:t>
            </a:r>
          </a:p>
          <a:p>
            <a:pPr>
              <a:defRPr lang="ru-RU" sz="1200" cap="none"/>
            </a:pPr>
            <a:endParaRPr/>
          </a:p>
          <a:p>
            <a:pPr>
              <a:defRPr lang="ru-RU" sz="2550" cap="none"/>
            </a:pPr>
            <a:r>
              <a:t>Голосеменные</a:t>
            </a:r>
          </a:p>
          <a:p>
            <a:pPr>
              <a:defRPr lang="ru-RU" sz="1400" cap="none"/>
            </a:pPr>
            <a:endParaRPr/>
          </a:p>
          <a:p>
            <a:pPr>
              <a:defRPr lang="ru-RU" sz="2550" cap="none"/>
            </a:pPr>
            <a:r>
              <a:t>Плауны</a:t>
            </a:r>
          </a:p>
          <a:p>
            <a:pPr>
              <a:defRPr lang="ru-RU" sz="1400" cap="none"/>
            </a:pPr>
            <a:endParaRPr/>
          </a:p>
          <a:p>
            <a:pPr>
              <a:defRPr lang="ru-RU" sz="2550" cap="none"/>
            </a:pPr>
            <a:r>
              <a:t>Цветковые</a:t>
            </a:r>
          </a:p>
          <a:p>
            <a:pPr>
              <a:defRPr lang="ru-RU" sz="1200" cap="none"/>
            </a:pPr>
            <a:endParaRPr/>
          </a:p>
          <a:p>
            <a:pPr>
              <a:defRPr lang="ru-RU" sz="2550" cap="none"/>
            </a:pPr>
            <a:r>
              <a:t>Папоротники, плауны</a:t>
            </a:r>
          </a:p>
          <a:p>
            <a:pPr>
              <a:defRPr lang="ru-RU" sz="1100" cap="none"/>
            </a:pPr>
            <a:endParaRPr/>
          </a:p>
          <a:p>
            <a:pPr>
              <a:defRPr lang="ru-RU" sz="2550" cap="none"/>
            </a:pPr>
            <a:r>
              <a:t>Плауны и мох (?)</a:t>
            </a:r>
          </a:p>
        </p:txBody>
      </p:sp>
      <p:pic>
        <p:nvPicPr>
          <p:cNvPr id="4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HkCAAC3CAAAtTU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" y="1416685"/>
            <a:ext cx="8328660" cy="54413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 advClick="0">
        <p:extLst>
          <p:ext uri="smNativeData">
            <pr:smNativeData xmlns="smNativeData" xmlns:pr="smNativeData" xmlns:p15="http://schemas.microsoft.com/office/powerpoint/2012/main" val="+bweYwAAAAAIBwAAAAAAAAAAAAAAAAAAAAAAAAAAAAAAAAAAAAAAAAAAAAAAAAAAAAAAAAAAAAAAAAAA"/>
          </p:ext>
        </p:extLst>
      </p:transition>
    </mc:Choice>
    <mc:Fallback>
      <p:transition spd="slow" advClick="0">
        <p:extLst>
          <p:ext uri="smNativeData">
            <pr:smNativeData xmlns="smNativeData" xmlns:pr="smNativeData" xmlns:p15="http://schemas.microsoft.com/office/powerpoint/2012/main" xmlns:p14="http://schemas.microsoft.com/office/powerpoint/2010/main" val="+bweYwAAAAAIBwAAAAAAAAAAAAAAAAAAAAAAAAAAAAAAAAAAAA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Y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QAAD//8EB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Публикации коллектива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BUJAADYRQAA2iMAABAAAAAmAAAACAAAAAEQAAD//8EB"/>
              </a:ext>
            </a:extLst>
          </p:cNvSpPr>
          <p:nvPr>
            <p:ph type="body" idx="1"/>
          </p:nvPr>
        </p:nvSpPr>
        <p:spPr>
          <a:xfrm>
            <a:off x="838200" y="1476375"/>
            <a:ext cx="10515600" cy="435165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 sz="2000" cap="none"/>
            </a:pPr>
            <a:r>
              <a:t>Ustyantsev, K., </a:t>
            </a:r>
            <a:r>
              <a:rPr lang="ru-RU" b="1" cap="none"/>
              <a:t>Biryukov, M.</a:t>
            </a:r>
            <a:r>
              <a:t>, Sukhikh, I., Shatskaya, N. V., Fet, V., Blinov, A., &amp; Konopatskaia, I. (2019). Diversity of </a:t>
            </a:r>
            <a:r>
              <a:rPr lang="ru-RU" i="1" cap="none"/>
              <a:t>mariner</a:t>
            </a:r>
            <a:r>
              <a:t>-like elements in Orthoptera. Вавиловский журнал генетики и селекции, 23(8), 1059-1066.</a:t>
            </a:r>
          </a:p>
          <a:p>
            <a:pPr>
              <a:defRPr lang="ru-RU" sz="2000" cap="none"/>
            </a:pPr>
            <a:r>
              <a:t>Kirill Ustyantsev, Alexandr Blinov and Georgy Smyshlyaev. 2017 Convergence of retrotransposons in oomycetes and plants. Mobile DNA, 8:4. DOI 10.1186/s13100-017-0087-y.</a:t>
            </a:r>
          </a:p>
          <a:p>
            <a:pPr>
              <a:defRPr lang="ru-RU" sz="2000" cap="none"/>
            </a:pPr>
            <a:r>
              <a:t>Kirill Ustyantsev, Olga Novikova, Alexander Blinov, and Georgy Smyshlyaev. 2015 Convergent Evolution of Ribonuclease H in LTR Retrotransposons and Retroviruses. Mol. Biol, Evol.,;32(5):1197-207.</a:t>
            </a:r>
          </a:p>
          <a:p>
            <a:pPr>
              <a:defRPr lang="ru-RU" sz="2000" cap="none"/>
            </a:pPr>
            <a:r>
              <a:t>Smyshlyaev G, Voigt F, Blinov A, Barabas O, Novikova O. 2013 Acquisition of an Archaea-like ribonuclease H domain by plant L1 retrotransposons supports modular evolution. Proc Natl AcadSci U S A. 110(50):20140-5.</a:t>
            </a:r>
          </a:p>
          <a:p>
            <a:pPr>
              <a:defRPr lang="ru-RU" sz="2000" cap="none"/>
            </a:pPr>
            <a:r>
              <a:t>Sormacheva I, Smyshlyaev G, Mayorov V, Blinov A, Novikov A, Novikova O. 2012 Vertical evolution and horizontal transfer of CR1 non- LTR retrotransposons and Tc1/mariner DNA transposons in Lepidoptera species. Mol Biol Evol. Dec; 29(12):3685-702.</a:t>
            </a:r>
          </a:p>
          <a:p>
            <a:pPr>
              <a:defRPr lang="ru-RU" sz="2000" cap="none"/>
            </a:pPr>
            <a:r>
              <a:t>Г.А.Смышляев, А.Г.Блинов. 2011 Эволюция и разнообразие L1-ретротранспозонов в геномах покрытосеменных растений. Вавиловский журнал Генетики и Селекции, 15(3): 563- 571</a:t>
            </a:r>
          </a:p>
          <a:p>
            <a:pPr>
              <a:defRPr lang="ru-RU" sz="2000" cap="none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 advClick="0">
        <p:extLst>
          <p:ext uri="smNativeData">
            <pr:smNativeData xmlns="smNativeData" xmlns:pr="smNativeData" xmlns:p15="http://schemas.microsoft.com/office/powerpoint/2012/main" val="+bweYwAAAAAIBwAAAAAAAAAAAAAAAAAAAAAAAAAAAAAAAAAAAAAAAAAAAAAAAAAAAAAAAAAAAAAAAAAA"/>
          </p:ext>
        </p:extLst>
      </p:transition>
    </mc:Choice>
    <mc:Fallback>
      <p:transition spd="slow" advClick="0">
        <p:extLst>
          <p:ext uri="smNativeData">
            <pr:smNativeData xmlns="smNativeData" xmlns:pr="smNativeData" xmlns:p15="http://schemas.microsoft.com/office/powerpoint/2012/main" xmlns:p14="http://schemas.microsoft.com/office/powerpoint/2010/main" val="+bweYwAAAAAIBwAAAAAAAAAAAAAAAAAAAAAAAAAAAAAAAAAAAA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Of///8ASwAADwgAABAAAAAmAAAACAAAAAEQAAD//8EB"/>
              </a:ext>
            </a:extLst>
          </p:cNvSpPr>
          <p:nvPr>
            <p:ph type="title"/>
          </p:nvPr>
        </p:nvSpPr>
        <p:spPr>
          <a:xfrm>
            <a:off x="0" y="-15875"/>
            <a:ext cx="121920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Промежуточные “выводы” по древу RT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rwQAAMoJAAAHRgAAUCEAABAAAAAmAAAACAAAAAEQAAD//8EB"/>
              </a:ext>
            </a:extLst>
          </p:cNvSpPr>
          <p:nvPr>
            <p:ph type="body" idx="1"/>
          </p:nvPr>
        </p:nvSpPr>
        <p:spPr>
          <a:xfrm>
            <a:off x="761365" y="1591310"/>
            <a:ext cx="10622280" cy="382397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defRPr lang="ru-RU" sz="2200" cap="none"/>
            </a:pPr>
            <a:r>
              <a:t>Подтверждены все структуры кластера </a:t>
            </a:r>
            <a:r>
              <a:rPr lang="ru-RU" i="1" cap="none"/>
              <a:t>Tat</a:t>
            </a:r>
            <a:r>
              <a:t>, обнаруженные в прежних работах.</a:t>
            </a:r>
          </a:p>
          <a:p>
            <a:pPr algn="just">
              <a:defRPr lang="ru-RU" sz="2200" cap="none"/>
            </a:pPr>
            <a:r>
              <a:t>“Ретровирусная” структура [RT.RH.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], по-видимому, была приобретена до дивергенции голо- и покрытосеменных, на что указывает наличие данной структуры у </a:t>
            </a:r>
            <a:r>
              <a:rPr lang="ru-RU" i="1" cap="none"/>
              <a:t>Tat</a:t>
            </a:r>
            <a:r>
              <a:t> древних голосеменных</a:t>
            </a:r>
            <a:r>
              <a:rPr lang="ru-RU" i="1" cap="none"/>
              <a:t> Gnetum montanum</a:t>
            </a:r>
            <a:r>
              <a:t>, </a:t>
            </a:r>
            <a:r>
              <a:rPr lang="ru-RU" i="1" cap="none"/>
              <a:t>Ginkgo biloba</a:t>
            </a:r>
            <a:r>
              <a:t> и кипарисовых.</a:t>
            </a:r>
          </a:p>
          <a:p>
            <a:pPr algn="just">
              <a:defRPr lang="ru-RU" sz="2200" cap="none"/>
            </a:pPr>
            <a:r>
              <a:t>В геномах антоцеротовых мхов, плаунов и папоротников обнаружены новые кластеры</a:t>
            </a:r>
            <a:r>
              <a:rPr lang="ru-RU" i="1" cap="none"/>
              <a:t> Tat</a:t>
            </a:r>
            <a:r>
              <a:t> LTR-ретротранспозонов </a:t>
            </a:r>
            <a:r>
              <a:rPr lang="ru-RU" i="1" cap="none"/>
              <a:t>A</a:t>
            </a:r>
            <a:r>
              <a:t>, </a:t>
            </a:r>
            <a:r>
              <a:rPr lang="ru-RU" i="1" cap="none"/>
              <a:t>C</a:t>
            </a:r>
            <a:r>
              <a:t> и </a:t>
            </a:r>
            <a:r>
              <a:rPr lang="ru-RU" i="1" cap="none"/>
              <a:t>D</a:t>
            </a:r>
            <a:r>
              <a:t>, содержащие домен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в положении [RT.RH.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], конвергентно элементам кластеров </a:t>
            </a:r>
            <a:r>
              <a:rPr lang="ru-RU" i="1" cap="none"/>
              <a:t>Tat</a:t>
            </a:r>
            <a:r>
              <a:t> </a:t>
            </a:r>
            <a:r>
              <a:rPr lang="ru-RU" i="1" cap="none"/>
              <a:t>H</a:t>
            </a:r>
            <a:r>
              <a:t> (древние голосеменные) и </a:t>
            </a:r>
            <a:r>
              <a:rPr lang="ru-RU" i="1" cap="none"/>
              <a:t>I</a:t>
            </a:r>
            <a:r>
              <a:t> (цветковые), а также ретровирусам позвоночных и LTR-ретротранспозонам оомицетов. </a:t>
            </a:r>
          </a:p>
          <a:p>
            <a:pPr algn="just">
              <a:defRPr lang="ru-RU" sz="2200" cap="none"/>
            </a:pPr>
            <a:r>
              <a:t>Аналогичная конвергенция обнаруживается между элементами хвойных (кластер </a:t>
            </a:r>
            <a:r>
              <a:rPr lang="ru-RU" i="1" cap="none"/>
              <a:t>G</a:t>
            </a:r>
            <a:r>
              <a:t>) и плаунов (кластер </a:t>
            </a:r>
            <a:r>
              <a:rPr lang="ru-RU" i="1" cap="none"/>
              <a:t>C</a:t>
            </a:r>
            <a:r>
              <a:t>) со структурой [RT.RH.INT.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].</a:t>
            </a:r>
            <a:br/>
            <a:endParaRPr/>
          </a:p>
          <a:p>
            <a:pPr algn="just">
              <a:defRPr lang="ru-RU" sz="2200" cap="none">
                <a:solidFill>
                  <a:srgbClr val="000000"/>
                </a:solidFill>
              </a:defRPr>
            </a:pPr>
            <a:r>
              <a:t>Выявлена новая структура [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.GAG.PR] у настоящих мхов (кластер </a:t>
            </a:r>
            <a:r>
              <a:rPr lang="ru-RU" i="1" cap="none"/>
              <a:t>B</a:t>
            </a:r>
            <a:r>
              <a:t>) и плауна (</a:t>
            </a:r>
            <a:r>
              <a:rPr lang="ru-RU" i="1" cap="none"/>
              <a:t>Selaginella tamariscina</a:t>
            </a:r>
            <a:r>
              <a:t>,  кластер </a:t>
            </a:r>
            <a:r>
              <a:rPr lang="ru-RU" i="1" cap="none"/>
              <a:t>C</a:t>
            </a:r>
            <a:r>
              <a:t>).</a:t>
            </a:r>
          </a:p>
          <a:p>
            <a:pPr algn="just">
              <a:defRPr lang="ru-RU" sz="2200" cap="none">
                <a:solidFill>
                  <a:srgbClr val="000000"/>
                </a:solidFill>
              </a:defRPr>
            </a:pPr>
            <a:r>
              <a:t>Выявлена новая структура [RT.RH.</a:t>
            </a:r>
            <a:r>
              <a:rPr lang="ru-RU" cap="none">
                <a:solidFill>
                  <a:srgbClr val="FF0000"/>
                </a:solidFill>
              </a:rPr>
              <a:t>aRH1</a:t>
            </a:r>
            <a:r>
              <a:t>.</a:t>
            </a:r>
            <a:r>
              <a:rPr lang="ru-RU" cap="none">
                <a:solidFill>
                  <a:srgbClr val="FF0000"/>
                </a:solidFill>
              </a:rPr>
              <a:t>aRH2</a:t>
            </a:r>
            <a:r>
              <a:t>] у антоцеротовых мхов (кластер </a:t>
            </a:r>
            <a:r>
              <a:rPr lang="ru-RU" i="1" cap="none"/>
              <a:t>A</a:t>
            </a:r>
            <a: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 advClick="0">
        <p:extLst>
          <p:ext uri="smNativeData">
            <pr:smNativeData xmlns="smNativeData" xmlns:pr="smNativeData" xmlns:p15="http://schemas.microsoft.com/office/powerpoint/2012/main" val="+bweYwAAAAAIBwAAAAAAAAAAAAAAAAAAAAAAAAAAAAAAAAAAAAAAAAAAAAAAAAAAAAAAAAAAAAAAAAAA"/>
          </p:ext>
        </p:extLst>
      </p:transition>
    </mc:Choice>
    <mc:Fallback>
      <p:transition spd="slow" advClick="0">
        <p:extLst>
          <p:ext uri="smNativeData">
            <pr:smNativeData xmlns="smNativeData" xmlns:pr="smNativeData" xmlns:p15="http://schemas.microsoft.com/office/powerpoint/2012/main" xmlns:p14="http://schemas.microsoft.com/office/powerpoint/2010/main" val="+bweYwAAAAAIBwAAAAAAAAAAAAAAAAAAAAAAAAAAAAAAAAAAAA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DwUAAAAAAAC/RQAAKAgAABAAAAAmAAAACAAAAAEQAAD//8EB"/>
              </a:ext>
            </a:extLst>
          </p:cNvSpPr>
          <p:nvPr>
            <p:ph type="title"/>
          </p:nvPr>
        </p:nvSpPr>
        <p:spPr>
          <a:xfrm>
            <a:off x="822325" y="0"/>
            <a:ext cx="10515600" cy="132588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Промежуточные “выводы” по древу RH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sLAADYRQAAACYAABAAAAAmAAAACAAAAAAQAAD//8EB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 sz="2000" cap="none"/>
            </a:pPr>
            <a:r>
              <a:t>Очевидно, что дополнительный домен рибонуклеазы Н (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) был захвачен не из геномов растений-хозяев и не является результатом дупликации нативного домена RH.</a:t>
            </a:r>
          </a:p>
          <a:p>
            <a:pPr>
              <a:defRPr lang="ru-RU" sz="2000" cap="none"/>
            </a:pPr>
            <a:r>
              <a:t>В эволюции LTR-ретротранспозонов растений происходило несколько независимых приобретения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из разных источников элементами различных подкластеров</a:t>
            </a:r>
            <a:r>
              <a:rPr lang="ru-RU" i="1" cap="none"/>
              <a:t> Tat</a:t>
            </a:r>
            <a:r>
              <a:t>.</a:t>
            </a:r>
          </a:p>
          <a:p>
            <a:pPr>
              <a:defRPr lang="ru-RU" sz="2000" cap="none"/>
            </a:pPr>
            <a:r>
              <a:t>Кластера </a:t>
            </a:r>
            <a:r>
              <a:rPr lang="ru-RU" i="1" cap="none"/>
              <a:t>C</a:t>
            </a:r>
            <a:r>
              <a:t> и </a:t>
            </a:r>
            <a:r>
              <a:rPr lang="ru-RU" i="1" cap="none"/>
              <a:t>E</a:t>
            </a:r>
            <a:r>
              <a:t> плаунов древа по домену RT сформировали два кластера доменов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на древе RH. Оба содержат элементы каждого из исходных кластеров.</a:t>
            </a:r>
          </a:p>
          <a:p>
            <a:pPr>
              <a:defRPr lang="ru-RU" sz="2000" cap="none"/>
            </a:pPr>
            <a:r>
              <a:t>Кластер антоцеротовых мхов </a:t>
            </a:r>
            <a:r>
              <a:rPr lang="ru-RU" i="1" cap="none"/>
              <a:t>A</a:t>
            </a:r>
            <a:r>
              <a:t> с RT-древа формирует два кластера доменов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. Первый представлен доменами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элементов со струкутрой [RT.RH.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] и доменами </a:t>
            </a:r>
            <a:r>
              <a:rPr lang="ru-RU" cap="none">
                <a:solidFill>
                  <a:srgbClr val="FF0000"/>
                </a:solidFill>
              </a:rPr>
              <a:t>aRH1</a:t>
            </a:r>
            <a:r>
              <a:t> элементов со структурой [RT.RH.</a:t>
            </a:r>
            <a:r>
              <a:rPr lang="ru-RU" cap="none">
                <a:solidFill>
                  <a:srgbClr val="FF0000"/>
                </a:solidFill>
              </a:rPr>
              <a:t>aRH1</a:t>
            </a:r>
            <a:r>
              <a:t>.</a:t>
            </a:r>
            <a:r>
              <a:rPr lang="ru-RU" cap="none">
                <a:solidFill>
                  <a:srgbClr val="FF0000"/>
                </a:solidFill>
              </a:rPr>
              <a:t>aRH2</a:t>
            </a:r>
            <a:r>
              <a:t>]. Второй кластер представлен доменами </a:t>
            </a:r>
            <a:r>
              <a:rPr lang="ru-RU" cap="none">
                <a:solidFill>
                  <a:srgbClr val="FF0000"/>
                </a:solidFill>
              </a:rPr>
              <a:t>aRH2 </a:t>
            </a:r>
            <a:r>
              <a:t>из элементов со структурой [RT.RH.</a:t>
            </a:r>
            <a:r>
              <a:rPr lang="ru-RU" cap="none">
                <a:solidFill>
                  <a:srgbClr val="FF0000"/>
                </a:solidFill>
              </a:rPr>
              <a:t>aRH1</a:t>
            </a:r>
            <a:r>
              <a:t>.</a:t>
            </a:r>
            <a:r>
              <a:rPr lang="ru-RU" cap="none">
                <a:solidFill>
                  <a:srgbClr val="FF0000"/>
                </a:solidFill>
              </a:rPr>
              <a:t>aRH2</a:t>
            </a:r>
            <a:r>
              <a:t>].</a:t>
            </a:r>
          </a:p>
          <a:p>
            <a:pPr>
              <a:defRPr lang="ru-RU" sz="2000" cap="none"/>
            </a:pPr>
            <a:r>
              <a:t>Кластера </a:t>
            </a:r>
            <a:r>
              <a:rPr lang="ru-RU" i="1" cap="none"/>
              <a:t>B</a:t>
            </a:r>
            <a:r>
              <a:t>, </a:t>
            </a:r>
            <a:r>
              <a:rPr lang="ru-RU" i="1" cap="none"/>
              <a:t>F</a:t>
            </a:r>
            <a:r>
              <a:t>, </a:t>
            </a:r>
            <a:r>
              <a:rPr lang="ru-RU" i="1" cap="none"/>
              <a:t>H</a:t>
            </a:r>
            <a:r>
              <a:t> и </a:t>
            </a:r>
            <a:r>
              <a:rPr lang="ru-RU" i="1" cap="none"/>
              <a:t>I</a:t>
            </a:r>
            <a:r>
              <a:t> (настоящие мхи, голосеменные, древние голосеменные, цветковые соответственно) сформировали на древе RH единый кластер. При этом,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элементов настоящих мхов</a:t>
            </a:r>
            <a:r>
              <a:rPr lang="ru-RU" i="1" cap="none"/>
              <a:t> B</a:t>
            </a:r>
            <a:r>
              <a:t> расположены базальной ветвью, остальные же домены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располагаются смешано, формируя таким образом единую ветвь.</a:t>
            </a:r>
          </a:p>
          <a:p>
            <a:pPr>
              <a:defRPr lang="ru-RU" sz="2000" cap="none"/>
            </a:pPr>
            <a:endParaRPr/>
          </a:p>
          <a:p>
            <a:pPr>
              <a:defRPr lang="ru-RU" sz="2000" cap="none"/>
            </a:pPr>
            <a:endParaRPr/>
          </a:p>
          <a:p>
            <a:pPr>
              <a:defRPr lang="ru-RU" sz="2000" cap="none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 advClick="0">
        <p:extLst>
          <p:ext uri="smNativeData">
            <pr:smNativeData xmlns="smNativeData" xmlns:pr="smNativeData" xmlns:p15="http://schemas.microsoft.com/office/powerpoint/2012/main" val="+bweYwAAAAAIBwAAAAAAAAAAAAAAAAAAAAAAAAAAAAAAAAAAAAAAAAAAAAAAAAAAAAAAAAAAAAAAAAAA"/>
          </p:ext>
        </p:extLst>
      </p:transition>
    </mc:Choice>
    <mc:Fallback>
      <p:transition spd="slow" advClick="0">
        <p:extLst>
          <p:ext uri="smNativeData">
            <pr:smNativeData xmlns="smNativeData" xmlns:pr="smNativeData" xmlns:p15="http://schemas.microsoft.com/office/powerpoint/2012/main" xmlns:p14="http://schemas.microsoft.com/office/powerpoint/2010/main" val="+bweYwAAAAAIBwAAAAAAAAAAAAAAAAAAAAAAAAAAAAAAAAAAAA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8CAADYRQAAZwo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 sz="3600" cap="none">
                <a:latin typeface="Calibri" pitchFamily="2" charset="0"/>
                <a:ea typeface="Calibri Light" charset="0"/>
                <a:cs typeface="Calibri Light" charset="0"/>
              </a:defRPr>
            </a:pPr>
            <a:r>
              <a:t>Сравнительный анализ филогенетических дерерьев по доменам </a:t>
            </a:r>
            <a:r>
              <a:rPr lang="ru-RU" cap="none">
                <a:latin typeface="Calibri Light" charset="0"/>
                <a:ea typeface="Calibri Light" charset="0"/>
                <a:cs typeface="Calibri Light" charset="0"/>
              </a:rPr>
              <a:t>RT и RH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sLAADYRQAAACYAABAAAAAmAAAACAAAAAAQAAD//8EB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buNone/>
              <a:defRPr lang="ru-RU" sz="2000" cap="none"/>
            </a:pPr>
            <a:r>
              <a:t>Имеется 3 ключевых несоответствия между деревьями по доменам RT и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:</a:t>
            </a:r>
          </a:p>
          <a:p>
            <a:pPr>
              <a:buFontTx/>
              <a:buAutoNum type="arabicPeriod"/>
              <a:defRPr lang="ru-RU" sz="2000" cap="none"/>
            </a:pPr>
            <a:r>
              <a:t>Кластеры плаунов</a:t>
            </a:r>
            <a:r>
              <a:rPr lang="ru-RU" i="1" cap="none"/>
              <a:t> C</a:t>
            </a:r>
            <a:r>
              <a:t> и </a:t>
            </a:r>
            <a:r>
              <a:rPr lang="ru-RU" i="1" cap="none"/>
              <a:t>E</a:t>
            </a:r>
            <a:r>
              <a:t> RT-древа. Их элементы содержат домены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из двух разных кластеров древа RH. Это может говорить как о небольшом эволюционном расстоянии между данными кластерами, так и о гетерогенности каждого из данных кластеров RT-древа по источнику приобретения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.</a:t>
            </a:r>
          </a:p>
          <a:p>
            <a:pPr>
              <a:buFontTx/>
              <a:buAutoNum type="arabicPeriod"/>
              <a:defRPr lang="ru-RU" sz="2000" cap="none"/>
            </a:pPr>
            <a:r>
              <a:t>Взаимоотношение кластеров семенных растений </a:t>
            </a:r>
            <a:r>
              <a:rPr lang="ru-RU" i="1" cap="none"/>
              <a:t>F</a:t>
            </a:r>
            <a:r>
              <a:t>, </a:t>
            </a:r>
            <a:r>
              <a:rPr lang="ru-RU" i="1" cap="none"/>
              <a:t>G</a:t>
            </a:r>
            <a:r>
              <a:t>, </a:t>
            </a:r>
            <a:r>
              <a:rPr lang="ru-RU" i="1" cap="none"/>
              <a:t>H</a:t>
            </a:r>
            <a:r>
              <a:t>, </a:t>
            </a:r>
            <a:r>
              <a:rPr lang="ru-RU" i="1" cap="none"/>
              <a:t>I</a:t>
            </a:r>
            <a:r>
              <a:t> RT-древа. Кластеры </a:t>
            </a:r>
            <a:r>
              <a:rPr lang="ru-RU" i="1" cap="none"/>
              <a:t>H</a:t>
            </a:r>
            <a:r>
              <a:t>, </a:t>
            </a:r>
            <a:r>
              <a:rPr lang="ru-RU" i="1" cap="none"/>
              <a:t>I</a:t>
            </a:r>
            <a:r>
              <a:t> и </a:t>
            </a:r>
            <a:r>
              <a:rPr lang="ru-RU" i="1" cap="none"/>
              <a:t>F</a:t>
            </a:r>
            <a:r>
              <a:t> на древе RH формируют единую ветвь, что позволяет полагать, что их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приобретён из единого источника. Однако, расположенный между </a:t>
            </a:r>
            <a:r>
              <a:rPr lang="ru-RU" i="1" cap="none"/>
              <a:t>H</a:t>
            </a:r>
            <a:r>
              <a:t>+</a:t>
            </a:r>
            <a:r>
              <a:rPr lang="ru-RU" i="1" cap="none"/>
              <a:t>I</a:t>
            </a:r>
            <a:r>
              <a:t> и </a:t>
            </a:r>
            <a:r>
              <a:rPr lang="ru-RU" i="1" cap="none"/>
              <a:t>F</a:t>
            </a:r>
            <a:r>
              <a:t>, кластер </a:t>
            </a:r>
            <a:r>
              <a:rPr lang="ru-RU" i="1" cap="none"/>
              <a:t>G</a:t>
            </a:r>
            <a:r>
              <a:t>, представленный третьей структурой, отличной от свойственных </a:t>
            </a:r>
            <a:r>
              <a:rPr lang="ru-RU" i="1" cap="none"/>
              <a:t>H</a:t>
            </a:r>
            <a:r>
              <a:t>, </a:t>
            </a:r>
            <a:r>
              <a:rPr lang="ru-RU" i="1" cap="none"/>
              <a:t>I</a:t>
            </a:r>
            <a:r>
              <a:t> и </a:t>
            </a:r>
            <a:r>
              <a:rPr lang="ru-RU" i="1" cap="none"/>
              <a:t>F</a:t>
            </a:r>
            <a:r>
              <a:t>, формирует на древе RH свою отдельную ветвь, подразумевая иной источник приобретения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.</a:t>
            </a:r>
          </a:p>
          <a:p>
            <a:pPr>
              <a:buFontTx/>
              <a:buAutoNum type="arabicPeriod"/>
              <a:defRPr lang="ru-RU" sz="2000" cap="none"/>
            </a:pPr>
            <a:r>
              <a:t>Взаимоотношение кластеров </a:t>
            </a:r>
            <a:r>
              <a:rPr lang="ru-RU" i="1" cap="none"/>
              <a:t>H</a:t>
            </a:r>
            <a:r>
              <a:t>, </a:t>
            </a:r>
            <a:r>
              <a:rPr lang="ru-RU" i="1" cap="none"/>
              <a:t>I</a:t>
            </a:r>
            <a:r>
              <a:t> и </a:t>
            </a:r>
            <a:r>
              <a:rPr lang="ru-RU" i="1" cap="none"/>
              <a:t>F</a:t>
            </a:r>
            <a:r>
              <a:t> семенных растений с кластером B настоящих мхов RT-древа. На RT-древе кластер B отстоит далеко от</a:t>
            </a:r>
            <a:r>
              <a:rPr lang="ru-RU" i="1" cap="none"/>
              <a:t> H</a:t>
            </a:r>
            <a:r>
              <a:t>, </a:t>
            </a:r>
            <a:r>
              <a:rPr lang="ru-RU" i="1" cap="none"/>
              <a:t>I</a:t>
            </a:r>
            <a:r>
              <a:t> и </a:t>
            </a:r>
            <a:r>
              <a:rPr lang="ru-RU" i="1" cap="none"/>
              <a:t>F</a:t>
            </a:r>
            <a:r>
              <a:t>. Однако, на древе RH его домены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расположены как часть единого кластера из доменов </a:t>
            </a:r>
            <a:r>
              <a:rPr lang="ru-RU" cap="none">
                <a:solidFill>
                  <a:srgbClr val="FF0000"/>
                </a:solidFill>
              </a:rPr>
              <a:t>aRH</a:t>
            </a:r>
            <a:r>
              <a:t> элементов </a:t>
            </a:r>
            <a:r>
              <a:rPr lang="ru-RU" i="1" cap="none"/>
              <a:t> H</a:t>
            </a:r>
            <a:r>
              <a:t>, </a:t>
            </a:r>
            <a:r>
              <a:rPr lang="ru-RU" i="1" cap="none"/>
              <a:t>I</a:t>
            </a:r>
            <a:r>
              <a:t> и </a:t>
            </a:r>
            <a:r>
              <a:rPr lang="ru-RU" i="1" cap="none"/>
              <a:t>F</a:t>
            </a:r>
            <a:r>
              <a:t>, в качестве базальной ветви данного суперкластера.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 advClick="0">
        <p:extLst>
          <p:ext uri="smNativeData">
            <pr:smNativeData xmlns="smNativeData" xmlns:pr="smNativeData" xmlns:p15="http://schemas.microsoft.com/office/powerpoint/2012/main" val="+bweYwAAAAAIBwAAAAAAAAAAAAAAAAAAAAAAAAAAAAAAAAAAAAAAAAAAAAAAAAAAAAAAAAAAAAAAAAAA"/>
          </p:ext>
        </p:extLst>
      </p:transition>
    </mc:Choice>
    <mc:Fallback>
      <p:transition spd="slow" advClick="0">
        <p:extLst>
          <p:ext uri="smNativeData">
            <pr:smNativeData xmlns="smNativeData" xmlns:pr="smNativeData" xmlns:p15="http://schemas.microsoft.com/office/powerpoint/2012/main" xmlns:p14="http://schemas.microsoft.com/office/powerpoint/2010/main" val="+bweYwAAAAAIBwAAAAAAAAAAAAAAAAAAAAAAAAAAAAAAAAAAAA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AAAAADYRQAAKAgAABAAAAAmAAAACAAAAAEAAAAAAAAA"/>
              </a:ext>
            </a:extLst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pPr algn="ctr">
              <a:defRPr lang="ru-RU" sz="3000"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Конвергентная эволюция </a:t>
            </a:r>
            <a:r>
              <a:rPr lang="ru-RU" i="1" cap="none"/>
              <a:t>Tat</a:t>
            </a:r>
            <a:r>
              <a:t> LTR ретротранспозонов зелёных растений и ретровирусов позвоночных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+bweY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gHAAANCAAAT0QAAD8r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83640" y="1308735"/>
            <a:ext cx="9920605" cy="57213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Q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KomAADJSAAAMCoAABAAAAAmAAAACAAAAP//////////"/>
              </a:ext>
            </a:extLst>
          </p:cNvSpPr>
          <p:nvPr/>
        </p:nvSpPr>
        <p:spPr>
          <a:xfrm>
            <a:off x="0" y="6285230"/>
            <a:ext cx="11831955" cy="572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indent="0" algn="just">
              <a:buNone/>
              <a:defRPr lang="ru-RU" sz="1600" cap="none"/>
            </a:pPr>
            <a:r>
              <a:t>Адаптировано из: Ustyantsev K. et al. 2015.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BkAAADYRQAAQQgAABAAAAAmAAAACAAAAAEAAAAAAAAA"/>
              </a:ext>
            </a:extLst>
          </p:cNvSpPr>
          <p:nvPr>
            <p:ph type="title"/>
          </p:nvPr>
        </p:nvSpPr>
        <p:spPr>
          <a:xfrm>
            <a:off x="838200" y="15875"/>
            <a:ext cx="10515600" cy="1325880"/>
          </a:xfrm>
        </p:spPr>
        <p:txBody>
          <a:bodyPr/>
          <a:lstStyle/>
          <a:p>
            <a:pPr algn="ctr">
              <a:defRPr lang="ru-RU"/>
            </a:pPr>
            <a:r>
              <a:t>Фундаментальные вопросы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EwQAAGcJAADHRQAALCoAABAAAAAmAAAACAAAAAEAAAAAAAAA"/>
              </a:ext>
            </a:extLst>
          </p:cNvSpPr>
          <p:nvPr>
            <p:ph type="body" idx="1"/>
          </p:nvPr>
        </p:nvSpPr>
        <p:spPr>
          <a:xfrm>
            <a:off x="662305" y="1528445"/>
            <a:ext cx="10680700" cy="5327015"/>
          </a:xfrm>
        </p:spPr>
        <p:txBody>
          <a:bodyPr/>
          <a:lstStyle/>
          <a:p>
            <a:pPr algn="just">
              <a:defRPr lang="ru-RU"/>
            </a:pPr>
            <a:endParaRPr/>
          </a:p>
          <a:p>
            <a:pPr algn="just">
              <a:defRPr lang="ru-RU"/>
            </a:pPr>
            <a:r>
              <a:t>Как возникали и сменялись структуры элементов </a:t>
            </a:r>
            <a:r>
              <a:rPr lang="ru-RU" i="1" cap="none"/>
              <a:t>Tat</a:t>
            </a:r>
            <a:r>
              <a:t> с доменом aRH?</a:t>
            </a:r>
          </a:p>
          <a:p>
            <a:pPr algn="just">
              <a:defRPr lang="ru-RU"/>
            </a:pPr>
            <a:r>
              <a:t>Как деградировал нативный домен RH?</a:t>
            </a:r>
          </a:p>
          <a:p>
            <a:pPr algn="just">
              <a:defRPr lang="ru-RU"/>
            </a:pPr>
            <a:r>
              <a:t>Как взаимодействуют два домена с одинаковой функцией?</a:t>
            </a:r>
          </a:p>
          <a:p>
            <a:pPr algn="just">
              <a:defRPr lang="ru-RU"/>
            </a:pPr>
            <a:r>
              <a:t>Почему “минорные” структуры сохранились?</a:t>
            </a:r>
          </a:p>
          <a:p>
            <a:pPr algn="just">
              <a:defRPr lang="ru-RU"/>
            </a:pPr>
            <a:r>
              <a:t>Имеются ли эволюционные преимущества для </a:t>
            </a:r>
            <a:r>
              <a:rPr lang="ru-RU" i="1" cap="none"/>
              <a:t>Tat </a:t>
            </a:r>
            <a:r>
              <a:t>LTR ретротранспозонов, предоставляемые каждой из структур? </a:t>
            </a:r>
          </a:p>
          <a:p>
            <a:pPr algn="just">
              <a:defRPr lang="ru-RU"/>
            </a:pPr>
            <a:r>
              <a:t>Имел ли место горизонтальный перенос в ходе эволюции элементов </a:t>
            </a:r>
            <a:r>
              <a:rPr lang="ru-RU" i="1" cap="none"/>
              <a:t>Tat</a:t>
            </a:r>
            <a:r>
              <a:t>?</a:t>
            </a:r>
          </a:p>
          <a:p>
            <a:pPr algn="just">
              <a:defRPr lang="ru-RU" sz="2600" cap="none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4Xp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Of////YRQAADwgAABAAAAAmAAAACAAAAAEAAAAAAAAA"/>
              </a:ext>
            </a:extLst>
          </p:cNvSpPr>
          <p:nvPr>
            <p:ph type="title"/>
          </p:nvPr>
        </p:nvSpPr>
        <p:spPr>
          <a:xfrm>
            <a:off x="838200" y="-15875"/>
            <a:ext cx="10515600" cy="1325880"/>
          </a:xfrm>
        </p:spPr>
        <p:txBody>
          <a:bodyPr/>
          <a:lstStyle/>
          <a:p>
            <a:pPr algn="ctr">
              <a:defRPr lang="ru-RU" sz="3600" cap="none"/>
            </a:pPr>
            <a:endParaRPr/>
          </a:p>
        </p:txBody>
      </p:sp>
      <p:sp>
        <p:nvSpPr>
          <p:cNvPr id="3" name="Прямоугольник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+bweY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JwAAADYRQAAXB8AAAAAAAAmAAAACAAAAP//////////"/>
              </a:ext>
            </a:extLst>
          </p:cNvSpPr>
          <p:nvPr/>
        </p:nvSpPr>
        <p:spPr>
          <a:xfrm>
            <a:off x="838200" y="99060"/>
            <a:ext cx="10515600" cy="499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spcBef>
                <a:spcPts val="1200"/>
              </a:spcBef>
              <a:spcAft>
                <a:spcPts val="300"/>
              </a:spcAft>
              <a:defRPr lang="ru-RU" sz="2800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ru-RU" b="1" cap="none"/>
              <a:t>Цель</a:t>
            </a:r>
            <a:r>
              <a:t>: изучение происхождения и эволюции структурных вариантов </a:t>
            </a:r>
            <a:r>
              <a:rPr lang="ru-RU" i="1" cap="none"/>
              <a:t>Tat </a:t>
            </a:r>
            <a:r>
              <a:t>LTR ретротранспозонов зелёных растений.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 lang="ru-RU" sz="2800" cap="none"/>
            </a:pPr>
            <a:r>
              <a:t>Задачи: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r>
              <a:t>Разработать методологические подходы к углублённому изучению LTR-ретротранспозонов.</a:t>
            </a:r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endParaRPr/>
          </a:p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  <a:defRPr lang="ru-RU" sz="2800" cap="none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0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2712</Words>
  <Application>Microsoft Office PowerPoint</Application>
  <PresentationFormat>Широкоэкранный</PresentationFormat>
  <Paragraphs>253</Paragraphs>
  <Slides>68</Slides>
  <Notes>24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68</vt:i4>
      </vt:variant>
    </vt:vector>
  </HeadingPairs>
  <TitlesOfParts>
    <vt:vector size="79" baseType="lpstr">
      <vt:lpstr>Arial</vt:lpstr>
      <vt:lpstr>Basic Roman</vt:lpstr>
      <vt:lpstr>Basic Sans</vt:lpstr>
      <vt:lpstr>Calibri</vt:lpstr>
      <vt:lpstr>Calibri Light</vt:lpstr>
      <vt:lpstr>Droid Sans Fallback</vt:lpstr>
      <vt:lpstr>Liberation Sans</vt:lpstr>
      <vt:lpstr>Lohit Hindi</vt:lpstr>
      <vt:lpstr>Wingdings</vt:lpstr>
      <vt:lpstr>Presentation</vt:lpstr>
      <vt:lpstr>Presentation</vt:lpstr>
      <vt:lpstr>Происхождение и эволюция структурных вариантов Тat LTR-ретротранспозонов зелёных растений</vt:lpstr>
      <vt:lpstr>Мобильные генетические элементы (МГЭ)</vt:lpstr>
      <vt:lpstr>LTR ретротранспозоны</vt:lpstr>
      <vt:lpstr>Наиболее распространённые домены ретротранспозонов</vt:lpstr>
      <vt:lpstr>Домен рибонуклеазы Н известен формированием двудоменных структур элементов</vt:lpstr>
      <vt:lpstr>Разнообразие LTR ретротранспозонов, содержащих дополнительный домен RH (aRH)</vt:lpstr>
      <vt:lpstr>Конвергентная эволюция Tat LTR ретротранспозонов зелёных растений и ретровирусов позвоночных</vt:lpstr>
      <vt:lpstr>Фундаментальные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DARTS - Domain-Assosiated RetroTrasnsposon Search</vt:lpstr>
      <vt:lpstr>Алгоритм ищет, извлекает и фильтрует элементы</vt:lpstr>
      <vt:lpstr>Алгоритм аннотирует и анализирует элементы (кластеризация, выравнивание...)</vt:lpstr>
      <vt:lpstr>Алгоритм анализирует элементы (филогенетическая реконструкция)</vt:lpstr>
      <vt:lpstr>Предложенный алгоритм DARTS показывает высокую чувствительность по сравнению с классическим (LTRharvest)</vt:lpstr>
      <vt:lpstr>Разнообразие изученных геномов растений</vt:lpstr>
      <vt:lpstr>Разнообразие и распространение структур Tat LTR ретротранспозонов зелёных растений</vt:lpstr>
      <vt:lpstr>Разнообразие и распространение структурных вариантов LTR-ретротранспозонов с дополнительной рибонуклеазой H (aRH) в геномах зелёных растений. Филогенетическая реконструкция по домену RT отражает вертикальную эволюцию.</vt:lpstr>
      <vt:lpstr>Таксон-специфическая элиминация структур Tat LTR ретротранспозонов у семенных растений свидетельствует в пользу наличия всех структур у общего предка</vt:lpstr>
      <vt:lpstr>Наличие аналогичного набора структур Tat LTR ретротранспозонов в предковом по отношению к семенным таксоне, отделе плауновидные, поддерживает гипотезу </vt:lpstr>
      <vt:lpstr>Наличие всех структур Tat LTR ретротранспозонов у несеменных растений поддерживает гипотезу таксон-специфической элиминации</vt:lpstr>
      <vt:lpstr>Деградация нативного домена RH</vt:lpstr>
      <vt:lpstr>Деградация нативного домена RH происходит во всех случаях наличия aRH</vt:lpstr>
      <vt:lpstr>Деградация как следствие конкуренции между доменами семейства RH на примере структуры с тремя доменами</vt:lpstr>
      <vt:lpstr>Филогенетическая реконструкция семейств доменов RH. Домены aRH из элементов кластеров Tat формируют таксон-специфичные кластера</vt:lpstr>
      <vt:lpstr>Домены aRH в элементах Tat не являются дупликациями старого домена, и могут происходить из геномов организмов-хозяев</vt:lpstr>
      <vt:lpstr>Предполагаемый эволюционный сценарий</vt:lpstr>
      <vt:lpstr>Положения выносимые на защиту</vt:lpstr>
      <vt:lpstr>Выводы</vt:lpstr>
      <vt:lpstr>Выводы</vt:lpstr>
      <vt:lpstr>Сведения о сдаче кандидатских экзаменов:</vt:lpstr>
      <vt:lpstr>Список публикаций по теме НИР</vt:lpstr>
      <vt:lpstr>Презентация PowerPoint</vt:lpstr>
      <vt:lpstr>Дополнительные материалы</vt:lpstr>
      <vt:lpstr>Презентация PowerPoint</vt:lpstr>
      <vt:lpstr>Алгоритм DARTS по сравнению с LTRharvest</vt:lpstr>
      <vt:lpstr>Предложенный алгоритм DARTS показывает высокую чувствительность по сравнению с классическим (LTRharvest)</vt:lpstr>
      <vt:lpstr>Предложенный алгоритм DARTS показывает высокую чувствительность по сравнению с классическим (LTRharvest)</vt:lpstr>
      <vt:lpstr>Жизненный цикл ретротранспозонов</vt:lpstr>
      <vt:lpstr>Презентация PowerPoint</vt:lpstr>
      <vt:lpstr>Презентация PowerPoint</vt:lpstr>
      <vt:lpstr>Спорное положение гнетовых</vt:lpstr>
      <vt:lpstr>Презентация PowerPoint</vt:lpstr>
      <vt:lpstr>Разнообразие и распространение структурных вариантов LTR-ретротранспозонов с дополнительной рибонуклеазой H (aRH) в геномах зелёных растений. Филогенетическая реконструкция по домену RT отражает вертикальную эволюцию.</vt:lpstr>
      <vt:lpstr>Несоответствие филогенетических деревьев RT и aRH</vt:lpstr>
      <vt:lpstr>Структура из трёх доменов RH - результат дупликации домена aRH в элементах антоцеротовых мхов</vt:lpstr>
      <vt:lpstr>Гетерогенность кластеров плаунов свидительствует о небольшом филогенетическом расстоянии на древе RT</vt:lpstr>
      <vt:lpstr>Домен aRH эволюционирует с разной скоростью в зависимости от положения в элементах геномов семенных </vt:lpstr>
      <vt:lpstr>Распространёность «ретровирусной» структуры может свидетельствовать об исходном захвате aRH в данном положении</vt:lpstr>
      <vt:lpstr>Происхождение структуры [RT.gRH.INT.aRH] в удалённых кластерах от общего предка наиболее вероятно</vt:lpstr>
      <vt:lpstr>Паралеллизм между удалёнными группами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Филогенетические взаимоотношения семейства доменов RH. Происхождение aRH </vt:lpstr>
      <vt:lpstr>Гетерогенность элементов из геномов плаунов</vt:lpstr>
      <vt:lpstr>Домены aRH из трёхдоменной структуры</vt:lpstr>
      <vt:lpstr>Единство доменов aRH семенных и настоящих мхов</vt:lpstr>
      <vt:lpstr>[Старое] Разнообразие и распространение структурных вариантов LTR-ретротранспозонов с дополнительной рибонуклеазой H (aRH) в геномах зелёных растений</vt:lpstr>
      <vt:lpstr>Публикации коллектива</vt:lpstr>
      <vt:lpstr>Промежуточные “выводы” по древу RT</vt:lpstr>
      <vt:lpstr>Промежуточные “выводы” по древу RH</vt:lpstr>
      <vt:lpstr>Сравнительный анализ филогенетических дерерьев по доменам RT и RH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Вертикальная эволюция и горизонтальный перенос ДНК-транспозонов суперсемейства Tc1/mariner в геномах представителей отряда прямокрылых (Orthoptera)* (*Планируется смена темы на “Происхождение и эволюция структурных вариантов Тat LTR-ретротранспозонов зелёных растений”)</dc:title>
  <dc:subject/>
  <dc:creator>user</dc:creator>
  <cp:keywords/>
  <dc:description/>
  <cp:lastModifiedBy>Карамышева Татьяна Витальевна</cp:lastModifiedBy>
  <cp:revision>1</cp:revision>
  <dcterms:created xsi:type="dcterms:W3CDTF">2020-01-23T10:13:36Z</dcterms:created>
  <dcterms:modified xsi:type="dcterms:W3CDTF">2022-10-05T10:48:59Z</dcterms:modified>
</cp:coreProperties>
</file>