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5143500" cx="9144000"/>
  <p:notesSz cx="6858000" cy="9144000"/>
  <p:embeddedFontLst>
    <p:embeddedFont>
      <p:font typeface="Montserra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7E5D3A-A7DF-4BB8-B349-8A71011022F5}">
  <a:tblStyle styleId="{187E5D3A-A7DF-4BB8-B349-8A71011022F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Montserrat-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ontserrat-italic.fntdata"/><Relationship Id="rId12" Type="http://schemas.openxmlformats.org/officeDocument/2006/relationships/slide" Target="slides/slide5.xml"/><Relationship Id="rId34" Type="http://schemas.openxmlformats.org/officeDocument/2006/relationships/font" Target="fonts/Montserrat-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Montserra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ure.com/articles/s41598-017-02476-8#MOESM2" TargetMode="External"/><Relationship Id="rId3" Type="http://schemas.openxmlformats.org/officeDocument/2006/relationships/hyperlink" Target="https://www.nature.com/articles/s41598-017-02476-8#Fig3" TargetMode="External"/><Relationship Id="rId4" Type="http://schemas.openxmlformats.org/officeDocument/2006/relationships/hyperlink" Target="https://www.nature.com/articles/s41598-017-02476-8#MOESM7"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d299509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d299509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cd29950939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cd29950939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GB" sz="1400">
                <a:solidFill>
                  <a:schemeClr val="dk1"/>
                </a:solidFill>
              </a:rPr>
              <a:t>Для </a:t>
            </a:r>
            <a:r>
              <a:rPr lang="en-GB" sz="1400">
                <a:solidFill>
                  <a:schemeClr val="dk1"/>
                </a:solidFill>
              </a:rPr>
              <a:t>оценки </a:t>
            </a:r>
            <a:r>
              <a:rPr lang="en-GB" sz="1400">
                <a:solidFill>
                  <a:schemeClr val="dk1"/>
                </a:solidFill>
              </a:rPr>
              <a:t>чувствительности использовались данные по дифференциальной экспрессии, полученные из многомерного нормального распределения с заданной корреляционной структурой….</a:t>
            </a:r>
            <a:endParaRPr sz="1400">
              <a:solidFill>
                <a:schemeClr val="dk1"/>
              </a:solidFill>
            </a:endParaRPr>
          </a:p>
          <a:p>
            <a:pPr indent="0" lvl="0" marL="0" rtl="0" algn="just">
              <a:spcBef>
                <a:spcPts val="0"/>
              </a:spcBef>
              <a:spcAft>
                <a:spcPts val="0"/>
              </a:spcAft>
              <a:buClr>
                <a:schemeClr val="dk1"/>
              </a:buClr>
              <a:buSzPts val="1100"/>
              <a:buFont typeface="Arial"/>
              <a:buNone/>
            </a:pPr>
            <a:r>
              <a:t/>
            </a:r>
            <a:endParaRPr sz="1400">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en-GB" sz="1400">
                <a:solidFill>
                  <a:schemeClr val="dk1"/>
                </a:solidFill>
                <a:latin typeface="Times New Roman"/>
                <a:ea typeface="Times New Roman"/>
                <a:cs typeface="Times New Roman"/>
                <a:sym typeface="Times New Roman"/>
              </a:rPr>
              <a:t>В результате такого анализа было обнаружено, что при разбиении на 5 квантилей и более, количество обнаруженных групп размером более 5 генов со схожей степенью изменения экспрессии превосходит 78 процентов. </a:t>
            </a:r>
            <a:endParaRPr sz="14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AutoNum type="arabicParenR"/>
            </a:pPr>
            <a:r>
              <a:rPr lang="en-GB" sz="1800">
                <a:solidFill>
                  <a:schemeClr val="dk1"/>
                </a:solidFill>
              </a:rPr>
              <a:t>При разбиении списка ДЭГ на 6 и менее квантилей, метод FSEA показывает долю ложноположительных результатов меньше 5 процентов.</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arenR"/>
            </a:pPr>
            <a:r>
              <a:rPr lang="en-GB" sz="1800">
                <a:solidFill>
                  <a:schemeClr val="dk1"/>
                </a:solidFill>
              </a:rPr>
              <a:t>При разбиении списка ДЭГ на 3 и более квантилей, метод FSEA обнаруживает более 75 процентов “больших” групп генов (10 и более генов) с сильной корреляцией по степени изменения экспрессии (r &gt; 0.7).</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arenR"/>
            </a:pPr>
            <a:r>
              <a:rPr lang="en-GB" sz="1800">
                <a:solidFill>
                  <a:schemeClr val="dk1"/>
                </a:solidFill>
              </a:rPr>
              <a:t>При разбиении списка ДЭГ на 6 и более квантилей, метод FSEA обнаруживает более 50 процентов “малых” групп генов (менее 10 генов) с сильной корреляцией по степени изменения экспрессии (r &gt; 0.7). </a:t>
            </a:r>
            <a:endParaRPr sz="1800">
              <a:solidFill>
                <a:schemeClr val="dk1"/>
              </a:solidFill>
            </a:endParaRPr>
          </a:p>
          <a:p>
            <a:pPr indent="0" lvl="0" marL="0" rtl="0" algn="just">
              <a:lnSpc>
                <a:spcPct val="150000"/>
              </a:lnSpc>
              <a:spcBef>
                <a:spcPts val="160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593fb5bced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593fb5bced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Метод FSEA был представлен на нескольких международных конференциях, было получено множество запросов на доступ к реализации метода, также в конце прошлого года вышла статья сторонней группф исследователей в которой авторы самостоятельно воспроизвели процедуру, и получили занимый для их работы результат. Таким образом возникла явная потребность в организации публичного доступа к методу и пакету прогамм. Поэтому пакет FoldGO был размещен в репозитории BioConductor, который является одним из крупнейших организованных хранилищ биологического софта (более 1500 программ) со строгой системой рецензирования (в среднем 70 скачиваний и это количество растет). Для того чтобы методом могли пользоваться исследователи, не знакомые с ЯП, в сотрудничестве с коллегами Лашиным СА и Мухиным АМ, был создан веб-сервис, реализующий основные функции пакета. Также стоит отметить, что пакет может использоваться не толко с ГО но и сдругими характеристиками...</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d29950939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cd29950939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800">
                <a:solidFill>
                  <a:srgbClr val="595959"/>
                </a:solidFill>
              </a:rPr>
              <a:t>Проверили их подход на наших данных и.. Дальше как мы его модифицировали и применили у себя. Основные результаты</a:t>
            </a:r>
            <a:endParaRPr sz="1800">
              <a:solidFill>
                <a:srgbClr val="595959"/>
              </a:solidFill>
            </a:endParaRPr>
          </a:p>
          <a:p>
            <a:pPr indent="0" lvl="0" marL="0" rtl="0" algn="l">
              <a:spcBef>
                <a:spcPts val="1200"/>
              </a:spcBef>
              <a:spcAft>
                <a:spcPts val="0"/>
              </a:spcAft>
              <a:buClr>
                <a:schemeClr val="dk1"/>
              </a:buClr>
              <a:buSzPts val="1100"/>
              <a:buFont typeface="Arial"/>
              <a:buNone/>
            </a:pPr>
            <a:r>
              <a:rPr lang="en-GB">
                <a:solidFill>
                  <a:schemeClr val="dk1"/>
                </a:solidFill>
              </a:rPr>
              <a:t>In turn, when annotating auxin-responsive genes associated with cell components, a great heterogeneity of the related gene groups was expected, which might not be favorable to precise fold-change-specific regulation. Against this logic, cell component GO terms showed the most significant fold-change-specific response to auxin (Supplementary Table </a:t>
            </a:r>
            <a:r>
              <a:rPr lang="en-GB" u="sng">
                <a:solidFill>
                  <a:schemeClr val="hlink"/>
                </a:solidFill>
                <a:hlinkClick r:id="rId2"/>
              </a:rPr>
              <a:t>4</a:t>
            </a:r>
            <a:r>
              <a:rPr lang="en-GB">
                <a:solidFill>
                  <a:schemeClr val="dk1"/>
                </a:solidFill>
              </a:rPr>
              <a:t>). Auxin specifically and differentially regulated the genes whose products localize to most cellular components (more than 70% of GO terms are fold-change-specific), except the Golgi apparatus, endoplasmic reticulum and mitochondria (Fig. </a:t>
            </a:r>
            <a:r>
              <a:rPr lang="en-GB" u="sng">
                <a:solidFill>
                  <a:schemeClr val="hlink"/>
                </a:solidFill>
                <a:hlinkClick r:id="rId3"/>
              </a:rPr>
              <a:t>3</a:t>
            </a:r>
            <a:r>
              <a:rPr lang="en-GB">
                <a:solidFill>
                  <a:schemeClr val="dk1"/>
                </a:solidFill>
              </a:rPr>
              <a:t>, Supplementary Fig. </a:t>
            </a:r>
            <a:r>
              <a:rPr lang="en-GB" u="sng">
                <a:solidFill>
                  <a:schemeClr val="hlink"/>
                </a:solidFill>
                <a:hlinkClick r:id="rId4"/>
              </a:rPr>
              <a:t>2</a:t>
            </a:r>
            <a:r>
              <a:rPr lang="en-GB">
                <a:solidFill>
                  <a:schemeClr val="dk1"/>
                </a:solidFill>
              </a:rPr>
              <a:t>). These results suggest that auxin coherently regulated the genes functioning in the same cellular compartment, changing their expression levels not only unidirectionally but also with the same amplitude of response. The genes encoding ribosomal RNA and ribosomal proteins were most tightly regulated by auxin.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На данном слайде представлены результаты применения FSEA для словаря ГО содержащем информацию о</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клеточных компонентах. К примеру, гены ассоциированные с такой компонентой как</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рибосомы, показали низкий уровень изменения экспрессии в ответ на ауксин, а гены</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ассоциированные с тилакоидами напротив, сильное понижение уровня экспрессии. Такой</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же анализ был проведен и для двух других ГО словарей.</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just">
              <a:spcBef>
                <a:spcPts val="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Интересно, что мы выявили весь путь регуляции экспрессии генов, как положительно регулируемый ауксином. Путь вы видите на слайде, ауксин регулирует и модификацию гистонов и процессинг РНК и ее метилирование и большую часть посттрансляционных событий. Но есть три узла этого пути, которые ауксин регулирует фолд-специфично, то есть работает наиболее скоординированно. Один из них трансляция, ее он активирует слабо. Это может говорить о том, что ауксин реализует сбалансированную стратегию регуляции процессов, позволяющую  сохранять жизненно важные ресурсы в период активного роста и развития тканей корня.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cd29950939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cd29950939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a45a10fc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a45a10fc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985af7ae42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985af7ae42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cd2995093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cd2995093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cd2995093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cd2995093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cd2995093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cd2995093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92a7afc22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92a7afc22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cd2995093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cd2995093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Ауксин - это морфоген, который неравномерно распределен в тканях растения и в зависимости от концентрации по разному действует на развитие.</a:t>
            </a:r>
            <a:endParaRPr/>
          </a:p>
          <a:p>
            <a:pPr indent="0" lvl="0" marL="0" rtl="0" algn="l">
              <a:spcBef>
                <a:spcPts val="0"/>
              </a:spcBef>
              <a:spcAft>
                <a:spcPts val="0"/>
              </a:spcAft>
              <a:buNone/>
            </a:pPr>
            <a:r>
              <a:rPr lang="en-GB"/>
              <a:t>Транскрипционный ответ на ауксин измеренный с помощью сенсора ауксина DR5 показан на слайде. Его активность варьируется в разных тканях от низкой к высокой. Мы хотим понять почему…  какие механизмы за этим стоят.</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d24fe20b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d24fe20b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593fb5bce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593fb5bce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593fb5bced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4" name="Google Shape;724;g593fb5bced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92cc8152c0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92cc8152c0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5c95353fd0_1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5c95353fd0_1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593fb5bce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593fb5bce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5c95353fd0_1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c95353fd0_1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Полногеномные эксперименты по исследованию активности генов, Такие как секвенирование транскриптома или ДНК микрочипы, позволяют количественно оценить степень изменения экспрессии в ответ на внешний стимул. Развитие технологии NGS и значительное снижение стоимости секвенирования (с 1000 до 10 долларов за Mb) в период 2007-2008 гг сделало доступным для широкого круга исследователей по всему миру. В исследовании экспрессии генов секвенирование практически заменило ДНК-микрочипы. В отличии от чипов, NGS не требует предварительного знания о последовательностях, позволяет выявлять альтернативнфе варианты (сплайсинг итд). Все это привело к стремительному росту количества работ с использованием технологий секвенирования к 14 году в базе сколар уже насчитывалось около 800 публикаций в названии которой фигурировало секвенирования транксриптома. Количество данных находящихся в открытом доступе еще больше. Однако, само измерение активности генов может только показать на какие гены влияет исследуемый фактор (и зачастую не прямо). Обычно данные о степени изменения экспрессии генов используют: (1) в качестве порогового значения для выявления дифференциально экспрессирующихся генов, (2) для составления списков генов с наибольшей степенью активации генов, (3) для кластеризации генов.  Однако эти данные хранят гораздо больше информации об объекте исследования. </a:t>
            </a:r>
            <a:endParaRPr sz="12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1600"/>
              </a:spcAft>
              <a:buClr>
                <a:schemeClr val="dk1"/>
              </a:buClr>
              <a:buSzPts val="1100"/>
              <a:buFont typeface="Arial"/>
              <a:buNone/>
            </a:pPr>
            <a:r>
              <a:t/>
            </a:r>
            <a:endParaRPr sz="1800">
              <a:solidFill>
                <a:schemeClr val="dk2"/>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5949804df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949804df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60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Для систематизации знаний о генах и организации работы с ними были созданы различные базы данных, наиболее известными из которых являются Gene Ontology и KEGG. GO содержит информацию о биологических сущностях в виде трех онтологий: биологические процессы, молекулярные функции, клеточные компоненты. Связь генов и сущностей реализована в виде аннотаций для различных организмов. Появление KEGG было обусловлено, в рамках проекта геном человека, необходимостью создания справочной базы данных для биологической интерпретации информации, закодированной в геномах человека и различных организмов. Ресурс KEGG (</a:t>
            </a:r>
            <a:r>
              <a:rPr b="1" lang="en-GB">
                <a:solidFill>
                  <a:schemeClr val="dk1"/>
                </a:solidFill>
              </a:rPr>
              <a:t>Киотская энциклопедия генов и геномов</a:t>
            </a:r>
            <a:r>
              <a:rPr lang="en-GB" sz="1200">
                <a:solidFill>
                  <a:schemeClr val="dk1"/>
                </a:solidFill>
                <a:latin typeface="Times New Roman"/>
                <a:ea typeface="Times New Roman"/>
                <a:cs typeface="Times New Roman"/>
                <a:sym typeface="Times New Roman"/>
              </a:rPr>
              <a:t>) - предоставляет доступ к базам данных, которые можно разделить на 4 категории: Системная информация (например KEGG pathway Карты метаболических и регуляторных путей), Геномная информация (например KEGG GENES Последовательности генов и белков ), Химическая информация (например KEGG REACTION Информация об известных биохимических реакциях в живых организмах ) и Информация, связанная со здоровьем человека (прим KEGG DISEASE Информация обо всех известных человеческих болезнях ). Однако, зачастую количество информации избыточно итд, поэтому стали необходимы инструменты для работы с такой информацией, например выявления процессов статистически значимо ассоциированных с условиями эксперимента.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d0b0b4b99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d0b0b4b99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a50213e7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a50213e7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Однако, мы часто наблюдаем, что гены ассоциированные с одними и теми же биол процессами имеют схожую стпепень изменения экспрессии. Например,</a:t>
            </a:r>
            <a:endParaRPr/>
          </a:p>
          <a:p>
            <a:pPr indent="0" lvl="0" marL="0" rtl="0" algn="l">
              <a:spcBef>
                <a:spcPts val="0"/>
              </a:spcBef>
              <a:spcAft>
                <a:spcPts val="0"/>
              </a:spcAft>
              <a:buClr>
                <a:schemeClr val="dk1"/>
              </a:buClr>
              <a:buSzPts val="1100"/>
              <a:buFont typeface="Arial"/>
              <a:buNone/>
            </a:pPr>
            <a:r>
              <a:rPr lang="en-GB"/>
              <a:t>исследуя данные эксперимента по секвенированию транскриптома, полученные в нашей лаборатории мы заметили, что некоторые функциональные группы генов кластеризуется</a:t>
            </a:r>
            <a:endParaRPr/>
          </a:p>
          <a:p>
            <a:pPr indent="0" lvl="0" marL="0" rtl="0" algn="l">
              <a:spcBef>
                <a:spcPts val="0"/>
              </a:spcBef>
              <a:spcAft>
                <a:spcPts val="0"/>
              </a:spcAft>
              <a:buClr>
                <a:schemeClr val="dk1"/>
              </a:buClr>
              <a:buSzPts val="1100"/>
              <a:buFont typeface="Arial"/>
              <a:buNone/>
            </a:pPr>
            <a:r>
              <a:rPr lang="en-GB"/>
              <a:t>по степени изменения экспрессии. Гены относящиейся к ответу на фитогормон ауксин показали высокую степень изменения экспрессии, гены, относящиеся к модификации</a:t>
            </a:r>
            <a:endParaRPr/>
          </a:p>
          <a:p>
            <a:pPr indent="0" lvl="0" marL="0" rtl="0" algn="l">
              <a:spcBef>
                <a:spcPts val="0"/>
              </a:spcBef>
              <a:spcAft>
                <a:spcPts val="0"/>
              </a:spcAft>
              <a:buNone/>
            </a:pPr>
            <a:r>
              <a:rPr lang="en-GB"/>
              <a:t>гистонов и процессу трансляции среднюю и низкую соответственно. Существующие методы АФО могут выявить взаимосвязь между исследуемым фактором и функцией, но не позволяют выявить стат значимую взимосвязь между силой проявления иссл фактора и функцией, поэтому актульной является задача</a:t>
            </a:r>
            <a:endParaRPr/>
          </a:p>
          <a:p>
            <a:pPr indent="0" lvl="0" marL="0" rtl="0" algn="l">
              <a:spcBef>
                <a:spcPts val="0"/>
              </a:spcBef>
              <a:spcAft>
                <a:spcPts val="0"/>
              </a:spcAft>
              <a:buNone/>
            </a:pPr>
            <a:r>
              <a:t/>
            </a:r>
            <a:endParaRPr/>
          </a:p>
          <a:p>
            <a:pPr indent="0" lvl="0" marL="0" rtl="0" algn="just">
              <a:spcBef>
                <a:spcPts val="600"/>
              </a:spcBef>
              <a:spcAft>
                <a:spcPts val="0"/>
              </a:spcAft>
              <a:buClr>
                <a:schemeClr val="dk1"/>
              </a:buClr>
              <a:buSzPts val="1100"/>
              <a:buFont typeface="Arial"/>
              <a:buNone/>
            </a:pPr>
            <a:r>
              <a:rPr lang="en-GB" sz="1200">
                <a:solidFill>
                  <a:schemeClr val="dk1"/>
                </a:solidFill>
                <a:latin typeface="Times New Roman"/>
                <a:ea typeface="Times New Roman"/>
                <a:cs typeface="Times New Roman"/>
                <a:sym typeface="Times New Roman"/>
              </a:rPr>
              <a:t>На рисунке вы видите характерный график отображающий дифференциально экспрессирующиеся гены на котором синим показаны гены понижающие свою экспрессию Красным показаны гены повышающие свою экспрессию. амплитуда отклонения от черной области отражает степень изменения активности генов.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593fb5bce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93fb5bce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d0b0b4b99d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d0b0b4b99d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В рамках данной работы нами был разработан метод анализа функционального обогещения с учетом степени изменения экспрессии, данный метод заключается в…..</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Первой задачей была разработка  нового метода функциональной аннотации генов с</a:t>
            </a:r>
            <a:endParaRPr/>
          </a:p>
          <a:p>
            <a:pPr indent="0" lvl="0" marL="0" rtl="0" algn="l">
              <a:spcBef>
                <a:spcPts val="0"/>
              </a:spcBef>
              <a:spcAft>
                <a:spcPts val="0"/>
              </a:spcAft>
              <a:buClr>
                <a:schemeClr val="dk1"/>
              </a:buClr>
              <a:buSzPts val="1100"/>
              <a:buFont typeface="Arial"/>
              <a:buNone/>
            </a:pPr>
            <a:r>
              <a:rPr lang="en-GB"/>
              <a:t>учетом степени изменения экспрессии генов, то есть для поиска ГО категорий, у которых</a:t>
            </a:r>
            <a:endParaRPr/>
          </a:p>
          <a:p>
            <a:pPr indent="0" lvl="0" marL="0" rtl="0" algn="l">
              <a:spcBef>
                <a:spcPts val="0"/>
              </a:spcBef>
              <a:spcAft>
                <a:spcPts val="0"/>
              </a:spcAft>
              <a:buClr>
                <a:schemeClr val="dk1"/>
              </a:buClr>
              <a:buSzPts val="1100"/>
              <a:buFont typeface="Arial"/>
              <a:buNone/>
            </a:pPr>
            <a:r>
              <a:rPr lang="en-GB"/>
              <a:t>значимая часть генов отвечает на внешний стимул скоординированно по степени</a:t>
            </a:r>
            <a:endParaRPr/>
          </a:p>
          <a:p>
            <a:pPr indent="0" lvl="0" marL="0" rtl="0" algn="l">
              <a:spcBef>
                <a:spcPts val="0"/>
              </a:spcBef>
              <a:spcAft>
                <a:spcPts val="0"/>
              </a:spcAft>
              <a:buClr>
                <a:schemeClr val="dk1"/>
              </a:buClr>
              <a:buSzPts val="1100"/>
              <a:buFont typeface="Arial"/>
              <a:buNone/>
            </a:pPr>
            <a:r>
              <a:rPr lang="en-GB"/>
              <a:t>изменения экспрессии, далее я буду их называть фолд-специфичными. Мы разработали</a:t>
            </a:r>
            <a:endParaRPr/>
          </a:p>
          <a:p>
            <a:pPr indent="0" lvl="0" marL="0" rtl="0" algn="l">
              <a:spcBef>
                <a:spcPts val="0"/>
              </a:spcBef>
              <a:spcAft>
                <a:spcPts val="0"/>
              </a:spcAft>
              <a:buClr>
                <a:schemeClr val="dk1"/>
              </a:buClr>
              <a:buSzPts val="1100"/>
              <a:buFont typeface="Arial"/>
              <a:buNone/>
            </a:pPr>
            <a:r>
              <a:rPr lang="en-GB"/>
              <a:t>процедуру, состоящую из трех шагов. На первом шаге отбираются ДЭГ и генерируются</a:t>
            </a:r>
            <a:endParaRPr/>
          </a:p>
          <a:p>
            <a:pPr indent="0" lvl="0" marL="0" rtl="0" algn="l">
              <a:spcBef>
                <a:spcPts val="0"/>
              </a:spcBef>
              <a:spcAft>
                <a:spcPts val="0"/>
              </a:spcAft>
              <a:buClr>
                <a:schemeClr val="dk1"/>
              </a:buClr>
              <a:buSzPts val="1100"/>
              <a:buFont typeface="Arial"/>
              <a:buNone/>
            </a:pPr>
            <a:r>
              <a:rPr lang="en-GB"/>
              <a:t>их посписки с учетом степени изменения экспрессии. На слайде изображено разбиение,</a:t>
            </a:r>
            <a:endParaRPr/>
          </a:p>
          <a:p>
            <a:pPr indent="0" lvl="0" marL="0" rtl="0" algn="l">
              <a:spcBef>
                <a:spcPts val="0"/>
              </a:spcBef>
              <a:spcAft>
                <a:spcPts val="0"/>
              </a:spcAft>
              <a:buClr>
                <a:schemeClr val="dk1"/>
              </a:buClr>
              <a:buSzPts val="1100"/>
              <a:buFont typeface="Arial"/>
              <a:buNone/>
            </a:pPr>
            <a:r>
              <a:rPr lang="en-GB"/>
              <a:t>которое мы использовали в нашей работе. Мы отсортировали список генов по увеличению</a:t>
            </a:r>
            <a:endParaRPr/>
          </a:p>
          <a:p>
            <a:pPr indent="0" lvl="0" marL="0" rtl="0" algn="l">
              <a:spcBef>
                <a:spcPts val="0"/>
              </a:spcBef>
              <a:spcAft>
                <a:spcPts val="0"/>
              </a:spcAft>
              <a:buClr>
                <a:schemeClr val="dk1"/>
              </a:buClr>
              <a:buSzPts val="1100"/>
              <a:buFont typeface="Arial"/>
              <a:buNone/>
            </a:pPr>
            <a:r>
              <a:rPr lang="en-GB"/>
              <a:t>степени изменения экспрессии и разбили его на 6 равных интервалов. Затем мы</a:t>
            </a:r>
            <a:endParaRPr/>
          </a:p>
          <a:p>
            <a:pPr indent="0" lvl="0" marL="0" rtl="0" algn="l">
              <a:spcBef>
                <a:spcPts val="0"/>
              </a:spcBef>
              <a:spcAft>
                <a:spcPts val="0"/>
              </a:spcAft>
              <a:buClr>
                <a:schemeClr val="dk1"/>
              </a:buClr>
              <a:buSzPts val="1100"/>
              <a:buFont typeface="Arial"/>
              <a:buNone/>
            </a:pPr>
            <a:r>
              <a:rPr lang="en-GB"/>
              <a:t>сгенерировали все возможные объединения данных списков (показывать на слайде). в</a:t>
            </a:r>
            <a:endParaRPr/>
          </a:p>
          <a:p>
            <a:pPr indent="0" lvl="0" marL="0" rtl="0" algn="l">
              <a:spcBef>
                <a:spcPts val="0"/>
              </a:spcBef>
              <a:spcAft>
                <a:spcPts val="0"/>
              </a:spcAft>
              <a:buClr>
                <a:schemeClr val="dk1"/>
              </a:buClr>
              <a:buSzPts val="1100"/>
              <a:buFont typeface="Arial"/>
              <a:buNone/>
            </a:pPr>
            <a:r>
              <a:rPr lang="en-GB"/>
              <a:t>итоге мы получаем 20 подсписков и один список генов, собственно представляющий все</a:t>
            </a:r>
            <a:endParaRPr/>
          </a:p>
          <a:p>
            <a:pPr indent="0" lvl="0" marL="0" rtl="0" algn="l">
              <a:spcBef>
                <a:spcPts val="0"/>
              </a:spcBef>
              <a:spcAft>
                <a:spcPts val="0"/>
              </a:spcAft>
              <a:buClr>
                <a:schemeClr val="dk1"/>
              </a:buClr>
              <a:buSzPts val="1100"/>
              <a:buFont typeface="Arial"/>
              <a:buNone/>
            </a:pPr>
            <a:r>
              <a:rPr lang="en-GB"/>
              <a:t>ДЭГ. На втором этапе производится функциональная аннотация всех полученных</a:t>
            </a:r>
            <a:endParaRPr/>
          </a:p>
          <a:p>
            <a:pPr indent="0" lvl="0" marL="0" rtl="0" algn="l">
              <a:spcBef>
                <a:spcPts val="0"/>
              </a:spcBef>
              <a:spcAft>
                <a:spcPts val="0"/>
              </a:spcAft>
              <a:buClr>
                <a:schemeClr val="dk1"/>
              </a:buClr>
              <a:buSzPts val="1100"/>
              <a:buFont typeface="Arial"/>
              <a:buNone/>
            </a:pPr>
            <a:r>
              <a:rPr lang="en-GB"/>
              <a:t> списков и производится отбор ГО терминов по уровню значимости ассоциации .На</a:t>
            </a:r>
            <a:endParaRPr/>
          </a:p>
          <a:p>
            <a:pPr indent="0" lvl="0" marL="0" rtl="0" algn="l">
              <a:spcBef>
                <a:spcPts val="0"/>
              </a:spcBef>
              <a:spcAft>
                <a:spcPts val="0"/>
              </a:spcAft>
              <a:buClr>
                <a:schemeClr val="dk1"/>
              </a:buClr>
              <a:buSzPts val="1100"/>
              <a:buFont typeface="Arial"/>
              <a:buNone/>
            </a:pPr>
            <a:r>
              <a:rPr lang="en-GB"/>
              <a:t>третьем шаге производится тестирование обогащения ГО категорий в подсписках генов по</a:t>
            </a:r>
            <a:endParaRPr/>
          </a:p>
          <a:p>
            <a:pPr indent="0" lvl="0" marL="0" rtl="0" algn="l">
              <a:spcBef>
                <a:spcPts val="0"/>
              </a:spcBef>
              <a:spcAft>
                <a:spcPts val="0"/>
              </a:spcAft>
              <a:buNone/>
            </a:pPr>
            <a:r>
              <a:rPr lang="en-GB"/>
              <a:t>сравнению с ДЭГ (выявление фолд-специфичных ГО категорий).</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Категории ГО показавшие статистичекси значимую ассоц на определенном интервале мы назвали фолд-специфичными</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cd29950939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cd29950939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n-GB" sz="1400">
                <a:solidFill>
                  <a:schemeClr val="dk1"/>
                </a:solidFill>
              </a:rPr>
              <a:t>Для того чтобы оценить надежность разработанного нами метода, мы произвели оценку доли ложноположительных результатов и чувствительности метода.</a:t>
            </a:r>
            <a:endParaRPr sz="1400">
              <a:solidFill>
                <a:schemeClr val="dk1"/>
              </a:solidFill>
            </a:endParaRPr>
          </a:p>
          <a:p>
            <a:pPr indent="0" lvl="0" marL="0" rtl="0" algn="just">
              <a:spcBef>
                <a:spcPts val="0"/>
              </a:spcBef>
              <a:spcAft>
                <a:spcPts val="0"/>
              </a:spcAft>
              <a:buClr>
                <a:schemeClr val="dk1"/>
              </a:buClr>
              <a:buSzPts val="1100"/>
              <a:buFont typeface="Arial"/>
              <a:buNone/>
            </a:pPr>
            <a:r>
              <a:rPr lang="en-GB" sz="1400">
                <a:solidFill>
                  <a:schemeClr val="dk1"/>
                </a:solidFill>
              </a:rPr>
              <a:t>Для оценки доли ложнположительных результатов использовались реальные… </a:t>
            </a:r>
            <a:endParaRPr sz="1400">
              <a:solidFill>
                <a:schemeClr val="dk1"/>
              </a:solidFill>
            </a:endParaRPr>
          </a:p>
          <a:p>
            <a:pPr indent="0" lvl="0" marL="0" rtl="0" algn="just">
              <a:spcBef>
                <a:spcPts val="0"/>
              </a:spcBef>
              <a:spcAft>
                <a:spcPts val="0"/>
              </a:spcAft>
              <a:buClr>
                <a:schemeClr val="dk1"/>
              </a:buClr>
              <a:buSzPts val="1100"/>
              <a:buFont typeface="Arial"/>
              <a:buNone/>
            </a:pPr>
            <a:r>
              <a:t/>
            </a:r>
            <a:endParaRPr sz="1400">
              <a:solidFill>
                <a:schemeClr val="dk1"/>
              </a:solidFill>
            </a:endParaRPr>
          </a:p>
          <a:p>
            <a:pPr indent="0" lvl="0" marL="0" rtl="0" algn="just">
              <a:spcBef>
                <a:spcPts val="0"/>
              </a:spcBef>
              <a:spcAft>
                <a:spcPts val="0"/>
              </a:spcAft>
              <a:buClr>
                <a:schemeClr val="dk1"/>
              </a:buClr>
              <a:buSzPts val="1100"/>
              <a:buFont typeface="Arial"/>
              <a:buNone/>
            </a:pPr>
            <a:r>
              <a:rPr lang="en-GB" sz="1400">
                <a:solidFill>
                  <a:schemeClr val="dk1"/>
                </a:solidFill>
              </a:rPr>
              <a:t>Данный анализ был произведен с разбиением на различное количество квантилей, от 2 до 10, в результате, мы обнаружили, что при разбиении на не более чем 6 кванителей, метод дает менее 5 процентов ложноположительных результатов.</a:t>
            </a:r>
            <a:endParaRPr sz="1400">
              <a:solidFill>
                <a:schemeClr val="dk1"/>
              </a:solidFill>
            </a:endParaRPr>
          </a:p>
          <a:p>
            <a:pPr indent="0" lvl="0" marL="0" rtl="0" algn="just">
              <a:spcBef>
                <a:spcPts val="0"/>
              </a:spcBef>
              <a:spcAft>
                <a:spcPts val="0"/>
              </a:spcAft>
              <a:buClr>
                <a:schemeClr val="dk1"/>
              </a:buClr>
              <a:buSzPts val="1100"/>
              <a:buFont typeface="Arial"/>
              <a:buNone/>
            </a:pPr>
            <a:r>
              <a:t/>
            </a:r>
            <a:endParaRPr sz="1400">
              <a:solidFill>
                <a:schemeClr val="dk1"/>
              </a:solidFill>
            </a:endParaRPr>
          </a:p>
          <a:p>
            <a:pPr indent="0" lvl="0" marL="0" rtl="0" algn="just">
              <a:spcBef>
                <a:spcPts val="0"/>
              </a:spcBef>
              <a:spcAft>
                <a:spcPts val="0"/>
              </a:spcAft>
              <a:buClr>
                <a:schemeClr val="dk1"/>
              </a:buClr>
              <a:buSzPts val="1100"/>
              <a:buFont typeface="Arial"/>
              <a:buNone/>
            </a:pPr>
            <a:r>
              <a:rPr lang="en-GB" sz="1400">
                <a:solidFill>
                  <a:schemeClr val="dk1"/>
                </a:solidFill>
              </a:rPr>
              <a:t>Для оценки ошибки первого рода использовались данные по дифференциальной экспрессии генов клеточной линии LNCaP c конститутивно активным андрогенным рецептором (AR-V7 сплайс-вариант).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jpg"/><Relationship Id="rId4" Type="http://schemas.openxmlformats.org/officeDocument/2006/relationships/image" Target="../media/image23.png"/><Relationship Id="rId5"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i.org/10.3390/genes1104043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73763"/>
        </a:solidFill>
      </p:bgPr>
    </p:bg>
    <p:spTree>
      <p:nvGrpSpPr>
        <p:cNvPr id="98" name="Shape 98"/>
        <p:cNvGrpSpPr/>
        <p:nvPr/>
      </p:nvGrpSpPr>
      <p:grpSpPr>
        <a:xfrm>
          <a:off x="0" y="0"/>
          <a:ext cx="0" cy="0"/>
          <a:chOff x="0" y="0"/>
          <a:chExt cx="0" cy="0"/>
        </a:xfrm>
      </p:grpSpPr>
      <p:sp>
        <p:nvSpPr>
          <p:cNvPr id="99" name="Google Shape;99;p25"/>
          <p:cNvSpPr txBox="1"/>
          <p:nvPr>
            <p:ph type="ctrTitle"/>
          </p:nvPr>
        </p:nvSpPr>
        <p:spPr>
          <a:xfrm>
            <a:off x="311708" y="896975"/>
            <a:ext cx="8520600" cy="205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Montserrat"/>
                <a:ea typeface="Montserrat"/>
                <a:cs typeface="Montserrat"/>
                <a:sym typeface="Montserrat"/>
              </a:rPr>
              <a:t>ВЫЯВЛЕНИЕ ВЗАИМОСВЯЗИ МЕЖДУ ВЕЛИЧИНАМИ ИЗМЕНЕНИЯ ЭКСПРЕССИИ И ФУНКЦИЯМИ ДИФФЕРЕНЦИАЛЬНО ЭКСПРЕССИРУЮЩИХСЯ ГЕНОВ НА ОСНОВЕ КОМПЬЮТЕРНОГО АНАЛИЗА ТРАНСКРИПТОМОВ АРАБИДОПСИСА И ЧЕЛОВЕКА</a:t>
            </a:r>
            <a:endParaRPr b="1" sz="1800">
              <a:solidFill>
                <a:schemeClr val="lt1"/>
              </a:solidFill>
              <a:latin typeface="Montserrat"/>
              <a:ea typeface="Montserrat"/>
              <a:cs typeface="Montserrat"/>
              <a:sym typeface="Montserrat"/>
            </a:endParaRPr>
          </a:p>
        </p:txBody>
      </p:sp>
      <p:sp>
        <p:nvSpPr>
          <p:cNvPr id="100" name="Google Shape;100;p25"/>
          <p:cNvSpPr txBox="1"/>
          <p:nvPr>
            <p:ph idx="1" type="subTitle"/>
          </p:nvPr>
        </p:nvSpPr>
        <p:spPr>
          <a:xfrm>
            <a:off x="4942175" y="2834125"/>
            <a:ext cx="38901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GB" sz="1400">
                <a:solidFill>
                  <a:srgbClr val="FFE599"/>
                </a:solidFill>
              </a:rPr>
              <a:t>науч.рук.</a:t>
            </a:r>
            <a:r>
              <a:rPr lang="en-GB" sz="1400">
                <a:solidFill>
                  <a:srgbClr val="FFE599"/>
                </a:solidFill>
              </a:rPr>
              <a:t>: к.б.н., зав.сек. В.В. Миронова</a:t>
            </a:r>
            <a:endParaRPr sz="1400">
              <a:solidFill>
                <a:srgbClr val="FFE599"/>
              </a:solidFill>
            </a:endParaRPr>
          </a:p>
          <a:p>
            <a:pPr indent="0" lvl="0" marL="0" rtl="0" algn="l">
              <a:lnSpc>
                <a:spcPct val="115000"/>
              </a:lnSpc>
              <a:spcBef>
                <a:spcPts val="0"/>
              </a:spcBef>
              <a:spcAft>
                <a:spcPts val="0"/>
              </a:spcAft>
              <a:buClr>
                <a:schemeClr val="dk1"/>
              </a:buClr>
              <a:buSzPts val="1100"/>
              <a:buFont typeface="Arial"/>
              <a:buNone/>
            </a:pPr>
            <a:r>
              <a:rPr i="1" lang="en-GB" sz="1400">
                <a:solidFill>
                  <a:srgbClr val="FFE599"/>
                </a:solidFill>
              </a:rPr>
              <a:t>Специальность</a:t>
            </a:r>
            <a:r>
              <a:rPr lang="en-GB" sz="1400">
                <a:solidFill>
                  <a:srgbClr val="FFE599"/>
                </a:solidFill>
              </a:rPr>
              <a:t>: математическая биология, биоинформатика, ВАК 03.01.09</a:t>
            </a:r>
            <a:endParaRPr sz="1400">
              <a:solidFill>
                <a:srgbClr val="FFE599"/>
              </a:solidFill>
            </a:endParaRPr>
          </a:p>
          <a:p>
            <a:pPr indent="0" lvl="0" marL="0" rtl="0" algn="ctr">
              <a:spcBef>
                <a:spcPts val="0"/>
              </a:spcBef>
              <a:spcAft>
                <a:spcPts val="0"/>
              </a:spcAft>
              <a:buNone/>
            </a:pPr>
            <a:r>
              <a:t/>
            </a:r>
            <a:endParaRPr/>
          </a:p>
        </p:txBody>
      </p:sp>
      <p:pic>
        <p:nvPicPr>
          <p:cNvPr id="101" name="Google Shape;101;p25"/>
          <p:cNvPicPr preferRelativeResize="0"/>
          <p:nvPr/>
        </p:nvPicPr>
        <p:blipFill rotWithShape="1">
          <a:blip r:embed="rId3">
            <a:alphaModFix/>
          </a:blip>
          <a:srcRect b="0" l="0" r="0" t="0"/>
          <a:stretch/>
        </p:blipFill>
        <p:spPr>
          <a:xfrm>
            <a:off x="4061088" y="3809225"/>
            <a:ext cx="1021825" cy="1021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4"/>
          <p:cNvSpPr txBox="1"/>
          <p:nvPr>
            <p:ph type="title"/>
          </p:nvPr>
        </p:nvSpPr>
        <p:spPr>
          <a:xfrm>
            <a:off x="311700" y="44975"/>
            <a:ext cx="8520600" cy="1079100"/>
          </a:xfrm>
          <a:prstGeom prst="rect">
            <a:avLst/>
          </a:prstGeom>
        </p:spPr>
        <p:txBody>
          <a:bodyPr anchorCtr="0" anchor="t" bIns="91425" lIns="91425" spcFirstLastPara="1" rIns="91425" wrap="square" tIns="91425">
            <a:noAutofit/>
          </a:bodyPr>
          <a:lstStyle/>
          <a:p>
            <a:pPr indent="0" lvl="0" marL="0" rtl="0" algn="ctr">
              <a:lnSpc>
                <a:spcPct val="150000"/>
              </a:lnSpc>
              <a:spcBef>
                <a:spcPts val="1800"/>
              </a:spcBef>
              <a:spcAft>
                <a:spcPts val="0"/>
              </a:spcAft>
              <a:buClr>
                <a:schemeClr val="dk1"/>
              </a:buClr>
              <a:buSzPts val="1100"/>
              <a:buFont typeface="Arial"/>
              <a:buNone/>
            </a:pPr>
            <a:r>
              <a:rPr lang="en-GB" sz="2000"/>
              <a:t>Оценка чувствительности FSEA</a:t>
            </a:r>
            <a:endParaRPr sz="2000"/>
          </a:p>
          <a:p>
            <a:pPr indent="0" lvl="0" marL="0" rtl="0" algn="ctr">
              <a:spcBef>
                <a:spcPts val="600"/>
              </a:spcBef>
              <a:spcAft>
                <a:spcPts val="0"/>
              </a:spcAft>
              <a:buNone/>
            </a:pPr>
            <a:r>
              <a:t/>
            </a:r>
            <a:endParaRPr/>
          </a:p>
        </p:txBody>
      </p:sp>
      <p:sp>
        <p:nvSpPr>
          <p:cNvPr id="461" name="Google Shape;461;p34"/>
          <p:cNvSpPr txBox="1"/>
          <p:nvPr/>
        </p:nvSpPr>
        <p:spPr>
          <a:xfrm>
            <a:off x="4563625" y="4409900"/>
            <a:ext cx="4351500" cy="57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a:solidFill>
                  <a:srgbClr val="980000"/>
                </a:solidFill>
              </a:rPr>
              <a:t>FSEA находит &gt; 70 % групп размером более 20 генов и коэф-том корреляции &gt; 0.7 </a:t>
            </a:r>
            <a:endParaRPr b="1">
              <a:solidFill>
                <a:srgbClr val="980000"/>
              </a:solidFill>
            </a:endParaRPr>
          </a:p>
        </p:txBody>
      </p:sp>
      <p:pic>
        <p:nvPicPr>
          <p:cNvPr id="462" name="Google Shape;462;p34"/>
          <p:cNvPicPr preferRelativeResize="0"/>
          <p:nvPr/>
        </p:nvPicPr>
        <p:blipFill rotWithShape="1">
          <a:blip r:embed="rId3">
            <a:alphaModFix/>
          </a:blip>
          <a:srcRect b="1200" l="0" r="0" t="1200"/>
          <a:stretch/>
        </p:blipFill>
        <p:spPr>
          <a:xfrm>
            <a:off x="152400" y="1124075"/>
            <a:ext cx="4169377" cy="2806251"/>
          </a:xfrm>
          <a:prstGeom prst="rect">
            <a:avLst/>
          </a:prstGeom>
          <a:noFill/>
          <a:ln>
            <a:noFill/>
          </a:ln>
        </p:spPr>
      </p:pic>
      <p:pic>
        <p:nvPicPr>
          <p:cNvPr id="463" name="Google Shape;463;p34"/>
          <p:cNvPicPr preferRelativeResize="0"/>
          <p:nvPr/>
        </p:nvPicPr>
        <p:blipFill>
          <a:blip r:embed="rId4">
            <a:alphaModFix/>
          </a:blip>
          <a:stretch>
            <a:fillRect/>
          </a:stretch>
        </p:blipFill>
        <p:spPr>
          <a:xfrm>
            <a:off x="4648225" y="890025"/>
            <a:ext cx="4420525" cy="336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5"/>
          <p:cNvSpPr txBox="1"/>
          <p:nvPr>
            <p:ph type="title"/>
          </p:nvPr>
        </p:nvSpPr>
        <p:spPr>
          <a:xfrm>
            <a:off x="242600" y="351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t>Организация п</a:t>
            </a:r>
            <a:r>
              <a:rPr lang="en-GB" sz="2400"/>
              <a:t>убличного доступа к FSEA: R пакет и веб-сервис FoldGO</a:t>
            </a:r>
            <a:endParaRPr sz="2400"/>
          </a:p>
        </p:txBody>
      </p:sp>
      <p:pic>
        <p:nvPicPr>
          <p:cNvPr id="469" name="Google Shape;469;p35"/>
          <p:cNvPicPr preferRelativeResize="0"/>
          <p:nvPr/>
        </p:nvPicPr>
        <p:blipFill>
          <a:blip r:embed="rId3">
            <a:alphaModFix/>
          </a:blip>
          <a:stretch>
            <a:fillRect/>
          </a:stretch>
        </p:blipFill>
        <p:spPr>
          <a:xfrm>
            <a:off x="221050" y="923875"/>
            <a:ext cx="4483800" cy="3526299"/>
          </a:xfrm>
          <a:prstGeom prst="rect">
            <a:avLst/>
          </a:prstGeom>
          <a:noFill/>
          <a:ln>
            <a:noFill/>
          </a:ln>
        </p:spPr>
      </p:pic>
      <p:pic>
        <p:nvPicPr>
          <p:cNvPr id="470" name="Google Shape;470;p35"/>
          <p:cNvPicPr preferRelativeResize="0"/>
          <p:nvPr/>
        </p:nvPicPr>
        <p:blipFill>
          <a:blip r:embed="rId4">
            <a:alphaModFix/>
          </a:blip>
          <a:stretch>
            <a:fillRect/>
          </a:stretch>
        </p:blipFill>
        <p:spPr>
          <a:xfrm>
            <a:off x="4883697" y="923875"/>
            <a:ext cx="4041724" cy="3837226"/>
          </a:xfrm>
          <a:prstGeom prst="rect">
            <a:avLst/>
          </a:prstGeom>
          <a:noFill/>
          <a:ln>
            <a:noFill/>
          </a:ln>
        </p:spPr>
      </p:pic>
      <p:sp>
        <p:nvSpPr>
          <p:cNvPr id="471" name="Google Shape;471;p35"/>
          <p:cNvSpPr txBox="1"/>
          <p:nvPr/>
        </p:nvSpPr>
        <p:spPr>
          <a:xfrm>
            <a:off x="701775" y="4619400"/>
            <a:ext cx="3511200" cy="5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t>bioconductor.org/packages/release/bioc/html/FoldGO.html</a:t>
            </a:r>
            <a:endParaRPr sz="900"/>
          </a:p>
        </p:txBody>
      </p:sp>
      <p:sp>
        <p:nvSpPr>
          <p:cNvPr id="472" name="Google Shape;472;p35"/>
          <p:cNvSpPr txBox="1"/>
          <p:nvPr/>
        </p:nvSpPr>
        <p:spPr>
          <a:xfrm>
            <a:off x="6041975" y="4619400"/>
            <a:ext cx="30000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t>webfsgor.sysbio.cytogen.ru/</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6"/>
          <p:cNvSpPr txBox="1"/>
          <p:nvPr>
            <p:ph type="title"/>
          </p:nvPr>
        </p:nvSpPr>
        <p:spPr>
          <a:xfrm>
            <a:off x="4641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Применение FSEA к данным RNA-seq (6h IAA)</a:t>
            </a:r>
            <a:endParaRPr/>
          </a:p>
          <a:p>
            <a:pPr indent="0" lvl="0" marL="0" rtl="0" algn="l">
              <a:spcBef>
                <a:spcPts val="0"/>
              </a:spcBef>
              <a:spcAft>
                <a:spcPts val="0"/>
              </a:spcAft>
              <a:buNone/>
            </a:pPr>
            <a:r>
              <a:t/>
            </a:r>
            <a:endParaRPr/>
          </a:p>
        </p:txBody>
      </p:sp>
      <p:grpSp>
        <p:nvGrpSpPr>
          <p:cNvPr id="478" name="Google Shape;478;p36"/>
          <p:cNvGrpSpPr/>
          <p:nvPr/>
        </p:nvGrpSpPr>
        <p:grpSpPr>
          <a:xfrm>
            <a:off x="2028850" y="835250"/>
            <a:ext cx="7035525" cy="4102575"/>
            <a:chOff x="2028850" y="835250"/>
            <a:chExt cx="7035525" cy="4102575"/>
          </a:xfrm>
        </p:grpSpPr>
        <p:sp>
          <p:nvSpPr>
            <p:cNvPr id="479" name="Google Shape;479;p36"/>
            <p:cNvSpPr txBox="1"/>
            <p:nvPr/>
          </p:nvSpPr>
          <p:spPr>
            <a:xfrm>
              <a:off x="6185175" y="1055225"/>
              <a:ext cx="4458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ген</a:t>
              </a:r>
              <a:endParaRPr/>
            </a:p>
          </p:txBody>
        </p:sp>
        <p:sp>
          <p:nvSpPr>
            <p:cNvPr id="480" name="Google Shape;480;p36"/>
            <p:cNvSpPr txBox="1"/>
            <p:nvPr/>
          </p:nvSpPr>
          <p:spPr>
            <a:xfrm>
              <a:off x="5880375" y="1664825"/>
              <a:ext cx="11808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пре-мРНК</a:t>
              </a:r>
              <a:endParaRPr/>
            </a:p>
          </p:txBody>
        </p:sp>
        <p:sp>
          <p:nvSpPr>
            <p:cNvPr id="481" name="Google Shape;481;p36"/>
            <p:cNvSpPr txBox="1"/>
            <p:nvPr/>
          </p:nvSpPr>
          <p:spPr>
            <a:xfrm>
              <a:off x="5804175" y="2274425"/>
              <a:ext cx="12999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мРНК (ядро)</a:t>
              </a:r>
              <a:endParaRPr/>
            </a:p>
          </p:txBody>
        </p:sp>
        <p:sp>
          <p:nvSpPr>
            <p:cNvPr id="482" name="Google Shape;482;p36"/>
            <p:cNvSpPr txBox="1"/>
            <p:nvPr/>
          </p:nvSpPr>
          <p:spPr>
            <a:xfrm>
              <a:off x="5651775" y="2960225"/>
              <a:ext cx="16641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мРНК (цитозоль)</a:t>
              </a:r>
              <a:endParaRPr/>
            </a:p>
          </p:txBody>
        </p:sp>
        <p:sp>
          <p:nvSpPr>
            <p:cNvPr id="483" name="Google Shape;483;p36"/>
            <p:cNvSpPr txBox="1"/>
            <p:nvPr/>
          </p:nvSpPr>
          <p:spPr>
            <a:xfrm>
              <a:off x="6032775" y="3798425"/>
              <a:ext cx="7347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белок</a:t>
              </a:r>
              <a:endParaRPr/>
            </a:p>
          </p:txBody>
        </p:sp>
        <p:sp>
          <p:nvSpPr>
            <p:cNvPr id="484" name="Google Shape;484;p36"/>
            <p:cNvSpPr txBox="1"/>
            <p:nvPr/>
          </p:nvSpPr>
          <p:spPr>
            <a:xfrm>
              <a:off x="5499375" y="4408025"/>
              <a:ext cx="1808700" cy="52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Функционирующий белок</a:t>
              </a:r>
              <a:endParaRPr/>
            </a:p>
          </p:txBody>
        </p:sp>
        <p:cxnSp>
          <p:nvCxnSpPr>
            <p:cNvPr id="485" name="Google Shape;485;p36"/>
            <p:cNvCxnSpPr/>
            <p:nvPr/>
          </p:nvCxnSpPr>
          <p:spPr>
            <a:xfrm>
              <a:off x="6403725" y="1359425"/>
              <a:ext cx="0" cy="420900"/>
            </a:xfrm>
            <a:prstGeom prst="straightConnector1">
              <a:avLst/>
            </a:prstGeom>
            <a:noFill/>
            <a:ln cap="flat" cmpd="sng" w="9525">
              <a:solidFill>
                <a:srgbClr val="595959"/>
              </a:solidFill>
              <a:prstDash val="solid"/>
              <a:round/>
              <a:headEnd len="med" w="med" type="none"/>
              <a:tailEnd len="med" w="med" type="triangle"/>
            </a:ln>
          </p:spPr>
        </p:cxnSp>
        <p:cxnSp>
          <p:nvCxnSpPr>
            <p:cNvPr id="486" name="Google Shape;486;p36"/>
            <p:cNvCxnSpPr/>
            <p:nvPr/>
          </p:nvCxnSpPr>
          <p:spPr>
            <a:xfrm>
              <a:off x="6403725" y="1969025"/>
              <a:ext cx="0" cy="420900"/>
            </a:xfrm>
            <a:prstGeom prst="straightConnector1">
              <a:avLst/>
            </a:prstGeom>
            <a:noFill/>
            <a:ln cap="flat" cmpd="sng" w="9525">
              <a:solidFill>
                <a:srgbClr val="595959"/>
              </a:solidFill>
              <a:prstDash val="solid"/>
              <a:round/>
              <a:headEnd len="med" w="med" type="none"/>
              <a:tailEnd len="med" w="med" type="triangle"/>
            </a:ln>
          </p:spPr>
        </p:cxnSp>
        <p:cxnSp>
          <p:nvCxnSpPr>
            <p:cNvPr id="487" name="Google Shape;487;p36"/>
            <p:cNvCxnSpPr/>
            <p:nvPr/>
          </p:nvCxnSpPr>
          <p:spPr>
            <a:xfrm>
              <a:off x="6403725" y="2654825"/>
              <a:ext cx="0" cy="420900"/>
            </a:xfrm>
            <a:prstGeom prst="straightConnector1">
              <a:avLst/>
            </a:prstGeom>
            <a:noFill/>
            <a:ln cap="flat" cmpd="sng" w="9525">
              <a:solidFill>
                <a:srgbClr val="595959"/>
              </a:solidFill>
              <a:prstDash val="solid"/>
              <a:round/>
              <a:headEnd len="med" w="med" type="none"/>
              <a:tailEnd len="med" w="med" type="triangle"/>
            </a:ln>
          </p:spPr>
        </p:cxnSp>
        <p:cxnSp>
          <p:nvCxnSpPr>
            <p:cNvPr id="488" name="Google Shape;488;p36"/>
            <p:cNvCxnSpPr>
              <a:endCxn id="483" idx="0"/>
            </p:cNvCxnSpPr>
            <p:nvPr/>
          </p:nvCxnSpPr>
          <p:spPr>
            <a:xfrm flipH="1">
              <a:off x="6400125" y="3340625"/>
              <a:ext cx="3600" cy="457800"/>
            </a:xfrm>
            <a:prstGeom prst="straightConnector1">
              <a:avLst/>
            </a:prstGeom>
            <a:noFill/>
            <a:ln cap="flat" cmpd="sng" w="9525">
              <a:solidFill>
                <a:srgbClr val="595959"/>
              </a:solidFill>
              <a:prstDash val="solid"/>
              <a:round/>
              <a:headEnd len="med" w="med" type="none"/>
              <a:tailEnd len="med" w="med" type="triangle"/>
            </a:ln>
          </p:spPr>
        </p:cxnSp>
        <p:cxnSp>
          <p:nvCxnSpPr>
            <p:cNvPr id="489" name="Google Shape;489;p36"/>
            <p:cNvCxnSpPr/>
            <p:nvPr/>
          </p:nvCxnSpPr>
          <p:spPr>
            <a:xfrm>
              <a:off x="6403725" y="4102625"/>
              <a:ext cx="0" cy="420900"/>
            </a:xfrm>
            <a:prstGeom prst="straightConnector1">
              <a:avLst/>
            </a:prstGeom>
            <a:noFill/>
            <a:ln cap="flat" cmpd="sng" w="9525">
              <a:solidFill>
                <a:srgbClr val="595959"/>
              </a:solidFill>
              <a:prstDash val="solid"/>
              <a:round/>
              <a:headEnd len="med" w="med" type="none"/>
              <a:tailEnd len="med" w="med" type="triangle"/>
            </a:ln>
          </p:spPr>
        </p:cxnSp>
        <p:sp>
          <p:nvSpPr>
            <p:cNvPr id="490" name="Google Shape;490;p36"/>
            <p:cNvSpPr/>
            <p:nvPr/>
          </p:nvSpPr>
          <p:spPr>
            <a:xfrm>
              <a:off x="6636100" y="1168125"/>
              <a:ext cx="1532400" cy="389400"/>
            </a:xfrm>
            <a:prstGeom prst="wedgeRectCallout">
              <a:avLst>
                <a:gd fmla="val -61475" name="adj1"/>
                <a:gd fmla="val 38241" name="adj2"/>
              </a:avLst>
            </a:prstGeom>
            <a:solidFill>
              <a:srgbClr val="FFD96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модификация гистонов</a:t>
              </a:r>
              <a:endParaRPr sz="1200"/>
            </a:p>
          </p:txBody>
        </p:sp>
        <p:sp>
          <p:nvSpPr>
            <p:cNvPr id="491" name="Google Shape;491;p36"/>
            <p:cNvSpPr/>
            <p:nvPr/>
          </p:nvSpPr>
          <p:spPr>
            <a:xfrm>
              <a:off x="6864700" y="1930125"/>
              <a:ext cx="1532400" cy="389400"/>
            </a:xfrm>
            <a:prstGeom prst="wedgeRectCallout">
              <a:avLst>
                <a:gd fmla="val -76803" name="adj1"/>
                <a:gd fmla="val 7524"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процессинг РНК</a:t>
              </a:r>
              <a:endParaRPr sz="1200"/>
            </a:p>
          </p:txBody>
        </p:sp>
        <p:sp>
          <p:nvSpPr>
            <p:cNvPr id="492" name="Google Shape;492;p36"/>
            <p:cNvSpPr/>
            <p:nvPr/>
          </p:nvSpPr>
          <p:spPr>
            <a:xfrm>
              <a:off x="7017100" y="2615925"/>
              <a:ext cx="1532400" cy="389400"/>
            </a:xfrm>
            <a:prstGeom prst="wedgeRectCallout">
              <a:avLst>
                <a:gd fmla="val -76803" name="adj1"/>
                <a:gd fmla="val 7524"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транспорт РНК из ядра</a:t>
              </a:r>
              <a:endParaRPr sz="1200"/>
            </a:p>
          </p:txBody>
        </p:sp>
        <p:sp>
          <p:nvSpPr>
            <p:cNvPr id="493" name="Google Shape;493;p36"/>
            <p:cNvSpPr/>
            <p:nvPr/>
          </p:nvSpPr>
          <p:spPr>
            <a:xfrm>
              <a:off x="7017100" y="3301725"/>
              <a:ext cx="1808700" cy="274500"/>
            </a:xfrm>
            <a:prstGeom prst="wedgeRectCallout">
              <a:avLst>
                <a:gd fmla="val -76803" name="adj1"/>
                <a:gd fmla="val 7524" name="adj2"/>
              </a:avLst>
            </a:prstGeom>
            <a:solidFill>
              <a:srgbClr val="FFD96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метилирование РНК</a:t>
              </a:r>
              <a:endParaRPr sz="1200"/>
            </a:p>
          </p:txBody>
        </p:sp>
        <p:sp>
          <p:nvSpPr>
            <p:cNvPr id="494" name="Google Shape;494;p36"/>
            <p:cNvSpPr/>
            <p:nvPr/>
          </p:nvSpPr>
          <p:spPr>
            <a:xfrm>
              <a:off x="7017100" y="3646025"/>
              <a:ext cx="1808700" cy="274500"/>
            </a:xfrm>
            <a:prstGeom prst="wedgeRectCallout">
              <a:avLst>
                <a:gd fmla="val -80787" name="adj1"/>
                <a:gd fmla="val -42122" name="adj2"/>
              </a:avLst>
            </a:prstGeom>
            <a:solidFill>
              <a:srgbClr val="FFD96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трансляция</a:t>
              </a:r>
              <a:endParaRPr sz="1200"/>
            </a:p>
          </p:txBody>
        </p:sp>
        <p:sp>
          <p:nvSpPr>
            <p:cNvPr id="495" name="Google Shape;495;p36"/>
            <p:cNvSpPr/>
            <p:nvPr/>
          </p:nvSpPr>
          <p:spPr>
            <a:xfrm>
              <a:off x="7255675" y="4105625"/>
              <a:ext cx="1808700" cy="717600"/>
            </a:xfrm>
            <a:prstGeom prst="wedgeRectCallout">
              <a:avLst>
                <a:gd fmla="val -93631" name="adj1"/>
                <a:gd fmla="val -30518" name="adj2"/>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t>транспорт белка,</a:t>
              </a:r>
              <a:endParaRPr sz="1200"/>
            </a:p>
            <a:p>
              <a:pPr indent="0" lvl="0" marL="0" rtl="0" algn="ctr">
                <a:spcBef>
                  <a:spcPts val="0"/>
                </a:spcBef>
                <a:spcAft>
                  <a:spcPts val="0"/>
                </a:spcAft>
                <a:buNone/>
              </a:pPr>
              <a:r>
                <a:rPr lang="en-GB" sz="1200"/>
                <a:t>пост-трансляционные модификации</a:t>
              </a:r>
              <a:endParaRPr sz="1200"/>
            </a:p>
          </p:txBody>
        </p:sp>
        <p:sp>
          <p:nvSpPr>
            <p:cNvPr id="496" name="Google Shape;496;p36"/>
            <p:cNvSpPr txBox="1"/>
            <p:nvPr/>
          </p:nvSpPr>
          <p:spPr>
            <a:xfrm>
              <a:off x="5039250" y="1358825"/>
              <a:ext cx="1249800" cy="42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80000"/>
                  </a:solidFill>
                </a:rPr>
                <a:t>от слабого до среднего</a:t>
              </a:r>
              <a:endParaRPr sz="1000">
                <a:solidFill>
                  <a:srgbClr val="980000"/>
                </a:solidFill>
              </a:endParaRPr>
            </a:p>
          </p:txBody>
        </p:sp>
        <p:sp>
          <p:nvSpPr>
            <p:cNvPr id="497" name="Google Shape;497;p36"/>
            <p:cNvSpPr txBox="1"/>
            <p:nvPr/>
          </p:nvSpPr>
          <p:spPr>
            <a:xfrm>
              <a:off x="4876750" y="3188525"/>
              <a:ext cx="18087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80000"/>
                  </a:solidFill>
                </a:rPr>
                <a:t>от слабого до сильного</a:t>
              </a:r>
              <a:endParaRPr sz="1000">
                <a:solidFill>
                  <a:srgbClr val="980000"/>
                </a:solidFill>
              </a:endParaRPr>
            </a:p>
          </p:txBody>
        </p:sp>
        <p:sp>
          <p:nvSpPr>
            <p:cNvPr id="498" name="Google Shape;498;p36"/>
            <p:cNvSpPr txBox="1"/>
            <p:nvPr/>
          </p:nvSpPr>
          <p:spPr>
            <a:xfrm>
              <a:off x="4724350" y="3493325"/>
              <a:ext cx="1808700" cy="42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80000"/>
                  </a:solidFill>
                </a:rPr>
                <a:t>от очень слабого до слабого</a:t>
              </a:r>
              <a:endParaRPr sz="1000">
                <a:solidFill>
                  <a:srgbClr val="980000"/>
                </a:solidFill>
              </a:endParaRPr>
            </a:p>
          </p:txBody>
        </p:sp>
        <p:sp>
          <p:nvSpPr>
            <p:cNvPr id="499" name="Google Shape;499;p36"/>
            <p:cNvSpPr txBox="1"/>
            <p:nvPr/>
          </p:nvSpPr>
          <p:spPr>
            <a:xfrm>
              <a:off x="5131775" y="835250"/>
              <a:ext cx="11115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980000"/>
                  </a:solidFill>
                </a:rPr>
                <a:t>Уровни активации:</a:t>
              </a:r>
              <a:endParaRPr>
                <a:solidFill>
                  <a:srgbClr val="980000"/>
                </a:solidFill>
              </a:endParaRPr>
            </a:p>
          </p:txBody>
        </p:sp>
        <p:sp>
          <p:nvSpPr>
            <p:cNvPr id="500" name="Google Shape;500;p36"/>
            <p:cNvSpPr/>
            <p:nvPr/>
          </p:nvSpPr>
          <p:spPr>
            <a:xfrm>
              <a:off x="5183175" y="4361925"/>
              <a:ext cx="207300" cy="165000"/>
            </a:xfrm>
            <a:prstGeom prst="rect">
              <a:avLst/>
            </a:prstGeom>
            <a:solidFill>
              <a:srgbClr val="FFD96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6"/>
            <p:cNvSpPr/>
            <p:nvPr/>
          </p:nvSpPr>
          <p:spPr>
            <a:xfrm>
              <a:off x="5183175" y="4666638"/>
              <a:ext cx="207300" cy="165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6"/>
            <p:cNvSpPr txBox="1"/>
            <p:nvPr/>
          </p:nvSpPr>
          <p:spPr>
            <a:xfrm>
              <a:off x="2236150" y="4361913"/>
              <a:ext cx="2945400" cy="165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200"/>
                <a:t>фолд-специфичная активация -</a:t>
              </a:r>
              <a:endParaRPr sz="1200"/>
            </a:p>
          </p:txBody>
        </p:sp>
        <p:sp>
          <p:nvSpPr>
            <p:cNvPr id="503" name="Google Shape;503;p36"/>
            <p:cNvSpPr txBox="1"/>
            <p:nvPr/>
          </p:nvSpPr>
          <p:spPr>
            <a:xfrm>
              <a:off x="2028850" y="4666613"/>
              <a:ext cx="3152700" cy="165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GB" sz="1200"/>
                <a:t>не фолд-специфичная активация -</a:t>
              </a:r>
              <a:endParaRPr sz="1200"/>
            </a:p>
          </p:txBody>
        </p:sp>
      </p:grpSp>
      <p:grpSp>
        <p:nvGrpSpPr>
          <p:cNvPr id="504" name="Google Shape;504;p36"/>
          <p:cNvGrpSpPr/>
          <p:nvPr/>
        </p:nvGrpSpPr>
        <p:grpSpPr>
          <a:xfrm>
            <a:off x="211375" y="893875"/>
            <a:ext cx="4627849" cy="2835850"/>
            <a:chOff x="211375" y="893875"/>
            <a:chExt cx="4627849" cy="2835850"/>
          </a:xfrm>
        </p:grpSpPr>
        <p:pic>
          <p:nvPicPr>
            <p:cNvPr id="505" name="Google Shape;505;p36"/>
            <p:cNvPicPr preferRelativeResize="0"/>
            <p:nvPr/>
          </p:nvPicPr>
          <p:blipFill>
            <a:blip r:embed="rId3">
              <a:alphaModFix/>
            </a:blip>
            <a:stretch>
              <a:fillRect/>
            </a:stretch>
          </p:blipFill>
          <p:spPr>
            <a:xfrm>
              <a:off x="211375" y="893875"/>
              <a:ext cx="4627849" cy="2766700"/>
            </a:xfrm>
            <a:prstGeom prst="rect">
              <a:avLst/>
            </a:prstGeom>
            <a:noFill/>
            <a:ln>
              <a:noFill/>
            </a:ln>
          </p:spPr>
        </p:pic>
        <p:sp>
          <p:nvSpPr>
            <p:cNvPr id="506" name="Google Shape;506;p36"/>
            <p:cNvSpPr/>
            <p:nvPr/>
          </p:nvSpPr>
          <p:spPr>
            <a:xfrm>
              <a:off x="2621200" y="3409325"/>
              <a:ext cx="2175300" cy="32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6"/>
            <p:cNvSpPr txBox="1"/>
            <p:nvPr/>
          </p:nvSpPr>
          <p:spPr>
            <a:xfrm>
              <a:off x="2143150" y="3382325"/>
              <a:ext cx="2581200" cy="32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t>Omelyanchuk, Wiebe et al., Sci Rep, 2017</a:t>
              </a:r>
              <a:endParaRPr sz="10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7"/>
          <p:cNvSpPr txBox="1"/>
          <p:nvPr>
            <p:ph type="title"/>
          </p:nvPr>
        </p:nvSpPr>
        <p:spPr>
          <a:xfrm>
            <a:off x="311700" y="-121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200"/>
              <a:t>Апробация метода FSEA на данных транскриптомных экспериментов </a:t>
            </a:r>
            <a:endParaRPr sz="2200">
              <a:solidFill>
                <a:schemeClr val="dk2"/>
              </a:solidFill>
            </a:endParaRPr>
          </a:p>
          <a:p>
            <a:pPr indent="0" lvl="0" marL="0" rtl="0" algn="ctr">
              <a:spcBef>
                <a:spcPts val="0"/>
              </a:spcBef>
              <a:spcAft>
                <a:spcPts val="0"/>
              </a:spcAft>
              <a:buNone/>
            </a:pPr>
            <a:r>
              <a:t/>
            </a:r>
            <a:endParaRPr sz="2200"/>
          </a:p>
          <a:p>
            <a:pPr indent="0" lvl="0" marL="0" rtl="0" algn="l">
              <a:spcBef>
                <a:spcPts val="0"/>
              </a:spcBef>
              <a:spcAft>
                <a:spcPts val="0"/>
              </a:spcAft>
              <a:buNone/>
            </a:pPr>
            <a:r>
              <a:t/>
            </a:r>
            <a:endParaRPr/>
          </a:p>
        </p:txBody>
      </p:sp>
      <p:sp>
        <p:nvSpPr>
          <p:cNvPr id="513" name="Google Shape;513;p37"/>
          <p:cNvSpPr txBox="1"/>
          <p:nvPr/>
        </p:nvSpPr>
        <p:spPr>
          <a:xfrm>
            <a:off x="138875" y="1353750"/>
            <a:ext cx="3066900" cy="25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30 экспериментов </a:t>
            </a:r>
            <a:endParaRPr/>
          </a:p>
          <a:p>
            <a:pPr indent="0" lvl="0" marL="0" rtl="0" algn="l">
              <a:spcBef>
                <a:spcPts val="0"/>
              </a:spcBef>
              <a:spcAft>
                <a:spcPts val="0"/>
              </a:spcAft>
              <a:buNone/>
            </a:pPr>
            <a:r>
              <a:rPr lang="en-GB"/>
              <a:t>(</a:t>
            </a:r>
            <a:r>
              <a:rPr lang="en-GB">
                <a:solidFill>
                  <a:schemeClr val="dk1"/>
                </a:solidFill>
              </a:rPr>
              <a:t>24 RNA-seq, 6 ДНК микрочип</a:t>
            </a:r>
            <a:r>
              <a:rPr lang="en-GB"/>
              <a: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i="1" lang="en-GB"/>
              <a:t>Homo sapiens</a:t>
            </a:r>
            <a:endParaRPr i="1"/>
          </a:p>
          <a:p>
            <a:pPr indent="-317500" lvl="0" marL="457200" rtl="0" algn="l">
              <a:spcBef>
                <a:spcPts val="0"/>
              </a:spcBef>
              <a:spcAft>
                <a:spcPts val="0"/>
              </a:spcAft>
              <a:buSzPts val="1400"/>
              <a:buChar char="●"/>
            </a:pPr>
            <a:r>
              <a:rPr i="1" lang="en-GB"/>
              <a:t>Arabidopsis thaliana</a:t>
            </a:r>
            <a:endParaRPr i="1"/>
          </a:p>
          <a:p>
            <a:pPr indent="-317500" lvl="0" marL="457200" rtl="0" algn="l">
              <a:spcBef>
                <a:spcPts val="0"/>
              </a:spcBef>
              <a:spcAft>
                <a:spcPts val="0"/>
              </a:spcAft>
              <a:buSzPts val="1400"/>
              <a:buChar char="●"/>
            </a:pPr>
            <a:r>
              <a:rPr i="1" lang="en-GB"/>
              <a:t>Drosophila melanogaster</a:t>
            </a:r>
            <a:endParaRPr i="1"/>
          </a:p>
        </p:txBody>
      </p:sp>
      <p:pic>
        <p:nvPicPr>
          <p:cNvPr id="514" name="Google Shape;514;p37"/>
          <p:cNvPicPr preferRelativeResize="0"/>
          <p:nvPr/>
        </p:nvPicPr>
        <p:blipFill>
          <a:blip r:embed="rId3">
            <a:alphaModFix/>
          </a:blip>
          <a:stretch>
            <a:fillRect/>
          </a:stretch>
        </p:blipFill>
        <p:spPr>
          <a:xfrm>
            <a:off x="3378025" y="837550"/>
            <a:ext cx="5177579" cy="4158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8"/>
          <p:cNvSpPr txBox="1"/>
          <p:nvPr>
            <p:ph type="title"/>
          </p:nvPr>
        </p:nvSpPr>
        <p:spPr>
          <a:xfrm>
            <a:off x="311700" y="-121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200"/>
              <a:t>Апробация метода FSEA на данных транскриптомных экспериментов </a:t>
            </a:r>
            <a:endParaRPr sz="2200">
              <a:solidFill>
                <a:schemeClr val="dk2"/>
              </a:solidFill>
            </a:endParaRPr>
          </a:p>
          <a:p>
            <a:pPr indent="0" lvl="0" marL="0" rtl="0" algn="l">
              <a:spcBef>
                <a:spcPts val="0"/>
              </a:spcBef>
              <a:spcAft>
                <a:spcPts val="0"/>
              </a:spcAft>
              <a:buNone/>
            </a:pPr>
            <a:r>
              <a:t/>
            </a:r>
            <a:endParaRPr/>
          </a:p>
        </p:txBody>
      </p:sp>
      <p:pic>
        <p:nvPicPr>
          <p:cNvPr id="520" name="Google Shape;520;p38"/>
          <p:cNvPicPr preferRelativeResize="0"/>
          <p:nvPr/>
        </p:nvPicPr>
        <p:blipFill rotWithShape="1">
          <a:blip r:embed="rId3">
            <a:alphaModFix/>
          </a:blip>
          <a:srcRect b="0" l="0" r="0" t="0"/>
          <a:stretch/>
        </p:blipFill>
        <p:spPr>
          <a:xfrm>
            <a:off x="3101375" y="826050"/>
            <a:ext cx="5314979" cy="4278176"/>
          </a:xfrm>
          <a:prstGeom prst="rect">
            <a:avLst/>
          </a:prstGeom>
          <a:noFill/>
          <a:ln>
            <a:noFill/>
          </a:ln>
        </p:spPr>
      </p:pic>
      <p:sp>
        <p:nvSpPr>
          <p:cNvPr id="521" name="Google Shape;521;p38"/>
          <p:cNvSpPr txBox="1"/>
          <p:nvPr/>
        </p:nvSpPr>
        <p:spPr>
          <a:xfrm>
            <a:off x="138875" y="1353750"/>
            <a:ext cx="3066900" cy="25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30 экспериментов </a:t>
            </a:r>
            <a:endParaRPr/>
          </a:p>
          <a:p>
            <a:pPr indent="0" lvl="0" marL="0" rtl="0" algn="l">
              <a:spcBef>
                <a:spcPts val="0"/>
              </a:spcBef>
              <a:spcAft>
                <a:spcPts val="0"/>
              </a:spcAft>
              <a:buNone/>
            </a:pPr>
            <a:r>
              <a:rPr lang="en-GB"/>
              <a:t>(</a:t>
            </a:r>
            <a:r>
              <a:rPr lang="en-GB">
                <a:solidFill>
                  <a:schemeClr val="dk1"/>
                </a:solidFill>
              </a:rPr>
              <a:t>24 RNA-seq, 6 ДНК микрочип</a:t>
            </a:r>
            <a:r>
              <a:rPr lang="en-GB"/>
              <a: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i="1" lang="en-GB"/>
              <a:t>Homo sapiens</a:t>
            </a:r>
            <a:endParaRPr i="1"/>
          </a:p>
          <a:p>
            <a:pPr indent="-317500" lvl="0" marL="457200" rtl="0" algn="l">
              <a:spcBef>
                <a:spcPts val="0"/>
              </a:spcBef>
              <a:spcAft>
                <a:spcPts val="0"/>
              </a:spcAft>
              <a:buSzPts val="1400"/>
              <a:buChar char="●"/>
            </a:pPr>
            <a:r>
              <a:rPr i="1" lang="en-GB"/>
              <a:t>Arabidopsis thaliana</a:t>
            </a:r>
            <a:endParaRPr i="1"/>
          </a:p>
          <a:p>
            <a:pPr indent="-317500" lvl="0" marL="457200" rtl="0" algn="l">
              <a:spcBef>
                <a:spcPts val="0"/>
              </a:spcBef>
              <a:spcAft>
                <a:spcPts val="0"/>
              </a:spcAft>
              <a:buSzPts val="1400"/>
              <a:buChar char="●"/>
            </a:pPr>
            <a:r>
              <a:rPr i="1" lang="en-GB"/>
              <a:t>Drosophila melanogaster</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39"/>
          <p:cNvSpPr txBox="1"/>
          <p:nvPr>
            <p:ph type="title"/>
          </p:nvPr>
        </p:nvSpPr>
        <p:spPr>
          <a:xfrm>
            <a:off x="311700" y="-883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400"/>
              <a:t>Фолд-специфичная экспрессия генов в клетках линии LNCaP</a:t>
            </a:r>
            <a:endParaRPr/>
          </a:p>
        </p:txBody>
      </p:sp>
      <p:pic>
        <p:nvPicPr>
          <p:cNvPr id="527" name="Google Shape;527;p39"/>
          <p:cNvPicPr preferRelativeResize="0"/>
          <p:nvPr/>
        </p:nvPicPr>
        <p:blipFill rotWithShape="1">
          <a:blip r:embed="rId3">
            <a:alphaModFix/>
          </a:blip>
          <a:srcRect b="2335" l="0" r="0" t="2335"/>
          <a:stretch/>
        </p:blipFill>
        <p:spPr>
          <a:xfrm>
            <a:off x="5226400" y="933575"/>
            <a:ext cx="3918799" cy="3343250"/>
          </a:xfrm>
          <a:prstGeom prst="rect">
            <a:avLst/>
          </a:prstGeom>
          <a:noFill/>
          <a:ln>
            <a:noFill/>
          </a:ln>
        </p:spPr>
      </p:pic>
      <p:sp>
        <p:nvSpPr>
          <p:cNvPr id="528" name="Google Shape;528;p39"/>
          <p:cNvSpPr txBox="1"/>
          <p:nvPr/>
        </p:nvSpPr>
        <p:spPr>
          <a:xfrm>
            <a:off x="311700" y="3959700"/>
            <a:ext cx="8596800" cy="11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rPr>
              <a:t>1</a:t>
            </a:r>
            <a:r>
              <a:rPr b="1" lang="en-GB"/>
              <a:t>)</a:t>
            </a:r>
            <a:r>
              <a:rPr lang="en-GB">
                <a:solidFill>
                  <a:srgbClr val="000000"/>
                </a:solidFill>
              </a:rPr>
              <a:t> В эксперименте найдены GO термины, обогащенные исключительно фолд-специфически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b="1" lang="en-GB">
                <a:solidFill>
                  <a:srgbClr val="000000"/>
                </a:solidFill>
              </a:rPr>
              <a:t>2</a:t>
            </a:r>
            <a:r>
              <a:rPr b="1" lang="en-GB"/>
              <a:t>)</a:t>
            </a:r>
            <a:r>
              <a:rPr b="1" lang="en-GB">
                <a:solidFill>
                  <a:srgbClr val="000000"/>
                </a:solidFill>
              </a:rPr>
              <a:t> </a:t>
            </a:r>
            <a:r>
              <a:rPr lang="en-GB">
                <a:solidFill>
                  <a:srgbClr val="000000"/>
                </a:solidFill>
              </a:rPr>
              <a:t>В раковых клетках LNCAP скоординированно активируется гораздо больше процессов, чем подавляется. </a:t>
            </a:r>
            <a:endParaRPr>
              <a:solidFill>
                <a:srgbClr val="000000"/>
              </a:solidFill>
            </a:endParaRPr>
          </a:p>
        </p:txBody>
      </p:sp>
      <p:sp>
        <p:nvSpPr>
          <p:cNvPr id="529" name="Google Shape;529;p39"/>
          <p:cNvSpPr txBox="1"/>
          <p:nvPr/>
        </p:nvSpPr>
        <p:spPr>
          <a:xfrm>
            <a:off x="6744125" y="998550"/>
            <a:ext cx="12894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Подавление</a:t>
            </a:r>
            <a:endParaRPr/>
          </a:p>
        </p:txBody>
      </p:sp>
      <p:pic>
        <p:nvPicPr>
          <p:cNvPr id="530" name="Google Shape;530;p39"/>
          <p:cNvPicPr preferRelativeResize="0"/>
          <p:nvPr/>
        </p:nvPicPr>
        <p:blipFill rotWithShape="1">
          <a:blip r:embed="rId4">
            <a:alphaModFix/>
          </a:blip>
          <a:srcRect b="2335" l="0" r="0" t="2335"/>
          <a:stretch/>
        </p:blipFill>
        <p:spPr>
          <a:xfrm>
            <a:off x="2432075" y="1197850"/>
            <a:ext cx="3275799" cy="2794700"/>
          </a:xfrm>
          <a:prstGeom prst="rect">
            <a:avLst/>
          </a:prstGeom>
          <a:noFill/>
          <a:ln>
            <a:noFill/>
          </a:ln>
        </p:spPr>
      </p:pic>
      <p:sp>
        <p:nvSpPr>
          <p:cNvPr id="531" name="Google Shape;531;p39"/>
          <p:cNvSpPr txBox="1"/>
          <p:nvPr/>
        </p:nvSpPr>
        <p:spPr>
          <a:xfrm>
            <a:off x="3696125" y="998550"/>
            <a:ext cx="10803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Активация</a:t>
            </a:r>
            <a:endParaRPr/>
          </a:p>
        </p:txBody>
      </p:sp>
      <p:sp>
        <p:nvSpPr>
          <p:cNvPr id="532" name="Google Shape;532;p39"/>
          <p:cNvSpPr txBox="1"/>
          <p:nvPr/>
        </p:nvSpPr>
        <p:spPr>
          <a:xfrm>
            <a:off x="246150" y="693750"/>
            <a:ext cx="3082500" cy="1224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a:t>LNCaP - клеточная линия полученная из метастаз аденокарциномы предстательной </a:t>
            </a:r>
            <a:r>
              <a:rPr lang="en-GB"/>
              <a:t>железы</a:t>
            </a:r>
            <a:r>
              <a:rPr lang="en-GB"/>
              <a:t> человека </a:t>
            </a:r>
            <a:br>
              <a:rPr lang="en-GB"/>
            </a:br>
            <a:r>
              <a:rPr lang="en-GB"/>
              <a:t>(Horoszewicz et al., 1983). </a:t>
            </a:r>
            <a:endParaRPr/>
          </a:p>
        </p:txBody>
      </p:sp>
      <p:sp>
        <p:nvSpPr>
          <p:cNvPr id="533" name="Google Shape;533;p39"/>
          <p:cNvSpPr txBox="1"/>
          <p:nvPr/>
        </p:nvSpPr>
        <p:spPr>
          <a:xfrm>
            <a:off x="246150" y="1918650"/>
            <a:ext cx="2475000" cy="1996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a:t>Для анализа был взят эксперимент (</a:t>
            </a:r>
            <a:r>
              <a:rPr lang="en-GB"/>
              <a:t>GSE70466</a:t>
            </a:r>
            <a:r>
              <a:rPr lang="en-GB"/>
              <a:t>) по сравнению экспрессии генов в клетках рака (клеточная линия LNCaP) и здоровых клеток предстательной железы человека (</a:t>
            </a:r>
            <a:r>
              <a:rPr lang="en-GB">
                <a:solidFill>
                  <a:schemeClr val="dk1"/>
                </a:solidFill>
              </a:rPr>
              <a:t>клеточная линия HPrEC</a:t>
            </a:r>
            <a:r>
              <a:rPr lang="en-GB"/>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40"/>
          <p:cNvPicPr preferRelativeResize="0"/>
          <p:nvPr/>
        </p:nvPicPr>
        <p:blipFill rotWithShape="1">
          <a:blip r:embed="rId3">
            <a:alphaModFix/>
          </a:blip>
          <a:srcRect b="0" l="0" r="26150" t="0"/>
          <a:stretch/>
        </p:blipFill>
        <p:spPr>
          <a:xfrm>
            <a:off x="1127202" y="1465075"/>
            <a:ext cx="4859275" cy="3642375"/>
          </a:xfrm>
          <a:prstGeom prst="rect">
            <a:avLst/>
          </a:prstGeom>
          <a:noFill/>
          <a:ln>
            <a:noFill/>
          </a:ln>
        </p:spPr>
      </p:pic>
      <p:sp>
        <p:nvSpPr>
          <p:cNvPr id="539" name="Google Shape;539;p40"/>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en-GB" sz="2577"/>
              <a:t>FSEA и SEA: FSEA дополняет результаты SEA</a:t>
            </a:r>
            <a:endParaRPr sz="2577"/>
          </a:p>
          <a:p>
            <a:pPr indent="0" lvl="0" marL="0" rtl="0" algn="ctr">
              <a:lnSpc>
                <a:spcPct val="150000"/>
              </a:lnSpc>
              <a:spcBef>
                <a:spcPts val="0"/>
              </a:spcBef>
              <a:spcAft>
                <a:spcPts val="0"/>
              </a:spcAft>
              <a:buClr>
                <a:schemeClr val="dk1"/>
              </a:buClr>
              <a:buSzPts val="1100"/>
              <a:buFont typeface="Arial"/>
              <a:buNone/>
            </a:pPr>
            <a:r>
              <a:rPr b="1" lang="en-GB" sz="1911"/>
              <a:t>GO:0048514 морфогенез кровеносных сосудов</a:t>
            </a:r>
            <a:endParaRPr b="1" sz="1911"/>
          </a:p>
        </p:txBody>
      </p:sp>
      <p:sp>
        <p:nvSpPr>
          <p:cNvPr id="540" name="Google Shape;540;p40"/>
          <p:cNvSpPr txBox="1"/>
          <p:nvPr/>
        </p:nvSpPr>
        <p:spPr>
          <a:xfrm>
            <a:off x="1915475" y="1025950"/>
            <a:ext cx="492900" cy="4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3-5</a:t>
            </a:r>
            <a:endParaRPr/>
          </a:p>
        </p:txBody>
      </p:sp>
      <p:grpSp>
        <p:nvGrpSpPr>
          <p:cNvPr id="541" name="Google Shape;541;p40"/>
          <p:cNvGrpSpPr/>
          <p:nvPr/>
        </p:nvGrpSpPr>
        <p:grpSpPr>
          <a:xfrm>
            <a:off x="1484537" y="2225826"/>
            <a:ext cx="1253213" cy="1354559"/>
            <a:chOff x="3312225" y="1799425"/>
            <a:chExt cx="1161350" cy="1273800"/>
          </a:xfrm>
        </p:grpSpPr>
        <p:sp>
          <p:nvSpPr>
            <p:cNvPr id="542" name="Google Shape;542;p40"/>
            <p:cNvSpPr/>
            <p:nvPr/>
          </p:nvSpPr>
          <p:spPr>
            <a:xfrm>
              <a:off x="3312225" y="1799425"/>
              <a:ext cx="366300" cy="12738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0"/>
            <p:cNvSpPr/>
            <p:nvPr/>
          </p:nvSpPr>
          <p:spPr>
            <a:xfrm>
              <a:off x="3726250" y="2165675"/>
              <a:ext cx="333300" cy="7881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0"/>
            <p:cNvSpPr/>
            <p:nvPr/>
          </p:nvSpPr>
          <p:spPr>
            <a:xfrm>
              <a:off x="4107275" y="2241875"/>
              <a:ext cx="366300" cy="6723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 name="Google Shape;545;p40"/>
          <p:cNvGrpSpPr/>
          <p:nvPr/>
        </p:nvGrpSpPr>
        <p:grpSpPr>
          <a:xfrm>
            <a:off x="1484537" y="3419652"/>
            <a:ext cx="1253213" cy="753525"/>
            <a:chOff x="3312225" y="2922075"/>
            <a:chExt cx="1161350" cy="708600"/>
          </a:xfrm>
        </p:grpSpPr>
        <p:sp>
          <p:nvSpPr>
            <p:cNvPr id="546" name="Google Shape;546;p40"/>
            <p:cNvSpPr/>
            <p:nvPr/>
          </p:nvSpPr>
          <p:spPr>
            <a:xfrm>
              <a:off x="3312225" y="3057925"/>
              <a:ext cx="366300" cy="5727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0"/>
            <p:cNvSpPr/>
            <p:nvPr/>
          </p:nvSpPr>
          <p:spPr>
            <a:xfrm>
              <a:off x="3726250" y="2958275"/>
              <a:ext cx="333300" cy="6723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0"/>
            <p:cNvSpPr/>
            <p:nvPr/>
          </p:nvSpPr>
          <p:spPr>
            <a:xfrm>
              <a:off x="4107275" y="2922075"/>
              <a:ext cx="366300" cy="7086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9" name="Google Shape;549;p40"/>
          <p:cNvSpPr/>
          <p:nvPr/>
        </p:nvSpPr>
        <p:spPr>
          <a:xfrm>
            <a:off x="1083350" y="1867000"/>
            <a:ext cx="292500" cy="23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0"/>
          <p:cNvSpPr/>
          <p:nvPr/>
        </p:nvSpPr>
        <p:spPr>
          <a:xfrm>
            <a:off x="5967000" y="1867000"/>
            <a:ext cx="154500" cy="23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0"/>
          <p:cNvSpPr/>
          <p:nvPr/>
        </p:nvSpPr>
        <p:spPr>
          <a:xfrm>
            <a:off x="2717950" y="1595275"/>
            <a:ext cx="3082200" cy="445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0"/>
          <p:cNvSpPr/>
          <p:nvPr/>
        </p:nvSpPr>
        <p:spPr>
          <a:xfrm>
            <a:off x="1481225" y="1523350"/>
            <a:ext cx="2157000" cy="497400"/>
          </a:xfrm>
          <a:prstGeom prst="rtTriangle">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0"/>
          <p:cNvSpPr/>
          <p:nvPr/>
        </p:nvSpPr>
        <p:spPr>
          <a:xfrm flipH="1">
            <a:off x="3743600" y="1523350"/>
            <a:ext cx="2157000" cy="497400"/>
          </a:xfrm>
          <a:prstGeom prst="rtTriangl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4" name="Google Shape;554;p40"/>
          <p:cNvCxnSpPr/>
          <p:nvPr/>
        </p:nvCxnSpPr>
        <p:spPr>
          <a:xfrm flipH="1" rot="10800000">
            <a:off x="1909850" y="1624150"/>
            <a:ext cx="2400" cy="396600"/>
          </a:xfrm>
          <a:prstGeom prst="straightConnector1">
            <a:avLst/>
          </a:prstGeom>
          <a:noFill/>
          <a:ln cap="flat" cmpd="sng" w="9525">
            <a:solidFill>
              <a:schemeClr val="dk2"/>
            </a:solidFill>
            <a:prstDash val="dash"/>
            <a:round/>
            <a:headEnd len="med" w="med" type="none"/>
            <a:tailEnd len="med" w="med" type="none"/>
          </a:ln>
        </p:spPr>
      </p:cxnSp>
      <p:cxnSp>
        <p:nvCxnSpPr>
          <p:cNvPr id="555" name="Google Shape;555;p40"/>
          <p:cNvCxnSpPr/>
          <p:nvPr/>
        </p:nvCxnSpPr>
        <p:spPr>
          <a:xfrm rot="10800000">
            <a:off x="2314675" y="1716850"/>
            <a:ext cx="0" cy="303900"/>
          </a:xfrm>
          <a:prstGeom prst="straightConnector1">
            <a:avLst/>
          </a:prstGeom>
          <a:noFill/>
          <a:ln cap="flat" cmpd="sng" w="9525">
            <a:solidFill>
              <a:schemeClr val="dk2"/>
            </a:solidFill>
            <a:prstDash val="dash"/>
            <a:round/>
            <a:headEnd len="med" w="med" type="none"/>
            <a:tailEnd len="med" w="med" type="none"/>
          </a:ln>
        </p:spPr>
      </p:cxnSp>
      <p:cxnSp>
        <p:nvCxnSpPr>
          <p:cNvPr id="556" name="Google Shape;556;p40"/>
          <p:cNvCxnSpPr/>
          <p:nvPr/>
        </p:nvCxnSpPr>
        <p:spPr>
          <a:xfrm rot="10800000">
            <a:off x="2771875" y="1823950"/>
            <a:ext cx="0" cy="196800"/>
          </a:xfrm>
          <a:prstGeom prst="straightConnector1">
            <a:avLst/>
          </a:prstGeom>
          <a:noFill/>
          <a:ln cap="flat" cmpd="sng" w="9525">
            <a:solidFill>
              <a:schemeClr val="dk2"/>
            </a:solidFill>
            <a:prstDash val="dash"/>
            <a:round/>
            <a:headEnd len="med" w="med" type="none"/>
            <a:tailEnd len="med" w="med" type="none"/>
          </a:ln>
        </p:spPr>
      </p:cxnSp>
      <p:cxnSp>
        <p:nvCxnSpPr>
          <p:cNvPr id="557" name="Google Shape;557;p40"/>
          <p:cNvCxnSpPr/>
          <p:nvPr/>
        </p:nvCxnSpPr>
        <p:spPr>
          <a:xfrm rot="10800000">
            <a:off x="3183825" y="1919375"/>
            <a:ext cx="0" cy="99000"/>
          </a:xfrm>
          <a:prstGeom prst="straightConnector1">
            <a:avLst/>
          </a:prstGeom>
          <a:noFill/>
          <a:ln cap="flat" cmpd="sng" w="9525">
            <a:solidFill>
              <a:schemeClr val="dk2"/>
            </a:solidFill>
            <a:prstDash val="dash"/>
            <a:round/>
            <a:headEnd len="med" w="med" type="none"/>
            <a:tailEnd len="med" w="med" type="none"/>
          </a:ln>
        </p:spPr>
      </p:cxnSp>
      <p:cxnSp>
        <p:nvCxnSpPr>
          <p:cNvPr id="558" name="Google Shape;558;p40"/>
          <p:cNvCxnSpPr/>
          <p:nvPr/>
        </p:nvCxnSpPr>
        <p:spPr>
          <a:xfrm rot="10800000">
            <a:off x="4195850" y="1916950"/>
            <a:ext cx="0" cy="103800"/>
          </a:xfrm>
          <a:prstGeom prst="straightConnector1">
            <a:avLst/>
          </a:prstGeom>
          <a:noFill/>
          <a:ln cap="flat" cmpd="sng" w="9525">
            <a:solidFill>
              <a:schemeClr val="dk2"/>
            </a:solidFill>
            <a:prstDash val="dash"/>
            <a:round/>
            <a:headEnd len="med" w="med" type="none"/>
            <a:tailEnd len="med" w="med" type="none"/>
          </a:ln>
        </p:spPr>
      </p:cxnSp>
      <p:cxnSp>
        <p:nvCxnSpPr>
          <p:cNvPr id="559" name="Google Shape;559;p40"/>
          <p:cNvCxnSpPr/>
          <p:nvPr/>
        </p:nvCxnSpPr>
        <p:spPr>
          <a:xfrm rot="10800000">
            <a:off x="4600675" y="1823950"/>
            <a:ext cx="0" cy="196800"/>
          </a:xfrm>
          <a:prstGeom prst="straightConnector1">
            <a:avLst/>
          </a:prstGeom>
          <a:noFill/>
          <a:ln cap="flat" cmpd="sng" w="9525">
            <a:solidFill>
              <a:schemeClr val="dk2"/>
            </a:solidFill>
            <a:prstDash val="dash"/>
            <a:round/>
            <a:headEnd len="med" w="med" type="none"/>
            <a:tailEnd len="med" w="med" type="none"/>
          </a:ln>
        </p:spPr>
      </p:cxnSp>
      <p:cxnSp>
        <p:nvCxnSpPr>
          <p:cNvPr id="560" name="Google Shape;560;p40"/>
          <p:cNvCxnSpPr/>
          <p:nvPr/>
        </p:nvCxnSpPr>
        <p:spPr>
          <a:xfrm rot="10800000">
            <a:off x="5057875" y="1716850"/>
            <a:ext cx="0" cy="303900"/>
          </a:xfrm>
          <a:prstGeom prst="straightConnector1">
            <a:avLst/>
          </a:prstGeom>
          <a:noFill/>
          <a:ln cap="flat" cmpd="sng" w="9525">
            <a:solidFill>
              <a:schemeClr val="dk2"/>
            </a:solidFill>
            <a:prstDash val="dash"/>
            <a:round/>
            <a:headEnd len="med" w="med" type="none"/>
            <a:tailEnd len="med" w="med" type="none"/>
          </a:ln>
        </p:spPr>
      </p:cxnSp>
      <p:cxnSp>
        <p:nvCxnSpPr>
          <p:cNvPr id="561" name="Google Shape;561;p40"/>
          <p:cNvCxnSpPr/>
          <p:nvPr/>
        </p:nvCxnSpPr>
        <p:spPr>
          <a:xfrm rot="10800000">
            <a:off x="5469825" y="1626275"/>
            <a:ext cx="0" cy="392100"/>
          </a:xfrm>
          <a:prstGeom prst="straightConnector1">
            <a:avLst/>
          </a:prstGeom>
          <a:noFill/>
          <a:ln cap="flat" cmpd="sng" w="9525">
            <a:solidFill>
              <a:schemeClr val="dk2"/>
            </a:solidFill>
            <a:prstDash val="dash"/>
            <a:round/>
            <a:headEnd len="med" w="med" type="none"/>
            <a:tailEnd len="med" w="med" type="none"/>
          </a:ln>
        </p:spPr>
      </p:cxnSp>
      <p:pic>
        <p:nvPicPr>
          <p:cNvPr id="562" name="Google Shape;562;p40"/>
          <p:cNvPicPr preferRelativeResize="0"/>
          <p:nvPr/>
        </p:nvPicPr>
        <p:blipFill rotWithShape="1">
          <a:blip r:embed="rId3">
            <a:alphaModFix/>
          </a:blip>
          <a:srcRect b="0" l="73555" r="0" t="0"/>
          <a:stretch/>
        </p:blipFill>
        <p:spPr>
          <a:xfrm>
            <a:off x="6414138" y="1412675"/>
            <a:ext cx="1739972" cy="3642375"/>
          </a:xfrm>
          <a:prstGeom prst="rect">
            <a:avLst/>
          </a:prstGeom>
          <a:noFill/>
          <a:ln>
            <a:noFill/>
          </a:ln>
        </p:spPr>
      </p:pic>
      <p:sp>
        <p:nvSpPr>
          <p:cNvPr id="563" name="Google Shape;563;p40"/>
          <p:cNvSpPr/>
          <p:nvPr/>
        </p:nvSpPr>
        <p:spPr>
          <a:xfrm>
            <a:off x="6770359" y="2141066"/>
            <a:ext cx="531900" cy="15663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0"/>
          <p:cNvSpPr/>
          <p:nvPr/>
        </p:nvSpPr>
        <p:spPr>
          <a:xfrm>
            <a:off x="6770359" y="3698936"/>
            <a:ext cx="531900" cy="4944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0"/>
          <p:cNvSpPr/>
          <p:nvPr/>
        </p:nvSpPr>
        <p:spPr>
          <a:xfrm>
            <a:off x="6415100" y="1857375"/>
            <a:ext cx="128700" cy="18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0"/>
          <p:cNvSpPr txBox="1"/>
          <p:nvPr/>
        </p:nvSpPr>
        <p:spPr>
          <a:xfrm>
            <a:off x="3876700"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1</a:t>
            </a:r>
            <a:endParaRPr sz="1200"/>
          </a:p>
        </p:txBody>
      </p:sp>
      <p:sp>
        <p:nvSpPr>
          <p:cNvPr id="567" name="Google Shape;567;p40"/>
          <p:cNvSpPr txBox="1"/>
          <p:nvPr/>
        </p:nvSpPr>
        <p:spPr>
          <a:xfrm>
            <a:off x="4257700"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2</a:t>
            </a:r>
            <a:endParaRPr sz="1200"/>
          </a:p>
        </p:txBody>
      </p:sp>
      <p:sp>
        <p:nvSpPr>
          <p:cNvPr id="568" name="Google Shape;568;p40"/>
          <p:cNvSpPr txBox="1"/>
          <p:nvPr/>
        </p:nvSpPr>
        <p:spPr>
          <a:xfrm>
            <a:off x="4683025"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3</a:t>
            </a:r>
            <a:endParaRPr sz="1200"/>
          </a:p>
        </p:txBody>
      </p:sp>
      <p:sp>
        <p:nvSpPr>
          <p:cNvPr id="569" name="Google Shape;569;p40"/>
          <p:cNvSpPr txBox="1"/>
          <p:nvPr/>
        </p:nvSpPr>
        <p:spPr>
          <a:xfrm>
            <a:off x="5117600"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4</a:t>
            </a:r>
            <a:endParaRPr sz="1200"/>
          </a:p>
        </p:txBody>
      </p:sp>
      <p:sp>
        <p:nvSpPr>
          <p:cNvPr id="570" name="Google Shape;570;p40"/>
          <p:cNvSpPr txBox="1"/>
          <p:nvPr/>
        </p:nvSpPr>
        <p:spPr>
          <a:xfrm>
            <a:off x="5531450"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5</a:t>
            </a:r>
            <a:endParaRPr sz="1200"/>
          </a:p>
        </p:txBody>
      </p:sp>
      <p:sp>
        <p:nvSpPr>
          <p:cNvPr id="571" name="Google Shape;571;p40"/>
          <p:cNvSpPr txBox="1"/>
          <p:nvPr/>
        </p:nvSpPr>
        <p:spPr>
          <a:xfrm>
            <a:off x="1590700"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5</a:t>
            </a:r>
            <a:endParaRPr sz="1200"/>
          </a:p>
        </p:txBody>
      </p:sp>
      <p:sp>
        <p:nvSpPr>
          <p:cNvPr id="572" name="Google Shape;572;p40"/>
          <p:cNvSpPr txBox="1"/>
          <p:nvPr/>
        </p:nvSpPr>
        <p:spPr>
          <a:xfrm>
            <a:off x="1971700"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4</a:t>
            </a:r>
            <a:endParaRPr sz="1200"/>
          </a:p>
        </p:txBody>
      </p:sp>
      <p:sp>
        <p:nvSpPr>
          <p:cNvPr id="573" name="Google Shape;573;p40"/>
          <p:cNvSpPr txBox="1"/>
          <p:nvPr/>
        </p:nvSpPr>
        <p:spPr>
          <a:xfrm>
            <a:off x="2397025"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3</a:t>
            </a:r>
            <a:endParaRPr sz="1200"/>
          </a:p>
        </p:txBody>
      </p:sp>
      <p:sp>
        <p:nvSpPr>
          <p:cNvPr id="574" name="Google Shape;574;p40"/>
          <p:cNvSpPr txBox="1"/>
          <p:nvPr/>
        </p:nvSpPr>
        <p:spPr>
          <a:xfrm>
            <a:off x="2831600"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2</a:t>
            </a:r>
            <a:endParaRPr sz="1200"/>
          </a:p>
        </p:txBody>
      </p:sp>
      <p:sp>
        <p:nvSpPr>
          <p:cNvPr id="575" name="Google Shape;575;p40"/>
          <p:cNvSpPr txBox="1"/>
          <p:nvPr/>
        </p:nvSpPr>
        <p:spPr>
          <a:xfrm>
            <a:off x="3245450" y="1737700"/>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1</a:t>
            </a:r>
            <a:endParaRPr sz="1200"/>
          </a:p>
        </p:txBody>
      </p:sp>
      <p:sp>
        <p:nvSpPr>
          <p:cNvPr id="576" name="Google Shape;576;p40"/>
          <p:cNvSpPr/>
          <p:nvPr/>
        </p:nvSpPr>
        <p:spPr>
          <a:xfrm rot="-5400000">
            <a:off x="2033625" y="809600"/>
            <a:ext cx="190500" cy="1266900"/>
          </a:xfrm>
          <a:prstGeom prst="rightBrace">
            <a:avLst>
              <a:gd fmla="val 50000"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0"/>
          <p:cNvSpPr/>
          <p:nvPr/>
        </p:nvSpPr>
        <p:spPr>
          <a:xfrm>
            <a:off x="7067550" y="1819275"/>
            <a:ext cx="292500" cy="19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0"/>
          <p:cNvSpPr txBox="1"/>
          <p:nvPr/>
        </p:nvSpPr>
        <p:spPr>
          <a:xfrm>
            <a:off x="6979325" y="1312675"/>
            <a:ext cx="6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SEA</a:t>
            </a:r>
            <a:endParaRPr/>
          </a:p>
        </p:txBody>
      </p:sp>
      <p:sp>
        <p:nvSpPr>
          <p:cNvPr id="579" name="Google Shape;579;p40"/>
          <p:cNvSpPr txBox="1"/>
          <p:nvPr/>
        </p:nvSpPr>
        <p:spPr>
          <a:xfrm>
            <a:off x="3397925" y="1312675"/>
            <a:ext cx="69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FSEA</a:t>
            </a:r>
            <a:endParaRPr/>
          </a:p>
        </p:txBody>
      </p:sp>
      <p:pic>
        <p:nvPicPr>
          <p:cNvPr id="580" name="Google Shape;580;p40"/>
          <p:cNvPicPr preferRelativeResize="0"/>
          <p:nvPr/>
        </p:nvPicPr>
        <p:blipFill rotWithShape="1">
          <a:blip r:embed="rId3">
            <a:alphaModFix/>
          </a:blip>
          <a:srcRect b="1322" l="25901" r="62558" t="92228"/>
          <a:stretch/>
        </p:blipFill>
        <p:spPr>
          <a:xfrm>
            <a:off x="381000" y="2595575"/>
            <a:ext cx="759322" cy="234901"/>
          </a:xfrm>
          <a:prstGeom prst="rect">
            <a:avLst/>
          </a:prstGeom>
          <a:noFill/>
          <a:ln>
            <a:noFill/>
          </a:ln>
        </p:spPr>
      </p:pic>
      <p:pic>
        <p:nvPicPr>
          <p:cNvPr id="581" name="Google Shape;581;p40"/>
          <p:cNvPicPr preferRelativeResize="0"/>
          <p:nvPr/>
        </p:nvPicPr>
        <p:blipFill rotWithShape="1">
          <a:blip r:embed="rId3">
            <a:alphaModFix/>
          </a:blip>
          <a:srcRect b="1438" l="37441" r="51557" t="92112"/>
          <a:stretch/>
        </p:blipFill>
        <p:spPr>
          <a:xfrm>
            <a:off x="398713" y="2848475"/>
            <a:ext cx="723900" cy="234901"/>
          </a:xfrm>
          <a:prstGeom prst="rect">
            <a:avLst/>
          </a:prstGeom>
          <a:noFill/>
          <a:ln>
            <a:noFill/>
          </a:ln>
        </p:spPr>
      </p:pic>
      <p:sp>
        <p:nvSpPr>
          <p:cNvPr id="582" name="Google Shape;582;p40"/>
          <p:cNvSpPr/>
          <p:nvPr/>
        </p:nvSpPr>
        <p:spPr>
          <a:xfrm>
            <a:off x="2762250" y="4762500"/>
            <a:ext cx="1628700" cy="34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0"/>
          <p:cNvSpPr/>
          <p:nvPr/>
        </p:nvSpPr>
        <p:spPr>
          <a:xfrm>
            <a:off x="3076575" y="4533900"/>
            <a:ext cx="1104900" cy="34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4" name="Google Shape;584;p40"/>
          <p:cNvPicPr preferRelativeResize="0"/>
          <p:nvPr/>
        </p:nvPicPr>
        <p:blipFill rotWithShape="1">
          <a:blip r:embed="rId3">
            <a:alphaModFix/>
          </a:blip>
          <a:srcRect b="1582" l="78296" r="13619" t="91968"/>
          <a:stretch/>
        </p:blipFill>
        <p:spPr>
          <a:xfrm>
            <a:off x="8188225" y="2709450"/>
            <a:ext cx="531898" cy="234901"/>
          </a:xfrm>
          <a:prstGeom prst="rect">
            <a:avLst/>
          </a:prstGeom>
          <a:noFill/>
          <a:ln>
            <a:noFill/>
          </a:ln>
        </p:spPr>
      </p:pic>
      <p:pic>
        <p:nvPicPr>
          <p:cNvPr id="585" name="Google Shape;585;p40"/>
          <p:cNvPicPr preferRelativeResize="0"/>
          <p:nvPr/>
        </p:nvPicPr>
        <p:blipFill rotWithShape="1">
          <a:blip r:embed="rId3">
            <a:alphaModFix/>
          </a:blip>
          <a:srcRect b="1894" l="86236" r="5679" t="91656"/>
          <a:stretch/>
        </p:blipFill>
        <p:spPr>
          <a:xfrm>
            <a:off x="8202500" y="2944350"/>
            <a:ext cx="531898" cy="234901"/>
          </a:xfrm>
          <a:prstGeom prst="rect">
            <a:avLst/>
          </a:prstGeom>
          <a:noFill/>
          <a:ln>
            <a:noFill/>
          </a:ln>
        </p:spPr>
      </p:pic>
      <p:sp>
        <p:nvSpPr>
          <p:cNvPr id="586" name="Google Shape;586;p40"/>
          <p:cNvSpPr/>
          <p:nvPr/>
        </p:nvSpPr>
        <p:spPr>
          <a:xfrm>
            <a:off x="6657975" y="4562475"/>
            <a:ext cx="1386000" cy="497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0"/>
          <p:cNvSpPr/>
          <p:nvPr/>
        </p:nvSpPr>
        <p:spPr>
          <a:xfrm>
            <a:off x="6805200" y="1752475"/>
            <a:ext cx="492900" cy="234900"/>
          </a:xfrm>
          <a:prstGeom prst="rect">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0"/>
          <p:cNvSpPr/>
          <p:nvPr/>
        </p:nvSpPr>
        <p:spPr>
          <a:xfrm>
            <a:off x="7338600" y="1752475"/>
            <a:ext cx="492900" cy="2349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1"/>
                                        </p:tgtEl>
                                      </p:cBhvr>
                                    </p:animEffect>
                                    <p:set>
                                      <p:cBhvr>
                                        <p:cTn dur="1" fill="hold">
                                          <p:stCondLst>
                                            <p:cond delay="1000"/>
                                          </p:stCondLst>
                                        </p:cTn>
                                        <p:tgtEl>
                                          <p:spTgt spid="541"/>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45"/>
                                        </p:tgtEl>
                                        <p:attrNameLst>
                                          <p:attrName>style.visibility</p:attrName>
                                        </p:attrNameLst>
                                      </p:cBhvr>
                                      <p:to>
                                        <p:strVal val="visible"/>
                                      </p:to>
                                    </p:set>
                                    <p:animEffect filter="fade" transition="in">
                                      <p:cBhvr>
                                        <p:cTn dur="1000"/>
                                        <p:tgtEl>
                                          <p:spTgt spid="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5"/>
                                        </p:tgtEl>
                                      </p:cBhvr>
                                    </p:animEffect>
                                    <p:set>
                                      <p:cBhvr>
                                        <p:cTn dur="1" fill="hold">
                                          <p:stCondLst>
                                            <p:cond delay="1000"/>
                                          </p:stCondLst>
                                        </p:cTn>
                                        <p:tgtEl>
                                          <p:spTgt spid="54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1000"/>
                                        <p:tgtEl>
                                          <p:spTgt spid="5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63"/>
                                        </p:tgtEl>
                                      </p:cBhvr>
                                    </p:animEffect>
                                    <p:set>
                                      <p:cBhvr>
                                        <p:cTn dur="1" fill="hold">
                                          <p:stCondLst>
                                            <p:cond delay="1000"/>
                                          </p:stCondLst>
                                        </p:cTn>
                                        <p:tgtEl>
                                          <p:spTgt spid="56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64"/>
                                        </p:tgtEl>
                                      </p:cBhvr>
                                    </p:animEffect>
                                    <p:set>
                                      <p:cBhvr>
                                        <p:cTn dur="1" fill="hold">
                                          <p:stCondLst>
                                            <p:cond delay="1000"/>
                                          </p:stCondLst>
                                        </p:cTn>
                                        <p:tgtEl>
                                          <p:spTgt spid="56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1"/>
          <p:cNvSpPr/>
          <p:nvPr/>
        </p:nvSpPr>
        <p:spPr>
          <a:xfrm>
            <a:off x="1393300" y="1193200"/>
            <a:ext cx="3631200" cy="3591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1"/>
          <p:cNvSpPr/>
          <p:nvPr/>
        </p:nvSpPr>
        <p:spPr>
          <a:xfrm>
            <a:off x="2618325" y="1303888"/>
            <a:ext cx="1727700" cy="1600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1"/>
          <p:cNvSpPr/>
          <p:nvPr/>
        </p:nvSpPr>
        <p:spPr>
          <a:xfrm>
            <a:off x="3196300" y="1975950"/>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1"/>
          <p:cNvSpPr/>
          <p:nvPr/>
        </p:nvSpPr>
        <p:spPr>
          <a:xfrm>
            <a:off x="4012150" y="2076225"/>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1"/>
          <p:cNvSpPr/>
          <p:nvPr/>
        </p:nvSpPr>
        <p:spPr>
          <a:xfrm>
            <a:off x="3411075" y="2648775"/>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1"/>
          <p:cNvSpPr/>
          <p:nvPr/>
        </p:nvSpPr>
        <p:spPr>
          <a:xfrm>
            <a:off x="3196300" y="1477475"/>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1"/>
          <p:cNvSpPr/>
          <p:nvPr/>
        </p:nvSpPr>
        <p:spPr>
          <a:xfrm>
            <a:off x="3776200" y="2429550"/>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1"/>
          <p:cNvSpPr/>
          <p:nvPr/>
        </p:nvSpPr>
        <p:spPr>
          <a:xfrm>
            <a:off x="3634000" y="2115700"/>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1"/>
          <p:cNvSpPr/>
          <p:nvPr/>
        </p:nvSpPr>
        <p:spPr>
          <a:xfrm>
            <a:off x="2758600" y="2033050"/>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1"/>
          <p:cNvSpPr/>
          <p:nvPr/>
        </p:nvSpPr>
        <p:spPr>
          <a:xfrm>
            <a:off x="3962800" y="3703500"/>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1"/>
          <p:cNvSpPr/>
          <p:nvPr/>
        </p:nvSpPr>
        <p:spPr>
          <a:xfrm>
            <a:off x="2280550" y="3648075"/>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1"/>
          <p:cNvSpPr/>
          <p:nvPr/>
        </p:nvSpPr>
        <p:spPr>
          <a:xfrm>
            <a:off x="3871825" y="3332938"/>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1"/>
          <p:cNvSpPr/>
          <p:nvPr/>
        </p:nvSpPr>
        <p:spPr>
          <a:xfrm>
            <a:off x="1814200" y="3703500"/>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1"/>
          <p:cNvSpPr/>
          <p:nvPr/>
        </p:nvSpPr>
        <p:spPr>
          <a:xfrm>
            <a:off x="1956400" y="2218425"/>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1"/>
          <p:cNvSpPr/>
          <p:nvPr/>
        </p:nvSpPr>
        <p:spPr>
          <a:xfrm>
            <a:off x="1742475" y="2917600"/>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1"/>
          <p:cNvSpPr/>
          <p:nvPr/>
        </p:nvSpPr>
        <p:spPr>
          <a:xfrm>
            <a:off x="3456775" y="3703488"/>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1"/>
          <p:cNvSpPr/>
          <p:nvPr/>
        </p:nvSpPr>
        <p:spPr>
          <a:xfrm>
            <a:off x="3268375" y="3243850"/>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1"/>
          <p:cNvSpPr/>
          <p:nvPr/>
        </p:nvSpPr>
        <p:spPr>
          <a:xfrm>
            <a:off x="2151950" y="2704975"/>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1"/>
          <p:cNvSpPr/>
          <p:nvPr/>
        </p:nvSpPr>
        <p:spPr>
          <a:xfrm>
            <a:off x="2240800" y="1761875"/>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1"/>
          <p:cNvSpPr/>
          <p:nvPr/>
        </p:nvSpPr>
        <p:spPr>
          <a:xfrm>
            <a:off x="3918400" y="1687500"/>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1"/>
          <p:cNvSpPr/>
          <p:nvPr/>
        </p:nvSpPr>
        <p:spPr>
          <a:xfrm>
            <a:off x="4395500" y="3101650"/>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1"/>
          <p:cNvSpPr/>
          <p:nvPr/>
        </p:nvSpPr>
        <p:spPr>
          <a:xfrm>
            <a:off x="5459500" y="2432200"/>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1"/>
          <p:cNvSpPr/>
          <p:nvPr/>
        </p:nvSpPr>
        <p:spPr>
          <a:xfrm>
            <a:off x="5459500" y="2696500"/>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1"/>
          <p:cNvSpPr txBox="1"/>
          <p:nvPr/>
        </p:nvSpPr>
        <p:spPr>
          <a:xfrm>
            <a:off x="3338500" y="1337038"/>
            <a:ext cx="6864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ДЭГ</a:t>
            </a:r>
            <a:endParaRPr b="1"/>
          </a:p>
        </p:txBody>
      </p:sp>
      <p:sp>
        <p:nvSpPr>
          <p:cNvPr id="617" name="Google Shape;617;p41"/>
          <p:cNvSpPr txBox="1"/>
          <p:nvPr/>
        </p:nvSpPr>
        <p:spPr>
          <a:xfrm>
            <a:off x="5601700" y="2294625"/>
            <a:ext cx="45861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 ген аннотированный к категории ГО</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8" name="Google Shape;618;p41"/>
          <p:cNvSpPr txBox="1"/>
          <p:nvPr/>
        </p:nvSpPr>
        <p:spPr>
          <a:xfrm>
            <a:off x="5601700" y="2542550"/>
            <a:ext cx="45861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 ген не аннотированный к категории ГО</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9" name="Google Shape;619;p41"/>
          <p:cNvSpPr/>
          <p:nvPr/>
        </p:nvSpPr>
        <p:spPr>
          <a:xfrm>
            <a:off x="2935100" y="1619675"/>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1"/>
          <p:cNvSpPr/>
          <p:nvPr/>
        </p:nvSpPr>
        <p:spPr>
          <a:xfrm>
            <a:off x="2999200" y="2390275"/>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p:nvPr/>
        </p:nvSpPr>
        <p:spPr>
          <a:xfrm>
            <a:off x="2935100" y="3981225"/>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1"/>
          <p:cNvSpPr/>
          <p:nvPr/>
        </p:nvSpPr>
        <p:spPr>
          <a:xfrm>
            <a:off x="3280000" y="4430975"/>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1"/>
          <p:cNvSpPr/>
          <p:nvPr/>
        </p:nvSpPr>
        <p:spPr>
          <a:xfrm>
            <a:off x="2618325" y="2917600"/>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1"/>
          <p:cNvSpPr/>
          <p:nvPr/>
        </p:nvSpPr>
        <p:spPr>
          <a:xfrm>
            <a:off x="4631500" y="2532475"/>
            <a:ext cx="142200" cy="142200"/>
          </a:xfrm>
          <a:prstGeom prst="ellipse">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1"/>
          <p:cNvSpPr/>
          <p:nvPr/>
        </p:nvSpPr>
        <p:spPr>
          <a:xfrm>
            <a:off x="2294150" y="3139250"/>
            <a:ext cx="142200" cy="142200"/>
          </a:xfrm>
          <a:prstGeom prst="ellipse">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400"/>
              <a:t>FSEA/не SEA: Cкоординированный ответ невидимый для классических методов функциональной аннотации</a:t>
            </a:r>
            <a:endParaRPr sz="2400"/>
          </a:p>
        </p:txBody>
      </p:sp>
      <p:sp>
        <p:nvSpPr>
          <p:cNvPr id="627" name="Google Shape;627;p41"/>
          <p:cNvSpPr/>
          <p:nvPr/>
        </p:nvSpPr>
        <p:spPr>
          <a:xfrm>
            <a:off x="2618325" y="1303888"/>
            <a:ext cx="1727700" cy="16005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
          <p:cNvSpPr/>
          <p:nvPr/>
        </p:nvSpPr>
        <p:spPr>
          <a:xfrm>
            <a:off x="1393300" y="1193200"/>
            <a:ext cx="3631200" cy="3591000"/>
          </a:xfrm>
          <a:prstGeom prst="ellipse">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9" name="Google Shape;629;p41"/>
          <p:cNvGrpSpPr/>
          <p:nvPr/>
        </p:nvGrpSpPr>
        <p:grpSpPr>
          <a:xfrm>
            <a:off x="2935100" y="1687500"/>
            <a:ext cx="1838600" cy="2885675"/>
            <a:chOff x="2935100" y="1687500"/>
            <a:chExt cx="1838600" cy="2885675"/>
          </a:xfrm>
        </p:grpSpPr>
        <p:sp>
          <p:nvSpPr>
            <p:cNvPr id="630" name="Google Shape;630;p41"/>
            <p:cNvSpPr/>
            <p:nvPr/>
          </p:nvSpPr>
          <p:spPr>
            <a:xfrm>
              <a:off x="4012150" y="2076225"/>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1"/>
            <p:cNvSpPr/>
            <p:nvPr/>
          </p:nvSpPr>
          <p:spPr>
            <a:xfrm>
              <a:off x="3411075" y="2648775"/>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1"/>
            <p:cNvSpPr/>
            <p:nvPr/>
          </p:nvSpPr>
          <p:spPr>
            <a:xfrm>
              <a:off x="3776200" y="2429550"/>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1"/>
            <p:cNvSpPr/>
            <p:nvPr/>
          </p:nvSpPr>
          <p:spPr>
            <a:xfrm>
              <a:off x="3634000" y="2115700"/>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1"/>
            <p:cNvSpPr/>
            <p:nvPr/>
          </p:nvSpPr>
          <p:spPr>
            <a:xfrm>
              <a:off x="3962800" y="3703500"/>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1"/>
            <p:cNvSpPr/>
            <p:nvPr/>
          </p:nvSpPr>
          <p:spPr>
            <a:xfrm>
              <a:off x="3871825" y="3332938"/>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p:nvPr/>
          </p:nvSpPr>
          <p:spPr>
            <a:xfrm>
              <a:off x="3456775" y="3703488"/>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1"/>
            <p:cNvSpPr/>
            <p:nvPr/>
          </p:nvSpPr>
          <p:spPr>
            <a:xfrm>
              <a:off x="3268375" y="3243850"/>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1"/>
            <p:cNvSpPr/>
            <p:nvPr/>
          </p:nvSpPr>
          <p:spPr>
            <a:xfrm>
              <a:off x="3918400" y="1687500"/>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1"/>
            <p:cNvSpPr/>
            <p:nvPr/>
          </p:nvSpPr>
          <p:spPr>
            <a:xfrm>
              <a:off x="4395500" y="3101650"/>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1"/>
            <p:cNvSpPr/>
            <p:nvPr/>
          </p:nvSpPr>
          <p:spPr>
            <a:xfrm>
              <a:off x="2935100" y="3981225"/>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1"/>
            <p:cNvSpPr/>
            <p:nvPr/>
          </p:nvSpPr>
          <p:spPr>
            <a:xfrm>
              <a:off x="3280000" y="4430975"/>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p:nvPr/>
          </p:nvSpPr>
          <p:spPr>
            <a:xfrm>
              <a:off x="4631500" y="2532475"/>
              <a:ext cx="142200" cy="142200"/>
            </a:xfrm>
            <a:prstGeom prst="ellipse">
              <a:avLst/>
            </a:prstGeom>
            <a:solidFill>
              <a:srgbClr val="FF00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41"/>
          <p:cNvGrpSpPr/>
          <p:nvPr/>
        </p:nvGrpSpPr>
        <p:grpSpPr>
          <a:xfrm>
            <a:off x="2758595" y="1533547"/>
            <a:ext cx="7429205" cy="1921453"/>
            <a:chOff x="2758595" y="1533547"/>
            <a:chExt cx="7429205" cy="1921453"/>
          </a:xfrm>
        </p:grpSpPr>
        <p:sp>
          <p:nvSpPr>
            <p:cNvPr id="644" name="Google Shape;644;p41"/>
            <p:cNvSpPr/>
            <p:nvPr/>
          </p:nvSpPr>
          <p:spPr>
            <a:xfrm rot="10800000">
              <a:off x="3633995" y="1975947"/>
              <a:ext cx="142200" cy="142200"/>
            </a:xfrm>
            <a:prstGeom prst="triangle">
              <a:avLst>
                <a:gd fmla="val 50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1"/>
            <p:cNvSpPr/>
            <p:nvPr/>
          </p:nvSpPr>
          <p:spPr>
            <a:xfrm rot="10800000">
              <a:off x="3776195" y="2276047"/>
              <a:ext cx="142200" cy="142200"/>
            </a:xfrm>
            <a:prstGeom prst="triangle">
              <a:avLst>
                <a:gd fmla="val 50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1"/>
            <p:cNvSpPr/>
            <p:nvPr/>
          </p:nvSpPr>
          <p:spPr>
            <a:xfrm rot="10800000">
              <a:off x="4012145" y="1904072"/>
              <a:ext cx="142200" cy="142200"/>
            </a:xfrm>
            <a:prstGeom prst="triangle">
              <a:avLst>
                <a:gd fmla="val 50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1"/>
            <p:cNvSpPr/>
            <p:nvPr/>
          </p:nvSpPr>
          <p:spPr>
            <a:xfrm rot="10800000">
              <a:off x="3918395" y="1533547"/>
              <a:ext cx="142200" cy="142200"/>
            </a:xfrm>
            <a:prstGeom prst="triangle">
              <a:avLst>
                <a:gd fmla="val 50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1"/>
            <p:cNvSpPr/>
            <p:nvPr/>
          </p:nvSpPr>
          <p:spPr>
            <a:xfrm rot="10800000">
              <a:off x="2758595" y="1872247"/>
              <a:ext cx="142200" cy="142200"/>
            </a:xfrm>
            <a:prstGeom prst="triangle">
              <a:avLst>
                <a:gd fmla="val 50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1"/>
            <p:cNvSpPr/>
            <p:nvPr/>
          </p:nvSpPr>
          <p:spPr>
            <a:xfrm>
              <a:off x="5459500" y="3050750"/>
              <a:ext cx="142200" cy="142200"/>
            </a:xfrm>
            <a:prstGeom prst="ellipse">
              <a:avLst/>
            </a:prstGeom>
            <a:solidFill>
              <a:srgbClr val="CC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1"/>
            <p:cNvSpPr/>
            <p:nvPr/>
          </p:nvSpPr>
          <p:spPr>
            <a:xfrm rot="10800000">
              <a:off x="5459495" y="2885810"/>
              <a:ext cx="142200" cy="142200"/>
            </a:xfrm>
            <a:prstGeom prst="triangle">
              <a:avLst>
                <a:gd fmla="val 50000" name="adj"/>
              </a:avLst>
            </a:prstGeom>
            <a:solidFill>
              <a:srgbClr val="FFFF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1"/>
            <p:cNvSpPr txBox="1"/>
            <p:nvPr/>
          </p:nvSpPr>
          <p:spPr>
            <a:xfrm>
              <a:off x="5601700" y="2919800"/>
              <a:ext cx="45861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 ген с высокой степенью изменения </a:t>
              </a:r>
              <a:endParaRPr/>
            </a:p>
            <a:p>
              <a:pPr indent="0" lvl="0" marL="0" rtl="0" algn="l">
                <a:spcBef>
                  <a:spcPts val="0"/>
                </a:spcBef>
                <a:spcAft>
                  <a:spcPts val="0"/>
                </a:spcAft>
                <a:buNone/>
              </a:pPr>
              <a:r>
                <a:rPr lang="en-GB"/>
                <a:t>  экспрессии</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grpSp>
        <p:nvGrpSpPr>
          <p:cNvPr id="652" name="Google Shape;652;p41"/>
          <p:cNvGrpSpPr/>
          <p:nvPr/>
        </p:nvGrpSpPr>
        <p:grpSpPr>
          <a:xfrm>
            <a:off x="3633995" y="1533547"/>
            <a:ext cx="520350" cy="884700"/>
            <a:chOff x="3633995" y="1533547"/>
            <a:chExt cx="520350" cy="884700"/>
          </a:xfrm>
        </p:grpSpPr>
        <p:sp>
          <p:nvSpPr>
            <p:cNvPr id="653" name="Google Shape;653;p41"/>
            <p:cNvSpPr/>
            <p:nvPr/>
          </p:nvSpPr>
          <p:spPr>
            <a:xfrm rot="10800000">
              <a:off x="3633995" y="1975947"/>
              <a:ext cx="142200" cy="142200"/>
            </a:xfrm>
            <a:prstGeom prst="triangle">
              <a:avLst>
                <a:gd fmla="val 50000" name="adj"/>
              </a:avLst>
            </a:prstGeom>
            <a:solidFill>
              <a:srgbClr val="FFFF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1"/>
            <p:cNvSpPr/>
            <p:nvPr/>
          </p:nvSpPr>
          <p:spPr>
            <a:xfrm rot="10800000">
              <a:off x="3776195" y="2276047"/>
              <a:ext cx="142200" cy="142200"/>
            </a:xfrm>
            <a:prstGeom prst="triangle">
              <a:avLst>
                <a:gd fmla="val 50000" name="adj"/>
              </a:avLst>
            </a:prstGeom>
            <a:solidFill>
              <a:srgbClr val="FFFF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1"/>
            <p:cNvSpPr/>
            <p:nvPr/>
          </p:nvSpPr>
          <p:spPr>
            <a:xfrm rot="10800000">
              <a:off x="4012145" y="1904072"/>
              <a:ext cx="142200" cy="142200"/>
            </a:xfrm>
            <a:prstGeom prst="triangle">
              <a:avLst>
                <a:gd fmla="val 50000" name="adj"/>
              </a:avLst>
            </a:prstGeom>
            <a:solidFill>
              <a:srgbClr val="FFFF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1"/>
            <p:cNvSpPr/>
            <p:nvPr/>
          </p:nvSpPr>
          <p:spPr>
            <a:xfrm rot="10800000">
              <a:off x="3918395" y="1533547"/>
              <a:ext cx="142200" cy="142200"/>
            </a:xfrm>
            <a:prstGeom prst="triangle">
              <a:avLst>
                <a:gd fmla="val 50000" name="adj"/>
              </a:avLst>
            </a:prstGeom>
            <a:solidFill>
              <a:srgbClr val="FFFF00"/>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27"/>
                                        </p:tgtEl>
                                      </p:cBhvr>
                                    </p:animEffect>
                                    <p:set>
                                      <p:cBhvr>
                                        <p:cTn dur="1" fill="hold">
                                          <p:stCondLst>
                                            <p:cond delay="1000"/>
                                          </p:stCondLst>
                                        </p:cTn>
                                        <p:tgtEl>
                                          <p:spTgt spid="62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10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28"/>
                                        </p:tgtEl>
                                      </p:cBhvr>
                                    </p:animEffect>
                                    <p:set>
                                      <p:cBhvr>
                                        <p:cTn dur="1" fill="hold">
                                          <p:stCondLst>
                                            <p:cond delay="1000"/>
                                          </p:stCondLst>
                                        </p:cTn>
                                        <p:tgtEl>
                                          <p:spTgt spid="62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29"/>
                                        </p:tgtEl>
                                      </p:cBhvr>
                                    </p:animEffect>
                                    <p:set>
                                      <p:cBhvr>
                                        <p:cTn dur="1" fill="hold">
                                          <p:stCondLst>
                                            <p:cond delay="1000"/>
                                          </p:stCondLst>
                                        </p:cTn>
                                        <p:tgtEl>
                                          <p:spTgt spid="629"/>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10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643"/>
                                        </p:tgtEl>
                                      </p:cBhvr>
                                    </p:animEffect>
                                    <p:set>
                                      <p:cBhvr>
                                        <p:cTn dur="1" fill="hold">
                                          <p:stCondLst>
                                            <p:cond delay="1000"/>
                                          </p:stCondLst>
                                        </p:cTn>
                                        <p:tgtEl>
                                          <p:spTgt spid="64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42"/>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066"/>
              <a:t>FSEA/не SEA: Cкоординированный ответ невидимый для классических методов функциональной аннотации</a:t>
            </a:r>
            <a:endParaRPr sz="2066"/>
          </a:p>
          <a:p>
            <a:pPr indent="0" lvl="0" marL="0" rtl="0" algn="ctr">
              <a:spcBef>
                <a:spcPts val="0"/>
              </a:spcBef>
              <a:spcAft>
                <a:spcPts val="0"/>
              </a:spcAft>
              <a:buClr>
                <a:schemeClr val="dk1"/>
              </a:buClr>
              <a:buSzPts val="1100"/>
              <a:buFont typeface="Arial"/>
              <a:buNone/>
            </a:pPr>
            <a:r>
              <a:t/>
            </a:r>
            <a:endParaRPr sz="1955"/>
          </a:p>
        </p:txBody>
      </p:sp>
      <p:pic>
        <p:nvPicPr>
          <p:cNvPr id="662" name="Google Shape;662;p42"/>
          <p:cNvPicPr preferRelativeResize="0"/>
          <p:nvPr/>
        </p:nvPicPr>
        <p:blipFill rotWithShape="1">
          <a:blip r:embed="rId3">
            <a:alphaModFix/>
          </a:blip>
          <a:srcRect b="12607" l="0" r="24253" t="16039"/>
          <a:stretch/>
        </p:blipFill>
        <p:spPr>
          <a:xfrm>
            <a:off x="1068475" y="2147900"/>
            <a:ext cx="5022773" cy="2657474"/>
          </a:xfrm>
          <a:prstGeom prst="rect">
            <a:avLst/>
          </a:prstGeom>
          <a:noFill/>
          <a:ln>
            <a:noFill/>
          </a:ln>
        </p:spPr>
      </p:pic>
      <p:pic>
        <p:nvPicPr>
          <p:cNvPr id="663" name="Google Shape;663;p42"/>
          <p:cNvPicPr preferRelativeResize="0"/>
          <p:nvPr/>
        </p:nvPicPr>
        <p:blipFill rotWithShape="1">
          <a:blip r:embed="rId3">
            <a:alphaModFix/>
          </a:blip>
          <a:srcRect b="13495" l="75673" r="0" t="16939"/>
          <a:stretch/>
        </p:blipFill>
        <p:spPr>
          <a:xfrm>
            <a:off x="6548450" y="2119325"/>
            <a:ext cx="1613103" cy="2590800"/>
          </a:xfrm>
          <a:prstGeom prst="rect">
            <a:avLst/>
          </a:prstGeom>
          <a:noFill/>
          <a:ln>
            <a:noFill/>
          </a:ln>
        </p:spPr>
      </p:pic>
      <p:sp>
        <p:nvSpPr>
          <p:cNvPr id="664" name="Google Shape;664;p42"/>
          <p:cNvSpPr/>
          <p:nvPr/>
        </p:nvSpPr>
        <p:spPr>
          <a:xfrm>
            <a:off x="1228725" y="2081225"/>
            <a:ext cx="147600" cy="119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2"/>
          <p:cNvSpPr/>
          <p:nvPr/>
        </p:nvSpPr>
        <p:spPr>
          <a:xfrm>
            <a:off x="2789400" y="1688600"/>
            <a:ext cx="3082200" cy="445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2"/>
          <p:cNvSpPr/>
          <p:nvPr/>
        </p:nvSpPr>
        <p:spPr>
          <a:xfrm>
            <a:off x="1552675" y="1616675"/>
            <a:ext cx="2157000" cy="497400"/>
          </a:xfrm>
          <a:prstGeom prst="rtTriangle">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2"/>
          <p:cNvSpPr/>
          <p:nvPr/>
        </p:nvSpPr>
        <p:spPr>
          <a:xfrm flipH="1">
            <a:off x="3815050" y="1616675"/>
            <a:ext cx="2157000" cy="497400"/>
          </a:xfrm>
          <a:prstGeom prst="rtTriangle">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8" name="Google Shape;668;p42"/>
          <p:cNvCxnSpPr/>
          <p:nvPr/>
        </p:nvCxnSpPr>
        <p:spPr>
          <a:xfrm flipH="1" rot="10800000">
            <a:off x="1981300" y="1717475"/>
            <a:ext cx="2400" cy="396600"/>
          </a:xfrm>
          <a:prstGeom prst="straightConnector1">
            <a:avLst/>
          </a:prstGeom>
          <a:noFill/>
          <a:ln cap="flat" cmpd="sng" w="9525">
            <a:solidFill>
              <a:schemeClr val="dk2"/>
            </a:solidFill>
            <a:prstDash val="dash"/>
            <a:round/>
            <a:headEnd len="med" w="med" type="none"/>
            <a:tailEnd len="med" w="med" type="none"/>
          </a:ln>
        </p:spPr>
      </p:cxnSp>
      <p:cxnSp>
        <p:nvCxnSpPr>
          <p:cNvPr id="669" name="Google Shape;669;p42"/>
          <p:cNvCxnSpPr/>
          <p:nvPr/>
        </p:nvCxnSpPr>
        <p:spPr>
          <a:xfrm rot="10800000">
            <a:off x="2386125" y="1810175"/>
            <a:ext cx="0" cy="303900"/>
          </a:xfrm>
          <a:prstGeom prst="straightConnector1">
            <a:avLst/>
          </a:prstGeom>
          <a:noFill/>
          <a:ln cap="flat" cmpd="sng" w="9525">
            <a:solidFill>
              <a:schemeClr val="dk2"/>
            </a:solidFill>
            <a:prstDash val="dash"/>
            <a:round/>
            <a:headEnd len="med" w="med" type="none"/>
            <a:tailEnd len="med" w="med" type="none"/>
          </a:ln>
        </p:spPr>
      </p:cxnSp>
      <p:cxnSp>
        <p:nvCxnSpPr>
          <p:cNvPr id="670" name="Google Shape;670;p42"/>
          <p:cNvCxnSpPr/>
          <p:nvPr/>
        </p:nvCxnSpPr>
        <p:spPr>
          <a:xfrm rot="10800000">
            <a:off x="2843325" y="1917275"/>
            <a:ext cx="0" cy="196800"/>
          </a:xfrm>
          <a:prstGeom prst="straightConnector1">
            <a:avLst/>
          </a:prstGeom>
          <a:noFill/>
          <a:ln cap="flat" cmpd="sng" w="9525">
            <a:solidFill>
              <a:schemeClr val="dk2"/>
            </a:solidFill>
            <a:prstDash val="dash"/>
            <a:round/>
            <a:headEnd len="med" w="med" type="none"/>
            <a:tailEnd len="med" w="med" type="none"/>
          </a:ln>
        </p:spPr>
      </p:cxnSp>
      <p:cxnSp>
        <p:nvCxnSpPr>
          <p:cNvPr id="671" name="Google Shape;671;p42"/>
          <p:cNvCxnSpPr/>
          <p:nvPr/>
        </p:nvCxnSpPr>
        <p:spPr>
          <a:xfrm rot="10800000">
            <a:off x="3255275" y="2012700"/>
            <a:ext cx="0" cy="99000"/>
          </a:xfrm>
          <a:prstGeom prst="straightConnector1">
            <a:avLst/>
          </a:prstGeom>
          <a:noFill/>
          <a:ln cap="flat" cmpd="sng" w="9525">
            <a:solidFill>
              <a:schemeClr val="dk2"/>
            </a:solidFill>
            <a:prstDash val="dash"/>
            <a:round/>
            <a:headEnd len="med" w="med" type="none"/>
            <a:tailEnd len="med" w="med" type="none"/>
          </a:ln>
        </p:spPr>
      </p:cxnSp>
      <p:cxnSp>
        <p:nvCxnSpPr>
          <p:cNvPr id="672" name="Google Shape;672;p42"/>
          <p:cNvCxnSpPr/>
          <p:nvPr/>
        </p:nvCxnSpPr>
        <p:spPr>
          <a:xfrm rot="10800000">
            <a:off x="4267300" y="2010275"/>
            <a:ext cx="0" cy="103800"/>
          </a:xfrm>
          <a:prstGeom prst="straightConnector1">
            <a:avLst/>
          </a:prstGeom>
          <a:noFill/>
          <a:ln cap="flat" cmpd="sng" w="9525">
            <a:solidFill>
              <a:schemeClr val="dk2"/>
            </a:solidFill>
            <a:prstDash val="dash"/>
            <a:round/>
            <a:headEnd len="med" w="med" type="none"/>
            <a:tailEnd len="med" w="med" type="none"/>
          </a:ln>
        </p:spPr>
      </p:cxnSp>
      <p:cxnSp>
        <p:nvCxnSpPr>
          <p:cNvPr id="673" name="Google Shape;673;p42"/>
          <p:cNvCxnSpPr/>
          <p:nvPr/>
        </p:nvCxnSpPr>
        <p:spPr>
          <a:xfrm rot="10800000">
            <a:off x="4672125" y="1917275"/>
            <a:ext cx="0" cy="196800"/>
          </a:xfrm>
          <a:prstGeom prst="straightConnector1">
            <a:avLst/>
          </a:prstGeom>
          <a:noFill/>
          <a:ln cap="flat" cmpd="sng" w="9525">
            <a:solidFill>
              <a:schemeClr val="dk2"/>
            </a:solidFill>
            <a:prstDash val="dash"/>
            <a:round/>
            <a:headEnd len="med" w="med" type="none"/>
            <a:tailEnd len="med" w="med" type="none"/>
          </a:ln>
        </p:spPr>
      </p:cxnSp>
      <p:cxnSp>
        <p:nvCxnSpPr>
          <p:cNvPr id="674" name="Google Shape;674;p42"/>
          <p:cNvCxnSpPr/>
          <p:nvPr/>
        </p:nvCxnSpPr>
        <p:spPr>
          <a:xfrm rot="10800000">
            <a:off x="5129325" y="1810175"/>
            <a:ext cx="0" cy="303900"/>
          </a:xfrm>
          <a:prstGeom prst="straightConnector1">
            <a:avLst/>
          </a:prstGeom>
          <a:noFill/>
          <a:ln cap="flat" cmpd="sng" w="9525">
            <a:solidFill>
              <a:schemeClr val="dk2"/>
            </a:solidFill>
            <a:prstDash val="dash"/>
            <a:round/>
            <a:headEnd len="med" w="med" type="none"/>
            <a:tailEnd len="med" w="med" type="none"/>
          </a:ln>
        </p:spPr>
      </p:cxnSp>
      <p:cxnSp>
        <p:nvCxnSpPr>
          <p:cNvPr id="675" name="Google Shape;675;p42"/>
          <p:cNvCxnSpPr/>
          <p:nvPr/>
        </p:nvCxnSpPr>
        <p:spPr>
          <a:xfrm rot="10800000">
            <a:off x="5541275" y="1719600"/>
            <a:ext cx="0" cy="392100"/>
          </a:xfrm>
          <a:prstGeom prst="straightConnector1">
            <a:avLst/>
          </a:prstGeom>
          <a:noFill/>
          <a:ln cap="flat" cmpd="sng" w="9525">
            <a:solidFill>
              <a:schemeClr val="dk2"/>
            </a:solidFill>
            <a:prstDash val="dash"/>
            <a:round/>
            <a:headEnd len="med" w="med" type="none"/>
            <a:tailEnd len="med" w="med" type="none"/>
          </a:ln>
        </p:spPr>
      </p:cxnSp>
      <p:sp>
        <p:nvSpPr>
          <p:cNvPr id="676" name="Google Shape;676;p42"/>
          <p:cNvSpPr txBox="1"/>
          <p:nvPr/>
        </p:nvSpPr>
        <p:spPr>
          <a:xfrm>
            <a:off x="3948150"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1</a:t>
            </a:r>
            <a:endParaRPr sz="1200"/>
          </a:p>
        </p:txBody>
      </p:sp>
      <p:sp>
        <p:nvSpPr>
          <p:cNvPr id="677" name="Google Shape;677;p42"/>
          <p:cNvSpPr txBox="1"/>
          <p:nvPr/>
        </p:nvSpPr>
        <p:spPr>
          <a:xfrm>
            <a:off x="4329150"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2</a:t>
            </a:r>
            <a:endParaRPr sz="1200"/>
          </a:p>
        </p:txBody>
      </p:sp>
      <p:sp>
        <p:nvSpPr>
          <p:cNvPr id="678" name="Google Shape;678;p42"/>
          <p:cNvSpPr txBox="1"/>
          <p:nvPr/>
        </p:nvSpPr>
        <p:spPr>
          <a:xfrm>
            <a:off x="4754475"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3</a:t>
            </a:r>
            <a:endParaRPr sz="1200"/>
          </a:p>
        </p:txBody>
      </p:sp>
      <p:sp>
        <p:nvSpPr>
          <p:cNvPr id="679" name="Google Shape;679;p42"/>
          <p:cNvSpPr txBox="1"/>
          <p:nvPr/>
        </p:nvSpPr>
        <p:spPr>
          <a:xfrm>
            <a:off x="5189050"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4</a:t>
            </a:r>
            <a:endParaRPr sz="1200"/>
          </a:p>
        </p:txBody>
      </p:sp>
      <p:sp>
        <p:nvSpPr>
          <p:cNvPr id="680" name="Google Shape;680;p42"/>
          <p:cNvSpPr txBox="1"/>
          <p:nvPr/>
        </p:nvSpPr>
        <p:spPr>
          <a:xfrm>
            <a:off x="5602900"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5</a:t>
            </a:r>
            <a:endParaRPr sz="1200"/>
          </a:p>
        </p:txBody>
      </p:sp>
      <p:sp>
        <p:nvSpPr>
          <p:cNvPr id="681" name="Google Shape;681;p42"/>
          <p:cNvSpPr txBox="1"/>
          <p:nvPr/>
        </p:nvSpPr>
        <p:spPr>
          <a:xfrm>
            <a:off x="1662150"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5</a:t>
            </a:r>
            <a:endParaRPr sz="1200"/>
          </a:p>
        </p:txBody>
      </p:sp>
      <p:sp>
        <p:nvSpPr>
          <p:cNvPr id="682" name="Google Shape;682;p42"/>
          <p:cNvSpPr txBox="1"/>
          <p:nvPr/>
        </p:nvSpPr>
        <p:spPr>
          <a:xfrm>
            <a:off x="2043150"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4</a:t>
            </a:r>
            <a:endParaRPr sz="1200"/>
          </a:p>
        </p:txBody>
      </p:sp>
      <p:sp>
        <p:nvSpPr>
          <p:cNvPr id="683" name="Google Shape;683;p42"/>
          <p:cNvSpPr txBox="1"/>
          <p:nvPr/>
        </p:nvSpPr>
        <p:spPr>
          <a:xfrm>
            <a:off x="2468475"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3</a:t>
            </a:r>
            <a:endParaRPr sz="1200"/>
          </a:p>
        </p:txBody>
      </p:sp>
      <p:sp>
        <p:nvSpPr>
          <p:cNvPr id="684" name="Google Shape;684;p42"/>
          <p:cNvSpPr txBox="1"/>
          <p:nvPr/>
        </p:nvSpPr>
        <p:spPr>
          <a:xfrm>
            <a:off x="2903050"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2</a:t>
            </a:r>
            <a:endParaRPr sz="1200"/>
          </a:p>
        </p:txBody>
      </p:sp>
      <p:sp>
        <p:nvSpPr>
          <p:cNvPr id="685" name="Google Shape;685;p42"/>
          <p:cNvSpPr txBox="1"/>
          <p:nvPr/>
        </p:nvSpPr>
        <p:spPr>
          <a:xfrm>
            <a:off x="3316900" y="1831025"/>
            <a:ext cx="29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1</a:t>
            </a:r>
            <a:endParaRPr sz="1200"/>
          </a:p>
        </p:txBody>
      </p:sp>
      <p:sp>
        <p:nvSpPr>
          <p:cNvPr id="686" name="Google Shape;686;p42"/>
          <p:cNvSpPr txBox="1"/>
          <p:nvPr/>
        </p:nvSpPr>
        <p:spPr>
          <a:xfrm>
            <a:off x="3469375" y="1406000"/>
            <a:ext cx="695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FSEA</a:t>
            </a:r>
            <a:endParaRPr/>
          </a:p>
        </p:txBody>
      </p:sp>
      <p:sp>
        <p:nvSpPr>
          <p:cNvPr id="687" name="Google Shape;687;p42"/>
          <p:cNvSpPr/>
          <p:nvPr/>
        </p:nvSpPr>
        <p:spPr>
          <a:xfrm>
            <a:off x="1598200" y="2311150"/>
            <a:ext cx="356400" cy="16425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2"/>
          <p:cNvSpPr txBox="1"/>
          <p:nvPr/>
        </p:nvSpPr>
        <p:spPr>
          <a:xfrm>
            <a:off x="7155550" y="1437000"/>
            <a:ext cx="60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SEA</a:t>
            </a:r>
            <a:endParaRPr/>
          </a:p>
        </p:txBody>
      </p:sp>
      <p:sp>
        <p:nvSpPr>
          <p:cNvPr id="689" name="Google Shape;689;p42"/>
          <p:cNvSpPr/>
          <p:nvPr/>
        </p:nvSpPr>
        <p:spPr>
          <a:xfrm>
            <a:off x="6981425" y="1876800"/>
            <a:ext cx="492900" cy="234900"/>
          </a:xfrm>
          <a:prstGeom prst="rect">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2"/>
          <p:cNvSpPr/>
          <p:nvPr/>
        </p:nvSpPr>
        <p:spPr>
          <a:xfrm>
            <a:off x="7514825" y="1876800"/>
            <a:ext cx="492900" cy="2349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1" name="Google Shape;691;p42"/>
          <p:cNvPicPr preferRelativeResize="0"/>
          <p:nvPr/>
        </p:nvPicPr>
        <p:blipFill rotWithShape="1">
          <a:blip r:embed="rId4">
            <a:alphaModFix/>
          </a:blip>
          <a:srcRect b="1322" l="25901" r="62558" t="92228"/>
          <a:stretch/>
        </p:blipFill>
        <p:spPr>
          <a:xfrm>
            <a:off x="381000" y="2747975"/>
            <a:ext cx="759322" cy="234901"/>
          </a:xfrm>
          <a:prstGeom prst="rect">
            <a:avLst/>
          </a:prstGeom>
          <a:noFill/>
          <a:ln>
            <a:noFill/>
          </a:ln>
        </p:spPr>
      </p:pic>
      <p:pic>
        <p:nvPicPr>
          <p:cNvPr id="692" name="Google Shape;692;p42"/>
          <p:cNvPicPr preferRelativeResize="0"/>
          <p:nvPr/>
        </p:nvPicPr>
        <p:blipFill rotWithShape="1">
          <a:blip r:embed="rId4">
            <a:alphaModFix/>
          </a:blip>
          <a:srcRect b="1438" l="37441" r="51557" t="92112"/>
          <a:stretch/>
        </p:blipFill>
        <p:spPr>
          <a:xfrm>
            <a:off x="398713" y="3000875"/>
            <a:ext cx="723900" cy="234901"/>
          </a:xfrm>
          <a:prstGeom prst="rect">
            <a:avLst/>
          </a:prstGeom>
          <a:noFill/>
          <a:ln>
            <a:noFill/>
          </a:ln>
        </p:spPr>
      </p:pic>
      <p:pic>
        <p:nvPicPr>
          <p:cNvPr id="693" name="Google Shape;693;p42"/>
          <p:cNvPicPr preferRelativeResize="0"/>
          <p:nvPr/>
        </p:nvPicPr>
        <p:blipFill rotWithShape="1">
          <a:blip r:embed="rId4">
            <a:alphaModFix/>
          </a:blip>
          <a:srcRect b="1582" l="78296" r="13619" t="91968"/>
          <a:stretch/>
        </p:blipFill>
        <p:spPr>
          <a:xfrm>
            <a:off x="8188225" y="2861850"/>
            <a:ext cx="531898" cy="234901"/>
          </a:xfrm>
          <a:prstGeom prst="rect">
            <a:avLst/>
          </a:prstGeom>
          <a:noFill/>
          <a:ln>
            <a:noFill/>
          </a:ln>
        </p:spPr>
      </p:pic>
      <p:pic>
        <p:nvPicPr>
          <p:cNvPr id="694" name="Google Shape;694;p42"/>
          <p:cNvPicPr preferRelativeResize="0"/>
          <p:nvPr/>
        </p:nvPicPr>
        <p:blipFill rotWithShape="1">
          <a:blip r:embed="rId4">
            <a:alphaModFix/>
          </a:blip>
          <a:srcRect b="1894" l="86236" r="5679" t="91656"/>
          <a:stretch/>
        </p:blipFill>
        <p:spPr>
          <a:xfrm>
            <a:off x="8202500" y="3096750"/>
            <a:ext cx="531898" cy="234901"/>
          </a:xfrm>
          <a:prstGeom prst="rect">
            <a:avLst/>
          </a:prstGeom>
          <a:noFill/>
          <a:ln>
            <a:noFill/>
          </a:ln>
        </p:spPr>
      </p:pic>
      <p:sp>
        <p:nvSpPr>
          <p:cNvPr id="695" name="Google Shape;695;p42"/>
          <p:cNvSpPr txBox="1"/>
          <p:nvPr/>
        </p:nvSpPr>
        <p:spPr>
          <a:xfrm>
            <a:off x="2057400" y="914400"/>
            <a:ext cx="4719600" cy="43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55">
                <a:solidFill>
                  <a:schemeClr val="dk1"/>
                </a:solidFill>
              </a:rPr>
              <a:t>GO:0050764 регуляция фагоцитоза</a:t>
            </a:r>
            <a:endParaRPr b="1" sz="1655">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10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43"/>
          <p:cNvSpPr txBox="1"/>
          <p:nvPr/>
        </p:nvSpPr>
        <p:spPr>
          <a:xfrm>
            <a:off x="4075325" y="1489125"/>
            <a:ext cx="49926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GO:0000278    mitotic cell cycle </a:t>
            </a:r>
            <a:endParaRPr/>
          </a:p>
          <a:p>
            <a:pPr indent="0" lvl="0" marL="0" rtl="0" algn="l">
              <a:spcBef>
                <a:spcPts val="0"/>
              </a:spcBef>
              <a:spcAft>
                <a:spcPts val="0"/>
              </a:spcAft>
              <a:buNone/>
            </a:pPr>
            <a:r>
              <a:rPr lang="en-GB"/>
              <a:t>GO:0030154    cell differentiation</a:t>
            </a:r>
            <a:endParaRPr/>
          </a:p>
          <a:p>
            <a:pPr indent="0" lvl="0" marL="0" rtl="0" algn="l">
              <a:spcBef>
                <a:spcPts val="0"/>
              </a:spcBef>
              <a:spcAft>
                <a:spcPts val="0"/>
              </a:spcAft>
              <a:buNone/>
            </a:pPr>
            <a:r>
              <a:rPr lang="en-GB"/>
              <a:t>GO:0008015    blood circulation</a:t>
            </a:r>
            <a:endParaRPr/>
          </a:p>
          <a:p>
            <a:pPr indent="0" lvl="0" marL="0" rtl="0" algn="l">
              <a:spcBef>
                <a:spcPts val="0"/>
              </a:spcBef>
              <a:spcAft>
                <a:spcPts val="0"/>
              </a:spcAft>
              <a:buNone/>
            </a:pPr>
            <a:r>
              <a:rPr lang="en-GB"/>
              <a:t>GO:0006974    cellular response to DNA damage stimulus    </a:t>
            </a:r>
            <a:endParaRPr/>
          </a:p>
          <a:p>
            <a:pPr indent="0" lvl="0" marL="0" rtl="0" algn="l">
              <a:spcBef>
                <a:spcPts val="0"/>
              </a:spcBef>
              <a:spcAft>
                <a:spcPts val="0"/>
              </a:spcAft>
              <a:buNone/>
            </a:pPr>
            <a:r>
              <a:rPr lang="en-GB"/>
              <a:t>GO:0008284    positive regulation of cell proliferation </a:t>
            </a:r>
            <a:endParaRPr/>
          </a:p>
          <a:p>
            <a:pPr indent="0" lvl="0" marL="0" rtl="0" algn="l">
              <a:spcBef>
                <a:spcPts val="0"/>
              </a:spcBef>
              <a:spcAft>
                <a:spcPts val="0"/>
              </a:spcAft>
              <a:buNone/>
            </a:pPr>
            <a:r>
              <a:rPr lang="en-GB"/>
              <a:t>GO:0060271    cilium assembly</a:t>
            </a:r>
            <a:endParaRPr/>
          </a:p>
          <a:p>
            <a:pPr indent="0" lvl="0" marL="0" rtl="0" algn="l">
              <a:spcBef>
                <a:spcPts val="0"/>
              </a:spcBef>
              <a:spcAft>
                <a:spcPts val="0"/>
              </a:spcAft>
              <a:buNone/>
            </a:pPr>
            <a:r>
              <a:rPr lang="en-GB"/>
              <a:t>GO:0061919    process utilizing autophagic mechanism</a:t>
            </a:r>
            <a:endParaRPr/>
          </a:p>
          <a:p>
            <a:pPr indent="0" lvl="0" marL="0" rtl="0" algn="l">
              <a:spcBef>
                <a:spcPts val="0"/>
              </a:spcBef>
              <a:spcAft>
                <a:spcPts val="0"/>
              </a:spcAft>
              <a:buNone/>
            </a:pPr>
            <a:r>
              <a:rPr lang="en-GB"/>
              <a:t>GO:1905517    macrophage migration</a:t>
            </a:r>
            <a:endParaRPr/>
          </a:p>
          <a:p>
            <a:pPr indent="0" lvl="0" marL="0" rtl="0" algn="l">
              <a:spcBef>
                <a:spcPts val="0"/>
              </a:spcBef>
              <a:spcAft>
                <a:spcPts val="0"/>
              </a:spcAft>
              <a:buNone/>
            </a:pPr>
            <a:r>
              <a:rPr lang="en-GB"/>
              <a:t>GO:0050678    regulation of epithelial cell </a:t>
            </a:r>
            <a:r>
              <a:rPr lang="en-GB">
                <a:solidFill>
                  <a:schemeClr val="dk1"/>
                </a:solidFill>
              </a:rPr>
              <a:t>proliferation</a:t>
            </a:r>
            <a:endParaRPr/>
          </a:p>
          <a:p>
            <a:pPr indent="0" lvl="0" marL="0" rtl="0" algn="l">
              <a:spcBef>
                <a:spcPts val="0"/>
              </a:spcBef>
              <a:spcAft>
                <a:spcPts val="0"/>
              </a:spcAft>
              <a:buNone/>
            </a:pPr>
            <a:r>
              <a:rPr lang="en-GB"/>
              <a:t>GO:0008202    steroid metabolic process</a:t>
            </a:r>
            <a:endParaRPr/>
          </a:p>
          <a:p>
            <a:pPr indent="0" lvl="0" marL="0" rtl="0" algn="l">
              <a:spcBef>
                <a:spcPts val="0"/>
              </a:spcBef>
              <a:spcAft>
                <a:spcPts val="0"/>
              </a:spcAft>
              <a:buNone/>
            </a:pPr>
            <a:r>
              <a:rPr lang="en-GB"/>
              <a:t>GO:0045667    regulation of osteoblast differentiation</a:t>
            </a:r>
            <a:endParaRPr/>
          </a:p>
          <a:p>
            <a:pPr indent="0" lvl="0" marL="0" rtl="0" algn="l">
              <a:spcBef>
                <a:spcPts val="0"/>
              </a:spcBef>
              <a:spcAft>
                <a:spcPts val="0"/>
              </a:spcAft>
              <a:buNone/>
            </a:pPr>
            <a:r>
              <a:rPr lang="en-GB"/>
              <a:t>GO:0097756    negative regulation of blood vessel diameter</a:t>
            </a:r>
            <a:endParaRPr/>
          </a:p>
        </p:txBody>
      </p:sp>
      <p:pic>
        <p:nvPicPr>
          <p:cNvPr id="701" name="Google Shape;701;p43"/>
          <p:cNvPicPr preferRelativeResize="0"/>
          <p:nvPr/>
        </p:nvPicPr>
        <p:blipFill>
          <a:blip r:embed="rId3">
            <a:alphaModFix/>
          </a:blip>
          <a:stretch>
            <a:fillRect/>
          </a:stretch>
        </p:blipFill>
        <p:spPr>
          <a:xfrm>
            <a:off x="152400" y="885100"/>
            <a:ext cx="2735899" cy="2049425"/>
          </a:xfrm>
          <a:prstGeom prst="rect">
            <a:avLst/>
          </a:prstGeom>
          <a:noFill/>
          <a:ln>
            <a:noFill/>
          </a:ln>
        </p:spPr>
      </p:pic>
      <p:sp>
        <p:nvSpPr>
          <p:cNvPr id="702" name="Google Shape;702;p43"/>
          <p:cNvSpPr txBox="1"/>
          <p:nvPr/>
        </p:nvSpPr>
        <p:spPr>
          <a:xfrm>
            <a:off x="97925" y="2934525"/>
            <a:ext cx="3731400" cy="4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a:t>
            </a:r>
            <a:r>
              <a:rPr lang="en-GB" sz="1200">
                <a:solidFill>
                  <a:schemeClr val="dk1"/>
                </a:solidFill>
              </a:rPr>
              <a:t>Primary Cilium in Cancer Hallmarks</a:t>
            </a:r>
            <a:r>
              <a:rPr lang="en-GB" sz="1200"/>
              <a:t>, Fabbri et al., 2019)</a:t>
            </a:r>
            <a:endParaRPr sz="1200"/>
          </a:p>
        </p:txBody>
      </p:sp>
      <p:pic>
        <p:nvPicPr>
          <p:cNvPr id="703" name="Google Shape;703;p43"/>
          <p:cNvPicPr preferRelativeResize="0"/>
          <p:nvPr/>
        </p:nvPicPr>
        <p:blipFill>
          <a:blip r:embed="rId4">
            <a:alphaModFix/>
          </a:blip>
          <a:stretch>
            <a:fillRect/>
          </a:stretch>
        </p:blipFill>
        <p:spPr>
          <a:xfrm>
            <a:off x="493099" y="3485742"/>
            <a:ext cx="2544199" cy="1536532"/>
          </a:xfrm>
          <a:prstGeom prst="rect">
            <a:avLst/>
          </a:prstGeom>
          <a:noFill/>
          <a:ln>
            <a:noFill/>
          </a:ln>
        </p:spPr>
      </p:pic>
      <p:cxnSp>
        <p:nvCxnSpPr>
          <p:cNvPr id="704" name="Google Shape;704;p43"/>
          <p:cNvCxnSpPr/>
          <p:nvPr/>
        </p:nvCxnSpPr>
        <p:spPr>
          <a:xfrm>
            <a:off x="2552325" y="2345025"/>
            <a:ext cx="1488600" cy="344100"/>
          </a:xfrm>
          <a:prstGeom prst="straightConnector1">
            <a:avLst/>
          </a:prstGeom>
          <a:noFill/>
          <a:ln cap="flat" cmpd="sng" w="9525">
            <a:solidFill>
              <a:schemeClr val="dk2"/>
            </a:solidFill>
            <a:prstDash val="solid"/>
            <a:round/>
            <a:headEnd len="med" w="med" type="none"/>
            <a:tailEnd len="med" w="med" type="triangle"/>
          </a:ln>
        </p:spPr>
      </p:cxnSp>
      <p:cxnSp>
        <p:nvCxnSpPr>
          <p:cNvPr id="705" name="Google Shape;705;p43"/>
          <p:cNvCxnSpPr>
            <a:stCxn id="703" idx="3"/>
          </p:cNvCxnSpPr>
          <p:nvPr/>
        </p:nvCxnSpPr>
        <p:spPr>
          <a:xfrm flipH="1" rot="10800000">
            <a:off x="3037298" y="3815708"/>
            <a:ext cx="1093800" cy="438300"/>
          </a:xfrm>
          <a:prstGeom prst="straightConnector1">
            <a:avLst/>
          </a:prstGeom>
          <a:noFill/>
          <a:ln cap="flat" cmpd="sng" w="9525">
            <a:solidFill>
              <a:schemeClr val="dk2"/>
            </a:solidFill>
            <a:prstDash val="solid"/>
            <a:round/>
            <a:headEnd len="med" w="med" type="none"/>
            <a:tailEnd len="med" w="med" type="triangle"/>
          </a:ln>
        </p:spPr>
      </p:cxnSp>
      <p:sp>
        <p:nvSpPr>
          <p:cNvPr id="706" name="Google Shape;706;p43"/>
          <p:cNvSpPr txBox="1"/>
          <p:nvPr>
            <p:ph type="title"/>
          </p:nvPr>
        </p:nvSpPr>
        <p:spPr>
          <a:xfrm>
            <a:off x="493100" y="75150"/>
            <a:ext cx="8415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400"/>
              <a:t>Какие термины ГО, </a:t>
            </a:r>
            <a:r>
              <a:rPr lang="en-GB" sz="2400"/>
              <a:t>релевантные к объекту исследования (рак),</a:t>
            </a:r>
            <a:r>
              <a:rPr lang="en-GB" sz="2400"/>
              <a:t> были выявлены только при помощи </a:t>
            </a:r>
            <a:r>
              <a:rPr lang="en-GB" sz="2400">
                <a:solidFill>
                  <a:srgbClr val="FF0000"/>
                </a:solidFill>
              </a:rPr>
              <a:t>FSEA</a:t>
            </a:r>
            <a:r>
              <a:rPr lang="en-GB" sz="2400"/>
              <a: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6"/>
          <p:cNvSpPr txBox="1"/>
          <p:nvPr>
            <p:ph type="title"/>
          </p:nvPr>
        </p:nvSpPr>
        <p:spPr>
          <a:xfrm>
            <a:off x="1232750" y="135325"/>
            <a:ext cx="6968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20"/>
              <a:t>Транскрипционный ответ на ауксин в растении</a:t>
            </a:r>
            <a:endParaRPr sz="2420"/>
          </a:p>
        </p:txBody>
      </p:sp>
      <p:pic>
        <p:nvPicPr>
          <p:cNvPr id="107" name="Google Shape;107;p26"/>
          <p:cNvPicPr preferRelativeResize="0"/>
          <p:nvPr/>
        </p:nvPicPr>
        <p:blipFill rotWithShape="1">
          <a:blip r:embed="rId3">
            <a:alphaModFix/>
          </a:blip>
          <a:srcRect b="0" l="0" r="-300" t="46955"/>
          <a:stretch/>
        </p:blipFill>
        <p:spPr>
          <a:xfrm>
            <a:off x="5474825" y="1324057"/>
            <a:ext cx="2715392" cy="1326014"/>
          </a:xfrm>
          <a:prstGeom prst="rect">
            <a:avLst/>
          </a:prstGeom>
          <a:noFill/>
          <a:ln>
            <a:noFill/>
          </a:ln>
        </p:spPr>
      </p:pic>
      <p:sp>
        <p:nvSpPr>
          <p:cNvPr id="108" name="Google Shape;108;p26"/>
          <p:cNvSpPr txBox="1"/>
          <p:nvPr/>
        </p:nvSpPr>
        <p:spPr>
          <a:xfrm>
            <a:off x="6002685" y="2680487"/>
            <a:ext cx="19146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600"/>
              <a:buFont typeface="Arial"/>
              <a:buNone/>
            </a:pPr>
            <a:r>
              <a:rPr lang="en-GB" sz="1100">
                <a:solidFill>
                  <a:srgbClr val="000000"/>
                </a:solidFill>
                <a:latin typeface="Arial"/>
                <a:ea typeface="Arial"/>
                <a:cs typeface="Arial"/>
                <a:sym typeface="Arial"/>
              </a:rPr>
              <a:t>(Friml et al., 2003)</a:t>
            </a:r>
            <a:endParaRPr sz="900"/>
          </a:p>
        </p:txBody>
      </p:sp>
      <p:pic>
        <p:nvPicPr>
          <p:cNvPr id="109" name="Google Shape;109;p26"/>
          <p:cNvPicPr preferRelativeResize="0"/>
          <p:nvPr/>
        </p:nvPicPr>
        <p:blipFill rotWithShape="1">
          <a:blip r:embed="rId4">
            <a:alphaModFix/>
          </a:blip>
          <a:srcRect b="0" l="32519" r="0" t="51047"/>
          <a:stretch/>
        </p:blipFill>
        <p:spPr>
          <a:xfrm>
            <a:off x="6344493" y="3118947"/>
            <a:ext cx="1978996" cy="1393834"/>
          </a:xfrm>
          <a:prstGeom prst="rect">
            <a:avLst/>
          </a:prstGeom>
          <a:noFill/>
          <a:ln>
            <a:noFill/>
          </a:ln>
        </p:spPr>
      </p:pic>
      <p:sp>
        <p:nvSpPr>
          <p:cNvPr id="110" name="Google Shape;110;p26"/>
          <p:cNvSpPr txBox="1"/>
          <p:nvPr/>
        </p:nvSpPr>
        <p:spPr>
          <a:xfrm>
            <a:off x="6581325" y="4478871"/>
            <a:ext cx="1865700" cy="2490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600"/>
              <a:buFont typeface="Arial"/>
              <a:buNone/>
            </a:pPr>
            <a:r>
              <a:rPr lang="en-GB" sz="1100">
                <a:solidFill>
                  <a:srgbClr val="000000"/>
                </a:solidFill>
                <a:latin typeface="Arial"/>
                <a:ea typeface="Arial"/>
                <a:cs typeface="Arial"/>
                <a:sym typeface="Arial"/>
              </a:rPr>
              <a:t>(Aloni et al., 2003)</a:t>
            </a:r>
            <a:endParaRPr sz="900"/>
          </a:p>
        </p:txBody>
      </p:sp>
      <p:pic>
        <p:nvPicPr>
          <p:cNvPr id="111" name="Google Shape;111;p26"/>
          <p:cNvPicPr preferRelativeResize="0"/>
          <p:nvPr/>
        </p:nvPicPr>
        <p:blipFill rotWithShape="1">
          <a:blip r:embed="rId5">
            <a:alphaModFix/>
          </a:blip>
          <a:srcRect b="41183" l="66767" r="16891" t="33528"/>
          <a:stretch/>
        </p:blipFill>
        <p:spPr>
          <a:xfrm>
            <a:off x="5413424" y="3122450"/>
            <a:ext cx="838224" cy="1386825"/>
          </a:xfrm>
          <a:prstGeom prst="rect">
            <a:avLst/>
          </a:prstGeom>
          <a:noFill/>
          <a:ln>
            <a:noFill/>
          </a:ln>
        </p:spPr>
      </p:pic>
      <p:sp>
        <p:nvSpPr>
          <p:cNvPr id="112" name="Google Shape;112;p26"/>
          <p:cNvSpPr txBox="1"/>
          <p:nvPr/>
        </p:nvSpPr>
        <p:spPr>
          <a:xfrm>
            <a:off x="5306397" y="4509287"/>
            <a:ext cx="19146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600"/>
              <a:buFont typeface="Arial"/>
              <a:buNone/>
            </a:pPr>
            <a:r>
              <a:rPr lang="en-GB" sz="1100">
                <a:solidFill>
                  <a:srgbClr val="000000"/>
                </a:solidFill>
                <a:latin typeface="Arial"/>
                <a:ea typeface="Arial"/>
                <a:cs typeface="Arial"/>
                <a:sym typeface="Arial"/>
              </a:rPr>
              <a:t>(</a:t>
            </a:r>
            <a:r>
              <a:rPr lang="en-GB" sz="1100"/>
              <a:t>Hong </a:t>
            </a:r>
            <a:r>
              <a:rPr lang="en-GB" sz="1100">
                <a:solidFill>
                  <a:srgbClr val="000000"/>
                </a:solidFill>
                <a:latin typeface="Arial"/>
                <a:ea typeface="Arial"/>
                <a:cs typeface="Arial"/>
                <a:sym typeface="Arial"/>
              </a:rPr>
              <a:t>et al., 20</a:t>
            </a:r>
            <a:r>
              <a:rPr lang="en-GB" sz="1100"/>
              <a:t>17</a:t>
            </a:r>
            <a:r>
              <a:rPr lang="en-GB" sz="1100">
                <a:solidFill>
                  <a:srgbClr val="000000"/>
                </a:solidFill>
                <a:latin typeface="Arial"/>
                <a:ea typeface="Arial"/>
                <a:cs typeface="Arial"/>
                <a:sym typeface="Arial"/>
              </a:rPr>
              <a:t>)</a:t>
            </a:r>
            <a:endParaRPr sz="900"/>
          </a:p>
        </p:txBody>
      </p:sp>
      <p:sp>
        <p:nvSpPr>
          <p:cNvPr id="113" name="Google Shape;113;p26"/>
          <p:cNvSpPr txBox="1"/>
          <p:nvPr/>
        </p:nvSpPr>
        <p:spPr>
          <a:xfrm>
            <a:off x="6149035" y="1041162"/>
            <a:ext cx="19146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600"/>
              <a:buFont typeface="Arial"/>
              <a:buNone/>
            </a:pPr>
            <a:r>
              <a:rPr lang="en-GB" sz="1300"/>
              <a:t>зародыш</a:t>
            </a:r>
            <a:endParaRPr sz="1100"/>
          </a:p>
        </p:txBody>
      </p:sp>
      <p:sp>
        <p:nvSpPr>
          <p:cNvPr id="114" name="Google Shape;114;p26"/>
          <p:cNvSpPr txBox="1"/>
          <p:nvPr/>
        </p:nvSpPr>
        <p:spPr>
          <a:xfrm>
            <a:off x="5474405" y="2903850"/>
            <a:ext cx="8382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600"/>
              <a:buFont typeface="Arial"/>
              <a:buNone/>
            </a:pPr>
            <a:r>
              <a:rPr lang="en-GB" sz="1300"/>
              <a:t>корень</a:t>
            </a:r>
            <a:endParaRPr sz="1100"/>
          </a:p>
        </p:txBody>
      </p:sp>
      <p:sp>
        <p:nvSpPr>
          <p:cNvPr id="115" name="Google Shape;115;p26"/>
          <p:cNvSpPr txBox="1"/>
          <p:nvPr/>
        </p:nvSpPr>
        <p:spPr>
          <a:xfrm>
            <a:off x="7076005" y="2903850"/>
            <a:ext cx="838200" cy="249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600"/>
              <a:buFont typeface="Arial"/>
              <a:buNone/>
            </a:pPr>
            <a:r>
              <a:rPr lang="en-GB" sz="1300"/>
              <a:t>лист</a:t>
            </a:r>
            <a:endParaRPr sz="1100"/>
          </a:p>
        </p:txBody>
      </p:sp>
      <p:pic>
        <p:nvPicPr>
          <p:cNvPr id="116" name="Google Shape;116;p26"/>
          <p:cNvPicPr preferRelativeResize="0"/>
          <p:nvPr/>
        </p:nvPicPr>
        <p:blipFill>
          <a:blip r:embed="rId6">
            <a:alphaModFix/>
          </a:blip>
          <a:stretch>
            <a:fillRect/>
          </a:stretch>
        </p:blipFill>
        <p:spPr>
          <a:xfrm>
            <a:off x="1003006" y="2010412"/>
            <a:ext cx="745626" cy="665474"/>
          </a:xfrm>
          <a:prstGeom prst="rect">
            <a:avLst/>
          </a:prstGeom>
          <a:noFill/>
          <a:ln>
            <a:noFill/>
          </a:ln>
        </p:spPr>
      </p:pic>
      <p:pic>
        <p:nvPicPr>
          <p:cNvPr id="117" name="Google Shape;117;p26"/>
          <p:cNvPicPr preferRelativeResize="0"/>
          <p:nvPr/>
        </p:nvPicPr>
        <p:blipFill>
          <a:blip r:embed="rId7">
            <a:alphaModFix/>
          </a:blip>
          <a:stretch>
            <a:fillRect/>
          </a:stretch>
        </p:blipFill>
        <p:spPr>
          <a:xfrm>
            <a:off x="3687900" y="1411408"/>
            <a:ext cx="923475" cy="2930275"/>
          </a:xfrm>
          <a:prstGeom prst="rect">
            <a:avLst/>
          </a:prstGeom>
          <a:noFill/>
          <a:ln>
            <a:noFill/>
          </a:ln>
        </p:spPr>
      </p:pic>
      <p:sp>
        <p:nvSpPr>
          <p:cNvPr id="118" name="Google Shape;118;p26"/>
          <p:cNvSpPr txBox="1"/>
          <p:nvPr/>
        </p:nvSpPr>
        <p:spPr>
          <a:xfrm>
            <a:off x="410625" y="2567375"/>
            <a:ext cx="1431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t>Ауксин</a:t>
            </a:r>
            <a:endParaRPr sz="1600"/>
          </a:p>
        </p:txBody>
      </p:sp>
      <p:sp>
        <p:nvSpPr>
          <p:cNvPr id="119" name="Google Shape;119;p26"/>
          <p:cNvSpPr/>
          <p:nvPr/>
        </p:nvSpPr>
        <p:spPr>
          <a:xfrm rot="-2315321">
            <a:off x="1509392" y="2281447"/>
            <a:ext cx="566115" cy="202402"/>
          </a:xfrm>
          <a:prstGeom prst="rightArrow">
            <a:avLst>
              <a:gd fmla="val 50000" name="adj1"/>
              <a:gd fmla="val 50000" name="adj2"/>
            </a:avLst>
          </a:prstGeom>
          <a:solidFill>
            <a:srgbClr val="789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6"/>
          <p:cNvSpPr/>
          <p:nvPr/>
        </p:nvSpPr>
        <p:spPr>
          <a:xfrm rot="-6478">
            <a:off x="1705983" y="2654234"/>
            <a:ext cx="477601" cy="230400"/>
          </a:xfrm>
          <a:prstGeom prst="rightArrow">
            <a:avLst>
              <a:gd fmla="val 50000" name="adj1"/>
              <a:gd fmla="val 50000" name="adj2"/>
            </a:avLst>
          </a:prstGeom>
          <a:solidFill>
            <a:srgbClr val="789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6"/>
          <p:cNvSpPr/>
          <p:nvPr/>
        </p:nvSpPr>
        <p:spPr>
          <a:xfrm rot="2245371">
            <a:off x="1534652" y="3060855"/>
            <a:ext cx="596848" cy="202394"/>
          </a:xfrm>
          <a:prstGeom prst="rightArrow">
            <a:avLst>
              <a:gd fmla="val 50000" name="adj1"/>
              <a:gd fmla="val 50000" name="adj2"/>
            </a:avLst>
          </a:prstGeom>
          <a:solidFill>
            <a:srgbClr val="789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6"/>
          <p:cNvSpPr txBox="1"/>
          <p:nvPr/>
        </p:nvSpPr>
        <p:spPr>
          <a:xfrm>
            <a:off x="2020900" y="1896250"/>
            <a:ext cx="1358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фототропизм</a:t>
            </a:r>
            <a:endParaRPr/>
          </a:p>
        </p:txBody>
      </p:sp>
      <p:sp>
        <p:nvSpPr>
          <p:cNvPr id="123" name="Google Shape;123;p26"/>
          <p:cNvSpPr txBox="1"/>
          <p:nvPr/>
        </p:nvSpPr>
        <p:spPr>
          <a:xfrm>
            <a:off x="2182425" y="2540000"/>
            <a:ext cx="143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Рост листьев</a:t>
            </a:r>
            <a:endParaRPr/>
          </a:p>
        </p:txBody>
      </p:sp>
      <p:sp>
        <p:nvSpPr>
          <p:cNvPr id="124" name="Google Shape;124;p26"/>
          <p:cNvSpPr txBox="1"/>
          <p:nvPr/>
        </p:nvSpPr>
        <p:spPr>
          <a:xfrm>
            <a:off x="2183563" y="3112250"/>
            <a:ext cx="1222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Развитие корня</a:t>
            </a:r>
            <a:endParaRPr/>
          </a:p>
        </p:txBody>
      </p:sp>
      <p:sp>
        <p:nvSpPr>
          <p:cNvPr id="125" name="Google Shape;125;p26"/>
          <p:cNvSpPr/>
          <p:nvPr/>
        </p:nvSpPr>
        <p:spPr>
          <a:xfrm rot="-6254">
            <a:off x="3283752" y="1995100"/>
            <a:ext cx="494701" cy="202500"/>
          </a:xfrm>
          <a:prstGeom prst="rightArrow">
            <a:avLst>
              <a:gd fmla="val 50000" name="adj1"/>
              <a:gd fmla="val 50000" name="adj2"/>
            </a:avLst>
          </a:prstGeom>
          <a:solidFill>
            <a:srgbClr val="789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6"/>
          <p:cNvSpPr/>
          <p:nvPr/>
        </p:nvSpPr>
        <p:spPr>
          <a:xfrm rot="-6254">
            <a:off x="3440577" y="2638850"/>
            <a:ext cx="494701" cy="202500"/>
          </a:xfrm>
          <a:prstGeom prst="rightArrow">
            <a:avLst>
              <a:gd fmla="val 50000" name="adj1"/>
              <a:gd fmla="val 50000" name="adj2"/>
            </a:avLst>
          </a:prstGeom>
          <a:solidFill>
            <a:srgbClr val="789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6"/>
          <p:cNvSpPr/>
          <p:nvPr/>
        </p:nvSpPr>
        <p:spPr>
          <a:xfrm rot="-6254">
            <a:off x="3283752" y="3318800"/>
            <a:ext cx="494701" cy="202500"/>
          </a:xfrm>
          <a:prstGeom prst="rightArrow">
            <a:avLst>
              <a:gd fmla="val 50000" name="adj1"/>
              <a:gd fmla="val 50000" name="adj2"/>
            </a:avLst>
          </a:prstGeom>
          <a:solidFill>
            <a:srgbClr val="789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26"/>
          <p:cNvPicPr preferRelativeResize="0"/>
          <p:nvPr/>
        </p:nvPicPr>
        <p:blipFill>
          <a:blip r:embed="rId6">
            <a:alphaModFix/>
          </a:blip>
          <a:stretch>
            <a:fillRect/>
          </a:stretch>
        </p:blipFill>
        <p:spPr>
          <a:xfrm>
            <a:off x="699128" y="3038650"/>
            <a:ext cx="477600" cy="4262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pic>
        <p:nvPicPr>
          <p:cNvPr id="711" name="Google Shape;711;p44"/>
          <p:cNvPicPr preferRelativeResize="0"/>
          <p:nvPr/>
        </p:nvPicPr>
        <p:blipFill>
          <a:blip r:embed="rId3">
            <a:alphaModFix/>
          </a:blip>
          <a:stretch>
            <a:fillRect/>
          </a:stretch>
        </p:blipFill>
        <p:spPr>
          <a:xfrm>
            <a:off x="904525" y="2207075"/>
            <a:ext cx="3153127" cy="2788049"/>
          </a:xfrm>
          <a:prstGeom prst="rect">
            <a:avLst/>
          </a:prstGeom>
          <a:noFill/>
          <a:ln>
            <a:noFill/>
          </a:ln>
        </p:spPr>
      </p:pic>
      <p:pic>
        <p:nvPicPr>
          <p:cNvPr id="712" name="Google Shape;712;p44"/>
          <p:cNvPicPr preferRelativeResize="0"/>
          <p:nvPr/>
        </p:nvPicPr>
        <p:blipFill>
          <a:blip r:embed="rId4">
            <a:alphaModFix/>
          </a:blip>
          <a:stretch>
            <a:fillRect/>
          </a:stretch>
        </p:blipFill>
        <p:spPr>
          <a:xfrm>
            <a:off x="419025" y="809749"/>
            <a:ext cx="3638625" cy="1349114"/>
          </a:xfrm>
          <a:prstGeom prst="rect">
            <a:avLst/>
          </a:prstGeom>
          <a:noFill/>
          <a:ln>
            <a:noFill/>
          </a:ln>
        </p:spPr>
      </p:pic>
      <p:pic>
        <p:nvPicPr>
          <p:cNvPr id="713" name="Google Shape;713;p44"/>
          <p:cNvPicPr preferRelativeResize="0"/>
          <p:nvPr/>
        </p:nvPicPr>
        <p:blipFill>
          <a:blip r:embed="rId5">
            <a:alphaModFix/>
          </a:blip>
          <a:stretch>
            <a:fillRect/>
          </a:stretch>
        </p:blipFill>
        <p:spPr>
          <a:xfrm>
            <a:off x="4660600" y="1139200"/>
            <a:ext cx="3515773" cy="3497548"/>
          </a:xfrm>
          <a:prstGeom prst="rect">
            <a:avLst/>
          </a:prstGeom>
          <a:noFill/>
          <a:ln>
            <a:noFill/>
          </a:ln>
        </p:spPr>
      </p:pic>
      <p:sp>
        <p:nvSpPr>
          <p:cNvPr id="714" name="Google Shape;714;p44"/>
          <p:cNvSpPr txBox="1"/>
          <p:nvPr/>
        </p:nvSpPr>
        <p:spPr>
          <a:xfrm>
            <a:off x="6983400" y="4636750"/>
            <a:ext cx="184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Sharma et al., 2019</a:t>
            </a:r>
            <a:endParaRPr/>
          </a:p>
        </p:txBody>
      </p:sp>
      <p:sp>
        <p:nvSpPr>
          <p:cNvPr id="715" name="Google Shape;715;p44"/>
          <p:cNvSpPr txBox="1"/>
          <p:nvPr>
            <p:ph type="title"/>
          </p:nvPr>
        </p:nvSpPr>
        <p:spPr>
          <a:xfrm>
            <a:off x="311700" y="64025"/>
            <a:ext cx="8520600" cy="8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400"/>
              <a:t>Исследование сортов риса устойчивых к условиям засухи при помощи FSEA</a:t>
            </a:r>
            <a:endParaRPr sz="2400"/>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5"/>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Выводы</a:t>
            </a:r>
            <a:endParaRPr/>
          </a:p>
        </p:txBody>
      </p:sp>
      <p:sp>
        <p:nvSpPr>
          <p:cNvPr id="721" name="Google Shape;721;p45"/>
          <p:cNvSpPr txBox="1"/>
          <p:nvPr>
            <p:ph idx="1" type="body"/>
          </p:nvPr>
        </p:nvSpPr>
        <p:spPr>
          <a:xfrm>
            <a:off x="311700" y="771475"/>
            <a:ext cx="8520600" cy="3416400"/>
          </a:xfrm>
          <a:prstGeom prst="rect">
            <a:avLst/>
          </a:prstGeom>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Clr>
                <a:schemeClr val="dk1"/>
              </a:buClr>
              <a:buSzPts val="1400"/>
              <a:buAutoNum type="arabicParenR"/>
            </a:pPr>
            <a:r>
              <a:rPr lang="en-GB" sz="1400">
                <a:solidFill>
                  <a:schemeClr val="dk1"/>
                </a:solidFill>
              </a:rPr>
              <a:t>Разработан биоинформатический метод FSEA для поиска категорий ГО, у которых значимая часть ассоциированных генов имела схожую степень изменения экспрессии.  </a:t>
            </a:r>
            <a:endParaRPr sz="1400">
              <a:solidFill>
                <a:schemeClr val="dk1"/>
              </a:solidFill>
            </a:endParaRPr>
          </a:p>
          <a:p>
            <a:pPr indent="-317500" lvl="0" marL="457200" rtl="0" algn="just">
              <a:lnSpc>
                <a:spcPct val="150000"/>
              </a:lnSpc>
              <a:spcBef>
                <a:spcPts val="0"/>
              </a:spcBef>
              <a:spcAft>
                <a:spcPts val="0"/>
              </a:spcAft>
              <a:buClr>
                <a:schemeClr val="dk1"/>
              </a:buClr>
              <a:buSzPts val="1400"/>
              <a:buAutoNum type="arabicParenR"/>
            </a:pPr>
            <a:r>
              <a:rPr lang="en-GB" sz="1400">
                <a:solidFill>
                  <a:schemeClr val="dk1"/>
                </a:solidFill>
              </a:rPr>
              <a:t>Метод FSEA реализован в виде пакета программ FoldGO на языке R и размещен в открытом доступе в репозитории Bioconductor и в виде веб-сервиса.</a:t>
            </a:r>
            <a:endParaRPr sz="1400">
              <a:solidFill>
                <a:schemeClr val="dk1"/>
              </a:solidFill>
            </a:endParaRPr>
          </a:p>
          <a:p>
            <a:pPr indent="-317500" lvl="0" marL="457200" rtl="0" algn="just">
              <a:lnSpc>
                <a:spcPct val="150000"/>
              </a:lnSpc>
              <a:spcBef>
                <a:spcPts val="0"/>
              </a:spcBef>
              <a:spcAft>
                <a:spcPts val="0"/>
              </a:spcAft>
              <a:buClr>
                <a:schemeClr val="dk1"/>
              </a:buClr>
              <a:buSzPts val="1400"/>
              <a:buAutoNum type="arabicParenR"/>
            </a:pPr>
            <a:r>
              <a:rPr lang="en-GB" sz="1400">
                <a:solidFill>
                  <a:schemeClr val="dk1"/>
                </a:solidFill>
              </a:rPr>
              <a:t>Применение метода FSEA на транскриптомах животных и растений, находящихся в открытом доступе,  показало наличие большого числа фолд-специфичных категорий ГО в каждом из тестируемых транскриптомов, при условии значительного числа (&gt;200) дифференциально-экспрессирующихся генов.</a:t>
            </a:r>
            <a:endParaRPr sz="1400">
              <a:solidFill>
                <a:schemeClr val="dk1"/>
              </a:solidFill>
            </a:endParaRPr>
          </a:p>
          <a:p>
            <a:pPr indent="-317500" lvl="0" marL="457200" rtl="0" algn="just">
              <a:lnSpc>
                <a:spcPct val="150000"/>
              </a:lnSpc>
              <a:spcBef>
                <a:spcPts val="0"/>
              </a:spcBef>
              <a:spcAft>
                <a:spcPts val="0"/>
              </a:spcAft>
              <a:buClr>
                <a:schemeClr val="dk1"/>
              </a:buClr>
              <a:buSzPts val="1400"/>
              <a:buAutoNum type="arabicParenR"/>
            </a:pPr>
            <a:r>
              <a:rPr lang="en-GB" sz="1400">
                <a:solidFill>
                  <a:schemeClr val="dk1"/>
                </a:solidFill>
              </a:rPr>
              <a:t>Массовый анализ функционального обогащения транскриптомов методом FSEA выявил три типа транскрипционного ответа у функционально-связанных групп генов: (1) не скоординированный по степени изменения экспрессии; (2) скоординированные слабые изменения; (3) скоординированные сильные изменения экспрессии.</a:t>
            </a: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just">
              <a:lnSpc>
                <a:spcPct val="150000"/>
              </a:lnSpc>
              <a:spcBef>
                <a:spcPts val="0"/>
              </a:spcBef>
              <a:spcAft>
                <a:spcPts val="0"/>
              </a:spcAft>
              <a:buClr>
                <a:schemeClr val="dk1"/>
              </a:buClr>
              <a:buSzPts val="1400"/>
              <a:buAutoNum type="arabicParenR" startAt="5"/>
            </a:pPr>
            <a:r>
              <a:rPr lang="en-GB" sz="1400">
                <a:solidFill>
                  <a:schemeClr val="dk1"/>
                </a:solidFill>
              </a:rPr>
              <a:t>Помимо хорошо изученного транскрипционного ответа на ауксин с высокой степенью изменения экспрессии генов у </a:t>
            </a:r>
            <a:r>
              <a:rPr i="1" lang="en-GB" sz="1400">
                <a:solidFill>
                  <a:schemeClr val="dk1"/>
                </a:solidFill>
              </a:rPr>
              <a:t>Arabidopsis thaliana</a:t>
            </a:r>
            <a:r>
              <a:rPr lang="en-GB" sz="1400">
                <a:solidFill>
                  <a:schemeClr val="dk1"/>
                </a:solidFill>
              </a:rPr>
              <a:t>, метод FSEA выявил ряд функциональных характеристик генов, которые на полногеномном уровне регулируются ауксином с низкой или промежуточной степенями изменения экспрессии.</a:t>
            </a:r>
            <a:endParaRPr sz="1400">
              <a:solidFill>
                <a:schemeClr val="dk1"/>
              </a:solidFill>
            </a:endParaRPr>
          </a:p>
          <a:p>
            <a:pPr indent="-317500" lvl="0" marL="457200" rtl="0" algn="just">
              <a:lnSpc>
                <a:spcPct val="150000"/>
              </a:lnSpc>
              <a:spcBef>
                <a:spcPts val="0"/>
              </a:spcBef>
              <a:spcAft>
                <a:spcPts val="0"/>
              </a:spcAft>
              <a:buClr>
                <a:schemeClr val="dk1"/>
              </a:buClr>
              <a:buSzPts val="1400"/>
              <a:buAutoNum type="arabicParenR" startAt="5"/>
            </a:pPr>
            <a:r>
              <a:rPr lang="en-GB" sz="1400">
                <a:solidFill>
                  <a:schemeClr val="dk1"/>
                </a:solidFill>
              </a:rPr>
              <a:t>Анализ транскриптомов клеточных линий рака предстательной железы человека с помощью FSEA выявил фолд-специфичные категории ГО, связанные с процессом онкогенеза, которые не могут выявить методы GSEA и SEA.</a:t>
            </a:r>
            <a:endParaRPr sz="1400">
              <a:solidFill>
                <a:schemeClr val="dk1"/>
              </a:solidFill>
            </a:endParaRPr>
          </a:p>
          <a:p>
            <a:pPr indent="0" lvl="0" marL="457200" rtl="0" algn="just">
              <a:lnSpc>
                <a:spcPct val="150000"/>
              </a:lnSpc>
              <a:spcBef>
                <a:spcPts val="1000"/>
              </a:spcBef>
              <a:spcAft>
                <a:spcPts val="0"/>
              </a:spcAft>
              <a:buNone/>
            </a:pPr>
            <a:r>
              <a:rPr lang="en-GB" sz="1400">
                <a:solidFill>
                  <a:schemeClr val="dk1"/>
                </a:solidFill>
              </a:rPr>
              <a:t> </a:t>
            </a:r>
            <a:endParaRPr/>
          </a:p>
          <a:p>
            <a:pPr indent="0" lvl="0" marL="0" rtl="0" algn="l">
              <a:spcBef>
                <a:spcPts val="1000"/>
              </a:spcBef>
              <a:spcAft>
                <a:spcPts val="1600"/>
              </a:spcAft>
              <a:buNone/>
            </a:pPr>
            <a:r>
              <a:t/>
            </a:r>
            <a:endParaRPr/>
          </a:p>
        </p:txBody>
      </p:sp>
      <p:sp>
        <p:nvSpPr>
          <p:cNvPr id="727" name="Google Shape;727;p4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Выводы</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7"/>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Положения выносимые на защиту</a:t>
            </a:r>
            <a:endParaRPr/>
          </a:p>
        </p:txBody>
      </p:sp>
      <p:sp>
        <p:nvSpPr>
          <p:cNvPr id="733" name="Google Shape;733;p47"/>
          <p:cNvSpPr txBox="1"/>
          <p:nvPr>
            <p:ph idx="1" type="body"/>
          </p:nvPr>
        </p:nvSpPr>
        <p:spPr>
          <a:xfrm>
            <a:off x="311700" y="923875"/>
            <a:ext cx="8520600" cy="3344100"/>
          </a:xfrm>
          <a:prstGeom prst="rect">
            <a:avLst/>
          </a:prstGeom>
        </p:spPr>
        <p:txBody>
          <a:bodyPr anchorCtr="0" anchor="t" bIns="91425" lIns="91425" spcFirstLastPara="1" rIns="91425" wrap="square" tIns="91425">
            <a:noAutofit/>
          </a:bodyPr>
          <a:lstStyle/>
          <a:p>
            <a:pPr indent="-330200" lvl="0" marL="457200" rtl="0" algn="just">
              <a:lnSpc>
                <a:spcPct val="150000"/>
              </a:lnSpc>
              <a:spcBef>
                <a:spcPts val="0"/>
              </a:spcBef>
              <a:spcAft>
                <a:spcPts val="0"/>
              </a:spcAft>
              <a:buSzPts val="1600"/>
              <a:buAutoNum type="arabicParenR"/>
            </a:pPr>
            <a:r>
              <a:rPr lang="en-GB" sz="1600">
                <a:solidFill>
                  <a:schemeClr val="dk1"/>
                </a:solidFill>
              </a:rPr>
              <a:t>Существует статистически достоверная взаимосвязь между функциональными характеристиками дифференциально экспрессирующихся генов и степенями изменения их экспрессии. Метод анализа фолд-специфичного обогащения выявляет эту взаимосвязь  в транскриптомных экспериментах.</a:t>
            </a:r>
            <a:endParaRPr sz="1600">
              <a:solidFill>
                <a:schemeClr val="dk1"/>
              </a:solidFill>
            </a:endParaRPr>
          </a:p>
          <a:p>
            <a:pPr indent="-330200" lvl="0" marL="457200" rtl="0" algn="just">
              <a:lnSpc>
                <a:spcPct val="150000"/>
              </a:lnSpc>
              <a:spcBef>
                <a:spcPts val="0"/>
              </a:spcBef>
              <a:spcAft>
                <a:spcPts val="0"/>
              </a:spcAft>
              <a:buClr>
                <a:schemeClr val="dk1"/>
              </a:buClr>
              <a:buSzPts val="1600"/>
              <a:buAutoNum type="arabicParenR"/>
            </a:pPr>
            <a:r>
              <a:rPr lang="en-GB" sz="1600">
                <a:solidFill>
                  <a:schemeClr val="dk1"/>
                </a:solidFill>
              </a:rPr>
              <a:t>В клетках рака предстательной железы человека (LNCaP) активность генов, ассоциированных с важными для канцерогенеза процессами скоординирована не только по направлению изменения экспрессии (активация и ингибирование), но и по силе транскрипционного ответа.</a:t>
            </a:r>
            <a:endParaRPr sz="1600">
              <a:solidFill>
                <a:schemeClr val="dk1"/>
              </a:solidFill>
            </a:endParaRPr>
          </a:p>
          <a:p>
            <a:pPr indent="0" lvl="0" marL="0" rtl="0" algn="just">
              <a:lnSpc>
                <a:spcPct val="150000"/>
              </a:lnSpc>
              <a:spcBef>
                <a:spcPts val="0"/>
              </a:spcBef>
              <a:spcAft>
                <a:spcPts val="0"/>
              </a:spcAft>
              <a:buNone/>
            </a:pPr>
            <a:r>
              <a:t/>
            </a:r>
            <a:endParaRPr sz="14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48"/>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Благодарности</a:t>
            </a:r>
            <a:endParaRPr/>
          </a:p>
        </p:txBody>
      </p:sp>
      <p:sp>
        <p:nvSpPr>
          <p:cNvPr id="739" name="Google Shape;739;p48"/>
          <p:cNvSpPr txBox="1"/>
          <p:nvPr>
            <p:ph idx="1" type="body"/>
          </p:nvPr>
        </p:nvSpPr>
        <p:spPr>
          <a:xfrm>
            <a:off x="311700" y="7482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Омельянчук Надежде Анатольевне</a:t>
            </a:r>
            <a:endParaRPr/>
          </a:p>
          <a:p>
            <a:pPr indent="0" lvl="0" marL="0" rtl="0" algn="l">
              <a:spcBef>
                <a:spcPts val="1600"/>
              </a:spcBef>
              <a:spcAft>
                <a:spcPts val="0"/>
              </a:spcAft>
              <a:buNone/>
            </a:pPr>
            <a:r>
              <a:rPr lang="en-GB"/>
              <a:t>к.б.н. Землянской Елене Васильевне</a:t>
            </a:r>
            <a:endParaRPr/>
          </a:p>
          <a:p>
            <a:pPr indent="0" lvl="0" marL="0" rtl="0" algn="l">
              <a:spcBef>
                <a:spcPts val="1600"/>
              </a:spcBef>
              <a:spcAft>
                <a:spcPts val="0"/>
              </a:spcAft>
              <a:buNone/>
            </a:pPr>
            <a:r>
              <a:rPr lang="en-GB"/>
              <a:t>к</a:t>
            </a:r>
            <a:r>
              <a:rPr lang="en-GB"/>
              <a:t>.б.н. </a:t>
            </a:r>
            <a:r>
              <a:rPr lang="en-GB"/>
              <a:t>Лашину Сергею Александровичу</a:t>
            </a:r>
            <a:endParaRPr/>
          </a:p>
          <a:p>
            <a:pPr indent="0" lvl="0" marL="0" rtl="0" algn="l">
              <a:spcBef>
                <a:spcPts val="1600"/>
              </a:spcBef>
              <a:spcAft>
                <a:spcPts val="0"/>
              </a:spcAft>
              <a:buNone/>
            </a:pPr>
            <a:r>
              <a:rPr lang="en-GB"/>
              <a:t>Мухину Алексею Максимовичу</a:t>
            </a:r>
            <a:endParaRPr/>
          </a:p>
          <a:p>
            <a:pPr indent="0" lvl="0" marL="0" rtl="0" algn="l">
              <a:spcBef>
                <a:spcPts val="1600"/>
              </a:spcBef>
              <a:spcAft>
                <a:spcPts val="0"/>
              </a:spcAft>
              <a:buNone/>
            </a:pPr>
            <a:r>
              <a:rPr lang="en-GB"/>
              <a:t>профессору Иво Гроссе</a:t>
            </a:r>
            <a:endParaRPr/>
          </a:p>
          <a:p>
            <a:pPr indent="0" lvl="0" marL="0" rtl="0" algn="l">
              <a:spcBef>
                <a:spcPts val="1600"/>
              </a:spcBef>
              <a:spcAft>
                <a:spcPts val="0"/>
              </a:spcAft>
              <a:buNone/>
            </a:pPr>
            <a:r>
              <a:rPr lang="en-GB"/>
              <a:t>д.б.н. Ефимову Вадиму Михайловичу</a:t>
            </a:r>
            <a:endParaRPr/>
          </a:p>
          <a:p>
            <a:pPr indent="0" lvl="0" marL="0" rtl="0" algn="l">
              <a:spcBef>
                <a:spcPts val="1600"/>
              </a:spcBef>
              <a:spcAft>
                <a:spcPts val="0"/>
              </a:spcAft>
              <a:buNone/>
            </a:pPr>
            <a:r>
              <a:rPr lang="en-GB"/>
              <a:t>к.т.н. Деменкову Павлу Сергеевичу</a:t>
            </a:r>
            <a:endParaRPr/>
          </a:p>
          <a:p>
            <a:pPr indent="0" lvl="0" marL="0" rtl="0" algn="l">
              <a:spcBef>
                <a:spcPts val="1600"/>
              </a:spcBef>
              <a:spcAft>
                <a:spcPts val="1600"/>
              </a:spcAft>
              <a:buNone/>
            </a:pPr>
            <a:r>
              <a:rPr lang="en-GB"/>
              <a:t>к.б.н. Цепилову Якову Александровичу</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49"/>
          <p:cNvSpPr txBox="1"/>
          <p:nvPr>
            <p:ph idx="1" type="body"/>
          </p:nvPr>
        </p:nvSpPr>
        <p:spPr>
          <a:xfrm>
            <a:off x="0" y="0"/>
            <a:ext cx="9144000" cy="51435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Clr>
                <a:schemeClr val="dk1"/>
              </a:buClr>
              <a:buSzPts val="1100"/>
              <a:buFont typeface="Arial"/>
              <a:buNone/>
            </a:pPr>
            <a:r>
              <a:rPr b="1" lang="en-GB" sz="900">
                <a:solidFill>
                  <a:schemeClr val="dk1"/>
                </a:solidFill>
              </a:rPr>
              <a:t>Специальность: </a:t>
            </a:r>
            <a:r>
              <a:rPr lang="en-GB" sz="900">
                <a:solidFill>
                  <a:schemeClr val="dk1"/>
                </a:solidFill>
              </a:rPr>
              <a:t>математическая биология, биоинформатика, 03.01.09</a:t>
            </a:r>
            <a:endParaRPr sz="900">
              <a:solidFill>
                <a:schemeClr val="dk1"/>
              </a:solidFill>
            </a:endParaRPr>
          </a:p>
          <a:p>
            <a:pPr indent="0" lvl="0" marL="0" rtl="0" algn="l">
              <a:spcBef>
                <a:spcPts val="400"/>
              </a:spcBef>
              <a:spcAft>
                <a:spcPts val="0"/>
              </a:spcAft>
              <a:buNone/>
            </a:pPr>
            <a:r>
              <a:rPr b="1" lang="en-GB" sz="900">
                <a:solidFill>
                  <a:schemeClr val="dk1"/>
                </a:solidFill>
              </a:rPr>
              <a:t>Экзамены на кандидатский минимум:</a:t>
            </a:r>
            <a:endParaRPr b="1" sz="900">
              <a:solidFill>
                <a:schemeClr val="dk1"/>
              </a:solidFill>
            </a:endParaRPr>
          </a:p>
          <a:p>
            <a:pPr indent="-285750" lvl="0" marL="457200" rtl="0" algn="l">
              <a:spcBef>
                <a:spcPts val="400"/>
              </a:spcBef>
              <a:spcAft>
                <a:spcPts val="0"/>
              </a:spcAft>
              <a:buClr>
                <a:schemeClr val="dk1"/>
              </a:buClr>
              <a:buSzPts val="900"/>
              <a:buChar char="●"/>
            </a:pPr>
            <a:r>
              <a:rPr lang="en-GB" sz="900">
                <a:solidFill>
                  <a:schemeClr val="dk1"/>
                </a:solidFill>
              </a:rPr>
              <a:t>Специальность - 4</a:t>
            </a:r>
            <a:endParaRPr sz="900">
              <a:solidFill>
                <a:schemeClr val="dk1"/>
              </a:solidFill>
            </a:endParaRPr>
          </a:p>
          <a:p>
            <a:pPr indent="-285750" lvl="0" marL="457200" rtl="0" algn="l">
              <a:spcBef>
                <a:spcPts val="0"/>
              </a:spcBef>
              <a:spcAft>
                <a:spcPts val="0"/>
              </a:spcAft>
              <a:buClr>
                <a:schemeClr val="dk1"/>
              </a:buClr>
              <a:buSzPts val="900"/>
              <a:buChar char="●"/>
            </a:pPr>
            <a:r>
              <a:rPr lang="en-GB" sz="900">
                <a:solidFill>
                  <a:schemeClr val="dk1"/>
                </a:solidFill>
              </a:rPr>
              <a:t>Философия - 5</a:t>
            </a:r>
            <a:endParaRPr sz="900">
              <a:solidFill>
                <a:schemeClr val="dk1"/>
              </a:solidFill>
            </a:endParaRPr>
          </a:p>
          <a:p>
            <a:pPr indent="-285750" lvl="0" marL="457200" rtl="0" algn="l">
              <a:spcBef>
                <a:spcPts val="0"/>
              </a:spcBef>
              <a:spcAft>
                <a:spcPts val="0"/>
              </a:spcAft>
              <a:buClr>
                <a:schemeClr val="dk1"/>
              </a:buClr>
              <a:buSzPts val="900"/>
              <a:buChar char="●"/>
            </a:pPr>
            <a:r>
              <a:rPr lang="en-GB" sz="900">
                <a:solidFill>
                  <a:schemeClr val="dk1"/>
                </a:solidFill>
              </a:rPr>
              <a:t>Иностранный язык - 5</a:t>
            </a:r>
            <a:endParaRPr sz="900">
              <a:solidFill>
                <a:schemeClr val="dk1"/>
              </a:solidFill>
            </a:endParaRPr>
          </a:p>
          <a:p>
            <a:pPr indent="0" lvl="0" marL="0" rtl="0" algn="l">
              <a:spcBef>
                <a:spcPts val="400"/>
              </a:spcBef>
              <a:spcAft>
                <a:spcPts val="0"/>
              </a:spcAft>
              <a:buClr>
                <a:schemeClr val="dk1"/>
              </a:buClr>
              <a:buSzPts val="1100"/>
              <a:buFont typeface="Arial"/>
              <a:buNone/>
            </a:pPr>
            <a:r>
              <a:rPr b="1" lang="en-GB" sz="900">
                <a:solidFill>
                  <a:schemeClr val="dk1"/>
                </a:solidFill>
              </a:rPr>
              <a:t>Публикации по теме диссертации:</a:t>
            </a:r>
            <a:endParaRPr b="1" sz="900">
              <a:solidFill>
                <a:schemeClr val="dk1"/>
              </a:solidFill>
            </a:endParaRPr>
          </a:p>
          <a:p>
            <a:pPr indent="-279400" lvl="0" marL="457200" rtl="0" algn="l">
              <a:lnSpc>
                <a:spcPct val="115000"/>
              </a:lnSpc>
              <a:spcBef>
                <a:spcPts val="0"/>
              </a:spcBef>
              <a:spcAft>
                <a:spcPts val="0"/>
              </a:spcAft>
              <a:buClr>
                <a:schemeClr val="dk1"/>
              </a:buClr>
              <a:buSzPts val="800"/>
              <a:buFont typeface="Times New Roman"/>
              <a:buChar char="●"/>
            </a:pPr>
            <a:r>
              <a:rPr lang="en-GB" sz="800" u="sng">
                <a:solidFill>
                  <a:srgbClr val="222222"/>
                </a:solidFill>
                <a:highlight>
                  <a:srgbClr val="FFFFFF"/>
                </a:highlight>
              </a:rPr>
              <a:t>Wiebe, D.S.</a:t>
            </a:r>
            <a:r>
              <a:rPr lang="en-GB" sz="800">
                <a:solidFill>
                  <a:srgbClr val="222222"/>
                </a:solidFill>
                <a:highlight>
                  <a:srgbClr val="FFFFFF"/>
                </a:highlight>
              </a:rPr>
              <a:t>, Omelyanchuk, N.A., Mukhin, A.M., Grosse, I., Lashin, S.A., Zemlyanskaya, E.V., Mironova, V.V. Fold-Change-Specific Enrichment Analysis (FSEA): Quantification of Transcriptional Response Magnitude for Functional Gene Groups // Genes - 2020 г. - Т.11 - N 4 - C434. </a:t>
            </a:r>
            <a:r>
              <a:rPr lang="en-GB" sz="800">
                <a:solidFill>
                  <a:schemeClr val="dk1"/>
                </a:solidFill>
                <a:highlight>
                  <a:srgbClr val="FFFFFF"/>
                </a:highlight>
              </a:rPr>
              <a:t> doi: </a:t>
            </a:r>
            <a:r>
              <a:rPr lang="en-GB" sz="800">
                <a:solidFill>
                  <a:schemeClr val="dk1"/>
                </a:solidFill>
                <a:highlight>
                  <a:srgbClr val="FFFFFF"/>
                </a:highlight>
                <a:uFill>
                  <a:noFill/>
                </a:uFill>
                <a:hlinkClick r:id="rId3">
                  <a:extLst>
                    <a:ext uri="{A12FA001-AC4F-418D-AE19-62706E023703}">
                      <ahyp:hlinkClr val="tx"/>
                    </a:ext>
                  </a:extLst>
                </a:hlinkClick>
              </a:rPr>
              <a:t>10.3390/genes11040434</a:t>
            </a:r>
            <a:r>
              <a:rPr lang="en-GB" sz="800">
                <a:solidFill>
                  <a:schemeClr val="dk1"/>
                </a:solidFill>
              </a:rPr>
              <a:t>. (IF - 3.331)</a:t>
            </a:r>
            <a:endParaRPr sz="800">
              <a:solidFill>
                <a:schemeClr val="dk1"/>
              </a:solidFill>
            </a:endParaRPr>
          </a:p>
          <a:p>
            <a:pPr indent="-279400" lvl="0" marL="457200" rtl="0" algn="l">
              <a:spcBef>
                <a:spcPts val="0"/>
              </a:spcBef>
              <a:spcAft>
                <a:spcPts val="0"/>
              </a:spcAft>
              <a:buClr>
                <a:schemeClr val="dk1"/>
              </a:buClr>
              <a:buSzPts val="800"/>
              <a:buChar char="●"/>
            </a:pPr>
            <a:r>
              <a:rPr lang="en-GB" sz="800">
                <a:solidFill>
                  <a:schemeClr val="dk1"/>
                </a:solidFill>
              </a:rPr>
              <a:t>Omelyanchuk N.A., </a:t>
            </a:r>
            <a:r>
              <a:rPr lang="en-GB" sz="800" u="sng">
                <a:solidFill>
                  <a:schemeClr val="dk1"/>
                </a:solidFill>
              </a:rPr>
              <a:t>Wiebe D.S.</a:t>
            </a:r>
            <a:r>
              <a:rPr lang="en-GB" sz="800">
                <a:solidFill>
                  <a:schemeClr val="dk1"/>
                </a:solidFill>
              </a:rPr>
              <a:t>, Novikova D.D., Levitsky V.G., Klimova N., Gorelova V., Weinholdt C., Vasiliev GV., Zemlyanskaya EV., Kolchanov N.A., Kochetov A.V., Grosse I., Mironova V.V. Auxin regulates functional gene groups in a fold-specific manner in </a:t>
            </a:r>
            <a:r>
              <a:rPr i="1" lang="en-GB" sz="800">
                <a:solidFill>
                  <a:schemeClr val="dk1"/>
                </a:solidFill>
              </a:rPr>
              <a:t>Arabidopsis </a:t>
            </a:r>
            <a:r>
              <a:rPr lang="en-GB" sz="800">
                <a:solidFill>
                  <a:schemeClr val="dk1"/>
                </a:solidFill>
              </a:rPr>
              <a:t>root // Nat Sci Rep – 2017 г. - Т. 7 - N 1 - С.2489. doi:10.1038/s41598-017-02476-8 (IF - 4.259)</a:t>
            </a:r>
            <a:endParaRPr sz="800">
              <a:solidFill>
                <a:schemeClr val="dk1"/>
              </a:solidFill>
            </a:endParaRPr>
          </a:p>
          <a:p>
            <a:pPr indent="-279400" lvl="0" marL="457200" rtl="0" algn="l">
              <a:spcBef>
                <a:spcPts val="0"/>
              </a:spcBef>
              <a:spcAft>
                <a:spcPts val="0"/>
              </a:spcAft>
              <a:buClr>
                <a:schemeClr val="dk1"/>
              </a:buClr>
              <a:buSzPts val="800"/>
              <a:buChar char="●"/>
            </a:pPr>
            <a:r>
              <a:rPr lang="en-GB" sz="800">
                <a:solidFill>
                  <a:schemeClr val="dk1"/>
                </a:solidFill>
              </a:rPr>
              <a:t>Zemlyanskaya, E.V., </a:t>
            </a:r>
            <a:r>
              <a:rPr lang="en-GB" sz="800" u="sng">
                <a:solidFill>
                  <a:schemeClr val="dk1"/>
                </a:solidFill>
              </a:rPr>
              <a:t>Wiebe, D.S.</a:t>
            </a:r>
            <a:r>
              <a:rPr lang="en-GB" sz="800">
                <a:solidFill>
                  <a:schemeClr val="dk1"/>
                </a:solidFill>
              </a:rPr>
              <a:t>, Omelyanchuk, N.A.,  Levitsky, V.G.,  Mironova, V.V. Meta-analysis of transcriptome data identified TGTCNN motif variants associated with the response to plant hormone auxin in </a:t>
            </a:r>
            <a:r>
              <a:rPr i="1" lang="en-GB" sz="800">
                <a:solidFill>
                  <a:schemeClr val="dk1"/>
                </a:solidFill>
              </a:rPr>
              <a:t>Arabidopsis thaliana L. </a:t>
            </a:r>
            <a:r>
              <a:rPr lang="en-GB" sz="800">
                <a:solidFill>
                  <a:schemeClr val="dk1"/>
                </a:solidFill>
              </a:rPr>
              <a:t>// J Bioinform Comput Biol - 2016 г. - N 14(2). doi: 10.1142/S0219720016410092 (IF - 0.97)</a:t>
            </a:r>
            <a:endParaRPr sz="800">
              <a:solidFill>
                <a:schemeClr val="dk1"/>
              </a:solidFill>
            </a:endParaRPr>
          </a:p>
          <a:p>
            <a:pPr indent="0" lvl="0" marL="0" rtl="0" algn="l">
              <a:lnSpc>
                <a:spcPct val="100000"/>
              </a:lnSpc>
              <a:spcBef>
                <a:spcPts val="100"/>
              </a:spcBef>
              <a:spcAft>
                <a:spcPts val="0"/>
              </a:spcAft>
              <a:buNone/>
            </a:pPr>
            <a:r>
              <a:rPr b="1" lang="en-GB" sz="900">
                <a:solidFill>
                  <a:schemeClr val="dk1"/>
                </a:solidFill>
              </a:rPr>
              <a:t>Тезисы конференций:</a:t>
            </a:r>
            <a:endParaRPr b="1" sz="900">
              <a:solidFill>
                <a:schemeClr val="dk1"/>
              </a:solidFill>
            </a:endParaRPr>
          </a:p>
          <a:p>
            <a:pPr indent="-279400" lvl="0" marL="457200" rtl="0" algn="just">
              <a:lnSpc>
                <a:spcPct val="100000"/>
              </a:lnSpc>
              <a:spcBef>
                <a:spcPts val="0"/>
              </a:spcBef>
              <a:spcAft>
                <a:spcPts val="0"/>
              </a:spcAft>
              <a:buClr>
                <a:schemeClr val="dk1"/>
              </a:buClr>
              <a:buSzPts val="800"/>
              <a:buFont typeface="Times New Roman"/>
              <a:buChar char="●"/>
            </a:pPr>
            <a:r>
              <a:rPr b="1" lang="en-GB" sz="800">
                <a:solidFill>
                  <a:schemeClr val="dk1"/>
                </a:solidFill>
              </a:rPr>
              <a:t>Вибе Д.С.</a:t>
            </a:r>
            <a:r>
              <a:rPr lang="en-GB" sz="800">
                <a:solidFill>
                  <a:schemeClr val="dk1"/>
                </a:solidFill>
              </a:rPr>
              <a:t>, Мухин А.М., Омельянчук Н.А., Миронова В.В. FoldGO - программный комплекс для выявления фолд-специфичных ГО категорий в данных транскриптомных экспериментов. “Симпозиум Биофизика сложных систем. Вычислительная и системная биология. Молекулярное моделирование” </a:t>
            </a:r>
            <a:r>
              <a:rPr lang="en-GB" sz="800">
                <a:solidFill>
                  <a:schemeClr val="dk1"/>
                </a:solidFill>
                <a:highlight>
                  <a:srgbClr val="FFFFFF"/>
                </a:highlight>
              </a:rPr>
              <a:t>27 января – 1 февраля, 2020, Дубна, Россия</a:t>
            </a:r>
            <a:endParaRPr sz="800">
              <a:solidFill>
                <a:schemeClr val="dk1"/>
              </a:solidFill>
              <a:highlight>
                <a:srgbClr val="FFFFFF"/>
              </a:highlight>
            </a:endParaRPr>
          </a:p>
          <a:p>
            <a:pPr indent="-279400" lvl="0" marL="457200" rtl="0" algn="just">
              <a:lnSpc>
                <a:spcPct val="100000"/>
              </a:lnSpc>
              <a:spcBef>
                <a:spcPts val="0"/>
              </a:spcBef>
              <a:spcAft>
                <a:spcPts val="0"/>
              </a:spcAft>
              <a:buClr>
                <a:schemeClr val="dk1"/>
              </a:buClr>
              <a:buSzPts val="800"/>
              <a:buFont typeface="Times New Roman"/>
              <a:buChar char="●"/>
            </a:pPr>
            <a:r>
              <a:rPr lang="en-GB" sz="800">
                <a:solidFill>
                  <a:schemeClr val="dk1"/>
                </a:solidFill>
              </a:rPr>
              <a:t>Nadya Omelyanchuk,</a:t>
            </a:r>
            <a:r>
              <a:rPr b="1" lang="en-GB" sz="800">
                <a:solidFill>
                  <a:schemeClr val="dk1"/>
                </a:solidFill>
              </a:rPr>
              <a:t> Daniil Wiebe</a:t>
            </a:r>
            <a:r>
              <a:rPr lang="en-GB" sz="800">
                <a:solidFill>
                  <a:schemeClr val="dk1"/>
                </a:solidFill>
              </a:rPr>
              <a:t>, Victoria Mironova. FoldGO: a web server to identify functional gene groups responding to a factor within specific ranges of fold changes. 30th International Conference on Arabidopsis Research (ICAR2019). June 16-21, 2019, Wuhan, China</a:t>
            </a:r>
            <a:endParaRPr sz="800">
              <a:solidFill>
                <a:schemeClr val="dk1"/>
              </a:solidFill>
            </a:endParaRPr>
          </a:p>
          <a:p>
            <a:pPr indent="-279400" lvl="0" marL="457200" rtl="0" algn="just">
              <a:lnSpc>
                <a:spcPct val="100000"/>
              </a:lnSpc>
              <a:spcBef>
                <a:spcPts val="0"/>
              </a:spcBef>
              <a:spcAft>
                <a:spcPts val="0"/>
              </a:spcAft>
              <a:buClr>
                <a:schemeClr val="dk1"/>
              </a:buClr>
              <a:buSzPts val="800"/>
              <a:buFont typeface="Times New Roman"/>
              <a:buChar char="●"/>
            </a:pPr>
            <a:r>
              <a:rPr b="1" lang="en-GB" sz="800">
                <a:solidFill>
                  <a:schemeClr val="dk1"/>
                </a:solidFill>
              </a:rPr>
              <a:t>Вибе Д.С.</a:t>
            </a:r>
            <a:r>
              <a:rPr lang="en-GB" sz="800">
                <a:solidFill>
                  <a:schemeClr val="dk1"/>
                </a:solidFill>
              </a:rPr>
              <a:t>, Омельянчук Н.А., Мухин А.М., Лашин С.А., Миронова В.В. FoldGO - новый метод анализа функционального обогащения с учетом степени изменения транскрипционной активности. Сборник тезисов, 7ой съезд ВОГиС, 18 - 22 июня, 2019</a:t>
            </a:r>
            <a:endParaRPr sz="200">
              <a:solidFill>
                <a:schemeClr val="dk1"/>
              </a:solidFill>
            </a:endParaRPr>
          </a:p>
          <a:p>
            <a:pPr indent="-279400" lvl="0" marL="457200" rtl="0" algn="just">
              <a:lnSpc>
                <a:spcPct val="100000"/>
              </a:lnSpc>
              <a:spcBef>
                <a:spcPts val="100"/>
              </a:spcBef>
              <a:spcAft>
                <a:spcPts val="0"/>
              </a:spcAft>
              <a:buClr>
                <a:schemeClr val="dk1"/>
              </a:buClr>
              <a:buSzPts val="800"/>
              <a:buFont typeface="Times New Roman"/>
              <a:buChar char="●"/>
            </a:pPr>
            <a:r>
              <a:rPr b="1" lang="en-GB" sz="800">
                <a:solidFill>
                  <a:schemeClr val="dk1"/>
                </a:solidFill>
              </a:rPr>
              <a:t>D.S. Wiebe</a:t>
            </a:r>
            <a:r>
              <a:rPr lang="en-GB" sz="800">
                <a:solidFill>
                  <a:schemeClr val="dk1"/>
                </a:solidFill>
              </a:rPr>
              <a:t>, N.A. Omelyanchuk, V.V. Mironova. FoldGO - the new method for functional enrichment analysis of transcriptome data to identify fold-change-specific GO categories. 17th european conference on computational biology (ECCB 2018), 8 – 12 September, 2018, Athens, Greece</a:t>
            </a:r>
            <a:endParaRPr b="1" sz="800">
              <a:solidFill>
                <a:schemeClr val="dk1"/>
              </a:solidFill>
            </a:endParaRPr>
          </a:p>
          <a:p>
            <a:pPr indent="-279400" lvl="0" marL="457200" rtl="0" algn="l">
              <a:spcBef>
                <a:spcPts val="0"/>
              </a:spcBef>
              <a:spcAft>
                <a:spcPts val="0"/>
              </a:spcAft>
              <a:buClr>
                <a:schemeClr val="dk1"/>
              </a:buClr>
              <a:buSzPts val="800"/>
              <a:buFont typeface="Times New Roman"/>
              <a:buChar char="●"/>
            </a:pPr>
            <a:r>
              <a:rPr b="1" lang="en-GB" sz="800">
                <a:solidFill>
                  <a:schemeClr val="dk1"/>
                </a:solidFill>
              </a:rPr>
              <a:t>D.S. Wiebe</a:t>
            </a:r>
            <a:r>
              <a:rPr lang="en-GB" sz="800">
                <a:solidFill>
                  <a:schemeClr val="dk1"/>
                </a:solidFill>
              </a:rPr>
              <a:t>, A.M. Mukhin, N.A. Omelyanchuk, V.V. Mironova. FoldGO for functional annotation of transcriptome data to identify fold-change-specific GO categories. Mathematical Modeling and High Performance Computing in Bioinformatics, Biomedicine and Biotechnology, Novosibirsk, Russia, August 21-24, </a:t>
            </a:r>
            <a:r>
              <a:rPr i="1" lang="en-GB" sz="800">
                <a:solidFill>
                  <a:schemeClr val="dk1"/>
                </a:solidFill>
              </a:rPr>
              <a:t>2018</a:t>
            </a:r>
            <a:endParaRPr sz="800">
              <a:solidFill>
                <a:schemeClr val="dk1"/>
              </a:solidFill>
            </a:endParaRPr>
          </a:p>
          <a:p>
            <a:pPr indent="-279400" lvl="0" marL="457200" rtl="0" algn="l">
              <a:spcBef>
                <a:spcPts val="0"/>
              </a:spcBef>
              <a:spcAft>
                <a:spcPts val="0"/>
              </a:spcAft>
              <a:buClr>
                <a:schemeClr val="dk1"/>
              </a:buClr>
              <a:buSzPts val="800"/>
              <a:buFont typeface="Times New Roman"/>
              <a:buChar char="●"/>
            </a:pPr>
            <a:r>
              <a:rPr lang="en-GB" sz="800">
                <a:solidFill>
                  <a:schemeClr val="dk1"/>
                </a:solidFill>
              </a:rPr>
              <a:t>A.M. Mukhin, </a:t>
            </a:r>
            <a:r>
              <a:rPr b="1" lang="en-GB" sz="800">
                <a:solidFill>
                  <a:schemeClr val="dk1"/>
                </a:solidFill>
              </a:rPr>
              <a:t>D.S. Wiebe</a:t>
            </a:r>
            <a:r>
              <a:rPr lang="en-GB" sz="800">
                <a:solidFill>
                  <a:schemeClr val="dk1"/>
                </a:solidFill>
              </a:rPr>
              <a:t>, I. Grosse, S.A. Lashin, V.V. Mironova Developing FoldGO, the tools for multifactorial functional enrichment analysis. Mathematical Modeling and High Performance Computing in Bioinformatics, Biomedicine and Biotechnology, Novosibirsk, Russia, August 21-24, </a:t>
            </a:r>
            <a:r>
              <a:rPr i="1" lang="en-GB" sz="800">
                <a:solidFill>
                  <a:schemeClr val="dk1"/>
                </a:solidFill>
              </a:rPr>
              <a:t>2018</a:t>
            </a:r>
            <a:endParaRPr sz="800">
              <a:solidFill>
                <a:schemeClr val="dk1"/>
              </a:solidFill>
            </a:endParaRPr>
          </a:p>
          <a:p>
            <a:pPr indent="-279400" lvl="0" marL="457200" rtl="0" algn="l">
              <a:spcBef>
                <a:spcPts val="0"/>
              </a:spcBef>
              <a:spcAft>
                <a:spcPts val="0"/>
              </a:spcAft>
              <a:buClr>
                <a:schemeClr val="dk1"/>
              </a:buClr>
              <a:buSzPts val="800"/>
              <a:buFont typeface="Times New Roman"/>
              <a:buChar char="●"/>
            </a:pPr>
            <a:r>
              <a:rPr lang="en-GB" sz="800">
                <a:solidFill>
                  <a:schemeClr val="dk1"/>
                </a:solidFill>
              </a:rPr>
              <a:t>Омельянчук Н.А., </a:t>
            </a:r>
            <a:r>
              <a:rPr b="1" lang="en-GB" sz="800">
                <a:solidFill>
                  <a:schemeClr val="dk1"/>
                </a:solidFill>
              </a:rPr>
              <a:t>Вибе Д.С.</a:t>
            </a:r>
            <a:r>
              <a:rPr lang="en-GB" sz="800">
                <a:solidFill>
                  <a:schemeClr val="dk1"/>
                </a:solidFill>
              </a:rPr>
              <a:t>, Миронова В.В. Auxin induced expression changes differ among functional gene groups. Сборник тезисов, Высокопроизводительное секвенирование в геномике, 18.07.2017 - 23.07.2017, Новосибирск</a:t>
            </a:r>
            <a:endParaRPr sz="800">
              <a:solidFill>
                <a:schemeClr val="dk1"/>
              </a:solidFill>
            </a:endParaRPr>
          </a:p>
          <a:p>
            <a:pPr indent="-279400" lvl="0" marL="457200" rtl="0" algn="l">
              <a:spcBef>
                <a:spcPts val="0"/>
              </a:spcBef>
              <a:spcAft>
                <a:spcPts val="0"/>
              </a:spcAft>
              <a:buClr>
                <a:schemeClr val="dk1"/>
              </a:buClr>
              <a:buSzPts val="800"/>
              <a:buFont typeface="Times New Roman"/>
              <a:buChar char="●"/>
            </a:pPr>
            <a:r>
              <a:rPr lang="en-GB" sz="800">
                <a:solidFill>
                  <a:schemeClr val="dk1"/>
                </a:solidFill>
              </a:rPr>
              <a:t>Миронова В. В., </a:t>
            </a:r>
            <a:r>
              <a:rPr b="1" lang="en-GB" sz="800">
                <a:solidFill>
                  <a:schemeClr val="dk1"/>
                </a:solidFill>
              </a:rPr>
              <a:t>Вибе Д. С</a:t>
            </a:r>
            <a:r>
              <a:rPr lang="en-GB" sz="800">
                <a:solidFill>
                  <a:schemeClr val="dk1"/>
                </a:solidFill>
              </a:rPr>
              <a:t>., Омельянчук Н.А. Auxin coordinates transcriptional fold changes for the genes belonging to particular functional groups Сборник тезисов, Конгресс биотехнология: состояние и перспективы развития, 20.02.2017 - 22.02.2017, Москва</a:t>
            </a:r>
            <a:endParaRPr sz="800">
              <a:solidFill>
                <a:schemeClr val="dk1"/>
              </a:solidFill>
            </a:endParaRPr>
          </a:p>
          <a:p>
            <a:pPr indent="0" lvl="0" marL="0" rtl="0" algn="just">
              <a:lnSpc>
                <a:spcPct val="100000"/>
              </a:lnSpc>
              <a:spcBef>
                <a:spcPts val="0"/>
              </a:spcBef>
              <a:spcAft>
                <a:spcPts val="0"/>
              </a:spcAft>
              <a:buNone/>
            </a:pPr>
            <a:r>
              <a:rPr b="1" lang="en-GB" sz="900">
                <a:solidFill>
                  <a:schemeClr val="dk1"/>
                </a:solidFill>
              </a:rPr>
              <a:t>Авторские свидетельства:</a:t>
            </a:r>
            <a:endParaRPr b="1" sz="900">
              <a:solidFill>
                <a:schemeClr val="dk1"/>
              </a:solidFill>
            </a:endParaRPr>
          </a:p>
          <a:p>
            <a:pPr indent="-279400" lvl="0" marL="457200" rtl="0" algn="just">
              <a:lnSpc>
                <a:spcPct val="100000"/>
              </a:lnSpc>
              <a:spcBef>
                <a:spcPts val="1000"/>
              </a:spcBef>
              <a:spcAft>
                <a:spcPts val="0"/>
              </a:spcAft>
              <a:buClr>
                <a:schemeClr val="dk1"/>
              </a:buClr>
              <a:buSzPts val="800"/>
              <a:buFont typeface="Times New Roman"/>
              <a:buChar char="●"/>
            </a:pPr>
            <a:r>
              <a:rPr b="1" lang="en-GB" sz="800">
                <a:solidFill>
                  <a:schemeClr val="dk1"/>
                </a:solidFill>
              </a:rPr>
              <a:t>Вибе Д.С.</a:t>
            </a:r>
            <a:r>
              <a:rPr lang="en-GB" sz="800">
                <a:solidFill>
                  <a:schemeClr val="dk1"/>
                </a:solidFill>
              </a:rPr>
              <a:t>, Омельянчук Н.А., Миронова В.В. Функциональная аннотация дифференциально экспрессирующихся генов с учетом степени изменения экспрессии (FoldGO). Свидетельство о государственное регистрации базы данных №2018665628</a:t>
            </a:r>
            <a:endParaRPr b="1"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400"/>
              </a:spcBef>
              <a:spcAft>
                <a:spcPts val="0"/>
              </a:spcAft>
              <a:buClr>
                <a:schemeClr val="dk1"/>
              </a:buClr>
              <a:buSzPts val="1100"/>
              <a:buFont typeface="Arial"/>
              <a:buNone/>
            </a:pPr>
            <a:r>
              <a:t/>
            </a:r>
            <a:endParaRPr sz="1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type="title"/>
          </p:nvPr>
        </p:nvSpPr>
        <p:spPr>
          <a:xfrm>
            <a:off x="1061350" y="76200"/>
            <a:ext cx="73101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2000"/>
              <a:t>Оценка степени изменения экспрессии генов в данных транскриптомных экспериментов</a:t>
            </a:r>
            <a:endParaRPr sz="2000"/>
          </a:p>
        </p:txBody>
      </p:sp>
      <p:grpSp>
        <p:nvGrpSpPr>
          <p:cNvPr id="134" name="Google Shape;134;p27"/>
          <p:cNvGrpSpPr/>
          <p:nvPr/>
        </p:nvGrpSpPr>
        <p:grpSpPr>
          <a:xfrm>
            <a:off x="872875" y="1119100"/>
            <a:ext cx="1623318" cy="2297972"/>
            <a:chOff x="872875" y="1119100"/>
            <a:chExt cx="1623318" cy="2297972"/>
          </a:xfrm>
        </p:grpSpPr>
        <p:sp>
          <p:nvSpPr>
            <p:cNvPr id="135" name="Google Shape;135;p27"/>
            <p:cNvSpPr/>
            <p:nvPr/>
          </p:nvSpPr>
          <p:spPr>
            <a:xfrm>
              <a:off x="1380460" y="1532392"/>
              <a:ext cx="275700" cy="184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7"/>
            <p:cNvSpPr/>
            <p:nvPr/>
          </p:nvSpPr>
          <p:spPr>
            <a:xfrm>
              <a:off x="1380460" y="1532392"/>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p:nvPr/>
          </p:nvSpPr>
          <p:spPr>
            <a:xfrm>
              <a:off x="1380460" y="1849268"/>
              <a:ext cx="275700" cy="3003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7"/>
            <p:cNvSpPr/>
            <p:nvPr/>
          </p:nvSpPr>
          <p:spPr>
            <a:xfrm>
              <a:off x="1380460" y="2166144"/>
              <a:ext cx="275700" cy="300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7"/>
            <p:cNvSpPr/>
            <p:nvPr/>
          </p:nvSpPr>
          <p:spPr>
            <a:xfrm>
              <a:off x="1380460" y="2483020"/>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7"/>
            <p:cNvSpPr/>
            <p:nvPr/>
          </p:nvSpPr>
          <p:spPr>
            <a:xfrm>
              <a:off x="1380460" y="2799896"/>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7"/>
            <p:cNvSpPr/>
            <p:nvPr/>
          </p:nvSpPr>
          <p:spPr>
            <a:xfrm>
              <a:off x="1380460" y="3116772"/>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7"/>
            <p:cNvSpPr/>
            <p:nvPr/>
          </p:nvSpPr>
          <p:spPr>
            <a:xfrm>
              <a:off x="1698886" y="1532392"/>
              <a:ext cx="275700" cy="184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7"/>
            <p:cNvSpPr/>
            <p:nvPr/>
          </p:nvSpPr>
          <p:spPr>
            <a:xfrm>
              <a:off x="1698886" y="1532392"/>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7"/>
            <p:cNvSpPr/>
            <p:nvPr/>
          </p:nvSpPr>
          <p:spPr>
            <a:xfrm>
              <a:off x="1698886" y="1849268"/>
              <a:ext cx="275700" cy="3003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7"/>
            <p:cNvSpPr/>
            <p:nvPr/>
          </p:nvSpPr>
          <p:spPr>
            <a:xfrm>
              <a:off x="1698886" y="2166144"/>
              <a:ext cx="275700" cy="300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7"/>
            <p:cNvSpPr/>
            <p:nvPr/>
          </p:nvSpPr>
          <p:spPr>
            <a:xfrm>
              <a:off x="1698886" y="2483020"/>
              <a:ext cx="275700" cy="300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7"/>
            <p:cNvSpPr/>
            <p:nvPr/>
          </p:nvSpPr>
          <p:spPr>
            <a:xfrm>
              <a:off x="1698886" y="2799896"/>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7"/>
            <p:cNvSpPr/>
            <p:nvPr/>
          </p:nvSpPr>
          <p:spPr>
            <a:xfrm>
              <a:off x="1698886" y="3116772"/>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p:nvPr/>
          </p:nvSpPr>
          <p:spPr>
            <a:xfrm>
              <a:off x="2017311" y="1532392"/>
              <a:ext cx="275700" cy="184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p:nvPr/>
          </p:nvSpPr>
          <p:spPr>
            <a:xfrm>
              <a:off x="2017311" y="1532392"/>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p:nvPr/>
          </p:nvSpPr>
          <p:spPr>
            <a:xfrm>
              <a:off x="2017311" y="1849268"/>
              <a:ext cx="275700" cy="3003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7"/>
            <p:cNvSpPr/>
            <p:nvPr/>
          </p:nvSpPr>
          <p:spPr>
            <a:xfrm>
              <a:off x="2017311" y="2166144"/>
              <a:ext cx="275700" cy="3003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7"/>
            <p:cNvSpPr/>
            <p:nvPr/>
          </p:nvSpPr>
          <p:spPr>
            <a:xfrm>
              <a:off x="2017311" y="2483020"/>
              <a:ext cx="275700" cy="300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7"/>
            <p:cNvSpPr/>
            <p:nvPr/>
          </p:nvSpPr>
          <p:spPr>
            <a:xfrm>
              <a:off x="2017311" y="2799896"/>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7"/>
            <p:cNvSpPr/>
            <p:nvPr/>
          </p:nvSpPr>
          <p:spPr>
            <a:xfrm>
              <a:off x="2017311" y="3116772"/>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7"/>
            <p:cNvSpPr txBox="1"/>
            <p:nvPr/>
          </p:nvSpPr>
          <p:spPr>
            <a:xfrm rot="-5400000">
              <a:off x="623875" y="2062625"/>
              <a:ext cx="10056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гены</a:t>
              </a:r>
              <a:endParaRPr/>
            </a:p>
          </p:txBody>
        </p:sp>
        <p:cxnSp>
          <p:nvCxnSpPr>
            <p:cNvPr id="157" name="Google Shape;157;p27"/>
            <p:cNvCxnSpPr/>
            <p:nvPr/>
          </p:nvCxnSpPr>
          <p:spPr>
            <a:xfrm rot="10800000">
              <a:off x="1141084" y="1744932"/>
              <a:ext cx="7800" cy="309300"/>
            </a:xfrm>
            <a:prstGeom prst="straightConnector1">
              <a:avLst/>
            </a:prstGeom>
            <a:noFill/>
            <a:ln cap="flat" cmpd="sng" w="9525">
              <a:solidFill>
                <a:schemeClr val="dk2"/>
              </a:solidFill>
              <a:prstDash val="solid"/>
              <a:round/>
              <a:headEnd len="med" w="med" type="none"/>
              <a:tailEnd len="med" w="med" type="triangle"/>
            </a:ln>
          </p:spPr>
        </p:cxnSp>
        <p:cxnSp>
          <p:nvCxnSpPr>
            <p:cNvPr id="158" name="Google Shape;158;p27"/>
            <p:cNvCxnSpPr/>
            <p:nvPr/>
          </p:nvCxnSpPr>
          <p:spPr>
            <a:xfrm>
              <a:off x="1148884" y="2898881"/>
              <a:ext cx="300" cy="295800"/>
            </a:xfrm>
            <a:prstGeom prst="straightConnector1">
              <a:avLst/>
            </a:prstGeom>
            <a:noFill/>
            <a:ln cap="flat" cmpd="sng" w="9525">
              <a:solidFill>
                <a:schemeClr val="dk2"/>
              </a:solidFill>
              <a:prstDash val="solid"/>
              <a:round/>
              <a:headEnd len="med" w="med" type="none"/>
              <a:tailEnd len="med" w="med" type="triangle"/>
            </a:ln>
          </p:spPr>
        </p:cxnSp>
        <p:sp>
          <p:nvSpPr>
            <p:cNvPr id="159" name="Google Shape;159;p27"/>
            <p:cNvSpPr txBox="1"/>
            <p:nvPr/>
          </p:nvSpPr>
          <p:spPr>
            <a:xfrm>
              <a:off x="1380493" y="1119100"/>
              <a:ext cx="11157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контроль</a:t>
              </a:r>
              <a:endParaRPr sz="1200"/>
            </a:p>
          </p:txBody>
        </p:sp>
      </p:grpSp>
      <p:grpSp>
        <p:nvGrpSpPr>
          <p:cNvPr id="160" name="Google Shape;160;p27"/>
          <p:cNvGrpSpPr/>
          <p:nvPr/>
        </p:nvGrpSpPr>
        <p:grpSpPr>
          <a:xfrm>
            <a:off x="1261300" y="3781802"/>
            <a:ext cx="2779200" cy="836315"/>
            <a:chOff x="1261300" y="3781802"/>
            <a:chExt cx="2779200" cy="836315"/>
          </a:xfrm>
        </p:grpSpPr>
        <p:sp>
          <p:nvSpPr>
            <p:cNvPr id="161" name="Google Shape;161;p27"/>
            <p:cNvSpPr/>
            <p:nvPr/>
          </p:nvSpPr>
          <p:spPr>
            <a:xfrm flipH="1">
              <a:off x="1766604" y="3781802"/>
              <a:ext cx="1478400" cy="300300"/>
            </a:xfrm>
            <a:prstGeom prst="rtTriangle">
              <a:avLst/>
            </a:prstGeom>
            <a:gradFill>
              <a:gsLst>
                <a:gs pos="0">
                  <a:srgbClr val="38761D"/>
                </a:gs>
                <a:gs pos="0">
                  <a:srgbClr val="274E13"/>
                </a:gs>
                <a:gs pos="24000">
                  <a:srgbClr val="38761D"/>
                </a:gs>
                <a:gs pos="41000">
                  <a:srgbClr val="66994F"/>
                </a:gs>
                <a:gs pos="47000">
                  <a:srgbClr val="6AA84F"/>
                </a:gs>
                <a:gs pos="70000">
                  <a:srgbClr val="93C47D"/>
                </a:gs>
                <a:gs pos="86000">
                  <a:srgbClr val="B6D7A8"/>
                </a:gs>
                <a:gs pos="98000">
                  <a:srgbClr val="D9EAD3"/>
                </a:gs>
                <a:gs pos="99000">
                  <a:srgbClr val="C8E1BE"/>
                </a:gs>
                <a:gs pos="100000">
                  <a:srgbClr val="B6D7A8"/>
                </a:gs>
                <a:gs pos="100000">
                  <a:srgbClr val="93BC81"/>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txBox="1"/>
            <p:nvPr/>
          </p:nvSpPr>
          <p:spPr>
            <a:xfrm>
              <a:off x="1261300" y="4127917"/>
              <a:ext cx="2779200" cy="4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t>у</a:t>
              </a:r>
              <a:r>
                <a:rPr lang="en-GB" sz="1200"/>
                <a:t>ровень экспрессии (количество транскриптов)</a:t>
              </a:r>
              <a:endParaRPr sz="1200"/>
            </a:p>
          </p:txBody>
        </p:sp>
      </p:grpSp>
      <p:grpSp>
        <p:nvGrpSpPr>
          <p:cNvPr id="163" name="Google Shape;163;p27"/>
          <p:cNvGrpSpPr/>
          <p:nvPr/>
        </p:nvGrpSpPr>
        <p:grpSpPr>
          <a:xfrm>
            <a:off x="4140012" y="1119100"/>
            <a:ext cx="2287936" cy="3439372"/>
            <a:chOff x="4140012" y="1119100"/>
            <a:chExt cx="2287936" cy="3439372"/>
          </a:xfrm>
        </p:grpSpPr>
        <p:sp>
          <p:nvSpPr>
            <p:cNvPr id="164" name="Google Shape;164;p27"/>
            <p:cNvSpPr/>
            <p:nvPr/>
          </p:nvSpPr>
          <p:spPr>
            <a:xfrm>
              <a:off x="4749679" y="1532392"/>
              <a:ext cx="275700" cy="184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p:nvPr/>
          </p:nvSpPr>
          <p:spPr>
            <a:xfrm>
              <a:off x="4749679" y="1532392"/>
              <a:ext cx="275700" cy="300300"/>
            </a:xfrm>
            <a:prstGeom prst="rect">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p:nvPr/>
          </p:nvSpPr>
          <p:spPr>
            <a:xfrm>
              <a:off x="4749679" y="1849268"/>
              <a:ext cx="275700" cy="3003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a:off x="4749679" y="2166144"/>
              <a:ext cx="275700" cy="3003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a:off x="4749679" y="2483020"/>
              <a:ext cx="275700" cy="3003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a:off x="4749679" y="2799896"/>
              <a:ext cx="275700" cy="3003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4749679" y="3116772"/>
              <a:ext cx="275700" cy="300300"/>
            </a:xfrm>
            <a:prstGeom prst="rect">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1" name="Google Shape;171;p27"/>
            <p:cNvCxnSpPr/>
            <p:nvPr/>
          </p:nvCxnSpPr>
          <p:spPr>
            <a:xfrm>
              <a:off x="4140012" y="2429631"/>
              <a:ext cx="415200" cy="0"/>
            </a:xfrm>
            <a:prstGeom prst="straightConnector1">
              <a:avLst/>
            </a:prstGeom>
            <a:noFill/>
            <a:ln cap="flat" cmpd="sng" w="9525">
              <a:solidFill>
                <a:schemeClr val="dk2"/>
              </a:solidFill>
              <a:prstDash val="solid"/>
              <a:round/>
              <a:headEnd len="med" w="med" type="none"/>
              <a:tailEnd len="med" w="med" type="triangle"/>
            </a:ln>
          </p:spPr>
        </p:cxnSp>
        <p:sp>
          <p:nvSpPr>
            <p:cNvPr id="172" name="Google Shape;172;p27"/>
            <p:cNvSpPr txBox="1"/>
            <p:nvPr/>
          </p:nvSpPr>
          <p:spPr>
            <a:xfrm>
              <a:off x="4607444" y="1119100"/>
              <a:ext cx="6732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фолд</a:t>
              </a:r>
              <a:endParaRPr sz="1200"/>
            </a:p>
          </p:txBody>
        </p:sp>
        <p:sp>
          <p:nvSpPr>
            <p:cNvPr id="173" name="Google Shape;173;p27"/>
            <p:cNvSpPr/>
            <p:nvPr/>
          </p:nvSpPr>
          <p:spPr>
            <a:xfrm>
              <a:off x="4749679" y="4258172"/>
              <a:ext cx="275700" cy="300300"/>
            </a:xfrm>
            <a:prstGeom prst="rect">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4749679" y="3687481"/>
              <a:ext cx="275700" cy="3003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txBox="1"/>
            <p:nvPr/>
          </p:nvSpPr>
          <p:spPr>
            <a:xfrm>
              <a:off x="5193749" y="3503696"/>
              <a:ext cx="1115700" cy="4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t>активация экспрессии</a:t>
              </a:r>
              <a:endParaRPr sz="1200"/>
            </a:p>
          </p:txBody>
        </p:sp>
        <p:sp>
          <p:nvSpPr>
            <p:cNvPr id="176" name="Google Shape;176;p27"/>
            <p:cNvSpPr txBox="1"/>
            <p:nvPr/>
          </p:nvSpPr>
          <p:spPr>
            <a:xfrm>
              <a:off x="5193749" y="4034587"/>
              <a:ext cx="1234200" cy="4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t>подавление</a:t>
              </a:r>
              <a:endParaRPr sz="1200"/>
            </a:p>
            <a:p>
              <a:pPr indent="0" lvl="0" marL="0" rtl="0" algn="ctr">
                <a:spcBef>
                  <a:spcPts val="0"/>
                </a:spcBef>
                <a:spcAft>
                  <a:spcPts val="0"/>
                </a:spcAft>
                <a:buNone/>
              </a:pPr>
              <a:r>
                <a:rPr lang="en-GB" sz="1200"/>
                <a:t>экспрессии</a:t>
              </a:r>
              <a:endParaRPr sz="1200"/>
            </a:p>
          </p:txBody>
        </p:sp>
        <p:cxnSp>
          <p:nvCxnSpPr>
            <p:cNvPr id="177" name="Google Shape;177;p27"/>
            <p:cNvCxnSpPr/>
            <p:nvPr/>
          </p:nvCxnSpPr>
          <p:spPr>
            <a:xfrm>
              <a:off x="5116550" y="3865955"/>
              <a:ext cx="112200" cy="0"/>
            </a:xfrm>
            <a:prstGeom prst="straightConnector1">
              <a:avLst/>
            </a:prstGeom>
            <a:noFill/>
            <a:ln cap="flat" cmpd="sng" w="9525">
              <a:solidFill>
                <a:schemeClr val="dk2"/>
              </a:solidFill>
              <a:prstDash val="solid"/>
              <a:round/>
              <a:headEnd len="med" w="med" type="none"/>
              <a:tailEnd len="med" w="med" type="none"/>
            </a:ln>
          </p:spPr>
        </p:cxnSp>
        <p:cxnSp>
          <p:nvCxnSpPr>
            <p:cNvPr id="178" name="Google Shape;178;p27"/>
            <p:cNvCxnSpPr/>
            <p:nvPr/>
          </p:nvCxnSpPr>
          <p:spPr>
            <a:xfrm>
              <a:off x="5116550" y="4396846"/>
              <a:ext cx="112200" cy="0"/>
            </a:xfrm>
            <a:prstGeom prst="straightConnector1">
              <a:avLst/>
            </a:prstGeom>
            <a:noFill/>
            <a:ln cap="flat" cmpd="sng" w="9525">
              <a:solidFill>
                <a:schemeClr val="dk2"/>
              </a:solidFill>
              <a:prstDash val="solid"/>
              <a:round/>
              <a:headEnd len="med" w="med" type="none"/>
              <a:tailEnd len="med" w="med" type="none"/>
            </a:ln>
          </p:spPr>
        </p:cxnSp>
      </p:grpSp>
      <p:grpSp>
        <p:nvGrpSpPr>
          <p:cNvPr id="179" name="Google Shape;179;p27"/>
          <p:cNvGrpSpPr/>
          <p:nvPr/>
        </p:nvGrpSpPr>
        <p:grpSpPr>
          <a:xfrm>
            <a:off x="2344641" y="1119100"/>
            <a:ext cx="1793759" cy="2297972"/>
            <a:chOff x="2344641" y="1119100"/>
            <a:chExt cx="1793759" cy="2297972"/>
          </a:xfrm>
        </p:grpSpPr>
        <p:sp>
          <p:nvSpPr>
            <p:cNvPr id="180" name="Google Shape;180;p27"/>
            <p:cNvSpPr/>
            <p:nvPr/>
          </p:nvSpPr>
          <p:spPr>
            <a:xfrm>
              <a:off x="3008664" y="1532392"/>
              <a:ext cx="275700" cy="184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3008664" y="1532392"/>
              <a:ext cx="275700" cy="3003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3008664" y="1849268"/>
              <a:ext cx="275700" cy="300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3008664" y="2166144"/>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p:nvPr/>
          </p:nvSpPr>
          <p:spPr>
            <a:xfrm>
              <a:off x="3008664" y="2483020"/>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a:off x="3008664" y="2799896"/>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a:off x="3008664" y="3116772"/>
              <a:ext cx="275700" cy="300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3327090" y="1532392"/>
              <a:ext cx="275700" cy="184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3327090" y="1532392"/>
              <a:ext cx="275700" cy="300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3327090" y="1849268"/>
              <a:ext cx="275700" cy="300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a:off x="3327090" y="2166144"/>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a:off x="3327090" y="2483020"/>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a:off x="3327090" y="2799896"/>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a:off x="3327090" y="3116772"/>
              <a:ext cx="275700" cy="300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a:off x="3645515" y="1532392"/>
              <a:ext cx="275700" cy="184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a:off x="3645515" y="1532392"/>
              <a:ext cx="275700" cy="3003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a:off x="3645515" y="1849268"/>
              <a:ext cx="275700" cy="300300"/>
            </a:xfrm>
            <a:prstGeom prst="rect">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a:off x="3645515" y="2166144"/>
              <a:ext cx="275700" cy="300300"/>
            </a:xfrm>
            <a:prstGeom prst="rect">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a:off x="3645515" y="2483020"/>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3645515" y="2799896"/>
              <a:ext cx="275700" cy="300300"/>
            </a:xfrm>
            <a:prstGeom prst="rect">
              <a:avLst/>
            </a:prstGeom>
            <a:solidFill>
              <a:srgbClr val="274E1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3645515" y="3116772"/>
              <a:ext cx="275700" cy="3003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txBox="1"/>
            <p:nvPr/>
          </p:nvSpPr>
          <p:spPr>
            <a:xfrm>
              <a:off x="2904200" y="1119100"/>
              <a:ext cx="1234200" cy="4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эксперимент</a:t>
              </a:r>
              <a:endParaRPr sz="1200"/>
            </a:p>
          </p:txBody>
        </p:sp>
        <p:pic>
          <p:nvPicPr>
            <p:cNvPr descr="&gt;&lt;" id="202" name="Google Shape;202;p27" title="MathEquation,#000000"/>
            <p:cNvPicPr preferRelativeResize="0"/>
            <p:nvPr/>
          </p:nvPicPr>
          <p:blipFill>
            <a:blip r:embed="rId3">
              <a:alphaModFix/>
            </a:blip>
            <a:stretch>
              <a:fillRect/>
            </a:stretch>
          </p:blipFill>
          <p:spPr>
            <a:xfrm>
              <a:off x="2344641" y="2328570"/>
              <a:ext cx="612284" cy="309338"/>
            </a:xfrm>
            <a:prstGeom prst="rect">
              <a:avLst/>
            </a:prstGeom>
            <a:noFill/>
            <a:ln>
              <a:noFill/>
            </a:ln>
          </p:spPr>
        </p:pic>
      </p:grpSp>
      <p:grpSp>
        <p:nvGrpSpPr>
          <p:cNvPr id="203" name="Google Shape;203;p27"/>
          <p:cNvGrpSpPr/>
          <p:nvPr/>
        </p:nvGrpSpPr>
        <p:grpSpPr>
          <a:xfrm>
            <a:off x="1362075" y="832908"/>
            <a:ext cx="992352" cy="1648092"/>
            <a:chOff x="1362075" y="832908"/>
            <a:chExt cx="992352" cy="1648092"/>
          </a:xfrm>
        </p:grpSpPr>
        <p:sp>
          <p:nvSpPr>
            <p:cNvPr id="204" name="Google Shape;204;p27"/>
            <p:cNvSpPr/>
            <p:nvPr/>
          </p:nvSpPr>
          <p:spPr>
            <a:xfrm>
              <a:off x="1362075" y="2171700"/>
              <a:ext cx="930900" cy="3093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5" name="Google Shape;205;p27"/>
            <p:cNvCxnSpPr/>
            <p:nvPr/>
          </p:nvCxnSpPr>
          <p:spPr>
            <a:xfrm flipH="1">
              <a:off x="1552575" y="1143000"/>
              <a:ext cx="152400" cy="990600"/>
            </a:xfrm>
            <a:prstGeom prst="straightConnector1">
              <a:avLst/>
            </a:prstGeom>
            <a:noFill/>
            <a:ln cap="flat" cmpd="sng" w="9525">
              <a:solidFill>
                <a:srgbClr val="980000"/>
              </a:solidFill>
              <a:prstDash val="solid"/>
              <a:round/>
              <a:headEnd len="med" w="med" type="none"/>
              <a:tailEnd len="med" w="med" type="triangle"/>
            </a:ln>
          </p:spPr>
        </p:cxnSp>
        <p:cxnSp>
          <p:nvCxnSpPr>
            <p:cNvPr id="206" name="Google Shape;206;p27"/>
            <p:cNvCxnSpPr/>
            <p:nvPr/>
          </p:nvCxnSpPr>
          <p:spPr>
            <a:xfrm flipH="1">
              <a:off x="1857300" y="1123950"/>
              <a:ext cx="9600" cy="1009800"/>
            </a:xfrm>
            <a:prstGeom prst="straightConnector1">
              <a:avLst/>
            </a:prstGeom>
            <a:noFill/>
            <a:ln cap="flat" cmpd="sng" w="9525">
              <a:solidFill>
                <a:srgbClr val="980000"/>
              </a:solidFill>
              <a:prstDash val="solid"/>
              <a:round/>
              <a:headEnd len="med" w="med" type="none"/>
              <a:tailEnd len="med" w="med" type="triangle"/>
            </a:ln>
          </p:spPr>
        </p:cxnSp>
        <p:cxnSp>
          <p:nvCxnSpPr>
            <p:cNvPr id="207" name="Google Shape;207;p27"/>
            <p:cNvCxnSpPr/>
            <p:nvPr/>
          </p:nvCxnSpPr>
          <p:spPr>
            <a:xfrm>
              <a:off x="2028825" y="1133475"/>
              <a:ext cx="127500" cy="995100"/>
            </a:xfrm>
            <a:prstGeom prst="straightConnector1">
              <a:avLst/>
            </a:prstGeom>
            <a:noFill/>
            <a:ln cap="flat" cmpd="sng" w="9525">
              <a:solidFill>
                <a:srgbClr val="980000"/>
              </a:solidFill>
              <a:prstDash val="solid"/>
              <a:round/>
              <a:headEnd len="med" w="med" type="none"/>
              <a:tailEnd len="med" w="med" type="triangle"/>
            </a:ln>
          </p:spPr>
        </p:cxnSp>
        <p:pic>
          <p:nvPicPr>
            <p:cNvPr descr="\mu_{контроль}" id="208" name="Google Shape;208;p27" title="MathEquation,#000000"/>
            <p:cNvPicPr preferRelativeResize="0"/>
            <p:nvPr/>
          </p:nvPicPr>
          <p:blipFill>
            <a:blip r:embed="rId4">
              <a:alphaModFix/>
            </a:blip>
            <a:stretch>
              <a:fillRect/>
            </a:stretch>
          </p:blipFill>
          <p:spPr>
            <a:xfrm>
              <a:off x="1450527" y="832908"/>
              <a:ext cx="903900" cy="253092"/>
            </a:xfrm>
            <a:prstGeom prst="rect">
              <a:avLst/>
            </a:prstGeom>
            <a:noFill/>
            <a:ln>
              <a:noFill/>
            </a:ln>
          </p:spPr>
        </p:pic>
      </p:grpSp>
      <p:grpSp>
        <p:nvGrpSpPr>
          <p:cNvPr id="209" name="Google Shape;209;p27"/>
          <p:cNvGrpSpPr/>
          <p:nvPr/>
        </p:nvGrpSpPr>
        <p:grpSpPr>
          <a:xfrm>
            <a:off x="2919051" y="835275"/>
            <a:ext cx="1220128" cy="1632225"/>
            <a:chOff x="2919051" y="835275"/>
            <a:chExt cx="1220128" cy="1632225"/>
          </a:xfrm>
        </p:grpSpPr>
        <p:sp>
          <p:nvSpPr>
            <p:cNvPr id="210" name="Google Shape;210;p27"/>
            <p:cNvSpPr/>
            <p:nvPr/>
          </p:nvSpPr>
          <p:spPr>
            <a:xfrm>
              <a:off x="3011475" y="2171700"/>
              <a:ext cx="930900" cy="2958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1" name="Google Shape;211;p27"/>
            <p:cNvCxnSpPr/>
            <p:nvPr/>
          </p:nvCxnSpPr>
          <p:spPr>
            <a:xfrm flipH="1">
              <a:off x="3152775" y="1143000"/>
              <a:ext cx="152400" cy="990600"/>
            </a:xfrm>
            <a:prstGeom prst="straightConnector1">
              <a:avLst/>
            </a:prstGeom>
            <a:noFill/>
            <a:ln cap="flat" cmpd="sng" w="9525">
              <a:solidFill>
                <a:srgbClr val="980000"/>
              </a:solidFill>
              <a:prstDash val="solid"/>
              <a:round/>
              <a:headEnd len="med" w="med" type="none"/>
              <a:tailEnd len="med" w="med" type="triangle"/>
            </a:ln>
          </p:spPr>
        </p:cxnSp>
        <p:cxnSp>
          <p:nvCxnSpPr>
            <p:cNvPr id="212" name="Google Shape;212;p27"/>
            <p:cNvCxnSpPr/>
            <p:nvPr/>
          </p:nvCxnSpPr>
          <p:spPr>
            <a:xfrm flipH="1">
              <a:off x="3457500" y="1123950"/>
              <a:ext cx="9600" cy="1009800"/>
            </a:xfrm>
            <a:prstGeom prst="straightConnector1">
              <a:avLst/>
            </a:prstGeom>
            <a:noFill/>
            <a:ln cap="flat" cmpd="sng" w="9525">
              <a:solidFill>
                <a:srgbClr val="980000"/>
              </a:solidFill>
              <a:prstDash val="solid"/>
              <a:round/>
              <a:headEnd len="med" w="med" type="none"/>
              <a:tailEnd len="med" w="med" type="triangle"/>
            </a:ln>
          </p:spPr>
        </p:cxnSp>
        <p:cxnSp>
          <p:nvCxnSpPr>
            <p:cNvPr id="213" name="Google Shape;213;p27"/>
            <p:cNvCxnSpPr/>
            <p:nvPr/>
          </p:nvCxnSpPr>
          <p:spPr>
            <a:xfrm>
              <a:off x="3629025" y="1133475"/>
              <a:ext cx="127500" cy="995100"/>
            </a:xfrm>
            <a:prstGeom prst="straightConnector1">
              <a:avLst/>
            </a:prstGeom>
            <a:noFill/>
            <a:ln cap="flat" cmpd="sng" w="9525">
              <a:solidFill>
                <a:srgbClr val="980000"/>
              </a:solidFill>
              <a:prstDash val="solid"/>
              <a:round/>
              <a:headEnd len="med" w="med" type="none"/>
              <a:tailEnd len="med" w="med" type="triangle"/>
            </a:ln>
          </p:spPr>
        </p:cxnSp>
        <p:pic>
          <p:nvPicPr>
            <p:cNvPr descr="\mu_{эксперимент}" id="214" name="Google Shape;214;p27" title="MathEquation,#000000"/>
            <p:cNvPicPr preferRelativeResize="0"/>
            <p:nvPr/>
          </p:nvPicPr>
          <p:blipFill>
            <a:blip r:embed="rId5">
              <a:alphaModFix/>
            </a:blip>
            <a:stretch>
              <a:fillRect/>
            </a:stretch>
          </p:blipFill>
          <p:spPr>
            <a:xfrm>
              <a:off x="2919051" y="835275"/>
              <a:ext cx="1220128" cy="254700"/>
            </a:xfrm>
            <a:prstGeom prst="rect">
              <a:avLst/>
            </a:prstGeom>
            <a:noFill/>
            <a:ln>
              <a:noFill/>
            </a:ln>
          </p:spPr>
        </p:pic>
      </p:grpSp>
      <p:sp>
        <p:nvSpPr>
          <p:cNvPr id="215" name="Google Shape;215;p27"/>
          <p:cNvSpPr txBox="1"/>
          <p:nvPr/>
        </p:nvSpPr>
        <p:spPr>
          <a:xfrm>
            <a:off x="4986788" y="2079500"/>
            <a:ext cx="602400" cy="474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t>&gt; 1</a:t>
            </a:r>
            <a:endParaRPr sz="1800"/>
          </a:p>
        </p:txBody>
      </p:sp>
      <p:grpSp>
        <p:nvGrpSpPr>
          <p:cNvPr id="216" name="Google Shape;216;p27"/>
          <p:cNvGrpSpPr/>
          <p:nvPr/>
        </p:nvGrpSpPr>
        <p:grpSpPr>
          <a:xfrm>
            <a:off x="1362025" y="832908"/>
            <a:ext cx="4241113" cy="1097305"/>
            <a:chOff x="1362025" y="832908"/>
            <a:chExt cx="4241113" cy="1097305"/>
          </a:xfrm>
        </p:grpSpPr>
        <p:sp>
          <p:nvSpPr>
            <p:cNvPr id="217" name="Google Shape;217;p27"/>
            <p:cNvSpPr/>
            <p:nvPr/>
          </p:nvSpPr>
          <p:spPr>
            <a:xfrm>
              <a:off x="1362025" y="1523400"/>
              <a:ext cx="930900" cy="3093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7"/>
            <p:cNvSpPr/>
            <p:nvPr/>
          </p:nvSpPr>
          <p:spPr>
            <a:xfrm>
              <a:off x="2984775" y="1536900"/>
              <a:ext cx="930900" cy="2958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27"/>
            <p:cNvCxnSpPr/>
            <p:nvPr/>
          </p:nvCxnSpPr>
          <p:spPr>
            <a:xfrm flipH="1">
              <a:off x="1580475" y="1143000"/>
              <a:ext cx="124500" cy="292800"/>
            </a:xfrm>
            <a:prstGeom prst="straightConnector1">
              <a:avLst/>
            </a:prstGeom>
            <a:noFill/>
            <a:ln cap="flat" cmpd="sng" w="9525">
              <a:solidFill>
                <a:srgbClr val="980000"/>
              </a:solidFill>
              <a:prstDash val="solid"/>
              <a:round/>
              <a:headEnd len="med" w="med" type="none"/>
              <a:tailEnd len="med" w="med" type="triangle"/>
            </a:ln>
          </p:spPr>
        </p:cxnSp>
        <p:cxnSp>
          <p:nvCxnSpPr>
            <p:cNvPr id="220" name="Google Shape;220;p27"/>
            <p:cNvCxnSpPr/>
            <p:nvPr/>
          </p:nvCxnSpPr>
          <p:spPr>
            <a:xfrm flipH="1">
              <a:off x="1861800" y="1123950"/>
              <a:ext cx="5100" cy="304500"/>
            </a:xfrm>
            <a:prstGeom prst="straightConnector1">
              <a:avLst/>
            </a:prstGeom>
            <a:noFill/>
            <a:ln cap="flat" cmpd="sng" w="9525">
              <a:solidFill>
                <a:srgbClr val="980000"/>
              </a:solidFill>
              <a:prstDash val="solid"/>
              <a:round/>
              <a:headEnd len="med" w="med" type="none"/>
              <a:tailEnd len="med" w="med" type="triangle"/>
            </a:ln>
          </p:spPr>
        </p:cxnSp>
        <p:cxnSp>
          <p:nvCxnSpPr>
            <p:cNvPr id="221" name="Google Shape;221;p27"/>
            <p:cNvCxnSpPr/>
            <p:nvPr/>
          </p:nvCxnSpPr>
          <p:spPr>
            <a:xfrm>
              <a:off x="2028825" y="1133475"/>
              <a:ext cx="77100" cy="324600"/>
            </a:xfrm>
            <a:prstGeom prst="straightConnector1">
              <a:avLst/>
            </a:prstGeom>
            <a:noFill/>
            <a:ln cap="flat" cmpd="sng" w="9525">
              <a:solidFill>
                <a:srgbClr val="980000"/>
              </a:solidFill>
              <a:prstDash val="solid"/>
              <a:round/>
              <a:headEnd len="med" w="med" type="none"/>
              <a:tailEnd len="med" w="med" type="triangle"/>
            </a:ln>
          </p:spPr>
        </p:cxnSp>
        <p:cxnSp>
          <p:nvCxnSpPr>
            <p:cNvPr id="222" name="Google Shape;222;p27"/>
            <p:cNvCxnSpPr/>
            <p:nvPr/>
          </p:nvCxnSpPr>
          <p:spPr>
            <a:xfrm flipH="1">
              <a:off x="3260475" y="1143000"/>
              <a:ext cx="44700" cy="307500"/>
            </a:xfrm>
            <a:prstGeom prst="straightConnector1">
              <a:avLst/>
            </a:prstGeom>
            <a:noFill/>
            <a:ln cap="flat" cmpd="sng" w="9525">
              <a:solidFill>
                <a:srgbClr val="980000"/>
              </a:solidFill>
              <a:prstDash val="solid"/>
              <a:round/>
              <a:headEnd len="med" w="med" type="none"/>
              <a:tailEnd len="med" w="med" type="triangle"/>
            </a:ln>
          </p:spPr>
        </p:cxnSp>
        <p:cxnSp>
          <p:nvCxnSpPr>
            <p:cNvPr id="223" name="Google Shape;223;p27"/>
            <p:cNvCxnSpPr/>
            <p:nvPr/>
          </p:nvCxnSpPr>
          <p:spPr>
            <a:xfrm flipH="1">
              <a:off x="3460200" y="1123950"/>
              <a:ext cx="6900" cy="333900"/>
            </a:xfrm>
            <a:prstGeom prst="straightConnector1">
              <a:avLst/>
            </a:prstGeom>
            <a:noFill/>
            <a:ln cap="flat" cmpd="sng" w="9525">
              <a:solidFill>
                <a:srgbClr val="980000"/>
              </a:solidFill>
              <a:prstDash val="solid"/>
              <a:round/>
              <a:headEnd len="med" w="med" type="none"/>
              <a:tailEnd len="med" w="med" type="triangle"/>
            </a:ln>
          </p:spPr>
        </p:cxnSp>
        <p:cxnSp>
          <p:nvCxnSpPr>
            <p:cNvPr id="224" name="Google Shape;224;p27"/>
            <p:cNvCxnSpPr/>
            <p:nvPr/>
          </p:nvCxnSpPr>
          <p:spPr>
            <a:xfrm>
              <a:off x="3629025" y="1133475"/>
              <a:ext cx="53400" cy="324600"/>
            </a:xfrm>
            <a:prstGeom prst="straightConnector1">
              <a:avLst/>
            </a:prstGeom>
            <a:noFill/>
            <a:ln cap="flat" cmpd="sng" w="9525">
              <a:solidFill>
                <a:srgbClr val="980000"/>
              </a:solidFill>
              <a:prstDash val="solid"/>
              <a:round/>
              <a:headEnd len="med" w="med" type="none"/>
              <a:tailEnd len="med" w="med" type="triangle"/>
            </a:ln>
          </p:spPr>
        </p:cxnSp>
        <p:pic>
          <p:nvPicPr>
            <p:cNvPr descr="\mu_{контроль}" id="225" name="Google Shape;225;p27" title="MathEquation,#000000"/>
            <p:cNvPicPr preferRelativeResize="0"/>
            <p:nvPr/>
          </p:nvPicPr>
          <p:blipFill>
            <a:blip r:embed="rId4">
              <a:alphaModFix/>
            </a:blip>
            <a:stretch>
              <a:fillRect/>
            </a:stretch>
          </p:blipFill>
          <p:spPr>
            <a:xfrm>
              <a:off x="1450527" y="832908"/>
              <a:ext cx="903900" cy="253092"/>
            </a:xfrm>
            <a:prstGeom prst="rect">
              <a:avLst/>
            </a:prstGeom>
            <a:noFill/>
            <a:ln>
              <a:noFill/>
            </a:ln>
          </p:spPr>
        </p:pic>
        <p:pic>
          <p:nvPicPr>
            <p:cNvPr descr="\mu_{эксперимент}" id="226" name="Google Shape;226;p27" title="MathEquation,#000000"/>
            <p:cNvPicPr preferRelativeResize="0"/>
            <p:nvPr/>
          </p:nvPicPr>
          <p:blipFill>
            <a:blip r:embed="rId5">
              <a:alphaModFix/>
            </a:blip>
            <a:stretch>
              <a:fillRect/>
            </a:stretch>
          </p:blipFill>
          <p:spPr>
            <a:xfrm>
              <a:off x="2919051" y="835275"/>
              <a:ext cx="1220128" cy="254700"/>
            </a:xfrm>
            <a:prstGeom prst="rect">
              <a:avLst/>
            </a:prstGeom>
            <a:noFill/>
            <a:ln>
              <a:noFill/>
            </a:ln>
          </p:spPr>
        </p:pic>
        <p:sp>
          <p:nvSpPr>
            <p:cNvPr id="227" name="Google Shape;227;p27"/>
            <p:cNvSpPr txBox="1"/>
            <p:nvPr/>
          </p:nvSpPr>
          <p:spPr>
            <a:xfrm>
              <a:off x="5000738" y="1455613"/>
              <a:ext cx="602400" cy="474600"/>
            </a:xfrm>
            <a:prstGeom prst="rect">
              <a:avLst/>
            </a:prstGeom>
            <a:noFill/>
            <a:ln cap="flat" cmpd="sng" w="9525">
              <a:solidFill>
                <a:srgbClr val="98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800"/>
                <a:t>&lt; 1</a:t>
              </a:r>
              <a:endParaRPr sz="1800"/>
            </a:p>
          </p:txBody>
        </p:sp>
      </p:grpSp>
      <p:pic>
        <p:nvPicPr>
          <p:cNvPr descr="Кратность_{изм.экспр.}=\frac{\mu_{эксперимент}}{\mu_{контроль}}" id="228" name="Google Shape;228;p27" title="MathEquation,#000000"/>
          <p:cNvPicPr preferRelativeResize="0"/>
          <p:nvPr/>
        </p:nvPicPr>
        <p:blipFill>
          <a:blip r:embed="rId6">
            <a:alphaModFix/>
          </a:blip>
          <a:stretch>
            <a:fillRect/>
          </a:stretch>
        </p:blipFill>
        <p:spPr>
          <a:xfrm>
            <a:off x="5672100" y="2269150"/>
            <a:ext cx="3287074" cy="550575"/>
          </a:xfrm>
          <a:prstGeom prst="rect">
            <a:avLst/>
          </a:prstGeom>
          <a:noFill/>
          <a:ln>
            <a:noFill/>
          </a:ln>
        </p:spPr>
      </p:pic>
      <p:sp>
        <p:nvSpPr>
          <p:cNvPr id="229" name="Google Shape;229;p27"/>
          <p:cNvSpPr txBox="1"/>
          <p:nvPr/>
        </p:nvSpPr>
        <p:spPr>
          <a:xfrm>
            <a:off x="5910475" y="2842575"/>
            <a:ext cx="1773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Times New Roman"/>
                <a:ea typeface="Times New Roman"/>
                <a:cs typeface="Times New Roman"/>
                <a:sym typeface="Times New Roman"/>
              </a:rPr>
              <a:t>(f</a:t>
            </a:r>
            <a:r>
              <a:rPr lang="en-GB" sz="2000">
                <a:latin typeface="Times New Roman"/>
                <a:ea typeface="Times New Roman"/>
                <a:cs typeface="Times New Roman"/>
                <a:sym typeface="Times New Roman"/>
              </a:rPr>
              <a:t>old change)</a:t>
            </a:r>
            <a:endParaRPr sz="20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3"/>
                                        </p:tgtEl>
                                      </p:cBhvr>
                                    </p:animEffect>
                                    <p:set>
                                      <p:cBhvr>
                                        <p:cTn dur="1" fill="hold">
                                          <p:stCondLst>
                                            <p:cond delay="1000"/>
                                          </p:stCondLst>
                                        </p:cTn>
                                        <p:tgtEl>
                                          <p:spTgt spid="2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09"/>
                                        </p:tgtEl>
                                      </p:cBhvr>
                                    </p:animEffect>
                                    <p:set>
                                      <p:cBhvr>
                                        <p:cTn dur="1" fill="hold">
                                          <p:stCondLst>
                                            <p:cond delay="1000"/>
                                          </p:stCondLst>
                                        </p:cTn>
                                        <p:tgtEl>
                                          <p:spTgt spid="2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15"/>
                                        </p:tgtEl>
                                      </p:cBhvr>
                                    </p:animEffect>
                                    <p:set>
                                      <p:cBhvr>
                                        <p:cTn dur="1" fill="hold">
                                          <p:stCondLst>
                                            <p:cond delay="1000"/>
                                          </p:stCondLst>
                                        </p:cTn>
                                        <p:tgtEl>
                                          <p:spTgt spid="2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Генная Онтология (ГО) для функциональной аннотации генов</a:t>
            </a:r>
            <a:endParaRPr/>
          </a:p>
        </p:txBody>
      </p:sp>
      <p:sp>
        <p:nvSpPr>
          <p:cNvPr id="235" name="Google Shape;235;p28"/>
          <p:cNvSpPr txBox="1"/>
          <p:nvPr/>
        </p:nvSpPr>
        <p:spPr>
          <a:xfrm>
            <a:off x="414025" y="1441438"/>
            <a:ext cx="2802600" cy="300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sz="1500">
                <a:solidFill>
                  <a:srgbClr val="202122"/>
                </a:solidFill>
                <a:highlight>
                  <a:srgbClr val="FFFFFF"/>
                </a:highlight>
              </a:rPr>
              <a:t>«Генная онтология»</a:t>
            </a:r>
            <a:r>
              <a:rPr lang="en-GB" sz="1500">
                <a:solidFill>
                  <a:srgbClr val="202122"/>
                </a:solidFill>
                <a:highlight>
                  <a:srgbClr val="FFFFFF"/>
                </a:highlight>
              </a:rPr>
              <a:t> (англ. </a:t>
            </a:r>
            <a:r>
              <a:rPr i="1" lang="en-GB" sz="1500">
                <a:solidFill>
                  <a:srgbClr val="202122"/>
                </a:solidFill>
                <a:highlight>
                  <a:srgbClr val="FFFFFF"/>
                </a:highlight>
              </a:rPr>
              <a:t>Gene Ontology</a:t>
            </a:r>
            <a:r>
              <a:rPr lang="en-GB" sz="1500">
                <a:solidFill>
                  <a:srgbClr val="202122"/>
                </a:solidFill>
                <a:highlight>
                  <a:srgbClr val="FFFFFF"/>
                </a:highlight>
              </a:rPr>
              <a:t>, или </a:t>
            </a:r>
            <a:r>
              <a:rPr i="1" lang="en-GB" sz="1500">
                <a:solidFill>
                  <a:srgbClr val="202122"/>
                </a:solidFill>
                <a:highlight>
                  <a:srgbClr val="FFFFFF"/>
                </a:highlight>
              </a:rPr>
              <a:t>GO</a:t>
            </a:r>
            <a:r>
              <a:rPr lang="en-GB" sz="1500">
                <a:solidFill>
                  <a:srgbClr val="202122"/>
                </a:solidFill>
                <a:highlight>
                  <a:srgbClr val="FFFFFF"/>
                </a:highlight>
              </a:rPr>
              <a:t>) — биоинформатический проект, посвященный созданию унифицированной терминологии для аннотации генов и генных продуктов всех биологических видов (Plessis et al., 2011).</a:t>
            </a:r>
            <a:endParaRPr sz="1500"/>
          </a:p>
        </p:txBody>
      </p:sp>
      <p:grpSp>
        <p:nvGrpSpPr>
          <p:cNvPr id="236" name="Google Shape;236;p28"/>
          <p:cNvGrpSpPr/>
          <p:nvPr/>
        </p:nvGrpSpPr>
        <p:grpSpPr>
          <a:xfrm>
            <a:off x="3788000" y="1284500"/>
            <a:ext cx="4846878" cy="3389225"/>
            <a:chOff x="3788000" y="1284500"/>
            <a:chExt cx="4846878" cy="3389225"/>
          </a:xfrm>
        </p:grpSpPr>
        <p:pic>
          <p:nvPicPr>
            <p:cNvPr id="237" name="Google Shape;237;p28"/>
            <p:cNvPicPr preferRelativeResize="0"/>
            <p:nvPr/>
          </p:nvPicPr>
          <p:blipFill rotWithShape="1">
            <a:blip r:embed="rId3">
              <a:alphaModFix/>
            </a:blip>
            <a:srcRect b="0" l="0" r="0" t="11284"/>
            <a:stretch/>
          </p:blipFill>
          <p:spPr>
            <a:xfrm>
              <a:off x="3788000" y="1869500"/>
              <a:ext cx="4846878" cy="2804226"/>
            </a:xfrm>
            <a:prstGeom prst="rect">
              <a:avLst/>
            </a:prstGeom>
            <a:noFill/>
            <a:ln>
              <a:noFill/>
            </a:ln>
          </p:spPr>
        </p:pic>
        <p:sp>
          <p:nvSpPr>
            <p:cNvPr id="238" name="Google Shape;238;p28"/>
            <p:cNvSpPr txBox="1"/>
            <p:nvPr/>
          </p:nvSpPr>
          <p:spPr>
            <a:xfrm>
              <a:off x="4036175" y="1284500"/>
              <a:ext cx="1198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Клеточная компонента</a:t>
              </a:r>
              <a:endParaRPr sz="1300"/>
            </a:p>
          </p:txBody>
        </p:sp>
        <p:sp>
          <p:nvSpPr>
            <p:cNvPr id="239" name="Google Shape;239;p28"/>
            <p:cNvSpPr txBox="1"/>
            <p:nvPr/>
          </p:nvSpPr>
          <p:spPr>
            <a:xfrm>
              <a:off x="5483975" y="1284500"/>
              <a:ext cx="1332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Биологический процесс</a:t>
              </a:r>
              <a:endParaRPr sz="1300"/>
            </a:p>
          </p:txBody>
        </p:sp>
        <p:sp>
          <p:nvSpPr>
            <p:cNvPr id="240" name="Google Shape;240;p28"/>
            <p:cNvSpPr txBox="1"/>
            <p:nvPr/>
          </p:nvSpPr>
          <p:spPr>
            <a:xfrm>
              <a:off x="7084175" y="1284500"/>
              <a:ext cx="1332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Молекулярная функция</a:t>
              </a:r>
              <a:endParaRPr sz="13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1464625" y="49750"/>
            <a:ext cx="6015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Анализ функционального обогащения</a:t>
            </a:r>
            <a:endParaRPr/>
          </a:p>
        </p:txBody>
      </p:sp>
      <p:graphicFrame>
        <p:nvGraphicFramePr>
          <p:cNvPr id="246" name="Google Shape;246;p29"/>
          <p:cNvGraphicFramePr/>
          <p:nvPr/>
        </p:nvGraphicFramePr>
        <p:xfrm>
          <a:off x="5609450" y="2108575"/>
          <a:ext cx="3000000" cy="3000000"/>
        </p:xfrm>
        <a:graphic>
          <a:graphicData uri="http://schemas.openxmlformats.org/drawingml/2006/table">
            <a:tbl>
              <a:tblPr>
                <a:noFill/>
                <a:tableStyleId>{187E5D3A-A7DF-4BB8-B349-8A71011022F5}</a:tableStyleId>
              </a:tblPr>
              <a:tblGrid>
                <a:gridCol w="1024100"/>
                <a:gridCol w="1024100"/>
              </a:tblGrid>
              <a:tr h="466425">
                <a:tc>
                  <a:txBody>
                    <a:bodyPr/>
                    <a:lstStyle/>
                    <a:p>
                      <a:pPr indent="0" lvl="0" marL="0" rtl="0" algn="ctr">
                        <a:spcBef>
                          <a:spcPts val="0"/>
                        </a:spcBef>
                        <a:spcAft>
                          <a:spcPts val="0"/>
                        </a:spcAft>
                        <a:buNone/>
                      </a:pPr>
                      <a:r>
                        <a:rPr lang="en-GB"/>
                        <a:t>3</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a:t>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6425">
                <a:tc>
                  <a:txBody>
                    <a:bodyPr/>
                    <a:lstStyle/>
                    <a:p>
                      <a:pPr indent="0" lvl="0" marL="0" rtl="0" algn="ctr">
                        <a:spcBef>
                          <a:spcPts val="0"/>
                        </a:spcBef>
                        <a:spcAft>
                          <a:spcPts val="0"/>
                        </a:spcAft>
                        <a:buNone/>
                      </a:pPr>
                      <a:r>
                        <a:rPr lang="en-GB"/>
                        <a:t>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a:t>18</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grpSp>
        <p:nvGrpSpPr>
          <p:cNvPr id="247" name="Google Shape;247;p29"/>
          <p:cNvGrpSpPr/>
          <p:nvPr/>
        </p:nvGrpSpPr>
        <p:grpSpPr>
          <a:xfrm>
            <a:off x="4988475" y="1718400"/>
            <a:ext cx="2544000" cy="1309500"/>
            <a:chOff x="4988475" y="1718400"/>
            <a:chExt cx="2544000" cy="1309500"/>
          </a:xfrm>
        </p:grpSpPr>
        <p:sp>
          <p:nvSpPr>
            <p:cNvPr id="248" name="Google Shape;248;p29"/>
            <p:cNvSpPr txBox="1"/>
            <p:nvPr/>
          </p:nvSpPr>
          <p:spPr>
            <a:xfrm>
              <a:off x="5826675" y="1718400"/>
              <a:ext cx="7152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8761D"/>
                  </a:solidFill>
                </a:rPr>
                <a:t>ДЭГ+</a:t>
              </a:r>
              <a:endParaRPr b="1">
                <a:solidFill>
                  <a:srgbClr val="38761D"/>
                </a:solidFill>
              </a:endParaRPr>
            </a:p>
          </p:txBody>
        </p:sp>
        <p:sp>
          <p:nvSpPr>
            <p:cNvPr id="249" name="Google Shape;249;p29"/>
            <p:cNvSpPr txBox="1"/>
            <p:nvPr/>
          </p:nvSpPr>
          <p:spPr>
            <a:xfrm>
              <a:off x="6817275" y="1718400"/>
              <a:ext cx="7152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ДЭГ-</a:t>
              </a:r>
              <a:endParaRPr b="1"/>
            </a:p>
          </p:txBody>
        </p:sp>
        <p:sp>
          <p:nvSpPr>
            <p:cNvPr id="250" name="Google Shape;250;p29"/>
            <p:cNvSpPr txBox="1"/>
            <p:nvPr/>
          </p:nvSpPr>
          <p:spPr>
            <a:xfrm>
              <a:off x="4988475" y="2099400"/>
              <a:ext cx="7152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GO</a:t>
              </a:r>
              <a:r>
                <a:rPr b="1" baseline="-25000" lang="en-GB">
                  <a:solidFill>
                    <a:srgbClr val="FF0000"/>
                  </a:solidFill>
                </a:rPr>
                <a:t>i</a:t>
              </a:r>
              <a:r>
                <a:rPr b="1" lang="en-GB">
                  <a:solidFill>
                    <a:srgbClr val="FF0000"/>
                  </a:solidFill>
                </a:rPr>
                <a:t>+</a:t>
              </a:r>
              <a:endParaRPr b="1">
                <a:solidFill>
                  <a:srgbClr val="FF0000"/>
                </a:solidFill>
              </a:endParaRPr>
            </a:p>
          </p:txBody>
        </p:sp>
        <p:sp>
          <p:nvSpPr>
            <p:cNvPr id="251" name="Google Shape;251;p29"/>
            <p:cNvSpPr txBox="1"/>
            <p:nvPr/>
          </p:nvSpPr>
          <p:spPr>
            <a:xfrm>
              <a:off x="4988475" y="2556600"/>
              <a:ext cx="7152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rPr>
                <a:t>GO</a:t>
              </a:r>
              <a:r>
                <a:rPr b="1" baseline="-25000" lang="en-GB">
                  <a:solidFill>
                    <a:srgbClr val="000000"/>
                  </a:solidFill>
                </a:rPr>
                <a:t>i</a:t>
              </a:r>
              <a:r>
                <a:rPr b="1" lang="en-GB"/>
                <a:t>-</a:t>
              </a:r>
              <a:endParaRPr b="1"/>
            </a:p>
          </p:txBody>
        </p:sp>
      </p:grpSp>
      <p:grpSp>
        <p:nvGrpSpPr>
          <p:cNvPr id="252" name="Google Shape;252;p29"/>
          <p:cNvGrpSpPr/>
          <p:nvPr/>
        </p:nvGrpSpPr>
        <p:grpSpPr>
          <a:xfrm>
            <a:off x="2509675" y="1635150"/>
            <a:ext cx="1901038" cy="1877525"/>
            <a:chOff x="2509675" y="1635150"/>
            <a:chExt cx="1901038" cy="1877525"/>
          </a:xfrm>
        </p:grpSpPr>
        <p:sp>
          <p:nvSpPr>
            <p:cNvPr id="253" name="Google Shape;253;p29"/>
            <p:cNvSpPr txBox="1"/>
            <p:nvPr/>
          </p:nvSpPr>
          <p:spPr>
            <a:xfrm>
              <a:off x="2509675" y="1635150"/>
              <a:ext cx="876600" cy="13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rgbClr val="FF0000"/>
                  </a:solidFill>
                </a:rPr>
                <a:t>ген 1</a:t>
              </a:r>
              <a:endParaRPr>
                <a:solidFill>
                  <a:srgbClr val="FF0000"/>
                </a:solidFill>
              </a:endParaRPr>
            </a:p>
            <a:p>
              <a:pPr indent="0" lvl="0" marL="0" rtl="0" algn="ctr">
                <a:spcBef>
                  <a:spcPts val="0"/>
                </a:spcBef>
                <a:spcAft>
                  <a:spcPts val="0"/>
                </a:spcAft>
                <a:buNone/>
              </a:pPr>
              <a:r>
                <a:rPr lang="en-GB">
                  <a:solidFill>
                    <a:srgbClr val="FF0000"/>
                  </a:solidFill>
                </a:rPr>
                <a:t>ген 2</a:t>
              </a:r>
              <a:endParaRPr>
                <a:solidFill>
                  <a:srgbClr val="FF0000"/>
                </a:solidFill>
              </a:endParaRPr>
            </a:p>
            <a:p>
              <a:pPr indent="0" lvl="0" marL="0" rtl="0" algn="ctr">
                <a:spcBef>
                  <a:spcPts val="0"/>
                </a:spcBef>
                <a:spcAft>
                  <a:spcPts val="0"/>
                </a:spcAft>
                <a:buNone/>
              </a:pPr>
              <a:r>
                <a:rPr lang="en-GB">
                  <a:solidFill>
                    <a:srgbClr val="000000"/>
                  </a:solidFill>
                </a:rPr>
                <a:t>ген 3</a:t>
              </a:r>
              <a:endParaRPr>
                <a:solidFill>
                  <a:srgbClr val="000000"/>
                </a:solidFill>
              </a:endParaRPr>
            </a:p>
            <a:p>
              <a:pPr indent="0" lvl="0" marL="0" rtl="0" algn="ctr">
                <a:spcBef>
                  <a:spcPts val="0"/>
                </a:spcBef>
                <a:spcAft>
                  <a:spcPts val="0"/>
                </a:spcAft>
                <a:buNone/>
              </a:pPr>
              <a:r>
                <a:rPr lang="en-GB">
                  <a:solidFill>
                    <a:srgbClr val="FF0000"/>
                  </a:solidFill>
                </a:rPr>
                <a:t>ген 4</a:t>
              </a:r>
              <a:endParaRPr>
                <a:solidFill>
                  <a:srgbClr val="FF0000"/>
                </a:solidFill>
              </a:endParaRPr>
            </a:p>
            <a:p>
              <a:pPr indent="0" lvl="0" marL="0" rtl="0" algn="ctr">
                <a:spcBef>
                  <a:spcPts val="0"/>
                </a:spcBef>
                <a:spcAft>
                  <a:spcPts val="0"/>
                </a:spcAft>
                <a:buNone/>
              </a:pPr>
              <a:r>
                <a:rPr lang="en-GB">
                  <a:solidFill>
                    <a:srgbClr val="000000"/>
                  </a:solidFill>
                </a:rPr>
                <a:t>ген 5</a:t>
              </a:r>
              <a:endParaRPr>
                <a:solidFill>
                  <a:srgbClr val="000000"/>
                </a:solidFill>
              </a:endParaRPr>
            </a:p>
            <a:p>
              <a:pPr indent="0" lvl="0" marL="0" rtl="0" algn="ctr">
                <a:spcBef>
                  <a:spcPts val="0"/>
                </a:spcBef>
                <a:spcAft>
                  <a:spcPts val="0"/>
                </a:spcAft>
                <a:buNone/>
              </a:pPr>
              <a:r>
                <a:rPr lang="en-GB"/>
                <a:t>.</a:t>
              </a:r>
              <a:endParaRPr/>
            </a:p>
            <a:p>
              <a:pPr indent="0" lvl="0" marL="0" rtl="0" algn="ctr">
                <a:spcBef>
                  <a:spcPts val="0"/>
                </a:spcBef>
                <a:spcAft>
                  <a:spcPts val="0"/>
                </a:spcAft>
                <a:buNone/>
              </a:pPr>
              <a:r>
                <a:rPr lang="en-GB">
                  <a:solidFill>
                    <a:srgbClr val="FF0000"/>
                  </a:solidFill>
                </a:rPr>
                <a:t>ген 8</a:t>
              </a:r>
              <a:endParaRPr>
                <a:solidFill>
                  <a:srgbClr val="FF0000"/>
                </a:solidFill>
              </a:endParaRPr>
            </a:p>
            <a:p>
              <a:pPr indent="0" lvl="0" marL="0" rtl="0" algn="ctr">
                <a:spcBef>
                  <a:spcPts val="0"/>
                </a:spcBef>
                <a:spcAft>
                  <a:spcPts val="0"/>
                </a:spcAft>
                <a:buNone/>
              </a:pPr>
              <a:r>
                <a:rPr lang="en-GB"/>
                <a:t>.</a:t>
              </a:r>
              <a:endParaRPr/>
            </a:p>
            <a:p>
              <a:pPr indent="0" lvl="0" marL="0" rtl="0" algn="ctr">
                <a:spcBef>
                  <a:spcPts val="0"/>
                </a:spcBef>
                <a:spcAft>
                  <a:spcPts val="0"/>
                </a:spcAft>
                <a:buNone/>
              </a:pPr>
              <a:r>
                <a:rPr lang="en-GB">
                  <a:solidFill>
                    <a:srgbClr val="FF0000"/>
                  </a:solidFill>
                </a:rPr>
                <a:t>ген 25</a:t>
              </a:r>
              <a:endParaRPr>
                <a:solidFill>
                  <a:srgbClr val="FF0000"/>
                </a:solidFill>
              </a:endParaRPr>
            </a:p>
            <a:p>
              <a:pPr indent="0" lvl="0" marL="0" rtl="0" algn="ctr">
                <a:spcBef>
                  <a:spcPts val="0"/>
                </a:spcBef>
                <a:spcAft>
                  <a:spcPts val="0"/>
                </a:spcAft>
                <a:buNone/>
              </a:pPr>
              <a:r>
                <a:t/>
              </a:r>
              <a:endParaRPr/>
            </a:p>
          </p:txBody>
        </p:sp>
        <p:cxnSp>
          <p:nvCxnSpPr>
            <p:cNvPr id="254" name="Google Shape;254;p29"/>
            <p:cNvCxnSpPr/>
            <p:nvPr/>
          </p:nvCxnSpPr>
          <p:spPr>
            <a:xfrm>
              <a:off x="3278950" y="1836750"/>
              <a:ext cx="490800" cy="98100"/>
            </a:xfrm>
            <a:prstGeom prst="straightConnector1">
              <a:avLst/>
            </a:prstGeom>
            <a:noFill/>
            <a:ln cap="flat" cmpd="sng" w="9525">
              <a:solidFill>
                <a:srgbClr val="595959"/>
              </a:solidFill>
              <a:prstDash val="solid"/>
              <a:round/>
              <a:headEnd len="med" w="med" type="none"/>
              <a:tailEnd len="med" w="med" type="none"/>
            </a:ln>
          </p:spPr>
        </p:cxnSp>
        <p:cxnSp>
          <p:nvCxnSpPr>
            <p:cNvPr id="255" name="Google Shape;255;p29"/>
            <p:cNvCxnSpPr/>
            <p:nvPr/>
          </p:nvCxnSpPr>
          <p:spPr>
            <a:xfrm>
              <a:off x="3242025" y="2023200"/>
              <a:ext cx="513900" cy="30900"/>
            </a:xfrm>
            <a:prstGeom prst="straightConnector1">
              <a:avLst/>
            </a:prstGeom>
            <a:noFill/>
            <a:ln cap="flat" cmpd="sng" w="9525">
              <a:solidFill>
                <a:srgbClr val="595959"/>
              </a:solidFill>
              <a:prstDash val="solid"/>
              <a:round/>
              <a:headEnd len="med" w="med" type="none"/>
              <a:tailEnd len="med" w="med" type="none"/>
            </a:ln>
          </p:spPr>
        </p:cxnSp>
        <p:cxnSp>
          <p:nvCxnSpPr>
            <p:cNvPr id="256" name="Google Shape;256;p29"/>
            <p:cNvCxnSpPr/>
            <p:nvPr/>
          </p:nvCxnSpPr>
          <p:spPr>
            <a:xfrm flipH="1" rot="10800000">
              <a:off x="3242025" y="2152350"/>
              <a:ext cx="499800" cy="261900"/>
            </a:xfrm>
            <a:prstGeom prst="straightConnector1">
              <a:avLst/>
            </a:prstGeom>
            <a:noFill/>
            <a:ln cap="flat" cmpd="sng" w="9525">
              <a:solidFill>
                <a:srgbClr val="595959"/>
              </a:solidFill>
              <a:prstDash val="solid"/>
              <a:round/>
              <a:headEnd len="med" w="med" type="none"/>
              <a:tailEnd len="med" w="med" type="none"/>
            </a:ln>
          </p:spPr>
        </p:cxnSp>
        <p:cxnSp>
          <p:nvCxnSpPr>
            <p:cNvPr id="257" name="Google Shape;257;p29"/>
            <p:cNvCxnSpPr/>
            <p:nvPr/>
          </p:nvCxnSpPr>
          <p:spPr>
            <a:xfrm flipH="1" rot="10800000">
              <a:off x="3208825" y="2243550"/>
              <a:ext cx="603000" cy="848400"/>
            </a:xfrm>
            <a:prstGeom prst="straightConnector1">
              <a:avLst/>
            </a:prstGeom>
            <a:noFill/>
            <a:ln cap="flat" cmpd="sng" w="9525">
              <a:solidFill>
                <a:srgbClr val="595959"/>
              </a:solidFill>
              <a:prstDash val="solid"/>
              <a:round/>
              <a:headEnd len="med" w="med" type="none"/>
              <a:tailEnd len="med" w="med" type="none"/>
            </a:ln>
          </p:spPr>
        </p:cxnSp>
        <p:cxnSp>
          <p:nvCxnSpPr>
            <p:cNvPr id="258" name="Google Shape;258;p29"/>
            <p:cNvCxnSpPr/>
            <p:nvPr/>
          </p:nvCxnSpPr>
          <p:spPr>
            <a:xfrm flipH="1" rot="10800000">
              <a:off x="3250900" y="2292575"/>
              <a:ext cx="624000" cy="1220100"/>
            </a:xfrm>
            <a:prstGeom prst="straightConnector1">
              <a:avLst/>
            </a:prstGeom>
            <a:noFill/>
            <a:ln cap="flat" cmpd="sng" w="9525">
              <a:solidFill>
                <a:srgbClr val="595959"/>
              </a:solidFill>
              <a:prstDash val="solid"/>
              <a:round/>
              <a:headEnd len="med" w="med" type="none"/>
              <a:tailEnd len="med" w="med" type="none"/>
            </a:ln>
          </p:spPr>
        </p:cxnSp>
        <p:sp>
          <p:nvSpPr>
            <p:cNvPr id="259" name="Google Shape;259;p29"/>
            <p:cNvSpPr txBox="1"/>
            <p:nvPr/>
          </p:nvSpPr>
          <p:spPr>
            <a:xfrm>
              <a:off x="3807713" y="1803000"/>
              <a:ext cx="6030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0000"/>
                  </a:solidFill>
                </a:rPr>
                <a:t>GO</a:t>
              </a:r>
              <a:r>
                <a:rPr baseline="-25000" lang="en-GB" sz="1800">
                  <a:solidFill>
                    <a:srgbClr val="FF0000"/>
                  </a:solidFill>
                </a:rPr>
                <a:t>i</a:t>
              </a:r>
              <a:endParaRPr baseline="-25000" sz="1800">
                <a:solidFill>
                  <a:srgbClr val="FF0000"/>
                </a:solidFill>
              </a:endParaRPr>
            </a:p>
          </p:txBody>
        </p:sp>
      </p:grpSp>
      <p:sp>
        <p:nvSpPr>
          <p:cNvPr id="260" name="Google Shape;260;p29"/>
          <p:cNvSpPr txBox="1"/>
          <p:nvPr/>
        </p:nvSpPr>
        <p:spPr>
          <a:xfrm>
            <a:off x="455775" y="1635150"/>
            <a:ext cx="876600" cy="13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ген 1</a:t>
            </a:r>
            <a:endParaRPr/>
          </a:p>
          <a:p>
            <a:pPr indent="0" lvl="0" marL="0" rtl="0" algn="ctr">
              <a:spcBef>
                <a:spcPts val="0"/>
              </a:spcBef>
              <a:spcAft>
                <a:spcPts val="0"/>
              </a:spcAft>
              <a:buNone/>
            </a:pPr>
            <a:r>
              <a:rPr lang="en-GB"/>
              <a:t>ген 2</a:t>
            </a:r>
            <a:endParaRPr/>
          </a:p>
          <a:p>
            <a:pPr indent="0" lvl="0" marL="0" rtl="0" algn="ctr">
              <a:spcBef>
                <a:spcPts val="0"/>
              </a:spcBef>
              <a:spcAft>
                <a:spcPts val="0"/>
              </a:spcAft>
              <a:buNone/>
            </a:pPr>
            <a:r>
              <a:rPr lang="en-GB">
                <a:solidFill>
                  <a:srgbClr val="000000"/>
                </a:solidFill>
              </a:rPr>
              <a:t>ген 3</a:t>
            </a:r>
            <a:endParaRPr>
              <a:solidFill>
                <a:srgbClr val="000000"/>
              </a:solidFill>
            </a:endParaRPr>
          </a:p>
          <a:p>
            <a:pPr indent="0" lvl="0" marL="0" rtl="0" algn="ctr">
              <a:spcBef>
                <a:spcPts val="0"/>
              </a:spcBef>
              <a:spcAft>
                <a:spcPts val="0"/>
              </a:spcAft>
              <a:buNone/>
            </a:pPr>
            <a:r>
              <a:rPr lang="en-GB">
                <a:solidFill>
                  <a:srgbClr val="000000"/>
                </a:solidFill>
              </a:rPr>
              <a:t>ген 4</a:t>
            </a:r>
            <a:endParaRPr>
              <a:solidFill>
                <a:srgbClr val="000000"/>
              </a:solidFill>
            </a:endParaRPr>
          </a:p>
          <a:p>
            <a:pPr indent="0" lvl="0" marL="0" rtl="0" algn="ctr">
              <a:spcBef>
                <a:spcPts val="0"/>
              </a:spcBef>
              <a:spcAft>
                <a:spcPts val="0"/>
              </a:spcAft>
              <a:buClr>
                <a:srgbClr val="000000"/>
              </a:buClr>
              <a:buSzPts val="1100"/>
              <a:buFont typeface="Arial"/>
              <a:buNone/>
            </a:pPr>
            <a:r>
              <a:rPr lang="en-GB">
                <a:solidFill>
                  <a:srgbClr val="000000"/>
                </a:solidFill>
              </a:rPr>
              <a:t>ген 5</a:t>
            </a:r>
            <a:endParaRPr>
              <a:solidFill>
                <a:srgbClr val="000000"/>
              </a:solidFill>
            </a:endParaRPr>
          </a:p>
          <a:p>
            <a:pPr indent="0" lvl="0" marL="0" rtl="0" algn="ctr">
              <a:spcBef>
                <a:spcPts val="0"/>
              </a:spcBef>
              <a:spcAft>
                <a:spcPts val="0"/>
              </a:spcAft>
              <a:buNone/>
            </a:pPr>
            <a:r>
              <a:rPr lang="en-GB"/>
              <a:t>.</a:t>
            </a:r>
            <a:endParaRPr/>
          </a:p>
          <a:p>
            <a:pPr indent="0" lvl="0" marL="0" rtl="0" algn="ctr">
              <a:spcBef>
                <a:spcPts val="0"/>
              </a:spcBef>
              <a:spcAft>
                <a:spcPts val="0"/>
              </a:spcAft>
              <a:buNone/>
            </a:pPr>
            <a:r>
              <a:rPr lang="en-GB"/>
              <a:t>ген 8</a:t>
            </a:r>
            <a:endParaRPr/>
          </a:p>
          <a:p>
            <a:pPr indent="0" lvl="0" marL="0" rtl="0" algn="ctr">
              <a:spcBef>
                <a:spcPts val="0"/>
              </a:spcBef>
              <a:spcAft>
                <a:spcPts val="0"/>
              </a:spcAft>
              <a:buNone/>
            </a:pPr>
            <a:r>
              <a:rPr lang="en-GB"/>
              <a:t>.</a:t>
            </a:r>
            <a:endParaRPr/>
          </a:p>
          <a:p>
            <a:pPr indent="0" lvl="0" marL="0" rtl="0" algn="ctr">
              <a:spcBef>
                <a:spcPts val="0"/>
              </a:spcBef>
              <a:spcAft>
                <a:spcPts val="0"/>
              </a:spcAft>
              <a:buNone/>
            </a:pPr>
            <a:r>
              <a:rPr lang="en-GB"/>
              <a:t>ген 25</a:t>
            </a:r>
            <a:endParaRPr/>
          </a:p>
          <a:p>
            <a:pPr indent="0" lvl="0" marL="0" rtl="0" algn="ctr">
              <a:spcBef>
                <a:spcPts val="0"/>
              </a:spcBef>
              <a:spcAft>
                <a:spcPts val="0"/>
              </a:spcAft>
              <a:buNone/>
            </a:pPr>
            <a:r>
              <a:t/>
            </a:r>
            <a:endParaRPr/>
          </a:p>
        </p:txBody>
      </p:sp>
      <p:sp>
        <p:nvSpPr>
          <p:cNvPr id="261" name="Google Shape;261;p29"/>
          <p:cNvSpPr/>
          <p:nvPr/>
        </p:nvSpPr>
        <p:spPr>
          <a:xfrm>
            <a:off x="659625" y="1723472"/>
            <a:ext cx="476700" cy="1045800"/>
          </a:xfrm>
          <a:prstGeom prst="rect">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9"/>
          <p:cNvSpPr txBox="1"/>
          <p:nvPr/>
        </p:nvSpPr>
        <p:spPr>
          <a:xfrm>
            <a:off x="1387875" y="1776725"/>
            <a:ext cx="577800" cy="47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38761D"/>
                </a:solidFill>
              </a:rPr>
              <a:t>ДЭГ</a:t>
            </a:r>
            <a:endParaRPr sz="1600">
              <a:solidFill>
                <a:srgbClr val="38761D"/>
              </a:solidFill>
            </a:endParaRPr>
          </a:p>
        </p:txBody>
      </p:sp>
      <p:sp>
        <p:nvSpPr>
          <p:cNvPr id="263" name="Google Shape;263;p29"/>
          <p:cNvSpPr/>
          <p:nvPr/>
        </p:nvSpPr>
        <p:spPr>
          <a:xfrm>
            <a:off x="2713525" y="1723472"/>
            <a:ext cx="476700" cy="1045800"/>
          </a:xfrm>
          <a:prstGeom prst="rect">
            <a:avLst/>
          </a:prstGeom>
          <a:no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 name="Google Shape;264;p29"/>
          <p:cNvGrpSpPr/>
          <p:nvPr/>
        </p:nvGrpSpPr>
        <p:grpSpPr>
          <a:xfrm>
            <a:off x="426275" y="1649875"/>
            <a:ext cx="7212738" cy="2073550"/>
            <a:chOff x="426275" y="1649875"/>
            <a:chExt cx="7212738" cy="2073550"/>
          </a:xfrm>
        </p:grpSpPr>
        <p:sp>
          <p:nvSpPr>
            <p:cNvPr id="265" name="Google Shape;265;p29"/>
            <p:cNvSpPr/>
            <p:nvPr/>
          </p:nvSpPr>
          <p:spPr>
            <a:xfrm>
              <a:off x="2483675" y="1649875"/>
              <a:ext cx="883500" cy="20136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9"/>
            <p:cNvSpPr/>
            <p:nvPr/>
          </p:nvSpPr>
          <p:spPr>
            <a:xfrm>
              <a:off x="426275" y="1649875"/>
              <a:ext cx="883500" cy="20136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a:off x="6616313" y="2097775"/>
              <a:ext cx="1022700" cy="9333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9"/>
            <p:cNvSpPr/>
            <p:nvPr/>
          </p:nvSpPr>
          <p:spPr>
            <a:xfrm>
              <a:off x="5203900" y="3252125"/>
              <a:ext cx="357600" cy="471300"/>
            </a:xfrm>
            <a:prstGeom prst="rect">
              <a:avLst/>
            </a:prstGeom>
            <a:no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29"/>
          <p:cNvSpPr txBox="1"/>
          <p:nvPr/>
        </p:nvSpPr>
        <p:spPr>
          <a:xfrm>
            <a:off x="787325" y="1006950"/>
            <a:ext cx="3257700" cy="3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t>SEA - singular enrichment analysis</a:t>
            </a:r>
            <a:endParaRPr b="1"/>
          </a:p>
        </p:txBody>
      </p:sp>
      <p:grpSp>
        <p:nvGrpSpPr>
          <p:cNvPr id="270" name="Google Shape;270;p29"/>
          <p:cNvGrpSpPr/>
          <p:nvPr/>
        </p:nvGrpSpPr>
        <p:grpSpPr>
          <a:xfrm>
            <a:off x="4675326" y="2097775"/>
            <a:ext cx="4312749" cy="1695425"/>
            <a:chOff x="4675326" y="2097775"/>
            <a:chExt cx="4312749" cy="1695425"/>
          </a:xfrm>
        </p:grpSpPr>
        <p:sp>
          <p:nvSpPr>
            <p:cNvPr id="271" name="Google Shape;271;p29"/>
            <p:cNvSpPr txBox="1"/>
            <p:nvPr/>
          </p:nvSpPr>
          <p:spPr>
            <a:xfrm>
              <a:off x="7017975" y="3112350"/>
              <a:ext cx="19701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a:t>p-value</a:t>
              </a:r>
              <a:r>
                <a:rPr b="1" lang="en-GB"/>
                <a:t> = 0.03766</a:t>
              </a:r>
              <a:endParaRPr b="1"/>
            </a:p>
          </p:txBody>
        </p:sp>
        <p:grpSp>
          <p:nvGrpSpPr>
            <p:cNvPr id="272" name="Google Shape;272;p29"/>
            <p:cNvGrpSpPr/>
            <p:nvPr/>
          </p:nvGrpSpPr>
          <p:grpSpPr>
            <a:xfrm>
              <a:off x="4727475" y="3193825"/>
              <a:ext cx="953700" cy="599375"/>
              <a:chOff x="4727475" y="2965225"/>
              <a:chExt cx="953700" cy="599375"/>
            </a:xfrm>
          </p:grpSpPr>
          <p:sp>
            <p:nvSpPr>
              <p:cNvPr id="273" name="Google Shape;273;p29"/>
              <p:cNvSpPr txBox="1"/>
              <p:nvPr/>
            </p:nvSpPr>
            <p:spPr>
              <a:xfrm>
                <a:off x="4727475" y="2965225"/>
                <a:ext cx="2682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t>3</a:t>
                </a:r>
                <a:endParaRPr b="1" u="sng"/>
              </a:p>
            </p:txBody>
          </p:sp>
          <p:sp>
            <p:nvSpPr>
              <p:cNvPr id="274" name="Google Shape;274;p29"/>
              <p:cNvSpPr txBox="1"/>
              <p:nvPr/>
            </p:nvSpPr>
            <p:spPr>
              <a:xfrm>
                <a:off x="4728100" y="3142500"/>
                <a:ext cx="2682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5</a:t>
                </a:r>
                <a:endParaRPr b="1"/>
              </a:p>
            </p:txBody>
          </p:sp>
          <p:sp>
            <p:nvSpPr>
              <p:cNvPr id="275" name="Google Shape;275;p29"/>
              <p:cNvSpPr txBox="1"/>
              <p:nvPr/>
            </p:nvSpPr>
            <p:spPr>
              <a:xfrm>
                <a:off x="5184675" y="2965225"/>
                <a:ext cx="2682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t>1 </a:t>
                </a:r>
                <a:endParaRPr b="1" u="sng"/>
              </a:p>
            </p:txBody>
          </p:sp>
          <p:sp>
            <p:nvSpPr>
              <p:cNvPr id="276" name="Google Shape;276;p29"/>
              <p:cNvSpPr txBox="1"/>
              <p:nvPr/>
            </p:nvSpPr>
            <p:spPr>
              <a:xfrm>
                <a:off x="5140875" y="3142500"/>
                <a:ext cx="5403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10</a:t>
                </a:r>
                <a:endParaRPr b="1"/>
              </a:p>
            </p:txBody>
          </p:sp>
          <p:sp>
            <p:nvSpPr>
              <p:cNvPr id="277" name="Google Shape;277;p29"/>
              <p:cNvSpPr txBox="1"/>
              <p:nvPr/>
            </p:nvSpPr>
            <p:spPr>
              <a:xfrm>
                <a:off x="4954000" y="3041000"/>
                <a:ext cx="280500" cy="35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00000"/>
                    </a:solidFill>
                  </a:rPr>
                  <a:t>&gt;</a:t>
                </a:r>
                <a:endParaRPr b="1"/>
              </a:p>
            </p:txBody>
          </p:sp>
        </p:grpSp>
        <p:sp>
          <p:nvSpPr>
            <p:cNvPr id="278" name="Google Shape;278;p29"/>
            <p:cNvSpPr/>
            <p:nvPr/>
          </p:nvSpPr>
          <p:spPr>
            <a:xfrm>
              <a:off x="5609438" y="2097775"/>
              <a:ext cx="972900" cy="9333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9"/>
            <p:cNvSpPr/>
            <p:nvPr/>
          </p:nvSpPr>
          <p:spPr>
            <a:xfrm>
              <a:off x="4675326" y="3252125"/>
              <a:ext cx="357600" cy="471300"/>
            </a:xfrm>
            <a:prstGeom prst="rect">
              <a:avLst/>
            </a:prstGeom>
            <a:no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0" name="Google Shape;280;p29"/>
          <p:cNvSpPr/>
          <p:nvPr/>
        </p:nvSpPr>
        <p:spPr>
          <a:xfrm>
            <a:off x="1404525" y="2355025"/>
            <a:ext cx="915600" cy="2619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9"/>
          <p:cNvSpPr/>
          <p:nvPr/>
        </p:nvSpPr>
        <p:spPr>
          <a:xfrm>
            <a:off x="3942350" y="2355025"/>
            <a:ext cx="915600" cy="261900"/>
          </a:xfrm>
          <a:prstGeom prst="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0"/>
          <p:cNvSpPr txBox="1"/>
          <p:nvPr>
            <p:ph type="title"/>
          </p:nvPr>
        </p:nvSpPr>
        <p:spPr>
          <a:xfrm>
            <a:off x="311700" y="216425"/>
            <a:ext cx="8520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400">
                <a:solidFill>
                  <a:srgbClr val="222222"/>
                </a:solidFill>
                <a:highlight>
                  <a:schemeClr val="lt1"/>
                </a:highlight>
              </a:rPr>
              <a:t>Связь</a:t>
            </a:r>
            <a:r>
              <a:rPr lang="en-GB" sz="2400">
                <a:solidFill>
                  <a:srgbClr val="222222"/>
                </a:solidFill>
                <a:highlight>
                  <a:schemeClr val="lt1"/>
                </a:highlight>
              </a:rPr>
              <a:t> степени изменения экспрессии и функции генов</a:t>
            </a:r>
            <a:endParaRPr sz="2400"/>
          </a:p>
          <a:p>
            <a:pPr indent="0" lvl="0" marL="0" rtl="0" algn="l">
              <a:spcBef>
                <a:spcPts val="0"/>
              </a:spcBef>
              <a:spcAft>
                <a:spcPts val="0"/>
              </a:spcAft>
              <a:buNone/>
            </a:pPr>
            <a:r>
              <a:t/>
            </a:r>
            <a:endParaRPr/>
          </a:p>
        </p:txBody>
      </p:sp>
      <p:sp>
        <p:nvSpPr>
          <p:cNvPr id="287" name="Google Shape;287;p30"/>
          <p:cNvSpPr txBox="1"/>
          <p:nvPr/>
        </p:nvSpPr>
        <p:spPr>
          <a:xfrm>
            <a:off x="7225825" y="4760700"/>
            <a:ext cx="19182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(St. Laurent et al., 2013)</a:t>
            </a:r>
            <a:endParaRPr sz="1200"/>
          </a:p>
        </p:txBody>
      </p:sp>
      <p:pic>
        <p:nvPicPr>
          <p:cNvPr id="288" name="Google Shape;288;p30"/>
          <p:cNvPicPr preferRelativeResize="0"/>
          <p:nvPr/>
        </p:nvPicPr>
        <p:blipFill>
          <a:blip r:embed="rId3">
            <a:alphaModFix/>
          </a:blip>
          <a:stretch>
            <a:fillRect/>
          </a:stretch>
        </p:blipFill>
        <p:spPr>
          <a:xfrm>
            <a:off x="4667700" y="558125"/>
            <a:ext cx="3655000" cy="4249250"/>
          </a:xfrm>
          <a:prstGeom prst="rect">
            <a:avLst/>
          </a:prstGeom>
          <a:noFill/>
          <a:ln>
            <a:noFill/>
          </a:ln>
        </p:spPr>
      </p:pic>
      <p:pic>
        <p:nvPicPr>
          <p:cNvPr id="289" name="Google Shape;289;p30"/>
          <p:cNvPicPr preferRelativeResize="0"/>
          <p:nvPr/>
        </p:nvPicPr>
        <p:blipFill>
          <a:blip r:embed="rId4">
            <a:alphaModFix/>
          </a:blip>
          <a:stretch>
            <a:fillRect/>
          </a:stretch>
        </p:blipFill>
        <p:spPr>
          <a:xfrm>
            <a:off x="640500" y="613325"/>
            <a:ext cx="3804926" cy="1581700"/>
          </a:xfrm>
          <a:prstGeom prst="rect">
            <a:avLst/>
          </a:prstGeom>
          <a:noFill/>
          <a:ln>
            <a:noFill/>
          </a:ln>
        </p:spPr>
      </p:pic>
      <p:sp>
        <p:nvSpPr>
          <p:cNvPr id="290" name="Google Shape;290;p30"/>
          <p:cNvSpPr txBox="1"/>
          <p:nvPr/>
        </p:nvSpPr>
        <p:spPr>
          <a:xfrm>
            <a:off x="760200" y="2679600"/>
            <a:ext cx="220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t>GO:0006412 translation</a:t>
            </a:r>
            <a:endParaRPr sz="1100">
              <a:solidFill>
                <a:srgbClr val="000000"/>
              </a:solidFill>
            </a:endParaRPr>
          </a:p>
        </p:txBody>
      </p:sp>
      <p:sp>
        <p:nvSpPr>
          <p:cNvPr id="291" name="Google Shape;291;p30"/>
          <p:cNvSpPr txBox="1"/>
          <p:nvPr/>
        </p:nvSpPr>
        <p:spPr>
          <a:xfrm>
            <a:off x="760200" y="3135500"/>
            <a:ext cx="27612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GB">
                <a:solidFill>
                  <a:srgbClr val="000000"/>
                </a:solidFill>
              </a:rPr>
              <a:t>Обогащение в ДЭГ - </a:t>
            </a:r>
            <a:r>
              <a:rPr lang="en-GB" sz="1500">
                <a:solidFill>
                  <a:srgbClr val="FF0000"/>
                </a:solidFill>
              </a:rPr>
              <a:t>108</a:t>
            </a:r>
            <a:r>
              <a:rPr lang="en-GB" sz="1500">
                <a:solidFill>
                  <a:srgbClr val="000000"/>
                </a:solidFill>
              </a:rPr>
              <a:t>/789 </a:t>
            </a:r>
            <a:endParaRPr sz="1500">
              <a:solidFill>
                <a:srgbClr val="000000"/>
              </a:solidFill>
            </a:endParaRPr>
          </a:p>
          <a:p>
            <a:pPr indent="0" lvl="0" marL="0" rtl="0" algn="l">
              <a:spcBef>
                <a:spcPts val="0"/>
              </a:spcBef>
              <a:spcAft>
                <a:spcPts val="0"/>
              </a:spcAft>
              <a:buNone/>
            </a:pPr>
            <a:r>
              <a:rPr lang="en-GB" sz="1100">
                <a:solidFill>
                  <a:srgbClr val="000000"/>
                </a:solidFill>
              </a:rPr>
              <a:t>(p-value 7.3 × 10</a:t>
            </a:r>
            <a:r>
              <a:rPr baseline="30000" lang="en-GB" sz="1100">
                <a:solidFill>
                  <a:srgbClr val="000000"/>
                </a:solidFill>
              </a:rPr>
              <a:t>−19</a:t>
            </a:r>
            <a:r>
              <a:rPr lang="en-GB" sz="1100">
                <a:solidFill>
                  <a:srgbClr val="000000"/>
                </a:solidFill>
              </a:rPr>
              <a:t>)</a:t>
            </a:r>
            <a:endParaRPr/>
          </a:p>
        </p:txBody>
      </p:sp>
      <p:sp>
        <p:nvSpPr>
          <p:cNvPr id="292" name="Google Shape;292;p30"/>
          <p:cNvSpPr txBox="1"/>
          <p:nvPr/>
        </p:nvSpPr>
        <p:spPr>
          <a:xfrm>
            <a:off x="760200" y="377620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000000"/>
                </a:solidFill>
              </a:rPr>
              <a:t>Обогащение в интервале weak-very weak - </a:t>
            </a:r>
            <a:r>
              <a:rPr lang="en-GB" sz="1500">
                <a:solidFill>
                  <a:srgbClr val="FF0000"/>
                </a:solidFill>
              </a:rPr>
              <a:t>96</a:t>
            </a:r>
            <a:r>
              <a:rPr lang="en-GB" sz="1500">
                <a:solidFill>
                  <a:srgbClr val="000000"/>
                </a:solidFill>
              </a:rPr>
              <a:t>/263</a:t>
            </a:r>
            <a:endParaRPr sz="1500">
              <a:solidFill>
                <a:srgbClr val="000000"/>
              </a:solidFill>
            </a:endParaRPr>
          </a:p>
          <a:p>
            <a:pPr indent="0" lvl="0" marL="0" rtl="0" algn="l">
              <a:spcBef>
                <a:spcPts val="0"/>
              </a:spcBef>
              <a:spcAft>
                <a:spcPts val="0"/>
              </a:spcAft>
              <a:buNone/>
            </a:pPr>
            <a:r>
              <a:rPr lang="en-GB" sz="1100">
                <a:solidFill>
                  <a:srgbClr val="000000"/>
                </a:solidFill>
              </a:rPr>
              <a:t> (p-value 6.</a:t>
            </a:r>
            <a:r>
              <a:rPr lang="en-GB" sz="1100">
                <a:solidFill>
                  <a:srgbClr val="000000"/>
                </a:solidFill>
              </a:rPr>
              <a:t>6 × 10</a:t>
            </a:r>
            <a:r>
              <a:rPr baseline="30000" lang="en-GB" sz="1100">
                <a:solidFill>
                  <a:srgbClr val="000000"/>
                </a:solidFill>
              </a:rPr>
              <a:t>−54</a:t>
            </a:r>
            <a:r>
              <a:rPr lang="en-GB" sz="1100">
                <a:solidFill>
                  <a:srgbClr val="000000"/>
                </a:solidFil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1"/>
          <p:cNvSpPr txBox="1"/>
          <p:nvPr>
            <p:ph type="title"/>
          </p:nvPr>
        </p:nvSpPr>
        <p:spPr>
          <a:xfrm>
            <a:off x="311700" y="101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Цели и задачи</a:t>
            </a:r>
            <a:endParaRPr/>
          </a:p>
        </p:txBody>
      </p:sp>
      <p:sp>
        <p:nvSpPr>
          <p:cNvPr id="298" name="Google Shape;298;p31"/>
          <p:cNvSpPr txBox="1"/>
          <p:nvPr>
            <p:ph idx="1" type="body"/>
          </p:nvPr>
        </p:nvSpPr>
        <p:spPr>
          <a:xfrm>
            <a:off x="311700" y="769475"/>
            <a:ext cx="8520600" cy="41406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sz="1400">
                <a:solidFill>
                  <a:schemeClr val="dk1"/>
                </a:solidFill>
              </a:rPr>
              <a:t>Целью данной работы является разработка метода анализа функционального обогащения с учетом количественных данных о степени изменения экспрессии генов и его апробация на данных </a:t>
            </a:r>
            <a:r>
              <a:rPr lang="en-GB" sz="1400">
                <a:solidFill>
                  <a:schemeClr val="dk1"/>
                </a:solidFill>
              </a:rPr>
              <a:t>транскриптомных экспериментов</a:t>
            </a:r>
            <a:r>
              <a:rPr lang="en-GB" sz="1400">
                <a:solidFill>
                  <a:schemeClr val="dk1"/>
                </a:solidFill>
              </a:rPr>
              <a:t>.</a:t>
            </a:r>
            <a:endParaRPr sz="1000">
              <a:solidFill>
                <a:schemeClr val="dk1"/>
              </a:solidFill>
            </a:endParaRPr>
          </a:p>
          <a:p>
            <a:pPr indent="0" lvl="0" marL="0" rtl="0" algn="l">
              <a:lnSpc>
                <a:spcPct val="115000"/>
              </a:lnSpc>
              <a:spcBef>
                <a:spcPts val="1000"/>
              </a:spcBef>
              <a:spcAft>
                <a:spcPts val="0"/>
              </a:spcAft>
              <a:buClr>
                <a:schemeClr val="dk1"/>
              </a:buClr>
              <a:buSzPts val="1100"/>
              <a:buFont typeface="Arial"/>
              <a:buNone/>
            </a:pPr>
            <a:r>
              <a:rPr lang="en-GB" sz="1400">
                <a:solidFill>
                  <a:schemeClr val="dk1"/>
                </a:solidFill>
              </a:rPr>
              <a:t>Для этого решаются следующие задачи: </a:t>
            </a:r>
            <a:endParaRPr sz="1400">
              <a:solidFill>
                <a:schemeClr val="dk1"/>
              </a:solidFill>
            </a:endParaRPr>
          </a:p>
          <a:p>
            <a:pPr indent="-317500" lvl="0" marL="457200" rtl="0" algn="l">
              <a:lnSpc>
                <a:spcPct val="115000"/>
              </a:lnSpc>
              <a:spcBef>
                <a:spcPts val="600"/>
              </a:spcBef>
              <a:spcAft>
                <a:spcPts val="0"/>
              </a:spcAft>
              <a:buClr>
                <a:schemeClr val="dk1"/>
              </a:buClr>
              <a:buSzPts val="1400"/>
              <a:buChar char="➢"/>
            </a:pPr>
            <a:r>
              <a:rPr lang="en-GB" sz="1400">
                <a:solidFill>
                  <a:schemeClr val="dk1"/>
                </a:solidFill>
              </a:rPr>
              <a:t>Разработка алгоритмов и компьютерных приложений для анализа представленности функциональных групп генов в списке дифференциально-экспрессирующихся генов, с учетом степени изменения их экспрессии:</a:t>
            </a:r>
            <a:endParaRPr sz="1400">
              <a:solidFill>
                <a:schemeClr val="dk1"/>
              </a:solidFill>
            </a:endParaRPr>
          </a:p>
          <a:p>
            <a:pPr indent="-317500" lvl="1" marL="914400" rtl="0" algn="l">
              <a:lnSpc>
                <a:spcPct val="115000"/>
              </a:lnSpc>
              <a:spcBef>
                <a:spcPts val="0"/>
              </a:spcBef>
              <a:spcAft>
                <a:spcPts val="0"/>
              </a:spcAft>
              <a:buClr>
                <a:schemeClr val="dk1"/>
              </a:buClr>
              <a:buSzPts val="1400"/>
              <a:buChar char="○"/>
            </a:pPr>
            <a:r>
              <a:rPr lang="en-GB">
                <a:solidFill>
                  <a:schemeClr val="dk1"/>
                </a:solidFill>
              </a:rPr>
              <a:t>Разработка алгоритма для анализа обогащения групп генов категориями Генной Онтологии (ГО), с учетом разброса степеней изменения экспрессии;</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GB">
                <a:solidFill>
                  <a:schemeClr val="dk1"/>
                </a:solidFill>
              </a:rPr>
              <a:t>Реализация разработанного алгоритма в виде пакета для языка программирования R с интегрированными средствами визуализации;</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GB">
                <a:solidFill>
                  <a:schemeClr val="dk1"/>
                </a:solidFill>
              </a:rPr>
              <a:t>Оценка надежности разработанного метода и сравнение с существующими методами анализа представленности функциональных групп генов;</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GB" sz="1400">
                <a:solidFill>
                  <a:schemeClr val="dk1"/>
                </a:solidFill>
              </a:rPr>
              <a:t>Массовая апробация разработанного метода на данных десятков транскриптомных экспериментов.</a:t>
            </a:r>
            <a:endParaRPr sz="1400">
              <a:solidFill>
                <a:schemeClr val="dk1"/>
              </a:solidFill>
            </a:endParaRPr>
          </a:p>
          <a:p>
            <a:pPr indent="0" lvl="0" marL="0" rtl="0" algn="l">
              <a:spcBef>
                <a:spcPts val="0"/>
              </a:spcBef>
              <a:spcAft>
                <a:spcPts val="1600"/>
              </a:spcAft>
              <a:buNone/>
            </a:pPr>
            <a:r>
              <a:t/>
            </a:r>
            <a:endParaRPr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32"/>
          <p:cNvPicPr preferRelativeResize="0"/>
          <p:nvPr/>
        </p:nvPicPr>
        <p:blipFill>
          <a:blip r:embed="rId3">
            <a:alphaModFix/>
          </a:blip>
          <a:stretch>
            <a:fillRect/>
          </a:stretch>
        </p:blipFill>
        <p:spPr>
          <a:xfrm>
            <a:off x="674200" y="964125"/>
            <a:ext cx="3621822" cy="2576402"/>
          </a:xfrm>
          <a:prstGeom prst="rect">
            <a:avLst/>
          </a:prstGeom>
          <a:noFill/>
          <a:ln>
            <a:noFill/>
          </a:ln>
        </p:spPr>
      </p:pic>
      <p:sp>
        <p:nvSpPr>
          <p:cNvPr id="304" name="Google Shape;304;p32"/>
          <p:cNvSpPr txBox="1"/>
          <p:nvPr>
            <p:ph type="title"/>
          </p:nvPr>
        </p:nvSpPr>
        <p:spPr>
          <a:xfrm>
            <a:off x="311700" y="-138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400"/>
              <a:t>Анализ фолд-специфичного обогащения (FSEA)</a:t>
            </a:r>
            <a:endParaRPr sz="2400"/>
          </a:p>
          <a:p>
            <a:pPr indent="0" lvl="0" marL="0" rtl="0" algn="l">
              <a:spcBef>
                <a:spcPts val="0"/>
              </a:spcBef>
              <a:spcAft>
                <a:spcPts val="0"/>
              </a:spcAft>
              <a:buNone/>
            </a:pPr>
            <a:r>
              <a:t/>
            </a:r>
            <a:endParaRPr/>
          </a:p>
        </p:txBody>
      </p:sp>
      <p:sp>
        <p:nvSpPr>
          <p:cNvPr id="305" name="Google Shape;305;p32"/>
          <p:cNvSpPr txBox="1"/>
          <p:nvPr/>
        </p:nvSpPr>
        <p:spPr>
          <a:xfrm>
            <a:off x="351250" y="3845325"/>
            <a:ext cx="4554000" cy="13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FSEA - </a:t>
            </a:r>
            <a:r>
              <a:rPr b="1" lang="en-GB"/>
              <a:t>F</a:t>
            </a:r>
            <a:r>
              <a:rPr lang="en-GB"/>
              <a:t>old-change </a:t>
            </a:r>
            <a:r>
              <a:rPr b="1" lang="en-GB"/>
              <a:t>S</a:t>
            </a:r>
            <a:r>
              <a:rPr lang="en-GB"/>
              <a:t>pecific </a:t>
            </a:r>
            <a:r>
              <a:rPr b="1" lang="en-GB"/>
              <a:t>E</a:t>
            </a:r>
            <a:r>
              <a:rPr lang="en-GB"/>
              <a:t>nrichment </a:t>
            </a:r>
            <a:r>
              <a:rPr b="1" lang="en-GB"/>
              <a:t>A</a:t>
            </a:r>
            <a:r>
              <a:rPr lang="en-GB"/>
              <a:t>nalysis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Фолд-специфичность</a:t>
            </a:r>
            <a:r>
              <a:rPr lang="en-GB"/>
              <a:t> - </a:t>
            </a:r>
            <a:r>
              <a:rPr lang="en-GB"/>
              <a:t>обогащ</a:t>
            </a:r>
            <a:r>
              <a:rPr lang="en-GB"/>
              <a:t>ение </a:t>
            </a:r>
            <a:r>
              <a:rPr lang="en-GB">
                <a:solidFill>
                  <a:schemeClr val="dk1"/>
                </a:solidFill>
              </a:rPr>
              <a:t>в определенном интервале степени изменения </a:t>
            </a:r>
            <a:r>
              <a:rPr lang="en-GB">
                <a:solidFill>
                  <a:schemeClr val="dk1"/>
                </a:solidFill>
              </a:rPr>
              <a:t>экспрессии</a:t>
            </a:r>
            <a:r>
              <a:rPr lang="en-GB">
                <a:solidFill>
                  <a:schemeClr val="dk1"/>
                </a:solidFill>
                <a:latin typeface="Times New Roman"/>
                <a:ea typeface="Times New Roman"/>
                <a:cs typeface="Times New Roman"/>
                <a:sym typeface="Times New Roman"/>
              </a:rPr>
              <a:t> </a:t>
            </a:r>
            <a:r>
              <a:rPr lang="en-GB"/>
              <a:t> </a:t>
            </a:r>
            <a:endParaRPr/>
          </a:p>
          <a:p>
            <a:pPr indent="0" lvl="0" marL="0" rtl="0" algn="l">
              <a:spcBef>
                <a:spcPts val="0"/>
              </a:spcBef>
              <a:spcAft>
                <a:spcPts val="0"/>
              </a:spcAft>
              <a:buNone/>
            </a:pPr>
            <a:r>
              <a:t/>
            </a:r>
            <a:endParaRPr/>
          </a:p>
        </p:txBody>
      </p:sp>
      <p:graphicFrame>
        <p:nvGraphicFramePr>
          <p:cNvPr id="306" name="Google Shape;306;p32"/>
          <p:cNvGraphicFramePr/>
          <p:nvPr/>
        </p:nvGraphicFramePr>
        <p:xfrm>
          <a:off x="6070475" y="3820675"/>
          <a:ext cx="3000000" cy="3000000"/>
        </p:xfrm>
        <a:graphic>
          <a:graphicData uri="http://schemas.openxmlformats.org/drawingml/2006/table">
            <a:tbl>
              <a:tblPr>
                <a:noFill/>
                <a:tableStyleId>{187E5D3A-A7DF-4BB8-B349-8A71011022F5}</a:tableStyleId>
              </a:tblPr>
              <a:tblGrid>
                <a:gridCol w="1024100"/>
                <a:gridCol w="1024100"/>
              </a:tblGrid>
              <a:tr h="466425">
                <a:tc>
                  <a:txBody>
                    <a:bodyPr/>
                    <a:lstStyle/>
                    <a:p>
                      <a:pPr indent="0" lvl="0" marL="0" rtl="0" algn="ctr">
                        <a:spcBef>
                          <a:spcPts val="0"/>
                        </a:spcBef>
                        <a:spcAft>
                          <a:spcPts val="0"/>
                        </a:spcAft>
                        <a:buNone/>
                      </a:pPr>
                      <a:r>
                        <a:rPr lang="en-GB"/>
                        <a:t>2</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a:t>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6425">
                <a:tc>
                  <a:txBody>
                    <a:bodyPr/>
                    <a:lstStyle/>
                    <a:p>
                      <a:pPr indent="0" lvl="0" marL="0" rtl="0" algn="ctr">
                        <a:spcBef>
                          <a:spcPts val="0"/>
                        </a:spcBef>
                        <a:spcAft>
                          <a:spcPts val="0"/>
                        </a:spcAft>
                        <a:buNone/>
                      </a:pPr>
                      <a:r>
                        <a:rPr lang="en-GB"/>
                        <a:t>1</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a:t>5</a:t>
                      </a:r>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07" name="Google Shape;307;p32"/>
          <p:cNvSpPr txBox="1"/>
          <p:nvPr/>
        </p:nvSpPr>
        <p:spPr>
          <a:xfrm>
            <a:off x="7278300" y="3430500"/>
            <a:ext cx="16467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2"/>
          <p:cNvSpPr/>
          <p:nvPr/>
        </p:nvSpPr>
        <p:spPr>
          <a:xfrm>
            <a:off x="2343250" y="1604025"/>
            <a:ext cx="645900" cy="234300"/>
          </a:xfrm>
          <a:prstGeom prst="roundRect">
            <a:avLst>
              <a:gd fmla="val 16667" name="adj"/>
            </a:avLst>
          </a:prstGeom>
          <a:solidFill>
            <a:srgbClr val="F3F3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38761D"/>
                </a:solidFill>
              </a:rPr>
              <a:t>ДЭГ</a:t>
            </a:r>
            <a:endParaRPr>
              <a:solidFill>
                <a:srgbClr val="38761D"/>
              </a:solidFill>
            </a:endParaRPr>
          </a:p>
        </p:txBody>
      </p:sp>
      <p:sp>
        <p:nvSpPr>
          <p:cNvPr id="309" name="Google Shape;309;p32"/>
          <p:cNvSpPr txBox="1"/>
          <p:nvPr/>
        </p:nvSpPr>
        <p:spPr>
          <a:xfrm>
            <a:off x="1166525" y="3430500"/>
            <a:ext cx="3066900" cy="3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t>Степень изменения экспрессии</a:t>
            </a:r>
            <a:endParaRPr sz="1000"/>
          </a:p>
        </p:txBody>
      </p:sp>
      <p:sp>
        <p:nvSpPr>
          <p:cNvPr id="310" name="Google Shape;310;p32"/>
          <p:cNvSpPr/>
          <p:nvPr/>
        </p:nvSpPr>
        <p:spPr>
          <a:xfrm>
            <a:off x="3211125" y="3520950"/>
            <a:ext cx="282300" cy="177000"/>
          </a:xfrm>
          <a:prstGeom prst="rightArrow">
            <a:avLst>
              <a:gd fmla="val 50000" name="adj1"/>
              <a:gd fmla="val 50000" name="adj2"/>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2"/>
          <p:cNvSpPr txBox="1"/>
          <p:nvPr/>
        </p:nvSpPr>
        <p:spPr>
          <a:xfrm>
            <a:off x="6303000" y="614550"/>
            <a:ext cx="1269300" cy="257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a:t>ген 1 - 1.1</a:t>
            </a:r>
            <a:endParaRPr/>
          </a:p>
          <a:p>
            <a:pPr indent="0" lvl="0" marL="0" rtl="0" algn="ctr">
              <a:lnSpc>
                <a:spcPct val="100000"/>
              </a:lnSpc>
              <a:spcBef>
                <a:spcPts val="0"/>
              </a:spcBef>
              <a:spcAft>
                <a:spcPts val="0"/>
              </a:spcAft>
              <a:buNone/>
            </a:pPr>
            <a:r>
              <a:rPr lang="en-GB"/>
              <a:t>ген 2 - 2.1</a:t>
            </a:r>
            <a:endParaRPr/>
          </a:p>
          <a:p>
            <a:pPr indent="0" lvl="0" marL="0" rtl="0" algn="ctr">
              <a:lnSpc>
                <a:spcPct val="100000"/>
              </a:lnSpc>
              <a:spcBef>
                <a:spcPts val="0"/>
              </a:spcBef>
              <a:spcAft>
                <a:spcPts val="0"/>
              </a:spcAft>
              <a:buNone/>
            </a:pPr>
            <a:r>
              <a:rPr lang="en-GB"/>
              <a:t>ген 3 - 2.5</a:t>
            </a:r>
            <a:endParaRPr/>
          </a:p>
          <a:p>
            <a:pPr indent="0" lvl="0" marL="0" rtl="0" algn="ctr">
              <a:lnSpc>
                <a:spcPct val="100000"/>
              </a:lnSpc>
              <a:spcBef>
                <a:spcPts val="0"/>
              </a:spcBef>
              <a:spcAft>
                <a:spcPts val="0"/>
              </a:spcAft>
              <a:buNone/>
            </a:pPr>
            <a:r>
              <a:rPr lang="en-GB"/>
              <a:t>ген 4 - 3.2</a:t>
            </a:r>
            <a:endParaRPr/>
          </a:p>
          <a:p>
            <a:pPr indent="0" lvl="0" marL="0" rtl="0" algn="ctr">
              <a:lnSpc>
                <a:spcPct val="100000"/>
              </a:lnSpc>
              <a:spcBef>
                <a:spcPts val="0"/>
              </a:spcBef>
              <a:spcAft>
                <a:spcPts val="0"/>
              </a:spcAft>
              <a:buNone/>
            </a:pPr>
            <a:r>
              <a:rPr lang="en-GB"/>
              <a:t>ген 5 - 4.3</a:t>
            </a:r>
            <a:endParaRPr/>
          </a:p>
          <a:p>
            <a:pPr indent="0" lvl="0" marL="0" rtl="0" algn="ctr">
              <a:lnSpc>
                <a:spcPct val="100000"/>
              </a:lnSpc>
              <a:spcBef>
                <a:spcPts val="0"/>
              </a:spcBef>
              <a:spcAft>
                <a:spcPts val="0"/>
              </a:spcAft>
              <a:buNone/>
            </a:pPr>
            <a:r>
              <a:rPr lang="en-GB"/>
              <a:t>ген 6 - 4.7</a:t>
            </a:r>
            <a:endParaRPr/>
          </a:p>
          <a:p>
            <a:pPr indent="0" lvl="0" marL="0" rtl="0" algn="ctr">
              <a:lnSpc>
                <a:spcPct val="100000"/>
              </a:lnSpc>
              <a:spcBef>
                <a:spcPts val="0"/>
              </a:spcBef>
              <a:spcAft>
                <a:spcPts val="0"/>
              </a:spcAft>
              <a:buNone/>
            </a:pPr>
            <a:r>
              <a:rPr lang="en-GB"/>
              <a:t>ген 7 - 4.8</a:t>
            </a:r>
            <a:endParaRPr/>
          </a:p>
          <a:p>
            <a:pPr indent="0" lvl="0" marL="0" rtl="0" algn="ctr">
              <a:lnSpc>
                <a:spcPct val="100000"/>
              </a:lnSpc>
              <a:spcBef>
                <a:spcPts val="0"/>
              </a:spcBef>
              <a:spcAft>
                <a:spcPts val="0"/>
              </a:spcAft>
              <a:buNone/>
            </a:pPr>
            <a:r>
              <a:rPr lang="en-GB"/>
              <a:t>ген 8 - 5.4</a:t>
            </a:r>
            <a:endParaRPr/>
          </a:p>
          <a:p>
            <a:pPr indent="0" lvl="0" marL="0" rtl="0" algn="ctr">
              <a:lnSpc>
                <a:spcPct val="100000"/>
              </a:lnSpc>
              <a:spcBef>
                <a:spcPts val="0"/>
              </a:spcBef>
              <a:spcAft>
                <a:spcPts val="0"/>
              </a:spcAft>
              <a:buNone/>
            </a:pPr>
            <a:r>
              <a:rPr lang="en-GB"/>
              <a:t>ген 9 - 6.8</a:t>
            </a:r>
            <a:endParaRPr/>
          </a:p>
        </p:txBody>
      </p:sp>
      <p:sp>
        <p:nvSpPr>
          <p:cNvPr id="312" name="Google Shape;312;p32"/>
          <p:cNvSpPr/>
          <p:nvPr/>
        </p:nvSpPr>
        <p:spPr>
          <a:xfrm>
            <a:off x="6070475" y="3820675"/>
            <a:ext cx="1024200" cy="933000"/>
          </a:xfrm>
          <a:prstGeom prst="rect">
            <a:avLst/>
          </a:prstGeom>
          <a:solidFill>
            <a:srgbClr val="980000">
              <a:alpha val="17420"/>
            </a:srgbClr>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2"/>
          <p:cNvSpPr/>
          <p:nvPr/>
        </p:nvSpPr>
        <p:spPr>
          <a:xfrm>
            <a:off x="7115975" y="3820675"/>
            <a:ext cx="1002600" cy="933000"/>
          </a:xfrm>
          <a:prstGeom prst="rect">
            <a:avLst/>
          </a:prstGeom>
          <a:solidFill>
            <a:srgbClr val="38761D">
              <a:alpha val="14040"/>
            </a:srgbClr>
          </a:solid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32"/>
          <p:cNvGrpSpPr/>
          <p:nvPr/>
        </p:nvGrpSpPr>
        <p:grpSpPr>
          <a:xfrm>
            <a:off x="5449500" y="3024688"/>
            <a:ext cx="2796875" cy="2118138"/>
            <a:chOff x="5449500" y="3024688"/>
            <a:chExt cx="2796875" cy="2118138"/>
          </a:xfrm>
        </p:grpSpPr>
        <p:cxnSp>
          <p:nvCxnSpPr>
            <p:cNvPr id="315" name="Google Shape;315;p32"/>
            <p:cNvCxnSpPr/>
            <p:nvPr/>
          </p:nvCxnSpPr>
          <p:spPr>
            <a:xfrm>
              <a:off x="7000875" y="3024688"/>
              <a:ext cx="9600" cy="476400"/>
            </a:xfrm>
            <a:prstGeom prst="straightConnector1">
              <a:avLst/>
            </a:prstGeom>
            <a:noFill/>
            <a:ln cap="flat" cmpd="sng" w="28575">
              <a:solidFill>
                <a:schemeClr val="dk2"/>
              </a:solidFill>
              <a:prstDash val="solid"/>
              <a:round/>
              <a:headEnd len="med" w="med" type="none"/>
              <a:tailEnd len="med" w="med" type="triangle"/>
            </a:ln>
          </p:spPr>
        </p:cxnSp>
        <p:sp>
          <p:nvSpPr>
            <p:cNvPr id="316" name="Google Shape;316;p32"/>
            <p:cNvSpPr txBox="1"/>
            <p:nvPr/>
          </p:nvSpPr>
          <p:spPr>
            <a:xfrm>
              <a:off x="5449500" y="3811500"/>
              <a:ext cx="7152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F0000"/>
                  </a:solidFill>
                </a:rPr>
                <a:t>GO</a:t>
              </a:r>
              <a:r>
                <a:rPr b="1" baseline="-25000" lang="en-GB">
                  <a:solidFill>
                    <a:srgbClr val="FF0000"/>
                  </a:solidFill>
                </a:rPr>
                <a:t>i</a:t>
              </a:r>
              <a:r>
                <a:rPr b="1" lang="en-GB">
                  <a:solidFill>
                    <a:srgbClr val="FF0000"/>
                  </a:solidFill>
                </a:rPr>
                <a:t>+</a:t>
              </a:r>
              <a:endParaRPr b="1">
                <a:solidFill>
                  <a:srgbClr val="FF0000"/>
                </a:solidFill>
              </a:endParaRPr>
            </a:p>
          </p:txBody>
        </p:sp>
        <p:sp>
          <p:nvSpPr>
            <p:cNvPr id="317" name="Google Shape;317;p32"/>
            <p:cNvSpPr txBox="1"/>
            <p:nvPr/>
          </p:nvSpPr>
          <p:spPr>
            <a:xfrm>
              <a:off x="5449500" y="4268700"/>
              <a:ext cx="7152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GO</a:t>
              </a:r>
              <a:r>
                <a:rPr baseline="-25000" lang="en-GB"/>
                <a:t>i</a:t>
              </a:r>
              <a:r>
                <a:rPr lang="en-GB"/>
                <a:t>-</a:t>
              </a:r>
              <a:endParaRPr/>
            </a:p>
          </p:txBody>
        </p:sp>
        <p:sp>
          <p:nvSpPr>
            <p:cNvPr id="318" name="Google Shape;318;p32"/>
            <p:cNvSpPr txBox="1"/>
            <p:nvPr/>
          </p:nvSpPr>
          <p:spPr>
            <a:xfrm>
              <a:off x="6150600" y="4720725"/>
              <a:ext cx="19608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Точный тест Фишера</a:t>
              </a:r>
              <a:endParaRPr/>
            </a:p>
          </p:txBody>
        </p:sp>
        <p:sp>
          <p:nvSpPr>
            <p:cNvPr id="319" name="Google Shape;319;p32"/>
            <p:cNvSpPr txBox="1"/>
            <p:nvPr/>
          </p:nvSpPr>
          <p:spPr>
            <a:xfrm>
              <a:off x="6070475" y="3430500"/>
              <a:ext cx="11091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980000"/>
                  </a:solidFill>
                </a:rPr>
                <a:t>квантиль+ </a:t>
              </a:r>
              <a:endParaRPr>
                <a:solidFill>
                  <a:srgbClr val="980000"/>
                </a:solidFill>
              </a:endParaRPr>
            </a:p>
          </p:txBody>
        </p:sp>
        <p:sp>
          <p:nvSpPr>
            <p:cNvPr id="320" name="Google Shape;320;p32"/>
            <p:cNvSpPr txBox="1"/>
            <p:nvPr/>
          </p:nvSpPr>
          <p:spPr>
            <a:xfrm>
              <a:off x="7137275" y="3430500"/>
              <a:ext cx="11091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8761D"/>
                  </a:solidFill>
                </a:rPr>
                <a:t>квантиль-</a:t>
              </a:r>
              <a:r>
                <a:rPr lang="en-GB">
                  <a:solidFill>
                    <a:schemeClr val="dk1"/>
                  </a:solidFill>
                </a:rPr>
                <a:t> </a:t>
              </a:r>
              <a:endParaRPr>
                <a:solidFill>
                  <a:schemeClr val="dk1"/>
                </a:solidFill>
              </a:endParaRPr>
            </a:p>
            <a:p>
              <a:pPr indent="0" lvl="0" marL="0" rtl="0" algn="l">
                <a:spcBef>
                  <a:spcPts val="0"/>
                </a:spcBef>
                <a:spcAft>
                  <a:spcPts val="0"/>
                </a:spcAft>
                <a:buNone/>
              </a:pPr>
              <a:r>
                <a:t/>
              </a:r>
              <a:endParaRPr/>
            </a:p>
          </p:txBody>
        </p:sp>
      </p:grpSp>
      <p:grpSp>
        <p:nvGrpSpPr>
          <p:cNvPr id="321" name="Google Shape;321;p32"/>
          <p:cNvGrpSpPr/>
          <p:nvPr/>
        </p:nvGrpSpPr>
        <p:grpSpPr>
          <a:xfrm>
            <a:off x="898275" y="690750"/>
            <a:ext cx="6844050" cy="2628100"/>
            <a:chOff x="898275" y="690750"/>
            <a:chExt cx="6844050" cy="2628100"/>
          </a:xfrm>
        </p:grpSpPr>
        <p:sp>
          <p:nvSpPr>
            <p:cNvPr id="322" name="Google Shape;322;p32"/>
            <p:cNvSpPr/>
            <p:nvPr/>
          </p:nvSpPr>
          <p:spPr>
            <a:xfrm>
              <a:off x="6211125" y="690750"/>
              <a:ext cx="1531200" cy="2097300"/>
            </a:xfrm>
            <a:prstGeom prst="rect">
              <a:avLst/>
            </a:prstGeom>
            <a:solidFill>
              <a:srgbClr val="38761D">
                <a:alpha val="14040"/>
              </a:srgbClr>
            </a:solid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2"/>
            <p:cNvSpPr txBox="1"/>
            <p:nvPr/>
          </p:nvSpPr>
          <p:spPr>
            <a:xfrm>
              <a:off x="5586900" y="843150"/>
              <a:ext cx="577800" cy="47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600">
                  <a:solidFill>
                    <a:srgbClr val="38761D"/>
                  </a:solidFill>
                </a:rPr>
                <a:t>ДЭГ</a:t>
              </a:r>
              <a:endParaRPr sz="1600">
                <a:solidFill>
                  <a:srgbClr val="38761D"/>
                </a:solidFill>
              </a:endParaRPr>
            </a:p>
          </p:txBody>
        </p:sp>
        <p:sp>
          <p:nvSpPr>
            <p:cNvPr id="324" name="Google Shape;324;p32"/>
            <p:cNvSpPr/>
            <p:nvPr/>
          </p:nvSpPr>
          <p:spPr>
            <a:xfrm>
              <a:off x="898275" y="3206950"/>
              <a:ext cx="2397300" cy="111900"/>
            </a:xfrm>
            <a:prstGeom prst="rect">
              <a:avLst/>
            </a:prstGeom>
            <a:solidFill>
              <a:srgbClr val="D9EAD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32"/>
          <p:cNvGrpSpPr/>
          <p:nvPr/>
        </p:nvGrpSpPr>
        <p:grpSpPr>
          <a:xfrm>
            <a:off x="3310125" y="1998975"/>
            <a:ext cx="4072425" cy="1319875"/>
            <a:chOff x="3310125" y="1998975"/>
            <a:chExt cx="4072425" cy="1319875"/>
          </a:xfrm>
        </p:grpSpPr>
        <p:sp>
          <p:nvSpPr>
            <p:cNvPr id="326" name="Google Shape;326;p32"/>
            <p:cNvSpPr/>
            <p:nvPr/>
          </p:nvSpPr>
          <p:spPr>
            <a:xfrm>
              <a:off x="6492750" y="1998975"/>
              <a:ext cx="889800" cy="572700"/>
            </a:xfrm>
            <a:prstGeom prst="rect">
              <a:avLst/>
            </a:prstGeom>
            <a:solidFill>
              <a:srgbClr val="980000">
                <a:alpha val="17420"/>
              </a:srgbClr>
            </a:solidFill>
            <a:ln cap="flat" cmpd="sng" w="2857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a:off x="3310125" y="3206950"/>
              <a:ext cx="7986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8" name="Google Shape;328;p32"/>
            <p:cNvCxnSpPr>
              <a:stCxn id="327" idx="3"/>
              <a:endCxn id="326" idx="1"/>
            </p:cNvCxnSpPr>
            <p:nvPr/>
          </p:nvCxnSpPr>
          <p:spPr>
            <a:xfrm flipH="1" rot="10800000">
              <a:off x="4108725" y="2285200"/>
              <a:ext cx="2384100" cy="977700"/>
            </a:xfrm>
            <a:prstGeom prst="straightConnector1">
              <a:avLst/>
            </a:prstGeom>
            <a:noFill/>
            <a:ln cap="flat" cmpd="sng" w="28575">
              <a:solidFill>
                <a:srgbClr val="FF0000"/>
              </a:solidFill>
              <a:prstDash val="solid"/>
              <a:round/>
              <a:headEnd len="med" w="med" type="none"/>
              <a:tailEnd len="med" w="med" type="triangle"/>
            </a:ln>
          </p:spPr>
        </p:cxnSp>
      </p:grpSp>
      <p:grpSp>
        <p:nvGrpSpPr>
          <p:cNvPr id="329" name="Google Shape;329;p32"/>
          <p:cNvGrpSpPr/>
          <p:nvPr/>
        </p:nvGrpSpPr>
        <p:grpSpPr>
          <a:xfrm>
            <a:off x="6303000" y="614550"/>
            <a:ext cx="2241563" cy="2576400"/>
            <a:chOff x="6303000" y="843150"/>
            <a:chExt cx="2241563" cy="2576400"/>
          </a:xfrm>
        </p:grpSpPr>
        <p:sp>
          <p:nvSpPr>
            <p:cNvPr id="330" name="Google Shape;330;p32"/>
            <p:cNvSpPr txBox="1"/>
            <p:nvPr/>
          </p:nvSpPr>
          <p:spPr>
            <a:xfrm>
              <a:off x="6303000" y="843150"/>
              <a:ext cx="1269300" cy="2576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GB">
                  <a:solidFill>
                    <a:srgbClr val="FF0000"/>
                  </a:solidFill>
                </a:rPr>
                <a:t>ген 1 - 1.1</a:t>
              </a:r>
              <a:endParaRPr>
                <a:solidFill>
                  <a:srgbClr val="FF0000"/>
                </a:solidFill>
              </a:endParaRPr>
            </a:p>
            <a:p>
              <a:pPr indent="0" lvl="0" marL="0" rtl="0" algn="ctr">
                <a:lnSpc>
                  <a:spcPct val="100000"/>
                </a:lnSpc>
                <a:spcBef>
                  <a:spcPts val="0"/>
                </a:spcBef>
                <a:spcAft>
                  <a:spcPts val="0"/>
                </a:spcAft>
                <a:buNone/>
              </a:pPr>
              <a:r>
                <a:rPr lang="en-GB"/>
                <a:t>ген 2 - 2.1</a:t>
              </a:r>
              <a:endParaRPr/>
            </a:p>
            <a:p>
              <a:pPr indent="0" lvl="0" marL="0" rtl="0" algn="ctr">
                <a:lnSpc>
                  <a:spcPct val="100000"/>
                </a:lnSpc>
                <a:spcBef>
                  <a:spcPts val="0"/>
                </a:spcBef>
                <a:spcAft>
                  <a:spcPts val="0"/>
                </a:spcAft>
                <a:buNone/>
              </a:pPr>
              <a:r>
                <a:rPr lang="en-GB"/>
                <a:t>ген 3 - 2.5</a:t>
              </a:r>
              <a:endParaRPr/>
            </a:p>
            <a:p>
              <a:pPr indent="0" lvl="0" marL="0" rtl="0" algn="ctr">
                <a:lnSpc>
                  <a:spcPct val="100000"/>
                </a:lnSpc>
                <a:spcBef>
                  <a:spcPts val="0"/>
                </a:spcBef>
                <a:spcAft>
                  <a:spcPts val="0"/>
                </a:spcAft>
                <a:buNone/>
              </a:pPr>
              <a:r>
                <a:rPr lang="en-GB"/>
                <a:t>ген 4 - 3.2</a:t>
              </a:r>
              <a:endParaRPr/>
            </a:p>
            <a:p>
              <a:pPr indent="0" lvl="0" marL="0" rtl="0" algn="ctr">
                <a:lnSpc>
                  <a:spcPct val="100000"/>
                </a:lnSpc>
                <a:spcBef>
                  <a:spcPts val="0"/>
                </a:spcBef>
                <a:spcAft>
                  <a:spcPts val="0"/>
                </a:spcAft>
                <a:buNone/>
              </a:pPr>
              <a:r>
                <a:rPr lang="en-GB"/>
                <a:t>ген 5 - 4.3</a:t>
              </a:r>
              <a:endParaRPr/>
            </a:p>
            <a:p>
              <a:pPr indent="0" lvl="0" marL="0" rtl="0" algn="ctr">
                <a:lnSpc>
                  <a:spcPct val="100000"/>
                </a:lnSpc>
                <a:spcBef>
                  <a:spcPts val="0"/>
                </a:spcBef>
                <a:spcAft>
                  <a:spcPts val="0"/>
                </a:spcAft>
                <a:buNone/>
              </a:pPr>
              <a:r>
                <a:rPr lang="en-GB"/>
                <a:t>ген 6 - 4.7</a:t>
              </a:r>
              <a:endParaRPr/>
            </a:p>
            <a:p>
              <a:pPr indent="0" lvl="0" marL="0" rtl="0" algn="ctr">
                <a:lnSpc>
                  <a:spcPct val="100000"/>
                </a:lnSpc>
                <a:spcBef>
                  <a:spcPts val="0"/>
                </a:spcBef>
                <a:spcAft>
                  <a:spcPts val="0"/>
                </a:spcAft>
                <a:buNone/>
              </a:pPr>
              <a:r>
                <a:rPr lang="en-GB">
                  <a:solidFill>
                    <a:srgbClr val="FF0000"/>
                  </a:solidFill>
                </a:rPr>
                <a:t>ген 7 - 4.8</a:t>
              </a:r>
              <a:endParaRPr>
                <a:solidFill>
                  <a:srgbClr val="FF0000"/>
                </a:solidFill>
              </a:endParaRPr>
            </a:p>
            <a:p>
              <a:pPr indent="0" lvl="0" marL="0" rtl="0" algn="ctr">
                <a:lnSpc>
                  <a:spcPct val="100000"/>
                </a:lnSpc>
                <a:spcBef>
                  <a:spcPts val="0"/>
                </a:spcBef>
                <a:spcAft>
                  <a:spcPts val="0"/>
                </a:spcAft>
                <a:buNone/>
              </a:pPr>
              <a:r>
                <a:rPr lang="en-GB"/>
                <a:t>ген 8 - 5.4</a:t>
              </a:r>
              <a:endParaRPr/>
            </a:p>
            <a:p>
              <a:pPr indent="0" lvl="0" marL="0" rtl="0" algn="ctr">
                <a:lnSpc>
                  <a:spcPct val="100000"/>
                </a:lnSpc>
                <a:spcBef>
                  <a:spcPts val="0"/>
                </a:spcBef>
                <a:spcAft>
                  <a:spcPts val="0"/>
                </a:spcAft>
                <a:buNone/>
              </a:pPr>
              <a:r>
                <a:rPr lang="en-GB">
                  <a:solidFill>
                    <a:srgbClr val="FF0000"/>
                  </a:solidFill>
                </a:rPr>
                <a:t>ген 9 - 6.8</a:t>
              </a:r>
              <a:endParaRPr>
                <a:solidFill>
                  <a:srgbClr val="FF0000"/>
                </a:solidFill>
              </a:endParaRPr>
            </a:p>
          </p:txBody>
        </p:sp>
        <p:sp>
          <p:nvSpPr>
            <p:cNvPr id="331" name="Google Shape;331;p32"/>
            <p:cNvSpPr txBox="1"/>
            <p:nvPr/>
          </p:nvSpPr>
          <p:spPr>
            <a:xfrm>
              <a:off x="7941563" y="1555350"/>
              <a:ext cx="6030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FF0000"/>
                  </a:solidFill>
                </a:rPr>
                <a:t>GO</a:t>
              </a:r>
              <a:r>
                <a:rPr b="1" baseline="-25000" lang="en-GB" sz="1800">
                  <a:solidFill>
                    <a:srgbClr val="FF0000"/>
                  </a:solidFill>
                </a:rPr>
                <a:t>i</a:t>
              </a:r>
              <a:endParaRPr b="1" baseline="-25000" sz="1800">
                <a:solidFill>
                  <a:srgbClr val="FF0000"/>
                </a:solidFill>
              </a:endParaRPr>
            </a:p>
          </p:txBody>
        </p:sp>
        <p:cxnSp>
          <p:nvCxnSpPr>
            <p:cNvPr id="332" name="Google Shape;332;p32"/>
            <p:cNvCxnSpPr/>
            <p:nvPr/>
          </p:nvCxnSpPr>
          <p:spPr>
            <a:xfrm>
              <a:off x="7450763" y="1111350"/>
              <a:ext cx="597900" cy="479400"/>
            </a:xfrm>
            <a:prstGeom prst="straightConnector1">
              <a:avLst/>
            </a:prstGeom>
            <a:noFill/>
            <a:ln cap="flat" cmpd="sng" w="9525">
              <a:solidFill>
                <a:schemeClr val="dk2"/>
              </a:solidFill>
              <a:prstDash val="solid"/>
              <a:round/>
              <a:headEnd len="med" w="med" type="none"/>
              <a:tailEnd len="med" w="med" type="none"/>
            </a:ln>
          </p:spPr>
        </p:cxnSp>
        <p:cxnSp>
          <p:nvCxnSpPr>
            <p:cNvPr id="333" name="Google Shape;333;p32"/>
            <p:cNvCxnSpPr>
              <a:endCxn id="331" idx="1"/>
            </p:cNvCxnSpPr>
            <p:nvPr/>
          </p:nvCxnSpPr>
          <p:spPr>
            <a:xfrm flipH="1" rot="10800000">
              <a:off x="7448663" y="1791000"/>
              <a:ext cx="492900" cy="476100"/>
            </a:xfrm>
            <a:prstGeom prst="straightConnector1">
              <a:avLst/>
            </a:prstGeom>
            <a:noFill/>
            <a:ln cap="flat" cmpd="sng" w="9525">
              <a:solidFill>
                <a:schemeClr val="dk2"/>
              </a:solidFill>
              <a:prstDash val="solid"/>
              <a:round/>
              <a:headEnd len="med" w="med" type="none"/>
              <a:tailEnd len="med" w="med" type="none"/>
            </a:ln>
          </p:spPr>
        </p:cxnSp>
        <p:cxnSp>
          <p:nvCxnSpPr>
            <p:cNvPr id="334" name="Google Shape;334;p32"/>
            <p:cNvCxnSpPr/>
            <p:nvPr/>
          </p:nvCxnSpPr>
          <p:spPr>
            <a:xfrm flipH="1" rot="10800000">
              <a:off x="7458075" y="2000100"/>
              <a:ext cx="543000" cy="705000"/>
            </a:xfrm>
            <a:prstGeom prst="straightConnector1">
              <a:avLst/>
            </a:prstGeom>
            <a:noFill/>
            <a:ln cap="flat" cmpd="sng" w="9525">
              <a:solidFill>
                <a:schemeClr val="dk2"/>
              </a:solidFill>
              <a:prstDash val="solid"/>
              <a:round/>
              <a:headEnd len="med" w="med" type="none"/>
              <a:tailEnd len="med" w="med" type="none"/>
            </a:ln>
          </p:spPr>
        </p:cxnSp>
      </p:grpSp>
      <p:sp>
        <p:nvSpPr>
          <p:cNvPr id="335" name="Google Shape;335;p32"/>
          <p:cNvSpPr/>
          <p:nvPr/>
        </p:nvSpPr>
        <p:spPr>
          <a:xfrm flipH="1">
            <a:off x="898400" y="1040200"/>
            <a:ext cx="3209700" cy="872400"/>
          </a:xfrm>
          <a:prstGeom prst="rtTriangle">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2"/>
          <p:cNvSpPr/>
          <p:nvPr/>
        </p:nvSpPr>
        <p:spPr>
          <a:xfrm rot="-892743">
            <a:off x="1984619" y="988458"/>
            <a:ext cx="1078357" cy="302354"/>
          </a:xfrm>
          <a:prstGeom prst="rightArrow">
            <a:avLst>
              <a:gd fmla="val 50000" name="adj1"/>
              <a:gd fmla="val 50000" name="adj2"/>
            </a:avLst>
          </a:prstGeom>
          <a:solidFill>
            <a:srgbClr val="98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7" name="Google Shape;337;p32"/>
          <p:cNvGrpSpPr/>
          <p:nvPr/>
        </p:nvGrpSpPr>
        <p:grpSpPr>
          <a:xfrm>
            <a:off x="884325" y="2099200"/>
            <a:ext cx="3224400" cy="1219650"/>
            <a:chOff x="884325" y="2099200"/>
            <a:chExt cx="3224400" cy="1219650"/>
          </a:xfrm>
        </p:grpSpPr>
        <p:sp>
          <p:nvSpPr>
            <p:cNvPr id="338" name="Google Shape;338;p32"/>
            <p:cNvSpPr/>
            <p:nvPr/>
          </p:nvSpPr>
          <p:spPr>
            <a:xfrm>
              <a:off x="884325" y="2099200"/>
              <a:ext cx="7986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2"/>
            <p:cNvSpPr/>
            <p:nvPr/>
          </p:nvSpPr>
          <p:spPr>
            <a:xfrm>
              <a:off x="1682925" y="2515800"/>
              <a:ext cx="7986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2"/>
            <p:cNvSpPr/>
            <p:nvPr/>
          </p:nvSpPr>
          <p:spPr>
            <a:xfrm>
              <a:off x="2511525" y="2940450"/>
              <a:ext cx="7986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2"/>
            <p:cNvSpPr/>
            <p:nvPr/>
          </p:nvSpPr>
          <p:spPr>
            <a:xfrm>
              <a:off x="3310125" y="3206950"/>
              <a:ext cx="7986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 name="Google Shape;342;p32"/>
          <p:cNvGrpSpPr/>
          <p:nvPr/>
        </p:nvGrpSpPr>
        <p:grpSpPr>
          <a:xfrm>
            <a:off x="884325" y="2226975"/>
            <a:ext cx="3233100" cy="974175"/>
            <a:chOff x="884325" y="2226975"/>
            <a:chExt cx="3233100" cy="974175"/>
          </a:xfrm>
        </p:grpSpPr>
        <p:sp>
          <p:nvSpPr>
            <p:cNvPr id="343" name="Google Shape;343;p32"/>
            <p:cNvSpPr/>
            <p:nvPr/>
          </p:nvSpPr>
          <p:spPr>
            <a:xfrm>
              <a:off x="884325" y="2226975"/>
              <a:ext cx="16272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2"/>
            <p:cNvSpPr/>
            <p:nvPr/>
          </p:nvSpPr>
          <p:spPr>
            <a:xfrm>
              <a:off x="884325" y="2374050"/>
              <a:ext cx="24012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2"/>
            <p:cNvSpPr/>
            <p:nvPr/>
          </p:nvSpPr>
          <p:spPr>
            <a:xfrm>
              <a:off x="1682925" y="2793163"/>
              <a:ext cx="24012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2"/>
            <p:cNvSpPr/>
            <p:nvPr/>
          </p:nvSpPr>
          <p:spPr>
            <a:xfrm>
              <a:off x="1682925" y="2657550"/>
              <a:ext cx="16272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2"/>
            <p:cNvSpPr/>
            <p:nvPr/>
          </p:nvSpPr>
          <p:spPr>
            <a:xfrm>
              <a:off x="2490225" y="3089250"/>
              <a:ext cx="1627200" cy="111900"/>
            </a:xfrm>
            <a:prstGeom prst="rect">
              <a:avLst/>
            </a:prstGeom>
            <a:noFill/>
            <a:ln cap="flat" cmpd="sng" w="1905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37"/>
                                        </p:tgtEl>
                                      </p:cBhvr>
                                    </p:animEffect>
                                    <p:set>
                                      <p:cBhvr>
                                        <p:cTn dur="1" fill="hold">
                                          <p:stCondLst>
                                            <p:cond delay="1000"/>
                                          </p:stCondLst>
                                        </p:cTn>
                                        <p:tgtEl>
                                          <p:spTgt spid="33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42"/>
                                        </p:tgtEl>
                                      </p:cBhvr>
                                    </p:animEffect>
                                    <p:set>
                                      <p:cBhvr>
                                        <p:cTn dur="1" fill="hold">
                                          <p:stCondLst>
                                            <p:cond delay="1000"/>
                                          </p:stCondLst>
                                        </p:cTn>
                                        <p:tgtEl>
                                          <p:spTgt spid="342"/>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335"/>
                                        </p:tgtEl>
                                      </p:cBhvr>
                                    </p:animEffect>
                                    <p:set>
                                      <p:cBhvr>
                                        <p:cTn dur="1" fill="hold">
                                          <p:stCondLst>
                                            <p:cond delay="1000"/>
                                          </p:stCondLst>
                                        </p:cTn>
                                        <p:tgtEl>
                                          <p:spTgt spid="3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36"/>
                                        </p:tgtEl>
                                      </p:cBhvr>
                                    </p:animEffect>
                                    <p:set>
                                      <p:cBhvr>
                                        <p:cTn dur="1" fill="hold">
                                          <p:stCondLst>
                                            <p:cond delay="1000"/>
                                          </p:stCondLst>
                                        </p:cTn>
                                        <p:tgtEl>
                                          <p:spTgt spid="3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11"/>
                                        </p:tgtEl>
                                      </p:cBhvr>
                                    </p:animEffect>
                                    <p:set>
                                      <p:cBhvr>
                                        <p:cTn dur="1" fill="hold">
                                          <p:stCondLst>
                                            <p:cond delay="1000"/>
                                          </p:stCondLst>
                                        </p:cTn>
                                        <p:tgtEl>
                                          <p:spTgt spid="311"/>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3"/>
          <p:cNvSpPr txBox="1"/>
          <p:nvPr>
            <p:ph type="title"/>
          </p:nvPr>
        </p:nvSpPr>
        <p:spPr>
          <a:xfrm>
            <a:off x="0" y="140225"/>
            <a:ext cx="9144000" cy="572700"/>
          </a:xfrm>
          <a:prstGeom prst="rect">
            <a:avLst/>
          </a:prstGeom>
        </p:spPr>
        <p:txBody>
          <a:bodyPr anchorCtr="0" anchor="ctr" bIns="91425" lIns="91425" spcFirstLastPara="1" rIns="91425" wrap="square" tIns="91425">
            <a:noAutofit/>
          </a:bodyPr>
          <a:lstStyle/>
          <a:p>
            <a:pPr indent="0" lvl="0" marL="0" rtl="0" algn="ctr">
              <a:lnSpc>
                <a:spcPct val="150000"/>
              </a:lnSpc>
              <a:spcBef>
                <a:spcPts val="1800"/>
              </a:spcBef>
              <a:spcAft>
                <a:spcPts val="600"/>
              </a:spcAft>
              <a:buClr>
                <a:schemeClr val="dk1"/>
              </a:buClr>
              <a:buSzPts val="1100"/>
              <a:buFont typeface="Arial"/>
              <a:buNone/>
            </a:pPr>
            <a:r>
              <a:rPr lang="en-GB" sz="2000"/>
              <a:t>Доля ложноположительных результатов</a:t>
            </a:r>
            <a:endParaRPr sz="2000"/>
          </a:p>
        </p:txBody>
      </p:sp>
      <p:grpSp>
        <p:nvGrpSpPr>
          <p:cNvPr id="353" name="Google Shape;353;p33"/>
          <p:cNvGrpSpPr/>
          <p:nvPr/>
        </p:nvGrpSpPr>
        <p:grpSpPr>
          <a:xfrm>
            <a:off x="769275" y="1153225"/>
            <a:ext cx="2341200" cy="2899500"/>
            <a:chOff x="769275" y="1153225"/>
            <a:chExt cx="2341200" cy="2899500"/>
          </a:xfrm>
        </p:grpSpPr>
        <p:sp>
          <p:nvSpPr>
            <p:cNvPr id="354" name="Google Shape;354;p33"/>
            <p:cNvSpPr/>
            <p:nvPr/>
          </p:nvSpPr>
          <p:spPr>
            <a:xfrm>
              <a:off x="961025" y="14754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3"/>
            <p:cNvSpPr txBox="1"/>
            <p:nvPr/>
          </p:nvSpPr>
          <p:spPr>
            <a:xfrm>
              <a:off x="769275" y="11532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1</a:t>
              </a:r>
              <a:endParaRPr baseline="-25000" i="1">
                <a:latin typeface="Times New Roman"/>
                <a:ea typeface="Times New Roman"/>
                <a:cs typeface="Times New Roman"/>
                <a:sym typeface="Times New Roman"/>
              </a:endParaRPr>
            </a:p>
          </p:txBody>
        </p:sp>
        <p:sp>
          <p:nvSpPr>
            <p:cNvPr id="356" name="Google Shape;356;p33"/>
            <p:cNvSpPr/>
            <p:nvPr/>
          </p:nvSpPr>
          <p:spPr>
            <a:xfrm>
              <a:off x="1723025" y="14754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3"/>
            <p:cNvSpPr/>
            <p:nvPr/>
          </p:nvSpPr>
          <p:spPr>
            <a:xfrm>
              <a:off x="2561225" y="14754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3"/>
            <p:cNvSpPr/>
            <p:nvPr/>
          </p:nvSpPr>
          <p:spPr>
            <a:xfrm>
              <a:off x="961025" y="19326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3"/>
            <p:cNvSpPr/>
            <p:nvPr/>
          </p:nvSpPr>
          <p:spPr>
            <a:xfrm>
              <a:off x="1723025" y="19326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3"/>
            <p:cNvSpPr/>
            <p:nvPr/>
          </p:nvSpPr>
          <p:spPr>
            <a:xfrm>
              <a:off x="2561225" y="19326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3"/>
            <p:cNvSpPr/>
            <p:nvPr/>
          </p:nvSpPr>
          <p:spPr>
            <a:xfrm>
              <a:off x="961025" y="23898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3"/>
            <p:cNvSpPr/>
            <p:nvPr/>
          </p:nvSpPr>
          <p:spPr>
            <a:xfrm>
              <a:off x="1723025" y="23898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3"/>
            <p:cNvSpPr/>
            <p:nvPr/>
          </p:nvSpPr>
          <p:spPr>
            <a:xfrm>
              <a:off x="2561225" y="23898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3"/>
            <p:cNvSpPr/>
            <p:nvPr/>
          </p:nvSpPr>
          <p:spPr>
            <a:xfrm>
              <a:off x="961025" y="34566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3"/>
            <p:cNvSpPr/>
            <p:nvPr/>
          </p:nvSpPr>
          <p:spPr>
            <a:xfrm>
              <a:off x="1723025" y="34566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3"/>
            <p:cNvSpPr/>
            <p:nvPr/>
          </p:nvSpPr>
          <p:spPr>
            <a:xfrm>
              <a:off x="2561225" y="34566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3"/>
            <p:cNvSpPr/>
            <p:nvPr/>
          </p:nvSpPr>
          <p:spPr>
            <a:xfrm>
              <a:off x="961025" y="39138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3"/>
            <p:cNvSpPr/>
            <p:nvPr/>
          </p:nvSpPr>
          <p:spPr>
            <a:xfrm>
              <a:off x="1723025" y="39138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3"/>
            <p:cNvSpPr/>
            <p:nvPr/>
          </p:nvSpPr>
          <p:spPr>
            <a:xfrm>
              <a:off x="2561225" y="39138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3"/>
            <p:cNvSpPr txBox="1"/>
            <p:nvPr/>
          </p:nvSpPr>
          <p:spPr>
            <a:xfrm>
              <a:off x="1531275" y="11532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latin typeface="Times New Roman"/>
                  <a:ea typeface="Times New Roman"/>
                  <a:cs typeface="Times New Roman"/>
                  <a:sym typeface="Times New Roman"/>
                </a:rPr>
                <a:t>1</a:t>
              </a:r>
              <a:endParaRPr baseline="-25000" i="1">
                <a:latin typeface="Times New Roman"/>
                <a:ea typeface="Times New Roman"/>
                <a:cs typeface="Times New Roman"/>
                <a:sym typeface="Times New Roman"/>
              </a:endParaRPr>
            </a:p>
          </p:txBody>
        </p:sp>
        <p:sp>
          <p:nvSpPr>
            <p:cNvPr id="371" name="Google Shape;371;p33"/>
            <p:cNvSpPr txBox="1"/>
            <p:nvPr/>
          </p:nvSpPr>
          <p:spPr>
            <a:xfrm>
              <a:off x="2369475" y="11532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фолд</a:t>
              </a:r>
              <a:r>
                <a:rPr baseline="-25000" i="1" lang="en-GB">
                  <a:latin typeface="Times New Roman"/>
                  <a:ea typeface="Times New Roman"/>
                  <a:cs typeface="Times New Roman"/>
                  <a:sym typeface="Times New Roman"/>
                </a:rPr>
                <a:t>1</a:t>
              </a:r>
              <a:endParaRPr baseline="-25000" i="1">
                <a:latin typeface="Times New Roman"/>
                <a:ea typeface="Times New Roman"/>
                <a:cs typeface="Times New Roman"/>
                <a:sym typeface="Times New Roman"/>
              </a:endParaRPr>
            </a:p>
          </p:txBody>
        </p:sp>
        <p:sp>
          <p:nvSpPr>
            <p:cNvPr id="372" name="Google Shape;372;p33"/>
            <p:cNvSpPr txBox="1"/>
            <p:nvPr/>
          </p:nvSpPr>
          <p:spPr>
            <a:xfrm>
              <a:off x="769275" y="16104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1</a:t>
              </a:r>
              <a:endParaRPr baseline="-25000" i="1">
                <a:latin typeface="Times New Roman"/>
                <a:ea typeface="Times New Roman"/>
                <a:cs typeface="Times New Roman"/>
                <a:sym typeface="Times New Roman"/>
              </a:endParaRPr>
            </a:p>
          </p:txBody>
        </p:sp>
        <p:sp>
          <p:nvSpPr>
            <p:cNvPr id="373" name="Google Shape;373;p33"/>
            <p:cNvSpPr txBox="1"/>
            <p:nvPr/>
          </p:nvSpPr>
          <p:spPr>
            <a:xfrm>
              <a:off x="1531275" y="16104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latin typeface="Times New Roman"/>
                  <a:ea typeface="Times New Roman"/>
                  <a:cs typeface="Times New Roman"/>
                  <a:sym typeface="Times New Roman"/>
                </a:rPr>
                <a:t>2</a:t>
              </a:r>
              <a:endParaRPr baseline="-25000" i="1">
                <a:latin typeface="Times New Roman"/>
                <a:ea typeface="Times New Roman"/>
                <a:cs typeface="Times New Roman"/>
                <a:sym typeface="Times New Roman"/>
              </a:endParaRPr>
            </a:p>
          </p:txBody>
        </p:sp>
        <p:sp>
          <p:nvSpPr>
            <p:cNvPr id="374" name="Google Shape;374;p33"/>
            <p:cNvSpPr txBox="1"/>
            <p:nvPr/>
          </p:nvSpPr>
          <p:spPr>
            <a:xfrm>
              <a:off x="2369475" y="16104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chemeClr val="dk1"/>
                  </a:solidFill>
                  <a:latin typeface="Times New Roman"/>
                  <a:ea typeface="Times New Roman"/>
                  <a:cs typeface="Times New Roman"/>
                  <a:sym typeface="Times New Roman"/>
                </a:rPr>
                <a:t>фолд</a:t>
              </a:r>
              <a:r>
                <a:rPr baseline="-25000" i="1" lang="en-GB">
                  <a:solidFill>
                    <a:schemeClr val="dk1"/>
                  </a:solidFill>
                  <a:latin typeface="Times New Roman"/>
                  <a:ea typeface="Times New Roman"/>
                  <a:cs typeface="Times New Roman"/>
                  <a:sym typeface="Times New Roman"/>
                </a:rPr>
                <a:t>2</a:t>
              </a:r>
              <a:endParaRPr i="1">
                <a:latin typeface="Times New Roman"/>
                <a:ea typeface="Times New Roman"/>
                <a:cs typeface="Times New Roman"/>
                <a:sym typeface="Times New Roman"/>
              </a:endParaRPr>
            </a:p>
          </p:txBody>
        </p:sp>
        <p:sp>
          <p:nvSpPr>
            <p:cNvPr id="375" name="Google Shape;375;p33"/>
            <p:cNvSpPr txBox="1"/>
            <p:nvPr/>
          </p:nvSpPr>
          <p:spPr>
            <a:xfrm>
              <a:off x="769275" y="20676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2</a:t>
              </a:r>
              <a:endParaRPr baseline="-25000" i="1">
                <a:latin typeface="Times New Roman"/>
                <a:ea typeface="Times New Roman"/>
                <a:cs typeface="Times New Roman"/>
                <a:sym typeface="Times New Roman"/>
              </a:endParaRPr>
            </a:p>
          </p:txBody>
        </p:sp>
        <p:sp>
          <p:nvSpPr>
            <p:cNvPr id="376" name="Google Shape;376;p33"/>
            <p:cNvSpPr txBox="1"/>
            <p:nvPr/>
          </p:nvSpPr>
          <p:spPr>
            <a:xfrm>
              <a:off x="1531275" y="20676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latin typeface="Times New Roman"/>
                  <a:ea typeface="Times New Roman"/>
                  <a:cs typeface="Times New Roman"/>
                  <a:sym typeface="Times New Roman"/>
                </a:rPr>
                <a:t>3</a:t>
              </a:r>
              <a:endParaRPr baseline="-25000" i="1">
                <a:latin typeface="Times New Roman"/>
                <a:ea typeface="Times New Roman"/>
                <a:cs typeface="Times New Roman"/>
                <a:sym typeface="Times New Roman"/>
              </a:endParaRPr>
            </a:p>
          </p:txBody>
        </p:sp>
        <p:sp>
          <p:nvSpPr>
            <p:cNvPr id="377" name="Google Shape;377;p33"/>
            <p:cNvSpPr txBox="1"/>
            <p:nvPr/>
          </p:nvSpPr>
          <p:spPr>
            <a:xfrm>
              <a:off x="2369475" y="20676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chemeClr val="dk1"/>
                  </a:solidFill>
                  <a:latin typeface="Times New Roman"/>
                  <a:ea typeface="Times New Roman"/>
                  <a:cs typeface="Times New Roman"/>
                  <a:sym typeface="Times New Roman"/>
                </a:rPr>
                <a:t>фолд</a:t>
              </a:r>
              <a:r>
                <a:rPr baseline="-25000" i="1" lang="en-GB">
                  <a:solidFill>
                    <a:schemeClr val="dk1"/>
                  </a:solidFill>
                  <a:latin typeface="Times New Roman"/>
                  <a:ea typeface="Times New Roman"/>
                  <a:cs typeface="Times New Roman"/>
                  <a:sym typeface="Times New Roman"/>
                </a:rPr>
                <a:t>3</a:t>
              </a:r>
              <a:endParaRPr i="1">
                <a:latin typeface="Times New Roman"/>
                <a:ea typeface="Times New Roman"/>
                <a:cs typeface="Times New Roman"/>
                <a:sym typeface="Times New Roman"/>
              </a:endParaRPr>
            </a:p>
          </p:txBody>
        </p:sp>
        <p:sp>
          <p:nvSpPr>
            <p:cNvPr id="378" name="Google Shape;378;p33"/>
            <p:cNvSpPr txBox="1"/>
            <p:nvPr/>
          </p:nvSpPr>
          <p:spPr>
            <a:xfrm>
              <a:off x="769275" y="31344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m</a:t>
              </a:r>
              <a:endParaRPr baseline="-25000" i="1">
                <a:latin typeface="Times New Roman"/>
                <a:ea typeface="Times New Roman"/>
                <a:cs typeface="Times New Roman"/>
                <a:sym typeface="Times New Roman"/>
              </a:endParaRPr>
            </a:p>
          </p:txBody>
        </p:sp>
        <p:sp>
          <p:nvSpPr>
            <p:cNvPr id="379" name="Google Shape;379;p33"/>
            <p:cNvSpPr txBox="1"/>
            <p:nvPr/>
          </p:nvSpPr>
          <p:spPr>
            <a:xfrm>
              <a:off x="1531275" y="31344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latin typeface="Times New Roman"/>
                  <a:ea typeface="Times New Roman"/>
                  <a:cs typeface="Times New Roman"/>
                  <a:sym typeface="Times New Roman"/>
                </a:rPr>
                <a:t>n-1</a:t>
              </a:r>
              <a:endParaRPr baseline="-25000" i="1">
                <a:latin typeface="Times New Roman"/>
                <a:ea typeface="Times New Roman"/>
                <a:cs typeface="Times New Roman"/>
                <a:sym typeface="Times New Roman"/>
              </a:endParaRPr>
            </a:p>
          </p:txBody>
        </p:sp>
        <p:sp>
          <p:nvSpPr>
            <p:cNvPr id="380" name="Google Shape;380;p33"/>
            <p:cNvSpPr txBox="1"/>
            <p:nvPr/>
          </p:nvSpPr>
          <p:spPr>
            <a:xfrm>
              <a:off x="2369475" y="31344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chemeClr val="dk1"/>
                  </a:solidFill>
                  <a:latin typeface="Times New Roman"/>
                  <a:ea typeface="Times New Roman"/>
                  <a:cs typeface="Times New Roman"/>
                  <a:sym typeface="Times New Roman"/>
                </a:rPr>
                <a:t>фолд</a:t>
              </a:r>
              <a:r>
                <a:rPr baseline="-25000" i="1" lang="en-GB">
                  <a:solidFill>
                    <a:schemeClr val="dk1"/>
                  </a:solidFill>
                  <a:latin typeface="Times New Roman"/>
                  <a:ea typeface="Times New Roman"/>
                  <a:cs typeface="Times New Roman"/>
                  <a:sym typeface="Times New Roman"/>
                </a:rPr>
                <a:t>n-1</a:t>
              </a:r>
              <a:endParaRPr i="1">
                <a:latin typeface="Times New Roman"/>
                <a:ea typeface="Times New Roman"/>
                <a:cs typeface="Times New Roman"/>
                <a:sym typeface="Times New Roman"/>
              </a:endParaRPr>
            </a:p>
          </p:txBody>
        </p:sp>
        <p:sp>
          <p:nvSpPr>
            <p:cNvPr id="381" name="Google Shape;381;p33"/>
            <p:cNvSpPr txBox="1"/>
            <p:nvPr/>
          </p:nvSpPr>
          <p:spPr>
            <a:xfrm>
              <a:off x="769275" y="35916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m</a:t>
              </a:r>
              <a:endParaRPr baseline="-25000" i="1">
                <a:latin typeface="Times New Roman"/>
                <a:ea typeface="Times New Roman"/>
                <a:cs typeface="Times New Roman"/>
                <a:sym typeface="Times New Roman"/>
              </a:endParaRPr>
            </a:p>
          </p:txBody>
        </p:sp>
        <p:sp>
          <p:nvSpPr>
            <p:cNvPr id="382" name="Google Shape;382;p33"/>
            <p:cNvSpPr txBox="1"/>
            <p:nvPr/>
          </p:nvSpPr>
          <p:spPr>
            <a:xfrm>
              <a:off x="1531275" y="35916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latin typeface="Times New Roman"/>
                  <a:ea typeface="Times New Roman"/>
                  <a:cs typeface="Times New Roman"/>
                  <a:sym typeface="Times New Roman"/>
                </a:rPr>
                <a:t>n</a:t>
              </a:r>
              <a:endParaRPr baseline="-25000" i="1">
                <a:latin typeface="Times New Roman"/>
                <a:ea typeface="Times New Roman"/>
                <a:cs typeface="Times New Roman"/>
                <a:sym typeface="Times New Roman"/>
              </a:endParaRPr>
            </a:p>
          </p:txBody>
        </p:sp>
        <p:sp>
          <p:nvSpPr>
            <p:cNvPr id="383" name="Google Shape;383;p33"/>
            <p:cNvSpPr txBox="1"/>
            <p:nvPr/>
          </p:nvSpPr>
          <p:spPr>
            <a:xfrm>
              <a:off x="2369475" y="35916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chemeClr val="dk1"/>
                  </a:solidFill>
                  <a:latin typeface="Times New Roman"/>
                  <a:ea typeface="Times New Roman"/>
                  <a:cs typeface="Times New Roman"/>
                  <a:sym typeface="Times New Roman"/>
                </a:rPr>
                <a:t>фолд</a:t>
              </a:r>
              <a:r>
                <a:rPr baseline="-25000" i="1" lang="en-GB">
                  <a:solidFill>
                    <a:schemeClr val="dk1"/>
                  </a:solidFill>
                  <a:latin typeface="Times New Roman"/>
                  <a:ea typeface="Times New Roman"/>
                  <a:cs typeface="Times New Roman"/>
                  <a:sym typeface="Times New Roman"/>
                </a:rPr>
                <a:t>n</a:t>
              </a:r>
              <a:endParaRPr i="1">
                <a:latin typeface="Times New Roman"/>
                <a:ea typeface="Times New Roman"/>
                <a:cs typeface="Times New Roman"/>
                <a:sym typeface="Times New Roman"/>
              </a:endParaRPr>
            </a:p>
          </p:txBody>
        </p:sp>
        <p:cxnSp>
          <p:nvCxnSpPr>
            <p:cNvPr id="384" name="Google Shape;384;p33"/>
            <p:cNvCxnSpPr/>
            <p:nvPr/>
          </p:nvCxnSpPr>
          <p:spPr>
            <a:xfrm>
              <a:off x="1164825" y="1533950"/>
              <a:ext cx="522600" cy="4800"/>
            </a:xfrm>
            <a:prstGeom prst="straightConnector1">
              <a:avLst/>
            </a:prstGeom>
            <a:noFill/>
            <a:ln cap="flat" cmpd="sng" w="9525">
              <a:solidFill>
                <a:schemeClr val="dk2"/>
              </a:solidFill>
              <a:prstDash val="solid"/>
              <a:round/>
              <a:headEnd len="med" w="med" type="none"/>
              <a:tailEnd len="med" w="med" type="none"/>
            </a:ln>
          </p:spPr>
        </p:cxnSp>
        <p:cxnSp>
          <p:nvCxnSpPr>
            <p:cNvPr id="385" name="Google Shape;385;p33"/>
            <p:cNvCxnSpPr/>
            <p:nvPr/>
          </p:nvCxnSpPr>
          <p:spPr>
            <a:xfrm>
              <a:off x="1926825" y="1533950"/>
              <a:ext cx="570600" cy="4800"/>
            </a:xfrm>
            <a:prstGeom prst="straightConnector1">
              <a:avLst/>
            </a:prstGeom>
            <a:noFill/>
            <a:ln cap="flat" cmpd="sng" w="9525">
              <a:solidFill>
                <a:schemeClr val="dk2"/>
              </a:solidFill>
              <a:prstDash val="solid"/>
              <a:round/>
              <a:headEnd len="med" w="med" type="none"/>
              <a:tailEnd len="med" w="med" type="none"/>
            </a:ln>
          </p:spPr>
        </p:cxnSp>
        <p:cxnSp>
          <p:nvCxnSpPr>
            <p:cNvPr id="386" name="Google Shape;386;p33"/>
            <p:cNvCxnSpPr/>
            <p:nvPr/>
          </p:nvCxnSpPr>
          <p:spPr>
            <a:xfrm>
              <a:off x="1164825" y="1991150"/>
              <a:ext cx="522600" cy="4800"/>
            </a:xfrm>
            <a:prstGeom prst="straightConnector1">
              <a:avLst/>
            </a:prstGeom>
            <a:noFill/>
            <a:ln cap="flat" cmpd="sng" w="9525">
              <a:solidFill>
                <a:schemeClr val="dk2"/>
              </a:solidFill>
              <a:prstDash val="solid"/>
              <a:round/>
              <a:headEnd len="med" w="med" type="none"/>
              <a:tailEnd len="med" w="med" type="none"/>
            </a:ln>
          </p:spPr>
        </p:cxnSp>
        <p:cxnSp>
          <p:nvCxnSpPr>
            <p:cNvPr id="387" name="Google Shape;387;p33"/>
            <p:cNvCxnSpPr/>
            <p:nvPr/>
          </p:nvCxnSpPr>
          <p:spPr>
            <a:xfrm>
              <a:off x="1926825" y="1991150"/>
              <a:ext cx="570600" cy="4800"/>
            </a:xfrm>
            <a:prstGeom prst="straightConnector1">
              <a:avLst/>
            </a:prstGeom>
            <a:noFill/>
            <a:ln cap="flat" cmpd="sng" w="9525">
              <a:solidFill>
                <a:schemeClr val="dk2"/>
              </a:solidFill>
              <a:prstDash val="solid"/>
              <a:round/>
              <a:headEnd len="med" w="med" type="none"/>
              <a:tailEnd len="med" w="med" type="none"/>
            </a:ln>
          </p:spPr>
        </p:cxnSp>
        <p:cxnSp>
          <p:nvCxnSpPr>
            <p:cNvPr id="388" name="Google Shape;388;p33"/>
            <p:cNvCxnSpPr/>
            <p:nvPr/>
          </p:nvCxnSpPr>
          <p:spPr>
            <a:xfrm>
              <a:off x="1164825" y="2448350"/>
              <a:ext cx="522600" cy="4800"/>
            </a:xfrm>
            <a:prstGeom prst="straightConnector1">
              <a:avLst/>
            </a:prstGeom>
            <a:noFill/>
            <a:ln cap="flat" cmpd="sng" w="9525">
              <a:solidFill>
                <a:schemeClr val="dk2"/>
              </a:solidFill>
              <a:prstDash val="solid"/>
              <a:round/>
              <a:headEnd len="med" w="med" type="none"/>
              <a:tailEnd len="med" w="med" type="none"/>
            </a:ln>
          </p:spPr>
        </p:cxnSp>
        <p:cxnSp>
          <p:nvCxnSpPr>
            <p:cNvPr id="389" name="Google Shape;389;p33"/>
            <p:cNvCxnSpPr/>
            <p:nvPr/>
          </p:nvCxnSpPr>
          <p:spPr>
            <a:xfrm>
              <a:off x="1926825" y="2448350"/>
              <a:ext cx="570600" cy="4800"/>
            </a:xfrm>
            <a:prstGeom prst="straightConnector1">
              <a:avLst/>
            </a:prstGeom>
            <a:noFill/>
            <a:ln cap="flat" cmpd="sng" w="9525">
              <a:solidFill>
                <a:schemeClr val="dk2"/>
              </a:solidFill>
              <a:prstDash val="solid"/>
              <a:round/>
              <a:headEnd len="med" w="med" type="none"/>
              <a:tailEnd len="med" w="med" type="none"/>
            </a:ln>
          </p:spPr>
        </p:cxnSp>
        <p:cxnSp>
          <p:nvCxnSpPr>
            <p:cNvPr id="390" name="Google Shape;390;p33"/>
            <p:cNvCxnSpPr/>
            <p:nvPr/>
          </p:nvCxnSpPr>
          <p:spPr>
            <a:xfrm>
              <a:off x="1164825" y="3515150"/>
              <a:ext cx="522600" cy="4800"/>
            </a:xfrm>
            <a:prstGeom prst="straightConnector1">
              <a:avLst/>
            </a:prstGeom>
            <a:noFill/>
            <a:ln cap="flat" cmpd="sng" w="9525">
              <a:solidFill>
                <a:schemeClr val="dk2"/>
              </a:solidFill>
              <a:prstDash val="solid"/>
              <a:round/>
              <a:headEnd len="med" w="med" type="none"/>
              <a:tailEnd len="med" w="med" type="none"/>
            </a:ln>
          </p:spPr>
        </p:cxnSp>
        <p:cxnSp>
          <p:nvCxnSpPr>
            <p:cNvPr id="391" name="Google Shape;391;p33"/>
            <p:cNvCxnSpPr/>
            <p:nvPr/>
          </p:nvCxnSpPr>
          <p:spPr>
            <a:xfrm>
              <a:off x="1926825" y="3515150"/>
              <a:ext cx="570600" cy="4800"/>
            </a:xfrm>
            <a:prstGeom prst="straightConnector1">
              <a:avLst/>
            </a:prstGeom>
            <a:noFill/>
            <a:ln cap="flat" cmpd="sng" w="9525">
              <a:solidFill>
                <a:schemeClr val="dk2"/>
              </a:solidFill>
              <a:prstDash val="solid"/>
              <a:round/>
              <a:headEnd len="med" w="med" type="none"/>
              <a:tailEnd len="med" w="med" type="none"/>
            </a:ln>
          </p:spPr>
        </p:cxnSp>
        <p:cxnSp>
          <p:nvCxnSpPr>
            <p:cNvPr id="392" name="Google Shape;392;p33"/>
            <p:cNvCxnSpPr/>
            <p:nvPr/>
          </p:nvCxnSpPr>
          <p:spPr>
            <a:xfrm>
              <a:off x="1164825" y="3972350"/>
              <a:ext cx="522600" cy="4800"/>
            </a:xfrm>
            <a:prstGeom prst="straightConnector1">
              <a:avLst/>
            </a:prstGeom>
            <a:noFill/>
            <a:ln cap="flat" cmpd="sng" w="9525">
              <a:solidFill>
                <a:schemeClr val="dk2"/>
              </a:solidFill>
              <a:prstDash val="solid"/>
              <a:round/>
              <a:headEnd len="med" w="med" type="none"/>
              <a:tailEnd len="med" w="med" type="none"/>
            </a:ln>
          </p:spPr>
        </p:cxnSp>
        <p:cxnSp>
          <p:nvCxnSpPr>
            <p:cNvPr id="393" name="Google Shape;393;p33"/>
            <p:cNvCxnSpPr/>
            <p:nvPr/>
          </p:nvCxnSpPr>
          <p:spPr>
            <a:xfrm>
              <a:off x="1926825" y="3972350"/>
              <a:ext cx="570600" cy="4800"/>
            </a:xfrm>
            <a:prstGeom prst="straightConnector1">
              <a:avLst/>
            </a:prstGeom>
            <a:noFill/>
            <a:ln cap="flat" cmpd="sng" w="9525">
              <a:solidFill>
                <a:schemeClr val="dk2"/>
              </a:solidFill>
              <a:prstDash val="solid"/>
              <a:round/>
              <a:headEnd len="med" w="med" type="none"/>
              <a:tailEnd len="med" w="med" type="none"/>
            </a:ln>
          </p:spPr>
        </p:cxnSp>
        <p:sp>
          <p:nvSpPr>
            <p:cNvPr id="394" name="Google Shape;394;p33"/>
            <p:cNvSpPr txBox="1"/>
            <p:nvPr/>
          </p:nvSpPr>
          <p:spPr>
            <a:xfrm rot="5400000">
              <a:off x="781025" y="2684900"/>
              <a:ext cx="647100" cy="37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Times New Roman"/>
                  <a:ea typeface="Times New Roman"/>
                  <a:cs typeface="Times New Roman"/>
                  <a:sym typeface="Times New Roman"/>
                </a:rPr>
                <a:t>.  .  .</a:t>
              </a:r>
              <a:endParaRPr>
                <a:latin typeface="Times New Roman"/>
                <a:ea typeface="Times New Roman"/>
                <a:cs typeface="Times New Roman"/>
                <a:sym typeface="Times New Roman"/>
              </a:endParaRPr>
            </a:p>
          </p:txBody>
        </p:sp>
        <p:sp>
          <p:nvSpPr>
            <p:cNvPr id="395" name="Google Shape;395;p33"/>
            <p:cNvSpPr txBox="1"/>
            <p:nvPr/>
          </p:nvSpPr>
          <p:spPr>
            <a:xfrm rot="5400000">
              <a:off x="1543025" y="2684900"/>
              <a:ext cx="647100" cy="37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Times New Roman"/>
                  <a:ea typeface="Times New Roman"/>
                  <a:cs typeface="Times New Roman"/>
                  <a:sym typeface="Times New Roman"/>
                </a:rPr>
                <a:t>.  .  .</a:t>
              </a:r>
              <a:endParaRPr>
                <a:latin typeface="Times New Roman"/>
                <a:ea typeface="Times New Roman"/>
                <a:cs typeface="Times New Roman"/>
                <a:sym typeface="Times New Roman"/>
              </a:endParaRPr>
            </a:p>
          </p:txBody>
        </p:sp>
        <p:sp>
          <p:nvSpPr>
            <p:cNvPr id="396" name="Google Shape;396;p33"/>
            <p:cNvSpPr txBox="1"/>
            <p:nvPr/>
          </p:nvSpPr>
          <p:spPr>
            <a:xfrm rot="5400000">
              <a:off x="2381225" y="2684900"/>
              <a:ext cx="647100" cy="37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Times New Roman"/>
                  <a:ea typeface="Times New Roman"/>
                  <a:cs typeface="Times New Roman"/>
                  <a:sym typeface="Times New Roman"/>
                </a:rPr>
                <a:t>.  .  .</a:t>
              </a:r>
              <a:endParaRPr>
                <a:latin typeface="Times New Roman"/>
                <a:ea typeface="Times New Roman"/>
                <a:cs typeface="Times New Roman"/>
                <a:sym typeface="Times New Roman"/>
              </a:endParaRPr>
            </a:p>
          </p:txBody>
        </p:sp>
      </p:grpSp>
      <p:grpSp>
        <p:nvGrpSpPr>
          <p:cNvPr id="397" name="Google Shape;397;p33"/>
          <p:cNvGrpSpPr/>
          <p:nvPr/>
        </p:nvGrpSpPr>
        <p:grpSpPr>
          <a:xfrm>
            <a:off x="769275" y="1153225"/>
            <a:ext cx="2341200" cy="2899500"/>
            <a:chOff x="769275" y="1153225"/>
            <a:chExt cx="2341200" cy="2899500"/>
          </a:xfrm>
        </p:grpSpPr>
        <p:sp>
          <p:nvSpPr>
            <p:cNvPr id="398" name="Google Shape;398;p33"/>
            <p:cNvSpPr/>
            <p:nvPr/>
          </p:nvSpPr>
          <p:spPr>
            <a:xfrm>
              <a:off x="961025" y="14754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3"/>
            <p:cNvSpPr txBox="1"/>
            <p:nvPr/>
          </p:nvSpPr>
          <p:spPr>
            <a:xfrm>
              <a:off x="769275" y="11532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1</a:t>
              </a:r>
              <a:endParaRPr baseline="-25000" i="1">
                <a:latin typeface="Times New Roman"/>
                <a:ea typeface="Times New Roman"/>
                <a:cs typeface="Times New Roman"/>
                <a:sym typeface="Times New Roman"/>
              </a:endParaRPr>
            </a:p>
          </p:txBody>
        </p:sp>
        <p:sp>
          <p:nvSpPr>
            <p:cNvPr id="400" name="Google Shape;400;p33"/>
            <p:cNvSpPr/>
            <p:nvPr/>
          </p:nvSpPr>
          <p:spPr>
            <a:xfrm>
              <a:off x="1723025" y="14754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3"/>
            <p:cNvSpPr/>
            <p:nvPr/>
          </p:nvSpPr>
          <p:spPr>
            <a:xfrm>
              <a:off x="2561225" y="14754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p:nvPr/>
          </p:nvSpPr>
          <p:spPr>
            <a:xfrm>
              <a:off x="961025" y="19326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3"/>
            <p:cNvSpPr/>
            <p:nvPr/>
          </p:nvSpPr>
          <p:spPr>
            <a:xfrm>
              <a:off x="1723025" y="19326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3"/>
            <p:cNvSpPr/>
            <p:nvPr/>
          </p:nvSpPr>
          <p:spPr>
            <a:xfrm>
              <a:off x="2561225" y="19326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3"/>
            <p:cNvSpPr/>
            <p:nvPr/>
          </p:nvSpPr>
          <p:spPr>
            <a:xfrm>
              <a:off x="961025" y="23898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3"/>
            <p:cNvSpPr/>
            <p:nvPr/>
          </p:nvSpPr>
          <p:spPr>
            <a:xfrm>
              <a:off x="1723025" y="23898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3"/>
            <p:cNvSpPr/>
            <p:nvPr/>
          </p:nvSpPr>
          <p:spPr>
            <a:xfrm>
              <a:off x="2561225" y="23898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3"/>
            <p:cNvSpPr/>
            <p:nvPr/>
          </p:nvSpPr>
          <p:spPr>
            <a:xfrm>
              <a:off x="961025" y="34566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3"/>
            <p:cNvSpPr/>
            <p:nvPr/>
          </p:nvSpPr>
          <p:spPr>
            <a:xfrm>
              <a:off x="1723025" y="34566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3"/>
            <p:cNvSpPr/>
            <p:nvPr/>
          </p:nvSpPr>
          <p:spPr>
            <a:xfrm>
              <a:off x="2561225" y="34566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3"/>
            <p:cNvSpPr/>
            <p:nvPr/>
          </p:nvSpPr>
          <p:spPr>
            <a:xfrm>
              <a:off x="961025" y="3913825"/>
              <a:ext cx="138900" cy="13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3"/>
            <p:cNvSpPr/>
            <p:nvPr/>
          </p:nvSpPr>
          <p:spPr>
            <a:xfrm>
              <a:off x="1723025" y="3913825"/>
              <a:ext cx="138900" cy="1389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3"/>
            <p:cNvSpPr/>
            <p:nvPr/>
          </p:nvSpPr>
          <p:spPr>
            <a:xfrm>
              <a:off x="2561225" y="3913825"/>
              <a:ext cx="138900" cy="138900"/>
            </a:xfrm>
            <a:prstGeom prst="ellipse">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3"/>
            <p:cNvSpPr txBox="1"/>
            <p:nvPr/>
          </p:nvSpPr>
          <p:spPr>
            <a:xfrm>
              <a:off x="1531275" y="11532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solidFill>
                    <a:srgbClr val="FF0000"/>
                  </a:solidFill>
                  <a:latin typeface="Times New Roman"/>
                  <a:ea typeface="Times New Roman"/>
                  <a:cs typeface="Times New Roman"/>
                  <a:sym typeface="Times New Roman"/>
                </a:rPr>
                <a:t>3</a:t>
              </a:r>
              <a:endParaRPr baseline="-25000" i="1">
                <a:solidFill>
                  <a:srgbClr val="FF0000"/>
                </a:solidFill>
                <a:latin typeface="Times New Roman"/>
                <a:ea typeface="Times New Roman"/>
                <a:cs typeface="Times New Roman"/>
                <a:sym typeface="Times New Roman"/>
              </a:endParaRPr>
            </a:p>
          </p:txBody>
        </p:sp>
        <p:sp>
          <p:nvSpPr>
            <p:cNvPr id="415" name="Google Shape;415;p33"/>
            <p:cNvSpPr txBox="1"/>
            <p:nvPr/>
          </p:nvSpPr>
          <p:spPr>
            <a:xfrm>
              <a:off x="2369475" y="11532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фолд</a:t>
              </a:r>
              <a:r>
                <a:rPr baseline="-25000" i="1" lang="en-GB">
                  <a:latin typeface="Times New Roman"/>
                  <a:ea typeface="Times New Roman"/>
                  <a:cs typeface="Times New Roman"/>
                  <a:sym typeface="Times New Roman"/>
                </a:rPr>
                <a:t>1</a:t>
              </a:r>
              <a:endParaRPr baseline="-25000" i="1">
                <a:latin typeface="Times New Roman"/>
                <a:ea typeface="Times New Roman"/>
                <a:cs typeface="Times New Roman"/>
                <a:sym typeface="Times New Roman"/>
              </a:endParaRPr>
            </a:p>
          </p:txBody>
        </p:sp>
        <p:sp>
          <p:nvSpPr>
            <p:cNvPr id="416" name="Google Shape;416;p33"/>
            <p:cNvSpPr txBox="1"/>
            <p:nvPr/>
          </p:nvSpPr>
          <p:spPr>
            <a:xfrm>
              <a:off x="769275" y="16104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1</a:t>
              </a:r>
              <a:endParaRPr baseline="-25000" i="1">
                <a:latin typeface="Times New Roman"/>
                <a:ea typeface="Times New Roman"/>
                <a:cs typeface="Times New Roman"/>
                <a:sym typeface="Times New Roman"/>
              </a:endParaRPr>
            </a:p>
          </p:txBody>
        </p:sp>
        <p:sp>
          <p:nvSpPr>
            <p:cNvPr id="417" name="Google Shape;417;p33"/>
            <p:cNvSpPr txBox="1"/>
            <p:nvPr/>
          </p:nvSpPr>
          <p:spPr>
            <a:xfrm>
              <a:off x="1531275" y="16104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solidFill>
                    <a:srgbClr val="FF0000"/>
                  </a:solidFill>
                  <a:latin typeface="Times New Roman"/>
                  <a:ea typeface="Times New Roman"/>
                  <a:cs typeface="Times New Roman"/>
                  <a:sym typeface="Times New Roman"/>
                </a:rPr>
                <a:t>n</a:t>
              </a:r>
              <a:endParaRPr baseline="-25000" i="1">
                <a:solidFill>
                  <a:srgbClr val="FF0000"/>
                </a:solidFill>
                <a:latin typeface="Times New Roman"/>
                <a:ea typeface="Times New Roman"/>
                <a:cs typeface="Times New Roman"/>
                <a:sym typeface="Times New Roman"/>
              </a:endParaRPr>
            </a:p>
          </p:txBody>
        </p:sp>
        <p:sp>
          <p:nvSpPr>
            <p:cNvPr id="418" name="Google Shape;418;p33"/>
            <p:cNvSpPr txBox="1"/>
            <p:nvPr/>
          </p:nvSpPr>
          <p:spPr>
            <a:xfrm>
              <a:off x="2369475" y="16104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chemeClr val="dk1"/>
                  </a:solidFill>
                  <a:latin typeface="Times New Roman"/>
                  <a:ea typeface="Times New Roman"/>
                  <a:cs typeface="Times New Roman"/>
                  <a:sym typeface="Times New Roman"/>
                </a:rPr>
                <a:t>фолд</a:t>
              </a:r>
              <a:r>
                <a:rPr baseline="-25000" i="1" lang="en-GB">
                  <a:solidFill>
                    <a:schemeClr val="dk1"/>
                  </a:solidFill>
                  <a:latin typeface="Times New Roman"/>
                  <a:ea typeface="Times New Roman"/>
                  <a:cs typeface="Times New Roman"/>
                  <a:sym typeface="Times New Roman"/>
                </a:rPr>
                <a:t>2</a:t>
              </a:r>
              <a:endParaRPr i="1">
                <a:latin typeface="Times New Roman"/>
                <a:ea typeface="Times New Roman"/>
                <a:cs typeface="Times New Roman"/>
                <a:sym typeface="Times New Roman"/>
              </a:endParaRPr>
            </a:p>
          </p:txBody>
        </p:sp>
        <p:sp>
          <p:nvSpPr>
            <p:cNvPr id="419" name="Google Shape;419;p33"/>
            <p:cNvSpPr txBox="1"/>
            <p:nvPr/>
          </p:nvSpPr>
          <p:spPr>
            <a:xfrm>
              <a:off x="769275" y="20676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2</a:t>
              </a:r>
              <a:endParaRPr baseline="-25000" i="1">
                <a:latin typeface="Times New Roman"/>
                <a:ea typeface="Times New Roman"/>
                <a:cs typeface="Times New Roman"/>
                <a:sym typeface="Times New Roman"/>
              </a:endParaRPr>
            </a:p>
          </p:txBody>
        </p:sp>
        <p:sp>
          <p:nvSpPr>
            <p:cNvPr id="420" name="Google Shape;420;p33"/>
            <p:cNvSpPr txBox="1"/>
            <p:nvPr/>
          </p:nvSpPr>
          <p:spPr>
            <a:xfrm>
              <a:off x="1531275" y="20676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solidFill>
                    <a:srgbClr val="FF0000"/>
                  </a:solidFill>
                  <a:latin typeface="Times New Roman"/>
                  <a:ea typeface="Times New Roman"/>
                  <a:cs typeface="Times New Roman"/>
                  <a:sym typeface="Times New Roman"/>
                </a:rPr>
                <a:t>1</a:t>
              </a:r>
              <a:endParaRPr baseline="-25000" i="1">
                <a:solidFill>
                  <a:srgbClr val="FF0000"/>
                </a:solidFill>
                <a:latin typeface="Times New Roman"/>
                <a:ea typeface="Times New Roman"/>
                <a:cs typeface="Times New Roman"/>
                <a:sym typeface="Times New Roman"/>
              </a:endParaRPr>
            </a:p>
          </p:txBody>
        </p:sp>
        <p:sp>
          <p:nvSpPr>
            <p:cNvPr id="421" name="Google Shape;421;p33"/>
            <p:cNvSpPr txBox="1"/>
            <p:nvPr/>
          </p:nvSpPr>
          <p:spPr>
            <a:xfrm>
              <a:off x="2369475" y="20676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chemeClr val="dk1"/>
                  </a:solidFill>
                  <a:latin typeface="Times New Roman"/>
                  <a:ea typeface="Times New Roman"/>
                  <a:cs typeface="Times New Roman"/>
                  <a:sym typeface="Times New Roman"/>
                </a:rPr>
                <a:t>фолд</a:t>
              </a:r>
              <a:r>
                <a:rPr baseline="-25000" i="1" lang="en-GB">
                  <a:solidFill>
                    <a:schemeClr val="dk1"/>
                  </a:solidFill>
                  <a:latin typeface="Times New Roman"/>
                  <a:ea typeface="Times New Roman"/>
                  <a:cs typeface="Times New Roman"/>
                  <a:sym typeface="Times New Roman"/>
                </a:rPr>
                <a:t>3</a:t>
              </a:r>
              <a:endParaRPr i="1">
                <a:latin typeface="Times New Roman"/>
                <a:ea typeface="Times New Roman"/>
                <a:cs typeface="Times New Roman"/>
                <a:sym typeface="Times New Roman"/>
              </a:endParaRPr>
            </a:p>
          </p:txBody>
        </p:sp>
        <p:sp>
          <p:nvSpPr>
            <p:cNvPr id="422" name="Google Shape;422;p33"/>
            <p:cNvSpPr txBox="1"/>
            <p:nvPr/>
          </p:nvSpPr>
          <p:spPr>
            <a:xfrm>
              <a:off x="769275" y="31344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m</a:t>
              </a:r>
              <a:endParaRPr baseline="-25000" i="1">
                <a:latin typeface="Times New Roman"/>
                <a:ea typeface="Times New Roman"/>
                <a:cs typeface="Times New Roman"/>
                <a:sym typeface="Times New Roman"/>
              </a:endParaRPr>
            </a:p>
          </p:txBody>
        </p:sp>
        <p:sp>
          <p:nvSpPr>
            <p:cNvPr id="423" name="Google Shape;423;p33"/>
            <p:cNvSpPr txBox="1"/>
            <p:nvPr/>
          </p:nvSpPr>
          <p:spPr>
            <a:xfrm>
              <a:off x="1531275" y="31344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solidFill>
                    <a:srgbClr val="FF0000"/>
                  </a:solidFill>
                  <a:latin typeface="Times New Roman"/>
                  <a:ea typeface="Times New Roman"/>
                  <a:cs typeface="Times New Roman"/>
                  <a:sym typeface="Times New Roman"/>
                </a:rPr>
                <a:t>k</a:t>
              </a:r>
              <a:endParaRPr baseline="-25000" i="1">
                <a:solidFill>
                  <a:srgbClr val="FF0000"/>
                </a:solidFill>
                <a:latin typeface="Times New Roman"/>
                <a:ea typeface="Times New Roman"/>
                <a:cs typeface="Times New Roman"/>
                <a:sym typeface="Times New Roman"/>
              </a:endParaRPr>
            </a:p>
          </p:txBody>
        </p:sp>
        <p:sp>
          <p:nvSpPr>
            <p:cNvPr id="424" name="Google Shape;424;p33"/>
            <p:cNvSpPr txBox="1"/>
            <p:nvPr/>
          </p:nvSpPr>
          <p:spPr>
            <a:xfrm>
              <a:off x="2369475" y="31344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chemeClr val="dk1"/>
                  </a:solidFill>
                  <a:latin typeface="Times New Roman"/>
                  <a:ea typeface="Times New Roman"/>
                  <a:cs typeface="Times New Roman"/>
                  <a:sym typeface="Times New Roman"/>
                </a:rPr>
                <a:t>фолд</a:t>
              </a:r>
              <a:r>
                <a:rPr baseline="-25000" i="1" lang="en-GB">
                  <a:solidFill>
                    <a:schemeClr val="dk1"/>
                  </a:solidFill>
                  <a:latin typeface="Times New Roman"/>
                  <a:ea typeface="Times New Roman"/>
                  <a:cs typeface="Times New Roman"/>
                  <a:sym typeface="Times New Roman"/>
                </a:rPr>
                <a:t>n-1</a:t>
              </a:r>
              <a:endParaRPr i="1">
                <a:latin typeface="Times New Roman"/>
                <a:ea typeface="Times New Roman"/>
                <a:cs typeface="Times New Roman"/>
                <a:sym typeface="Times New Roman"/>
              </a:endParaRPr>
            </a:p>
          </p:txBody>
        </p:sp>
        <p:sp>
          <p:nvSpPr>
            <p:cNvPr id="425" name="Google Shape;425;p33"/>
            <p:cNvSpPr txBox="1"/>
            <p:nvPr/>
          </p:nvSpPr>
          <p:spPr>
            <a:xfrm>
              <a:off x="769275" y="3591625"/>
              <a:ext cx="603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GO</a:t>
              </a:r>
              <a:r>
                <a:rPr baseline="-25000" i="1" lang="en-GB">
                  <a:latin typeface="Times New Roman"/>
                  <a:ea typeface="Times New Roman"/>
                  <a:cs typeface="Times New Roman"/>
                  <a:sym typeface="Times New Roman"/>
                </a:rPr>
                <a:t>m</a:t>
              </a:r>
              <a:endParaRPr baseline="-25000" i="1">
                <a:latin typeface="Times New Roman"/>
                <a:ea typeface="Times New Roman"/>
                <a:cs typeface="Times New Roman"/>
                <a:sym typeface="Times New Roman"/>
              </a:endParaRPr>
            </a:p>
          </p:txBody>
        </p:sp>
        <p:sp>
          <p:nvSpPr>
            <p:cNvPr id="426" name="Google Shape;426;p33"/>
            <p:cNvSpPr txBox="1"/>
            <p:nvPr/>
          </p:nvSpPr>
          <p:spPr>
            <a:xfrm>
              <a:off x="1531275" y="35916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latin typeface="Times New Roman"/>
                  <a:ea typeface="Times New Roman"/>
                  <a:cs typeface="Times New Roman"/>
                  <a:sym typeface="Times New Roman"/>
                </a:rPr>
                <a:t>ген</a:t>
              </a:r>
              <a:r>
                <a:rPr baseline="-25000" i="1" lang="en-GB">
                  <a:solidFill>
                    <a:srgbClr val="FF0000"/>
                  </a:solidFill>
                  <a:latin typeface="Times New Roman"/>
                  <a:ea typeface="Times New Roman"/>
                  <a:cs typeface="Times New Roman"/>
                  <a:sym typeface="Times New Roman"/>
                </a:rPr>
                <a:t>2</a:t>
              </a:r>
              <a:endParaRPr baseline="-25000" i="1">
                <a:solidFill>
                  <a:srgbClr val="FF0000"/>
                </a:solidFill>
                <a:latin typeface="Times New Roman"/>
                <a:ea typeface="Times New Roman"/>
                <a:cs typeface="Times New Roman"/>
                <a:sym typeface="Times New Roman"/>
              </a:endParaRPr>
            </a:p>
          </p:txBody>
        </p:sp>
        <p:sp>
          <p:nvSpPr>
            <p:cNvPr id="427" name="Google Shape;427;p33"/>
            <p:cNvSpPr txBox="1"/>
            <p:nvPr/>
          </p:nvSpPr>
          <p:spPr>
            <a:xfrm>
              <a:off x="2369475" y="3591625"/>
              <a:ext cx="741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chemeClr val="dk1"/>
                  </a:solidFill>
                  <a:latin typeface="Times New Roman"/>
                  <a:ea typeface="Times New Roman"/>
                  <a:cs typeface="Times New Roman"/>
                  <a:sym typeface="Times New Roman"/>
                </a:rPr>
                <a:t>фолд</a:t>
              </a:r>
              <a:r>
                <a:rPr baseline="-25000" i="1" lang="en-GB">
                  <a:solidFill>
                    <a:schemeClr val="dk1"/>
                  </a:solidFill>
                  <a:latin typeface="Times New Roman"/>
                  <a:ea typeface="Times New Roman"/>
                  <a:cs typeface="Times New Roman"/>
                  <a:sym typeface="Times New Roman"/>
                </a:rPr>
                <a:t>n</a:t>
              </a:r>
              <a:endParaRPr i="1">
                <a:latin typeface="Times New Roman"/>
                <a:ea typeface="Times New Roman"/>
                <a:cs typeface="Times New Roman"/>
                <a:sym typeface="Times New Roman"/>
              </a:endParaRPr>
            </a:p>
          </p:txBody>
        </p:sp>
        <p:cxnSp>
          <p:nvCxnSpPr>
            <p:cNvPr id="428" name="Google Shape;428;p33"/>
            <p:cNvCxnSpPr/>
            <p:nvPr/>
          </p:nvCxnSpPr>
          <p:spPr>
            <a:xfrm>
              <a:off x="1164825" y="1533950"/>
              <a:ext cx="508200" cy="901200"/>
            </a:xfrm>
            <a:prstGeom prst="straightConnector1">
              <a:avLst/>
            </a:prstGeom>
            <a:noFill/>
            <a:ln cap="flat" cmpd="sng" w="9525">
              <a:solidFill>
                <a:schemeClr val="dk2"/>
              </a:solidFill>
              <a:prstDash val="solid"/>
              <a:round/>
              <a:headEnd len="med" w="med" type="none"/>
              <a:tailEnd len="med" w="med" type="none"/>
            </a:ln>
          </p:spPr>
        </p:cxnSp>
        <p:cxnSp>
          <p:nvCxnSpPr>
            <p:cNvPr id="429" name="Google Shape;429;p33"/>
            <p:cNvCxnSpPr/>
            <p:nvPr/>
          </p:nvCxnSpPr>
          <p:spPr>
            <a:xfrm>
              <a:off x="1926825" y="1533950"/>
              <a:ext cx="570600" cy="4800"/>
            </a:xfrm>
            <a:prstGeom prst="straightConnector1">
              <a:avLst/>
            </a:prstGeom>
            <a:noFill/>
            <a:ln cap="flat" cmpd="sng" w="9525">
              <a:solidFill>
                <a:schemeClr val="dk2"/>
              </a:solidFill>
              <a:prstDash val="solid"/>
              <a:round/>
              <a:headEnd len="med" w="med" type="none"/>
              <a:tailEnd len="med" w="med" type="none"/>
            </a:ln>
          </p:spPr>
        </p:cxnSp>
        <p:cxnSp>
          <p:nvCxnSpPr>
            <p:cNvPr id="430" name="Google Shape;430;p33"/>
            <p:cNvCxnSpPr/>
            <p:nvPr/>
          </p:nvCxnSpPr>
          <p:spPr>
            <a:xfrm>
              <a:off x="1164825" y="1991150"/>
              <a:ext cx="527400" cy="1977900"/>
            </a:xfrm>
            <a:prstGeom prst="straightConnector1">
              <a:avLst/>
            </a:prstGeom>
            <a:noFill/>
            <a:ln cap="flat" cmpd="sng" w="9525">
              <a:solidFill>
                <a:schemeClr val="dk2"/>
              </a:solidFill>
              <a:prstDash val="solid"/>
              <a:round/>
              <a:headEnd len="med" w="med" type="none"/>
              <a:tailEnd len="med" w="med" type="none"/>
            </a:ln>
          </p:spPr>
        </p:cxnSp>
        <p:cxnSp>
          <p:nvCxnSpPr>
            <p:cNvPr id="431" name="Google Shape;431;p33"/>
            <p:cNvCxnSpPr/>
            <p:nvPr/>
          </p:nvCxnSpPr>
          <p:spPr>
            <a:xfrm>
              <a:off x="1926825" y="1991150"/>
              <a:ext cx="570600" cy="4800"/>
            </a:xfrm>
            <a:prstGeom prst="straightConnector1">
              <a:avLst/>
            </a:prstGeom>
            <a:noFill/>
            <a:ln cap="flat" cmpd="sng" w="9525">
              <a:solidFill>
                <a:schemeClr val="dk2"/>
              </a:solidFill>
              <a:prstDash val="solid"/>
              <a:round/>
              <a:headEnd len="med" w="med" type="none"/>
              <a:tailEnd len="med" w="med" type="none"/>
            </a:ln>
          </p:spPr>
        </p:cxnSp>
        <p:cxnSp>
          <p:nvCxnSpPr>
            <p:cNvPr id="432" name="Google Shape;432;p33"/>
            <p:cNvCxnSpPr/>
            <p:nvPr/>
          </p:nvCxnSpPr>
          <p:spPr>
            <a:xfrm flipH="1" rot="10800000">
              <a:off x="1164825" y="1557950"/>
              <a:ext cx="513000" cy="890400"/>
            </a:xfrm>
            <a:prstGeom prst="straightConnector1">
              <a:avLst/>
            </a:prstGeom>
            <a:noFill/>
            <a:ln cap="flat" cmpd="sng" w="9525">
              <a:solidFill>
                <a:schemeClr val="dk2"/>
              </a:solidFill>
              <a:prstDash val="solid"/>
              <a:round/>
              <a:headEnd len="med" w="med" type="none"/>
              <a:tailEnd len="med" w="med" type="none"/>
            </a:ln>
          </p:spPr>
        </p:cxnSp>
        <p:cxnSp>
          <p:nvCxnSpPr>
            <p:cNvPr id="433" name="Google Shape;433;p33"/>
            <p:cNvCxnSpPr/>
            <p:nvPr/>
          </p:nvCxnSpPr>
          <p:spPr>
            <a:xfrm>
              <a:off x="1926825" y="2448350"/>
              <a:ext cx="570600" cy="4800"/>
            </a:xfrm>
            <a:prstGeom prst="straightConnector1">
              <a:avLst/>
            </a:prstGeom>
            <a:noFill/>
            <a:ln cap="flat" cmpd="sng" w="9525">
              <a:solidFill>
                <a:schemeClr val="dk2"/>
              </a:solidFill>
              <a:prstDash val="solid"/>
              <a:round/>
              <a:headEnd len="med" w="med" type="none"/>
              <a:tailEnd len="med" w="med" type="none"/>
            </a:ln>
          </p:spPr>
        </p:cxnSp>
        <p:cxnSp>
          <p:nvCxnSpPr>
            <p:cNvPr id="434" name="Google Shape;434;p33"/>
            <p:cNvCxnSpPr/>
            <p:nvPr/>
          </p:nvCxnSpPr>
          <p:spPr>
            <a:xfrm flipH="1" rot="10800000">
              <a:off x="1164875" y="2986400"/>
              <a:ext cx="527400" cy="528900"/>
            </a:xfrm>
            <a:prstGeom prst="straightConnector1">
              <a:avLst/>
            </a:prstGeom>
            <a:noFill/>
            <a:ln cap="flat" cmpd="sng" w="9525">
              <a:solidFill>
                <a:schemeClr val="dk2"/>
              </a:solidFill>
              <a:prstDash val="solid"/>
              <a:round/>
              <a:headEnd len="med" w="med" type="none"/>
              <a:tailEnd len="med" w="med" type="none"/>
            </a:ln>
          </p:spPr>
        </p:cxnSp>
        <p:cxnSp>
          <p:nvCxnSpPr>
            <p:cNvPr id="435" name="Google Shape;435;p33"/>
            <p:cNvCxnSpPr/>
            <p:nvPr/>
          </p:nvCxnSpPr>
          <p:spPr>
            <a:xfrm>
              <a:off x="1926825" y="3515150"/>
              <a:ext cx="570600" cy="4800"/>
            </a:xfrm>
            <a:prstGeom prst="straightConnector1">
              <a:avLst/>
            </a:prstGeom>
            <a:noFill/>
            <a:ln cap="flat" cmpd="sng" w="9525">
              <a:solidFill>
                <a:schemeClr val="dk2"/>
              </a:solidFill>
              <a:prstDash val="solid"/>
              <a:round/>
              <a:headEnd len="med" w="med" type="none"/>
              <a:tailEnd len="med" w="med" type="none"/>
            </a:ln>
          </p:spPr>
        </p:cxnSp>
        <p:cxnSp>
          <p:nvCxnSpPr>
            <p:cNvPr id="436" name="Google Shape;436;p33"/>
            <p:cNvCxnSpPr/>
            <p:nvPr/>
          </p:nvCxnSpPr>
          <p:spPr>
            <a:xfrm flipH="1" rot="10800000">
              <a:off x="1164825" y="2018150"/>
              <a:ext cx="522600" cy="1954200"/>
            </a:xfrm>
            <a:prstGeom prst="straightConnector1">
              <a:avLst/>
            </a:prstGeom>
            <a:noFill/>
            <a:ln cap="flat" cmpd="sng" w="9525">
              <a:solidFill>
                <a:schemeClr val="dk2"/>
              </a:solidFill>
              <a:prstDash val="solid"/>
              <a:round/>
              <a:headEnd len="med" w="med" type="none"/>
              <a:tailEnd len="med" w="med" type="none"/>
            </a:ln>
          </p:spPr>
        </p:cxnSp>
        <p:cxnSp>
          <p:nvCxnSpPr>
            <p:cNvPr id="437" name="Google Shape;437;p33"/>
            <p:cNvCxnSpPr/>
            <p:nvPr/>
          </p:nvCxnSpPr>
          <p:spPr>
            <a:xfrm>
              <a:off x="1926825" y="3972350"/>
              <a:ext cx="570600" cy="4800"/>
            </a:xfrm>
            <a:prstGeom prst="straightConnector1">
              <a:avLst/>
            </a:prstGeom>
            <a:noFill/>
            <a:ln cap="flat" cmpd="sng" w="9525">
              <a:solidFill>
                <a:schemeClr val="dk2"/>
              </a:solidFill>
              <a:prstDash val="solid"/>
              <a:round/>
              <a:headEnd len="med" w="med" type="none"/>
              <a:tailEnd len="med" w="med" type="none"/>
            </a:ln>
          </p:spPr>
        </p:cxnSp>
        <p:sp>
          <p:nvSpPr>
            <p:cNvPr id="438" name="Google Shape;438;p33"/>
            <p:cNvSpPr txBox="1"/>
            <p:nvPr/>
          </p:nvSpPr>
          <p:spPr>
            <a:xfrm rot="5400000">
              <a:off x="781025" y="2684900"/>
              <a:ext cx="647100" cy="37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Times New Roman"/>
                  <a:ea typeface="Times New Roman"/>
                  <a:cs typeface="Times New Roman"/>
                  <a:sym typeface="Times New Roman"/>
                </a:rPr>
                <a:t>.  .  .</a:t>
              </a:r>
              <a:endParaRPr>
                <a:latin typeface="Times New Roman"/>
                <a:ea typeface="Times New Roman"/>
                <a:cs typeface="Times New Roman"/>
                <a:sym typeface="Times New Roman"/>
              </a:endParaRPr>
            </a:p>
          </p:txBody>
        </p:sp>
        <p:sp>
          <p:nvSpPr>
            <p:cNvPr id="439" name="Google Shape;439;p33"/>
            <p:cNvSpPr txBox="1"/>
            <p:nvPr/>
          </p:nvSpPr>
          <p:spPr>
            <a:xfrm rot="5400000">
              <a:off x="1543025" y="2684900"/>
              <a:ext cx="647100" cy="37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Times New Roman"/>
                  <a:ea typeface="Times New Roman"/>
                  <a:cs typeface="Times New Roman"/>
                  <a:sym typeface="Times New Roman"/>
                </a:rPr>
                <a:t>.  .  .</a:t>
              </a:r>
              <a:endParaRPr>
                <a:latin typeface="Times New Roman"/>
                <a:ea typeface="Times New Roman"/>
                <a:cs typeface="Times New Roman"/>
                <a:sym typeface="Times New Roman"/>
              </a:endParaRPr>
            </a:p>
          </p:txBody>
        </p:sp>
        <p:sp>
          <p:nvSpPr>
            <p:cNvPr id="440" name="Google Shape;440;p33"/>
            <p:cNvSpPr txBox="1"/>
            <p:nvPr/>
          </p:nvSpPr>
          <p:spPr>
            <a:xfrm rot="5400000">
              <a:off x="2381225" y="2684900"/>
              <a:ext cx="647100" cy="37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Times New Roman"/>
                  <a:ea typeface="Times New Roman"/>
                  <a:cs typeface="Times New Roman"/>
                  <a:sym typeface="Times New Roman"/>
                </a:rPr>
                <a:t>.  .  .</a:t>
              </a:r>
              <a:endParaRPr>
                <a:latin typeface="Times New Roman"/>
                <a:ea typeface="Times New Roman"/>
                <a:cs typeface="Times New Roman"/>
                <a:sym typeface="Times New Roman"/>
              </a:endParaRPr>
            </a:p>
          </p:txBody>
        </p:sp>
        <p:cxnSp>
          <p:nvCxnSpPr>
            <p:cNvPr id="441" name="Google Shape;441;p33"/>
            <p:cNvCxnSpPr/>
            <p:nvPr/>
          </p:nvCxnSpPr>
          <p:spPr>
            <a:xfrm>
              <a:off x="1227150" y="2741925"/>
              <a:ext cx="460200" cy="800400"/>
            </a:xfrm>
            <a:prstGeom prst="straightConnector1">
              <a:avLst/>
            </a:prstGeom>
            <a:noFill/>
            <a:ln cap="flat" cmpd="sng" w="9525">
              <a:solidFill>
                <a:schemeClr val="dk2"/>
              </a:solidFill>
              <a:prstDash val="solid"/>
              <a:round/>
              <a:headEnd len="med" w="med" type="none"/>
              <a:tailEnd len="med" w="med" type="none"/>
            </a:ln>
          </p:spPr>
        </p:cxnSp>
      </p:grpSp>
      <p:pic>
        <p:nvPicPr>
          <p:cNvPr id="442" name="Google Shape;442;p33"/>
          <p:cNvPicPr preferRelativeResize="0"/>
          <p:nvPr/>
        </p:nvPicPr>
        <p:blipFill>
          <a:blip r:embed="rId3">
            <a:alphaModFix/>
          </a:blip>
          <a:stretch>
            <a:fillRect/>
          </a:stretch>
        </p:blipFill>
        <p:spPr>
          <a:xfrm>
            <a:off x="843725" y="4434650"/>
            <a:ext cx="422100" cy="422100"/>
          </a:xfrm>
          <a:prstGeom prst="rect">
            <a:avLst/>
          </a:prstGeom>
          <a:noFill/>
          <a:ln>
            <a:noFill/>
          </a:ln>
        </p:spPr>
      </p:pic>
      <p:sp>
        <p:nvSpPr>
          <p:cNvPr id="443" name="Google Shape;443;p33"/>
          <p:cNvSpPr txBox="1"/>
          <p:nvPr/>
        </p:nvSpPr>
        <p:spPr>
          <a:xfrm>
            <a:off x="1397025" y="4429550"/>
            <a:ext cx="1619100" cy="4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2000 итераций</a:t>
            </a:r>
            <a:endParaRPr b="1"/>
          </a:p>
        </p:txBody>
      </p:sp>
      <p:sp>
        <p:nvSpPr>
          <p:cNvPr id="444" name="Google Shape;444;p33"/>
          <p:cNvSpPr txBox="1"/>
          <p:nvPr/>
        </p:nvSpPr>
        <p:spPr>
          <a:xfrm>
            <a:off x="4182625" y="4409900"/>
            <a:ext cx="4351500" cy="57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a:solidFill>
                  <a:srgbClr val="980000"/>
                </a:solidFill>
              </a:rPr>
              <a:t>Доля ложноположительных результатов &lt; 2.5%</a:t>
            </a:r>
            <a:endParaRPr b="1">
              <a:solidFill>
                <a:srgbClr val="980000"/>
              </a:solidFill>
            </a:endParaRPr>
          </a:p>
        </p:txBody>
      </p:sp>
      <p:grpSp>
        <p:nvGrpSpPr>
          <p:cNvPr id="445" name="Google Shape;445;p33"/>
          <p:cNvGrpSpPr/>
          <p:nvPr/>
        </p:nvGrpSpPr>
        <p:grpSpPr>
          <a:xfrm>
            <a:off x="4487425" y="821850"/>
            <a:ext cx="4404701" cy="3741225"/>
            <a:chOff x="4487425" y="821850"/>
            <a:chExt cx="4404701" cy="3741225"/>
          </a:xfrm>
        </p:grpSpPr>
        <p:sp>
          <p:nvSpPr>
            <p:cNvPr id="446" name="Google Shape;446;p33"/>
            <p:cNvSpPr/>
            <p:nvPr/>
          </p:nvSpPr>
          <p:spPr>
            <a:xfrm>
              <a:off x="6280225" y="4237775"/>
              <a:ext cx="603000" cy="11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3"/>
            <p:cNvSpPr/>
            <p:nvPr/>
          </p:nvSpPr>
          <p:spPr>
            <a:xfrm>
              <a:off x="4647375" y="2329950"/>
              <a:ext cx="201000" cy="301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3"/>
            <p:cNvSpPr/>
            <p:nvPr/>
          </p:nvSpPr>
          <p:spPr>
            <a:xfrm>
              <a:off x="8208250" y="1701950"/>
              <a:ext cx="364200" cy="18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9" name="Google Shape;449;p33"/>
            <p:cNvPicPr preferRelativeResize="0"/>
            <p:nvPr/>
          </p:nvPicPr>
          <p:blipFill rotWithShape="1">
            <a:blip r:embed="rId4">
              <a:alphaModFix/>
            </a:blip>
            <a:srcRect b="0" l="99" r="109" t="0"/>
            <a:stretch/>
          </p:blipFill>
          <p:spPr>
            <a:xfrm>
              <a:off x="4723925" y="821850"/>
              <a:ext cx="3935125" cy="3529024"/>
            </a:xfrm>
            <a:prstGeom prst="rect">
              <a:avLst/>
            </a:prstGeom>
            <a:noFill/>
            <a:ln>
              <a:noFill/>
            </a:ln>
          </p:spPr>
        </p:pic>
        <p:sp>
          <p:nvSpPr>
            <p:cNvPr id="450" name="Google Shape;450;p33"/>
            <p:cNvSpPr/>
            <p:nvPr/>
          </p:nvSpPr>
          <p:spPr>
            <a:xfrm>
              <a:off x="4697700" y="2334475"/>
              <a:ext cx="150600" cy="301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3"/>
            <p:cNvSpPr/>
            <p:nvPr/>
          </p:nvSpPr>
          <p:spPr>
            <a:xfrm>
              <a:off x="6404200" y="4218350"/>
              <a:ext cx="364200" cy="158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3"/>
            <p:cNvSpPr txBox="1"/>
            <p:nvPr/>
          </p:nvSpPr>
          <p:spPr>
            <a:xfrm>
              <a:off x="5677175" y="4140975"/>
              <a:ext cx="2028600" cy="4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t>количество квантилей</a:t>
              </a:r>
              <a:endParaRPr sz="1200"/>
            </a:p>
          </p:txBody>
        </p:sp>
        <p:sp>
          <p:nvSpPr>
            <p:cNvPr id="453" name="Google Shape;453;p33"/>
            <p:cNvSpPr/>
            <p:nvPr/>
          </p:nvSpPr>
          <p:spPr>
            <a:xfrm>
              <a:off x="8208250" y="1749825"/>
              <a:ext cx="364200" cy="158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3"/>
            <p:cNvSpPr txBox="1"/>
            <p:nvPr/>
          </p:nvSpPr>
          <p:spPr>
            <a:xfrm>
              <a:off x="8012226" y="1480125"/>
              <a:ext cx="879900" cy="42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t>количество</a:t>
              </a:r>
              <a:endParaRPr sz="1000"/>
            </a:p>
            <a:p>
              <a:pPr indent="0" lvl="0" marL="0" rtl="0" algn="ctr">
                <a:spcBef>
                  <a:spcPts val="0"/>
                </a:spcBef>
                <a:spcAft>
                  <a:spcPts val="0"/>
                </a:spcAft>
                <a:buNone/>
              </a:pPr>
              <a:r>
                <a:rPr lang="en-GB" sz="1000"/>
                <a:t> ДЭГ</a:t>
              </a:r>
              <a:endParaRPr sz="1000"/>
            </a:p>
          </p:txBody>
        </p:sp>
        <p:sp>
          <p:nvSpPr>
            <p:cNvPr id="455" name="Google Shape;455;p33"/>
            <p:cNvSpPr txBox="1"/>
            <p:nvPr/>
          </p:nvSpPr>
          <p:spPr>
            <a:xfrm rot="-5400000">
              <a:off x="3166975" y="2212150"/>
              <a:ext cx="3063000" cy="42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t>доля ложноположительных результатов</a:t>
              </a:r>
              <a:endParaRPr sz="12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900"/>
                                        <p:tgtEl>
                                          <p:spTgt spid="353"/>
                                        </p:tgtEl>
                                      </p:cBhvr>
                                    </p:animEffect>
                                    <p:set>
                                      <p:cBhvr>
                                        <p:cTn dur="1" fill="hold">
                                          <p:stCondLst>
                                            <p:cond delay="900"/>
                                          </p:stCondLst>
                                        </p:cTn>
                                        <p:tgtEl>
                                          <p:spTgt spid="353"/>
                                        </p:tgtEl>
                                        <p:attrNameLst>
                                          <p:attrName>style.visibility</p:attrName>
                                        </p:attrNameLst>
                                      </p:cBhvr>
                                      <p:to>
                                        <p:strVal val="hidden"/>
                                      </p:to>
                                    </p:set>
                                  </p:childTnLst>
                                </p:cTn>
                              </p:par>
                            </p:childTnLst>
                          </p:cTn>
                        </p:par>
                        <p:par>
                          <p:cTn fill="hold">
                            <p:stCondLst>
                              <p:cond delay="900"/>
                            </p:stCondLst>
                            <p:childTnLst>
                              <p:par>
                                <p:cTn fill="hold" nodeType="after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