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78" r:id="rId9"/>
    <p:sldId id="302" r:id="rId10"/>
    <p:sldId id="280" r:id="rId11"/>
    <p:sldId id="281" r:id="rId12"/>
    <p:sldId id="282" r:id="rId13"/>
    <p:sldId id="283" r:id="rId14"/>
    <p:sldId id="291" r:id="rId15"/>
    <p:sldId id="284" r:id="rId16"/>
    <p:sldId id="285" r:id="rId17"/>
    <p:sldId id="287" r:id="rId18"/>
    <p:sldId id="288" r:id="rId19"/>
    <p:sldId id="306" r:id="rId20"/>
    <p:sldId id="289" r:id="rId21"/>
    <p:sldId id="298" r:id="rId22"/>
    <p:sldId id="300" r:id="rId23"/>
    <p:sldId id="301" r:id="rId24"/>
    <p:sldId id="308" r:id="rId25"/>
    <p:sldId id="275" r:id="rId26"/>
    <p:sldId id="276" r:id="rId27"/>
    <p:sldId id="277" r:id="rId28"/>
    <p:sldId id="310" r:id="rId29"/>
    <p:sldId id="311" r:id="rId30"/>
    <p:sldId id="314" r:id="rId31"/>
    <p:sldId id="292" r:id="rId32"/>
    <p:sldId id="299" r:id="rId33"/>
    <p:sldId id="295" r:id="rId34"/>
    <p:sldId id="304" r:id="rId35"/>
    <p:sldId id="307" r:id="rId36"/>
    <p:sldId id="274" r:id="rId37"/>
    <p:sldId id="305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525" autoAdjust="0"/>
  </p:normalViewPr>
  <p:slideViewPr>
    <p:cSldViewPr snapToGrid="0">
      <p:cViewPr varScale="1">
        <p:scale>
          <a:sx n="99" d="100"/>
          <a:sy n="99" d="100"/>
        </p:scale>
        <p:origin x="197" y="72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89;&#1082;&#1086;&#1087;&#1080;&#1088;&#1086;&#1074;&#1072;&#1090;&#1100;%20&#1085;&#1072;%20&#1088;&#1072;&#1073;&#1086;&#1095;&#1080;&#1081;%20&#1089;&#1090;&#1086;&#1083;%202\&#1088;&#1072;&#1079;&#1085;&#1086;&#1077;%20new\&#1082;&#1086;&#1085;&#1092;&#1077;&#1088;&#1077;&#1085;&#1094;&#1080;&#1080;\&#1072;&#1074;&#1075;&#1091;&#1089;&#1090;%20&#1053;&#1089;&#1082;\Copy%20of%20&#1076;&#1072;&#1085;&#1085;&#1099;&#1081;%20albino%20Bowm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1000 grain weight</a:t>
            </a:r>
            <a:r>
              <a:rPr lang="ru-RU" sz="2400" b="1"/>
              <a:t> (</a:t>
            </a:r>
            <a:r>
              <a:rPr lang="en-US" sz="2400" b="1"/>
              <a:t>g)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Лист1!$Z$3</c:f>
              <c:strCache>
                <c:ptCount val="1"/>
                <c:pt idx="0">
                  <c:v>Bowman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Лист1!$AA$10:$AD$10</c:f>
                <c:numCache>
                  <c:formatCode>\О\с\н\о\в\н\о\й</c:formatCode>
                  <c:ptCount val="4"/>
                  <c:pt idx="0">
                    <c:v>3.7971436633343232</c:v>
                  </c:pt>
                  <c:pt idx="1">
                    <c:v>0.44526209510055348</c:v>
                  </c:pt>
                  <c:pt idx="2">
                    <c:v>5.6862407030773957E-2</c:v>
                  </c:pt>
                  <c:pt idx="3">
                    <c:v>0.42720994058347228</c:v>
                  </c:pt>
                </c:numCache>
              </c:numRef>
            </c:plus>
            <c:minus>
              <c:numRef>
                <c:f>Лист1!$AA$10:$AD$10</c:f>
                <c:numCache>
                  <c:formatCode>\О\с\н\о\в\н\о\й</c:formatCode>
                  <c:ptCount val="4"/>
                  <c:pt idx="0">
                    <c:v>3.7971436633343232</c:v>
                  </c:pt>
                  <c:pt idx="1">
                    <c:v>0.44526209510055348</c:v>
                  </c:pt>
                  <c:pt idx="2">
                    <c:v>5.6862407030773957E-2</c:v>
                  </c:pt>
                  <c:pt idx="3">
                    <c:v>0.42720994058347228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Лист1!$AA$2:$AD$2</c:f>
              <c:strCache>
                <c:ptCount val="4"/>
                <c:pt idx="0">
                  <c:v>2014-1-GH</c:v>
                </c:pt>
                <c:pt idx="1">
                  <c:v>2014-2-GH</c:v>
                </c:pt>
                <c:pt idx="2">
                  <c:v>2015-1-GH</c:v>
                </c:pt>
                <c:pt idx="3">
                  <c:v>2015-2-F</c:v>
                </c:pt>
              </c:strCache>
            </c:strRef>
          </c:cat>
          <c:val>
            <c:numRef>
              <c:f>Лист1!$AA$3:$AD$3</c:f>
              <c:numCache>
                <c:formatCode>\О\с\н\о\в\н\о\й</c:formatCode>
                <c:ptCount val="4"/>
                <c:pt idx="0">
                  <c:v>46.94</c:v>
                </c:pt>
                <c:pt idx="1">
                  <c:v>45.803333333333335</c:v>
                </c:pt>
                <c:pt idx="2">
                  <c:v>45.051666666666513</c:v>
                </c:pt>
                <c:pt idx="3">
                  <c:v>56.95333333333334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8-4AB2-B2A1-E9FA404DF28A}"/>
            </c:ext>
          </c:extLst>
        </c:ser>
        <c:ser>
          <c:idx val="1"/>
          <c:order val="1"/>
          <c:tx>
            <c:strRef>
              <c:f>Лист1!$Z$4</c:f>
              <c:strCache>
                <c:ptCount val="1"/>
                <c:pt idx="0">
                  <c:v>i:BwAlm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Лист1!$AA$11:$AD$11</c:f>
                <c:numCache>
                  <c:formatCode>\О\с\н\о\в\н\о\й</c:formatCode>
                  <c:ptCount val="4"/>
                  <c:pt idx="0">
                    <c:v>0.4782994180775606</c:v>
                  </c:pt>
                  <c:pt idx="1">
                    <c:v>0.192873015219858</c:v>
                  </c:pt>
                  <c:pt idx="2">
                    <c:v>0.25101460780865464</c:v>
                  </c:pt>
                  <c:pt idx="3">
                    <c:v>0.45156210351770298</c:v>
                  </c:pt>
                </c:numCache>
              </c:numRef>
            </c:plus>
            <c:minus>
              <c:numRef>
                <c:f>Лист1!$AA$11:$AD$11</c:f>
                <c:numCache>
                  <c:formatCode>\О\с\н\о\в\н\о\й</c:formatCode>
                  <c:ptCount val="4"/>
                  <c:pt idx="0">
                    <c:v>0.4782994180775606</c:v>
                  </c:pt>
                  <c:pt idx="1">
                    <c:v>0.192873015219858</c:v>
                  </c:pt>
                  <c:pt idx="2">
                    <c:v>0.25101460780865464</c:v>
                  </c:pt>
                  <c:pt idx="3">
                    <c:v>0.45156210351770298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Лист1!$AA$2:$AD$2</c:f>
              <c:strCache>
                <c:ptCount val="4"/>
                <c:pt idx="0">
                  <c:v>2014-1-GH</c:v>
                </c:pt>
                <c:pt idx="1">
                  <c:v>2014-2-GH</c:v>
                </c:pt>
                <c:pt idx="2">
                  <c:v>2015-1-GH</c:v>
                </c:pt>
                <c:pt idx="3">
                  <c:v>2015-2-F</c:v>
                </c:pt>
              </c:strCache>
            </c:strRef>
          </c:cat>
          <c:val>
            <c:numRef>
              <c:f>Лист1!$AA$4:$AD$4</c:f>
              <c:numCache>
                <c:formatCode>\О\с\н\о\в\н\о\й</c:formatCode>
                <c:ptCount val="4"/>
                <c:pt idx="0">
                  <c:v>38.68466666666653</c:v>
                </c:pt>
                <c:pt idx="1">
                  <c:v>37.53</c:v>
                </c:pt>
                <c:pt idx="2">
                  <c:v>37.763333333333378</c:v>
                </c:pt>
                <c:pt idx="3">
                  <c:v>46.57166666666653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8-4AB2-B2A1-E9FA404DF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07360"/>
        <c:axId val="139817344"/>
      </c:barChart>
      <c:catAx>
        <c:axId val="139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17344"/>
        <c:crosses val="autoZero"/>
        <c:auto val="1"/>
        <c:lblAlgn val="ctr"/>
        <c:lblOffset val="100"/>
        <c:noMultiLvlLbl val="0"/>
      </c:catAx>
      <c:valAx>
        <c:axId val="139817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crossAx val="13980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0.07937</cdr:x>
      <cdr:y>0.20885</cdr:y>
    </cdr:from>
    <cdr:to>
      <cdr:x>0.71005</cdr:x>
      <cdr:y>0.29403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2488175" y="-1037059"/>
          <a:ext cx="372461" cy="427323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0.2798</cdr:x>
      <cdr:y>0.12426</cdr:y>
    </cdr:from>
    <cdr:to>
      <cdr:x>0.55104</cdr:x>
      <cdr:y>0.20914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5806" y="543402"/>
          <a:ext cx="1837853" cy="371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/>
            <a:t>Greenhouse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0.81561</cdr:x>
      <cdr:y>0.12553</cdr:y>
    </cdr:from>
    <cdr:to>
      <cdr:x>1</cdr:x>
      <cdr:y>0.21041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26246" y="548935"/>
          <a:ext cx="1249377" cy="371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/>
            <a:t>Field</a:t>
          </a:r>
          <a:endParaRPr lang="ru-RU" sz="18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412A-4537-459D-91FE-AF2921D35463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4F7F-FBF1-4E24-9BD0-A4D05974C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4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картинку с корреляцией (</a:t>
            </a:r>
            <a:r>
              <a:rPr lang="ru-RU" dirty="0" err="1" smtClean="0"/>
              <a:t>пп</a:t>
            </a:r>
            <a:r>
              <a:rPr lang="ru-RU" dirty="0" smtClean="0"/>
              <a:t> 3,4)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7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Улучшить качество графика: более контрастные</a:t>
            </a:r>
            <a:r>
              <a:rPr lang="ru-RU" baseline="0" dirty="0" smtClean="0"/>
              <a:t> цвета, больший размер точек, инвертировать компоненты по знаку, доли дисперсии и смысл компонент,  отметить на графике лучший конвейер и словами его охарактеризовать, добавить тепловую карту корреляций между признаками, Привести таблицу оптимального конвейера для двух библиотек со значениями признаков.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2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фактуры в подпись и раскрасить гены на пути по интенсивности и подписать</a:t>
            </a:r>
            <a:r>
              <a:rPr lang="ru-RU" baseline="0" dirty="0" smtClean="0"/>
              <a:t> что за цифры указать </a:t>
            </a:r>
            <a:r>
              <a:rPr lang="en-US" baseline="0" dirty="0" smtClean="0"/>
              <a:t>ID</a:t>
            </a:r>
            <a:r>
              <a:rPr lang="ru-RU" baseline="0" dirty="0" smtClean="0"/>
              <a:t> пути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3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Подписи к осям и нарисовать</a:t>
            </a:r>
            <a:r>
              <a:rPr lang="ru-RU" baseline="0" dirty="0" smtClean="0"/>
              <a:t> скобки по значимости  ,указать в сноске к рисунку критерий и </a:t>
            </a:r>
            <a:r>
              <a:rPr lang="en-US" baseline="0" dirty="0" smtClean="0"/>
              <a:t>p-value</a:t>
            </a:r>
            <a:r>
              <a:rPr lang="ru-RU" baseline="0" dirty="0" smtClean="0"/>
              <a:t> ,привести в тексте </a:t>
            </a:r>
            <a:r>
              <a:rPr lang="en-US" baseline="0" dirty="0" err="1" smtClean="0"/>
              <a:t>logfc</a:t>
            </a:r>
            <a:r>
              <a:rPr lang="ru-RU" baseline="0" dirty="0" smtClean="0"/>
              <a:t> ,резюме: подтверждение нарушение функций хлорофилла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7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рисунке поменять порядок: </a:t>
            </a:r>
            <a:r>
              <a:rPr lang="en-US" dirty="0" smtClean="0"/>
              <a:t>trinity </a:t>
            </a:r>
            <a:r>
              <a:rPr lang="ru-RU" dirty="0" smtClean="0"/>
              <a:t>вместе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гибридная – справа, Увеличить шрифт подписей, Расписать легенду подробнее и шрифт к ней увеличить, Привести значения меры качества </a:t>
            </a:r>
            <a:r>
              <a:rPr lang="ru-RU" baseline="0" dirty="0" err="1" smtClean="0"/>
              <a:t>Qa</a:t>
            </a:r>
            <a:r>
              <a:rPr lang="en-US" baseline="0" dirty="0" smtClean="0"/>
              <a:t> </a:t>
            </a:r>
            <a:r>
              <a:rPr lang="ru-RU" baseline="0" dirty="0" smtClean="0"/>
              <a:t>и привести количества транскриптов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список фактуру генов из сети</a:t>
            </a:r>
            <a:r>
              <a:rPr lang="ru-RU" baseline="0" dirty="0" smtClean="0"/>
              <a:t> и </a:t>
            </a:r>
            <a:r>
              <a:rPr lang="en-US" baseline="0" dirty="0" smtClean="0"/>
              <a:t>GO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5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фактуры в подпись и раскрасить гены на пути по интенсивности и подписать</a:t>
            </a:r>
            <a:r>
              <a:rPr lang="ru-RU" baseline="0" dirty="0" smtClean="0"/>
              <a:t> что за цифры указать </a:t>
            </a:r>
            <a:r>
              <a:rPr lang="en-US" baseline="0" dirty="0" smtClean="0"/>
              <a:t>ID</a:t>
            </a:r>
            <a:r>
              <a:rPr lang="ru-RU" baseline="0" dirty="0" smtClean="0"/>
              <a:t> пути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4F7F-FBF1-4E24-9BD0-A4D05974C0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1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72CF-160C-4DDE-B01F-7410DD517F32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6FE-3979-4649-97C1-A42A679CECCB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BCA4-FC7F-4837-BD8A-131683E177BB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8B6F-1BAE-4CA3-8895-097C7B3FA451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18D5-8DD7-4425-8C80-AE2CD60C32DF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8D2-1DC4-411C-9BBE-901D2CEB1E59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5E39-DCE2-4939-9B04-BF019FAF2922}" type="datetime1">
              <a:rPr lang="en-US" smtClean="0"/>
              <a:t>8/14/2021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FA9-712A-4FE7-810F-A11543F40BA0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48E1-6D44-4ABD-9BE0-62909BD90A36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BC89-51B4-40F9-BD44-F7C49D54892D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EECD-F456-4AFB-ABF4-C3C233B85A73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0D43-0291-433E-A6E4-B7758B691FDD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D1BA-3FAC-4CE8-BF28-3CF35B65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12870-016-0926-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993" y="539296"/>
            <a:ext cx="9012013" cy="2269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Поиск генов, ассоциированных с частичным альбинизмом и </a:t>
            </a:r>
            <a:r>
              <a:rPr lang="ru-RU" dirty="0" err="1"/>
              <a:t>меланизмом</a:t>
            </a:r>
            <a:r>
              <a:rPr lang="ru-RU" dirty="0"/>
              <a:t> у ячменя </a:t>
            </a:r>
            <a:r>
              <a:rPr lang="ru-RU" i="1" dirty="0"/>
              <a:t>Hordeum </a:t>
            </a:r>
            <a:r>
              <a:rPr lang="ru-RU" i="1" dirty="0" err="1"/>
              <a:t>vulgare</a:t>
            </a:r>
            <a:r>
              <a:rPr lang="ru-RU" dirty="0"/>
              <a:t> L., на основе анализа </a:t>
            </a:r>
            <a:r>
              <a:rPr lang="ru-RU" dirty="0" err="1"/>
              <a:t>транскриптомных</a:t>
            </a:r>
            <a:r>
              <a:rPr lang="ru-RU" dirty="0"/>
              <a:t>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3829" y="3001035"/>
            <a:ext cx="51652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dirty="0"/>
          </a:p>
          <a:p>
            <a:pPr algn="r"/>
            <a:r>
              <a:rPr lang="ru-RU" sz="2400" dirty="0"/>
              <a:t>Шмаков Николай Александрович</a:t>
            </a:r>
          </a:p>
          <a:p>
            <a:pPr algn="r"/>
            <a:r>
              <a:rPr lang="ru-RU" sz="2000" dirty="0"/>
              <a:t>специальности – </a:t>
            </a:r>
            <a:r>
              <a:rPr lang="ru-RU" sz="2000" dirty="0" smtClean="0"/>
              <a:t>0</a:t>
            </a:r>
            <a:r>
              <a:rPr lang="en-US" sz="2000" dirty="0" smtClean="0"/>
              <a:t>1</a:t>
            </a:r>
            <a:r>
              <a:rPr lang="ru-RU" sz="2000" dirty="0" smtClean="0"/>
              <a:t>.0</a:t>
            </a:r>
            <a:r>
              <a:rPr lang="en-US" sz="2000" dirty="0" smtClean="0"/>
              <a:t>5</a:t>
            </a:r>
            <a:r>
              <a:rPr lang="ru-RU" sz="2000" dirty="0" smtClean="0"/>
              <a:t>.0</a:t>
            </a:r>
            <a:r>
              <a:rPr lang="en-US" sz="2000" dirty="0" smtClean="0"/>
              <a:t>8</a:t>
            </a:r>
            <a:r>
              <a:rPr lang="ru-RU" sz="2000" dirty="0" smtClean="0"/>
              <a:t>, </a:t>
            </a:r>
            <a:r>
              <a:rPr lang="ru-RU" sz="2000" dirty="0"/>
              <a:t>математическая биология, биоинформатика</a:t>
            </a:r>
          </a:p>
          <a:p>
            <a:pPr algn="r"/>
            <a:r>
              <a:rPr lang="ru-RU" sz="2000" dirty="0" smtClean="0"/>
              <a:t>0</a:t>
            </a:r>
            <a:r>
              <a:rPr lang="en-US" sz="2000" dirty="0" smtClean="0"/>
              <a:t>1</a:t>
            </a:r>
            <a:r>
              <a:rPr lang="ru-RU" sz="2000" dirty="0" smtClean="0"/>
              <a:t>.0</a:t>
            </a:r>
            <a:r>
              <a:rPr lang="en-US" sz="2000" dirty="0" smtClean="0"/>
              <a:t>5</a:t>
            </a:r>
            <a:r>
              <a:rPr lang="ru-RU" sz="2000" dirty="0" smtClean="0"/>
              <a:t>.07</a:t>
            </a:r>
            <a:r>
              <a:rPr lang="ru-RU" sz="2000" dirty="0"/>
              <a:t>, генетика</a:t>
            </a:r>
          </a:p>
          <a:p>
            <a:pPr algn="r"/>
            <a:r>
              <a:rPr lang="ru-RU" sz="2400" dirty="0"/>
              <a:t>Руководители</a:t>
            </a:r>
          </a:p>
          <a:p>
            <a:pPr algn="r"/>
            <a:r>
              <a:rPr lang="ru-RU" sz="2400" dirty="0"/>
              <a:t>к.б.н., </a:t>
            </a:r>
            <a:r>
              <a:rPr lang="ru-RU" sz="2400" dirty="0" err="1"/>
              <a:t>в.н.с</a:t>
            </a:r>
            <a:r>
              <a:rPr lang="ru-RU" sz="2400" dirty="0"/>
              <a:t>. </a:t>
            </a:r>
            <a:r>
              <a:rPr lang="ru-RU" sz="2400" dirty="0" err="1"/>
              <a:t>ИЦиГ</a:t>
            </a:r>
            <a:endParaRPr lang="ru-RU" sz="2400" dirty="0"/>
          </a:p>
          <a:p>
            <a:pPr algn="r"/>
            <a:r>
              <a:rPr lang="ru-RU" sz="2400" dirty="0" err="1"/>
              <a:t>Афонников</a:t>
            </a:r>
            <a:r>
              <a:rPr lang="ru-RU" sz="2400" dirty="0"/>
              <a:t> Дмитрий Аркадьевич</a:t>
            </a:r>
          </a:p>
          <a:p>
            <a:pPr algn="r"/>
            <a:r>
              <a:rPr lang="ru-RU" sz="2400" dirty="0"/>
              <a:t>д.б.н., директор ВИР</a:t>
            </a:r>
          </a:p>
          <a:p>
            <a:pPr algn="r"/>
            <a:r>
              <a:rPr lang="ru-RU" sz="2400" dirty="0" err="1"/>
              <a:t>Хлёсткина</a:t>
            </a:r>
            <a:r>
              <a:rPr lang="ru-RU" sz="2400" dirty="0"/>
              <a:t> Елена Константиновна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Выбор оптимального конвейера для транскриптомных библиотек линий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193730" y="1578858"/>
            <a:ext cx="5085936" cy="413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По результатам оценки четырёх параметров, характеризующих качество конвейеров, для двух экспериментов </a:t>
            </a:r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</a:t>
            </a:r>
            <a:r>
              <a:rPr lang="ru-RU" sz="2400" dirty="0" smtClean="0"/>
              <a:t>были выбраны наиболее оптимальные конвейеры </a:t>
            </a:r>
            <a:r>
              <a:rPr lang="ru-RU" sz="2400" dirty="0" err="1" smtClean="0"/>
              <a:t>биоинформатической</a:t>
            </a:r>
            <a:r>
              <a:rPr lang="ru-RU" sz="2400" dirty="0" smtClean="0"/>
              <a:t> обработки: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Для эксперимента с линией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en-US" sz="2400" dirty="0" smtClean="0"/>
              <a:t> – </a:t>
            </a:r>
            <a:r>
              <a:rPr lang="ru-RU" sz="2400" dirty="0" smtClean="0"/>
              <a:t>конвейер </a:t>
            </a:r>
            <a:r>
              <a:rPr lang="en-US" sz="2400" dirty="0" smtClean="0"/>
              <a:t>‘bowtie2-Dart-EdgeR’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Для эксперимента с линией </a:t>
            </a:r>
            <a:r>
              <a:rPr lang="en-US" sz="2400" dirty="0" smtClean="0"/>
              <a:t>i:Bw</a:t>
            </a:r>
            <a:r>
              <a:rPr lang="en-US" sz="2400" i="1" dirty="0" smtClean="0"/>
              <a:t>Blp</a:t>
            </a:r>
            <a:r>
              <a:rPr lang="en-US" sz="2400" dirty="0" smtClean="0"/>
              <a:t> – </a:t>
            </a:r>
            <a:r>
              <a:rPr lang="ru-RU" sz="2400" dirty="0" smtClean="0"/>
              <a:t>конвейер </a:t>
            </a:r>
            <a:r>
              <a:rPr lang="en-US" sz="2400" dirty="0" smtClean="0"/>
              <a:t>‘</a:t>
            </a:r>
            <a:r>
              <a:rPr lang="en-US" sz="2400" dirty="0" smtClean="0"/>
              <a:t>bowtie2-Hisat2-EdgeR’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50" y="1499880"/>
            <a:ext cx="6697649" cy="5358120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5943054" y="1065767"/>
            <a:ext cx="580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Распределение конвейеров </a:t>
            </a:r>
            <a:r>
              <a:rPr lang="ru-RU" b="1" dirty="0" err="1" smtClean="0"/>
              <a:t>биоинформатической</a:t>
            </a:r>
            <a:r>
              <a:rPr lang="ru-RU" b="1" dirty="0" smtClean="0"/>
              <a:t> обработки по первым двум главным компонентам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792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Анализ транскриптомов на основе сборки </a:t>
            </a:r>
            <a:r>
              <a:rPr lang="en-US" sz="3600" b="1" i="1" dirty="0" smtClean="0"/>
              <a:t>de novo</a:t>
            </a:r>
            <a:endParaRPr lang="ru-RU" sz="36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1067806"/>
            <a:ext cx="11452464" cy="127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Сборка </a:t>
            </a:r>
            <a:r>
              <a:rPr lang="en-US" sz="2400" dirty="0" smtClean="0"/>
              <a:t>de novo</a:t>
            </a:r>
            <a:r>
              <a:rPr lang="ru-RU" sz="2400" dirty="0" smtClean="0"/>
              <a:t> транскриптома является альтернативой для картирования прочтений.</a:t>
            </a:r>
          </a:p>
          <a:p>
            <a:pPr marL="0" indent="0">
              <a:buNone/>
            </a:pPr>
            <a:r>
              <a:rPr lang="ru-RU" sz="2400" dirty="0" smtClean="0"/>
              <a:t>Позволяет реконструировать последовательности, не представленные в </a:t>
            </a:r>
            <a:r>
              <a:rPr lang="ru-RU" sz="2400" dirty="0" err="1" smtClean="0"/>
              <a:t>референсном</a:t>
            </a:r>
            <a:r>
              <a:rPr lang="ru-RU" sz="2400" dirty="0" smtClean="0"/>
              <a:t> геноме (пан-</a:t>
            </a:r>
            <a:r>
              <a:rPr lang="ru-RU" sz="2400" dirty="0" err="1" smtClean="0"/>
              <a:t>транскриптом</a:t>
            </a:r>
            <a:r>
              <a:rPr lang="ru-RU" sz="2400" dirty="0" smtClean="0"/>
              <a:t> вида).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65667" y="2560320"/>
            <a:ext cx="11472333" cy="2966219"/>
            <a:chOff x="0" y="2501053"/>
            <a:chExt cx="11472333" cy="2966219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501053"/>
              <a:ext cx="9385300" cy="2885440"/>
              <a:chOff x="-149860" y="1920240"/>
              <a:chExt cx="9385300" cy="28854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104905" y="2063234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Нормальное растение</a:t>
                </a:r>
                <a:endParaRPr lang="ru-RU" i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149860" y="3798054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Мутантное  растение</a:t>
                </a:r>
                <a:endParaRPr lang="ru-RU" i="1" dirty="0"/>
              </a:p>
            </p:txBody>
          </p:sp>
          <p:pic>
            <p:nvPicPr>
              <p:cNvPr id="7" name="Рисунок 3"/>
              <p:cNvPicPr>
                <a:picLocks noChangeAspect="1"/>
              </p:cNvPicPr>
              <p:nvPr/>
            </p:nvPicPr>
            <p:blipFill rotWithShape="1">
              <a:blip r:embed="rId2"/>
              <a:srcRect l="21482" t="6854" r="44242" b="55296"/>
              <a:stretch/>
            </p:blipFill>
            <p:spPr>
              <a:xfrm rot="16200000" flipV="1">
                <a:off x="946460" y="3836360"/>
                <a:ext cx="1303020" cy="457820"/>
              </a:xfrm>
              <a:prstGeom prst="rect">
                <a:avLst/>
              </a:prstGeom>
            </p:spPr>
          </p:pic>
          <p:pic>
            <p:nvPicPr>
              <p:cNvPr id="8" name="Рисунок 3"/>
              <p:cNvPicPr>
                <a:picLocks noChangeAspect="1"/>
              </p:cNvPicPr>
              <p:nvPr/>
            </p:nvPicPr>
            <p:blipFill rotWithShape="1">
              <a:blip r:embed="rId2"/>
              <a:srcRect l="21792" t="50527" r="44396" b="2843"/>
              <a:stretch/>
            </p:blipFill>
            <p:spPr>
              <a:xfrm rot="16200000" flipV="1">
                <a:off x="1117527" y="2234561"/>
                <a:ext cx="1120140" cy="49149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553460" y="1950720"/>
                <a:ext cx="1130300" cy="1145540"/>
                <a:chOff x="3553460" y="1950720"/>
                <a:chExt cx="1130300" cy="114554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3553460" y="1950720"/>
                  <a:ext cx="1130300" cy="114554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891280" y="24892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820160" y="225552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688080" y="25908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155440" y="262128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074160" y="27330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718560" y="28448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155440" y="234696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881120" y="21234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3500120" y="3589020"/>
                <a:ext cx="1130300" cy="1145540"/>
                <a:chOff x="3489960" y="3517900"/>
                <a:chExt cx="1130300" cy="114554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3489960" y="3517900"/>
                  <a:ext cx="1130300" cy="114554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779520" y="372872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566160" y="39624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053840" y="38100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074160" y="40538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606800" y="428752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003040" y="389128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810000" y="414528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901440" y="44196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094480" y="424688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754380" y="2863334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Библиотеки прочтений</a:t>
                </a:r>
                <a:endParaRPr lang="ru-RU" i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20620" y="3025894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Фильтрация прочтений</a:t>
                </a:r>
                <a:endParaRPr lang="ru-RU" i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299200" y="2590800"/>
                <a:ext cx="55880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6217920" y="4257040"/>
                <a:ext cx="55880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5864860" y="3063147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Сборка транскриптома</a:t>
                </a:r>
                <a:endParaRPr lang="ru-RU" i="1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998980" y="196088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25320" y="350774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875280" y="2570480"/>
                <a:ext cx="55880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814320" y="4165600"/>
                <a:ext cx="55880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5128260" y="2021840"/>
                <a:ext cx="1130300" cy="1145540"/>
                <a:chOff x="3553460" y="1950720"/>
                <a:chExt cx="1130300" cy="114554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553460" y="1950720"/>
                  <a:ext cx="1130300" cy="114554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688080" y="25908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267200" y="25806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074160" y="27330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718560" y="28448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155440" y="234696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881120" y="212344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5074920" y="3660140"/>
                <a:ext cx="1130300" cy="1145540"/>
                <a:chOff x="3489960" y="3517900"/>
                <a:chExt cx="1130300" cy="114554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3489960" y="3517900"/>
                  <a:ext cx="1130300" cy="114554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779520" y="372872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566160" y="39624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053840" y="38100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196080" y="407416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810000" y="414528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901440" y="4419600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4097020" y="3015734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Удаление фракции </a:t>
                </a:r>
                <a:r>
                  <a:rPr lang="ru-RU" b="1" dirty="0" err="1" smtClean="0"/>
                  <a:t>рРНК</a:t>
                </a:r>
                <a:endParaRPr lang="ru-RU" i="1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551680" y="2540000"/>
                <a:ext cx="55880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470400" y="4236720"/>
                <a:ext cx="701040" cy="139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8432800" y="4003040"/>
                <a:ext cx="802640" cy="27432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347" y="4275667"/>
              <a:ext cx="3548540" cy="108373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2812" y="2719945"/>
              <a:ext cx="3074989" cy="939109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flipH="1">
              <a:off x="7780867" y="2931583"/>
              <a:ext cx="82126" cy="2688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322733" y="3064933"/>
              <a:ext cx="321734" cy="2116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8585200" y="2937933"/>
              <a:ext cx="787400" cy="25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7916334" y="4523317"/>
              <a:ext cx="82126" cy="2688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458200" y="4656667"/>
              <a:ext cx="321734" cy="2116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720667" y="4529667"/>
              <a:ext cx="787400" cy="25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9037320" y="3787893"/>
              <a:ext cx="2435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err="1"/>
                <a:t>Транскрипт</a:t>
              </a:r>
              <a:r>
                <a:rPr lang="ru-RU" sz="1400" b="1" dirty="0"/>
                <a:t>, </a:t>
              </a:r>
              <a:r>
                <a:rPr lang="ru-RU" sz="1400" b="1" dirty="0" smtClean="0"/>
                <a:t>специфический </a:t>
              </a:r>
              <a:r>
                <a:rPr lang="ru-RU" sz="1400" b="1" dirty="0"/>
                <a:t>для мутантного </a:t>
              </a:r>
              <a:r>
                <a:rPr lang="ru-RU" sz="1400" b="1" dirty="0" smtClean="0"/>
                <a:t>генотипа</a:t>
              </a:r>
              <a:endParaRPr lang="ru-RU" sz="1400" i="1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9601200" y="4275667"/>
              <a:ext cx="127001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7547188" y="3500028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1 </a:t>
              </a:r>
              <a:endParaRPr lang="ru-RU" sz="1400" i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393855" y="3491561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2 </a:t>
              </a:r>
              <a:endParaRPr lang="ru-RU" sz="1400" i="1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375988" y="3474628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3 </a:t>
              </a:r>
              <a:endParaRPr lang="ru-RU" sz="1400" i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06454" y="5159495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1 </a:t>
              </a:r>
              <a:endParaRPr lang="ru-RU" sz="1400" i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53121" y="5151028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2 </a:t>
              </a:r>
              <a:endParaRPr lang="ru-RU" sz="1400" i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435254" y="5134095"/>
              <a:ext cx="58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Ген 3 </a:t>
              </a:r>
              <a:endParaRPr lang="ru-RU" sz="1400" i="1" dirty="0"/>
            </a:p>
          </p:txBody>
        </p:sp>
      </p:grpSp>
      <p:sp>
        <p:nvSpPr>
          <p:cNvPr id="9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383935" y="5656739"/>
            <a:ext cx="11452464" cy="127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Существует большое количество программ сборки транскриптомов, каждая из которых обладает своими преимуществами и недостатками. Выбор программы для анализа неочевиден.  </a:t>
            </a:r>
          </a:p>
        </p:txBody>
      </p:sp>
    </p:spTree>
    <p:extLst>
      <p:ext uri="{BB962C8B-B14F-4D97-AF65-F5344CB8AC3E}">
        <p14:creationId xmlns:p14="http://schemas.microsoft.com/office/powerpoint/2010/main" val="15996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транскриптомов на основе сборки </a:t>
            </a:r>
            <a:r>
              <a:rPr lang="en-US" sz="3600" b="1" i="1" dirty="0" smtClean="0"/>
              <a:t>de novo</a:t>
            </a:r>
            <a:r>
              <a:rPr lang="en-US" sz="3600" b="1" dirty="0" smtClean="0"/>
              <a:t>:</a:t>
            </a:r>
            <a:r>
              <a:rPr lang="ru-RU" sz="3600" b="1" dirty="0" smtClean="0"/>
              <a:t> гибридный подход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80" y="1076272"/>
            <a:ext cx="11460932" cy="1421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Для более полной реконструкции транскриптома организма предложен гибридный подход, основанный на комбинации сборок </a:t>
            </a:r>
            <a:r>
              <a:rPr lang="en-US" sz="2400" dirty="0" smtClean="0"/>
              <a:t>de novo</a:t>
            </a:r>
            <a:r>
              <a:rPr lang="ru-RU" sz="2400" dirty="0" smtClean="0"/>
              <a:t> нескольких сборщиков за счет объединения результатов и устранения избыточности гибридной сборки.</a:t>
            </a:r>
            <a:endParaRPr lang="ru-RU" sz="2400" dirty="0"/>
          </a:p>
        </p:txBody>
      </p:sp>
      <p:sp>
        <p:nvSpPr>
          <p:cNvPr id="159" name="Rectangle 158"/>
          <p:cNvSpPr/>
          <p:nvPr/>
        </p:nvSpPr>
        <p:spPr>
          <a:xfrm>
            <a:off x="6570141" y="4223928"/>
            <a:ext cx="175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Объединенная сборка</a:t>
            </a:r>
            <a:endParaRPr lang="ru-RU" i="1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353927" y="2262237"/>
            <a:ext cx="9726478" cy="2776211"/>
            <a:chOff x="353927" y="2262237"/>
            <a:chExt cx="9726478" cy="2776211"/>
          </a:xfrm>
        </p:grpSpPr>
        <p:grpSp>
          <p:nvGrpSpPr>
            <p:cNvPr id="5" name="Group 4"/>
            <p:cNvGrpSpPr/>
            <p:nvPr/>
          </p:nvGrpSpPr>
          <p:grpSpPr>
            <a:xfrm>
              <a:off x="353927" y="2885143"/>
              <a:ext cx="6279154" cy="2153305"/>
              <a:chOff x="-124461" y="2340187"/>
              <a:chExt cx="6279154" cy="215330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6924" y="2551856"/>
                <a:ext cx="1130300" cy="1145540"/>
                <a:chOff x="386924" y="2551856"/>
                <a:chExt cx="1130300" cy="1145540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386924" y="2551856"/>
                  <a:ext cx="1130300" cy="114554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24744" y="309033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53624" y="285665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21544" y="319193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988904" y="322241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07624" y="333417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52024" y="344593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988904" y="294809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14584" y="2724576"/>
                  <a:ext cx="365760" cy="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angle 28"/>
              <p:cNvSpPr/>
              <p:nvPr/>
            </p:nvSpPr>
            <p:spPr>
              <a:xfrm>
                <a:off x="-124461" y="3847161"/>
                <a:ext cx="20827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Фильтрованные прочтения</a:t>
                </a:r>
                <a:endParaRPr lang="ru-RU" i="1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398788" y="3765111"/>
                <a:ext cx="1755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Сборки транскриптома</a:t>
                </a:r>
                <a:endParaRPr lang="ru-RU" i="1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535006" y="2340187"/>
                <a:ext cx="1295400" cy="38946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3547533" y="2692400"/>
              <a:ext cx="136127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RNA-SPADES</a:t>
              </a:r>
              <a:endParaRPr lang="ru-RU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98333" y="3293533"/>
              <a:ext cx="130386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Trinity</a:t>
              </a:r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81400" y="3928533"/>
              <a:ext cx="13223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Trans-</a:t>
              </a:r>
              <a:r>
                <a:rPr lang="en-US" dirty="0" err="1" smtClean="0"/>
                <a:t>ABySS</a:t>
              </a:r>
              <a:endParaRPr lang="ru-RU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2092187" y="3505201"/>
              <a:ext cx="1404546" cy="112642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037522" y="3906078"/>
              <a:ext cx="1425345" cy="20872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5269345" y="2669311"/>
              <a:ext cx="1060643" cy="378691"/>
              <a:chOff x="5269345" y="2669311"/>
              <a:chExt cx="1060643" cy="378691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5301673" y="2951019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5269345" y="2669311"/>
                <a:ext cx="1060643" cy="9234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5361708" y="2807855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5463310" y="2890984"/>
                <a:ext cx="520315" cy="461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5287819" y="2733964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389419" y="3048001"/>
                <a:ext cx="392546" cy="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5324764" y="3990111"/>
              <a:ext cx="1060643" cy="226289"/>
              <a:chOff x="5324764" y="3990111"/>
              <a:chExt cx="1060643" cy="226289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flipV="1">
                <a:off x="5370946" y="4211783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5324764" y="3990111"/>
                <a:ext cx="1060643" cy="9234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532583" y="4151748"/>
                <a:ext cx="520315" cy="4616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5352474" y="4073237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6756401" y="3084945"/>
              <a:ext cx="1314641" cy="623453"/>
              <a:chOff x="6756401" y="3084945"/>
              <a:chExt cx="1314641" cy="623453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7042727" y="3509817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7010399" y="3228109"/>
                <a:ext cx="1060643" cy="9234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7102762" y="3380508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7204364" y="3463637"/>
                <a:ext cx="520315" cy="461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7028873" y="3306617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6987310" y="3177309"/>
                <a:ext cx="392546" cy="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6793345" y="3556000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761017" y="3274292"/>
                <a:ext cx="1060643" cy="9234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6857998" y="3431309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6954982" y="3495965"/>
                <a:ext cx="520315" cy="4616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6779491" y="3338945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6881091" y="3652982"/>
                <a:ext cx="392546" cy="1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6756401" y="3084945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7148945" y="3703781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7458364" y="3158838"/>
                <a:ext cx="520315" cy="4616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7139710" y="3597563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5209308" y="3278911"/>
              <a:ext cx="1060643" cy="378691"/>
              <a:chOff x="5209308" y="3278911"/>
              <a:chExt cx="1060643" cy="37869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5241636" y="3560619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209308" y="3278911"/>
                <a:ext cx="1060643" cy="9234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301671" y="3417455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5403273" y="3500584"/>
                <a:ext cx="520315" cy="4616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5227782" y="3343564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329382" y="3657601"/>
                <a:ext cx="392546" cy="1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5805054" y="3643746"/>
                <a:ext cx="392546" cy="1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5444834" y="3454400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8765764" y="3028174"/>
              <a:ext cx="1314641" cy="591256"/>
              <a:chOff x="6756401" y="3084945"/>
              <a:chExt cx="1314641" cy="591256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flipV="1">
                <a:off x="7010399" y="3228109"/>
                <a:ext cx="1060643" cy="9234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7102762" y="3380508"/>
                <a:ext cx="760460" cy="4617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7204364" y="3463637"/>
                <a:ext cx="520315" cy="4616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6987310" y="3177309"/>
                <a:ext cx="392546" cy="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6793345" y="3556000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761017" y="3274292"/>
                <a:ext cx="1060643" cy="9234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6857998" y="3431309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954982" y="3495965"/>
                <a:ext cx="520315" cy="4616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6779491" y="3338945"/>
                <a:ext cx="760460" cy="4617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6936900" y="3622931"/>
                <a:ext cx="392546" cy="1"/>
              </a:xfrm>
              <a:prstGeom prst="line">
                <a:avLst/>
              </a:prstGeom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6756401" y="3084945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7146798" y="3671584"/>
                <a:ext cx="760460" cy="4617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7458364" y="3158838"/>
                <a:ext cx="520315" cy="4616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Arrow Connector 159"/>
            <p:cNvCxnSpPr/>
            <p:nvPr/>
          </p:nvCxnSpPr>
          <p:spPr>
            <a:xfrm>
              <a:off x="8014988" y="3401579"/>
              <a:ext cx="731447" cy="25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7388640" y="2262237"/>
              <a:ext cx="17559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Устранение избыточности</a:t>
              </a:r>
            </a:p>
            <a:p>
              <a:pPr algn="ctr"/>
              <a:r>
                <a:rPr lang="ru-RU" b="1" dirty="0" smtClean="0"/>
                <a:t>(</a:t>
              </a:r>
              <a:r>
                <a:rPr lang="en-US" b="1" dirty="0" err="1" smtClean="0"/>
                <a:t>EvGene</a:t>
              </a:r>
              <a:r>
                <a:rPr lang="en-US" b="1" dirty="0" smtClean="0"/>
                <a:t>)</a:t>
              </a:r>
              <a:endParaRPr lang="ru-RU" dirty="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8551341" y="4212332"/>
            <a:ext cx="175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Гибридная </a:t>
            </a:r>
            <a:r>
              <a:rPr lang="ru-RU" b="1" dirty="0" smtClean="0"/>
              <a:t>сборка</a:t>
            </a:r>
            <a:endParaRPr lang="ru-RU" i="1" dirty="0"/>
          </a:p>
        </p:txBody>
      </p:sp>
      <p:sp>
        <p:nvSpPr>
          <p:cNvPr id="164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408180" y="5090025"/>
            <a:ext cx="11460932" cy="1421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Оценка качества сборки </a:t>
            </a:r>
            <a:r>
              <a:rPr lang="en-US" sz="2400" i="1" dirty="0" smtClean="0"/>
              <a:t>d</a:t>
            </a:r>
            <a:r>
              <a:rPr lang="en-US" sz="2400" i="1" dirty="0"/>
              <a:t>e</a:t>
            </a:r>
            <a:r>
              <a:rPr lang="en-US" sz="2400" i="1" dirty="0" smtClean="0"/>
              <a:t> novo</a:t>
            </a:r>
            <a:r>
              <a:rPr lang="ru-RU" sz="2400" i="1" dirty="0" smtClean="0"/>
              <a:t> </a:t>
            </a:r>
            <a:r>
              <a:rPr lang="ru-RU" sz="2400" dirty="0" smtClean="0"/>
              <a:t>отдельных программ и гибридной осуществлялась на основе меры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</a:t>
            </a:r>
            <a:r>
              <a:rPr lang="ru-RU" sz="2400" dirty="0" smtClean="0"/>
              <a:t>на основе комбинации 7 параметров (</a:t>
            </a:r>
            <a:r>
              <a:rPr lang="en-US" sz="2400" dirty="0" err="1" smtClean="0"/>
              <a:t>Holzner</a:t>
            </a:r>
            <a:r>
              <a:rPr lang="ru-RU" sz="2400" dirty="0" smtClean="0"/>
              <a:t>, </a:t>
            </a:r>
            <a:r>
              <a:rPr lang="en-US" sz="2400" dirty="0" err="1" smtClean="0"/>
              <a:t>Marz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2019</a:t>
            </a:r>
            <a:r>
              <a:rPr lang="ru-RU" sz="2400" dirty="0" smtClean="0"/>
              <a:t>), учитывающих длины транскриптов (</a:t>
            </a:r>
            <a:r>
              <a:rPr lang="en-US" sz="2400" dirty="0" smtClean="0"/>
              <a:t>N50</a:t>
            </a:r>
            <a:r>
              <a:rPr lang="ru-RU" sz="2400" dirty="0" smtClean="0"/>
              <a:t>, медиана</a:t>
            </a:r>
            <a:r>
              <a:rPr lang="en-US" sz="2400" dirty="0" smtClean="0"/>
              <a:t>)</a:t>
            </a:r>
            <a:r>
              <a:rPr lang="ru-RU" sz="2400" dirty="0"/>
              <a:t>, наличие последовательностей </a:t>
            </a:r>
            <a:r>
              <a:rPr lang="ru-RU" sz="2400" dirty="0" smtClean="0"/>
              <a:t>из библиотеки консервативных генов </a:t>
            </a:r>
            <a:r>
              <a:rPr lang="en-US" sz="2400" dirty="0" smtClean="0"/>
              <a:t>BUSCO</a:t>
            </a:r>
            <a:r>
              <a:rPr lang="ru-RU" sz="2400" dirty="0" smtClean="0"/>
              <a:t> и </a:t>
            </a:r>
            <a:r>
              <a:rPr lang="ru-RU" sz="2400" dirty="0"/>
              <a:t>известных </a:t>
            </a:r>
            <a:r>
              <a:rPr lang="ru-RU" sz="2400" dirty="0" err="1"/>
              <a:t>кДНК</a:t>
            </a:r>
            <a:r>
              <a:rPr lang="ru-RU" sz="2400" dirty="0"/>
              <a:t> </a:t>
            </a:r>
            <a:r>
              <a:rPr lang="ru-RU" sz="2400" dirty="0" smtClean="0"/>
              <a:t>ячменя.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9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транскриптомов для определения дифференциально </a:t>
            </a:r>
            <a:r>
              <a:rPr lang="ru-RU" sz="3600" b="1" dirty="0" err="1" smtClean="0"/>
              <a:t>экспрессирующихся</a:t>
            </a:r>
            <a:r>
              <a:rPr lang="ru-RU" sz="3600" b="1" dirty="0" smtClean="0"/>
              <a:t> генов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135208" y="1418095"/>
            <a:ext cx="5420934" cy="535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Анализ выявил </a:t>
            </a:r>
            <a:r>
              <a:rPr lang="en-US" sz="2400" dirty="0" smtClean="0"/>
              <a:t>78</a:t>
            </a:r>
            <a:r>
              <a:rPr lang="ru-RU" sz="2400" dirty="0" smtClean="0"/>
              <a:t> </a:t>
            </a:r>
            <a:r>
              <a:rPr lang="ru-RU" sz="2400" dirty="0"/>
              <a:t>генов, </a:t>
            </a:r>
            <a:r>
              <a:rPr lang="ru-RU" sz="2400" dirty="0" smtClean="0"/>
              <a:t>повышающих </a:t>
            </a:r>
            <a:r>
              <a:rPr lang="ru-RU" sz="2400" dirty="0"/>
              <a:t>экспрессию в линии </a:t>
            </a:r>
            <a:r>
              <a:rPr lang="en-US" sz="2400" dirty="0"/>
              <a:t>i:Bw</a:t>
            </a:r>
            <a:r>
              <a:rPr lang="en-US" sz="2400" i="1" dirty="0"/>
              <a:t>Alm</a:t>
            </a:r>
            <a:r>
              <a:rPr lang="en-US" sz="2400" dirty="0"/>
              <a:t>, </a:t>
            </a:r>
            <a:r>
              <a:rPr lang="ru-RU" sz="2400" dirty="0"/>
              <a:t>и </a:t>
            </a:r>
            <a:r>
              <a:rPr lang="ru-RU" sz="2400" dirty="0" smtClean="0"/>
              <a:t>12</a:t>
            </a:r>
            <a:r>
              <a:rPr lang="en-US" sz="2400" dirty="0" smtClean="0"/>
              <a:t>87</a:t>
            </a:r>
            <a:r>
              <a:rPr lang="ru-RU" sz="2400" dirty="0" smtClean="0"/>
              <a:t> генов</a:t>
            </a:r>
            <a:r>
              <a:rPr lang="ru-RU" sz="2400" dirty="0" smtClean="0"/>
              <a:t> </a:t>
            </a:r>
            <a:r>
              <a:rPr lang="ru-RU" sz="2400" dirty="0" smtClean="0"/>
              <a:t>понижают </a:t>
            </a:r>
            <a:r>
              <a:rPr lang="ru-RU" sz="2400" dirty="0" smtClean="0"/>
              <a:t>экспрессию</a:t>
            </a:r>
            <a:endParaRPr lang="ru-RU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Аннотация генов с повышенной экспрессией </a:t>
            </a:r>
            <a:r>
              <a:rPr lang="ru-RU" sz="2400" dirty="0" smtClean="0"/>
              <a:t>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ru-RU" sz="2400" dirty="0" smtClean="0"/>
              <a:t> </a:t>
            </a:r>
            <a:r>
              <a:rPr lang="ru-RU" sz="2400" dirty="0" smtClean="0"/>
              <a:t>обогащена терминами «</a:t>
            </a:r>
            <a:r>
              <a:rPr lang="ru-RU" sz="2400" dirty="0"/>
              <a:t>защитный ответ</a:t>
            </a:r>
            <a:r>
              <a:rPr lang="ru-RU" sz="2400" dirty="0" smtClean="0"/>
              <a:t>» и «</a:t>
            </a:r>
            <a:r>
              <a:rPr lang="ru-RU" sz="2400" dirty="0" err="1"/>
              <a:t>протеолиз</a:t>
            </a:r>
            <a:r>
              <a:rPr lang="ru-RU" sz="2400" dirty="0" smtClean="0"/>
              <a:t>», </a:t>
            </a:r>
            <a:r>
              <a:rPr lang="ru-RU" sz="2400" dirty="0"/>
              <a:t>что может быть связано с активацией неспецифичных механизмов ответа на </a:t>
            </a:r>
            <a:r>
              <a:rPr lang="ru-RU" sz="2400" dirty="0" smtClean="0"/>
              <a:t>стресс и утилизацией </a:t>
            </a:r>
            <a:r>
              <a:rPr lang="ru-RU" sz="2400" dirty="0"/>
              <a:t>повреждённых </a:t>
            </a:r>
            <a:r>
              <a:rPr lang="ru-RU" sz="2400" dirty="0" smtClean="0"/>
              <a:t>белков. Ассоциированных метаболических путей не обнаружено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91A5D31E-84A2-4DB4-BDE0-53BEB0FA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4" y="1586112"/>
            <a:ext cx="4313626" cy="5184727"/>
          </a:xfrm>
          <a:prstGeom prst="rect">
            <a:avLst/>
          </a:prstGeom>
        </p:spPr>
      </p:pic>
      <p:sp>
        <p:nvSpPr>
          <p:cNvPr id="5" name="Rectangle 15"/>
          <p:cNvSpPr/>
          <p:nvPr/>
        </p:nvSpPr>
        <p:spPr>
          <a:xfrm>
            <a:off x="6055963" y="1011265"/>
            <a:ext cx="619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Граф термино</a:t>
            </a:r>
            <a:r>
              <a:rPr lang="ru-RU" b="1" dirty="0" smtClean="0"/>
              <a:t>в ГО, обогащённых для ДЭГ с пониженной в линии </a:t>
            </a:r>
            <a:r>
              <a:rPr lang="en-US" b="1" dirty="0" smtClean="0"/>
              <a:t>i:Bw</a:t>
            </a:r>
            <a:r>
              <a:rPr lang="en-US" b="1" i="1" dirty="0" smtClean="0"/>
              <a:t>Alm </a:t>
            </a:r>
            <a:r>
              <a:rPr lang="ru-RU" b="1" dirty="0" smtClean="0"/>
              <a:t>экспрессией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70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транскриптомов для определения дифференциально </a:t>
            </a:r>
            <a:r>
              <a:rPr lang="ru-RU" sz="3600" b="1" dirty="0" err="1" smtClean="0"/>
              <a:t>экспрессирующихся</a:t>
            </a:r>
            <a:r>
              <a:rPr lang="ru-RU" sz="3600" b="1" dirty="0" smtClean="0"/>
              <a:t> генов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352353" y="1118109"/>
            <a:ext cx="6734248" cy="280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Аннотация </a:t>
            </a:r>
            <a:r>
              <a:rPr lang="ru-RU" sz="2400" dirty="0"/>
              <a:t>генов с </a:t>
            </a:r>
            <a:r>
              <a:rPr lang="ru-RU" sz="2400" dirty="0" smtClean="0"/>
              <a:t>повышенной</a:t>
            </a:r>
            <a:r>
              <a:rPr lang="en-US" sz="2400" dirty="0" smtClean="0"/>
              <a:t> </a:t>
            </a:r>
            <a:r>
              <a:rPr lang="ru-RU" sz="2400" dirty="0" smtClean="0"/>
              <a:t>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ru-RU" sz="2400" dirty="0" smtClean="0"/>
              <a:t> экспрессией обогащена 234 терминами</a:t>
            </a:r>
            <a:r>
              <a:rPr lang="en-US" sz="2400" dirty="0" smtClean="0"/>
              <a:t> </a:t>
            </a:r>
            <a:r>
              <a:rPr lang="ru-RU" sz="2400" dirty="0" smtClean="0"/>
              <a:t>ГО, из которых наибольшую достоверность обогащения имеет термин «фотосинтез» (124 ДЭГ, </a:t>
            </a:r>
            <a:r>
              <a:rPr lang="en-US" sz="2400" dirty="0" smtClean="0"/>
              <a:t>FDR = 1,0∙10</a:t>
            </a:r>
            <a:r>
              <a:rPr lang="en-US" sz="2400" baseline="30000" dirty="0" smtClean="0"/>
              <a:t>-83</a:t>
            </a:r>
            <a:r>
              <a:rPr lang="ru-RU" sz="2400" dirty="0" smtClean="0"/>
              <a:t>), что</a:t>
            </a:r>
            <a:r>
              <a:rPr lang="en-US" sz="2400" dirty="0" smtClean="0"/>
              <a:t> </a:t>
            </a:r>
            <a:r>
              <a:rPr lang="ru-RU" sz="2400" dirty="0" smtClean="0"/>
              <a:t>напрямую связано с </a:t>
            </a:r>
            <a:r>
              <a:rPr lang="ru-RU" sz="2400" dirty="0" smtClean="0"/>
              <a:t>особенностями</a:t>
            </a:r>
            <a:r>
              <a:rPr lang="ru-RU" sz="2400" dirty="0" smtClean="0"/>
              <a:t> наблюдаемого фенотипа. </a:t>
            </a:r>
            <a:endParaRPr lang="ru-RU" sz="2800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352353" y="4129549"/>
            <a:ext cx="6725965" cy="261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Анализ выявил 12 биохимических путей, включающих гены </a:t>
            </a:r>
            <a:r>
              <a:rPr lang="ru-RU" sz="2400" dirty="0"/>
              <a:t>с </a:t>
            </a:r>
            <a:r>
              <a:rPr lang="ru-RU" sz="2400" dirty="0" smtClean="0"/>
              <a:t>пониженной в </a:t>
            </a:r>
            <a:r>
              <a:rPr lang="ru-RU" sz="2400" dirty="0" smtClean="0"/>
              <a:t>лемме</a:t>
            </a:r>
            <a:r>
              <a:rPr lang="ru-RU" sz="2400" dirty="0" smtClean="0"/>
              <a:t>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ru-RU" sz="2400" i="1" dirty="0" smtClean="0"/>
              <a:t> </a:t>
            </a:r>
            <a:r>
              <a:rPr lang="ru-RU" sz="2400" dirty="0" smtClean="0"/>
              <a:t>экспрессией. </a:t>
            </a:r>
            <a:r>
              <a:rPr lang="ru-RU" sz="2400" dirty="0" smtClean="0"/>
              <a:t>Они относятся </a:t>
            </a:r>
            <a:r>
              <a:rPr lang="ru-RU" sz="2400" dirty="0" smtClean="0"/>
              <a:t>связаны </a:t>
            </a:r>
            <a:r>
              <a:rPr lang="ru-RU" sz="2400" dirty="0" smtClean="0"/>
              <a:t>с биосинтезом хлорофилла и </a:t>
            </a:r>
            <a:r>
              <a:rPr lang="ru-RU" sz="2400" dirty="0" smtClean="0"/>
              <a:t>со</a:t>
            </a:r>
            <a:r>
              <a:rPr lang="ru-RU" sz="2400" dirty="0" smtClean="0"/>
              <a:t>пу</a:t>
            </a:r>
            <a:r>
              <a:rPr lang="ru-RU" sz="2400" dirty="0" smtClean="0"/>
              <a:t>тствующими процессами – </a:t>
            </a:r>
            <a:r>
              <a:rPr lang="ru-RU" sz="2400" dirty="0" err="1" smtClean="0"/>
              <a:t>фотодыхание</a:t>
            </a:r>
            <a:r>
              <a:rPr lang="ru-RU" sz="2400" dirty="0" smtClean="0"/>
              <a:t>, цикл Кальвина-Бенсона, фотосинтез, усвоение азота</a:t>
            </a:r>
            <a:endParaRPr lang="ru-RU" sz="2400" dirty="0"/>
          </a:p>
        </p:txBody>
      </p:sp>
      <p:pic>
        <p:nvPicPr>
          <p:cNvPr id="6" name="Объект 12">
            <a:extLst>
              <a:ext uri="{FF2B5EF4-FFF2-40B4-BE49-F238E27FC236}">
                <a16:creationId xmlns:a16="http://schemas.microsoft.com/office/drawing/2014/main" id="{EDA3561F-CEF9-4C55-BE42-1B6FC372CA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27027" b="9439"/>
          <a:stretch/>
        </p:blipFill>
        <p:spPr>
          <a:xfrm>
            <a:off x="7094882" y="1409048"/>
            <a:ext cx="4592282" cy="5441002"/>
          </a:xfrm>
        </p:spPr>
      </p:pic>
      <p:sp>
        <p:nvSpPr>
          <p:cNvPr id="7" name="Rectangle 15"/>
          <p:cNvSpPr/>
          <p:nvPr/>
        </p:nvSpPr>
        <p:spPr>
          <a:xfrm>
            <a:off x="7338246" y="1154615"/>
            <a:ext cx="449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ДЭГ, входящие в путь синтеза хлорофилла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350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изменения экспрессии генов, кодируемых в пластидах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</a:t>
            </a:r>
            <a:r>
              <a:rPr lang="en-US" sz="3600" b="1" dirty="0" err="1" smtClean="0"/>
              <a:t>:</a:t>
            </a:r>
            <a:r>
              <a:rPr lang="en-US" sz="3600" b="1" dirty="0" err="1" smtClean="0"/>
              <a:t>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3732" y="1309986"/>
            <a:ext cx="4520116" cy="546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err="1"/>
              <a:t>Пластидные</a:t>
            </a:r>
            <a:r>
              <a:rPr lang="ru-RU" sz="2400" dirty="0"/>
              <a:t> </a:t>
            </a:r>
            <a:r>
              <a:rPr lang="ru-RU" sz="2400" dirty="0" smtClean="0"/>
              <a:t>гены </a:t>
            </a:r>
            <a:r>
              <a:rPr lang="ru-RU" sz="2400" dirty="0"/>
              <a:t>уменьшают уровень экспрессии в линии </a:t>
            </a:r>
            <a:r>
              <a:rPr lang="en-US" sz="2400" dirty="0"/>
              <a:t>i:Bw</a:t>
            </a:r>
            <a:r>
              <a:rPr lang="en-US" sz="2400" i="1" dirty="0"/>
              <a:t>Alm</a:t>
            </a:r>
            <a:r>
              <a:rPr lang="en-US" sz="2400" dirty="0"/>
              <a:t> </a:t>
            </a:r>
            <a:r>
              <a:rPr lang="ru-RU" sz="2400" dirty="0"/>
              <a:t>в среднем в </a:t>
            </a:r>
            <a:r>
              <a:rPr lang="ru-RU" sz="2400" dirty="0" smtClean="0"/>
              <a:t>5-15</a:t>
            </a:r>
            <a:r>
              <a:rPr lang="en-US" sz="2400" dirty="0" smtClean="0"/>
              <a:t> </a:t>
            </a:r>
            <a:r>
              <a:rPr lang="ru-RU" sz="2400" dirty="0" smtClean="0"/>
              <a:t>раз</a:t>
            </a:r>
            <a:r>
              <a:rPr lang="en-US" sz="2400" dirty="0" smtClean="0"/>
              <a:t>        </a:t>
            </a:r>
            <a:r>
              <a:rPr lang="ru-RU" sz="2400" dirty="0" smtClean="0"/>
              <a:t>(</a:t>
            </a:r>
            <a:r>
              <a:rPr lang="en-US" sz="2400" dirty="0" smtClean="0"/>
              <a:t>-5 &lt; </a:t>
            </a:r>
            <a:r>
              <a:rPr lang="en-US" sz="2400" dirty="0" smtClean="0"/>
              <a:t>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(FC) &lt; -2</a:t>
            </a:r>
            <a:r>
              <a:rPr lang="ru-RU" sz="2400" dirty="0" smtClean="0"/>
              <a:t>)</a:t>
            </a:r>
            <a:endParaRPr lang="ru-RU" sz="2400" dirty="0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Наблюдаются статистически достоверные</a:t>
            </a:r>
            <a:r>
              <a:rPr lang="ru-RU" sz="2400" dirty="0"/>
              <a:t> различия в изменениях уровней экспрессии между функциональными группами генов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/>
              <a:t>Гены, кодирующие белки, связанные с фотосинтезом, изменяют экспрессию сильнее всего – в среднем в 27,5 </a:t>
            </a:r>
            <a:r>
              <a:rPr lang="ru-RU" sz="2400" dirty="0" smtClean="0"/>
              <a:t>раз (</a:t>
            </a:r>
            <a:r>
              <a:rPr lang="en-US" sz="2400" dirty="0" smtClean="0"/>
              <a:t>log2(FC) = -4,79)</a:t>
            </a:r>
            <a:endParaRPr lang="ru-RU" sz="2400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BCBC4CC7-B238-4899-A57A-EADB4FD69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3"/>
          <a:stretch/>
        </p:blipFill>
        <p:spPr>
          <a:xfrm>
            <a:off x="5345690" y="1500249"/>
            <a:ext cx="6658098" cy="4613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0467C-36FD-4789-AE64-BCBF8406217B}"/>
              </a:ext>
            </a:extLst>
          </p:cNvPr>
          <p:cNvSpPr txBox="1"/>
          <p:nvPr/>
        </p:nvSpPr>
        <p:spPr>
          <a:xfrm>
            <a:off x="8150461" y="6157004"/>
            <a:ext cx="16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белков фотосинтеза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BA7B3-4E93-421C-82F8-ADC5F03F3764}"/>
              </a:ext>
            </a:extLst>
          </p:cNvPr>
          <p:cNvSpPr txBox="1"/>
          <p:nvPr/>
        </p:nvSpPr>
        <p:spPr>
          <a:xfrm>
            <a:off x="10152240" y="5934670"/>
            <a:ext cx="154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</a:t>
            </a:r>
            <a:r>
              <a:rPr lang="ru-RU" dirty="0" err="1"/>
              <a:t>рибосомных</a:t>
            </a:r>
            <a:r>
              <a:rPr lang="ru-RU" dirty="0"/>
              <a:t> </a:t>
            </a:r>
            <a:r>
              <a:rPr lang="ru-RU" dirty="0" smtClean="0"/>
              <a:t>белков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78E73-DF78-4B62-9354-33382C907D45}"/>
              </a:ext>
            </a:extLst>
          </p:cNvPr>
          <p:cNvSpPr txBox="1"/>
          <p:nvPr/>
        </p:nvSpPr>
        <p:spPr>
          <a:xfrm>
            <a:off x="6186103" y="6301117"/>
            <a:ext cx="16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Прочие гены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16377" y="2246244"/>
            <a:ext cx="1898374" cy="231914"/>
            <a:chOff x="6902726" y="1610139"/>
            <a:chExt cx="1898374" cy="23191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849390" y="2145581"/>
            <a:ext cx="1908725" cy="254528"/>
            <a:chOff x="6902726" y="1610139"/>
            <a:chExt cx="1898374" cy="23191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21911" y="1598337"/>
            <a:ext cx="3836204" cy="254528"/>
            <a:chOff x="6902726" y="1610139"/>
            <a:chExt cx="1898374" cy="23191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218144" y="1884366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8,9∙10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9140950" y="1798188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1,5∙10</a:t>
            </a:r>
            <a:r>
              <a:rPr lang="en-US" baseline="30000" dirty="0" smtClean="0"/>
              <a:t>-5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7111" y="1233822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0,021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162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Сборка транскриптома </a:t>
            </a:r>
            <a:r>
              <a:rPr lang="en-US" sz="3600" b="1" i="1" dirty="0" smtClean="0"/>
              <a:t>de novo</a:t>
            </a:r>
            <a:r>
              <a:rPr lang="ru-RU" sz="3600" b="1" dirty="0" smtClean="0"/>
              <a:t>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3964DE3-332B-41EF-849B-44C19606BCAE}"/>
              </a:ext>
            </a:extLst>
          </p:cNvPr>
          <p:cNvSpPr txBox="1">
            <a:spLocks/>
          </p:cNvSpPr>
          <p:nvPr/>
        </p:nvSpPr>
        <p:spPr>
          <a:xfrm>
            <a:off x="193729" y="897784"/>
            <a:ext cx="5826071" cy="589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Были получены индивидуальные </a:t>
            </a:r>
            <a:r>
              <a:rPr lang="en-US" sz="2400" i="1" dirty="0" smtClean="0"/>
              <a:t>de novo</a:t>
            </a:r>
            <a:r>
              <a:rPr lang="en-US" sz="2400" dirty="0" smtClean="0"/>
              <a:t> </a:t>
            </a:r>
            <a:r>
              <a:rPr lang="ru-RU" sz="2400" dirty="0" smtClean="0"/>
              <a:t>сборки </a:t>
            </a:r>
            <a:r>
              <a:rPr lang="ru-RU" sz="2400" dirty="0" err="1" smtClean="0"/>
              <a:t>транскриптома</a:t>
            </a:r>
            <a:r>
              <a:rPr lang="ru-RU" sz="2400" dirty="0" smtClean="0"/>
              <a:t> леммы ячменя генотипов , </a:t>
            </a:r>
            <a:r>
              <a:rPr lang="ru-RU" sz="2400" dirty="0" smtClean="0"/>
              <a:t>а также общая </a:t>
            </a:r>
            <a:r>
              <a:rPr lang="ru-RU" sz="2400" dirty="0" smtClean="0"/>
              <a:t>гибридная </a:t>
            </a:r>
            <a:r>
              <a:rPr lang="ru-RU" sz="2400" dirty="0" smtClean="0"/>
              <a:t>сборка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 совокупности рассмотренных параметров </a:t>
            </a:r>
            <a:r>
              <a:rPr lang="ru-RU" sz="2400" dirty="0" smtClean="0"/>
              <a:t>гибридная сборка </a:t>
            </a:r>
            <a:r>
              <a:rPr lang="ru-RU" sz="2400" dirty="0" smtClean="0"/>
              <a:t>опережает индивидуальные </a:t>
            </a:r>
            <a:r>
              <a:rPr lang="ru-RU" sz="2400" dirty="0" smtClean="0"/>
              <a:t>сборки. При этом, однако, индивидуальные сборки могут превосходить гибридную сборку по отдельным параметрам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Были выделены </a:t>
            </a:r>
            <a:r>
              <a:rPr lang="ru-RU" sz="2400" dirty="0" err="1" smtClean="0"/>
              <a:t>контиги</a:t>
            </a:r>
            <a:r>
              <a:rPr lang="ru-RU" sz="2400" dirty="0" smtClean="0"/>
              <a:t>, не имеющие гомологии к последовательности генома ячменя.</a:t>
            </a:r>
            <a:r>
              <a:rPr lang="en-US" sz="2400" dirty="0" smtClean="0"/>
              <a:t> </a:t>
            </a:r>
            <a:r>
              <a:rPr lang="ru-RU" sz="2400" dirty="0" smtClean="0"/>
              <a:t>После удаления контаминации и низко-</a:t>
            </a:r>
            <a:r>
              <a:rPr lang="ru-RU" sz="2400" dirty="0" err="1" smtClean="0"/>
              <a:t>экспрессирующихся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контигов</a:t>
            </a:r>
            <a:r>
              <a:rPr lang="ru-RU" sz="2400" dirty="0" smtClean="0"/>
              <a:t>, был выделен </a:t>
            </a:r>
            <a:r>
              <a:rPr lang="ru-RU" sz="2400" dirty="0" err="1" smtClean="0"/>
              <a:t>контиг</a:t>
            </a:r>
            <a:r>
              <a:rPr lang="ru-RU" sz="2400" dirty="0" smtClean="0"/>
              <a:t> </a:t>
            </a:r>
            <a:r>
              <a:rPr lang="en-US" sz="2400" dirty="0" smtClean="0"/>
              <a:t>DN5639c0g1t1</a:t>
            </a:r>
            <a:r>
              <a:rPr lang="ru-RU" sz="2400" dirty="0" smtClean="0"/>
              <a:t>, имеющий экспрессию 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en-US" sz="2400" dirty="0" smtClean="0"/>
              <a:t>, </a:t>
            </a:r>
            <a:r>
              <a:rPr lang="ru-RU" sz="2400" dirty="0" smtClean="0"/>
              <a:t>но не </a:t>
            </a:r>
            <a:r>
              <a:rPr lang="en-US" sz="2400" dirty="0" smtClean="0"/>
              <a:t>Bowman</a:t>
            </a:r>
            <a:endParaRPr lang="en-US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912" b="7907"/>
          <a:stretch/>
        </p:blipFill>
        <p:spPr>
          <a:xfrm>
            <a:off x="6143142" y="921471"/>
            <a:ext cx="6048857" cy="5146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9803" y="6168325"/>
            <a:ext cx="8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ABySS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90661" y="6168325"/>
            <a:ext cx="9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99342" y="6168325"/>
            <a:ext cx="9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52624" y="6168325"/>
            <a:ext cx="11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Trinity-GG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36630" y="6168325"/>
            <a:ext cx="124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Гибридная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структуры последовательности </a:t>
            </a:r>
            <a:r>
              <a:rPr lang="ru-RU" sz="3600" b="1" dirty="0" smtClean="0"/>
              <a:t>транскрипта </a:t>
            </a:r>
            <a:r>
              <a:rPr lang="en-US" sz="3600" b="1" dirty="0"/>
              <a:t>DN5639c0g1t1</a:t>
            </a:r>
            <a:r>
              <a:rPr lang="ru-RU" sz="3600" b="1" dirty="0" smtClean="0"/>
              <a:t>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Alm</a:t>
            </a:r>
            <a:endParaRPr lang="ru-RU" sz="3600" b="1" i="1" dirty="0"/>
          </a:p>
        </p:txBody>
      </p:sp>
      <p:sp>
        <p:nvSpPr>
          <p:cNvPr id="5" name="Содержимое 10"/>
          <p:cNvSpPr txBox="1">
            <a:spLocks/>
          </p:cNvSpPr>
          <p:nvPr/>
        </p:nvSpPr>
        <p:spPr>
          <a:xfrm>
            <a:off x="278969" y="1030732"/>
            <a:ext cx="11096787" cy="238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/>
              <a:t>Транскрипт</a:t>
            </a:r>
            <a:r>
              <a:rPr lang="ru-RU" sz="2400" dirty="0" smtClean="0"/>
              <a:t> имеет длину 691 нуклеотид, кодирует белковый продукт длиной 191 аминокислотный </a:t>
            </a:r>
            <a:r>
              <a:rPr lang="ru-RU" sz="2400" dirty="0" smtClean="0"/>
              <a:t>остаток</a:t>
            </a:r>
            <a:r>
              <a:rPr lang="en-US" sz="2400" dirty="0" smtClean="0"/>
              <a:t>. </a:t>
            </a:r>
            <a:r>
              <a:rPr lang="ru-RU" sz="2400" dirty="0" smtClean="0"/>
              <a:t>Белковый </a:t>
            </a:r>
            <a:r>
              <a:rPr lang="ru-RU" sz="2400" dirty="0" smtClean="0"/>
              <a:t>продукт имеет гомологию к прохибитин-1-подобному белку </a:t>
            </a:r>
            <a:r>
              <a:rPr lang="en-US" sz="2400" i="1" dirty="0" err="1" smtClean="0"/>
              <a:t>Solanum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pennellii</a:t>
            </a:r>
            <a:r>
              <a:rPr lang="en-US" sz="2400" dirty="0" smtClean="0"/>
              <a:t> (E = 3·10</a:t>
            </a:r>
            <a:r>
              <a:rPr lang="en-US" sz="2400" baseline="30000" dirty="0" smtClean="0"/>
              <a:t>-20</a:t>
            </a:r>
            <a:r>
              <a:rPr lang="en-US" sz="2400" dirty="0" smtClean="0"/>
              <a:t>), </a:t>
            </a:r>
            <a:r>
              <a:rPr lang="ru-RU" sz="2400" dirty="0" smtClean="0"/>
              <a:t>Содержит </a:t>
            </a:r>
            <a:r>
              <a:rPr lang="ru-RU" sz="2400" dirty="0" smtClean="0"/>
              <a:t>домены </a:t>
            </a:r>
            <a:r>
              <a:rPr lang="ru-RU" sz="2400" dirty="0" err="1" smtClean="0"/>
              <a:t>прохибитина</a:t>
            </a:r>
            <a:r>
              <a:rPr lang="ru-RU" sz="2400" dirty="0" smtClean="0"/>
              <a:t> и </a:t>
            </a:r>
            <a:r>
              <a:rPr lang="en-US" sz="2400" dirty="0" smtClean="0"/>
              <a:t>SPFH</a:t>
            </a:r>
            <a:endParaRPr lang="ru-RU" sz="2400" dirty="0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30862AFE-E1EB-4966-AE33-DC6283BAF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1613"/>
          <a:stretch/>
        </p:blipFill>
        <p:spPr>
          <a:xfrm>
            <a:off x="183211" y="2891467"/>
            <a:ext cx="6908359" cy="925957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r="26519"/>
          <a:stretch/>
        </p:blipFill>
        <p:spPr>
          <a:xfrm>
            <a:off x="8085889" y="2839053"/>
            <a:ext cx="3501577" cy="2797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272" y="2338125"/>
            <a:ext cx="608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Доменная </a:t>
            </a:r>
            <a:r>
              <a:rPr lang="ru-RU" b="1" dirty="0" smtClean="0"/>
              <a:t>структура последовательности </a:t>
            </a:r>
            <a:r>
              <a:rPr lang="en-US" b="1" dirty="0"/>
              <a:t>DN5639c0g1t1</a:t>
            </a:r>
            <a:endParaRPr lang="ru-RU" i="1" dirty="0"/>
          </a:p>
        </p:txBody>
      </p:sp>
      <p:sp>
        <p:nvSpPr>
          <p:cNvPr id="9" name="Rectangle 8"/>
          <p:cNvSpPr/>
          <p:nvPr/>
        </p:nvSpPr>
        <p:spPr>
          <a:xfrm>
            <a:off x="7424272" y="2080238"/>
            <a:ext cx="4686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Реконструкция сети белок-белковых взаимодействий белков семейства </a:t>
            </a:r>
            <a:r>
              <a:rPr lang="ru-RU" b="1" dirty="0" err="1" smtClean="0"/>
              <a:t>прохибиин</a:t>
            </a:r>
            <a:r>
              <a:rPr lang="ru-RU" b="1" dirty="0" smtClean="0"/>
              <a:t> </a:t>
            </a:r>
            <a:r>
              <a:rPr lang="en-US" b="1" i="1" dirty="0" err="1" smtClean="0"/>
              <a:t>A.</a:t>
            </a:r>
            <a:r>
              <a:rPr lang="en-US" b="1" i="1" dirty="0" err="1"/>
              <a:t>t</a:t>
            </a:r>
            <a:r>
              <a:rPr lang="en-US" b="1" i="1" dirty="0" err="1" smtClean="0"/>
              <a:t>haliana</a:t>
            </a:r>
            <a:r>
              <a:rPr lang="ru-RU" b="1" dirty="0" smtClean="0"/>
              <a:t> </a:t>
            </a:r>
            <a:endParaRPr lang="ru-RU" i="1" dirty="0"/>
          </a:p>
        </p:txBody>
      </p:sp>
      <p:sp>
        <p:nvSpPr>
          <p:cNvPr id="10" name="Содержимое 10"/>
          <p:cNvSpPr txBox="1">
            <a:spLocks/>
          </p:cNvSpPr>
          <p:nvPr/>
        </p:nvSpPr>
        <p:spPr>
          <a:xfrm>
            <a:off x="123255" y="4247169"/>
            <a:ext cx="7594479" cy="120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/>
              <a:t>П</a:t>
            </a:r>
            <a:r>
              <a:rPr lang="ru-RU" sz="2400" dirty="0" err="1" smtClean="0"/>
              <a:t>рохибитин</a:t>
            </a:r>
            <a:r>
              <a:rPr lang="ru-RU" sz="2400" dirty="0" smtClean="0"/>
              <a:t> </a:t>
            </a:r>
            <a:r>
              <a:rPr lang="en-US" sz="2400" dirty="0" smtClean="0"/>
              <a:t>Nal8</a:t>
            </a:r>
            <a:r>
              <a:rPr lang="ru-RU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 smtClean="0"/>
              <a:t>риса</a:t>
            </a:r>
            <a:r>
              <a:rPr lang="en-US" sz="2400" dirty="0" smtClean="0"/>
              <a:t> </a:t>
            </a:r>
            <a:r>
              <a:rPr lang="en-US" sz="2400" i="1" dirty="0" err="1" smtClean="0"/>
              <a:t>Oryza</a:t>
            </a:r>
            <a:r>
              <a:rPr lang="en-US" sz="2400" i="1" dirty="0" smtClean="0"/>
              <a:t> sativa</a:t>
            </a:r>
            <a:r>
              <a:rPr lang="ru-RU" sz="2400" dirty="0" smtClean="0"/>
              <a:t> регулирует стабильность митохондрий и пластид (</a:t>
            </a:r>
            <a:r>
              <a:rPr lang="en-US" sz="2400" dirty="0" smtClean="0"/>
              <a:t>Chen, 2019</a:t>
            </a:r>
            <a:r>
              <a:rPr lang="ru-RU" sz="2400" dirty="0" smtClean="0"/>
              <a:t>). Для </a:t>
            </a:r>
            <a:r>
              <a:rPr lang="ru-RU" sz="2400" dirty="0" err="1" smtClean="0"/>
              <a:t>прохибитинов</a:t>
            </a:r>
            <a:r>
              <a:rPr lang="ru-RU" sz="2400" dirty="0" smtClean="0"/>
              <a:t> наблюдается </a:t>
            </a:r>
            <a:r>
              <a:rPr lang="ru-RU" sz="2400" dirty="0" err="1" smtClean="0"/>
              <a:t>пластидная</a:t>
            </a:r>
            <a:r>
              <a:rPr lang="ru-RU" sz="2400" dirty="0" smtClean="0"/>
              <a:t> локализация</a:t>
            </a:r>
            <a:r>
              <a:rPr lang="en-US" sz="2400" dirty="0" smtClean="0"/>
              <a:t> (</a:t>
            </a:r>
            <a:r>
              <a:rPr lang="en-US" sz="2400" dirty="0" err="1" smtClean="0"/>
              <a:t>Seguel</a:t>
            </a:r>
            <a:r>
              <a:rPr lang="en-US" sz="2400" dirty="0" smtClean="0"/>
              <a:t>, 2018</a:t>
            </a:r>
            <a:r>
              <a:rPr lang="en-US" sz="2400" dirty="0" smtClean="0"/>
              <a:t>)</a:t>
            </a:r>
            <a:endParaRPr lang="ru-RU" sz="2400" dirty="0" smtClean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388155" y="5752300"/>
            <a:ext cx="11199311" cy="1064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Независимая экспериментальная проверка показала, что последовательность, кодирующая </a:t>
            </a:r>
            <a:r>
              <a:rPr lang="ru-RU" sz="2400" dirty="0" err="1" smtClean="0"/>
              <a:t>транскрипт</a:t>
            </a:r>
            <a:r>
              <a:rPr lang="ru-RU" sz="2400" dirty="0" smtClean="0"/>
              <a:t> </a:t>
            </a:r>
            <a:r>
              <a:rPr lang="en-US" sz="2400" dirty="0"/>
              <a:t>DN5639c0g1t1</a:t>
            </a:r>
            <a:r>
              <a:rPr lang="ru-RU" sz="2400" dirty="0" smtClean="0"/>
              <a:t> </a:t>
            </a:r>
            <a:r>
              <a:rPr lang="ru-RU" sz="2400" dirty="0" smtClean="0"/>
              <a:t>локализована в малом плече хромосомы </a:t>
            </a:r>
            <a:r>
              <a:rPr lang="en-US" sz="2400" dirty="0" smtClean="0"/>
              <a:t>3H</a:t>
            </a:r>
            <a:r>
              <a:rPr lang="ru-RU" sz="2400" dirty="0" smtClean="0"/>
              <a:t> </a:t>
            </a:r>
            <a:r>
              <a:rPr lang="ru-RU" sz="2400" dirty="0" smtClean="0"/>
              <a:t>линии</a:t>
            </a:r>
            <a:r>
              <a:rPr lang="en-US" sz="2400" dirty="0"/>
              <a:t>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en-US" sz="2400" dirty="0" smtClean="0"/>
              <a:t> (</a:t>
            </a:r>
            <a:r>
              <a:rPr lang="en-US" sz="2400" dirty="0" err="1" smtClean="0"/>
              <a:t>Shmakov</a:t>
            </a:r>
            <a:r>
              <a:rPr lang="en-US" sz="2400" dirty="0" smtClean="0"/>
              <a:t>, 2019</a:t>
            </a:r>
            <a:r>
              <a:rPr lang="ru-RU" sz="2400" dirty="0" smtClean="0"/>
              <a:t>)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00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транскриптомов для определения дифференциально </a:t>
            </a:r>
            <a:r>
              <a:rPr lang="ru-RU" sz="3600" b="1" dirty="0" err="1" smtClean="0"/>
              <a:t>экспрессирующихся</a:t>
            </a:r>
            <a:r>
              <a:rPr lang="ru-RU" sz="3600" b="1" dirty="0" smtClean="0"/>
              <a:t> генов в линиях </a:t>
            </a:r>
            <a:r>
              <a:rPr lang="en-US" sz="3600" b="1" dirty="0"/>
              <a:t>Bowman/</a:t>
            </a:r>
            <a:r>
              <a:rPr lang="en-US" sz="3600" b="1" dirty="0" err="1"/>
              <a:t>i:Bw</a:t>
            </a:r>
            <a:r>
              <a:rPr lang="en-US" sz="3600" b="1" i="1" dirty="0" err="1"/>
              <a:t>Blp</a:t>
            </a:r>
            <a:endParaRPr lang="ru-RU" sz="3600" b="1" i="1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421926" y="1092268"/>
            <a:ext cx="5263257" cy="566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Выявлено </a:t>
            </a:r>
            <a:r>
              <a:rPr lang="en-US" sz="2400" dirty="0" smtClean="0"/>
              <a:t>7</a:t>
            </a:r>
            <a:r>
              <a:rPr lang="ru-RU" sz="2400" dirty="0" smtClean="0"/>
              <a:t>95 </a:t>
            </a:r>
            <a:r>
              <a:rPr lang="ru-RU" sz="2400" dirty="0"/>
              <a:t>генов, </a:t>
            </a:r>
            <a:r>
              <a:rPr lang="ru-RU" sz="2400" dirty="0" smtClean="0"/>
              <a:t>повышающих </a:t>
            </a:r>
            <a:r>
              <a:rPr lang="ru-RU" sz="2400" dirty="0"/>
              <a:t>экспрессию 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ru-RU" sz="2400" dirty="0" smtClean="0"/>
              <a:t>лемме ячменя </a:t>
            </a:r>
            <a:r>
              <a:rPr lang="ru-RU" sz="2400" dirty="0"/>
              <a:t>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Blp </a:t>
            </a:r>
            <a:r>
              <a:rPr lang="ru-RU" sz="2400" dirty="0" smtClean="0"/>
              <a:t>по сравнению с сортом </a:t>
            </a:r>
            <a:r>
              <a:rPr lang="en-US" sz="2400" dirty="0" smtClean="0"/>
              <a:t>Bowman</a:t>
            </a:r>
            <a:r>
              <a:rPr lang="en-US" sz="2400" dirty="0" smtClean="0"/>
              <a:t>, </a:t>
            </a:r>
            <a:r>
              <a:rPr lang="ru-RU" sz="2400" dirty="0"/>
              <a:t>и </a:t>
            </a:r>
            <a:r>
              <a:rPr lang="ru-RU" sz="2400" dirty="0" smtClean="0"/>
              <a:t>481</a:t>
            </a:r>
            <a:r>
              <a:rPr lang="ru-RU" sz="2400" dirty="0" smtClean="0"/>
              <a:t> ген, понижающий экспрессию в этой линии</a:t>
            </a:r>
            <a:endParaRPr lang="ru-RU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Для списков ДЭГ с повышенной</a:t>
            </a:r>
            <a:r>
              <a:rPr lang="en-US" sz="2400" dirty="0" smtClean="0"/>
              <a:t> </a:t>
            </a:r>
            <a:r>
              <a:rPr lang="ru-RU" sz="2400" dirty="0"/>
              <a:t>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Blp</a:t>
            </a:r>
            <a:r>
              <a:rPr lang="ru-RU" sz="2400" dirty="0" smtClean="0"/>
              <a:t> </a:t>
            </a:r>
            <a:r>
              <a:rPr lang="ru-RU" sz="2400" dirty="0" smtClean="0"/>
              <a:t>экспрессией </a:t>
            </a:r>
            <a:r>
              <a:rPr lang="ru-RU" sz="2400" dirty="0" smtClean="0"/>
              <a:t>обогащены 68 терминов ГО, в том числе термины «биосинтез жирных кислот» (23 ДЭГ, </a:t>
            </a:r>
            <a:r>
              <a:rPr lang="en-US" sz="2400" dirty="0" smtClean="0"/>
              <a:t>FDR = 7,3∙10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), </a:t>
            </a:r>
            <a:r>
              <a:rPr lang="ru-RU" sz="2400" dirty="0" smtClean="0"/>
              <a:t>«биосинтез </a:t>
            </a:r>
            <a:r>
              <a:rPr lang="ru-RU" sz="2400" dirty="0" err="1" smtClean="0"/>
              <a:t>изопреноидов</a:t>
            </a:r>
            <a:r>
              <a:rPr lang="ru-RU" sz="2400" dirty="0" smtClean="0"/>
              <a:t>» (8 ДЭГ, </a:t>
            </a:r>
            <a:r>
              <a:rPr lang="en-US" sz="2400" dirty="0" smtClean="0"/>
              <a:t>FDR = 2,1∙10</a:t>
            </a:r>
            <a:r>
              <a:rPr lang="en-US" sz="2400" baseline="30000" dirty="0" smtClean="0"/>
              <a:t>-4</a:t>
            </a:r>
            <a:r>
              <a:rPr lang="ru-RU" sz="2400" dirty="0" smtClean="0"/>
              <a:t>)</a:t>
            </a:r>
            <a:r>
              <a:rPr lang="en-US" sz="2400" dirty="0" smtClean="0"/>
              <a:t>, </a:t>
            </a:r>
            <a:r>
              <a:rPr lang="ru-RU" sz="2400" dirty="0" smtClean="0"/>
              <a:t>«метаболизм ароматических аминокислот» (</a:t>
            </a:r>
            <a:r>
              <a:rPr lang="ru-RU" sz="2400" dirty="0"/>
              <a:t>8 ДЭГ, </a:t>
            </a:r>
            <a:r>
              <a:rPr lang="en-US" sz="2400" dirty="0"/>
              <a:t>FDR = </a:t>
            </a:r>
            <a:r>
              <a:rPr lang="en-US" sz="2400" dirty="0" smtClean="0"/>
              <a:t>2,</a:t>
            </a:r>
            <a:r>
              <a:rPr lang="ru-RU" sz="2400" dirty="0" smtClean="0"/>
              <a:t>3</a:t>
            </a:r>
            <a:r>
              <a:rPr lang="en-US" sz="2400" dirty="0" smtClean="0"/>
              <a:t>∙</a:t>
            </a:r>
            <a:r>
              <a:rPr lang="en-US" sz="2400" dirty="0"/>
              <a:t>10</a:t>
            </a:r>
            <a:r>
              <a:rPr lang="en-US" sz="2400" baseline="30000" dirty="0"/>
              <a:t>-4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Значимо о</a:t>
            </a:r>
            <a:r>
              <a:rPr lang="ru-RU" sz="2400" dirty="0" smtClean="0"/>
              <a:t>богащённых метаболических путей не обнаружено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951349" y="1897703"/>
            <a:ext cx="6039461" cy="4857234"/>
            <a:chOff x="6488264" y="1504820"/>
            <a:chExt cx="5463800" cy="429963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4" t="60638" r="47800" b="-36"/>
            <a:stretch/>
          </p:blipFill>
          <p:spPr>
            <a:xfrm>
              <a:off x="6488264" y="1512570"/>
              <a:ext cx="5463800" cy="429188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488264" y="2750949"/>
              <a:ext cx="1105905" cy="27044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40664" y="4633993"/>
              <a:ext cx="1619933" cy="371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49683" y="1512569"/>
              <a:ext cx="668114" cy="2322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922036" y="1504820"/>
              <a:ext cx="670696" cy="1161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5"/>
          <p:cNvSpPr/>
          <p:nvPr/>
        </p:nvSpPr>
        <p:spPr>
          <a:xfrm>
            <a:off x="5800287" y="1266987"/>
            <a:ext cx="619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Фрагмент графа термино</a:t>
            </a:r>
            <a:r>
              <a:rPr lang="ru-RU" b="1" dirty="0" smtClean="0"/>
              <a:t>в ГО, обогащённых для ДЭГ с пониженной в линии </a:t>
            </a:r>
            <a:r>
              <a:rPr lang="en-US" b="1" dirty="0" smtClean="0"/>
              <a:t>i:Bw</a:t>
            </a:r>
            <a:r>
              <a:rPr lang="en-US" b="1" i="1" dirty="0" smtClean="0"/>
              <a:t>Blp </a:t>
            </a:r>
            <a:r>
              <a:rPr lang="ru-RU" b="1" dirty="0" smtClean="0"/>
              <a:t>экспрессией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83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транскриптомов для определения дифференциально </a:t>
            </a:r>
            <a:r>
              <a:rPr lang="ru-RU" sz="3600" b="1" dirty="0" err="1" smtClean="0"/>
              <a:t>экспрессирующихся</a:t>
            </a:r>
            <a:r>
              <a:rPr lang="ru-RU" sz="3600" b="1" dirty="0" smtClean="0"/>
              <a:t> генов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Blp</a:t>
            </a:r>
            <a:endParaRPr lang="ru-RU" sz="3600" b="1" i="1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352353" y="1118109"/>
            <a:ext cx="6215424" cy="280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Аннотация </a:t>
            </a:r>
            <a:r>
              <a:rPr lang="ru-RU" sz="2400" dirty="0"/>
              <a:t>генов с </a:t>
            </a:r>
            <a:r>
              <a:rPr lang="ru-RU" sz="2400" dirty="0" smtClean="0"/>
              <a:t>повышенной</a:t>
            </a:r>
            <a:r>
              <a:rPr lang="en-US" sz="2400" dirty="0" smtClean="0"/>
              <a:t> </a:t>
            </a:r>
            <a:r>
              <a:rPr lang="ru-RU" sz="2400" dirty="0" smtClean="0"/>
              <a:t>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Blp</a:t>
            </a:r>
            <a:r>
              <a:rPr lang="ru-RU" sz="2400" dirty="0" smtClean="0"/>
              <a:t> экспрессией обогащена 64 терминами</a:t>
            </a:r>
            <a:r>
              <a:rPr lang="en-US" sz="2400" dirty="0" smtClean="0"/>
              <a:t> </a:t>
            </a:r>
            <a:r>
              <a:rPr lang="ru-RU" sz="2400" dirty="0" smtClean="0"/>
              <a:t>ГО, из которых наибольшую достоверность обогащения имеет термин «фотосинтез» (124 ДЭГ, </a:t>
            </a:r>
            <a:r>
              <a:rPr lang="en-US" sz="2400" dirty="0" smtClean="0"/>
              <a:t>FDR = 1,0∙10</a:t>
            </a:r>
            <a:r>
              <a:rPr lang="en-US" sz="2400" baseline="30000" dirty="0" smtClean="0"/>
              <a:t>-83</a:t>
            </a:r>
            <a:r>
              <a:rPr lang="ru-RU" sz="2400" dirty="0" smtClean="0"/>
              <a:t>), что</a:t>
            </a:r>
            <a:r>
              <a:rPr lang="en-US" sz="2400" dirty="0" smtClean="0"/>
              <a:t> </a:t>
            </a:r>
            <a:r>
              <a:rPr lang="ru-RU" sz="2400" dirty="0" smtClean="0"/>
              <a:t>напрямую связано с </a:t>
            </a:r>
            <a:r>
              <a:rPr lang="ru-RU" sz="2400" dirty="0" smtClean="0"/>
              <a:t>особенностями</a:t>
            </a:r>
            <a:r>
              <a:rPr lang="ru-RU" sz="2400" dirty="0" smtClean="0"/>
              <a:t> наблюдаемого фенотипа. </a:t>
            </a:r>
            <a:endParaRPr lang="ru-RU" sz="2800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6DB754CE-27A6-4D2C-A22B-3DE4DDFAB3B2}"/>
              </a:ext>
            </a:extLst>
          </p:cNvPr>
          <p:cNvSpPr txBox="1">
            <a:spLocks/>
          </p:cNvSpPr>
          <p:nvPr/>
        </p:nvSpPr>
        <p:spPr>
          <a:xfrm>
            <a:off x="352354" y="3919993"/>
            <a:ext cx="5897372" cy="282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/>
              <a:t>Анализ выявил 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 smtClean="0"/>
              <a:t>биохимических </a:t>
            </a:r>
            <a:r>
              <a:rPr lang="ru-RU" sz="2400" dirty="0" smtClean="0"/>
              <a:t>пути, </a:t>
            </a:r>
            <a:r>
              <a:rPr lang="ru-RU" sz="2400" dirty="0" smtClean="0"/>
              <a:t>включающих гены </a:t>
            </a:r>
            <a:r>
              <a:rPr lang="ru-RU" sz="2400" dirty="0"/>
              <a:t>с </a:t>
            </a:r>
            <a:r>
              <a:rPr lang="ru-RU" sz="2400" dirty="0" smtClean="0"/>
              <a:t>пониженной </a:t>
            </a:r>
            <a:r>
              <a:rPr lang="ru-RU" sz="2400" dirty="0" smtClean="0"/>
              <a:t>экспрессией </a:t>
            </a:r>
            <a:r>
              <a:rPr lang="ru-RU" sz="2400" dirty="0"/>
              <a:t>у </a:t>
            </a:r>
            <a:r>
              <a:rPr lang="ru-RU" sz="2400" dirty="0" smtClean="0"/>
              <a:t>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Blp</a:t>
            </a:r>
            <a:r>
              <a:rPr lang="ru-RU" sz="2400" dirty="0" smtClean="0"/>
              <a:t>. Это «Шунт </a:t>
            </a:r>
            <a:r>
              <a:rPr lang="ru-RU" sz="2400" dirty="0" err="1" smtClean="0"/>
              <a:t>Рубиско</a:t>
            </a:r>
            <a:r>
              <a:rPr lang="ru-RU" sz="2400" dirty="0" smtClean="0"/>
              <a:t>», «Цикл усвоения аммония </a:t>
            </a:r>
            <a:r>
              <a:rPr lang="en-US" sz="2400" dirty="0" smtClean="0"/>
              <a:t>II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и «Цикл Кальвина-Бенсона». </a:t>
            </a:r>
            <a:r>
              <a:rPr lang="ru-RU" sz="2400" dirty="0" smtClean="0"/>
              <a:t>Отметим, что эти метаболические пути</a:t>
            </a:r>
            <a:r>
              <a:rPr lang="en-US" sz="2400" dirty="0" smtClean="0"/>
              <a:t> </a:t>
            </a:r>
            <a:r>
              <a:rPr lang="ru-RU" sz="2400" dirty="0" smtClean="0"/>
              <a:t>непосредственно связаны с фотосинтезом</a:t>
            </a:r>
            <a:endParaRPr lang="ru-RU" sz="2400" dirty="0"/>
          </a:p>
        </p:txBody>
      </p:sp>
      <p:sp>
        <p:nvSpPr>
          <p:cNvPr id="7" name="Rectangle 15"/>
          <p:cNvSpPr/>
          <p:nvPr/>
        </p:nvSpPr>
        <p:spPr>
          <a:xfrm>
            <a:off x="6567777" y="1264327"/>
            <a:ext cx="474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ДЭГ, входящие в цикл Кальвина-Бенсона</a:t>
            </a:r>
            <a:r>
              <a:rPr lang="en-US" b="1" dirty="0" smtClean="0"/>
              <a:t>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PlantCyc</a:t>
            </a:r>
            <a:r>
              <a:rPr lang="en-US" sz="1400" b="1" dirty="0" smtClean="0"/>
              <a:t>: CALVIN-PWY, 15 </a:t>
            </a:r>
            <a:r>
              <a:rPr lang="ru-RU" sz="1400" b="1" dirty="0" smtClean="0"/>
              <a:t>ДЭГ, </a:t>
            </a:r>
            <a:r>
              <a:rPr lang="en-US" sz="1400" b="1" dirty="0" smtClean="0"/>
              <a:t>FDR = </a:t>
            </a:r>
            <a:r>
              <a:rPr lang="en-US" sz="1400" b="1" dirty="0" smtClean="0"/>
              <a:t>8,8∙10</a:t>
            </a:r>
            <a:r>
              <a:rPr lang="en-US" sz="1400" b="1" baseline="30000" dirty="0" smtClean="0"/>
              <a:t>-11</a:t>
            </a:r>
            <a:r>
              <a:rPr lang="en-US" sz="1400" b="1" dirty="0" smtClean="0"/>
              <a:t>)</a:t>
            </a:r>
            <a:endParaRPr lang="ru-RU" sz="1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12791"/>
          <a:stretch/>
        </p:blipFill>
        <p:spPr>
          <a:xfrm>
            <a:off x="6496215" y="1849101"/>
            <a:ext cx="5421981" cy="4762713"/>
          </a:xfrm>
        </p:spPr>
      </p:pic>
    </p:spTree>
    <p:extLst>
      <p:ext uri="{BB962C8B-B14F-4D97-AF65-F5344CB8AC3E}">
        <p14:creationId xmlns:p14="http://schemas.microsoft.com/office/powerpoint/2010/main" val="18748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92" y="1"/>
            <a:ext cx="10515600" cy="7721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Хлорофилл и меланин: важные пигменты растений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18" y="860794"/>
            <a:ext cx="7491562" cy="569240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Важнейшую роль в жизни растений играют растительные </a:t>
            </a:r>
            <a:r>
              <a:rPr lang="ru-RU" sz="2400" dirty="0"/>
              <a:t>пигменты - органические соединения</a:t>
            </a:r>
            <a:r>
              <a:rPr lang="ru-RU" sz="2400" dirty="0" smtClean="0"/>
              <a:t>, придающие им характерную </a:t>
            </a:r>
            <a:r>
              <a:rPr lang="ru-RU" sz="2400" dirty="0" smtClean="0"/>
              <a:t>окраску </a:t>
            </a:r>
            <a:endParaRPr lang="ru-RU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Биосинтез пигментов включает множество стадий ферментативных реакций.  </a:t>
            </a:r>
            <a:endParaRPr lang="ru-RU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/>
              <a:t>Хлорофилл</a:t>
            </a:r>
            <a:r>
              <a:rPr lang="ru-RU" sz="2400" dirty="0" smtClean="0"/>
              <a:t>: синтезируется в пластидах, обеспечивает фотосинтез. Полное нарушение биосинтеза хлорофилла приводит к гибели растений, частичное (альбинизм) -  к дисфункции  органов и тканей.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/>
              <a:t>Меланины</a:t>
            </a:r>
            <a:r>
              <a:rPr lang="ru-RU" sz="2400" dirty="0"/>
              <a:t>: </a:t>
            </a:r>
            <a:r>
              <a:rPr lang="ru-RU" sz="2400" dirty="0" smtClean="0"/>
              <a:t>соединения </a:t>
            </a:r>
            <a:r>
              <a:rPr lang="ru-RU" sz="2400" dirty="0"/>
              <a:t>полифенольной природы, </a:t>
            </a:r>
            <a:r>
              <a:rPr lang="ru-RU" sz="2400" dirty="0" smtClean="0"/>
              <a:t>придающие </a:t>
            </a:r>
            <a:r>
              <a:rPr lang="ru-RU" sz="2400" dirty="0" smtClean="0"/>
              <a:t>темную окраску и обеспечивающие защитные </a:t>
            </a:r>
            <a:r>
              <a:rPr lang="ru-RU" sz="2400" dirty="0" smtClean="0"/>
              <a:t>функции</a:t>
            </a:r>
            <a:endParaRPr lang="ru-RU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Изучение механизмов генетического контроля биосинтеза </a:t>
            </a:r>
            <a:r>
              <a:rPr lang="ru-RU" sz="2400" dirty="0" smtClean="0"/>
              <a:t>этих пигментов </a:t>
            </a:r>
            <a:r>
              <a:rPr lang="ru-RU" sz="2400" dirty="0" smtClean="0"/>
              <a:t>является важной задачей для создания высокопродуктивных сортов и линий сельскохозяйственных растений.</a:t>
            </a:r>
          </a:p>
        </p:txBody>
      </p:sp>
      <p:pic>
        <p:nvPicPr>
          <p:cNvPr id="4" name="Рисунок 3" descr="1200px-Chlorophyll_a_struc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776" y="775737"/>
            <a:ext cx="4154425" cy="2177611"/>
          </a:xfrm>
          <a:prstGeom prst="rect">
            <a:avLst/>
          </a:prstGeom>
        </p:spPr>
      </p:pic>
      <p:pic>
        <p:nvPicPr>
          <p:cNvPr id="10" name="Рисунок 9" descr="81d516afc7d8b13_621x300.jpg"/>
          <p:cNvPicPr>
            <a:picLocks noChangeAspect="1"/>
          </p:cNvPicPr>
          <p:nvPr/>
        </p:nvPicPr>
        <p:blipFill>
          <a:blip r:embed="rId3"/>
          <a:srcRect l="9521" r="8155"/>
          <a:stretch>
            <a:fillRect/>
          </a:stretch>
        </p:blipFill>
        <p:spPr>
          <a:xfrm>
            <a:off x="7718385" y="1085438"/>
            <a:ext cx="2225408" cy="1305917"/>
          </a:xfrm>
          <a:prstGeom prst="rect">
            <a:avLst/>
          </a:prstGeom>
        </p:spPr>
      </p:pic>
      <p:pic>
        <p:nvPicPr>
          <p:cNvPr id="11" name="Рисунок 10" descr="1426169822_semechki.jpg"/>
          <p:cNvPicPr>
            <a:picLocks noChangeAspect="1"/>
          </p:cNvPicPr>
          <p:nvPr/>
        </p:nvPicPr>
        <p:blipFill>
          <a:blip r:embed="rId4"/>
          <a:srcRect l="17807" b="14794"/>
          <a:stretch>
            <a:fillRect/>
          </a:stretch>
        </p:blipFill>
        <p:spPr>
          <a:xfrm>
            <a:off x="7755799" y="3783261"/>
            <a:ext cx="2525031" cy="17799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500E85-3B9C-4A67-84AA-50C15C302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64" y="3698151"/>
            <a:ext cx="1635436" cy="17799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08033" y="2916674"/>
            <a:ext cx="387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Химическая структура хлорофилла а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7876613" y="5583674"/>
            <a:ext cx="395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Химическая структура </a:t>
            </a:r>
            <a:r>
              <a:rPr lang="ru-RU" b="1" dirty="0" err="1" smtClean="0"/>
              <a:t>алло</a:t>
            </a:r>
            <a:r>
              <a:rPr lang="ru-RU" b="1" dirty="0" err="1" smtClean="0"/>
              <a:t>меланина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686463" y="783074"/>
            <a:ext cx="2403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Зеленая окраска листьев</a:t>
            </a:r>
            <a:endParaRPr lang="ru-RU" sz="1600" dirty="0"/>
          </a:p>
        </p:txBody>
      </p:sp>
      <p:sp>
        <p:nvSpPr>
          <p:cNvPr id="14" name="Rectangle 13"/>
          <p:cNvSpPr/>
          <p:nvPr/>
        </p:nvSpPr>
        <p:spPr>
          <a:xfrm>
            <a:off x="7823623" y="3495794"/>
            <a:ext cx="25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Черная окраска семян подсолнечника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009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 изменения </a:t>
            </a:r>
            <a:r>
              <a:rPr lang="ru-RU" sz="3600" b="1" dirty="0" smtClean="0"/>
              <a:t>экспрессии </a:t>
            </a:r>
            <a:r>
              <a:rPr lang="ru-RU" sz="3600" b="1" dirty="0" err="1" smtClean="0"/>
              <a:t>пластидных</a:t>
            </a:r>
            <a:r>
              <a:rPr lang="ru-RU" sz="3600" b="1" dirty="0" smtClean="0"/>
              <a:t> генов в </a:t>
            </a:r>
            <a:r>
              <a:rPr lang="ru-RU" sz="3600" b="1" dirty="0" smtClean="0"/>
              <a:t>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Blp</a:t>
            </a:r>
            <a:endParaRPr lang="ru-RU" sz="3600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3730" y="1150961"/>
            <a:ext cx="5166911" cy="546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Не выявлено </a:t>
            </a:r>
            <a:r>
              <a:rPr lang="ru-RU" sz="2800" dirty="0" err="1" smtClean="0"/>
              <a:t>пластидных</a:t>
            </a:r>
            <a:r>
              <a:rPr lang="ru-RU" sz="2800" dirty="0" smtClean="0"/>
              <a:t> генов достоверно повышающих экспрессию в линии </a:t>
            </a:r>
            <a:r>
              <a:rPr lang="en-US" sz="2800" dirty="0" smtClean="0"/>
              <a:t>i:Bw</a:t>
            </a:r>
            <a:r>
              <a:rPr lang="en-US" sz="2800" i="1" dirty="0" smtClean="0"/>
              <a:t>Blp</a:t>
            </a:r>
            <a:endParaRPr lang="ru-RU" sz="2800" i="1" dirty="0" smtClean="0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Наблюдаются различия в изменениях уровней экспрессии разных функциональных групп </a:t>
            </a:r>
            <a:r>
              <a:rPr lang="ru-RU" sz="2800" dirty="0" err="1" smtClean="0"/>
              <a:t>пластидных</a:t>
            </a:r>
            <a:r>
              <a:rPr lang="ru-RU" sz="2800" dirty="0" smtClean="0"/>
              <a:t> генов</a:t>
            </a:r>
            <a:endParaRPr lang="en-US" sz="2800" dirty="0" smtClean="0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Гены, кодирующие белки, связанные с фотосинтезом, понижают свою экспрессию наиболее выраженно – в 3,43 раза</a:t>
            </a:r>
            <a:r>
              <a:rPr lang="en-US" sz="2800" dirty="0" smtClean="0"/>
              <a:t> (log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(FC) = -1,78)</a:t>
            </a:r>
            <a:endParaRPr lang="ru-RU" sz="2800" dirty="0" smtClean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BCBC4CC7-B238-4899-A57A-EADB4FD69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3"/>
          <a:stretch/>
        </p:blipFill>
        <p:spPr>
          <a:xfrm>
            <a:off x="5430172" y="1346193"/>
            <a:ext cx="6658098" cy="4613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0467C-36FD-4789-AE64-BCBF8406217B}"/>
              </a:ext>
            </a:extLst>
          </p:cNvPr>
          <p:cNvSpPr txBox="1"/>
          <p:nvPr/>
        </p:nvSpPr>
        <p:spPr>
          <a:xfrm>
            <a:off x="8155430" y="5968995"/>
            <a:ext cx="16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белков фотосинтеза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BA7B3-4E93-421C-82F8-ADC5F03F3764}"/>
              </a:ext>
            </a:extLst>
          </p:cNvPr>
          <p:cNvSpPr txBox="1"/>
          <p:nvPr/>
        </p:nvSpPr>
        <p:spPr>
          <a:xfrm>
            <a:off x="10226783" y="5830496"/>
            <a:ext cx="154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</a:t>
            </a:r>
            <a:r>
              <a:rPr lang="ru-RU" dirty="0" err="1"/>
              <a:t>рибосомных</a:t>
            </a:r>
            <a:r>
              <a:rPr lang="ru-RU" dirty="0"/>
              <a:t> </a:t>
            </a:r>
            <a:r>
              <a:rPr lang="ru-RU" dirty="0" smtClean="0"/>
              <a:t>белков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78E73-DF78-4B62-9354-33382C907D45}"/>
              </a:ext>
            </a:extLst>
          </p:cNvPr>
          <p:cNvSpPr txBox="1"/>
          <p:nvPr/>
        </p:nvSpPr>
        <p:spPr>
          <a:xfrm>
            <a:off x="6176164" y="6037731"/>
            <a:ext cx="16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Прочие гены</a:t>
            </a:r>
          </a:p>
        </p:txBody>
      </p:sp>
      <p:grpSp>
        <p:nvGrpSpPr>
          <p:cNvPr id="9" name="Group 17"/>
          <p:cNvGrpSpPr/>
          <p:nvPr/>
        </p:nvGrpSpPr>
        <p:grpSpPr>
          <a:xfrm>
            <a:off x="7011793" y="2103120"/>
            <a:ext cx="1898374" cy="231914"/>
            <a:chOff x="6902726" y="1610139"/>
            <a:chExt cx="1898374" cy="231914"/>
          </a:xfrm>
        </p:grpSpPr>
        <p:cxnSp>
          <p:nvCxnSpPr>
            <p:cNvPr id="10" name="Straight Connector 10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6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"/>
          <p:cNvGrpSpPr/>
          <p:nvPr/>
        </p:nvGrpSpPr>
        <p:grpSpPr>
          <a:xfrm>
            <a:off x="8944806" y="2002457"/>
            <a:ext cx="1908725" cy="254528"/>
            <a:chOff x="6902726" y="1610139"/>
            <a:chExt cx="1898374" cy="231914"/>
          </a:xfrm>
        </p:grpSpPr>
        <p:cxnSp>
          <p:nvCxnSpPr>
            <p:cNvPr id="14" name="Straight Connector 19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0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2"/>
          <p:cNvGrpSpPr/>
          <p:nvPr/>
        </p:nvGrpSpPr>
        <p:grpSpPr>
          <a:xfrm>
            <a:off x="7017327" y="1455213"/>
            <a:ext cx="3836204" cy="254528"/>
            <a:chOff x="6902726" y="1610139"/>
            <a:chExt cx="1898374" cy="231914"/>
          </a:xfrm>
        </p:grpSpPr>
        <p:cxnSp>
          <p:nvCxnSpPr>
            <p:cNvPr id="18" name="Straight Connector 23"/>
            <p:cNvCxnSpPr/>
            <p:nvPr/>
          </p:nvCxnSpPr>
          <p:spPr>
            <a:xfrm>
              <a:off x="6902726" y="1615109"/>
              <a:ext cx="1898374" cy="49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4"/>
            <p:cNvCxnSpPr/>
            <p:nvPr/>
          </p:nvCxnSpPr>
          <p:spPr>
            <a:xfrm flipV="1">
              <a:off x="6912665" y="1610139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5"/>
            <p:cNvCxnSpPr/>
            <p:nvPr/>
          </p:nvCxnSpPr>
          <p:spPr>
            <a:xfrm flipV="1">
              <a:off x="8794474" y="1618422"/>
              <a:ext cx="1" cy="223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313560" y="1741242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0,25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236366" y="1655064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4,4∙10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8372527" y="1090698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0,02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32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80B498E-D129-4AAB-B1F3-E22B2CEFE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210" y="1206708"/>
            <a:ext cx="5655590" cy="4970255"/>
          </a:xfrm>
        </p:spPr>
        <p:txBody>
          <a:bodyPr>
            <a:normAutofit/>
          </a:bodyPr>
          <a:lstStyle/>
          <a:p>
            <a:r>
              <a:rPr lang="ru-RU" dirty="0"/>
              <a:t>Была проведена сборка </a:t>
            </a:r>
            <a:r>
              <a:rPr lang="en-US" i="1" dirty="0"/>
              <a:t>de novo</a:t>
            </a:r>
            <a:r>
              <a:rPr lang="en-US" dirty="0"/>
              <a:t> </a:t>
            </a:r>
            <a:r>
              <a:rPr lang="ru-RU" dirty="0" err="1"/>
              <a:t>транскриптома</a:t>
            </a:r>
            <a:r>
              <a:rPr lang="ru-RU" dirty="0"/>
              <a:t> линии </a:t>
            </a:r>
            <a:r>
              <a:rPr lang="en-US" dirty="0"/>
              <a:t>BLP </a:t>
            </a:r>
            <a:r>
              <a:rPr lang="ru-RU" dirty="0"/>
              <a:t>с помощью программ </a:t>
            </a:r>
            <a:r>
              <a:rPr lang="en-US" dirty="0"/>
              <a:t>Trans-</a:t>
            </a:r>
            <a:r>
              <a:rPr lang="en-US" dirty="0" err="1"/>
              <a:t>ABySS</a:t>
            </a:r>
            <a:r>
              <a:rPr lang="en-US" dirty="0"/>
              <a:t>, Spades, </a:t>
            </a:r>
            <a:r>
              <a:rPr lang="en-US" dirty="0" smtClean="0"/>
              <a:t>Trinity, </a:t>
            </a:r>
            <a:r>
              <a:rPr lang="ru-RU" dirty="0" smtClean="0"/>
              <a:t>и составлена </a:t>
            </a:r>
            <a:r>
              <a:rPr lang="ru-RU" dirty="0"/>
              <a:t>мета-сборка </a:t>
            </a:r>
            <a:r>
              <a:rPr lang="ru-RU" dirty="0" err="1"/>
              <a:t>транскриптома</a:t>
            </a:r>
            <a:endParaRPr lang="en-US" dirty="0"/>
          </a:p>
          <a:p>
            <a:r>
              <a:rPr lang="ru-RU" dirty="0" smtClean="0"/>
              <a:t>Было показано, что мета-сборка опережает индивидуальные сборки </a:t>
            </a:r>
            <a:r>
              <a:rPr lang="ru-RU" dirty="0" err="1" smtClean="0"/>
              <a:t>транскриптома</a:t>
            </a:r>
            <a:r>
              <a:rPr lang="ru-RU" dirty="0" smtClean="0"/>
              <a:t> по качеству и полноте</a:t>
            </a:r>
          </a:p>
          <a:p>
            <a:r>
              <a:rPr lang="ru-RU" dirty="0" err="1" smtClean="0"/>
              <a:t>Транскриптов</a:t>
            </a:r>
            <a:r>
              <a:rPr lang="ru-RU" dirty="0" smtClean="0"/>
              <a:t>, не имеющих гомологии к последовательности генома, обнаружено не было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A928F4D-BDAA-49AD-8C1E-2EB27F75AF05}"/>
              </a:ext>
            </a:extLst>
          </p:cNvPr>
          <p:cNvSpPr txBox="1">
            <a:spLocks/>
          </p:cNvSpPr>
          <p:nvPr/>
        </p:nvSpPr>
        <p:spPr>
          <a:xfrm>
            <a:off x="364210" y="144788"/>
            <a:ext cx="11654726" cy="65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Сборка </a:t>
            </a:r>
            <a:r>
              <a:rPr lang="ru-RU" sz="3600" b="1" dirty="0" err="1"/>
              <a:t>транскриптома</a:t>
            </a:r>
            <a:r>
              <a:rPr lang="ru-RU" sz="3600" b="1" dirty="0"/>
              <a:t> </a:t>
            </a:r>
            <a:r>
              <a:rPr lang="en-US" sz="3600" b="1" i="1" dirty="0"/>
              <a:t>de novo</a:t>
            </a:r>
            <a:r>
              <a:rPr lang="ru-RU" sz="3600" b="1" dirty="0"/>
              <a:t> в линиях </a:t>
            </a:r>
            <a:r>
              <a:rPr lang="en-US" sz="3600" b="1" dirty="0" smtClean="0"/>
              <a:t>Bowman/</a:t>
            </a:r>
            <a:r>
              <a:rPr lang="en-US" sz="3600" b="1" dirty="0" err="1" smtClean="0"/>
              <a:t>i:Bw</a:t>
            </a:r>
            <a:r>
              <a:rPr lang="en-US" sz="3600" b="1" i="1" dirty="0" err="1" smtClean="0"/>
              <a:t>Blp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21</a:t>
            </a:fld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b="8904"/>
          <a:stretch/>
        </p:blipFill>
        <p:spPr>
          <a:xfrm>
            <a:off x="6245817" y="1024638"/>
            <a:ext cx="5843192" cy="4856969"/>
          </a:xfrm>
        </p:spPr>
      </p:pic>
      <p:sp>
        <p:nvSpPr>
          <p:cNvPr id="8" name="TextBox 7"/>
          <p:cNvSpPr txBox="1"/>
          <p:nvPr/>
        </p:nvSpPr>
        <p:spPr>
          <a:xfrm>
            <a:off x="6416297" y="5959102"/>
            <a:ext cx="8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ABySS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7155" y="5959102"/>
            <a:ext cx="9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5836" y="5959102"/>
            <a:ext cx="9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99118" y="5959102"/>
            <a:ext cx="11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Trinity-GG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83124" y="5959102"/>
            <a:ext cx="124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Гибридная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15" y="96966"/>
            <a:ext cx="11715179" cy="70538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8498"/>
            <a:ext cx="11519210" cy="557110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Разработан </a:t>
            </a:r>
            <a:r>
              <a:rPr lang="ru-RU" sz="2400" dirty="0"/>
              <a:t>метод подбора оптимального конвейера программ для поиска дифференциально </a:t>
            </a:r>
            <a:r>
              <a:rPr lang="ru-RU" sz="2400" dirty="0" err="1"/>
              <a:t>экспрессирующихся</a:t>
            </a:r>
            <a:r>
              <a:rPr lang="ru-RU" sz="2400" dirty="0"/>
              <a:t> генов на основе картирования прочтений на </a:t>
            </a:r>
            <a:r>
              <a:rPr lang="ru-RU" sz="2400" dirty="0" err="1"/>
              <a:t>референсный</a:t>
            </a:r>
            <a:r>
              <a:rPr lang="ru-RU" sz="2400" dirty="0"/>
              <a:t> геном. Он включает выбор комбинации программ на этапах фильтрации </a:t>
            </a:r>
            <a:r>
              <a:rPr lang="ru-RU" sz="2400" dirty="0" err="1"/>
              <a:t>рРНК</a:t>
            </a:r>
            <a:r>
              <a:rPr lang="ru-RU" sz="2400" dirty="0"/>
              <a:t>, выравнивания и оценки экспрессии по покрытию </a:t>
            </a:r>
            <a:r>
              <a:rPr lang="ru-RU" sz="2400" dirty="0" err="1"/>
              <a:t>референсного</a:t>
            </a:r>
            <a:r>
              <a:rPr lang="ru-RU" sz="2400" dirty="0"/>
              <a:t> генома и соответствию оценок уровней экспрессии данным ОТ-ПЦР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Для идентификации </a:t>
            </a:r>
            <a:r>
              <a:rPr lang="ru-RU" sz="2400" dirty="0" err="1"/>
              <a:t>транскриптома</a:t>
            </a:r>
            <a:r>
              <a:rPr lang="ru-RU" sz="2400" dirty="0"/>
              <a:t> предложен подход на основе гибридной сборки последовательностей </a:t>
            </a:r>
            <a:r>
              <a:rPr lang="ru-RU" sz="2400" dirty="0" err="1"/>
              <a:t>транскриптов</a:t>
            </a:r>
            <a:r>
              <a:rPr lang="ru-RU" sz="2400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novo</a:t>
            </a:r>
            <a:r>
              <a:rPr lang="ru-RU" sz="2400" dirty="0"/>
              <a:t>, и показана его высокая эффективность для анализа </a:t>
            </a:r>
            <a:r>
              <a:rPr lang="ru-RU" sz="2400" dirty="0" err="1"/>
              <a:t>транскриптомных</a:t>
            </a:r>
            <a:r>
              <a:rPr lang="ru-RU" sz="2400" dirty="0"/>
              <a:t> библиотек линий ячменя </a:t>
            </a:r>
            <a:r>
              <a:rPr lang="ru-RU" sz="2400" dirty="0" err="1"/>
              <a:t>Bowman</a:t>
            </a:r>
            <a:r>
              <a:rPr lang="ru-RU" sz="2400" dirty="0"/>
              <a:t>, i:Bw</a:t>
            </a:r>
            <a:r>
              <a:rPr lang="ru-RU" sz="2400" i="1" dirty="0"/>
              <a:t>Alm</a:t>
            </a:r>
            <a:r>
              <a:rPr lang="ru-RU" sz="2400" dirty="0"/>
              <a:t> и i:Bw</a:t>
            </a:r>
            <a:r>
              <a:rPr lang="ru-RU" sz="2400" i="1" dirty="0"/>
              <a:t>Blp</a:t>
            </a:r>
            <a:r>
              <a:rPr lang="ru-RU" sz="2400" dirty="0"/>
              <a:t> по сравнению с использованием отдельных сборщиков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03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89" y="110170"/>
            <a:ext cx="10515600" cy="70538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55374"/>
            <a:ext cx="11974665" cy="598733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ru-RU" sz="2400" dirty="0" smtClean="0"/>
              <a:t>Был </a:t>
            </a:r>
            <a:r>
              <a:rPr lang="ru-RU" sz="2400" dirty="0"/>
              <a:t>выбран оптимальный для </a:t>
            </a:r>
            <a:r>
              <a:rPr lang="ru-RU" sz="2400" dirty="0" err="1"/>
              <a:t>транскриптомных</a:t>
            </a:r>
            <a:r>
              <a:rPr lang="ru-RU" sz="2400" dirty="0"/>
              <a:t> библиотек леммы ячменя генотипов i:Bw</a:t>
            </a:r>
            <a:r>
              <a:rPr lang="ru-RU" sz="2400" i="1" dirty="0"/>
              <a:t>Alm</a:t>
            </a:r>
            <a:r>
              <a:rPr lang="ru-RU" sz="2400" dirty="0"/>
              <a:t> и </a:t>
            </a:r>
            <a:r>
              <a:rPr lang="ru-RU" sz="2400" dirty="0" err="1"/>
              <a:t>Bowman</a:t>
            </a:r>
            <a:r>
              <a:rPr lang="ru-RU" sz="2400" dirty="0"/>
              <a:t> конвейер </a:t>
            </a:r>
            <a:r>
              <a:rPr lang="ru-RU" sz="2400" dirty="0" err="1"/>
              <a:t>биоинформатической</a:t>
            </a:r>
            <a:r>
              <a:rPr lang="ru-RU" sz="2400" dirty="0"/>
              <a:t> обработки, и с его помощью выявлены гены, экспрессия которых ассоциирована с мутацией в локусе </a:t>
            </a:r>
            <a:r>
              <a:rPr lang="ru-RU" sz="2400" dirty="0" err="1"/>
              <a:t>Alm</a:t>
            </a:r>
            <a:r>
              <a:rPr lang="ru-RU" sz="2400" dirty="0"/>
              <a:t>. Гены с повышенной в линии i:Bw</a:t>
            </a:r>
            <a:r>
              <a:rPr lang="ru-RU" sz="2400" i="1" dirty="0"/>
              <a:t>Alm</a:t>
            </a:r>
            <a:r>
              <a:rPr lang="ru-RU" sz="2400" dirty="0"/>
              <a:t> экспрессией участвуют в </a:t>
            </a:r>
            <a:r>
              <a:rPr lang="ru-RU" sz="2400" dirty="0" err="1"/>
              <a:t>протеолизе</a:t>
            </a:r>
            <a:r>
              <a:rPr lang="ru-RU" sz="2400" dirty="0"/>
              <a:t> и защитном ответе; гены с пониженной в этой линии экспрессией участвуют в синтезе хлорофилла, </a:t>
            </a:r>
            <a:r>
              <a:rPr lang="ru-RU" sz="2400" dirty="0" err="1"/>
              <a:t>фотосинетезе</a:t>
            </a:r>
            <a:r>
              <a:rPr lang="ru-RU" sz="2400" dirty="0"/>
              <a:t> и сопутствующих </a:t>
            </a:r>
            <a:r>
              <a:rPr lang="ru-RU" sz="2400" dirty="0" err="1"/>
              <a:t>процессахи</a:t>
            </a:r>
            <a:r>
              <a:rPr lang="ru-RU" sz="2400" dirty="0"/>
              <a:t> </a:t>
            </a:r>
            <a:r>
              <a:rPr lang="ru-RU" sz="2400" dirty="0" err="1"/>
              <a:t>протеолизе</a:t>
            </a:r>
            <a:endParaRPr lang="en-US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400" dirty="0"/>
              <a:t>На основе гибридной сборки </a:t>
            </a:r>
            <a:r>
              <a:rPr lang="ru-RU" sz="2400" dirty="0" err="1"/>
              <a:t>транскриптома</a:t>
            </a:r>
            <a:r>
              <a:rPr lang="ru-RU" sz="2400" dirty="0"/>
              <a:t> линии i:Bw</a:t>
            </a:r>
            <a:r>
              <a:rPr lang="ru-RU" sz="2400" i="1" dirty="0"/>
              <a:t>Alm</a:t>
            </a:r>
            <a:r>
              <a:rPr lang="ru-RU" sz="2400" dirty="0"/>
              <a:t> идентифицирован значимо </a:t>
            </a:r>
            <a:r>
              <a:rPr lang="ru-RU" sz="2400" dirty="0" err="1"/>
              <a:t>экспрессирующийся</a:t>
            </a:r>
            <a:r>
              <a:rPr lang="ru-RU" sz="2400" dirty="0"/>
              <a:t> </a:t>
            </a:r>
            <a:r>
              <a:rPr lang="ru-RU" sz="2400" dirty="0" err="1"/>
              <a:t>транскрипт</a:t>
            </a:r>
            <a:r>
              <a:rPr lang="ru-RU" sz="2400" dirty="0"/>
              <a:t> гена, последовательность которого отсутствует в геноме линии </a:t>
            </a:r>
            <a:r>
              <a:rPr lang="ru-RU" sz="2400" dirty="0" err="1"/>
              <a:t>Bowman</a:t>
            </a:r>
            <a:r>
              <a:rPr lang="ru-RU" sz="2400" dirty="0"/>
              <a:t>. Белковый продукт этого гена включает домен </a:t>
            </a:r>
            <a:r>
              <a:rPr lang="ru-RU" sz="2400" dirty="0" err="1"/>
              <a:t>прохибитина</a:t>
            </a:r>
            <a:r>
              <a:rPr lang="ru-RU" sz="2400" dirty="0"/>
              <a:t>. Независимая экспериментальная проверка показала, что этот ген локализован в коротком плече хромосомы ячменя 3H</a:t>
            </a:r>
            <a:endParaRPr lang="en-US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400" dirty="0"/>
              <a:t>Был выбран оптимальный конвейер программ для </a:t>
            </a:r>
            <a:r>
              <a:rPr lang="ru-RU" sz="2400" dirty="0" err="1"/>
              <a:t>транскриптомных</a:t>
            </a:r>
            <a:r>
              <a:rPr lang="ru-RU" sz="2400" dirty="0"/>
              <a:t> библиотек леммы ячменя генотипов i:Bw</a:t>
            </a:r>
            <a:r>
              <a:rPr lang="ru-RU" sz="2400" i="1" dirty="0"/>
              <a:t>Blp</a:t>
            </a:r>
            <a:r>
              <a:rPr lang="ru-RU" sz="2400" dirty="0"/>
              <a:t> и </a:t>
            </a:r>
            <a:r>
              <a:rPr lang="ru-RU" sz="2400" dirty="0" err="1"/>
              <a:t>Bowman</a:t>
            </a:r>
            <a:r>
              <a:rPr lang="ru-RU" sz="2400" dirty="0"/>
              <a:t>, и с его помощью выявлены дифференциально </a:t>
            </a:r>
            <a:r>
              <a:rPr lang="ru-RU" sz="2400" dirty="0" err="1"/>
              <a:t>экспрессирующиеся</a:t>
            </a:r>
            <a:r>
              <a:rPr lang="ru-RU" sz="2400" dirty="0"/>
              <a:t> в этих линиях гены. Гены с повышенной экспрессией в линии i:Bw</a:t>
            </a:r>
            <a:r>
              <a:rPr lang="ru-RU" sz="2400" i="1" dirty="0"/>
              <a:t>Blp</a:t>
            </a:r>
            <a:r>
              <a:rPr lang="ru-RU" sz="2400" dirty="0"/>
              <a:t> связаны с метаболизмом жирных кислот, </a:t>
            </a:r>
            <a:r>
              <a:rPr lang="ru-RU" sz="2400" dirty="0" err="1"/>
              <a:t>изопреноидов</a:t>
            </a:r>
            <a:r>
              <a:rPr lang="ru-RU" sz="2400" dirty="0"/>
              <a:t> и ароматических аминокислот; гены с пониженной в линии i:Bw</a:t>
            </a:r>
            <a:r>
              <a:rPr lang="ru-RU" sz="2400" i="1" dirty="0"/>
              <a:t>Blp</a:t>
            </a:r>
            <a:r>
              <a:rPr lang="ru-RU" sz="2400" dirty="0"/>
              <a:t> экспрессией связаны с </a:t>
            </a:r>
            <a:r>
              <a:rPr lang="ru-RU" sz="2400" dirty="0" err="1"/>
              <a:t>фитосинтезом</a:t>
            </a:r>
            <a:r>
              <a:rPr lang="ru-RU" sz="2400" dirty="0"/>
              <a:t> и синтезом хлорофилла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63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24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089" y="110170"/>
            <a:ext cx="10515600" cy="70538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Положения, выносимые на защиту</a:t>
            </a:r>
            <a:endParaRPr lang="ru-RU" sz="36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-1" y="778498"/>
            <a:ext cx="11972441" cy="557110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Использование </a:t>
            </a:r>
            <a:r>
              <a:rPr lang="ru-RU" sz="2400" dirty="0"/>
              <a:t>нескольких конвейеров </a:t>
            </a:r>
            <a:r>
              <a:rPr lang="ru-RU" sz="2400" dirty="0" err="1"/>
              <a:t>биоинформатической</a:t>
            </a:r>
            <a:r>
              <a:rPr lang="ru-RU" sz="2400" dirty="0"/>
              <a:t> обработки данных RNA-</a:t>
            </a:r>
            <a:r>
              <a:rPr lang="ru-RU" sz="2400" dirty="0" err="1"/>
              <a:t>seq</a:t>
            </a:r>
            <a:r>
              <a:rPr lang="ru-RU" sz="2400" dirty="0"/>
              <a:t> с последующим выбором лучшего конвейера на основе характеристик картирования и корреляции с данными экспериментальной верификации позволяет достичь наиболее точного предсказания дифференциальной экспрессии генов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Использование </a:t>
            </a:r>
            <a:r>
              <a:rPr lang="ru-RU" sz="2400" dirty="0"/>
              <a:t>нескольких сборщиков </a:t>
            </a:r>
            <a:r>
              <a:rPr lang="ru-RU" sz="2400" dirty="0" err="1"/>
              <a:t>транскриптома</a:t>
            </a:r>
            <a:r>
              <a:rPr lang="ru-RU" sz="2400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novo</a:t>
            </a:r>
            <a:r>
              <a:rPr lang="ru-RU" sz="2400" dirty="0"/>
              <a:t> и объединение полученных сборок в одну гибридную сборку повышает полноту и точность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novo</a:t>
            </a:r>
            <a:r>
              <a:rPr lang="ru-RU" sz="2400" dirty="0"/>
              <a:t> реконструированного </a:t>
            </a:r>
            <a:r>
              <a:rPr lang="ru-RU" sz="2400" dirty="0" err="1"/>
              <a:t>транскриптома</a:t>
            </a: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Гены</a:t>
            </a:r>
            <a:r>
              <a:rPr lang="ru-RU" sz="2400" dirty="0"/>
              <a:t>, связанные с синтезом хлорофилла и </a:t>
            </a:r>
            <a:r>
              <a:rPr lang="ru-RU" sz="2400" dirty="0" err="1"/>
              <a:t>фотосинетезом</a:t>
            </a:r>
            <a:r>
              <a:rPr lang="ru-RU" sz="2400" dirty="0"/>
              <a:t> понижают свою экспрессию в лемме ячменя линии i:BwAlm по сравнению с ячменём сорта </a:t>
            </a:r>
            <a:r>
              <a:rPr lang="ru-RU" sz="2400" dirty="0" err="1"/>
              <a:t>Bowman</a:t>
            </a:r>
            <a:r>
              <a:rPr lang="ru-RU" sz="2400" dirty="0"/>
              <a:t>. Гены, связанные с </a:t>
            </a:r>
            <a:r>
              <a:rPr lang="ru-RU" sz="2400" dirty="0" err="1"/>
              <a:t>протеолизом</a:t>
            </a:r>
            <a:r>
              <a:rPr lang="ru-RU" sz="2400" dirty="0"/>
              <a:t> и защитным ответом, повышают свою экспрессию в этой линии. В </a:t>
            </a:r>
            <a:r>
              <a:rPr lang="ru-RU" sz="2400" dirty="0" err="1"/>
              <a:t>транскриптоме</a:t>
            </a:r>
            <a:r>
              <a:rPr lang="ru-RU" sz="2400" dirty="0"/>
              <a:t> линии i:BwAlm </a:t>
            </a:r>
            <a:r>
              <a:rPr lang="ru-RU" sz="2400" dirty="0" smtClean="0"/>
              <a:t>присутствует </a:t>
            </a:r>
            <a:r>
              <a:rPr lang="ru-RU" sz="2400" dirty="0" err="1"/>
              <a:t>транскрипт</a:t>
            </a:r>
            <a:r>
              <a:rPr lang="ru-RU" sz="2400" dirty="0"/>
              <a:t>, не представленный в </a:t>
            </a:r>
            <a:r>
              <a:rPr lang="ru-RU" sz="2400" dirty="0" err="1"/>
              <a:t>транскриптоме</a:t>
            </a:r>
            <a:r>
              <a:rPr lang="ru-RU" sz="2400" dirty="0"/>
              <a:t> линии </a:t>
            </a:r>
            <a:r>
              <a:rPr lang="ru-RU" sz="2400" dirty="0" err="1"/>
              <a:t>Bowman</a:t>
            </a:r>
            <a:r>
              <a:rPr lang="ru-RU" sz="2400" dirty="0"/>
              <a:t>, кодирующий белковый продукт, содержащий домен </a:t>
            </a:r>
            <a:r>
              <a:rPr lang="ru-RU" sz="2400" dirty="0" err="1"/>
              <a:t>прохибитина</a:t>
            </a: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лемме ячменя линии i:BwBlp повышают свою экспрессию по сравнению с леммой ячменя сорта </a:t>
            </a:r>
            <a:r>
              <a:rPr lang="ru-RU" sz="2400" dirty="0" err="1"/>
              <a:t>Bowman</a:t>
            </a:r>
            <a:r>
              <a:rPr lang="ru-RU" sz="2400" dirty="0"/>
              <a:t> гены, связанные с метаболизмом жирных кислот и </a:t>
            </a:r>
            <a:r>
              <a:rPr lang="ru-RU" sz="2400" dirty="0" err="1"/>
              <a:t>изопреноидов</a:t>
            </a:r>
            <a:r>
              <a:rPr lang="ru-RU" sz="2400" dirty="0"/>
              <a:t>. Гены, связанные с синтезом хлорофилла и фотосинтезом, понижают свою экспрессию в лемме ячменя этой линии</a:t>
            </a:r>
          </a:p>
        </p:txBody>
      </p:sp>
    </p:spTree>
    <p:extLst>
      <p:ext uri="{BB962C8B-B14F-4D97-AF65-F5344CB8AC3E}">
        <p14:creationId xmlns:p14="http://schemas.microsoft.com/office/powerpoint/2010/main" val="2091440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D8885-313A-4A2D-B7A5-DB8B6311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Экзамены кандидатского минимума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7B73C-925A-4B47-AD7B-27E6B3D9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Биоинформатика							отлично</a:t>
            </a:r>
          </a:p>
          <a:p>
            <a:pPr marL="0" indent="0">
              <a:buNone/>
            </a:pPr>
            <a:r>
              <a:rPr lang="ru-RU" dirty="0"/>
              <a:t>Генетика								хорошо</a:t>
            </a:r>
          </a:p>
          <a:p>
            <a:pPr marL="0" indent="0">
              <a:buNone/>
            </a:pPr>
            <a:r>
              <a:rPr lang="ru-RU" dirty="0"/>
              <a:t>Англ. </a:t>
            </a:r>
            <a:r>
              <a:rPr lang="ru-RU" dirty="0" err="1"/>
              <a:t>Яз</a:t>
            </a:r>
            <a:r>
              <a:rPr lang="ru-RU" dirty="0"/>
              <a:t>								отлично</a:t>
            </a:r>
          </a:p>
          <a:p>
            <a:pPr marL="0" indent="0">
              <a:buNone/>
            </a:pPr>
            <a:r>
              <a:rPr lang="ru-RU" dirty="0"/>
              <a:t>Философия								отлично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09" y="78686"/>
            <a:ext cx="11346456" cy="665233"/>
          </a:xfrm>
        </p:spPr>
        <p:txBody>
          <a:bodyPr>
            <a:normAutofit/>
          </a:bodyPr>
          <a:lstStyle/>
          <a:p>
            <a:r>
              <a:rPr lang="ru-RU" sz="3600" dirty="0"/>
              <a:t>Апробация результатов диссертационной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573" y="980500"/>
            <a:ext cx="11380425" cy="569572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теме диссертационной работы были выпущены четыре публикации:</a:t>
            </a:r>
          </a:p>
          <a:p>
            <a:pPr>
              <a:buNone/>
            </a:pPr>
            <a:r>
              <a:rPr lang="ru-RU" sz="2000" dirty="0"/>
              <a:t>Шмаков Н.А. Улучшение качества сборки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novo</a:t>
            </a:r>
            <a:r>
              <a:rPr lang="ru-RU" sz="2000" dirty="0"/>
              <a:t> </a:t>
            </a:r>
            <a:r>
              <a:rPr lang="ru-RU" sz="2000" dirty="0" err="1"/>
              <a:t>транскриптомов</a:t>
            </a:r>
            <a:r>
              <a:rPr lang="ru-RU" sz="2000" dirty="0"/>
              <a:t> ячменя на основе гибридного подхода для линий с изменениями окраски колоса и стебля. </a:t>
            </a:r>
            <a:r>
              <a:rPr lang="ru-RU" sz="2000" dirty="0" err="1"/>
              <a:t>Вавиловский</a:t>
            </a:r>
            <a:r>
              <a:rPr lang="ru-RU" sz="2000" dirty="0"/>
              <a:t> журнал генетики и селекции. 2021;25(1):30-38 DOI 10.18699/VJ21.004</a:t>
            </a:r>
          </a:p>
          <a:p>
            <a:pPr>
              <a:buNone/>
            </a:pPr>
            <a:r>
              <a:rPr lang="en-US" sz="2000" dirty="0"/>
              <a:t>N.A. </a:t>
            </a:r>
            <a:r>
              <a:rPr lang="en-US" sz="2000" dirty="0" err="1"/>
              <a:t>Shmakov</a:t>
            </a:r>
            <a:r>
              <a:rPr lang="en-US" sz="2000" dirty="0"/>
              <a:t>, </a:t>
            </a:r>
            <a:r>
              <a:rPr lang="en-US" sz="2000" dirty="0" err="1"/>
              <a:t>A.Yu</a:t>
            </a:r>
            <a:r>
              <a:rPr lang="en-US" sz="2000" dirty="0"/>
              <a:t>. </a:t>
            </a:r>
            <a:r>
              <a:rPr lang="en-US" sz="2000" dirty="0" err="1"/>
              <a:t>Glagoleva</a:t>
            </a:r>
            <a:r>
              <a:rPr lang="en-US" sz="2000" dirty="0"/>
              <a:t>, G.V. </a:t>
            </a:r>
            <a:r>
              <a:rPr lang="en-US" sz="2000" dirty="0" err="1"/>
              <a:t>Vasiliev</a:t>
            </a:r>
            <a:r>
              <a:rPr lang="en-US" sz="2000" dirty="0"/>
              <a:t>, D.A. </a:t>
            </a:r>
            <a:r>
              <a:rPr lang="en-US" sz="2000" dirty="0" err="1"/>
              <a:t>Afonnikov</a:t>
            </a:r>
            <a:r>
              <a:rPr lang="en-US" sz="2000" dirty="0"/>
              <a:t>, E.K. </a:t>
            </a:r>
            <a:r>
              <a:rPr lang="en-US" sz="2000" dirty="0" err="1"/>
              <a:t>Khlestkina</a:t>
            </a:r>
            <a:r>
              <a:rPr lang="en-US" sz="2000" dirty="0"/>
              <a:t>. Novel genomic marker for the </a:t>
            </a:r>
            <a:r>
              <a:rPr lang="en-US" sz="2000" dirty="0" err="1"/>
              <a:t>Alm</a:t>
            </a:r>
            <a:r>
              <a:rPr lang="en-US" sz="2000" dirty="0"/>
              <a:t> locus in barley identified based on transcriptome analysis. Current Challenges in Plant Genetics, Genomics, Bioinformatics, and Biotechnology. 2019. pp 162-164. DOI 10.18699/ICG-PlantGen2019-52</a:t>
            </a:r>
          </a:p>
          <a:p>
            <a:pPr>
              <a:buNone/>
            </a:pPr>
            <a:r>
              <a:rPr lang="en-US" sz="2000" dirty="0" err="1"/>
              <a:t>Glagoleva</a:t>
            </a:r>
            <a:r>
              <a:rPr lang="en-US" sz="2000" dirty="0"/>
              <a:t> AY, </a:t>
            </a:r>
            <a:r>
              <a:rPr lang="en-US" sz="2000" dirty="0" err="1"/>
              <a:t>Shmakov</a:t>
            </a:r>
            <a:r>
              <a:rPr lang="en-US" sz="2000" dirty="0"/>
              <a:t> NA, </a:t>
            </a:r>
            <a:r>
              <a:rPr lang="en-US" sz="2000" dirty="0" err="1"/>
              <a:t>Shoeva</a:t>
            </a:r>
            <a:r>
              <a:rPr lang="en-US" sz="2000" dirty="0"/>
              <a:t> OY, </a:t>
            </a:r>
            <a:r>
              <a:rPr lang="en-US" sz="2000" dirty="0" err="1"/>
              <a:t>Vasiliev</a:t>
            </a:r>
            <a:r>
              <a:rPr lang="en-US" sz="2000" dirty="0"/>
              <a:t> GV, </a:t>
            </a:r>
            <a:r>
              <a:rPr lang="en-US" sz="2000" dirty="0" err="1"/>
              <a:t>Shatskaya</a:t>
            </a:r>
            <a:r>
              <a:rPr lang="en-US" sz="2000" dirty="0"/>
              <a:t> NV, </a:t>
            </a:r>
            <a:r>
              <a:rPr lang="en-US" sz="2000" dirty="0" err="1"/>
              <a:t>Börner</a:t>
            </a:r>
            <a:r>
              <a:rPr lang="en-US" sz="2000" dirty="0"/>
              <a:t> A, </a:t>
            </a:r>
            <a:r>
              <a:rPr lang="en-US" sz="2000" dirty="0" err="1"/>
              <a:t>Afonnikov</a:t>
            </a:r>
            <a:r>
              <a:rPr lang="en-US" sz="2000" dirty="0"/>
              <a:t> DA, </a:t>
            </a:r>
            <a:r>
              <a:rPr lang="en-US" sz="2000" dirty="0" err="1"/>
              <a:t>Khlestkina</a:t>
            </a:r>
            <a:r>
              <a:rPr lang="en-US" sz="2000" dirty="0"/>
              <a:t> EK. Metabolic pathways and genes identified by RNA-</a:t>
            </a:r>
            <a:r>
              <a:rPr lang="en-US" sz="2000" dirty="0" err="1"/>
              <a:t>seq</a:t>
            </a:r>
            <a:r>
              <a:rPr lang="en-US" sz="2000" dirty="0"/>
              <a:t> analysis of barley near-</a:t>
            </a:r>
            <a:r>
              <a:rPr lang="en-US" sz="2000" dirty="0" err="1"/>
              <a:t>isogenic</a:t>
            </a:r>
            <a:r>
              <a:rPr lang="en-US" sz="2000" dirty="0"/>
              <a:t> lines differing by allelic state of the Black lemma and </a:t>
            </a:r>
            <a:r>
              <a:rPr lang="en-US" sz="2000" dirty="0" err="1"/>
              <a:t>pericarp</a:t>
            </a:r>
            <a:r>
              <a:rPr lang="en-US" sz="2000" dirty="0"/>
              <a:t> (</a:t>
            </a:r>
            <a:r>
              <a:rPr lang="en-US" sz="2000" dirty="0" err="1"/>
              <a:t>Blp</a:t>
            </a:r>
            <a:r>
              <a:rPr lang="en-US" sz="2000" dirty="0"/>
              <a:t>) gene. BMC Plant Biology. 2017; 17(</a:t>
            </a:r>
            <a:r>
              <a:rPr lang="en-US" sz="2000" dirty="0" err="1"/>
              <a:t>Suppl</a:t>
            </a:r>
            <a:r>
              <a:rPr lang="en-US" sz="2000" dirty="0"/>
              <a:t> 1):182. </a:t>
            </a:r>
            <a:r>
              <a:rPr lang="en-US" sz="2000" dirty="0" err="1"/>
              <a:t>doi</a:t>
            </a:r>
            <a:r>
              <a:rPr lang="en-US" sz="2000" dirty="0"/>
              <a:t>: 10.1186/s12870-017-1124-1</a:t>
            </a:r>
          </a:p>
          <a:p>
            <a:pPr>
              <a:buNone/>
            </a:pPr>
            <a:r>
              <a:rPr lang="en-US" sz="2000" dirty="0" err="1"/>
              <a:t>Shmakov</a:t>
            </a:r>
            <a:r>
              <a:rPr lang="en-US" sz="2000" dirty="0"/>
              <a:t> N.A., </a:t>
            </a:r>
            <a:r>
              <a:rPr lang="en-US" sz="2000" dirty="0" err="1"/>
              <a:t>Vasiliev</a:t>
            </a:r>
            <a:r>
              <a:rPr lang="en-US" sz="2000" dirty="0"/>
              <a:t> G.V., </a:t>
            </a:r>
            <a:r>
              <a:rPr lang="en-US" sz="2000" dirty="0" err="1"/>
              <a:t>Shatskaya</a:t>
            </a:r>
            <a:r>
              <a:rPr lang="en-US" sz="2000" dirty="0"/>
              <a:t> N.V., </a:t>
            </a:r>
            <a:r>
              <a:rPr lang="en-US" sz="2000" dirty="0" err="1"/>
              <a:t>Doroshkov</a:t>
            </a:r>
            <a:r>
              <a:rPr lang="en-US" sz="2000" dirty="0"/>
              <a:t> A.V., Gordeeva E.I., </a:t>
            </a:r>
            <a:r>
              <a:rPr lang="en-US" sz="2000" dirty="0" err="1"/>
              <a:t>Afonnikov</a:t>
            </a:r>
            <a:r>
              <a:rPr lang="en-US" sz="2000" dirty="0"/>
              <a:t> D.A. and </a:t>
            </a:r>
            <a:r>
              <a:rPr lang="en-US" sz="2000" dirty="0" err="1"/>
              <a:t>Khlestkina</a:t>
            </a:r>
            <a:r>
              <a:rPr lang="en-US" sz="2000" dirty="0"/>
              <a:t> E.K. Identification of nuclear genes controlling chlorophyll synthesis in barley by RNA-seq. BMC Plant Biology. 2016. 16(Suppl 3):245. </a:t>
            </a:r>
            <a:r>
              <a:rPr lang="en-US" sz="2000" dirty="0">
                <a:hlinkClick r:id="rId2"/>
              </a:rPr>
              <a:t>https://doi.org/10.1186/s12870-016-0926-x</a:t>
            </a:r>
            <a:endParaRPr lang="ru-RU" sz="2000" dirty="0"/>
          </a:p>
          <a:p>
            <a:r>
              <a:rPr lang="ru-RU" dirty="0"/>
              <a:t>Результаты работы были представлены на конференциях:</a:t>
            </a:r>
          </a:p>
          <a:p>
            <a:pPr>
              <a:buNone/>
            </a:pPr>
            <a:r>
              <a:rPr lang="ru-RU" sz="2000" dirty="0"/>
              <a:t>ИССЛЕДОВАНИЕ ЧАСТИЧНОГО АЛЬБИНИЗМА ЯЧМЕНЯ С ПОЗИЦИИ ТРАНСКРИПТОМИКИ. VII СЪЕЗД ВАВИЛОВСКОГО ОБЩЕСТВА ГЕНЕТИКОВ И СЕЛЕКЦИОНЕРОВ, Санкт-Петербург, 2019 (постер)</a:t>
            </a:r>
          </a:p>
          <a:p>
            <a:pPr>
              <a:buNone/>
            </a:pPr>
            <a:r>
              <a:rPr lang="en-US" sz="2000" dirty="0"/>
              <a:t>Transcriptomic changes underlying partial albinism in barley nearly isogenic line. PlantGen2019, </a:t>
            </a:r>
            <a:r>
              <a:rPr lang="ru-RU" sz="2000" dirty="0"/>
              <a:t>Новосибирск, 2019 (устный доклад)</a:t>
            </a:r>
          </a:p>
          <a:p>
            <a:pPr>
              <a:buNone/>
            </a:pPr>
            <a:r>
              <a:rPr lang="ru-RU" sz="2000" dirty="0"/>
              <a:t>Исследование </a:t>
            </a:r>
            <a:r>
              <a:rPr lang="ru-RU" sz="2000" dirty="0" err="1"/>
              <a:t>траснкриптома</a:t>
            </a:r>
            <a:r>
              <a:rPr lang="ru-RU" sz="2000" dirty="0"/>
              <a:t> почти изогенной линии ячменя с частичным альбинизмом.</a:t>
            </a:r>
            <a:r>
              <a:rPr lang="ru-RU" sz="2100" dirty="0"/>
              <a:t> Международный конгресс «Биотехнология: состояние и перспективы развития. Науки о жизни», Москва, 2019 (устный доклад)</a:t>
            </a:r>
          </a:p>
          <a:p>
            <a:pPr>
              <a:buNone/>
            </a:pPr>
            <a:r>
              <a:rPr lang="en-US" sz="2000" dirty="0"/>
              <a:t>Investigating genetic control of pigmentation in mutant barley lines with RNA-seq. BGRS-SB, </a:t>
            </a:r>
            <a:r>
              <a:rPr lang="ru-RU" sz="2000" dirty="0"/>
              <a:t>Новосибирск, 2018 (устный доклад)</a:t>
            </a:r>
          </a:p>
          <a:p>
            <a:pPr>
              <a:buNone/>
            </a:pPr>
            <a:r>
              <a:rPr lang="en-US" sz="2000" dirty="0"/>
              <a:t>Investigating barley nuclear genes controlling chlorophyll synthesis with RNA-seq. Plantgen2017, </a:t>
            </a:r>
            <a:r>
              <a:rPr lang="ru-RU" sz="2000" dirty="0" err="1"/>
              <a:t>Алматы</a:t>
            </a:r>
            <a:r>
              <a:rPr lang="ru-RU" sz="2000" dirty="0"/>
              <a:t>, 2017 (устный доклад)</a:t>
            </a:r>
          </a:p>
          <a:p>
            <a:pPr>
              <a:buNone/>
            </a:pPr>
            <a:r>
              <a:rPr lang="en-US" sz="2000" dirty="0"/>
              <a:t>Investigating barley genes controlling chlorophyll synthesis. </a:t>
            </a:r>
            <a:r>
              <a:rPr lang="ru-RU" sz="2000" dirty="0"/>
              <a:t>Высокопроизводительное Секвенирование в </a:t>
            </a:r>
            <a:r>
              <a:rPr lang="ru-RU" sz="2000" dirty="0" err="1"/>
              <a:t>Геномике</a:t>
            </a:r>
            <a:r>
              <a:rPr lang="ru-RU" sz="2000" dirty="0"/>
              <a:t>, Новосибирск, 2017 (устный доклад)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Identification of nuclear genes controlling chlorophyll synthesis in barley by RNA-seq. BGRS-SB, </a:t>
            </a:r>
            <a:r>
              <a:rPr lang="ru-RU" sz="2000" dirty="0"/>
              <a:t>Новосибирск 2016</a:t>
            </a:r>
            <a:r>
              <a:rPr lang="en-US" sz="2000" dirty="0"/>
              <a:t> (</a:t>
            </a:r>
            <a:r>
              <a:rPr lang="ru-RU" sz="2000" dirty="0" err="1"/>
              <a:t>постер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729DE-15E1-42E2-B0CE-305C7193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6542FFE-25F5-4A11-A506-B9D166F8EFF7}"/>
              </a:ext>
            </a:extLst>
          </p:cNvPr>
          <p:cNvSpPr txBox="1">
            <a:spLocks/>
          </p:cNvSpPr>
          <p:nvPr/>
        </p:nvSpPr>
        <p:spPr>
          <a:xfrm>
            <a:off x="294467" y="1304144"/>
            <a:ext cx="4667277" cy="4874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Сравнение конвейеров проводилось по следующим четырём параметрам:</a:t>
            </a:r>
          </a:p>
          <a:p>
            <a:pPr marL="514350" indent="-514350">
              <a:buAutoNum type="arabicParenR"/>
            </a:pPr>
            <a:r>
              <a:rPr lang="ru-RU" dirty="0"/>
              <a:t>Корреляция между значениями ДЭ, предсказанными с помощью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ru-RU" dirty="0"/>
              <a:t>и полученными с помощью количественной ПЦР</a:t>
            </a:r>
          </a:p>
          <a:p>
            <a:pPr marL="514350" indent="-514350">
              <a:buAutoNum type="arabicParenR"/>
            </a:pPr>
            <a:r>
              <a:rPr lang="ru-RU" dirty="0"/>
              <a:t>Стандартное отклонение значений корреляции</a:t>
            </a:r>
          </a:p>
          <a:p>
            <a:pPr marL="514350" indent="-514350">
              <a:buAutoNum type="arabicParenR"/>
            </a:pPr>
            <a:r>
              <a:rPr lang="ru-RU" dirty="0"/>
              <a:t>Доля </a:t>
            </a:r>
            <a:r>
              <a:rPr lang="ru-RU" dirty="0" err="1"/>
              <a:t>картированных</a:t>
            </a:r>
            <a:r>
              <a:rPr lang="ru-RU" dirty="0"/>
              <a:t> на геном прочтений</a:t>
            </a:r>
          </a:p>
          <a:p>
            <a:pPr marL="514350" indent="-514350">
              <a:buAutoNum type="arabicParenR"/>
            </a:pPr>
            <a:r>
              <a:rPr lang="ru-RU" dirty="0"/>
              <a:t>Доля уникально </a:t>
            </a:r>
            <a:r>
              <a:rPr lang="ru-RU" dirty="0" err="1"/>
              <a:t>картированных</a:t>
            </a:r>
            <a:r>
              <a:rPr lang="ru-RU" dirty="0"/>
              <a:t> на геном прочтений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4E66FD-A1E0-4C1B-B4FC-52EC0C0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7" y="39662"/>
            <a:ext cx="11569485" cy="82824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Конвейер компьютерной обработки - картирование</a:t>
            </a:r>
            <a:endParaRPr lang="ru-RU" sz="3600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37390"/>
              </p:ext>
            </p:extLst>
          </p:nvPr>
        </p:nvGraphicFramePr>
        <p:xfrm>
          <a:off x="6079209" y="2452714"/>
          <a:ext cx="4541836" cy="257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38">
                  <a:extLst>
                    <a:ext uri="{9D8B030D-6E8A-4147-A177-3AD203B41FA5}">
                      <a16:colId xmlns:a16="http://schemas.microsoft.com/office/drawing/2014/main" val="3807704821"/>
                    </a:ext>
                  </a:extLst>
                </a:gridCol>
                <a:gridCol w="564569">
                  <a:extLst>
                    <a:ext uri="{9D8B030D-6E8A-4147-A177-3AD203B41FA5}">
                      <a16:colId xmlns:a16="http://schemas.microsoft.com/office/drawing/2014/main" val="3286358093"/>
                    </a:ext>
                  </a:extLst>
                </a:gridCol>
                <a:gridCol w="783657">
                  <a:extLst>
                    <a:ext uri="{9D8B030D-6E8A-4147-A177-3AD203B41FA5}">
                      <a16:colId xmlns:a16="http://schemas.microsoft.com/office/drawing/2014/main" val="2990501250"/>
                    </a:ext>
                  </a:extLst>
                </a:gridCol>
                <a:gridCol w="876346">
                  <a:extLst>
                    <a:ext uri="{9D8B030D-6E8A-4147-A177-3AD203B41FA5}">
                      <a16:colId xmlns:a16="http://schemas.microsoft.com/office/drawing/2014/main" val="1651710568"/>
                    </a:ext>
                  </a:extLst>
                </a:gridCol>
                <a:gridCol w="901626">
                  <a:extLst>
                    <a:ext uri="{9D8B030D-6E8A-4147-A177-3AD203B41FA5}">
                      <a16:colId xmlns:a16="http://schemas.microsoft.com/office/drawing/2014/main" val="3145312765"/>
                    </a:ext>
                  </a:extLst>
                </a:gridCol>
              </a:tblGrid>
              <a:tr h="316050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Конвейеры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067472"/>
                  </a:ext>
                </a:extLst>
              </a:tr>
              <a:tr h="557386">
                <a:tc vMerge="1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corr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stdev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%_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mapped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%_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uniq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65207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98,77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87,40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908425"/>
                  </a:ext>
                </a:extLst>
              </a:tr>
              <a:tr h="52758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98,70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233327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72,07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36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6542FFE-25F5-4A11-A506-B9D166F8EFF7}"/>
              </a:ext>
            </a:extLst>
          </p:cNvPr>
          <p:cNvSpPr txBox="1">
            <a:spLocks/>
          </p:cNvSpPr>
          <p:nvPr/>
        </p:nvSpPr>
        <p:spPr>
          <a:xfrm>
            <a:off x="294467" y="1304144"/>
            <a:ext cx="4667277" cy="48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Конвейеры были отсортированы поочерёдно по каждому из параметров; при каждой сортировке конвейерам присваивалось значение, равное порядковому номеру при такой сортировке</a:t>
            </a:r>
          </a:p>
          <a:p>
            <a:r>
              <a:rPr lang="ru-RU" dirty="0" smtClean="0"/>
              <a:t>Присвоенные конвейерам номера суммировались; конвейер с наибольшей суммой считается лучшим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4E66FD-A1E0-4C1B-B4FC-52EC0C0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7" y="39662"/>
            <a:ext cx="11569485" cy="82824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Конвейер компьютерной обработки - картирование</a:t>
            </a:r>
            <a:endParaRPr lang="ru-RU" sz="3600" dirty="0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32455"/>
              </p:ext>
            </p:extLst>
          </p:nvPr>
        </p:nvGraphicFramePr>
        <p:xfrm>
          <a:off x="6133454" y="4126531"/>
          <a:ext cx="5443462" cy="258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38">
                  <a:extLst>
                    <a:ext uri="{9D8B030D-6E8A-4147-A177-3AD203B41FA5}">
                      <a16:colId xmlns:a16="http://schemas.microsoft.com/office/drawing/2014/main" val="3807704821"/>
                    </a:ext>
                  </a:extLst>
                </a:gridCol>
                <a:gridCol w="564569">
                  <a:extLst>
                    <a:ext uri="{9D8B030D-6E8A-4147-A177-3AD203B41FA5}">
                      <a16:colId xmlns:a16="http://schemas.microsoft.com/office/drawing/2014/main" val="3286358093"/>
                    </a:ext>
                  </a:extLst>
                </a:gridCol>
                <a:gridCol w="783657">
                  <a:extLst>
                    <a:ext uri="{9D8B030D-6E8A-4147-A177-3AD203B41FA5}">
                      <a16:colId xmlns:a16="http://schemas.microsoft.com/office/drawing/2014/main" val="2990501250"/>
                    </a:ext>
                  </a:extLst>
                </a:gridCol>
                <a:gridCol w="876346">
                  <a:extLst>
                    <a:ext uri="{9D8B030D-6E8A-4147-A177-3AD203B41FA5}">
                      <a16:colId xmlns:a16="http://schemas.microsoft.com/office/drawing/2014/main" val="1651710568"/>
                    </a:ext>
                  </a:extLst>
                </a:gridCol>
                <a:gridCol w="901626">
                  <a:extLst>
                    <a:ext uri="{9D8B030D-6E8A-4147-A177-3AD203B41FA5}">
                      <a16:colId xmlns:a16="http://schemas.microsoft.com/office/drawing/2014/main" val="3145312765"/>
                    </a:ext>
                  </a:extLst>
                </a:gridCol>
                <a:gridCol w="901626">
                  <a:extLst>
                    <a:ext uri="{9D8B030D-6E8A-4147-A177-3AD203B41FA5}">
                      <a16:colId xmlns:a16="http://schemas.microsoft.com/office/drawing/2014/main" val="1415685826"/>
                    </a:ext>
                  </a:extLst>
                </a:gridCol>
              </a:tblGrid>
              <a:tr h="316050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Конвейеры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Сумма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067472"/>
                  </a:ext>
                </a:extLst>
              </a:tr>
              <a:tr h="557386">
                <a:tc vMerge="1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65207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908425"/>
                  </a:ext>
                </a:extLst>
              </a:tr>
              <a:tr h="52758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233327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368539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59020"/>
              </p:ext>
            </p:extLst>
          </p:nvPr>
        </p:nvGraphicFramePr>
        <p:xfrm>
          <a:off x="6133454" y="1104362"/>
          <a:ext cx="4541836" cy="251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38">
                  <a:extLst>
                    <a:ext uri="{9D8B030D-6E8A-4147-A177-3AD203B41FA5}">
                      <a16:colId xmlns:a16="http://schemas.microsoft.com/office/drawing/2014/main" val="3807704821"/>
                    </a:ext>
                  </a:extLst>
                </a:gridCol>
                <a:gridCol w="564569">
                  <a:extLst>
                    <a:ext uri="{9D8B030D-6E8A-4147-A177-3AD203B41FA5}">
                      <a16:colId xmlns:a16="http://schemas.microsoft.com/office/drawing/2014/main" val="3286358093"/>
                    </a:ext>
                  </a:extLst>
                </a:gridCol>
                <a:gridCol w="783657">
                  <a:extLst>
                    <a:ext uri="{9D8B030D-6E8A-4147-A177-3AD203B41FA5}">
                      <a16:colId xmlns:a16="http://schemas.microsoft.com/office/drawing/2014/main" val="2990501250"/>
                    </a:ext>
                  </a:extLst>
                </a:gridCol>
                <a:gridCol w="876346">
                  <a:extLst>
                    <a:ext uri="{9D8B030D-6E8A-4147-A177-3AD203B41FA5}">
                      <a16:colId xmlns:a16="http://schemas.microsoft.com/office/drawing/2014/main" val="1651710568"/>
                    </a:ext>
                  </a:extLst>
                </a:gridCol>
                <a:gridCol w="901626">
                  <a:extLst>
                    <a:ext uri="{9D8B030D-6E8A-4147-A177-3AD203B41FA5}">
                      <a16:colId xmlns:a16="http://schemas.microsoft.com/office/drawing/2014/main" val="3145312765"/>
                    </a:ext>
                  </a:extLst>
                </a:gridCol>
              </a:tblGrid>
              <a:tr h="316050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Конвейеры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067472"/>
                  </a:ext>
                </a:extLst>
              </a:tr>
              <a:tr h="557386">
                <a:tc vMerge="1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6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65207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0,83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98,77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87,40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908425"/>
                  </a:ext>
                </a:extLst>
              </a:tr>
              <a:tr h="52758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98,70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233327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Конвейер_3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72,07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36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7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40509" y="601980"/>
            <a:ext cx="2310971" cy="406146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8924F93-520A-4992-89CD-0CA1B29CA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057" y="1164984"/>
            <a:ext cx="6609676" cy="538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Ячмень (</a:t>
            </a:r>
            <a:r>
              <a:rPr lang="ru-RU" sz="2400" i="1" dirty="0"/>
              <a:t>Hordeum </a:t>
            </a:r>
            <a:r>
              <a:rPr lang="ru-RU" sz="2400" i="1" dirty="0" err="1"/>
              <a:t>vulgare</a:t>
            </a:r>
            <a:r>
              <a:rPr lang="ru-RU" sz="2400" i="1" dirty="0"/>
              <a:t> </a:t>
            </a:r>
            <a:r>
              <a:rPr lang="ru-RU" sz="2400" dirty="0"/>
              <a:t>L) – однолетнее травянистое растение из трибы </a:t>
            </a:r>
            <a:r>
              <a:rPr lang="en-US" sz="2400" i="1" dirty="0" err="1"/>
              <a:t>Triticeae</a:t>
            </a:r>
            <a:r>
              <a:rPr lang="en-US" sz="2400" i="1" dirty="0"/>
              <a:t> </a:t>
            </a:r>
            <a:r>
              <a:rPr lang="ru-RU" sz="2400" dirty="0"/>
              <a:t>семейства </a:t>
            </a:r>
            <a:r>
              <a:rPr lang="en-US" sz="2400" i="1" dirty="0" err="1" smtClean="0"/>
              <a:t>Poaceae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/>
              <a:t>Важная сельскохозяйственная культура</a:t>
            </a:r>
          </a:p>
          <a:p>
            <a:pPr marL="0" indent="0">
              <a:buNone/>
            </a:pPr>
            <a:r>
              <a:rPr lang="ru-RU" sz="2400" dirty="0" smtClean="0"/>
              <a:t>Важный </a:t>
            </a:r>
            <a:r>
              <a:rPr lang="ru-RU" sz="2400" dirty="0"/>
              <a:t>модельный </a:t>
            </a:r>
            <a:r>
              <a:rPr lang="ru-RU" sz="2400" dirty="0" smtClean="0"/>
              <a:t>злак</a:t>
            </a:r>
          </a:p>
          <a:p>
            <a:pPr marL="0" indent="0">
              <a:buNone/>
            </a:pPr>
            <a:r>
              <a:rPr lang="ru-RU" sz="2400" dirty="0" err="1" smtClean="0"/>
              <a:t>Секвенирован</a:t>
            </a:r>
            <a:r>
              <a:rPr lang="ru-RU" sz="2400" dirty="0" smtClean="0"/>
              <a:t> геном нескольких </a:t>
            </a:r>
            <a:r>
              <a:rPr lang="ru-RU" sz="2400" dirty="0" smtClean="0"/>
              <a:t>сортов, </a:t>
            </a:r>
            <a:r>
              <a:rPr lang="ru-RU" sz="2400" dirty="0" smtClean="0"/>
              <a:t>включая </a:t>
            </a:r>
            <a:r>
              <a:rPr lang="ru-RU" sz="2400" dirty="0" smtClean="0"/>
              <a:t>модельные – </a:t>
            </a:r>
            <a:r>
              <a:rPr lang="en-US" sz="2400" dirty="0" err="1" smtClean="0"/>
              <a:t>Morex</a:t>
            </a:r>
            <a:r>
              <a:rPr lang="en-US" sz="2400" dirty="0" smtClean="0"/>
              <a:t>, </a:t>
            </a:r>
            <a:r>
              <a:rPr lang="en-US" sz="2400" dirty="0" err="1" smtClean="0"/>
              <a:t>Barke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Bowman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Существует </a:t>
            </a:r>
            <a:r>
              <a:rPr lang="ru-RU" sz="2400" dirty="0" smtClean="0"/>
              <a:t>ряд линий с частичным альбинизмом органов</a:t>
            </a:r>
          </a:p>
          <a:p>
            <a:pPr marL="0" indent="0">
              <a:buNone/>
            </a:pPr>
            <a:r>
              <a:rPr lang="ru-RU" sz="2400" dirty="0" smtClean="0"/>
              <a:t>Выделены </a:t>
            </a:r>
            <a:r>
              <a:rPr lang="ru-RU" sz="2400" dirty="0" smtClean="0"/>
              <a:t>линии </a:t>
            </a:r>
            <a:r>
              <a:rPr lang="ru-RU" sz="2400" dirty="0" smtClean="0"/>
              <a:t>с </a:t>
            </a:r>
            <a:r>
              <a:rPr lang="ru-RU" sz="2400" dirty="0" err="1" smtClean="0"/>
              <a:t>меланизмом</a:t>
            </a:r>
            <a:r>
              <a:rPr lang="ru-RU" sz="2400" dirty="0" smtClean="0"/>
              <a:t> </a:t>
            </a:r>
            <a:r>
              <a:rPr lang="ru-RU" sz="2400" dirty="0" smtClean="0"/>
              <a:t>колоса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3EAF01-E168-422A-B90A-B6F4D015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0"/>
            <a:ext cx="11125200" cy="772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Ячмень: модельный организм и сельскохозяйственная культура</a:t>
            </a:r>
            <a:endParaRPr lang="ru-RU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</p:spPr>
        <p:txBody>
          <a:bodyPr/>
          <a:lstStyle/>
          <a:p>
            <a:fld id="{B26DD1BA-3FAC-4CE8-BF28-3CF35B651F64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im0-tub-ru.yandex.net/i?id=2c2e0939c013b61a8d288ae0de8ebac6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55" y="3325812"/>
            <a:ext cx="3265805" cy="326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rtfile.ru/2700x1800_662443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55" y="1409700"/>
            <a:ext cx="2683709" cy="17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39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078443"/>
              </p:ext>
            </p:extLst>
          </p:nvPr>
        </p:nvGraphicFramePr>
        <p:xfrm>
          <a:off x="838200" y="1825625"/>
          <a:ext cx="1061339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33893023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85802847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023212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284954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371682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220971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265177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77678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n_tot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n_sdev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n_uniq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932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424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83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998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522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335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076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04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518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040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952658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7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E0DABE-8EFB-4228-92EB-7B2E0697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80" y="953006"/>
            <a:ext cx="5784552" cy="5785074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Сравнение </a:t>
            </a:r>
            <a:r>
              <a:rPr lang="en-US" sz="2200" dirty="0"/>
              <a:t>de novo </a:t>
            </a:r>
            <a:r>
              <a:rPr lang="ru-RU" sz="2200" dirty="0"/>
              <a:t>сборок было проведено по формуле, предложенной в </a:t>
            </a:r>
            <a:r>
              <a:rPr lang="ru-RU" sz="2200" dirty="0" smtClean="0"/>
              <a:t>работе </a:t>
            </a:r>
            <a:r>
              <a:rPr lang="en-US" sz="2200" dirty="0" err="1" smtClean="0"/>
              <a:t>Holzner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err="1" smtClean="0"/>
              <a:t>Marz</a:t>
            </a:r>
            <a:r>
              <a:rPr lang="en-US" sz="2200" dirty="0" smtClean="0"/>
              <a:t>, 2019</a:t>
            </a:r>
            <a:endParaRPr lang="ru-RU" sz="2200" dirty="0" smtClean="0"/>
          </a:p>
          <a:p>
            <a:r>
              <a:rPr lang="ru-RU" sz="2200" dirty="0" smtClean="0"/>
              <a:t>Сравнение сборок </a:t>
            </a:r>
            <a:r>
              <a:rPr lang="en-US" sz="2200" i="1" dirty="0"/>
              <a:t>de </a:t>
            </a:r>
            <a:r>
              <a:rPr lang="en-US" sz="2200" i="1" dirty="0" smtClean="0"/>
              <a:t>novo</a:t>
            </a:r>
            <a:r>
              <a:rPr lang="ru-RU" sz="2200" dirty="0"/>
              <a:t> </a:t>
            </a:r>
            <a:r>
              <a:rPr lang="ru-RU" sz="2200" dirty="0" smtClean="0"/>
              <a:t>проводилось по семи параметрам:</a:t>
            </a:r>
            <a:endParaRPr lang="ru-RU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N50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Медиана распределения длин </a:t>
            </a:r>
            <a:r>
              <a:rPr lang="ru-RU" sz="2200" dirty="0" err="1"/>
              <a:t>контигов</a:t>
            </a:r>
            <a:endParaRPr lang="ru-RU" sz="2200" dirty="0"/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Значение критерия полноты </a:t>
            </a:r>
            <a:r>
              <a:rPr lang="en-US" sz="2200" dirty="0"/>
              <a:t>BUSCO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Количество обнаруженных известных </a:t>
            </a:r>
            <a:r>
              <a:rPr lang="en-US" sz="2200" dirty="0"/>
              <a:t>CDS </a:t>
            </a:r>
            <a:r>
              <a:rPr lang="ru-RU" sz="2200" dirty="0"/>
              <a:t>ячменя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Доля </a:t>
            </a:r>
            <a:r>
              <a:rPr lang="ru-RU" sz="2200" dirty="0" err="1"/>
              <a:t>контигов</a:t>
            </a:r>
            <a:r>
              <a:rPr lang="ru-RU" sz="2200" dirty="0"/>
              <a:t>, имеющих гомологию с известными </a:t>
            </a:r>
            <a:r>
              <a:rPr lang="en-US" sz="2200" dirty="0"/>
              <a:t>CDS </a:t>
            </a:r>
            <a:r>
              <a:rPr lang="ru-RU" sz="2200" dirty="0"/>
              <a:t>ячменя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Доля известных </a:t>
            </a:r>
            <a:r>
              <a:rPr lang="en-US" sz="2200" dirty="0"/>
              <a:t>CDS </a:t>
            </a:r>
            <a:r>
              <a:rPr lang="ru-RU" sz="2200" dirty="0"/>
              <a:t>ячменя, покрытых </a:t>
            </a:r>
            <a:r>
              <a:rPr lang="ru-RU" sz="2200" dirty="0" err="1"/>
              <a:t>контигами</a:t>
            </a:r>
            <a:r>
              <a:rPr lang="ru-RU" sz="2200" dirty="0"/>
              <a:t> не менее чем на 95% длины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Доля прочтений в библиотеках, использованных для составления сборки</a:t>
            </a:r>
            <a:r>
              <a:rPr lang="en-US" sz="2200" dirty="0"/>
              <a:t> </a:t>
            </a:r>
            <a:r>
              <a:rPr lang="ru-RU" sz="2200" dirty="0" err="1"/>
              <a:t>транскриптома</a:t>
            </a:r>
            <a:r>
              <a:rPr lang="ru-RU" sz="2200" dirty="0"/>
              <a:t> </a:t>
            </a:r>
            <a:r>
              <a:rPr lang="en-US" sz="2200" i="1" dirty="0"/>
              <a:t>de novo</a:t>
            </a:r>
            <a:endParaRPr lang="ru-RU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8C9F2CD-7F35-48A2-B5D5-14D0652C4653}"/>
                  </a:ext>
                </a:extLst>
              </p:cNvPr>
              <p:cNvSpPr/>
              <p:nvPr/>
            </p:nvSpPr>
            <p:spPr>
              <a:xfrm>
                <a:off x="7772400" y="2504202"/>
                <a:ext cx="3656241" cy="95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mi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mi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8C9F2CD-7F35-48A2-B5D5-14D0652C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504202"/>
                <a:ext cx="3656241" cy="951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/>
          </a:bodyPr>
          <a:lstStyle/>
          <a:p>
            <a:r>
              <a:rPr lang="ru-RU" sz="3600" dirty="0"/>
              <a:t>Конвейер</a:t>
            </a:r>
            <a:r>
              <a:rPr lang="ru-RU" sz="3600" i="1" dirty="0"/>
              <a:t> </a:t>
            </a:r>
            <a:r>
              <a:rPr lang="en-US" sz="3600" i="1" dirty="0"/>
              <a:t>de novo </a:t>
            </a:r>
            <a:r>
              <a:rPr lang="ru-RU" sz="3600" dirty="0"/>
              <a:t>реконструкции </a:t>
            </a:r>
            <a:r>
              <a:rPr lang="ru-RU" sz="3600" dirty="0" err="1"/>
              <a:t>транскриптома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C9F2CD-7F35-48A2-B5D5-14D0652C4653}"/>
                  </a:ext>
                </a:extLst>
              </p:cNvPr>
              <p:cNvSpPr/>
              <p:nvPr/>
            </p:nvSpPr>
            <p:spPr>
              <a:xfrm>
                <a:off x="8512048" y="3977044"/>
                <a:ext cx="2176943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C9F2CD-7F35-48A2-B5D5-14D0652C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048" y="3977044"/>
                <a:ext cx="2176943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8764"/>
          </a:xfrm>
        </p:spPr>
        <p:txBody>
          <a:bodyPr>
            <a:normAutofit/>
          </a:bodyPr>
          <a:lstStyle/>
          <a:p>
            <a:r>
              <a:rPr lang="ru-RU" sz="3600" dirty="0"/>
              <a:t>Изменение экспрессии </a:t>
            </a:r>
            <a:r>
              <a:rPr lang="ru-RU" sz="3600" dirty="0" err="1"/>
              <a:t>пластидных</a:t>
            </a:r>
            <a:r>
              <a:rPr lang="ru-RU" sz="3600" dirty="0"/>
              <a:t> генов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30771" y="1016838"/>
            <a:ext cx="4941159" cy="5420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err="1"/>
              <a:t>Пластидные</a:t>
            </a:r>
            <a:r>
              <a:rPr lang="ru-RU" sz="2800" dirty="0"/>
              <a:t> гены были разделены на три функциональные категории – гены, кодирующие белки, связанные с фотосинтезом; гены, кодирующие </a:t>
            </a:r>
            <a:r>
              <a:rPr lang="ru-RU" sz="2800" dirty="0" err="1"/>
              <a:t>рибосомные</a:t>
            </a:r>
            <a:r>
              <a:rPr lang="ru-RU" sz="2800" dirty="0"/>
              <a:t> белки; и остальные гены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/>
              <a:t>Между категориями наблюдается различие в изменении уровней экспрессии. Различие в уровнях экспрессии генов, кодирующих </a:t>
            </a:r>
            <a:r>
              <a:rPr lang="ru-RU" sz="2800" dirty="0" err="1"/>
              <a:t>рибосомные</a:t>
            </a:r>
            <a:r>
              <a:rPr lang="ru-RU" sz="2800" dirty="0"/>
              <a:t> белки и белки, связанные с фотосинтезом, статистически значимы (</a:t>
            </a:r>
            <a:r>
              <a:rPr lang="en-US" sz="2800" dirty="0"/>
              <a:t>p=4,38·10</a:t>
            </a:r>
            <a:r>
              <a:rPr lang="en-US" sz="2800" baseline="30000" dirty="0"/>
              <a:t>-4</a:t>
            </a:r>
            <a:r>
              <a:rPr lang="ru-RU" sz="2800" dirty="0"/>
              <a:t>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5692D8-03CA-4E68-8424-941B89005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 b="13250"/>
          <a:stretch/>
        </p:blipFill>
        <p:spPr>
          <a:xfrm>
            <a:off x="5385201" y="1107479"/>
            <a:ext cx="6657861" cy="440623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1CA44-F366-43FB-A499-6440C24FBBC1}"/>
              </a:ext>
            </a:extLst>
          </p:cNvPr>
          <p:cNvSpPr txBox="1"/>
          <p:nvPr/>
        </p:nvSpPr>
        <p:spPr>
          <a:xfrm>
            <a:off x="8215390" y="5652212"/>
            <a:ext cx="16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белков фотосинтеза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5280B-3D00-4401-8830-902E0A091058}"/>
              </a:ext>
            </a:extLst>
          </p:cNvPr>
          <p:cNvSpPr txBox="1"/>
          <p:nvPr/>
        </p:nvSpPr>
        <p:spPr>
          <a:xfrm>
            <a:off x="10254906" y="5513713"/>
            <a:ext cx="154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Гены </a:t>
            </a:r>
            <a:r>
              <a:rPr lang="ru-RU" dirty="0" err="1"/>
              <a:t>рибосомных</a:t>
            </a:r>
            <a:r>
              <a:rPr lang="ru-RU" dirty="0"/>
              <a:t> </a:t>
            </a:r>
            <a:r>
              <a:rPr lang="ru-RU" dirty="0" smtClean="0"/>
              <a:t>белков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DBD18-39DE-4BED-9470-ADF3FE1BA1C0}"/>
              </a:ext>
            </a:extLst>
          </p:cNvPr>
          <p:cNvSpPr txBox="1"/>
          <p:nvPr/>
        </p:nvSpPr>
        <p:spPr>
          <a:xfrm>
            <a:off x="6131193" y="5792807"/>
            <a:ext cx="16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Прочие гены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9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964DE3-332B-41EF-849B-44C19606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180" y="1566472"/>
            <a:ext cx="5532620" cy="4610491"/>
          </a:xfrm>
        </p:spPr>
        <p:txBody>
          <a:bodyPr>
            <a:normAutofit/>
          </a:bodyPr>
          <a:lstStyle/>
          <a:p>
            <a:r>
              <a:rPr lang="ru-RU" dirty="0"/>
              <a:t>Были получены индивидуальные </a:t>
            </a:r>
            <a:r>
              <a:rPr lang="en-US" i="1" dirty="0"/>
              <a:t>de novo</a:t>
            </a:r>
            <a:r>
              <a:rPr lang="en-US" dirty="0"/>
              <a:t> </a:t>
            </a:r>
            <a:r>
              <a:rPr lang="ru-RU" dirty="0"/>
              <a:t>сборки </a:t>
            </a:r>
            <a:r>
              <a:rPr lang="ru-RU" dirty="0" err="1"/>
              <a:t>транскриптома</a:t>
            </a:r>
            <a:r>
              <a:rPr lang="ru-RU" dirty="0"/>
              <a:t> ячменя, а также общая мета-сборка</a:t>
            </a:r>
          </a:p>
          <a:p>
            <a:r>
              <a:rPr lang="ru-RU" dirty="0"/>
              <a:t>По совокупности рассмотренных параметров мета-сборка опережает индивидуальные </a:t>
            </a:r>
            <a:r>
              <a:rPr lang="ru-RU" dirty="0" smtClean="0"/>
              <a:t>сборки</a:t>
            </a:r>
            <a:endParaRPr lang="en-US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A326FF-2517-4A75-8926-B0D3B91694E4}"/>
              </a:ext>
            </a:extLst>
          </p:cNvPr>
          <p:cNvSpPr txBox="1">
            <a:spLocks/>
          </p:cNvSpPr>
          <p:nvPr/>
        </p:nvSpPr>
        <p:spPr>
          <a:xfrm>
            <a:off x="1045034" y="1"/>
            <a:ext cx="10515600" cy="84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Линия </a:t>
            </a:r>
            <a:r>
              <a:rPr lang="en-US" sz="3600" dirty="0"/>
              <a:t>i:Bw</a:t>
            </a:r>
            <a:r>
              <a:rPr lang="en-US" sz="3600" i="1" dirty="0"/>
              <a:t>Alm</a:t>
            </a:r>
            <a:r>
              <a:rPr lang="en-US" sz="3600" dirty="0"/>
              <a:t> – </a:t>
            </a:r>
            <a:r>
              <a:rPr lang="ru-RU" sz="3600" dirty="0"/>
              <a:t>реконструкция </a:t>
            </a:r>
            <a:r>
              <a:rPr lang="ru-RU" sz="3600" dirty="0" err="1"/>
              <a:t>транскриптома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7159" b="3354"/>
          <a:stretch/>
        </p:blipFill>
        <p:spPr>
          <a:xfrm>
            <a:off x="6120080" y="1571672"/>
            <a:ext cx="5844612" cy="4170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5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DF19A467-01F6-4ED4-9ABF-21BAA475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03196"/>
              </p:ext>
            </p:extLst>
          </p:nvPr>
        </p:nvGraphicFramePr>
        <p:xfrm>
          <a:off x="648924" y="1772019"/>
          <a:ext cx="6088225" cy="44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36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Экспериментальная локализация гена, кодирующего новый </a:t>
            </a:r>
            <a:r>
              <a:rPr lang="ru-RU" dirty="0" err="1" smtClean="0"/>
              <a:t>прохибитин</a:t>
            </a:r>
            <a:r>
              <a:rPr lang="ru-RU" dirty="0" smtClean="0"/>
              <a:t>-подобный белок </a:t>
            </a:r>
            <a:r>
              <a:rPr lang="en-US" dirty="0" smtClean="0"/>
              <a:t>H. </a:t>
            </a:r>
            <a:r>
              <a:rPr lang="en-US" dirty="0" err="1" smtClean="0"/>
              <a:t>vulgare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6357" y="1531158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35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933646-0784-4FB0-B4C9-50A1766473A9}"/>
              </a:ext>
            </a:extLst>
          </p:cNvPr>
          <p:cNvGrpSpPr/>
          <p:nvPr/>
        </p:nvGrpSpPr>
        <p:grpSpPr>
          <a:xfrm>
            <a:off x="1542836" y="3555199"/>
            <a:ext cx="9200486" cy="2621764"/>
            <a:chOff x="3190565" y="1799876"/>
            <a:chExt cx="7831128" cy="177348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0536A25-C068-4BE6-B4D7-EFD7BFA1E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72000"/>
                      </a14:imgEffect>
                      <a14:imgEffect>
                        <a14:brightnessContrast bright="-2000" contrast="26000"/>
                      </a14:imgEffect>
                    </a14:imgLayer>
                  </a14:imgProps>
                </a:ext>
              </a:extLst>
            </a:blip>
            <a:srcRect l="10034"/>
            <a:stretch/>
          </p:blipFill>
          <p:spPr>
            <a:xfrm>
              <a:off x="3190565" y="2866784"/>
              <a:ext cx="7831128" cy="706581"/>
            </a:xfrm>
            <a:prstGeom prst="rect">
              <a:avLst/>
            </a:prstGeom>
          </p:spPr>
        </p:pic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CD77E18-2245-4A2D-86AF-DCF0D570DEAD}"/>
                </a:ext>
              </a:extLst>
            </p:cNvPr>
            <p:cNvSpPr txBox="1"/>
            <p:nvPr/>
          </p:nvSpPr>
          <p:spPr>
            <a:xfrm rot="16200000">
              <a:off x="3033346" y="2132115"/>
              <a:ext cx="1033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Bowman</a:t>
              </a:r>
              <a:endParaRPr lang="ru-RU" b="1" dirty="0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DF588BE-2B1C-4AF7-A2C9-400D3497C179}"/>
                </a:ext>
              </a:extLst>
            </p:cNvPr>
            <p:cNvSpPr txBox="1"/>
            <p:nvPr/>
          </p:nvSpPr>
          <p:spPr>
            <a:xfrm rot="16200000">
              <a:off x="3448961" y="2168207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i:BwAlm</a:t>
              </a:r>
              <a:endParaRPr lang="ru-RU" b="1" dirty="0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4ED93633-C98C-485A-9385-BC4935A72D93}"/>
                </a:ext>
              </a:extLst>
            </p:cNvPr>
            <p:cNvSpPr txBox="1"/>
            <p:nvPr/>
          </p:nvSpPr>
          <p:spPr>
            <a:xfrm rot="16200000">
              <a:off x="4639615" y="241125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CS</a:t>
              </a:r>
              <a:endParaRPr lang="ru-RU" b="1" dirty="0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5AA8E36C-ADA1-4BDC-AB2A-08CB92B29BCC}"/>
                </a:ext>
              </a:extLst>
            </p:cNvPr>
            <p:cNvSpPr txBox="1"/>
            <p:nvPr/>
          </p:nvSpPr>
          <p:spPr>
            <a:xfrm rot="16200000">
              <a:off x="3993938" y="2240849"/>
              <a:ext cx="80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/>
                <a:t>Betzes</a:t>
              </a:r>
              <a:endParaRPr lang="ru-RU" b="1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7864626-12B4-4F7C-B51F-BD1728647A7B}"/>
                </a:ext>
              </a:extLst>
            </p:cNvPr>
            <p:cNvSpPr txBox="1"/>
            <p:nvPr/>
          </p:nvSpPr>
          <p:spPr>
            <a:xfrm rot="16200000">
              <a:off x="5022143" y="235109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1HS</a:t>
              </a:r>
              <a:endParaRPr lang="ru-RU" b="1" dirty="0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EA0177E7-4C77-4A7B-AF58-FE6824B44CAA}"/>
                </a:ext>
              </a:extLst>
            </p:cNvPr>
            <p:cNvSpPr txBox="1"/>
            <p:nvPr/>
          </p:nvSpPr>
          <p:spPr>
            <a:xfrm rot="16200000">
              <a:off x="5526501" y="238850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2H</a:t>
              </a:r>
              <a:endParaRPr lang="ru-RU" b="1" dirty="0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EF106DE4-1E0C-4EBC-931A-3C94AAEC4324}"/>
                </a:ext>
              </a:extLst>
            </p:cNvPr>
            <p:cNvSpPr txBox="1"/>
            <p:nvPr/>
          </p:nvSpPr>
          <p:spPr>
            <a:xfrm rot="16200000">
              <a:off x="6009560" y="2392862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3H</a:t>
              </a:r>
              <a:endParaRPr lang="ru-RU" b="1" dirty="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8D6B4511-5ED9-41C7-9E82-9997803AD850}"/>
                </a:ext>
              </a:extLst>
            </p:cNvPr>
            <p:cNvSpPr txBox="1"/>
            <p:nvPr/>
          </p:nvSpPr>
          <p:spPr>
            <a:xfrm rot="16200000">
              <a:off x="6366763" y="2364439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3HS</a:t>
              </a:r>
              <a:endParaRPr lang="ru-RU" b="1" dirty="0"/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FC7674A6-544A-4CD8-AA5C-C6B0C1922DB2}"/>
                </a:ext>
              </a:extLst>
            </p:cNvPr>
            <p:cNvSpPr txBox="1"/>
            <p:nvPr/>
          </p:nvSpPr>
          <p:spPr>
            <a:xfrm rot="16200000">
              <a:off x="6830252" y="2351261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3HL</a:t>
              </a:r>
              <a:endParaRPr lang="ru-RU" b="1" dirty="0"/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D6CEC502-2B94-4292-9C08-CCEF9468B332}"/>
                </a:ext>
              </a:extLst>
            </p:cNvPr>
            <p:cNvSpPr txBox="1"/>
            <p:nvPr/>
          </p:nvSpPr>
          <p:spPr>
            <a:xfrm rot="16200000">
              <a:off x="7360951" y="2399893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4H</a:t>
              </a:r>
              <a:endParaRPr lang="ru-RU" b="1" dirty="0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5BB9F208-18DE-452E-91CA-2400E22E0079}"/>
                </a:ext>
              </a:extLst>
            </p:cNvPr>
            <p:cNvSpPr txBox="1"/>
            <p:nvPr/>
          </p:nvSpPr>
          <p:spPr>
            <a:xfrm rot="16200000">
              <a:off x="7801892" y="235912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4HL</a:t>
              </a:r>
              <a:endParaRPr lang="ru-RU" b="1" dirty="0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CE29F702-B95E-441D-BA3E-69AD9A56EB2B}"/>
                </a:ext>
              </a:extLst>
            </p:cNvPr>
            <p:cNvSpPr txBox="1"/>
            <p:nvPr/>
          </p:nvSpPr>
          <p:spPr>
            <a:xfrm rot="16200000">
              <a:off x="8249341" y="2344382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5HS</a:t>
              </a:r>
              <a:endParaRPr lang="ru-RU" b="1" dirty="0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70936200-B384-4CFE-831A-C490F8A89FF8}"/>
                </a:ext>
              </a:extLst>
            </p:cNvPr>
            <p:cNvSpPr txBox="1"/>
            <p:nvPr/>
          </p:nvSpPr>
          <p:spPr>
            <a:xfrm rot="16200000">
              <a:off x="9176791" y="2401942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6H</a:t>
              </a:r>
              <a:endParaRPr lang="ru-RU" b="1" dirty="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268DBE53-C9B7-471D-8AED-F1CF1BBB13DE}"/>
                </a:ext>
              </a:extLst>
            </p:cNvPr>
            <p:cNvSpPr txBox="1"/>
            <p:nvPr/>
          </p:nvSpPr>
          <p:spPr>
            <a:xfrm rot="16200000">
              <a:off x="8713948" y="236076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5HL</a:t>
              </a:r>
              <a:endParaRPr lang="ru-RU" b="1" dirty="0"/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2A83FC00-EF32-452E-B3EB-74BDA29F9E66}"/>
                </a:ext>
              </a:extLst>
            </p:cNvPr>
            <p:cNvSpPr txBox="1"/>
            <p:nvPr/>
          </p:nvSpPr>
          <p:spPr>
            <a:xfrm rot="16200000">
              <a:off x="9605993" y="2363122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6HS</a:t>
              </a:r>
              <a:endParaRPr lang="ru-RU" b="1" dirty="0"/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23DC3743-87FF-43EB-87EA-D021325B75F2}"/>
                </a:ext>
              </a:extLst>
            </p:cNvPr>
            <p:cNvSpPr txBox="1"/>
            <p:nvPr/>
          </p:nvSpPr>
          <p:spPr>
            <a:xfrm rot="16200000">
              <a:off x="10069481" y="2372792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6HL</a:t>
              </a:r>
              <a:endParaRPr lang="ru-RU" b="1" dirty="0"/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E6A4A1D0-D825-4C3A-BF21-AE329FC32063}"/>
                </a:ext>
              </a:extLst>
            </p:cNvPr>
            <p:cNvSpPr txBox="1"/>
            <p:nvPr/>
          </p:nvSpPr>
          <p:spPr>
            <a:xfrm rot="16200000">
              <a:off x="10565547" y="2404542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7H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779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ABCB1-47AD-457C-BC59-F8CBFB4FF5DA}"/>
              </a:ext>
            </a:extLst>
          </p:cNvPr>
          <p:cNvSpPr txBox="1"/>
          <p:nvPr/>
        </p:nvSpPr>
        <p:spPr>
          <a:xfrm>
            <a:off x="337603" y="5275741"/>
            <a:ext cx="6408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Melanin formation in barley grain occurs within plastids of pericarp and husk cells</a:t>
            </a:r>
          </a:p>
          <a:p>
            <a:r>
              <a:rPr lang="en-US" dirty="0"/>
              <a:t>Olesya Yu. </a:t>
            </a:r>
            <a:r>
              <a:rPr lang="en-US" dirty="0" err="1"/>
              <a:t>Shoeva</a:t>
            </a:r>
            <a:r>
              <a:rPr lang="en-US" dirty="0"/>
              <a:t>, Sergey R. </a:t>
            </a:r>
            <a:r>
              <a:rPr lang="en-US" dirty="0" err="1"/>
              <a:t>Mursalimov</a:t>
            </a:r>
            <a:r>
              <a:rPr lang="en-US" dirty="0"/>
              <a:t>, Natalya V. </a:t>
            </a:r>
            <a:r>
              <a:rPr lang="en-US" dirty="0" err="1"/>
              <a:t>Gracheva</a:t>
            </a:r>
            <a:r>
              <a:rPr lang="en-US" dirty="0"/>
              <a:t>, </a:t>
            </a:r>
          </a:p>
          <a:p>
            <a:r>
              <a:rPr lang="en-US" dirty="0"/>
              <a:t>Anastasiya Yu. </a:t>
            </a:r>
            <a:r>
              <a:rPr lang="en-US" dirty="0" err="1"/>
              <a:t>Glagoleva</a:t>
            </a:r>
            <a:r>
              <a:rPr lang="en-US" dirty="0"/>
              <a:t>, Andreas </a:t>
            </a:r>
            <a:r>
              <a:rPr lang="en-US" dirty="0" err="1"/>
              <a:t>Börner</a:t>
            </a:r>
            <a:r>
              <a:rPr lang="en-US" dirty="0"/>
              <a:t> &amp; Elena K. </a:t>
            </a:r>
            <a:r>
              <a:rPr lang="en-US" dirty="0" err="1"/>
              <a:t>Khlestkina</a:t>
            </a:r>
            <a:r>
              <a:rPr lang="en-US" dirty="0"/>
              <a:t> </a:t>
            </a:r>
          </a:p>
          <a:p>
            <a:r>
              <a:rPr lang="en-US" i="1" dirty="0"/>
              <a:t>Scientific Reports</a:t>
            </a:r>
            <a:r>
              <a:rPr lang="ru-RU" dirty="0"/>
              <a:t>.</a:t>
            </a:r>
            <a:r>
              <a:rPr lang="en-US" dirty="0"/>
              <a:t> volume 10, Article number: 179 (2020)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CD1E9-443C-4C66-A221-7BA0A97A46C8}"/>
              </a:ext>
            </a:extLst>
          </p:cNvPr>
          <p:cNvSpPr txBox="1"/>
          <p:nvPr/>
        </p:nvSpPr>
        <p:spPr>
          <a:xfrm>
            <a:off x="412553" y="3592446"/>
            <a:ext cx="625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Martin </a:t>
            </a:r>
            <a:r>
              <a:rPr lang="en-US" sz="1600" dirty="0" err="1"/>
              <a:t>Hölzer</a:t>
            </a:r>
            <a:r>
              <a:rPr lang="en-US" sz="1600" dirty="0"/>
              <a:t>, </a:t>
            </a:r>
            <a:r>
              <a:rPr lang="en-US" sz="1600" dirty="0" err="1"/>
              <a:t>Manja</a:t>
            </a:r>
            <a:r>
              <a:rPr lang="en-US" sz="1600" dirty="0"/>
              <a:t> </a:t>
            </a:r>
            <a:r>
              <a:rPr lang="en-US" sz="1600" dirty="0" err="1"/>
              <a:t>Marz</a:t>
            </a:r>
            <a:r>
              <a:rPr lang="en-US" sz="1600" dirty="0"/>
              <a:t>, 2019</a:t>
            </a:r>
          </a:p>
          <a:p>
            <a:r>
              <a:rPr lang="en-US" sz="1600" dirty="0"/>
              <a:t>De novo transcriptome assembly: A comprehensive cross-species comparison of short-read RNA-Seq assemblers</a:t>
            </a:r>
            <a:r>
              <a:rPr lang="ru-RU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GigaScience</a:t>
            </a:r>
            <a:r>
              <a:rPr lang="en-US" sz="1600" dirty="0"/>
              <a:t>, Volume 8, Issue 5, May 2019, giz039, https://doi.org/10.1093/gigascience/giz039</a:t>
            </a:r>
            <a:endParaRPr lang="ru-RU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729DE-15E1-42E2-B0CE-305C7193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6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934671"/>
              </p:ext>
            </p:extLst>
          </p:nvPr>
        </p:nvGraphicFramePr>
        <p:xfrm>
          <a:off x="838200" y="1825625"/>
          <a:ext cx="1061339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33893023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85802847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023212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284954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371682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220971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265177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77678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n_tot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n_sdev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n_map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n_uniq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932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RNA-QC-Chain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424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RNA-QC-Chain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83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RNA-QC-Chain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DESeq2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998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522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DESeq2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335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076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bowtie2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04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bowtie2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DEGseq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518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bowtie2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DESeq2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040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RNA-QC-Chain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DEGseq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952658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8" t="4560" r="548" b="2843"/>
          <a:stretch/>
        </p:blipFill>
        <p:spPr>
          <a:xfrm rot="16200000" flipV="1">
            <a:off x="7894482" y="3542427"/>
            <a:ext cx="4881308" cy="1454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70" y="66912"/>
            <a:ext cx="11039707" cy="772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Линия ячменя с </a:t>
            </a:r>
            <a:r>
              <a:rPr lang="ru-RU" sz="3600" b="1" dirty="0" smtClean="0"/>
              <a:t>частичным альбинизмом колоса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60798" y="1840350"/>
            <a:ext cx="101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Bowman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11163" y="182798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i:Bw</a:t>
            </a:r>
            <a:r>
              <a:rPr lang="en-US" i="1" dirty="0"/>
              <a:t>Alm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98782" y="940750"/>
            <a:ext cx="8571837" cy="5734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Почти изогенная линия ячменя </a:t>
            </a:r>
            <a:r>
              <a:rPr lang="en-US" sz="2400" dirty="0"/>
              <a:t>i:Bw</a:t>
            </a:r>
            <a:r>
              <a:rPr lang="en-US" sz="2400" i="1" dirty="0"/>
              <a:t>Alm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NGB</a:t>
            </a:r>
            <a:r>
              <a:rPr lang="ru-RU" sz="2400" dirty="0"/>
              <a:t>20419) </a:t>
            </a:r>
            <a:r>
              <a:rPr lang="ru-RU" sz="2400" dirty="0" smtClean="0"/>
              <a:t>получена </a:t>
            </a:r>
            <a:r>
              <a:rPr lang="ru-RU" sz="2400" dirty="0"/>
              <a:t>путём скрещивания </a:t>
            </a:r>
            <a:r>
              <a:rPr lang="ru-RU" sz="2400" dirty="0" smtClean="0"/>
              <a:t>мутантов линии</a:t>
            </a:r>
            <a:r>
              <a:rPr lang="en-US" sz="2400" dirty="0" smtClean="0"/>
              <a:t> </a:t>
            </a:r>
            <a:r>
              <a:rPr lang="en-US" sz="2400" dirty="0" smtClean="0"/>
              <a:t>Russia82</a:t>
            </a:r>
            <a:r>
              <a:rPr lang="ru-RU" sz="2400" dirty="0" smtClean="0"/>
              <a:t> </a:t>
            </a:r>
            <a:r>
              <a:rPr lang="ru-RU" sz="2400" dirty="0" smtClean="0"/>
              <a:t>с </a:t>
            </a:r>
            <a:r>
              <a:rPr lang="ru-RU" sz="2400" dirty="0"/>
              <a:t>сортом </a:t>
            </a:r>
            <a:r>
              <a:rPr lang="en-US" sz="2400" dirty="0"/>
              <a:t>Bowman</a:t>
            </a:r>
            <a:r>
              <a:rPr lang="ru-RU" sz="2400" dirty="0"/>
              <a:t> (</a:t>
            </a:r>
            <a:r>
              <a:rPr lang="en-US" sz="2400" dirty="0"/>
              <a:t>NGB</a:t>
            </a:r>
            <a:r>
              <a:rPr lang="ru-RU" sz="2400" dirty="0"/>
              <a:t>22812)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ru-RU" sz="2400" dirty="0" err="1"/>
              <a:t>бэк</a:t>
            </a:r>
            <a:r>
              <a:rPr lang="ru-RU" sz="2400" dirty="0"/>
              <a:t>-кроссирующих скрещиваний потомства с сортом </a:t>
            </a:r>
            <a:r>
              <a:rPr lang="en-US" sz="2400" dirty="0"/>
              <a:t>Bowman </a:t>
            </a:r>
            <a:r>
              <a:rPr lang="ru-RU" sz="2400" dirty="0"/>
              <a:t>с отбором потомства по фенотипу</a:t>
            </a:r>
            <a:r>
              <a:rPr lang="en-US" sz="2400" dirty="0"/>
              <a:t> (</a:t>
            </a:r>
            <a:r>
              <a:rPr lang="en-US" sz="2400" dirty="0" err="1"/>
              <a:t>Druka</a:t>
            </a:r>
            <a:r>
              <a:rPr lang="en-US" sz="2400" dirty="0"/>
              <a:t>, 2011)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Характеризуется частичным альбинизмом с </a:t>
            </a:r>
            <a:r>
              <a:rPr lang="ru-RU" sz="2400" dirty="0"/>
              <a:t>отсутствием хлорофилла в </a:t>
            </a:r>
            <a:r>
              <a:rPr lang="ru-RU" sz="2400" dirty="0" smtClean="0"/>
              <a:t>лемме, </a:t>
            </a:r>
            <a:r>
              <a:rPr lang="ru-RU" sz="2400" dirty="0" err="1"/>
              <a:t>перикарпе</a:t>
            </a:r>
            <a:r>
              <a:rPr lang="ru-RU" sz="2400" dirty="0"/>
              <a:t> и </a:t>
            </a:r>
            <a:r>
              <a:rPr lang="ru-RU" sz="2400" dirty="0" smtClean="0"/>
              <a:t>междоузлиях</a:t>
            </a:r>
            <a:r>
              <a:rPr lang="ru-RU" sz="2400" dirty="0" smtClean="0"/>
              <a:t> </a:t>
            </a:r>
            <a:r>
              <a:rPr lang="ru-RU" sz="2400" dirty="0"/>
              <a:t>стебля</a:t>
            </a:r>
          </a:p>
          <a:p>
            <a:pPr marL="0" indent="0">
              <a:buNone/>
            </a:pPr>
            <a:r>
              <a:rPr lang="ru-RU" sz="2400" dirty="0" smtClean="0"/>
              <a:t>Содержит мутацию гена </a:t>
            </a:r>
            <a:r>
              <a:rPr lang="en-US" sz="2400" i="1" dirty="0" err="1"/>
              <a:t>Alm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Albino lemma</a:t>
            </a:r>
            <a:r>
              <a:rPr lang="ru-RU" sz="2400" dirty="0" smtClean="0"/>
              <a:t>), впервые</a:t>
            </a:r>
            <a:r>
              <a:rPr lang="en-US" sz="2400" dirty="0" smtClean="0"/>
              <a:t> </a:t>
            </a:r>
            <a:r>
              <a:rPr lang="ru-RU" sz="2400" dirty="0" smtClean="0"/>
              <a:t>описанного </a:t>
            </a:r>
            <a:r>
              <a:rPr lang="ru-RU" sz="2400" dirty="0"/>
              <a:t>у линии </a:t>
            </a:r>
            <a:r>
              <a:rPr lang="en-US" sz="2400" dirty="0" smtClean="0"/>
              <a:t>Russia82</a:t>
            </a:r>
            <a:r>
              <a:rPr lang="ru-RU" sz="2400" dirty="0" smtClean="0"/>
              <a:t>; локализован </a:t>
            </a:r>
            <a:r>
              <a:rPr lang="ru-RU" sz="2400" dirty="0"/>
              <a:t>в коротком плече хромосомы </a:t>
            </a:r>
            <a:r>
              <a:rPr lang="en-US" sz="2400" dirty="0" smtClean="0"/>
              <a:t>3H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Структура и функция гена </a:t>
            </a:r>
            <a:r>
              <a:rPr lang="ru-RU" sz="2400" dirty="0" smtClean="0"/>
              <a:t>не установлены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/>
              <a:t>Для </a:t>
            </a:r>
            <a:r>
              <a:rPr lang="ru-RU" sz="2400" dirty="0" smtClean="0"/>
              <a:t>поиска генов </a:t>
            </a:r>
            <a:r>
              <a:rPr lang="ru-RU" sz="2400" dirty="0"/>
              <a:t>ассоциированных с частичным альбинизмом </a:t>
            </a:r>
            <a:r>
              <a:rPr lang="ru-RU" sz="2400" dirty="0" smtClean="0"/>
              <a:t>в линии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ru-RU" sz="2400" i="1" dirty="0" smtClean="0"/>
              <a:t> </a:t>
            </a:r>
            <a:r>
              <a:rPr lang="ru-RU" sz="2400" dirty="0" smtClean="0"/>
              <a:t>в Секторе </a:t>
            </a:r>
            <a:r>
              <a:rPr lang="ru-RU" sz="2400" dirty="0"/>
              <a:t>функциональной генетики злаков  </a:t>
            </a:r>
            <a:r>
              <a:rPr lang="ru-RU" sz="2400" dirty="0" smtClean="0"/>
              <a:t>были подготовлены и </a:t>
            </a:r>
            <a:r>
              <a:rPr lang="ru-RU" sz="2400" dirty="0" err="1" smtClean="0"/>
              <a:t>секвенированы</a:t>
            </a:r>
            <a:r>
              <a:rPr lang="ru-RU" sz="2400" dirty="0" smtClean="0"/>
              <a:t> на платформе </a:t>
            </a:r>
            <a:r>
              <a:rPr lang="en-US" sz="2400" dirty="0" err="1" smtClean="0"/>
              <a:t>IonTorrent</a:t>
            </a:r>
            <a:r>
              <a:rPr lang="en-US" sz="2400" dirty="0" smtClean="0"/>
              <a:t> </a:t>
            </a:r>
            <a:r>
              <a:rPr lang="ru-RU" sz="2400" dirty="0" smtClean="0"/>
              <a:t>библиотеки образцов леммы </a:t>
            </a:r>
            <a:r>
              <a:rPr lang="ru-RU" sz="2400" dirty="0" smtClean="0"/>
              <a:t>растений </a:t>
            </a:r>
            <a:r>
              <a:rPr lang="ru-RU" sz="2400" dirty="0"/>
              <a:t>ячменя генотипов </a:t>
            </a:r>
            <a:r>
              <a:rPr lang="en-US" sz="2400" dirty="0" smtClean="0"/>
              <a:t>Bowman</a:t>
            </a:r>
            <a:r>
              <a:rPr lang="ru-RU" sz="2400" dirty="0" smtClean="0"/>
              <a:t> и </a:t>
            </a:r>
            <a:r>
              <a:rPr lang="en-US" sz="2400" dirty="0" smtClean="0"/>
              <a:t>i:Bw</a:t>
            </a:r>
            <a:r>
              <a:rPr lang="en-US" sz="2400" i="1" dirty="0" smtClean="0"/>
              <a:t>Alm</a:t>
            </a:r>
            <a:r>
              <a:rPr lang="ru-RU" sz="2400" i="1" dirty="0" smtClean="0"/>
              <a:t>.</a:t>
            </a:r>
            <a:endParaRPr lang="ru-RU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07295" y="973574"/>
            <a:ext cx="350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Фенотипическое проявление мутации в гене </a:t>
            </a:r>
            <a:r>
              <a:rPr lang="en-US" b="1" i="1" dirty="0" err="1" smtClean="0"/>
              <a:t>Alm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1704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70" y="66912"/>
            <a:ext cx="11039707" cy="772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Линия ячменя с </a:t>
            </a:r>
            <a:r>
              <a:rPr lang="ru-RU" sz="3600" b="1" dirty="0" smtClean="0"/>
              <a:t>темной окраской колоса</a:t>
            </a:r>
            <a:endParaRPr lang="ru-RU" sz="3600" b="1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00184" y="973574"/>
            <a:ext cx="8303427" cy="5547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Почти изогенная линия </a:t>
            </a:r>
            <a:r>
              <a:rPr lang="en-US" sz="2600" dirty="0"/>
              <a:t>i:Bw</a:t>
            </a:r>
            <a:r>
              <a:rPr lang="en-US" sz="2600" i="1" dirty="0"/>
              <a:t>Blp</a:t>
            </a:r>
            <a:r>
              <a:rPr lang="ru-RU" sz="2600" dirty="0"/>
              <a:t> (</a:t>
            </a:r>
            <a:r>
              <a:rPr lang="en-US" sz="2600" dirty="0"/>
              <a:t>NGB</a:t>
            </a:r>
            <a:r>
              <a:rPr lang="ru-RU" sz="2600" dirty="0"/>
              <a:t>20470)</a:t>
            </a:r>
            <a:r>
              <a:rPr lang="en-US" sz="2600" dirty="0"/>
              <a:t> </a:t>
            </a:r>
            <a:r>
              <a:rPr lang="ru-RU" sz="2600" dirty="0" smtClean="0"/>
              <a:t>получена </a:t>
            </a:r>
            <a:r>
              <a:rPr lang="ru-RU" sz="2600" dirty="0"/>
              <a:t>путём скрещивания чёрного </a:t>
            </a:r>
            <a:r>
              <a:rPr lang="ru-RU" sz="2600" dirty="0" smtClean="0"/>
              <a:t>ячменя сорта </a:t>
            </a:r>
            <a:r>
              <a:rPr lang="en-US" sz="2600" dirty="0" smtClean="0"/>
              <a:t>Jet</a:t>
            </a:r>
            <a:r>
              <a:rPr lang="ru-RU" sz="2600" dirty="0" smtClean="0"/>
              <a:t> с </a:t>
            </a:r>
            <a:r>
              <a:rPr lang="ru-RU" sz="2600" dirty="0"/>
              <a:t>сортом </a:t>
            </a:r>
            <a:r>
              <a:rPr lang="en-US" sz="2600" dirty="0"/>
              <a:t>Bowman </a:t>
            </a:r>
            <a:r>
              <a:rPr lang="ru-RU" sz="2600" dirty="0"/>
              <a:t>и </a:t>
            </a:r>
            <a:r>
              <a:rPr lang="ru-RU" sz="2600" dirty="0" err="1"/>
              <a:t>бэк</a:t>
            </a:r>
            <a:r>
              <a:rPr lang="ru-RU" sz="2600" dirty="0"/>
              <a:t>-кроссирующих скрещиваний потомства с линией </a:t>
            </a:r>
            <a:r>
              <a:rPr lang="en-US" sz="2600" dirty="0"/>
              <a:t>Bowman </a:t>
            </a:r>
            <a:r>
              <a:rPr lang="ru-RU" sz="2600" dirty="0"/>
              <a:t>с отбором потомства по фенотипу</a:t>
            </a:r>
            <a:r>
              <a:rPr lang="en-US" sz="2600" dirty="0"/>
              <a:t> (</a:t>
            </a:r>
            <a:r>
              <a:rPr lang="en-US" sz="2600" dirty="0" err="1"/>
              <a:t>Druka</a:t>
            </a:r>
            <a:r>
              <a:rPr lang="en-US" sz="2600" dirty="0"/>
              <a:t>, 2011)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Характеризуется </a:t>
            </a:r>
            <a:r>
              <a:rPr lang="ru-RU" sz="2600" dirty="0" smtClean="0"/>
              <a:t>темной окраской колоса и наличием </a:t>
            </a:r>
            <a:r>
              <a:rPr lang="ru-RU" sz="2600" dirty="0"/>
              <a:t>меланинов в оболочке зерна </a:t>
            </a:r>
            <a:r>
              <a:rPr lang="ru-RU" sz="2600" dirty="0" smtClean="0"/>
              <a:t>(</a:t>
            </a:r>
            <a:r>
              <a:rPr lang="en-US" sz="2600" dirty="0" err="1" smtClean="0"/>
              <a:t>Shoeva</a:t>
            </a:r>
            <a:r>
              <a:rPr lang="en-US" sz="2600" dirty="0" smtClean="0"/>
              <a:t> </a:t>
            </a:r>
            <a:r>
              <a:rPr lang="en-US" sz="2600" dirty="0"/>
              <a:t>et al., </a:t>
            </a:r>
            <a:r>
              <a:rPr lang="en-US" sz="2600" dirty="0" smtClean="0"/>
              <a:t>2020</a:t>
            </a:r>
            <a:r>
              <a:rPr lang="ru-RU" sz="2600" dirty="0" smtClean="0"/>
              <a:t>)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Содержит доминантный аллельный вариант </a:t>
            </a:r>
            <a:r>
              <a:rPr lang="ru-RU" sz="2600" dirty="0"/>
              <a:t>гена </a:t>
            </a:r>
            <a:r>
              <a:rPr lang="en-US" sz="2600" i="1" dirty="0" err="1"/>
              <a:t>Blp</a:t>
            </a:r>
            <a:r>
              <a:rPr lang="en-US" sz="2600" dirty="0"/>
              <a:t> (Black Lemma and </a:t>
            </a:r>
            <a:r>
              <a:rPr lang="en-US" sz="2600" dirty="0" smtClean="0"/>
              <a:t>Pericarp)</a:t>
            </a:r>
            <a:r>
              <a:rPr lang="ru-RU" sz="2600" dirty="0" smtClean="0"/>
              <a:t>, локализованный </a:t>
            </a:r>
            <a:r>
              <a:rPr lang="ru-RU" sz="2600" dirty="0"/>
              <a:t>в </a:t>
            </a:r>
            <a:r>
              <a:rPr lang="ru-RU" sz="2600" dirty="0" smtClean="0"/>
              <a:t>длинном </a:t>
            </a:r>
            <a:r>
              <a:rPr lang="ru-RU" sz="2600" dirty="0"/>
              <a:t>плече хромосомы </a:t>
            </a:r>
            <a:r>
              <a:rPr lang="ru-RU" sz="2600" dirty="0" smtClean="0"/>
              <a:t>1H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Структура </a:t>
            </a:r>
            <a:r>
              <a:rPr lang="ru-RU" sz="2600" dirty="0"/>
              <a:t>и </a:t>
            </a:r>
            <a:r>
              <a:rPr lang="ru-RU" sz="2600" dirty="0" smtClean="0"/>
              <a:t>функции гена не установлены </a:t>
            </a:r>
          </a:p>
          <a:p>
            <a:pPr marL="0" indent="0">
              <a:buNone/>
            </a:pPr>
            <a:r>
              <a:rPr lang="ru-RU" sz="2600" dirty="0"/>
              <a:t>Для поиска </a:t>
            </a:r>
            <a:r>
              <a:rPr lang="ru-RU" sz="2600" dirty="0" smtClean="0"/>
              <a:t>генов </a:t>
            </a:r>
            <a:r>
              <a:rPr lang="ru-RU" sz="2600" dirty="0"/>
              <a:t>ассоциированных с </a:t>
            </a:r>
            <a:r>
              <a:rPr lang="ru-RU" sz="2600" dirty="0" err="1" smtClean="0"/>
              <a:t>меланизмом</a:t>
            </a:r>
            <a:r>
              <a:rPr lang="ru-RU" sz="2600" dirty="0" smtClean="0"/>
              <a:t> колоса </a:t>
            </a:r>
            <a:r>
              <a:rPr lang="ru-RU" sz="2600" dirty="0"/>
              <a:t>в линии </a:t>
            </a:r>
            <a:r>
              <a:rPr lang="en-US" sz="2600" dirty="0" smtClean="0"/>
              <a:t>i:Bw</a:t>
            </a:r>
            <a:r>
              <a:rPr lang="en-US" sz="2600" i="1" dirty="0" smtClean="0"/>
              <a:t>Blp</a:t>
            </a:r>
            <a:r>
              <a:rPr lang="ru-RU" sz="2600" i="1" dirty="0" smtClean="0"/>
              <a:t> </a:t>
            </a:r>
            <a:r>
              <a:rPr lang="ru-RU" sz="2600" dirty="0"/>
              <a:t>в Секторе функциональной генетики злаков  были подготовлены и </a:t>
            </a:r>
            <a:r>
              <a:rPr lang="ru-RU" sz="2600" dirty="0" err="1"/>
              <a:t>секвенированы</a:t>
            </a:r>
            <a:r>
              <a:rPr lang="ru-RU" sz="2600" dirty="0"/>
              <a:t> </a:t>
            </a:r>
            <a:r>
              <a:rPr lang="ru-RU" sz="2600" dirty="0" smtClean="0"/>
              <a:t>на платформе </a:t>
            </a:r>
            <a:r>
              <a:rPr lang="en-US" sz="2600" dirty="0" err="1" smtClean="0"/>
              <a:t>IonTorrent</a:t>
            </a:r>
            <a:r>
              <a:rPr lang="ru-RU" sz="2600" dirty="0" smtClean="0"/>
              <a:t> библиотеки </a:t>
            </a:r>
            <a:r>
              <a:rPr lang="ru-RU" sz="2600" dirty="0"/>
              <a:t>образцов леммы и </a:t>
            </a:r>
            <a:r>
              <a:rPr lang="ru-RU" sz="2600" dirty="0" err="1"/>
              <a:t>перикарпа</a:t>
            </a:r>
            <a:r>
              <a:rPr lang="ru-RU" sz="2600" dirty="0"/>
              <a:t> растений ячменя линий </a:t>
            </a:r>
            <a:r>
              <a:rPr lang="en-US" sz="2600" dirty="0"/>
              <a:t>Bowman</a:t>
            </a:r>
            <a:r>
              <a:rPr lang="ru-RU" sz="2600" dirty="0"/>
              <a:t> и </a:t>
            </a:r>
            <a:r>
              <a:rPr lang="en-US" sz="2600" dirty="0" smtClean="0"/>
              <a:t>i:Bw</a:t>
            </a:r>
            <a:r>
              <a:rPr lang="en-US" sz="2600" i="1" dirty="0" smtClean="0"/>
              <a:t>Blp</a:t>
            </a:r>
            <a:r>
              <a:rPr lang="ru-RU" sz="2600" i="1" dirty="0" smtClean="0"/>
              <a:t>.</a:t>
            </a:r>
            <a:endParaRPr lang="ru-RU" sz="2600" dirty="0"/>
          </a:p>
          <a:p>
            <a:endParaRPr lang="ru-RU" dirty="0" smtClean="0"/>
          </a:p>
          <a:p>
            <a:endParaRPr lang="ru-RU" dirty="0" smtClean="0"/>
          </a:p>
        </p:txBody>
      </p:sp>
      <p:grpSp>
        <p:nvGrpSpPr>
          <p:cNvPr id="9" name="Group 8"/>
          <p:cNvGrpSpPr/>
          <p:nvPr/>
        </p:nvGrpSpPr>
        <p:grpSpPr>
          <a:xfrm rot="5400000">
            <a:off x="7940198" y="3291328"/>
            <a:ext cx="4897626" cy="1654289"/>
            <a:chOff x="6065678" y="4998203"/>
            <a:chExt cx="4897626" cy="1654289"/>
          </a:xfrm>
        </p:grpSpPr>
        <p:pic>
          <p:nvPicPr>
            <p:cNvPr id="10" name="Рисунок 9" descr="20180418_15522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 l="33305" t="42560" r="17212" b="35603"/>
            <a:stretch/>
          </p:blipFill>
          <p:spPr>
            <a:xfrm>
              <a:off x="6065678" y="4998203"/>
              <a:ext cx="3364491" cy="83522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8F763CE-AC5D-4B81-A936-CD10E991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8" t="40579" r="20019" b="40306"/>
            <a:stretch/>
          </p:blipFill>
          <p:spPr>
            <a:xfrm>
              <a:off x="6065678" y="5836748"/>
              <a:ext cx="3364489" cy="79642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C7F7C18-0C29-4128-9E21-58D34E79E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47" t="32384" r="38908" b="21180"/>
            <a:stretch/>
          </p:blipFill>
          <p:spPr>
            <a:xfrm rot="16200000">
              <a:off x="9432967" y="5122155"/>
              <a:ext cx="1634746" cy="1425928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0798" y="1840350"/>
            <a:ext cx="101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Bowman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79743" y="1827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i:</a:t>
            </a:r>
            <a:r>
              <a:rPr lang="en-US" i="1" dirty="0" smtClean="0"/>
              <a:t>BwBlp</a:t>
            </a:r>
            <a:endParaRPr lang="ru-RU" i="1" dirty="0"/>
          </a:p>
        </p:txBody>
      </p:sp>
      <p:sp>
        <p:nvSpPr>
          <p:cNvPr id="16" name="Rectangle 15"/>
          <p:cNvSpPr/>
          <p:nvPr/>
        </p:nvSpPr>
        <p:spPr>
          <a:xfrm>
            <a:off x="8607295" y="973574"/>
            <a:ext cx="350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Фенотипическое проявление </a:t>
            </a:r>
            <a:r>
              <a:rPr lang="ru-RU" b="1" dirty="0" smtClean="0"/>
              <a:t>доминантного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гена </a:t>
            </a:r>
            <a:r>
              <a:rPr lang="en-US" b="1" i="1" dirty="0" err="1" smtClean="0"/>
              <a:t>B</a:t>
            </a:r>
            <a:r>
              <a:rPr lang="en-US" b="1" i="1" dirty="0" err="1" smtClean="0"/>
              <a:t>lp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064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502" y="77120"/>
            <a:ext cx="10515600" cy="782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Цель и задачи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203" y="925552"/>
            <a:ext cx="11290516" cy="57540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Цель </a:t>
            </a:r>
            <a:r>
              <a:rPr lang="ru-RU" dirty="0" smtClean="0"/>
              <a:t>работы </a:t>
            </a:r>
            <a:r>
              <a:rPr lang="ru-RU" dirty="0"/>
              <a:t>– на основе биоинформатического анализа транскриптомов линий ячменя, контрастных по окраске колоса, выявить гены, ассоциированные с формированием пигментации и охарактеризовать их функциональные свойства и роль в структуре метаболических путей.</a:t>
            </a:r>
          </a:p>
          <a:p>
            <a:pPr marL="0" indent="0">
              <a:buNone/>
            </a:pPr>
            <a:r>
              <a:rPr lang="ru-RU" dirty="0"/>
              <a:t>Для достижения поставленной цели были поставлены </a:t>
            </a:r>
            <a:r>
              <a:rPr lang="ru-RU" dirty="0" smtClean="0"/>
              <a:t>следующие </a:t>
            </a:r>
            <a:r>
              <a:rPr lang="ru-RU" dirty="0"/>
              <a:t>задачи: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Сформировать вычислительные конвейеры с использованием программ </a:t>
            </a:r>
            <a:r>
              <a:rPr lang="ru-RU" dirty="0" err="1"/>
              <a:t>биоинформатического</a:t>
            </a:r>
            <a:r>
              <a:rPr lang="ru-RU" dirty="0"/>
              <a:t> анализа </a:t>
            </a:r>
            <a:r>
              <a:rPr lang="ru-RU" dirty="0" err="1"/>
              <a:t>транскриптомных</a:t>
            </a:r>
            <a:r>
              <a:rPr lang="ru-RU" dirty="0"/>
              <a:t> данных и подобрать их оптимальные параметры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Разработать подход для оценки качества конвейеров программ, используемых для анализа данных RNA-</a:t>
            </a:r>
            <a:r>
              <a:rPr lang="ru-RU" dirty="0" err="1"/>
              <a:t>seq</a:t>
            </a:r>
            <a:r>
              <a:rPr lang="ru-RU" dirty="0"/>
              <a:t>, и с помощью этого подхода найти оптимальные конвейеры для обработки имеющихся данных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Выделить списки генов, имеющих дифференциальную экспрессию между исследуемой и контрольной линиями в обоих экспериментах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Провести функциональный анализ полученных списков ДЭГ и выявить термины генной онтологии и метаболические пути, статистически значимо обогащённые для этих списков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Провести поиск и функциональный анализ транскриптов, обнаруженных в </a:t>
            </a:r>
            <a:r>
              <a:rPr lang="ru-RU" dirty="0" err="1"/>
              <a:t>транскриптоме</a:t>
            </a:r>
            <a:r>
              <a:rPr lang="ru-RU" dirty="0"/>
              <a:t> исследуемых линий, но не аннотированных </a:t>
            </a:r>
            <a:r>
              <a:rPr lang="ru-RU" dirty="0" smtClean="0"/>
              <a:t>ранее </a:t>
            </a:r>
            <a:r>
              <a:rPr lang="ru-RU" dirty="0"/>
              <a:t>в геноме ячменя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Определение дифференциальной экспрессии генов по данным секвенирования транскриптома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89" y="5595620"/>
            <a:ext cx="11519351" cy="1120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Основные проблемы анализа: разнообразие программ обработки на каждом этапе анализа,  разнообразие технологий секвенирования, невозможность использование единого набора программ для качественной оценки экспрессии генов.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3560" y="1087874"/>
            <a:ext cx="11037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Основные </a:t>
            </a:r>
            <a:r>
              <a:rPr lang="ru-RU" sz="2400" dirty="0" smtClean="0"/>
              <a:t>стадии биоинформатической обработки транскриптомных данных для определения дифференциально </a:t>
            </a:r>
            <a:r>
              <a:rPr lang="ru-RU" sz="2400" dirty="0" err="1" smtClean="0"/>
              <a:t>экспрессирующихся</a:t>
            </a:r>
            <a:r>
              <a:rPr lang="ru-RU" sz="2400" dirty="0" smtClean="0"/>
              <a:t> генов: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-109220" y="2255520"/>
            <a:ext cx="12077700" cy="2885440"/>
            <a:chOff x="-149860" y="1920240"/>
            <a:chExt cx="12077700" cy="2885440"/>
          </a:xfrm>
        </p:grpSpPr>
        <p:sp>
          <p:nvSpPr>
            <p:cNvPr id="23" name="Rectangle 22"/>
            <p:cNvSpPr/>
            <p:nvPr/>
          </p:nvSpPr>
          <p:spPr>
            <a:xfrm>
              <a:off x="-104905" y="206323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Нормальное растение</a:t>
              </a:r>
              <a:endParaRPr lang="ru-RU" i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149860" y="379805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Мутантное  растение</a:t>
              </a:r>
              <a:endParaRPr lang="ru-RU" i="1" dirty="0"/>
            </a:p>
          </p:txBody>
        </p:sp>
        <p:pic>
          <p:nvPicPr>
            <p:cNvPr id="26" name="Рисунок 3"/>
            <p:cNvPicPr>
              <a:picLocks noChangeAspect="1"/>
            </p:cNvPicPr>
            <p:nvPr/>
          </p:nvPicPr>
          <p:blipFill rotWithShape="1">
            <a:blip r:embed="rId3"/>
            <a:srcRect l="21482" t="6854" r="44242" b="55296"/>
            <a:stretch/>
          </p:blipFill>
          <p:spPr>
            <a:xfrm rot="16200000" flipV="1">
              <a:off x="946460" y="3836360"/>
              <a:ext cx="1303020" cy="457820"/>
            </a:xfrm>
            <a:prstGeom prst="rect">
              <a:avLst/>
            </a:prstGeom>
          </p:spPr>
        </p:pic>
        <p:pic>
          <p:nvPicPr>
            <p:cNvPr id="28" name="Рисунок 3"/>
            <p:cNvPicPr>
              <a:picLocks noChangeAspect="1"/>
            </p:cNvPicPr>
            <p:nvPr/>
          </p:nvPicPr>
          <p:blipFill rotWithShape="1">
            <a:blip r:embed="rId3"/>
            <a:srcRect l="21792" t="50527" r="44396" b="2843"/>
            <a:stretch/>
          </p:blipFill>
          <p:spPr>
            <a:xfrm rot="16200000" flipV="1">
              <a:off x="1117527" y="2234561"/>
              <a:ext cx="1120140" cy="491498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3553460" y="1950720"/>
              <a:ext cx="1130300" cy="1145540"/>
              <a:chOff x="3553460" y="1950720"/>
              <a:chExt cx="1130300" cy="114554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553460" y="195072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891280" y="24892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820160" y="22555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88080" y="2590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55440" y="2621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074160" y="27330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18560" y="2844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155440" y="23469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881120" y="21234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500120" y="3589020"/>
              <a:ext cx="1130300" cy="1145540"/>
              <a:chOff x="3489960" y="3517900"/>
              <a:chExt cx="1130300" cy="114554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3489960" y="351790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779520" y="37287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566160" y="39624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053840" y="38100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074160" y="40538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606800" y="42875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03040" y="3891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10000" y="4145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901440" y="44196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094480" y="42468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754380" y="286333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Библиотеки прочтений</a:t>
              </a:r>
              <a:endParaRPr lang="ru-RU" i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20620" y="302589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Фильтрация прочтений</a:t>
              </a:r>
              <a:endParaRPr lang="ru-RU" i="1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6299200" y="259080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6217920" y="425704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814060" y="309701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Картирование на геном</a:t>
              </a:r>
              <a:endParaRPr lang="ru-RU" i="1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1197" y="2164080"/>
              <a:ext cx="1926867" cy="928687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998980" y="1960880"/>
              <a:ext cx="1130300" cy="11455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Oval 77"/>
            <p:cNvSpPr/>
            <p:nvPr/>
          </p:nvSpPr>
          <p:spPr>
            <a:xfrm>
              <a:off x="1925320" y="3507740"/>
              <a:ext cx="1130300" cy="11455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2875280" y="257048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2814320" y="416560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5128260" y="2021840"/>
              <a:ext cx="1130300" cy="1145540"/>
              <a:chOff x="3553460" y="1950720"/>
              <a:chExt cx="1130300" cy="114554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553460" y="195072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688080" y="2590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267200" y="25806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074160" y="27330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718560" y="2844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155440" y="23469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881120" y="21234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5074920" y="3660140"/>
              <a:ext cx="1130300" cy="1145540"/>
              <a:chOff x="3489960" y="3517900"/>
              <a:chExt cx="1130300" cy="114554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89960" y="351790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3779520" y="37287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566160" y="39624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053840" y="38100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196080" y="40741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3810000" y="4145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901440" y="44196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ctangle 107"/>
            <p:cNvSpPr/>
            <p:nvPr/>
          </p:nvSpPr>
          <p:spPr>
            <a:xfrm>
              <a:off x="4097020" y="301573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Удаление фракции </a:t>
              </a:r>
              <a:r>
                <a:rPr lang="ru-RU" b="1" dirty="0" err="1" smtClean="0"/>
                <a:t>рРНК</a:t>
              </a:r>
              <a:endParaRPr lang="ru-RU" i="1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4551680" y="254000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4470400" y="4236720"/>
              <a:ext cx="70104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8810" y="3728720"/>
              <a:ext cx="1886469" cy="843597"/>
            </a:xfrm>
            <a:prstGeom prst="rect">
              <a:avLst/>
            </a:prstGeom>
          </p:spPr>
        </p:pic>
        <p:sp>
          <p:nvSpPr>
            <p:cNvPr id="113" name="Rectangle 112"/>
            <p:cNvSpPr/>
            <p:nvPr/>
          </p:nvSpPr>
          <p:spPr>
            <a:xfrm>
              <a:off x="8679180" y="3076694"/>
              <a:ext cx="2364740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Оценка дифференциальной экспрессии</a:t>
              </a:r>
              <a:endParaRPr lang="ru-RU" i="1" dirty="0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8392160" y="2926080"/>
              <a:ext cx="853440" cy="2235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8432800" y="4003040"/>
              <a:ext cx="802640" cy="274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8347" y="2743199"/>
              <a:ext cx="999493" cy="1457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0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Формирование конвейеров программ для оценки экспрессии генов 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864690"/>
            <a:ext cx="11927840" cy="913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Для выбора оптимального конвейера осуществлен перебор всех  возможных вариантов обработки на трех этапах анализа</a:t>
            </a:r>
            <a:r>
              <a:rPr lang="en-US" sz="2400" dirty="0" smtClean="0"/>
              <a:t>. </a:t>
            </a:r>
            <a:r>
              <a:rPr lang="ru-RU" sz="2400" dirty="0"/>
              <a:t>Всего сформировано </a:t>
            </a:r>
            <a:r>
              <a:rPr lang="ru-RU" sz="2400" dirty="0" smtClean="0"/>
              <a:t>3</a:t>
            </a:r>
            <a:r>
              <a:rPr lang="ru-RU" sz="2400" dirty="0" smtClean="0">
                <a:sym typeface="Symbol" panose="05050102010706020507" pitchFamily="18" charset="2"/>
              </a:rPr>
              <a:t>43=36 вариантов конвейеров на стадиях после фильтрации прочтений.</a:t>
            </a:r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1BA-3FAC-4CE8-BF28-3CF35B651F64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6974" y="1905000"/>
            <a:ext cx="10390386" cy="3144520"/>
            <a:chOff x="3030974" y="1661160"/>
            <a:chExt cx="10390386" cy="3144520"/>
          </a:xfrm>
        </p:grpSpPr>
        <p:grpSp>
          <p:nvGrpSpPr>
            <p:cNvPr id="25" name="Group 24"/>
            <p:cNvGrpSpPr/>
            <p:nvPr/>
          </p:nvGrpSpPr>
          <p:grpSpPr>
            <a:xfrm>
              <a:off x="3553460" y="1950720"/>
              <a:ext cx="1130300" cy="1145540"/>
              <a:chOff x="3553460" y="1950720"/>
              <a:chExt cx="1130300" cy="114554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553460" y="195072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3891280" y="24892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820160" y="22555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688080" y="2590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155440" y="2621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074160" y="27330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718560" y="2844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155440" y="23469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881120" y="21234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500120" y="3589020"/>
              <a:ext cx="1130300" cy="1145540"/>
              <a:chOff x="3489960" y="3517900"/>
              <a:chExt cx="1130300" cy="114554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489960" y="351790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779520" y="37287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566160" y="39624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053840" y="38100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074160" y="40538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06800" y="42875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03040" y="3891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810000" y="4145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901440" y="44196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094480" y="42468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 rot="16200000">
              <a:off x="1676400" y="3015734"/>
              <a:ext cx="30784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Фильтрованные прочтения</a:t>
              </a:r>
              <a:endParaRPr lang="ru-RU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112000" y="259080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030720" y="425704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515100" y="308685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Картирование на геном</a:t>
              </a:r>
              <a:endParaRPr lang="ru-RU" i="1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3997" y="2164080"/>
              <a:ext cx="1926867" cy="928687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5412740" y="2021840"/>
              <a:ext cx="1130300" cy="1145540"/>
              <a:chOff x="3837940" y="1950720"/>
              <a:chExt cx="1130300" cy="11455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837940" y="195072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3942080" y="2590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521200" y="25806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328160" y="27330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972560" y="28448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409440" y="23469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135120" y="212344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359400" y="3660140"/>
              <a:ext cx="1130300" cy="1145540"/>
              <a:chOff x="3774440" y="3517900"/>
              <a:chExt cx="1130300" cy="114554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74440" y="3517900"/>
                <a:ext cx="1130300" cy="11455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4033520" y="372872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820160" y="39624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307840" y="38100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450080" y="407416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064000" y="414528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55440" y="4419600"/>
                <a:ext cx="36576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4097020" y="3015734"/>
              <a:ext cx="1755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Удаление фракции </a:t>
              </a:r>
              <a:r>
                <a:rPr lang="ru-RU" b="1" dirty="0" err="1" smtClean="0"/>
                <a:t>рРНК</a:t>
              </a:r>
              <a:endParaRPr lang="ru-RU" i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551680" y="2540000"/>
              <a:ext cx="55880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470400" y="4236720"/>
              <a:ext cx="701040" cy="139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1610" y="3728720"/>
              <a:ext cx="1886469" cy="843597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0264140" y="3076694"/>
              <a:ext cx="2364740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Оценка дифференциальной экспрессии</a:t>
              </a:r>
              <a:endParaRPr lang="ru-RU" i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9885680" y="2926080"/>
              <a:ext cx="853440" cy="2235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9926320" y="4003040"/>
              <a:ext cx="802640" cy="274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1867" y="2743199"/>
              <a:ext cx="999493" cy="1457325"/>
            </a:xfrm>
            <a:prstGeom prst="rect">
              <a:avLst/>
            </a:prstGeom>
          </p:spPr>
        </p:pic>
      </p:grpSp>
      <p:sp>
        <p:nvSpPr>
          <p:cNvPr id="8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589281" y="5213170"/>
            <a:ext cx="3169920" cy="141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Обработка фракций </a:t>
            </a:r>
            <a:r>
              <a:rPr lang="ru-RU" sz="2400" b="1" dirty="0" err="1" smtClean="0"/>
              <a:t>рРНК</a:t>
            </a:r>
            <a:r>
              <a:rPr lang="ru-RU" sz="2400" dirty="0" smtClean="0"/>
              <a:t>: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Без удаления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/>
              <a:t>RNA-qc-Chain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/>
              <a:t>Bowtie2</a:t>
            </a:r>
            <a:endParaRPr lang="ru-RU" sz="1400" dirty="0"/>
          </a:p>
          <a:p>
            <a:pPr marL="457200" indent="-457200">
              <a:buAutoNum type="arabicParenBoth"/>
            </a:pPr>
            <a:endParaRPr lang="ru-RU" sz="2400" dirty="0" smtClean="0"/>
          </a:p>
          <a:p>
            <a:pPr marL="0" indent="0">
              <a:buNone/>
            </a:pPr>
            <a:endParaRPr lang="ru-RU" sz="2400" dirty="0" err="1" smtClean="0"/>
          </a:p>
        </p:txBody>
      </p:sp>
      <p:sp>
        <p:nvSpPr>
          <p:cNvPr id="84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3728721" y="5131890"/>
            <a:ext cx="3169920" cy="1726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 smtClean="0"/>
              <a:t>Картирование прочтений</a:t>
            </a:r>
            <a:r>
              <a:rPr lang="ru-RU" sz="2900" dirty="0" smtClean="0"/>
              <a:t>:</a:t>
            </a:r>
          </a:p>
          <a:p>
            <a:pPr marL="457200" indent="-457200">
              <a:buAutoNum type="arabicParenBoth"/>
            </a:pPr>
            <a:r>
              <a:rPr lang="en-US" sz="2900" dirty="0" smtClean="0"/>
              <a:t>STAR</a:t>
            </a:r>
            <a:endParaRPr lang="ru-RU" sz="2900" dirty="0" smtClean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900" dirty="0"/>
              <a:t>RNA-qc-Chain</a:t>
            </a:r>
            <a:endParaRPr lang="ru-RU" sz="2900" dirty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900" dirty="0" smtClean="0"/>
              <a:t>Bowtie2</a:t>
            </a:r>
            <a:endParaRPr lang="ru-RU" sz="2900" dirty="0" smtClean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900" dirty="0" err="1"/>
              <a:t>TopHat</a:t>
            </a:r>
            <a:endParaRPr lang="ru-RU" sz="1800" dirty="0"/>
          </a:p>
          <a:p>
            <a:pPr marL="457200" indent="-457200">
              <a:buAutoNum type="arabicParenBoth"/>
            </a:pPr>
            <a:endParaRPr lang="ru-RU" sz="2400" dirty="0" smtClean="0"/>
          </a:p>
          <a:p>
            <a:pPr marL="0" indent="0">
              <a:buNone/>
            </a:pPr>
            <a:endParaRPr lang="ru-RU" sz="2400" dirty="0" err="1" smtClean="0"/>
          </a:p>
        </p:txBody>
      </p:sp>
      <p:sp>
        <p:nvSpPr>
          <p:cNvPr id="85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6797041" y="5142050"/>
            <a:ext cx="1696719" cy="141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Поиск ДЭГ</a:t>
            </a:r>
            <a:r>
              <a:rPr lang="ru-RU" sz="2400" dirty="0" smtClean="0"/>
              <a:t>:</a:t>
            </a:r>
          </a:p>
          <a:p>
            <a:pPr marL="457200" indent="-457200">
              <a:buAutoNum type="arabicParenBoth"/>
            </a:pPr>
            <a:r>
              <a:rPr lang="en-US" sz="2400" dirty="0" err="1"/>
              <a:t>DEGseq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 smtClean="0"/>
              <a:t>DESeq2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 err="1" smtClean="0"/>
              <a:t>EdgeR</a:t>
            </a:r>
            <a:endParaRPr lang="ru-RU" sz="1400" dirty="0"/>
          </a:p>
          <a:p>
            <a:pPr marL="457200" indent="-457200">
              <a:buAutoNum type="arabicParenBoth"/>
            </a:pPr>
            <a:endParaRPr lang="ru-RU" sz="2400" dirty="0" smtClean="0"/>
          </a:p>
          <a:p>
            <a:pPr marL="0" indent="0">
              <a:buNone/>
            </a:pPr>
            <a:endParaRPr lang="ru-RU" sz="2400" dirty="0" err="1" smtClean="0"/>
          </a:p>
        </p:txBody>
      </p:sp>
      <p:sp>
        <p:nvSpPr>
          <p:cNvPr id="86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 txBox="1">
            <a:spLocks/>
          </p:cNvSpPr>
          <p:nvPr/>
        </p:nvSpPr>
        <p:spPr>
          <a:xfrm>
            <a:off x="8646161" y="5151120"/>
            <a:ext cx="3545839" cy="1706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Формирование конвейера</a:t>
            </a:r>
            <a:endParaRPr lang="ru-RU" sz="2900" b="1" dirty="0" smtClean="0"/>
          </a:p>
          <a:p>
            <a:pPr marL="457200" indent="-457200">
              <a:buAutoNum type="arabicParenBoth"/>
            </a:pPr>
            <a:r>
              <a:rPr lang="ru-RU" sz="2900" dirty="0" smtClean="0">
                <a:solidFill>
                  <a:srgbClr val="C00000"/>
                </a:solidFill>
              </a:rPr>
              <a:t>Без удаления</a:t>
            </a:r>
            <a:r>
              <a:rPr lang="en-US" sz="2900" dirty="0" smtClean="0">
                <a:solidFill>
                  <a:srgbClr val="C00000"/>
                </a:solidFill>
              </a:rPr>
              <a:t>-STAR-DESeq2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900" dirty="0" smtClean="0">
                <a:solidFill>
                  <a:srgbClr val="0070C0"/>
                </a:solidFill>
              </a:rPr>
              <a:t>Bowtie2 </a:t>
            </a:r>
            <a:r>
              <a:rPr lang="ru-RU" sz="2900" dirty="0" smtClean="0">
                <a:solidFill>
                  <a:srgbClr val="0070C0"/>
                </a:solidFill>
              </a:rPr>
              <a:t>–</a:t>
            </a:r>
            <a:r>
              <a:rPr lang="en-US" sz="2900" dirty="0" err="1">
                <a:solidFill>
                  <a:srgbClr val="0070C0"/>
                </a:solidFill>
              </a:rPr>
              <a:t>TopHat</a:t>
            </a:r>
            <a:r>
              <a:rPr lang="en-US" sz="2900" dirty="0">
                <a:solidFill>
                  <a:srgbClr val="0070C0"/>
                </a:solidFill>
              </a:rPr>
              <a:t>- </a:t>
            </a:r>
            <a:r>
              <a:rPr lang="en-US" sz="2900" dirty="0" err="1">
                <a:solidFill>
                  <a:srgbClr val="0070C0"/>
                </a:solidFill>
              </a:rPr>
              <a:t>DEGseq</a:t>
            </a:r>
            <a:endParaRPr lang="ru-RU" sz="29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900" dirty="0" smtClean="0">
                <a:solidFill>
                  <a:schemeClr val="accent6"/>
                </a:solidFill>
              </a:rPr>
              <a:t>Bowtie2-Bowtie2-EdgeR</a:t>
            </a:r>
            <a:endParaRPr lang="ru-RU" sz="1800" dirty="0">
              <a:solidFill>
                <a:schemeClr val="accent6"/>
              </a:solidFill>
            </a:endParaRPr>
          </a:p>
          <a:p>
            <a:pPr marL="457200" indent="-457200">
              <a:buAutoNum type="arabicParenBoth"/>
            </a:pPr>
            <a:r>
              <a:rPr lang="en-US" sz="2400" dirty="0" smtClean="0"/>
              <a:t>……………….</a:t>
            </a:r>
            <a:endParaRPr lang="ru-RU" sz="2400" dirty="0" smtClean="0"/>
          </a:p>
          <a:p>
            <a:pPr marL="0" indent="0">
              <a:buNone/>
            </a:pPr>
            <a:endParaRPr lang="ru-RU" sz="2400" dirty="0" err="1" smtClean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2661920" y="5648960"/>
            <a:ext cx="1066800" cy="444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110480" y="5577840"/>
            <a:ext cx="1717040" cy="2946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8199120" y="5689600"/>
            <a:ext cx="528320" cy="2476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407920" y="6400800"/>
            <a:ext cx="1412240" cy="24384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5140960" y="5588000"/>
            <a:ext cx="1696720" cy="103124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8168640" y="5628640"/>
            <a:ext cx="558800" cy="41656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387600" y="6289040"/>
            <a:ext cx="1381760" cy="3048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242560" y="6268720"/>
            <a:ext cx="1513840" cy="508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8067040" y="6217920"/>
            <a:ext cx="568960" cy="1016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CFD63-DB1C-4C10-AF45-6C139DAE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63650"/>
            <a:ext cx="11724468" cy="7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Оценка качества определения дифференциальной экспрессии генов по данным секвенирования транскриптома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F657-9764-45EA-AE20-642331F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50" y="1062726"/>
            <a:ext cx="7043570" cy="461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Для оценки качества использовались </a:t>
            </a:r>
            <a:r>
              <a:rPr lang="ru-RU" sz="2400" dirty="0" smtClean="0"/>
              <a:t>четыре характеристики:</a:t>
            </a:r>
            <a:endParaRPr lang="ru-RU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13360" y="1433174"/>
            <a:ext cx="6585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(1) Доля </a:t>
            </a:r>
            <a:r>
              <a:rPr lang="ru-RU" sz="2400" dirty="0"/>
              <a:t>прочтений библиотек, картированных на </a:t>
            </a:r>
            <a:r>
              <a:rPr lang="ru-RU" sz="2400" dirty="0" smtClean="0"/>
              <a:t>геном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(%),</a:t>
            </a:r>
            <a:r>
              <a:rPr lang="ru-RU" sz="2400" dirty="0" smtClean="0"/>
              <a:t> </a:t>
            </a:r>
            <a:r>
              <a:rPr lang="ru-RU" sz="2400" dirty="0"/>
              <a:t>характеризует полноту данных, используемых для оценки </a:t>
            </a:r>
            <a:r>
              <a:rPr lang="ru-RU" sz="2400" dirty="0" smtClean="0"/>
              <a:t>экспрессии; </a:t>
            </a:r>
            <a:r>
              <a:rPr lang="ru-RU" sz="2400" dirty="0"/>
              <a:t>для высоких значений оценки </a:t>
            </a:r>
            <a:r>
              <a:rPr lang="ru-RU" sz="2400" dirty="0" smtClean="0"/>
              <a:t>точнее</a:t>
            </a:r>
            <a:endParaRPr lang="ru-RU" sz="2400" dirty="0"/>
          </a:p>
        </p:txBody>
      </p:sp>
      <p:sp>
        <p:nvSpPr>
          <p:cNvPr id="23" name="Rectangle 22"/>
          <p:cNvSpPr/>
          <p:nvPr/>
        </p:nvSpPr>
        <p:spPr>
          <a:xfrm>
            <a:off x="162560" y="2957174"/>
            <a:ext cx="6585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2</a:t>
            </a:r>
            <a:r>
              <a:rPr lang="ru-RU" sz="2400" dirty="0" smtClean="0"/>
              <a:t>) Доля уникально картированных прочтений</a:t>
            </a:r>
            <a:r>
              <a:rPr lang="en-US" sz="2400" dirty="0" smtClean="0"/>
              <a:t>, F</a:t>
            </a:r>
            <a:r>
              <a:rPr lang="en-US" sz="2400" baseline="-25000" dirty="0"/>
              <a:t>u</a:t>
            </a:r>
            <a:r>
              <a:rPr lang="en-US" sz="2400" dirty="0" smtClean="0"/>
              <a:t> (%),</a:t>
            </a:r>
            <a:r>
              <a:rPr lang="ru-RU" sz="2400" dirty="0" smtClean="0"/>
              <a:t> </a:t>
            </a:r>
            <a:r>
              <a:rPr lang="ru-RU" sz="2400" dirty="0"/>
              <a:t>характеризует </a:t>
            </a:r>
            <a:r>
              <a:rPr lang="ru-RU" sz="2400" dirty="0" smtClean="0"/>
              <a:t>качество </a:t>
            </a:r>
            <a:r>
              <a:rPr lang="ru-RU" sz="2400" dirty="0" smtClean="0"/>
              <a:t>выравнивания; </a:t>
            </a:r>
            <a:r>
              <a:rPr lang="ru-RU" sz="2400" dirty="0"/>
              <a:t>для высоких значений оценки </a:t>
            </a:r>
            <a:r>
              <a:rPr lang="ru-RU" sz="2400" dirty="0" smtClean="0"/>
              <a:t>точнее</a:t>
            </a:r>
            <a:endParaRPr lang="ru-RU" sz="2400" dirty="0"/>
          </a:p>
        </p:txBody>
      </p:sp>
      <p:sp>
        <p:nvSpPr>
          <p:cNvPr id="40" name="Rectangle 39"/>
          <p:cNvSpPr/>
          <p:nvPr/>
        </p:nvSpPr>
        <p:spPr>
          <a:xfrm>
            <a:off x="193040" y="4145894"/>
            <a:ext cx="6585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(3) Коэффициент корреляции Пирсона </a:t>
            </a:r>
            <a:r>
              <a:rPr lang="en-US" sz="2400" i="1" dirty="0" smtClean="0"/>
              <a:t>r</a:t>
            </a:r>
            <a:r>
              <a:rPr lang="ru-RU" sz="2400" dirty="0" smtClean="0"/>
              <a:t> между оценкой изменения экспрессии контрольных генов в образцах, полученных </a:t>
            </a:r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ОТ-ПЦР; для </a:t>
            </a:r>
            <a:r>
              <a:rPr lang="ru-RU" sz="2400" dirty="0"/>
              <a:t>высоких значений оценка точнее.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3360" y="5657671"/>
            <a:ext cx="646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(4) Стандартное отклонение распределения </a:t>
            </a:r>
            <a:r>
              <a:rPr lang="en-US" sz="2400" i="1" dirty="0" err="1" smtClean="0"/>
              <a:t>S</a:t>
            </a:r>
            <a:r>
              <a:rPr lang="en-US" sz="2400" i="1" baseline="-25000" dirty="0" err="1" smtClean="0"/>
              <a:t>r</a:t>
            </a:r>
            <a:r>
              <a:rPr lang="ru-RU" sz="2400" dirty="0" smtClean="0"/>
              <a:t> </a:t>
            </a:r>
            <a:r>
              <a:rPr lang="ru-RU" sz="2400" dirty="0" smtClean="0"/>
              <a:t>для контрольных генов по данным </a:t>
            </a:r>
            <a:r>
              <a:rPr lang="ru-RU" sz="2400" dirty="0" err="1" smtClean="0"/>
              <a:t>бутстреп</a:t>
            </a:r>
            <a:r>
              <a:rPr lang="ru-RU" sz="2400" dirty="0" smtClean="0"/>
              <a:t>-анализа; </a:t>
            </a:r>
            <a:r>
              <a:rPr lang="ru-RU" sz="2400" dirty="0" smtClean="0"/>
              <a:t>для низких значений </a:t>
            </a:r>
            <a:r>
              <a:rPr lang="ru-RU" sz="2400" dirty="0" smtClean="0"/>
              <a:t>оценки </a:t>
            </a:r>
            <a:r>
              <a:rPr lang="ru-RU" sz="2400" dirty="0" smtClean="0"/>
              <a:t>точнее. </a:t>
            </a:r>
            <a:endParaRPr lang="ru-RU" sz="2400" dirty="0"/>
          </a:p>
        </p:txBody>
      </p:sp>
      <p:pic>
        <p:nvPicPr>
          <p:cNvPr id="24" name="Объект 6">
            <a:extLst>
              <a:ext uri="{FF2B5EF4-FFF2-40B4-BE49-F238E27FC236}">
                <a16:creationId xmlns:a16="http://schemas.microsoft.com/office/drawing/2014/main" id="{CB65FF81-652F-409E-82E2-9E1A4A930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462" r="1158" b="1394"/>
          <a:stretch/>
        </p:blipFill>
        <p:spPr>
          <a:xfrm>
            <a:off x="7966977" y="4665681"/>
            <a:ext cx="3666223" cy="2099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9484" r="31610" b="10666"/>
          <a:stretch/>
        </p:blipFill>
        <p:spPr>
          <a:xfrm>
            <a:off x="8438189" y="1649294"/>
            <a:ext cx="2604353" cy="2586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6043" y="3093242"/>
            <a:ext cx="14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Картировано</a:t>
            </a:r>
            <a:r>
              <a:rPr lang="ru-RU" sz="1600" dirty="0" smtClean="0"/>
              <a:t>, уникально</a:t>
            </a:r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060239" y="2562054"/>
            <a:ext cx="1013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Картир</a:t>
            </a:r>
            <a:r>
              <a:rPr lang="ru-RU" sz="1600" dirty="0" smtClean="0"/>
              <a:t>-</a:t>
            </a:r>
          </a:p>
          <a:p>
            <a:r>
              <a:rPr lang="ru-RU" sz="1600" dirty="0" err="1" smtClean="0"/>
              <a:t>овано</a:t>
            </a:r>
            <a:r>
              <a:rPr lang="ru-RU" sz="1600" dirty="0" smtClean="0"/>
              <a:t>, </a:t>
            </a:r>
            <a:r>
              <a:rPr lang="ru-RU" sz="1600" dirty="0" err="1" smtClean="0"/>
              <a:t>множест</a:t>
            </a:r>
            <a:r>
              <a:rPr lang="ru-RU" sz="1600" dirty="0" smtClean="0"/>
              <a:t>-</a:t>
            </a:r>
          </a:p>
          <a:p>
            <a:r>
              <a:rPr lang="ru-RU" sz="1600" dirty="0" err="1" smtClean="0"/>
              <a:t>венно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2106" y="1727753"/>
            <a:ext cx="145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</a:t>
            </a:r>
          </a:p>
          <a:p>
            <a:r>
              <a:rPr lang="ru-RU" sz="1600" dirty="0" err="1" smtClean="0"/>
              <a:t>картир</a:t>
            </a:r>
            <a:endParaRPr lang="ru-RU" sz="1600" dirty="0" smtClean="0"/>
          </a:p>
          <a:p>
            <a:r>
              <a:rPr lang="ru-RU" sz="1600" dirty="0" smtClean="0"/>
              <a:t>-</a:t>
            </a:r>
            <a:r>
              <a:rPr lang="ru-RU" sz="1600" dirty="0" err="1" smtClean="0"/>
              <a:t>овано</a:t>
            </a:r>
            <a:endParaRPr lang="en-US" sz="1600" dirty="0"/>
          </a:p>
        </p:txBody>
      </p:sp>
      <p:sp>
        <p:nvSpPr>
          <p:cNvPr id="27" name="Rectangle 15"/>
          <p:cNvSpPr/>
          <p:nvPr/>
        </p:nvSpPr>
        <p:spPr>
          <a:xfrm>
            <a:off x="7041985" y="1355117"/>
            <a:ext cx="487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Категории прочтений при картировании</a:t>
            </a:r>
            <a:endParaRPr lang="ru-RU" i="1" dirty="0"/>
          </a:p>
        </p:txBody>
      </p:sp>
      <p:sp>
        <p:nvSpPr>
          <p:cNvPr id="29" name="Rectangle 15"/>
          <p:cNvSpPr/>
          <p:nvPr/>
        </p:nvSpPr>
        <p:spPr>
          <a:xfrm>
            <a:off x="6516389" y="4144723"/>
            <a:ext cx="580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Корреляция результатов </a:t>
            </a:r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</a:t>
            </a:r>
            <a:r>
              <a:rPr lang="ru-RU" b="1" dirty="0" smtClean="0"/>
              <a:t>и от-ПЦР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25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3521</Words>
  <Application>Microsoft Office PowerPoint</Application>
  <PresentationFormat>Широкоэкранный</PresentationFormat>
  <Paragraphs>567</Paragraphs>
  <Slides>38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Поиск генов, ассоциированных с частичным альбинизмом и меланизмом у ячменя Hordeum vulgare L., на основе анализа транскриптомных данных</vt:lpstr>
      <vt:lpstr>Хлорофилл и меланин: важные пигменты растений</vt:lpstr>
      <vt:lpstr>Ячмень: модельный организм и сельскохозяйственная культура</vt:lpstr>
      <vt:lpstr>Линия ячменя с частичным альбинизмом колоса</vt:lpstr>
      <vt:lpstr>Линия ячменя с темной окраской колоса</vt:lpstr>
      <vt:lpstr>Цель и задачи исследования</vt:lpstr>
      <vt:lpstr>Определение дифференциальной экспрессии генов по данным секвенирования транскриптома</vt:lpstr>
      <vt:lpstr>Формирование конвейеров программ для оценки экспрессии генов </vt:lpstr>
      <vt:lpstr>Оценка качества определения дифференциальной экспрессии генов по данным секвенирования транскриптома</vt:lpstr>
      <vt:lpstr>Выбор оптимального конвейера для транскриптомных библиотек линий Bowman/i:BwAlm</vt:lpstr>
      <vt:lpstr>Анализ транскриптомов на основе сборки de novo</vt:lpstr>
      <vt:lpstr>Анализ транскриптомов на основе сборки de novo: гибридный подход</vt:lpstr>
      <vt:lpstr>Анализ транскриптомов для определения дифференциально экспрессирующихся генов в линиях Bowman/i:BwAlm</vt:lpstr>
      <vt:lpstr>Анализ транскриптомов для определения дифференциально экспрессирующихся генов в линиях Bowman/i:BwAlm</vt:lpstr>
      <vt:lpstr>Анализ изменения экспрессии генов, кодируемых в пластидах в линиях Bowman/i:BwAlm</vt:lpstr>
      <vt:lpstr>Сборка транскриптома de novo в линиях Bowman/i:BwAlm</vt:lpstr>
      <vt:lpstr>Анализ структуры последовательности транскрипта DN5639c0g1t1 Bowman/i:BwAlm</vt:lpstr>
      <vt:lpstr>Анализ транскриптомов для определения дифференциально экспрессирующихся генов в линиях Bowman/i:BwBlp</vt:lpstr>
      <vt:lpstr>Анализ транскриптомов для определения дифференциально экспрессирующихся генов в линиях Bowman/i:BwBlp</vt:lpstr>
      <vt:lpstr>Анализ изменения экспрессии пластидных генов в линиях Bowman/i:BwBlp</vt:lpstr>
      <vt:lpstr>Презентация PowerPoint</vt:lpstr>
      <vt:lpstr>Выводы</vt:lpstr>
      <vt:lpstr>Выводы</vt:lpstr>
      <vt:lpstr>Положения, выносимые на защиту</vt:lpstr>
      <vt:lpstr>Экзамены кандидатского минимума</vt:lpstr>
      <vt:lpstr>Апробация результатов диссертационной работы</vt:lpstr>
      <vt:lpstr>Презентация PowerPoint</vt:lpstr>
      <vt:lpstr>Конвейер компьютерной обработки - картирование</vt:lpstr>
      <vt:lpstr>Конвейер компьютерной обработки - картирование</vt:lpstr>
      <vt:lpstr>Презентация PowerPoint</vt:lpstr>
      <vt:lpstr>Конвейер de novo реконструкции транскриптома</vt:lpstr>
      <vt:lpstr>Изменение экспрессии пластидных генов</vt:lpstr>
      <vt:lpstr>Презентация PowerPoint</vt:lpstr>
      <vt:lpstr>Презентация PowerPoint</vt:lpstr>
      <vt:lpstr>Экспериментальная локализация гена, кодирующего новый прохибитин-подобный белок H. vulgare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генов, ассоциированных с частичным альбинизмом и меланизмом у ячменя Hordeum vulgare L., на основе анализа транскриптомных данных</dc:title>
  <dc:creator>admin</dc:creator>
  <cp:lastModifiedBy>admin</cp:lastModifiedBy>
  <cp:revision>79</cp:revision>
  <dcterms:created xsi:type="dcterms:W3CDTF">2021-08-12T15:13:07Z</dcterms:created>
  <dcterms:modified xsi:type="dcterms:W3CDTF">2021-08-16T07:59:20Z</dcterms:modified>
</cp:coreProperties>
</file>