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65" r:id="rId3"/>
    <p:sldId id="358" r:id="rId4"/>
    <p:sldId id="366" r:id="rId5"/>
    <p:sldId id="363" r:id="rId6"/>
    <p:sldId id="369" r:id="rId7"/>
    <p:sldId id="377" r:id="rId8"/>
    <p:sldId id="344" r:id="rId9"/>
    <p:sldId id="337" r:id="rId10"/>
    <p:sldId id="355" r:id="rId11"/>
    <p:sldId id="304" r:id="rId12"/>
    <p:sldId id="350" r:id="rId13"/>
    <p:sldId id="323" r:id="rId14"/>
    <p:sldId id="351" r:id="rId15"/>
    <p:sldId id="370" r:id="rId16"/>
    <p:sldId id="368" r:id="rId17"/>
    <p:sldId id="265" r:id="rId18"/>
    <p:sldId id="302" r:id="rId19"/>
    <p:sldId id="267" r:id="rId20"/>
    <p:sldId id="333" r:id="rId21"/>
    <p:sldId id="303" r:id="rId22"/>
    <p:sldId id="349" r:id="rId23"/>
    <p:sldId id="325" r:id="rId24"/>
    <p:sldId id="272" r:id="rId25"/>
    <p:sldId id="378" r:id="rId26"/>
    <p:sldId id="338" r:id="rId27"/>
    <p:sldId id="275" r:id="rId28"/>
    <p:sldId id="276" r:id="rId29"/>
    <p:sldId id="371" r:id="rId30"/>
    <p:sldId id="376" r:id="rId31"/>
    <p:sldId id="372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ita" initials="N" lastIdx="1" clrIdx="0">
    <p:extLst>
      <p:ext uri="{19B8F6BF-5375-455C-9EA6-DF929625EA0E}">
        <p15:presenceInfo xmlns:p15="http://schemas.microsoft.com/office/powerpoint/2012/main" userId="Niki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DB03"/>
    <a:srgbClr val="996600"/>
    <a:srgbClr val="CC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3" autoAdjust="0"/>
    <p:restoredTop sz="95995" autoAdjust="0"/>
  </p:normalViewPr>
  <p:slideViewPr>
    <p:cSldViewPr>
      <p:cViewPr varScale="1">
        <p:scale>
          <a:sx n="129" d="100"/>
          <a:sy n="129" d="100"/>
        </p:scale>
        <p:origin x="5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F6ABE-9670-43AA-9EA2-6F5CF6351D72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48AEE-2299-49FF-9F8E-25CD7D81ED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7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48AEE-2299-49FF-9F8E-25CD7D81EDE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8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48AEE-2299-49FF-9F8E-25CD7D81ED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2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48AEE-2299-49FF-9F8E-25CD7D81EDE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0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4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4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18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68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9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2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8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3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2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24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2BC8-3909-4D8B-BE5C-D464E5AD1096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F1B73-0EF0-4160-9150-BE7FDA65E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0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36.png"/><Relationship Id="rId3" Type="http://schemas.openxmlformats.org/officeDocument/2006/relationships/image" Target="../media/image43.png"/><Relationship Id="rId21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2.png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1.png"/><Relationship Id="rId2" Type="http://schemas.openxmlformats.org/officeDocument/2006/relationships/image" Target="../media/image5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microsoft.com/office/2007/relationships/hdphoto" Target="../media/hdphoto5.wdp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98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804248" y="3414111"/>
            <a:ext cx="2052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cs typeface="Arial" charset="0"/>
              </a:rPr>
              <a:t>Иванисенко Н.В.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83527" y="4210688"/>
            <a:ext cx="4140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+mj-lt"/>
                <a:cs typeface="Arial" charset="0"/>
              </a:rPr>
              <a:t>Научный руководитель: </a:t>
            </a:r>
          </a:p>
          <a:p>
            <a:pPr algn="r"/>
            <a:r>
              <a:rPr lang="ru-RU" sz="1600" dirty="0">
                <a:latin typeface="+mj-lt"/>
                <a:cs typeface="Arial" charset="0"/>
              </a:rPr>
              <a:t>д.б.н., Лаврик И.Н.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2931794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Специальность 03.01.09––«Математическая биология, </a:t>
            </a:r>
            <a:r>
              <a:rPr lang="ru-RU" sz="1400" dirty="0" err="1">
                <a:latin typeface="+mj-lt"/>
              </a:rPr>
              <a:t>биоинформатика</a:t>
            </a:r>
            <a:r>
              <a:rPr lang="ru-RU" sz="1400" dirty="0">
                <a:latin typeface="+mj-lt"/>
              </a:rPr>
              <a:t>»</a:t>
            </a: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287339" y="915569"/>
            <a:ext cx="8569325" cy="102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b="1" dirty="0">
                <a:effectLst/>
                <a:latin typeface="+mj-lt"/>
                <a:ea typeface="Arial" panose="020B0604020202020204" pitchFamily="34" charset="0"/>
              </a:rPr>
              <a:t>Исследование роли белок-белковых взаимодействий</a:t>
            </a:r>
          </a:p>
          <a:p>
            <a:pPr algn="ctr">
              <a:lnSpc>
                <a:spcPct val="115000"/>
              </a:lnSpc>
            </a:pPr>
            <a:r>
              <a:rPr lang="ru-RU" sz="1800" b="1" dirty="0">
                <a:effectLst/>
                <a:latin typeface="+mj-lt"/>
                <a:ea typeface="Arial" panose="020B0604020202020204" pitchFamily="34" charset="0"/>
              </a:rPr>
              <a:t>в комплексе DISC внешнего сигнального пути программируемой клеточной гибели методами компьютерного моделирования</a:t>
            </a:r>
            <a:endParaRPr lang="ru-RU" sz="1800" dirty="0"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2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C9ACB7-2B47-400F-B8A6-A6D3115D8AEF}"/>
              </a:ext>
            </a:extLst>
          </p:cNvPr>
          <p:cNvSpPr txBox="1"/>
          <p:nvPr/>
        </p:nvSpPr>
        <p:spPr>
          <a:xfrm>
            <a:off x="179512" y="195486"/>
            <a:ext cx="8640960" cy="5262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</a:pPr>
            <a:r>
              <a:rPr lang="ru-RU" sz="1600" b="1" dirty="0">
                <a:effectLst/>
                <a:latin typeface="+mj-lt"/>
                <a:ea typeface="Times New Roman" panose="02020603050405020304" pitchFamily="18" charset="0"/>
              </a:rPr>
              <a:t>Положения, выносимые на защиту:</a:t>
            </a:r>
            <a:endParaRPr lang="ru-RU" sz="1600" dirty="0">
              <a:effectLst/>
              <a:latin typeface="+mj-lt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1. Компьютерная модель структуры комплекса химического соединения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FLIPin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(2-[[4-(4-pyridyl)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benzoyl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]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amino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]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ethyl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3-(3-pyridyl-methylsulfamoyl)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benzoate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) с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гетеродимером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c-FLIPL/каспаза-8, построенная с помощью методов молекулярного компьютерного дизайна, и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in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silico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скрининга библиотеки ZINC, описывает сайт связывания и положение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FLIPin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, которое является основой для создания низкомолекулярных химических соединений, способных увеличивать активность протеолитической функции каспазы-8 и индукцию внешнего сигнального пути программируемой клеточной гибели.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2. Белок c-FLIP регулирует структуру и состав DED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филаментов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в комплексах DISC, а также способствует кооперативному связыванию DED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филаментов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из разных комплексов и образованию макромолекулярного комплекса DISC.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ea typeface="Times New Roman" panose="02020603050405020304" pitchFamily="18" charset="0"/>
              </a:rPr>
              <a:t>3. Структурная модель </a:t>
            </a:r>
            <a:r>
              <a:rPr lang="en-US" sz="1200" dirty="0">
                <a:ea typeface="Times New Roman" panose="02020603050405020304" pitchFamily="18" charset="0"/>
              </a:rPr>
              <a:t>DISC</a:t>
            </a:r>
            <a:r>
              <a:rPr lang="ru-RU" sz="1200" dirty="0">
                <a:ea typeface="Times New Roman" panose="02020603050405020304" pitchFamily="18" charset="0"/>
              </a:rPr>
              <a:t> описывает связывания NEMO с комплексом DISC в результате взаимодействия с DED1 доменом белка c-FLIP.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4. Предсказанный с помощью методов компьютерного анализа пептид (LAQLQVAYHQLFQEYYNHIKSSRRRRRRRRR)-структурный миметик альфа-спирального участка (K123-Y156) белка NEMO способен связываться с DED1 доменом белка c-FLIP, препятствуя его взаимодействиям с белком NEMO, может быть использован как ингибитор CD95-индуцированной активации сигнального пути NF-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κB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ea typeface="Times New Roman" panose="02020603050405020304" pitchFamily="18" charset="0"/>
              </a:rPr>
              <a:t>5. Кинетическая математическая модель позволяет количественно оценить активность соединения </a:t>
            </a:r>
            <a:r>
              <a:rPr lang="ru-RU" sz="1200" dirty="0" err="1">
                <a:ea typeface="Times New Roman" panose="02020603050405020304" pitchFamily="18" charset="0"/>
              </a:rPr>
              <a:t>FLIPin</a:t>
            </a:r>
            <a:r>
              <a:rPr lang="ru-RU" sz="1200" dirty="0">
                <a:ea typeface="Times New Roman" panose="02020603050405020304" pitchFamily="18" charset="0"/>
              </a:rPr>
              <a:t> и предсказать оптимальные соотношения между белками c-FLIP и прокаспазой-8 в клетке, при которых активность данного соединения будет наиболее велика.</a:t>
            </a:r>
          </a:p>
          <a:p>
            <a:pPr>
              <a:lnSpc>
                <a:spcPct val="115000"/>
              </a:lnSpc>
              <a:spcBef>
                <a:spcPts val="1200"/>
              </a:spcBef>
            </a:pPr>
            <a:endParaRPr lang="ru-RU" sz="1200" dirty="0"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dirty="0">
                <a:effectLst/>
                <a:latin typeface="+mj-lt"/>
                <a:ea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3422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C86DF23-2783-4064-84CB-223951D0D6E2}"/>
              </a:ext>
            </a:extLst>
          </p:cNvPr>
          <p:cNvSpPr/>
          <p:nvPr/>
        </p:nvSpPr>
        <p:spPr>
          <a:xfrm>
            <a:off x="4791704" y="3282645"/>
            <a:ext cx="4081373" cy="18093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1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  <a:alpha val="53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83C1335-E1C1-4859-B974-D8A92D007545}"/>
              </a:ext>
            </a:extLst>
          </p:cNvPr>
          <p:cNvSpPr/>
          <p:nvPr/>
        </p:nvSpPr>
        <p:spPr>
          <a:xfrm>
            <a:off x="4791704" y="461664"/>
            <a:ext cx="4081373" cy="273031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bg1">
                  <a:lumMod val="85000"/>
                  <a:alpha val="63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5C4ECF0-A7DD-4635-AD3B-538581AE2F28}"/>
              </a:ext>
            </a:extLst>
          </p:cNvPr>
          <p:cNvSpPr/>
          <p:nvPr/>
        </p:nvSpPr>
        <p:spPr>
          <a:xfrm>
            <a:off x="134110" y="546574"/>
            <a:ext cx="4218188" cy="44734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7" y="2805115"/>
            <a:ext cx="2722365" cy="206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975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Материалы и методы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8118" y="1100507"/>
                <a:ext cx="4026899" cy="1461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𝐸</m:t>
                      </m:r>
                      <m:r>
                        <a:rPr lang="en-US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𝑖𝑛𝑡𝑒𝑟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𝑟𝑒𝑝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𝑖𝑛𝑡𝑒𝑟</m:t>
                          </m:r>
                          <m:r>
                            <a:rPr lang="en-US" sz="1200" i="1">
                              <a:latin typeface="Cambria Math"/>
                            </a:rPr>
                            <m:t> </m:t>
                          </m:r>
                          <m:r>
                            <a:rPr lang="en-US" sz="1200" i="1">
                              <a:latin typeface="Cambria Math"/>
                            </a:rPr>
                            <m:t>𝑟𝑒𝑝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𝑖𝑛𝑡𝑒𝑟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𝑎𝑡𝑟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𝑖𝑛𝑡𝑒𝑟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𝑎𝑡𝑟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𝑠𝑜𝑙𝑣𝑎𝑡𝑖𝑜𝑛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𝑠𝑜𝑙𝑣𝑎𝑡𝑖𝑜𝑛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𝑏𝑏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_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h𝑏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𝑏𝑏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_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h𝑏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𝑏𝑏</m:t>
                          </m:r>
                          <m:r>
                            <a:rPr lang="en-US" sz="1200" i="1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𝑏𝑏</m:t>
                          </m:r>
                          <m:r>
                            <a:rPr lang="en-US" sz="1200" i="1">
                              <a:latin typeface="Cambria Math"/>
                            </a:rPr>
                            <m:t>_</m:t>
                          </m:r>
                          <m:r>
                            <a:rPr lang="en-US" sz="1200" i="1">
                              <a:latin typeface="Cambria Math"/>
                            </a:rPr>
                            <m:t>h𝑏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𝑏𝑏</m:t>
                          </m:r>
                          <m:r>
                            <a:rPr lang="en-US" sz="1200" i="1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𝑏𝑏</m:t>
                          </m:r>
                          <m:r>
                            <a:rPr lang="en-US" sz="1200" i="1">
                              <a:latin typeface="Cambria Math"/>
                            </a:rPr>
                            <m:t>_</m:t>
                          </m:r>
                          <m:r>
                            <a:rPr lang="en-US" sz="1200" i="1">
                              <a:latin typeface="Cambria Math"/>
                            </a:rPr>
                            <m:t>h𝑏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i="1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_</m:t>
                          </m:r>
                          <m:r>
                            <a:rPr lang="en-US" sz="1200" i="1">
                              <a:latin typeface="Cambria Math"/>
                            </a:rPr>
                            <m:t>h𝑏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i="1">
                              <a:latin typeface="Cambria Math"/>
                            </a:rPr>
                            <m:t>/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𝑠𝑐</m:t>
                          </m:r>
                          <m:r>
                            <a:rPr lang="en-US" sz="1200" i="1">
                              <a:latin typeface="Cambria Math"/>
                            </a:rPr>
                            <m:t>_</m:t>
                          </m:r>
                          <m:r>
                            <a:rPr lang="en-US" sz="1200" i="1">
                              <a:latin typeface="Cambria Math"/>
                            </a:rPr>
                            <m:t>h𝑏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𝑝𝑎𝑖𝑟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𝑝𝑎𝑖𝑟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𝑑𝑢𝑛𝑏𝑟𝑎𝑐𝑘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𝑑𝑢𝑛𝑏𝑟𝑎𝑐𝑘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𝑟𝑎𝑚𝑎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𝑟𝑎𝑚𝑎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𝑟𝑒𝑓𝑒𝑟𝑒𝑛𝑐𝑒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𝑟𝑒𝑓𝑒𝑟𝑒𝑛𝑐𝑒</m:t>
                          </m:r>
                        </m:sub>
                      </m:sSub>
                    </m:oMath>
                  </m:oMathPara>
                </a14:m>
                <a:endParaRPr lang="ru-RU" sz="1200" dirty="0"/>
              </a:p>
              <a:p>
                <a:endParaRPr lang="ru-RU" sz="1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18" y="1100507"/>
                <a:ext cx="4026899" cy="14616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3528" y="577287"/>
            <a:ext cx="364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</a:t>
            </a:r>
            <a:r>
              <a:rPr lang="ru-RU" sz="1400" b="1" dirty="0"/>
              <a:t>Структурное моделирование с использованием</a:t>
            </a:r>
            <a:r>
              <a:rPr lang="en-US" sz="1400" b="1" dirty="0"/>
              <a:t> Rosetta </a:t>
            </a:r>
            <a:r>
              <a:rPr lang="ru-RU" sz="1400" b="1" dirty="0"/>
              <a:t>и </a:t>
            </a:r>
            <a:r>
              <a:rPr lang="en-US" sz="1400" b="1" dirty="0" err="1"/>
              <a:t>FoldX</a:t>
            </a:r>
            <a:endParaRPr lang="ru-RU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FF707-CE08-4742-B13D-25EFDA3B05C5}"/>
              </a:ext>
            </a:extLst>
          </p:cNvPr>
          <p:cNvSpPr txBox="1"/>
          <p:nvPr/>
        </p:nvSpPr>
        <p:spPr>
          <a:xfrm>
            <a:off x="5050697" y="590602"/>
            <a:ext cx="344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Молекулярный </a:t>
            </a:r>
            <a:r>
              <a:rPr lang="ru-RU" sz="1400" b="1" dirty="0" err="1"/>
              <a:t>докинг</a:t>
            </a:r>
            <a:r>
              <a:rPr lang="ru-RU" sz="1400" b="1" dirty="0"/>
              <a:t> с использованием</a:t>
            </a:r>
          </a:p>
          <a:p>
            <a:pPr algn="ctr"/>
            <a:r>
              <a:rPr lang="ru-RU" sz="1400" b="1" dirty="0"/>
              <a:t>пакета</a:t>
            </a:r>
            <a:r>
              <a:rPr lang="en-US" sz="1400" b="1" dirty="0"/>
              <a:t> Glide</a:t>
            </a:r>
            <a:endParaRPr lang="ru-RU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EC0B9E-41F5-4E1B-A6C8-40D098D6CD9D}"/>
              </a:ext>
            </a:extLst>
          </p:cNvPr>
          <p:cNvSpPr txBox="1"/>
          <p:nvPr/>
        </p:nvSpPr>
        <p:spPr>
          <a:xfrm>
            <a:off x="4828939" y="3356961"/>
            <a:ext cx="388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Кинетическое математическое моделирование</a:t>
            </a:r>
          </a:p>
          <a:p>
            <a:pPr algn="ctr"/>
            <a:r>
              <a:rPr lang="ru-RU" sz="1400" b="1" dirty="0"/>
              <a:t>с использованием систем ОДУ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6FFDC72-ECD1-4298-9D8F-80ABDD147052}"/>
              </a:ext>
            </a:extLst>
          </p:cNvPr>
          <p:cNvGrpSpPr>
            <a:grpSpLocks noChangeAspect="1"/>
          </p:cNvGrpSpPr>
          <p:nvPr/>
        </p:nvGrpSpPr>
        <p:grpSpPr>
          <a:xfrm>
            <a:off x="5225075" y="1709504"/>
            <a:ext cx="665176" cy="1150278"/>
            <a:chOff x="395536" y="1083129"/>
            <a:chExt cx="1330351" cy="23005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7CCB967-C710-4AF5-84F0-C472E455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69" y="1404177"/>
              <a:ext cx="1012095" cy="75907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02663B-4ED1-48DF-BCB6-1BE3656B0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221" y="2073500"/>
              <a:ext cx="655602" cy="44978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364A712-4CC7-4A14-A3E1-78CF67D50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34" y="2652163"/>
              <a:ext cx="975362" cy="73152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9E904-3A45-4834-AA31-83FF89525A11}"/>
                </a:ext>
              </a:extLst>
            </p:cNvPr>
            <p:cNvSpPr txBox="1"/>
            <p:nvPr/>
          </p:nvSpPr>
          <p:spPr>
            <a:xfrm>
              <a:off x="849340" y="241110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…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B462DC3-F8AB-4207-B99C-CC6D1E3A615F}"/>
                </a:ext>
              </a:extLst>
            </p:cNvPr>
            <p:cNvSpPr/>
            <p:nvPr/>
          </p:nvSpPr>
          <p:spPr>
            <a:xfrm>
              <a:off x="395536" y="1083129"/>
              <a:ext cx="1330351" cy="219122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8CC94E-DC2A-49CD-8886-5AF7806FE8A6}"/>
                </a:ext>
              </a:extLst>
            </p:cNvPr>
            <p:cNvSpPr txBox="1"/>
            <p:nvPr/>
          </p:nvSpPr>
          <p:spPr>
            <a:xfrm>
              <a:off x="566798" y="1083129"/>
              <a:ext cx="36946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200" dirty="0"/>
            </a:p>
          </p:txBody>
        </p:sp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FB2DC376-8F65-40B3-ACE6-AA6915CDDF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4175"/>
            <a:ext cx="1940293" cy="196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B57B55-D97C-4DCC-9856-6864A7A95F42}"/>
              </a:ext>
            </a:extLst>
          </p:cNvPr>
          <p:cNvSpPr/>
          <p:nvPr/>
        </p:nvSpPr>
        <p:spPr>
          <a:xfrm>
            <a:off x="6987053" y="1892320"/>
            <a:ext cx="1174663" cy="7331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48D066-16E0-400B-AC49-79ED40B1571C}"/>
              </a:ext>
            </a:extLst>
          </p:cNvPr>
          <p:cNvSpPr txBox="1"/>
          <p:nvPr/>
        </p:nvSpPr>
        <p:spPr>
          <a:xfrm>
            <a:off x="4894855" y="1229860"/>
            <a:ext cx="1399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Библиотека </a:t>
            </a:r>
          </a:p>
          <a:p>
            <a:pPr algn="ctr"/>
            <a:r>
              <a:rPr lang="ru-RU" sz="1200" dirty="0"/>
              <a:t>соединений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02AE963-5E7F-42B7-8759-EB29F75794B0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890251" y="2257310"/>
            <a:ext cx="1096802" cy="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80FC10-5871-4E73-9272-8DD2C1BFC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4855" y="3970846"/>
            <a:ext cx="3902616" cy="8677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FA6342-AE9C-4C87-ACED-567D4AE63B8C}"/>
              </a:ext>
            </a:extLst>
          </p:cNvPr>
          <p:cNvSpPr txBox="1"/>
          <p:nvPr/>
        </p:nvSpPr>
        <p:spPr>
          <a:xfrm>
            <a:off x="6010648" y="1750078"/>
            <a:ext cx="71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 score</a:t>
            </a:r>
          </a:p>
          <a:p>
            <a:r>
              <a:rPr lang="en-US" sz="1200" dirty="0"/>
              <a:t>XP score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4024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6D600C-9DAE-41B6-9627-69C3F1B34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24" y="987574"/>
            <a:ext cx="4308730" cy="3231548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1BB6883-8C93-45BB-B119-B9E350D91A97}"/>
              </a:ext>
            </a:extLst>
          </p:cNvPr>
          <p:cNvGrpSpPr>
            <a:grpSpLocks noChangeAspect="1"/>
          </p:cNvGrpSpPr>
          <p:nvPr/>
        </p:nvGrpSpPr>
        <p:grpSpPr>
          <a:xfrm>
            <a:off x="4328405" y="849074"/>
            <a:ext cx="4804727" cy="3442454"/>
            <a:chOff x="3461829" y="29970"/>
            <a:chExt cx="7478727" cy="53583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0407C4F-88EC-4057-838D-23BAB714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829" y="319313"/>
              <a:ext cx="6758609" cy="50689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AC643E-1AF0-4576-8A7B-B639A6FDE4CB}"/>
                </a:ext>
              </a:extLst>
            </p:cNvPr>
            <p:cNvSpPr txBox="1"/>
            <p:nvPr/>
          </p:nvSpPr>
          <p:spPr>
            <a:xfrm>
              <a:off x="5165536" y="29970"/>
              <a:ext cx="3224118" cy="479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err="1"/>
                <a:t>каспаза</a:t>
              </a:r>
              <a:r>
                <a:rPr lang="en-US" sz="1400" b="1" dirty="0"/>
                <a:t>-8 </a:t>
              </a:r>
              <a:r>
                <a:rPr lang="en-US" sz="1200" dirty="0"/>
                <a:t>[PDB ID 3KJQ]</a:t>
              </a:r>
              <a:endParaRPr lang="ru-RU" sz="1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EDBB1B-E4C5-40B6-9255-FD63ED92A399}"/>
                </a:ext>
              </a:extLst>
            </p:cNvPr>
            <p:cNvSpPr txBox="1"/>
            <p:nvPr/>
          </p:nvSpPr>
          <p:spPr>
            <a:xfrm>
              <a:off x="7192975" y="4528856"/>
              <a:ext cx="3747581" cy="479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c-FLIP </a:t>
              </a:r>
              <a:r>
                <a:rPr lang="en-US" sz="1400" dirty="0"/>
                <a:t>[PDB ID 3H11]</a:t>
              </a:r>
              <a:endParaRPr lang="ru-RU" sz="1400" dirty="0"/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C826114-6CAD-4FAE-ACD3-542F44A55E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306" y="2896337"/>
              <a:ext cx="67689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8A88A1-389C-4B81-8769-B3BA03D033AC}"/>
                </a:ext>
              </a:extLst>
            </p:cNvPr>
            <p:cNvSpPr txBox="1"/>
            <p:nvPr/>
          </p:nvSpPr>
          <p:spPr>
            <a:xfrm>
              <a:off x="8200367" y="2379757"/>
              <a:ext cx="2559221" cy="791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Сайт виртуального скрининга низкомолекулярных соединений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FAE3FB-CE81-4214-A495-8ADA51041759}"/>
              </a:ext>
            </a:extLst>
          </p:cNvPr>
          <p:cNvGrpSpPr>
            <a:grpSpLocks noChangeAspect="1"/>
          </p:cNvGrpSpPr>
          <p:nvPr/>
        </p:nvGrpSpPr>
        <p:grpSpPr>
          <a:xfrm>
            <a:off x="2277260" y="2167466"/>
            <a:ext cx="1443614" cy="1111792"/>
            <a:chOff x="2514018" y="2297700"/>
            <a:chExt cx="1110991" cy="855624"/>
          </a:xfrm>
        </p:grpSpPr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50F9D8BF-A1DE-4400-B6DE-7EF84F161198}"/>
                </a:ext>
              </a:extLst>
            </p:cNvPr>
            <p:cNvSpPr/>
            <p:nvPr/>
          </p:nvSpPr>
          <p:spPr>
            <a:xfrm>
              <a:off x="2514018" y="2455309"/>
              <a:ext cx="916572" cy="368274"/>
            </a:xfrm>
            <a:custGeom>
              <a:avLst/>
              <a:gdLst>
                <a:gd name="connsiteX0" fmla="*/ 816078 w 1438009"/>
                <a:gd name="connsiteY0" fmla="*/ 0 h 578874"/>
                <a:gd name="connsiteX1" fmla="*/ 806245 w 1438009"/>
                <a:gd name="connsiteY1" fmla="*/ 49161 h 578874"/>
                <a:gd name="connsiteX2" fmla="*/ 835742 w 1438009"/>
                <a:gd name="connsiteY2" fmla="*/ 117987 h 578874"/>
                <a:gd name="connsiteX3" fmla="*/ 973394 w 1438009"/>
                <a:gd name="connsiteY3" fmla="*/ 98323 h 578874"/>
                <a:gd name="connsiteX4" fmla="*/ 1012723 w 1438009"/>
                <a:gd name="connsiteY4" fmla="*/ 88491 h 578874"/>
                <a:gd name="connsiteX5" fmla="*/ 1071716 w 1438009"/>
                <a:gd name="connsiteY5" fmla="*/ 98323 h 578874"/>
                <a:gd name="connsiteX6" fmla="*/ 1081549 w 1438009"/>
                <a:gd name="connsiteY6" fmla="*/ 137652 h 578874"/>
                <a:gd name="connsiteX7" fmla="*/ 1120878 w 1438009"/>
                <a:gd name="connsiteY7" fmla="*/ 206478 h 578874"/>
                <a:gd name="connsiteX8" fmla="*/ 1189704 w 1438009"/>
                <a:gd name="connsiteY8" fmla="*/ 216310 h 578874"/>
                <a:gd name="connsiteX9" fmla="*/ 1229033 w 1438009"/>
                <a:gd name="connsiteY9" fmla="*/ 255639 h 578874"/>
                <a:gd name="connsiteX10" fmla="*/ 1248697 w 1438009"/>
                <a:gd name="connsiteY10" fmla="*/ 294968 h 578874"/>
                <a:gd name="connsiteX11" fmla="*/ 1278194 w 1438009"/>
                <a:gd name="connsiteY11" fmla="*/ 304800 h 578874"/>
                <a:gd name="connsiteX12" fmla="*/ 1415845 w 1438009"/>
                <a:gd name="connsiteY12" fmla="*/ 314632 h 578874"/>
                <a:gd name="connsiteX13" fmla="*/ 1425678 w 1438009"/>
                <a:gd name="connsiteY13" fmla="*/ 383458 h 578874"/>
                <a:gd name="connsiteX14" fmla="*/ 1396181 w 1438009"/>
                <a:gd name="connsiteY14" fmla="*/ 393291 h 578874"/>
                <a:gd name="connsiteX15" fmla="*/ 1376516 w 1438009"/>
                <a:gd name="connsiteY15" fmla="*/ 442452 h 578874"/>
                <a:gd name="connsiteX16" fmla="*/ 1366684 w 1438009"/>
                <a:gd name="connsiteY16" fmla="*/ 570271 h 578874"/>
                <a:gd name="connsiteX17" fmla="*/ 1278194 w 1438009"/>
                <a:gd name="connsiteY17" fmla="*/ 560439 h 578874"/>
                <a:gd name="connsiteX18" fmla="*/ 1248697 w 1438009"/>
                <a:gd name="connsiteY18" fmla="*/ 550607 h 578874"/>
                <a:gd name="connsiteX19" fmla="*/ 1189704 w 1438009"/>
                <a:gd name="connsiteY19" fmla="*/ 521110 h 578874"/>
                <a:gd name="connsiteX20" fmla="*/ 1160207 w 1438009"/>
                <a:gd name="connsiteY20" fmla="*/ 501445 h 578874"/>
                <a:gd name="connsiteX21" fmla="*/ 1130710 w 1438009"/>
                <a:gd name="connsiteY21" fmla="*/ 344129 h 578874"/>
                <a:gd name="connsiteX22" fmla="*/ 953729 w 1438009"/>
                <a:gd name="connsiteY22" fmla="*/ 353961 h 578874"/>
                <a:gd name="connsiteX23" fmla="*/ 875071 w 1438009"/>
                <a:gd name="connsiteY23" fmla="*/ 344129 h 578874"/>
                <a:gd name="connsiteX24" fmla="*/ 865239 w 1438009"/>
                <a:gd name="connsiteY24" fmla="*/ 304800 h 578874"/>
                <a:gd name="connsiteX25" fmla="*/ 825910 w 1438009"/>
                <a:gd name="connsiteY25" fmla="*/ 294968 h 578874"/>
                <a:gd name="connsiteX26" fmla="*/ 796413 w 1438009"/>
                <a:gd name="connsiteY26" fmla="*/ 304800 h 578874"/>
                <a:gd name="connsiteX27" fmla="*/ 747252 w 1438009"/>
                <a:gd name="connsiteY27" fmla="*/ 265471 h 578874"/>
                <a:gd name="connsiteX28" fmla="*/ 717755 w 1438009"/>
                <a:gd name="connsiteY28" fmla="*/ 235974 h 578874"/>
                <a:gd name="connsiteX29" fmla="*/ 599768 w 1438009"/>
                <a:gd name="connsiteY29" fmla="*/ 245807 h 578874"/>
                <a:gd name="connsiteX30" fmla="*/ 580104 w 1438009"/>
                <a:gd name="connsiteY30" fmla="*/ 275303 h 578874"/>
                <a:gd name="connsiteX31" fmla="*/ 550607 w 1438009"/>
                <a:gd name="connsiteY31" fmla="*/ 314632 h 578874"/>
                <a:gd name="connsiteX32" fmla="*/ 521110 w 1438009"/>
                <a:gd name="connsiteY32" fmla="*/ 324465 h 578874"/>
                <a:gd name="connsiteX33" fmla="*/ 452284 w 1438009"/>
                <a:gd name="connsiteY33" fmla="*/ 334297 h 578874"/>
                <a:gd name="connsiteX34" fmla="*/ 383458 w 1438009"/>
                <a:gd name="connsiteY34" fmla="*/ 353961 h 578874"/>
                <a:gd name="connsiteX35" fmla="*/ 304800 w 1438009"/>
                <a:gd name="connsiteY35" fmla="*/ 344129 h 578874"/>
                <a:gd name="connsiteX36" fmla="*/ 275304 w 1438009"/>
                <a:gd name="connsiteY36" fmla="*/ 324465 h 578874"/>
                <a:gd name="connsiteX37" fmla="*/ 186813 w 1438009"/>
                <a:gd name="connsiteY37" fmla="*/ 334297 h 578874"/>
                <a:gd name="connsiteX38" fmla="*/ 157316 w 1438009"/>
                <a:gd name="connsiteY38" fmla="*/ 363794 h 578874"/>
                <a:gd name="connsiteX39" fmla="*/ 19665 w 1438009"/>
                <a:gd name="connsiteY39" fmla="*/ 353961 h 578874"/>
                <a:gd name="connsiteX40" fmla="*/ 0 w 1438009"/>
                <a:gd name="connsiteY40" fmla="*/ 353961 h 5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38009" h="578874">
                  <a:moveTo>
                    <a:pt x="816078" y="0"/>
                  </a:moveTo>
                  <a:cubicBezTo>
                    <a:pt x="812800" y="16387"/>
                    <a:pt x="806245" y="32449"/>
                    <a:pt x="806245" y="49161"/>
                  </a:cubicBezTo>
                  <a:cubicBezTo>
                    <a:pt x="806245" y="80906"/>
                    <a:pt x="819686" y="93904"/>
                    <a:pt x="835742" y="117987"/>
                  </a:cubicBezTo>
                  <a:cubicBezTo>
                    <a:pt x="925367" y="95581"/>
                    <a:pt x="816918" y="120676"/>
                    <a:pt x="973394" y="98323"/>
                  </a:cubicBezTo>
                  <a:cubicBezTo>
                    <a:pt x="986771" y="96412"/>
                    <a:pt x="999613" y="91768"/>
                    <a:pt x="1012723" y="88491"/>
                  </a:cubicBezTo>
                  <a:cubicBezTo>
                    <a:pt x="1032387" y="91768"/>
                    <a:pt x="1055494" y="86736"/>
                    <a:pt x="1071716" y="98323"/>
                  </a:cubicBezTo>
                  <a:cubicBezTo>
                    <a:pt x="1082712" y="106177"/>
                    <a:pt x="1077837" y="124659"/>
                    <a:pt x="1081549" y="137652"/>
                  </a:cubicBezTo>
                  <a:cubicBezTo>
                    <a:pt x="1087787" y="159484"/>
                    <a:pt x="1099039" y="195559"/>
                    <a:pt x="1120878" y="206478"/>
                  </a:cubicBezTo>
                  <a:cubicBezTo>
                    <a:pt x="1141606" y="216842"/>
                    <a:pt x="1166762" y="213033"/>
                    <a:pt x="1189704" y="216310"/>
                  </a:cubicBezTo>
                  <a:cubicBezTo>
                    <a:pt x="1202814" y="229420"/>
                    <a:pt x="1217909" y="240807"/>
                    <a:pt x="1229033" y="255639"/>
                  </a:cubicBezTo>
                  <a:cubicBezTo>
                    <a:pt x="1237827" y="267365"/>
                    <a:pt x="1238333" y="284604"/>
                    <a:pt x="1248697" y="294968"/>
                  </a:cubicBezTo>
                  <a:cubicBezTo>
                    <a:pt x="1256026" y="302297"/>
                    <a:pt x="1267901" y="303589"/>
                    <a:pt x="1278194" y="304800"/>
                  </a:cubicBezTo>
                  <a:cubicBezTo>
                    <a:pt x="1323880" y="310175"/>
                    <a:pt x="1369961" y="311355"/>
                    <a:pt x="1415845" y="314632"/>
                  </a:cubicBezTo>
                  <a:cubicBezTo>
                    <a:pt x="1431901" y="338716"/>
                    <a:pt x="1451074" y="351712"/>
                    <a:pt x="1425678" y="383458"/>
                  </a:cubicBezTo>
                  <a:cubicBezTo>
                    <a:pt x="1419204" y="391551"/>
                    <a:pt x="1406013" y="390013"/>
                    <a:pt x="1396181" y="393291"/>
                  </a:cubicBezTo>
                  <a:cubicBezTo>
                    <a:pt x="1389626" y="409678"/>
                    <a:pt x="1379418" y="425043"/>
                    <a:pt x="1376516" y="442452"/>
                  </a:cubicBezTo>
                  <a:cubicBezTo>
                    <a:pt x="1369491" y="484603"/>
                    <a:pt x="1394040" y="537443"/>
                    <a:pt x="1366684" y="570271"/>
                  </a:cubicBezTo>
                  <a:cubicBezTo>
                    <a:pt x="1347685" y="593070"/>
                    <a:pt x="1307691" y="563716"/>
                    <a:pt x="1278194" y="560439"/>
                  </a:cubicBezTo>
                  <a:cubicBezTo>
                    <a:pt x="1268362" y="557162"/>
                    <a:pt x="1257967" y="555242"/>
                    <a:pt x="1248697" y="550607"/>
                  </a:cubicBezTo>
                  <a:cubicBezTo>
                    <a:pt x="1172454" y="512486"/>
                    <a:pt x="1263845" y="545824"/>
                    <a:pt x="1189704" y="521110"/>
                  </a:cubicBezTo>
                  <a:cubicBezTo>
                    <a:pt x="1179872" y="514555"/>
                    <a:pt x="1167772" y="510523"/>
                    <a:pt x="1160207" y="501445"/>
                  </a:cubicBezTo>
                  <a:cubicBezTo>
                    <a:pt x="1125656" y="459984"/>
                    <a:pt x="1134317" y="387419"/>
                    <a:pt x="1130710" y="344129"/>
                  </a:cubicBezTo>
                  <a:cubicBezTo>
                    <a:pt x="1071716" y="347406"/>
                    <a:pt x="1012814" y="353961"/>
                    <a:pt x="953729" y="353961"/>
                  </a:cubicBezTo>
                  <a:cubicBezTo>
                    <a:pt x="927306" y="353961"/>
                    <a:pt x="898169" y="356961"/>
                    <a:pt x="875071" y="344129"/>
                  </a:cubicBezTo>
                  <a:cubicBezTo>
                    <a:pt x="863258" y="337566"/>
                    <a:pt x="874794" y="314355"/>
                    <a:pt x="865239" y="304800"/>
                  </a:cubicBezTo>
                  <a:cubicBezTo>
                    <a:pt x="855684" y="295245"/>
                    <a:pt x="839020" y="298245"/>
                    <a:pt x="825910" y="294968"/>
                  </a:cubicBezTo>
                  <a:cubicBezTo>
                    <a:pt x="816078" y="298245"/>
                    <a:pt x="806777" y="304800"/>
                    <a:pt x="796413" y="304800"/>
                  </a:cubicBezTo>
                  <a:cubicBezTo>
                    <a:pt x="761440" y="304800"/>
                    <a:pt x="766127" y="288121"/>
                    <a:pt x="747252" y="265471"/>
                  </a:cubicBezTo>
                  <a:cubicBezTo>
                    <a:pt x="738350" y="254789"/>
                    <a:pt x="727587" y="245806"/>
                    <a:pt x="717755" y="235974"/>
                  </a:cubicBezTo>
                  <a:cubicBezTo>
                    <a:pt x="678426" y="239252"/>
                    <a:pt x="637715" y="234965"/>
                    <a:pt x="599768" y="245807"/>
                  </a:cubicBezTo>
                  <a:cubicBezTo>
                    <a:pt x="588406" y="249053"/>
                    <a:pt x="586972" y="265687"/>
                    <a:pt x="580104" y="275303"/>
                  </a:cubicBezTo>
                  <a:cubicBezTo>
                    <a:pt x="570579" y="288638"/>
                    <a:pt x="563196" y="304141"/>
                    <a:pt x="550607" y="314632"/>
                  </a:cubicBezTo>
                  <a:cubicBezTo>
                    <a:pt x="542645" y="321267"/>
                    <a:pt x="531273" y="322432"/>
                    <a:pt x="521110" y="324465"/>
                  </a:cubicBezTo>
                  <a:cubicBezTo>
                    <a:pt x="498385" y="329010"/>
                    <a:pt x="474945" y="329441"/>
                    <a:pt x="452284" y="334297"/>
                  </a:cubicBezTo>
                  <a:cubicBezTo>
                    <a:pt x="428954" y="339296"/>
                    <a:pt x="406400" y="347406"/>
                    <a:pt x="383458" y="353961"/>
                  </a:cubicBezTo>
                  <a:cubicBezTo>
                    <a:pt x="357239" y="350684"/>
                    <a:pt x="330292" y="351081"/>
                    <a:pt x="304800" y="344129"/>
                  </a:cubicBezTo>
                  <a:cubicBezTo>
                    <a:pt x="293400" y="341020"/>
                    <a:pt x="287080" y="325446"/>
                    <a:pt x="275304" y="324465"/>
                  </a:cubicBezTo>
                  <a:cubicBezTo>
                    <a:pt x="245728" y="322000"/>
                    <a:pt x="216310" y="331020"/>
                    <a:pt x="186813" y="334297"/>
                  </a:cubicBezTo>
                  <a:cubicBezTo>
                    <a:pt x="176981" y="344129"/>
                    <a:pt x="171126" y="362169"/>
                    <a:pt x="157316" y="363794"/>
                  </a:cubicBezTo>
                  <a:cubicBezTo>
                    <a:pt x="111630" y="369169"/>
                    <a:pt x="65576" y="356831"/>
                    <a:pt x="19665" y="353961"/>
                  </a:cubicBezTo>
                  <a:cubicBezTo>
                    <a:pt x="13123" y="353552"/>
                    <a:pt x="6555" y="353961"/>
                    <a:pt x="0" y="353961"/>
                  </a:cubicBezTo>
                </a:path>
              </a:pathLst>
            </a:custGeom>
            <a:ln w="22225">
              <a:solidFill>
                <a:srgbClr val="391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050" dirty="0">
                <a:cs typeface="Microsoft Tai Le" pitchFamily="34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86A6561-6FCE-4190-8680-2989CC3121C8}"/>
                </a:ext>
              </a:extLst>
            </p:cNvPr>
            <p:cNvSpPr/>
            <p:nvPr/>
          </p:nvSpPr>
          <p:spPr>
            <a:xfrm>
              <a:off x="3187069" y="2297700"/>
              <a:ext cx="43794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latin typeface="Microsoft Tai Le" pitchFamily="34" charset="0"/>
                  <a:cs typeface="Microsoft Tai Le" pitchFamily="34" charset="0"/>
                </a:rPr>
                <a:t>D374</a:t>
              </a:r>
              <a:endParaRPr lang="ru-RU" sz="800" b="1" dirty="0">
                <a:cs typeface="Microsoft Tai Le" pitchFamily="34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2DEE648-9B00-4855-9A70-A670AA752273}"/>
                </a:ext>
              </a:extLst>
            </p:cNvPr>
            <p:cNvSpPr/>
            <p:nvPr/>
          </p:nvSpPr>
          <p:spPr>
            <a:xfrm>
              <a:off x="3164912" y="2836171"/>
              <a:ext cx="43794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latin typeface="Microsoft Tai Le" pitchFamily="34" charset="0"/>
                  <a:cs typeface="Microsoft Tai Le" pitchFamily="34" charset="0"/>
                </a:rPr>
                <a:t>D384</a:t>
              </a:r>
              <a:endParaRPr lang="ru-RU" sz="800" b="1" dirty="0">
                <a:cs typeface="Microsoft Tai Le" pitchFamily="34" charset="0"/>
              </a:endParaRPr>
            </a:p>
          </p:txBody>
        </p:sp>
        <p:pic>
          <p:nvPicPr>
            <p:cNvPr id="27" name="Picture 2" descr="https://upload.wikimedia.org/wikipedia/commons/thumb/7/74/Scissors_icon_black.svg/1024px-Scissors_icon_black.svg.png">
              <a:extLst>
                <a:ext uri="{FF2B5EF4-FFF2-40B4-BE49-F238E27FC236}">
                  <a16:creationId xmlns:a16="http://schemas.microsoft.com/office/drawing/2014/main" id="{C880B057-2CC7-482B-B6A5-1EA0B4C86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54334">
              <a:off x="3118683" y="3033257"/>
              <a:ext cx="150121" cy="90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7AF9E3A-1091-41CC-BA0A-628DA3021EE7}"/>
              </a:ext>
            </a:extLst>
          </p:cNvPr>
          <p:cNvCxnSpPr>
            <a:cxnSpLocks/>
          </p:cNvCxnSpPr>
          <p:nvPr/>
        </p:nvCxnSpPr>
        <p:spPr>
          <a:xfrm flipH="1">
            <a:off x="3154236" y="2289650"/>
            <a:ext cx="6254" cy="59023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8">
            <a:extLst>
              <a:ext uri="{FF2B5EF4-FFF2-40B4-BE49-F238E27FC236}">
                <a16:creationId xmlns:a16="http://schemas.microsoft.com/office/drawing/2014/main" id="{67E450B3-E69A-4E72-8174-B4191C7F3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9" y="4188951"/>
            <a:ext cx="2776772" cy="4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Microsoft Tai Le" pitchFamily="34" charset="0"/>
              </a:rPr>
              <a:t>PDB ID </a:t>
            </a:r>
            <a:r>
              <a:rPr lang="de-DE" sz="800" dirty="0"/>
              <a:t>[</a:t>
            </a:r>
            <a:r>
              <a:rPr lang="en-US" sz="800" dirty="0">
                <a:latin typeface="Microsoft Tai Le" pitchFamily="34" charset="0"/>
              </a:rPr>
              <a:t>3H11</a:t>
            </a:r>
            <a:r>
              <a:rPr lang="de-DE" sz="800" dirty="0"/>
              <a:t>]</a:t>
            </a:r>
          </a:p>
          <a:p>
            <a:pPr algn="ctr"/>
            <a:r>
              <a:rPr lang="en-US" sz="800" dirty="0"/>
              <a:t>Yu JW, Jeffrey PD, Shi Y. Mechanism of procaspase-8 activation by c-FLIPL. </a:t>
            </a:r>
            <a:r>
              <a:rPr lang="en-US" sz="800" i="1" dirty="0" err="1"/>
              <a:t>Proc</a:t>
            </a:r>
            <a:r>
              <a:rPr lang="en-US" sz="800" i="1" dirty="0"/>
              <a:t> </a:t>
            </a:r>
            <a:r>
              <a:rPr lang="en-US" sz="800" i="1" dirty="0" err="1"/>
              <a:t>Natl</a:t>
            </a:r>
            <a:r>
              <a:rPr lang="en-US" sz="800" i="1" dirty="0"/>
              <a:t> </a:t>
            </a:r>
            <a:r>
              <a:rPr lang="en-US" sz="800" i="1" dirty="0" err="1"/>
              <a:t>Acad</a:t>
            </a:r>
            <a:r>
              <a:rPr lang="en-US" sz="800" i="1" dirty="0"/>
              <a:t> </a:t>
            </a:r>
            <a:r>
              <a:rPr lang="en-US" sz="800" i="1" dirty="0" err="1"/>
              <a:t>Sci</a:t>
            </a:r>
            <a:r>
              <a:rPr lang="en-US" sz="800" i="1" dirty="0"/>
              <a:t> U S A</a:t>
            </a:r>
            <a:r>
              <a:rPr lang="en-US" sz="800" dirty="0"/>
              <a:t>. 2009;106(20):8169-8174. </a:t>
            </a:r>
            <a:r>
              <a:rPr lang="ru-RU" sz="800" dirty="0"/>
              <a:t> </a:t>
            </a:r>
            <a:r>
              <a:rPr lang="en-US" sz="800" i="1" dirty="0">
                <a:latin typeface="Microsoft Tai Le" pitchFamily="34" charset="0"/>
              </a:rPr>
              <a:t> </a:t>
            </a:r>
            <a:endParaRPr lang="ru-RU" sz="800" i="1" dirty="0"/>
          </a:p>
          <a:p>
            <a:pPr algn="ctr"/>
            <a:endParaRPr lang="ru-RU" sz="800" dirty="0"/>
          </a:p>
        </p:txBody>
      </p:sp>
      <p:sp>
        <p:nvSpPr>
          <p:cNvPr id="32" name="Прямоугольник 8">
            <a:extLst>
              <a:ext uri="{FF2B5EF4-FFF2-40B4-BE49-F238E27FC236}">
                <a16:creationId xmlns:a16="http://schemas.microsoft.com/office/drawing/2014/main" id="{EFA2ED89-F358-4D8A-BBF4-BA583F89A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635" y="4291528"/>
            <a:ext cx="1794929" cy="31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900" i="1" dirty="0">
                <a:latin typeface="Microsoft Tai Le" pitchFamily="34" charset="0"/>
              </a:rPr>
              <a:t>PDB identifiers  </a:t>
            </a:r>
            <a:r>
              <a:rPr lang="de-DE" sz="900" dirty="0"/>
              <a:t>[</a:t>
            </a:r>
            <a:r>
              <a:rPr lang="en-US" sz="900" dirty="0">
                <a:latin typeface="Microsoft Tai Le" pitchFamily="34" charset="0"/>
              </a:rPr>
              <a:t>3H11</a:t>
            </a:r>
            <a:r>
              <a:rPr lang="de-DE" sz="900" dirty="0"/>
              <a:t>]</a:t>
            </a:r>
            <a:r>
              <a:rPr lang="en-US" sz="900" i="1" dirty="0">
                <a:latin typeface="Microsoft Tai Le" pitchFamily="34" charset="0"/>
              </a:rPr>
              <a:t> + </a:t>
            </a:r>
            <a:r>
              <a:rPr lang="de-DE" sz="900" dirty="0"/>
              <a:t>[4PRZ]</a:t>
            </a:r>
            <a:r>
              <a:rPr lang="ru-RU" sz="900" dirty="0"/>
              <a:t> </a:t>
            </a:r>
            <a:r>
              <a:rPr lang="en-US" sz="900" i="1" dirty="0">
                <a:latin typeface="Microsoft Tai Le" pitchFamily="34" charset="0"/>
              </a:rPr>
              <a:t> </a:t>
            </a:r>
            <a:endParaRPr lang="ru-RU" sz="900" i="1" dirty="0"/>
          </a:p>
          <a:p>
            <a:pPr algn="ctr"/>
            <a:endParaRPr lang="ru-RU" sz="9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26BDAE-D538-4170-BF8B-2461487DE0C9}"/>
              </a:ext>
            </a:extLst>
          </p:cNvPr>
          <p:cNvSpPr txBox="1"/>
          <p:nvPr/>
        </p:nvSpPr>
        <p:spPr>
          <a:xfrm>
            <a:off x="0" y="284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itchFamily="34" charset="0"/>
                <a:cs typeface="Arial" charset="0"/>
              </a:rPr>
              <a:t>Моделирование структуры С-концевого домена белка </a:t>
            </a:r>
            <a:r>
              <a:rPr lang="en-US" sz="1600" b="1" dirty="0">
                <a:latin typeface="Calibri" pitchFamily="34" charset="0"/>
                <a:cs typeface="Arial" charset="0"/>
              </a:rPr>
              <a:t>c-FLIP</a:t>
            </a:r>
            <a:r>
              <a:rPr lang="ru-RU" sz="1600" b="1" dirty="0">
                <a:latin typeface="Calibri" pitchFamily="34" charset="0"/>
                <a:cs typeface="Arial" charset="0"/>
              </a:rPr>
              <a:t> в комплексе с </a:t>
            </a:r>
            <a:r>
              <a:rPr lang="ru-RU" sz="1600" b="1" dirty="0" err="1">
                <a:latin typeface="Calibri" pitchFamily="34" charset="0"/>
                <a:cs typeface="Arial" charset="0"/>
              </a:rPr>
              <a:t>каспазой</a:t>
            </a:r>
            <a:r>
              <a:rPr lang="en-US" sz="1600" b="1" dirty="0">
                <a:latin typeface="Calibri" pitchFamily="34" charset="0"/>
                <a:cs typeface="Arial" charset="0"/>
              </a:rPr>
              <a:t>-8</a:t>
            </a:r>
            <a:endParaRPr lang="ru-RU" sz="1600" b="1" dirty="0">
              <a:latin typeface="Calibri" pitchFamily="34" charset="0"/>
              <a:cs typeface="Arial" charset="0"/>
            </a:endParaRPr>
          </a:p>
          <a:p>
            <a:pPr algn="ctr"/>
            <a:r>
              <a:rPr lang="ru-RU" sz="1600" b="1" dirty="0">
                <a:latin typeface="Calibri" pitchFamily="34" charset="0"/>
                <a:cs typeface="Arial" charset="0"/>
              </a:rPr>
              <a:t>после процессинга </a:t>
            </a:r>
            <a:r>
              <a:rPr lang="en-US" sz="1600" b="1" dirty="0">
                <a:latin typeface="Calibri" pitchFamily="34" charset="0"/>
                <a:cs typeface="Arial" charset="0"/>
              </a:rPr>
              <a:t>L2’ </a:t>
            </a:r>
            <a:r>
              <a:rPr lang="ru-RU" sz="1600" b="1" dirty="0">
                <a:latin typeface="Calibri" pitchFamily="34" charset="0"/>
                <a:cs typeface="Arial" charset="0"/>
              </a:rPr>
              <a:t>петли</a:t>
            </a:r>
            <a:endParaRPr lang="ru-RU" sz="1600" b="1" dirty="0"/>
          </a:p>
        </p:txBody>
      </p:sp>
      <p:sp>
        <p:nvSpPr>
          <p:cNvPr id="35" name="Прямоугольник 20">
            <a:extLst>
              <a:ext uri="{FF2B5EF4-FFF2-40B4-BE49-F238E27FC236}">
                <a16:creationId xmlns:a16="http://schemas.microsoft.com/office/drawing/2014/main" id="{5D932274-F9B0-4723-B6C9-A4BE4A42D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1806" y="1371139"/>
            <a:ext cx="117858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050" b="1" dirty="0">
              <a:solidFill>
                <a:srgbClr val="D40837"/>
              </a:solidFill>
              <a:latin typeface="Microsoft Tai Le" pitchFamily="34" charset="0"/>
            </a:endParaRPr>
          </a:p>
          <a:p>
            <a:pPr algn="ctr"/>
            <a:r>
              <a:rPr lang="ru-RU" sz="1050" b="1" dirty="0">
                <a:solidFill>
                  <a:srgbClr val="D40837"/>
                </a:solidFill>
                <a:latin typeface="Microsoft Tai Le" pitchFamily="34" charset="0"/>
              </a:rPr>
              <a:t>Открытая </a:t>
            </a:r>
            <a:r>
              <a:rPr lang="ru-RU" sz="1050" b="1" dirty="0" err="1">
                <a:solidFill>
                  <a:srgbClr val="D40837"/>
                </a:solidFill>
                <a:latin typeface="Microsoft Tai Le" pitchFamily="34" charset="0"/>
              </a:rPr>
              <a:t>конформация</a:t>
            </a:r>
            <a:endParaRPr lang="ru-RU" sz="1050" b="1" dirty="0">
              <a:solidFill>
                <a:srgbClr val="D40837"/>
              </a:solidFill>
              <a:latin typeface="Microsoft Tai Le" pitchFamily="34" charset="0"/>
            </a:endParaRPr>
          </a:p>
          <a:p>
            <a:pPr algn="ctr"/>
            <a:r>
              <a:rPr lang="en-US" sz="1050" b="1" dirty="0">
                <a:solidFill>
                  <a:srgbClr val="D40837"/>
                </a:solidFill>
                <a:latin typeface="Microsoft Tai Le" pitchFamily="34" charset="0"/>
              </a:rPr>
              <a:t>L2</a:t>
            </a:r>
            <a:r>
              <a:rPr lang="ja-JP" altLang="en-US" sz="1050" b="1" dirty="0">
                <a:solidFill>
                  <a:srgbClr val="D40837"/>
                </a:solidFill>
                <a:latin typeface="Microsoft Tai Le" pitchFamily="34" charset="0"/>
              </a:rPr>
              <a:t>’</a:t>
            </a:r>
            <a:r>
              <a:rPr lang="ru-RU" altLang="ja-JP" sz="1050" b="1" dirty="0">
                <a:solidFill>
                  <a:srgbClr val="D40837"/>
                </a:solidFill>
                <a:latin typeface="Microsoft Tai Le" pitchFamily="34" charset="0"/>
              </a:rPr>
              <a:t>петли</a:t>
            </a:r>
            <a:endParaRPr lang="en-US" altLang="ja-JP" sz="1050" b="1" dirty="0">
              <a:solidFill>
                <a:srgbClr val="D40837"/>
              </a:solidFill>
              <a:latin typeface="Microsoft Tai Le" pitchFamily="34" charset="0"/>
            </a:endParaRPr>
          </a:p>
          <a:p>
            <a:pPr algn="ctr"/>
            <a:r>
              <a:rPr lang="en-US" sz="1050" b="1" dirty="0">
                <a:solidFill>
                  <a:srgbClr val="D40837"/>
                </a:solidFill>
                <a:latin typeface="Microsoft Tai Le" pitchFamily="34" charset="0"/>
              </a:rPr>
              <a:t> </a:t>
            </a:r>
          </a:p>
          <a:p>
            <a:pPr algn="ctr"/>
            <a:endParaRPr lang="ru-RU" sz="1050" b="1" dirty="0">
              <a:solidFill>
                <a:srgbClr val="D40837"/>
              </a:solidFill>
              <a:latin typeface="Microsoft Tai Le" pitchFamily="34" charset="0"/>
            </a:endParaRPr>
          </a:p>
        </p:txBody>
      </p:sp>
      <p:sp>
        <p:nvSpPr>
          <p:cNvPr id="36" name="Стрелка вниз 11">
            <a:extLst>
              <a:ext uri="{FF2B5EF4-FFF2-40B4-BE49-F238E27FC236}">
                <a16:creationId xmlns:a16="http://schemas.microsoft.com/office/drawing/2014/main" id="{4DD677FC-6005-4AF0-B436-D4DC05C6DE13}"/>
              </a:ext>
            </a:extLst>
          </p:cNvPr>
          <p:cNvSpPr/>
          <p:nvPr/>
        </p:nvSpPr>
        <p:spPr>
          <a:xfrm rot="16200000">
            <a:off x="4046633" y="2221524"/>
            <a:ext cx="414054" cy="95654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>
              <a:cs typeface="Microsoft Tai Le" pitchFamily="34" charset="0"/>
            </a:endParaRP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B771592-81E2-4187-9EEB-DB77C8E15758}"/>
              </a:ext>
            </a:extLst>
          </p:cNvPr>
          <p:cNvCxnSpPr/>
          <p:nvPr/>
        </p:nvCxnSpPr>
        <p:spPr>
          <a:xfrm>
            <a:off x="4731934" y="2145267"/>
            <a:ext cx="286725" cy="495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20">
            <a:extLst>
              <a:ext uri="{FF2B5EF4-FFF2-40B4-BE49-F238E27FC236}">
                <a16:creationId xmlns:a16="http://schemas.microsoft.com/office/drawing/2014/main" id="{0477D3EF-74EC-4FF8-A630-82D8B4B3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55" y="1363109"/>
            <a:ext cx="117858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050" b="1" dirty="0">
              <a:solidFill>
                <a:srgbClr val="D40837"/>
              </a:solidFill>
              <a:latin typeface="Microsoft Tai Le" pitchFamily="34" charset="0"/>
            </a:endParaRPr>
          </a:p>
          <a:p>
            <a:pPr algn="ctr"/>
            <a:r>
              <a:rPr lang="ru-RU" sz="1050" b="1" dirty="0">
                <a:solidFill>
                  <a:srgbClr val="D40837"/>
                </a:solidFill>
                <a:latin typeface="Microsoft Tai Le" pitchFamily="34" charset="0"/>
              </a:rPr>
              <a:t>Закрытая конформация</a:t>
            </a:r>
          </a:p>
          <a:p>
            <a:pPr algn="ctr"/>
            <a:r>
              <a:rPr lang="en-US" sz="1050" b="1" dirty="0">
                <a:solidFill>
                  <a:srgbClr val="D40837"/>
                </a:solidFill>
                <a:latin typeface="Microsoft Tai Le" pitchFamily="34" charset="0"/>
              </a:rPr>
              <a:t>L2</a:t>
            </a:r>
            <a:r>
              <a:rPr lang="ja-JP" altLang="en-US" sz="1050" b="1" dirty="0">
                <a:solidFill>
                  <a:srgbClr val="D40837"/>
                </a:solidFill>
                <a:latin typeface="Microsoft Tai Le" pitchFamily="34" charset="0"/>
              </a:rPr>
              <a:t>’</a:t>
            </a:r>
            <a:r>
              <a:rPr lang="ru-RU" altLang="ja-JP" sz="1050" b="1" dirty="0">
                <a:solidFill>
                  <a:srgbClr val="D40837"/>
                </a:solidFill>
                <a:latin typeface="Microsoft Tai Le" pitchFamily="34" charset="0"/>
              </a:rPr>
              <a:t>петли</a:t>
            </a:r>
            <a:endParaRPr lang="en-US" altLang="ja-JP" sz="1050" b="1" dirty="0">
              <a:solidFill>
                <a:srgbClr val="D40837"/>
              </a:solidFill>
              <a:latin typeface="Microsoft Tai Le" pitchFamily="34" charset="0"/>
            </a:endParaRPr>
          </a:p>
          <a:p>
            <a:pPr algn="ctr"/>
            <a:r>
              <a:rPr lang="en-US" sz="1050" b="1" dirty="0">
                <a:solidFill>
                  <a:srgbClr val="D40837"/>
                </a:solidFill>
                <a:latin typeface="Microsoft Tai Le" pitchFamily="34" charset="0"/>
              </a:rPr>
              <a:t> </a:t>
            </a:r>
          </a:p>
          <a:p>
            <a:pPr algn="ctr"/>
            <a:endParaRPr lang="ru-RU" sz="1050" b="1" dirty="0">
              <a:solidFill>
                <a:srgbClr val="D40837"/>
              </a:solidFill>
              <a:latin typeface="Microsoft Tai Le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0C7785-A665-4CA3-B366-CDD018E93E09}"/>
              </a:ext>
            </a:extLst>
          </p:cNvPr>
          <p:cNvSpPr txBox="1"/>
          <p:nvPr/>
        </p:nvSpPr>
        <p:spPr>
          <a:xfrm>
            <a:off x="1340056" y="841340"/>
            <a:ext cx="4608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r>
              <a:rPr lang="ru-RU" sz="1400" b="1" dirty="0" err="1"/>
              <a:t>прокаспаза</a:t>
            </a:r>
            <a:r>
              <a:rPr lang="ru-RU" sz="1400" b="1" dirty="0"/>
              <a:t>-</a:t>
            </a:r>
            <a:r>
              <a:rPr lang="en-US" sz="1400" b="1" dirty="0"/>
              <a:t>8</a:t>
            </a: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39C164-7935-48D3-90DC-148479836367}"/>
              </a:ext>
            </a:extLst>
          </p:cNvPr>
          <p:cNvSpPr txBox="1"/>
          <p:nvPr/>
        </p:nvSpPr>
        <p:spPr>
          <a:xfrm>
            <a:off x="2571154" y="3680326"/>
            <a:ext cx="4608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c-FLIP</a:t>
            </a:r>
            <a:endParaRPr lang="ru-RU" sz="1400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F365D06-A033-4254-84B9-D551D141AAA6}"/>
              </a:ext>
            </a:extLst>
          </p:cNvPr>
          <p:cNvCxnSpPr>
            <a:cxnSpLocks/>
          </p:cNvCxnSpPr>
          <p:nvPr/>
        </p:nvCxnSpPr>
        <p:spPr>
          <a:xfrm flipH="1">
            <a:off x="2262997" y="2022947"/>
            <a:ext cx="912421" cy="542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10AFE13-3FB8-4BD2-B47C-DAC3E565A604}"/>
              </a:ext>
            </a:extLst>
          </p:cNvPr>
          <p:cNvSpPr txBox="1"/>
          <p:nvPr/>
        </p:nvSpPr>
        <p:spPr>
          <a:xfrm>
            <a:off x="1912480" y="2837179"/>
            <a:ext cx="4608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Протеолиз</a:t>
            </a:r>
          </a:p>
          <a:p>
            <a:pPr algn="ctr"/>
            <a:r>
              <a:rPr lang="en-US" sz="1400" b="1" dirty="0"/>
              <a:t>L2</a:t>
            </a:r>
            <a:r>
              <a:rPr lang="ru-RU" sz="1400" b="1" dirty="0"/>
              <a:t> петли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5765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6DB073-3358-418C-9ABF-B533C496F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0"/>
          <a:stretch/>
        </p:blipFill>
        <p:spPr>
          <a:xfrm>
            <a:off x="2422153" y="880798"/>
            <a:ext cx="3806031" cy="3458364"/>
          </a:xfrm>
          <a:prstGeom prst="rect">
            <a:avLst/>
          </a:prstGeom>
        </p:spPr>
      </p:pic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342859" y="483518"/>
            <a:ext cx="2788981" cy="3622697"/>
            <a:chOff x="278507" y="427083"/>
            <a:chExt cx="4480069" cy="4012927"/>
          </a:xfrm>
        </p:grpSpPr>
        <p:sp>
          <p:nvSpPr>
            <p:cNvPr id="2" name="Rounded Rectangle 6"/>
            <p:cNvSpPr>
              <a:spLocks noChangeArrowheads="1"/>
            </p:cNvSpPr>
            <p:nvPr/>
          </p:nvSpPr>
          <p:spPr bwMode="auto">
            <a:xfrm>
              <a:off x="278507" y="427083"/>
              <a:ext cx="4321174" cy="81724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sz="1200" b="1" kern="0" dirty="0">
                  <a:solidFill>
                    <a:sysClr val="windowText" lastClr="000000"/>
                  </a:solidFill>
                </a:rPr>
                <a:t>Библиотека коммерчески-доступных соединений </a:t>
              </a:r>
              <a:r>
                <a:rPr lang="en-US" sz="1200" b="1" kern="0" dirty="0">
                  <a:solidFill>
                    <a:sysClr val="windowText" lastClr="000000"/>
                  </a:solidFill>
                </a:rPr>
                <a:t>ZINC</a:t>
              </a:r>
            </a:p>
            <a:p>
              <a:pPr algn="ctr"/>
              <a:r>
                <a:rPr lang="en-US" sz="1200" b="1" kern="0" dirty="0">
                  <a:solidFill>
                    <a:sysClr val="windowText" lastClr="000000"/>
                  </a:solidFill>
                </a:rPr>
                <a:t>&gt;16 </a:t>
              </a:r>
              <a:r>
                <a:rPr lang="ru-RU" sz="1200" b="1" kern="0" dirty="0">
                  <a:solidFill>
                    <a:sysClr val="windowText" lastClr="000000"/>
                  </a:solidFill>
                </a:rPr>
                <a:t>млн соединений</a:t>
              </a:r>
            </a:p>
          </p:txBody>
        </p:sp>
        <p:sp>
          <p:nvSpPr>
            <p:cNvPr id="3" name="Rounded Rectangle 7"/>
            <p:cNvSpPr>
              <a:spLocks noChangeArrowheads="1"/>
            </p:cNvSpPr>
            <p:nvPr/>
          </p:nvSpPr>
          <p:spPr bwMode="auto">
            <a:xfrm>
              <a:off x="305494" y="1745566"/>
              <a:ext cx="4319588" cy="578882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ysClr val="windowText" lastClr="000000"/>
                  </a:solidFill>
                </a:rPr>
                <a:t>100000</a:t>
              </a:r>
              <a:r>
                <a:rPr lang="ru-RU" sz="1200" b="1" kern="0" dirty="0">
                  <a:solidFill>
                    <a:sysClr val="windowText" lastClr="000000"/>
                  </a:solidFill>
                </a:rPr>
                <a:t> соединений</a:t>
              </a:r>
            </a:p>
            <a:p>
              <a:pPr algn="ctr"/>
              <a:r>
                <a:rPr lang="ru-RU" sz="1200" b="1" kern="0" dirty="0">
                  <a:solidFill>
                    <a:sysClr val="windowText" lastClr="000000"/>
                  </a:solidFill>
                </a:rPr>
                <a:t>с наилучшим значением </a:t>
              </a:r>
              <a:r>
                <a:rPr lang="en-US" sz="1200" b="1" kern="0" dirty="0">
                  <a:solidFill>
                    <a:sysClr val="windowText" lastClr="000000"/>
                  </a:solidFill>
                </a:rPr>
                <a:t>SP score</a:t>
              </a:r>
              <a:endParaRPr lang="ru-RU" sz="12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ounded Rectangle 8"/>
            <p:cNvSpPr>
              <a:spLocks noChangeArrowheads="1"/>
            </p:cNvSpPr>
            <p:nvPr/>
          </p:nvSpPr>
          <p:spPr bwMode="auto">
            <a:xfrm>
              <a:off x="743644" y="2832796"/>
              <a:ext cx="3443287" cy="81724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ysClr val="windowText" lastClr="000000"/>
                  </a:solidFill>
                </a:rPr>
                <a:t>5000 </a:t>
              </a:r>
              <a:r>
                <a:rPr lang="ru-RU" sz="1200" b="1" kern="0" dirty="0">
                  <a:solidFill>
                    <a:sysClr val="windowText" lastClr="000000"/>
                  </a:solidFill>
                </a:rPr>
                <a:t>соединений</a:t>
              </a:r>
              <a:endParaRPr lang="en-US" sz="1200" b="1" kern="0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ru-RU" sz="1200" b="1" kern="0" dirty="0">
                  <a:solidFill>
                    <a:sysClr val="windowText" lastClr="000000"/>
                  </a:solidFill>
                </a:rPr>
                <a:t>с наилучшим значением </a:t>
              </a:r>
              <a:endParaRPr lang="en-US" sz="1200" b="1" kern="0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US" sz="1200" b="1" kern="0" dirty="0">
                  <a:solidFill>
                    <a:sysClr val="windowText" lastClr="000000"/>
                  </a:solidFill>
                </a:rPr>
                <a:t>XP score</a:t>
              </a:r>
              <a:endParaRPr lang="ru-RU" sz="12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ounded Rectangle 9"/>
            <p:cNvSpPr>
              <a:spLocks noChangeArrowheads="1"/>
            </p:cNvSpPr>
            <p:nvPr/>
          </p:nvSpPr>
          <p:spPr bwMode="auto">
            <a:xfrm>
              <a:off x="1393998" y="4099491"/>
              <a:ext cx="2077491" cy="340519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ysClr val="windowText" lastClr="000000"/>
                  </a:solidFill>
                </a:rPr>
                <a:t>15 </a:t>
              </a:r>
              <a:r>
                <a:rPr lang="ru-RU" sz="1200" b="1" kern="0" dirty="0">
                  <a:solidFill>
                    <a:sysClr val="windowText" lastClr="000000"/>
                  </a:solidFill>
                </a:rPr>
                <a:t>соединений</a:t>
              </a:r>
            </a:p>
          </p:txBody>
        </p:sp>
        <p:sp>
          <p:nvSpPr>
            <p:cNvPr id="6" name="TextBox 10"/>
            <p:cNvSpPr txBox="1">
              <a:spLocks noChangeArrowheads="1"/>
            </p:cNvSpPr>
            <p:nvPr/>
          </p:nvSpPr>
          <p:spPr bwMode="auto">
            <a:xfrm>
              <a:off x="2542880" y="1311933"/>
              <a:ext cx="22156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 b="0" dirty="0"/>
                <a:t>GLIDE/SP Score</a:t>
              </a:r>
              <a:endParaRPr lang="ru-RU" sz="1200" b="0" dirty="0"/>
            </a:p>
          </p:txBody>
        </p:sp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2542880" y="2389784"/>
              <a:ext cx="22156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 b="0" dirty="0"/>
                <a:t>GLIDE/XP Score</a:t>
              </a:r>
              <a:endParaRPr lang="ru-RU" sz="1200" b="0" dirty="0"/>
            </a:p>
          </p:txBody>
        </p:sp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2727023" y="3637894"/>
              <a:ext cx="16916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200" b="0" dirty="0"/>
                <a:t>Визуальная</a:t>
              </a:r>
            </a:p>
            <a:p>
              <a:pPr algn="ctr"/>
              <a:r>
                <a:rPr lang="ru-RU" sz="1200" b="0" dirty="0"/>
                <a:t>инспекция</a:t>
              </a:r>
            </a:p>
          </p:txBody>
        </p:sp>
        <p:cxnSp>
          <p:nvCxnSpPr>
            <p:cNvPr id="10" name="Straight Arrow Connector 15"/>
            <p:cNvCxnSpPr>
              <a:cxnSpLocks noChangeShapeType="1"/>
            </p:cNvCxnSpPr>
            <p:nvPr/>
          </p:nvCxnSpPr>
          <p:spPr bwMode="auto">
            <a:xfrm>
              <a:off x="2431950" y="1291179"/>
              <a:ext cx="0" cy="414275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7"/>
            <p:cNvCxnSpPr>
              <a:cxnSpLocks noChangeShapeType="1"/>
            </p:cNvCxnSpPr>
            <p:nvPr/>
          </p:nvCxnSpPr>
          <p:spPr bwMode="auto">
            <a:xfrm>
              <a:off x="2432743" y="2371299"/>
              <a:ext cx="1" cy="43872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9" name="Straight Arrow Connector 17"/>
          <p:cNvCxnSpPr>
            <a:cxnSpLocks noChangeAspect="1" noChangeShapeType="1"/>
          </p:cNvCxnSpPr>
          <p:nvPr/>
        </p:nvCxnSpPr>
        <p:spPr bwMode="auto">
          <a:xfrm>
            <a:off x="1683443" y="4140716"/>
            <a:ext cx="1" cy="39605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0" y="7295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Протокол виртуального скрининга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8321" y="2463605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FLIPinB</a:t>
            </a:r>
            <a:endParaRPr lang="ru-RU" sz="1400" dirty="0"/>
          </a:p>
        </p:txBody>
      </p:sp>
      <p:sp>
        <p:nvSpPr>
          <p:cNvPr id="20" name="TextBox 19"/>
          <p:cNvSpPr txBox="1">
            <a:spLocks noChangeAspect="1"/>
          </p:cNvSpPr>
          <p:nvPr/>
        </p:nvSpPr>
        <p:spPr>
          <a:xfrm>
            <a:off x="1309697" y="4555892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FLIPinB</a:t>
            </a:r>
            <a:endParaRPr lang="ru-RU" sz="1600" dirty="0"/>
          </a:p>
        </p:txBody>
      </p:sp>
      <p:cxnSp>
        <p:nvCxnSpPr>
          <p:cNvPr id="22" name="Straight Arrow Connector 17"/>
          <p:cNvCxnSpPr>
            <a:cxnSpLocks noChangeAspect="1" noChangeShapeType="1"/>
          </p:cNvCxnSpPr>
          <p:nvPr/>
        </p:nvCxnSpPr>
        <p:spPr bwMode="auto">
          <a:xfrm>
            <a:off x="1692247" y="3382099"/>
            <a:ext cx="1" cy="39605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4303244" y="433260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FLIPinB</a:t>
            </a:r>
            <a:r>
              <a:rPr lang="en-US" sz="1200" dirty="0"/>
              <a:t> </a:t>
            </a:r>
            <a:r>
              <a:rPr lang="ru-RU" sz="1200" dirty="0"/>
              <a:t>способен имитировать ключевые взаимодействия</a:t>
            </a:r>
          </a:p>
          <a:p>
            <a:pPr algn="ctr"/>
            <a:r>
              <a:rPr lang="en-US" sz="1200" dirty="0"/>
              <a:t>L2’ </a:t>
            </a:r>
            <a:r>
              <a:rPr lang="ru-RU" sz="1200" dirty="0"/>
              <a:t>петли и потенциально способен </a:t>
            </a:r>
            <a:r>
              <a:rPr lang="ru-RU" sz="1200" dirty="0" err="1"/>
              <a:t>аллостерически</a:t>
            </a:r>
            <a:r>
              <a:rPr lang="ru-RU" sz="1200" dirty="0"/>
              <a:t> стабилизировать активный сайт </a:t>
            </a:r>
            <a:r>
              <a:rPr lang="ru-RU" sz="1200" dirty="0" err="1"/>
              <a:t>каспазы</a:t>
            </a:r>
            <a:r>
              <a:rPr lang="en-US" sz="1200" dirty="0"/>
              <a:t>-8</a:t>
            </a:r>
            <a:endParaRPr lang="ru-RU" sz="1200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001D2ED-DAE7-4D27-88EF-F8F2B5249DC4}"/>
              </a:ext>
            </a:extLst>
          </p:cNvPr>
          <p:cNvGrpSpPr>
            <a:grpSpLocks noChangeAspect="1"/>
          </p:cNvGrpSpPr>
          <p:nvPr/>
        </p:nvGrpSpPr>
        <p:grpSpPr>
          <a:xfrm>
            <a:off x="6214887" y="1532129"/>
            <a:ext cx="2757295" cy="2067971"/>
            <a:chOff x="2351315" y="798286"/>
            <a:chExt cx="6531428" cy="489857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D0CA330-87F2-43B5-8F99-59F3BAB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315" y="798286"/>
              <a:ext cx="6531428" cy="48985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A35B708-862D-4A23-97C1-E103950967A0}"/>
                </a:ext>
              </a:extLst>
            </p:cNvPr>
            <p:cNvSpPr/>
            <p:nvPr/>
          </p:nvSpPr>
          <p:spPr>
            <a:xfrm>
              <a:off x="3817256" y="3429000"/>
              <a:ext cx="667657" cy="70757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6E18D7E-E4B5-4188-8096-64CD546158CB}"/>
                </a:ext>
              </a:extLst>
            </p:cNvPr>
            <p:cNvSpPr/>
            <p:nvPr/>
          </p:nvSpPr>
          <p:spPr>
            <a:xfrm>
              <a:off x="5058228" y="3782785"/>
              <a:ext cx="892626" cy="99241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CEB20F8B-E95B-42F2-94FC-C653ED579600}"/>
                </a:ext>
              </a:extLst>
            </p:cNvPr>
            <p:cNvCxnSpPr>
              <a:cxnSpLocks/>
            </p:cNvCxnSpPr>
            <p:nvPr/>
          </p:nvCxnSpPr>
          <p:spPr>
            <a:xfrm>
              <a:off x="5529943" y="4136571"/>
              <a:ext cx="0" cy="290286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2937580-08AE-4021-A82F-C0FB26F2B9F0}"/>
                </a:ext>
              </a:extLst>
            </p:cNvPr>
            <p:cNvSpPr/>
            <p:nvPr/>
          </p:nvSpPr>
          <p:spPr>
            <a:xfrm>
              <a:off x="4688113" y="2293258"/>
              <a:ext cx="1756230" cy="78195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2134E72-13D6-49F2-A14D-4E4708FDC66E}"/>
              </a:ext>
            </a:extLst>
          </p:cNvPr>
          <p:cNvSpPr/>
          <p:nvPr/>
        </p:nvSpPr>
        <p:spPr>
          <a:xfrm>
            <a:off x="3988994" y="2182442"/>
            <a:ext cx="1607031" cy="87010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787B59-7FDB-493C-9205-2CDD93B9AAF7}"/>
              </a:ext>
            </a:extLst>
          </p:cNvPr>
          <p:cNvSpPr txBox="1"/>
          <p:nvPr/>
        </p:nvSpPr>
        <p:spPr>
          <a:xfrm>
            <a:off x="3587940" y="964071"/>
            <a:ext cx="914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каспаза</a:t>
            </a:r>
            <a:r>
              <a:rPr lang="en-US" sz="1400" dirty="0"/>
              <a:t>-8</a:t>
            </a:r>
            <a:endParaRPr lang="ru-RU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FB5B24-87F1-439D-9339-BEA05550119F}"/>
              </a:ext>
            </a:extLst>
          </p:cNvPr>
          <p:cNvSpPr txBox="1"/>
          <p:nvPr/>
        </p:nvSpPr>
        <p:spPr>
          <a:xfrm>
            <a:off x="5277160" y="3786323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c-FLIPL</a:t>
            </a:r>
            <a:endParaRPr lang="ru-RU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F8924A-71E5-4A44-9E15-8D867212D0D2}"/>
              </a:ext>
            </a:extLst>
          </p:cNvPr>
          <p:cNvSpPr txBox="1"/>
          <p:nvPr/>
        </p:nvSpPr>
        <p:spPr>
          <a:xfrm>
            <a:off x="6167398" y="880798"/>
            <a:ext cx="2757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Ключевые взаимодействия </a:t>
            </a:r>
            <a:r>
              <a:rPr lang="en-US" sz="1100" dirty="0"/>
              <a:t>L2’</a:t>
            </a:r>
            <a:r>
              <a:rPr lang="ru-RU" sz="1100" dirty="0"/>
              <a:t> петли в закрытой конформации с интерфейсом </a:t>
            </a:r>
            <a:r>
              <a:rPr lang="ru-RU" sz="1100" dirty="0" err="1"/>
              <a:t>гетеродимеризации</a:t>
            </a:r>
            <a:endParaRPr lang="ru-RU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052E6-EA98-4E47-BB1D-13785A8183AA}"/>
              </a:ext>
            </a:extLst>
          </p:cNvPr>
          <p:cNvSpPr txBox="1"/>
          <p:nvPr/>
        </p:nvSpPr>
        <p:spPr>
          <a:xfrm>
            <a:off x="3141544" y="23814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L2’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1B6058-5AC2-4EE5-85D9-C72400DC1F43}"/>
              </a:ext>
            </a:extLst>
          </p:cNvPr>
          <p:cNvSpPr txBox="1"/>
          <p:nvPr/>
        </p:nvSpPr>
        <p:spPr>
          <a:xfrm>
            <a:off x="7942792" y="235985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L2’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75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F49A9C8-7AA0-4E2D-909A-76D031CEC61F}"/>
              </a:ext>
            </a:extLst>
          </p:cNvPr>
          <p:cNvSpPr/>
          <p:nvPr/>
        </p:nvSpPr>
        <p:spPr>
          <a:xfrm>
            <a:off x="107504" y="1008983"/>
            <a:ext cx="3960440" cy="30562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bg1">
                  <a:lumMod val="95000"/>
                  <a:alpha val="58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D7C374-3B23-4C28-AC3C-12FA41E02C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69735"/>
          <a:stretch/>
        </p:blipFill>
        <p:spPr>
          <a:xfrm>
            <a:off x="4543028" y="671499"/>
            <a:ext cx="4167379" cy="13523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8B1590-9818-47BD-84B7-22FD03BCC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4" y="1152999"/>
            <a:ext cx="3783336" cy="2837502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8B476D1-EB03-4C5C-B80C-6669FF93C228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2912356" y="2023875"/>
            <a:ext cx="491512" cy="23902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C0CD897-3301-4861-8B1D-2D419D52AC51}"/>
              </a:ext>
            </a:extLst>
          </p:cNvPr>
          <p:cNvSpPr txBox="1"/>
          <p:nvPr/>
        </p:nvSpPr>
        <p:spPr>
          <a:xfrm>
            <a:off x="2269742" y="4414145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Остатки, участвующие в формировании активного сайта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557F72-B132-43A8-8F45-454CF6495DA9}"/>
              </a:ext>
            </a:extLst>
          </p:cNvPr>
          <p:cNvSpPr txBox="1"/>
          <p:nvPr/>
        </p:nvSpPr>
        <p:spPr>
          <a:xfrm>
            <a:off x="0" y="14496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Структура соединения </a:t>
            </a:r>
            <a:r>
              <a:rPr lang="en-US" sz="1600" b="1" dirty="0" err="1"/>
              <a:t>FLIPinB</a:t>
            </a:r>
            <a:r>
              <a:rPr lang="el-GR" sz="1600" b="1" dirty="0"/>
              <a:t>γ</a:t>
            </a:r>
            <a:r>
              <a:rPr lang="en-US" sz="1600" b="1" dirty="0"/>
              <a:t> </a:t>
            </a:r>
            <a:r>
              <a:rPr lang="ru-RU" sz="1600" b="1" dirty="0"/>
              <a:t>в комплексе с </a:t>
            </a:r>
            <a:r>
              <a:rPr lang="en-US" sz="1600" b="1" dirty="0"/>
              <a:t>c-FLIP/(</a:t>
            </a:r>
            <a:r>
              <a:rPr lang="ru-RU" sz="1600" b="1" dirty="0" err="1"/>
              <a:t>каспаза</a:t>
            </a:r>
            <a:r>
              <a:rPr lang="en-US" sz="1600" b="1" dirty="0"/>
              <a:t>-8 - p43/p10)</a:t>
            </a:r>
            <a:endParaRPr lang="ru-RU" sz="1600" b="1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E39BE78-FDCE-4B98-B98B-71BDD36E4847}"/>
              </a:ext>
            </a:extLst>
          </p:cNvPr>
          <p:cNvCxnSpPr>
            <a:cxnSpLocks/>
          </p:cNvCxnSpPr>
          <p:nvPr/>
        </p:nvCxnSpPr>
        <p:spPr>
          <a:xfrm flipV="1">
            <a:off x="1115616" y="3306426"/>
            <a:ext cx="461609" cy="10589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7BAF80-5447-4A52-A523-AF6AB7390AC0}"/>
              </a:ext>
            </a:extLst>
          </p:cNvPr>
          <p:cNvSpPr txBox="1"/>
          <p:nvPr/>
        </p:nvSpPr>
        <p:spPr>
          <a:xfrm>
            <a:off x="611560" y="4434664"/>
            <a:ext cx="965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FLIPinB</a:t>
            </a:r>
            <a:r>
              <a:rPr lang="el-GR" sz="1200" dirty="0"/>
              <a:t>γ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A941C-5915-464B-BFFB-43E288D601C2}"/>
              </a:ext>
            </a:extLst>
          </p:cNvPr>
          <p:cNvSpPr txBox="1"/>
          <p:nvPr/>
        </p:nvSpPr>
        <p:spPr>
          <a:xfrm>
            <a:off x="4981137" y="2078185"/>
            <a:ext cx="3479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FLIPinB</a:t>
            </a:r>
            <a:r>
              <a:rPr lang="el-GR" sz="1200" dirty="0"/>
              <a:t>γ</a:t>
            </a:r>
            <a:r>
              <a:rPr lang="en-US" sz="1200" dirty="0"/>
              <a:t> </a:t>
            </a:r>
            <a:r>
              <a:rPr lang="ru-RU" sz="1200" dirty="0"/>
              <a:t>увеличивает скорость активации </a:t>
            </a:r>
            <a:r>
              <a:rPr lang="ru-RU" sz="1200" dirty="0" err="1"/>
              <a:t>каспазы</a:t>
            </a:r>
            <a:r>
              <a:rPr lang="en-US" sz="1200" dirty="0"/>
              <a:t>-8</a:t>
            </a:r>
            <a:r>
              <a:rPr lang="ru-RU" sz="1200" dirty="0"/>
              <a:t> в </a:t>
            </a:r>
            <a:r>
              <a:rPr lang="en-US" sz="1200" dirty="0"/>
              <a:t>DISC</a:t>
            </a:r>
            <a:r>
              <a:rPr lang="ru-RU" sz="1200" dirty="0"/>
              <a:t> при обработке в комбинации с  </a:t>
            </a:r>
            <a:r>
              <a:rPr lang="en-US" sz="1200" dirty="0"/>
              <a:t>CD95L</a:t>
            </a:r>
            <a:endParaRPr lang="ru-RU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C9B4B-ECDD-4F37-B37B-FF485E26E98D}"/>
              </a:ext>
            </a:extLst>
          </p:cNvPr>
          <p:cNvSpPr txBox="1"/>
          <p:nvPr/>
        </p:nvSpPr>
        <p:spPr>
          <a:xfrm>
            <a:off x="4351471" y="2603651"/>
            <a:ext cx="1532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Активность </a:t>
            </a:r>
            <a:r>
              <a:rPr lang="ru-RU" sz="1100" b="1" dirty="0" err="1"/>
              <a:t>каспазы</a:t>
            </a:r>
            <a:r>
              <a:rPr lang="en-US" sz="1100" b="1" dirty="0"/>
              <a:t>-8</a:t>
            </a:r>
            <a:endParaRPr lang="ru-RU" sz="11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54EC2C-1659-436D-A486-D42E8A1F9767}"/>
              </a:ext>
            </a:extLst>
          </p:cNvPr>
          <p:cNvSpPr txBox="1"/>
          <p:nvPr/>
        </p:nvSpPr>
        <p:spPr>
          <a:xfrm>
            <a:off x="5996777" y="2603651"/>
            <a:ext cx="1532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Активность </a:t>
            </a:r>
            <a:r>
              <a:rPr lang="ru-RU" sz="1100" b="1" dirty="0" err="1"/>
              <a:t>каспазы</a:t>
            </a:r>
            <a:r>
              <a:rPr lang="en-US" sz="1100" b="1" dirty="0"/>
              <a:t>-3</a:t>
            </a:r>
            <a:endParaRPr lang="ru-RU" sz="1100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D44184-1B15-4FEE-A035-880F2FA6F5E5}"/>
              </a:ext>
            </a:extLst>
          </p:cNvPr>
          <p:cNvGrpSpPr/>
          <p:nvPr/>
        </p:nvGrpSpPr>
        <p:grpSpPr>
          <a:xfrm>
            <a:off x="4270233" y="2603651"/>
            <a:ext cx="4806426" cy="2183727"/>
            <a:chOff x="4397837" y="2617073"/>
            <a:chExt cx="4806426" cy="218372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4C3B46ED-8239-4024-91FD-CE105ADBDD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97837" y="2835378"/>
              <a:ext cx="4779175" cy="1965422"/>
              <a:chOff x="971600" y="1226291"/>
              <a:chExt cx="4258046" cy="1751109"/>
            </a:xfrm>
          </p:grpSpPr>
          <p:pic>
            <p:nvPicPr>
              <p:cNvPr id="15" name="Picture 1">
                <a:extLst>
                  <a:ext uri="{FF2B5EF4-FFF2-40B4-BE49-F238E27FC236}">
                    <a16:creationId xmlns:a16="http://schemas.microsoft.com/office/drawing/2014/main" id="{5B2DD88F-CC3A-43E1-B364-39BE5B52B1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651"/>
              <a:stretch/>
            </p:blipFill>
            <p:spPr bwMode="auto">
              <a:xfrm>
                <a:off x="971600" y="1226291"/>
                <a:ext cx="1315292" cy="1368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BD16FA62-BF88-4461-B172-A3C5C7CA4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668" b="35983"/>
              <a:stretch/>
            </p:blipFill>
            <p:spPr bwMode="auto">
              <a:xfrm>
                <a:off x="2427844" y="1268002"/>
                <a:ext cx="1315292" cy="1368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">
                <a:extLst>
                  <a:ext uri="{FF2B5EF4-FFF2-40B4-BE49-F238E27FC236}">
                    <a16:creationId xmlns:a16="http://schemas.microsoft.com/office/drawing/2014/main" id="{7042BBBA-D3DD-4B03-AD75-7D481AACBE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27" b="-3752"/>
              <a:stretch/>
            </p:blipFill>
            <p:spPr bwMode="auto">
              <a:xfrm>
                <a:off x="3914354" y="1226291"/>
                <a:ext cx="1315292" cy="1751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2CA91CE-F912-44D3-8AF3-914190AEAA89}"/>
                </a:ext>
              </a:extLst>
            </p:cNvPr>
            <p:cNvGrpSpPr/>
            <p:nvPr/>
          </p:nvGrpSpPr>
          <p:grpSpPr>
            <a:xfrm>
              <a:off x="7929555" y="2617073"/>
              <a:ext cx="1274708" cy="1448130"/>
              <a:chOff x="7929555" y="2617073"/>
              <a:chExt cx="1274708" cy="14481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A0EA81-3FDE-4688-97A4-EADA1C8AE2F4}"/>
                  </a:ext>
                </a:extLst>
              </p:cNvPr>
              <p:cNvSpPr txBox="1"/>
              <p:nvPr/>
            </p:nvSpPr>
            <p:spPr>
              <a:xfrm>
                <a:off x="7929555" y="2617073"/>
                <a:ext cx="12747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b="1" dirty="0"/>
                  <a:t>Клеточная гибель</a:t>
                </a:r>
              </a:p>
            </p:txBody>
          </p:sp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1D501919-BD5E-4F14-97B1-F99E838DF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172" b="89871" l="5719" r="52189">
                            <a14:foregroundMark x1="21626" y1="22845" x2="21626" y2="22845"/>
                            <a14:foregroundMark x1="28061" y1="15302" x2="28061" y2="15302"/>
                            <a14:foregroundMark x1="34495" y1="13362" x2="34495" y2="13362"/>
                            <a14:foregroundMark x1="40483" y1="10560" x2="40483" y2="10560"/>
                            <a14:foregroundMark x1="47006" y1="5172" x2="47006" y2="5172"/>
                            <a14:foregroundMark x1="9026" y1="77155" x2="9026" y2="77155"/>
                            <a14:foregroundMark x1="21358" y1="23707" x2="21626" y2="24353"/>
                            <a14:foregroundMark x1="27793" y1="15517" x2="27793" y2="15517"/>
                            <a14:foregroundMark x1="15460" y1="53017" x2="15460" y2="53017"/>
                            <a14:backgroundMark x1="28418" y1="28448" x2="28418" y2="28448"/>
                            <a14:backgroundMark x1="32887" y1="15948" x2="32887" y2="15948"/>
                            <a14:backgroundMark x1="12958" y1="62931" x2="12958" y2="62931"/>
                            <a14:backgroundMark x1="29401" y1="27586" x2="29401" y2="275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9" r="51130" b="18614"/>
              <a:stretch/>
            </p:blipFill>
            <p:spPr bwMode="auto">
              <a:xfrm>
                <a:off x="7929555" y="2853799"/>
                <a:ext cx="1188810" cy="1211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6395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1F72D29E-FA3F-4BD7-A4B6-F0B8E24CF5C8}"/>
              </a:ext>
            </a:extLst>
          </p:cNvPr>
          <p:cNvSpPr/>
          <p:nvPr/>
        </p:nvSpPr>
        <p:spPr>
          <a:xfrm>
            <a:off x="2876846" y="2622074"/>
            <a:ext cx="6028004" cy="246091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4CD2F84C-E8C1-4D60-9E11-A903673333F5}"/>
              </a:ext>
            </a:extLst>
          </p:cNvPr>
          <p:cNvSpPr/>
          <p:nvPr/>
        </p:nvSpPr>
        <p:spPr>
          <a:xfrm>
            <a:off x="2864476" y="411511"/>
            <a:ext cx="6028004" cy="211395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553BF55-BAC5-4B69-B008-0E14300EB86B}"/>
              </a:ext>
            </a:extLst>
          </p:cNvPr>
          <p:cNvGrpSpPr>
            <a:grpSpLocks noChangeAspect="1"/>
          </p:cNvGrpSpPr>
          <p:nvPr/>
        </p:nvGrpSpPr>
        <p:grpSpPr>
          <a:xfrm>
            <a:off x="4807854" y="1092884"/>
            <a:ext cx="3991231" cy="1300737"/>
            <a:chOff x="3753046" y="1311783"/>
            <a:chExt cx="2358085" cy="76849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CBA2190-E376-43A6-962C-111AE752F4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6001" y="1311783"/>
              <a:ext cx="1625130" cy="717868"/>
              <a:chOff x="-238250" y="1916832"/>
              <a:chExt cx="3650982" cy="1612746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4D3D3DDC-E05C-458D-8085-8C0774088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8250" y="1916832"/>
                <a:ext cx="2153100" cy="1612746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5D5F0078-8E96-4909-9A23-5C4E273C7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632" y="1916832"/>
                <a:ext cx="2153100" cy="1612746"/>
              </a:xfrm>
              <a:prstGeom prst="rect">
                <a:avLst/>
              </a:prstGeom>
            </p:spPr>
          </p:pic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053D2EE-4410-4CCC-A72D-B594CB6A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046" y="1311783"/>
              <a:ext cx="1024662" cy="768497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4BB4E9-DB9E-4700-BFFC-428FF6BAE9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5327" y="3575289"/>
            <a:ext cx="2389266" cy="1235056"/>
          </a:xfrm>
          <a:prstGeom prst="rect">
            <a:avLst/>
          </a:prstGeom>
        </p:spPr>
      </p:pic>
      <p:sp>
        <p:nvSpPr>
          <p:cNvPr id="17" name="Дуга 16">
            <a:extLst>
              <a:ext uri="{FF2B5EF4-FFF2-40B4-BE49-F238E27FC236}">
                <a16:creationId xmlns:a16="http://schemas.microsoft.com/office/drawing/2014/main" id="{90274561-A4C4-4E96-BB51-02C9438CF37A}"/>
              </a:ext>
            </a:extLst>
          </p:cNvPr>
          <p:cNvSpPr/>
          <p:nvPr/>
        </p:nvSpPr>
        <p:spPr>
          <a:xfrm rot="13646608">
            <a:off x="3472586" y="3865191"/>
            <a:ext cx="695879" cy="655250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000">
              <a:solidFill>
                <a:prstClr val="black"/>
              </a:solidFill>
            </a:endParaRPr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id="{65E3C3DF-E0F3-4F90-829B-B5FD3F3B85EA}"/>
              </a:ext>
            </a:extLst>
          </p:cNvPr>
          <p:cNvSpPr/>
          <p:nvPr/>
        </p:nvSpPr>
        <p:spPr>
          <a:xfrm rot="2996387">
            <a:off x="5380923" y="3792073"/>
            <a:ext cx="695879" cy="655250"/>
          </a:xfrm>
          <a:prstGeom prst="arc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000">
              <a:solidFill>
                <a:prstClr val="black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C35F7A5-1096-4DAC-8754-1DCC3F712285}"/>
              </a:ext>
            </a:extLst>
          </p:cNvPr>
          <p:cNvCxnSpPr>
            <a:cxnSpLocks/>
          </p:cNvCxnSpPr>
          <p:nvPr/>
        </p:nvCxnSpPr>
        <p:spPr>
          <a:xfrm>
            <a:off x="4416208" y="4682427"/>
            <a:ext cx="43910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A10401-2322-4D56-B620-6FD4712F02CB}"/>
              </a:ext>
            </a:extLst>
          </p:cNvPr>
          <p:cNvSpPr txBox="1"/>
          <p:nvPr/>
        </p:nvSpPr>
        <p:spPr>
          <a:xfrm>
            <a:off x="4183353" y="3482603"/>
            <a:ext cx="96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Переупаковка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боковых остатков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2D4058-2F39-4866-B23D-C08A81FAF8A5}"/>
              </a:ext>
            </a:extLst>
          </p:cNvPr>
          <p:cNvSpPr txBox="1"/>
          <p:nvPr/>
        </p:nvSpPr>
        <p:spPr>
          <a:xfrm>
            <a:off x="5440575" y="4372600"/>
            <a:ext cx="126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</a:rPr>
              <a:t>c-FLIP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ансамбль </a:t>
            </a:r>
            <a:r>
              <a:rPr lang="ru-RU" sz="800" dirty="0" err="1">
                <a:solidFill>
                  <a:prstClr val="black"/>
                </a:solidFill>
                <a:latin typeface="Calibri"/>
              </a:rPr>
              <a:t>конформаций</a:t>
            </a:r>
            <a:r>
              <a:rPr lang="ru-RU" sz="8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F6FA97-7506-4613-A541-652DBBDA54A5}"/>
              </a:ext>
            </a:extLst>
          </p:cNvPr>
          <p:cNvSpPr txBox="1"/>
          <p:nvPr/>
        </p:nvSpPr>
        <p:spPr>
          <a:xfrm>
            <a:off x="2930454" y="3581566"/>
            <a:ext cx="140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</a:rPr>
              <a:t>FADD DED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ансамбль </a:t>
            </a:r>
            <a:r>
              <a:rPr lang="ru-RU" sz="800" dirty="0" err="1">
                <a:solidFill>
                  <a:prstClr val="black"/>
                </a:solidFill>
                <a:latin typeface="Calibri"/>
              </a:rPr>
              <a:t>конформаций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D77F0-04EE-4BE5-A805-4D5A9D80EC29}"/>
              </a:ext>
            </a:extLst>
          </p:cNvPr>
          <p:cNvSpPr txBox="1"/>
          <p:nvPr/>
        </p:nvSpPr>
        <p:spPr>
          <a:xfrm>
            <a:off x="2867242" y="4358760"/>
            <a:ext cx="85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Небольшие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вращательные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Смещения (0.1</a:t>
            </a:r>
            <a:r>
              <a:rPr lang="en-US" sz="800" dirty="0">
                <a:solidFill>
                  <a:prstClr val="black"/>
                </a:solidFill>
                <a:latin typeface="Calibri"/>
              </a:rPr>
              <a:t>º</a:t>
            </a:r>
            <a:r>
              <a:rPr lang="ru-RU" sz="8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4CA8B-F42A-48F8-9BBB-42F8E5982D17}"/>
              </a:ext>
            </a:extLst>
          </p:cNvPr>
          <p:cNvSpPr txBox="1"/>
          <p:nvPr/>
        </p:nvSpPr>
        <p:spPr>
          <a:xfrm>
            <a:off x="4210732" y="4670693"/>
            <a:ext cx="93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Небольшие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Позиционные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800" dirty="0">
                <a:solidFill>
                  <a:prstClr val="black"/>
                </a:solidFill>
                <a:latin typeface="Calibri"/>
              </a:rPr>
              <a:t>Смещения (0.5 А)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6A95D8-3A4C-4BAC-8906-1C789057EB51}"/>
              </a:ext>
            </a:extLst>
          </p:cNvPr>
          <p:cNvSpPr txBox="1"/>
          <p:nvPr/>
        </p:nvSpPr>
        <p:spPr>
          <a:xfrm>
            <a:off x="5974588" y="3750843"/>
            <a:ext cx="1069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~1000 </a:t>
            </a:r>
            <a:r>
              <a:rPr lang="ru-RU" sz="1000" dirty="0">
                <a:solidFill>
                  <a:prstClr val="black"/>
                </a:solidFill>
                <a:latin typeface="Calibri"/>
              </a:rPr>
              <a:t>моделей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3C3481-942F-4830-A73A-3EEA49F95C4E}"/>
              </a:ext>
            </a:extLst>
          </p:cNvPr>
          <p:cNvSpPr txBox="1"/>
          <p:nvPr/>
        </p:nvSpPr>
        <p:spPr>
          <a:xfrm>
            <a:off x="7370174" y="3845943"/>
            <a:ext cx="1499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dG</a:t>
            </a:r>
            <a:r>
              <a:rPr lang="en-US" sz="1400" dirty="0"/>
              <a:t>,</a:t>
            </a:r>
            <a:endParaRPr lang="ru-RU" sz="1400" dirty="0"/>
          </a:p>
          <a:p>
            <a:pPr algn="ctr"/>
            <a:r>
              <a:rPr lang="ru-RU" sz="1400" dirty="0"/>
              <a:t>оценка</a:t>
            </a:r>
          </a:p>
          <a:p>
            <a:pPr algn="ctr"/>
            <a:r>
              <a:rPr lang="ru-RU" sz="1400" dirty="0"/>
              <a:t>энергии взаимодействия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FA85A8-8BB9-4430-927E-3D84D89C62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9" y="1125660"/>
            <a:ext cx="1734315" cy="13007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0138D1A-B4A2-43B2-A38C-D803CD3E6C0D}"/>
              </a:ext>
            </a:extLst>
          </p:cNvPr>
          <p:cNvSpPr txBox="1"/>
          <p:nvPr/>
        </p:nvSpPr>
        <p:spPr>
          <a:xfrm>
            <a:off x="2961766" y="418000"/>
            <a:ext cx="197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Структурное </a:t>
            </a:r>
          </a:p>
          <a:p>
            <a:pPr algn="ctr"/>
            <a:r>
              <a:rPr lang="ru-RU" sz="1200" b="1" dirty="0"/>
              <a:t>выравнивание на шаблон </a:t>
            </a:r>
          </a:p>
          <a:p>
            <a:pPr algn="ctr"/>
            <a:r>
              <a:rPr lang="en-US" sz="1200" b="1" dirty="0"/>
              <a:t>DED </a:t>
            </a:r>
            <a:r>
              <a:rPr lang="ru-RU" sz="1200" b="1" dirty="0" err="1"/>
              <a:t>филамента</a:t>
            </a:r>
            <a:endParaRPr lang="ru-RU" sz="1200" b="1" dirty="0"/>
          </a:p>
          <a:p>
            <a:pPr algn="ctr"/>
            <a:endParaRPr lang="ru-RU" sz="1200" b="1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98BA30-EC58-4570-8ED1-71AB7055B734}"/>
              </a:ext>
            </a:extLst>
          </p:cNvPr>
          <p:cNvSpPr txBox="1"/>
          <p:nvPr/>
        </p:nvSpPr>
        <p:spPr>
          <a:xfrm>
            <a:off x="5208408" y="437877"/>
            <a:ext cx="337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Наборы </a:t>
            </a:r>
            <a:r>
              <a:rPr lang="ru-RU" sz="1200" b="1" dirty="0" err="1"/>
              <a:t>гетеродимеров</a:t>
            </a:r>
            <a:endParaRPr lang="en-US" sz="1200" b="1" dirty="0"/>
          </a:p>
          <a:p>
            <a:pPr algn="ctr"/>
            <a:r>
              <a:rPr lang="en-US" sz="1200" b="1" dirty="0"/>
              <a:t>c-FLIP/FADD </a:t>
            </a:r>
            <a:r>
              <a:rPr lang="ru-RU" sz="1200" b="1" dirty="0"/>
              <a:t>для всех типов взаимодействий</a:t>
            </a:r>
            <a:r>
              <a:rPr lang="en-US" sz="1200" b="1" dirty="0"/>
              <a:t> </a:t>
            </a:r>
            <a:endParaRPr lang="ru-RU" sz="1200" b="1" dirty="0"/>
          </a:p>
          <a:p>
            <a:pPr algn="ctr"/>
            <a:r>
              <a:rPr lang="en-US" sz="1200" b="1" dirty="0"/>
              <a:t>DED </a:t>
            </a:r>
            <a:r>
              <a:rPr lang="ru-RU" sz="1200" b="1" dirty="0"/>
              <a:t>доменов</a:t>
            </a:r>
          </a:p>
          <a:p>
            <a:pPr algn="ctr"/>
            <a:endParaRPr lang="ru-RU" sz="1200" b="1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5A0C29-A9EC-47E8-96D0-3513469E93B6}"/>
              </a:ext>
            </a:extLst>
          </p:cNvPr>
          <p:cNvSpPr txBox="1"/>
          <p:nvPr/>
        </p:nvSpPr>
        <p:spPr>
          <a:xfrm>
            <a:off x="2959366" y="2701615"/>
            <a:ext cx="56961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Оптимизация структуры комплексов с использованием </a:t>
            </a:r>
            <a:r>
              <a:rPr lang="en-US" sz="1100" b="1" dirty="0"/>
              <a:t>Rosetta High Resolution Protein-Protein Docking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Оценка эффективности связывания с использованием оценочной функции </a:t>
            </a:r>
            <a:r>
              <a:rPr lang="en-US" sz="1100" b="1" dirty="0"/>
              <a:t>Rosetta</a:t>
            </a:r>
            <a:endParaRPr lang="ru-RU" sz="11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/>
              <a:t>Усреднение по 5% лучших комплексов</a:t>
            </a:r>
          </a:p>
          <a:p>
            <a:pPr algn="ctr"/>
            <a:endParaRPr lang="ru-RU" sz="11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32CC22-394E-4FFC-8A35-2F6B437D056E}"/>
              </a:ext>
            </a:extLst>
          </p:cNvPr>
          <p:cNvSpPr txBox="1"/>
          <p:nvPr/>
        </p:nvSpPr>
        <p:spPr>
          <a:xfrm>
            <a:off x="0" y="750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Исследование функциональной роли </a:t>
            </a:r>
            <a:r>
              <a:rPr lang="en-US" sz="1600" b="1" dirty="0"/>
              <a:t>N-</a:t>
            </a:r>
            <a:r>
              <a:rPr lang="ru-RU" sz="1600" b="1" dirty="0"/>
              <a:t>концевого домена</a:t>
            </a:r>
            <a:r>
              <a:rPr lang="en-US" sz="1600" b="1" dirty="0"/>
              <a:t> c-FLIP</a:t>
            </a:r>
            <a:endParaRPr lang="ru-RU" sz="1600" b="1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852B8F4-4572-4FF6-83ED-49E232AB2236}"/>
              </a:ext>
            </a:extLst>
          </p:cNvPr>
          <p:cNvGrpSpPr/>
          <p:nvPr/>
        </p:nvGrpSpPr>
        <p:grpSpPr>
          <a:xfrm>
            <a:off x="274511" y="455822"/>
            <a:ext cx="2511465" cy="4354523"/>
            <a:chOff x="-110774" y="288136"/>
            <a:chExt cx="2511465" cy="4354523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512BA255-C82F-458D-8546-608F8795B624}"/>
                </a:ext>
              </a:extLst>
            </p:cNvPr>
            <p:cNvSpPr/>
            <p:nvPr/>
          </p:nvSpPr>
          <p:spPr>
            <a:xfrm>
              <a:off x="-52504" y="288136"/>
              <a:ext cx="2320248" cy="435452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alpha val="69000"/>
                  </a:schemeClr>
                </a:gs>
                <a:gs pos="100000">
                  <a:schemeClr val="bg1">
                    <a:lumMod val="85000"/>
                    <a:alpha val="35000"/>
                  </a:schemeClr>
                </a:gs>
              </a:gsLst>
              <a:lin ang="5400000" scaled="1"/>
              <a:tileRect/>
            </a:gradFill>
            <a:ln w="127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1EDB565-18A2-4C11-B1EB-5D04E77BA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162" y="2075052"/>
              <a:ext cx="1259891" cy="93202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4DD8AA2-502C-463B-A5FD-B22885303628}"/>
                </a:ext>
              </a:extLst>
            </p:cNvPr>
            <p:cNvSpPr txBox="1"/>
            <p:nvPr/>
          </p:nvSpPr>
          <p:spPr>
            <a:xfrm>
              <a:off x="-39113" y="1428721"/>
              <a:ext cx="229346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Структура </a:t>
              </a:r>
            </a:p>
            <a:p>
              <a:pPr algn="ctr"/>
              <a:r>
                <a:rPr lang="en-US" sz="1100" dirty="0"/>
                <a:t>C-</a:t>
              </a:r>
              <a:r>
                <a:rPr lang="ru-RU" sz="1100" dirty="0"/>
                <a:t>концевого домена </a:t>
              </a:r>
              <a:r>
                <a:rPr lang="en-US" sz="1100" dirty="0"/>
                <a:t>c-FLIP</a:t>
              </a:r>
              <a:r>
                <a:rPr lang="ru-RU" sz="1100" dirty="0"/>
                <a:t>,</a:t>
              </a:r>
            </a:p>
            <a:p>
              <a:pPr algn="ctr"/>
              <a:r>
                <a:rPr lang="ru-RU" sz="1100" dirty="0"/>
                <a:t>предсказанная по гомологии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0661A78-D06B-4295-B680-B7A349FE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85" y="3445291"/>
              <a:ext cx="1589133" cy="119160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C84FA0-DBF5-485E-825F-DE7E0B32002E}"/>
                </a:ext>
              </a:extLst>
            </p:cNvPr>
            <p:cNvSpPr txBox="1"/>
            <p:nvPr/>
          </p:nvSpPr>
          <p:spPr>
            <a:xfrm>
              <a:off x="436508" y="3208963"/>
              <a:ext cx="1259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FADD DED</a:t>
              </a:r>
            </a:p>
            <a:p>
              <a:pPr algn="ctr"/>
              <a:r>
                <a:rPr lang="en-US" sz="1200" i="1" dirty="0"/>
                <a:t>[PDB ID 1A1W]</a:t>
              </a:r>
              <a:endParaRPr lang="ru-RU" sz="1200" i="1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0F1DB5-65D1-46C3-B15A-976B40892F59}"/>
                </a:ext>
              </a:extLst>
            </p:cNvPr>
            <p:cNvSpPr txBox="1"/>
            <p:nvPr/>
          </p:nvSpPr>
          <p:spPr>
            <a:xfrm>
              <a:off x="-110774" y="392751"/>
              <a:ext cx="25114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/>
                <a:t>Подготовка конформационного ансамбля из 30 конформаций </a:t>
              </a:r>
            </a:p>
            <a:p>
              <a:pPr algn="ctr"/>
              <a:r>
                <a:rPr lang="ru-RU" sz="1100" b="1" dirty="0"/>
                <a:t>с использованием</a:t>
              </a:r>
            </a:p>
            <a:p>
              <a:pPr algn="ctr"/>
              <a:r>
                <a:rPr lang="ru-RU" sz="1100" b="1" dirty="0"/>
                <a:t>модуля </a:t>
              </a:r>
              <a:r>
                <a:rPr lang="en-US" sz="1100" b="1" dirty="0"/>
                <a:t>Rosetta Relax</a:t>
              </a:r>
              <a:endParaRPr lang="ru-RU" sz="1100" b="1" dirty="0"/>
            </a:p>
          </p:txBody>
        </p:sp>
      </p:grp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4CE45358-1507-4207-8392-B5A1D45CF62B}"/>
              </a:ext>
            </a:extLst>
          </p:cNvPr>
          <p:cNvSpPr/>
          <p:nvPr/>
        </p:nvSpPr>
        <p:spPr>
          <a:xfrm rot="16200000">
            <a:off x="6922896" y="4076551"/>
            <a:ext cx="549070" cy="307407"/>
          </a:xfrm>
          <a:prstGeom prst="downArrow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низ 48">
            <a:extLst>
              <a:ext uri="{FF2B5EF4-FFF2-40B4-BE49-F238E27FC236}">
                <a16:creationId xmlns:a16="http://schemas.microsoft.com/office/drawing/2014/main" id="{33C825D0-0D2E-4219-AB51-90FADEFD1324}"/>
              </a:ext>
            </a:extLst>
          </p:cNvPr>
          <p:cNvSpPr/>
          <p:nvPr/>
        </p:nvSpPr>
        <p:spPr>
          <a:xfrm>
            <a:off x="5603943" y="2442473"/>
            <a:ext cx="549070" cy="307407"/>
          </a:xfrm>
          <a:prstGeom prst="downArrow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id="{125708F5-4F7D-4414-9001-6B2BBC34999E}"/>
              </a:ext>
            </a:extLst>
          </p:cNvPr>
          <p:cNvSpPr/>
          <p:nvPr/>
        </p:nvSpPr>
        <p:spPr>
          <a:xfrm rot="16200000">
            <a:off x="2500894" y="1389250"/>
            <a:ext cx="549070" cy="307407"/>
          </a:xfrm>
          <a:prstGeom prst="downArrow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42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112">
            <a:extLst>
              <a:ext uri="{FF2B5EF4-FFF2-40B4-BE49-F238E27FC236}">
                <a16:creationId xmlns:a16="http://schemas.microsoft.com/office/drawing/2014/main" id="{83681866-7AE1-4B02-B025-B7F12D9D1BF6}"/>
              </a:ext>
            </a:extLst>
          </p:cNvPr>
          <p:cNvSpPr/>
          <p:nvPr/>
        </p:nvSpPr>
        <p:spPr>
          <a:xfrm>
            <a:off x="3479872" y="1315988"/>
            <a:ext cx="1811094" cy="2809095"/>
          </a:xfrm>
          <a:prstGeom prst="roundRect">
            <a:avLst/>
          </a:prstGeom>
          <a:solidFill>
            <a:srgbClr val="F5F5F5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55C9EB5-B275-4ED1-8BC9-08DB47C86563}"/>
              </a:ext>
            </a:extLst>
          </p:cNvPr>
          <p:cNvGrpSpPr/>
          <p:nvPr/>
        </p:nvGrpSpPr>
        <p:grpSpPr>
          <a:xfrm>
            <a:off x="3413322" y="1467543"/>
            <a:ext cx="1902056" cy="2417592"/>
            <a:chOff x="11282" y="351375"/>
            <a:chExt cx="1902056" cy="241759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4AB62A5-6487-4DA3-A40D-110D0F41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2" y="1223547"/>
              <a:ext cx="1902056" cy="1545420"/>
            </a:xfrm>
            <a:prstGeom prst="rect">
              <a:avLst/>
            </a:prstGeom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081F536-C2E8-4563-8ACA-91F3C9348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8500" y="351375"/>
              <a:ext cx="1351882" cy="716408"/>
              <a:chOff x="2297113" y="3289898"/>
              <a:chExt cx="675941" cy="358204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2BAD990A-0822-464C-9A1F-6F9348D4E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195"/>
              <a:stretch/>
            </p:blipFill>
            <p:spPr>
              <a:xfrm>
                <a:off x="2297113" y="3289898"/>
                <a:ext cx="405802" cy="35820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0408276-E5B4-4497-A508-BD6E7EF6F6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805"/>
              <a:stretch/>
            </p:blipFill>
            <p:spPr>
              <a:xfrm>
                <a:off x="2567252" y="3432481"/>
                <a:ext cx="405802" cy="215621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C5E91D-81D7-4A42-A128-BD0FED7323E9}"/>
              </a:ext>
            </a:extLst>
          </p:cNvPr>
          <p:cNvSpPr txBox="1"/>
          <p:nvPr/>
        </p:nvSpPr>
        <p:spPr>
          <a:xfrm>
            <a:off x="3836905" y="144855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dG</a:t>
            </a:r>
            <a:r>
              <a:rPr lang="en-US" dirty="0"/>
              <a:t> = -24.6</a:t>
            </a:r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B398457-23F4-4E60-A773-B7829C895127}"/>
              </a:ext>
            </a:extLst>
          </p:cNvPr>
          <p:cNvGrpSpPr/>
          <p:nvPr/>
        </p:nvGrpSpPr>
        <p:grpSpPr>
          <a:xfrm>
            <a:off x="6881280" y="1745561"/>
            <a:ext cx="1346351" cy="484143"/>
            <a:chOff x="3767972" y="3023711"/>
            <a:chExt cx="1346351" cy="48414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9B70DDE-A74B-4D1C-B6BF-147657283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23"/>
            <a:stretch/>
          </p:blipFill>
          <p:spPr>
            <a:xfrm>
              <a:off x="3767972" y="3023711"/>
              <a:ext cx="777278" cy="48414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449121E-B60E-4221-A7A2-B691D3470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05"/>
            <a:stretch/>
          </p:blipFill>
          <p:spPr>
            <a:xfrm>
              <a:off x="4302719" y="3025052"/>
              <a:ext cx="811604" cy="431242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38560B-9110-48E9-B1B2-33FE97290F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37" y="2322583"/>
            <a:ext cx="1899383" cy="15432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67E43-0E6D-4CDE-906D-5F6BB2A6843B}"/>
              </a:ext>
            </a:extLst>
          </p:cNvPr>
          <p:cNvSpPr txBox="1"/>
          <p:nvPr/>
        </p:nvSpPr>
        <p:spPr>
          <a:xfrm>
            <a:off x="6814063" y="141544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dG</a:t>
            </a:r>
            <a:r>
              <a:rPr lang="en-US" dirty="0"/>
              <a:t> = -12.5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581767-A801-43C3-B08B-ADC81B3C7F00}"/>
              </a:ext>
            </a:extLst>
          </p:cNvPr>
          <p:cNvSpPr txBox="1"/>
          <p:nvPr/>
        </p:nvSpPr>
        <p:spPr>
          <a:xfrm>
            <a:off x="5882001" y="234940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&gt;</a:t>
            </a:r>
            <a:endParaRPr lang="ru-RU" sz="3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F453AF-E5C2-48DB-800A-1BB02375F25A}"/>
              </a:ext>
            </a:extLst>
          </p:cNvPr>
          <p:cNvSpPr txBox="1"/>
          <p:nvPr/>
        </p:nvSpPr>
        <p:spPr>
          <a:xfrm>
            <a:off x="0" y="4022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</a:rPr>
              <a:t>Сравнение эффективности взаимодействия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Ia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интерфейса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FADD </a:t>
            </a:r>
            <a:endParaRPr lang="ru-RU" sz="16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</a:rPr>
              <a:t>и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Ib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интерфейса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DED2 c-FLIP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 или прокаспазы-8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F85701-FECC-4D72-A814-2D0BF28196BD}"/>
              </a:ext>
            </a:extLst>
          </p:cNvPr>
          <p:cNvSpPr txBox="1"/>
          <p:nvPr/>
        </p:nvSpPr>
        <p:spPr>
          <a:xfrm>
            <a:off x="2076498" y="4201728"/>
            <a:ext cx="476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Calibri" panose="020F0502020204030204" pitchFamily="34" charset="0"/>
              </a:rPr>
              <a:t>Большая аффинность </a:t>
            </a:r>
            <a:r>
              <a:rPr lang="en-US" sz="1200" b="1" dirty="0">
                <a:latin typeface="Calibri" panose="020F0502020204030204" pitchFamily="34" charset="0"/>
              </a:rPr>
              <a:t>FADD </a:t>
            </a:r>
            <a:r>
              <a:rPr lang="ru-RU" sz="1200" b="1" dirty="0">
                <a:latin typeface="Calibri" panose="020F0502020204030204" pitchFamily="34" charset="0"/>
              </a:rPr>
              <a:t>к </a:t>
            </a:r>
            <a:r>
              <a:rPr lang="en-US" sz="1200" b="1" dirty="0">
                <a:latin typeface="Calibri" panose="020F0502020204030204" pitchFamily="34" charset="0"/>
              </a:rPr>
              <a:t>DED2 </a:t>
            </a:r>
            <a:r>
              <a:rPr lang="ru-RU" sz="1200" b="1" dirty="0">
                <a:latin typeface="Calibri" panose="020F0502020204030204" pitchFamily="34" charset="0"/>
              </a:rPr>
              <a:t>каспазы-8</a:t>
            </a:r>
          </a:p>
          <a:p>
            <a:pPr algn="ctr"/>
            <a:r>
              <a:rPr lang="ru-RU" sz="1200" b="1" dirty="0">
                <a:latin typeface="Calibri" panose="020F0502020204030204" pitchFamily="34" charset="0"/>
              </a:rPr>
              <a:t>согласно значению оценочной функции </a:t>
            </a:r>
            <a:r>
              <a:rPr lang="en-US" sz="1200" b="1" dirty="0">
                <a:latin typeface="Calibri" panose="020F0502020204030204" pitchFamily="34" charset="0"/>
              </a:rPr>
              <a:t>Rosetta</a:t>
            </a:r>
            <a:endParaRPr lang="ru-RU" sz="1200" b="1" dirty="0">
              <a:latin typeface="Calibri" panose="020F050202020403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E02E8D7-A0CF-478F-A23E-35433E985CFC}"/>
              </a:ext>
            </a:extLst>
          </p:cNvPr>
          <p:cNvGrpSpPr>
            <a:grpSpLocks noChangeAspect="1"/>
          </p:cNvGrpSpPr>
          <p:nvPr/>
        </p:nvGrpSpPr>
        <p:grpSpPr>
          <a:xfrm>
            <a:off x="740990" y="1355371"/>
            <a:ext cx="1449445" cy="1421680"/>
            <a:chOff x="5660156" y="1884534"/>
            <a:chExt cx="853170" cy="836827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3C670391-63AE-4107-9DCC-5B464A3757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0156" y="1884534"/>
              <a:ext cx="853170" cy="836827"/>
              <a:chOff x="6381329" y="4713936"/>
              <a:chExt cx="1024143" cy="1004524"/>
            </a:xfrm>
          </p:grpSpPr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B3ACEDD3-31F3-4A71-AEC6-69C84453EFF1}"/>
                  </a:ext>
                </a:extLst>
              </p:cNvPr>
              <p:cNvGrpSpPr/>
              <p:nvPr/>
            </p:nvGrpSpPr>
            <p:grpSpPr>
              <a:xfrm>
                <a:off x="6381329" y="4713936"/>
                <a:ext cx="953121" cy="1004524"/>
                <a:chOff x="604896" y="3253053"/>
                <a:chExt cx="777469" cy="838844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9CEDE0B-70E5-42A3-8FCD-09C9DC963C58}"/>
                    </a:ext>
                  </a:extLst>
                </p:cNvPr>
                <p:cNvSpPr txBox="1"/>
                <p:nvPr/>
              </p:nvSpPr>
              <p:spPr>
                <a:xfrm>
                  <a:off x="1124744" y="3571197"/>
                  <a:ext cx="257621" cy="181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/>
                    <a:t>Ib</a:t>
                  </a:r>
                  <a:endParaRPr lang="ru-RU" sz="1400" dirty="0"/>
                </a:p>
              </p:txBody>
            </p:sp>
            <p:pic>
              <p:nvPicPr>
                <p:cNvPr id="41" name="Рисунок 40">
                  <a:extLst>
                    <a:ext uri="{FF2B5EF4-FFF2-40B4-BE49-F238E27FC236}">
                      <a16:creationId xmlns:a16="http://schemas.microsoft.com/office/drawing/2014/main" id="{2B7975BD-2A20-400D-8458-19D45DC75E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66" t="72611" r="63170" b="24083"/>
                <a:stretch/>
              </p:blipFill>
              <p:spPr>
                <a:xfrm>
                  <a:off x="604896" y="3253053"/>
                  <a:ext cx="777469" cy="838844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617EF0C-2B4E-4678-B166-F4C0665D4622}"/>
                    </a:ext>
                  </a:extLst>
                </p:cNvPr>
                <p:cNvSpPr txBox="1"/>
                <p:nvPr/>
              </p:nvSpPr>
              <p:spPr>
                <a:xfrm rot="1848816">
                  <a:off x="815754" y="3744789"/>
                  <a:ext cx="208064" cy="181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IIa</a:t>
                  </a:r>
                  <a:endParaRPr lang="ru-RU" sz="1400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FE5C275-3FDE-49E6-8C6F-E78F150E1908}"/>
                    </a:ext>
                  </a:extLst>
                </p:cNvPr>
                <p:cNvSpPr txBox="1"/>
                <p:nvPr/>
              </p:nvSpPr>
              <p:spPr>
                <a:xfrm rot="1801704">
                  <a:off x="1065982" y="3384097"/>
                  <a:ext cx="212684" cy="181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IIb</a:t>
                  </a:r>
                  <a:endParaRPr lang="ru-RU" sz="1400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CD9C8E4-4702-469B-84D1-02AA8C5653C5}"/>
                    </a:ext>
                  </a:extLst>
                </p:cNvPr>
                <p:cNvSpPr txBox="1"/>
                <p:nvPr/>
              </p:nvSpPr>
              <p:spPr>
                <a:xfrm rot="19845140">
                  <a:off x="1016290" y="3754733"/>
                  <a:ext cx="233933" cy="181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IIIa</a:t>
                  </a:r>
                  <a:endParaRPr lang="ru-RU" sz="1400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C0060E-809C-4367-ACBE-74978006EBA7}"/>
                    </a:ext>
                  </a:extLst>
                </p:cNvPr>
                <p:cNvSpPr txBox="1"/>
                <p:nvPr/>
              </p:nvSpPr>
              <p:spPr>
                <a:xfrm>
                  <a:off x="753516" y="3561811"/>
                  <a:ext cx="270538" cy="181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/>
                    <a:t>Ia</a:t>
                  </a:r>
                  <a:endParaRPr lang="ru-RU" sz="1400" dirty="0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9D3E05D-7E5F-4B41-B6DB-9AC14E4322D1}"/>
                    </a:ext>
                  </a:extLst>
                </p:cNvPr>
                <p:cNvSpPr txBox="1"/>
                <p:nvPr/>
              </p:nvSpPr>
              <p:spPr>
                <a:xfrm rot="19858192">
                  <a:off x="806726" y="3384789"/>
                  <a:ext cx="238553" cy="181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IIIb</a:t>
                  </a:r>
                  <a:endParaRPr lang="ru-RU" sz="1400" dirty="0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EDD457-6433-4DCF-867D-B00FF46B8064}"/>
                  </a:ext>
                </a:extLst>
              </p:cNvPr>
              <p:cNvSpPr txBox="1"/>
              <p:nvPr/>
            </p:nvSpPr>
            <p:spPr>
              <a:xfrm>
                <a:off x="7073812" y="5084094"/>
                <a:ext cx="331660" cy="217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Ib</a:t>
                </a:r>
                <a:endParaRPr lang="ru-RU" sz="1400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12E517-772F-4F0C-A1E2-1BAEAEBCDF64}"/>
                </a:ext>
              </a:extLst>
            </p:cNvPr>
            <p:cNvSpPr txBox="1"/>
            <p:nvPr/>
          </p:nvSpPr>
          <p:spPr>
            <a:xfrm>
              <a:off x="5960026" y="2194877"/>
              <a:ext cx="294579" cy="1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DED</a:t>
              </a:r>
              <a:endParaRPr lang="ru-RU" sz="1400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B1FC52-F25A-47DE-999B-E4F766674079}"/>
              </a:ext>
            </a:extLst>
          </p:cNvPr>
          <p:cNvSpPr txBox="1"/>
          <p:nvPr/>
        </p:nvSpPr>
        <p:spPr>
          <a:xfrm>
            <a:off x="3384439" y="955628"/>
            <a:ext cx="211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прокаспаза-8</a:t>
            </a:r>
            <a:r>
              <a:rPr lang="en-US" dirty="0"/>
              <a:t>/FADD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237ACA-B743-47BF-95B9-FFA896B26FBA}"/>
              </a:ext>
            </a:extLst>
          </p:cNvPr>
          <p:cNvSpPr txBox="1"/>
          <p:nvPr/>
        </p:nvSpPr>
        <p:spPr>
          <a:xfrm>
            <a:off x="6729649" y="978682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c-FLIP/FADD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8E504-6A88-4AE0-8440-4022309E6C6F}"/>
              </a:ext>
            </a:extLst>
          </p:cNvPr>
          <p:cNvSpPr txBox="1"/>
          <p:nvPr/>
        </p:nvSpPr>
        <p:spPr>
          <a:xfrm>
            <a:off x="505094" y="720219"/>
            <a:ext cx="2112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Схема расположения</a:t>
            </a:r>
          </a:p>
          <a:p>
            <a:pPr algn="ctr"/>
            <a:r>
              <a:rPr lang="ru-RU" sz="1400"/>
              <a:t>интерфейсов </a:t>
            </a:r>
            <a:r>
              <a:rPr lang="en-US" sz="1400" dirty="0"/>
              <a:t>DED </a:t>
            </a:r>
            <a:r>
              <a:rPr lang="ru-RU" sz="1400" dirty="0"/>
              <a:t>домена: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EF8C0-4DF4-4668-B4D8-7F1299E82748}"/>
              </a:ext>
            </a:extLst>
          </p:cNvPr>
          <p:cNvSpPr txBox="1"/>
          <p:nvPr/>
        </p:nvSpPr>
        <p:spPr>
          <a:xfrm>
            <a:off x="463388" y="2828914"/>
            <a:ext cx="2112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/>
              <a:t>Обозначения </a:t>
            </a:r>
            <a:r>
              <a:rPr lang="en-US" sz="1400" dirty="0"/>
              <a:t>DED </a:t>
            </a:r>
            <a:r>
              <a:rPr lang="ru-RU" sz="1400" dirty="0"/>
              <a:t>белков: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FDE9561-EFF9-486A-BBF5-9834BAB93B82}"/>
              </a:ext>
            </a:extLst>
          </p:cNvPr>
          <p:cNvGrpSpPr/>
          <p:nvPr/>
        </p:nvGrpSpPr>
        <p:grpSpPr>
          <a:xfrm>
            <a:off x="701591" y="3397516"/>
            <a:ext cx="1656062" cy="1278374"/>
            <a:chOff x="629583" y="3253500"/>
            <a:chExt cx="1656062" cy="127837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EEB98B-626B-4798-8784-24FA4AA6A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10"/>
            <a:stretch/>
          </p:blipFill>
          <p:spPr>
            <a:xfrm>
              <a:off x="629583" y="3722634"/>
              <a:ext cx="617828" cy="36128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AEED6DA-923F-4FC0-8053-166789EE1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33"/>
            <a:stretch/>
          </p:blipFill>
          <p:spPr>
            <a:xfrm>
              <a:off x="629583" y="3253500"/>
              <a:ext cx="586343" cy="37739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E2F3BD2-8CCC-4217-9739-FD1469C39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50"/>
            <a:stretch/>
          </p:blipFill>
          <p:spPr>
            <a:xfrm>
              <a:off x="706428" y="4178786"/>
              <a:ext cx="649388" cy="351673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4745A3-C7E4-41A9-BDF6-5028D5B65C4A}"/>
                </a:ext>
              </a:extLst>
            </p:cNvPr>
            <p:cNvSpPr/>
            <p:nvPr/>
          </p:nvSpPr>
          <p:spPr>
            <a:xfrm>
              <a:off x="1231189" y="3306710"/>
              <a:ext cx="10544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/>
                <a:t>прокаспаза-8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2E2058C-D115-4878-802E-EE6AEA1FE505}"/>
                </a:ext>
              </a:extLst>
            </p:cNvPr>
            <p:cNvSpPr/>
            <p:nvPr/>
          </p:nvSpPr>
          <p:spPr>
            <a:xfrm>
              <a:off x="1260217" y="3762872"/>
              <a:ext cx="5501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c-FLIP</a:t>
              </a:r>
              <a:endParaRPr lang="ru-RU" sz="12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D4696D01-B3A6-4C09-854C-A42C86A9CD9E}"/>
                </a:ext>
              </a:extLst>
            </p:cNvPr>
            <p:cNvSpPr/>
            <p:nvPr/>
          </p:nvSpPr>
          <p:spPr>
            <a:xfrm>
              <a:off x="1247411" y="4254875"/>
              <a:ext cx="5254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FADD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34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118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silico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предсказание селективных сайтов связывания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FADD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c-FLIP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или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Calibri"/>
              </a:rPr>
              <a:t>прокаспаза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-8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925809" y="1308118"/>
            <a:ext cx="476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Calibri" panose="020F0502020204030204" pitchFamily="34" charset="0"/>
              </a:rPr>
              <a:t>Большая аффинность</a:t>
            </a:r>
            <a:r>
              <a:rPr lang="en-US" sz="900" b="1" dirty="0">
                <a:latin typeface="Calibri" panose="020F0502020204030204" pitchFamily="34" charset="0"/>
              </a:rPr>
              <a:t> </a:t>
            </a:r>
            <a:endParaRPr lang="ru-RU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FADD</a:t>
            </a:r>
            <a:r>
              <a:rPr lang="ru-RU" sz="900" b="1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ru-RU" sz="900" b="1" dirty="0">
                <a:latin typeface="Calibri" panose="020F0502020204030204" pitchFamily="34" charset="0"/>
              </a:rPr>
              <a:t>к </a:t>
            </a:r>
            <a:r>
              <a:rPr lang="ru-RU" sz="900" b="1" dirty="0" err="1">
                <a:latin typeface="Calibri" panose="020F0502020204030204" pitchFamily="34" charset="0"/>
              </a:rPr>
              <a:t>прокаспазе</a:t>
            </a:r>
            <a:r>
              <a:rPr lang="en-US" sz="900" b="1" dirty="0">
                <a:latin typeface="Calibri" panose="020F0502020204030204" pitchFamily="34" charset="0"/>
              </a:rPr>
              <a:t>-8</a:t>
            </a:r>
            <a:endParaRPr lang="ru-RU" sz="900" b="1" dirty="0">
              <a:latin typeface="Calibri" panose="020F0502020204030204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708118" y="669926"/>
            <a:ext cx="4799986" cy="3804679"/>
            <a:chOff x="-3204" y="3960217"/>
            <a:chExt cx="4840934" cy="3837134"/>
          </a:xfrm>
        </p:grpSpPr>
        <p:sp>
          <p:nvSpPr>
            <p:cNvPr id="113" name="Скругленный прямоугольник 112"/>
            <p:cNvSpPr/>
            <p:nvPr/>
          </p:nvSpPr>
          <p:spPr>
            <a:xfrm>
              <a:off x="2040646" y="5499915"/>
              <a:ext cx="804554" cy="1919922"/>
            </a:xfrm>
            <a:prstGeom prst="roundRect">
              <a:avLst/>
            </a:prstGeom>
            <a:solidFill>
              <a:srgbClr val="F5F5F5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grpSp>
          <p:nvGrpSpPr>
            <p:cNvPr id="114" name="Группа 113"/>
            <p:cNvGrpSpPr>
              <a:grpSpLocks noChangeAspect="1"/>
            </p:cNvGrpSpPr>
            <p:nvPr/>
          </p:nvGrpSpPr>
          <p:grpSpPr>
            <a:xfrm>
              <a:off x="116403" y="4594298"/>
              <a:ext cx="2784557" cy="2672653"/>
              <a:chOff x="593635" y="990093"/>
              <a:chExt cx="2900582" cy="2784015"/>
            </a:xfrm>
          </p:grpSpPr>
          <p:pic>
            <p:nvPicPr>
              <p:cNvPr id="126" name="Рисунок 1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04" y="996603"/>
                <a:ext cx="1000124" cy="812601"/>
              </a:xfrm>
              <a:prstGeom prst="rect">
                <a:avLst/>
              </a:prstGeom>
            </p:spPr>
          </p:pic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8983" y="990093"/>
                <a:ext cx="1000124" cy="812603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4093" y="1006294"/>
                <a:ext cx="1000124" cy="812601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308" y="2961504"/>
                <a:ext cx="1000126" cy="812604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7631" y="2961503"/>
                <a:ext cx="1000126" cy="812603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35" y="1989225"/>
                <a:ext cx="1000124" cy="812603"/>
              </a:xfrm>
              <a:prstGeom prst="rect">
                <a:avLst/>
              </a:prstGeom>
            </p:spPr>
          </p:pic>
          <p:pic>
            <p:nvPicPr>
              <p:cNvPr id="132" name="Рисунок 1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7634" y="1989225"/>
                <a:ext cx="1000126" cy="812603"/>
              </a:xfrm>
              <a:prstGeom prst="rect">
                <a:avLst/>
              </a:prstGeom>
            </p:spPr>
          </p:pic>
          <p:pic>
            <p:nvPicPr>
              <p:cNvPr id="133" name="Рисунок 13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35" y="2961505"/>
                <a:ext cx="1000124" cy="812603"/>
              </a:xfrm>
              <a:prstGeom prst="rect">
                <a:avLst/>
              </a:prstGeom>
            </p:spPr>
          </p:pic>
        </p:grpSp>
        <p:sp>
          <p:nvSpPr>
            <p:cNvPr id="115" name="TextBox 114"/>
            <p:cNvSpPr txBox="1"/>
            <p:nvPr/>
          </p:nvSpPr>
          <p:spPr>
            <a:xfrm>
              <a:off x="1030664" y="7263025"/>
              <a:ext cx="1107748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DED2 </a:t>
              </a:r>
              <a:r>
                <a:rPr lang="en-US" sz="800" dirty="0" err="1"/>
                <a:t>IIa</a:t>
              </a:r>
              <a:r>
                <a:rPr lang="en-US" sz="800" dirty="0"/>
                <a:t>/DED1 </a:t>
              </a:r>
              <a:r>
                <a:rPr lang="en-US" sz="800" dirty="0" err="1"/>
                <a:t>IIIa</a:t>
              </a:r>
              <a:r>
                <a:rPr lang="en-US" sz="800" dirty="0"/>
                <a:t> 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31744" y="6282371"/>
              <a:ext cx="575861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DED1 </a:t>
              </a:r>
              <a:r>
                <a:rPr lang="en-US" sz="800" dirty="0" err="1"/>
                <a:t>Ia</a:t>
              </a:r>
              <a:endParaRPr lang="en-US" sz="8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26661" y="7255351"/>
              <a:ext cx="598495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DED1 </a:t>
              </a:r>
              <a:r>
                <a:rPr lang="en-US" sz="800" dirty="0" err="1"/>
                <a:t>IIa</a:t>
              </a:r>
              <a:endParaRPr lang="en-US" sz="8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167695" y="7255352"/>
              <a:ext cx="650228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IIIa</a:t>
              </a:r>
              <a:r>
                <a:rPr lang="en-US" sz="800" b="0" dirty="0"/>
                <a:t> 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167695" y="6301100"/>
              <a:ext cx="604961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Ib</a:t>
              </a:r>
              <a:r>
                <a:rPr lang="en-US" sz="800" b="0" dirty="0"/>
                <a:t> </a:t>
              </a:r>
            </a:p>
          </p:txBody>
        </p:sp>
        <p:pic>
          <p:nvPicPr>
            <p:cNvPr id="120" name="Рисунок 1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901" y="5589311"/>
              <a:ext cx="1014406" cy="8200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-3204" y="3960217"/>
              <a:ext cx="3042613" cy="46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Calibri" panose="020F0502020204030204" pitchFamily="34" charset="0"/>
                </a:rPr>
                <a:t>Энергия взаимодействия</a:t>
              </a:r>
            </a:p>
            <a:p>
              <a:pPr algn="ctr"/>
              <a:r>
                <a:rPr lang="en-US" sz="1200" b="1" dirty="0">
                  <a:latin typeface="Calibri" panose="020F0502020204030204" pitchFamily="34" charset="0"/>
                </a:rPr>
                <a:t>c-FLIP/FADD</a:t>
              </a:r>
              <a:endParaRPr lang="ru-RU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932164" y="5339571"/>
              <a:ext cx="1078648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pPr algn="ctr"/>
              <a:r>
                <a:rPr lang="en-US" sz="800" b="0" dirty="0"/>
                <a:t>DED1 </a:t>
              </a:r>
              <a:r>
                <a:rPr lang="en-US" sz="800" b="0" dirty="0" err="1"/>
                <a:t>IIb</a:t>
              </a:r>
              <a:r>
                <a:rPr lang="en-US" sz="800" b="0" dirty="0"/>
                <a:t>/DED2 </a:t>
              </a:r>
              <a:r>
                <a:rPr lang="en-US" sz="800" b="0" dirty="0" err="1"/>
                <a:t>IIIb</a:t>
              </a:r>
              <a:endParaRPr lang="en-US" sz="800" b="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10584" y="5345425"/>
              <a:ext cx="621128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DED1 </a:t>
              </a:r>
              <a:r>
                <a:rPr lang="en-US" sz="800" b="0" dirty="0" err="1"/>
                <a:t>IIIb</a:t>
              </a:r>
              <a:endParaRPr lang="en-US" sz="800" b="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190778" y="5338945"/>
              <a:ext cx="598495" cy="21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IIb</a:t>
              </a:r>
              <a:endParaRPr lang="en-US" sz="800" b="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0123" y="7424868"/>
              <a:ext cx="4807607" cy="37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>
                  <a:latin typeface="Calibri" panose="020F0502020204030204" pitchFamily="34" charset="0"/>
                </a:rPr>
                <a:t>Большая аффинность </a:t>
              </a:r>
              <a:r>
                <a:rPr lang="en-US" sz="900" b="1" dirty="0">
                  <a:latin typeface="Calibri" panose="020F0502020204030204" pitchFamily="34" charset="0"/>
                </a:rPr>
                <a:t>FADD </a:t>
              </a:r>
              <a:endParaRPr lang="ru-RU" sz="900" b="1" dirty="0">
                <a:latin typeface="Calibri" panose="020F0502020204030204" pitchFamily="34" charset="0"/>
              </a:endParaRPr>
            </a:p>
            <a:p>
              <a:pPr algn="ctr"/>
              <a:r>
                <a:rPr lang="ru-RU" sz="900" b="1" dirty="0">
                  <a:latin typeface="Calibri" panose="020F0502020204030204" pitchFamily="34" charset="0"/>
                </a:rPr>
                <a:t>к </a:t>
              </a:r>
              <a:r>
                <a:rPr lang="en-US" sz="900" b="1" dirty="0">
                  <a:latin typeface="Calibri" panose="020F0502020204030204" pitchFamily="34" charset="0"/>
                </a:rPr>
                <a:t>c-FLIP</a:t>
              </a:r>
              <a:endParaRPr lang="ru-RU" sz="9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88" name="Группа 87"/>
          <p:cNvGrpSpPr>
            <a:grpSpLocks noChangeAspect="1"/>
          </p:cNvGrpSpPr>
          <p:nvPr/>
        </p:nvGrpSpPr>
        <p:grpSpPr>
          <a:xfrm rot="16200000">
            <a:off x="3938122" y="3594054"/>
            <a:ext cx="657365" cy="2194571"/>
            <a:chOff x="5451450" y="349050"/>
            <a:chExt cx="857617" cy="2563690"/>
          </a:xfrm>
        </p:grpSpPr>
        <p:pic>
          <p:nvPicPr>
            <p:cNvPr id="111" name="Рисунок 1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5053592" y="1427611"/>
              <a:ext cx="1219677" cy="423961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 rot="5400000">
              <a:off x="4786302" y="1389974"/>
              <a:ext cx="2563690" cy="481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>
                  <a:latin typeface="Century Gothic" pitchFamily="34" charset="0"/>
                </a:defRPr>
              </a:lvl1pPr>
            </a:lstStyle>
            <a:p>
              <a:r>
                <a:rPr lang="ru-RU" sz="900" dirty="0">
                  <a:latin typeface="Calibri" panose="020F0502020204030204" pitchFamily="34" charset="0"/>
                </a:rPr>
                <a:t>Энергия взаимодействия</a:t>
              </a:r>
            </a:p>
            <a:p>
              <a:r>
                <a:rPr lang="ru-RU" sz="900" dirty="0">
                  <a:latin typeface="Calibri" panose="020F0502020204030204" pitchFamily="34" charset="0"/>
                </a:rPr>
                <a:t>с </a:t>
              </a:r>
              <a:r>
                <a:rPr lang="en-US" sz="900" dirty="0">
                  <a:latin typeface="Calibri" panose="020F0502020204030204" pitchFamily="34" charset="0"/>
                </a:rPr>
                <a:t>FADD DED</a:t>
              </a:r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716016" y="663897"/>
            <a:ext cx="3118307" cy="3533761"/>
            <a:chOff x="4384090" y="610368"/>
            <a:chExt cx="3118307" cy="3533761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595994" y="1272455"/>
              <a:ext cx="2658678" cy="1864596"/>
              <a:chOff x="1603315" y="3602969"/>
              <a:chExt cx="2681359" cy="1880502"/>
            </a:xfrm>
          </p:grpSpPr>
          <p:sp>
            <p:nvSpPr>
              <p:cNvPr id="134" name="Скругленный прямоугольник 23"/>
              <p:cNvSpPr/>
              <p:nvPr/>
            </p:nvSpPr>
            <p:spPr>
              <a:xfrm>
                <a:off x="1603315" y="3602969"/>
                <a:ext cx="827366" cy="1880502"/>
              </a:xfrm>
              <a:custGeom>
                <a:avLst/>
                <a:gdLst>
                  <a:gd name="connsiteX0" fmla="*/ 0 w 804555"/>
                  <a:gd name="connsiteY0" fmla="*/ 134095 h 1878691"/>
                  <a:gd name="connsiteX1" fmla="*/ 134095 w 804555"/>
                  <a:gd name="connsiteY1" fmla="*/ 0 h 1878691"/>
                  <a:gd name="connsiteX2" fmla="*/ 670460 w 804555"/>
                  <a:gd name="connsiteY2" fmla="*/ 0 h 1878691"/>
                  <a:gd name="connsiteX3" fmla="*/ 804555 w 804555"/>
                  <a:gd name="connsiteY3" fmla="*/ 134095 h 1878691"/>
                  <a:gd name="connsiteX4" fmla="*/ 804555 w 804555"/>
                  <a:gd name="connsiteY4" fmla="*/ 1744596 h 1878691"/>
                  <a:gd name="connsiteX5" fmla="*/ 670460 w 804555"/>
                  <a:gd name="connsiteY5" fmla="*/ 1878691 h 1878691"/>
                  <a:gd name="connsiteX6" fmla="*/ 134095 w 804555"/>
                  <a:gd name="connsiteY6" fmla="*/ 1878691 h 1878691"/>
                  <a:gd name="connsiteX7" fmla="*/ 0 w 804555"/>
                  <a:gd name="connsiteY7" fmla="*/ 1744596 h 1878691"/>
                  <a:gd name="connsiteX8" fmla="*/ 0 w 804555"/>
                  <a:gd name="connsiteY8" fmla="*/ 134095 h 1878691"/>
                  <a:gd name="connsiteX0" fmla="*/ 0 w 804555"/>
                  <a:gd name="connsiteY0" fmla="*/ 134095 h 1878691"/>
                  <a:gd name="connsiteX1" fmla="*/ 134095 w 804555"/>
                  <a:gd name="connsiteY1" fmla="*/ 0 h 1878691"/>
                  <a:gd name="connsiteX2" fmla="*/ 804555 w 804555"/>
                  <a:gd name="connsiteY2" fmla="*/ 134095 h 1878691"/>
                  <a:gd name="connsiteX3" fmla="*/ 804555 w 804555"/>
                  <a:gd name="connsiteY3" fmla="*/ 1744596 h 1878691"/>
                  <a:gd name="connsiteX4" fmla="*/ 670460 w 804555"/>
                  <a:gd name="connsiteY4" fmla="*/ 1878691 h 1878691"/>
                  <a:gd name="connsiteX5" fmla="*/ 134095 w 804555"/>
                  <a:gd name="connsiteY5" fmla="*/ 1878691 h 1878691"/>
                  <a:gd name="connsiteX6" fmla="*/ 0 w 804555"/>
                  <a:gd name="connsiteY6" fmla="*/ 1744596 h 1878691"/>
                  <a:gd name="connsiteX7" fmla="*/ 0 w 804555"/>
                  <a:gd name="connsiteY7" fmla="*/ 134095 h 1878691"/>
                  <a:gd name="connsiteX0" fmla="*/ 804555 w 895995"/>
                  <a:gd name="connsiteY0" fmla="*/ 134095 h 1878691"/>
                  <a:gd name="connsiteX1" fmla="*/ 804555 w 895995"/>
                  <a:gd name="connsiteY1" fmla="*/ 1744596 h 1878691"/>
                  <a:gd name="connsiteX2" fmla="*/ 670460 w 895995"/>
                  <a:gd name="connsiteY2" fmla="*/ 1878691 h 1878691"/>
                  <a:gd name="connsiteX3" fmla="*/ 134095 w 895995"/>
                  <a:gd name="connsiteY3" fmla="*/ 1878691 h 1878691"/>
                  <a:gd name="connsiteX4" fmla="*/ 0 w 895995"/>
                  <a:gd name="connsiteY4" fmla="*/ 1744596 h 1878691"/>
                  <a:gd name="connsiteX5" fmla="*/ 0 w 895995"/>
                  <a:gd name="connsiteY5" fmla="*/ 134095 h 1878691"/>
                  <a:gd name="connsiteX6" fmla="*/ 134095 w 895995"/>
                  <a:gd name="connsiteY6" fmla="*/ 0 h 1878691"/>
                  <a:gd name="connsiteX7" fmla="*/ 895995 w 895995"/>
                  <a:gd name="connsiteY7" fmla="*/ 225535 h 1878691"/>
                  <a:gd name="connsiteX0" fmla="*/ 804555 w 804555"/>
                  <a:gd name="connsiteY0" fmla="*/ 134095 h 1878691"/>
                  <a:gd name="connsiteX1" fmla="*/ 804555 w 804555"/>
                  <a:gd name="connsiteY1" fmla="*/ 1744596 h 1878691"/>
                  <a:gd name="connsiteX2" fmla="*/ 670460 w 804555"/>
                  <a:gd name="connsiteY2" fmla="*/ 1878691 h 1878691"/>
                  <a:gd name="connsiteX3" fmla="*/ 134095 w 804555"/>
                  <a:gd name="connsiteY3" fmla="*/ 1878691 h 1878691"/>
                  <a:gd name="connsiteX4" fmla="*/ 0 w 804555"/>
                  <a:gd name="connsiteY4" fmla="*/ 1744596 h 1878691"/>
                  <a:gd name="connsiteX5" fmla="*/ 0 w 804555"/>
                  <a:gd name="connsiteY5" fmla="*/ 134095 h 1878691"/>
                  <a:gd name="connsiteX6" fmla="*/ 134095 w 804555"/>
                  <a:gd name="connsiteY6" fmla="*/ 0 h 1878691"/>
                  <a:gd name="connsiteX0" fmla="*/ 804555 w 804555"/>
                  <a:gd name="connsiteY0" fmla="*/ 1744596 h 1878691"/>
                  <a:gd name="connsiteX1" fmla="*/ 670460 w 804555"/>
                  <a:gd name="connsiteY1" fmla="*/ 1878691 h 1878691"/>
                  <a:gd name="connsiteX2" fmla="*/ 134095 w 804555"/>
                  <a:gd name="connsiteY2" fmla="*/ 1878691 h 1878691"/>
                  <a:gd name="connsiteX3" fmla="*/ 0 w 804555"/>
                  <a:gd name="connsiteY3" fmla="*/ 1744596 h 1878691"/>
                  <a:gd name="connsiteX4" fmla="*/ 0 w 804555"/>
                  <a:gd name="connsiteY4" fmla="*/ 134095 h 1878691"/>
                  <a:gd name="connsiteX5" fmla="*/ 134095 w 804555"/>
                  <a:gd name="connsiteY5" fmla="*/ 0 h 1878691"/>
                  <a:gd name="connsiteX0" fmla="*/ 804555 w 804555"/>
                  <a:gd name="connsiteY0" fmla="*/ 1755064 h 1889159"/>
                  <a:gd name="connsiteX1" fmla="*/ 670460 w 804555"/>
                  <a:gd name="connsiteY1" fmla="*/ 1889159 h 1889159"/>
                  <a:gd name="connsiteX2" fmla="*/ 134095 w 804555"/>
                  <a:gd name="connsiteY2" fmla="*/ 1889159 h 1889159"/>
                  <a:gd name="connsiteX3" fmla="*/ 0 w 804555"/>
                  <a:gd name="connsiteY3" fmla="*/ 1755064 h 1889159"/>
                  <a:gd name="connsiteX4" fmla="*/ 0 w 804555"/>
                  <a:gd name="connsiteY4" fmla="*/ 144563 h 1889159"/>
                  <a:gd name="connsiteX5" fmla="*/ 134095 w 804555"/>
                  <a:gd name="connsiteY5" fmla="*/ 10468 h 1889159"/>
                  <a:gd name="connsiteX6" fmla="*/ 127279 w 804555"/>
                  <a:gd name="connsiteY6" fmla="*/ 8657 h 1889159"/>
                  <a:gd name="connsiteX0" fmla="*/ 804555 w 817843"/>
                  <a:gd name="connsiteY0" fmla="*/ 1754436 h 1888531"/>
                  <a:gd name="connsiteX1" fmla="*/ 670460 w 817843"/>
                  <a:gd name="connsiteY1" fmla="*/ 1888531 h 1888531"/>
                  <a:gd name="connsiteX2" fmla="*/ 134095 w 817843"/>
                  <a:gd name="connsiteY2" fmla="*/ 1888531 h 1888531"/>
                  <a:gd name="connsiteX3" fmla="*/ 0 w 817843"/>
                  <a:gd name="connsiteY3" fmla="*/ 1754436 h 1888531"/>
                  <a:gd name="connsiteX4" fmla="*/ 0 w 817843"/>
                  <a:gd name="connsiteY4" fmla="*/ 143935 h 1888531"/>
                  <a:gd name="connsiteX5" fmla="*/ 134095 w 817843"/>
                  <a:gd name="connsiteY5" fmla="*/ 9840 h 1888531"/>
                  <a:gd name="connsiteX6" fmla="*/ 817841 w 817843"/>
                  <a:gd name="connsiteY6" fmla="*/ 10411 h 1888531"/>
                  <a:gd name="connsiteX0" fmla="*/ 804555 w 817843"/>
                  <a:gd name="connsiteY0" fmla="*/ 1754436 h 1888531"/>
                  <a:gd name="connsiteX1" fmla="*/ 670460 w 817843"/>
                  <a:gd name="connsiteY1" fmla="*/ 1888531 h 1888531"/>
                  <a:gd name="connsiteX2" fmla="*/ 134095 w 817843"/>
                  <a:gd name="connsiteY2" fmla="*/ 1888531 h 1888531"/>
                  <a:gd name="connsiteX3" fmla="*/ 0 w 817843"/>
                  <a:gd name="connsiteY3" fmla="*/ 1754436 h 1888531"/>
                  <a:gd name="connsiteX4" fmla="*/ 0 w 817843"/>
                  <a:gd name="connsiteY4" fmla="*/ 143935 h 1888531"/>
                  <a:gd name="connsiteX5" fmla="*/ 134095 w 817843"/>
                  <a:gd name="connsiteY5" fmla="*/ 9840 h 1888531"/>
                  <a:gd name="connsiteX6" fmla="*/ 817841 w 817843"/>
                  <a:gd name="connsiteY6" fmla="*/ 10411 h 1888531"/>
                  <a:gd name="connsiteX0" fmla="*/ 804555 w 827368"/>
                  <a:gd name="connsiteY0" fmla="*/ 1761408 h 1895503"/>
                  <a:gd name="connsiteX1" fmla="*/ 670460 w 827368"/>
                  <a:gd name="connsiteY1" fmla="*/ 1895503 h 1895503"/>
                  <a:gd name="connsiteX2" fmla="*/ 134095 w 827368"/>
                  <a:gd name="connsiteY2" fmla="*/ 1895503 h 1895503"/>
                  <a:gd name="connsiteX3" fmla="*/ 0 w 827368"/>
                  <a:gd name="connsiteY3" fmla="*/ 1761408 h 1895503"/>
                  <a:gd name="connsiteX4" fmla="*/ 0 w 827368"/>
                  <a:gd name="connsiteY4" fmla="*/ 150907 h 1895503"/>
                  <a:gd name="connsiteX5" fmla="*/ 134095 w 827368"/>
                  <a:gd name="connsiteY5" fmla="*/ 16812 h 1895503"/>
                  <a:gd name="connsiteX6" fmla="*/ 827366 w 827368"/>
                  <a:gd name="connsiteY6" fmla="*/ 714 h 1895503"/>
                  <a:gd name="connsiteX0" fmla="*/ 804555 w 827366"/>
                  <a:gd name="connsiteY0" fmla="*/ 1760694 h 1894789"/>
                  <a:gd name="connsiteX1" fmla="*/ 670460 w 827366"/>
                  <a:gd name="connsiteY1" fmla="*/ 1894789 h 1894789"/>
                  <a:gd name="connsiteX2" fmla="*/ 134095 w 827366"/>
                  <a:gd name="connsiteY2" fmla="*/ 1894789 h 1894789"/>
                  <a:gd name="connsiteX3" fmla="*/ 0 w 827366"/>
                  <a:gd name="connsiteY3" fmla="*/ 1760694 h 1894789"/>
                  <a:gd name="connsiteX4" fmla="*/ 0 w 827366"/>
                  <a:gd name="connsiteY4" fmla="*/ 150193 h 1894789"/>
                  <a:gd name="connsiteX5" fmla="*/ 134095 w 827366"/>
                  <a:gd name="connsiteY5" fmla="*/ 16098 h 1894789"/>
                  <a:gd name="connsiteX6" fmla="*/ 827366 w 827366"/>
                  <a:gd name="connsiteY6" fmla="*/ 0 h 1894789"/>
                  <a:gd name="connsiteX0" fmla="*/ 804555 w 827366"/>
                  <a:gd name="connsiteY0" fmla="*/ 1746407 h 1880502"/>
                  <a:gd name="connsiteX1" fmla="*/ 670460 w 827366"/>
                  <a:gd name="connsiteY1" fmla="*/ 1880502 h 1880502"/>
                  <a:gd name="connsiteX2" fmla="*/ 134095 w 827366"/>
                  <a:gd name="connsiteY2" fmla="*/ 1880502 h 1880502"/>
                  <a:gd name="connsiteX3" fmla="*/ 0 w 827366"/>
                  <a:gd name="connsiteY3" fmla="*/ 1746407 h 1880502"/>
                  <a:gd name="connsiteX4" fmla="*/ 0 w 827366"/>
                  <a:gd name="connsiteY4" fmla="*/ 135906 h 1880502"/>
                  <a:gd name="connsiteX5" fmla="*/ 134095 w 827366"/>
                  <a:gd name="connsiteY5" fmla="*/ 1811 h 1880502"/>
                  <a:gd name="connsiteX6" fmla="*/ 827366 w 827366"/>
                  <a:gd name="connsiteY6" fmla="*/ 0 h 1880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7366" h="1880502">
                    <a:moveTo>
                      <a:pt x="804555" y="1746407"/>
                    </a:moveTo>
                    <a:cubicBezTo>
                      <a:pt x="804555" y="1820466"/>
                      <a:pt x="744519" y="1880502"/>
                      <a:pt x="670460" y="1880502"/>
                    </a:cubicBezTo>
                    <a:lnTo>
                      <a:pt x="134095" y="1880502"/>
                    </a:lnTo>
                    <a:cubicBezTo>
                      <a:pt x="60036" y="1880502"/>
                      <a:pt x="0" y="1820466"/>
                      <a:pt x="0" y="1746407"/>
                    </a:cubicBezTo>
                    <a:lnTo>
                      <a:pt x="0" y="135906"/>
                    </a:lnTo>
                    <a:cubicBezTo>
                      <a:pt x="0" y="61847"/>
                      <a:pt x="60036" y="1811"/>
                      <a:pt x="134095" y="1811"/>
                    </a:cubicBezTo>
                    <a:lnTo>
                      <a:pt x="827366" y="0"/>
                    </a:lnTo>
                  </a:path>
                </a:pathLst>
              </a:custGeom>
              <a:solidFill>
                <a:srgbClr val="F5F5F5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35" name="Скругленный прямоугольник 27"/>
              <p:cNvSpPr/>
              <p:nvPr/>
            </p:nvSpPr>
            <p:spPr>
              <a:xfrm rot="5400000">
                <a:off x="2878057" y="3132783"/>
                <a:ext cx="936429" cy="1876804"/>
              </a:xfrm>
              <a:custGeom>
                <a:avLst/>
                <a:gdLst>
                  <a:gd name="connsiteX0" fmla="*/ 0 w 936429"/>
                  <a:gd name="connsiteY0" fmla="*/ 156075 h 2670446"/>
                  <a:gd name="connsiteX1" fmla="*/ 156075 w 936429"/>
                  <a:gd name="connsiteY1" fmla="*/ 0 h 2670446"/>
                  <a:gd name="connsiteX2" fmla="*/ 780354 w 936429"/>
                  <a:gd name="connsiteY2" fmla="*/ 0 h 2670446"/>
                  <a:gd name="connsiteX3" fmla="*/ 936429 w 936429"/>
                  <a:gd name="connsiteY3" fmla="*/ 156075 h 2670446"/>
                  <a:gd name="connsiteX4" fmla="*/ 936429 w 936429"/>
                  <a:gd name="connsiteY4" fmla="*/ 2514371 h 2670446"/>
                  <a:gd name="connsiteX5" fmla="*/ 780354 w 936429"/>
                  <a:gd name="connsiteY5" fmla="*/ 2670446 h 2670446"/>
                  <a:gd name="connsiteX6" fmla="*/ 156075 w 936429"/>
                  <a:gd name="connsiteY6" fmla="*/ 2670446 h 2670446"/>
                  <a:gd name="connsiteX7" fmla="*/ 0 w 936429"/>
                  <a:gd name="connsiteY7" fmla="*/ 2514371 h 2670446"/>
                  <a:gd name="connsiteX8" fmla="*/ 0 w 936429"/>
                  <a:gd name="connsiteY8" fmla="*/ 156075 h 2670446"/>
                  <a:gd name="connsiteX0" fmla="*/ 0 w 936429"/>
                  <a:gd name="connsiteY0" fmla="*/ 156075 h 2670446"/>
                  <a:gd name="connsiteX1" fmla="*/ 156075 w 936429"/>
                  <a:gd name="connsiteY1" fmla="*/ 0 h 2670446"/>
                  <a:gd name="connsiteX2" fmla="*/ 780354 w 936429"/>
                  <a:gd name="connsiteY2" fmla="*/ 0 h 2670446"/>
                  <a:gd name="connsiteX3" fmla="*/ 936429 w 936429"/>
                  <a:gd name="connsiteY3" fmla="*/ 156075 h 2670446"/>
                  <a:gd name="connsiteX4" fmla="*/ 936429 w 936429"/>
                  <a:gd name="connsiteY4" fmla="*/ 2514371 h 2670446"/>
                  <a:gd name="connsiteX5" fmla="*/ 780354 w 936429"/>
                  <a:gd name="connsiteY5" fmla="*/ 2670446 h 2670446"/>
                  <a:gd name="connsiteX6" fmla="*/ 0 w 936429"/>
                  <a:gd name="connsiteY6" fmla="*/ 2514371 h 2670446"/>
                  <a:gd name="connsiteX7" fmla="*/ 0 w 936429"/>
                  <a:gd name="connsiteY7" fmla="*/ 156075 h 2670446"/>
                  <a:gd name="connsiteX0" fmla="*/ 0 w 936429"/>
                  <a:gd name="connsiteY0" fmla="*/ 156075 h 2514371"/>
                  <a:gd name="connsiteX1" fmla="*/ 156075 w 936429"/>
                  <a:gd name="connsiteY1" fmla="*/ 0 h 2514371"/>
                  <a:gd name="connsiteX2" fmla="*/ 780354 w 936429"/>
                  <a:gd name="connsiteY2" fmla="*/ 0 h 2514371"/>
                  <a:gd name="connsiteX3" fmla="*/ 936429 w 936429"/>
                  <a:gd name="connsiteY3" fmla="*/ 156075 h 2514371"/>
                  <a:gd name="connsiteX4" fmla="*/ 936429 w 936429"/>
                  <a:gd name="connsiteY4" fmla="*/ 2514371 h 2514371"/>
                  <a:gd name="connsiteX5" fmla="*/ 0 w 936429"/>
                  <a:gd name="connsiteY5" fmla="*/ 2514371 h 2514371"/>
                  <a:gd name="connsiteX6" fmla="*/ 0 w 936429"/>
                  <a:gd name="connsiteY6" fmla="*/ 156075 h 2514371"/>
                  <a:gd name="connsiteX0" fmla="*/ 0 w 936429"/>
                  <a:gd name="connsiteY0" fmla="*/ 2514371 h 2821719"/>
                  <a:gd name="connsiteX1" fmla="*/ 0 w 936429"/>
                  <a:gd name="connsiteY1" fmla="*/ 156075 h 2821719"/>
                  <a:gd name="connsiteX2" fmla="*/ 156075 w 936429"/>
                  <a:gd name="connsiteY2" fmla="*/ 0 h 2821719"/>
                  <a:gd name="connsiteX3" fmla="*/ 780354 w 936429"/>
                  <a:gd name="connsiteY3" fmla="*/ 0 h 2821719"/>
                  <a:gd name="connsiteX4" fmla="*/ 936429 w 936429"/>
                  <a:gd name="connsiteY4" fmla="*/ 156075 h 2821719"/>
                  <a:gd name="connsiteX5" fmla="*/ 936429 w 936429"/>
                  <a:gd name="connsiteY5" fmla="*/ 2514371 h 2821719"/>
                  <a:gd name="connsiteX6" fmla="*/ 91440 w 936429"/>
                  <a:gd name="connsiteY6" fmla="*/ 2605811 h 2821719"/>
                  <a:gd name="connsiteX0" fmla="*/ 0 w 936429"/>
                  <a:gd name="connsiteY0" fmla="*/ 2514371 h 2514371"/>
                  <a:gd name="connsiteX1" fmla="*/ 0 w 936429"/>
                  <a:gd name="connsiteY1" fmla="*/ 156075 h 2514371"/>
                  <a:gd name="connsiteX2" fmla="*/ 156075 w 936429"/>
                  <a:gd name="connsiteY2" fmla="*/ 0 h 2514371"/>
                  <a:gd name="connsiteX3" fmla="*/ 780354 w 936429"/>
                  <a:gd name="connsiteY3" fmla="*/ 0 h 2514371"/>
                  <a:gd name="connsiteX4" fmla="*/ 936429 w 936429"/>
                  <a:gd name="connsiteY4" fmla="*/ 156075 h 2514371"/>
                  <a:gd name="connsiteX5" fmla="*/ 936429 w 936429"/>
                  <a:gd name="connsiteY5" fmla="*/ 2514371 h 2514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429" h="2514371">
                    <a:moveTo>
                      <a:pt x="0" y="2514371"/>
                    </a:moveTo>
                    <a:lnTo>
                      <a:pt x="0" y="156075"/>
                    </a:lnTo>
                    <a:cubicBezTo>
                      <a:pt x="0" y="69877"/>
                      <a:pt x="69877" y="0"/>
                      <a:pt x="156075" y="0"/>
                    </a:cubicBezTo>
                    <a:lnTo>
                      <a:pt x="780354" y="0"/>
                    </a:lnTo>
                    <a:cubicBezTo>
                      <a:pt x="866552" y="0"/>
                      <a:pt x="936429" y="69877"/>
                      <a:pt x="936429" y="156075"/>
                    </a:cubicBezTo>
                    <a:lnTo>
                      <a:pt x="936429" y="2514371"/>
                    </a:lnTo>
                  </a:path>
                </a:pathLst>
              </a:custGeom>
              <a:solidFill>
                <a:srgbClr val="F5F5F5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cxnSp>
            <p:nvCxnSpPr>
              <p:cNvPr id="136" name="Прямая соединительная линия 135"/>
              <p:cNvCxnSpPr>
                <a:stCxn id="134" idx="0"/>
                <a:endCxn id="135" idx="5"/>
              </p:cNvCxnSpPr>
              <p:nvPr/>
            </p:nvCxnSpPr>
            <p:spPr>
              <a:xfrm flipV="1">
                <a:off x="2407870" y="4539400"/>
                <a:ext cx="0" cy="809976"/>
              </a:xfrm>
              <a:prstGeom prst="line">
                <a:avLst/>
              </a:prstGeom>
              <a:solidFill>
                <a:srgbClr val="F5F5F5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9" name="Группа 88"/>
            <p:cNvGrpSpPr/>
            <p:nvPr/>
          </p:nvGrpSpPr>
          <p:grpSpPr>
            <a:xfrm>
              <a:off x="4384090" y="610368"/>
              <a:ext cx="3118307" cy="3317559"/>
              <a:chOff x="3714669" y="3923377"/>
              <a:chExt cx="3144909" cy="3345860"/>
            </a:xfrm>
          </p:grpSpPr>
          <p:sp>
            <p:nvSpPr>
              <p:cNvPr id="100" name="Скругленный прямоугольник 99"/>
              <p:cNvSpPr/>
              <p:nvPr/>
            </p:nvSpPr>
            <p:spPr>
              <a:xfrm rot="5400000">
                <a:off x="3902918" y="4833804"/>
                <a:ext cx="1048703" cy="604868"/>
              </a:xfrm>
              <a:prstGeom prst="roundRect">
                <a:avLst/>
              </a:prstGeom>
              <a:solidFill>
                <a:srgbClr val="F5F5F5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7712" y="6483423"/>
                <a:ext cx="960120" cy="780098"/>
              </a:xfrm>
              <a:prstGeom prst="rect">
                <a:avLst/>
              </a:prstGeom>
            </p:spPr>
          </p:pic>
          <p:pic>
            <p:nvPicPr>
              <p:cNvPr id="102" name="Рисунок 10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957" y="6483424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3" name="Рисунок 10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119" y="6489140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4" name="Рисунок 10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1550" y="4621388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1701" y="4611572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551" y="4603284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7" name="Рисунок 10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7712" y="5551054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8" name="Рисунок 10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949" y="5551000"/>
                <a:ext cx="960120" cy="780097"/>
              </a:xfrm>
              <a:prstGeom prst="rect">
                <a:avLst/>
              </a:prstGeom>
            </p:spPr>
          </p:pic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4230" y="5596412"/>
                <a:ext cx="1097688" cy="820148"/>
              </a:xfrm>
              <a:prstGeom prst="rect">
                <a:avLst/>
              </a:prstGeom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3714669" y="3923377"/>
                <a:ext cx="3144909" cy="46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latin typeface="Calibri" panose="020F0502020204030204" pitchFamily="34" charset="0"/>
                  </a:rPr>
                  <a:t>Энергия взаимодействия</a:t>
                </a:r>
              </a:p>
              <a:p>
                <a:pPr algn="ctr"/>
                <a:r>
                  <a:rPr lang="ru-RU" sz="1200" b="1" dirty="0" err="1">
                    <a:latin typeface="Calibri" panose="020F0502020204030204" pitchFamily="34" charset="0"/>
                  </a:rPr>
                  <a:t>прокаспаза</a:t>
                </a:r>
                <a:r>
                  <a:rPr lang="en-US" sz="1200" b="1" dirty="0">
                    <a:latin typeface="Calibri" panose="020F0502020204030204" pitchFamily="34" charset="0"/>
                  </a:rPr>
                  <a:t>-8/FADD </a:t>
                </a:r>
                <a:endParaRPr lang="ru-RU" sz="1200" b="1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5428917" y="3928685"/>
              <a:ext cx="10983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DED2 </a:t>
              </a:r>
              <a:r>
                <a:rPr lang="en-US" sz="800" dirty="0" err="1"/>
                <a:t>IIa</a:t>
              </a:r>
              <a:r>
                <a:rPr lang="en-US" sz="800" dirty="0"/>
                <a:t>/DED1 </a:t>
              </a:r>
              <a:r>
                <a:rPr lang="en-US" sz="800" dirty="0" err="1"/>
                <a:t>IIIa</a:t>
              </a:r>
              <a:r>
                <a:rPr lang="en-US" sz="800" dirty="0"/>
                <a:t> 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5909" y="2956326"/>
              <a:ext cx="5709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DED1 </a:t>
              </a:r>
              <a:r>
                <a:rPr lang="en-US" sz="800" dirty="0" err="1"/>
                <a:t>Ia</a:t>
              </a:r>
              <a:endParaRPr lang="en-US" sz="8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30869" y="3921076"/>
              <a:ext cx="5934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" b="0">
                  <a:latin typeface="Century Gothic" pitchFamily="34" charset="0"/>
                </a:defRPr>
              </a:lvl1pPr>
            </a:lstStyle>
            <a:p>
              <a:r>
                <a:rPr lang="en-US" sz="800" dirty="0"/>
                <a:t>DED1 </a:t>
              </a:r>
              <a:r>
                <a:rPr lang="en-US" sz="800" dirty="0" err="1"/>
                <a:t>IIa</a:t>
              </a:r>
              <a:endParaRPr lang="en-US" sz="8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56330" y="3921077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IIIa</a:t>
              </a:r>
              <a:r>
                <a:rPr lang="en-US" sz="800" b="0" dirty="0"/>
                <a:t> 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56330" y="2974896"/>
              <a:ext cx="5998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Ib</a:t>
              </a:r>
              <a:r>
                <a:rPr lang="en-US" sz="800" b="0" dirty="0"/>
                <a:t> 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331250" y="2029056"/>
              <a:ext cx="1069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pPr algn="ctr"/>
              <a:r>
                <a:rPr lang="en-US" sz="800" b="0" dirty="0"/>
                <a:t>DED1 </a:t>
              </a:r>
              <a:r>
                <a:rPr lang="en-US" sz="800" b="0" dirty="0" err="1"/>
                <a:t>IIb</a:t>
              </a:r>
              <a:r>
                <a:rPr lang="en-US" sz="800" b="0" dirty="0"/>
                <a:t>/DED2 </a:t>
              </a:r>
              <a:r>
                <a:rPr lang="en-US" sz="800" b="0" dirty="0" err="1"/>
                <a:t>IIIb</a:t>
              </a:r>
              <a:endParaRPr lang="en-US" sz="800" b="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714928" y="2034860"/>
              <a:ext cx="6158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DED1 </a:t>
              </a:r>
              <a:r>
                <a:rPr lang="en-US" sz="800" b="0" dirty="0" err="1"/>
                <a:t>IIIb</a:t>
              </a:r>
              <a:endParaRPr lang="en-US" sz="800" b="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79217" y="2028435"/>
              <a:ext cx="5934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050" b="1">
                  <a:latin typeface="Century Gothic" pitchFamily="34" charset="0"/>
                </a:defRPr>
              </a:lvl1pPr>
            </a:lstStyle>
            <a:p>
              <a:r>
                <a:rPr lang="en-US" sz="800" b="0" dirty="0"/>
                <a:t>DED2 </a:t>
              </a:r>
              <a:r>
                <a:rPr lang="en-US" sz="800" b="0" dirty="0" err="1"/>
                <a:t>IIb</a:t>
              </a:r>
              <a:endParaRPr lang="en-US" sz="800" b="0" dirty="0"/>
            </a:p>
          </p:txBody>
        </p: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049" y="4663027"/>
            <a:ext cx="343238" cy="322227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139" y="4662405"/>
            <a:ext cx="325746" cy="322227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B6CB2D1-19A3-478F-B9B5-BAACC42D22A1}"/>
              </a:ext>
            </a:extLst>
          </p:cNvPr>
          <p:cNvSpPr/>
          <p:nvPr/>
        </p:nvSpPr>
        <p:spPr>
          <a:xfrm rot="2190954">
            <a:off x="3637544" y="2990582"/>
            <a:ext cx="393381" cy="215444"/>
          </a:xfrm>
          <a:prstGeom prst="rightArrow">
            <a:avLst>
              <a:gd name="adj1" fmla="val 50000"/>
              <a:gd name="adj2" fmla="val 8935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7" name="Стрелка: вправо 66">
            <a:extLst>
              <a:ext uri="{FF2B5EF4-FFF2-40B4-BE49-F238E27FC236}">
                <a16:creationId xmlns:a16="http://schemas.microsoft.com/office/drawing/2014/main" id="{7B461B41-B983-4118-87A5-771949D90C23}"/>
              </a:ext>
            </a:extLst>
          </p:cNvPr>
          <p:cNvSpPr/>
          <p:nvPr/>
        </p:nvSpPr>
        <p:spPr>
          <a:xfrm rot="13055733">
            <a:off x="4453522" y="1954390"/>
            <a:ext cx="393381" cy="215444"/>
          </a:xfrm>
          <a:prstGeom prst="rightArrow">
            <a:avLst>
              <a:gd name="adj1" fmla="val 50000"/>
              <a:gd name="adj2" fmla="val 8935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DE7C4-EFF9-4E7E-94F4-CA4A89421213}"/>
              </a:ext>
            </a:extLst>
          </p:cNvPr>
          <p:cNvSpPr txBox="1"/>
          <p:nvPr/>
        </p:nvSpPr>
        <p:spPr>
          <a:xfrm>
            <a:off x="3493713" y="2234525"/>
            <a:ext cx="1501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Направления интерфейсов связывания с </a:t>
            </a:r>
            <a:endParaRPr lang="en-US" sz="1050" dirty="0"/>
          </a:p>
          <a:p>
            <a:pPr algn="ctr"/>
            <a:r>
              <a:rPr lang="en-US" sz="1050" dirty="0"/>
              <a:t>FADD</a:t>
            </a:r>
            <a:r>
              <a:rPr lang="ru-RU" sz="1050" dirty="0"/>
              <a:t> </a:t>
            </a:r>
            <a:r>
              <a:rPr lang="en-US" sz="1050" dirty="0"/>
              <a:t>DED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644733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>
            <a:grpSpLocks noChangeAspect="1"/>
          </p:cNvGrpSpPr>
          <p:nvPr/>
        </p:nvGrpSpPr>
        <p:grpSpPr>
          <a:xfrm>
            <a:off x="993019" y="561637"/>
            <a:ext cx="5370019" cy="2800010"/>
            <a:chOff x="2082989" y="1755259"/>
            <a:chExt cx="4972240" cy="25926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8857" y="3656798"/>
              <a:ext cx="4876372" cy="42510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604" y="1755259"/>
              <a:ext cx="2698503" cy="2023877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3086473" y="1825260"/>
              <a:ext cx="3357160" cy="277477"/>
              <a:chOff x="2225964" y="2342993"/>
              <a:chExt cx="5245541" cy="4335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225964" y="2375800"/>
                <a:ext cx="679974" cy="400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>
                  <a:defRPr sz="700">
                    <a:latin typeface="Century Gothic" pitchFamily="34" charset="0"/>
                  </a:defRPr>
                </a:lvl1pPr>
              </a:lstStyle>
              <a:p>
                <a:r>
                  <a:rPr lang="en-US" sz="1200" dirty="0">
                    <a:latin typeface="+mj-lt"/>
                  </a:rPr>
                  <a:t>DISC</a:t>
                </a:r>
                <a:endParaRPr lang="ru-RU" sz="1200" dirty="0">
                  <a:latin typeface="+mj-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77664" y="2342993"/>
                <a:ext cx="3193841" cy="400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>
                  <a:defRPr sz="700">
                    <a:latin typeface="Century Gothic" pitchFamily="34" charset="0"/>
                  </a:defRPr>
                </a:lvl1pPr>
              </a:lstStyle>
              <a:p>
                <a:r>
                  <a:rPr lang="ru-RU" sz="1200" dirty="0">
                    <a:latin typeface="+mj-lt"/>
                  </a:rPr>
                  <a:t>Кооперативный комплекс </a:t>
                </a:r>
                <a:r>
                  <a:rPr lang="en-US" sz="1200" dirty="0">
                    <a:latin typeface="+mj-lt"/>
                  </a:rPr>
                  <a:t>DISC</a:t>
                </a:r>
                <a:endParaRPr lang="ru-RU" sz="1200" dirty="0">
                  <a:latin typeface="+mj-lt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2411923" y="2213970"/>
              <a:ext cx="625171" cy="235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CD95 DD</a:t>
              </a:r>
              <a:endParaRPr lang="ru-RU" sz="1050" dirty="0">
                <a:latin typeface="+mj-lt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65246" y="2445458"/>
              <a:ext cx="638530" cy="235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FADD DD</a:t>
              </a:r>
              <a:endParaRPr lang="ru-RU" sz="1050" dirty="0">
                <a:latin typeface="+mj-lt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252557" y="3089910"/>
              <a:ext cx="1750242" cy="235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c-FLIP:FADD:C8 DED </a:t>
              </a:r>
              <a:r>
                <a:rPr lang="ru-RU" sz="1050" dirty="0" err="1">
                  <a:latin typeface="+mj-lt"/>
                </a:rPr>
                <a:t>филамент</a:t>
              </a:r>
              <a:endParaRPr lang="ru-RU" sz="1050" dirty="0">
                <a:latin typeface="+mj-lt"/>
              </a:endParaRPr>
            </a:p>
          </p:txBody>
        </p:sp>
        <p:cxnSp>
          <p:nvCxnSpPr>
            <p:cNvPr id="12" name="Прямая со стрелкой 17"/>
            <p:cNvCxnSpPr/>
            <p:nvPr/>
          </p:nvCxnSpPr>
          <p:spPr>
            <a:xfrm>
              <a:off x="3691203" y="2792256"/>
              <a:ext cx="2577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4803" y="2043268"/>
              <a:ext cx="2940241" cy="1224475"/>
            </a:xfrm>
            <a:prstGeom prst="rect">
              <a:avLst/>
            </a:prstGeom>
          </p:spPr>
        </p:pic>
        <p:cxnSp>
          <p:nvCxnSpPr>
            <p:cNvPr id="14" name="Прямая со стрелкой 17"/>
            <p:cNvCxnSpPr/>
            <p:nvPr/>
          </p:nvCxnSpPr>
          <p:spPr>
            <a:xfrm>
              <a:off x="3608590" y="3876276"/>
              <a:ext cx="2577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657641" y="3973605"/>
              <a:ext cx="170398" cy="312421"/>
            </a:xfrm>
            <a:prstGeom prst="rect">
              <a:avLst/>
            </a:prstGeom>
          </p:spPr>
        </p:pic>
        <p:pic>
          <p:nvPicPr>
            <p:cNvPr id="16" name="Pictur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3002385" y="3423398"/>
              <a:ext cx="281325" cy="502515"/>
            </a:xfrm>
            <a:prstGeom prst="rect">
              <a:avLst/>
            </a:prstGeom>
          </p:spPr>
        </p:pic>
        <p:pic>
          <p:nvPicPr>
            <p:cNvPr id="17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9362" y="3422230"/>
              <a:ext cx="335507" cy="320040"/>
            </a:xfrm>
            <a:prstGeom prst="rect">
              <a:avLst/>
            </a:prstGeom>
          </p:spPr>
        </p:pic>
        <p:pic>
          <p:nvPicPr>
            <p:cNvPr id="18" name="Picture 50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3107072" y="4020606"/>
              <a:ext cx="336960" cy="319680"/>
            </a:xfrm>
            <a:prstGeom prst="rect">
              <a:avLst/>
            </a:prstGeom>
          </p:spPr>
        </p:pic>
        <p:pic>
          <p:nvPicPr>
            <p:cNvPr id="19" name="Picture 50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4364564" y="4014116"/>
              <a:ext cx="336960" cy="319680"/>
            </a:xfrm>
            <a:prstGeom prst="rect">
              <a:avLst/>
            </a:prstGeom>
          </p:spPr>
        </p:pic>
        <p:pic>
          <p:nvPicPr>
            <p:cNvPr id="20" name="Picture 50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5536563" y="4021212"/>
              <a:ext cx="336960" cy="319680"/>
            </a:xfrm>
            <a:prstGeom prst="rect">
              <a:avLst/>
            </a:prstGeom>
          </p:spPr>
        </p:pic>
        <p:pic>
          <p:nvPicPr>
            <p:cNvPr id="21" name="Picture 50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6379559" y="4021212"/>
              <a:ext cx="336960" cy="319680"/>
            </a:xfrm>
            <a:prstGeom prst="rect">
              <a:avLst/>
            </a:prstGeom>
          </p:spPr>
        </p:pic>
        <p:pic>
          <p:nvPicPr>
            <p:cNvPr id="22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16188" y="3423397"/>
              <a:ext cx="335507" cy="320040"/>
            </a:xfrm>
            <a:prstGeom prst="rect">
              <a:avLst/>
            </a:prstGeom>
          </p:spPr>
        </p:pic>
        <p:pic>
          <p:nvPicPr>
            <p:cNvPr id="23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7862" y="3422230"/>
              <a:ext cx="335507" cy="320040"/>
            </a:xfrm>
            <a:prstGeom prst="rect">
              <a:avLst/>
            </a:prstGeom>
          </p:spPr>
        </p:pic>
        <p:pic>
          <p:nvPicPr>
            <p:cNvPr id="24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106" y="3422141"/>
              <a:ext cx="335507" cy="320040"/>
            </a:xfrm>
            <a:prstGeom prst="rect">
              <a:avLst/>
            </a:prstGeom>
          </p:spPr>
        </p:pic>
        <p:pic>
          <p:nvPicPr>
            <p:cNvPr id="25" name="Pictur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468231" y="3422141"/>
              <a:ext cx="281325" cy="502515"/>
            </a:xfrm>
            <a:prstGeom prst="rect">
              <a:avLst/>
            </a:prstGeom>
          </p:spPr>
        </p:pic>
        <p:pic>
          <p:nvPicPr>
            <p:cNvPr id="26" name="Picture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6322982" y="3415904"/>
              <a:ext cx="281325" cy="502515"/>
            </a:xfrm>
            <a:prstGeom prst="rect">
              <a:avLst/>
            </a:prstGeom>
          </p:spPr>
        </p:pic>
        <p:pic>
          <p:nvPicPr>
            <p:cNvPr id="27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703369" y="3997052"/>
              <a:ext cx="230426" cy="345639"/>
            </a:xfrm>
            <a:prstGeom prst="rect">
              <a:avLst/>
            </a:prstGeom>
          </p:spPr>
        </p:pic>
        <p:pic>
          <p:nvPicPr>
            <p:cNvPr id="28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828867" y="3972071"/>
              <a:ext cx="170398" cy="312421"/>
            </a:xfrm>
            <a:prstGeom prst="rect">
              <a:avLst/>
            </a:prstGeom>
          </p:spPr>
        </p:pic>
        <p:pic>
          <p:nvPicPr>
            <p:cNvPr id="29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049744" y="3982525"/>
              <a:ext cx="170398" cy="312421"/>
            </a:xfrm>
            <a:prstGeom prst="rect">
              <a:avLst/>
            </a:prstGeom>
          </p:spPr>
        </p:pic>
        <p:grpSp>
          <p:nvGrpSpPr>
            <p:cNvPr id="30" name="Группа 29"/>
            <p:cNvGrpSpPr/>
            <p:nvPr/>
          </p:nvGrpSpPr>
          <p:grpSpPr>
            <a:xfrm rot="10800000">
              <a:off x="4729154" y="3398109"/>
              <a:ext cx="295896" cy="370619"/>
              <a:chOff x="3683355" y="8544349"/>
              <a:chExt cx="369870" cy="463274"/>
            </a:xfrm>
          </p:grpSpPr>
          <p:pic>
            <p:nvPicPr>
              <p:cNvPr id="31" name="Picture 4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3683355" y="8575574"/>
                <a:ext cx="288032" cy="432049"/>
              </a:xfrm>
              <a:prstGeom prst="rect">
                <a:avLst/>
              </a:prstGeom>
            </p:spPr>
          </p:pic>
          <p:pic>
            <p:nvPicPr>
              <p:cNvPr id="32" name="Pictur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3840227" y="8544349"/>
                <a:ext cx="212998" cy="390526"/>
              </a:xfrm>
              <a:prstGeom prst="rect">
                <a:avLst/>
              </a:prstGeom>
            </p:spPr>
          </p:pic>
        </p:grpSp>
        <p:pic>
          <p:nvPicPr>
            <p:cNvPr id="33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780884" y="4002221"/>
              <a:ext cx="230426" cy="345639"/>
            </a:xfrm>
            <a:prstGeom prst="rect">
              <a:avLst/>
            </a:prstGeom>
          </p:spPr>
        </p:pic>
        <p:pic>
          <p:nvPicPr>
            <p:cNvPr id="34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906381" y="3977243"/>
              <a:ext cx="170398" cy="312421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7412" y="3644396"/>
              <a:ext cx="2957526" cy="49620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7943" y="3625198"/>
              <a:ext cx="1358537" cy="53531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2989" y="3704549"/>
              <a:ext cx="71749" cy="329603"/>
            </a:xfrm>
            <a:prstGeom prst="rect">
              <a:avLst/>
            </a:prstGeom>
          </p:spPr>
        </p:pic>
      </p:grpSp>
      <p:sp>
        <p:nvSpPr>
          <p:cNvPr id="86" name="TextBox 85"/>
          <p:cNvSpPr txBox="1"/>
          <p:nvPr/>
        </p:nvSpPr>
        <p:spPr>
          <a:xfrm>
            <a:off x="0" y="7295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Кооперативная модель сборки комплекса </a:t>
            </a:r>
            <a:r>
              <a:rPr lang="en-US" sz="1600" b="1" dirty="0"/>
              <a:t>DISC</a:t>
            </a:r>
            <a:endParaRPr lang="ru-RU" sz="1600" b="1" dirty="0"/>
          </a:p>
        </p:txBody>
      </p:sp>
      <p:grpSp>
        <p:nvGrpSpPr>
          <p:cNvPr id="106" name="Группа 105"/>
          <p:cNvGrpSpPr/>
          <p:nvPr/>
        </p:nvGrpSpPr>
        <p:grpSpPr>
          <a:xfrm>
            <a:off x="1033249" y="3936819"/>
            <a:ext cx="5340184" cy="984913"/>
            <a:chOff x="1382208" y="4099216"/>
            <a:chExt cx="5340184" cy="984913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1382208" y="4103015"/>
              <a:ext cx="2342075" cy="976816"/>
              <a:chOff x="179079" y="4666555"/>
              <a:chExt cx="2656026" cy="1107756"/>
            </a:xfrm>
          </p:grpSpPr>
          <p:pic>
            <p:nvPicPr>
              <p:cNvPr id="78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82320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79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86513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80" name="Picture 4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011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81" name="Picture 4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9140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82" name="Picture 4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88598" y="51455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83" name="Picture 4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9724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9079" y="4879205"/>
                <a:ext cx="2656026" cy="704850"/>
              </a:xfrm>
              <a:prstGeom prst="rect">
                <a:avLst/>
              </a:prstGeom>
            </p:spPr>
          </p:pic>
        </p:grpSp>
        <p:pic>
          <p:nvPicPr>
            <p:cNvPr id="85" name="Рисунок 8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3188" y="4601300"/>
              <a:ext cx="373075" cy="234319"/>
            </a:xfrm>
            <a:prstGeom prst="rect">
              <a:avLst/>
            </a:prstGeom>
          </p:spPr>
        </p:pic>
        <p:grpSp>
          <p:nvGrpSpPr>
            <p:cNvPr id="87" name="Группа 86"/>
            <p:cNvGrpSpPr/>
            <p:nvPr/>
          </p:nvGrpSpPr>
          <p:grpSpPr>
            <a:xfrm>
              <a:off x="2880997" y="4099216"/>
              <a:ext cx="2342075" cy="976816"/>
              <a:chOff x="179079" y="4666555"/>
              <a:chExt cx="2656026" cy="1107756"/>
            </a:xfrm>
          </p:grpSpPr>
          <p:pic>
            <p:nvPicPr>
              <p:cNvPr id="88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82320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89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86513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90" name="Picture 4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011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91" name="Picture 4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9140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92" name="Picture 4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88598" y="51455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93" name="Picture 4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9724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94" name="Рисунок 9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9079" y="4879205"/>
                <a:ext cx="2656026" cy="704850"/>
              </a:xfrm>
              <a:prstGeom prst="rect">
                <a:avLst/>
              </a:prstGeom>
            </p:spPr>
          </p:pic>
        </p:grpSp>
        <p:grpSp>
          <p:nvGrpSpPr>
            <p:cNvPr id="95" name="Группа 94"/>
            <p:cNvGrpSpPr/>
            <p:nvPr/>
          </p:nvGrpSpPr>
          <p:grpSpPr>
            <a:xfrm>
              <a:off x="4380317" y="4107313"/>
              <a:ext cx="2342075" cy="976816"/>
              <a:chOff x="179079" y="4666555"/>
              <a:chExt cx="2656026" cy="1107756"/>
            </a:xfrm>
          </p:grpSpPr>
          <p:pic>
            <p:nvPicPr>
              <p:cNvPr id="96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82320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97" name="Picture 4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86513" y="4666555"/>
                <a:ext cx="573114" cy="459961"/>
              </a:xfrm>
              <a:prstGeom prst="rect">
                <a:avLst/>
              </a:prstGeom>
            </p:spPr>
          </p:pic>
          <p:pic>
            <p:nvPicPr>
              <p:cNvPr id="98" name="Picture 4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011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99" name="Picture 4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9140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100" name="Picture 4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88598" y="51455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101" name="Picture 4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97242" y="5146168"/>
                <a:ext cx="351656" cy="628143"/>
              </a:xfrm>
              <a:prstGeom prst="rect">
                <a:avLst/>
              </a:prstGeom>
            </p:spPr>
          </p:pic>
          <p:pic>
            <p:nvPicPr>
              <p:cNvPr id="102" name="Рисунок 10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9079" y="4879205"/>
                <a:ext cx="2656026" cy="704850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6617202" y="2534691"/>
            <a:ext cx="2320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dirty="0"/>
              <a:t>Стехиометрия </a:t>
            </a:r>
            <a:r>
              <a:rPr lang="en-US" sz="1200" dirty="0"/>
              <a:t> ~1:1:1</a:t>
            </a:r>
            <a:r>
              <a:rPr lang="ru-RU" sz="1200" dirty="0"/>
              <a:t>,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</a:rPr>
              <a:t>(согласуется с данными количественной масс-спектрометрии)</a:t>
            </a:r>
            <a:endParaRPr lang="en-US" sz="1200" dirty="0">
              <a:solidFill>
                <a:srgbClr val="FF0000"/>
              </a:solidFill>
            </a:endParaRPr>
          </a:p>
          <a:p>
            <a:pPr algn="ctr"/>
            <a:endParaRPr lang="en-US" sz="1200" dirty="0"/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1200" dirty="0"/>
              <a:t>Два сайта связывания </a:t>
            </a:r>
            <a:endParaRPr lang="en-US" sz="1200" dirty="0"/>
          </a:p>
          <a:p>
            <a:pPr algn="ctr"/>
            <a:r>
              <a:rPr lang="en-US" sz="1200" dirty="0"/>
              <a:t>c-FLIP</a:t>
            </a:r>
            <a:r>
              <a:rPr lang="ru-RU" sz="1200" dirty="0"/>
              <a:t> с </a:t>
            </a:r>
            <a:r>
              <a:rPr lang="en-US" sz="1200" dirty="0"/>
              <a:t>FADD</a:t>
            </a:r>
            <a:r>
              <a:rPr lang="ru-RU" sz="1200" dirty="0"/>
              <a:t> в </a:t>
            </a:r>
            <a:r>
              <a:rPr lang="en-US" sz="1200" dirty="0"/>
              <a:t>DISC</a:t>
            </a:r>
            <a:endParaRPr lang="ru-RU" sz="1200" dirty="0"/>
          </a:p>
          <a:p>
            <a:pPr marL="285750" indent="-285750" algn="ctr">
              <a:buFont typeface="Arial" pitchFamily="34" charset="0"/>
              <a:buChar char="•"/>
            </a:pPr>
            <a:endParaRPr lang="en-US" sz="1200" dirty="0"/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1200" dirty="0"/>
              <a:t>Возможна активация </a:t>
            </a:r>
            <a:r>
              <a:rPr lang="ru-RU" sz="1200" dirty="0" err="1"/>
              <a:t>прокаспазы</a:t>
            </a:r>
            <a:r>
              <a:rPr lang="en-US" sz="1200" dirty="0"/>
              <a:t>-8</a:t>
            </a:r>
            <a:r>
              <a:rPr lang="ru-RU" sz="1200" dirty="0"/>
              <a:t> даже при высокой экспрессии </a:t>
            </a:r>
            <a:r>
              <a:rPr lang="en-US" sz="1200" dirty="0"/>
              <a:t>c-FLIP</a:t>
            </a:r>
            <a:endParaRPr lang="ru-RU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330291" y="570444"/>
            <a:ext cx="1420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Высокая экспрессия</a:t>
            </a:r>
          </a:p>
          <a:p>
            <a:pPr algn="ctr"/>
            <a:r>
              <a:rPr lang="ru-RU" sz="1100" b="1" dirty="0">
                <a:latin typeface="+mj-lt"/>
              </a:rPr>
              <a:t> </a:t>
            </a:r>
            <a:r>
              <a:rPr lang="en-US" sz="1100" b="1" dirty="0">
                <a:latin typeface="+mj-lt"/>
              </a:rPr>
              <a:t>c-FLIP </a:t>
            </a:r>
            <a:endParaRPr lang="ru-RU" sz="1100" b="1" dirty="0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1340" y="358102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latin typeface="+mj-lt"/>
              </a:rPr>
              <a:t>Низкая экспрессия </a:t>
            </a:r>
          </a:p>
          <a:p>
            <a:pPr algn="ctr"/>
            <a:r>
              <a:rPr lang="en-US" sz="1100" b="1" dirty="0">
                <a:latin typeface="+mj-lt"/>
              </a:rPr>
              <a:t>c-FLIP</a:t>
            </a:r>
            <a:endParaRPr lang="ru-RU" sz="11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B6B51-DA81-454F-A4DC-BFACC9CF7CBE}"/>
              </a:ext>
            </a:extLst>
          </p:cNvPr>
          <p:cNvSpPr txBox="1"/>
          <p:nvPr/>
        </p:nvSpPr>
        <p:spPr>
          <a:xfrm>
            <a:off x="6727080" y="498737"/>
            <a:ext cx="2094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Обозначения </a:t>
            </a:r>
            <a:r>
              <a:rPr lang="en-US" sz="1200" dirty="0"/>
              <a:t>DED </a:t>
            </a:r>
            <a:r>
              <a:rPr lang="ru-RU" sz="1200" dirty="0"/>
              <a:t>белков</a:t>
            </a:r>
            <a:r>
              <a:rPr lang="en-US" sz="1200" dirty="0"/>
              <a:t>:</a:t>
            </a:r>
            <a:endParaRPr lang="ru-RU" sz="1200" dirty="0"/>
          </a:p>
        </p:txBody>
      </p:sp>
      <p:sp>
        <p:nvSpPr>
          <p:cNvPr id="40" name="Правая фигурная скобка 39">
            <a:extLst>
              <a:ext uri="{FF2B5EF4-FFF2-40B4-BE49-F238E27FC236}">
                <a16:creationId xmlns:a16="http://schemas.microsoft.com/office/drawing/2014/main" id="{A85DAFD3-6C55-4DC2-A816-A520F459C1AE}"/>
              </a:ext>
            </a:extLst>
          </p:cNvPr>
          <p:cNvSpPr/>
          <p:nvPr/>
        </p:nvSpPr>
        <p:spPr>
          <a:xfrm>
            <a:off x="6363038" y="2361870"/>
            <a:ext cx="238501" cy="93134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32C6014-4239-430C-B67C-BE184C5D09F8}"/>
              </a:ext>
            </a:extLst>
          </p:cNvPr>
          <p:cNvGrpSpPr/>
          <p:nvPr/>
        </p:nvGrpSpPr>
        <p:grpSpPr>
          <a:xfrm>
            <a:off x="6919380" y="768042"/>
            <a:ext cx="1697177" cy="1276959"/>
            <a:chOff x="629583" y="3253500"/>
            <a:chExt cx="1697177" cy="1276959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0263CAF-9101-4398-B725-5CDB30E21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10"/>
            <a:stretch/>
          </p:blipFill>
          <p:spPr>
            <a:xfrm>
              <a:off x="629583" y="3722634"/>
              <a:ext cx="617828" cy="361284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30130D8-6F1A-40ED-8274-EA282BC8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33"/>
            <a:stretch/>
          </p:blipFill>
          <p:spPr>
            <a:xfrm>
              <a:off x="629583" y="3253500"/>
              <a:ext cx="586343" cy="377392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8F21195A-DDCD-40D9-8897-4FB7A3C55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50"/>
            <a:stretch/>
          </p:blipFill>
          <p:spPr>
            <a:xfrm>
              <a:off x="706428" y="4178786"/>
              <a:ext cx="649388" cy="351673"/>
            </a:xfrm>
            <a:prstGeom prst="rect">
              <a:avLst/>
            </a:prstGeom>
          </p:spPr>
        </p:pic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4D2E148C-6C8E-44B2-AE9F-B545097F36D2}"/>
                </a:ext>
              </a:extLst>
            </p:cNvPr>
            <p:cNvSpPr/>
            <p:nvPr/>
          </p:nvSpPr>
          <p:spPr>
            <a:xfrm>
              <a:off x="1272304" y="3286609"/>
              <a:ext cx="10544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/>
                <a:t>прокаспаза-8</a:t>
              </a:r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19BA508A-2698-47C6-85CA-A92E26FCF588}"/>
                </a:ext>
              </a:extLst>
            </p:cNvPr>
            <p:cNvSpPr/>
            <p:nvPr/>
          </p:nvSpPr>
          <p:spPr>
            <a:xfrm>
              <a:off x="1283964" y="3749541"/>
              <a:ext cx="5501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c-FLIP</a:t>
              </a:r>
              <a:endParaRPr lang="ru-RU" sz="1200" dirty="0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75BCCB37-3F83-4A24-BC03-C4F0BC2FB7E9}"/>
                </a:ext>
              </a:extLst>
            </p:cNvPr>
            <p:cNvSpPr/>
            <p:nvPr/>
          </p:nvSpPr>
          <p:spPr>
            <a:xfrm>
              <a:off x="1274067" y="4222682"/>
              <a:ext cx="5254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FADD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386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3534" y="981622"/>
            <a:ext cx="3531023" cy="32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41.png">
            <a:extLst>
              <a:ext uri="{FF2B5EF4-FFF2-40B4-BE49-F238E27FC236}">
                <a16:creationId xmlns:a16="http://schemas.microsoft.com/office/drawing/2014/main" id="{9A995279-C0F2-47BA-BE32-D518F1597DCE}"/>
              </a:ext>
            </a:extLst>
          </p:cNvPr>
          <p:cNvPicPr/>
          <p:nvPr/>
        </p:nvPicPr>
        <p:blipFill rotWithShape="1">
          <a:blip r:embed="rId3"/>
          <a:srcRect l="4846" t="-1" r="4290" b="73813"/>
          <a:stretch/>
        </p:blipFill>
        <p:spPr>
          <a:xfrm>
            <a:off x="539552" y="3397140"/>
            <a:ext cx="3567613" cy="1345073"/>
          </a:xfrm>
          <a:prstGeom prst="rect">
            <a:avLst/>
          </a:prstGeom>
          <a:ln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2F99A-2363-410B-8053-A166A61E0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53" y="949699"/>
            <a:ext cx="3376875" cy="1601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52B74-6784-4614-8065-142F6C5EA80C}"/>
              </a:ext>
            </a:extLst>
          </p:cNvPr>
          <p:cNvSpPr txBox="1"/>
          <p:nvPr/>
        </p:nvSpPr>
        <p:spPr>
          <a:xfrm>
            <a:off x="156778" y="888999"/>
            <a:ext cx="9877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/>
              <a:t>ks</a:t>
            </a:r>
            <a:r>
              <a:rPr lang="en-US" sz="1100" b="1" dirty="0"/>
              <a:t>-v-FLIP</a:t>
            </a:r>
          </a:p>
          <a:p>
            <a:pPr algn="ctr"/>
            <a:r>
              <a:rPr lang="en-US" sz="1100" b="1" dirty="0"/>
              <a:t>[PDB ID 3CL3]</a:t>
            </a:r>
            <a:endParaRPr lang="ru-RU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406F7-04EE-44C6-97C8-3CA079C9E51E}"/>
              </a:ext>
            </a:extLst>
          </p:cNvPr>
          <p:cNvSpPr txBox="1"/>
          <p:nvPr/>
        </p:nvSpPr>
        <p:spPr>
          <a:xfrm>
            <a:off x="2053249" y="913055"/>
            <a:ext cx="612748" cy="284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NEMO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A6249-1CE5-4B29-A7FA-5D29CFF3C8EF}"/>
              </a:ext>
            </a:extLst>
          </p:cNvPr>
          <p:cNvSpPr txBox="1"/>
          <p:nvPr/>
        </p:nvSpPr>
        <p:spPr>
          <a:xfrm>
            <a:off x="2244116" y="3169462"/>
            <a:ext cx="612748" cy="284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NEMO</a:t>
            </a:r>
            <a:endParaRPr lang="ru-RU" sz="1600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DA342209-61D6-4198-A8F5-4B3CBAAEA01E}"/>
              </a:ext>
            </a:extLst>
          </p:cNvPr>
          <p:cNvSpPr/>
          <p:nvPr/>
        </p:nvSpPr>
        <p:spPr>
          <a:xfrm>
            <a:off x="2011227" y="2633108"/>
            <a:ext cx="351348" cy="29208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72"/>
          <p:cNvSpPr txBox="1"/>
          <p:nvPr/>
        </p:nvSpPr>
        <p:spPr>
          <a:xfrm>
            <a:off x="4861086" y="4378371"/>
            <a:ext cx="392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 pitchFamily="34" charset="0"/>
              </a:defRPr>
            </a:lvl1pPr>
          </a:lstStyle>
          <a:p>
            <a:pPr algn="ctr"/>
            <a:r>
              <a:rPr lang="ru-RU" sz="1200" dirty="0">
                <a:latin typeface="+mj-lt"/>
              </a:rPr>
              <a:t>Сайты связывания </a:t>
            </a:r>
            <a:r>
              <a:rPr lang="en-US" sz="1200" dirty="0">
                <a:latin typeface="+mj-lt"/>
              </a:rPr>
              <a:t>c-FLIP/NEMO</a:t>
            </a:r>
            <a:r>
              <a:rPr lang="ru-RU" sz="1200" dirty="0">
                <a:latin typeface="+mj-lt"/>
              </a:rPr>
              <a:t> и </a:t>
            </a:r>
            <a:r>
              <a:rPr lang="en-US" sz="1200" dirty="0" err="1">
                <a:latin typeface="+mj-lt"/>
              </a:rPr>
              <a:t>ks</a:t>
            </a:r>
            <a:r>
              <a:rPr lang="en-US" sz="1200" dirty="0">
                <a:latin typeface="+mj-lt"/>
              </a:rPr>
              <a:t>-v-FLIP-NEMO</a:t>
            </a:r>
            <a:r>
              <a:rPr lang="ru-RU" sz="1200" dirty="0">
                <a:latin typeface="+mj-lt"/>
              </a:rPr>
              <a:t> </a:t>
            </a:r>
          </a:p>
          <a:p>
            <a:pPr algn="ctr"/>
            <a:r>
              <a:rPr lang="ru-RU" sz="1200" dirty="0">
                <a:latin typeface="+mj-lt"/>
              </a:rPr>
              <a:t>имеют высокое сходство</a:t>
            </a:r>
          </a:p>
        </p:txBody>
      </p:sp>
      <p:sp>
        <p:nvSpPr>
          <p:cNvPr id="11" name="TextBox 72">
            <a:extLst>
              <a:ext uri="{FF2B5EF4-FFF2-40B4-BE49-F238E27FC236}">
                <a16:creationId xmlns:a16="http://schemas.microsoft.com/office/drawing/2014/main" id="{73112525-2F99-46DC-8F66-D5E59D8E6755}"/>
              </a:ext>
            </a:extLst>
          </p:cNvPr>
          <p:cNvSpPr txBox="1"/>
          <p:nvPr/>
        </p:nvSpPr>
        <p:spPr>
          <a:xfrm>
            <a:off x="0" y="4275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 pitchFamily="34" charset="0"/>
              </a:defRPr>
            </a:lvl1pPr>
          </a:lstStyle>
          <a:p>
            <a:pPr algn="ctr"/>
            <a:r>
              <a:rPr lang="ru-RU" sz="1600" dirty="0">
                <a:latin typeface="+mj-lt"/>
              </a:rPr>
              <a:t>Структурная модель </a:t>
            </a:r>
            <a:r>
              <a:rPr lang="en-US" sz="1600" dirty="0">
                <a:latin typeface="+mj-lt"/>
              </a:rPr>
              <a:t>c-FLIP</a:t>
            </a:r>
            <a:r>
              <a:rPr lang="ru-RU" sz="1600" dirty="0">
                <a:latin typeface="+mj-lt"/>
              </a:rPr>
              <a:t> связанного с </a:t>
            </a:r>
            <a:r>
              <a:rPr lang="en-US" sz="1600" dirty="0">
                <a:latin typeface="+mj-lt"/>
              </a:rPr>
              <a:t>NEMO</a:t>
            </a:r>
            <a:r>
              <a:rPr lang="ru-RU" sz="1600" dirty="0">
                <a:latin typeface="+mj-lt"/>
              </a:rPr>
              <a:t>, ключевым регулятором сигнального пути </a:t>
            </a:r>
            <a:r>
              <a:rPr lang="en-US" sz="1600" dirty="0">
                <a:latin typeface="+mj-lt"/>
              </a:rPr>
              <a:t>NF-kB,</a:t>
            </a:r>
          </a:p>
          <a:p>
            <a:pPr algn="ctr"/>
            <a:r>
              <a:rPr lang="ru-RU" sz="1600" dirty="0">
                <a:latin typeface="+mj-lt"/>
              </a:rPr>
              <a:t>полученная на основе структуры вирусного гомолога </a:t>
            </a:r>
            <a:r>
              <a:rPr lang="en-US" sz="1600" dirty="0">
                <a:latin typeface="+mj-lt"/>
              </a:rPr>
              <a:t>c-FLIP, </a:t>
            </a:r>
            <a:r>
              <a:rPr lang="en-US" sz="1600" dirty="0" err="1">
                <a:latin typeface="+mj-lt"/>
              </a:rPr>
              <a:t>ks</a:t>
            </a:r>
            <a:r>
              <a:rPr lang="en-US" sz="1600" dirty="0">
                <a:latin typeface="+mj-lt"/>
              </a:rPr>
              <a:t>-v</a:t>
            </a:r>
            <a:r>
              <a:rPr lang="ru-RU" sz="1600" dirty="0">
                <a:latin typeface="+mj-lt"/>
              </a:rPr>
              <a:t>-</a:t>
            </a:r>
            <a:r>
              <a:rPr lang="en-US" sz="1600" dirty="0">
                <a:latin typeface="+mj-lt"/>
              </a:rPr>
              <a:t>FLIP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73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0188C627-2E2A-4D06-8457-8CBF1E416336}"/>
              </a:ext>
            </a:extLst>
          </p:cNvPr>
          <p:cNvGrpSpPr/>
          <p:nvPr/>
        </p:nvGrpSpPr>
        <p:grpSpPr>
          <a:xfrm>
            <a:off x="-42349" y="662844"/>
            <a:ext cx="9197526" cy="1219999"/>
            <a:chOff x="-42349" y="568383"/>
            <a:chExt cx="9197526" cy="1847791"/>
          </a:xfrm>
        </p:grpSpPr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id="{601091DA-0207-4B41-B467-9218EF498FD0}"/>
                </a:ext>
              </a:extLst>
            </p:cNvPr>
            <p:cNvGrpSpPr/>
            <p:nvPr/>
          </p:nvGrpSpPr>
          <p:grpSpPr>
            <a:xfrm>
              <a:off x="2608020" y="568610"/>
              <a:ext cx="4346686" cy="1843756"/>
              <a:chOff x="3553950" y="552371"/>
              <a:chExt cx="4346686" cy="1891250"/>
            </a:xfrm>
          </p:grpSpPr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9AAD228F-B0B9-4727-A091-8F1925D50278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9" name="Рисунок 198">
                  <a:extLst>
                    <a:ext uri="{FF2B5EF4-FFF2-40B4-BE49-F238E27FC236}">
                      <a16:creationId xmlns:a16="http://schemas.microsoft.com/office/drawing/2014/main" id="{03A535A6-B767-493D-8E4C-164821010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0" name="Рисунок 199">
                  <a:extLst>
                    <a:ext uri="{FF2B5EF4-FFF2-40B4-BE49-F238E27FC236}">
                      <a16:creationId xmlns:a16="http://schemas.microsoft.com/office/drawing/2014/main" id="{B7881693-AF10-474E-B16E-FA53C101E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1" name="Рисунок 200">
                  <a:extLst>
                    <a:ext uri="{FF2B5EF4-FFF2-40B4-BE49-F238E27FC236}">
                      <a16:creationId xmlns:a16="http://schemas.microsoft.com/office/drawing/2014/main" id="{44B69EB8-3ADC-4A2D-80C6-EB9D71319F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2" name="Рисунок 201">
                  <a:extLst>
                    <a:ext uri="{FF2B5EF4-FFF2-40B4-BE49-F238E27FC236}">
                      <a16:creationId xmlns:a16="http://schemas.microsoft.com/office/drawing/2014/main" id="{75AE0DCB-603F-4A5C-B21A-D9E5E89BF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0C9A6EEE-939F-45EF-8321-E4862209EFD3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5" name="Рисунок 194">
                  <a:extLst>
                    <a:ext uri="{FF2B5EF4-FFF2-40B4-BE49-F238E27FC236}">
                      <a16:creationId xmlns:a16="http://schemas.microsoft.com/office/drawing/2014/main" id="{54ACE3C3-CA13-4E62-90E0-2E7D9ABC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6" name="Рисунок 195">
                  <a:extLst>
                    <a:ext uri="{FF2B5EF4-FFF2-40B4-BE49-F238E27FC236}">
                      <a16:creationId xmlns:a16="http://schemas.microsoft.com/office/drawing/2014/main" id="{EEE75B62-2C51-4152-A5A1-291B47C27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7" name="Рисунок 196">
                  <a:extLst>
                    <a:ext uri="{FF2B5EF4-FFF2-40B4-BE49-F238E27FC236}">
                      <a16:creationId xmlns:a16="http://schemas.microsoft.com/office/drawing/2014/main" id="{4F22BE38-DA54-4D92-BE8D-B92C2F1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8" name="Рисунок 197">
                  <a:extLst>
                    <a:ext uri="{FF2B5EF4-FFF2-40B4-BE49-F238E27FC236}">
                      <a16:creationId xmlns:a16="http://schemas.microsoft.com/office/drawing/2014/main" id="{7CBF3245-2189-4BA5-8A84-3BFCA5D36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8813C38C-CECD-4FD7-9623-A5A5F82F5EB4}"/>
                </a:ext>
              </a:extLst>
            </p:cNvPr>
            <p:cNvGrpSpPr/>
            <p:nvPr/>
          </p:nvGrpSpPr>
          <p:grpSpPr>
            <a:xfrm>
              <a:off x="-42349" y="571527"/>
              <a:ext cx="4346686" cy="1843756"/>
              <a:chOff x="3553950" y="552371"/>
              <a:chExt cx="4346686" cy="1891250"/>
            </a:xfrm>
          </p:grpSpPr>
          <p:grpSp>
            <p:nvGrpSpPr>
              <p:cNvPr id="204" name="Группа 203">
                <a:extLst>
                  <a:ext uri="{FF2B5EF4-FFF2-40B4-BE49-F238E27FC236}">
                    <a16:creationId xmlns:a16="http://schemas.microsoft.com/office/drawing/2014/main" id="{68A48696-06A4-4CB0-B4DA-F16229704D2D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10" name="Рисунок 209">
                  <a:extLst>
                    <a:ext uri="{FF2B5EF4-FFF2-40B4-BE49-F238E27FC236}">
                      <a16:creationId xmlns:a16="http://schemas.microsoft.com/office/drawing/2014/main" id="{23F0A0DA-14A3-4116-9E90-CD0922210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2" name="Рисунок 211">
                  <a:extLst>
                    <a:ext uri="{FF2B5EF4-FFF2-40B4-BE49-F238E27FC236}">
                      <a16:creationId xmlns:a16="http://schemas.microsoft.com/office/drawing/2014/main" id="{3CD7945F-9E7D-4533-BEFE-D12C9CB9C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3" name="Рисунок 212">
                  <a:extLst>
                    <a:ext uri="{FF2B5EF4-FFF2-40B4-BE49-F238E27FC236}">
                      <a16:creationId xmlns:a16="http://schemas.microsoft.com/office/drawing/2014/main" id="{56D17C81-C23C-40DB-BE96-ECE4A8CE2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6" name="Рисунок 215">
                  <a:extLst>
                    <a:ext uri="{FF2B5EF4-FFF2-40B4-BE49-F238E27FC236}">
                      <a16:creationId xmlns:a16="http://schemas.microsoft.com/office/drawing/2014/main" id="{FBCB1061-2734-4048-9009-3334A30A3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Группа 204">
                <a:extLst>
                  <a:ext uri="{FF2B5EF4-FFF2-40B4-BE49-F238E27FC236}">
                    <a16:creationId xmlns:a16="http://schemas.microsoft.com/office/drawing/2014/main" id="{DC2EC4F4-7C7C-4AAC-B411-48253F727E96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06" name="Рисунок 205">
                  <a:extLst>
                    <a:ext uri="{FF2B5EF4-FFF2-40B4-BE49-F238E27FC236}">
                      <a16:creationId xmlns:a16="http://schemas.microsoft.com/office/drawing/2014/main" id="{E85B671D-8340-4AEA-BFF1-9B07860ED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7" name="Рисунок 206">
                  <a:extLst>
                    <a:ext uri="{FF2B5EF4-FFF2-40B4-BE49-F238E27FC236}">
                      <a16:creationId xmlns:a16="http://schemas.microsoft.com/office/drawing/2014/main" id="{A6463FF7-317A-4250-A5B1-3CD469660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8" name="Рисунок 207">
                  <a:extLst>
                    <a:ext uri="{FF2B5EF4-FFF2-40B4-BE49-F238E27FC236}">
                      <a16:creationId xmlns:a16="http://schemas.microsoft.com/office/drawing/2014/main" id="{736BC257-B73B-474A-B0AF-C3F27B7CB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9" name="Рисунок 208">
                  <a:extLst>
                    <a:ext uri="{FF2B5EF4-FFF2-40B4-BE49-F238E27FC236}">
                      <a16:creationId xmlns:a16="http://schemas.microsoft.com/office/drawing/2014/main" id="{29D1356A-173C-4DEB-BF05-A794D6543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82F8A331-F670-42FB-B2F5-6E7E30515FD4}"/>
                </a:ext>
              </a:extLst>
            </p:cNvPr>
            <p:cNvGrpSpPr/>
            <p:nvPr/>
          </p:nvGrpSpPr>
          <p:grpSpPr>
            <a:xfrm>
              <a:off x="6868480" y="568383"/>
              <a:ext cx="2286697" cy="1847791"/>
              <a:chOff x="3553950" y="557671"/>
              <a:chExt cx="2286697" cy="1895389"/>
            </a:xfrm>
          </p:grpSpPr>
          <p:grpSp>
            <p:nvGrpSpPr>
              <p:cNvPr id="219" name="Группа 218">
                <a:extLst>
                  <a:ext uri="{FF2B5EF4-FFF2-40B4-BE49-F238E27FC236}">
                    <a16:creationId xmlns:a16="http://schemas.microsoft.com/office/drawing/2014/main" id="{543E2F5C-D237-4603-BCEC-86FDB60F1E72}"/>
                  </a:ext>
                </a:extLst>
              </p:cNvPr>
              <p:cNvGrpSpPr/>
              <p:nvPr/>
            </p:nvGrpSpPr>
            <p:grpSpPr>
              <a:xfrm>
                <a:off x="3553950" y="557671"/>
                <a:ext cx="2225254" cy="1895389"/>
                <a:chOff x="1331640" y="1617449"/>
                <a:chExt cx="2225254" cy="1895389"/>
              </a:xfrm>
            </p:grpSpPr>
            <p:pic>
              <p:nvPicPr>
                <p:cNvPr id="221" name="Рисунок 220">
                  <a:extLst>
                    <a:ext uri="{FF2B5EF4-FFF2-40B4-BE49-F238E27FC236}">
                      <a16:creationId xmlns:a16="http://schemas.microsoft.com/office/drawing/2014/main" id="{FA6C8DA1-FEBA-4B8A-ADEE-8C8BB23BC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2" name="Рисунок 221">
                  <a:extLst>
                    <a:ext uri="{FF2B5EF4-FFF2-40B4-BE49-F238E27FC236}">
                      <a16:creationId xmlns:a16="http://schemas.microsoft.com/office/drawing/2014/main" id="{A08EE124-18CE-41D4-9431-75EBA0AFB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3" name="Рисунок 222">
                  <a:extLst>
                    <a:ext uri="{FF2B5EF4-FFF2-40B4-BE49-F238E27FC236}">
                      <a16:creationId xmlns:a16="http://schemas.microsoft.com/office/drawing/2014/main" id="{03BA4D9D-098F-4533-B239-920F85277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26888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31" name="Рисунок 230">
                  <a:extLst>
                    <a:ext uri="{FF2B5EF4-FFF2-40B4-BE49-F238E27FC236}">
                      <a16:creationId xmlns:a16="http://schemas.microsoft.com/office/drawing/2014/main" id="{908FFA8A-EED2-4FDF-BA33-8106671E3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26888"/>
                  <a:ext cx="627529" cy="1885950"/>
                </a:xfrm>
                <a:prstGeom prst="rect">
                  <a:avLst/>
                </a:prstGeom>
              </p:spPr>
            </p:pic>
          </p:grpSp>
          <p:pic>
            <p:nvPicPr>
              <p:cNvPr id="220" name="Рисунок 219">
                <a:extLst>
                  <a:ext uri="{FF2B5EF4-FFF2-40B4-BE49-F238E27FC236}">
                    <a16:creationId xmlns:a16="http://schemas.microsoft.com/office/drawing/2014/main" id="{A7C1FE1A-B615-4FD0-8910-2EC06A27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96" b="89899" l="89667" r="99667">
                            <a14:foregroundMark x1="92500" y1="46465" x2="92500" y2="46465"/>
                            <a14:foregroundMark x1="92667" y1="48990" x2="92667" y2="48990"/>
                            <a14:foregroundMark x1="96167" y1="51515" x2="96167" y2="51515"/>
                            <a14:foregroundMark x1="99667" y1="51010" x2="99667" y2="51010"/>
                            <a14:foregroundMark x1="89667" y1="46970" x2="89667" y2="469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20" r="8088"/>
              <a:stretch/>
            </p:blipFill>
            <p:spPr>
              <a:xfrm>
                <a:off x="5675382" y="563546"/>
                <a:ext cx="165265" cy="1885950"/>
              </a:xfrm>
              <a:prstGeom prst="rect">
                <a:avLst/>
              </a:prstGeom>
            </p:spPr>
          </p:pic>
        </p:grpSp>
      </p:grp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2AC83EF4-1A61-476C-8C8B-A38ACF671E74}"/>
              </a:ext>
            </a:extLst>
          </p:cNvPr>
          <p:cNvSpPr/>
          <p:nvPr/>
        </p:nvSpPr>
        <p:spPr>
          <a:xfrm rot="5400000">
            <a:off x="2849101" y="-1443564"/>
            <a:ext cx="3445795" cy="9144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7013E5A-DA6F-4D5E-83C8-396416B18CC4}"/>
              </a:ext>
            </a:extLst>
          </p:cNvPr>
          <p:cNvCxnSpPr>
            <a:endCxn id="25" idx="1"/>
          </p:cNvCxnSpPr>
          <p:nvPr/>
        </p:nvCxnSpPr>
        <p:spPr>
          <a:xfrm flipH="1">
            <a:off x="4573250" y="1087898"/>
            <a:ext cx="234901" cy="42177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C94640-6E86-4611-B3A0-6CC7A61CDBF6}"/>
              </a:ext>
            </a:extLst>
          </p:cNvPr>
          <p:cNvCxnSpPr/>
          <p:nvPr/>
        </p:nvCxnSpPr>
        <p:spPr>
          <a:xfrm>
            <a:off x="4575386" y="1086651"/>
            <a:ext cx="252044" cy="43415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2D1FE24-A2EF-4616-9042-ACEDA804C3F1}"/>
              </a:ext>
            </a:extLst>
          </p:cNvPr>
          <p:cNvCxnSpPr/>
          <p:nvPr/>
        </p:nvCxnSpPr>
        <p:spPr>
          <a:xfrm>
            <a:off x="4694978" y="1080217"/>
            <a:ext cx="0" cy="468851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Скругленный прямоугольник 68">
            <a:extLst>
              <a:ext uri="{FF2B5EF4-FFF2-40B4-BE49-F238E27FC236}">
                <a16:creationId xmlns:a16="http://schemas.microsoft.com/office/drawing/2014/main" id="{3C973915-6126-499A-A044-F323C8164607}"/>
              </a:ext>
            </a:extLst>
          </p:cNvPr>
          <p:cNvSpPr/>
          <p:nvPr/>
        </p:nvSpPr>
        <p:spPr>
          <a:xfrm>
            <a:off x="4673620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4903248-939D-421D-8013-8E4024CA86D0}"/>
              </a:ext>
            </a:extLst>
          </p:cNvPr>
          <p:cNvGrpSpPr/>
          <p:nvPr/>
        </p:nvGrpSpPr>
        <p:grpSpPr>
          <a:xfrm>
            <a:off x="4507154" y="1509677"/>
            <a:ext cx="132941" cy="312077"/>
            <a:chOff x="4250663" y="2707587"/>
            <a:chExt cx="147712" cy="373517"/>
          </a:xfrm>
        </p:grpSpPr>
        <p:sp>
          <p:nvSpPr>
            <p:cNvPr id="23" name="Скругленный прямоугольник 80">
              <a:extLst>
                <a:ext uri="{FF2B5EF4-FFF2-40B4-BE49-F238E27FC236}">
                  <a16:creationId xmlns:a16="http://schemas.microsoft.com/office/drawing/2014/main" id="{3839F939-722A-4053-AF2D-5B3D89A1C1D1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Скругленный прямоугольник 82">
              <a:extLst>
                <a:ext uri="{FF2B5EF4-FFF2-40B4-BE49-F238E27FC236}">
                  <a16:creationId xmlns:a16="http://schemas.microsoft.com/office/drawing/2014/main" id="{EEA16727-9F6D-4AAB-B7E5-037EE5EC51A2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8" name="Скругленный прямоугольник 95">
            <a:extLst>
              <a:ext uri="{FF2B5EF4-FFF2-40B4-BE49-F238E27FC236}">
                <a16:creationId xmlns:a16="http://schemas.microsoft.com/office/drawing/2014/main" id="{7C55C0D0-7406-476C-B426-92CF948325AE}"/>
              </a:ext>
            </a:extLst>
          </p:cNvPr>
          <p:cNvSpPr/>
          <p:nvPr/>
        </p:nvSpPr>
        <p:spPr>
          <a:xfrm rot="1800000">
            <a:off x="4667479" y="1154259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39" name="Скругленный прямоугольник 96">
            <a:extLst>
              <a:ext uri="{FF2B5EF4-FFF2-40B4-BE49-F238E27FC236}">
                <a16:creationId xmlns:a16="http://schemas.microsoft.com/office/drawing/2014/main" id="{F172FFA0-3F0B-49CA-8EFA-98FE7E10DC1C}"/>
              </a:ext>
            </a:extLst>
          </p:cNvPr>
          <p:cNvSpPr/>
          <p:nvPr/>
        </p:nvSpPr>
        <p:spPr>
          <a:xfrm rot="19800000">
            <a:off x="4681318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7AF9A39-DE8B-428D-A3BF-0194CE5ED29E}"/>
              </a:ext>
            </a:extLst>
          </p:cNvPr>
          <p:cNvGrpSpPr/>
          <p:nvPr/>
        </p:nvGrpSpPr>
        <p:grpSpPr>
          <a:xfrm>
            <a:off x="4546133" y="695658"/>
            <a:ext cx="94533" cy="411593"/>
            <a:chOff x="4277388" y="1807686"/>
            <a:chExt cx="167490" cy="1408430"/>
          </a:xfrm>
        </p:grpSpPr>
        <p:sp>
          <p:nvSpPr>
            <p:cNvPr id="41" name="Скругленный прямоугольник 98">
              <a:extLst>
                <a:ext uri="{FF2B5EF4-FFF2-40B4-BE49-F238E27FC236}">
                  <a16:creationId xmlns:a16="http://schemas.microsoft.com/office/drawing/2014/main" id="{4F73B193-BFF2-47DF-84BE-B135F22C81B8}"/>
                </a:ext>
              </a:extLst>
            </p:cNvPr>
            <p:cNvSpPr/>
            <p:nvPr/>
          </p:nvSpPr>
          <p:spPr>
            <a:xfrm rot="5400000">
              <a:off x="4128010" y="195706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2" name="Скругленный прямоугольник 99">
              <a:extLst>
                <a:ext uri="{FF2B5EF4-FFF2-40B4-BE49-F238E27FC236}">
                  <a16:creationId xmlns:a16="http://schemas.microsoft.com/office/drawing/2014/main" id="{18999BF5-AFD7-4CBE-9F22-C498FDE464C9}"/>
                </a:ext>
              </a:extLst>
            </p:cNvPr>
            <p:cNvSpPr/>
            <p:nvPr/>
          </p:nvSpPr>
          <p:spPr>
            <a:xfrm rot="5400000">
              <a:off x="4128010" y="241804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3" name="Скругленный прямоугольник 100">
              <a:extLst>
                <a:ext uri="{FF2B5EF4-FFF2-40B4-BE49-F238E27FC236}">
                  <a16:creationId xmlns:a16="http://schemas.microsoft.com/office/drawing/2014/main" id="{FA5CB5C8-20AA-4744-BC6F-A82C7019DB32}"/>
                </a:ext>
              </a:extLst>
            </p:cNvPr>
            <p:cNvSpPr/>
            <p:nvPr/>
          </p:nvSpPr>
          <p:spPr>
            <a:xfrm rot="5400000">
              <a:off x="4128010" y="2899248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44" name="Скругленный прямоугольник 101">
            <a:extLst>
              <a:ext uri="{FF2B5EF4-FFF2-40B4-BE49-F238E27FC236}">
                <a16:creationId xmlns:a16="http://schemas.microsoft.com/office/drawing/2014/main" id="{89A446B0-E116-44EB-A730-1616760EC4AF}"/>
              </a:ext>
            </a:extLst>
          </p:cNvPr>
          <p:cNvSpPr/>
          <p:nvPr/>
        </p:nvSpPr>
        <p:spPr>
          <a:xfrm rot="5400000">
            <a:off x="4624415" y="739291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5" name="Скругленный прямоугольник 102">
            <a:extLst>
              <a:ext uri="{FF2B5EF4-FFF2-40B4-BE49-F238E27FC236}">
                <a16:creationId xmlns:a16="http://schemas.microsoft.com/office/drawing/2014/main" id="{75982857-3223-4500-89E9-F324611D0478}"/>
              </a:ext>
            </a:extLst>
          </p:cNvPr>
          <p:cNvSpPr/>
          <p:nvPr/>
        </p:nvSpPr>
        <p:spPr>
          <a:xfrm rot="5400000">
            <a:off x="4624415" y="874005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103">
            <a:extLst>
              <a:ext uri="{FF2B5EF4-FFF2-40B4-BE49-F238E27FC236}">
                <a16:creationId xmlns:a16="http://schemas.microsoft.com/office/drawing/2014/main" id="{2DCC4157-47ED-410F-A9FD-6F9C06B5C84B}"/>
              </a:ext>
            </a:extLst>
          </p:cNvPr>
          <p:cNvSpPr/>
          <p:nvPr/>
        </p:nvSpPr>
        <p:spPr>
          <a:xfrm rot="5400000">
            <a:off x="4624415" y="101463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7" name="Скругленный прямоугольник 104">
            <a:extLst>
              <a:ext uri="{FF2B5EF4-FFF2-40B4-BE49-F238E27FC236}">
                <a16:creationId xmlns:a16="http://schemas.microsoft.com/office/drawing/2014/main" id="{3F0D67EB-0761-4643-88CE-09FBE7DFBDA2}"/>
              </a:ext>
            </a:extLst>
          </p:cNvPr>
          <p:cNvSpPr/>
          <p:nvPr/>
        </p:nvSpPr>
        <p:spPr>
          <a:xfrm rot="5400000">
            <a:off x="4723234" y="71652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8" name="Скругленный прямоугольник 105">
            <a:extLst>
              <a:ext uri="{FF2B5EF4-FFF2-40B4-BE49-F238E27FC236}">
                <a16:creationId xmlns:a16="http://schemas.microsoft.com/office/drawing/2014/main" id="{473D3C08-E70D-4592-A81B-4E852DB3F8B9}"/>
              </a:ext>
            </a:extLst>
          </p:cNvPr>
          <p:cNvSpPr/>
          <p:nvPr/>
        </p:nvSpPr>
        <p:spPr>
          <a:xfrm rot="5400000">
            <a:off x="4723234" y="851234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9" name="Скругленный прямоугольник 106">
            <a:extLst>
              <a:ext uri="{FF2B5EF4-FFF2-40B4-BE49-F238E27FC236}">
                <a16:creationId xmlns:a16="http://schemas.microsoft.com/office/drawing/2014/main" id="{80E2907E-6539-41AB-95F4-2EF90F3A0F74}"/>
              </a:ext>
            </a:extLst>
          </p:cNvPr>
          <p:cNvSpPr/>
          <p:nvPr/>
        </p:nvSpPr>
        <p:spPr>
          <a:xfrm rot="5400000">
            <a:off x="4723234" y="991859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14EE872-6829-4B2C-AA90-AE0842C647B4}"/>
              </a:ext>
            </a:extLst>
          </p:cNvPr>
          <p:cNvSpPr txBox="1"/>
          <p:nvPr/>
        </p:nvSpPr>
        <p:spPr>
          <a:xfrm>
            <a:off x="5245244" y="877013"/>
            <a:ext cx="2047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CD95</a:t>
            </a:r>
            <a:r>
              <a:rPr lang="ru-RU" sz="1400" dirty="0"/>
              <a:t> (Рецептор Смерти)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88EB3F8-35A6-497F-B2AC-B54F435DEAFC}"/>
              </a:ext>
            </a:extLst>
          </p:cNvPr>
          <p:cNvSpPr txBox="1"/>
          <p:nvPr/>
        </p:nvSpPr>
        <p:spPr>
          <a:xfrm>
            <a:off x="0" y="-7091"/>
            <a:ext cx="909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CD95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сигнальный путь программируемой клеточной гибели</a:t>
            </a:r>
          </a:p>
        </p:txBody>
      </p:sp>
      <p:cxnSp>
        <p:nvCxnSpPr>
          <p:cNvPr id="218" name="Прямая со стрелкой 217">
            <a:extLst>
              <a:ext uri="{FF2B5EF4-FFF2-40B4-BE49-F238E27FC236}">
                <a16:creationId xmlns:a16="http://schemas.microsoft.com/office/drawing/2014/main" id="{2D31BACF-B73F-484E-AA6E-B2C4D1CAC7BE}"/>
              </a:ext>
            </a:extLst>
          </p:cNvPr>
          <p:cNvCxnSpPr>
            <a:cxnSpLocks/>
          </p:cNvCxnSpPr>
          <p:nvPr/>
        </p:nvCxnSpPr>
        <p:spPr>
          <a:xfrm flipH="1">
            <a:off x="4848328" y="1031997"/>
            <a:ext cx="426460" cy="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1C69750-1336-441A-9003-7C35F7B0BCF1}"/>
              </a:ext>
            </a:extLst>
          </p:cNvPr>
          <p:cNvGrpSpPr/>
          <p:nvPr/>
        </p:nvGrpSpPr>
        <p:grpSpPr>
          <a:xfrm>
            <a:off x="4761917" y="1503713"/>
            <a:ext cx="132941" cy="312077"/>
            <a:chOff x="4250663" y="2707587"/>
            <a:chExt cx="147712" cy="373517"/>
          </a:xfrm>
        </p:grpSpPr>
        <p:sp>
          <p:nvSpPr>
            <p:cNvPr id="119" name="Скругленный прямоугольник 80">
              <a:extLst>
                <a:ext uri="{FF2B5EF4-FFF2-40B4-BE49-F238E27FC236}">
                  <a16:creationId xmlns:a16="http://schemas.microsoft.com/office/drawing/2014/main" id="{0ECB6688-20E8-4E4D-BA34-53E22730870A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20" name="Скругленный прямоугольник 82">
              <a:extLst>
                <a:ext uri="{FF2B5EF4-FFF2-40B4-BE49-F238E27FC236}">
                  <a16:creationId xmlns:a16="http://schemas.microsoft.com/office/drawing/2014/main" id="{ECFCE5C6-0D03-48AD-A527-C1BCCBA5283B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1" name="Скругленный прямоугольник 88">
            <a:extLst>
              <a:ext uri="{FF2B5EF4-FFF2-40B4-BE49-F238E27FC236}">
                <a16:creationId xmlns:a16="http://schemas.microsoft.com/office/drawing/2014/main" id="{8DE5E506-AB0C-4613-B7CF-F9A944DDF5CA}"/>
              </a:ext>
            </a:extLst>
          </p:cNvPr>
          <p:cNvSpPr/>
          <p:nvPr/>
        </p:nvSpPr>
        <p:spPr>
          <a:xfrm rot="5400000">
            <a:off x="4535074" y="1642508"/>
            <a:ext cx="340912" cy="132192"/>
          </a:xfrm>
          <a:prstGeom prst="roundRect">
            <a:avLst>
              <a:gd name="adj" fmla="val 9108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6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0FFBC03F-0638-458B-AC8A-738225369A01}"/>
              </a:ext>
            </a:extLst>
          </p:cNvPr>
          <p:cNvGrpSpPr/>
          <p:nvPr/>
        </p:nvGrpSpPr>
        <p:grpSpPr>
          <a:xfrm>
            <a:off x="3716095" y="560866"/>
            <a:ext cx="254143" cy="427767"/>
            <a:chOff x="4153888" y="1069662"/>
            <a:chExt cx="326926" cy="518957"/>
          </a:xfrm>
        </p:grpSpPr>
        <p:sp>
          <p:nvSpPr>
            <p:cNvPr id="142" name="Скругленный прямоугольник 62">
              <a:extLst>
                <a:ext uri="{FF2B5EF4-FFF2-40B4-BE49-F238E27FC236}">
                  <a16:creationId xmlns:a16="http://schemas.microsoft.com/office/drawing/2014/main" id="{D10C38DF-0D4E-4724-8AC7-495C4F2CAECD}"/>
                </a:ext>
              </a:extLst>
            </p:cNvPr>
            <p:cNvSpPr/>
            <p:nvPr/>
          </p:nvSpPr>
          <p:spPr>
            <a:xfrm rot="5400000">
              <a:off x="4016448" y="1207102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43" name="Скругленный прямоугольник 63">
              <a:extLst>
                <a:ext uri="{FF2B5EF4-FFF2-40B4-BE49-F238E27FC236}">
                  <a16:creationId xmlns:a16="http://schemas.microsoft.com/office/drawing/2014/main" id="{2ED26557-4276-4E7E-BDF1-DD16BD356CAC}"/>
                </a:ext>
              </a:extLst>
            </p:cNvPr>
            <p:cNvSpPr/>
            <p:nvPr/>
          </p:nvSpPr>
          <p:spPr>
            <a:xfrm rot="5400000">
              <a:off x="4179911" y="1212680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44" name="Скругленный прямоугольник 64">
              <a:extLst>
                <a:ext uri="{FF2B5EF4-FFF2-40B4-BE49-F238E27FC236}">
                  <a16:creationId xmlns:a16="http://schemas.microsoft.com/office/drawing/2014/main" id="{27212742-AB27-409C-A045-09220BB870C6}"/>
                </a:ext>
              </a:extLst>
            </p:cNvPr>
            <p:cNvSpPr/>
            <p:nvPr/>
          </p:nvSpPr>
          <p:spPr>
            <a:xfrm rot="5400000">
              <a:off x="4100841" y="1287715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145" name="Прямая со стрелкой 144">
            <a:extLst>
              <a:ext uri="{FF2B5EF4-FFF2-40B4-BE49-F238E27FC236}">
                <a16:creationId xmlns:a16="http://schemas.microsoft.com/office/drawing/2014/main" id="{1C85446B-4697-47FC-95A1-CE9A90826217}"/>
              </a:ext>
            </a:extLst>
          </p:cNvPr>
          <p:cNvCxnSpPr>
            <a:cxnSpLocks/>
          </p:cNvCxnSpPr>
          <p:nvPr/>
        </p:nvCxnSpPr>
        <p:spPr>
          <a:xfrm flipV="1">
            <a:off x="4055845" y="728266"/>
            <a:ext cx="427478" cy="5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B4A56FC6-FBFD-45D0-BA11-E275004C3D72}"/>
              </a:ext>
            </a:extLst>
          </p:cNvPr>
          <p:cNvSpPr txBox="1"/>
          <p:nvPr/>
        </p:nvSpPr>
        <p:spPr>
          <a:xfrm>
            <a:off x="2215934" y="521256"/>
            <a:ext cx="1586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CD95L</a:t>
            </a:r>
          </a:p>
          <a:p>
            <a:pPr algn="ctr"/>
            <a:r>
              <a:rPr lang="ru-RU" sz="1400" dirty="0"/>
              <a:t>(</a:t>
            </a:r>
            <a:r>
              <a:rPr lang="ru-RU" sz="1400" dirty="0" err="1"/>
              <a:t>Лиганд</a:t>
            </a:r>
            <a:r>
              <a:rPr lang="ru-RU" sz="1400" dirty="0"/>
              <a:t> смерти)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0B81B-AA65-480B-9E58-16FF595C56B4}"/>
              </a:ext>
            </a:extLst>
          </p:cNvPr>
          <p:cNvSpPr txBox="1"/>
          <p:nvPr/>
        </p:nvSpPr>
        <p:spPr>
          <a:xfrm>
            <a:off x="4932303" y="1570104"/>
            <a:ext cx="1539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DD (</a:t>
            </a:r>
            <a:r>
              <a:rPr lang="ru-RU" sz="1200" dirty="0"/>
              <a:t>домены смерти)</a:t>
            </a:r>
          </a:p>
        </p:txBody>
      </p:sp>
    </p:spTree>
    <p:extLst>
      <p:ext uri="{BB962C8B-B14F-4D97-AF65-F5344CB8AC3E}">
        <p14:creationId xmlns:p14="http://schemas.microsoft.com/office/powerpoint/2010/main" val="3854689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2"/>
          <p:cNvSpPr txBox="1"/>
          <p:nvPr/>
        </p:nvSpPr>
        <p:spPr>
          <a:xfrm>
            <a:off x="0" y="514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latin typeface="Century Gothic" pitchFamily="34" charset="0"/>
              </a:defRPr>
            </a:lvl1pPr>
          </a:lstStyle>
          <a:p>
            <a:pPr algn="ctr"/>
            <a:r>
              <a:rPr lang="ru-RU" sz="1600" dirty="0">
                <a:latin typeface="+mj-lt"/>
              </a:rPr>
              <a:t>Предсказание структуры комплекса </a:t>
            </a:r>
            <a:r>
              <a:rPr lang="en-US" sz="1600" dirty="0">
                <a:latin typeface="+mj-lt"/>
              </a:rPr>
              <a:t>c-FLIP </a:t>
            </a:r>
            <a:r>
              <a:rPr lang="ru-RU" sz="1600" dirty="0">
                <a:latin typeface="+mj-lt"/>
              </a:rPr>
              <a:t>в составе </a:t>
            </a:r>
            <a:r>
              <a:rPr lang="en-US" sz="1600" dirty="0">
                <a:latin typeface="+mj-lt"/>
              </a:rPr>
              <a:t>DED </a:t>
            </a:r>
            <a:r>
              <a:rPr lang="ru-RU" sz="1600" dirty="0" err="1">
                <a:latin typeface="+mj-lt"/>
              </a:rPr>
              <a:t>филамента</a:t>
            </a:r>
            <a:r>
              <a:rPr lang="ru-RU" sz="1600" dirty="0">
                <a:latin typeface="+mj-lt"/>
              </a:rPr>
              <a:t>,</a:t>
            </a:r>
          </a:p>
          <a:p>
            <a:pPr algn="ctr"/>
            <a:r>
              <a:rPr lang="ru-RU" sz="1600" dirty="0">
                <a:latin typeface="+mj-lt"/>
              </a:rPr>
              <a:t>связанного с </a:t>
            </a:r>
            <a:r>
              <a:rPr lang="en-US" sz="1600" dirty="0">
                <a:latin typeface="+mj-lt"/>
              </a:rPr>
              <a:t>NEMO</a:t>
            </a:r>
            <a:endParaRPr lang="ru-RU" sz="1600" dirty="0">
              <a:latin typeface="+mj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892007" y="1347614"/>
            <a:ext cx="3540727" cy="2632358"/>
            <a:chOff x="4859658" y="693982"/>
            <a:chExt cx="3540727" cy="263235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7476" y="693982"/>
              <a:ext cx="3092909" cy="204383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59658" y="2926230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latin typeface="Sylfaen" pitchFamily="18" charset="0"/>
                  <a:cs typeface="Microsoft Sans Serif" pitchFamily="34" charset="0"/>
                </a:defRPr>
              </a:lvl1pPr>
            </a:lstStyle>
            <a:p>
              <a:r>
                <a:rPr lang="en-US" sz="2000" dirty="0">
                  <a:latin typeface="Bodoni MT" pitchFamily="18" charset="0"/>
                </a:rPr>
                <a:t>c-FLIP</a:t>
              </a:r>
              <a:endParaRPr lang="ru-RU" sz="2000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5760867" y="2193392"/>
              <a:ext cx="571432" cy="732838"/>
            </a:xfrm>
            <a:prstGeom prst="line">
              <a:avLst/>
            </a:prstGeom>
            <a:ln w="22225"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38204">
            <a:off x="76086" y="1937935"/>
            <a:ext cx="1521668" cy="721781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5848021" y="1249039"/>
            <a:ext cx="3188475" cy="2430847"/>
            <a:chOff x="5211910" y="2631324"/>
            <a:chExt cx="3188475" cy="243084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1910" y="2631324"/>
              <a:ext cx="3188475" cy="2227013"/>
            </a:xfrm>
            <a:prstGeom prst="rect">
              <a:avLst/>
            </a:prstGeom>
          </p:spPr>
        </p:pic>
        <p:cxnSp>
          <p:nvCxnSpPr>
            <p:cNvPr id="36" name="Прямая со стрелкой 35"/>
            <p:cNvCxnSpPr/>
            <p:nvPr/>
          </p:nvCxnSpPr>
          <p:spPr>
            <a:xfrm flipH="1" flipV="1">
              <a:off x="6547167" y="2737822"/>
              <a:ext cx="653127" cy="2324349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Стрелка вправо 3"/>
          <p:cNvSpPr/>
          <p:nvPr/>
        </p:nvSpPr>
        <p:spPr>
          <a:xfrm>
            <a:off x="1737020" y="2298825"/>
            <a:ext cx="309974" cy="30747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460838" y="2290068"/>
            <a:ext cx="309974" cy="30747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99897" y="3007874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Sylfaen" pitchFamily="18" charset="0"/>
                <a:cs typeface="Microsoft Sans Serif" pitchFamily="34" charset="0"/>
              </a:defRPr>
            </a:lvl1pPr>
          </a:lstStyle>
          <a:p>
            <a:r>
              <a:rPr lang="en-US" sz="1400" dirty="0" err="1"/>
              <a:t>ks</a:t>
            </a:r>
            <a:r>
              <a:rPr lang="en-US" sz="1400" dirty="0"/>
              <a:t>-v-FLIP</a:t>
            </a:r>
            <a:endParaRPr lang="ru-RU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5872" y="181291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Sylfaen" pitchFamily="18" charset="0"/>
                <a:cs typeface="Microsoft Sans Serif" pitchFamily="34" charset="0"/>
              </a:defRPr>
            </a:lvl1pPr>
          </a:lstStyle>
          <a:p>
            <a:r>
              <a:rPr lang="en-US" sz="1400" dirty="0"/>
              <a:t>NEMO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52655" y="3892434"/>
            <a:ext cx="5436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NEMO </a:t>
            </a:r>
            <a:r>
              <a:rPr lang="ru-RU" sz="1400" dirty="0"/>
              <a:t>способен связываться одновременно с двумя DED </a:t>
            </a:r>
            <a:r>
              <a:rPr lang="ru-RU" sz="1400" dirty="0" err="1"/>
              <a:t>филаментами</a:t>
            </a:r>
            <a:r>
              <a:rPr lang="ru-RU" sz="1400" dirty="0"/>
              <a:t>, содержащими белок c-FLIP.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078932" y="1249039"/>
            <a:ext cx="657174" cy="1036202"/>
          </a:xfrm>
          <a:prstGeom prst="line">
            <a:avLst/>
          </a:prstGeom>
          <a:ln w="22225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84106" y="1039837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Sylfaen" pitchFamily="18" charset="0"/>
                <a:cs typeface="Microsoft Sans Serif" pitchFamily="34" charset="0"/>
              </a:defRPr>
            </a:lvl1pPr>
          </a:lstStyle>
          <a:p>
            <a:r>
              <a:rPr lang="en-US" sz="1400" dirty="0"/>
              <a:t>NEMO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9046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9F7FD72C-061A-4CE1-9CA8-9F21C531B091}"/>
              </a:ext>
            </a:extLst>
          </p:cNvPr>
          <p:cNvSpPr/>
          <p:nvPr/>
        </p:nvSpPr>
        <p:spPr>
          <a:xfrm>
            <a:off x="3347864" y="625713"/>
            <a:ext cx="5760640" cy="209005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bg1">
                  <a:lumMod val="95000"/>
                  <a:alpha val="99000"/>
                </a:schemeClr>
              </a:gs>
            </a:gsLst>
            <a:lin ang="5400000" scaled="1"/>
            <a:tileRect/>
          </a:gra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>
            <a:off x="3430158" y="655257"/>
            <a:ext cx="5579594" cy="2079968"/>
            <a:chOff x="3533243" y="582006"/>
            <a:chExt cx="5873255" cy="218944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1164" y="848716"/>
              <a:ext cx="1642610" cy="1489647"/>
            </a:xfrm>
            <a:prstGeom prst="snipRoundRect">
              <a:avLst>
                <a:gd name="adj1" fmla="val 29138"/>
                <a:gd name="adj2" fmla="val 16667"/>
              </a:avLst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99996" y="582006"/>
              <a:ext cx="1368796" cy="267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latin typeface="Bodoni MT" pitchFamily="18" charset="0"/>
                  <a:cs typeface="Microsoft Sans Serif" pitchFamily="34" charset="0"/>
                </a:rPr>
                <a:t>cFLIP</a:t>
              </a:r>
              <a:r>
                <a:rPr lang="en-US" sz="1050" dirty="0">
                  <a:latin typeface="Bodoni MT" pitchFamily="18" charset="0"/>
                  <a:cs typeface="Microsoft Sans Serif" pitchFamily="34" charset="0"/>
                </a:rPr>
                <a:t>/</a:t>
              </a:r>
              <a:r>
                <a:rPr lang="en-US" sz="1050" dirty="0" err="1">
                  <a:latin typeface="Bodoni MT" pitchFamily="18" charset="0"/>
                  <a:cs typeface="Microsoft Sans Serif" pitchFamily="34" charset="0"/>
                </a:rPr>
                <a:t>superFNIIP</a:t>
              </a:r>
              <a:endParaRPr lang="ru-RU" sz="1050" dirty="0">
                <a:latin typeface="Sylfaen" pitchFamily="18" charset="0"/>
                <a:cs typeface="Microsoft Sans Serif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90900" y="582006"/>
              <a:ext cx="1515598" cy="267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Bodoni MT" pitchFamily="18" charset="0"/>
                  <a:cs typeface="Microsoft Sans Serif" pitchFamily="34" charset="0"/>
                </a:rPr>
                <a:t>cFLIP/</a:t>
              </a:r>
              <a:r>
                <a:rPr lang="en-US" sz="1050" dirty="0" err="1">
                  <a:latin typeface="Bodoni MT" pitchFamily="18" charset="0"/>
                  <a:cs typeface="Microsoft Sans Serif" pitchFamily="34" charset="0"/>
                </a:rPr>
                <a:t>nosuperFNIIP</a:t>
              </a:r>
              <a:endParaRPr lang="ru-RU" sz="1050" dirty="0">
                <a:latin typeface="Sylfaen" pitchFamily="18" charset="0"/>
                <a:cs typeface="Microsoft Sans Serif" pitchFamily="34" charset="0"/>
              </a:endParaRPr>
            </a:p>
          </p:txBody>
        </p:sp>
        <p:grpSp>
          <p:nvGrpSpPr>
            <p:cNvPr id="5" name="Группа 4"/>
            <p:cNvGrpSpPr>
              <a:grpSpLocks noChangeAspect="1"/>
            </p:cNvGrpSpPr>
            <p:nvPr/>
          </p:nvGrpSpPr>
          <p:grpSpPr>
            <a:xfrm>
              <a:off x="3533243" y="582006"/>
              <a:ext cx="1914307" cy="2047626"/>
              <a:chOff x="476549" y="795432"/>
              <a:chExt cx="2392882" cy="2559533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549" y="1057042"/>
                <a:ext cx="2029393" cy="1862059"/>
              </a:xfrm>
              <a:prstGeom prst="snipRoundRect">
                <a:avLst>
                  <a:gd name="adj1" fmla="val 27511"/>
                  <a:gd name="adj2" fmla="val 16667"/>
                </a:avLst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14388" y="795432"/>
                <a:ext cx="1306025" cy="334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latin typeface="Bodoni MT" pitchFamily="18" charset="0"/>
                    <a:cs typeface="Microsoft Sans Serif" pitchFamily="34" charset="0"/>
                  </a:rPr>
                  <a:t>cFLIP</a:t>
                </a:r>
                <a:r>
                  <a:rPr lang="en-US" sz="1050" dirty="0">
                    <a:latin typeface="Bodoni MT" pitchFamily="18" charset="0"/>
                    <a:cs typeface="Microsoft Sans Serif" pitchFamily="34" charset="0"/>
                  </a:rPr>
                  <a:t>/FNIIP</a:t>
                </a:r>
                <a:endParaRPr lang="ru-RU" sz="1050" dirty="0">
                  <a:latin typeface="Sylfaen" pitchFamily="18" charset="0"/>
                  <a:cs typeface="Microsoft Sans Serif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476549" y="3030990"/>
                <a:ext cx="2392882" cy="323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>
                    <a:latin typeface="Bodoni MT" pitchFamily="18" charset="0"/>
                    <a:cs typeface="Microsoft Sans Serif" pitchFamily="34" charset="0"/>
                  </a:rPr>
                  <a:t>FNIIP </a:t>
                </a:r>
                <a:r>
                  <a:rPr lang="ru-RU" sz="1000" dirty="0">
                    <a:latin typeface="Bodoni MT" pitchFamily="18" charset="0"/>
                    <a:cs typeface="Microsoft Sans Serif" pitchFamily="34" charset="0"/>
                  </a:rPr>
                  <a:t> (</a:t>
                </a:r>
                <a:r>
                  <a:rPr lang="ru-RU" sz="1000" b="1" dirty="0">
                    <a:latin typeface="Consolas" pitchFamily="49" charset="0"/>
                    <a:cs typeface="Consolas" pitchFamily="49" charset="0"/>
                  </a:rPr>
                  <a:t>фрагмент </a:t>
                </a:r>
                <a:r>
                  <a:rPr lang="en-US" sz="1000" b="1" dirty="0">
                    <a:latin typeface="Consolas" pitchFamily="49" charset="0"/>
                    <a:cs typeface="Consolas" pitchFamily="49" charset="0"/>
                  </a:rPr>
                  <a:t>NEMO</a:t>
                </a:r>
                <a:r>
                  <a:rPr lang="ru-RU" sz="1000" b="1" dirty="0">
                    <a:latin typeface="Consolas" pitchFamily="49" charset="0"/>
                    <a:cs typeface="Consolas" pitchFamily="49" charset="0"/>
                  </a:rPr>
                  <a:t>)</a:t>
                </a: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5576276" y="2317881"/>
              <a:ext cx="1572968" cy="45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err="1">
                  <a:latin typeface="Bodoni MT" pitchFamily="18" charset="0"/>
                  <a:cs typeface="Microsoft Sans Serif" pitchFamily="34" charset="0"/>
                </a:rPr>
                <a:t>superFNIIP</a:t>
              </a:r>
              <a:r>
                <a:rPr lang="ru-RU" sz="1100" dirty="0">
                  <a:latin typeface="Bodoni MT" pitchFamily="18" charset="0"/>
                  <a:cs typeface="Microsoft Sans Serif" pitchFamily="34" charset="0"/>
                </a:rPr>
                <a:t> </a:t>
              </a:r>
            </a:p>
            <a:p>
              <a:pPr algn="ctr"/>
              <a:r>
                <a:rPr lang="ru-RU" sz="1100" dirty="0">
                  <a:cs typeface="Microsoft Sans Serif" pitchFamily="34" charset="0"/>
                </a:rPr>
                <a:t>(</a:t>
              </a:r>
              <a:r>
                <a:rPr lang="en-US" sz="1100" dirty="0">
                  <a:latin typeface="Bodoni MT" pitchFamily="18" charset="0"/>
                  <a:cs typeface="Microsoft Sans Serif" pitchFamily="34" charset="0"/>
                </a:rPr>
                <a:t>D-&gt;Y </a:t>
              </a:r>
              <a:r>
                <a:rPr lang="ru-RU" sz="1100" dirty="0">
                  <a:cs typeface="Microsoft Sans Serif" pitchFamily="34" charset="0"/>
                </a:rPr>
                <a:t>мутация</a:t>
              </a:r>
              <a:r>
                <a:rPr lang="en-US" sz="1100" dirty="0">
                  <a:cs typeface="Microsoft Sans Serif" pitchFamily="34" charset="0"/>
                </a:rPr>
                <a:t> FNIIP</a:t>
              </a:r>
              <a:r>
                <a:rPr lang="ru-RU" sz="1100" dirty="0">
                  <a:cs typeface="Microsoft Sans Serif" pitchFamily="34" charset="0"/>
                </a:rPr>
                <a:t>)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620910" y="2303275"/>
              <a:ext cx="1746767" cy="4373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 err="1">
                  <a:latin typeface="Consolas" pitchFamily="49" charset="0"/>
                  <a:cs typeface="Consolas" pitchFamily="49" charset="0"/>
                </a:rPr>
                <a:t>nosuperFNIIP</a:t>
              </a:r>
              <a:endParaRPr lang="en-US" sz="1050" b="1" dirty="0">
                <a:latin typeface="Consolas" pitchFamily="49" charset="0"/>
                <a:cs typeface="Consolas" pitchFamily="49" charset="0"/>
              </a:endParaRPr>
            </a:p>
            <a:p>
              <a:pPr algn="ctr"/>
              <a:r>
                <a:rPr lang="en-US" sz="1050" b="1" dirty="0">
                  <a:latin typeface="Consolas" pitchFamily="49" charset="0"/>
                  <a:cs typeface="Consolas" pitchFamily="49" charset="0"/>
                </a:rPr>
                <a:t>(</a:t>
              </a:r>
              <a:r>
                <a:rPr lang="ru-RU" sz="1050" b="1" dirty="0">
                  <a:latin typeface="Consolas" pitchFamily="49" charset="0"/>
                  <a:cs typeface="Consolas" pitchFamily="49" charset="0"/>
                </a:rPr>
                <a:t>Контрольный пептид</a:t>
              </a:r>
              <a:r>
                <a:rPr lang="en-US" sz="1050" b="1" dirty="0">
                  <a:latin typeface="Consolas" pitchFamily="49" charset="0"/>
                  <a:cs typeface="Consolas" pitchFamily="49" charset="0"/>
                </a:rPr>
                <a:t>)</a:t>
              </a:r>
            </a:p>
          </p:txBody>
        </p:sp>
        <p:pic>
          <p:nvPicPr>
            <p:cNvPr id="11" name="Picture 2" descr="\\Vboxsvr\help\NEMO_paper\draw\fig3\contro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8182" y1="55679" x2="78182" y2="55679"/>
                          <a14:foregroundMark x1="78182" y1="59020" x2="78182" y2="59020"/>
                          <a14:foregroundMark x1="86667" y1="59688" x2="86667" y2="59688"/>
                          <a14:foregroundMark x1="90101" y1="56125" x2="90101" y2="56125"/>
                          <a14:foregroundMark x1="94949" y1="49220" x2="94949" y2="49220"/>
                          <a14:foregroundMark x1="92323" y1="42984" x2="91111" y2="42984"/>
                          <a14:foregroundMark x1="83838" y1="38976" x2="83838" y2="38976"/>
                          <a14:foregroundMark x1="76768" y1="43875" x2="76768" y2="43875"/>
                          <a14:foregroundMark x1="76970" y1="46325" x2="76970" y2="46325"/>
                          <a14:foregroundMark x1="76970" y1="48775" x2="76970" y2="48775"/>
                          <a14:foregroundMark x1="76970" y1="48775" x2="74747" y2="48775"/>
                          <a14:foregroundMark x1="68081" y1="49443" x2="68081" y2="49443"/>
                          <a14:foregroundMark x1="72323" y1="48775" x2="72323" y2="48775"/>
                          <a14:foregroundMark x1="54545" y1="27840" x2="54545" y2="27840"/>
                          <a14:foregroundMark x1="43636" y1="19599" x2="43636" y2="19599"/>
                          <a14:foregroundMark x1="37374" y1="10690" x2="37374" y2="10690"/>
                          <a14:foregroundMark x1="28889" y1="26726" x2="28889" y2="26726"/>
                          <a14:foregroundMark x1="28485" y1="19376" x2="25859" y2="18040"/>
                          <a14:foregroundMark x1="24444" y1="17595" x2="24444" y2="17595"/>
                          <a14:foregroundMark x1="23232" y1="22940" x2="23232" y2="22940"/>
                          <a14:foregroundMark x1="5051" y1="24276" x2="5051" y2="24276"/>
                          <a14:foregroundMark x1="7475" y1="49443" x2="7475" y2="49443"/>
                          <a14:foregroundMark x1="31111" y1="43875" x2="31111" y2="43875"/>
                          <a14:foregroundMark x1="33333" y1="43430" x2="33333" y2="43430"/>
                          <a14:foregroundMark x1="28485" y1="39644" x2="28485" y2="39644"/>
                          <a14:foregroundMark x1="32121" y1="35635" x2="32121" y2="35635"/>
                          <a14:foregroundMark x1="9899" y1="42539" x2="9899" y2="42539"/>
                          <a14:foregroundMark x1="8889" y1="46771" x2="8889" y2="46771"/>
                          <a14:foregroundMark x1="22626" y1="37194" x2="22626" y2="37194"/>
                          <a14:foregroundMark x1="59596" y1="12695" x2="59596" y2="12695"/>
                          <a14:foregroundMark x1="59596" y1="10245" x2="59596" y2="10245"/>
                          <a14:foregroundMark x1="36364" y1="7350" x2="36364" y2="7350"/>
                          <a14:foregroundMark x1="40808" y1="7350" x2="40808" y2="7350"/>
                          <a14:foregroundMark x1="40404" y1="5791" x2="40404" y2="5791"/>
                          <a14:foregroundMark x1="58586" y1="71492" x2="58586" y2="71492"/>
                          <a14:foregroundMark x1="56768" y1="67929" x2="56768" y2="67929"/>
                          <a14:foregroundMark x1="47071" y1="67038" x2="47071" y2="67038"/>
                          <a14:backgroundMark x1="81818" y1="12027" x2="81818" y2="12027"/>
                          <a14:backgroundMark x1="90707" y1="16927" x2="90707" y2="16927"/>
                          <a14:backgroundMark x1="89697" y1="23385" x2="89697" y2="23385"/>
                          <a14:backgroundMark x1="76768" y1="21381" x2="76768" y2="21381"/>
                          <a14:backgroundMark x1="78586" y1="20935" x2="78586" y2="20935"/>
                          <a14:backgroundMark x1="88283" y1="14477" x2="88283" y2="14477"/>
                          <a14:backgroundMark x1="91111" y1="8686" x2="91111" y2="8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7722544" y="826464"/>
              <a:ext cx="1645133" cy="149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281962" y="800843"/>
            <a:ext cx="2800557" cy="2511252"/>
            <a:chOff x="660053" y="87120"/>
            <a:chExt cx="2800557" cy="2511252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660053" y="87120"/>
              <a:ext cx="2446771" cy="2511252"/>
              <a:chOff x="1419584" y="184456"/>
              <a:chExt cx="2446771" cy="2511252"/>
            </a:xfrm>
          </p:grpSpPr>
          <p:pic>
            <p:nvPicPr>
              <p:cNvPr id="21" name="Picture 2" descr="\\Vboxsvr\help2\NEMO_new\slide\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19584" y="184456"/>
                <a:ext cx="1776088" cy="2511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138975">
                <a:off x="3531334" y="328759"/>
                <a:ext cx="335021" cy="970625"/>
              </a:xfrm>
              <a:prstGeom prst="rect">
                <a:avLst/>
              </a:prstGeom>
            </p:spPr>
          </p:pic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2307628" y="493043"/>
                <a:ext cx="1193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2457278" y="1203598"/>
                <a:ext cx="12990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688806" y="1099943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c-FLIP</a:t>
              </a:r>
              <a:endParaRPr lang="ru-RU" sz="16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41779" y="1841509"/>
              <a:ext cx="737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NEMO</a:t>
              </a:r>
              <a:endParaRPr lang="ru-RU" sz="16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39313" y="315271"/>
              <a:ext cx="521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FNIIP</a:t>
              </a:r>
              <a:endParaRPr lang="ru-RU" sz="1200" b="1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-10008" y="26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Компьютерный дизайн пептидов на основе последовательности </a:t>
            </a:r>
            <a:r>
              <a:rPr lang="en-US" sz="1600" b="1" dirty="0">
                <a:latin typeface="+mj-lt"/>
                <a:cs typeface="Arial" pitchFamily="34" charset="0"/>
              </a:rPr>
              <a:t>NEMO,</a:t>
            </a:r>
            <a:r>
              <a:rPr lang="ru-RU" sz="1600" b="1" dirty="0">
                <a:latin typeface="+mj-lt"/>
                <a:cs typeface="Arial" pitchFamily="34" charset="0"/>
              </a:rPr>
              <a:t> </a:t>
            </a:r>
            <a:endParaRPr lang="en-US" sz="1600" b="1" dirty="0">
              <a:latin typeface="+mj-lt"/>
              <a:cs typeface="Arial" pitchFamily="34" charset="0"/>
            </a:endParaRPr>
          </a:p>
          <a:p>
            <a:pPr algn="ctr"/>
            <a:r>
              <a:rPr lang="ru-RU" sz="1600" b="1" dirty="0">
                <a:latin typeface="+mj-lt"/>
                <a:cs typeface="Arial" pitchFamily="34" charset="0"/>
              </a:rPr>
              <a:t>способных связываться с </a:t>
            </a:r>
            <a:r>
              <a:rPr lang="en-US" sz="1600" b="1" dirty="0">
                <a:latin typeface="+mj-lt"/>
                <a:cs typeface="Arial" pitchFamily="34" charset="0"/>
              </a:rPr>
              <a:t>c-FLIP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+mj-lt"/>
              <a:cs typeface="Arial" pitchFamily="34" charset="0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6072" y="2083219"/>
            <a:ext cx="1183916" cy="20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5DB99D3-8092-45A3-9207-0CFF532C1BB4}"/>
              </a:ext>
            </a:extLst>
          </p:cNvPr>
          <p:cNvGrpSpPr/>
          <p:nvPr/>
        </p:nvGrpSpPr>
        <p:grpSpPr>
          <a:xfrm>
            <a:off x="3247390" y="2778003"/>
            <a:ext cx="5874409" cy="2375367"/>
            <a:chOff x="3280488" y="2487122"/>
            <a:chExt cx="5874409" cy="2375367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E17D4363-D8EC-4E6D-9FD0-D75AAA9D8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370" y="3075219"/>
              <a:ext cx="2263251" cy="1516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3" name="Group 106">
              <a:extLst>
                <a:ext uri="{FF2B5EF4-FFF2-40B4-BE49-F238E27FC236}">
                  <a16:creationId xmlns:a16="http://schemas.microsoft.com/office/drawing/2014/main" id="{6B43AE8B-DF83-4CBF-BA0B-0BA06DEE506C}"/>
                </a:ext>
              </a:extLst>
            </p:cNvPr>
            <p:cNvGrpSpPr/>
            <p:nvPr/>
          </p:nvGrpSpPr>
          <p:grpSpPr>
            <a:xfrm>
              <a:off x="3280488" y="2698736"/>
              <a:ext cx="3036472" cy="1310325"/>
              <a:chOff x="1481061" y="2119126"/>
              <a:chExt cx="3036472" cy="131032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44A2299-945D-4B4B-AC1D-127F859FF368}"/>
                  </a:ext>
                </a:extLst>
              </p:cNvPr>
              <p:cNvSpPr txBox="1"/>
              <p:nvPr/>
            </p:nvSpPr>
            <p:spPr>
              <a:xfrm>
                <a:off x="1481061" y="2119126"/>
                <a:ext cx="3036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highlight>
                      <a:srgbClr val="FFFF00"/>
                    </a:highlight>
                  </a:rPr>
                  <a:t>In vitro </a:t>
                </a:r>
                <a:r>
                  <a:rPr lang="ru-RU" sz="1200" b="1" dirty="0">
                    <a:highlight>
                      <a:srgbClr val="FFFF00"/>
                    </a:highlight>
                  </a:rPr>
                  <a:t>оценка эффективности связывания</a:t>
                </a:r>
                <a:endParaRPr lang="en-US" sz="1200" b="1" dirty="0">
                  <a:highlight>
                    <a:srgbClr val="FFFF00"/>
                  </a:highlight>
                </a:endParaRPr>
              </a:p>
              <a:p>
                <a:pPr algn="ctr"/>
                <a:r>
                  <a:rPr lang="ru-RU" sz="1200" b="1" dirty="0">
                    <a:highlight>
                      <a:srgbClr val="FFFF00"/>
                    </a:highlight>
                  </a:rPr>
                  <a:t>Пептидов (обрезать)</a:t>
                </a:r>
              </a:p>
            </p:txBody>
          </p:sp>
          <p:grpSp>
            <p:nvGrpSpPr>
              <p:cNvPr id="54" name="Group 108">
                <a:extLst>
                  <a:ext uri="{FF2B5EF4-FFF2-40B4-BE49-F238E27FC236}">
                    <a16:creationId xmlns:a16="http://schemas.microsoft.com/office/drawing/2014/main" id="{BF698AC2-2FD7-4EDB-8ECE-24F34E333E52}"/>
                  </a:ext>
                </a:extLst>
              </p:cNvPr>
              <p:cNvGrpSpPr/>
              <p:nvPr/>
            </p:nvGrpSpPr>
            <p:grpSpPr>
              <a:xfrm>
                <a:off x="1848707" y="2814533"/>
                <a:ext cx="2304256" cy="614918"/>
                <a:chOff x="8061868" y="2967939"/>
                <a:chExt cx="2304256" cy="614918"/>
              </a:xfrm>
            </p:grpSpPr>
            <p:pic>
              <p:nvPicPr>
                <p:cNvPr id="55" name="Picture 2" descr="C:\Users\jespe\Desktop\a.png">
                  <a:extLst>
                    <a:ext uri="{FF2B5EF4-FFF2-40B4-BE49-F238E27FC236}">
                      <a16:creationId xmlns:a16="http://schemas.microsoft.com/office/drawing/2014/main" id="{C36011EB-0875-42CC-9EF6-BB1B470F8D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293"/>
                <a:stretch/>
              </p:blipFill>
              <p:spPr bwMode="auto">
                <a:xfrm>
                  <a:off x="8061868" y="2967939"/>
                  <a:ext cx="2304256" cy="5850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6" name="Rectangle 111">
                  <a:extLst>
                    <a:ext uri="{FF2B5EF4-FFF2-40B4-BE49-F238E27FC236}">
                      <a16:creationId xmlns:a16="http://schemas.microsoft.com/office/drawing/2014/main" id="{4C667FB5-59E2-4047-A3CC-F24F81BF7109}"/>
                    </a:ext>
                  </a:extLst>
                </p:cNvPr>
                <p:cNvSpPr/>
                <p:nvPr/>
              </p:nvSpPr>
              <p:spPr>
                <a:xfrm>
                  <a:off x="9212458" y="2999006"/>
                  <a:ext cx="296011" cy="583851"/>
                </a:xfrm>
                <a:prstGeom prst="rect">
                  <a:avLst/>
                </a:prstGeom>
                <a:noFill/>
                <a:ln w="25400">
                  <a:solidFill>
                    <a:srgbClr val="00D0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52685D-5B01-4230-B69D-64F242C20033}"/>
                </a:ext>
              </a:extLst>
            </p:cNvPr>
            <p:cNvSpPr txBox="1"/>
            <p:nvPr/>
          </p:nvSpPr>
          <p:spPr>
            <a:xfrm rot="18358356">
              <a:off x="3897972" y="4074251"/>
              <a:ext cx="6078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onsolas" pitchFamily="49" charset="0"/>
                  <a:cs typeface="Consolas" pitchFamily="49" charset="0"/>
                </a:rPr>
                <a:t>FNIIIP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7E2EBE-3C0B-4AEB-806D-0F7403011BAE}"/>
                </a:ext>
              </a:extLst>
            </p:cNvPr>
            <p:cNvSpPr txBox="1"/>
            <p:nvPr/>
          </p:nvSpPr>
          <p:spPr>
            <a:xfrm rot="18358356">
              <a:off x="4302682" y="4294385"/>
              <a:ext cx="8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>
                  <a:latin typeface="Consolas" pitchFamily="49" charset="0"/>
                  <a:cs typeface="Consolas" pitchFamily="49" charset="0"/>
                </a:rPr>
                <a:t>superFNIIP</a:t>
              </a:r>
              <a:endParaRPr lang="ru-RU" sz="1000" b="1" dirty="0">
                <a:latin typeface="Consolas" pitchFamily="49" charset="0"/>
                <a:cs typeface="Consolas" pitchFamily="49" charset="0"/>
              </a:endParaRPr>
            </a:p>
          </p:txBody>
        </p:sp>
        <p:grpSp>
          <p:nvGrpSpPr>
            <p:cNvPr id="48" name="Group 114">
              <a:extLst>
                <a:ext uri="{FF2B5EF4-FFF2-40B4-BE49-F238E27FC236}">
                  <a16:creationId xmlns:a16="http://schemas.microsoft.com/office/drawing/2014/main" id="{16DF9011-9773-4547-AFBB-F0F9580EA48F}"/>
                </a:ext>
              </a:extLst>
            </p:cNvPr>
            <p:cNvGrpSpPr/>
            <p:nvPr/>
          </p:nvGrpSpPr>
          <p:grpSpPr>
            <a:xfrm>
              <a:off x="6051162" y="2487122"/>
              <a:ext cx="3103735" cy="2289871"/>
              <a:chOff x="2363285" y="1304506"/>
              <a:chExt cx="3103735" cy="228987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825071-0157-4600-BF3D-27DD6A4B27B9}"/>
                  </a:ext>
                </a:extLst>
              </p:cNvPr>
              <p:cNvSpPr txBox="1"/>
              <p:nvPr/>
            </p:nvSpPr>
            <p:spPr>
              <a:xfrm>
                <a:off x="2728675" y="1304506"/>
                <a:ext cx="26262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200" b="1" dirty="0"/>
                  <a:t>Оценка </a:t>
                </a:r>
                <a:r>
                  <a:rPr lang="en-US" sz="1200" b="1" dirty="0"/>
                  <a:t> in vitro </a:t>
                </a:r>
                <a:r>
                  <a:rPr lang="ru-RU" sz="1200" b="1" dirty="0"/>
                  <a:t>эффективности </a:t>
                </a:r>
              </a:p>
              <a:p>
                <a:pPr algn="ctr"/>
                <a:r>
                  <a:rPr lang="ru-RU" sz="1200" b="1" dirty="0"/>
                  <a:t>подавления сигнального пути  </a:t>
                </a:r>
                <a:r>
                  <a:rPr lang="en-US" sz="1200" b="1" dirty="0"/>
                  <a:t>NF-</a:t>
                </a:r>
                <a:r>
                  <a:rPr lang="en-US" sz="1200" b="1" dirty="0" err="1"/>
                  <a:t>kB</a:t>
                </a:r>
                <a:endParaRPr lang="ru-RU" sz="1200" b="1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CE6ABE-96F8-4BC6-B0F0-79B80EDD3388}"/>
                  </a:ext>
                </a:extLst>
              </p:cNvPr>
              <p:cNvSpPr txBox="1"/>
              <p:nvPr/>
            </p:nvSpPr>
            <p:spPr>
              <a:xfrm>
                <a:off x="2363285" y="3332767"/>
                <a:ext cx="31037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IL-8 – </a:t>
                </a:r>
                <a:r>
                  <a:rPr lang="ru-RU" sz="1100" dirty="0"/>
                  <a:t>Маркёр</a:t>
                </a:r>
                <a:r>
                  <a:rPr lang="en-US" sz="1100" dirty="0"/>
                  <a:t> </a:t>
                </a:r>
                <a:r>
                  <a:rPr lang="ru-RU" sz="1100" dirty="0"/>
                  <a:t>активации сигнального пути </a:t>
                </a:r>
                <a:r>
                  <a:rPr lang="en-US" sz="1100" dirty="0"/>
                  <a:t>NF-</a:t>
                </a:r>
                <a:r>
                  <a:rPr lang="en-US" sz="1100" dirty="0" err="1"/>
                  <a:t>kB</a:t>
                </a:r>
                <a:endParaRPr lang="ru-RU" sz="1100" dirty="0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9C22A7-FD7D-4F2E-BFB4-45FF0D9E431D}"/>
              </a:ext>
            </a:extLst>
          </p:cNvPr>
          <p:cNvSpPr txBox="1"/>
          <p:nvPr/>
        </p:nvSpPr>
        <p:spPr>
          <a:xfrm>
            <a:off x="586450" y="3505394"/>
            <a:ext cx="2235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Последовательности пептидов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7488387-0277-4AFD-8318-A5355D825E6B}"/>
              </a:ext>
            </a:extLst>
          </p:cNvPr>
          <p:cNvGrpSpPr/>
          <p:nvPr/>
        </p:nvGrpSpPr>
        <p:grpSpPr>
          <a:xfrm>
            <a:off x="3176" y="3832974"/>
            <a:ext cx="3690514" cy="800876"/>
            <a:chOff x="667914" y="5698343"/>
            <a:chExt cx="3690514" cy="800876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8C41DD10-029B-415A-B7F9-96770D18131E}"/>
                </a:ext>
              </a:extLst>
            </p:cNvPr>
            <p:cNvSpPr/>
            <p:nvPr/>
          </p:nvSpPr>
          <p:spPr>
            <a:xfrm>
              <a:off x="667914" y="5698343"/>
              <a:ext cx="954107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latin typeface="Consolas" pitchFamily="49" charset="0"/>
                  <a:cs typeface="Consolas" pitchFamily="49" charset="0"/>
                </a:rPr>
                <a:t>FNIIP</a:t>
              </a:r>
              <a:endParaRPr lang="ru-RU" sz="900" dirty="0">
                <a:latin typeface="Consolas" pitchFamily="49" charset="0"/>
                <a:cs typeface="Consolas" pitchFamily="49" charset="0"/>
              </a:endParaRPr>
            </a:p>
            <a:p>
              <a:r>
                <a:rPr lang="en-US" sz="900" dirty="0" err="1">
                  <a:solidFill>
                    <a:schemeClr val="accent5">
                      <a:lumMod val="75000"/>
                    </a:schemeClr>
                  </a:solidFill>
                  <a:latin typeface="Consolas" pitchFamily="49" charset="0"/>
                  <a:cs typeface="Consolas" pitchFamily="49" charset="0"/>
                </a:rPr>
                <a:t>superFNIIP</a:t>
              </a:r>
              <a:endParaRPr lang="en-US" sz="900" dirty="0">
                <a:solidFill>
                  <a:schemeClr val="accent5">
                    <a:lumMod val="75000"/>
                  </a:schemeClr>
                </a:solidFill>
                <a:latin typeface="Consolas" pitchFamily="49" charset="0"/>
                <a:cs typeface="Consolas" pitchFamily="49" charset="0"/>
              </a:endParaRPr>
            </a:p>
            <a:p>
              <a:r>
                <a:rPr lang="en-US" sz="900" dirty="0" err="1">
                  <a:latin typeface="Consolas" pitchFamily="49" charset="0"/>
                  <a:cs typeface="Consolas" pitchFamily="49" charset="0"/>
                </a:rPr>
                <a:t>nosuperFNIIP</a:t>
              </a:r>
              <a:endParaRPr lang="en-US" sz="900" dirty="0">
                <a:latin typeface="Consolas" pitchFamily="49" charset="0"/>
                <a:cs typeface="Consolas" pitchFamily="49" charset="0"/>
              </a:endParaRPr>
            </a:p>
            <a:p>
              <a:r>
                <a:rPr lang="en-US" sz="900" dirty="0" err="1">
                  <a:latin typeface="Consolas" pitchFamily="49" charset="0"/>
                  <a:cs typeface="Consolas" pitchFamily="49" charset="0"/>
                </a:rPr>
                <a:t>scrFNIIP</a:t>
              </a:r>
              <a:endParaRPr lang="en-US" sz="900" dirty="0">
                <a:latin typeface="Consolas" pitchFamily="49" charset="0"/>
                <a:cs typeface="Consolas" pitchFamily="49" charset="0"/>
              </a:endParaRPr>
            </a:p>
            <a:p>
              <a:endParaRPr lang="ru-RU" sz="9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6D2B62E3-533F-4CF2-AEF9-2730772DDC26}"/>
                </a:ext>
              </a:extLst>
            </p:cNvPr>
            <p:cNvSpPr/>
            <p:nvPr/>
          </p:nvSpPr>
          <p:spPr>
            <a:xfrm>
              <a:off x="1608957" y="5714389"/>
              <a:ext cx="274947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Consolas" pitchFamily="49" charset="0"/>
                  <a:cs typeface="Consolas" pitchFamily="49" charset="0"/>
                </a:rPr>
                <a:t>1 –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LAQLQVAYHQL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F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QEY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D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NHIKSS	       -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22</a:t>
              </a:r>
            </a:p>
            <a:p>
              <a:r>
                <a:rPr lang="en-US" sz="900" dirty="0">
                  <a:latin typeface="Consolas" pitchFamily="49" charset="0"/>
                  <a:cs typeface="Consolas" pitchFamily="49" charset="0"/>
                </a:rPr>
                <a:t>1 -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LAQLQVAYHQL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F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QEY</a:t>
              </a:r>
              <a:r>
                <a:rPr lang="en-US" sz="900" dirty="0">
                  <a:solidFill>
                    <a:srgbClr val="00B050"/>
                  </a:solidFill>
                  <a:latin typeface="Consolas" pitchFamily="49" charset="0"/>
                  <a:cs typeface="Consolas" pitchFamily="49" charset="0"/>
                </a:rPr>
                <a:t>Y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NHIKSSRRRRRRRRR</a:t>
              </a:r>
              <a:r>
                <a:rPr lang="en-US" sz="900" dirty="0">
                  <a:solidFill>
                    <a:srgbClr val="00B0F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-31</a:t>
              </a:r>
            </a:p>
            <a:p>
              <a:r>
                <a:rPr lang="en-US" sz="900" dirty="0">
                  <a:latin typeface="Consolas" pitchFamily="49" charset="0"/>
                  <a:cs typeface="Consolas" pitchFamily="49" charset="0"/>
                </a:rPr>
                <a:t>1 -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LAQLQVAYHQL</a:t>
              </a:r>
              <a:r>
                <a:rPr lang="en-US" sz="900" dirty="0">
                  <a:solidFill>
                    <a:srgbClr val="FF0000"/>
                  </a:solidFill>
                  <a:latin typeface="Consolas" pitchFamily="49" charset="0"/>
                  <a:cs typeface="Consolas" pitchFamily="49" charset="0"/>
                </a:rPr>
                <a:t>A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QEY</a:t>
              </a:r>
              <a:r>
                <a:rPr lang="en-US" sz="900" dirty="0">
                  <a:solidFill>
                    <a:srgbClr val="FF0000"/>
                  </a:solidFill>
                  <a:latin typeface="Consolas" pitchFamily="49" charset="0"/>
                  <a:cs typeface="Consolas" pitchFamily="49" charset="0"/>
                </a:rPr>
                <a:t>A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NHIKSSRRRRRRRRR</a:t>
              </a:r>
              <a:r>
                <a:rPr lang="en-US" sz="900" dirty="0">
                  <a:solidFill>
                    <a:srgbClr val="00B0F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-31</a:t>
              </a:r>
              <a:endParaRPr lang="ru-RU" sz="900" dirty="0">
                <a:latin typeface="Consolas" pitchFamily="49" charset="0"/>
                <a:cs typeface="Consolas" pitchFamily="49" charset="0"/>
              </a:endParaRPr>
            </a:p>
            <a:p>
              <a:r>
                <a:rPr lang="en-US" sz="900" dirty="0">
                  <a:latin typeface="Consolas" pitchFamily="49" charset="0"/>
                  <a:cs typeface="Consolas" pitchFamily="49" charset="0"/>
                </a:rPr>
                <a:t>1 – 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Consolas" pitchFamily="49" charset="0"/>
                  <a:cs typeface="Consolas" pitchFamily="49" charset="0"/>
                </a:rPr>
                <a:t>EQAQQSYIVAHYDLFNLHKQSL         </a:t>
              </a:r>
              <a:r>
                <a:rPr lang="en-US" sz="900" dirty="0">
                  <a:solidFill>
                    <a:srgbClr val="00B0F0"/>
                  </a:solidFill>
                  <a:latin typeface="Consolas" pitchFamily="49" charset="0"/>
                  <a:cs typeface="Consolas" pitchFamily="49" charset="0"/>
                </a:rPr>
                <a:t> </a:t>
              </a:r>
              <a:r>
                <a:rPr lang="en-US" sz="900" dirty="0">
                  <a:latin typeface="Consolas" pitchFamily="49" charset="0"/>
                  <a:cs typeface="Consolas" pitchFamily="49" charset="0"/>
                </a:rPr>
                <a:t>-22</a:t>
              </a:r>
              <a:endParaRPr lang="ru-RU" sz="900" dirty="0">
                <a:latin typeface="Consolas" pitchFamily="49" charset="0"/>
                <a:cs typeface="Consolas" pitchFamily="49" charset="0"/>
              </a:endParaRPr>
            </a:p>
            <a:p>
              <a:endParaRPr lang="ru-RU" sz="900" dirty="0">
                <a:latin typeface="Consolas" pitchFamily="49" charset="0"/>
                <a:cs typeface="Consolas" pitchFamily="49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8CA1EAF-3648-461B-8222-D4D002CAEDC0}"/>
              </a:ext>
            </a:extLst>
          </p:cNvPr>
          <p:cNvSpPr txBox="1"/>
          <p:nvPr/>
        </p:nvSpPr>
        <p:spPr>
          <a:xfrm rot="18358356">
            <a:off x="3962378" y="4417749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Контроль</a:t>
            </a:r>
            <a:r>
              <a:rPr lang="en-US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 </a:t>
            </a:r>
          </a:p>
          <a:p>
            <a:pPr algn="ctr"/>
            <a:r>
              <a:rPr lang="en-US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(</a:t>
            </a:r>
            <a:r>
              <a:rPr lang="en-US" sz="1000" dirty="0" err="1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scrFNIIP</a:t>
            </a:r>
            <a:r>
              <a:rPr lang="en-US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C29EC1-5F15-4D3A-A095-88EBA71DD323}"/>
              </a:ext>
            </a:extLst>
          </p:cNvPr>
          <p:cNvSpPr txBox="1"/>
          <p:nvPr/>
        </p:nvSpPr>
        <p:spPr>
          <a:xfrm rot="18358356">
            <a:off x="4566030" y="4417749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Контроль</a:t>
            </a:r>
            <a:endParaRPr lang="en-US" sz="1000" dirty="0">
              <a:highlight>
                <a:srgbClr val="FFFF00"/>
              </a:highlight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(</a:t>
            </a:r>
            <a:r>
              <a:rPr lang="en-US" sz="1000" dirty="0" err="1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nusperFNIIP</a:t>
            </a:r>
            <a:r>
              <a:rPr lang="en-US" sz="1000" dirty="0">
                <a:highlight>
                  <a:srgbClr val="FFFF00"/>
                </a:highlight>
                <a:latin typeface="Consolas" pitchFamily="49" charset="0"/>
                <a:cs typeface="Consolas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383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AC59A2-1370-4F4A-A215-FB4C5E6B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82" y="349656"/>
            <a:ext cx="3236597" cy="46511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1607BD-7647-48A6-8270-FC9D2899A2C5}"/>
              </a:ext>
            </a:extLst>
          </p:cNvPr>
          <p:cNvSpPr txBox="1"/>
          <p:nvPr/>
        </p:nvSpPr>
        <p:spPr>
          <a:xfrm>
            <a:off x="4497442" y="3651870"/>
            <a:ext cx="37360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Система из </a:t>
            </a:r>
            <a:r>
              <a:rPr lang="en-US" sz="1050" dirty="0"/>
              <a:t>12</a:t>
            </a:r>
            <a:endParaRPr lang="ru-RU" sz="1050" dirty="0"/>
          </a:p>
          <a:p>
            <a:pPr algn="ctr"/>
            <a:r>
              <a:rPr lang="ru-RU" sz="1050" dirty="0"/>
              <a:t>Обыкновенных дифференциальный уравнений и </a:t>
            </a:r>
          </a:p>
          <a:p>
            <a:pPr algn="ctr"/>
            <a:r>
              <a:rPr lang="ru-RU" sz="1050" dirty="0"/>
              <a:t>7 свободных параметров</a:t>
            </a:r>
            <a:endParaRPr lang="en-US" sz="105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D0E4CDC-0895-423F-A4F3-86891FEF497E}"/>
              </a:ext>
            </a:extLst>
          </p:cNvPr>
          <p:cNvGrpSpPr>
            <a:grpSpLocks noChangeAspect="1"/>
          </p:cNvGrpSpPr>
          <p:nvPr/>
        </p:nvGrpSpPr>
        <p:grpSpPr>
          <a:xfrm>
            <a:off x="3830135" y="1406496"/>
            <a:ext cx="5188710" cy="2133842"/>
            <a:chOff x="971600" y="1226291"/>
            <a:chExt cx="4258046" cy="1751109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2DAA13C0-582E-4B99-8399-4533FA90B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51"/>
            <a:stretch/>
          </p:blipFill>
          <p:spPr bwMode="auto">
            <a:xfrm>
              <a:off x="971600" y="1226291"/>
              <a:ext cx="1315292" cy="1368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6B88E9A8-6FCE-400D-9CA6-3035BED48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68" b="35983"/>
            <a:stretch/>
          </p:blipFill>
          <p:spPr bwMode="auto">
            <a:xfrm>
              <a:off x="2427844" y="1268002"/>
              <a:ext cx="1315292" cy="1368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B44C75CA-27B3-4FB2-AF2C-37AFEB39FA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27" b="-3752"/>
            <a:stretch/>
          </p:blipFill>
          <p:spPr bwMode="auto">
            <a:xfrm>
              <a:off x="3914354" y="1226291"/>
              <a:ext cx="1315292" cy="1751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168AC21-BB40-4F41-96E7-7AC9462B0421}"/>
              </a:ext>
            </a:extLst>
          </p:cNvPr>
          <p:cNvSpPr txBox="1"/>
          <p:nvPr/>
        </p:nvSpPr>
        <p:spPr>
          <a:xfrm>
            <a:off x="3937394" y="1144886"/>
            <a:ext cx="1532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Активность </a:t>
            </a:r>
            <a:r>
              <a:rPr lang="ru-RU" sz="1100" b="1" dirty="0" err="1"/>
              <a:t>каспазы</a:t>
            </a:r>
            <a:r>
              <a:rPr lang="en-US" sz="1100" b="1" dirty="0"/>
              <a:t>-8</a:t>
            </a:r>
            <a:endParaRPr lang="ru-RU" sz="11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69CA-2ECD-469B-8018-06AC5E316B79}"/>
              </a:ext>
            </a:extLst>
          </p:cNvPr>
          <p:cNvSpPr txBox="1"/>
          <p:nvPr/>
        </p:nvSpPr>
        <p:spPr>
          <a:xfrm>
            <a:off x="5779571" y="1144886"/>
            <a:ext cx="1532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Активность </a:t>
            </a:r>
            <a:r>
              <a:rPr lang="ru-RU" sz="1100" b="1" dirty="0" err="1"/>
              <a:t>каспазы</a:t>
            </a:r>
            <a:r>
              <a:rPr lang="en-US" sz="1100" b="1" dirty="0"/>
              <a:t>-3</a:t>
            </a:r>
            <a:endParaRPr lang="ru-RU" sz="11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3B2589-94FA-4051-B7F0-10E14CE46783}"/>
              </a:ext>
            </a:extLst>
          </p:cNvPr>
          <p:cNvSpPr txBox="1"/>
          <p:nvPr/>
        </p:nvSpPr>
        <p:spPr>
          <a:xfrm>
            <a:off x="7720250" y="1144886"/>
            <a:ext cx="12747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Клеточная гибель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FADC48-D8F6-44C8-89FE-A962C52A45B6}"/>
              </a:ext>
            </a:extLst>
          </p:cNvPr>
          <p:cNvSpPr txBox="1"/>
          <p:nvPr/>
        </p:nvSpPr>
        <p:spPr>
          <a:xfrm>
            <a:off x="1" y="1110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Математическая модель активации каспазы-8  в</a:t>
            </a:r>
            <a:r>
              <a:rPr lang="en-US" sz="1600" b="1" dirty="0"/>
              <a:t> DISC </a:t>
            </a:r>
            <a:r>
              <a:rPr lang="ru-RU" sz="1600" b="1" dirty="0"/>
              <a:t>в присутствии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FLIPinB</a:t>
            </a:r>
            <a:r>
              <a:rPr lang="el-GR" sz="1600" b="1" dirty="0"/>
              <a:t>γ</a:t>
            </a:r>
            <a:endParaRPr lang="ru-RU" sz="1600" b="1" dirty="0"/>
          </a:p>
          <a:p>
            <a:pPr algn="ctr"/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6C4F5-C5A9-44F9-8814-1C43CC54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0" y="4333215"/>
            <a:ext cx="4853014" cy="7306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9D10D-1EA6-4EFE-B4BE-CF4E58C0482F}"/>
              </a:ext>
            </a:extLst>
          </p:cNvPr>
          <p:cNvSpPr txBox="1"/>
          <p:nvPr/>
        </p:nvSpPr>
        <p:spPr>
          <a:xfrm>
            <a:off x="4067944" y="3051375"/>
            <a:ext cx="19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Английский язык!</a:t>
            </a:r>
          </a:p>
        </p:txBody>
      </p:sp>
    </p:spTree>
    <p:extLst>
      <p:ext uri="{BB962C8B-B14F-4D97-AF65-F5344CB8AC3E}">
        <p14:creationId xmlns:p14="http://schemas.microsoft.com/office/powerpoint/2010/main" val="792072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5"/>
          <a:stretch/>
        </p:blipFill>
        <p:spPr bwMode="auto">
          <a:xfrm>
            <a:off x="893632" y="1565330"/>
            <a:ext cx="2821632" cy="201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536" y="407065"/>
            <a:ext cx="3711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Модель корректно предсказывает</a:t>
            </a:r>
          </a:p>
          <a:p>
            <a:pPr algn="ctr"/>
            <a:r>
              <a:rPr lang="ru-RU" sz="1400" b="1" dirty="0"/>
              <a:t>усиление клеточной гибели при совместном </a:t>
            </a:r>
          </a:p>
          <a:p>
            <a:pPr algn="ctr"/>
            <a:r>
              <a:rPr lang="ru-RU" sz="1400" b="1" dirty="0"/>
              <a:t>действии </a:t>
            </a:r>
            <a:r>
              <a:rPr lang="en-US" sz="1400" b="1" dirty="0"/>
              <a:t>CD95L+FLIPinB</a:t>
            </a:r>
            <a:r>
              <a:rPr lang="el-GR" sz="1400" b="1" dirty="0"/>
              <a:t>γ</a:t>
            </a:r>
            <a:endParaRPr lang="en-US" sz="1400" b="1" dirty="0"/>
          </a:p>
          <a:p>
            <a:pPr algn="ctr"/>
            <a:endParaRPr lang="ru-RU" sz="1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1564204"/>
            <a:ext cx="2821632" cy="201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89345" y="300070"/>
            <a:ext cx="3557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Модель предсказывает</a:t>
            </a:r>
          </a:p>
          <a:p>
            <a:pPr algn="ctr"/>
            <a:r>
              <a:rPr lang="ru-RU" sz="1400" b="1" dirty="0"/>
              <a:t>увеличение активности каспазы-8 </a:t>
            </a:r>
          </a:p>
          <a:p>
            <a:pPr algn="ctr"/>
            <a:r>
              <a:rPr lang="ru-RU" sz="1400" b="1" dirty="0"/>
              <a:t>комплекса </a:t>
            </a:r>
            <a:r>
              <a:rPr lang="en-US" sz="1400" b="1" dirty="0"/>
              <a:t>DISC</a:t>
            </a:r>
            <a:r>
              <a:rPr lang="ru-RU" sz="1400" b="1" dirty="0"/>
              <a:t> в первые 3 часа совместного действия </a:t>
            </a:r>
            <a:r>
              <a:rPr lang="en-US" sz="1400" b="1" dirty="0"/>
              <a:t>CD95L+FLIPinB</a:t>
            </a:r>
            <a:r>
              <a:rPr lang="el-GR" sz="1400" b="1" dirty="0"/>
              <a:t>γ</a:t>
            </a:r>
            <a:endParaRPr lang="en-US" sz="1400" b="1" dirty="0"/>
          </a:p>
          <a:p>
            <a:pPr algn="ctr"/>
            <a:endParaRPr lang="ru-RU" sz="14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905AA17-4A4C-4668-9C25-904D8130A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5" b="66101"/>
          <a:stretch/>
        </p:blipFill>
        <p:spPr bwMode="auto">
          <a:xfrm>
            <a:off x="1432659" y="3577044"/>
            <a:ext cx="1955477" cy="68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67F894-AA74-4B25-A649-43CA766C6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5" b="66101"/>
          <a:stretch/>
        </p:blipFill>
        <p:spPr bwMode="auto">
          <a:xfrm>
            <a:off x="5725157" y="3574065"/>
            <a:ext cx="1955477" cy="68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65FD91-FFF1-41A8-AEDC-41DF59159A7A}"/>
              </a:ext>
            </a:extLst>
          </p:cNvPr>
          <p:cNvSpPr/>
          <p:nvPr/>
        </p:nvSpPr>
        <p:spPr>
          <a:xfrm>
            <a:off x="6300192" y="1638300"/>
            <a:ext cx="1586508" cy="42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DFD0DCE-85C9-4A57-A94E-76D5AAABD87A}"/>
              </a:ext>
            </a:extLst>
          </p:cNvPr>
          <p:cNvGrpSpPr/>
          <p:nvPr/>
        </p:nvGrpSpPr>
        <p:grpSpPr>
          <a:xfrm>
            <a:off x="6248787" y="1616903"/>
            <a:ext cx="1689318" cy="486998"/>
            <a:chOff x="4499992" y="1208011"/>
            <a:chExt cx="1689318" cy="486998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DF83B37-6795-4E66-B139-B51757DE09F8}"/>
                </a:ext>
              </a:extLst>
            </p:cNvPr>
            <p:cNvCxnSpPr/>
            <p:nvPr/>
          </p:nvCxnSpPr>
          <p:spPr>
            <a:xfrm>
              <a:off x="4499992" y="1361172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2FB5C65-6D2A-457F-9F0D-00C562D5B92B}"/>
                </a:ext>
              </a:extLst>
            </p:cNvPr>
            <p:cNvCxnSpPr/>
            <p:nvPr/>
          </p:nvCxnSpPr>
          <p:spPr>
            <a:xfrm>
              <a:off x="4499992" y="1564204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A926AC-8A3A-403D-866D-31C396D29833}"/>
                </a:ext>
              </a:extLst>
            </p:cNvPr>
            <p:cNvSpPr txBox="1"/>
            <p:nvPr/>
          </p:nvSpPr>
          <p:spPr>
            <a:xfrm>
              <a:off x="4812010" y="1208011"/>
              <a:ext cx="13484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Активная каспаза-8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EA2460-5C56-41D5-8F35-32C2DA89B817}"/>
                </a:ext>
              </a:extLst>
            </p:cNvPr>
            <p:cNvSpPr txBox="1"/>
            <p:nvPr/>
          </p:nvSpPr>
          <p:spPr>
            <a:xfrm>
              <a:off x="4812010" y="1433399"/>
              <a:ext cx="13773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c-FLIP</a:t>
              </a:r>
              <a:r>
                <a:rPr lang="en-US" sz="1100" baseline="-25000" dirty="0"/>
                <a:t>L</a:t>
              </a:r>
              <a:r>
                <a:rPr lang="en-US" sz="1100" dirty="0"/>
                <a:t> </a:t>
              </a:r>
              <a:r>
                <a:rPr lang="ru-RU" sz="1100" dirty="0" err="1"/>
                <a:t>гетеродимер</a:t>
              </a:r>
              <a:endParaRPr lang="ru-RU" sz="1100" baseline="-250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8D3BD8-88FE-4648-9DD2-969EEE9DCCAC}"/>
              </a:ext>
            </a:extLst>
          </p:cNvPr>
          <p:cNvSpPr txBox="1"/>
          <p:nvPr/>
        </p:nvSpPr>
        <p:spPr>
          <a:xfrm>
            <a:off x="-14436" y="1469621"/>
            <a:ext cx="19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Английский язык!</a:t>
            </a:r>
          </a:p>
        </p:txBody>
      </p:sp>
    </p:spTree>
    <p:extLst>
      <p:ext uri="{BB962C8B-B14F-4D97-AF65-F5344CB8AC3E}">
        <p14:creationId xmlns:p14="http://schemas.microsoft.com/office/powerpoint/2010/main" val="3309311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500408" y="2211710"/>
            <a:ext cx="2680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Максимальная активность </a:t>
            </a:r>
            <a:r>
              <a:rPr lang="en-US" sz="1200" dirty="0" err="1"/>
              <a:t>FLIPinB</a:t>
            </a:r>
            <a:r>
              <a:rPr lang="el-GR" sz="1200" dirty="0"/>
              <a:t>γ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147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Предсказание оптимального соотношения </a:t>
            </a:r>
            <a:r>
              <a:rPr lang="en-US" sz="1600" b="1" dirty="0"/>
              <a:t>c-FLIP:</a:t>
            </a:r>
            <a:r>
              <a:rPr lang="ru-RU" sz="1600" b="1" dirty="0" err="1"/>
              <a:t>каспаза</a:t>
            </a:r>
            <a:r>
              <a:rPr lang="en-US" sz="1600" b="1" dirty="0"/>
              <a:t>-8 </a:t>
            </a:r>
            <a:r>
              <a:rPr lang="ru-RU" sz="1600" b="1" dirty="0"/>
              <a:t>в </a:t>
            </a:r>
            <a:r>
              <a:rPr lang="en-US" sz="1600" b="1" dirty="0"/>
              <a:t>DISC </a:t>
            </a:r>
          </a:p>
          <a:p>
            <a:pPr algn="ctr"/>
            <a:r>
              <a:rPr lang="ru-RU" sz="1600" b="1" dirty="0"/>
              <a:t>для наибольшей активности </a:t>
            </a:r>
            <a:r>
              <a:rPr lang="en-US" sz="1600" b="1" dirty="0" err="1"/>
              <a:t>FLIPinB</a:t>
            </a:r>
            <a:r>
              <a:rPr lang="el-GR" sz="1600" b="1" dirty="0"/>
              <a:t>γ</a:t>
            </a:r>
            <a:endParaRPr lang="ru-RU" sz="1600" b="1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529336" y="3469883"/>
            <a:ext cx="2544064" cy="511248"/>
            <a:chOff x="6283404" y="760126"/>
            <a:chExt cx="2544064" cy="51124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2624" y="764091"/>
              <a:ext cx="405802" cy="24123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9765" y="760126"/>
              <a:ext cx="405802" cy="24123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6106" y="886511"/>
              <a:ext cx="405802" cy="241233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6462" y="1011890"/>
              <a:ext cx="405802" cy="24123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2301" y="883948"/>
              <a:ext cx="405802" cy="24123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05052" y="1007127"/>
              <a:ext cx="405802" cy="24123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7826" y="765239"/>
              <a:ext cx="405802" cy="24123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0362" y="889061"/>
              <a:ext cx="405802" cy="24123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3113" y="1012240"/>
              <a:ext cx="405802" cy="241233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7502" y="769752"/>
              <a:ext cx="405802" cy="24123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0038" y="893574"/>
              <a:ext cx="405802" cy="24123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82789" y="1016753"/>
              <a:ext cx="405802" cy="24123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24601" y="772090"/>
              <a:ext cx="405802" cy="241233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7137" y="895912"/>
              <a:ext cx="405802" cy="241233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9888" y="1019091"/>
              <a:ext cx="405802" cy="241233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0503" y="778993"/>
              <a:ext cx="405802" cy="24123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3039" y="902815"/>
              <a:ext cx="405802" cy="24123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790" y="1025994"/>
              <a:ext cx="405802" cy="241233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1195" y="1034369"/>
              <a:ext cx="396273" cy="237005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83404" y="1016468"/>
              <a:ext cx="396273" cy="23700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3093" y="886489"/>
              <a:ext cx="396273" cy="23700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9672" y="762589"/>
              <a:ext cx="396273" cy="237005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6231" y="779415"/>
              <a:ext cx="405802" cy="241233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8767" y="903237"/>
              <a:ext cx="405802" cy="241233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1518" y="1026416"/>
              <a:ext cx="405802" cy="241233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6666788" y="1336976"/>
            <a:ext cx="1258683" cy="501359"/>
            <a:chOff x="6071776" y="2616954"/>
            <a:chExt cx="1258683" cy="501359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6071776" y="2616954"/>
              <a:ext cx="982163" cy="493347"/>
              <a:chOff x="6283404" y="760126"/>
              <a:chExt cx="982163" cy="493347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82624" y="764091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59765" y="760126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6106" y="886511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26462" y="1011890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82301" y="883948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05052" y="1007127"/>
                <a:ext cx="405802" cy="241233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83404" y="1016468"/>
                <a:ext cx="396273" cy="237005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353093" y="886489"/>
                <a:ext cx="396273" cy="237005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29672" y="762589"/>
                <a:ext cx="396273" cy="237005"/>
              </a:xfrm>
              <a:prstGeom prst="rect">
                <a:avLst/>
              </a:prstGeom>
            </p:spPr>
          </p:pic>
        </p:grp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7918" y="2881308"/>
              <a:ext cx="396273" cy="237005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7607" y="2751329"/>
              <a:ext cx="396273" cy="237005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34186" y="2627429"/>
              <a:ext cx="396273" cy="237005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6647270" y="2420558"/>
            <a:ext cx="1691133" cy="500199"/>
            <a:chOff x="6727473" y="2753437"/>
            <a:chExt cx="1691133" cy="50019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6693" y="2757402"/>
              <a:ext cx="405802" cy="241233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3834" y="2753437"/>
              <a:ext cx="405802" cy="24123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0175" y="2879822"/>
              <a:ext cx="405802" cy="24123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0531" y="3005201"/>
              <a:ext cx="405802" cy="24123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6370" y="2877259"/>
              <a:ext cx="405802" cy="241233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121" y="3000438"/>
              <a:ext cx="405802" cy="241233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1895" y="2758550"/>
              <a:ext cx="405802" cy="241233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4431" y="2882372"/>
              <a:ext cx="405802" cy="241233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7182" y="3005551"/>
              <a:ext cx="405802" cy="241233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1571" y="2763063"/>
              <a:ext cx="405802" cy="24123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4107" y="2886885"/>
              <a:ext cx="405802" cy="241233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1299" y="3012402"/>
              <a:ext cx="405802" cy="241233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7473" y="3009779"/>
              <a:ext cx="396273" cy="237005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7162" y="2879800"/>
              <a:ext cx="396273" cy="237005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741" y="2755900"/>
              <a:ext cx="396273" cy="237005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2333" y="3007217"/>
              <a:ext cx="396273" cy="237005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125926C-FE40-4CE9-975A-3E35787A5045}"/>
              </a:ext>
            </a:extLst>
          </p:cNvPr>
          <p:cNvGrpSpPr>
            <a:grpSpLocks noChangeAspect="1"/>
          </p:cNvGrpSpPr>
          <p:nvPr/>
        </p:nvGrpSpPr>
        <p:grpSpPr>
          <a:xfrm>
            <a:off x="35496" y="843558"/>
            <a:ext cx="6190956" cy="3605083"/>
            <a:chOff x="35496" y="843577"/>
            <a:chExt cx="6190956" cy="360516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96" y="1584011"/>
              <a:ext cx="6189850" cy="2304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01813" y="861580"/>
              <a:ext cx="2329998" cy="738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/>
                <a:t>Относительное увеличение </a:t>
              </a:r>
            </a:p>
            <a:p>
              <a:pPr algn="ctr"/>
              <a:r>
                <a:rPr lang="ru-RU" sz="1400" dirty="0"/>
                <a:t>клеточной гибели</a:t>
              </a:r>
            </a:p>
            <a:p>
              <a:pPr algn="ctr"/>
              <a:r>
                <a:rPr lang="en-US" sz="1400" dirty="0" err="1"/>
                <a:t>FLIPinB</a:t>
              </a:r>
              <a:r>
                <a:rPr lang="el-GR" sz="1400" dirty="0"/>
                <a:t>γ</a:t>
              </a:r>
              <a:r>
                <a:rPr lang="en-US" sz="1400" dirty="0"/>
                <a:t>(+)/</a:t>
              </a:r>
              <a:r>
                <a:rPr lang="en-US" sz="1400" dirty="0" err="1"/>
                <a:t>FLIPinB</a:t>
              </a:r>
              <a:r>
                <a:rPr lang="el-GR" sz="1400" dirty="0"/>
                <a:t>γ</a:t>
              </a:r>
              <a:r>
                <a:rPr lang="en-US" sz="1400" dirty="0"/>
                <a:t>(-)</a:t>
              </a:r>
              <a:endParaRPr lang="ru-RU" sz="1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07904" y="843577"/>
              <a:ext cx="2329998" cy="954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/>
                <a:t>Относительное увеличение </a:t>
              </a:r>
            </a:p>
            <a:p>
              <a:pPr algn="ctr"/>
              <a:r>
                <a:rPr lang="ru-RU" sz="1400" dirty="0"/>
                <a:t>активности </a:t>
              </a:r>
              <a:r>
                <a:rPr lang="ru-RU" sz="1400" dirty="0" err="1"/>
                <a:t>каспазы</a:t>
              </a:r>
              <a:r>
                <a:rPr lang="en-US" sz="1400" dirty="0"/>
                <a:t>-8</a:t>
              </a:r>
            </a:p>
            <a:p>
              <a:pPr algn="ctr"/>
              <a:r>
                <a:rPr lang="en-US" sz="1400" dirty="0" err="1"/>
                <a:t>FLIPinB</a:t>
              </a:r>
              <a:r>
                <a:rPr lang="el-GR" sz="1400" dirty="0"/>
                <a:t>γ</a:t>
              </a:r>
              <a:r>
                <a:rPr lang="en-US" sz="1400" dirty="0"/>
                <a:t>(+)/</a:t>
              </a:r>
              <a:r>
                <a:rPr lang="en-US" sz="1400" dirty="0" err="1"/>
                <a:t>FLIPinB</a:t>
              </a:r>
              <a:r>
                <a:rPr lang="el-GR" sz="1400" dirty="0"/>
                <a:t>γ</a:t>
              </a:r>
              <a:r>
                <a:rPr lang="en-US" sz="1400" dirty="0"/>
                <a:t>(-)</a:t>
              </a:r>
              <a:endParaRPr lang="ru-RU" sz="1400" dirty="0"/>
            </a:p>
            <a:p>
              <a:pPr algn="ctr"/>
              <a:endParaRPr lang="ru-RU" sz="1400" dirty="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826699" y="3981220"/>
              <a:ext cx="2108424" cy="446613"/>
              <a:chOff x="888528" y="4295000"/>
              <a:chExt cx="2108424" cy="446601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1051081" y="4499992"/>
                <a:ext cx="1686808" cy="241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88528" y="4295001"/>
                <a:ext cx="373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0%</a:t>
                </a:r>
                <a:endParaRPr lang="ru-RU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44584" y="4295000"/>
                <a:ext cx="4523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83%</a:t>
                </a:r>
                <a:endParaRPr lang="ru-RU" sz="1200" dirty="0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851924" y="4002128"/>
              <a:ext cx="2186971" cy="446613"/>
              <a:chOff x="888528" y="4295000"/>
              <a:chExt cx="2186971" cy="446601"/>
            </a:xfrm>
          </p:grpSpPr>
          <p:pic>
            <p:nvPicPr>
              <p:cNvPr id="11" name="Picture 1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1051081" y="4499992"/>
                <a:ext cx="1686808" cy="241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88528" y="4295001"/>
                <a:ext cx="3738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0%</a:t>
                </a:r>
                <a:endParaRPr lang="ru-RU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44584" y="4295000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167%</a:t>
                </a:r>
                <a:endParaRPr lang="ru-RU" sz="12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580121" y="2419018"/>
              <a:ext cx="646331" cy="338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167%</a:t>
              </a:r>
              <a:endParaRPr lang="ru-RU" sz="16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27786" y="2652734"/>
              <a:ext cx="542136" cy="338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83%</a:t>
              </a:r>
              <a:endParaRPr lang="ru-RU" sz="1600" b="1" dirty="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677709" y="2870815"/>
            <a:ext cx="2358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Соотношение </a:t>
            </a:r>
            <a:r>
              <a:rPr lang="en-US" sz="1200" dirty="0"/>
              <a:t>c-FLIP:C8 (1:2 – 1:3)</a:t>
            </a:r>
            <a:endParaRPr lang="ru-RU" sz="1200" dirty="0"/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097BEFA6-2306-4E16-BF97-D8D77BEDBDF7}"/>
              </a:ext>
            </a:extLst>
          </p:cNvPr>
          <p:cNvCxnSpPr/>
          <p:nvPr/>
        </p:nvCxnSpPr>
        <p:spPr>
          <a:xfrm flipH="1">
            <a:off x="6234919" y="1733548"/>
            <a:ext cx="379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220763E2-1A35-49BE-8F1D-6EA5851A9D3A}"/>
              </a:ext>
            </a:extLst>
          </p:cNvPr>
          <p:cNvCxnSpPr/>
          <p:nvPr/>
        </p:nvCxnSpPr>
        <p:spPr>
          <a:xfrm flipH="1">
            <a:off x="6234919" y="3507798"/>
            <a:ext cx="379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F3B995B3-A6CE-4B2A-9CB3-CCDA55FCA547}"/>
              </a:ext>
            </a:extLst>
          </p:cNvPr>
          <p:cNvCxnSpPr/>
          <p:nvPr/>
        </p:nvCxnSpPr>
        <p:spPr>
          <a:xfrm flipH="1">
            <a:off x="6234919" y="2677864"/>
            <a:ext cx="379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741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5469F-B97D-4C6C-AC84-F3FDA4289A34}"/>
              </a:ext>
            </a:extLst>
          </p:cNvPr>
          <p:cNvSpPr/>
          <p:nvPr/>
        </p:nvSpPr>
        <p:spPr>
          <a:xfrm>
            <a:off x="251520" y="124926"/>
            <a:ext cx="84969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Практическая значимость</a:t>
            </a:r>
          </a:p>
          <a:p>
            <a:endParaRPr lang="ru-RU" sz="16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/>
              <a:t>Малые химические соединения </a:t>
            </a:r>
            <a:r>
              <a:rPr lang="ru-RU" sz="1400" dirty="0" err="1"/>
              <a:t>FLIPin</a:t>
            </a:r>
            <a:r>
              <a:rPr lang="ru-RU" sz="1400" dirty="0"/>
              <a:t> являются основой для создания нового класса лекарств, механизм действия которых базируется на активации внешнего сигнального пути программируемой клеточной гибели, путем усиления протеолитической активности каспазы-8 в составе комплекса c-FLIPL/каспаза-8.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/>
              <a:t>Предсказанные пептидные соединения FNIIP и </a:t>
            </a:r>
            <a:r>
              <a:rPr lang="ru-RU" sz="1400" dirty="0" err="1"/>
              <a:t>superFNIIP</a:t>
            </a:r>
            <a:r>
              <a:rPr lang="ru-RU" sz="1400" dirty="0"/>
              <a:t> являются основой для создания нового класса лекарств, механизм действия которых базируется на подавлении активации сигнального пути выживания клеток NF-</a:t>
            </a:r>
            <a:r>
              <a:rPr lang="ru-RU" sz="1400" dirty="0" err="1"/>
              <a:t>κB</a:t>
            </a:r>
            <a:r>
              <a:rPr lang="ru-RU" sz="1400" dirty="0"/>
              <a:t>, путем ингибирования взаимодействия белков c-FLIP и NEMO.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/>
              <a:t>Данные лекарства могут быть использованы для терапии онкологических и аутоиммунных заболеваний, а также других заболеваний, лечение которых требует активации программируемой клеточной гибели.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115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A5219-C237-4E5D-93AB-35DD75448454}"/>
              </a:ext>
            </a:extLst>
          </p:cNvPr>
          <p:cNvSpPr txBox="1"/>
          <p:nvPr/>
        </p:nvSpPr>
        <p:spPr>
          <a:xfrm>
            <a:off x="280172" y="-92546"/>
            <a:ext cx="85836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ru-RU" sz="2000" b="1" dirty="0"/>
              <a:t>Выводы</a:t>
            </a:r>
            <a:endParaRPr lang="ru-RU" sz="1600" b="1" dirty="0"/>
          </a:p>
          <a:p>
            <a:pPr algn="just"/>
            <a:endParaRPr lang="ru-RU" sz="1200" dirty="0"/>
          </a:p>
          <a:p>
            <a:pPr marL="228600" indent="-228600" algn="just">
              <a:buAutoNum type="arabicPeriod"/>
            </a:pPr>
            <a:r>
              <a:rPr lang="ru-RU" sz="1200" dirty="0"/>
              <a:t>С использованием метода виртуального скрининга предсказана структура химического соединения </a:t>
            </a:r>
            <a:r>
              <a:rPr lang="ru-RU" sz="1200" dirty="0" err="1"/>
              <a:t>FLIPin</a:t>
            </a:r>
            <a:r>
              <a:rPr lang="ru-RU" sz="1200" dirty="0"/>
              <a:t>, способного связываться с </a:t>
            </a:r>
            <a:r>
              <a:rPr lang="ru-RU" sz="1200" dirty="0" err="1"/>
              <a:t>гетеродимером</a:t>
            </a:r>
            <a:r>
              <a:rPr lang="ru-RU" sz="1200" dirty="0"/>
              <a:t> c-FLIPL/каспаза-8 на интерфейсе двух белковых </a:t>
            </a:r>
            <a:r>
              <a:rPr lang="ru-RU" sz="1200" dirty="0" err="1"/>
              <a:t>cубединиц</a:t>
            </a:r>
            <a:r>
              <a:rPr lang="ru-RU" sz="1200" dirty="0"/>
              <a:t>, обеспечивая стабилизацию комплекса и аллостерическую регуляцию активного центра каспазы-8. Предсказана способность соединения </a:t>
            </a:r>
            <a:r>
              <a:rPr lang="ru-RU" sz="1200" dirty="0" err="1"/>
              <a:t>FLIPin</a:t>
            </a:r>
            <a:r>
              <a:rPr lang="ru-RU" sz="1200" dirty="0"/>
              <a:t> усиливать активацию каспазы-8 и индукцию апоптоза, что было подтверждено экспериментально.</a:t>
            </a:r>
          </a:p>
          <a:p>
            <a:pPr marL="228600" indent="-228600" algn="just">
              <a:buAutoNum type="arabicPeriod"/>
            </a:pPr>
            <a:endParaRPr lang="ru-RU" sz="1200" dirty="0"/>
          </a:p>
          <a:p>
            <a:pPr marL="228600" indent="-228600" algn="just">
              <a:buAutoNum type="arabicPeriod"/>
            </a:pPr>
            <a:r>
              <a:rPr lang="ru-RU" sz="1200" dirty="0"/>
              <a:t>Построена модель пространственной структуры комплекса DISC с использованием экспериментальных данных количественной масс-спектрометрии, оценок энергий взаимодействий DED доменов и методов молекулярного моделирования.</a:t>
            </a:r>
          </a:p>
          <a:p>
            <a:pPr marL="228600" indent="-228600" algn="just">
              <a:buAutoNum type="arabicPeriod"/>
            </a:pPr>
            <a:endParaRPr lang="ru-RU" sz="1200" dirty="0"/>
          </a:p>
          <a:p>
            <a:pPr marL="228600" indent="-228600" algn="just">
              <a:buAutoNum type="arabicPeriod"/>
            </a:pPr>
            <a:r>
              <a:rPr lang="ru-RU" sz="1200" dirty="0"/>
              <a:t>На основе анализа структурной модели комплекса DISC выдвинуты предположения: (а) о ключевой роли белка c-FLIP в регуляции длины </a:t>
            </a:r>
            <a:r>
              <a:rPr lang="ru-RU" sz="1200" dirty="0" err="1"/>
              <a:t>филамента</a:t>
            </a:r>
            <a:r>
              <a:rPr lang="ru-RU" sz="1200" dirty="0"/>
              <a:t> (б) об образовании макромолекулярного комплекса DISC за счет кооперативных взаимодействий DED </a:t>
            </a:r>
            <a:r>
              <a:rPr lang="ru-RU" sz="1200" dirty="0" err="1"/>
              <a:t>филаментов</a:t>
            </a:r>
            <a:r>
              <a:rPr lang="ru-RU" sz="1200" dirty="0"/>
              <a:t> (в) о присутствии функционально важного участка белка NEMO, ответственного за инициацию сигнального пути NF-</a:t>
            </a:r>
            <a:r>
              <a:rPr lang="ru-RU" sz="1200" dirty="0" err="1"/>
              <a:t>κB</a:t>
            </a:r>
            <a:r>
              <a:rPr lang="ru-RU" sz="1200" dirty="0"/>
              <a:t>, способного связываться одновременно с двумя DED </a:t>
            </a:r>
            <a:r>
              <a:rPr lang="ru-RU" sz="1200" dirty="0" err="1"/>
              <a:t>филаментами</a:t>
            </a:r>
            <a:r>
              <a:rPr lang="ru-RU" sz="1200" dirty="0"/>
              <a:t>, содержащими белок c-FLIP.</a:t>
            </a:r>
          </a:p>
          <a:p>
            <a:pPr marL="228600" indent="-228600" algn="just">
              <a:buAutoNum type="arabicPeriod"/>
            </a:pPr>
            <a:endParaRPr lang="ru-RU" sz="1200" dirty="0"/>
          </a:p>
          <a:p>
            <a:pPr marL="228600" indent="-228600" algn="just">
              <a:buAutoNum type="arabicPeriod"/>
            </a:pPr>
            <a:r>
              <a:rPr lang="ru-RU" sz="1200" dirty="0"/>
              <a:t>С использованием методов молекулярного моделирования и рационального дизайна на основе последовательности белка NEMO предсказана структура пептида-миметика, способного связываться с белком c-FLIP в составе комплекса DISC, что подтверждено экспериментально.</a:t>
            </a:r>
          </a:p>
          <a:p>
            <a:pPr marL="228600" indent="-228600" algn="just">
              <a:buAutoNum type="arabicPeriod"/>
            </a:pPr>
            <a:endParaRPr lang="ru-RU" sz="1200" dirty="0"/>
          </a:p>
          <a:p>
            <a:pPr marL="228600" indent="-228600" algn="just">
              <a:buAutoNum type="arabicPeriod"/>
            </a:pPr>
            <a:r>
              <a:rPr lang="ru-RU" sz="1200" dirty="0"/>
              <a:t>С использованием построенной математической модели, описывающей действие низкомолекулярного химического соединения </a:t>
            </a:r>
            <a:r>
              <a:rPr lang="ru-RU" sz="1200" dirty="0" err="1"/>
              <a:t>FLIPin</a:t>
            </a:r>
            <a:r>
              <a:rPr lang="ru-RU" sz="1200" dirty="0"/>
              <a:t> в процессе активации сигнального пути CD95, изучены молекулярные механизмы действия соединения </a:t>
            </a:r>
            <a:r>
              <a:rPr lang="ru-RU" sz="1200" dirty="0" err="1"/>
              <a:t>FLIPin</a:t>
            </a:r>
            <a:r>
              <a:rPr lang="ru-RU" sz="1200" dirty="0"/>
              <a:t> на количественном уровне и определено оптимальное соотношение между белками c-FLIP и каспазой-8, при котором наблюдается наибольшая индукция программируемой клеточной гибели.</a:t>
            </a:r>
          </a:p>
        </p:txBody>
      </p:sp>
    </p:spTree>
    <p:extLst>
      <p:ext uri="{BB962C8B-B14F-4D97-AF65-F5344CB8AC3E}">
        <p14:creationId xmlns:p14="http://schemas.microsoft.com/office/powerpoint/2010/main" val="354727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82DBD-760A-40A9-8EBE-C2072871247D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445" y="471642"/>
            <a:ext cx="903605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26th</a:t>
            </a:r>
            <a:r>
              <a:rPr lang="ru-RU" sz="1200" dirty="0"/>
              <a:t> </a:t>
            </a:r>
            <a:r>
              <a:rPr lang="ru-RU" sz="1200" b="1" dirty="0" err="1"/>
              <a:t>Conference</a:t>
            </a:r>
            <a:r>
              <a:rPr lang="ru-RU" sz="1200" b="1" dirty="0"/>
              <a:t> </a:t>
            </a:r>
            <a:r>
              <a:rPr lang="ru-RU" sz="1200" b="1" dirty="0" err="1"/>
              <a:t>of</a:t>
            </a:r>
            <a:r>
              <a:rPr lang="ru-RU" sz="1200" b="1" dirty="0"/>
              <a:t> </a:t>
            </a:r>
            <a:r>
              <a:rPr lang="ru-RU" sz="1200" b="1" dirty="0" err="1"/>
              <a:t>the</a:t>
            </a:r>
            <a:r>
              <a:rPr lang="ru-RU" sz="1200" b="1" dirty="0"/>
              <a:t> </a:t>
            </a:r>
            <a:r>
              <a:rPr lang="ru-RU" sz="1200" b="1" dirty="0" err="1"/>
              <a:t>European</a:t>
            </a:r>
            <a:r>
              <a:rPr lang="ru-RU" sz="1200" b="1" dirty="0"/>
              <a:t> </a:t>
            </a:r>
            <a:r>
              <a:rPr lang="ru-RU" sz="1200" b="1" dirty="0" err="1"/>
              <a:t>Cell</a:t>
            </a:r>
            <a:r>
              <a:rPr lang="ru-RU" sz="1200" b="1" dirty="0"/>
              <a:t> </a:t>
            </a:r>
            <a:r>
              <a:rPr lang="ru-RU" sz="1200" b="1" dirty="0" err="1"/>
              <a:t>Death</a:t>
            </a:r>
            <a:r>
              <a:rPr lang="ru-RU" sz="1200" b="1" dirty="0"/>
              <a:t> </a:t>
            </a:r>
            <a:r>
              <a:rPr lang="ru-RU" sz="1200" b="1" dirty="0" err="1"/>
              <a:t>Organization</a:t>
            </a:r>
            <a:r>
              <a:rPr lang="en-US" sz="1200" b="1" dirty="0"/>
              <a:t> </a:t>
            </a:r>
            <a:r>
              <a:rPr lang="en-US" sz="1200" dirty="0"/>
              <a:t>(</a:t>
            </a:r>
            <a:r>
              <a:rPr lang="ru-RU" sz="1200" dirty="0"/>
              <a:t>Санкт</a:t>
            </a:r>
            <a:r>
              <a:rPr lang="en-US" sz="1200" dirty="0"/>
              <a:t>-</a:t>
            </a:r>
            <a:r>
              <a:rPr lang="ru-RU" sz="1200" dirty="0"/>
              <a:t>Петербург</a:t>
            </a:r>
            <a:r>
              <a:rPr lang="en-US" sz="1200" dirty="0"/>
              <a:t>,  10 </a:t>
            </a:r>
            <a:r>
              <a:rPr lang="ru-RU" sz="1200" dirty="0"/>
              <a:t>октября</a:t>
            </a:r>
            <a:r>
              <a:rPr lang="en-US" sz="1200" dirty="0"/>
              <a:t> – 12 </a:t>
            </a:r>
            <a:r>
              <a:rPr lang="ru-RU" sz="1200" dirty="0"/>
              <a:t>октября</a:t>
            </a:r>
            <a:r>
              <a:rPr lang="en-US" sz="1200" dirty="0"/>
              <a:t>, 2018)</a:t>
            </a:r>
            <a:r>
              <a:rPr lang="ru-RU" sz="1200" dirty="0"/>
              <a:t>, </a:t>
            </a:r>
            <a:r>
              <a:rPr lang="ru-RU" sz="1200" dirty="0" err="1"/>
              <a:t>Rational</a:t>
            </a:r>
            <a:r>
              <a:rPr lang="ru-RU" sz="1200" dirty="0"/>
              <a:t> </a:t>
            </a:r>
            <a:r>
              <a:rPr lang="ru-RU" sz="1200" dirty="0" err="1"/>
              <a:t>design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molecular</a:t>
            </a:r>
            <a:r>
              <a:rPr lang="ru-RU" sz="1200" dirty="0"/>
              <a:t> </a:t>
            </a:r>
            <a:r>
              <a:rPr lang="ru-RU" sz="1200" dirty="0" err="1"/>
              <a:t>probes</a:t>
            </a:r>
            <a:r>
              <a:rPr lang="ru-RU" sz="1200" dirty="0"/>
              <a:t> </a:t>
            </a:r>
            <a:r>
              <a:rPr lang="ru-RU" sz="1200" dirty="0" err="1"/>
              <a:t>targeting</a:t>
            </a:r>
            <a:r>
              <a:rPr lang="ru-RU" sz="1200" dirty="0"/>
              <a:t> caspase-8/c-FLIPL </a:t>
            </a:r>
            <a:r>
              <a:rPr lang="ru-RU" sz="1200" dirty="0" err="1"/>
              <a:t>heterodimer</a:t>
            </a:r>
            <a:r>
              <a:rPr lang="ru-RU" sz="1200" dirty="0"/>
              <a:t> </a:t>
            </a:r>
            <a:r>
              <a:rPr lang="ru-RU" sz="1200" dirty="0" err="1"/>
              <a:t>in</a:t>
            </a:r>
            <a:r>
              <a:rPr lang="ru-RU" sz="1200" dirty="0"/>
              <a:t> </a:t>
            </a:r>
            <a:r>
              <a:rPr lang="ru-RU" sz="1200" dirty="0" err="1"/>
              <a:t>the</a:t>
            </a:r>
            <a:r>
              <a:rPr lang="ru-RU" sz="1200" dirty="0"/>
              <a:t> </a:t>
            </a:r>
            <a:r>
              <a:rPr lang="ru-RU" sz="1200" dirty="0" err="1"/>
              <a:t>Death-Inducing</a:t>
            </a:r>
            <a:r>
              <a:rPr lang="ru-RU" sz="1200" dirty="0"/>
              <a:t> </a:t>
            </a:r>
            <a:r>
              <a:rPr lang="ru-RU" sz="1200" dirty="0" err="1"/>
              <a:t>Signaling</a:t>
            </a:r>
            <a:r>
              <a:rPr lang="ru-RU" sz="1200" dirty="0"/>
              <a:t> </a:t>
            </a:r>
            <a:r>
              <a:rPr lang="ru-RU" sz="1200" dirty="0" err="1"/>
              <a:t>Complex</a:t>
            </a:r>
            <a:r>
              <a:rPr lang="ru-RU" sz="1200" dirty="0"/>
              <a:t> </a:t>
            </a:r>
            <a:r>
              <a:rPr lang="ru-RU" sz="1200" dirty="0" err="1"/>
              <a:t>Cell</a:t>
            </a:r>
            <a:r>
              <a:rPr lang="ru-RU" sz="1200" dirty="0"/>
              <a:t> </a:t>
            </a:r>
            <a:r>
              <a:rPr lang="ru-RU" sz="1200" dirty="0" err="1"/>
              <a:t>Death</a:t>
            </a:r>
            <a:r>
              <a:rPr lang="ru-RU" sz="1200" dirty="0"/>
              <a:t> </a:t>
            </a:r>
            <a:r>
              <a:rPr lang="ru-RU" sz="1200" dirty="0" err="1"/>
              <a:t>Discov</a:t>
            </a:r>
            <a:r>
              <a:rPr lang="ru-RU" sz="1200" dirty="0"/>
              <a:t> // </a:t>
            </a:r>
            <a:r>
              <a:rPr lang="en-US" sz="1200" dirty="0"/>
              <a:t>2019; 5(</a:t>
            </a:r>
            <a:r>
              <a:rPr lang="ru-RU" sz="1200" dirty="0" err="1"/>
              <a:t>Suppl</a:t>
            </a:r>
            <a:r>
              <a:rPr lang="en-US" sz="1200" dirty="0"/>
              <a:t> 1): 1–48. </a:t>
            </a:r>
            <a:r>
              <a:rPr lang="ru-RU" sz="1200" dirty="0" err="1"/>
              <a:t>Published</a:t>
            </a:r>
            <a:r>
              <a:rPr lang="ru-RU" sz="1200" dirty="0"/>
              <a:t> </a:t>
            </a:r>
            <a:r>
              <a:rPr lang="ru-RU" sz="1200" dirty="0" err="1"/>
              <a:t>online</a:t>
            </a:r>
            <a:r>
              <a:rPr lang="ru-RU" sz="1200" dirty="0"/>
              <a:t> 2019 </a:t>
            </a:r>
            <a:r>
              <a:rPr lang="ru-RU" sz="1200" dirty="0" err="1"/>
              <a:t>Jan</a:t>
            </a:r>
            <a:r>
              <a:rPr lang="ru-RU" sz="1200" dirty="0"/>
              <a:t> 3. </a:t>
            </a:r>
            <a:r>
              <a:rPr lang="ru-RU" sz="1200" dirty="0" err="1"/>
              <a:t>doi</a:t>
            </a:r>
            <a:r>
              <a:rPr lang="ru-RU" sz="1200" dirty="0"/>
              <a:t>: 10.1038/s41420-018-0128-4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Международный конгресс Биотехнология: состояние и перспективы развития. </a:t>
            </a:r>
            <a:r>
              <a:rPr lang="ru-RU" sz="1200" dirty="0"/>
              <a:t>Компьютерное моделирование низкомолекулярных ингибиторов </a:t>
            </a:r>
            <a:r>
              <a:rPr lang="ru-RU" sz="1200" dirty="0" err="1"/>
              <a:t>эффекторного</a:t>
            </a:r>
            <a:r>
              <a:rPr lang="ru-RU" sz="1200" dirty="0"/>
              <a:t> домена смерти белка FADD (Москва, 20–22 февраля 2017 года) Страницы: 400-401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BIOINFORMATICS OF GENOME REGULATION AND STRUCTURE\SYSTEMS BIOLOGY</a:t>
            </a:r>
            <a:r>
              <a:rPr lang="ru-RU" sz="1200" dirty="0"/>
              <a:t>, </a:t>
            </a:r>
            <a:r>
              <a:rPr lang="ru-RU" sz="1200" dirty="0" err="1"/>
              <a:t>Novel</a:t>
            </a:r>
            <a:r>
              <a:rPr lang="ru-RU" sz="1200" dirty="0"/>
              <a:t> </a:t>
            </a:r>
            <a:r>
              <a:rPr lang="ru-RU" sz="1200" dirty="0" err="1"/>
              <a:t>approach</a:t>
            </a:r>
            <a:r>
              <a:rPr lang="ru-RU" sz="1200" dirty="0"/>
              <a:t> </a:t>
            </a:r>
            <a:r>
              <a:rPr lang="ru-RU" sz="1200" dirty="0" err="1"/>
              <a:t>for</a:t>
            </a:r>
            <a:r>
              <a:rPr lang="ru-RU" sz="1200" dirty="0"/>
              <a:t> </a:t>
            </a:r>
            <a:r>
              <a:rPr lang="ru-RU" sz="1200" dirty="0" err="1"/>
              <a:t>computational</a:t>
            </a:r>
            <a:r>
              <a:rPr lang="ru-RU" sz="1200" dirty="0"/>
              <a:t> </a:t>
            </a:r>
            <a:r>
              <a:rPr lang="ru-RU" sz="1200" dirty="0" err="1"/>
              <a:t>design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small</a:t>
            </a:r>
            <a:r>
              <a:rPr lang="ru-RU" sz="1200" dirty="0"/>
              <a:t> </a:t>
            </a:r>
            <a:r>
              <a:rPr lang="ru-RU" sz="1200" dirty="0" err="1"/>
              <a:t>molecule</a:t>
            </a:r>
            <a:r>
              <a:rPr lang="ru-RU" sz="1200" dirty="0"/>
              <a:t> </a:t>
            </a:r>
            <a:r>
              <a:rPr lang="ru-RU" sz="1200" dirty="0" err="1"/>
              <a:t>inhibitors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protein</a:t>
            </a:r>
            <a:r>
              <a:rPr lang="ru-RU" sz="1200" dirty="0"/>
              <a:t>/</a:t>
            </a:r>
            <a:r>
              <a:rPr lang="ru-RU" sz="1200" dirty="0" err="1"/>
              <a:t>protein</a:t>
            </a:r>
            <a:r>
              <a:rPr lang="ru-RU" sz="1200" dirty="0"/>
              <a:t> </a:t>
            </a:r>
            <a:r>
              <a:rPr lang="ru-RU" sz="1200" dirty="0" err="1"/>
              <a:t>interactions</a:t>
            </a:r>
            <a:r>
              <a:rPr lang="ru-RU" sz="1200" dirty="0"/>
              <a:t> </a:t>
            </a:r>
            <a:r>
              <a:rPr lang="ru-RU" sz="1200" dirty="0" err="1"/>
              <a:t>in</a:t>
            </a:r>
            <a:r>
              <a:rPr lang="ru-RU" sz="1200" dirty="0"/>
              <a:t> CD95/FAS </a:t>
            </a:r>
            <a:r>
              <a:rPr lang="ru-RU" sz="1200" dirty="0" err="1"/>
              <a:t>pathway</a:t>
            </a:r>
            <a:r>
              <a:rPr lang="ru-RU" sz="1200" dirty="0"/>
              <a:t> </a:t>
            </a:r>
            <a:r>
              <a:rPr lang="ru-RU" sz="1200" dirty="0" err="1"/>
              <a:t>Novosibirsk</a:t>
            </a:r>
            <a:r>
              <a:rPr lang="ru-RU" sz="1200" dirty="0"/>
              <a:t>, 29 августа – 02 2016 года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Симпозиум «Системная биология репарации ДНК и программируемой клеточной гибели» в рамках 11 Международной </a:t>
            </a:r>
            <a:r>
              <a:rPr lang="ru-RU" sz="1200" b="1" dirty="0" err="1"/>
              <a:t>мультиконференции</a:t>
            </a:r>
            <a:r>
              <a:rPr lang="ru-RU" sz="1200" b="1" dirty="0"/>
              <a:t> по биоинформатике регуляции и структуры геномов и системной биологии </a:t>
            </a:r>
            <a:r>
              <a:rPr lang="ru-RU" sz="1200" dirty="0"/>
              <a:t>(</a:t>
            </a:r>
            <a:r>
              <a:rPr lang="ru-RU" sz="1200" dirty="0" err="1"/>
              <a:t>Bioinformatics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Genome</a:t>
            </a:r>
            <a:r>
              <a:rPr lang="ru-RU" sz="1200" dirty="0"/>
              <a:t> </a:t>
            </a:r>
            <a:r>
              <a:rPr lang="ru-RU" sz="1200" dirty="0" err="1"/>
              <a:t>Regulation</a:t>
            </a:r>
            <a:r>
              <a:rPr lang="ru-RU" sz="1200" dirty="0"/>
              <a:t> </a:t>
            </a:r>
            <a:r>
              <a:rPr lang="ru-RU" sz="1200" dirty="0" err="1"/>
              <a:t>and</a:t>
            </a:r>
            <a:r>
              <a:rPr lang="ru-RU" sz="1200" dirty="0"/>
              <a:t> </a:t>
            </a:r>
            <a:r>
              <a:rPr lang="ru-RU" sz="1200" dirty="0" err="1"/>
              <a:t>Structure</a:t>
            </a:r>
            <a:r>
              <a:rPr lang="ru-RU" sz="1200" dirty="0"/>
              <a:t> </a:t>
            </a:r>
            <a:r>
              <a:rPr lang="ru-RU" sz="1200" dirty="0" err="1"/>
              <a:t>and</a:t>
            </a:r>
            <a:r>
              <a:rPr lang="ru-RU" sz="1200" dirty="0"/>
              <a:t> </a:t>
            </a:r>
            <a:r>
              <a:rPr lang="ru-RU" sz="1200" dirty="0" err="1"/>
              <a:t>Systems</a:t>
            </a:r>
            <a:r>
              <a:rPr lang="ru-RU" sz="1200" dirty="0"/>
              <a:t> </a:t>
            </a:r>
            <a:r>
              <a:rPr lang="ru-RU" sz="1200" dirty="0" err="1"/>
              <a:t>Biology</a:t>
            </a:r>
            <a:r>
              <a:rPr lang="ru-RU" sz="1200" dirty="0"/>
              <a:t> —BGRSnSB-2018) (Новосибирск, 20–22 августа 2018 г).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BGRS/SB-2020: 11th </a:t>
            </a:r>
            <a:r>
              <a:rPr lang="ru-RU" sz="1200" b="1" dirty="0" err="1"/>
              <a:t>International</a:t>
            </a:r>
            <a:r>
              <a:rPr lang="ru-RU" sz="1200" b="1" dirty="0"/>
              <a:t> </a:t>
            </a:r>
            <a:r>
              <a:rPr lang="ru-RU" sz="1200" b="1" dirty="0" err="1"/>
              <a:t>Multiconference</a:t>
            </a:r>
            <a:r>
              <a:rPr lang="ru-RU" sz="1200" b="1" dirty="0"/>
              <a:t> “</a:t>
            </a:r>
            <a:r>
              <a:rPr lang="ru-RU" sz="1200" b="1" dirty="0" err="1"/>
              <a:t>Bioinformatics</a:t>
            </a:r>
            <a:r>
              <a:rPr lang="ru-RU" sz="1200" b="1" dirty="0"/>
              <a:t> </a:t>
            </a:r>
            <a:r>
              <a:rPr lang="ru-RU" sz="1200" b="1" dirty="0" err="1"/>
              <a:t>of</a:t>
            </a:r>
            <a:r>
              <a:rPr lang="ru-RU" sz="1200" b="1" dirty="0"/>
              <a:t> </a:t>
            </a:r>
            <a:r>
              <a:rPr lang="ru-RU" sz="1200" b="1" dirty="0" err="1"/>
              <a:t>Genome</a:t>
            </a:r>
            <a:r>
              <a:rPr lang="ru-RU" sz="1200" b="1" dirty="0"/>
              <a:t> </a:t>
            </a:r>
            <a:r>
              <a:rPr lang="ru-RU" sz="1200" b="1" dirty="0" err="1"/>
              <a:t>Regulation</a:t>
            </a:r>
            <a:r>
              <a:rPr lang="ru-RU" sz="1200" b="1" dirty="0"/>
              <a:t> </a:t>
            </a:r>
            <a:r>
              <a:rPr lang="ru-RU" sz="1200" b="1" dirty="0" err="1"/>
              <a:t>and</a:t>
            </a:r>
            <a:r>
              <a:rPr lang="ru-RU" sz="1200" b="1" dirty="0"/>
              <a:t> </a:t>
            </a:r>
            <a:r>
              <a:rPr lang="ru-RU" sz="1200" b="1" dirty="0" err="1"/>
              <a:t>Structure</a:t>
            </a:r>
            <a:r>
              <a:rPr lang="ru-RU" sz="1200" b="1" dirty="0"/>
              <a:t>/</a:t>
            </a:r>
            <a:r>
              <a:rPr lang="ru-RU" sz="1200" b="1" dirty="0" err="1"/>
              <a:t>Systems</a:t>
            </a:r>
            <a:r>
              <a:rPr lang="ru-RU" sz="1200" b="1" dirty="0"/>
              <a:t> </a:t>
            </a:r>
            <a:r>
              <a:rPr lang="ru-RU" sz="1200" b="1" dirty="0" err="1"/>
              <a:t>Biology</a:t>
            </a:r>
            <a:r>
              <a:rPr lang="ru-RU" sz="1200" b="1" dirty="0"/>
              <a:t>» </a:t>
            </a:r>
            <a:r>
              <a:rPr lang="ru-RU" sz="1200" dirty="0"/>
              <a:t>“</a:t>
            </a:r>
            <a:r>
              <a:rPr lang="ru-RU" sz="1200" dirty="0" err="1"/>
              <a:t>Computational</a:t>
            </a:r>
            <a:r>
              <a:rPr lang="ru-RU" sz="1200" dirty="0"/>
              <a:t> </a:t>
            </a:r>
            <a:r>
              <a:rPr lang="ru-RU" sz="1200" dirty="0" err="1"/>
              <a:t>insights</a:t>
            </a:r>
            <a:r>
              <a:rPr lang="ru-RU" sz="1200" dirty="0"/>
              <a:t> </a:t>
            </a:r>
            <a:r>
              <a:rPr lang="ru-RU" sz="1200" dirty="0" err="1"/>
              <a:t>into</a:t>
            </a:r>
            <a:r>
              <a:rPr lang="ru-RU" sz="1200" dirty="0"/>
              <a:t> </a:t>
            </a:r>
            <a:r>
              <a:rPr lang="ru-RU" sz="1200" dirty="0" err="1"/>
              <a:t>molecular</a:t>
            </a:r>
            <a:r>
              <a:rPr lang="ru-RU" sz="1200" dirty="0"/>
              <a:t> </a:t>
            </a:r>
            <a:r>
              <a:rPr lang="ru-RU" sz="1200" dirty="0" err="1"/>
              <a:t>mechanisms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CD95 </a:t>
            </a:r>
            <a:r>
              <a:rPr lang="ru-RU" sz="1200" dirty="0" err="1"/>
              <a:t>programmed</a:t>
            </a:r>
            <a:r>
              <a:rPr lang="ru-RU" sz="1200" dirty="0"/>
              <a:t> </a:t>
            </a:r>
            <a:r>
              <a:rPr lang="ru-RU" sz="1200" dirty="0" err="1"/>
              <a:t>cell</a:t>
            </a:r>
            <a:r>
              <a:rPr lang="ru-RU" sz="1200" dirty="0"/>
              <a:t> </a:t>
            </a:r>
            <a:r>
              <a:rPr lang="ru-RU" sz="1200" dirty="0" err="1"/>
              <a:t>death</a:t>
            </a:r>
            <a:r>
              <a:rPr lang="ru-RU" sz="1200" dirty="0"/>
              <a:t> </a:t>
            </a:r>
            <a:r>
              <a:rPr lang="ru-RU" sz="1200" dirty="0" err="1"/>
              <a:t>activation</a:t>
            </a:r>
            <a:r>
              <a:rPr lang="ru-RU" sz="1200" dirty="0"/>
              <a:t> “ (Новосибирск</a:t>
            </a:r>
            <a:r>
              <a:rPr lang="en-US" sz="1200" dirty="0"/>
              <a:t>,</a:t>
            </a:r>
            <a:r>
              <a:rPr lang="ru-RU" sz="1200" dirty="0"/>
              <a:t> 29 августа – 02 2016 года</a:t>
            </a:r>
            <a:r>
              <a:rPr lang="en-US" sz="1200" dirty="0"/>
              <a:t>), </a:t>
            </a:r>
            <a:r>
              <a:rPr lang="ru-RU" sz="1200" dirty="0"/>
              <a:t>с. 573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err="1"/>
              <a:t>Мультиконференция</a:t>
            </a:r>
            <a:r>
              <a:rPr lang="ru-RU" sz="1200" b="1" dirty="0"/>
              <a:t> "Биотехнология — медицине будущего" </a:t>
            </a:r>
            <a:r>
              <a:rPr lang="ru-RU" sz="1200" dirty="0"/>
              <a:t>Структурный анализ механизмов активации внешнего сигнального пути программируемой клеточной гибели CD95. (Новосибирск, 29 июня -2 июля 2019) с. 124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err="1"/>
              <a:t>Беляевские</a:t>
            </a:r>
            <a:r>
              <a:rPr lang="ru-RU" sz="1200" b="1" dirty="0"/>
              <a:t> чтения </a:t>
            </a:r>
            <a:r>
              <a:rPr lang="ru-RU" sz="1200" dirty="0"/>
              <a:t>“Виртуальный скрининг ингибиторов активации программируемой клеточной гибели” (7 по 10 августа 2017 года)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/>
              <a:t>Первая студенческая научно-образовательная школа-конференция по генетике и биотехнологиям</a:t>
            </a:r>
            <a:r>
              <a:rPr lang="ru-RU" sz="1200" dirty="0"/>
              <a:t> / Сочи, Сириус, 18-22 августа 2017 года  «Компьютерная </a:t>
            </a:r>
            <a:r>
              <a:rPr lang="ru-RU" sz="1200" dirty="0" err="1"/>
              <a:t>протеомика</a:t>
            </a:r>
            <a:r>
              <a:rPr lang="ru-RU" sz="1200" dirty="0"/>
              <a:t> и фармакология»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endParaRPr lang="ru-RU" sz="1200" dirty="0">
              <a:latin typeface="+mn-lt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ru-RU" sz="1200" dirty="0">
              <a:latin typeface="+mn-lt"/>
              <a:cs typeface="Arial" pitchFamily="34" charset="0"/>
            </a:endParaRPr>
          </a:p>
        </p:txBody>
      </p:sp>
      <p:sp>
        <p:nvSpPr>
          <p:cNvPr id="21510" name="Прямоугольник 3"/>
          <p:cNvSpPr>
            <a:spLocks noChangeArrowheads="1"/>
          </p:cNvSpPr>
          <p:nvPr/>
        </p:nvSpPr>
        <p:spPr bwMode="auto">
          <a:xfrm>
            <a:off x="0" y="186014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>
                <a:cs typeface="Arial" charset="0"/>
              </a:rPr>
              <a:t>Участие в конференциях</a:t>
            </a:r>
          </a:p>
        </p:txBody>
      </p:sp>
    </p:spTree>
    <p:extLst>
      <p:ext uri="{BB962C8B-B14F-4D97-AF65-F5344CB8AC3E}">
        <p14:creationId xmlns:p14="http://schemas.microsoft.com/office/powerpoint/2010/main" val="2073563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50088"/>
            <a:ext cx="892899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dirty="0" err="1">
                <a:latin typeface="+mj-lt"/>
              </a:rPr>
              <a:t>Hillert</a:t>
            </a:r>
            <a:r>
              <a:rPr lang="en-US" sz="1100" dirty="0">
                <a:latin typeface="+mj-lt"/>
              </a:rPr>
              <a:t>, L. K.</a:t>
            </a:r>
            <a:r>
              <a:rPr lang="ru-RU" sz="1100" dirty="0">
                <a:latin typeface="+mj-lt"/>
              </a:rPr>
              <a:t>*</a:t>
            </a:r>
            <a:r>
              <a:rPr lang="en-US" sz="1100" dirty="0">
                <a:latin typeface="+mj-lt"/>
              </a:rPr>
              <a:t>, </a:t>
            </a: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V.*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Espe</a:t>
            </a:r>
            <a:r>
              <a:rPr lang="en-US" sz="1100" dirty="0">
                <a:latin typeface="+mj-lt"/>
              </a:rPr>
              <a:t>, J., </a:t>
            </a:r>
            <a:r>
              <a:rPr lang="en-US" sz="1100" dirty="0" err="1">
                <a:latin typeface="+mj-lt"/>
              </a:rPr>
              <a:t>König</a:t>
            </a:r>
            <a:r>
              <a:rPr lang="en-US" sz="1100" dirty="0">
                <a:latin typeface="+mj-lt"/>
              </a:rPr>
              <a:t>, C., </a:t>
            </a:r>
            <a:r>
              <a:rPr lang="en-US" sz="1100" dirty="0" err="1">
                <a:latin typeface="+mj-lt"/>
              </a:rPr>
              <a:t>Ivanisenko</a:t>
            </a:r>
            <a:r>
              <a:rPr lang="en-US" sz="1100" dirty="0">
                <a:latin typeface="+mj-lt"/>
              </a:rPr>
              <a:t>, V. A., </a:t>
            </a:r>
            <a:r>
              <a:rPr lang="en-US" sz="1100" dirty="0" err="1">
                <a:latin typeface="+mj-lt"/>
              </a:rPr>
              <a:t>Kähne</a:t>
            </a:r>
            <a:r>
              <a:rPr lang="en-US" sz="1100" dirty="0">
                <a:latin typeface="+mj-lt"/>
              </a:rPr>
              <a:t>, T.,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(2020). Long and short isoforms of c-FLIP act as control checkpoints of DED filament assembly. Oncogene, 39(8), 1756-1772 IF = 7.97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dirty="0" err="1">
                <a:latin typeface="+mj-lt"/>
              </a:rPr>
              <a:t>Seyrek</a:t>
            </a:r>
            <a:r>
              <a:rPr lang="en-US" sz="1100" dirty="0">
                <a:latin typeface="+mj-lt"/>
              </a:rPr>
              <a:t>, K.</a:t>
            </a:r>
            <a:r>
              <a:rPr lang="ru-RU" sz="1100" dirty="0">
                <a:latin typeface="+mj-lt"/>
              </a:rPr>
              <a:t>*</a:t>
            </a:r>
            <a:r>
              <a:rPr lang="en-US" sz="1100" dirty="0">
                <a:latin typeface="+mj-lt"/>
              </a:rPr>
              <a:t>, </a:t>
            </a: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V.*, </a:t>
            </a:r>
            <a:r>
              <a:rPr lang="en-US" sz="1100" dirty="0">
                <a:latin typeface="+mj-lt"/>
              </a:rPr>
              <a:t>Richter, M., </a:t>
            </a:r>
            <a:r>
              <a:rPr lang="en-US" sz="1100" dirty="0" err="1">
                <a:latin typeface="+mj-lt"/>
              </a:rPr>
              <a:t>Hillert</a:t>
            </a:r>
            <a:r>
              <a:rPr lang="en-US" sz="1100" dirty="0">
                <a:latin typeface="+mj-lt"/>
              </a:rPr>
              <a:t>, L. K., </a:t>
            </a:r>
            <a:r>
              <a:rPr lang="en-US" sz="1100" dirty="0" err="1">
                <a:latin typeface="+mj-lt"/>
              </a:rPr>
              <a:t>König</a:t>
            </a:r>
            <a:r>
              <a:rPr lang="en-US" sz="1100" dirty="0">
                <a:latin typeface="+mj-lt"/>
              </a:rPr>
              <a:t>, C.,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(2020). Controlling Cell Death through Post-translational Modifications of DED Proteins. Trends in Cell Biology. IF = 16.041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dirty="0" err="1">
                <a:latin typeface="+mj-lt"/>
              </a:rPr>
              <a:t>Hillert</a:t>
            </a:r>
            <a:r>
              <a:rPr lang="en-US" sz="1100" dirty="0">
                <a:latin typeface="+mj-lt"/>
              </a:rPr>
              <a:t>, L. K.</a:t>
            </a:r>
            <a:r>
              <a:rPr lang="ru-RU" sz="1100" dirty="0">
                <a:latin typeface="+mj-lt"/>
              </a:rPr>
              <a:t>*</a:t>
            </a:r>
            <a:r>
              <a:rPr lang="en-US" sz="1100" dirty="0">
                <a:latin typeface="+mj-lt"/>
              </a:rPr>
              <a:t>, </a:t>
            </a: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V.*, </a:t>
            </a:r>
            <a:r>
              <a:rPr lang="en-US" sz="1100" dirty="0" err="1">
                <a:latin typeface="+mj-lt"/>
              </a:rPr>
              <a:t>Busse</a:t>
            </a:r>
            <a:r>
              <a:rPr lang="en-US" sz="1100" dirty="0">
                <a:latin typeface="+mj-lt"/>
              </a:rPr>
              <a:t>, D., </a:t>
            </a:r>
            <a:r>
              <a:rPr lang="en-US" sz="1100" dirty="0" err="1">
                <a:latin typeface="+mj-lt"/>
              </a:rPr>
              <a:t>Espe</a:t>
            </a:r>
            <a:r>
              <a:rPr lang="en-US" sz="1100" dirty="0">
                <a:latin typeface="+mj-lt"/>
              </a:rPr>
              <a:t>, J., </a:t>
            </a:r>
            <a:r>
              <a:rPr lang="en-US" sz="1100" dirty="0" err="1">
                <a:latin typeface="+mj-lt"/>
              </a:rPr>
              <a:t>König</a:t>
            </a:r>
            <a:r>
              <a:rPr lang="en-US" sz="1100" dirty="0">
                <a:latin typeface="+mj-lt"/>
              </a:rPr>
              <a:t>, C., </a:t>
            </a:r>
            <a:r>
              <a:rPr lang="en-US" sz="1100" dirty="0" err="1">
                <a:latin typeface="+mj-lt"/>
              </a:rPr>
              <a:t>Peltek</a:t>
            </a:r>
            <a:r>
              <a:rPr lang="en-US" sz="1100" dirty="0">
                <a:latin typeface="+mj-lt"/>
              </a:rPr>
              <a:t>, S. E., ...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(2020). Dissecting DISC regulation via pharmacological targeting of caspase-8/c-FLIP L heterodimer. Cell Death &amp; Differentiation, 1-14. IF =  10.7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V., </a:t>
            </a:r>
            <a:r>
              <a:rPr lang="en-US" sz="1100" dirty="0" err="1">
                <a:latin typeface="+mj-lt"/>
              </a:rPr>
              <a:t>Buchbinder</a:t>
            </a:r>
            <a:r>
              <a:rPr lang="en-US" sz="1100" dirty="0">
                <a:latin typeface="+mj-lt"/>
              </a:rPr>
              <a:t>, J. H., </a:t>
            </a:r>
            <a:r>
              <a:rPr lang="en-US" sz="1100" dirty="0" err="1">
                <a:latin typeface="+mj-lt"/>
              </a:rPr>
              <a:t>Espe</a:t>
            </a:r>
            <a:r>
              <a:rPr lang="en-US" sz="1100" dirty="0">
                <a:latin typeface="+mj-lt"/>
              </a:rPr>
              <a:t>, J., Richter, M., </a:t>
            </a:r>
            <a:r>
              <a:rPr lang="en-US" sz="1100" dirty="0" err="1">
                <a:latin typeface="+mj-lt"/>
              </a:rPr>
              <a:t>Bollmann</a:t>
            </a:r>
            <a:r>
              <a:rPr lang="en-US" sz="1100" dirty="0">
                <a:latin typeface="+mj-lt"/>
              </a:rPr>
              <a:t>, M., </a:t>
            </a:r>
            <a:r>
              <a:rPr lang="en-US" sz="1100" dirty="0" err="1">
                <a:latin typeface="+mj-lt"/>
              </a:rPr>
              <a:t>Hillert</a:t>
            </a:r>
            <a:r>
              <a:rPr lang="en-US" sz="1100" dirty="0">
                <a:latin typeface="+mj-lt"/>
              </a:rPr>
              <a:t>, L. K., ...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(2019). Delineating the role of c-FLIP/NEMO interaction in the CD95 network via rational design of molecular probes. BMC genomics, 20(3), 293. IF = 3.59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V., </a:t>
            </a:r>
            <a:r>
              <a:rPr lang="en-US" sz="1100" dirty="0" err="1">
                <a:latin typeface="+mj-lt"/>
              </a:rPr>
              <a:t>Seyrek</a:t>
            </a:r>
            <a:r>
              <a:rPr lang="en-US" sz="1100" dirty="0">
                <a:latin typeface="+mj-lt"/>
              </a:rPr>
              <a:t>, K., </a:t>
            </a:r>
            <a:r>
              <a:rPr lang="en-US" sz="1100" dirty="0" err="1">
                <a:latin typeface="+mj-lt"/>
              </a:rPr>
              <a:t>Kolchanov</a:t>
            </a:r>
            <a:r>
              <a:rPr lang="en-US" sz="1100" dirty="0">
                <a:latin typeface="+mj-lt"/>
              </a:rPr>
              <a:t>, N. A., </a:t>
            </a:r>
            <a:r>
              <a:rPr lang="en-US" sz="1100" dirty="0" err="1">
                <a:latin typeface="+mj-lt"/>
              </a:rPr>
              <a:t>Ivanisenko</a:t>
            </a:r>
            <a:r>
              <a:rPr lang="en-US" sz="1100" dirty="0">
                <a:latin typeface="+mj-lt"/>
              </a:rPr>
              <a:t>, V. A.,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(2020). The role of death domain proteins in host response upon SARS-CoV-2 infection: modulation of programmed cell death and translational applications. Cell death discovery, 6(1), 1-10. IF = 4.14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</a:t>
            </a:r>
            <a:r>
              <a:rPr lang="en-US" sz="1100" dirty="0">
                <a:latin typeface="+mj-lt"/>
              </a:rPr>
              <a:t>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(2020). Mathematical Modeling Reveals the Importance of the DED Filament Composition in the Effects of Small Molecules Targeting Caspase-8/c-FLIP L Heterodimer. Biochemistry (Moscow), 85(10), 1134-1144. IF = 1.97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</a:t>
            </a:r>
            <a:r>
              <a:rPr lang="en-US" sz="1100" dirty="0">
                <a:latin typeface="+mj-lt"/>
              </a:rPr>
              <a:t>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(2019). Mechanisms of Procaspase-8 Activation in the Extrinsic Programmed Cell Death Pathway. Molecular Biology, 53(5), 732-738. IF = 1.07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en-US" sz="1100" dirty="0" err="1"/>
              <a:t>König</a:t>
            </a:r>
            <a:r>
              <a:rPr lang="en-US" sz="1100" dirty="0"/>
              <a:t>, C., </a:t>
            </a:r>
            <a:r>
              <a:rPr lang="en-US" sz="1100" dirty="0" err="1"/>
              <a:t>Hillert</a:t>
            </a:r>
            <a:r>
              <a:rPr lang="en-US" sz="1100" dirty="0"/>
              <a:t>-Richter, L. K., </a:t>
            </a:r>
            <a:r>
              <a:rPr lang="en-US" sz="1100" b="1" dirty="0" err="1"/>
              <a:t>Ivanisenko</a:t>
            </a:r>
            <a:r>
              <a:rPr lang="en-US" sz="1100" b="1" dirty="0"/>
              <a:t>, N. V.</a:t>
            </a:r>
            <a:r>
              <a:rPr lang="en-US" sz="1100" dirty="0"/>
              <a:t>, </a:t>
            </a:r>
            <a:r>
              <a:rPr lang="en-US" sz="1100" dirty="0" err="1"/>
              <a:t>Ivanisenko</a:t>
            </a:r>
            <a:r>
              <a:rPr lang="en-US" sz="1100" dirty="0"/>
              <a:t>, V. A., &amp; </a:t>
            </a:r>
            <a:r>
              <a:rPr lang="en-US" sz="1100" dirty="0" err="1"/>
              <a:t>Lavrik</a:t>
            </a:r>
            <a:r>
              <a:rPr lang="en-US" sz="1100" dirty="0"/>
              <a:t>, I. N. (2020). Pharmacological targeting of c-FLIP L and Bcl-2 family members promotes apoptosis in CD95L-resistant cells. Scientific Reports, 10(1), 1-10. IF = 3.998</a:t>
            </a:r>
            <a:endParaRPr lang="en-US" sz="1100" dirty="0">
              <a:latin typeface="+mj-lt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N., &amp; </a:t>
            </a:r>
            <a:r>
              <a:rPr lang="en-US" sz="1100" dirty="0" err="1">
                <a:latin typeface="+mj-lt"/>
              </a:rPr>
              <a:t>Ivanisenko</a:t>
            </a:r>
            <a:r>
              <a:rPr lang="en-US" sz="1100" dirty="0">
                <a:latin typeface="+mj-lt"/>
              </a:rPr>
              <a:t>, V. A. (2016). Computer simulation of the spatial structures of MUC1 peptides capable of inhibiting apoptosis. Russian Journal of Genetics: Applied Research, 6(7), 771-777.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100" b="1" dirty="0" err="1">
                <a:latin typeface="+mj-lt"/>
              </a:rPr>
              <a:t>Ivanisenko</a:t>
            </a:r>
            <a:r>
              <a:rPr lang="en-US" sz="1100" b="1" dirty="0">
                <a:latin typeface="+mj-lt"/>
              </a:rPr>
              <a:t>, N. V., </a:t>
            </a:r>
            <a:r>
              <a:rPr lang="en-US" sz="1100" dirty="0" err="1">
                <a:latin typeface="+mj-lt"/>
              </a:rPr>
              <a:t>Hillert</a:t>
            </a:r>
            <a:r>
              <a:rPr lang="en-US" sz="1100" dirty="0">
                <a:latin typeface="+mj-lt"/>
              </a:rPr>
              <a:t>, L., </a:t>
            </a:r>
            <a:r>
              <a:rPr lang="en-US" sz="1100" dirty="0" err="1">
                <a:latin typeface="+mj-lt"/>
              </a:rPr>
              <a:t>Ivanisenko</a:t>
            </a:r>
            <a:r>
              <a:rPr lang="en-US" sz="1100" dirty="0">
                <a:latin typeface="+mj-lt"/>
              </a:rPr>
              <a:t>, V. A., &amp; </a:t>
            </a:r>
            <a:r>
              <a:rPr lang="en-US" sz="1100" dirty="0" err="1">
                <a:latin typeface="+mj-lt"/>
              </a:rPr>
              <a:t>Lavrik</a:t>
            </a:r>
            <a:r>
              <a:rPr lang="en-US" sz="1100" dirty="0">
                <a:latin typeface="+mj-lt"/>
              </a:rPr>
              <a:t>, I. N. (2016). Design and experimental validation of small-molecule inhibitors of the FADD protein. Russian Journal of Genetics: Applied Research, 6(7), 778-784.</a:t>
            </a:r>
            <a:endParaRPr lang="ru-RU" sz="1100" dirty="0">
              <a:latin typeface="+mj-lt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100" dirty="0"/>
          </a:p>
          <a:p>
            <a:pPr algn="just">
              <a:defRPr/>
            </a:pPr>
            <a:r>
              <a:rPr lang="ru-RU" sz="1100" dirty="0"/>
              <a:t>* - равный вклад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100" dirty="0"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j-lt"/>
            </a:endParaRPr>
          </a:p>
        </p:txBody>
      </p:sp>
      <p:sp>
        <p:nvSpPr>
          <p:cNvPr id="22535" name="Прямоугольник 3"/>
          <p:cNvSpPr>
            <a:spLocks noChangeArrowheads="1"/>
          </p:cNvSpPr>
          <p:nvPr/>
        </p:nvSpPr>
        <p:spPr bwMode="auto">
          <a:xfrm>
            <a:off x="0" y="135662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dirty="0">
                <a:cs typeface="Arial" charset="0"/>
              </a:rPr>
              <a:t>Публикации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41" y="4593412"/>
            <a:ext cx="5642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Экзамены</a:t>
            </a:r>
            <a:r>
              <a:rPr lang="en-US" sz="1200" dirty="0"/>
              <a:t> </a:t>
            </a:r>
            <a:r>
              <a:rPr lang="ru-RU" sz="1200" dirty="0"/>
              <a:t>сданы</a:t>
            </a:r>
          </a:p>
        </p:txBody>
      </p:sp>
    </p:spTree>
    <p:extLst>
      <p:ext uri="{BB962C8B-B14F-4D97-AF65-F5344CB8AC3E}">
        <p14:creationId xmlns:p14="http://schemas.microsoft.com/office/powerpoint/2010/main" val="329924653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A0FF95-87CC-4591-AD84-7B964E06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10800" r="46657" b="3801"/>
          <a:stretch/>
        </p:blipFill>
        <p:spPr>
          <a:xfrm>
            <a:off x="6300192" y="411510"/>
            <a:ext cx="2256614" cy="4171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3C372D-35B7-4BAF-9E84-E09A74CF0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14601" r="17404" b="3800"/>
          <a:stretch/>
        </p:blipFill>
        <p:spPr>
          <a:xfrm>
            <a:off x="467544" y="411510"/>
            <a:ext cx="4968553" cy="41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5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0188C627-2E2A-4D06-8457-8CBF1E416336}"/>
              </a:ext>
            </a:extLst>
          </p:cNvPr>
          <p:cNvGrpSpPr/>
          <p:nvPr/>
        </p:nvGrpSpPr>
        <p:grpSpPr>
          <a:xfrm>
            <a:off x="-42349" y="662844"/>
            <a:ext cx="9197526" cy="1219999"/>
            <a:chOff x="-42349" y="568383"/>
            <a:chExt cx="9197526" cy="1847791"/>
          </a:xfrm>
        </p:grpSpPr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id="{601091DA-0207-4B41-B467-9218EF498FD0}"/>
                </a:ext>
              </a:extLst>
            </p:cNvPr>
            <p:cNvGrpSpPr/>
            <p:nvPr/>
          </p:nvGrpSpPr>
          <p:grpSpPr>
            <a:xfrm>
              <a:off x="2608020" y="568610"/>
              <a:ext cx="4346686" cy="1843756"/>
              <a:chOff x="3553950" y="552371"/>
              <a:chExt cx="4346686" cy="1891250"/>
            </a:xfrm>
          </p:grpSpPr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9AAD228F-B0B9-4727-A091-8F1925D50278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9" name="Рисунок 198">
                  <a:extLst>
                    <a:ext uri="{FF2B5EF4-FFF2-40B4-BE49-F238E27FC236}">
                      <a16:creationId xmlns:a16="http://schemas.microsoft.com/office/drawing/2014/main" id="{03A535A6-B767-493D-8E4C-164821010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0" name="Рисунок 199">
                  <a:extLst>
                    <a:ext uri="{FF2B5EF4-FFF2-40B4-BE49-F238E27FC236}">
                      <a16:creationId xmlns:a16="http://schemas.microsoft.com/office/drawing/2014/main" id="{B7881693-AF10-474E-B16E-FA53C101E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1" name="Рисунок 200">
                  <a:extLst>
                    <a:ext uri="{FF2B5EF4-FFF2-40B4-BE49-F238E27FC236}">
                      <a16:creationId xmlns:a16="http://schemas.microsoft.com/office/drawing/2014/main" id="{44B69EB8-3ADC-4A2D-80C6-EB9D71319F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2" name="Рисунок 201">
                  <a:extLst>
                    <a:ext uri="{FF2B5EF4-FFF2-40B4-BE49-F238E27FC236}">
                      <a16:creationId xmlns:a16="http://schemas.microsoft.com/office/drawing/2014/main" id="{75AE0DCB-603F-4A5C-B21A-D9E5E89BF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0C9A6EEE-939F-45EF-8321-E4862209EFD3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5" name="Рисунок 194">
                  <a:extLst>
                    <a:ext uri="{FF2B5EF4-FFF2-40B4-BE49-F238E27FC236}">
                      <a16:creationId xmlns:a16="http://schemas.microsoft.com/office/drawing/2014/main" id="{54ACE3C3-CA13-4E62-90E0-2E7D9ABC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6" name="Рисунок 195">
                  <a:extLst>
                    <a:ext uri="{FF2B5EF4-FFF2-40B4-BE49-F238E27FC236}">
                      <a16:creationId xmlns:a16="http://schemas.microsoft.com/office/drawing/2014/main" id="{EEE75B62-2C51-4152-A5A1-291B47C27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7" name="Рисунок 196">
                  <a:extLst>
                    <a:ext uri="{FF2B5EF4-FFF2-40B4-BE49-F238E27FC236}">
                      <a16:creationId xmlns:a16="http://schemas.microsoft.com/office/drawing/2014/main" id="{4F22BE38-DA54-4D92-BE8D-B92C2F1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8" name="Рисунок 197">
                  <a:extLst>
                    <a:ext uri="{FF2B5EF4-FFF2-40B4-BE49-F238E27FC236}">
                      <a16:creationId xmlns:a16="http://schemas.microsoft.com/office/drawing/2014/main" id="{7CBF3245-2189-4BA5-8A84-3BFCA5D36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8813C38C-CECD-4FD7-9623-A5A5F82F5EB4}"/>
                </a:ext>
              </a:extLst>
            </p:cNvPr>
            <p:cNvGrpSpPr/>
            <p:nvPr/>
          </p:nvGrpSpPr>
          <p:grpSpPr>
            <a:xfrm>
              <a:off x="-42349" y="571527"/>
              <a:ext cx="4346686" cy="1843756"/>
              <a:chOff x="3553950" y="552371"/>
              <a:chExt cx="4346686" cy="1891250"/>
            </a:xfrm>
          </p:grpSpPr>
          <p:grpSp>
            <p:nvGrpSpPr>
              <p:cNvPr id="204" name="Группа 203">
                <a:extLst>
                  <a:ext uri="{FF2B5EF4-FFF2-40B4-BE49-F238E27FC236}">
                    <a16:creationId xmlns:a16="http://schemas.microsoft.com/office/drawing/2014/main" id="{68A48696-06A4-4CB0-B4DA-F16229704D2D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10" name="Рисунок 209">
                  <a:extLst>
                    <a:ext uri="{FF2B5EF4-FFF2-40B4-BE49-F238E27FC236}">
                      <a16:creationId xmlns:a16="http://schemas.microsoft.com/office/drawing/2014/main" id="{23F0A0DA-14A3-4116-9E90-CD0922210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2" name="Рисунок 211">
                  <a:extLst>
                    <a:ext uri="{FF2B5EF4-FFF2-40B4-BE49-F238E27FC236}">
                      <a16:creationId xmlns:a16="http://schemas.microsoft.com/office/drawing/2014/main" id="{3CD7945F-9E7D-4533-BEFE-D12C9CB9C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3" name="Рисунок 212">
                  <a:extLst>
                    <a:ext uri="{FF2B5EF4-FFF2-40B4-BE49-F238E27FC236}">
                      <a16:creationId xmlns:a16="http://schemas.microsoft.com/office/drawing/2014/main" id="{56D17C81-C23C-40DB-BE96-ECE4A8CE2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6" name="Рисунок 215">
                  <a:extLst>
                    <a:ext uri="{FF2B5EF4-FFF2-40B4-BE49-F238E27FC236}">
                      <a16:creationId xmlns:a16="http://schemas.microsoft.com/office/drawing/2014/main" id="{FBCB1061-2734-4048-9009-3334A30A3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Группа 204">
                <a:extLst>
                  <a:ext uri="{FF2B5EF4-FFF2-40B4-BE49-F238E27FC236}">
                    <a16:creationId xmlns:a16="http://schemas.microsoft.com/office/drawing/2014/main" id="{DC2EC4F4-7C7C-4AAC-B411-48253F727E96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06" name="Рисунок 205">
                  <a:extLst>
                    <a:ext uri="{FF2B5EF4-FFF2-40B4-BE49-F238E27FC236}">
                      <a16:creationId xmlns:a16="http://schemas.microsoft.com/office/drawing/2014/main" id="{E85B671D-8340-4AEA-BFF1-9B07860ED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7" name="Рисунок 206">
                  <a:extLst>
                    <a:ext uri="{FF2B5EF4-FFF2-40B4-BE49-F238E27FC236}">
                      <a16:creationId xmlns:a16="http://schemas.microsoft.com/office/drawing/2014/main" id="{A6463FF7-317A-4250-A5B1-3CD469660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8" name="Рисунок 207">
                  <a:extLst>
                    <a:ext uri="{FF2B5EF4-FFF2-40B4-BE49-F238E27FC236}">
                      <a16:creationId xmlns:a16="http://schemas.microsoft.com/office/drawing/2014/main" id="{736BC257-B73B-474A-B0AF-C3F27B7CB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9" name="Рисунок 208">
                  <a:extLst>
                    <a:ext uri="{FF2B5EF4-FFF2-40B4-BE49-F238E27FC236}">
                      <a16:creationId xmlns:a16="http://schemas.microsoft.com/office/drawing/2014/main" id="{29D1356A-173C-4DEB-BF05-A794D6543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82F8A331-F670-42FB-B2F5-6E7E30515FD4}"/>
                </a:ext>
              </a:extLst>
            </p:cNvPr>
            <p:cNvGrpSpPr/>
            <p:nvPr/>
          </p:nvGrpSpPr>
          <p:grpSpPr>
            <a:xfrm>
              <a:off x="6868480" y="568383"/>
              <a:ext cx="2286697" cy="1847791"/>
              <a:chOff x="3553950" y="557671"/>
              <a:chExt cx="2286697" cy="1895389"/>
            </a:xfrm>
          </p:grpSpPr>
          <p:grpSp>
            <p:nvGrpSpPr>
              <p:cNvPr id="219" name="Группа 218">
                <a:extLst>
                  <a:ext uri="{FF2B5EF4-FFF2-40B4-BE49-F238E27FC236}">
                    <a16:creationId xmlns:a16="http://schemas.microsoft.com/office/drawing/2014/main" id="{543E2F5C-D237-4603-BCEC-86FDB60F1E72}"/>
                  </a:ext>
                </a:extLst>
              </p:cNvPr>
              <p:cNvGrpSpPr/>
              <p:nvPr/>
            </p:nvGrpSpPr>
            <p:grpSpPr>
              <a:xfrm>
                <a:off x="3553950" y="557671"/>
                <a:ext cx="2225254" cy="1895389"/>
                <a:chOff x="1331640" y="1617449"/>
                <a:chExt cx="2225254" cy="1895389"/>
              </a:xfrm>
            </p:grpSpPr>
            <p:pic>
              <p:nvPicPr>
                <p:cNvPr id="221" name="Рисунок 220">
                  <a:extLst>
                    <a:ext uri="{FF2B5EF4-FFF2-40B4-BE49-F238E27FC236}">
                      <a16:creationId xmlns:a16="http://schemas.microsoft.com/office/drawing/2014/main" id="{FA6C8DA1-FEBA-4B8A-ADEE-8C8BB23BC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2" name="Рисунок 221">
                  <a:extLst>
                    <a:ext uri="{FF2B5EF4-FFF2-40B4-BE49-F238E27FC236}">
                      <a16:creationId xmlns:a16="http://schemas.microsoft.com/office/drawing/2014/main" id="{A08EE124-18CE-41D4-9431-75EBA0AFB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3" name="Рисунок 222">
                  <a:extLst>
                    <a:ext uri="{FF2B5EF4-FFF2-40B4-BE49-F238E27FC236}">
                      <a16:creationId xmlns:a16="http://schemas.microsoft.com/office/drawing/2014/main" id="{03BA4D9D-098F-4533-B239-920F85277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26888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31" name="Рисунок 230">
                  <a:extLst>
                    <a:ext uri="{FF2B5EF4-FFF2-40B4-BE49-F238E27FC236}">
                      <a16:creationId xmlns:a16="http://schemas.microsoft.com/office/drawing/2014/main" id="{908FFA8A-EED2-4FDF-BA33-8106671E3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26888"/>
                  <a:ext cx="627529" cy="1885950"/>
                </a:xfrm>
                <a:prstGeom prst="rect">
                  <a:avLst/>
                </a:prstGeom>
              </p:spPr>
            </p:pic>
          </p:grpSp>
          <p:pic>
            <p:nvPicPr>
              <p:cNvPr id="220" name="Рисунок 219">
                <a:extLst>
                  <a:ext uri="{FF2B5EF4-FFF2-40B4-BE49-F238E27FC236}">
                    <a16:creationId xmlns:a16="http://schemas.microsoft.com/office/drawing/2014/main" id="{A7C1FE1A-B615-4FD0-8910-2EC06A27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96" b="89899" l="89667" r="99667">
                            <a14:foregroundMark x1="92500" y1="46465" x2="92500" y2="46465"/>
                            <a14:foregroundMark x1="92667" y1="48990" x2="92667" y2="48990"/>
                            <a14:foregroundMark x1="96167" y1="51515" x2="96167" y2="51515"/>
                            <a14:foregroundMark x1="99667" y1="51010" x2="99667" y2="51010"/>
                            <a14:foregroundMark x1="89667" y1="46970" x2="89667" y2="469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20" r="8088"/>
              <a:stretch/>
            </p:blipFill>
            <p:spPr>
              <a:xfrm>
                <a:off x="5675382" y="563546"/>
                <a:ext cx="165265" cy="1885950"/>
              </a:xfrm>
              <a:prstGeom prst="rect">
                <a:avLst/>
              </a:prstGeom>
            </p:spPr>
          </p:pic>
        </p:grpSp>
      </p:grp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2AC83EF4-1A61-476C-8C8B-A38ACF671E74}"/>
              </a:ext>
            </a:extLst>
          </p:cNvPr>
          <p:cNvSpPr/>
          <p:nvPr/>
        </p:nvSpPr>
        <p:spPr>
          <a:xfrm rot="5400000">
            <a:off x="2849101" y="-1443564"/>
            <a:ext cx="3445795" cy="9144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D1F19F-B8E4-49DD-9C57-A8B17898B7E0}"/>
              </a:ext>
            </a:extLst>
          </p:cNvPr>
          <p:cNvGrpSpPr/>
          <p:nvPr/>
        </p:nvGrpSpPr>
        <p:grpSpPr>
          <a:xfrm>
            <a:off x="4567724" y="551978"/>
            <a:ext cx="254143" cy="427767"/>
            <a:chOff x="4153888" y="1069662"/>
            <a:chExt cx="326926" cy="518957"/>
          </a:xfrm>
        </p:grpSpPr>
        <p:sp>
          <p:nvSpPr>
            <p:cNvPr id="5" name="Скругленный прямоугольник 62">
              <a:extLst>
                <a:ext uri="{FF2B5EF4-FFF2-40B4-BE49-F238E27FC236}">
                  <a16:creationId xmlns:a16="http://schemas.microsoft.com/office/drawing/2014/main" id="{3B2D0994-1D8A-407D-A6B0-98258E99574F}"/>
                </a:ext>
              </a:extLst>
            </p:cNvPr>
            <p:cNvSpPr/>
            <p:nvPr/>
          </p:nvSpPr>
          <p:spPr>
            <a:xfrm rot="5400000">
              <a:off x="4016448" y="1207102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6" name="Скругленный прямоугольник 63">
              <a:extLst>
                <a:ext uri="{FF2B5EF4-FFF2-40B4-BE49-F238E27FC236}">
                  <a16:creationId xmlns:a16="http://schemas.microsoft.com/office/drawing/2014/main" id="{9738547B-CF2D-4CE7-88A0-96745F8409E8}"/>
                </a:ext>
              </a:extLst>
            </p:cNvPr>
            <p:cNvSpPr/>
            <p:nvPr/>
          </p:nvSpPr>
          <p:spPr>
            <a:xfrm rot="5400000">
              <a:off x="4179911" y="1212680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7" name="Скругленный прямоугольник 64">
              <a:extLst>
                <a:ext uri="{FF2B5EF4-FFF2-40B4-BE49-F238E27FC236}">
                  <a16:creationId xmlns:a16="http://schemas.microsoft.com/office/drawing/2014/main" id="{AEB3F080-D0D7-46B3-BE3A-0DC6C79FB71A}"/>
                </a:ext>
              </a:extLst>
            </p:cNvPr>
            <p:cNvSpPr/>
            <p:nvPr/>
          </p:nvSpPr>
          <p:spPr>
            <a:xfrm rot="5400000">
              <a:off x="4100841" y="1287715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7013E5A-DA6F-4D5E-83C8-396416B18CC4}"/>
              </a:ext>
            </a:extLst>
          </p:cNvPr>
          <p:cNvCxnSpPr>
            <a:endCxn id="25" idx="1"/>
          </p:cNvCxnSpPr>
          <p:nvPr/>
        </p:nvCxnSpPr>
        <p:spPr>
          <a:xfrm flipH="1">
            <a:off x="4573250" y="1087898"/>
            <a:ext cx="234901" cy="42177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C94640-6E86-4611-B3A0-6CC7A61CDBF6}"/>
              </a:ext>
            </a:extLst>
          </p:cNvPr>
          <p:cNvCxnSpPr/>
          <p:nvPr/>
        </p:nvCxnSpPr>
        <p:spPr>
          <a:xfrm>
            <a:off x="4575386" y="1086651"/>
            <a:ext cx="252044" cy="43415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2D1FE24-A2EF-4616-9042-ACEDA804C3F1}"/>
              </a:ext>
            </a:extLst>
          </p:cNvPr>
          <p:cNvCxnSpPr/>
          <p:nvPr/>
        </p:nvCxnSpPr>
        <p:spPr>
          <a:xfrm>
            <a:off x="4694978" y="1080217"/>
            <a:ext cx="0" cy="468851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Скругленный прямоугольник 68">
            <a:extLst>
              <a:ext uri="{FF2B5EF4-FFF2-40B4-BE49-F238E27FC236}">
                <a16:creationId xmlns:a16="http://schemas.microsoft.com/office/drawing/2014/main" id="{3C973915-6126-499A-A044-F323C8164607}"/>
              </a:ext>
            </a:extLst>
          </p:cNvPr>
          <p:cNvSpPr/>
          <p:nvPr/>
        </p:nvSpPr>
        <p:spPr>
          <a:xfrm>
            <a:off x="4673620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4903248-939D-421D-8013-8E4024CA86D0}"/>
              </a:ext>
            </a:extLst>
          </p:cNvPr>
          <p:cNvGrpSpPr/>
          <p:nvPr/>
        </p:nvGrpSpPr>
        <p:grpSpPr>
          <a:xfrm>
            <a:off x="4507154" y="1509677"/>
            <a:ext cx="132941" cy="312077"/>
            <a:chOff x="4250663" y="2707587"/>
            <a:chExt cx="147712" cy="373517"/>
          </a:xfrm>
        </p:grpSpPr>
        <p:sp>
          <p:nvSpPr>
            <p:cNvPr id="23" name="Скругленный прямоугольник 80">
              <a:extLst>
                <a:ext uri="{FF2B5EF4-FFF2-40B4-BE49-F238E27FC236}">
                  <a16:creationId xmlns:a16="http://schemas.microsoft.com/office/drawing/2014/main" id="{3839F939-722A-4053-AF2D-5B3D89A1C1D1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Скругленный прямоугольник 82">
              <a:extLst>
                <a:ext uri="{FF2B5EF4-FFF2-40B4-BE49-F238E27FC236}">
                  <a16:creationId xmlns:a16="http://schemas.microsoft.com/office/drawing/2014/main" id="{EEA16727-9F6D-4AAB-B7E5-037EE5EC51A2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8" name="Скругленный прямоугольник 95">
            <a:extLst>
              <a:ext uri="{FF2B5EF4-FFF2-40B4-BE49-F238E27FC236}">
                <a16:creationId xmlns:a16="http://schemas.microsoft.com/office/drawing/2014/main" id="{7C55C0D0-7406-476C-B426-92CF948325AE}"/>
              </a:ext>
            </a:extLst>
          </p:cNvPr>
          <p:cNvSpPr/>
          <p:nvPr/>
        </p:nvSpPr>
        <p:spPr>
          <a:xfrm rot="1800000">
            <a:off x="4667479" y="1154259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39" name="Скругленный прямоугольник 96">
            <a:extLst>
              <a:ext uri="{FF2B5EF4-FFF2-40B4-BE49-F238E27FC236}">
                <a16:creationId xmlns:a16="http://schemas.microsoft.com/office/drawing/2014/main" id="{F172FFA0-3F0B-49CA-8EFA-98FE7E10DC1C}"/>
              </a:ext>
            </a:extLst>
          </p:cNvPr>
          <p:cNvSpPr/>
          <p:nvPr/>
        </p:nvSpPr>
        <p:spPr>
          <a:xfrm rot="19800000">
            <a:off x="4681318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7AF9A39-DE8B-428D-A3BF-0194CE5ED29E}"/>
              </a:ext>
            </a:extLst>
          </p:cNvPr>
          <p:cNvGrpSpPr/>
          <p:nvPr/>
        </p:nvGrpSpPr>
        <p:grpSpPr>
          <a:xfrm>
            <a:off x="4546133" y="695658"/>
            <a:ext cx="94533" cy="411593"/>
            <a:chOff x="4277388" y="1807686"/>
            <a:chExt cx="167490" cy="1408430"/>
          </a:xfrm>
        </p:grpSpPr>
        <p:sp>
          <p:nvSpPr>
            <p:cNvPr id="41" name="Скругленный прямоугольник 98">
              <a:extLst>
                <a:ext uri="{FF2B5EF4-FFF2-40B4-BE49-F238E27FC236}">
                  <a16:creationId xmlns:a16="http://schemas.microsoft.com/office/drawing/2014/main" id="{4F73B193-BFF2-47DF-84BE-B135F22C81B8}"/>
                </a:ext>
              </a:extLst>
            </p:cNvPr>
            <p:cNvSpPr/>
            <p:nvPr/>
          </p:nvSpPr>
          <p:spPr>
            <a:xfrm rot="5400000">
              <a:off x="4128010" y="195706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2" name="Скругленный прямоугольник 99">
              <a:extLst>
                <a:ext uri="{FF2B5EF4-FFF2-40B4-BE49-F238E27FC236}">
                  <a16:creationId xmlns:a16="http://schemas.microsoft.com/office/drawing/2014/main" id="{18999BF5-AFD7-4CBE-9F22-C498FDE464C9}"/>
                </a:ext>
              </a:extLst>
            </p:cNvPr>
            <p:cNvSpPr/>
            <p:nvPr/>
          </p:nvSpPr>
          <p:spPr>
            <a:xfrm rot="5400000">
              <a:off x="4128010" y="241804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3" name="Скругленный прямоугольник 100">
              <a:extLst>
                <a:ext uri="{FF2B5EF4-FFF2-40B4-BE49-F238E27FC236}">
                  <a16:creationId xmlns:a16="http://schemas.microsoft.com/office/drawing/2014/main" id="{FA5CB5C8-20AA-4744-BC6F-A82C7019DB32}"/>
                </a:ext>
              </a:extLst>
            </p:cNvPr>
            <p:cNvSpPr/>
            <p:nvPr/>
          </p:nvSpPr>
          <p:spPr>
            <a:xfrm rot="5400000">
              <a:off x="4128010" y="2899248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44" name="Скругленный прямоугольник 101">
            <a:extLst>
              <a:ext uri="{FF2B5EF4-FFF2-40B4-BE49-F238E27FC236}">
                <a16:creationId xmlns:a16="http://schemas.microsoft.com/office/drawing/2014/main" id="{89A446B0-E116-44EB-A730-1616760EC4AF}"/>
              </a:ext>
            </a:extLst>
          </p:cNvPr>
          <p:cNvSpPr/>
          <p:nvPr/>
        </p:nvSpPr>
        <p:spPr>
          <a:xfrm rot="5400000">
            <a:off x="4624415" y="739291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5" name="Скругленный прямоугольник 102">
            <a:extLst>
              <a:ext uri="{FF2B5EF4-FFF2-40B4-BE49-F238E27FC236}">
                <a16:creationId xmlns:a16="http://schemas.microsoft.com/office/drawing/2014/main" id="{75982857-3223-4500-89E9-F324611D0478}"/>
              </a:ext>
            </a:extLst>
          </p:cNvPr>
          <p:cNvSpPr/>
          <p:nvPr/>
        </p:nvSpPr>
        <p:spPr>
          <a:xfrm rot="5400000">
            <a:off x="4624415" y="874005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103">
            <a:extLst>
              <a:ext uri="{FF2B5EF4-FFF2-40B4-BE49-F238E27FC236}">
                <a16:creationId xmlns:a16="http://schemas.microsoft.com/office/drawing/2014/main" id="{2DCC4157-47ED-410F-A9FD-6F9C06B5C84B}"/>
              </a:ext>
            </a:extLst>
          </p:cNvPr>
          <p:cNvSpPr/>
          <p:nvPr/>
        </p:nvSpPr>
        <p:spPr>
          <a:xfrm rot="5400000">
            <a:off x="4624415" y="101463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7" name="Скругленный прямоугольник 104">
            <a:extLst>
              <a:ext uri="{FF2B5EF4-FFF2-40B4-BE49-F238E27FC236}">
                <a16:creationId xmlns:a16="http://schemas.microsoft.com/office/drawing/2014/main" id="{3F0D67EB-0761-4643-88CE-09FBE7DFBDA2}"/>
              </a:ext>
            </a:extLst>
          </p:cNvPr>
          <p:cNvSpPr/>
          <p:nvPr/>
        </p:nvSpPr>
        <p:spPr>
          <a:xfrm rot="5400000">
            <a:off x="4723234" y="71652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8" name="Скругленный прямоугольник 105">
            <a:extLst>
              <a:ext uri="{FF2B5EF4-FFF2-40B4-BE49-F238E27FC236}">
                <a16:creationId xmlns:a16="http://schemas.microsoft.com/office/drawing/2014/main" id="{473D3C08-E70D-4592-A81B-4E852DB3F8B9}"/>
              </a:ext>
            </a:extLst>
          </p:cNvPr>
          <p:cNvSpPr/>
          <p:nvPr/>
        </p:nvSpPr>
        <p:spPr>
          <a:xfrm rot="5400000">
            <a:off x="4723234" y="851234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9" name="Скругленный прямоугольник 106">
            <a:extLst>
              <a:ext uri="{FF2B5EF4-FFF2-40B4-BE49-F238E27FC236}">
                <a16:creationId xmlns:a16="http://schemas.microsoft.com/office/drawing/2014/main" id="{80E2907E-6539-41AB-95F4-2EF90F3A0F74}"/>
              </a:ext>
            </a:extLst>
          </p:cNvPr>
          <p:cNvSpPr/>
          <p:nvPr/>
        </p:nvSpPr>
        <p:spPr>
          <a:xfrm rot="5400000">
            <a:off x="4723234" y="991859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1C69750-1336-441A-9003-7C35F7B0BCF1}"/>
              </a:ext>
            </a:extLst>
          </p:cNvPr>
          <p:cNvGrpSpPr/>
          <p:nvPr/>
        </p:nvGrpSpPr>
        <p:grpSpPr>
          <a:xfrm>
            <a:off x="4761917" y="1503713"/>
            <a:ext cx="132941" cy="312077"/>
            <a:chOff x="4250663" y="2707587"/>
            <a:chExt cx="147712" cy="373517"/>
          </a:xfrm>
        </p:grpSpPr>
        <p:sp>
          <p:nvSpPr>
            <p:cNvPr id="119" name="Скругленный прямоугольник 80">
              <a:extLst>
                <a:ext uri="{FF2B5EF4-FFF2-40B4-BE49-F238E27FC236}">
                  <a16:creationId xmlns:a16="http://schemas.microsoft.com/office/drawing/2014/main" id="{0ECB6688-20E8-4E4D-BA34-53E22730870A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20" name="Скругленный прямоугольник 82">
              <a:extLst>
                <a:ext uri="{FF2B5EF4-FFF2-40B4-BE49-F238E27FC236}">
                  <a16:creationId xmlns:a16="http://schemas.microsoft.com/office/drawing/2014/main" id="{ECFCE5C6-0D03-48AD-A527-C1BCCBA5283B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1" name="Скругленный прямоугольник 88">
            <a:extLst>
              <a:ext uri="{FF2B5EF4-FFF2-40B4-BE49-F238E27FC236}">
                <a16:creationId xmlns:a16="http://schemas.microsoft.com/office/drawing/2014/main" id="{8DE5E506-AB0C-4613-B7CF-F9A944DDF5CA}"/>
              </a:ext>
            </a:extLst>
          </p:cNvPr>
          <p:cNvSpPr/>
          <p:nvPr/>
        </p:nvSpPr>
        <p:spPr>
          <a:xfrm rot="5400000">
            <a:off x="4535074" y="1642508"/>
            <a:ext cx="340912" cy="132192"/>
          </a:xfrm>
          <a:prstGeom prst="roundRect">
            <a:avLst>
              <a:gd name="adj" fmla="val 9108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6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8D18C5-8C51-47A7-8CDB-6A274BD8E404}"/>
              </a:ext>
            </a:extLst>
          </p:cNvPr>
          <p:cNvSpPr/>
          <p:nvPr/>
        </p:nvSpPr>
        <p:spPr>
          <a:xfrm>
            <a:off x="3434205" y="499822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CD95/CD95L</a:t>
            </a:r>
            <a:endParaRPr lang="ru-RU" sz="1400" b="1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9AD6E8D-62DA-4619-9DE2-8A7ECBE11AB1}"/>
              </a:ext>
            </a:extLst>
          </p:cNvPr>
          <p:cNvGrpSpPr/>
          <p:nvPr/>
        </p:nvGrpSpPr>
        <p:grpSpPr>
          <a:xfrm>
            <a:off x="3457606" y="1783622"/>
            <a:ext cx="259689" cy="787016"/>
            <a:chOff x="3557629" y="1793697"/>
            <a:chExt cx="259689" cy="787016"/>
          </a:xfrm>
        </p:grpSpPr>
        <p:sp>
          <p:nvSpPr>
            <p:cNvPr id="149" name="Полилиния 260">
              <a:extLst>
                <a:ext uri="{FF2B5EF4-FFF2-40B4-BE49-F238E27FC236}">
                  <a16:creationId xmlns:a16="http://schemas.microsoft.com/office/drawing/2014/main" id="{7967B585-6A0A-435C-8E0F-183222063789}"/>
                </a:ext>
              </a:extLst>
            </p:cNvPr>
            <p:cNvSpPr/>
            <p:nvPr/>
          </p:nvSpPr>
          <p:spPr>
            <a:xfrm rot="16200000">
              <a:off x="3542370" y="2099888"/>
              <a:ext cx="232026" cy="72506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150" name="Скругленный прямоугольник 70">
              <a:extLst>
                <a:ext uri="{FF2B5EF4-FFF2-40B4-BE49-F238E27FC236}">
                  <a16:creationId xmlns:a16="http://schemas.microsoft.com/office/drawing/2014/main" id="{255E91F5-A769-4B20-9EE4-561E4EE87C71}"/>
                </a:ext>
              </a:extLst>
            </p:cNvPr>
            <p:cNvSpPr/>
            <p:nvPr/>
          </p:nvSpPr>
          <p:spPr>
            <a:xfrm rot="16200000">
              <a:off x="3423671" y="2314561"/>
              <a:ext cx="400110" cy="132193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152" name="Скругленный прямоугольник 70">
              <a:extLst>
                <a:ext uri="{FF2B5EF4-FFF2-40B4-BE49-F238E27FC236}">
                  <a16:creationId xmlns:a16="http://schemas.microsoft.com/office/drawing/2014/main" id="{DC3AB377-4EBC-4382-A821-942AE38D8F78}"/>
                </a:ext>
              </a:extLst>
            </p:cNvPr>
            <p:cNvSpPr/>
            <p:nvPr/>
          </p:nvSpPr>
          <p:spPr>
            <a:xfrm rot="16200000">
              <a:off x="3610385" y="1868438"/>
              <a:ext cx="281674" cy="132192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Дуга 11">
            <a:extLst>
              <a:ext uri="{FF2B5EF4-FFF2-40B4-BE49-F238E27FC236}">
                <a16:creationId xmlns:a16="http://schemas.microsoft.com/office/drawing/2014/main" id="{78BBF64E-1E1D-400F-A844-9769191F5160}"/>
              </a:ext>
            </a:extLst>
          </p:cNvPr>
          <p:cNvSpPr/>
          <p:nvPr/>
        </p:nvSpPr>
        <p:spPr>
          <a:xfrm rot="16790435">
            <a:off x="3907381" y="1640084"/>
            <a:ext cx="845646" cy="993941"/>
          </a:xfrm>
          <a:prstGeom prst="arc">
            <a:avLst>
              <a:gd name="adj1" fmla="val 17725070"/>
              <a:gd name="adj2" fmla="val 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2E3056E-9D4C-4B61-ADDF-935968AE6147}"/>
              </a:ext>
            </a:extLst>
          </p:cNvPr>
          <p:cNvSpPr txBox="1"/>
          <p:nvPr/>
        </p:nvSpPr>
        <p:spPr>
          <a:xfrm>
            <a:off x="2502379" y="1794535"/>
            <a:ext cx="63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Белок</a:t>
            </a:r>
          </a:p>
          <a:p>
            <a:pPr algn="ctr"/>
            <a:r>
              <a:rPr lang="en-US" sz="1400" b="1" dirty="0"/>
              <a:t>FADD</a:t>
            </a:r>
            <a:endParaRPr lang="ru-RU" sz="1400" b="1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7E6EEEE-6602-43D2-8A8D-3555A250CF49}"/>
              </a:ext>
            </a:extLst>
          </p:cNvPr>
          <p:cNvSpPr txBox="1"/>
          <p:nvPr/>
        </p:nvSpPr>
        <p:spPr>
          <a:xfrm>
            <a:off x="4863922" y="1522097"/>
            <a:ext cx="1539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DD (</a:t>
            </a:r>
            <a:r>
              <a:rPr lang="ru-RU" sz="1200" dirty="0"/>
              <a:t>домены смерти)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93EE936-86F4-463A-BE11-BF18F60B7487}"/>
              </a:ext>
            </a:extLst>
          </p:cNvPr>
          <p:cNvSpPr txBox="1"/>
          <p:nvPr/>
        </p:nvSpPr>
        <p:spPr>
          <a:xfrm>
            <a:off x="3470851" y="1523528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DD</a:t>
            </a:r>
            <a:endParaRPr lang="ru-RU" sz="12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00AB54B-C482-4A22-9E37-C0ECF661811B}"/>
              </a:ext>
            </a:extLst>
          </p:cNvPr>
          <p:cNvSpPr txBox="1"/>
          <p:nvPr/>
        </p:nvSpPr>
        <p:spPr>
          <a:xfrm>
            <a:off x="3528283" y="2361923"/>
            <a:ext cx="484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DED</a:t>
            </a:r>
            <a:endParaRPr lang="ru-RU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5CCA6F-050E-4BD3-A67B-50FB7AC846C7}"/>
              </a:ext>
            </a:extLst>
          </p:cNvPr>
          <p:cNvSpPr txBox="1"/>
          <p:nvPr/>
        </p:nvSpPr>
        <p:spPr>
          <a:xfrm>
            <a:off x="0" y="-7091"/>
            <a:ext cx="909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CD95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сигнальный путь программируемой клеточной гибели</a:t>
            </a:r>
          </a:p>
        </p:txBody>
      </p:sp>
      <p:sp>
        <p:nvSpPr>
          <p:cNvPr id="2" name="Левая фигурная скобка 1">
            <a:extLst>
              <a:ext uri="{FF2B5EF4-FFF2-40B4-BE49-F238E27FC236}">
                <a16:creationId xmlns:a16="http://schemas.microsoft.com/office/drawing/2014/main" id="{F22FDAC0-1660-4C60-8128-E2543C842C22}"/>
              </a:ext>
            </a:extLst>
          </p:cNvPr>
          <p:cNvSpPr/>
          <p:nvPr/>
        </p:nvSpPr>
        <p:spPr>
          <a:xfrm>
            <a:off x="3121271" y="1609863"/>
            <a:ext cx="141075" cy="97994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92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B1870E2-463B-4364-9820-78B63B9B8875}"/>
              </a:ext>
            </a:extLst>
          </p:cNvPr>
          <p:cNvGrpSpPr/>
          <p:nvPr/>
        </p:nvGrpSpPr>
        <p:grpSpPr>
          <a:xfrm>
            <a:off x="758152" y="1680701"/>
            <a:ext cx="3198376" cy="1117564"/>
            <a:chOff x="1544307" y="452330"/>
            <a:chExt cx="3198376" cy="111756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DB6BF8A-E105-4F74-8DB3-30AAA3EC4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8640" y="475867"/>
              <a:ext cx="1444043" cy="108138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1D09D00-302E-4DB9-991B-02BA1C37B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4307" y="452330"/>
              <a:ext cx="1390141" cy="111756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6B218F-2D48-4E7B-B9ED-A913BCC13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0" t="80919" r="13852"/>
          <a:stretch/>
        </p:blipFill>
        <p:spPr>
          <a:xfrm>
            <a:off x="5797155" y="547114"/>
            <a:ext cx="961892" cy="191951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42CF929-D989-4326-9397-655A9EE34864}"/>
              </a:ext>
            </a:extLst>
          </p:cNvPr>
          <p:cNvSpPr/>
          <p:nvPr/>
        </p:nvSpPr>
        <p:spPr>
          <a:xfrm>
            <a:off x="6265447" y="2839180"/>
            <a:ext cx="2451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 </a:t>
            </a:r>
            <a:r>
              <a:rPr lang="ru-RU" sz="1200" b="1" dirty="0"/>
              <a:t>3</a:t>
            </a:r>
            <a:r>
              <a:rPr lang="en-US" sz="1200" b="1" dirty="0"/>
              <a:t>. DED1 </a:t>
            </a:r>
            <a:r>
              <a:rPr lang="ru-RU" sz="1200" b="1" dirty="0"/>
              <a:t>и </a:t>
            </a:r>
            <a:r>
              <a:rPr lang="en-US" sz="1200" b="1" dirty="0"/>
              <a:t>DED2 </a:t>
            </a:r>
            <a:r>
              <a:rPr lang="ru-RU" sz="1200" b="1" dirty="0"/>
              <a:t>домены </a:t>
            </a:r>
            <a:r>
              <a:rPr lang="en-US" sz="1200" b="1" dirty="0"/>
              <a:t>c-FLIP</a:t>
            </a:r>
            <a:r>
              <a:rPr lang="ru-RU" sz="1200" b="1" dirty="0"/>
              <a:t> необходимы для рекрутирования </a:t>
            </a:r>
            <a:r>
              <a:rPr lang="en-US" sz="1200" b="1" dirty="0"/>
              <a:t>c-FLIP </a:t>
            </a:r>
            <a:r>
              <a:rPr lang="ru-RU" sz="1200" b="1" dirty="0"/>
              <a:t>в </a:t>
            </a:r>
            <a:r>
              <a:rPr lang="en-US" sz="1200" b="1" dirty="0"/>
              <a:t>DISC</a:t>
            </a:r>
          </a:p>
          <a:p>
            <a:pPr algn="ctr"/>
            <a:r>
              <a:rPr lang="en-US" sz="1200" dirty="0"/>
              <a:t> (Hwang et al., 2014; </a:t>
            </a:r>
            <a:r>
              <a:rPr lang="en-US" sz="1200" dirty="0" err="1"/>
              <a:t>Ueffing</a:t>
            </a:r>
            <a:r>
              <a:rPr lang="en-US" sz="1200" dirty="0"/>
              <a:t> et al., 2008)</a:t>
            </a:r>
            <a:r>
              <a:rPr lang="ru-RU" sz="1200" dirty="0"/>
              <a:t>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39BB16D-1C19-488D-ADA8-AD2071F918FE}"/>
              </a:ext>
            </a:extLst>
          </p:cNvPr>
          <p:cNvSpPr/>
          <p:nvPr/>
        </p:nvSpPr>
        <p:spPr>
          <a:xfrm>
            <a:off x="5978826" y="4227393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4</a:t>
            </a:r>
            <a:r>
              <a:rPr lang="en-US" sz="1200" b="1" dirty="0"/>
              <a:t>. </a:t>
            </a:r>
            <a:r>
              <a:rPr lang="ru-RU" sz="1200" b="1" dirty="0"/>
              <a:t>Существует прокаспаза-8 –зависимое связывание </a:t>
            </a:r>
            <a:r>
              <a:rPr lang="en-US" sz="1200" b="1" dirty="0"/>
              <a:t>c-FLIP </a:t>
            </a:r>
            <a:r>
              <a:rPr lang="ru-RU" sz="1200" b="1" dirty="0"/>
              <a:t>в комплекс </a:t>
            </a:r>
            <a:r>
              <a:rPr lang="en-US" sz="1200" b="1" dirty="0"/>
              <a:t>DISC</a:t>
            </a:r>
            <a:r>
              <a:rPr lang="ru-RU" sz="1200" b="1" dirty="0"/>
              <a:t> </a:t>
            </a:r>
            <a:r>
              <a:rPr lang="en-US" sz="1200" dirty="0"/>
              <a:t>(Hughes et al., 2014)</a:t>
            </a:r>
            <a:endParaRPr lang="ru-RU" sz="1200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942AAB9-2138-45B9-8162-9EA480331F4C}"/>
              </a:ext>
            </a:extLst>
          </p:cNvPr>
          <p:cNvSpPr/>
          <p:nvPr/>
        </p:nvSpPr>
        <p:spPr>
          <a:xfrm>
            <a:off x="1103786" y="3157276"/>
            <a:ext cx="3518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1. Согласно данным сайт-направленного мутагенеза:</a:t>
            </a:r>
            <a:endParaRPr lang="en-US" sz="1200" dirty="0"/>
          </a:p>
          <a:p>
            <a:pPr algn="ctr"/>
            <a:r>
              <a:rPr lang="en-US" sz="1200" dirty="0"/>
              <a:t> c-FLIP DED2 </a:t>
            </a:r>
            <a:r>
              <a:rPr lang="en-US" sz="1200" dirty="0" err="1"/>
              <a:t>Ib</a:t>
            </a:r>
            <a:r>
              <a:rPr lang="en-US" sz="1200" dirty="0"/>
              <a:t> </a:t>
            </a:r>
            <a:r>
              <a:rPr lang="ru-RU" sz="1200" dirty="0"/>
              <a:t>интерфейс (</a:t>
            </a:r>
            <a:r>
              <a:rPr lang="en-US" sz="1200" dirty="0"/>
              <a:t>α2/α5</a:t>
            </a:r>
            <a:r>
              <a:rPr lang="ru-RU" sz="1200" dirty="0"/>
              <a:t>) </a:t>
            </a:r>
            <a:r>
              <a:rPr lang="en-US" sz="1200" dirty="0"/>
              <a:t> </a:t>
            </a:r>
            <a:r>
              <a:rPr lang="ru-RU" sz="1200" dirty="0"/>
              <a:t>взаимодействует с</a:t>
            </a:r>
            <a:r>
              <a:rPr lang="en-US" sz="1200" dirty="0"/>
              <a:t> </a:t>
            </a:r>
            <a:r>
              <a:rPr lang="en-US" sz="1200" dirty="0" err="1"/>
              <a:t>Ia</a:t>
            </a:r>
            <a:r>
              <a:rPr lang="ru-RU" sz="1200" dirty="0"/>
              <a:t> интерфейсом</a:t>
            </a:r>
            <a:r>
              <a:rPr lang="en-US" sz="1200" dirty="0"/>
              <a:t> </a:t>
            </a:r>
            <a:r>
              <a:rPr lang="ru-RU" sz="1200" dirty="0"/>
              <a:t>(</a:t>
            </a:r>
            <a:r>
              <a:rPr lang="en-US" sz="1200" dirty="0"/>
              <a:t>α1/α4</a:t>
            </a:r>
            <a:r>
              <a:rPr lang="ru-RU" sz="1200" dirty="0"/>
              <a:t>) </a:t>
            </a:r>
            <a:r>
              <a:rPr lang="en-US" sz="1200" dirty="0"/>
              <a:t>FADD DED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Прокаспаза-8 связывается с </a:t>
            </a:r>
            <a:r>
              <a:rPr lang="en-US" sz="1200" dirty="0"/>
              <a:t>FADD DED </a:t>
            </a:r>
            <a:r>
              <a:rPr lang="ru-RU" sz="1200" dirty="0"/>
              <a:t>путём взаимодействия </a:t>
            </a:r>
            <a:r>
              <a:rPr lang="en-US" sz="1200" dirty="0"/>
              <a:t>DED1 </a:t>
            </a:r>
            <a:r>
              <a:rPr lang="en-US" sz="1200" dirty="0" err="1"/>
              <a:t>Ia</a:t>
            </a:r>
            <a:r>
              <a:rPr lang="en-US" sz="1200" dirty="0"/>
              <a:t> </a:t>
            </a:r>
            <a:r>
              <a:rPr lang="ru-RU" sz="1200" dirty="0"/>
              <a:t>интерфейса </a:t>
            </a:r>
            <a:r>
              <a:rPr lang="en-US" sz="1200" dirty="0"/>
              <a:t>c FADD </a:t>
            </a:r>
            <a:r>
              <a:rPr lang="en-US" sz="1200" dirty="0" err="1"/>
              <a:t>Ib</a:t>
            </a:r>
            <a:r>
              <a:rPr lang="en-US" sz="1200" dirty="0"/>
              <a:t> </a:t>
            </a:r>
            <a:r>
              <a:rPr lang="en-US" sz="1200" b="1" dirty="0"/>
              <a:t>(</a:t>
            </a:r>
            <a:r>
              <a:rPr lang="en-US" sz="1200" b="1" dirty="0" err="1"/>
              <a:t>Majkut</a:t>
            </a:r>
            <a:r>
              <a:rPr lang="en-US" sz="1200" b="1" dirty="0"/>
              <a:t> et al., 2014</a:t>
            </a:r>
            <a:r>
              <a:rPr lang="en-US" sz="1200" dirty="0"/>
              <a:t>).</a:t>
            </a:r>
            <a:endParaRPr lang="ru-RU" sz="1200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6244D32-4F71-4DEB-A218-7B89A028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05678"/>
            <a:ext cx="1143476" cy="91926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C50D84-CDAF-40BC-8514-D55617691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040" y="4033655"/>
            <a:ext cx="1380514" cy="1033809"/>
          </a:xfrm>
          <a:prstGeom prst="rect">
            <a:avLst/>
          </a:prstGeom>
        </p:spPr>
      </p:pic>
      <p:sp>
        <p:nvSpPr>
          <p:cNvPr id="62" name="Овал 61">
            <a:extLst>
              <a:ext uri="{FF2B5EF4-FFF2-40B4-BE49-F238E27FC236}">
                <a16:creationId xmlns:a16="http://schemas.microsoft.com/office/drawing/2014/main" id="{E741EDFF-DB6B-402C-B4D6-2CA971635250}"/>
              </a:ext>
            </a:extLst>
          </p:cNvPr>
          <p:cNvSpPr/>
          <p:nvPr/>
        </p:nvSpPr>
        <p:spPr>
          <a:xfrm>
            <a:off x="4572000" y="4297958"/>
            <a:ext cx="441549" cy="452545"/>
          </a:xfrm>
          <a:prstGeom prst="ellipse">
            <a:avLst/>
          </a:prstGeom>
          <a:noFill/>
          <a:ln w="53975">
            <a:solidFill>
              <a:srgbClr val="22D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8665D-E8E6-4C03-8774-2F672AC73EAB}"/>
              </a:ext>
            </a:extLst>
          </p:cNvPr>
          <p:cNvSpPr txBox="1"/>
          <p:nvPr/>
        </p:nvSpPr>
        <p:spPr>
          <a:xfrm>
            <a:off x="0" y="237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Соответствие модели комплекса </a:t>
            </a:r>
            <a:r>
              <a:rPr lang="en-US" sz="1600" b="1" dirty="0"/>
              <a:t>DISC</a:t>
            </a:r>
            <a:r>
              <a:rPr lang="ru-RU" sz="1600" b="1" dirty="0"/>
              <a:t> экспериментальным данным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19CAD478-FF8B-4AA0-BDB6-282DD297677C}"/>
              </a:ext>
            </a:extLst>
          </p:cNvPr>
          <p:cNvSpPr/>
          <p:nvPr/>
        </p:nvSpPr>
        <p:spPr>
          <a:xfrm>
            <a:off x="6907764" y="1265203"/>
            <a:ext cx="1766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2</a:t>
            </a:r>
            <a:r>
              <a:rPr lang="en-US" sz="1200" b="1" dirty="0"/>
              <a:t>. </a:t>
            </a:r>
            <a:r>
              <a:rPr lang="ru-RU" sz="1200" b="1" dirty="0"/>
              <a:t>Данные количественной масс-спектрометрии </a:t>
            </a:r>
            <a:r>
              <a:rPr lang="ru-RU" sz="1200" dirty="0"/>
              <a:t>(</a:t>
            </a:r>
            <a:r>
              <a:rPr lang="en-US" sz="1200" dirty="0" err="1"/>
              <a:t>Hillert</a:t>
            </a:r>
            <a:r>
              <a:rPr lang="en-US" sz="1200" dirty="0"/>
              <a:t>, </a:t>
            </a:r>
            <a:r>
              <a:rPr lang="en-US" sz="1200" dirty="0" err="1"/>
              <a:t>Ivanisenko</a:t>
            </a:r>
            <a:r>
              <a:rPr lang="en-US" sz="1200" dirty="0"/>
              <a:t> et al., 2020)</a:t>
            </a:r>
            <a:endParaRPr lang="ru-RU" sz="1200" dirty="0"/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B505771D-FEFD-42B3-98FA-13F25899AAAD}"/>
              </a:ext>
            </a:extLst>
          </p:cNvPr>
          <p:cNvCxnSpPr>
            <a:cxnSpLocks/>
          </p:cNvCxnSpPr>
          <p:nvPr/>
        </p:nvCxnSpPr>
        <p:spPr>
          <a:xfrm>
            <a:off x="4117438" y="4550559"/>
            <a:ext cx="39374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Овал 69">
            <a:extLst>
              <a:ext uri="{FF2B5EF4-FFF2-40B4-BE49-F238E27FC236}">
                <a16:creationId xmlns:a16="http://schemas.microsoft.com/office/drawing/2014/main" id="{FE4B77A7-C3FB-43FA-88ED-47A272F66798}"/>
              </a:ext>
            </a:extLst>
          </p:cNvPr>
          <p:cNvSpPr/>
          <p:nvPr/>
        </p:nvSpPr>
        <p:spPr>
          <a:xfrm>
            <a:off x="755575" y="3402298"/>
            <a:ext cx="486775" cy="452545"/>
          </a:xfrm>
          <a:prstGeom prst="ellipse">
            <a:avLst/>
          </a:prstGeom>
          <a:noFill/>
          <a:ln w="53975">
            <a:solidFill>
              <a:srgbClr val="22DB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C6A3042-B5EC-4408-B5A8-CA8C977DC0B5}"/>
              </a:ext>
            </a:extLst>
          </p:cNvPr>
          <p:cNvCxnSpPr>
            <a:cxnSpLocks/>
          </p:cNvCxnSpPr>
          <p:nvPr/>
        </p:nvCxnSpPr>
        <p:spPr>
          <a:xfrm flipH="1" flipV="1">
            <a:off x="1257533" y="3591833"/>
            <a:ext cx="378370" cy="6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0870BE2E-18A5-4BA9-8B48-7D693651C82B}"/>
              </a:ext>
            </a:extLst>
          </p:cNvPr>
          <p:cNvGrpSpPr>
            <a:grpSpLocks noChangeAspect="1"/>
          </p:cNvGrpSpPr>
          <p:nvPr/>
        </p:nvGrpSpPr>
        <p:grpSpPr>
          <a:xfrm>
            <a:off x="469787" y="329216"/>
            <a:ext cx="3903519" cy="1117564"/>
            <a:chOff x="3737858" y="3398109"/>
            <a:chExt cx="3317370" cy="949751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5CD613AB-98F9-4957-B56D-A10C90C65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7858" y="3656798"/>
              <a:ext cx="3317370" cy="425107"/>
            </a:xfrm>
            <a:prstGeom prst="rect">
              <a:avLst/>
            </a:prstGeom>
          </p:spPr>
        </p:pic>
        <p:pic>
          <p:nvPicPr>
            <p:cNvPr id="73" name="Picture 50">
              <a:extLst>
                <a:ext uri="{FF2B5EF4-FFF2-40B4-BE49-F238E27FC236}">
                  <a16:creationId xmlns:a16="http://schemas.microsoft.com/office/drawing/2014/main" id="{BC8FE4CA-0F6B-432B-B018-F2062A449A32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4364564" y="4014116"/>
              <a:ext cx="336960" cy="319680"/>
            </a:xfrm>
            <a:prstGeom prst="rect">
              <a:avLst/>
            </a:prstGeom>
          </p:spPr>
        </p:pic>
        <p:pic>
          <p:nvPicPr>
            <p:cNvPr id="74" name="Picture 50">
              <a:extLst>
                <a:ext uri="{FF2B5EF4-FFF2-40B4-BE49-F238E27FC236}">
                  <a16:creationId xmlns:a16="http://schemas.microsoft.com/office/drawing/2014/main" id="{C11D7D23-23CA-4084-8BDF-729BFA8AAEAD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5536563" y="4021212"/>
              <a:ext cx="336960" cy="319680"/>
            </a:xfrm>
            <a:prstGeom prst="rect">
              <a:avLst/>
            </a:prstGeom>
          </p:spPr>
        </p:pic>
        <p:pic>
          <p:nvPicPr>
            <p:cNvPr id="75" name="Picture 50">
              <a:extLst>
                <a:ext uri="{FF2B5EF4-FFF2-40B4-BE49-F238E27FC236}">
                  <a16:creationId xmlns:a16="http://schemas.microsoft.com/office/drawing/2014/main" id="{42D7076C-0694-48DE-B725-B3DCDC84DCCF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6379559" y="4021212"/>
              <a:ext cx="336960" cy="319680"/>
            </a:xfrm>
            <a:prstGeom prst="rect">
              <a:avLst/>
            </a:prstGeom>
          </p:spPr>
        </p:pic>
        <p:pic>
          <p:nvPicPr>
            <p:cNvPr id="76" name="Picture 50">
              <a:extLst>
                <a:ext uri="{FF2B5EF4-FFF2-40B4-BE49-F238E27FC236}">
                  <a16:creationId xmlns:a16="http://schemas.microsoft.com/office/drawing/2014/main" id="{CE9BE777-E20C-4082-8375-1789C6087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16188" y="3423397"/>
              <a:ext cx="335507" cy="320040"/>
            </a:xfrm>
            <a:prstGeom prst="rect">
              <a:avLst/>
            </a:prstGeom>
          </p:spPr>
        </p:pic>
        <p:pic>
          <p:nvPicPr>
            <p:cNvPr id="77" name="Picture 50">
              <a:extLst>
                <a:ext uri="{FF2B5EF4-FFF2-40B4-BE49-F238E27FC236}">
                  <a16:creationId xmlns:a16="http://schemas.microsoft.com/office/drawing/2014/main" id="{96C1C27E-A6C3-4860-9AEB-D591F5948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7862" y="3422230"/>
              <a:ext cx="335507" cy="320040"/>
            </a:xfrm>
            <a:prstGeom prst="rect">
              <a:avLst/>
            </a:prstGeom>
          </p:spPr>
        </p:pic>
        <p:pic>
          <p:nvPicPr>
            <p:cNvPr id="78" name="Picture 50">
              <a:extLst>
                <a:ext uri="{FF2B5EF4-FFF2-40B4-BE49-F238E27FC236}">
                  <a16:creationId xmlns:a16="http://schemas.microsoft.com/office/drawing/2014/main" id="{2D02FE1A-FF94-4520-A7EF-C7B55A6FE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106" y="3422141"/>
              <a:ext cx="335507" cy="320040"/>
            </a:xfrm>
            <a:prstGeom prst="rect">
              <a:avLst/>
            </a:prstGeom>
          </p:spPr>
        </p:pic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B7DFF066-7175-482E-B55C-25E1140D1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468231" y="3422141"/>
              <a:ext cx="281325" cy="502515"/>
            </a:xfrm>
            <a:prstGeom prst="rect">
              <a:avLst/>
            </a:prstGeom>
          </p:spPr>
        </p:pic>
        <p:pic>
          <p:nvPicPr>
            <p:cNvPr id="80" name="Picture 40">
              <a:extLst>
                <a:ext uri="{FF2B5EF4-FFF2-40B4-BE49-F238E27FC236}">
                  <a16:creationId xmlns:a16="http://schemas.microsoft.com/office/drawing/2014/main" id="{4CF28E2E-EF09-477F-8ED2-7074D5186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6322982" y="3415904"/>
              <a:ext cx="281325" cy="502515"/>
            </a:xfrm>
            <a:prstGeom prst="rect">
              <a:avLst/>
            </a:prstGeom>
          </p:spPr>
        </p:pic>
        <p:pic>
          <p:nvPicPr>
            <p:cNvPr id="81" name="Picture 47">
              <a:extLst>
                <a:ext uri="{FF2B5EF4-FFF2-40B4-BE49-F238E27FC236}">
                  <a16:creationId xmlns:a16="http://schemas.microsoft.com/office/drawing/2014/main" id="{4FEB8578-4700-41CB-85ED-74CED640A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703369" y="3997052"/>
              <a:ext cx="230426" cy="345639"/>
            </a:xfrm>
            <a:prstGeom prst="rect">
              <a:avLst/>
            </a:prstGeom>
          </p:spPr>
        </p:pic>
        <p:pic>
          <p:nvPicPr>
            <p:cNvPr id="82" name="Picture 51">
              <a:extLst>
                <a:ext uri="{FF2B5EF4-FFF2-40B4-BE49-F238E27FC236}">
                  <a16:creationId xmlns:a16="http://schemas.microsoft.com/office/drawing/2014/main" id="{91492318-B78B-452B-99FC-6F93A1290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828867" y="3972071"/>
              <a:ext cx="170398" cy="312421"/>
            </a:xfrm>
            <a:prstGeom prst="rect">
              <a:avLst/>
            </a:prstGeom>
          </p:spPr>
        </p:pic>
        <p:pic>
          <p:nvPicPr>
            <p:cNvPr id="83" name="Picture 51">
              <a:extLst>
                <a:ext uri="{FF2B5EF4-FFF2-40B4-BE49-F238E27FC236}">
                  <a16:creationId xmlns:a16="http://schemas.microsoft.com/office/drawing/2014/main" id="{0188312D-AA6F-43E9-9D01-E74A3520F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049744" y="3982525"/>
              <a:ext cx="170398" cy="312421"/>
            </a:xfrm>
            <a:prstGeom prst="rect">
              <a:avLst/>
            </a:prstGeom>
          </p:spPr>
        </p:pic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314FB34A-468D-4FEE-AB31-AC81403663EB}"/>
                </a:ext>
              </a:extLst>
            </p:cNvPr>
            <p:cNvGrpSpPr/>
            <p:nvPr/>
          </p:nvGrpSpPr>
          <p:grpSpPr>
            <a:xfrm rot="10800000">
              <a:off x="4729154" y="3398109"/>
              <a:ext cx="295896" cy="370619"/>
              <a:chOff x="3683355" y="8544349"/>
              <a:chExt cx="369870" cy="463274"/>
            </a:xfrm>
          </p:grpSpPr>
          <p:pic>
            <p:nvPicPr>
              <p:cNvPr id="88" name="Picture 47">
                <a:extLst>
                  <a:ext uri="{FF2B5EF4-FFF2-40B4-BE49-F238E27FC236}">
                    <a16:creationId xmlns:a16="http://schemas.microsoft.com/office/drawing/2014/main" id="{6B74F3ED-CF63-45C6-B34B-E1B18BD97B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3683355" y="8575574"/>
                <a:ext cx="288032" cy="432049"/>
              </a:xfrm>
              <a:prstGeom prst="rect">
                <a:avLst/>
              </a:prstGeom>
            </p:spPr>
          </p:pic>
          <p:pic>
            <p:nvPicPr>
              <p:cNvPr id="89" name="Picture 51">
                <a:extLst>
                  <a:ext uri="{FF2B5EF4-FFF2-40B4-BE49-F238E27FC236}">
                    <a16:creationId xmlns:a16="http://schemas.microsoft.com/office/drawing/2014/main" id="{7130DF4C-C8E3-478F-B133-4C2E51A413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3840227" y="8544349"/>
                <a:ext cx="212998" cy="390526"/>
              </a:xfrm>
              <a:prstGeom prst="rect">
                <a:avLst/>
              </a:prstGeom>
            </p:spPr>
          </p:pic>
        </p:grpSp>
        <p:pic>
          <p:nvPicPr>
            <p:cNvPr id="85" name="Picture 47">
              <a:extLst>
                <a:ext uri="{FF2B5EF4-FFF2-40B4-BE49-F238E27FC236}">
                  <a16:creationId xmlns:a16="http://schemas.microsoft.com/office/drawing/2014/main" id="{126EB8E3-88B7-41E7-9AF3-93C8FCD40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780884" y="4002221"/>
              <a:ext cx="230426" cy="345639"/>
            </a:xfrm>
            <a:prstGeom prst="rect">
              <a:avLst/>
            </a:prstGeom>
          </p:spPr>
        </p:pic>
        <p:pic>
          <p:nvPicPr>
            <p:cNvPr id="86" name="Picture 51">
              <a:extLst>
                <a:ext uri="{FF2B5EF4-FFF2-40B4-BE49-F238E27FC236}">
                  <a16:creationId xmlns:a16="http://schemas.microsoft.com/office/drawing/2014/main" id="{CB2937C2-4C02-4A25-AE7A-74F2BBF27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906381" y="3977243"/>
              <a:ext cx="170398" cy="312421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573641A-9054-43C8-A9D3-85D315725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7412" y="3644396"/>
              <a:ext cx="2957526" cy="496203"/>
            </a:xfrm>
            <a:prstGeom prst="rect">
              <a:avLst/>
            </a:prstGeom>
          </p:spPr>
        </p:pic>
      </p:grp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1FDA8846-0BE7-4723-BA04-57F0B5A10FC9}"/>
              </a:ext>
            </a:extLst>
          </p:cNvPr>
          <p:cNvSpPr/>
          <p:nvPr/>
        </p:nvSpPr>
        <p:spPr>
          <a:xfrm>
            <a:off x="694465" y="1389958"/>
            <a:ext cx="3278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en-US" sz="1400" dirty="0" err="1"/>
              <a:t>Hillert</a:t>
            </a:r>
            <a:r>
              <a:rPr lang="en-US" sz="1400" dirty="0"/>
              <a:t>, </a:t>
            </a:r>
            <a:r>
              <a:rPr lang="en-US" sz="1400" dirty="0" err="1"/>
              <a:t>Ivanisenko</a:t>
            </a:r>
            <a:r>
              <a:rPr lang="en-US" sz="1400" dirty="0"/>
              <a:t> et al., 2020, Oncogene)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260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51130C-B1CC-4918-A049-059E02A7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8" y="374930"/>
            <a:ext cx="7986423" cy="4857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5C01AD-BC20-4F9A-AAAA-E3B29CE27F7F}"/>
              </a:ext>
            </a:extLst>
          </p:cNvPr>
          <p:cNvSpPr/>
          <p:nvPr/>
        </p:nvSpPr>
        <p:spPr>
          <a:xfrm>
            <a:off x="0" y="1312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Моделирование по гомологии </a:t>
            </a:r>
            <a:r>
              <a:rPr lang="en-US" sz="1600" b="1" dirty="0"/>
              <a:t>c-FLIP DED1/DED2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9951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0188C627-2E2A-4D06-8457-8CBF1E416336}"/>
              </a:ext>
            </a:extLst>
          </p:cNvPr>
          <p:cNvGrpSpPr/>
          <p:nvPr/>
        </p:nvGrpSpPr>
        <p:grpSpPr>
          <a:xfrm>
            <a:off x="-42349" y="662844"/>
            <a:ext cx="9197526" cy="1219999"/>
            <a:chOff x="-42349" y="568383"/>
            <a:chExt cx="9197526" cy="1847791"/>
          </a:xfrm>
        </p:grpSpPr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id="{601091DA-0207-4B41-B467-9218EF498FD0}"/>
                </a:ext>
              </a:extLst>
            </p:cNvPr>
            <p:cNvGrpSpPr/>
            <p:nvPr/>
          </p:nvGrpSpPr>
          <p:grpSpPr>
            <a:xfrm>
              <a:off x="2608020" y="568610"/>
              <a:ext cx="4346686" cy="1843756"/>
              <a:chOff x="3553950" y="552371"/>
              <a:chExt cx="4346686" cy="1891250"/>
            </a:xfrm>
          </p:grpSpPr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9AAD228F-B0B9-4727-A091-8F1925D50278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9" name="Рисунок 198">
                  <a:extLst>
                    <a:ext uri="{FF2B5EF4-FFF2-40B4-BE49-F238E27FC236}">
                      <a16:creationId xmlns:a16="http://schemas.microsoft.com/office/drawing/2014/main" id="{03A535A6-B767-493D-8E4C-164821010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0" name="Рисунок 199">
                  <a:extLst>
                    <a:ext uri="{FF2B5EF4-FFF2-40B4-BE49-F238E27FC236}">
                      <a16:creationId xmlns:a16="http://schemas.microsoft.com/office/drawing/2014/main" id="{B7881693-AF10-474E-B16E-FA53C101E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1" name="Рисунок 200">
                  <a:extLst>
                    <a:ext uri="{FF2B5EF4-FFF2-40B4-BE49-F238E27FC236}">
                      <a16:creationId xmlns:a16="http://schemas.microsoft.com/office/drawing/2014/main" id="{44B69EB8-3ADC-4A2D-80C6-EB9D71319F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2" name="Рисунок 201">
                  <a:extLst>
                    <a:ext uri="{FF2B5EF4-FFF2-40B4-BE49-F238E27FC236}">
                      <a16:creationId xmlns:a16="http://schemas.microsoft.com/office/drawing/2014/main" id="{75AE0DCB-603F-4A5C-B21A-D9E5E89BF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0C9A6EEE-939F-45EF-8321-E4862209EFD3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5" name="Рисунок 194">
                  <a:extLst>
                    <a:ext uri="{FF2B5EF4-FFF2-40B4-BE49-F238E27FC236}">
                      <a16:creationId xmlns:a16="http://schemas.microsoft.com/office/drawing/2014/main" id="{54ACE3C3-CA13-4E62-90E0-2E7D9ABC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6" name="Рисунок 195">
                  <a:extLst>
                    <a:ext uri="{FF2B5EF4-FFF2-40B4-BE49-F238E27FC236}">
                      <a16:creationId xmlns:a16="http://schemas.microsoft.com/office/drawing/2014/main" id="{EEE75B62-2C51-4152-A5A1-291B47C27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7" name="Рисунок 196">
                  <a:extLst>
                    <a:ext uri="{FF2B5EF4-FFF2-40B4-BE49-F238E27FC236}">
                      <a16:creationId xmlns:a16="http://schemas.microsoft.com/office/drawing/2014/main" id="{4F22BE38-DA54-4D92-BE8D-B92C2F1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8" name="Рисунок 197">
                  <a:extLst>
                    <a:ext uri="{FF2B5EF4-FFF2-40B4-BE49-F238E27FC236}">
                      <a16:creationId xmlns:a16="http://schemas.microsoft.com/office/drawing/2014/main" id="{7CBF3245-2189-4BA5-8A84-3BFCA5D36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8813C38C-CECD-4FD7-9623-A5A5F82F5EB4}"/>
                </a:ext>
              </a:extLst>
            </p:cNvPr>
            <p:cNvGrpSpPr/>
            <p:nvPr/>
          </p:nvGrpSpPr>
          <p:grpSpPr>
            <a:xfrm>
              <a:off x="-42349" y="571527"/>
              <a:ext cx="4346686" cy="1843756"/>
              <a:chOff x="3553950" y="552371"/>
              <a:chExt cx="4346686" cy="1891250"/>
            </a:xfrm>
          </p:grpSpPr>
          <p:grpSp>
            <p:nvGrpSpPr>
              <p:cNvPr id="204" name="Группа 203">
                <a:extLst>
                  <a:ext uri="{FF2B5EF4-FFF2-40B4-BE49-F238E27FC236}">
                    <a16:creationId xmlns:a16="http://schemas.microsoft.com/office/drawing/2014/main" id="{68A48696-06A4-4CB0-B4DA-F16229704D2D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10" name="Рисунок 209">
                  <a:extLst>
                    <a:ext uri="{FF2B5EF4-FFF2-40B4-BE49-F238E27FC236}">
                      <a16:creationId xmlns:a16="http://schemas.microsoft.com/office/drawing/2014/main" id="{23F0A0DA-14A3-4116-9E90-CD0922210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2" name="Рисунок 211">
                  <a:extLst>
                    <a:ext uri="{FF2B5EF4-FFF2-40B4-BE49-F238E27FC236}">
                      <a16:creationId xmlns:a16="http://schemas.microsoft.com/office/drawing/2014/main" id="{3CD7945F-9E7D-4533-BEFE-D12C9CB9C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3" name="Рисунок 212">
                  <a:extLst>
                    <a:ext uri="{FF2B5EF4-FFF2-40B4-BE49-F238E27FC236}">
                      <a16:creationId xmlns:a16="http://schemas.microsoft.com/office/drawing/2014/main" id="{56D17C81-C23C-40DB-BE96-ECE4A8CE2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6" name="Рисунок 215">
                  <a:extLst>
                    <a:ext uri="{FF2B5EF4-FFF2-40B4-BE49-F238E27FC236}">
                      <a16:creationId xmlns:a16="http://schemas.microsoft.com/office/drawing/2014/main" id="{FBCB1061-2734-4048-9009-3334A30A3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Группа 204">
                <a:extLst>
                  <a:ext uri="{FF2B5EF4-FFF2-40B4-BE49-F238E27FC236}">
                    <a16:creationId xmlns:a16="http://schemas.microsoft.com/office/drawing/2014/main" id="{DC2EC4F4-7C7C-4AAC-B411-48253F727E96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06" name="Рисунок 205">
                  <a:extLst>
                    <a:ext uri="{FF2B5EF4-FFF2-40B4-BE49-F238E27FC236}">
                      <a16:creationId xmlns:a16="http://schemas.microsoft.com/office/drawing/2014/main" id="{E85B671D-8340-4AEA-BFF1-9B07860ED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7" name="Рисунок 206">
                  <a:extLst>
                    <a:ext uri="{FF2B5EF4-FFF2-40B4-BE49-F238E27FC236}">
                      <a16:creationId xmlns:a16="http://schemas.microsoft.com/office/drawing/2014/main" id="{A6463FF7-317A-4250-A5B1-3CD469660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8" name="Рисунок 207">
                  <a:extLst>
                    <a:ext uri="{FF2B5EF4-FFF2-40B4-BE49-F238E27FC236}">
                      <a16:creationId xmlns:a16="http://schemas.microsoft.com/office/drawing/2014/main" id="{736BC257-B73B-474A-B0AF-C3F27B7CB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9" name="Рисунок 208">
                  <a:extLst>
                    <a:ext uri="{FF2B5EF4-FFF2-40B4-BE49-F238E27FC236}">
                      <a16:creationId xmlns:a16="http://schemas.microsoft.com/office/drawing/2014/main" id="{29D1356A-173C-4DEB-BF05-A794D6543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82F8A331-F670-42FB-B2F5-6E7E30515FD4}"/>
                </a:ext>
              </a:extLst>
            </p:cNvPr>
            <p:cNvGrpSpPr/>
            <p:nvPr/>
          </p:nvGrpSpPr>
          <p:grpSpPr>
            <a:xfrm>
              <a:off x="6868480" y="568383"/>
              <a:ext cx="2286697" cy="1847791"/>
              <a:chOff x="3553950" y="557671"/>
              <a:chExt cx="2286697" cy="1895389"/>
            </a:xfrm>
          </p:grpSpPr>
          <p:grpSp>
            <p:nvGrpSpPr>
              <p:cNvPr id="219" name="Группа 218">
                <a:extLst>
                  <a:ext uri="{FF2B5EF4-FFF2-40B4-BE49-F238E27FC236}">
                    <a16:creationId xmlns:a16="http://schemas.microsoft.com/office/drawing/2014/main" id="{543E2F5C-D237-4603-BCEC-86FDB60F1E72}"/>
                  </a:ext>
                </a:extLst>
              </p:cNvPr>
              <p:cNvGrpSpPr/>
              <p:nvPr/>
            </p:nvGrpSpPr>
            <p:grpSpPr>
              <a:xfrm>
                <a:off x="3553950" y="557671"/>
                <a:ext cx="2225254" cy="1895389"/>
                <a:chOff x="1331640" y="1617449"/>
                <a:chExt cx="2225254" cy="1895389"/>
              </a:xfrm>
            </p:grpSpPr>
            <p:pic>
              <p:nvPicPr>
                <p:cNvPr id="221" name="Рисунок 220">
                  <a:extLst>
                    <a:ext uri="{FF2B5EF4-FFF2-40B4-BE49-F238E27FC236}">
                      <a16:creationId xmlns:a16="http://schemas.microsoft.com/office/drawing/2014/main" id="{FA6C8DA1-FEBA-4B8A-ADEE-8C8BB23BC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2" name="Рисунок 221">
                  <a:extLst>
                    <a:ext uri="{FF2B5EF4-FFF2-40B4-BE49-F238E27FC236}">
                      <a16:creationId xmlns:a16="http://schemas.microsoft.com/office/drawing/2014/main" id="{A08EE124-18CE-41D4-9431-75EBA0AFB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3" name="Рисунок 222">
                  <a:extLst>
                    <a:ext uri="{FF2B5EF4-FFF2-40B4-BE49-F238E27FC236}">
                      <a16:creationId xmlns:a16="http://schemas.microsoft.com/office/drawing/2014/main" id="{03BA4D9D-098F-4533-B239-920F85277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26888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31" name="Рисунок 230">
                  <a:extLst>
                    <a:ext uri="{FF2B5EF4-FFF2-40B4-BE49-F238E27FC236}">
                      <a16:creationId xmlns:a16="http://schemas.microsoft.com/office/drawing/2014/main" id="{908FFA8A-EED2-4FDF-BA33-8106671E3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26888"/>
                  <a:ext cx="627529" cy="1885950"/>
                </a:xfrm>
                <a:prstGeom prst="rect">
                  <a:avLst/>
                </a:prstGeom>
              </p:spPr>
            </p:pic>
          </p:grpSp>
          <p:pic>
            <p:nvPicPr>
              <p:cNvPr id="220" name="Рисунок 219">
                <a:extLst>
                  <a:ext uri="{FF2B5EF4-FFF2-40B4-BE49-F238E27FC236}">
                    <a16:creationId xmlns:a16="http://schemas.microsoft.com/office/drawing/2014/main" id="{A7C1FE1A-B615-4FD0-8910-2EC06A27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96" b="89899" l="89667" r="99667">
                            <a14:foregroundMark x1="92500" y1="46465" x2="92500" y2="46465"/>
                            <a14:foregroundMark x1="92667" y1="48990" x2="92667" y2="48990"/>
                            <a14:foregroundMark x1="96167" y1="51515" x2="96167" y2="51515"/>
                            <a14:foregroundMark x1="99667" y1="51010" x2="99667" y2="51010"/>
                            <a14:foregroundMark x1="89667" y1="46970" x2="89667" y2="469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20" r="8088"/>
              <a:stretch/>
            </p:blipFill>
            <p:spPr>
              <a:xfrm>
                <a:off x="5675382" y="563546"/>
                <a:ext cx="165265" cy="1885950"/>
              </a:xfrm>
              <a:prstGeom prst="rect">
                <a:avLst/>
              </a:prstGeom>
            </p:spPr>
          </p:pic>
        </p:grpSp>
      </p:grp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2AC83EF4-1A61-476C-8C8B-A38ACF671E74}"/>
              </a:ext>
            </a:extLst>
          </p:cNvPr>
          <p:cNvSpPr/>
          <p:nvPr/>
        </p:nvSpPr>
        <p:spPr>
          <a:xfrm rot="5400000">
            <a:off x="2849101" y="-1443564"/>
            <a:ext cx="3445795" cy="9144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D1F19F-B8E4-49DD-9C57-A8B17898B7E0}"/>
              </a:ext>
            </a:extLst>
          </p:cNvPr>
          <p:cNvGrpSpPr/>
          <p:nvPr/>
        </p:nvGrpSpPr>
        <p:grpSpPr>
          <a:xfrm>
            <a:off x="4567724" y="551978"/>
            <a:ext cx="254143" cy="427767"/>
            <a:chOff x="4153888" y="1069662"/>
            <a:chExt cx="326926" cy="518957"/>
          </a:xfrm>
        </p:grpSpPr>
        <p:sp>
          <p:nvSpPr>
            <p:cNvPr id="5" name="Скругленный прямоугольник 62">
              <a:extLst>
                <a:ext uri="{FF2B5EF4-FFF2-40B4-BE49-F238E27FC236}">
                  <a16:creationId xmlns:a16="http://schemas.microsoft.com/office/drawing/2014/main" id="{3B2D0994-1D8A-407D-A6B0-98258E99574F}"/>
                </a:ext>
              </a:extLst>
            </p:cNvPr>
            <p:cNvSpPr/>
            <p:nvPr/>
          </p:nvSpPr>
          <p:spPr>
            <a:xfrm rot="5400000">
              <a:off x="4016448" y="1207102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6" name="Скругленный прямоугольник 63">
              <a:extLst>
                <a:ext uri="{FF2B5EF4-FFF2-40B4-BE49-F238E27FC236}">
                  <a16:creationId xmlns:a16="http://schemas.microsoft.com/office/drawing/2014/main" id="{9738547B-CF2D-4CE7-88A0-96745F8409E8}"/>
                </a:ext>
              </a:extLst>
            </p:cNvPr>
            <p:cNvSpPr/>
            <p:nvPr/>
          </p:nvSpPr>
          <p:spPr>
            <a:xfrm rot="5400000">
              <a:off x="4179911" y="1212680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7" name="Скругленный прямоугольник 64">
              <a:extLst>
                <a:ext uri="{FF2B5EF4-FFF2-40B4-BE49-F238E27FC236}">
                  <a16:creationId xmlns:a16="http://schemas.microsoft.com/office/drawing/2014/main" id="{AEB3F080-D0D7-46B3-BE3A-0DC6C79FB71A}"/>
                </a:ext>
              </a:extLst>
            </p:cNvPr>
            <p:cNvSpPr/>
            <p:nvPr/>
          </p:nvSpPr>
          <p:spPr>
            <a:xfrm rot="5400000">
              <a:off x="4100841" y="1287715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7013E5A-DA6F-4D5E-83C8-396416B18CC4}"/>
              </a:ext>
            </a:extLst>
          </p:cNvPr>
          <p:cNvCxnSpPr>
            <a:endCxn id="25" idx="1"/>
          </p:cNvCxnSpPr>
          <p:nvPr/>
        </p:nvCxnSpPr>
        <p:spPr>
          <a:xfrm flipH="1">
            <a:off x="4573250" y="1087898"/>
            <a:ext cx="234901" cy="42177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C94640-6E86-4611-B3A0-6CC7A61CDBF6}"/>
              </a:ext>
            </a:extLst>
          </p:cNvPr>
          <p:cNvCxnSpPr/>
          <p:nvPr/>
        </p:nvCxnSpPr>
        <p:spPr>
          <a:xfrm>
            <a:off x="4575386" y="1086651"/>
            <a:ext cx="252044" cy="43415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2D1FE24-A2EF-4616-9042-ACEDA804C3F1}"/>
              </a:ext>
            </a:extLst>
          </p:cNvPr>
          <p:cNvCxnSpPr/>
          <p:nvPr/>
        </p:nvCxnSpPr>
        <p:spPr>
          <a:xfrm>
            <a:off x="4694978" y="1080217"/>
            <a:ext cx="0" cy="468851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Скругленный прямоугольник 68">
            <a:extLst>
              <a:ext uri="{FF2B5EF4-FFF2-40B4-BE49-F238E27FC236}">
                <a16:creationId xmlns:a16="http://schemas.microsoft.com/office/drawing/2014/main" id="{3C973915-6126-499A-A044-F323C8164607}"/>
              </a:ext>
            </a:extLst>
          </p:cNvPr>
          <p:cNvSpPr/>
          <p:nvPr/>
        </p:nvSpPr>
        <p:spPr>
          <a:xfrm>
            <a:off x="4673620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4903248-939D-421D-8013-8E4024CA86D0}"/>
              </a:ext>
            </a:extLst>
          </p:cNvPr>
          <p:cNvGrpSpPr/>
          <p:nvPr/>
        </p:nvGrpSpPr>
        <p:grpSpPr>
          <a:xfrm>
            <a:off x="4507154" y="1509677"/>
            <a:ext cx="132941" cy="312077"/>
            <a:chOff x="4250663" y="2707587"/>
            <a:chExt cx="147712" cy="373517"/>
          </a:xfrm>
        </p:grpSpPr>
        <p:sp>
          <p:nvSpPr>
            <p:cNvPr id="23" name="Скругленный прямоугольник 80">
              <a:extLst>
                <a:ext uri="{FF2B5EF4-FFF2-40B4-BE49-F238E27FC236}">
                  <a16:creationId xmlns:a16="http://schemas.microsoft.com/office/drawing/2014/main" id="{3839F939-722A-4053-AF2D-5B3D89A1C1D1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Скругленный прямоугольник 82">
              <a:extLst>
                <a:ext uri="{FF2B5EF4-FFF2-40B4-BE49-F238E27FC236}">
                  <a16:creationId xmlns:a16="http://schemas.microsoft.com/office/drawing/2014/main" id="{EEA16727-9F6D-4AAB-B7E5-037EE5EC51A2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8" name="Скругленный прямоугольник 95">
            <a:extLst>
              <a:ext uri="{FF2B5EF4-FFF2-40B4-BE49-F238E27FC236}">
                <a16:creationId xmlns:a16="http://schemas.microsoft.com/office/drawing/2014/main" id="{7C55C0D0-7406-476C-B426-92CF948325AE}"/>
              </a:ext>
            </a:extLst>
          </p:cNvPr>
          <p:cNvSpPr/>
          <p:nvPr/>
        </p:nvSpPr>
        <p:spPr>
          <a:xfrm rot="1800000">
            <a:off x="4667479" y="1154259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39" name="Скругленный прямоугольник 96">
            <a:extLst>
              <a:ext uri="{FF2B5EF4-FFF2-40B4-BE49-F238E27FC236}">
                <a16:creationId xmlns:a16="http://schemas.microsoft.com/office/drawing/2014/main" id="{F172FFA0-3F0B-49CA-8EFA-98FE7E10DC1C}"/>
              </a:ext>
            </a:extLst>
          </p:cNvPr>
          <p:cNvSpPr/>
          <p:nvPr/>
        </p:nvSpPr>
        <p:spPr>
          <a:xfrm rot="19800000">
            <a:off x="4681318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7AF9A39-DE8B-428D-A3BF-0194CE5ED29E}"/>
              </a:ext>
            </a:extLst>
          </p:cNvPr>
          <p:cNvGrpSpPr/>
          <p:nvPr/>
        </p:nvGrpSpPr>
        <p:grpSpPr>
          <a:xfrm>
            <a:off x="4546133" y="695658"/>
            <a:ext cx="94533" cy="411593"/>
            <a:chOff x="4277388" y="1807686"/>
            <a:chExt cx="167490" cy="1408430"/>
          </a:xfrm>
        </p:grpSpPr>
        <p:sp>
          <p:nvSpPr>
            <p:cNvPr id="41" name="Скругленный прямоугольник 98">
              <a:extLst>
                <a:ext uri="{FF2B5EF4-FFF2-40B4-BE49-F238E27FC236}">
                  <a16:creationId xmlns:a16="http://schemas.microsoft.com/office/drawing/2014/main" id="{4F73B193-BFF2-47DF-84BE-B135F22C81B8}"/>
                </a:ext>
              </a:extLst>
            </p:cNvPr>
            <p:cNvSpPr/>
            <p:nvPr/>
          </p:nvSpPr>
          <p:spPr>
            <a:xfrm rot="5400000">
              <a:off x="4128010" y="195706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2" name="Скругленный прямоугольник 99">
              <a:extLst>
                <a:ext uri="{FF2B5EF4-FFF2-40B4-BE49-F238E27FC236}">
                  <a16:creationId xmlns:a16="http://schemas.microsoft.com/office/drawing/2014/main" id="{18999BF5-AFD7-4CBE-9F22-C498FDE464C9}"/>
                </a:ext>
              </a:extLst>
            </p:cNvPr>
            <p:cNvSpPr/>
            <p:nvPr/>
          </p:nvSpPr>
          <p:spPr>
            <a:xfrm rot="5400000">
              <a:off x="4128010" y="241804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3" name="Скругленный прямоугольник 100">
              <a:extLst>
                <a:ext uri="{FF2B5EF4-FFF2-40B4-BE49-F238E27FC236}">
                  <a16:creationId xmlns:a16="http://schemas.microsoft.com/office/drawing/2014/main" id="{FA5CB5C8-20AA-4744-BC6F-A82C7019DB32}"/>
                </a:ext>
              </a:extLst>
            </p:cNvPr>
            <p:cNvSpPr/>
            <p:nvPr/>
          </p:nvSpPr>
          <p:spPr>
            <a:xfrm rot="5400000">
              <a:off x="4128010" y="2899248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44" name="Скругленный прямоугольник 101">
            <a:extLst>
              <a:ext uri="{FF2B5EF4-FFF2-40B4-BE49-F238E27FC236}">
                <a16:creationId xmlns:a16="http://schemas.microsoft.com/office/drawing/2014/main" id="{89A446B0-E116-44EB-A730-1616760EC4AF}"/>
              </a:ext>
            </a:extLst>
          </p:cNvPr>
          <p:cNvSpPr/>
          <p:nvPr/>
        </p:nvSpPr>
        <p:spPr>
          <a:xfrm rot="5400000">
            <a:off x="4622874" y="738872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5" name="Скругленный прямоугольник 102">
            <a:extLst>
              <a:ext uri="{FF2B5EF4-FFF2-40B4-BE49-F238E27FC236}">
                <a16:creationId xmlns:a16="http://schemas.microsoft.com/office/drawing/2014/main" id="{75982857-3223-4500-89E9-F324611D0478}"/>
              </a:ext>
            </a:extLst>
          </p:cNvPr>
          <p:cNvSpPr/>
          <p:nvPr/>
        </p:nvSpPr>
        <p:spPr>
          <a:xfrm rot="5400000">
            <a:off x="4624415" y="874005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103">
            <a:extLst>
              <a:ext uri="{FF2B5EF4-FFF2-40B4-BE49-F238E27FC236}">
                <a16:creationId xmlns:a16="http://schemas.microsoft.com/office/drawing/2014/main" id="{2DCC4157-47ED-410F-A9FD-6F9C06B5C84B}"/>
              </a:ext>
            </a:extLst>
          </p:cNvPr>
          <p:cNvSpPr/>
          <p:nvPr/>
        </p:nvSpPr>
        <p:spPr>
          <a:xfrm rot="5400000">
            <a:off x="4624415" y="101463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7" name="Скругленный прямоугольник 104">
            <a:extLst>
              <a:ext uri="{FF2B5EF4-FFF2-40B4-BE49-F238E27FC236}">
                <a16:creationId xmlns:a16="http://schemas.microsoft.com/office/drawing/2014/main" id="{3F0D67EB-0761-4643-88CE-09FBE7DFBDA2}"/>
              </a:ext>
            </a:extLst>
          </p:cNvPr>
          <p:cNvSpPr/>
          <p:nvPr/>
        </p:nvSpPr>
        <p:spPr>
          <a:xfrm rot="5400000">
            <a:off x="4723234" y="71652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8" name="Скругленный прямоугольник 105">
            <a:extLst>
              <a:ext uri="{FF2B5EF4-FFF2-40B4-BE49-F238E27FC236}">
                <a16:creationId xmlns:a16="http://schemas.microsoft.com/office/drawing/2014/main" id="{473D3C08-E70D-4592-A81B-4E852DB3F8B9}"/>
              </a:ext>
            </a:extLst>
          </p:cNvPr>
          <p:cNvSpPr/>
          <p:nvPr/>
        </p:nvSpPr>
        <p:spPr>
          <a:xfrm rot="5400000">
            <a:off x="4723234" y="851234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9" name="Скругленный прямоугольник 106">
            <a:extLst>
              <a:ext uri="{FF2B5EF4-FFF2-40B4-BE49-F238E27FC236}">
                <a16:creationId xmlns:a16="http://schemas.microsoft.com/office/drawing/2014/main" id="{80E2907E-6539-41AB-95F4-2EF90F3A0F74}"/>
              </a:ext>
            </a:extLst>
          </p:cNvPr>
          <p:cNvSpPr/>
          <p:nvPr/>
        </p:nvSpPr>
        <p:spPr>
          <a:xfrm rot="5400000">
            <a:off x="4723234" y="991859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295" name="Полилиния 260">
            <a:extLst>
              <a:ext uri="{FF2B5EF4-FFF2-40B4-BE49-F238E27FC236}">
                <a16:creationId xmlns:a16="http://schemas.microsoft.com/office/drawing/2014/main" id="{DC1626C1-C0C6-4324-885E-030F4A758B5E}"/>
              </a:ext>
            </a:extLst>
          </p:cNvPr>
          <p:cNvSpPr/>
          <p:nvPr/>
        </p:nvSpPr>
        <p:spPr>
          <a:xfrm rot="16200000">
            <a:off x="4213458" y="1839021"/>
            <a:ext cx="232026" cy="72506"/>
          </a:xfrm>
          <a:custGeom>
            <a:avLst/>
            <a:gdLst>
              <a:gd name="connsiteX0" fmla="*/ 0 w 640080"/>
              <a:gd name="connsiteY0" fmla="*/ 200151 h 207771"/>
              <a:gd name="connsiteX1" fmla="*/ 121920 w 640080"/>
              <a:gd name="connsiteY1" fmla="*/ 24891 h 207771"/>
              <a:gd name="connsiteX2" fmla="*/ 358140 w 640080"/>
              <a:gd name="connsiteY2" fmla="*/ 2031 h 207771"/>
              <a:gd name="connsiteX3" fmla="*/ 556260 w 640080"/>
              <a:gd name="connsiteY3" fmla="*/ 32511 h 207771"/>
              <a:gd name="connsiteX4" fmla="*/ 640080 w 640080"/>
              <a:gd name="connsiteY4" fmla="*/ 207771 h 2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207771">
                <a:moveTo>
                  <a:pt x="0" y="200151"/>
                </a:moveTo>
                <a:cubicBezTo>
                  <a:pt x="31115" y="129031"/>
                  <a:pt x="62230" y="57911"/>
                  <a:pt x="121920" y="24891"/>
                </a:cubicBezTo>
                <a:cubicBezTo>
                  <a:pt x="181610" y="-8129"/>
                  <a:pt x="285750" y="761"/>
                  <a:pt x="358140" y="2031"/>
                </a:cubicBezTo>
                <a:cubicBezTo>
                  <a:pt x="430530" y="3301"/>
                  <a:pt x="509270" y="-1779"/>
                  <a:pt x="556260" y="32511"/>
                </a:cubicBezTo>
                <a:cubicBezTo>
                  <a:pt x="603250" y="66801"/>
                  <a:pt x="621665" y="137286"/>
                  <a:pt x="640080" y="207771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black"/>
              </a:solidFill>
            </a:endParaRPr>
          </a:p>
        </p:txBody>
      </p:sp>
      <p:sp>
        <p:nvSpPr>
          <p:cNvPr id="294" name="Скругленный прямоугольник 70">
            <a:extLst>
              <a:ext uri="{FF2B5EF4-FFF2-40B4-BE49-F238E27FC236}">
                <a16:creationId xmlns:a16="http://schemas.microsoft.com/office/drawing/2014/main" id="{FC379E1E-90B4-47BB-8A0A-607DFB4C8810}"/>
              </a:ext>
            </a:extLst>
          </p:cNvPr>
          <p:cNvSpPr/>
          <p:nvPr/>
        </p:nvSpPr>
        <p:spPr>
          <a:xfrm rot="16200000">
            <a:off x="4094759" y="2053694"/>
            <a:ext cx="400110" cy="132193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14" name="Скругленный прямоугольник 70">
            <a:extLst>
              <a:ext uri="{FF2B5EF4-FFF2-40B4-BE49-F238E27FC236}">
                <a16:creationId xmlns:a16="http://schemas.microsoft.com/office/drawing/2014/main" id="{BCD04EAE-9C7D-4717-BFDA-DDB0D06D4F4E}"/>
              </a:ext>
            </a:extLst>
          </p:cNvPr>
          <p:cNvSpPr/>
          <p:nvPr/>
        </p:nvSpPr>
        <p:spPr>
          <a:xfrm rot="16200000">
            <a:off x="4281473" y="1607571"/>
            <a:ext cx="281674" cy="132192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 dirty="0">
              <a:solidFill>
                <a:prstClr val="white"/>
              </a:solidFill>
            </a:endParaRPr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1C69750-1336-441A-9003-7C35F7B0BCF1}"/>
              </a:ext>
            </a:extLst>
          </p:cNvPr>
          <p:cNvGrpSpPr/>
          <p:nvPr/>
        </p:nvGrpSpPr>
        <p:grpSpPr>
          <a:xfrm>
            <a:off x="4761917" y="1503713"/>
            <a:ext cx="132941" cy="312077"/>
            <a:chOff x="4250663" y="2707587"/>
            <a:chExt cx="147712" cy="373517"/>
          </a:xfrm>
        </p:grpSpPr>
        <p:sp>
          <p:nvSpPr>
            <p:cNvPr id="119" name="Скругленный прямоугольник 80">
              <a:extLst>
                <a:ext uri="{FF2B5EF4-FFF2-40B4-BE49-F238E27FC236}">
                  <a16:creationId xmlns:a16="http://schemas.microsoft.com/office/drawing/2014/main" id="{0ECB6688-20E8-4E4D-BA34-53E22730870A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20" name="Скругленный прямоугольник 82">
              <a:extLst>
                <a:ext uri="{FF2B5EF4-FFF2-40B4-BE49-F238E27FC236}">
                  <a16:creationId xmlns:a16="http://schemas.microsoft.com/office/drawing/2014/main" id="{ECFCE5C6-0D03-48AD-A527-C1BCCBA5283B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122" name="Полилиния 260">
            <a:extLst>
              <a:ext uri="{FF2B5EF4-FFF2-40B4-BE49-F238E27FC236}">
                <a16:creationId xmlns:a16="http://schemas.microsoft.com/office/drawing/2014/main" id="{2BC34074-AECA-48F4-80B9-28B0FA40B748}"/>
              </a:ext>
            </a:extLst>
          </p:cNvPr>
          <p:cNvSpPr/>
          <p:nvPr/>
        </p:nvSpPr>
        <p:spPr>
          <a:xfrm rot="16200000" flipV="1">
            <a:off x="4952333" y="1841737"/>
            <a:ext cx="232026" cy="72507"/>
          </a:xfrm>
          <a:custGeom>
            <a:avLst/>
            <a:gdLst>
              <a:gd name="connsiteX0" fmla="*/ 0 w 640080"/>
              <a:gd name="connsiteY0" fmla="*/ 200151 h 207771"/>
              <a:gd name="connsiteX1" fmla="*/ 121920 w 640080"/>
              <a:gd name="connsiteY1" fmla="*/ 24891 h 207771"/>
              <a:gd name="connsiteX2" fmla="*/ 358140 w 640080"/>
              <a:gd name="connsiteY2" fmla="*/ 2031 h 207771"/>
              <a:gd name="connsiteX3" fmla="*/ 556260 w 640080"/>
              <a:gd name="connsiteY3" fmla="*/ 32511 h 207771"/>
              <a:gd name="connsiteX4" fmla="*/ 640080 w 640080"/>
              <a:gd name="connsiteY4" fmla="*/ 207771 h 2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207771">
                <a:moveTo>
                  <a:pt x="0" y="200151"/>
                </a:moveTo>
                <a:cubicBezTo>
                  <a:pt x="31115" y="129031"/>
                  <a:pt x="62230" y="57911"/>
                  <a:pt x="121920" y="24891"/>
                </a:cubicBezTo>
                <a:cubicBezTo>
                  <a:pt x="181610" y="-8129"/>
                  <a:pt x="285750" y="761"/>
                  <a:pt x="358140" y="2031"/>
                </a:cubicBezTo>
                <a:cubicBezTo>
                  <a:pt x="430530" y="3301"/>
                  <a:pt x="509270" y="-1779"/>
                  <a:pt x="556260" y="32511"/>
                </a:cubicBezTo>
                <a:cubicBezTo>
                  <a:pt x="603250" y="66801"/>
                  <a:pt x="621665" y="137286"/>
                  <a:pt x="640080" y="207771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black"/>
              </a:solidFill>
            </a:endParaRPr>
          </a:p>
        </p:txBody>
      </p:sp>
      <p:sp>
        <p:nvSpPr>
          <p:cNvPr id="123" name="Скругленный прямоугольник 70">
            <a:extLst>
              <a:ext uri="{FF2B5EF4-FFF2-40B4-BE49-F238E27FC236}">
                <a16:creationId xmlns:a16="http://schemas.microsoft.com/office/drawing/2014/main" id="{622EDA5D-AB1F-4F64-9C3A-A380C4DFB687}"/>
              </a:ext>
            </a:extLst>
          </p:cNvPr>
          <p:cNvSpPr/>
          <p:nvPr/>
        </p:nvSpPr>
        <p:spPr>
          <a:xfrm rot="16200000">
            <a:off x="4890238" y="2056411"/>
            <a:ext cx="400110" cy="132193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28" name="Скругленный прямоугольник 70">
            <a:extLst>
              <a:ext uri="{FF2B5EF4-FFF2-40B4-BE49-F238E27FC236}">
                <a16:creationId xmlns:a16="http://schemas.microsoft.com/office/drawing/2014/main" id="{D723424B-6283-4F40-A7F7-8733749E697E}"/>
              </a:ext>
            </a:extLst>
          </p:cNvPr>
          <p:cNvSpPr/>
          <p:nvPr/>
        </p:nvSpPr>
        <p:spPr>
          <a:xfrm rot="16200000">
            <a:off x="4833283" y="1610288"/>
            <a:ext cx="281674" cy="132192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31" name="Скругленный прямоугольник 88">
            <a:extLst>
              <a:ext uri="{FF2B5EF4-FFF2-40B4-BE49-F238E27FC236}">
                <a16:creationId xmlns:a16="http://schemas.microsoft.com/office/drawing/2014/main" id="{8DE5E506-AB0C-4613-B7CF-F9A944DDF5CA}"/>
              </a:ext>
            </a:extLst>
          </p:cNvPr>
          <p:cNvSpPr/>
          <p:nvPr/>
        </p:nvSpPr>
        <p:spPr>
          <a:xfrm rot="5400000">
            <a:off x="4535074" y="1642508"/>
            <a:ext cx="340912" cy="132192"/>
          </a:xfrm>
          <a:prstGeom prst="roundRect">
            <a:avLst>
              <a:gd name="adj" fmla="val 9108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6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5CB7C6E-71CC-4300-830F-6F4ADF979725}"/>
              </a:ext>
            </a:extLst>
          </p:cNvPr>
          <p:cNvSpPr txBox="1"/>
          <p:nvPr/>
        </p:nvSpPr>
        <p:spPr>
          <a:xfrm>
            <a:off x="5198736" y="2063729"/>
            <a:ext cx="59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en-US" b="1" dirty="0"/>
              <a:t>FADD</a:t>
            </a:r>
            <a:endParaRPr lang="ru-RU" b="1" dirty="0"/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5C5B070B-71AC-4FBE-BA0A-810F407A203C}"/>
              </a:ext>
            </a:extLst>
          </p:cNvPr>
          <p:cNvGrpSpPr/>
          <p:nvPr/>
        </p:nvGrpSpPr>
        <p:grpSpPr>
          <a:xfrm>
            <a:off x="2283510" y="1694175"/>
            <a:ext cx="329192" cy="430386"/>
            <a:chOff x="-2095352" y="4441227"/>
            <a:chExt cx="365768" cy="478207"/>
          </a:xfrm>
        </p:grpSpPr>
        <p:sp>
          <p:nvSpPr>
            <p:cNvPr id="152" name="Полилиния 260">
              <a:extLst>
                <a:ext uri="{FF2B5EF4-FFF2-40B4-BE49-F238E27FC236}">
                  <a16:creationId xmlns:a16="http://schemas.microsoft.com/office/drawing/2014/main" id="{4557DDBE-3507-4A20-ABB5-B465C122EC3C}"/>
                </a:ext>
              </a:extLst>
            </p:cNvPr>
            <p:cNvSpPr/>
            <p:nvPr/>
          </p:nvSpPr>
          <p:spPr>
            <a:xfrm>
              <a:off x="-1981590" y="4441227"/>
              <a:ext cx="117032" cy="86516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154" name="Скругленный прямоугольник 261">
              <a:extLst>
                <a:ext uri="{FF2B5EF4-FFF2-40B4-BE49-F238E27FC236}">
                  <a16:creationId xmlns:a16="http://schemas.microsoft.com/office/drawing/2014/main" id="{0A9323A2-51B4-48F8-B25D-607D3CF3A21D}"/>
                </a:ext>
              </a:extLst>
            </p:cNvPr>
            <p:cNvSpPr/>
            <p:nvPr/>
          </p:nvSpPr>
          <p:spPr>
            <a:xfrm rot="5400000">
              <a:off x="-1991961" y="4581381"/>
              <a:ext cx="376990" cy="145996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155" name="Скругленный прямоугольник 262">
              <a:extLst>
                <a:ext uri="{FF2B5EF4-FFF2-40B4-BE49-F238E27FC236}">
                  <a16:creationId xmlns:a16="http://schemas.microsoft.com/office/drawing/2014/main" id="{40293FC0-AEA7-4415-B072-F40171124459}"/>
                </a:ext>
              </a:extLst>
            </p:cNvPr>
            <p:cNvSpPr/>
            <p:nvPr/>
          </p:nvSpPr>
          <p:spPr>
            <a:xfrm rot="5400000">
              <a:off x="-2245822" y="4619219"/>
              <a:ext cx="453550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56" name="Скругленный прямоугольник 265">
              <a:extLst>
                <a:ext uri="{FF2B5EF4-FFF2-40B4-BE49-F238E27FC236}">
                  <a16:creationId xmlns:a16="http://schemas.microsoft.com/office/drawing/2014/main" id="{E3990C4C-CD08-4756-974F-48DF61D7B553}"/>
                </a:ext>
              </a:extLst>
            </p:cNvPr>
            <p:cNvSpPr/>
            <p:nvPr/>
          </p:nvSpPr>
          <p:spPr>
            <a:xfrm rot="5400000">
              <a:off x="-2250048" y="4617858"/>
              <a:ext cx="456271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57" name="Скругленный прямоугольник 266">
              <a:extLst>
                <a:ext uri="{FF2B5EF4-FFF2-40B4-BE49-F238E27FC236}">
                  <a16:creationId xmlns:a16="http://schemas.microsoft.com/office/drawing/2014/main" id="{3AD22107-D704-4BAD-80CB-46CECE218CE8}"/>
                </a:ext>
              </a:extLst>
            </p:cNvPr>
            <p:cNvSpPr/>
            <p:nvPr/>
          </p:nvSpPr>
          <p:spPr>
            <a:xfrm rot="5400000">
              <a:off x="-1991520" y="4580939"/>
              <a:ext cx="376992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9E3D2F5-43F4-4F8E-A79E-B6D07A4F1FA9}"/>
              </a:ext>
            </a:extLst>
          </p:cNvPr>
          <p:cNvGrpSpPr/>
          <p:nvPr/>
        </p:nvGrpSpPr>
        <p:grpSpPr>
          <a:xfrm>
            <a:off x="3408463" y="2737558"/>
            <a:ext cx="458903" cy="1018182"/>
            <a:chOff x="3161117" y="2598955"/>
            <a:chExt cx="458903" cy="1018182"/>
          </a:xfrm>
        </p:grpSpPr>
        <p:sp>
          <p:nvSpPr>
            <p:cNvPr id="149" name="Дуга 148">
              <a:extLst>
                <a:ext uri="{FF2B5EF4-FFF2-40B4-BE49-F238E27FC236}">
                  <a16:creationId xmlns:a16="http://schemas.microsoft.com/office/drawing/2014/main" id="{2D3B7EA1-A2FB-4F4D-8280-142C2C05E5D3}"/>
                </a:ext>
              </a:extLst>
            </p:cNvPr>
            <p:cNvSpPr/>
            <p:nvPr/>
          </p:nvSpPr>
          <p:spPr>
            <a:xfrm rot="9471133">
              <a:off x="3161117" y="3386165"/>
              <a:ext cx="368967" cy="172986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02A171C8-016E-4471-BD8D-A20931D6E4A0}"/>
                </a:ext>
              </a:extLst>
            </p:cNvPr>
            <p:cNvGrpSpPr/>
            <p:nvPr/>
          </p:nvGrpSpPr>
          <p:grpSpPr>
            <a:xfrm>
              <a:off x="3250464" y="2598955"/>
              <a:ext cx="369556" cy="1018182"/>
              <a:chOff x="3324580" y="2087318"/>
              <a:chExt cx="369556" cy="1018182"/>
            </a:xfrm>
          </p:grpSpPr>
          <p:sp>
            <p:nvSpPr>
              <p:cNvPr id="159" name="Полилиния: фигура 158">
                <a:extLst>
                  <a:ext uri="{FF2B5EF4-FFF2-40B4-BE49-F238E27FC236}">
                    <a16:creationId xmlns:a16="http://schemas.microsoft.com/office/drawing/2014/main" id="{F1A96D3E-FB0A-443C-9C2D-5B48B97F2729}"/>
                  </a:ext>
                </a:extLst>
              </p:cNvPr>
              <p:cNvSpPr/>
              <p:nvPr/>
            </p:nvSpPr>
            <p:spPr>
              <a:xfrm rot="1172100">
                <a:off x="3395348" y="2455608"/>
                <a:ext cx="63551" cy="279400"/>
              </a:xfrm>
              <a:custGeom>
                <a:avLst/>
                <a:gdLst>
                  <a:gd name="connsiteX0" fmla="*/ 12751 w 63551"/>
                  <a:gd name="connsiteY0" fmla="*/ 0 h 279400"/>
                  <a:gd name="connsiteX1" fmla="*/ 51 w 63551"/>
                  <a:gd name="connsiteY1" fmla="*/ 76200 h 279400"/>
                  <a:gd name="connsiteX2" fmla="*/ 38151 w 63551"/>
                  <a:gd name="connsiteY2" fmla="*/ 152400 h 279400"/>
                  <a:gd name="connsiteX3" fmla="*/ 57201 w 63551"/>
                  <a:gd name="connsiteY3" fmla="*/ 165100 h 279400"/>
                  <a:gd name="connsiteX4" fmla="*/ 63551 w 63551"/>
                  <a:gd name="connsiteY4" fmla="*/ 184150 h 279400"/>
                  <a:gd name="connsiteX5" fmla="*/ 57201 w 63551"/>
                  <a:gd name="connsiteY5" fmla="*/ 228600 h 279400"/>
                  <a:gd name="connsiteX6" fmla="*/ 19101 w 63551"/>
                  <a:gd name="connsiteY6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51" h="279400">
                    <a:moveTo>
                      <a:pt x="12751" y="0"/>
                    </a:moveTo>
                    <a:cubicBezTo>
                      <a:pt x="9777" y="14872"/>
                      <a:pt x="-824" y="64823"/>
                      <a:pt x="51" y="76200"/>
                    </a:cubicBezTo>
                    <a:cubicBezTo>
                      <a:pt x="1422" y="94018"/>
                      <a:pt x="23746" y="142797"/>
                      <a:pt x="38151" y="152400"/>
                    </a:cubicBezTo>
                    <a:lnTo>
                      <a:pt x="57201" y="165100"/>
                    </a:lnTo>
                    <a:cubicBezTo>
                      <a:pt x="59318" y="171450"/>
                      <a:pt x="63551" y="177457"/>
                      <a:pt x="63551" y="184150"/>
                    </a:cubicBezTo>
                    <a:cubicBezTo>
                      <a:pt x="63551" y="199117"/>
                      <a:pt x="62574" y="214631"/>
                      <a:pt x="57201" y="228600"/>
                    </a:cubicBezTo>
                    <a:cubicBezTo>
                      <a:pt x="48226" y="251936"/>
                      <a:pt x="34849" y="263652"/>
                      <a:pt x="19101" y="279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0" name="Группа 159">
                <a:extLst>
                  <a:ext uri="{FF2B5EF4-FFF2-40B4-BE49-F238E27FC236}">
                    <a16:creationId xmlns:a16="http://schemas.microsoft.com/office/drawing/2014/main" id="{345C2D35-4F7B-4A4D-8ECD-546BC9300233}"/>
                  </a:ext>
                </a:extLst>
              </p:cNvPr>
              <p:cNvGrpSpPr/>
              <p:nvPr/>
            </p:nvGrpSpPr>
            <p:grpSpPr>
              <a:xfrm>
                <a:off x="3367522" y="2087318"/>
                <a:ext cx="326614" cy="422299"/>
                <a:chOff x="-2092489" y="4441227"/>
                <a:chExt cx="362905" cy="469222"/>
              </a:xfrm>
            </p:grpSpPr>
            <p:sp>
              <p:nvSpPr>
                <p:cNvPr id="162" name="Полилиния 325">
                  <a:extLst>
                    <a:ext uri="{FF2B5EF4-FFF2-40B4-BE49-F238E27FC236}">
                      <a16:creationId xmlns:a16="http://schemas.microsoft.com/office/drawing/2014/main" id="{EA2C0C8C-759B-47C6-ACE6-4099C212FC89}"/>
                    </a:ext>
                  </a:extLst>
                </p:cNvPr>
                <p:cNvSpPr/>
                <p:nvPr/>
              </p:nvSpPr>
              <p:spPr>
                <a:xfrm>
                  <a:off x="-1981590" y="4441227"/>
                  <a:ext cx="117032" cy="8651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Скругленный прямоугольник 326">
                  <a:extLst>
                    <a:ext uri="{FF2B5EF4-FFF2-40B4-BE49-F238E27FC236}">
                      <a16:creationId xmlns:a16="http://schemas.microsoft.com/office/drawing/2014/main" id="{0AA2F226-AA41-4F67-8465-81E32F1E6FE0}"/>
                    </a:ext>
                  </a:extLst>
                </p:cNvPr>
                <p:cNvSpPr/>
                <p:nvPr/>
              </p:nvSpPr>
              <p:spPr>
                <a:xfrm rot="5400000">
                  <a:off x="-1991961" y="4581381"/>
                  <a:ext cx="376990" cy="145996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" name="Скругленный прямоугольник 327">
                  <a:extLst>
                    <a:ext uri="{FF2B5EF4-FFF2-40B4-BE49-F238E27FC236}">
                      <a16:creationId xmlns:a16="http://schemas.microsoft.com/office/drawing/2014/main" id="{82950C65-D5D5-4649-AC4E-F0F1656D43D5}"/>
                    </a:ext>
                  </a:extLst>
                </p:cNvPr>
                <p:cNvSpPr/>
                <p:nvPr/>
              </p:nvSpPr>
              <p:spPr>
                <a:xfrm rot="5400000">
                  <a:off x="-2238701" y="4612095"/>
                  <a:ext cx="444566" cy="152141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Скругленный прямоугольник 335">
                  <a:extLst>
                    <a:ext uri="{FF2B5EF4-FFF2-40B4-BE49-F238E27FC236}">
                      <a16:creationId xmlns:a16="http://schemas.microsoft.com/office/drawing/2014/main" id="{A34529CC-2C49-4AB9-9A61-057548B92A60}"/>
                    </a:ext>
                  </a:extLst>
                </p:cNvPr>
                <p:cNvSpPr/>
                <p:nvPr/>
              </p:nvSpPr>
              <p:spPr>
                <a:xfrm rot="5400000">
                  <a:off x="-1991520" y="4580939"/>
                  <a:ext cx="376992" cy="146880"/>
                </a:xfrm>
                <a:prstGeom prst="roundRect">
                  <a:avLst>
                    <a:gd name="adj" fmla="val 9108"/>
                  </a:avLst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1" name="Овал 160">
                <a:extLst>
                  <a:ext uri="{FF2B5EF4-FFF2-40B4-BE49-F238E27FC236}">
                    <a16:creationId xmlns:a16="http://schemas.microsoft.com/office/drawing/2014/main" id="{3863BF5C-D6D9-4434-9E4F-2B19745B5526}"/>
                  </a:ext>
                </a:extLst>
              </p:cNvPr>
              <p:cNvSpPr/>
              <p:nvPr/>
            </p:nvSpPr>
            <p:spPr>
              <a:xfrm rot="16366653">
                <a:off x="3179515" y="2782973"/>
                <a:ext cx="467592" cy="177461"/>
              </a:xfrm>
              <a:prstGeom prst="ellipse">
                <a:avLst/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365C31F-7C4B-424B-80C5-66FF2ECF0C59}"/>
              </a:ext>
            </a:extLst>
          </p:cNvPr>
          <p:cNvGrpSpPr/>
          <p:nvPr/>
        </p:nvGrpSpPr>
        <p:grpSpPr>
          <a:xfrm>
            <a:off x="2233152" y="2720647"/>
            <a:ext cx="395963" cy="1057163"/>
            <a:chOff x="5443135" y="1901494"/>
            <a:chExt cx="395963" cy="1057163"/>
          </a:xfrm>
        </p:grpSpPr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64827CC7-129C-4DB5-B66D-6F4246ADE4DF}"/>
                </a:ext>
              </a:extLst>
            </p:cNvPr>
            <p:cNvSpPr/>
            <p:nvPr/>
          </p:nvSpPr>
          <p:spPr>
            <a:xfrm rot="21403274">
              <a:off x="5556330" y="2265258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4" name="Группа 223">
              <a:extLst>
                <a:ext uri="{FF2B5EF4-FFF2-40B4-BE49-F238E27FC236}">
                  <a16:creationId xmlns:a16="http://schemas.microsoft.com/office/drawing/2014/main" id="{FE21C7A9-ED4C-40BC-863B-0FEDC81B35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95513" y="1901494"/>
              <a:ext cx="343585" cy="436557"/>
              <a:chOff x="-2095352" y="4441227"/>
              <a:chExt cx="365768" cy="464744"/>
            </a:xfrm>
          </p:grpSpPr>
          <p:sp>
            <p:nvSpPr>
              <p:cNvPr id="225" name="Полилиния 377">
                <a:extLst>
                  <a:ext uri="{FF2B5EF4-FFF2-40B4-BE49-F238E27FC236}">
                    <a16:creationId xmlns:a16="http://schemas.microsoft.com/office/drawing/2014/main" id="{3187C81D-6D98-4D64-8009-7001C05EA795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Скругленный прямоугольник 378">
                <a:extLst>
                  <a:ext uri="{FF2B5EF4-FFF2-40B4-BE49-F238E27FC236}">
                    <a16:creationId xmlns:a16="http://schemas.microsoft.com/office/drawing/2014/main" id="{9D7D123B-A9B9-4D74-9C6A-C1A5EFDA4240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Скругленный прямоугольник 379">
                <a:extLst>
                  <a:ext uri="{FF2B5EF4-FFF2-40B4-BE49-F238E27FC236}">
                    <a16:creationId xmlns:a16="http://schemas.microsoft.com/office/drawing/2014/main" id="{A2068F4A-E9FA-48DA-B747-5682B4CE81DA}"/>
                  </a:ext>
                </a:extLst>
              </p:cNvPr>
              <p:cNvSpPr/>
              <p:nvPr/>
            </p:nvSpPr>
            <p:spPr>
              <a:xfrm rot="5400000">
                <a:off x="-2239091" y="4612488"/>
                <a:ext cx="440087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Скругленный прямоугольник 386">
                <a:extLst>
                  <a:ext uri="{FF2B5EF4-FFF2-40B4-BE49-F238E27FC236}">
                    <a16:creationId xmlns:a16="http://schemas.microsoft.com/office/drawing/2014/main" id="{04268325-A286-4216-B315-C2042F9FC519}"/>
                  </a:ext>
                </a:extLst>
              </p:cNvPr>
              <p:cNvSpPr/>
              <p:nvPr/>
            </p:nvSpPr>
            <p:spPr>
              <a:xfrm rot="5400000">
                <a:off x="-2238765" y="4606577"/>
                <a:ext cx="433706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Скругленный прямоугольник 387">
                <a:extLst>
                  <a:ext uri="{FF2B5EF4-FFF2-40B4-BE49-F238E27FC236}">
                    <a16:creationId xmlns:a16="http://schemas.microsoft.com/office/drawing/2014/main" id="{F3566A3B-C788-4616-A752-56CCC3451D5D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2" name="Овал 241">
              <a:extLst>
                <a:ext uri="{FF2B5EF4-FFF2-40B4-BE49-F238E27FC236}">
                  <a16:creationId xmlns:a16="http://schemas.microsoft.com/office/drawing/2014/main" id="{8A081CE2-70C1-4059-B7C5-2FF04105241A}"/>
                </a:ext>
              </a:extLst>
            </p:cNvPr>
            <p:cNvSpPr/>
            <p:nvPr/>
          </p:nvSpPr>
          <p:spPr>
            <a:xfrm rot="16200000">
              <a:off x="5298070" y="2636130"/>
              <a:ext cx="467592" cy="177461"/>
            </a:xfrm>
            <a:prstGeom prst="ellipse">
              <a:avLst/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sp>
        <p:nvSpPr>
          <p:cNvPr id="254" name="Дуга 253">
            <a:extLst>
              <a:ext uri="{FF2B5EF4-FFF2-40B4-BE49-F238E27FC236}">
                <a16:creationId xmlns:a16="http://schemas.microsoft.com/office/drawing/2014/main" id="{EFA33FB8-51B6-43B3-82AC-96307FD1BA56}"/>
              </a:ext>
            </a:extLst>
          </p:cNvPr>
          <p:cNvSpPr/>
          <p:nvPr/>
        </p:nvSpPr>
        <p:spPr>
          <a:xfrm rot="16200000" flipH="1">
            <a:off x="3616495" y="684554"/>
            <a:ext cx="670283" cy="2239548"/>
          </a:xfrm>
          <a:prstGeom prst="arc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Дуга 254">
            <a:extLst>
              <a:ext uri="{FF2B5EF4-FFF2-40B4-BE49-F238E27FC236}">
                <a16:creationId xmlns:a16="http://schemas.microsoft.com/office/drawing/2014/main" id="{3E8B78AF-5A95-41DC-9A9C-8DAE1AB7D7CC}"/>
              </a:ext>
            </a:extLst>
          </p:cNvPr>
          <p:cNvSpPr/>
          <p:nvPr/>
        </p:nvSpPr>
        <p:spPr>
          <a:xfrm rot="16200000">
            <a:off x="3559472" y="1454153"/>
            <a:ext cx="793250" cy="2239549"/>
          </a:xfrm>
          <a:prstGeom prst="arc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A60DBC7F-0175-4A29-9ABB-A9DBC7B9091D}"/>
              </a:ext>
            </a:extLst>
          </p:cNvPr>
          <p:cNvSpPr txBox="1"/>
          <p:nvPr/>
        </p:nvSpPr>
        <p:spPr>
          <a:xfrm>
            <a:off x="4131633" y="2324686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DED</a:t>
            </a:r>
            <a:r>
              <a:rPr lang="ru-RU" sz="1200" dirty="0"/>
              <a:t> (Эффекторные домены смерти)</a:t>
            </a:r>
          </a:p>
          <a:p>
            <a:endParaRPr lang="ru-RU" sz="1200" dirty="0"/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9880F894-3D62-4D0A-87FE-E9181D662639}"/>
              </a:ext>
            </a:extLst>
          </p:cNvPr>
          <p:cNvSpPr txBox="1"/>
          <p:nvPr/>
        </p:nvSpPr>
        <p:spPr>
          <a:xfrm>
            <a:off x="2090147" y="1421178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c-FLIPS</a:t>
            </a:r>
            <a:endParaRPr lang="ru-RU" sz="1400" b="1" dirty="0"/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B2E8FDA2-EB0E-401E-8196-69CEBC0163B4}"/>
              </a:ext>
            </a:extLst>
          </p:cNvPr>
          <p:cNvSpPr txBox="1"/>
          <p:nvPr/>
        </p:nvSpPr>
        <p:spPr>
          <a:xfrm>
            <a:off x="2132979" y="242317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c-FLIPL</a:t>
            </a:r>
            <a:endParaRPr lang="ru-RU" sz="1400" b="1" dirty="0"/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E8F7FBD0-17FB-4618-89B8-511B922BD9C6}"/>
              </a:ext>
            </a:extLst>
          </p:cNvPr>
          <p:cNvSpPr txBox="1"/>
          <p:nvPr/>
        </p:nvSpPr>
        <p:spPr>
          <a:xfrm>
            <a:off x="3855437" y="2775505"/>
            <a:ext cx="1215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прокаспаза-8</a:t>
            </a:r>
          </a:p>
        </p:txBody>
      </p:sp>
      <p:sp>
        <p:nvSpPr>
          <p:cNvPr id="281" name="Прямоугольник 280">
            <a:extLst>
              <a:ext uri="{FF2B5EF4-FFF2-40B4-BE49-F238E27FC236}">
                <a16:creationId xmlns:a16="http://schemas.microsoft.com/office/drawing/2014/main" id="{118D32D1-DA1A-4207-A97A-DB5E7E2B2E29}"/>
              </a:ext>
            </a:extLst>
          </p:cNvPr>
          <p:cNvSpPr/>
          <p:nvPr/>
        </p:nvSpPr>
        <p:spPr>
          <a:xfrm>
            <a:off x="3421259" y="486382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CD95/CD95L</a:t>
            </a:r>
            <a:endParaRPr lang="ru-RU" sz="14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9F85007-6BED-4617-8505-77BD9CF9410D}"/>
              </a:ext>
            </a:extLst>
          </p:cNvPr>
          <p:cNvSpPr txBox="1"/>
          <p:nvPr/>
        </p:nvSpPr>
        <p:spPr>
          <a:xfrm>
            <a:off x="1255111" y="1662019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Короткая</a:t>
            </a:r>
          </a:p>
          <a:p>
            <a:pPr algn="ctr"/>
            <a:r>
              <a:rPr lang="ru-RU" sz="1400" dirty="0"/>
              <a:t>изоформа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6D2487-E842-4BA0-B9A0-9A1731F3785F}"/>
              </a:ext>
            </a:extLst>
          </p:cNvPr>
          <p:cNvSpPr txBox="1"/>
          <p:nvPr/>
        </p:nvSpPr>
        <p:spPr>
          <a:xfrm>
            <a:off x="1272343" y="2659261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Длинная</a:t>
            </a:r>
          </a:p>
          <a:p>
            <a:pPr algn="ctr"/>
            <a:r>
              <a:rPr lang="ru-RU" sz="1400" dirty="0"/>
              <a:t>изоформа</a:t>
            </a:r>
          </a:p>
        </p:txBody>
      </p:sp>
      <p:sp>
        <p:nvSpPr>
          <p:cNvPr id="105" name="Дуга 104">
            <a:extLst>
              <a:ext uri="{FF2B5EF4-FFF2-40B4-BE49-F238E27FC236}">
                <a16:creationId xmlns:a16="http://schemas.microsoft.com/office/drawing/2014/main" id="{A2BA4BD4-2B9B-4646-A6AB-5B24540B995C}"/>
              </a:ext>
            </a:extLst>
          </p:cNvPr>
          <p:cNvSpPr/>
          <p:nvPr/>
        </p:nvSpPr>
        <p:spPr>
          <a:xfrm rot="16200000">
            <a:off x="4134357" y="1633188"/>
            <a:ext cx="907914" cy="1878444"/>
          </a:xfrm>
          <a:prstGeom prst="arc">
            <a:avLst>
              <a:gd name="adj1" fmla="val 16200000"/>
              <a:gd name="adj2" fmla="val 186663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BE84909-85B7-4AE5-9A88-D9528C137A3B}"/>
              </a:ext>
            </a:extLst>
          </p:cNvPr>
          <p:cNvSpPr txBox="1"/>
          <p:nvPr/>
        </p:nvSpPr>
        <p:spPr>
          <a:xfrm>
            <a:off x="3703741" y="4099877"/>
            <a:ext cx="11464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/>
              <a:t>Каталитический</a:t>
            </a:r>
          </a:p>
          <a:p>
            <a:pPr algn="ctr"/>
            <a:r>
              <a:rPr lang="ru-RU" sz="1100" dirty="0"/>
              <a:t>домен</a:t>
            </a:r>
          </a:p>
        </p:txBody>
      </p: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188973B0-BAD3-4FEE-A51C-6C83C9F9F5B8}"/>
              </a:ext>
            </a:extLst>
          </p:cNvPr>
          <p:cNvCxnSpPr>
            <a:cxnSpLocks/>
          </p:cNvCxnSpPr>
          <p:nvPr/>
        </p:nvCxnSpPr>
        <p:spPr>
          <a:xfrm flipH="1" flipV="1">
            <a:off x="3753180" y="3774068"/>
            <a:ext cx="204514" cy="19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1165571-56CE-4BCA-A52C-1477C6501F17}"/>
              </a:ext>
            </a:extLst>
          </p:cNvPr>
          <p:cNvSpPr txBox="1"/>
          <p:nvPr/>
        </p:nvSpPr>
        <p:spPr>
          <a:xfrm>
            <a:off x="0" y="-7091"/>
            <a:ext cx="909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CD95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сигнальный путь программируемой клеточной гибели</a:t>
            </a:r>
          </a:p>
        </p:txBody>
      </p:sp>
    </p:spTree>
    <p:extLst>
      <p:ext uri="{BB962C8B-B14F-4D97-AF65-F5344CB8AC3E}">
        <p14:creationId xmlns:p14="http://schemas.microsoft.com/office/powerpoint/2010/main" val="160549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0188C627-2E2A-4D06-8457-8CBF1E416336}"/>
              </a:ext>
            </a:extLst>
          </p:cNvPr>
          <p:cNvGrpSpPr/>
          <p:nvPr/>
        </p:nvGrpSpPr>
        <p:grpSpPr>
          <a:xfrm>
            <a:off x="-42349" y="662844"/>
            <a:ext cx="9197526" cy="1219999"/>
            <a:chOff x="-42349" y="568383"/>
            <a:chExt cx="9197526" cy="1847791"/>
          </a:xfrm>
        </p:grpSpPr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id="{601091DA-0207-4B41-B467-9218EF498FD0}"/>
                </a:ext>
              </a:extLst>
            </p:cNvPr>
            <p:cNvGrpSpPr/>
            <p:nvPr/>
          </p:nvGrpSpPr>
          <p:grpSpPr>
            <a:xfrm>
              <a:off x="2608020" y="568610"/>
              <a:ext cx="4346686" cy="1843756"/>
              <a:chOff x="3553950" y="552371"/>
              <a:chExt cx="4346686" cy="1891250"/>
            </a:xfrm>
          </p:grpSpPr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9AAD228F-B0B9-4727-A091-8F1925D50278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9" name="Рисунок 198">
                  <a:extLst>
                    <a:ext uri="{FF2B5EF4-FFF2-40B4-BE49-F238E27FC236}">
                      <a16:creationId xmlns:a16="http://schemas.microsoft.com/office/drawing/2014/main" id="{03A535A6-B767-493D-8E4C-164821010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0" name="Рисунок 199">
                  <a:extLst>
                    <a:ext uri="{FF2B5EF4-FFF2-40B4-BE49-F238E27FC236}">
                      <a16:creationId xmlns:a16="http://schemas.microsoft.com/office/drawing/2014/main" id="{B7881693-AF10-474E-B16E-FA53C101E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1" name="Рисунок 200">
                  <a:extLst>
                    <a:ext uri="{FF2B5EF4-FFF2-40B4-BE49-F238E27FC236}">
                      <a16:creationId xmlns:a16="http://schemas.microsoft.com/office/drawing/2014/main" id="{44B69EB8-3ADC-4A2D-80C6-EB9D71319F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2" name="Рисунок 201">
                  <a:extLst>
                    <a:ext uri="{FF2B5EF4-FFF2-40B4-BE49-F238E27FC236}">
                      <a16:creationId xmlns:a16="http://schemas.microsoft.com/office/drawing/2014/main" id="{75AE0DCB-603F-4A5C-B21A-D9E5E89BF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id="{0C9A6EEE-939F-45EF-8321-E4862209EFD3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195" name="Рисунок 194">
                  <a:extLst>
                    <a:ext uri="{FF2B5EF4-FFF2-40B4-BE49-F238E27FC236}">
                      <a16:creationId xmlns:a16="http://schemas.microsoft.com/office/drawing/2014/main" id="{54ACE3C3-CA13-4E62-90E0-2E7D9ABC2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6" name="Рисунок 195">
                  <a:extLst>
                    <a:ext uri="{FF2B5EF4-FFF2-40B4-BE49-F238E27FC236}">
                      <a16:creationId xmlns:a16="http://schemas.microsoft.com/office/drawing/2014/main" id="{EEE75B62-2C51-4152-A5A1-291B47C27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7" name="Рисунок 196">
                  <a:extLst>
                    <a:ext uri="{FF2B5EF4-FFF2-40B4-BE49-F238E27FC236}">
                      <a16:creationId xmlns:a16="http://schemas.microsoft.com/office/drawing/2014/main" id="{4F22BE38-DA54-4D92-BE8D-B92C2F1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198" name="Рисунок 197">
                  <a:extLst>
                    <a:ext uri="{FF2B5EF4-FFF2-40B4-BE49-F238E27FC236}">
                      <a16:creationId xmlns:a16="http://schemas.microsoft.com/office/drawing/2014/main" id="{7CBF3245-2189-4BA5-8A84-3BFCA5D36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8813C38C-CECD-4FD7-9623-A5A5F82F5EB4}"/>
                </a:ext>
              </a:extLst>
            </p:cNvPr>
            <p:cNvGrpSpPr/>
            <p:nvPr/>
          </p:nvGrpSpPr>
          <p:grpSpPr>
            <a:xfrm>
              <a:off x="-42349" y="571527"/>
              <a:ext cx="4346686" cy="1843756"/>
              <a:chOff x="3553950" y="552371"/>
              <a:chExt cx="4346686" cy="1891250"/>
            </a:xfrm>
          </p:grpSpPr>
          <p:grpSp>
            <p:nvGrpSpPr>
              <p:cNvPr id="204" name="Группа 203">
                <a:extLst>
                  <a:ext uri="{FF2B5EF4-FFF2-40B4-BE49-F238E27FC236}">
                    <a16:creationId xmlns:a16="http://schemas.microsoft.com/office/drawing/2014/main" id="{68A48696-06A4-4CB0-B4DA-F16229704D2D}"/>
                  </a:ext>
                </a:extLst>
              </p:cNvPr>
              <p:cNvGrpSpPr/>
              <p:nvPr/>
            </p:nvGrpSpPr>
            <p:grpSpPr>
              <a:xfrm>
                <a:off x="3553950" y="556803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10" name="Рисунок 209">
                  <a:extLst>
                    <a:ext uri="{FF2B5EF4-FFF2-40B4-BE49-F238E27FC236}">
                      <a16:creationId xmlns:a16="http://schemas.microsoft.com/office/drawing/2014/main" id="{23F0A0DA-14A3-4116-9E90-CD0922210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2" name="Рисунок 211">
                  <a:extLst>
                    <a:ext uri="{FF2B5EF4-FFF2-40B4-BE49-F238E27FC236}">
                      <a16:creationId xmlns:a16="http://schemas.microsoft.com/office/drawing/2014/main" id="{3CD7945F-9E7D-4533-BEFE-D12C9CB9C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3" name="Рисунок 212">
                  <a:extLst>
                    <a:ext uri="{FF2B5EF4-FFF2-40B4-BE49-F238E27FC236}">
                      <a16:creationId xmlns:a16="http://schemas.microsoft.com/office/drawing/2014/main" id="{56D17C81-C23C-40DB-BE96-ECE4A8CE2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16" name="Рисунок 215">
                  <a:extLst>
                    <a:ext uri="{FF2B5EF4-FFF2-40B4-BE49-F238E27FC236}">
                      <a16:creationId xmlns:a16="http://schemas.microsoft.com/office/drawing/2014/main" id="{FBCB1061-2734-4048-9009-3334A30A35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  <p:grpSp>
            <p:nvGrpSpPr>
              <p:cNvPr id="205" name="Группа 204">
                <a:extLst>
                  <a:ext uri="{FF2B5EF4-FFF2-40B4-BE49-F238E27FC236}">
                    <a16:creationId xmlns:a16="http://schemas.microsoft.com/office/drawing/2014/main" id="{DC2EC4F4-7C7C-4AAC-B411-48253F727E96}"/>
                  </a:ext>
                </a:extLst>
              </p:cNvPr>
              <p:cNvGrpSpPr/>
              <p:nvPr/>
            </p:nvGrpSpPr>
            <p:grpSpPr>
              <a:xfrm>
                <a:off x="5675382" y="552371"/>
                <a:ext cx="2225254" cy="1886818"/>
                <a:chOff x="1331640" y="1616581"/>
                <a:chExt cx="2225254" cy="1886818"/>
              </a:xfrm>
            </p:grpSpPr>
            <p:pic>
              <p:nvPicPr>
                <p:cNvPr id="206" name="Рисунок 205">
                  <a:extLst>
                    <a:ext uri="{FF2B5EF4-FFF2-40B4-BE49-F238E27FC236}">
                      <a16:creationId xmlns:a16="http://schemas.microsoft.com/office/drawing/2014/main" id="{E85B671D-8340-4AEA-BFF1-9B07860ED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7" name="Рисунок 206">
                  <a:extLst>
                    <a:ext uri="{FF2B5EF4-FFF2-40B4-BE49-F238E27FC236}">
                      <a16:creationId xmlns:a16="http://schemas.microsoft.com/office/drawing/2014/main" id="{A6463FF7-317A-4250-A5B1-3CD469660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8" name="Рисунок 207">
                  <a:extLst>
                    <a:ext uri="{FF2B5EF4-FFF2-40B4-BE49-F238E27FC236}">
                      <a16:creationId xmlns:a16="http://schemas.microsoft.com/office/drawing/2014/main" id="{736BC257-B73B-474A-B0AF-C3F27B7CB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16581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09" name="Рисунок 208">
                  <a:extLst>
                    <a:ext uri="{FF2B5EF4-FFF2-40B4-BE49-F238E27FC236}">
                      <a16:creationId xmlns:a16="http://schemas.microsoft.com/office/drawing/2014/main" id="{29D1356A-173C-4DEB-BF05-A794D6543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16581"/>
                  <a:ext cx="627529" cy="18859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82F8A331-F670-42FB-B2F5-6E7E30515FD4}"/>
                </a:ext>
              </a:extLst>
            </p:cNvPr>
            <p:cNvGrpSpPr/>
            <p:nvPr/>
          </p:nvGrpSpPr>
          <p:grpSpPr>
            <a:xfrm>
              <a:off x="6868480" y="568383"/>
              <a:ext cx="2286697" cy="1847791"/>
              <a:chOff x="3553950" y="557671"/>
              <a:chExt cx="2286697" cy="1895389"/>
            </a:xfrm>
          </p:grpSpPr>
          <p:grpSp>
            <p:nvGrpSpPr>
              <p:cNvPr id="219" name="Группа 218">
                <a:extLst>
                  <a:ext uri="{FF2B5EF4-FFF2-40B4-BE49-F238E27FC236}">
                    <a16:creationId xmlns:a16="http://schemas.microsoft.com/office/drawing/2014/main" id="{543E2F5C-D237-4603-BCEC-86FDB60F1E72}"/>
                  </a:ext>
                </a:extLst>
              </p:cNvPr>
              <p:cNvGrpSpPr/>
              <p:nvPr/>
            </p:nvGrpSpPr>
            <p:grpSpPr>
              <a:xfrm>
                <a:off x="3553950" y="557671"/>
                <a:ext cx="2225254" cy="1895389"/>
                <a:chOff x="1331640" y="1617449"/>
                <a:chExt cx="2225254" cy="1895389"/>
              </a:xfrm>
            </p:grpSpPr>
            <p:pic>
              <p:nvPicPr>
                <p:cNvPr id="221" name="Рисунок 220">
                  <a:extLst>
                    <a:ext uri="{FF2B5EF4-FFF2-40B4-BE49-F238E27FC236}">
                      <a16:creationId xmlns:a16="http://schemas.microsoft.com/office/drawing/2014/main" id="{FA6C8DA1-FEBA-4B8A-ADEE-8C8BB23BC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331640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2" name="Рисунок 221">
                  <a:extLst>
                    <a:ext uri="{FF2B5EF4-FFF2-40B4-BE49-F238E27FC236}">
                      <a16:creationId xmlns:a16="http://schemas.microsoft.com/office/drawing/2014/main" id="{A08EE124-18CE-41D4-9431-75EBA0AFB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1865742" y="1617449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23" name="Рисунок 222">
                  <a:extLst>
                    <a:ext uri="{FF2B5EF4-FFF2-40B4-BE49-F238E27FC236}">
                      <a16:creationId xmlns:a16="http://schemas.microsoft.com/office/drawing/2014/main" id="{03BA4D9D-098F-4533-B239-920F85277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395263" y="1626888"/>
                  <a:ext cx="627529" cy="1885950"/>
                </a:xfrm>
                <a:prstGeom prst="rect">
                  <a:avLst/>
                </a:prstGeom>
              </p:spPr>
            </p:pic>
            <p:pic>
              <p:nvPicPr>
                <p:cNvPr id="231" name="Рисунок 230">
                  <a:extLst>
                    <a:ext uri="{FF2B5EF4-FFF2-40B4-BE49-F238E27FC236}">
                      <a16:creationId xmlns:a16="http://schemas.microsoft.com/office/drawing/2014/main" id="{908FFA8A-EED2-4FDF-BA33-8106671E3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596" b="89899" l="89667" r="99667">
                              <a14:foregroundMark x1="92500" y1="46465" x2="92500" y2="46465"/>
                              <a14:foregroundMark x1="92667" y1="48990" x2="92667" y2="48990"/>
                              <a14:foregroundMark x1="96167" y1="51515" x2="96167" y2="51515"/>
                              <a14:foregroundMark x1="99667" y1="51010" x2="99667" y2="51010"/>
                              <a14:foregroundMark x1="89667" y1="46970" x2="89667" y2="4697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020"/>
                <a:stretch/>
              </p:blipFill>
              <p:spPr>
                <a:xfrm>
                  <a:off x="2929365" y="1626888"/>
                  <a:ext cx="627529" cy="1885950"/>
                </a:xfrm>
                <a:prstGeom prst="rect">
                  <a:avLst/>
                </a:prstGeom>
              </p:spPr>
            </p:pic>
          </p:grpSp>
          <p:pic>
            <p:nvPicPr>
              <p:cNvPr id="220" name="Рисунок 219">
                <a:extLst>
                  <a:ext uri="{FF2B5EF4-FFF2-40B4-BE49-F238E27FC236}">
                    <a16:creationId xmlns:a16="http://schemas.microsoft.com/office/drawing/2014/main" id="{A7C1FE1A-B615-4FD0-8910-2EC06A27BF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596" b="89899" l="89667" r="99667">
                            <a14:foregroundMark x1="92500" y1="46465" x2="92500" y2="46465"/>
                            <a14:foregroundMark x1="92667" y1="48990" x2="92667" y2="48990"/>
                            <a14:foregroundMark x1="96167" y1="51515" x2="96167" y2="51515"/>
                            <a14:foregroundMark x1="99667" y1="51010" x2="99667" y2="51010"/>
                            <a14:foregroundMark x1="89667" y1="46970" x2="89667" y2="469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20" r="8088"/>
              <a:stretch/>
            </p:blipFill>
            <p:spPr>
              <a:xfrm>
                <a:off x="5675382" y="563546"/>
                <a:ext cx="165265" cy="1885950"/>
              </a:xfrm>
              <a:prstGeom prst="rect">
                <a:avLst/>
              </a:prstGeom>
            </p:spPr>
          </p:pic>
        </p:grpSp>
      </p:grp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2AC83EF4-1A61-476C-8C8B-A38ACF671E74}"/>
              </a:ext>
            </a:extLst>
          </p:cNvPr>
          <p:cNvSpPr/>
          <p:nvPr/>
        </p:nvSpPr>
        <p:spPr>
          <a:xfrm rot="5400000">
            <a:off x="2849101" y="-1443564"/>
            <a:ext cx="3445795" cy="9144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Дуга 172">
            <a:extLst>
              <a:ext uri="{FF2B5EF4-FFF2-40B4-BE49-F238E27FC236}">
                <a16:creationId xmlns:a16="http://schemas.microsoft.com/office/drawing/2014/main" id="{D5A912CC-66A3-49AD-9A7D-1B29D30A6969}"/>
              </a:ext>
            </a:extLst>
          </p:cNvPr>
          <p:cNvSpPr/>
          <p:nvPr/>
        </p:nvSpPr>
        <p:spPr>
          <a:xfrm rot="9471133">
            <a:off x="3096741" y="2679560"/>
            <a:ext cx="368967" cy="172986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Дуга 175">
            <a:extLst>
              <a:ext uri="{FF2B5EF4-FFF2-40B4-BE49-F238E27FC236}">
                <a16:creationId xmlns:a16="http://schemas.microsoft.com/office/drawing/2014/main" id="{F8AFD5BA-BCA6-4FDE-B36F-BD8E55A83CC1}"/>
              </a:ext>
            </a:extLst>
          </p:cNvPr>
          <p:cNvSpPr/>
          <p:nvPr/>
        </p:nvSpPr>
        <p:spPr>
          <a:xfrm rot="9017350">
            <a:off x="5167500" y="2724620"/>
            <a:ext cx="368967" cy="172986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Дуга 226">
            <a:extLst>
              <a:ext uri="{FF2B5EF4-FFF2-40B4-BE49-F238E27FC236}">
                <a16:creationId xmlns:a16="http://schemas.microsoft.com/office/drawing/2014/main" id="{6CF7B593-1216-45A5-8B60-03BA105767F9}"/>
              </a:ext>
            </a:extLst>
          </p:cNvPr>
          <p:cNvSpPr/>
          <p:nvPr/>
        </p:nvSpPr>
        <p:spPr>
          <a:xfrm rot="8823944">
            <a:off x="3532983" y="2717027"/>
            <a:ext cx="368967" cy="172986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Дуга 171">
            <a:extLst>
              <a:ext uri="{FF2B5EF4-FFF2-40B4-BE49-F238E27FC236}">
                <a16:creationId xmlns:a16="http://schemas.microsoft.com/office/drawing/2014/main" id="{00ACC1FD-4842-4128-A012-DB8F625C87B0}"/>
              </a:ext>
            </a:extLst>
          </p:cNvPr>
          <p:cNvSpPr/>
          <p:nvPr/>
        </p:nvSpPr>
        <p:spPr>
          <a:xfrm rot="19112517">
            <a:off x="3741838" y="2568975"/>
            <a:ext cx="368967" cy="172986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Полилиния: фигура 270">
            <a:extLst>
              <a:ext uri="{FF2B5EF4-FFF2-40B4-BE49-F238E27FC236}">
                <a16:creationId xmlns:a16="http://schemas.microsoft.com/office/drawing/2014/main" id="{8D8936D7-B15E-441F-A76F-68BB7F2AC1D4}"/>
              </a:ext>
            </a:extLst>
          </p:cNvPr>
          <p:cNvSpPr/>
          <p:nvPr/>
        </p:nvSpPr>
        <p:spPr>
          <a:xfrm rot="21403274">
            <a:off x="5556330" y="2265258"/>
            <a:ext cx="63551" cy="279400"/>
          </a:xfrm>
          <a:custGeom>
            <a:avLst/>
            <a:gdLst>
              <a:gd name="connsiteX0" fmla="*/ 12751 w 63551"/>
              <a:gd name="connsiteY0" fmla="*/ 0 h 279400"/>
              <a:gd name="connsiteX1" fmla="*/ 51 w 63551"/>
              <a:gd name="connsiteY1" fmla="*/ 76200 h 279400"/>
              <a:gd name="connsiteX2" fmla="*/ 38151 w 63551"/>
              <a:gd name="connsiteY2" fmla="*/ 152400 h 279400"/>
              <a:gd name="connsiteX3" fmla="*/ 57201 w 63551"/>
              <a:gd name="connsiteY3" fmla="*/ 165100 h 279400"/>
              <a:gd name="connsiteX4" fmla="*/ 63551 w 63551"/>
              <a:gd name="connsiteY4" fmla="*/ 184150 h 279400"/>
              <a:gd name="connsiteX5" fmla="*/ 57201 w 63551"/>
              <a:gd name="connsiteY5" fmla="*/ 228600 h 279400"/>
              <a:gd name="connsiteX6" fmla="*/ 19101 w 63551"/>
              <a:gd name="connsiteY6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1" h="279400">
                <a:moveTo>
                  <a:pt x="12751" y="0"/>
                </a:moveTo>
                <a:cubicBezTo>
                  <a:pt x="9777" y="14872"/>
                  <a:pt x="-824" y="64823"/>
                  <a:pt x="51" y="76200"/>
                </a:cubicBezTo>
                <a:cubicBezTo>
                  <a:pt x="1422" y="94018"/>
                  <a:pt x="23746" y="142797"/>
                  <a:pt x="38151" y="152400"/>
                </a:cubicBezTo>
                <a:lnTo>
                  <a:pt x="57201" y="165100"/>
                </a:lnTo>
                <a:cubicBezTo>
                  <a:pt x="59318" y="171450"/>
                  <a:pt x="63551" y="177457"/>
                  <a:pt x="63551" y="184150"/>
                </a:cubicBezTo>
                <a:cubicBezTo>
                  <a:pt x="63551" y="199117"/>
                  <a:pt x="62574" y="214631"/>
                  <a:pt x="57201" y="228600"/>
                </a:cubicBezTo>
                <a:cubicBezTo>
                  <a:pt x="48226" y="251936"/>
                  <a:pt x="34849" y="263652"/>
                  <a:pt x="19101" y="279400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D1F19F-B8E4-49DD-9C57-A8B17898B7E0}"/>
              </a:ext>
            </a:extLst>
          </p:cNvPr>
          <p:cNvGrpSpPr/>
          <p:nvPr/>
        </p:nvGrpSpPr>
        <p:grpSpPr>
          <a:xfrm>
            <a:off x="4567724" y="551978"/>
            <a:ext cx="254143" cy="427767"/>
            <a:chOff x="4153888" y="1069662"/>
            <a:chExt cx="326926" cy="518957"/>
          </a:xfrm>
        </p:grpSpPr>
        <p:sp>
          <p:nvSpPr>
            <p:cNvPr id="5" name="Скругленный прямоугольник 62">
              <a:extLst>
                <a:ext uri="{FF2B5EF4-FFF2-40B4-BE49-F238E27FC236}">
                  <a16:creationId xmlns:a16="http://schemas.microsoft.com/office/drawing/2014/main" id="{3B2D0994-1D8A-407D-A6B0-98258E99574F}"/>
                </a:ext>
              </a:extLst>
            </p:cNvPr>
            <p:cNvSpPr/>
            <p:nvPr/>
          </p:nvSpPr>
          <p:spPr>
            <a:xfrm rot="5400000">
              <a:off x="4016448" y="1207102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6" name="Скругленный прямоугольник 63">
              <a:extLst>
                <a:ext uri="{FF2B5EF4-FFF2-40B4-BE49-F238E27FC236}">
                  <a16:creationId xmlns:a16="http://schemas.microsoft.com/office/drawing/2014/main" id="{9738547B-CF2D-4CE7-88A0-96745F8409E8}"/>
                </a:ext>
              </a:extLst>
            </p:cNvPr>
            <p:cNvSpPr/>
            <p:nvPr/>
          </p:nvSpPr>
          <p:spPr>
            <a:xfrm rot="5400000">
              <a:off x="4179911" y="1212680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7" name="Скругленный прямоугольник 64">
              <a:extLst>
                <a:ext uri="{FF2B5EF4-FFF2-40B4-BE49-F238E27FC236}">
                  <a16:creationId xmlns:a16="http://schemas.microsoft.com/office/drawing/2014/main" id="{AEB3F080-D0D7-46B3-BE3A-0DC6C79FB71A}"/>
                </a:ext>
              </a:extLst>
            </p:cNvPr>
            <p:cNvSpPr/>
            <p:nvPr/>
          </p:nvSpPr>
          <p:spPr>
            <a:xfrm rot="5400000">
              <a:off x="4100841" y="1287715"/>
              <a:ext cx="438344" cy="1634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tx2">
                    <a:lumMod val="20000"/>
                    <a:lumOff val="80000"/>
                  </a:schemeClr>
                </a:gs>
                <a:gs pos="98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7013E5A-DA6F-4D5E-83C8-396416B18CC4}"/>
              </a:ext>
            </a:extLst>
          </p:cNvPr>
          <p:cNvCxnSpPr>
            <a:endCxn id="25" idx="1"/>
          </p:cNvCxnSpPr>
          <p:nvPr/>
        </p:nvCxnSpPr>
        <p:spPr>
          <a:xfrm flipH="1">
            <a:off x="4573250" y="1087898"/>
            <a:ext cx="234901" cy="42177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C94640-6E86-4611-B3A0-6CC7A61CDBF6}"/>
              </a:ext>
            </a:extLst>
          </p:cNvPr>
          <p:cNvCxnSpPr/>
          <p:nvPr/>
        </p:nvCxnSpPr>
        <p:spPr>
          <a:xfrm>
            <a:off x="4575386" y="1086651"/>
            <a:ext cx="252044" cy="434159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2D1FE24-A2EF-4616-9042-ACEDA804C3F1}"/>
              </a:ext>
            </a:extLst>
          </p:cNvPr>
          <p:cNvCxnSpPr/>
          <p:nvPr/>
        </p:nvCxnSpPr>
        <p:spPr>
          <a:xfrm>
            <a:off x="4694978" y="1080217"/>
            <a:ext cx="0" cy="468851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Скругленный прямоугольник 68">
            <a:extLst>
              <a:ext uri="{FF2B5EF4-FFF2-40B4-BE49-F238E27FC236}">
                <a16:creationId xmlns:a16="http://schemas.microsoft.com/office/drawing/2014/main" id="{3C973915-6126-499A-A044-F323C8164607}"/>
              </a:ext>
            </a:extLst>
          </p:cNvPr>
          <p:cNvSpPr/>
          <p:nvPr/>
        </p:nvSpPr>
        <p:spPr>
          <a:xfrm>
            <a:off x="4673620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4903248-939D-421D-8013-8E4024CA86D0}"/>
              </a:ext>
            </a:extLst>
          </p:cNvPr>
          <p:cNvGrpSpPr/>
          <p:nvPr/>
        </p:nvGrpSpPr>
        <p:grpSpPr>
          <a:xfrm>
            <a:off x="4507154" y="1509677"/>
            <a:ext cx="132941" cy="312077"/>
            <a:chOff x="4250663" y="2707587"/>
            <a:chExt cx="147712" cy="373517"/>
          </a:xfrm>
        </p:grpSpPr>
        <p:sp>
          <p:nvSpPr>
            <p:cNvPr id="23" name="Скругленный прямоугольник 80">
              <a:extLst>
                <a:ext uri="{FF2B5EF4-FFF2-40B4-BE49-F238E27FC236}">
                  <a16:creationId xmlns:a16="http://schemas.microsoft.com/office/drawing/2014/main" id="{3839F939-722A-4053-AF2D-5B3D89A1C1D1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Скругленный прямоугольник 82">
              <a:extLst>
                <a:ext uri="{FF2B5EF4-FFF2-40B4-BE49-F238E27FC236}">
                  <a16:creationId xmlns:a16="http://schemas.microsoft.com/office/drawing/2014/main" id="{EEA16727-9F6D-4AAB-B7E5-037EE5EC51A2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38" name="Скругленный прямоугольник 95">
            <a:extLst>
              <a:ext uri="{FF2B5EF4-FFF2-40B4-BE49-F238E27FC236}">
                <a16:creationId xmlns:a16="http://schemas.microsoft.com/office/drawing/2014/main" id="{7C55C0D0-7406-476C-B426-92CF948325AE}"/>
              </a:ext>
            </a:extLst>
          </p:cNvPr>
          <p:cNvSpPr/>
          <p:nvPr/>
        </p:nvSpPr>
        <p:spPr>
          <a:xfrm rot="1800000">
            <a:off x="4667479" y="1154259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39" name="Скругленный прямоугольник 96">
            <a:extLst>
              <a:ext uri="{FF2B5EF4-FFF2-40B4-BE49-F238E27FC236}">
                <a16:creationId xmlns:a16="http://schemas.microsoft.com/office/drawing/2014/main" id="{F172FFA0-3F0B-49CA-8EFA-98FE7E10DC1C}"/>
              </a:ext>
            </a:extLst>
          </p:cNvPr>
          <p:cNvSpPr/>
          <p:nvPr/>
        </p:nvSpPr>
        <p:spPr>
          <a:xfrm rot="19800000">
            <a:off x="4681318" y="1155021"/>
            <a:ext cx="41147" cy="301972"/>
          </a:xfrm>
          <a:prstGeom prst="roundRect">
            <a:avLst/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7AF9A39-DE8B-428D-A3BF-0194CE5ED29E}"/>
              </a:ext>
            </a:extLst>
          </p:cNvPr>
          <p:cNvGrpSpPr/>
          <p:nvPr/>
        </p:nvGrpSpPr>
        <p:grpSpPr>
          <a:xfrm>
            <a:off x="4546133" y="695658"/>
            <a:ext cx="94533" cy="411593"/>
            <a:chOff x="4277388" y="1807686"/>
            <a:chExt cx="167490" cy="1408430"/>
          </a:xfrm>
        </p:grpSpPr>
        <p:sp>
          <p:nvSpPr>
            <p:cNvPr id="41" name="Скругленный прямоугольник 98">
              <a:extLst>
                <a:ext uri="{FF2B5EF4-FFF2-40B4-BE49-F238E27FC236}">
                  <a16:creationId xmlns:a16="http://schemas.microsoft.com/office/drawing/2014/main" id="{4F73B193-BFF2-47DF-84BE-B135F22C81B8}"/>
                </a:ext>
              </a:extLst>
            </p:cNvPr>
            <p:cNvSpPr/>
            <p:nvPr/>
          </p:nvSpPr>
          <p:spPr>
            <a:xfrm rot="5400000">
              <a:off x="4128010" y="195706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2" name="Скругленный прямоугольник 99">
              <a:extLst>
                <a:ext uri="{FF2B5EF4-FFF2-40B4-BE49-F238E27FC236}">
                  <a16:creationId xmlns:a16="http://schemas.microsoft.com/office/drawing/2014/main" id="{18999BF5-AFD7-4CBE-9F22-C498FDE464C9}"/>
                </a:ext>
              </a:extLst>
            </p:cNvPr>
            <p:cNvSpPr/>
            <p:nvPr/>
          </p:nvSpPr>
          <p:spPr>
            <a:xfrm rot="5400000">
              <a:off x="4128010" y="2418044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43" name="Скругленный прямоугольник 100">
              <a:extLst>
                <a:ext uri="{FF2B5EF4-FFF2-40B4-BE49-F238E27FC236}">
                  <a16:creationId xmlns:a16="http://schemas.microsoft.com/office/drawing/2014/main" id="{FA5CB5C8-20AA-4744-BC6F-A82C7019DB32}"/>
                </a:ext>
              </a:extLst>
            </p:cNvPr>
            <p:cNvSpPr/>
            <p:nvPr/>
          </p:nvSpPr>
          <p:spPr>
            <a:xfrm rot="5400000">
              <a:off x="4128010" y="2899248"/>
              <a:ext cx="466246" cy="167490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44" name="Скругленный прямоугольник 101">
            <a:extLst>
              <a:ext uri="{FF2B5EF4-FFF2-40B4-BE49-F238E27FC236}">
                <a16:creationId xmlns:a16="http://schemas.microsoft.com/office/drawing/2014/main" id="{89A446B0-E116-44EB-A730-1616760EC4AF}"/>
              </a:ext>
            </a:extLst>
          </p:cNvPr>
          <p:cNvSpPr/>
          <p:nvPr/>
        </p:nvSpPr>
        <p:spPr>
          <a:xfrm rot="5400000">
            <a:off x="4624415" y="739291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5" name="Скругленный прямоугольник 102">
            <a:extLst>
              <a:ext uri="{FF2B5EF4-FFF2-40B4-BE49-F238E27FC236}">
                <a16:creationId xmlns:a16="http://schemas.microsoft.com/office/drawing/2014/main" id="{75982857-3223-4500-89E9-F324611D0478}"/>
              </a:ext>
            </a:extLst>
          </p:cNvPr>
          <p:cNvSpPr/>
          <p:nvPr/>
        </p:nvSpPr>
        <p:spPr>
          <a:xfrm rot="5400000">
            <a:off x="4624415" y="874005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6" name="Скругленный прямоугольник 103">
            <a:extLst>
              <a:ext uri="{FF2B5EF4-FFF2-40B4-BE49-F238E27FC236}">
                <a16:creationId xmlns:a16="http://schemas.microsoft.com/office/drawing/2014/main" id="{2DCC4157-47ED-410F-A9FD-6F9C06B5C84B}"/>
              </a:ext>
            </a:extLst>
          </p:cNvPr>
          <p:cNvSpPr/>
          <p:nvPr/>
        </p:nvSpPr>
        <p:spPr>
          <a:xfrm rot="5400000">
            <a:off x="4624415" y="101463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7" name="Скругленный прямоугольник 104">
            <a:extLst>
              <a:ext uri="{FF2B5EF4-FFF2-40B4-BE49-F238E27FC236}">
                <a16:creationId xmlns:a16="http://schemas.microsoft.com/office/drawing/2014/main" id="{3F0D67EB-0761-4643-88CE-09FBE7DFBDA2}"/>
              </a:ext>
            </a:extLst>
          </p:cNvPr>
          <p:cNvSpPr/>
          <p:nvPr/>
        </p:nvSpPr>
        <p:spPr>
          <a:xfrm rot="5400000">
            <a:off x="4723234" y="716520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8" name="Скругленный прямоугольник 105">
            <a:extLst>
              <a:ext uri="{FF2B5EF4-FFF2-40B4-BE49-F238E27FC236}">
                <a16:creationId xmlns:a16="http://schemas.microsoft.com/office/drawing/2014/main" id="{473D3C08-E70D-4592-A81B-4E852DB3F8B9}"/>
              </a:ext>
            </a:extLst>
          </p:cNvPr>
          <p:cNvSpPr/>
          <p:nvPr/>
        </p:nvSpPr>
        <p:spPr>
          <a:xfrm rot="5400000">
            <a:off x="4723234" y="851234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49" name="Скругленный прямоугольник 106">
            <a:extLst>
              <a:ext uri="{FF2B5EF4-FFF2-40B4-BE49-F238E27FC236}">
                <a16:creationId xmlns:a16="http://schemas.microsoft.com/office/drawing/2014/main" id="{80E2907E-6539-41AB-95F4-2EF90F3A0F74}"/>
              </a:ext>
            </a:extLst>
          </p:cNvPr>
          <p:cNvSpPr/>
          <p:nvPr/>
        </p:nvSpPr>
        <p:spPr>
          <a:xfrm rot="5400000">
            <a:off x="4723234" y="991859"/>
            <a:ext cx="136254" cy="94533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white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60CE08-7C0B-464F-ABA3-26F47818D08C}"/>
              </a:ext>
            </a:extLst>
          </p:cNvPr>
          <p:cNvSpPr txBox="1"/>
          <p:nvPr/>
        </p:nvSpPr>
        <p:spPr>
          <a:xfrm>
            <a:off x="4368372" y="1229206"/>
            <a:ext cx="5460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 </a:t>
            </a:r>
            <a:endParaRPr lang="ru-RU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(Death Inducing Signaling Complex)</a:t>
            </a:r>
            <a:endParaRPr lang="ru-RU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CD95:FADD:c-FLIP:</a:t>
            </a:r>
            <a:r>
              <a:rPr lang="ru-RU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прокаспаза-8</a:t>
            </a:r>
            <a:endParaRPr lang="en-US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EF964A47-E641-44AF-919F-8E1EAA613049}"/>
              </a:ext>
            </a:extLst>
          </p:cNvPr>
          <p:cNvGrpSpPr/>
          <p:nvPr/>
        </p:nvGrpSpPr>
        <p:grpSpPr>
          <a:xfrm>
            <a:off x="2905322" y="1897036"/>
            <a:ext cx="329192" cy="430386"/>
            <a:chOff x="-2095352" y="4441227"/>
            <a:chExt cx="365768" cy="478207"/>
          </a:xfrm>
        </p:grpSpPr>
        <p:sp>
          <p:nvSpPr>
            <p:cNvPr id="92" name="Полилиния 260">
              <a:extLst>
                <a:ext uri="{FF2B5EF4-FFF2-40B4-BE49-F238E27FC236}">
                  <a16:creationId xmlns:a16="http://schemas.microsoft.com/office/drawing/2014/main" id="{E9B19417-3255-40F7-8AE1-211FC93856B7}"/>
                </a:ext>
              </a:extLst>
            </p:cNvPr>
            <p:cNvSpPr/>
            <p:nvPr/>
          </p:nvSpPr>
          <p:spPr>
            <a:xfrm>
              <a:off x="-1981590" y="4441227"/>
              <a:ext cx="117032" cy="86516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93" name="Скругленный прямоугольник 261">
              <a:extLst>
                <a:ext uri="{FF2B5EF4-FFF2-40B4-BE49-F238E27FC236}">
                  <a16:creationId xmlns:a16="http://schemas.microsoft.com/office/drawing/2014/main" id="{C7ABEC14-26FF-4A77-9871-F22C4A3FC60A}"/>
                </a:ext>
              </a:extLst>
            </p:cNvPr>
            <p:cNvSpPr/>
            <p:nvPr/>
          </p:nvSpPr>
          <p:spPr>
            <a:xfrm rot="5400000">
              <a:off x="-1991961" y="4581381"/>
              <a:ext cx="376990" cy="145996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94" name="Скругленный прямоугольник 262">
              <a:extLst>
                <a:ext uri="{FF2B5EF4-FFF2-40B4-BE49-F238E27FC236}">
                  <a16:creationId xmlns:a16="http://schemas.microsoft.com/office/drawing/2014/main" id="{A78AD9CA-3E28-434F-826A-DB9390D949F4}"/>
                </a:ext>
              </a:extLst>
            </p:cNvPr>
            <p:cNvSpPr/>
            <p:nvPr/>
          </p:nvSpPr>
          <p:spPr>
            <a:xfrm rot="5400000">
              <a:off x="-2245822" y="4619219"/>
              <a:ext cx="453550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97" name="Скругленный прямоугольник 265">
              <a:extLst>
                <a:ext uri="{FF2B5EF4-FFF2-40B4-BE49-F238E27FC236}">
                  <a16:creationId xmlns:a16="http://schemas.microsoft.com/office/drawing/2014/main" id="{04E6936A-6624-49C1-A6D3-62B54EF755C0}"/>
                </a:ext>
              </a:extLst>
            </p:cNvPr>
            <p:cNvSpPr/>
            <p:nvPr/>
          </p:nvSpPr>
          <p:spPr>
            <a:xfrm rot="5400000">
              <a:off x="-2250048" y="4617858"/>
              <a:ext cx="456271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98" name="Скругленный прямоугольник 266">
              <a:extLst>
                <a:ext uri="{FF2B5EF4-FFF2-40B4-BE49-F238E27FC236}">
                  <a16:creationId xmlns:a16="http://schemas.microsoft.com/office/drawing/2014/main" id="{A71BAB1C-1C39-4C0B-AF02-3029A1EEB33B}"/>
                </a:ext>
              </a:extLst>
            </p:cNvPr>
            <p:cNvSpPr/>
            <p:nvPr/>
          </p:nvSpPr>
          <p:spPr>
            <a:xfrm rot="5400000">
              <a:off x="-1991520" y="4580939"/>
              <a:ext cx="376992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B72A9414-BEA7-41D9-91F1-2D7C1B49F12F}"/>
              </a:ext>
            </a:extLst>
          </p:cNvPr>
          <p:cNvCxnSpPr>
            <a:cxnSpLocks/>
          </p:cNvCxnSpPr>
          <p:nvPr/>
        </p:nvCxnSpPr>
        <p:spPr>
          <a:xfrm>
            <a:off x="3822274" y="3096862"/>
            <a:ext cx="0" cy="343031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84D9EE87-1277-42E5-B15A-54E083E2C1CD}"/>
              </a:ext>
            </a:extLst>
          </p:cNvPr>
          <p:cNvGrpSpPr>
            <a:grpSpLocks noChangeAspect="1"/>
          </p:cNvGrpSpPr>
          <p:nvPr/>
        </p:nvGrpSpPr>
        <p:grpSpPr>
          <a:xfrm>
            <a:off x="5495513" y="1901494"/>
            <a:ext cx="343585" cy="436557"/>
            <a:chOff x="-2095352" y="4441227"/>
            <a:chExt cx="365768" cy="464744"/>
          </a:xfrm>
        </p:grpSpPr>
        <p:sp>
          <p:nvSpPr>
            <p:cNvPr id="168" name="Полилиния 377">
              <a:extLst>
                <a:ext uri="{FF2B5EF4-FFF2-40B4-BE49-F238E27FC236}">
                  <a16:creationId xmlns:a16="http://schemas.microsoft.com/office/drawing/2014/main" id="{0BD645EC-FDF1-40F3-A9C8-00E142D052FC}"/>
                </a:ext>
              </a:extLst>
            </p:cNvPr>
            <p:cNvSpPr/>
            <p:nvPr/>
          </p:nvSpPr>
          <p:spPr>
            <a:xfrm>
              <a:off x="-1981590" y="4441227"/>
              <a:ext cx="117032" cy="86516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169" name="Скругленный прямоугольник 378">
              <a:extLst>
                <a:ext uri="{FF2B5EF4-FFF2-40B4-BE49-F238E27FC236}">
                  <a16:creationId xmlns:a16="http://schemas.microsoft.com/office/drawing/2014/main" id="{ADB84657-30BE-49D4-8006-C7D4C548EA42}"/>
                </a:ext>
              </a:extLst>
            </p:cNvPr>
            <p:cNvSpPr/>
            <p:nvPr/>
          </p:nvSpPr>
          <p:spPr>
            <a:xfrm rot="5400000">
              <a:off x="-1991961" y="4581381"/>
              <a:ext cx="376990" cy="145996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170" name="Скругленный прямоугольник 379">
              <a:extLst>
                <a:ext uri="{FF2B5EF4-FFF2-40B4-BE49-F238E27FC236}">
                  <a16:creationId xmlns:a16="http://schemas.microsoft.com/office/drawing/2014/main" id="{FA157172-D4F4-4DF7-AA52-EB85A9DC0DD4}"/>
                </a:ext>
              </a:extLst>
            </p:cNvPr>
            <p:cNvSpPr/>
            <p:nvPr/>
          </p:nvSpPr>
          <p:spPr>
            <a:xfrm rot="5400000">
              <a:off x="-2239091" y="4612488"/>
              <a:ext cx="440087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77" name="Скругленный прямоугольник 386">
              <a:extLst>
                <a:ext uri="{FF2B5EF4-FFF2-40B4-BE49-F238E27FC236}">
                  <a16:creationId xmlns:a16="http://schemas.microsoft.com/office/drawing/2014/main" id="{74095784-17A0-476E-9051-C5F95A1730F3}"/>
                </a:ext>
              </a:extLst>
            </p:cNvPr>
            <p:cNvSpPr/>
            <p:nvPr/>
          </p:nvSpPr>
          <p:spPr>
            <a:xfrm rot="5400000">
              <a:off x="-2238765" y="4606577"/>
              <a:ext cx="433706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78" name="Скругленный прямоугольник 387">
              <a:extLst>
                <a:ext uri="{FF2B5EF4-FFF2-40B4-BE49-F238E27FC236}">
                  <a16:creationId xmlns:a16="http://schemas.microsoft.com/office/drawing/2014/main" id="{3C34CDA1-B261-4040-A92A-94B0914C40A3}"/>
                </a:ext>
              </a:extLst>
            </p:cNvPr>
            <p:cNvSpPr/>
            <p:nvPr/>
          </p:nvSpPr>
          <p:spPr>
            <a:xfrm rot="5400000">
              <a:off x="-1991520" y="4580939"/>
              <a:ext cx="376992" cy="146880"/>
            </a:xfrm>
            <a:prstGeom prst="roundRect">
              <a:avLst>
                <a:gd name="adj" fmla="val 910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</p:grpSp>
      <p:cxnSp>
        <p:nvCxnSpPr>
          <p:cNvPr id="214" name="Прямая соединительная линия 213">
            <a:extLst>
              <a:ext uri="{FF2B5EF4-FFF2-40B4-BE49-F238E27FC236}">
                <a16:creationId xmlns:a16="http://schemas.microsoft.com/office/drawing/2014/main" id="{6CDF53DA-ED77-4E1A-B782-8DA2F2EE7D7F}"/>
              </a:ext>
            </a:extLst>
          </p:cNvPr>
          <p:cNvCxnSpPr/>
          <p:nvPr/>
        </p:nvCxnSpPr>
        <p:spPr>
          <a:xfrm>
            <a:off x="3803988" y="4336654"/>
            <a:ext cx="0" cy="222232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D92FA801-BD8E-44B7-A73D-28BD83FA4374}"/>
              </a:ext>
            </a:extLst>
          </p:cNvPr>
          <p:cNvSpPr txBox="1"/>
          <p:nvPr/>
        </p:nvSpPr>
        <p:spPr>
          <a:xfrm>
            <a:off x="2788473" y="4705407"/>
            <a:ext cx="2307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Апоптоз </a:t>
            </a:r>
            <a:r>
              <a:rPr lang="en-US" sz="1400" dirty="0"/>
              <a:t>/ </a:t>
            </a:r>
            <a:r>
              <a:rPr lang="ru-RU" sz="1400" dirty="0"/>
              <a:t>Клеточная гибель</a:t>
            </a:r>
          </a:p>
        </p:txBody>
      </p:sp>
      <p:grpSp>
        <p:nvGrpSpPr>
          <p:cNvPr id="259" name="Группа 258">
            <a:extLst>
              <a:ext uri="{FF2B5EF4-FFF2-40B4-BE49-F238E27FC236}">
                <a16:creationId xmlns:a16="http://schemas.microsoft.com/office/drawing/2014/main" id="{94856A1E-0828-426F-ACCE-DE50518E6438}"/>
              </a:ext>
            </a:extLst>
          </p:cNvPr>
          <p:cNvGrpSpPr/>
          <p:nvPr/>
        </p:nvGrpSpPr>
        <p:grpSpPr>
          <a:xfrm>
            <a:off x="3186088" y="1892350"/>
            <a:ext cx="369556" cy="1018182"/>
            <a:chOff x="3324580" y="2087318"/>
            <a:chExt cx="369556" cy="1018182"/>
          </a:xfrm>
        </p:grpSpPr>
        <p:sp>
          <p:nvSpPr>
            <p:cNvPr id="258" name="Полилиния: фигура 257">
              <a:extLst>
                <a:ext uri="{FF2B5EF4-FFF2-40B4-BE49-F238E27FC236}">
                  <a16:creationId xmlns:a16="http://schemas.microsoft.com/office/drawing/2014/main" id="{2C5DA118-6D5B-4A32-8235-9C818ACB96F3}"/>
                </a:ext>
              </a:extLst>
            </p:cNvPr>
            <p:cNvSpPr/>
            <p:nvPr/>
          </p:nvSpPr>
          <p:spPr>
            <a:xfrm rot="1172100">
              <a:off x="3395348" y="2455608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901A3BCB-B7F5-4658-8249-1AB852C77604}"/>
                </a:ext>
              </a:extLst>
            </p:cNvPr>
            <p:cNvGrpSpPr/>
            <p:nvPr/>
          </p:nvGrpSpPr>
          <p:grpSpPr>
            <a:xfrm>
              <a:off x="3367522" y="2087318"/>
              <a:ext cx="326614" cy="422299"/>
              <a:chOff x="-2092489" y="4441227"/>
              <a:chExt cx="362905" cy="469222"/>
            </a:xfrm>
          </p:grpSpPr>
          <p:sp>
            <p:nvSpPr>
              <p:cNvPr id="125" name="Полилиния 325">
                <a:extLst>
                  <a:ext uri="{FF2B5EF4-FFF2-40B4-BE49-F238E27FC236}">
                    <a16:creationId xmlns:a16="http://schemas.microsoft.com/office/drawing/2014/main" id="{74771B1B-5748-4D65-8271-4E3EC4AA04CB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Скругленный прямоугольник 326">
                <a:extLst>
                  <a:ext uri="{FF2B5EF4-FFF2-40B4-BE49-F238E27FC236}">
                    <a16:creationId xmlns:a16="http://schemas.microsoft.com/office/drawing/2014/main" id="{ED106EDD-1AF4-44EF-A36F-E9091C2178DD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Скругленный прямоугольник 327">
                <a:extLst>
                  <a:ext uri="{FF2B5EF4-FFF2-40B4-BE49-F238E27FC236}">
                    <a16:creationId xmlns:a16="http://schemas.microsoft.com/office/drawing/2014/main" id="{21746BDB-AC00-4E89-8AB2-A237F0EF94D1}"/>
                  </a:ext>
                </a:extLst>
              </p:cNvPr>
              <p:cNvSpPr/>
              <p:nvPr/>
            </p:nvSpPr>
            <p:spPr>
              <a:xfrm rot="5400000">
                <a:off x="-2238701" y="4612095"/>
                <a:ext cx="444566" cy="152141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Скругленный прямоугольник 335">
                <a:extLst>
                  <a:ext uri="{FF2B5EF4-FFF2-40B4-BE49-F238E27FC236}">
                    <a16:creationId xmlns:a16="http://schemas.microsoft.com/office/drawing/2014/main" id="{4455831D-DBB6-489B-87D8-FE7F521F3B1A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Овал 233">
              <a:extLst>
                <a:ext uri="{FF2B5EF4-FFF2-40B4-BE49-F238E27FC236}">
                  <a16:creationId xmlns:a16="http://schemas.microsoft.com/office/drawing/2014/main" id="{C7B8BB52-9AAD-4F9F-8AE9-4DAFBBFC5B5A}"/>
                </a:ext>
              </a:extLst>
            </p:cNvPr>
            <p:cNvSpPr/>
            <p:nvPr/>
          </p:nvSpPr>
          <p:spPr>
            <a:xfrm rot="16366653">
              <a:off x="3179515" y="2782973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0" name="Группа 259">
            <a:extLst>
              <a:ext uri="{FF2B5EF4-FFF2-40B4-BE49-F238E27FC236}">
                <a16:creationId xmlns:a16="http://schemas.microsoft.com/office/drawing/2014/main" id="{7C38FAA9-F487-4D0C-AEBB-32B6CEB9C6E7}"/>
              </a:ext>
            </a:extLst>
          </p:cNvPr>
          <p:cNvGrpSpPr/>
          <p:nvPr/>
        </p:nvGrpSpPr>
        <p:grpSpPr>
          <a:xfrm>
            <a:off x="3567180" y="1899993"/>
            <a:ext cx="326614" cy="1052330"/>
            <a:chOff x="3705672" y="2094961"/>
            <a:chExt cx="326614" cy="1052330"/>
          </a:xfrm>
        </p:grpSpPr>
        <p:sp>
          <p:nvSpPr>
            <p:cNvPr id="256" name="Полилиния: фигура 255">
              <a:extLst>
                <a:ext uri="{FF2B5EF4-FFF2-40B4-BE49-F238E27FC236}">
                  <a16:creationId xmlns:a16="http://schemas.microsoft.com/office/drawing/2014/main" id="{BA1E514A-533B-4F17-A740-76493B01D1CC}"/>
                </a:ext>
              </a:extLst>
            </p:cNvPr>
            <p:cNvSpPr/>
            <p:nvPr/>
          </p:nvSpPr>
          <p:spPr>
            <a:xfrm>
              <a:off x="3782019" y="2462892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6" name="Группа 235">
              <a:extLst>
                <a:ext uri="{FF2B5EF4-FFF2-40B4-BE49-F238E27FC236}">
                  <a16:creationId xmlns:a16="http://schemas.microsoft.com/office/drawing/2014/main" id="{83387DFA-8C23-4B0B-B9E0-FEC40179BE4D}"/>
                </a:ext>
              </a:extLst>
            </p:cNvPr>
            <p:cNvGrpSpPr/>
            <p:nvPr/>
          </p:nvGrpSpPr>
          <p:grpSpPr>
            <a:xfrm>
              <a:off x="3705672" y="2094961"/>
              <a:ext cx="326614" cy="422299"/>
              <a:chOff x="-2092489" y="4441227"/>
              <a:chExt cx="362905" cy="469222"/>
            </a:xfrm>
          </p:grpSpPr>
          <p:sp>
            <p:nvSpPr>
              <p:cNvPr id="237" name="Полилиния 325">
                <a:extLst>
                  <a:ext uri="{FF2B5EF4-FFF2-40B4-BE49-F238E27FC236}">
                    <a16:creationId xmlns:a16="http://schemas.microsoft.com/office/drawing/2014/main" id="{37F5F8AC-7900-4A62-8465-D1DFC68FD2E4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Скругленный прямоугольник 326">
                <a:extLst>
                  <a:ext uri="{FF2B5EF4-FFF2-40B4-BE49-F238E27FC236}">
                    <a16:creationId xmlns:a16="http://schemas.microsoft.com/office/drawing/2014/main" id="{292286F8-E5D5-40B6-A5E9-D19A9CEB30CF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Скругленный прямоугольник 327">
                <a:extLst>
                  <a:ext uri="{FF2B5EF4-FFF2-40B4-BE49-F238E27FC236}">
                    <a16:creationId xmlns:a16="http://schemas.microsoft.com/office/drawing/2014/main" id="{B97A509A-BB24-4773-BC0A-60226A273A07}"/>
                  </a:ext>
                </a:extLst>
              </p:cNvPr>
              <p:cNvSpPr/>
              <p:nvPr/>
            </p:nvSpPr>
            <p:spPr>
              <a:xfrm rot="5400000">
                <a:off x="-2238701" y="4612095"/>
                <a:ext cx="444566" cy="152141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Скругленный прямоугольник 335">
                <a:extLst>
                  <a:ext uri="{FF2B5EF4-FFF2-40B4-BE49-F238E27FC236}">
                    <a16:creationId xmlns:a16="http://schemas.microsoft.com/office/drawing/2014/main" id="{0B18159F-944B-47FC-9489-4AA2045D87B0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2" name="Овал 251">
              <a:extLst>
                <a:ext uri="{FF2B5EF4-FFF2-40B4-BE49-F238E27FC236}">
                  <a16:creationId xmlns:a16="http://schemas.microsoft.com/office/drawing/2014/main" id="{68DD99F1-96F1-4C79-B715-D7AAC14D1C0E}"/>
                </a:ext>
              </a:extLst>
            </p:cNvPr>
            <p:cNvSpPr/>
            <p:nvPr/>
          </p:nvSpPr>
          <p:spPr>
            <a:xfrm rot="16200000">
              <a:off x="3611922" y="2824764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2543091B-EDB7-474A-80A6-8F453A56234A}"/>
              </a:ext>
            </a:extLst>
          </p:cNvPr>
          <p:cNvGrpSpPr/>
          <p:nvPr/>
        </p:nvGrpSpPr>
        <p:grpSpPr>
          <a:xfrm>
            <a:off x="3805973" y="1900001"/>
            <a:ext cx="421690" cy="1048094"/>
            <a:chOff x="3944465" y="2094969"/>
            <a:chExt cx="421690" cy="1048094"/>
          </a:xfrm>
        </p:grpSpPr>
        <p:sp>
          <p:nvSpPr>
            <p:cNvPr id="257" name="Полилиния: фигура 256">
              <a:extLst>
                <a:ext uri="{FF2B5EF4-FFF2-40B4-BE49-F238E27FC236}">
                  <a16:creationId xmlns:a16="http://schemas.microsoft.com/office/drawing/2014/main" id="{7A7CED84-A406-4DD3-BBE7-60678FD0140B}"/>
                </a:ext>
              </a:extLst>
            </p:cNvPr>
            <p:cNvSpPr/>
            <p:nvPr/>
          </p:nvSpPr>
          <p:spPr>
            <a:xfrm rot="1172100">
              <a:off x="4081442" y="2486697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4" name="Группа 243">
              <a:extLst>
                <a:ext uri="{FF2B5EF4-FFF2-40B4-BE49-F238E27FC236}">
                  <a16:creationId xmlns:a16="http://schemas.microsoft.com/office/drawing/2014/main" id="{A77C0E11-6EA2-459A-9DA3-68BB994775CE}"/>
                </a:ext>
              </a:extLst>
            </p:cNvPr>
            <p:cNvGrpSpPr/>
            <p:nvPr/>
          </p:nvGrpSpPr>
          <p:grpSpPr>
            <a:xfrm>
              <a:off x="4039541" y="2094969"/>
              <a:ext cx="326614" cy="422299"/>
              <a:chOff x="-2092489" y="4441227"/>
              <a:chExt cx="362905" cy="469222"/>
            </a:xfrm>
          </p:grpSpPr>
          <p:sp>
            <p:nvSpPr>
              <p:cNvPr id="245" name="Полилиния 325">
                <a:extLst>
                  <a:ext uri="{FF2B5EF4-FFF2-40B4-BE49-F238E27FC236}">
                    <a16:creationId xmlns:a16="http://schemas.microsoft.com/office/drawing/2014/main" id="{B3CDD8C2-9F03-43C0-8439-41347E1EDBEB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Скругленный прямоугольник 326">
                <a:extLst>
                  <a:ext uri="{FF2B5EF4-FFF2-40B4-BE49-F238E27FC236}">
                    <a16:creationId xmlns:a16="http://schemas.microsoft.com/office/drawing/2014/main" id="{60BFF030-EED6-4358-9F0D-067A718832A8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Скругленный прямоугольник 327">
                <a:extLst>
                  <a:ext uri="{FF2B5EF4-FFF2-40B4-BE49-F238E27FC236}">
                    <a16:creationId xmlns:a16="http://schemas.microsoft.com/office/drawing/2014/main" id="{748B1496-113C-47A9-8769-4CA1C7B54522}"/>
                  </a:ext>
                </a:extLst>
              </p:cNvPr>
              <p:cNvSpPr/>
              <p:nvPr/>
            </p:nvSpPr>
            <p:spPr>
              <a:xfrm rot="5400000">
                <a:off x="-2238701" y="4612095"/>
                <a:ext cx="444566" cy="152141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Скругленный прямоугольник 335">
                <a:extLst>
                  <a:ext uri="{FF2B5EF4-FFF2-40B4-BE49-F238E27FC236}">
                    <a16:creationId xmlns:a16="http://schemas.microsoft.com/office/drawing/2014/main" id="{D4E16F94-6CEA-4DC2-81EE-1FA42126FCD2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3" name="Овал 252">
              <a:extLst>
                <a:ext uri="{FF2B5EF4-FFF2-40B4-BE49-F238E27FC236}">
                  <a16:creationId xmlns:a16="http://schemas.microsoft.com/office/drawing/2014/main" id="{35BA342B-C6EA-4EC2-88B0-F292C0E4A04F}"/>
                </a:ext>
              </a:extLst>
            </p:cNvPr>
            <p:cNvSpPr/>
            <p:nvPr/>
          </p:nvSpPr>
          <p:spPr>
            <a:xfrm rot="16200000">
              <a:off x="3799400" y="2820536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A604E18E-9834-4418-B5ED-BA1554E69502}"/>
              </a:ext>
            </a:extLst>
          </p:cNvPr>
          <p:cNvGrpSpPr/>
          <p:nvPr/>
        </p:nvGrpSpPr>
        <p:grpSpPr>
          <a:xfrm>
            <a:off x="5166546" y="1915751"/>
            <a:ext cx="326614" cy="1026983"/>
            <a:chOff x="4039541" y="2094969"/>
            <a:chExt cx="326614" cy="1026983"/>
          </a:xfrm>
        </p:grpSpPr>
        <p:sp>
          <p:nvSpPr>
            <p:cNvPr id="263" name="Полилиния: фигура 262">
              <a:extLst>
                <a:ext uri="{FF2B5EF4-FFF2-40B4-BE49-F238E27FC236}">
                  <a16:creationId xmlns:a16="http://schemas.microsoft.com/office/drawing/2014/main" id="{D8EFC638-4B01-4649-B0AD-15B8B3537642}"/>
                </a:ext>
              </a:extLst>
            </p:cNvPr>
            <p:cNvSpPr/>
            <p:nvPr/>
          </p:nvSpPr>
          <p:spPr>
            <a:xfrm rot="21097614">
              <a:off x="4154764" y="2486697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4" name="Группа 263">
              <a:extLst>
                <a:ext uri="{FF2B5EF4-FFF2-40B4-BE49-F238E27FC236}">
                  <a16:creationId xmlns:a16="http://schemas.microsoft.com/office/drawing/2014/main" id="{C819572A-1C2D-482F-A66F-F9EFA37953B9}"/>
                </a:ext>
              </a:extLst>
            </p:cNvPr>
            <p:cNvGrpSpPr/>
            <p:nvPr/>
          </p:nvGrpSpPr>
          <p:grpSpPr>
            <a:xfrm>
              <a:off x="4039541" y="2094969"/>
              <a:ext cx="326614" cy="422299"/>
              <a:chOff x="-2092489" y="4441227"/>
              <a:chExt cx="362905" cy="469222"/>
            </a:xfrm>
          </p:grpSpPr>
          <p:sp>
            <p:nvSpPr>
              <p:cNvPr id="266" name="Полилиния 325">
                <a:extLst>
                  <a:ext uri="{FF2B5EF4-FFF2-40B4-BE49-F238E27FC236}">
                    <a16:creationId xmlns:a16="http://schemas.microsoft.com/office/drawing/2014/main" id="{13148B66-423B-4EF2-B8A0-B113480147B5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Скругленный прямоугольник 326">
                <a:extLst>
                  <a:ext uri="{FF2B5EF4-FFF2-40B4-BE49-F238E27FC236}">
                    <a16:creationId xmlns:a16="http://schemas.microsoft.com/office/drawing/2014/main" id="{1921B639-B1EC-43E0-AF95-B17460739D7B}"/>
                  </a:ext>
                </a:extLst>
              </p:cNvPr>
              <p:cNvSpPr/>
              <p:nvPr/>
            </p:nvSpPr>
            <p:spPr>
              <a:xfrm rot="5400000">
                <a:off x="-1991961" y="4581378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Скругленный прямоугольник 327">
                <a:extLst>
                  <a:ext uri="{FF2B5EF4-FFF2-40B4-BE49-F238E27FC236}">
                    <a16:creationId xmlns:a16="http://schemas.microsoft.com/office/drawing/2014/main" id="{C9D6B0EC-CD78-4604-85B5-D29457825235}"/>
                  </a:ext>
                </a:extLst>
              </p:cNvPr>
              <p:cNvSpPr/>
              <p:nvPr/>
            </p:nvSpPr>
            <p:spPr>
              <a:xfrm rot="5400000">
                <a:off x="-2238701" y="4612095"/>
                <a:ext cx="444566" cy="152141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Скругленный прямоугольник 335">
                <a:extLst>
                  <a:ext uri="{FF2B5EF4-FFF2-40B4-BE49-F238E27FC236}">
                    <a16:creationId xmlns:a16="http://schemas.microsoft.com/office/drawing/2014/main" id="{A5A0927B-A831-4AE5-BD76-66CE144DC75A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5" name="Овал 264">
              <a:extLst>
                <a:ext uri="{FF2B5EF4-FFF2-40B4-BE49-F238E27FC236}">
                  <a16:creationId xmlns:a16="http://schemas.microsoft.com/office/drawing/2014/main" id="{400DFA85-DB2D-4988-AAF7-A575107AECCC}"/>
                </a:ext>
              </a:extLst>
            </p:cNvPr>
            <p:cNvSpPr/>
            <p:nvPr/>
          </p:nvSpPr>
          <p:spPr>
            <a:xfrm rot="16200000">
              <a:off x="3987997" y="2799425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</p:grpSp>
      <p:sp>
        <p:nvSpPr>
          <p:cNvPr id="273" name="Овал 272">
            <a:extLst>
              <a:ext uri="{FF2B5EF4-FFF2-40B4-BE49-F238E27FC236}">
                <a16:creationId xmlns:a16="http://schemas.microsoft.com/office/drawing/2014/main" id="{7C2E1D88-C482-4782-B028-EE3B291CF5E8}"/>
              </a:ext>
            </a:extLst>
          </p:cNvPr>
          <p:cNvSpPr/>
          <p:nvPr/>
        </p:nvSpPr>
        <p:spPr>
          <a:xfrm rot="16200000">
            <a:off x="5298070" y="2636130"/>
            <a:ext cx="467592" cy="177461"/>
          </a:xfrm>
          <a:prstGeom prst="ellipse">
            <a:avLst/>
          </a:prstGeom>
          <a:gradFill>
            <a:gsLst>
              <a:gs pos="99000">
                <a:srgbClr val="F0F03C">
                  <a:lumMod val="27000"/>
                  <a:lumOff val="73000"/>
                </a:srgbClr>
              </a:gs>
              <a:gs pos="0">
                <a:srgbClr val="FFFF00">
                  <a:lumMod val="27000"/>
                  <a:lumOff val="73000"/>
                </a:srgbClr>
              </a:gs>
              <a:gs pos="50000">
                <a:srgbClr val="FFFF00">
                  <a:lumMod val="9000"/>
                  <a:lumOff val="91000"/>
                </a:srgbClr>
              </a:gs>
            </a:gsLst>
            <a:lin ang="5400000" scaled="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295" name="Полилиния 260">
            <a:extLst>
              <a:ext uri="{FF2B5EF4-FFF2-40B4-BE49-F238E27FC236}">
                <a16:creationId xmlns:a16="http://schemas.microsoft.com/office/drawing/2014/main" id="{DC1626C1-C0C6-4324-885E-030F4A758B5E}"/>
              </a:ext>
            </a:extLst>
          </p:cNvPr>
          <p:cNvSpPr/>
          <p:nvPr/>
        </p:nvSpPr>
        <p:spPr>
          <a:xfrm rot="16200000">
            <a:off x="4213458" y="1839021"/>
            <a:ext cx="232026" cy="72506"/>
          </a:xfrm>
          <a:custGeom>
            <a:avLst/>
            <a:gdLst>
              <a:gd name="connsiteX0" fmla="*/ 0 w 640080"/>
              <a:gd name="connsiteY0" fmla="*/ 200151 h 207771"/>
              <a:gd name="connsiteX1" fmla="*/ 121920 w 640080"/>
              <a:gd name="connsiteY1" fmla="*/ 24891 h 207771"/>
              <a:gd name="connsiteX2" fmla="*/ 358140 w 640080"/>
              <a:gd name="connsiteY2" fmla="*/ 2031 h 207771"/>
              <a:gd name="connsiteX3" fmla="*/ 556260 w 640080"/>
              <a:gd name="connsiteY3" fmla="*/ 32511 h 207771"/>
              <a:gd name="connsiteX4" fmla="*/ 640080 w 640080"/>
              <a:gd name="connsiteY4" fmla="*/ 207771 h 2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207771">
                <a:moveTo>
                  <a:pt x="0" y="200151"/>
                </a:moveTo>
                <a:cubicBezTo>
                  <a:pt x="31115" y="129031"/>
                  <a:pt x="62230" y="57911"/>
                  <a:pt x="121920" y="24891"/>
                </a:cubicBezTo>
                <a:cubicBezTo>
                  <a:pt x="181610" y="-8129"/>
                  <a:pt x="285750" y="761"/>
                  <a:pt x="358140" y="2031"/>
                </a:cubicBezTo>
                <a:cubicBezTo>
                  <a:pt x="430530" y="3301"/>
                  <a:pt x="509270" y="-1779"/>
                  <a:pt x="556260" y="32511"/>
                </a:cubicBezTo>
                <a:cubicBezTo>
                  <a:pt x="603250" y="66801"/>
                  <a:pt x="621665" y="137286"/>
                  <a:pt x="640080" y="207771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black"/>
              </a:solidFill>
            </a:endParaRPr>
          </a:p>
        </p:txBody>
      </p:sp>
      <p:sp>
        <p:nvSpPr>
          <p:cNvPr id="294" name="Скругленный прямоугольник 70">
            <a:extLst>
              <a:ext uri="{FF2B5EF4-FFF2-40B4-BE49-F238E27FC236}">
                <a16:creationId xmlns:a16="http://schemas.microsoft.com/office/drawing/2014/main" id="{FC379E1E-90B4-47BB-8A0A-607DFB4C8810}"/>
              </a:ext>
            </a:extLst>
          </p:cNvPr>
          <p:cNvSpPr/>
          <p:nvPr/>
        </p:nvSpPr>
        <p:spPr>
          <a:xfrm rot="16200000">
            <a:off x="4094759" y="2053694"/>
            <a:ext cx="400110" cy="132193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14" name="Скругленный прямоугольник 70">
            <a:extLst>
              <a:ext uri="{FF2B5EF4-FFF2-40B4-BE49-F238E27FC236}">
                <a16:creationId xmlns:a16="http://schemas.microsoft.com/office/drawing/2014/main" id="{BCD04EAE-9C7D-4717-BFDA-DDB0D06D4F4E}"/>
              </a:ext>
            </a:extLst>
          </p:cNvPr>
          <p:cNvSpPr/>
          <p:nvPr/>
        </p:nvSpPr>
        <p:spPr>
          <a:xfrm rot="16200000">
            <a:off x="4281473" y="1607571"/>
            <a:ext cx="281674" cy="132192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 dirty="0">
              <a:solidFill>
                <a:prstClr val="white"/>
              </a:solidFill>
            </a:endParaRPr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1C69750-1336-441A-9003-7C35F7B0BCF1}"/>
              </a:ext>
            </a:extLst>
          </p:cNvPr>
          <p:cNvGrpSpPr/>
          <p:nvPr/>
        </p:nvGrpSpPr>
        <p:grpSpPr>
          <a:xfrm>
            <a:off x="4761917" y="1503713"/>
            <a:ext cx="132941" cy="312077"/>
            <a:chOff x="4250663" y="2707587"/>
            <a:chExt cx="147712" cy="373517"/>
          </a:xfrm>
        </p:grpSpPr>
        <p:sp>
          <p:nvSpPr>
            <p:cNvPr id="119" name="Скругленный прямоугольник 80">
              <a:extLst>
                <a:ext uri="{FF2B5EF4-FFF2-40B4-BE49-F238E27FC236}">
                  <a16:creationId xmlns:a16="http://schemas.microsoft.com/office/drawing/2014/main" id="{0ECB6688-20E8-4E4D-BA34-53E22730870A}"/>
                </a:ext>
              </a:extLst>
            </p:cNvPr>
            <p:cNvSpPr/>
            <p:nvPr/>
          </p:nvSpPr>
          <p:spPr>
            <a:xfrm rot="5400000">
              <a:off x="4138888" y="2821617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120" name="Скругленный прямоугольник 82">
              <a:extLst>
                <a:ext uri="{FF2B5EF4-FFF2-40B4-BE49-F238E27FC236}">
                  <a16:creationId xmlns:a16="http://schemas.microsoft.com/office/drawing/2014/main" id="{ECFCE5C6-0D03-48AD-A527-C1BCCBA5283B}"/>
                </a:ext>
              </a:extLst>
            </p:cNvPr>
            <p:cNvSpPr/>
            <p:nvPr/>
          </p:nvSpPr>
          <p:spPr>
            <a:xfrm rot="5400000">
              <a:off x="4138056" y="2820194"/>
              <a:ext cx="372094" cy="146880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</p:grpSp>
      <p:sp>
        <p:nvSpPr>
          <p:cNvPr id="122" name="Полилиния 260">
            <a:extLst>
              <a:ext uri="{FF2B5EF4-FFF2-40B4-BE49-F238E27FC236}">
                <a16:creationId xmlns:a16="http://schemas.microsoft.com/office/drawing/2014/main" id="{2BC34074-AECA-48F4-80B9-28B0FA40B748}"/>
              </a:ext>
            </a:extLst>
          </p:cNvPr>
          <p:cNvSpPr/>
          <p:nvPr/>
        </p:nvSpPr>
        <p:spPr>
          <a:xfrm rot="16200000" flipV="1">
            <a:off x="4952333" y="1841737"/>
            <a:ext cx="232026" cy="72507"/>
          </a:xfrm>
          <a:custGeom>
            <a:avLst/>
            <a:gdLst>
              <a:gd name="connsiteX0" fmla="*/ 0 w 640080"/>
              <a:gd name="connsiteY0" fmla="*/ 200151 h 207771"/>
              <a:gd name="connsiteX1" fmla="*/ 121920 w 640080"/>
              <a:gd name="connsiteY1" fmla="*/ 24891 h 207771"/>
              <a:gd name="connsiteX2" fmla="*/ 358140 w 640080"/>
              <a:gd name="connsiteY2" fmla="*/ 2031 h 207771"/>
              <a:gd name="connsiteX3" fmla="*/ 556260 w 640080"/>
              <a:gd name="connsiteY3" fmla="*/ 32511 h 207771"/>
              <a:gd name="connsiteX4" fmla="*/ 640080 w 640080"/>
              <a:gd name="connsiteY4" fmla="*/ 207771 h 20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207771">
                <a:moveTo>
                  <a:pt x="0" y="200151"/>
                </a:moveTo>
                <a:cubicBezTo>
                  <a:pt x="31115" y="129031"/>
                  <a:pt x="62230" y="57911"/>
                  <a:pt x="121920" y="24891"/>
                </a:cubicBezTo>
                <a:cubicBezTo>
                  <a:pt x="181610" y="-8129"/>
                  <a:pt x="285750" y="761"/>
                  <a:pt x="358140" y="2031"/>
                </a:cubicBezTo>
                <a:cubicBezTo>
                  <a:pt x="430530" y="3301"/>
                  <a:pt x="509270" y="-1779"/>
                  <a:pt x="556260" y="32511"/>
                </a:cubicBezTo>
                <a:cubicBezTo>
                  <a:pt x="603250" y="66801"/>
                  <a:pt x="621665" y="137286"/>
                  <a:pt x="640080" y="207771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">
              <a:solidFill>
                <a:prstClr val="black"/>
              </a:solidFill>
            </a:endParaRPr>
          </a:p>
        </p:txBody>
      </p:sp>
      <p:sp>
        <p:nvSpPr>
          <p:cNvPr id="123" name="Скругленный прямоугольник 70">
            <a:extLst>
              <a:ext uri="{FF2B5EF4-FFF2-40B4-BE49-F238E27FC236}">
                <a16:creationId xmlns:a16="http://schemas.microsoft.com/office/drawing/2014/main" id="{622EDA5D-AB1F-4F64-9C3A-A380C4DFB687}"/>
              </a:ext>
            </a:extLst>
          </p:cNvPr>
          <p:cNvSpPr/>
          <p:nvPr/>
        </p:nvSpPr>
        <p:spPr>
          <a:xfrm rot="16200000">
            <a:off x="4890238" y="2056411"/>
            <a:ext cx="400110" cy="132193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28" name="Скругленный прямоугольник 70">
            <a:extLst>
              <a:ext uri="{FF2B5EF4-FFF2-40B4-BE49-F238E27FC236}">
                <a16:creationId xmlns:a16="http://schemas.microsoft.com/office/drawing/2014/main" id="{D723424B-6283-4F40-A7F7-8733749E697E}"/>
              </a:ext>
            </a:extLst>
          </p:cNvPr>
          <p:cNvSpPr/>
          <p:nvPr/>
        </p:nvSpPr>
        <p:spPr>
          <a:xfrm rot="16200000">
            <a:off x="4833283" y="1610288"/>
            <a:ext cx="281674" cy="132192"/>
          </a:xfrm>
          <a:prstGeom prst="roundRect">
            <a:avLst>
              <a:gd name="adj" fmla="val 9108"/>
            </a:avLst>
          </a:prstGeom>
          <a:gradFill>
            <a:gsLst>
              <a:gs pos="75000">
                <a:srgbClr val="996600"/>
              </a:gs>
              <a:gs pos="25000">
                <a:srgbClr val="996600"/>
              </a:gs>
              <a:gs pos="100000">
                <a:srgbClr val="996600"/>
              </a:gs>
              <a:gs pos="0">
                <a:srgbClr val="663300"/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74" name="Дуга 173">
            <a:extLst>
              <a:ext uri="{FF2B5EF4-FFF2-40B4-BE49-F238E27FC236}">
                <a16:creationId xmlns:a16="http://schemas.microsoft.com/office/drawing/2014/main" id="{8B513766-D18F-45DC-95F0-5154AB1A4366}"/>
              </a:ext>
            </a:extLst>
          </p:cNvPr>
          <p:cNvSpPr/>
          <p:nvPr/>
        </p:nvSpPr>
        <p:spPr>
          <a:xfrm rot="13094726">
            <a:off x="3700899" y="3496060"/>
            <a:ext cx="247658" cy="339245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Дуга 174">
            <a:extLst>
              <a:ext uri="{FF2B5EF4-FFF2-40B4-BE49-F238E27FC236}">
                <a16:creationId xmlns:a16="http://schemas.microsoft.com/office/drawing/2014/main" id="{AEB56D3F-C7F1-483C-9BAC-BF45A054FBDF}"/>
              </a:ext>
            </a:extLst>
          </p:cNvPr>
          <p:cNvSpPr/>
          <p:nvPr/>
        </p:nvSpPr>
        <p:spPr>
          <a:xfrm rot="1170721">
            <a:off x="3716532" y="3828907"/>
            <a:ext cx="247658" cy="339245"/>
          </a:xfrm>
          <a:prstGeom prst="arc">
            <a:avLst>
              <a:gd name="adj1" fmla="val 16200000"/>
              <a:gd name="adj2" fmla="val 51164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Овал 276">
            <a:extLst>
              <a:ext uri="{FF2B5EF4-FFF2-40B4-BE49-F238E27FC236}">
                <a16:creationId xmlns:a16="http://schemas.microsoft.com/office/drawing/2014/main" id="{55FC1C58-FAC8-45DA-B52C-41D0B38575F3}"/>
              </a:ext>
            </a:extLst>
          </p:cNvPr>
          <p:cNvSpPr/>
          <p:nvPr/>
        </p:nvSpPr>
        <p:spPr>
          <a:xfrm rot="16200000">
            <a:off x="3660683" y="3745389"/>
            <a:ext cx="467592" cy="177461"/>
          </a:xfrm>
          <a:prstGeom prst="ellipse">
            <a:avLst/>
          </a:prstGeom>
          <a:gradFill>
            <a:gsLst>
              <a:gs pos="100000">
                <a:srgbClr val="AACDEC"/>
              </a:gs>
              <a:gs pos="0">
                <a:srgbClr val="AACDEC"/>
              </a:gs>
              <a:gs pos="50000">
                <a:srgbClr val="C1D9F1"/>
              </a:gs>
            </a:gsLst>
            <a:lin ang="5400000" scaled="0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276" name="Овал 275">
            <a:extLst>
              <a:ext uri="{FF2B5EF4-FFF2-40B4-BE49-F238E27FC236}">
                <a16:creationId xmlns:a16="http://schemas.microsoft.com/office/drawing/2014/main" id="{8AA49B6C-073D-4C44-8AFD-BC62499161B2}"/>
              </a:ext>
            </a:extLst>
          </p:cNvPr>
          <p:cNvSpPr/>
          <p:nvPr/>
        </p:nvSpPr>
        <p:spPr>
          <a:xfrm rot="16200000">
            <a:off x="3481461" y="3745388"/>
            <a:ext cx="467592" cy="177461"/>
          </a:xfrm>
          <a:prstGeom prst="ellipse">
            <a:avLst/>
          </a:prstGeom>
          <a:gradFill>
            <a:gsLst>
              <a:gs pos="100000">
                <a:srgbClr val="AACDEC"/>
              </a:gs>
              <a:gs pos="0">
                <a:srgbClr val="AACDEC"/>
              </a:gs>
              <a:gs pos="50000">
                <a:srgbClr val="C1D9F1"/>
              </a:gs>
            </a:gsLst>
            <a:lin ang="5400000" scaled="0"/>
          </a:gra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>
              <a:solidFill>
                <a:prstClr val="white"/>
              </a:solidFill>
            </a:endParaRPr>
          </a:p>
        </p:txBody>
      </p:sp>
      <p:sp>
        <p:nvSpPr>
          <p:cNvPr id="191" name="Дуга 190">
            <a:extLst>
              <a:ext uri="{FF2B5EF4-FFF2-40B4-BE49-F238E27FC236}">
                <a16:creationId xmlns:a16="http://schemas.microsoft.com/office/drawing/2014/main" id="{E878A9D7-1A23-4289-865E-C67F14FB361E}"/>
              </a:ext>
            </a:extLst>
          </p:cNvPr>
          <p:cNvSpPr/>
          <p:nvPr/>
        </p:nvSpPr>
        <p:spPr>
          <a:xfrm rot="16200000" flipH="1">
            <a:off x="3844578" y="1741267"/>
            <a:ext cx="523218" cy="2569387"/>
          </a:xfrm>
          <a:prstGeom prst="arc">
            <a:avLst>
              <a:gd name="adj1" fmla="val 21409602"/>
              <a:gd name="adj2" fmla="val 5415632"/>
            </a:avLst>
          </a:prstGeom>
          <a:ln>
            <a:head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88">
            <a:extLst>
              <a:ext uri="{FF2B5EF4-FFF2-40B4-BE49-F238E27FC236}">
                <a16:creationId xmlns:a16="http://schemas.microsoft.com/office/drawing/2014/main" id="{8DE5E506-AB0C-4613-B7CF-F9A944DDF5CA}"/>
              </a:ext>
            </a:extLst>
          </p:cNvPr>
          <p:cNvSpPr/>
          <p:nvPr/>
        </p:nvSpPr>
        <p:spPr>
          <a:xfrm rot="5400000">
            <a:off x="4535074" y="1642508"/>
            <a:ext cx="340912" cy="132192"/>
          </a:xfrm>
          <a:prstGeom prst="roundRect">
            <a:avLst>
              <a:gd name="adj" fmla="val 9108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6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0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>
              <a:solidFill>
                <a:prstClr val="white"/>
              </a:solidFill>
            </a:endParaRPr>
          </a:p>
        </p:txBody>
      </p:sp>
      <p:pic>
        <p:nvPicPr>
          <p:cNvPr id="233" name="Picture 2" descr="https://upload.wikimedia.org/wikipedia/commons/thumb/7/74/Scissors_icon_black.svg/1024px-Scissors_icon_black.svg.png">
            <a:extLst>
              <a:ext uri="{FF2B5EF4-FFF2-40B4-BE49-F238E27FC236}">
                <a16:creationId xmlns:a16="http://schemas.microsoft.com/office/drawing/2014/main" id="{2CEA61A1-A7E5-40B3-B1EE-B775C79C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996">
            <a:off x="4638651" y="3300702"/>
            <a:ext cx="358517" cy="2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4F488AE3-6161-4B91-97C0-F825793ECA13}"/>
              </a:ext>
            </a:extLst>
          </p:cNvPr>
          <p:cNvSpPr txBox="1"/>
          <p:nvPr/>
        </p:nvSpPr>
        <p:spPr>
          <a:xfrm>
            <a:off x="2144056" y="3624980"/>
            <a:ext cx="152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100" b="1"/>
            </a:lvl1pPr>
          </a:lstStyle>
          <a:p>
            <a:r>
              <a:rPr lang="ru-RU" sz="1200" dirty="0" err="1"/>
              <a:t>Димер</a:t>
            </a:r>
            <a:endParaRPr lang="ru-RU" sz="1200" dirty="0"/>
          </a:p>
          <a:p>
            <a:r>
              <a:rPr lang="ru-RU" sz="1200" dirty="0"/>
              <a:t>каспаза-8</a:t>
            </a:r>
            <a:r>
              <a:rPr lang="en-US" sz="1200" dirty="0"/>
              <a:t>/</a:t>
            </a:r>
            <a:r>
              <a:rPr lang="ru-RU" sz="1200" dirty="0" err="1"/>
              <a:t>каспаза</a:t>
            </a:r>
            <a:r>
              <a:rPr lang="en-US" sz="1200" dirty="0"/>
              <a:t>-8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B9B5DF7-28EB-465C-A529-B9AB59E740C7}"/>
              </a:ext>
            </a:extLst>
          </p:cNvPr>
          <p:cNvSpPr txBox="1"/>
          <p:nvPr/>
        </p:nvSpPr>
        <p:spPr>
          <a:xfrm>
            <a:off x="5699559" y="2590018"/>
            <a:ext cx="1567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400"/>
            </a:lvl1pPr>
          </a:lstStyle>
          <a:p>
            <a:r>
              <a:rPr lang="ru-RU" sz="1200" b="1" dirty="0" err="1"/>
              <a:t>димер</a:t>
            </a:r>
            <a:endParaRPr lang="ru-RU" sz="1200" b="1" dirty="0"/>
          </a:p>
          <a:p>
            <a:r>
              <a:rPr lang="ru-RU" sz="1200" b="1" dirty="0" err="1"/>
              <a:t>прокаспаза</a:t>
            </a:r>
            <a:r>
              <a:rPr lang="en-US" sz="1200" b="1" dirty="0"/>
              <a:t>-8/c-FLIPL</a:t>
            </a:r>
            <a:endParaRPr lang="ru-RU" sz="1200" b="1" dirty="0"/>
          </a:p>
          <a:p>
            <a:endParaRPr lang="ru-RU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8A7C5D-AE44-4C09-9590-C817CB525399}"/>
              </a:ext>
            </a:extLst>
          </p:cNvPr>
          <p:cNvSpPr txBox="1"/>
          <p:nvPr/>
        </p:nvSpPr>
        <p:spPr>
          <a:xfrm>
            <a:off x="4606782" y="3526341"/>
            <a:ext cx="995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протеолиз</a:t>
            </a:r>
          </a:p>
        </p:txBody>
      </p:sp>
      <p:pic>
        <p:nvPicPr>
          <p:cNvPr id="153" name="Picture 2" descr="https://upload.wikimedia.org/wikipedia/commons/thumb/7/74/Scissors_icon_black.svg/1024px-Scissors_icon_black.svg.png">
            <a:extLst>
              <a:ext uri="{FF2B5EF4-FFF2-40B4-BE49-F238E27FC236}">
                <a16:creationId xmlns:a16="http://schemas.microsoft.com/office/drawing/2014/main" id="{5FFB82B3-E2E9-46B0-9AFD-14BA6638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996">
            <a:off x="3188940" y="4369609"/>
            <a:ext cx="358517" cy="2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F24D5591-E057-4907-A714-9018094E47CD}"/>
              </a:ext>
            </a:extLst>
          </p:cNvPr>
          <p:cNvSpPr txBox="1"/>
          <p:nvPr/>
        </p:nvSpPr>
        <p:spPr>
          <a:xfrm>
            <a:off x="0" y="-7091"/>
            <a:ext cx="909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CD95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сигнальный путь программируемой клеточной гибели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B91341D6-76BA-48A1-9D86-9C852D57CD0A}"/>
              </a:ext>
            </a:extLst>
          </p:cNvPr>
          <p:cNvSpPr/>
          <p:nvPr/>
        </p:nvSpPr>
        <p:spPr>
          <a:xfrm>
            <a:off x="3421259" y="486382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CD95/CD95L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09391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Облачко с текстом: прямоугольное со скругленными углами 234">
            <a:extLst>
              <a:ext uri="{FF2B5EF4-FFF2-40B4-BE49-F238E27FC236}">
                <a16:creationId xmlns:a16="http://schemas.microsoft.com/office/drawing/2014/main" id="{DAACF9AD-4F44-490D-8C6E-93C19970A717}"/>
              </a:ext>
            </a:extLst>
          </p:cNvPr>
          <p:cNvSpPr/>
          <p:nvPr/>
        </p:nvSpPr>
        <p:spPr>
          <a:xfrm rot="5400000">
            <a:off x="4396201" y="62671"/>
            <a:ext cx="4239757" cy="5225472"/>
          </a:xfrm>
          <a:prstGeom prst="wedgeRoundRectCallout">
            <a:avLst>
              <a:gd name="adj1" fmla="val -1516"/>
              <a:gd name="adj2" fmla="val 57900"/>
              <a:gd name="adj3" fmla="val 16667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45" name="Группа 244">
            <a:extLst>
              <a:ext uri="{FF2B5EF4-FFF2-40B4-BE49-F238E27FC236}">
                <a16:creationId xmlns:a16="http://schemas.microsoft.com/office/drawing/2014/main" id="{EF961EDB-0992-4DFD-BEE4-1EF1F58D7A16}"/>
              </a:ext>
            </a:extLst>
          </p:cNvPr>
          <p:cNvGrpSpPr>
            <a:grpSpLocks noChangeAspect="1"/>
          </p:cNvGrpSpPr>
          <p:nvPr/>
        </p:nvGrpSpPr>
        <p:grpSpPr>
          <a:xfrm>
            <a:off x="3569699" y="1028716"/>
            <a:ext cx="5581251" cy="3549662"/>
            <a:chOff x="4053125" y="415258"/>
            <a:chExt cx="6925292" cy="440446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B324716-ABBA-4605-9011-0FD33AF00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25" y="2251517"/>
              <a:ext cx="2660785" cy="1995589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16269823-E6A0-4D95-AE1A-D186A6A263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86463" y="415258"/>
              <a:ext cx="6391954" cy="4404469"/>
              <a:chOff x="1783523" y="-111716"/>
              <a:chExt cx="10355477" cy="7135590"/>
            </a:xfrm>
          </p:grpSpPr>
          <p:grpSp>
            <p:nvGrpSpPr>
              <p:cNvPr id="33" name="Группа 32">
                <a:extLst>
                  <a:ext uri="{FF2B5EF4-FFF2-40B4-BE49-F238E27FC236}">
                    <a16:creationId xmlns:a16="http://schemas.microsoft.com/office/drawing/2014/main" id="{CD7ABF8D-9E00-47D7-AC94-59D7292AE0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83523" y="143854"/>
                <a:ext cx="3197366" cy="2212611"/>
                <a:chOff x="2431773" y="887896"/>
                <a:chExt cx="7328452" cy="5071368"/>
              </a:xfrm>
            </p:grpSpPr>
            <p:pic>
              <p:nvPicPr>
                <p:cNvPr id="54" name="Рисунок 53">
                  <a:extLst>
                    <a:ext uri="{FF2B5EF4-FFF2-40B4-BE49-F238E27FC236}">
                      <a16:creationId xmlns:a16="http://schemas.microsoft.com/office/drawing/2014/main" id="{8161132C-B759-4E3D-A02D-0E285F47A3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55" b="31014"/>
                <a:stretch/>
              </p:blipFill>
              <p:spPr>
                <a:xfrm>
                  <a:off x="2431773" y="887896"/>
                  <a:ext cx="7328452" cy="4731026"/>
                </a:xfrm>
                <a:prstGeom prst="rect">
                  <a:avLst/>
                </a:prstGeom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A131703-9E7C-48CB-9781-304B07FFDD08}"/>
                    </a:ext>
                  </a:extLst>
                </p:cNvPr>
                <p:cNvSpPr txBox="1"/>
                <p:nvPr/>
              </p:nvSpPr>
              <p:spPr>
                <a:xfrm>
                  <a:off x="3792540" y="4824806"/>
                  <a:ext cx="3140440" cy="11344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L2’ </a:t>
                  </a:r>
                  <a:r>
                    <a:rPr lang="ru-RU" sz="1000" b="1" dirty="0"/>
                    <a:t>петля</a:t>
                  </a:r>
                </a:p>
              </p:txBody>
            </p:sp>
          </p:grpSp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F4D5B856-4483-461F-B0A8-46A1D6829B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3517" y="-111716"/>
                <a:ext cx="5555405" cy="3559056"/>
                <a:chOff x="5680497" y="-9493"/>
                <a:chExt cx="6851082" cy="4389129"/>
              </a:xfrm>
            </p:grpSpPr>
            <p:pic>
              <p:nvPicPr>
                <p:cNvPr id="51" name="Рисунок 50">
                  <a:extLst>
                    <a:ext uri="{FF2B5EF4-FFF2-40B4-BE49-F238E27FC236}">
                      <a16:creationId xmlns:a16="http://schemas.microsoft.com/office/drawing/2014/main" id="{7E484F05-E076-459C-B2F9-06BE8A0110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0497" y="-9493"/>
                  <a:ext cx="5852171" cy="4389129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FFF5F37-7106-4E52-B504-531373F2676C}"/>
                    </a:ext>
                  </a:extLst>
                </p:cNvPr>
                <p:cNvSpPr txBox="1"/>
                <p:nvPr/>
              </p:nvSpPr>
              <p:spPr>
                <a:xfrm>
                  <a:off x="9826780" y="69872"/>
                  <a:ext cx="2704799" cy="14306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algn="ctr">
                    <a:defRPr sz="1050">
                      <a:latin typeface="+mj-lt"/>
                    </a:defRPr>
                  </a:lvl1pPr>
                </a:lstStyle>
                <a:p>
                  <a:r>
                    <a:rPr lang="ru-RU" dirty="0"/>
                    <a:t>Открытая</a:t>
                  </a:r>
                </a:p>
                <a:p>
                  <a:r>
                    <a:rPr lang="ru-RU" dirty="0"/>
                    <a:t>Конформация</a:t>
                  </a:r>
                </a:p>
                <a:p>
                  <a:r>
                    <a:rPr lang="en-US" dirty="0"/>
                    <a:t>L2’ </a:t>
                  </a:r>
                  <a:r>
                    <a:rPr lang="ru-RU" dirty="0"/>
                    <a:t>петли</a:t>
                  </a:r>
                </a:p>
              </p:txBody>
            </p:sp>
          </p:grpSp>
          <p:sp>
            <p:nvSpPr>
              <p:cNvPr id="47" name="Полилиния 7">
                <a:extLst>
                  <a:ext uri="{FF2B5EF4-FFF2-40B4-BE49-F238E27FC236}">
                    <a16:creationId xmlns:a16="http://schemas.microsoft.com/office/drawing/2014/main" id="{BAF1E983-9681-4408-9F1A-4A6EC613AF41}"/>
                  </a:ext>
                </a:extLst>
              </p:cNvPr>
              <p:cNvSpPr/>
              <p:nvPr/>
            </p:nvSpPr>
            <p:spPr>
              <a:xfrm>
                <a:off x="3414042" y="4246484"/>
                <a:ext cx="1190985" cy="478532"/>
              </a:xfrm>
              <a:custGeom>
                <a:avLst/>
                <a:gdLst>
                  <a:gd name="connsiteX0" fmla="*/ 816078 w 1438009"/>
                  <a:gd name="connsiteY0" fmla="*/ 0 h 578874"/>
                  <a:gd name="connsiteX1" fmla="*/ 806245 w 1438009"/>
                  <a:gd name="connsiteY1" fmla="*/ 49161 h 578874"/>
                  <a:gd name="connsiteX2" fmla="*/ 835742 w 1438009"/>
                  <a:gd name="connsiteY2" fmla="*/ 117987 h 578874"/>
                  <a:gd name="connsiteX3" fmla="*/ 973394 w 1438009"/>
                  <a:gd name="connsiteY3" fmla="*/ 98323 h 578874"/>
                  <a:gd name="connsiteX4" fmla="*/ 1012723 w 1438009"/>
                  <a:gd name="connsiteY4" fmla="*/ 88491 h 578874"/>
                  <a:gd name="connsiteX5" fmla="*/ 1071716 w 1438009"/>
                  <a:gd name="connsiteY5" fmla="*/ 98323 h 578874"/>
                  <a:gd name="connsiteX6" fmla="*/ 1081549 w 1438009"/>
                  <a:gd name="connsiteY6" fmla="*/ 137652 h 578874"/>
                  <a:gd name="connsiteX7" fmla="*/ 1120878 w 1438009"/>
                  <a:gd name="connsiteY7" fmla="*/ 206478 h 578874"/>
                  <a:gd name="connsiteX8" fmla="*/ 1189704 w 1438009"/>
                  <a:gd name="connsiteY8" fmla="*/ 216310 h 578874"/>
                  <a:gd name="connsiteX9" fmla="*/ 1229033 w 1438009"/>
                  <a:gd name="connsiteY9" fmla="*/ 255639 h 578874"/>
                  <a:gd name="connsiteX10" fmla="*/ 1248697 w 1438009"/>
                  <a:gd name="connsiteY10" fmla="*/ 294968 h 578874"/>
                  <a:gd name="connsiteX11" fmla="*/ 1278194 w 1438009"/>
                  <a:gd name="connsiteY11" fmla="*/ 304800 h 578874"/>
                  <a:gd name="connsiteX12" fmla="*/ 1415845 w 1438009"/>
                  <a:gd name="connsiteY12" fmla="*/ 314632 h 578874"/>
                  <a:gd name="connsiteX13" fmla="*/ 1425678 w 1438009"/>
                  <a:gd name="connsiteY13" fmla="*/ 383458 h 578874"/>
                  <a:gd name="connsiteX14" fmla="*/ 1396181 w 1438009"/>
                  <a:gd name="connsiteY14" fmla="*/ 393291 h 578874"/>
                  <a:gd name="connsiteX15" fmla="*/ 1376516 w 1438009"/>
                  <a:gd name="connsiteY15" fmla="*/ 442452 h 578874"/>
                  <a:gd name="connsiteX16" fmla="*/ 1366684 w 1438009"/>
                  <a:gd name="connsiteY16" fmla="*/ 570271 h 578874"/>
                  <a:gd name="connsiteX17" fmla="*/ 1278194 w 1438009"/>
                  <a:gd name="connsiteY17" fmla="*/ 560439 h 578874"/>
                  <a:gd name="connsiteX18" fmla="*/ 1248697 w 1438009"/>
                  <a:gd name="connsiteY18" fmla="*/ 550607 h 578874"/>
                  <a:gd name="connsiteX19" fmla="*/ 1189704 w 1438009"/>
                  <a:gd name="connsiteY19" fmla="*/ 521110 h 578874"/>
                  <a:gd name="connsiteX20" fmla="*/ 1160207 w 1438009"/>
                  <a:gd name="connsiteY20" fmla="*/ 501445 h 578874"/>
                  <a:gd name="connsiteX21" fmla="*/ 1130710 w 1438009"/>
                  <a:gd name="connsiteY21" fmla="*/ 344129 h 578874"/>
                  <a:gd name="connsiteX22" fmla="*/ 953729 w 1438009"/>
                  <a:gd name="connsiteY22" fmla="*/ 353961 h 578874"/>
                  <a:gd name="connsiteX23" fmla="*/ 875071 w 1438009"/>
                  <a:gd name="connsiteY23" fmla="*/ 344129 h 578874"/>
                  <a:gd name="connsiteX24" fmla="*/ 865239 w 1438009"/>
                  <a:gd name="connsiteY24" fmla="*/ 304800 h 578874"/>
                  <a:gd name="connsiteX25" fmla="*/ 825910 w 1438009"/>
                  <a:gd name="connsiteY25" fmla="*/ 294968 h 578874"/>
                  <a:gd name="connsiteX26" fmla="*/ 796413 w 1438009"/>
                  <a:gd name="connsiteY26" fmla="*/ 304800 h 578874"/>
                  <a:gd name="connsiteX27" fmla="*/ 747252 w 1438009"/>
                  <a:gd name="connsiteY27" fmla="*/ 265471 h 578874"/>
                  <a:gd name="connsiteX28" fmla="*/ 717755 w 1438009"/>
                  <a:gd name="connsiteY28" fmla="*/ 235974 h 578874"/>
                  <a:gd name="connsiteX29" fmla="*/ 599768 w 1438009"/>
                  <a:gd name="connsiteY29" fmla="*/ 245807 h 578874"/>
                  <a:gd name="connsiteX30" fmla="*/ 580104 w 1438009"/>
                  <a:gd name="connsiteY30" fmla="*/ 275303 h 578874"/>
                  <a:gd name="connsiteX31" fmla="*/ 550607 w 1438009"/>
                  <a:gd name="connsiteY31" fmla="*/ 314632 h 578874"/>
                  <a:gd name="connsiteX32" fmla="*/ 521110 w 1438009"/>
                  <a:gd name="connsiteY32" fmla="*/ 324465 h 578874"/>
                  <a:gd name="connsiteX33" fmla="*/ 452284 w 1438009"/>
                  <a:gd name="connsiteY33" fmla="*/ 334297 h 578874"/>
                  <a:gd name="connsiteX34" fmla="*/ 383458 w 1438009"/>
                  <a:gd name="connsiteY34" fmla="*/ 353961 h 578874"/>
                  <a:gd name="connsiteX35" fmla="*/ 304800 w 1438009"/>
                  <a:gd name="connsiteY35" fmla="*/ 344129 h 578874"/>
                  <a:gd name="connsiteX36" fmla="*/ 275304 w 1438009"/>
                  <a:gd name="connsiteY36" fmla="*/ 324465 h 578874"/>
                  <a:gd name="connsiteX37" fmla="*/ 186813 w 1438009"/>
                  <a:gd name="connsiteY37" fmla="*/ 334297 h 578874"/>
                  <a:gd name="connsiteX38" fmla="*/ 157316 w 1438009"/>
                  <a:gd name="connsiteY38" fmla="*/ 363794 h 578874"/>
                  <a:gd name="connsiteX39" fmla="*/ 19665 w 1438009"/>
                  <a:gd name="connsiteY39" fmla="*/ 353961 h 578874"/>
                  <a:gd name="connsiteX40" fmla="*/ 0 w 1438009"/>
                  <a:gd name="connsiteY40" fmla="*/ 353961 h 57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438009" h="578874">
                    <a:moveTo>
                      <a:pt x="816078" y="0"/>
                    </a:moveTo>
                    <a:cubicBezTo>
                      <a:pt x="812800" y="16387"/>
                      <a:pt x="806245" y="32449"/>
                      <a:pt x="806245" y="49161"/>
                    </a:cubicBezTo>
                    <a:cubicBezTo>
                      <a:pt x="806245" y="80906"/>
                      <a:pt x="819686" y="93904"/>
                      <a:pt x="835742" y="117987"/>
                    </a:cubicBezTo>
                    <a:cubicBezTo>
                      <a:pt x="925367" y="95581"/>
                      <a:pt x="816918" y="120676"/>
                      <a:pt x="973394" y="98323"/>
                    </a:cubicBezTo>
                    <a:cubicBezTo>
                      <a:pt x="986771" y="96412"/>
                      <a:pt x="999613" y="91768"/>
                      <a:pt x="1012723" y="88491"/>
                    </a:cubicBezTo>
                    <a:cubicBezTo>
                      <a:pt x="1032387" y="91768"/>
                      <a:pt x="1055494" y="86736"/>
                      <a:pt x="1071716" y="98323"/>
                    </a:cubicBezTo>
                    <a:cubicBezTo>
                      <a:pt x="1082712" y="106177"/>
                      <a:pt x="1077837" y="124659"/>
                      <a:pt x="1081549" y="137652"/>
                    </a:cubicBezTo>
                    <a:cubicBezTo>
                      <a:pt x="1087787" y="159484"/>
                      <a:pt x="1099039" y="195559"/>
                      <a:pt x="1120878" y="206478"/>
                    </a:cubicBezTo>
                    <a:cubicBezTo>
                      <a:pt x="1141606" y="216842"/>
                      <a:pt x="1166762" y="213033"/>
                      <a:pt x="1189704" y="216310"/>
                    </a:cubicBezTo>
                    <a:cubicBezTo>
                      <a:pt x="1202814" y="229420"/>
                      <a:pt x="1217909" y="240807"/>
                      <a:pt x="1229033" y="255639"/>
                    </a:cubicBezTo>
                    <a:cubicBezTo>
                      <a:pt x="1237827" y="267365"/>
                      <a:pt x="1238333" y="284604"/>
                      <a:pt x="1248697" y="294968"/>
                    </a:cubicBezTo>
                    <a:cubicBezTo>
                      <a:pt x="1256026" y="302297"/>
                      <a:pt x="1267901" y="303589"/>
                      <a:pt x="1278194" y="304800"/>
                    </a:cubicBezTo>
                    <a:cubicBezTo>
                      <a:pt x="1323880" y="310175"/>
                      <a:pt x="1369961" y="311355"/>
                      <a:pt x="1415845" y="314632"/>
                    </a:cubicBezTo>
                    <a:cubicBezTo>
                      <a:pt x="1431901" y="338716"/>
                      <a:pt x="1451074" y="351712"/>
                      <a:pt x="1425678" y="383458"/>
                    </a:cubicBezTo>
                    <a:cubicBezTo>
                      <a:pt x="1419204" y="391551"/>
                      <a:pt x="1406013" y="390013"/>
                      <a:pt x="1396181" y="393291"/>
                    </a:cubicBezTo>
                    <a:cubicBezTo>
                      <a:pt x="1389626" y="409678"/>
                      <a:pt x="1379418" y="425043"/>
                      <a:pt x="1376516" y="442452"/>
                    </a:cubicBezTo>
                    <a:cubicBezTo>
                      <a:pt x="1369491" y="484603"/>
                      <a:pt x="1394040" y="537443"/>
                      <a:pt x="1366684" y="570271"/>
                    </a:cubicBezTo>
                    <a:cubicBezTo>
                      <a:pt x="1347685" y="593070"/>
                      <a:pt x="1307691" y="563716"/>
                      <a:pt x="1278194" y="560439"/>
                    </a:cubicBezTo>
                    <a:cubicBezTo>
                      <a:pt x="1268362" y="557162"/>
                      <a:pt x="1257967" y="555242"/>
                      <a:pt x="1248697" y="550607"/>
                    </a:cubicBezTo>
                    <a:cubicBezTo>
                      <a:pt x="1172454" y="512486"/>
                      <a:pt x="1263845" y="545824"/>
                      <a:pt x="1189704" y="521110"/>
                    </a:cubicBezTo>
                    <a:cubicBezTo>
                      <a:pt x="1179872" y="514555"/>
                      <a:pt x="1167772" y="510523"/>
                      <a:pt x="1160207" y="501445"/>
                    </a:cubicBezTo>
                    <a:cubicBezTo>
                      <a:pt x="1125656" y="459984"/>
                      <a:pt x="1134317" y="387419"/>
                      <a:pt x="1130710" y="344129"/>
                    </a:cubicBezTo>
                    <a:cubicBezTo>
                      <a:pt x="1071716" y="347406"/>
                      <a:pt x="1012814" y="353961"/>
                      <a:pt x="953729" y="353961"/>
                    </a:cubicBezTo>
                    <a:cubicBezTo>
                      <a:pt x="927306" y="353961"/>
                      <a:pt x="898169" y="356961"/>
                      <a:pt x="875071" y="344129"/>
                    </a:cubicBezTo>
                    <a:cubicBezTo>
                      <a:pt x="863258" y="337566"/>
                      <a:pt x="874794" y="314355"/>
                      <a:pt x="865239" y="304800"/>
                    </a:cubicBezTo>
                    <a:cubicBezTo>
                      <a:pt x="855684" y="295245"/>
                      <a:pt x="839020" y="298245"/>
                      <a:pt x="825910" y="294968"/>
                    </a:cubicBezTo>
                    <a:cubicBezTo>
                      <a:pt x="816078" y="298245"/>
                      <a:pt x="806777" y="304800"/>
                      <a:pt x="796413" y="304800"/>
                    </a:cubicBezTo>
                    <a:cubicBezTo>
                      <a:pt x="761440" y="304800"/>
                      <a:pt x="766127" y="288121"/>
                      <a:pt x="747252" y="265471"/>
                    </a:cubicBezTo>
                    <a:cubicBezTo>
                      <a:pt x="738350" y="254789"/>
                      <a:pt x="727587" y="245806"/>
                      <a:pt x="717755" y="235974"/>
                    </a:cubicBezTo>
                    <a:cubicBezTo>
                      <a:pt x="678426" y="239252"/>
                      <a:pt x="637715" y="234965"/>
                      <a:pt x="599768" y="245807"/>
                    </a:cubicBezTo>
                    <a:cubicBezTo>
                      <a:pt x="588406" y="249053"/>
                      <a:pt x="586972" y="265687"/>
                      <a:pt x="580104" y="275303"/>
                    </a:cubicBezTo>
                    <a:cubicBezTo>
                      <a:pt x="570579" y="288638"/>
                      <a:pt x="563196" y="304141"/>
                      <a:pt x="550607" y="314632"/>
                    </a:cubicBezTo>
                    <a:cubicBezTo>
                      <a:pt x="542645" y="321267"/>
                      <a:pt x="531273" y="322432"/>
                      <a:pt x="521110" y="324465"/>
                    </a:cubicBezTo>
                    <a:cubicBezTo>
                      <a:pt x="498385" y="329010"/>
                      <a:pt x="474945" y="329441"/>
                      <a:pt x="452284" y="334297"/>
                    </a:cubicBezTo>
                    <a:cubicBezTo>
                      <a:pt x="428954" y="339296"/>
                      <a:pt x="406400" y="347406"/>
                      <a:pt x="383458" y="353961"/>
                    </a:cubicBezTo>
                    <a:cubicBezTo>
                      <a:pt x="357239" y="350684"/>
                      <a:pt x="330292" y="351081"/>
                      <a:pt x="304800" y="344129"/>
                    </a:cubicBezTo>
                    <a:cubicBezTo>
                      <a:pt x="293400" y="341020"/>
                      <a:pt x="287080" y="325446"/>
                      <a:pt x="275304" y="324465"/>
                    </a:cubicBezTo>
                    <a:cubicBezTo>
                      <a:pt x="245728" y="322000"/>
                      <a:pt x="216310" y="331020"/>
                      <a:pt x="186813" y="334297"/>
                    </a:cubicBezTo>
                    <a:cubicBezTo>
                      <a:pt x="176981" y="344129"/>
                      <a:pt x="171126" y="362169"/>
                      <a:pt x="157316" y="363794"/>
                    </a:cubicBezTo>
                    <a:cubicBezTo>
                      <a:pt x="111630" y="369169"/>
                      <a:pt x="65576" y="356831"/>
                      <a:pt x="19665" y="353961"/>
                    </a:cubicBezTo>
                    <a:cubicBezTo>
                      <a:pt x="13123" y="353552"/>
                      <a:pt x="6555" y="353961"/>
                      <a:pt x="0" y="353961"/>
                    </a:cubicBezTo>
                  </a:path>
                </a:pathLst>
              </a:custGeom>
              <a:ln w="22225">
                <a:solidFill>
                  <a:srgbClr val="391FA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600" dirty="0">
                  <a:cs typeface="Microsoft Tai Le" pitchFamily="34" charset="0"/>
                </a:endParaRPr>
              </a:p>
            </p:txBody>
          </p: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F28B8AA8-60E4-478D-BC33-16C9449E69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5127" y="3729607"/>
                <a:ext cx="0" cy="1395973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Стрелка вниз 11">
                <a:extLst>
                  <a:ext uri="{FF2B5EF4-FFF2-40B4-BE49-F238E27FC236}">
                    <a16:creationId xmlns:a16="http://schemas.microsoft.com/office/drawing/2014/main" id="{4CED0830-8C06-41F7-AD63-DB1597E702C6}"/>
                  </a:ext>
                </a:extLst>
              </p:cNvPr>
              <p:cNvSpPr/>
              <p:nvPr/>
            </p:nvSpPr>
            <p:spPr>
              <a:xfrm rot="16200000">
                <a:off x="6008898" y="3960303"/>
                <a:ext cx="500594" cy="1478269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500">
                  <a:cs typeface="Microsoft Tai Le" pitchFamily="34" charset="0"/>
                </a:endParaRPr>
              </a:p>
            </p:txBody>
          </p:sp>
          <p:sp>
            <p:nvSpPr>
              <p:cNvPr id="39" name="Прямоугольник 20">
                <a:extLst>
                  <a:ext uri="{FF2B5EF4-FFF2-40B4-BE49-F238E27FC236}">
                    <a16:creationId xmlns:a16="http://schemas.microsoft.com/office/drawing/2014/main" id="{A112506A-735D-4133-97D3-2DEBED074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646" y="4488128"/>
                <a:ext cx="2111482" cy="2134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endParaRPr lang="ru-RU" sz="1050" dirty="0">
                  <a:latin typeface="+mj-lt"/>
                </a:endParaRPr>
              </a:p>
              <a:p>
                <a:pPr algn="ctr"/>
                <a:r>
                  <a:rPr lang="ru-RU" sz="1050" dirty="0">
                    <a:latin typeface="+mj-lt"/>
                  </a:rPr>
                  <a:t>Закрытая конформация</a:t>
                </a:r>
              </a:p>
              <a:p>
                <a:pPr algn="ctr"/>
                <a:r>
                  <a:rPr lang="en-US" sz="1050" dirty="0">
                    <a:latin typeface="+mj-lt"/>
                  </a:rPr>
                  <a:t>L2</a:t>
                </a:r>
                <a:r>
                  <a:rPr lang="ja-JP" altLang="en-US" sz="1050" dirty="0">
                    <a:latin typeface="+mj-lt"/>
                  </a:rPr>
                  <a:t>’</a:t>
                </a:r>
                <a:r>
                  <a:rPr lang="ru-RU" altLang="ja-JP" sz="1050" dirty="0">
                    <a:latin typeface="+mj-lt"/>
                  </a:rPr>
                  <a:t>петли</a:t>
                </a:r>
                <a:endParaRPr lang="en-US" altLang="ja-JP" sz="1050" dirty="0">
                  <a:latin typeface="+mj-lt"/>
                </a:endParaRPr>
              </a:p>
              <a:p>
                <a:pPr algn="ctr"/>
                <a:r>
                  <a:rPr lang="en-US" sz="1050" dirty="0">
                    <a:latin typeface="+mj-lt"/>
                  </a:rPr>
                  <a:t> </a:t>
                </a:r>
              </a:p>
              <a:p>
                <a:pPr algn="ctr"/>
                <a:endParaRPr lang="ru-RU" sz="1050" dirty="0">
                  <a:latin typeface="+mj-lt"/>
                </a:endParaRPr>
              </a:p>
            </p:txBody>
          </p:sp>
          <p:sp>
            <p:nvSpPr>
              <p:cNvPr id="41" name="Стрелка вниз 11">
                <a:extLst>
                  <a:ext uri="{FF2B5EF4-FFF2-40B4-BE49-F238E27FC236}">
                    <a16:creationId xmlns:a16="http://schemas.microsoft.com/office/drawing/2014/main" id="{AF813820-F382-477F-99BD-422587AD2981}"/>
                  </a:ext>
                </a:extLst>
              </p:cNvPr>
              <p:cNvSpPr/>
              <p:nvPr/>
            </p:nvSpPr>
            <p:spPr>
              <a:xfrm rot="16200000">
                <a:off x="5960669" y="253449"/>
                <a:ext cx="503557" cy="1566862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500">
                  <a:cs typeface="Microsoft Tai Le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864969-88FA-442E-A957-0B6F04AD313A}"/>
                  </a:ext>
                </a:extLst>
              </p:cNvPr>
              <p:cNvSpPr txBox="1"/>
              <p:nvPr/>
            </p:nvSpPr>
            <p:spPr>
              <a:xfrm>
                <a:off x="7103989" y="4115995"/>
                <a:ext cx="5035011" cy="290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/>
                  <a:t>1. Происходит ли дестабилизация активного сайта </a:t>
                </a:r>
                <a:r>
                  <a:rPr lang="en-US" sz="1100" dirty="0"/>
                  <a:t>caspase-8</a:t>
                </a:r>
                <a:r>
                  <a:rPr lang="ru-RU" sz="1100" dirty="0"/>
                  <a:t>?</a:t>
                </a:r>
              </a:p>
              <a:p>
                <a:r>
                  <a:rPr lang="ru-RU" sz="1100" dirty="0"/>
                  <a:t>2. Можно ли увеличить активность </a:t>
                </a:r>
                <a:r>
                  <a:rPr lang="ru-RU" sz="1100" dirty="0" err="1"/>
                  <a:t>гетеродимера</a:t>
                </a:r>
                <a:r>
                  <a:rPr lang="ru-RU" sz="1100" dirty="0"/>
                  <a:t> низкомолекулярными соединениями?</a:t>
                </a:r>
                <a:endParaRPr lang="en-US" sz="1100" dirty="0"/>
              </a:p>
              <a:p>
                <a:r>
                  <a:rPr lang="ru-RU" sz="1100" dirty="0"/>
                  <a:t>3. Возможно ли описать кинетику данного процесса с использованием математической модели </a:t>
                </a:r>
              </a:p>
            </p:txBody>
          </p:sp>
        </p:grpSp>
      </p:grpSp>
      <p:sp>
        <p:nvSpPr>
          <p:cNvPr id="247" name="Дуга 246">
            <a:extLst>
              <a:ext uri="{FF2B5EF4-FFF2-40B4-BE49-F238E27FC236}">
                <a16:creationId xmlns:a16="http://schemas.microsoft.com/office/drawing/2014/main" id="{E42682C7-23BA-4B87-AD7C-26C205C98811}"/>
              </a:ext>
            </a:extLst>
          </p:cNvPr>
          <p:cNvSpPr/>
          <p:nvPr/>
        </p:nvSpPr>
        <p:spPr>
          <a:xfrm rot="16200000" flipH="1">
            <a:off x="4716784" y="1916399"/>
            <a:ext cx="908777" cy="987278"/>
          </a:xfrm>
          <a:prstGeom prst="arc">
            <a:avLst>
              <a:gd name="adj1" fmla="val 21557281"/>
              <a:gd name="adj2" fmla="val 10574533"/>
            </a:avLst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9" name="Picture 2" descr="https://upload.wikimedia.org/wikipedia/commons/thumb/7/74/Scissors_icon_black.svg/1024px-Scissors_icon_black.svg.png">
            <a:extLst>
              <a:ext uri="{FF2B5EF4-FFF2-40B4-BE49-F238E27FC236}">
                <a16:creationId xmlns:a16="http://schemas.microsoft.com/office/drawing/2014/main" id="{94D12EC1-332E-4E79-85CE-8091956F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4793">
            <a:off x="5657180" y="2313142"/>
            <a:ext cx="236827" cy="1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89FD789E-9D10-4E3D-AF17-F4E087AE49BE}"/>
              </a:ext>
            </a:extLst>
          </p:cNvPr>
          <p:cNvSpPr txBox="1"/>
          <p:nvPr/>
        </p:nvSpPr>
        <p:spPr>
          <a:xfrm>
            <a:off x="0" y="42303"/>
            <a:ext cx="912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Про-</a:t>
            </a:r>
            <a:r>
              <a:rPr lang="ru-RU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апоптотическая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активность </a:t>
            </a:r>
            <a:r>
              <a:rPr lang="ru-RU" sz="1600" b="1" dirty="0" err="1">
                <a:solidFill>
                  <a:prstClr val="black"/>
                </a:solidFill>
                <a:latin typeface="+mj-lt"/>
                <a:cs typeface="Arial" pitchFamily="34" charset="0"/>
              </a:rPr>
              <a:t>гетеродимера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прокаспаза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-8/c-FLIPL</a:t>
            </a:r>
            <a:endParaRPr 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3D40580F-D7B5-4671-93A2-3086A0E4D53D}"/>
              </a:ext>
            </a:extLst>
          </p:cNvPr>
          <p:cNvSpPr txBox="1"/>
          <p:nvPr/>
        </p:nvSpPr>
        <p:spPr>
          <a:xfrm>
            <a:off x="4030795" y="4166357"/>
            <a:ext cx="1797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/>
              <a:t>прокаспаза</a:t>
            </a:r>
            <a:r>
              <a:rPr lang="en-US" sz="1400" b="1" dirty="0"/>
              <a:t>-8/c-FLIPL</a:t>
            </a:r>
            <a:endParaRPr lang="ru-RU" sz="1400" b="1" dirty="0"/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1450543D-CB5E-410F-8E0E-0E79F1CFA3E4}"/>
              </a:ext>
            </a:extLst>
          </p:cNvPr>
          <p:cNvSpPr txBox="1"/>
          <p:nvPr/>
        </p:nvSpPr>
        <p:spPr>
          <a:xfrm>
            <a:off x="4212789" y="683534"/>
            <a:ext cx="1217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/>
              <a:t>прокаспаза</a:t>
            </a:r>
            <a:r>
              <a:rPr lang="en-US" sz="1400" b="1" dirty="0"/>
              <a:t>-8</a:t>
            </a:r>
            <a:endParaRPr lang="ru-RU" sz="1400" b="1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F3C15BE8-A6B4-479A-81BE-125F470CD484}"/>
              </a:ext>
            </a:extLst>
          </p:cNvPr>
          <p:cNvSpPr txBox="1"/>
          <p:nvPr/>
        </p:nvSpPr>
        <p:spPr>
          <a:xfrm>
            <a:off x="6908644" y="695023"/>
            <a:ext cx="1750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/>
              <a:t>каспаза</a:t>
            </a:r>
            <a:r>
              <a:rPr lang="en-US" sz="1400" b="1" dirty="0"/>
              <a:t>-8/</a:t>
            </a:r>
            <a:r>
              <a:rPr lang="ru-RU" sz="1400" b="1" dirty="0"/>
              <a:t>каспаза-8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FEDAFF-1C0F-4D4C-BA00-C245739CFB6B}"/>
              </a:ext>
            </a:extLst>
          </p:cNvPr>
          <p:cNvGrpSpPr>
            <a:grpSpLocks noChangeAspect="1"/>
          </p:cNvGrpSpPr>
          <p:nvPr/>
        </p:nvGrpSpPr>
        <p:grpSpPr>
          <a:xfrm>
            <a:off x="222055" y="714017"/>
            <a:ext cx="6255809" cy="4147511"/>
            <a:chOff x="309409" y="480872"/>
            <a:chExt cx="6663217" cy="4417615"/>
          </a:xfrm>
        </p:grpSpPr>
        <p:sp>
          <p:nvSpPr>
            <p:cNvPr id="364" name="Прямоугольник 363">
              <a:extLst>
                <a:ext uri="{FF2B5EF4-FFF2-40B4-BE49-F238E27FC236}">
                  <a16:creationId xmlns:a16="http://schemas.microsoft.com/office/drawing/2014/main" id="{C4E0DEBF-CD13-4D49-8E5D-C52318E95DC9}"/>
                </a:ext>
              </a:extLst>
            </p:cNvPr>
            <p:cNvSpPr/>
            <p:nvPr/>
          </p:nvSpPr>
          <p:spPr>
            <a:xfrm>
              <a:off x="309409" y="1085229"/>
              <a:ext cx="3678601" cy="300594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600">
                <a:solidFill>
                  <a:prstClr val="white"/>
                </a:solidFill>
              </a:endParaRPr>
            </a:p>
          </p:txBody>
        </p:sp>
        <p:sp>
          <p:nvSpPr>
            <p:cNvPr id="361" name="Дуга 360">
              <a:extLst>
                <a:ext uri="{FF2B5EF4-FFF2-40B4-BE49-F238E27FC236}">
                  <a16:creationId xmlns:a16="http://schemas.microsoft.com/office/drawing/2014/main" id="{19165F73-E66B-4A82-B2AD-25F97F95ACB8}"/>
                </a:ext>
              </a:extLst>
            </p:cNvPr>
            <p:cNvSpPr/>
            <p:nvPr/>
          </p:nvSpPr>
          <p:spPr>
            <a:xfrm rot="9426969">
              <a:off x="3100568" y="3783995"/>
              <a:ext cx="247657" cy="339245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Дуга 236">
              <a:extLst>
                <a:ext uri="{FF2B5EF4-FFF2-40B4-BE49-F238E27FC236}">
                  <a16:creationId xmlns:a16="http://schemas.microsoft.com/office/drawing/2014/main" id="{A102F79B-E2D8-4138-9AA4-E3F63E9D5092}"/>
                </a:ext>
              </a:extLst>
            </p:cNvPr>
            <p:cNvSpPr/>
            <p:nvPr/>
          </p:nvSpPr>
          <p:spPr>
            <a:xfrm rot="9471133">
              <a:off x="888944" y="2608454"/>
              <a:ext cx="368967" cy="172986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Дуга 237">
              <a:extLst>
                <a:ext uri="{FF2B5EF4-FFF2-40B4-BE49-F238E27FC236}">
                  <a16:creationId xmlns:a16="http://schemas.microsoft.com/office/drawing/2014/main" id="{11E66131-D629-4DCC-8006-766A77B32088}"/>
                </a:ext>
              </a:extLst>
            </p:cNvPr>
            <p:cNvSpPr/>
            <p:nvPr/>
          </p:nvSpPr>
          <p:spPr>
            <a:xfrm rot="9017350">
              <a:off x="2959703" y="2653514"/>
              <a:ext cx="368967" cy="172986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Дуга 238">
              <a:extLst>
                <a:ext uri="{FF2B5EF4-FFF2-40B4-BE49-F238E27FC236}">
                  <a16:creationId xmlns:a16="http://schemas.microsoft.com/office/drawing/2014/main" id="{3EDAA3E4-B56F-46D9-95C4-E23F69978E10}"/>
                </a:ext>
              </a:extLst>
            </p:cNvPr>
            <p:cNvSpPr/>
            <p:nvPr/>
          </p:nvSpPr>
          <p:spPr>
            <a:xfrm rot="8823944">
              <a:off x="1325186" y="2645921"/>
              <a:ext cx="368967" cy="172986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Дуга 239">
              <a:extLst>
                <a:ext uri="{FF2B5EF4-FFF2-40B4-BE49-F238E27FC236}">
                  <a16:creationId xmlns:a16="http://schemas.microsoft.com/office/drawing/2014/main" id="{5101E049-78D1-47F8-8CF2-648A069B93B2}"/>
                </a:ext>
              </a:extLst>
            </p:cNvPr>
            <p:cNvSpPr/>
            <p:nvPr/>
          </p:nvSpPr>
          <p:spPr>
            <a:xfrm rot="19112517">
              <a:off x="1534041" y="2497869"/>
              <a:ext cx="368967" cy="172986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id="{2354D076-7F72-4D62-A9B3-7E84407B5AD6}"/>
                </a:ext>
              </a:extLst>
            </p:cNvPr>
            <p:cNvSpPr/>
            <p:nvPr/>
          </p:nvSpPr>
          <p:spPr>
            <a:xfrm rot="21403274">
              <a:off x="3348533" y="2194152"/>
              <a:ext cx="63551" cy="279400"/>
            </a:xfrm>
            <a:custGeom>
              <a:avLst/>
              <a:gdLst>
                <a:gd name="connsiteX0" fmla="*/ 12751 w 63551"/>
                <a:gd name="connsiteY0" fmla="*/ 0 h 279400"/>
                <a:gd name="connsiteX1" fmla="*/ 51 w 63551"/>
                <a:gd name="connsiteY1" fmla="*/ 76200 h 279400"/>
                <a:gd name="connsiteX2" fmla="*/ 38151 w 63551"/>
                <a:gd name="connsiteY2" fmla="*/ 152400 h 279400"/>
                <a:gd name="connsiteX3" fmla="*/ 57201 w 63551"/>
                <a:gd name="connsiteY3" fmla="*/ 165100 h 279400"/>
                <a:gd name="connsiteX4" fmla="*/ 63551 w 63551"/>
                <a:gd name="connsiteY4" fmla="*/ 184150 h 279400"/>
                <a:gd name="connsiteX5" fmla="*/ 57201 w 63551"/>
                <a:gd name="connsiteY5" fmla="*/ 228600 h 279400"/>
                <a:gd name="connsiteX6" fmla="*/ 19101 w 63551"/>
                <a:gd name="connsiteY6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551" h="279400">
                  <a:moveTo>
                    <a:pt x="12751" y="0"/>
                  </a:moveTo>
                  <a:cubicBezTo>
                    <a:pt x="9777" y="14872"/>
                    <a:pt x="-824" y="64823"/>
                    <a:pt x="51" y="76200"/>
                  </a:cubicBezTo>
                  <a:cubicBezTo>
                    <a:pt x="1422" y="94018"/>
                    <a:pt x="23746" y="142797"/>
                    <a:pt x="38151" y="152400"/>
                  </a:cubicBezTo>
                  <a:lnTo>
                    <a:pt x="57201" y="165100"/>
                  </a:lnTo>
                  <a:cubicBezTo>
                    <a:pt x="59318" y="171450"/>
                    <a:pt x="63551" y="177457"/>
                    <a:pt x="63551" y="184150"/>
                  </a:cubicBezTo>
                  <a:cubicBezTo>
                    <a:pt x="63551" y="199117"/>
                    <a:pt x="62574" y="214631"/>
                    <a:pt x="57201" y="228600"/>
                  </a:cubicBezTo>
                  <a:cubicBezTo>
                    <a:pt x="48226" y="251936"/>
                    <a:pt x="34849" y="263652"/>
                    <a:pt x="19101" y="279400"/>
                  </a:cubicBezTo>
                </a:path>
              </a:pathLst>
            </a:cu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2" name="Группа 241">
              <a:extLst>
                <a:ext uri="{FF2B5EF4-FFF2-40B4-BE49-F238E27FC236}">
                  <a16:creationId xmlns:a16="http://schemas.microsoft.com/office/drawing/2014/main" id="{08AF9A5E-EF1F-493F-9792-CB13DE9C1FB3}"/>
                </a:ext>
              </a:extLst>
            </p:cNvPr>
            <p:cNvGrpSpPr/>
            <p:nvPr/>
          </p:nvGrpSpPr>
          <p:grpSpPr>
            <a:xfrm>
              <a:off x="2359927" y="480872"/>
              <a:ext cx="254143" cy="427767"/>
              <a:chOff x="4153888" y="1069662"/>
              <a:chExt cx="326926" cy="518957"/>
            </a:xfrm>
          </p:grpSpPr>
          <p:sp>
            <p:nvSpPr>
              <p:cNvPr id="244" name="Скругленный прямоугольник 62">
                <a:extLst>
                  <a:ext uri="{FF2B5EF4-FFF2-40B4-BE49-F238E27FC236}">
                    <a16:creationId xmlns:a16="http://schemas.microsoft.com/office/drawing/2014/main" id="{5D4338AD-388E-4E5B-BD90-AD205989E332}"/>
                  </a:ext>
                </a:extLst>
              </p:cNvPr>
              <p:cNvSpPr/>
              <p:nvPr/>
            </p:nvSpPr>
            <p:spPr>
              <a:xfrm rot="5400000">
                <a:off x="4016448" y="1207102"/>
                <a:ext cx="438344" cy="1634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0000">
                    <a:schemeClr val="tx2">
                      <a:lumMod val="20000"/>
                      <a:lumOff val="80000"/>
                    </a:schemeClr>
                  </a:gs>
                  <a:gs pos="98000">
                    <a:schemeClr val="tx2">
                      <a:lumMod val="60000"/>
                      <a:lumOff val="40000"/>
                    </a:schemeClr>
                  </a:gs>
                  <a:gs pos="0">
                    <a:schemeClr val="tx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Скругленный прямоугольник 63">
                <a:extLst>
                  <a:ext uri="{FF2B5EF4-FFF2-40B4-BE49-F238E27FC236}">
                    <a16:creationId xmlns:a16="http://schemas.microsoft.com/office/drawing/2014/main" id="{709BEC6B-99A7-4F43-961B-C824E3163883}"/>
                  </a:ext>
                </a:extLst>
              </p:cNvPr>
              <p:cNvSpPr/>
              <p:nvPr/>
            </p:nvSpPr>
            <p:spPr>
              <a:xfrm rot="5400000">
                <a:off x="4179911" y="1212680"/>
                <a:ext cx="438344" cy="1634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0000">
                    <a:schemeClr val="tx2">
                      <a:lumMod val="20000"/>
                      <a:lumOff val="80000"/>
                    </a:schemeClr>
                  </a:gs>
                  <a:gs pos="98000">
                    <a:schemeClr val="tx2">
                      <a:lumMod val="60000"/>
                      <a:lumOff val="40000"/>
                    </a:schemeClr>
                  </a:gs>
                  <a:gs pos="0">
                    <a:schemeClr val="tx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Скругленный прямоугольник 64">
                <a:extLst>
                  <a:ext uri="{FF2B5EF4-FFF2-40B4-BE49-F238E27FC236}">
                    <a16:creationId xmlns:a16="http://schemas.microsoft.com/office/drawing/2014/main" id="{A1294D3D-857A-4876-B130-3BD530BE34EC}"/>
                  </a:ext>
                </a:extLst>
              </p:cNvPr>
              <p:cNvSpPr/>
              <p:nvPr/>
            </p:nvSpPr>
            <p:spPr>
              <a:xfrm rot="5400000">
                <a:off x="4100841" y="1287715"/>
                <a:ext cx="438344" cy="1634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0000">
                    <a:schemeClr val="tx2">
                      <a:lumMod val="20000"/>
                      <a:lumOff val="80000"/>
                    </a:schemeClr>
                  </a:gs>
                  <a:gs pos="98000">
                    <a:schemeClr val="tx2">
                      <a:lumMod val="60000"/>
                      <a:lumOff val="40000"/>
                    </a:schemeClr>
                  </a:gs>
                  <a:gs pos="0">
                    <a:schemeClr val="tx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55" name="Прямая соединительная линия 254">
              <a:extLst>
                <a:ext uri="{FF2B5EF4-FFF2-40B4-BE49-F238E27FC236}">
                  <a16:creationId xmlns:a16="http://schemas.microsoft.com/office/drawing/2014/main" id="{641ED38A-689D-4266-8661-76397297BF5A}"/>
                </a:ext>
              </a:extLst>
            </p:cNvPr>
            <p:cNvCxnSpPr>
              <a:endCxn id="261" idx="1"/>
            </p:cNvCxnSpPr>
            <p:nvPr/>
          </p:nvCxnSpPr>
          <p:spPr>
            <a:xfrm flipH="1">
              <a:off x="2365453" y="1016792"/>
              <a:ext cx="234901" cy="421779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6" name="Прямая соединительная линия 255">
              <a:extLst>
                <a:ext uri="{FF2B5EF4-FFF2-40B4-BE49-F238E27FC236}">
                  <a16:creationId xmlns:a16="http://schemas.microsoft.com/office/drawing/2014/main" id="{37D6CFE4-140D-4730-A074-37A263FA338C}"/>
                </a:ext>
              </a:extLst>
            </p:cNvPr>
            <p:cNvCxnSpPr/>
            <p:nvPr/>
          </p:nvCxnSpPr>
          <p:spPr>
            <a:xfrm>
              <a:off x="2367589" y="1015545"/>
              <a:ext cx="252044" cy="434159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7" name="Прямая соединительная линия 256">
              <a:extLst>
                <a:ext uri="{FF2B5EF4-FFF2-40B4-BE49-F238E27FC236}">
                  <a16:creationId xmlns:a16="http://schemas.microsoft.com/office/drawing/2014/main" id="{D502AD01-45EE-4F02-9906-C19AED4BE7A3}"/>
                </a:ext>
              </a:extLst>
            </p:cNvPr>
            <p:cNvCxnSpPr/>
            <p:nvPr/>
          </p:nvCxnSpPr>
          <p:spPr>
            <a:xfrm>
              <a:off x="2487181" y="1009111"/>
              <a:ext cx="0" cy="468851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Скругленный прямоугольник 68">
              <a:extLst>
                <a:ext uri="{FF2B5EF4-FFF2-40B4-BE49-F238E27FC236}">
                  <a16:creationId xmlns:a16="http://schemas.microsoft.com/office/drawing/2014/main" id="{AA0C5AA4-21C6-4AC6-B5DF-1C58F1AAAEA7}"/>
                </a:ext>
              </a:extLst>
            </p:cNvPr>
            <p:cNvSpPr/>
            <p:nvPr/>
          </p:nvSpPr>
          <p:spPr>
            <a:xfrm>
              <a:off x="2465823" y="1083915"/>
              <a:ext cx="41147" cy="301972"/>
            </a:xfrm>
            <a:prstGeom prst="roundRect">
              <a:avLst/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grpSp>
          <p:nvGrpSpPr>
            <p:cNvPr id="259" name="Группа 258">
              <a:extLst>
                <a:ext uri="{FF2B5EF4-FFF2-40B4-BE49-F238E27FC236}">
                  <a16:creationId xmlns:a16="http://schemas.microsoft.com/office/drawing/2014/main" id="{3B78C7DB-4F15-4B93-9968-8409E590DEB9}"/>
                </a:ext>
              </a:extLst>
            </p:cNvPr>
            <p:cNvGrpSpPr/>
            <p:nvPr/>
          </p:nvGrpSpPr>
          <p:grpSpPr>
            <a:xfrm>
              <a:off x="2299357" y="1438571"/>
              <a:ext cx="132941" cy="312077"/>
              <a:chOff x="4250663" y="2707587"/>
              <a:chExt cx="147712" cy="373517"/>
            </a:xfrm>
          </p:grpSpPr>
          <p:sp>
            <p:nvSpPr>
              <p:cNvPr id="260" name="Скругленный прямоугольник 80">
                <a:extLst>
                  <a:ext uri="{FF2B5EF4-FFF2-40B4-BE49-F238E27FC236}">
                    <a16:creationId xmlns:a16="http://schemas.microsoft.com/office/drawing/2014/main" id="{42D60AA7-8170-4B14-B6E1-AD82824644D6}"/>
                  </a:ext>
                </a:extLst>
              </p:cNvPr>
              <p:cNvSpPr/>
              <p:nvPr/>
            </p:nvSpPr>
            <p:spPr>
              <a:xfrm rot="5400000">
                <a:off x="4138888" y="2821617"/>
                <a:ext cx="372094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Скругленный прямоугольник 82">
                <a:extLst>
                  <a:ext uri="{FF2B5EF4-FFF2-40B4-BE49-F238E27FC236}">
                    <a16:creationId xmlns:a16="http://schemas.microsoft.com/office/drawing/2014/main" id="{A9A1348F-20D7-49CA-9821-68E9FA7F5C25}"/>
                  </a:ext>
                </a:extLst>
              </p:cNvPr>
              <p:cNvSpPr/>
              <p:nvPr/>
            </p:nvSpPr>
            <p:spPr>
              <a:xfrm rot="5400000">
                <a:off x="4138056" y="2820194"/>
                <a:ext cx="372094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2" name="Скругленный прямоугольник 95">
              <a:extLst>
                <a:ext uri="{FF2B5EF4-FFF2-40B4-BE49-F238E27FC236}">
                  <a16:creationId xmlns:a16="http://schemas.microsoft.com/office/drawing/2014/main" id="{040152AB-3E1F-48F2-87C7-E0CE95816082}"/>
                </a:ext>
              </a:extLst>
            </p:cNvPr>
            <p:cNvSpPr/>
            <p:nvPr/>
          </p:nvSpPr>
          <p:spPr>
            <a:xfrm rot="1800000">
              <a:off x="2459682" y="1083153"/>
              <a:ext cx="41147" cy="301972"/>
            </a:xfrm>
            <a:prstGeom prst="roundRect">
              <a:avLst/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63" name="Скругленный прямоугольник 96">
              <a:extLst>
                <a:ext uri="{FF2B5EF4-FFF2-40B4-BE49-F238E27FC236}">
                  <a16:creationId xmlns:a16="http://schemas.microsoft.com/office/drawing/2014/main" id="{CF622DAF-2766-460A-84B5-91BFDBDF4C38}"/>
                </a:ext>
              </a:extLst>
            </p:cNvPr>
            <p:cNvSpPr/>
            <p:nvPr/>
          </p:nvSpPr>
          <p:spPr>
            <a:xfrm rot="19800000">
              <a:off x="2473521" y="1083915"/>
              <a:ext cx="41147" cy="301972"/>
            </a:xfrm>
            <a:prstGeom prst="roundRect">
              <a:avLst/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grpSp>
          <p:nvGrpSpPr>
            <p:cNvPr id="264" name="Группа 263">
              <a:extLst>
                <a:ext uri="{FF2B5EF4-FFF2-40B4-BE49-F238E27FC236}">
                  <a16:creationId xmlns:a16="http://schemas.microsoft.com/office/drawing/2014/main" id="{4756C604-72AA-406B-9249-0A3CCBD1AFAA}"/>
                </a:ext>
              </a:extLst>
            </p:cNvPr>
            <p:cNvGrpSpPr/>
            <p:nvPr/>
          </p:nvGrpSpPr>
          <p:grpSpPr>
            <a:xfrm>
              <a:off x="2338336" y="624552"/>
              <a:ext cx="94533" cy="411593"/>
              <a:chOff x="4277388" y="1807686"/>
              <a:chExt cx="167490" cy="1408430"/>
            </a:xfrm>
          </p:grpSpPr>
          <p:sp>
            <p:nvSpPr>
              <p:cNvPr id="265" name="Скругленный прямоугольник 98">
                <a:extLst>
                  <a:ext uri="{FF2B5EF4-FFF2-40B4-BE49-F238E27FC236}">
                    <a16:creationId xmlns:a16="http://schemas.microsoft.com/office/drawing/2014/main" id="{7B1C20A9-DB98-46F9-92BF-D6F91455452C}"/>
                  </a:ext>
                </a:extLst>
              </p:cNvPr>
              <p:cNvSpPr/>
              <p:nvPr/>
            </p:nvSpPr>
            <p:spPr>
              <a:xfrm rot="5400000">
                <a:off x="4128010" y="1957064"/>
                <a:ext cx="466246" cy="16749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5400000" scaled="0"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Скругленный прямоугольник 99">
                <a:extLst>
                  <a:ext uri="{FF2B5EF4-FFF2-40B4-BE49-F238E27FC236}">
                    <a16:creationId xmlns:a16="http://schemas.microsoft.com/office/drawing/2014/main" id="{F4084494-B952-4A5B-B707-CFE6678A6C7A}"/>
                  </a:ext>
                </a:extLst>
              </p:cNvPr>
              <p:cNvSpPr/>
              <p:nvPr/>
            </p:nvSpPr>
            <p:spPr>
              <a:xfrm rot="5400000">
                <a:off x="4128010" y="2418044"/>
                <a:ext cx="466246" cy="16749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5400000" scaled="0"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Скругленный прямоугольник 100">
                <a:extLst>
                  <a:ext uri="{FF2B5EF4-FFF2-40B4-BE49-F238E27FC236}">
                    <a16:creationId xmlns:a16="http://schemas.microsoft.com/office/drawing/2014/main" id="{A84A2499-AAA3-4652-9AB2-4F6AF67EC680}"/>
                  </a:ext>
                </a:extLst>
              </p:cNvPr>
              <p:cNvSpPr/>
              <p:nvPr/>
            </p:nvSpPr>
            <p:spPr>
              <a:xfrm rot="5400000">
                <a:off x="4128010" y="2899248"/>
                <a:ext cx="466246" cy="16749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5400000" scaled="0"/>
              </a:gra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8" name="Скругленный прямоугольник 101">
              <a:extLst>
                <a:ext uri="{FF2B5EF4-FFF2-40B4-BE49-F238E27FC236}">
                  <a16:creationId xmlns:a16="http://schemas.microsoft.com/office/drawing/2014/main" id="{657C7480-F8EA-4B00-B5AB-5E9EAE834F2E}"/>
                </a:ext>
              </a:extLst>
            </p:cNvPr>
            <p:cNvSpPr/>
            <p:nvPr/>
          </p:nvSpPr>
          <p:spPr>
            <a:xfrm rot="5400000">
              <a:off x="2416618" y="668185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69" name="Скругленный прямоугольник 102">
              <a:extLst>
                <a:ext uri="{FF2B5EF4-FFF2-40B4-BE49-F238E27FC236}">
                  <a16:creationId xmlns:a16="http://schemas.microsoft.com/office/drawing/2014/main" id="{7F2DA194-C1F5-4423-B91D-5E7604006E36}"/>
                </a:ext>
              </a:extLst>
            </p:cNvPr>
            <p:cNvSpPr/>
            <p:nvPr/>
          </p:nvSpPr>
          <p:spPr>
            <a:xfrm rot="5400000">
              <a:off x="2416618" y="802899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70" name="Скругленный прямоугольник 103">
              <a:extLst>
                <a:ext uri="{FF2B5EF4-FFF2-40B4-BE49-F238E27FC236}">
                  <a16:creationId xmlns:a16="http://schemas.microsoft.com/office/drawing/2014/main" id="{FED7E7C1-00D6-41C2-A6BF-3921D6E7F4B3}"/>
                </a:ext>
              </a:extLst>
            </p:cNvPr>
            <p:cNvSpPr/>
            <p:nvPr/>
          </p:nvSpPr>
          <p:spPr>
            <a:xfrm rot="5400000">
              <a:off x="2416618" y="943524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71" name="Скругленный прямоугольник 104">
              <a:extLst>
                <a:ext uri="{FF2B5EF4-FFF2-40B4-BE49-F238E27FC236}">
                  <a16:creationId xmlns:a16="http://schemas.microsoft.com/office/drawing/2014/main" id="{13B40DF8-6CC1-4277-9366-8F8853E0F5E1}"/>
                </a:ext>
              </a:extLst>
            </p:cNvPr>
            <p:cNvSpPr/>
            <p:nvPr/>
          </p:nvSpPr>
          <p:spPr>
            <a:xfrm rot="5400000">
              <a:off x="2515437" y="645414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72" name="Скругленный прямоугольник 105">
              <a:extLst>
                <a:ext uri="{FF2B5EF4-FFF2-40B4-BE49-F238E27FC236}">
                  <a16:creationId xmlns:a16="http://schemas.microsoft.com/office/drawing/2014/main" id="{7F5003B3-41F8-4A2E-B4A9-FC81B735EADA}"/>
                </a:ext>
              </a:extLst>
            </p:cNvPr>
            <p:cNvSpPr/>
            <p:nvPr/>
          </p:nvSpPr>
          <p:spPr>
            <a:xfrm rot="5400000">
              <a:off x="2515437" y="780128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sp>
          <p:nvSpPr>
            <p:cNvPr id="273" name="Скругленный прямоугольник 106">
              <a:extLst>
                <a:ext uri="{FF2B5EF4-FFF2-40B4-BE49-F238E27FC236}">
                  <a16:creationId xmlns:a16="http://schemas.microsoft.com/office/drawing/2014/main" id="{5ABC4240-604E-48A0-A7C7-B1164C2804A0}"/>
                </a:ext>
              </a:extLst>
            </p:cNvPr>
            <p:cNvSpPr/>
            <p:nvPr/>
          </p:nvSpPr>
          <p:spPr>
            <a:xfrm rot="5400000">
              <a:off x="2515437" y="920753"/>
              <a:ext cx="136254" cy="94533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chemeClr val="bg1"/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white"/>
                </a:solidFill>
              </a:endParaRPr>
            </a:p>
          </p:txBody>
        </p:sp>
        <p:grpSp>
          <p:nvGrpSpPr>
            <p:cNvPr id="274" name="Группа 273">
              <a:extLst>
                <a:ext uri="{FF2B5EF4-FFF2-40B4-BE49-F238E27FC236}">
                  <a16:creationId xmlns:a16="http://schemas.microsoft.com/office/drawing/2014/main" id="{D2301A75-96A5-4424-9A3C-F2834BC72274}"/>
                </a:ext>
              </a:extLst>
            </p:cNvPr>
            <p:cNvGrpSpPr/>
            <p:nvPr/>
          </p:nvGrpSpPr>
          <p:grpSpPr>
            <a:xfrm>
              <a:off x="697525" y="1825930"/>
              <a:ext cx="329192" cy="430386"/>
              <a:chOff x="-2095352" y="4441227"/>
              <a:chExt cx="365768" cy="478207"/>
            </a:xfrm>
          </p:grpSpPr>
          <p:sp>
            <p:nvSpPr>
              <p:cNvPr id="275" name="Полилиния 260">
                <a:extLst>
                  <a:ext uri="{FF2B5EF4-FFF2-40B4-BE49-F238E27FC236}">
                    <a16:creationId xmlns:a16="http://schemas.microsoft.com/office/drawing/2014/main" id="{342DE936-4802-44DF-8B71-6627E89485D3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Скругленный прямоугольник 261">
                <a:extLst>
                  <a:ext uri="{FF2B5EF4-FFF2-40B4-BE49-F238E27FC236}">
                    <a16:creationId xmlns:a16="http://schemas.microsoft.com/office/drawing/2014/main" id="{853499D7-0B1F-4FD1-AD2F-BFF9E0ECD951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7" name="Скругленный прямоугольник 262">
                <a:extLst>
                  <a:ext uri="{FF2B5EF4-FFF2-40B4-BE49-F238E27FC236}">
                    <a16:creationId xmlns:a16="http://schemas.microsoft.com/office/drawing/2014/main" id="{3F7C69E8-EEBC-4034-A643-835EB1D16DA7}"/>
                  </a:ext>
                </a:extLst>
              </p:cNvPr>
              <p:cNvSpPr/>
              <p:nvPr/>
            </p:nvSpPr>
            <p:spPr>
              <a:xfrm rot="5400000">
                <a:off x="-2245822" y="4619219"/>
                <a:ext cx="453550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Скругленный прямоугольник 265">
                <a:extLst>
                  <a:ext uri="{FF2B5EF4-FFF2-40B4-BE49-F238E27FC236}">
                    <a16:creationId xmlns:a16="http://schemas.microsoft.com/office/drawing/2014/main" id="{99BC63EA-390C-482F-AA41-373FA78B0075}"/>
                  </a:ext>
                </a:extLst>
              </p:cNvPr>
              <p:cNvSpPr/>
              <p:nvPr/>
            </p:nvSpPr>
            <p:spPr>
              <a:xfrm rot="5400000">
                <a:off x="-2250048" y="4617858"/>
                <a:ext cx="456271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Скругленный прямоугольник 266">
                <a:extLst>
                  <a:ext uri="{FF2B5EF4-FFF2-40B4-BE49-F238E27FC236}">
                    <a16:creationId xmlns:a16="http://schemas.microsoft.com/office/drawing/2014/main" id="{CE31A54D-57AA-41EB-91C3-20E940253BF0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80" name="Прямая соединительная линия 279">
              <a:extLst>
                <a:ext uri="{FF2B5EF4-FFF2-40B4-BE49-F238E27FC236}">
                  <a16:creationId xmlns:a16="http://schemas.microsoft.com/office/drawing/2014/main" id="{B75D14FE-9858-4924-9789-85C77005A4A0}"/>
                </a:ext>
              </a:extLst>
            </p:cNvPr>
            <p:cNvCxnSpPr>
              <a:cxnSpLocks/>
            </p:cNvCxnSpPr>
            <p:nvPr/>
          </p:nvCxnSpPr>
          <p:spPr>
            <a:xfrm>
              <a:off x="1614477" y="3025756"/>
              <a:ext cx="0" cy="343031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Группа 280">
              <a:extLst>
                <a:ext uri="{FF2B5EF4-FFF2-40B4-BE49-F238E27FC236}">
                  <a16:creationId xmlns:a16="http://schemas.microsoft.com/office/drawing/2014/main" id="{66F2F62D-CA7B-4968-926E-0E4C140C56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87716" y="1830388"/>
              <a:ext cx="343585" cy="436557"/>
              <a:chOff x="-2095352" y="4441227"/>
              <a:chExt cx="365768" cy="464744"/>
            </a:xfrm>
          </p:grpSpPr>
          <p:sp>
            <p:nvSpPr>
              <p:cNvPr id="282" name="Полилиния 377">
                <a:extLst>
                  <a:ext uri="{FF2B5EF4-FFF2-40B4-BE49-F238E27FC236}">
                    <a16:creationId xmlns:a16="http://schemas.microsoft.com/office/drawing/2014/main" id="{1CFD0361-BCE1-4939-B905-83B084608B4F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Скругленный прямоугольник 378">
                <a:extLst>
                  <a:ext uri="{FF2B5EF4-FFF2-40B4-BE49-F238E27FC236}">
                    <a16:creationId xmlns:a16="http://schemas.microsoft.com/office/drawing/2014/main" id="{59B0E8C5-CFD5-4DB6-90E1-31E97FC161F1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Скругленный прямоугольник 379">
                <a:extLst>
                  <a:ext uri="{FF2B5EF4-FFF2-40B4-BE49-F238E27FC236}">
                    <a16:creationId xmlns:a16="http://schemas.microsoft.com/office/drawing/2014/main" id="{A58F0D56-509A-46B4-97D7-DC5BAA41A254}"/>
                  </a:ext>
                </a:extLst>
              </p:cNvPr>
              <p:cNvSpPr/>
              <p:nvPr/>
            </p:nvSpPr>
            <p:spPr>
              <a:xfrm rot="5400000">
                <a:off x="-2239091" y="4612488"/>
                <a:ext cx="440087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0F03C">
                      <a:lumMod val="27000"/>
                      <a:lumOff val="73000"/>
                    </a:srgbClr>
                  </a:gs>
                  <a:gs pos="0">
                    <a:srgbClr val="FFFF00">
                      <a:lumMod val="27000"/>
                      <a:lumOff val="73000"/>
                    </a:srgbClr>
                  </a:gs>
                  <a:gs pos="50000">
                    <a:srgbClr val="FFFF00">
                      <a:lumMod val="9000"/>
                      <a:lumOff val="91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Скругленный прямоугольник 386">
                <a:extLst>
                  <a:ext uri="{FF2B5EF4-FFF2-40B4-BE49-F238E27FC236}">
                    <a16:creationId xmlns:a16="http://schemas.microsoft.com/office/drawing/2014/main" id="{AF864F33-DC9F-4717-900D-6CDF23EF513C}"/>
                  </a:ext>
                </a:extLst>
              </p:cNvPr>
              <p:cNvSpPr/>
              <p:nvPr/>
            </p:nvSpPr>
            <p:spPr>
              <a:xfrm rot="5400000">
                <a:off x="-2238765" y="4606577"/>
                <a:ext cx="433706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Скругленный прямоугольник 387">
                <a:extLst>
                  <a:ext uri="{FF2B5EF4-FFF2-40B4-BE49-F238E27FC236}">
                    <a16:creationId xmlns:a16="http://schemas.microsoft.com/office/drawing/2014/main" id="{F72482B2-63B7-4C3D-8FEA-492A54164DED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88" name="Прямая соединительная линия 287">
              <a:extLst>
                <a:ext uri="{FF2B5EF4-FFF2-40B4-BE49-F238E27FC236}">
                  <a16:creationId xmlns:a16="http://schemas.microsoft.com/office/drawing/2014/main" id="{D76D3FCE-CB07-4B55-A668-1241FF934691}"/>
                </a:ext>
              </a:extLst>
            </p:cNvPr>
            <p:cNvCxnSpPr/>
            <p:nvPr/>
          </p:nvCxnSpPr>
          <p:spPr>
            <a:xfrm>
              <a:off x="1590566" y="4206652"/>
              <a:ext cx="0" cy="222232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80DD0E8D-860D-41B6-AA50-5CC454D719EA}"/>
                </a:ext>
              </a:extLst>
            </p:cNvPr>
            <p:cNvSpPr txBox="1"/>
            <p:nvPr/>
          </p:nvSpPr>
          <p:spPr>
            <a:xfrm>
              <a:off x="854479" y="4375267"/>
              <a:ext cx="1536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/>
                <a:t>Апоптоз</a:t>
              </a:r>
            </a:p>
            <a:p>
              <a:pPr algn="ctr"/>
              <a:r>
                <a:rPr lang="ru-RU" sz="1400" dirty="0"/>
                <a:t>Клеточная гибель</a:t>
              </a:r>
            </a:p>
          </p:txBody>
        </p:sp>
        <p:grpSp>
          <p:nvGrpSpPr>
            <p:cNvPr id="291" name="Группа 290">
              <a:extLst>
                <a:ext uri="{FF2B5EF4-FFF2-40B4-BE49-F238E27FC236}">
                  <a16:creationId xmlns:a16="http://schemas.microsoft.com/office/drawing/2014/main" id="{7DCF49F6-6670-426A-844F-F23E7E2A6DF0}"/>
                </a:ext>
              </a:extLst>
            </p:cNvPr>
            <p:cNvGrpSpPr/>
            <p:nvPr/>
          </p:nvGrpSpPr>
          <p:grpSpPr>
            <a:xfrm>
              <a:off x="978291" y="1821244"/>
              <a:ext cx="369556" cy="1018182"/>
              <a:chOff x="3324580" y="2087318"/>
              <a:chExt cx="369556" cy="1018182"/>
            </a:xfrm>
          </p:grpSpPr>
          <p:sp>
            <p:nvSpPr>
              <p:cNvPr id="292" name="Полилиния: фигура 291">
                <a:extLst>
                  <a:ext uri="{FF2B5EF4-FFF2-40B4-BE49-F238E27FC236}">
                    <a16:creationId xmlns:a16="http://schemas.microsoft.com/office/drawing/2014/main" id="{85FD8F50-59D2-4DDC-BE1C-66CF37DEF8A5}"/>
                  </a:ext>
                </a:extLst>
              </p:cNvPr>
              <p:cNvSpPr/>
              <p:nvPr/>
            </p:nvSpPr>
            <p:spPr>
              <a:xfrm rot="1172100">
                <a:off x="3395348" y="2455608"/>
                <a:ext cx="63551" cy="279400"/>
              </a:xfrm>
              <a:custGeom>
                <a:avLst/>
                <a:gdLst>
                  <a:gd name="connsiteX0" fmla="*/ 12751 w 63551"/>
                  <a:gd name="connsiteY0" fmla="*/ 0 h 279400"/>
                  <a:gd name="connsiteX1" fmla="*/ 51 w 63551"/>
                  <a:gd name="connsiteY1" fmla="*/ 76200 h 279400"/>
                  <a:gd name="connsiteX2" fmla="*/ 38151 w 63551"/>
                  <a:gd name="connsiteY2" fmla="*/ 152400 h 279400"/>
                  <a:gd name="connsiteX3" fmla="*/ 57201 w 63551"/>
                  <a:gd name="connsiteY3" fmla="*/ 165100 h 279400"/>
                  <a:gd name="connsiteX4" fmla="*/ 63551 w 63551"/>
                  <a:gd name="connsiteY4" fmla="*/ 184150 h 279400"/>
                  <a:gd name="connsiteX5" fmla="*/ 57201 w 63551"/>
                  <a:gd name="connsiteY5" fmla="*/ 228600 h 279400"/>
                  <a:gd name="connsiteX6" fmla="*/ 19101 w 63551"/>
                  <a:gd name="connsiteY6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51" h="279400">
                    <a:moveTo>
                      <a:pt x="12751" y="0"/>
                    </a:moveTo>
                    <a:cubicBezTo>
                      <a:pt x="9777" y="14872"/>
                      <a:pt x="-824" y="64823"/>
                      <a:pt x="51" y="76200"/>
                    </a:cubicBezTo>
                    <a:cubicBezTo>
                      <a:pt x="1422" y="94018"/>
                      <a:pt x="23746" y="142797"/>
                      <a:pt x="38151" y="152400"/>
                    </a:cubicBezTo>
                    <a:lnTo>
                      <a:pt x="57201" y="165100"/>
                    </a:lnTo>
                    <a:cubicBezTo>
                      <a:pt x="59318" y="171450"/>
                      <a:pt x="63551" y="177457"/>
                      <a:pt x="63551" y="184150"/>
                    </a:cubicBezTo>
                    <a:cubicBezTo>
                      <a:pt x="63551" y="199117"/>
                      <a:pt x="62574" y="214631"/>
                      <a:pt x="57201" y="228600"/>
                    </a:cubicBezTo>
                    <a:cubicBezTo>
                      <a:pt x="48226" y="251936"/>
                      <a:pt x="34849" y="263652"/>
                      <a:pt x="19101" y="279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93" name="Группа 292">
                <a:extLst>
                  <a:ext uri="{FF2B5EF4-FFF2-40B4-BE49-F238E27FC236}">
                    <a16:creationId xmlns:a16="http://schemas.microsoft.com/office/drawing/2014/main" id="{BB2B5D0F-038D-4027-A628-0C6F8318F6B3}"/>
                  </a:ext>
                </a:extLst>
              </p:cNvPr>
              <p:cNvGrpSpPr/>
              <p:nvPr/>
            </p:nvGrpSpPr>
            <p:grpSpPr>
              <a:xfrm>
                <a:off x="3367522" y="2087318"/>
                <a:ext cx="326614" cy="422299"/>
                <a:chOff x="-2092489" y="4441227"/>
                <a:chExt cx="362905" cy="469222"/>
              </a:xfrm>
            </p:grpSpPr>
            <p:sp>
              <p:nvSpPr>
                <p:cNvPr id="295" name="Полилиния 325">
                  <a:extLst>
                    <a:ext uri="{FF2B5EF4-FFF2-40B4-BE49-F238E27FC236}">
                      <a16:creationId xmlns:a16="http://schemas.microsoft.com/office/drawing/2014/main" id="{E9018CBA-A2C4-4CB5-AABA-290E2CA53D2C}"/>
                    </a:ext>
                  </a:extLst>
                </p:cNvPr>
                <p:cNvSpPr/>
                <p:nvPr/>
              </p:nvSpPr>
              <p:spPr>
                <a:xfrm>
                  <a:off x="-1981590" y="4441227"/>
                  <a:ext cx="117032" cy="8651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Скругленный прямоугольник 326">
                  <a:extLst>
                    <a:ext uri="{FF2B5EF4-FFF2-40B4-BE49-F238E27FC236}">
                      <a16:creationId xmlns:a16="http://schemas.microsoft.com/office/drawing/2014/main" id="{E14F5A09-9077-4C43-97CC-F32B1793E7A9}"/>
                    </a:ext>
                  </a:extLst>
                </p:cNvPr>
                <p:cNvSpPr/>
                <p:nvPr/>
              </p:nvSpPr>
              <p:spPr>
                <a:xfrm rot="5400000">
                  <a:off x="-1991961" y="4581381"/>
                  <a:ext cx="376990" cy="145996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Скругленный прямоугольник 327">
                  <a:extLst>
                    <a:ext uri="{FF2B5EF4-FFF2-40B4-BE49-F238E27FC236}">
                      <a16:creationId xmlns:a16="http://schemas.microsoft.com/office/drawing/2014/main" id="{B631BDEE-3C7A-4C0D-861A-39CAA803024D}"/>
                    </a:ext>
                  </a:extLst>
                </p:cNvPr>
                <p:cNvSpPr/>
                <p:nvPr/>
              </p:nvSpPr>
              <p:spPr>
                <a:xfrm rot="5400000">
                  <a:off x="-2238701" y="4612095"/>
                  <a:ext cx="444566" cy="152141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Скругленный прямоугольник 335">
                  <a:extLst>
                    <a:ext uri="{FF2B5EF4-FFF2-40B4-BE49-F238E27FC236}">
                      <a16:creationId xmlns:a16="http://schemas.microsoft.com/office/drawing/2014/main" id="{336464AB-A1B0-4935-B1FE-CEEE4A3FAA11}"/>
                    </a:ext>
                  </a:extLst>
                </p:cNvPr>
                <p:cNvSpPr/>
                <p:nvPr/>
              </p:nvSpPr>
              <p:spPr>
                <a:xfrm rot="5400000">
                  <a:off x="-1991520" y="4580939"/>
                  <a:ext cx="376992" cy="146880"/>
                </a:xfrm>
                <a:prstGeom prst="roundRect">
                  <a:avLst>
                    <a:gd name="adj" fmla="val 9108"/>
                  </a:avLst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4" name="Овал 293">
                <a:extLst>
                  <a:ext uri="{FF2B5EF4-FFF2-40B4-BE49-F238E27FC236}">
                    <a16:creationId xmlns:a16="http://schemas.microsoft.com/office/drawing/2014/main" id="{933464FB-3D29-4430-B9CE-3CCB97C55A34}"/>
                  </a:ext>
                </a:extLst>
              </p:cNvPr>
              <p:cNvSpPr/>
              <p:nvPr/>
            </p:nvSpPr>
            <p:spPr>
              <a:xfrm rot="16366653">
                <a:off x="3179515" y="2782973"/>
                <a:ext cx="467592" cy="177461"/>
              </a:xfrm>
              <a:prstGeom prst="ellipse">
                <a:avLst/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9" name="Группа 298">
              <a:extLst>
                <a:ext uri="{FF2B5EF4-FFF2-40B4-BE49-F238E27FC236}">
                  <a16:creationId xmlns:a16="http://schemas.microsoft.com/office/drawing/2014/main" id="{03C387BF-925A-4025-8B4B-2CA021AFD9CF}"/>
                </a:ext>
              </a:extLst>
            </p:cNvPr>
            <p:cNvGrpSpPr/>
            <p:nvPr/>
          </p:nvGrpSpPr>
          <p:grpSpPr>
            <a:xfrm>
              <a:off x="1359383" y="1828887"/>
              <a:ext cx="326614" cy="1052330"/>
              <a:chOff x="3705672" y="2094961"/>
              <a:chExt cx="326614" cy="1052330"/>
            </a:xfrm>
          </p:grpSpPr>
          <p:sp>
            <p:nvSpPr>
              <p:cNvPr id="300" name="Полилиния: фигура 299">
                <a:extLst>
                  <a:ext uri="{FF2B5EF4-FFF2-40B4-BE49-F238E27FC236}">
                    <a16:creationId xmlns:a16="http://schemas.microsoft.com/office/drawing/2014/main" id="{72AE6BCA-8004-4B00-938E-CD967FE2FB7F}"/>
                  </a:ext>
                </a:extLst>
              </p:cNvPr>
              <p:cNvSpPr/>
              <p:nvPr/>
            </p:nvSpPr>
            <p:spPr>
              <a:xfrm>
                <a:off x="3782019" y="2462892"/>
                <a:ext cx="63551" cy="279400"/>
              </a:xfrm>
              <a:custGeom>
                <a:avLst/>
                <a:gdLst>
                  <a:gd name="connsiteX0" fmla="*/ 12751 w 63551"/>
                  <a:gd name="connsiteY0" fmla="*/ 0 h 279400"/>
                  <a:gd name="connsiteX1" fmla="*/ 51 w 63551"/>
                  <a:gd name="connsiteY1" fmla="*/ 76200 h 279400"/>
                  <a:gd name="connsiteX2" fmla="*/ 38151 w 63551"/>
                  <a:gd name="connsiteY2" fmla="*/ 152400 h 279400"/>
                  <a:gd name="connsiteX3" fmla="*/ 57201 w 63551"/>
                  <a:gd name="connsiteY3" fmla="*/ 165100 h 279400"/>
                  <a:gd name="connsiteX4" fmla="*/ 63551 w 63551"/>
                  <a:gd name="connsiteY4" fmla="*/ 184150 h 279400"/>
                  <a:gd name="connsiteX5" fmla="*/ 57201 w 63551"/>
                  <a:gd name="connsiteY5" fmla="*/ 228600 h 279400"/>
                  <a:gd name="connsiteX6" fmla="*/ 19101 w 63551"/>
                  <a:gd name="connsiteY6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51" h="279400">
                    <a:moveTo>
                      <a:pt x="12751" y="0"/>
                    </a:moveTo>
                    <a:cubicBezTo>
                      <a:pt x="9777" y="14872"/>
                      <a:pt x="-824" y="64823"/>
                      <a:pt x="51" y="76200"/>
                    </a:cubicBezTo>
                    <a:cubicBezTo>
                      <a:pt x="1422" y="94018"/>
                      <a:pt x="23746" y="142797"/>
                      <a:pt x="38151" y="152400"/>
                    </a:cubicBezTo>
                    <a:lnTo>
                      <a:pt x="57201" y="165100"/>
                    </a:lnTo>
                    <a:cubicBezTo>
                      <a:pt x="59318" y="171450"/>
                      <a:pt x="63551" y="177457"/>
                      <a:pt x="63551" y="184150"/>
                    </a:cubicBezTo>
                    <a:cubicBezTo>
                      <a:pt x="63551" y="199117"/>
                      <a:pt x="62574" y="214631"/>
                      <a:pt x="57201" y="228600"/>
                    </a:cubicBezTo>
                    <a:cubicBezTo>
                      <a:pt x="48226" y="251936"/>
                      <a:pt x="34849" y="263652"/>
                      <a:pt x="19101" y="279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01" name="Группа 300">
                <a:extLst>
                  <a:ext uri="{FF2B5EF4-FFF2-40B4-BE49-F238E27FC236}">
                    <a16:creationId xmlns:a16="http://schemas.microsoft.com/office/drawing/2014/main" id="{BEFF13A0-D343-4607-9871-E2BEBCE68EA5}"/>
                  </a:ext>
                </a:extLst>
              </p:cNvPr>
              <p:cNvGrpSpPr/>
              <p:nvPr/>
            </p:nvGrpSpPr>
            <p:grpSpPr>
              <a:xfrm>
                <a:off x="3705672" y="2094961"/>
                <a:ext cx="326614" cy="422299"/>
                <a:chOff x="-2092489" y="4441227"/>
                <a:chExt cx="362905" cy="469222"/>
              </a:xfrm>
            </p:grpSpPr>
            <p:sp>
              <p:nvSpPr>
                <p:cNvPr id="303" name="Полилиния 325">
                  <a:extLst>
                    <a:ext uri="{FF2B5EF4-FFF2-40B4-BE49-F238E27FC236}">
                      <a16:creationId xmlns:a16="http://schemas.microsoft.com/office/drawing/2014/main" id="{7D1F9AA9-6E99-45D2-B1BC-620213AC25BB}"/>
                    </a:ext>
                  </a:extLst>
                </p:cNvPr>
                <p:cNvSpPr/>
                <p:nvPr/>
              </p:nvSpPr>
              <p:spPr>
                <a:xfrm>
                  <a:off x="-1981590" y="4441227"/>
                  <a:ext cx="117032" cy="8651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Скругленный прямоугольник 326">
                  <a:extLst>
                    <a:ext uri="{FF2B5EF4-FFF2-40B4-BE49-F238E27FC236}">
                      <a16:creationId xmlns:a16="http://schemas.microsoft.com/office/drawing/2014/main" id="{48FD44F0-C1D7-4320-BF89-EE9B63467F89}"/>
                    </a:ext>
                  </a:extLst>
                </p:cNvPr>
                <p:cNvSpPr/>
                <p:nvPr/>
              </p:nvSpPr>
              <p:spPr>
                <a:xfrm rot="5400000">
                  <a:off x="-1991961" y="4581381"/>
                  <a:ext cx="376990" cy="145996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5" name="Скругленный прямоугольник 327">
                  <a:extLst>
                    <a:ext uri="{FF2B5EF4-FFF2-40B4-BE49-F238E27FC236}">
                      <a16:creationId xmlns:a16="http://schemas.microsoft.com/office/drawing/2014/main" id="{99266C37-9FED-412E-8B73-0F402A499DE5}"/>
                    </a:ext>
                  </a:extLst>
                </p:cNvPr>
                <p:cNvSpPr/>
                <p:nvPr/>
              </p:nvSpPr>
              <p:spPr>
                <a:xfrm rot="5400000">
                  <a:off x="-2238701" y="4612095"/>
                  <a:ext cx="444566" cy="152141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" name="Скругленный прямоугольник 335">
                  <a:extLst>
                    <a:ext uri="{FF2B5EF4-FFF2-40B4-BE49-F238E27FC236}">
                      <a16:creationId xmlns:a16="http://schemas.microsoft.com/office/drawing/2014/main" id="{133F0F26-E620-4FF4-9B79-BE5864F0247C}"/>
                    </a:ext>
                  </a:extLst>
                </p:cNvPr>
                <p:cNvSpPr/>
                <p:nvPr/>
              </p:nvSpPr>
              <p:spPr>
                <a:xfrm rot="5400000">
                  <a:off x="-1991520" y="4580939"/>
                  <a:ext cx="376992" cy="146880"/>
                </a:xfrm>
                <a:prstGeom prst="roundRect">
                  <a:avLst>
                    <a:gd name="adj" fmla="val 9108"/>
                  </a:avLst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02" name="Овал 301">
                <a:extLst>
                  <a:ext uri="{FF2B5EF4-FFF2-40B4-BE49-F238E27FC236}">
                    <a16:creationId xmlns:a16="http://schemas.microsoft.com/office/drawing/2014/main" id="{E3F870EC-63DC-4003-9A70-D6E447EF01CD}"/>
                  </a:ext>
                </a:extLst>
              </p:cNvPr>
              <p:cNvSpPr/>
              <p:nvPr/>
            </p:nvSpPr>
            <p:spPr>
              <a:xfrm rot="16200000">
                <a:off x="3611922" y="2824764"/>
                <a:ext cx="467592" cy="177461"/>
              </a:xfrm>
              <a:prstGeom prst="ellipse">
                <a:avLst/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7" name="Группа 306">
              <a:extLst>
                <a:ext uri="{FF2B5EF4-FFF2-40B4-BE49-F238E27FC236}">
                  <a16:creationId xmlns:a16="http://schemas.microsoft.com/office/drawing/2014/main" id="{1657ED90-B354-4D2A-9894-1F5491F7B64F}"/>
                </a:ext>
              </a:extLst>
            </p:cNvPr>
            <p:cNvGrpSpPr/>
            <p:nvPr/>
          </p:nvGrpSpPr>
          <p:grpSpPr>
            <a:xfrm>
              <a:off x="1598176" y="1828895"/>
              <a:ext cx="421690" cy="1048094"/>
              <a:chOff x="3944465" y="2094969"/>
              <a:chExt cx="421690" cy="1048094"/>
            </a:xfrm>
          </p:grpSpPr>
          <p:sp>
            <p:nvSpPr>
              <p:cNvPr id="308" name="Полилиния: фигура 307">
                <a:extLst>
                  <a:ext uri="{FF2B5EF4-FFF2-40B4-BE49-F238E27FC236}">
                    <a16:creationId xmlns:a16="http://schemas.microsoft.com/office/drawing/2014/main" id="{08ECA9FA-7BFB-495A-A849-6B8B4AE326B7}"/>
                  </a:ext>
                </a:extLst>
              </p:cNvPr>
              <p:cNvSpPr/>
              <p:nvPr/>
            </p:nvSpPr>
            <p:spPr>
              <a:xfrm rot="1172100">
                <a:off x="4081442" y="2486697"/>
                <a:ext cx="63551" cy="279400"/>
              </a:xfrm>
              <a:custGeom>
                <a:avLst/>
                <a:gdLst>
                  <a:gd name="connsiteX0" fmla="*/ 12751 w 63551"/>
                  <a:gd name="connsiteY0" fmla="*/ 0 h 279400"/>
                  <a:gd name="connsiteX1" fmla="*/ 51 w 63551"/>
                  <a:gd name="connsiteY1" fmla="*/ 76200 h 279400"/>
                  <a:gd name="connsiteX2" fmla="*/ 38151 w 63551"/>
                  <a:gd name="connsiteY2" fmla="*/ 152400 h 279400"/>
                  <a:gd name="connsiteX3" fmla="*/ 57201 w 63551"/>
                  <a:gd name="connsiteY3" fmla="*/ 165100 h 279400"/>
                  <a:gd name="connsiteX4" fmla="*/ 63551 w 63551"/>
                  <a:gd name="connsiteY4" fmla="*/ 184150 h 279400"/>
                  <a:gd name="connsiteX5" fmla="*/ 57201 w 63551"/>
                  <a:gd name="connsiteY5" fmla="*/ 228600 h 279400"/>
                  <a:gd name="connsiteX6" fmla="*/ 19101 w 63551"/>
                  <a:gd name="connsiteY6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51" h="279400">
                    <a:moveTo>
                      <a:pt x="12751" y="0"/>
                    </a:moveTo>
                    <a:cubicBezTo>
                      <a:pt x="9777" y="14872"/>
                      <a:pt x="-824" y="64823"/>
                      <a:pt x="51" y="76200"/>
                    </a:cubicBezTo>
                    <a:cubicBezTo>
                      <a:pt x="1422" y="94018"/>
                      <a:pt x="23746" y="142797"/>
                      <a:pt x="38151" y="152400"/>
                    </a:cubicBezTo>
                    <a:lnTo>
                      <a:pt x="57201" y="165100"/>
                    </a:lnTo>
                    <a:cubicBezTo>
                      <a:pt x="59318" y="171450"/>
                      <a:pt x="63551" y="177457"/>
                      <a:pt x="63551" y="184150"/>
                    </a:cubicBezTo>
                    <a:cubicBezTo>
                      <a:pt x="63551" y="199117"/>
                      <a:pt x="62574" y="214631"/>
                      <a:pt x="57201" y="228600"/>
                    </a:cubicBezTo>
                    <a:cubicBezTo>
                      <a:pt x="48226" y="251936"/>
                      <a:pt x="34849" y="263652"/>
                      <a:pt x="19101" y="279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09" name="Группа 308">
                <a:extLst>
                  <a:ext uri="{FF2B5EF4-FFF2-40B4-BE49-F238E27FC236}">
                    <a16:creationId xmlns:a16="http://schemas.microsoft.com/office/drawing/2014/main" id="{7BFB712B-89C9-4FC9-AD2C-85C9573E3AEB}"/>
                  </a:ext>
                </a:extLst>
              </p:cNvPr>
              <p:cNvGrpSpPr/>
              <p:nvPr/>
            </p:nvGrpSpPr>
            <p:grpSpPr>
              <a:xfrm>
                <a:off x="4039541" y="2094969"/>
                <a:ext cx="326614" cy="422299"/>
                <a:chOff x="-2092489" y="4441227"/>
                <a:chExt cx="362905" cy="469222"/>
              </a:xfrm>
            </p:grpSpPr>
            <p:sp>
              <p:nvSpPr>
                <p:cNvPr id="311" name="Полилиния 325">
                  <a:extLst>
                    <a:ext uri="{FF2B5EF4-FFF2-40B4-BE49-F238E27FC236}">
                      <a16:creationId xmlns:a16="http://schemas.microsoft.com/office/drawing/2014/main" id="{43ED1E58-4983-4E0B-BA57-20FAA4936BA8}"/>
                    </a:ext>
                  </a:extLst>
                </p:cNvPr>
                <p:cNvSpPr/>
                <p:nvPr/>
              </p:nvSpPr>
              <p:spPr>
                <a:xfrm>
                  <a:off x="-1981590" y="4441227"/>
                  <a:ext cx="117032" cy="8651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Скругленный прямоугольник 326">
                  <a:extLst>
                    <a:ext uri="{FF2B5EF4-FFF2-40B4-BE49-F238E27FC236}">
                      <a16:creationId xmlns:a16="http://schemas.microsoft.com/office/drawing/2014/main" id="{BC7A5DEE-0074-4F9E-A6AE-6691D7E9DD14}"/>
                    </a:ext>
                  </a:extLst>
                </p:cNvPr>
                <p:cNvSpPr/>
                <p:nvPr/>
              </p:nvSpPr>
              <p:spPr>
                <a:xfrm rot="5400000">
                  <a:off x="-1991961" y="4581381"/>
                  <a:ext cx="376990" cy="145996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Скругленный прямоугольник 327">
                  <a:extLst>
                    <a:ext uri="{FF2B5EF4-FFF2-40B4-BE49-F238E27FC236}">
                      <a16:creationId xmlns:a16="http://schemas.microsoft.com/office/drawing/2014/main" id="{B9383167-E47C-4908-81E5-4D7482312465}"/>
                    </a:ext>
                  </a:extLst>
                </p:cNvPr>
                <p:cNvSpPr/>
                <p:nvPr/>
              </p:nvSpPr>
              <p:spPr>
                <a:xfrm rot="5400000">
                  <a:off x="-2238701" y="4612095"/>
                  <a:ext cx="444566" cy="152141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Скругленный прямоугольник 335">
                  <a:extLst>
                    <a:ext uri="{FF2B5EF4-FFF2-40B4-BE49-F238E27FC236}">
                      <a16:creationId xmlns:a16="http://schemas.microsoft.com/office/drawing/2014/main" id="{F6A0DEF1-BB44-4330-B930-CFA4AE650311}"/>
                    </a:ext>
                  </a:extLst>
                </p:cNvPr>
                <p:cNvSpPr/>
                <p:nvPr/>
              </p:nvSpPr>
              <p:spPr>
                <a:xfrm rot="5400000">
                  <a:off x="-1991520" y="4580939"/>
                  <a:ext cx="376992" cy="146880"/>
                </a:xfrm>
                <a:prstGeom prst="roundRect">
                  <a:avLst>
                    <a:gd name="adj" fmla="val 9108"/>
                  </a:avLst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0" name="Овал 309">
                <a:extLst>
                  <a:ext uri="{FF2B5EF4-FFF2-40B4-BE49-F238E27FC236}">
                    <a16:creationId xmlns:a16="http://schemas.microsoft.com/office/drawing/2014/main" id="{342B9FF8-E778-4A14-AFDA-4C4FD6B282C8}"/>
                  </a:ext>
                </a:extLst>
              </p:cNvPr>
              <p:cNvSpPr/>
              <p:nvPr/>
            </p:nvSpPr>
            <p:spPr>
              <a:xfrm rot="16200000">
                <a:off x="3799400" y="2820536"/>
                <a:ext cx="467592" cy="177461"/>
              </a:xfrm>
              <a:prstGeom prst="ellipse">
                <a:avLst/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15" name="Группа 314">
              <a:extLst>
                <a:ext uri="{FF2B5EF4-FFF2-40B4-BE49-F238E27FC236}">
                  <a16:creationId xmlns:a16="http://schemas.microsoft.com/office/drawing/2014/main" id="{84D17E58-B6D7-4E71-A2B2-7CE4DCA6B286}"/>
                </a:ext>
              </a:extLst>
            </p:cNvPr>
            <p:cNvGrpSpPr/>
            <p:nvPr/>
          </p:nvGrpSpPr>
          <p:grpSpPr>
            <a:xfrm>
              <a:off x="2958749" y="1844645"/>
              <a:ext cx="326614" cy="1026983"/>
              <a:chOff x="4039541" y="2094969"/>
              <a:chExt cx="326614" cy="1026983"/>
            </a:xfrm>
          </p:grpSpPr>
          <p:sp>
            <p:nvSpPr>
              <p:cNvPr id="316" name="Полилиния: фигура 315">
                <a:extLst>
                  <a:ext uri="{FF2B5EF4-FFF2-40B4-BE49-F238E27FC236}">
                    <a16:creationId xmlns:a16="http://schemas.microsoft.com/office/drawing/2014/main" id="{9AD3C6BA-B4EB-4617-B0BA-9604654149D6}"/>
                  </a:ext>
                </a:extLst>
              </p:cNvPr>
              <p:cNvSpPr/>
              <p:nvPr/>
            </p:nvSpPr>
            <p:spPr>
              <a:xfrm rot="21097614">
                <a:off x="4154764" y="2486697"/>
                <a:ext cx="63551" cy="279400"/>
              </a:xfrm>
              <a:custGeom>
                <a:avLst/>
                <a:gdLst>
                  <a:gd name="connsiteX0" fmla="*/ 12751 w 63551"/>
                  <a:gd name="connsiteY0" fmla="*/ 0 h 279400"/>
                  <a:gd name="connsiteX1" fmla="*/ 51 w 63551"/>
                  <a:gd name="connsiteY1" fmla="*/ 76200 h 279400"/>
                  <a:gd name="connsiteX2" fmla="*/ 38151 w 63551"/>
                  <a:gd name="connsiteY2" fmla="*/ 152400 h 279400"/>
                  <a:gd name="connsiteX3" fmla="*/ 57201 w 63551"/>
                  <a:gd name="connsiteY3" fmla="*/ 165100 h 279400"/>
                  <a:gd name="connsiteX4" fmla="*/ 63551 w 63551"/>
                  <a:gd name="connsiteY4" fmla="*/ 184150 h 279400"/>
                  <a:gd name="connsiteX5" fmla="*/ 57201 w 63551"/>
                  <a:gd name="connsiteY5" fmla="*/ 228600 h 279400"/>
                  <a:gd name="connsiteX6" fmla="*/ 19101 w 63551"/>
                  <a:gd name="connsiteY6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51" h="279400">
                    <a:moveTo>
                      <a:pt x="12751" y="0"/>
                    </a:moveTo>
                    <a:cubicBezTo>
                      <a:pt x="9777" y="14872"/>
                      <a:pt x="-824" y="64823"/>
                      <a:pt x="51" y="76200"/>
                    </a:cubicBezTo>
                    <a:cubicBezTo>
                      <a:pt x="1422" y="94018"/>
                      <a:pt x="23746" y="142797"/>
                      <a:pt x="38151" y="152400"/>
                    </a:cubicBezTo>
                    <a:lnTo>
                      <a:pt x="57201" y="165100"/>
                    </a:lnTo>
                    <a:cubicBezTo>
                      <a:pt x="59318" y="171450"/>
                      <a:pt x="63551" y="177457"/>
                      <a:pt x="63551" y="184150"/>
                    </a:cubicBezTo>
                    <a:cubicBezTo>
                      <a:pt x="63551" y="199117"/>
                      <a:pt x="62574" y="214631"/>
                      <a:pt x="57201" y="228600"/>
                    </a:cubicBezTo>
                    <a:cubicBezTo>
                      <a:pt x="48226" y="251936"/>
                      <a:pt x="34849" y="263652"/>
                      <a:pt x="19101" y="27940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17" name="Группа 316">
                <a:extLst>
                  <a:ext uri="{FF2B5EF4-FFF2-40B4-BE49-F238E27FC236}">
                    <a16:creationId xmlns:a16="http://schemas.microsoft.com/office/drawing/2014/main" id="{BFEDA74A-041B-462E-8AFB-7ED34E9356F2}"/>
                  </a:ext>
                </a:extLst>
              </p:cNvPr>
              <p:cNvGrpSpPr/>
              <p:nvPr/>
            </p:nvGrpSpPr>
            <p:grpSpPr>
              <a:xfrm>
                <a:off x="4039541" y="2094969"/>
                <a:ext cx="326614" cy="422299"/>
                <a:chOff x="-2092489" y="4441227"/>
                <a:chExt cx="362905" cy="469222"/>
              </a:xfrm>
            </p:grpSpPr>
            <p:sp>
              <p:nvSpPr>
                <p:cNvPr id="319" name="Полилиния 325">
                  <a:extLst>
                    <a:ext uri="{FF2B5EF4-FFF2-40B4-BE49-F238E27FC236}">
                      <a16:creationId xmlns:a16="http://schemas.microsoft.com/office/drawing/2014/main" id="{07FD620C-5F1B-45DA-9847-B5EF406861EC}"/>
                    </a:ext>
                  </a:extLst>
                </p:cNvPr>
                <p:cNvSpPr/>
                <p:nvPr/>
              </p:nvSpPr>
              <p:spPr>
                <a:xfrm>
                  <a:off x="-1981590" y="4441227"/>
                  <a:ext cx="117032" cy="8651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Скругленный прямоугольник 326">
                  <a:extLst>
                    <a:ext uri="{FF2B5EF4-FFF2-40B4-BE49-F238E27FC236}">
                      <a16:creationId xmlns:a16="http://schemas.microsoft.com/office/drawing/2014/main" id="{CFF5884E-6356-4130-94DB-C8C101321D52}"/>
                    </a:ext>
                  </a:extLst>
                </p:cNvPr>
                <p:cNvSpPr/>
                <p:nvPr/>
              </p:nvSpPr>
              <p:spPr>
                <a:xfrm rot="5400000">
                  <a:off x="-1991961" y="4581378"/>
                  <a:ext cx="376990" cy="145996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Скругленный прямоугольник 327">
                  <a:extLst>
                    <a:ext uri="{FF2B5EF4-FFF2-40B4-BE49-F238E27FC236}">
                      <a16:creationId xmlns:a16="http://schemas.microsoft.com/office/drawing/2014/main" id="{22609DA2-4C07-4EAB-B9BF-2273BD53B7A0}"/>
                    </a:ext>
                  </a:extLst>
                </p:cNvPr>
                <p:cNvSpPr/>
                <p:nvPr/>
              </p:nvSpPr>
              <p:spPr>
                <a:xfrm rot="5400000">
                  <a:off x="-2238701" y="4612095"/>
                  <a:ext cx="444566" cy="152141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100000">
                      <a:srgbClr val="AACDEC"/>
                    </a:gs>
                    <a:gs pos="0">
                      <a:srgbClr val="AACDEC"/>
                    </a:gs>
                    <a:gs pos="50000">
                      <a:srgbClr val="C1D9F1"/>
                    </a:gs>
                  </a:gsLst>
                  <a:lin ang="5400000" scaled="0"/>
                </a:gra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Скругленный прямоугольник 335">
                  <a:extLst>
                    <a:ext uri="{FF2B5EF4-FFF2-40B4-BE49-F238E27FC236}">
                      <a16:creationId xmlns:a16="http://schemas.microsoft.com/office/drawing/2014/main" id="{0B75A7DB-2B6E-4E2A-8367-BFF4640CECFB}"/>
                    </a:ext>
                  </a:extLst>
                </p:cNvPr>
                <p:cNvSpPr/>
                <p:nvPr/>
              </p:nvSpPr>
              <p:spPr>
                <a:xfrm rot="5400000">
                  <a:off x="-1991520" y="4580939"/>
                  <a:ext cx="376992" cy="146880"/>
                </a:xfrm>
                <a:prstGeom prst="roundRect">
                  <a:avLst>
                    <a:gd name="adj" fmla="val 9108"/>
                  </a:avLst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8" name="Овал 317">
                <a:extLst>
                  <a:ext uri="{FF2B5EF4-FFF2-40B4-BE49-F238E27FC236}">
                    <a16:creationId xmlns:a16="http://schemas.microsoft.com/office/drawing/2014/main" id="{F0F64168-9FB4-4307-94A2-CF72999B7315}"/>
                  </a:ext>
                </a:extLst>
              </p:cNvPr>
              <p:cNvSpPr/>
              <p:nvPr/>
            </p:nvSpPr>
            <p:spPr>
              <a:xfrm rot="16200000">
                <a:off x="3987997" y="2799425"/>
                <a:ext cx="467592" cy="177461"/>
              </a:xfrm>
              <a:prstGeom prst="ellipse">
                <a:avLst/>
              </a:prstGeom>
              <a:gradFill>
                <a:gsLst>
                  <a:gs pos="100000">
                    <a:srgbClr val="AACDEC"/>
                  </a:gs>
                  <a:gs pos="0">
                    <a:srgbClr val="AACDEC"/>
                  </a:gs>
                  <a:gs pos="50000">
                    <a:srgbClr val="C1D9F1"/>
                  </a:gs>
                </a:gsLst>
                <a:lin ang="5400000" scaled="0"/>
              </a:gra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3" name="Овал 322">
              <a:extLst>
                <a:ext uri="{FF2B5EF4-FFF2-40B4-BE49-F238E27FC236}">
                  <a16:creationId xmlns:a16="http://schemas.microsoft.com/office/drawing/2014/main" id="{7E2B2724-5E5E-4327-B5AD-F59215459499}"/>
                </a:ext>
              </a:extLst>
            </p:cNvPr>
            <p:cNvSpPr/>
            <p:nvPr/>
          </p:nvSpPr>
          <p:spPr>
            <a:xfrm rot="16200000">
              <a:off x="3090273" y="2565024"/>
              <a:ext cx="467592" cy="177461"/>
            </a:xfrm>
            <a:prstGeom prst="ellipse">
              <a:avLst/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24" name="Полилиния 260">
              <a:extLst>
                <a:ext uri="{FF2B5EF4-FFF2-40B4-BE49-F238E27FC236}">
                  <a16:creationId xmlns:a16="http://schemas.microsoft.com/office/drawing/2014/main" id="{B98DC570-66B9-4BB0-9C93-5288A301E6EF}"/>
                </a:ext>
              </a:extLst>
            </p:cNvPr>
            <p:cNvSpPr/>
            <p:nvPr/>
          </p:nvSpPr>
          <p:spPr>
            <a:xfrm rot="16200000">
              <a:off x="2005661" y="1767915"/>
              <a:ext cx="232026" cy="72506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325" name="Скругленный прямоугольник 70">
              <a:extLst>
                <a:ext uri="{FF2B5EF4-FFF2-40B4-BE49-F238E27FC236}">
                  <a16:creationId xmlns:a16="http://schemas.microsoft.com/office/drawing/2014/main" id="{7F3B9504-60EF-4DE3-A78D-7981759C6796}"/>
                </a:ext>
              </a:extLst>
            </p:cNvPr>
            <p:cNvSpPr/>
            <p:nvPr/>
          </p:nvSpPr>
          <p:spPr>
            <a:xfrm rot="16200000">
              <a:off x="1886962" y="1982588"/>
              <a:ext cx="400110" cy="132193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26" name="Скругленный прямоугольник 70">
              <a:extLst>
                <a:ext uri="{FF2B5EF4-FFF2-40B4-BE49-F238E27FC236}">
                  <a16:creationId xmlns:a16="http://schemas.microsoft.com/office/drawing/2014/main" id="{F7A56F43-022F-4A9A-AAA2-F570B2DD99C4}"/>
                </a:ext>
              </a:extLst>
            </p:cNvPr>
            <p:cNvSpPr/>
            <p:nvPr/>
          </p:nvSpPr>
          <p:spPr>
            <a:xfrm rot="16200000">
              <a:off x="2073676" y="1536465"/>
              <a:ext cx="281674" cy="132192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 dirty="0">
                <a:solidFill>
                  <a:prstClr val="white"/>
                </a:solidFill>
              </a:endParaRPr>
            </a:p>
          </p:txBody>
        </p:sp>
        <p:grpSp>
          <p:nvGrpSpPr>
            <p:cNvPr id="327" name="Группа 326">
              <a:extLst>
                <a:ext uri="{FF2B5EF4-FFF2-40B4-BE49-F238E27FC236}">
                  <a16:creationId xmlns:a16="http://schemas.microsoft.com/office/drawing/2014/main" id="{CD52B107-A579-4B58-A35B-11262F524A10}"/>
                </a:ext>
              </a:extLst>
            </p:cNvPr>
            <p:cNvGrpSpPr/>
            <p:nvPr/>
          </p:nvGrpSpPr>
          <p:grpSpPr>
            <a:xfrm>
              <a:off x="2554120" y="1432607"/>
              <a:ext cx="132941" cy="312077"/>
              <a:chOff x="4250663" y="2707587"/>
              <a:chExt cx="147712" cy="373517"/>
            </a:xfrm>
          </p:grpSpPr>
          <p:sp>
            <p:nvSpPr>
              <p:cNvPr id="328" name="Скругленный прямоугольник 80">
                <a:extLst>
                  <a:ext uri="{FF2B5EF4-FFF2-40B4-BE49-F238E27FC236}">
                    <a16:creationId xmlns:a16="http://schemas.microsoft.com/office/drawing/2014/main" id="{1B0D335B-B3D6-467E-AF3F-CC4AAD737414}"/>
                  </a:ext>
                </a:extLst>
              </p:cNvPr>
              <p:cNvSpPr/>
              <p:nvPr/>
            </p:nvSpPr>
            <p:spPr>
              <a:xfrm rot="5400000">
                <a:off x="4138888" y="2821617"/>
                <a:ext cx="372094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Скругленный прямоугольник 82">
                <a:extLst>
                  <a:ext uri="{FF2B5EF4-FFF2-40B4-BE49-F238E27FC236}">
                    <a16:creationId xmlns:a16="http://schemas.microsoft.com/office/drawing/2014/main" id="{99AED809-4F45-4D4B-B776-3D82B78F5CF2}"/>
                  </a:ext>
                </a:extLst>
              </p:cNvPr>
              <p:cNvSpPr/>
              <p:nvPr/>
            </p:nvSpPr>
            <p:spPr>
              <a:xfrm rot="5400000">
                <a:off x="4138056" y="2820194"/>
                <a:ext cx="372094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5000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0" name="Полилиния 260">
              <a:extLst>
                <a:ext uri="{FF2B5EF4-FFF2-40B4-BE49-F238E27FC236}">
                  <a16:creationId xmlns:a16="http://schemas.microsoft.com/office/drawing/2014/main" id="{1060656B-CB52-4901-8424-91237BE6FBB0}"/>
                </a:ext>
              </a:extLst>
            </p:cNvPr>
            <p:cNvSpPr/>
            <p:nvPr/>
          </p:nvSpPr>
          <p:spPr>
            <a:xfrm rot="16200000" flipV="1">
              <a:off x="2744536" y="1770631"/>
              <a:ext cx="232026" cy="72507"/>
            </a:xfrm>
            <a:custGeom>
              <a:avLst/>
              <a:gdLst>
                <a:gd name="connsiteX0" fmla="*/ 0 w 640080"/>
                <a:gd name="connsiteY0" fmla="*/ 200151 h 207771"/>
                <a:gd name="connsiteX1" fmla="*/ 121920 w 640080"/>
                <a:gd name="connsiteY1" fmla="*/ 24891 h 207771"/>
                <a:gd name="connsiteX2" fmla="*/ 358140 w 640080"/>
                <a:gd name="connsiteY2" fmla="*/ 2031 h 207771"/>
                <a:gd name="connsiteX3" fmla="*/ 556260 w 640080"/>
                <a:gd name="connsiteY3" fmla="*/ 32511 h 207771"/>
                <a:gd name="connsiteX4" fmla="*/ 640080 w 640080"/>
                <a:gd name="connsiteY4" fmla="*/ 207771 h 20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207771">
                  <a:moveTo>
                    <a:pt x="0" y="200151"/>
                  </a:moveTo>
                  <a:cubicBezTo>
                    <a:pt x="31115" y="129031"/>
                    <a:pt x="62230" y="57911"/>
                    <a:pt x="121920" y="24891"/>
                  </a:cubicBezTo>
                  <a:cubicBezTo>
                    <a:pt x="181610" y="-8129"/>
                    <a:pt x="285750" y="761"/>
                    <a:pt x="358140" y="2031"/>
                  </a:cubicBezTo>
                  <a:cubicBezTo>
                    <a:pt x="430530" y="3301"/>
                    <a:pt x="509270" y="-1779"/>
                    <a:pt x="556260" y="32511"/>
                  </a:cubicBezTo>
                  <a:cubicBezTo>
                    <a:pt x="603250" y="66801"/>
                    <a:pt x="621665" y="137286"/>
                    <a:pt x="640080" y="207771"/>
                  </a:cubicBezTo>
                </a:path>
              </a:pathLst>
            </a:cu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300">
                <a:solidFill>
                  <a:prstClr val="black"/>
                </a:solidFill>
              </a:endParaRPr>
            </a:p>
          </p:txBody>
        </p:sp>
        <p:sp>
          <p:nvSpPr>
            <p:cNvPr id="331" name="Скругленный прямоугольник 70">
              <a:extLst>
                <a:ext uri="{FF2B5EF4-FFF2-40B4-BE49-F238E27FC236}">
                  <a16:creationId xmlns:a16="http://schemas.microsoft.com/office/drawing/2014/main" id="{7E3DBBFC-2EF7-4C09-9A13-CB18590F1327}"/>
                </a:ext>
              </a:extLst>
            </p:cNvPr>
            <p:cNvSpPr/>
            <p:nvPr/>
          </p:nvSpPr>
          <p:spPr>
            <a:xfrm rot="16200000">
              <a:off x="2682441" y="1985305"/>
              <a:ext cx="400110" cy="132193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32" name="Скругленный прямоугольник 70">
              <a:extLst>
                <a:ext uri="{FF2B5EF4-FFF2-40B4-BE49-F238E27FC236}">
                  <a16:creationId xmlns:a16="http://schemas.microsoft.com/office/drawing/2014/main" id="{2CEFC780-8B13-4F84-8B21-0CEE4DDDE1C9}"/>
                </a:ext>
              </a:extLst>
            </p:cNvPr>
            <p:cNvSpPr/>
            <p:nvPr/>
          </p:nvSpPr>
          <p:spPr>
            <a:xfrm rot="16200000">
              <a:off x="2625486" y="1539182"/>
              <a:ext cx="281674" cy="132192"/>
            </a:xfrm>
            <a:prstGeom prst="roundRect">
              <a:avLst>
                <a:gd name="adj" fmla="val 9108"/>
              </a:avLst>
            </a:prstGeom>
            <a:gradFill>
              <a:gsLst>
                <a:gs pos="75000">
                  <a:srgbClr val="996600"/>
                </a:gs>
                <a:gs pos="25000">
                  <a:srgbClr val="996600"/>
                </a:gs>
                <a:gs pos="100000">
                  <a:srgbClr val="996600"/>
                </a:gs>
                <a:gs pos="0">
                  <a:srgbClr val="663300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33" name="Дуга 332">
              <a:extLst>
                <a:ext uri="{FF2B5EF4-FFF2-40B4-BE49-F238E27FC236}">
                  <a16:creationId xmlns:a16="http://schemas.microsoft.com/office/drawing/2014/main" id="{6CA5EFED-9979-4DEF-93DE-5A89BDFDEE3C}"/>
                </a:ext>
              </a:extLst>
            </p:cNvPr>
            <p:cNvSpPr/>
            <p:nvPr/>
          </p:nvSpPr>
          <p:spPr>
            <a:xfrm rot="13094726">
              <a:off x="1493102" y="3424954"/>
              <a:ext cx="247658" cy="339245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Дуга 333">
              <a:extLst>
                <a:ext uri="{FF2B5EF4-FFF2-40B4-BE49-F238E27FC236}">
                  <a16:creationId xmlns:a16="http://schemas.microsoft.com/office/drawing/2014/main" id="{8B16E0EA-05B3-4370-82A2-8F4CFEC2D67E}"/>
                </a:ext>
              </a:extLst>
            </p:cNvPr>
            <p:cNvSpPr/>
            <p:nvPr/>
          </p:nvSpPr>
          <p:spPr>
            <a:xfrm rot="1170721">
              <a:off x="1508735" y="3757801"/>
              <a:ext cx="247658" cy="339245"/>
            </a:xfrm>
            <a:prstGeom prst="arc">
              <a:avLst>
                <a:gd name="adj1" fmla="val 16200000"/>
                <a:gd name="adj2" fmla="val 5116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>
              <a:extLst>
                <a:ext uri="{FF2B5EF4-FFF2-40B4-BE49-F238E27FC236}">
                  <a16:creationId xmlns:a16="http://schemas.microsoft.com/office/drawing/2014/main" id="{6F06B9D6-8221-4AEC-B44C-6DD68973F65C}"/>
                </a:ext>
              </a:extLst>
            </p:cNvPr>
            <p:cNvSpPr/>
            <p:nvPr/>
          </p:nvSpPr>
          <p:spPr>
            <a:xfrm rot="16200000">
              <a:off x="1452886" y="3674283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36" name="Овал 335">
              <a:extLst>
                <a:ext uri="{FF2B5EF4-FFF2-40B4-BE49-F238E27FC236}">
                  <a16:creationId xmlns:a16="http://schemas.microsoft.com/office/drawing/2014/main" id="{A3ADDA27-BF1A-44B7-B8CC-DC6081C2AF24}"/>
                </a:ext>
              </a:extLst>
            </p:cNvPr>
            <p:cNvSpPr/>
            <p:nvPr/>
          </p:nvSpPr>
          <p:spPr>
            <a:xfrm rot="16200000">
              <a:off x="1273664" y="3674282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36574AE8-2A7E-4568-955D-F17FD1902E03}"/>
                </a:ext>
              </a:extLst>
            </p:cNvPr>
            <p:cNvSpPr txBox="1"/>
            <p:nvPr/>
          </p:nvSpPr>
          <p:spPr>
            <a:xfrm>
              <a:off x="995747" y="1398340"/>
              <a:ext cx="1138835" cy="29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/>
                <a:t>прокаспаза</a:t>
              </a:r>
              <a:r>
                <a:rPr lang="en-US" sz="1200" b="1" dirty="0"/>
                <a:t>-8</a:t>
              </a:r>
              <a:endParaRPr lang="ru-RU" sz="1200" b="1" dirty="0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7DAB9188-A564-440E-862B-BB4D7EB335DA}"/>
                </a:ext>
              </a:extLst>
            </p:cNvPr>
            <p:cNvSpPr txBox="1"/>
            <p:nvPr/>
          </p:nvSpPr>
          <p:spPr>
            <a:xfrm>
              <a:off x="371996" y="3521761"/>
              <a:ext cx="1071836" cy="557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err="1"/>
                <a:t>каспаза</a:t>
              </a:r>
              <a:r>
                <a:rPr lang="en-US" sz="1400" b="1" dirty="0"/>
                <a:t>-8/</a:t>
              </a:r>
            </a:p>
            <a:p>
              <a:pPr algn="ctr"/>
              <a:r>
                <a:rPr lang="ru-RU" sz="1400" b="1" dirty="0"/>
                <a:t>Каспаза-8</a:t>
              </a:r>
            </a:p>
          </p:txBody>
        </p:sp>
        <p:sp>
          <p:nvSpPr>
            <p:cNvPr id="340" name="Дуга 339">
              <a:extLst>
                <a:ext uri="{FF2B5EF4-FFF2-40B4-BE49-F238E27FC236}">
                  <a16:creationId xmlns:a16="http://schemas.microsoft.com/office/drawing/2014/main" id="{4C5D32C5-D7DD-4362-B74A-52925DEF8C1F}"/>
                </a:ext>
              </a:extLst>
            </p:cNvPr>
            <p:cNvSpPr/>
            <p:nvPr/>
          </p:nvSpPr>
          <p:spPr>
            <a:xfrm rot="16200000" flipH="1">
              <a:off x="1530638" y="1715279"/>
              <a:ext cx="523218" cy="2569387"/>
            </a:xfrm>
            <a:prstGeom prst="arc">
              <a:avLst>
                <a:gd name="adj1" fmla="val 21409602"/>
                <a:gd name="adj2" fmla="val 5230165"/>
              </a:avLst>
            </a:prstGeom>
            <a:ln>
              <a:head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1" name="Правая фигурная скобка 340">
              <a:extLst>
                <a:ext uri="{FF2B5EF4-FFF2-40B4-BE49-F238E27FC236}">
                  <a16:creationId xmlns:a16="http://schemas.microsoft.com/office/drawing/2014/main" id="{CA37BBEE-3899-4D0D-916B-F983C6CF8576}"/>
                </a:ext>
              </a:extLst>
            </p:cNvPr>
            <p:cNvSpPr/>
            <p:nvPr/>
          </p:nvSpPr>
          <p:spPr>
            <a:xfrm rot="16200000">
              <a:off x="1433021" y="1229753"/>
              <a:ext cx="160777" cy="986441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Скругленный прямоугольник 88">
              <a:extLst>
                <a:ext uri="{FF2B5EF4-FFF2-40B4-BE49-F238E27FC236}">
                  <a16:creationId xmlns:a16="http://schemas.microsoft.com/office/drawing/2014/main" id="{5D321662-8086-4D69-AC1C-F9E9812D5224}"/>
                </a:ext>
              </a:extLst>
            </p:cNvPr>
            <p:cNvSpPr/>
            <p:nvPr/>
          </p:nvSpPr>
          <p:spPr>
            <a:xfrm rot="5400000">
              <a:off x="2327277" y="1571402"/>
              <a:ext cx="340912" cy="132192"/>
            </a:xfrm>
            <a:prstGeom prst="roundRect">
              <a:avLst>
                <a:gd name="adj" fmla="val 9108"/>
              </a:avLst>
            </a:prstGeom>
            <a:gradFill>
              <a:gsLst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>
                <a:solidFill>
                  <a:prstClr val="white"/>
                </a:solidFill>
              </a:endParaRPr>
            </a:p>
          </p:txBody>
        </p:sp>
        <p:pic>
          <p:nvPicPr>
            <p:cNvPr id="343" name="Picture 2" descr="https://upload.wikimedia.org/wikipedia/commons/thumb/7/74/Scissors_icon_black.svg/1024px-Scissors_icon_black.svg.png">
              <a:extLst>
                <a:ext uri="{FF2B5EF4-FFF2-40B4-BE49-F238E27FC236}">
                  <a16:creationId xmlns:a16="http://schemas.microsoft.com/office/drawing/2014/main" id="{AAE9466C-761E-41AD-A1DB-444974148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237580" y="3092412"/>
              <a:ext cx="272071" cy="21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1" name="Прямая соединительная линия 350">
              <a:extLst>
                <a:ext uri="{FF2B5EF4-FFF2-40B4-BE49-F238E27FC236}">
                  <a16:creationId xmlns:a16="http://schemas.microsoft.com/office/drawing/2014/main" id="{B620873C-6188-40B4-9AC9-7AF886E43979}"/>
                </a:ext>
              </a:extLst>
            </p:cNvPr>
            <p:cNvCxnSpPr>
              <a:cxnSpLocks/>
            </p:cNvCxnSpPr>
            <p:nvPr/>
          </p:nvCxnSpPr>
          <p:spPr>
            <a:xfrm>
              <a:off x="3199457" y="3147730"/>
              <a:ext cx="0" cy="343031"/>
            </a:xfrm>
            <a:prstGeom prst="line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5" name="Овал 354">
              <a:extLst>
                <a:ext uri="{FF2B5EF4-FFF2-40B4-BE49-F238E27FC236}">
                  <a16:creationId xmlns:a16="http://schemas.microsoft.com/office/drawing/2014/main" id="{3C85027D-224F-4BDE-8331-2735D65EF574}"/>
                </a:ext>
              </a:extLst>
            </p:cNvPr>
            <p:cNvSpPr/>
            <p:nvPr/>
          </p:nvSpPr>
          <p:spPr>
            <a:xfrm rot="16200000">
              <a:off x="2876929" y="3687806"/>
              <a:ext cx="467592" cy="177461"/>
            </a:xfrm>
            <a:prstGeom prst="ellipse">
              <a:avLst/>
            </a:prstGeom>
            <a:gradFill>
              <a:gsLst>
                <a:gs pos="100000">
                  <a:srgbClr val="AACDEC"/>
                </a:gs>
                <a:gs pos="0">
                  <a:srgbClr val="AACDEC"/>
                </a:gs>
                <a:gs pos="50000">
                  <a:srgbClr val="C1D9F1"/>
                </a:gs>
              </a:gsLst>
              <a:lin ang="5400000" scaled="0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60" name="Овал 359">
              <a:extLst>
                <a:ext uri="{FF2B5EF4-FFF2-40B4-BE49-F238E27FC236}">
                  <a16:creationId xmlns:a16="http://schemas.microsoft.com/office/drawing/2014/main" id="{A6E83B6B-1F5C-4E9D-BECF-DA0B838821CE}"/>
                </a:ext>
              </a:extLst>
            </p:cNvPr>
            <p:cNvSpPr/>
            <p:nvPr/>
          </p:nvSpPr>
          <p:spPr>
            <a:xfrm rot="16200000">
              <a:off x="3059997" y="3703730"/>
              <a:ext cx="467592" cy="177461"/>
            </a:xfrm>
            <a:prstGeom prst="ellipse">
              <a:avLst/>
            </a:prstGeom>
            <a:gradFill>
              <a:gsLst>
                <a:gs pos="99000">
                  <a:srgbClr val="F0F03C">
                    <a:lumMod val="27000"/>
                    <a:lumOff val="73000"/>
                  </a:srgbClr>
                </a:gs>
                <a:gs pos="0">
                  <a:srgbClr val="FFFF00">
                    <a:lumMod val="27000"/>
                    <a:lumOff val="73000"/>
                  </a:srgbClr>
                </a:gs>
                <a:gs pos="50000">
                  <a:srgbClr val="FFFF00">
                    <a:lumMod val="9000"/>
                    <a:lumOff val="91000"/>
                  </a:srgbClr>
                </a:gs>
              </a:gsLst>
              <a:lin ang="5400000" scaled="0"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00" dirty="0">
                <a:solidFill>
                  <a:prstClr val="white"/>
                </a:solidFill>
              </a:endParaRP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C8CA51FF-93A5-4A51-A77F-3D86A116B67A}"/>
                </a:ext>
              </a:extLst>
            </p:cNvPr>
            <p:cNvSpPr txBox="1"/>
            <p:nvPr/>
          </p:nvSpPr>
          <p:spPr>
            <a:xfrm>
              <a:off x="6578923" y="3546738"/>
              <a:ext cx="393703" cy="56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/>
                <a:t>?</a:t>
              </a:r>
            </a:p>
          </p:txBody>
        </p:sp>
        <p:sp>
          <p:nvSpPr>
            <p:cNvPr id="365" name="Прямоугольник: скругленные углы 364">
              <a:extLst>
                <a:ext uri="{FF2B5EF4-FFF2-40B4-BE49-F238E27FC236}">
                  <a16:creationId xmlns:a16="http://schemas.microsoft.com/office/drawing/2014/main" id="{9326CCAC-8BF6-4C39-A530-A28D3DFE9BAD}"/>
                </a:ext>
              </a:extLst>
            </p:cNvPr>
            <p:cNvSpPr/>
            <p:nvPr/>
          </p:nvSpPr>
          <p:spPr>
            <a:xfrm>
              <a:off x="2449086" y="2295864"/>
              <a:ext cx="1409681" cy="2311254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C7BA8C5E-8614-4EC9-A61F-3FDD2B37644F}"/>
                </a:ext>
              </a:extLst>
            </p:cNvPr>
            <p:cNvSpPr txBox="1"/>
            <p:nvPr/>
          </p:nvSpPr>
          <p:spPr>
            <a:xfrm>
              <a:off x="2484054" y="4103599"/>
              <a:ext cx="1383129" cy="295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err="1"/>
                <a:t>каспаза</a:t>
              </a:r>
              <a:r>
                <a:rPr lang="en-US" sz="1200" dirty="0"/>
                <a:t>-8/c-FLIPL</a:t>
              </a:r>
              <a:endParaRPr lang="ru-RU" sz="1200" dirty="0"/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46403BF0-2141-47A1-A792-515BFDC26FE8}"/>
                </a:ext>
              </a:extLst>
            </p:cNvPr>
            <p:cNvSpPr txBox="1"/>
            <p:nvPr/>
          </p:nvSpPr>
          <p:spPr>
            <a:xfrm>
              <a:off x="2431550" y="2837769"/>
              <a:ext cx="1521633" cy="27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err="1"/>
                <a:t>прокаспаза</a:t>
              </a:r>
              <a:r>
                <a:rPr lang="en-US" sz="1100" dirty="0"/>
                <a:t>-8/c-FLIPL</a:t>
              </a:r>
              <a:endParaRPr lang="ru-RU" sz="1100" dirty="0"/>
            </a:p>
          </p:txBody>
        </p:sp>
      </p:grpSp>
      <p:sp>
        <p:nvSpPr>
          <p:cNvPr id="369" name="TextBox 368">
            <a:extLst>
              <a:ext uri="{FF2B5EF4-FFF2-40B4-BE49-F238E27FC236}">
                <a16:creationId xmlns:a16="http://schemas.microsoft.com/office/drawing/2014/main" id="{E49A9A63-C2F4-4BC3-A306-BCC764EC1FEA}"/>
              </a:ext>
            </a:extLst>
          </p:cNvPr>
          <p:cNvSpPr txBox="1"/>
          <p:nvPr/>
        </p:nvSpPr>
        <p:spPr>
          <a:xfrm>
            <a:off x="2401538" y="2714936"/>
            <a:ext cx="4575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L2</a:t>
            </a:r>
            <a:endParaRPr lang="ru-RU" sz="1400" dirty="0"/>
          </a:p>
        </p:txBody>
      </p: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D5C50524-9C8B-4FE1-AF21-51CB9EED54CE}"/>
              </a:ext>
            </a:extLst>
          </p:cNvPr>
          <p:cNvCxnSpPr>
            <a:cxnSpLocks/>
          </p:cNvCxnSpPr>
          <p:nvPr/>
        </p:nvCxnSpPr>
        <p:spPr>
          <a:xfrm flipH="1">
            <a:off x="5126888" y="1126007"/>
            <a:ext cx="16559" cy="87436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E8F0D9C-C938-4D30-8CAD-0A82287D2320}"/>
              </a:ext>
            </a:extLst>
          </p:cNvPr>
          <p:cNvCxnSpPr/>
          <p:nvPr/>
        </p:nvCxnSpPr>
        <p:spPr>
          <a:xfrm flipH="1">
            <a:off x="5253420" y="2453920"/>
            <a:ext cx="1585213" cy="58461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2" descr="https://upload.wikimedia.org/wikipedia/commons/thumb/7/74/Scissors_icon_black.svg/1024px-Scissors_icon_black.svg.png">
            <a:extLst>
              <a:ext uri="{FF2B5EF4-FFF2-40B4-BE49-F238E27FC236}">
                <a16:creationId xmlns:a16="http://schemas.microsoft.com/office/drawing/2014/main" id="{7BFFFE3D-8C3B-4B95-9930-DE2E3325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8599">
            <a:off x="6076521" y="2518899"/>
            <a:ext cx="236827" cy="1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D3AE5DCA-B6F7-4AA5-BA3C-EE8DB92FB2E5}"/>
              </a:ext>
            </a:extLst>
          </p:cNvPr>
          <p:cNvCxnSpPr>
            <a:cxnSpLocks/>
          </p:cNvCxnSpPr>
          <p:nvPr/>
        </p:nvCxnSpPr>
        <p:spPr>
          <a:xfrm flipH="1" flipV="1">
            <a:off x="5332846" y="1850034"/>
            <a:ext cx="1467818" cy="51058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2" descr="https://upload.wikimedia.org/wikipedia/commons/thumb/7/74/Scissors_icon_black.svg/1024px-Scissors_icon_black.svg.png">
            <a:extLst>
              <a:ext uri="{FF2B5EF4-FFF2-40B4-BE49-F238E27FC236}">
                <a16:creationId xmlns:a16="http://schemas.microsoft.com/office/drawing/2014/main" id="{CCBAF368-C28C-4BD0-9616-362D86C6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6737">
            <a:off x="6089006" y="1950683"/>
            <a:ext cx="236827" cy="1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EC0F4F08-52BE-4DED-9C96-7DAF17CF48A1}"/>
              </a:ext>
            </a:extLst>
          </p:cNvPr>
          <p:cNvSpPr txBox="1"/>
          <p:nvPr/>
        </p:nvSpPr>
        <p:spPr>
          <a:xfrm>
            <a:off x="7069558" y="2798039"/>
            <a:ext cx="1508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/>
              <a:t>каспаза</a:t>
            </a:r>
            <a:r>
              <a:rPr lang="en-US" sz="1400" b="1" dirty="0"/>
              <a:t>-8/c-FLIPL</a:t>
            </a:r>
            <a:endParaRPr lang="ru-RU" sz="1400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CF0272-F2B3-4E04-A3DE-5920EE760FAC}"/>
              </a:ext>
            </a:extLst>
          </p:cNvPr>
          <p:cNvSpPr txBox="1"/>
          <p:nvPr/>
        </p:nvSpPr>
        <p:spPr>
          <a:xfrm>
            <a:off x="5724078" y="110741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расщепление</a:t>
            </a:r>
          </a:p>
          <a:p>
            <a:pPr algn="ctr"/>
            <a:r>
              <a:rPr lang="ru-RU" sz="900" dirty="0"/>
              <a:t> по </a:t>
            </a:r>
            <a:r>
              <a:rPr lang="en-US" sz="900" dirty="0"/>
              <a:t>D374 </a:t>
            </a:r>
            <a:r>
              <a:rPr lang="ru-RU" sz="900" dirty="0"/>
              <a:t>и </a:t>
            </a:r>
            <a:r>
              <a:rPr lang="en-US" sz="900" dirty="0"/>
              <a:t>D384</a:t>
            </a:r>
            <a:endParaRPr lang="ru-RU" sz="9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B0CA72-4815-4311-B69B-E3668E9D6622}"/>
              </a:ext>
            </a:extLst>
          </p:cNvPr>
          <p:cNvSpPr/>
          <p:nvPr/>
        </p:nvSpPr>
        <p:spPr>
          <a:xfrm>
            <a:off x="5752058" y="3091103"/>
            <a:ext cx="849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расщепление</a:t>
            </a:r>
          </a:p>
        </p:txBody>
      </p:sp>
    </p:spTree>
    <p:extLst>
      <p:ext uri="{BB962C8B-B14F-4D97-AF65-F5344CB8AC3E}">
        <p14:creationId xmlns:p14="http://schemas.microsoft.com/office/powerpoint/2010/main" val="307800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Облачко с текстом: прямоугольное со скругленными углами 224">
            <a:extLst>
              <a:ext uri="{FF2B5EF4-FFF2-40B4-BE49-F238E27FC236}">
                <a16:creationId xmlns:a16="http://schemas.microsoft.com/office/drawing/2014/main" id="{B4CC2FC3-73D3-4BDD-9640-EAA2EA0536D2}"/>
              </a:ext>
            </a:extLst>
          </p:cNvPr>
          <p:cNvSpPr/>
          <p:nvPr/>
        </p:nvSpPr>
        <p:spPr>
          <a:xfrm rot="5400000">
            <a:off x="4385226" y="288870"/>
            <a:ext cx="4608514" cy="4853793"/>
          </a:xfrm>
          <a:prstGeom prst="wedgeRoundRectCallout">
            <a:avLst>
              <a:gd name="adj1" fmla="val -7802"/>
              <a:gd name="adj2" fmla="val 62278"/>
              <a:gd name="adj3" fmla="val 16667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60CE08-7C0B-464F-ABA3-26F47818D08C}"/>
              </a:ext>
            </a:extLst>
          </p:cNvPr>
          <p:cNvSpPr txBox="1"/>
          <p:nvPr/>
        </p:nvSpPr>
        <p:spPr>
          <a:xfrm>
            <a:off x="0" y="-15583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 Роль DED доменов в формировании DED </a:t>
            </a:r>
            <a:r>
              <a:rPr lang="ru-RU" sz="1600" b="1" dirty="0" err="1">
                <a:solidFill>
                  <a:prstClr val="black"/>
                </a:solidFill>
                <a:latin typeface="+mj-lt"/>
                <a:cs typeface="Arial" pitchFamily="34" charset="0"/>
              </a:rPr>
              <a:t>филаментов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 комплекса DISC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34" name="Группа 233">
            <a:extLst>
              <a:ext uri="{FF2B5EF4-FFF2-40B4-BE49-F238E27FC236}">
                <a16:creationId xmlns:a16="http://schemas.microsoft.com/office/drawing/2014/main" id="{E60B5669-B419-43F9-B508-6C8E81AC38F4}"/>
              </a:ext>
            </a:extLst>
          </p:cNvPr>
          <p:cNvGrpSpPr/>
          <p:nvPr/>
        </p:nvGrpSpPr>
        <p:grpSpPr>
          <a:xfrm>
            <a:off x="4569064" y="882790"/>
            <a:ext cx="4410194" cy="1127274"/>
            <a:chOff x="-2371045" y="4897041"/>
            <a:chExt cx="4410194" cy="1127274"/>
          </a:xfrm>
        </p:grpSpPr>
        <p:grpSp>
          <p:nvGrpSpPr>
            <p:cNvPr id="235" name="Группа 234">
              <a:extLst>
                <a:ext uri="{FF2B5EF4-FFF2-40B4-BE49-F238E27FC236}">
                  <a16:creationId xmlns:a16="http://schemas.microsoft.com/office/drawing/2014/main" id="{2962BE4A-EBC5-437A-B9B9-1A06897100C4}"/>
                </a:ext>
              </a:extLst>
            </p:cNvPr>
            <p:cNvGrpSpPr/>
            <p:nvPr/>
          </p:nvGrpSpPr>
          <p:grpSpPr>
            <a:xfrm>
              <a:off x="-1759296" y="4897041"/>
              <a:ext cx="3798445" cy="1127274"/>
              <a:chOff x="-1759296" y="4897041"/>
              <a:chExt cx="3798445" cy="1127274"/>
            </a:xfrm>
          </p:grpSpPr>
          <p:cxnSp>
            <p:nvCxnSpPr>
              <p:cNvPr id="237" name="Прямая соединительная линия 236">
                <a:extLst>
                  <a:ext uri="{FF2B5EF4-FFF2-40B4-BE49-F238E27FC236}">
                    <a16:creationId xmlns:a16="http://schemas.microsoft.com/office/drawing/2014/main" id="{983991C1-5B0E-444C-A4AE-03009B742CB9}"/>
                  </a:ext>
                </a:extLst>
              </p:cNvPr>
              <p:cNvCxnSpPr/>
              <p:nvPr/>
            </p:nvCxnSpPr>
            <p:spPr>
              <a:xfrm>
                <a:off x="-1756261" y="5471940"/>
                <a:ext cx="328865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Прямая соединительная линия 237">
                <a:extLst>
                  <a:ext uri="{FF2B5EF4-FFF2-40B4-BE49-F238E27FC236}">
                    <a16:creationId xmlns:a16="http://schemas.microsoft.com/office/drawing/2014/main" id="{40E58966-4DB3-41B5-B221-E8D3322955AF}"/>
                  </a:ext>
                </a:extLst>
              </p:cNvPr>
              <p:cNvCxnSpPr/>
              <p:nvPr/>
            </p:nvCxnSpPr>
            <p:spPr>
              <a:xfrm>
                <a:off x="-1759296" y="5637040"/>
                <a:ext cx="328865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Прямая соединительная линия 238">
                <a:extLst>
                  <a:ext uri="{FF2B5EF4-FFF2-40B4-BE49-F238E27FC236}">
                    <a16:creationId xmlns:a16="http://schemas.microsoft.com/office/drawing/2014/main" id="{2C86EAC3-76A5-46E3-9DF7-C13A1DAE9DCE}"/>
                  </a:ext>
                </a:extLst>
              </p:cNvPr>
              <p:cNvCxnSpPr/>
              <p:nvPr/>
            </p:nvCxnSpPr>
            <p:spPr>
              <a:xfrm>
                <a:off x="-1757952" y="5805326"/>
                <a:ext cx="328865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Прямая со стрелкой 239">
                <a:extLst>
                  <a:ext uri="{FF2B5EF4-FFF2-40B4-BE49-F238E27FC236}">
                    <a16:creationId xmlns:a16="http://schemas.microsoft.com/office/drawing/2014/main" id="{3DDF1532-E1AA-4B6F-B918-B8CC06498B80}"/>
                  </a:ext>
                </a:extLst>
              </p:cNvPr>
              <p:cNvCxnSpPr/>
              <p:nvPr/>
            </p:nvCxnSpPr>
            <p:spPr>
              <a:xfrm flipV="1">
                <a:off x="24042" y="5173980"/>
                <a:ext cx="486498" cy="8485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 стрелкой 240">
                <a:extLst>
                  <a:ext uri="{FF2B5EF4-FFF2-40B4-BE49-F238E27FC236}">
                    <a16:creationId xmlns:a16="http://schemas.microsoft.com/office/drawing/2014/main" id="{70BE1137-5AF2-4DAA-AEA7-2205563333FD}"/>
                  </a:ext>
                </a:extLst>
              </p:cNvPr>
              <p:cNvCxnSpPr/>
              <p:nvPr/>
            </p:nvCxnSpPr>
            <p:spPr>
              <a:xfrm flipH="1" flipV="1">
                <a:off x="-27072" y="5161018"/>
                <a:ext cx="497607" cy="8632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Прямая со стрелкой 241">
                <a:extLst>
                  <a:ext uri="{FF2B5EF4-FFF2-40B4-BE49-F238E27FC236}">
                    <a16:creationId xmlns:a16="http://schemas.microsoft.com/office/drawing/2014/main" id="{72EA1277-EFE9-43E0-A8DB-2F8193093170}"/>
                  </a:ext>
                </a:extLst>
              </p:cNvPr>
              <p:cNvCxnSpPr/>
              <p:nvPr/>
            </p:nvCxnSpPr>
            <p:spPr>
              <a:xfrm>
                <a:off x="118898" y="5637020"/>
                <a:ext cx="1491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13881774-491F-4E74-B69A-D6A78E65A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57634" y="5283299"/>
                <a:ext cx="3082407" cy="659234"/>
              </a:xfrm>
              <a:prstGeom prst="rect">
                <a:avLst/>
              </a:prstGeom>
            </p:spPr>
          </p:pic>
          <p:sp>
            <p:nvSpPr>
              <p:cNvPr id="244" name="TextBox 17">
                <a:extLst>
                  <a:ext uri="{FF2B5EF4-FFF2-40B4-BE49-F238E27FC236}">
                    <a16:creationId xmlns:a16="http://schemas.microsoft.com/office/drawing/2014/main" id="{9F833008-5C02-4F41-8E30-E81B7E8C5FF9}"/>
                  </a:ext>
                </a:extLst>
              </p:cNvPr>
              <p:cNvSpPr txBox="1"/>
              <p:nvPr/>
            </p:nvSpPr>
            <p:spPr>
              <a:xfrm>
                <a:off x="-531440" y="4897041"/>
                <a:ext cx="56316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339933"/>
                    </a:solidFill>
                  </a:rPr>
                  <a:t>Тип</a:t>
                </a:r>
                <a:r>
                  <a:rPr lang="en-US" sz="1200" dirty="0">
                    <a:solidFill>
                      <a:srgbClr val="339933"/>
                    </a:solidFill>
                  </a:rPr>
                  <a:t> III</a:t>
                </a:r>
                <a:endParaRPr lang="ru-RU" sz="1200" dirty="0">
                  <a:solidFill>
                    <a:srgbClr val="339933"/>
                  </a:solidFill>
                </a:endParaRPr>
              </a:p>
            </p:txBody>
          </p:sp>
          <p:sp>
            <p:nvSpPr>
              <p:cNvPr id="245" name="TextBox 17">
                <a:extLst>
                  <a:ext uri="{FF2B5EF4-FFF2-40B4-BE49-F238E27FC236}">
                    <a16:creationId xmlns:a16="http://schemas.microsoft.com/office/drawing/2014/main" id="{721681C3-6DC7-4AAC-8DC6-61BB4A83C353}"/>
                  </a:ext>
                </a:extLst>
              </p:cNvPr>
              <p:cNvSpPr txBox="1"/>
              <p:nvPr/>
            </p:nvSpPr>
            <p:spPr>
              <a:xfrm>
                <a:off x="273246" y="4897041"/>
                <a:ext cx="52469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Тип</a:t>
                </a:r>
                <a:r>
                  <a:rPr lang="en-US" sz="1200" dirty="0">
                    <a:solidFill>
                      <a:srgbClr val="C00000"/>
                    </a:solidFill>
                  </a:rPr>
                  <a:t> II</a:t>
                </a:r>
                <a:endParaRPr lang="ru-RU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6" name="TextBox 17">
                <a:extLst>
                  <a:ext uri="{FF2B5EF4-FFF2-40B4-BE49-F238E27FC236}">
                    <a16:creationId xmlns:a16="http://schemas.microsoft.com/office/drawing/2014/main" id="{B634413A-30B3-40F5-B391-EC4BD59BCD8A}"/>
                  </a:ext>
                </a:extLst>
              </p:cNvPr>
              <p:cNvSpPr txBox="1"/>
              <p:nvPr/>
            </p:nvSpPr>
            <p:spPr>
              <a:xfrm>
                <a:off x="1552926" y="5479857"/>
                <a:ext cx="48622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7030A0"/>
                    </a:solidFill>
                  </a:rPr>
                  <a:t>Тип</a:t>
                </a:r>
                <a:r>
                  <a:rPr lang="en-US" sz="1200" dirty="0">
                    <a:solidFill>
                      <a:srgbClr val="7030A0"/>
                    </a:solidFill>
                  </a:rPr>
                  <a:t> I</a:t>
                </a:r>
                <a:endParaRPr lang="ru-RU" sz="1200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997A6AD-FD97-4AC8-8D5B-7CC226E80B94}"/>
                </a:ext>
              </a:extLst>
            </p:cNvPr>
            <p:cNvSpPr txBox="1"/>
            <p:nvPr/>
          </p:nvSpPr>
          <p:spPr>
            <a:xfrm>
              <a:off x="-2371045" y="5341135"/>
              <a:ext cx="61106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/>
                <a:t>Цепь</a:t>
              </a:r>
              <a:r>
                <a:rPr lang="en-US" sz="1100" dirty="0"/>
                <a:t> 1</a:t>
              </a:r>
            </a:p>
            <a:p>
              <a:r>
                <a:rPr lang="ru-RU" sz="1100" dirty="0"/>
                <a:t>Цепь</a:t>
              </a:r>
              <a:r>
                <a:rPr lang="en-US" sz="1100" dirty="0"/>
                <a:t> 2</a:t>
              </a:r>
            </a:p>
            <a:p>
              <a:r>
                <a:rPr lang="ru-RU" sz="1100" dirty="0"/>
                <a:t>Цепь</a:t>
              </a:r>
              <a:r>
                <a:rPr lang="en-US" sz="1100" dirty="0"/>
                <a:t> 3</a:t>
              </a:r>
              <a:endParaRPr lang="ru-RU" sz="1100" dirty="0"/>
            </a:p>
          </p:txBody>
        </p:sp>
      </p:grpSp>
      <p:grpSp>
        <p:nvGrpSpPr>
          <p:cNvPr id="248" name="Группа 247">
            <a:extLst>
              <a:ext uri="{FF2B5EF4-FFF2-40B4-BE49-F238E27FC236}">
                <a16:creationId xmlns:a16="http://schemas.microsoft.com/office/drawing/2014/main" id="{8C3F5E00-A291-450B-AB31-62800382D01F}"/>
              </a:ext>
            </a:extLst>
          </p:cNvPr>
          <p:cNvGrpSpPr>
            <a:grpSpLocks noChangeAspect="1"/>
          </p:cNvGrpSpPr>
          <p:nvPr/>
        </p:nvGrpSpPr>
        <p:grpSpPr>
          <a:xfrm>
            <a:off x="4642682" y="2174180"/>
            <a:ext cx="1645153" cy="1200838"/>
            <a:chOff x="6020568" y="3608434"/>
            <a:chExt cx="2178014" cy="1589786"/>
          </a:xfrm>
        </p:grpSpPr>
        <p:grpSp>
          <p:nvGrpSpPr>
            <p:cNvPr id="257" name="Группа 256">
              <a:extLst>
                <a:ext uri="{FF2B5EF4-FFF2-40B4-BE49-F238E27FC236}">
                  <a16:creationId xmlns:a16="http://schemas.microsoft.com/office/drawing/2014/main" id="{63580EC1-6FE9-4D3C-B10C-96EE23056F30}"/>
                </a:ext>
              </a:extLst>
            </p:cNvPr>
            <p:cNvGrpSpPr/>
            <p:nvPr/>
          </p:nvGrpSpPr>
          <p:grpSpPr>
            <a:xfrm rot="16200000">
              <a:off x="6314682" y="3314320"/>
              <a:ext cx="1589786" cy="2178014"/>
              <a:chOff x="4517340" y="2065739"/>
              <a:chExt cx="1589786" cy="2178014"/>
            </a:xfrm>
          </p:grpSpPr>
          <p:pic>
            <p:nvPicPr>
              <p:cNvPr id="261" name="Рисунок 260">
                <a:extLst>
                  <a:ext uri="{FF2B5EF4-FFF2-40B4-BE49-F238E27FC236}">
                    <a16:creationId xmlns:a16="http://schemas.microsoft.com/office/drawing/2014/main" id="{3E430B2C-9225-4F5B-AE39-0997CD2214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4966076" y="2065739"/>
                <a:ext cx="864676" cy="2070001"/>
              </a:xfrm>
              <a:prstGeom prst="rect">
                <a:avLst/>
              </a:prstGeom>
            </p:spPr>
          </p:pic>
          <p:sp>
            <p:nvSpPr>
              <p:cNvPr id="262" name="Полилиния 22">
                <a:extLst>
                  <a:ext uri="{FF2B5EF4-FFF2-40B4-BE49-F238E27FC236}">
                    <a16:creationId xmlns:a16="http://schemas.microsoft.com/office/drawing/2014/main" id="{BBCE0ED7-A5ED-40A5-A1EA-B7C22570D4D0}"/>
                  </a:ext>
                </a:extLst>
              </p:cNvPr>
              <p:cNvSpPr/>
              <p:nvPr/>
            </p:nvSpPr>
            <p:spPr>
              <a:xfrm>
                <a:off x="4943476" y="2386129"/>
                <a:ext cx="800100" cy="1422400"/>
              </a:xfrm>
              <a:custGeom>
                <a:avLst/>
                <a:gdLst>
                  <a:gd name="connsiteX0" fmla="*/ 812393 w 812393"/>
                  <a:gd name="connsiteY0" fmla="*/ 0 h 1455654"/>
                  <a:gd name="connsiteX1" fmla="*/ 634593 w 812393"/>
                  <a:gd name="connsiteY1" fmla="*/ 463550 h 1455654"/>
                  <a:gd name="connsiteX2" fmla="*/ 444093 w 812393"/>
                  <a:gd name="connsiteY2" fmla="*/ 698500 h 1455654"/>
                  <a:gd name="connsiteX3" fmla="*/ 215493 w 812393"/>
                  <a:gd name="connsiteY3" fmla="*/ 946150 h 1455654"/>
                  <a:gd name="connsiteX4" fmla="*/ 12293 w 812393"/>
                  <a:gd name="connsiteY4" fmla="*/ 1422400 h 1455654"/>
                  <a:gd name="connsiteX5" fmla="*/ 24993 w 812393"/>
                  <a:gd name="connsiteY5" fmla="*/ 1422400 h 1455654"/>
                  <a:gd name="connsiteX0" fmla="*/ 800100 w 800100"/>
                  <a:gd name="connsiteY0" fmla="*/ 0 h 1422400"/>
                  <a:gd name="connsiteX1" fmla="*/ 622300 w 800100"/>
                  <a:gd name="connsiteY1" fmla="*/ 463550 h 1422400"/>
                  <a:gd name="connsiteX2" fmla="*/ 431800 w 800100"/>
                  <a:gd name="connsiteY2" fmla="*/ 698500 h 1422400"/>
                  <a:gd name="connsiteX3" fmla="*/ 203200 w 800100"/>
                  <a:gd name="connsiteY3" fmla="*/ 946150 h 1422400"/>
                  <a:gd name="connsiteX4" fmla="*/ 0 w 800100"/>
                  <a:gd name="connsiteY4" fmla="*/ 142240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00" h="1422400">
                    <a:moveTo>
                      <a:pt x="800100" y="0"/>
                    </a:moveTo>
                    <a:cubicBezTo>
                      <a:pt x="741891" y="173566"/>
                      <a:pt x="683683" y="347133"/>
                      <a:pt x="622300" y="463550"/>
                    </a:cubicBezTo>
                    <a:cubicBezTo>
                      <a:pt x="560917" y="579967"/>
                      <a:pt x="501650" y="618067"/>
                      <a:pt x="431800" y="698500"/>
                    </a:cubicBezTo>
                    <a:cubicBezTo>
                      <a:pt x="361950" y="778933"/>
                      <a:pt x="275167" y="825500"/>
                      <a:pt x="203200" y="946150"/>
                    </a:cubicBezTo>
                    <a:cubicBezTo>
                      <a:pt x="131233" y="1066800"/>
                      <a:pt x="31750" y="1343025"/>
                      <a:pt x="0" y="142240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ysDash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Полилиния 23">
                <a:extLst>
                  <a:ext uri="{FF2B5EF4-FFF2-40B4-BE49-F238E27FC236}">
                    <a16:creationId xmlns:a16="http://schemas.microsoft.com/office/drawing/2014/main" id="{6FA5DAAB-1D9A-4845-9793-E227662D3B8C}"/>
                  </a:ext>
                </a:extLst>
              </p:cNvPr>
              <p:cNvSpPr/>
              <p:nvPr/>
            </p:nvSpPr>
            <p:spPr>
              <a:xfrm rot="21392242">
                <a:off x="4968875" y="2908300"/>
                <a:ext cx="844550" cy="723900"/>
              </a:xfrm>
              <a:custGeom>
                <a:avLst/>
                <a:gdLst>
                  <a:gd name="connsiteX0" fmla="*/ 0 w 844550"/>
                  <a:gd name="connsiteY0" fmla="*/ 0 h 723900"/>
                  <a:gd name="connsiteX1" fmla="*/ 228600 w 844550"/>
                  <a:gd name="connsiteY1" fmla="*/ 209550 h 723900"/>
                  <a:gd name="connsiteX2" fmla="*/ 387350 w 844550"/>
                  <a:gd name="connsiteY2" fmla="*/ 336550 h 723900"/>
                  <a:gd name="connsiteX3" fmla="*/ 615950 w 844550"/>
                  <a:gd name="connsiteY3" fmla="*/ 495300 h 723900"/>
                  <a:gd name="connsiteX4" fmla="*/ 844550 w 844550"/>
                  <a:gd name="connsiteY4" fmla="*/ 723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550" h="723900">
                    <a:moveTo>
                      <a:pt x="0" y="0"/>
                    </a:moveTo>
                    <a:cubicBezTo>
                      <a:pt x="82021" y="76729"/>
                      <a:pt x="164042" y="153458"/>
                      <a:pt x="228600" y="209550"/>
                    </a:cubicBezTo>
                    <a:cubicBezTo>
                      <a:pt x="293158" y="265642"/>
                      <a:pt x="322792" y="288925"/>
                      <a:pt x="387350" y="336550"/>
                    </a:cubicBezTo>
                    <a:cubicBezTo>
                      <a:pt x="451908" y="384175"/>
                      <a:pt x="539750" y="430742"/>
                      <a:pt x="615950" y="495300"/>
                    </a:cubicBezTo>
                    <a:cubicBezTo>
                      <a:pt x="692150" y="559858"/>
                      <a:pt x="768350" y="641879"/>
                      <a:pt x="844550" y="72390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ysDash"/>
                <a:headEnd type="none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TextBox 17">
                <a:extLst>
                  <a:ext uri="{FF2B5EF4-FFF2-40B4-BE49-F238E27FC236}">
                    <a16:creationId xmlns:a16="http://schemas.microsoft.com/office/drawing/2014/main" id="{5E620B3F-455C-4E50-B171-6F3288DD9C04}"/>
                  </a:ext>
                </a:extLst>
              </p:cNvPr>
              <p:cNvSpPr txBox="1"/>
              <p:nvPr/>
            </p:nvSpPr>
            <p:spPr>
              <a:xfrm rot="5400000">
                <a:off x="4414443" y="3713073"/>
                <a:ext cx="694642" cy="36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Тип</a:t>
                </a:r>
                <a:r>
                  <a:rPr lang="en-US" sz="1200" dirty="0">
                    <a:solidFill>
                      <a:srgbClr val="C00000"/>
                    </a:solidFill>
                  </a:rPr>
                  <a:t> II</a:t>
                </a:r>
                <a:endParaRPr lang="ru-RU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65" name="TextBox 17">
                <a:extLst>
                  <a:ext uri="{FF2B5EF4-FFF2-40B4-BE49-F238E27FC236}">
                    <a16:creationId xmlns:a16="http://schemas.microsoft.com/office/drawing/2014/main" id="{98CFE1D6-227A-4A44-8093-85F459069A0D}"/>
                  </a:ext>
                </a:extLst>
              </p:cNvPr>
              <p:cNvSpPr txBox="1"/>
              <p:nvPr/>
            </p:nvSpPr>
            <p:spPr>
              <a:xfrm rot="5400000">
                <a:off x="5550979" y="3596443"/>
                <a:ext cx="745575" cy="36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339933"/>
                    </a:solidFill>
                  </a:rPr>
                  <a:t>Тип</a:t>
                </a:r>
                <a:r>
                  <a:rPr lang="en-US" sz="1200" dirty="0">
                    <a:solidFill>
                      <a:srgbClr val="339933"/>
                    </a:solidFill>
                  </a:rPr>
                  <a:t> III</a:t>
                </a:r>
                <a:endParaRPr lang="ru-RU" sz="1200" dirty="0">
                  <a:solidFill>
                    <a:srgbClr val="339933"/>
                  </a:solidFill>
                </a:endParaRPr>
              </a:p>
            </p:txBody>
          </p:sp>
          <p:sp>
            <p:nvSpPr>
              <p:cNvPr id="266" name="TextBox 17">
                <a:extLst>
                  <a:ext uri="{FF2B5EF4-FFF2-40B4-BE49-F238E27FC236}">
                    <a16:creationId xmlns:a16="http://schemas.microsoft.com/office/drawing/2014/main" id="{C5445D01-2D34-4D99-94AB-7BD957A9DEF7}"/>
                  </a:ext>
                </a:extLst>
              </p:cNvPr>
              <p:cNvSpPr txBox="1"/>
              <p:nvPr/>
            </p:nvSpPr>
            <p:spPr>
              <a:xfrm rot="5400000">
                <a:off x="4378844" y="3125995"/>
                <a:ext cx="643709" cy="3667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rgbClr val="7030A0"/>
                    </a:solidFill>
                  </a:rPr>
                  <a:t>Тип</a:t>
                </a:r>
                <a:r>
                  <a:rPr lang="en-US" sz="1200" dirty="0">
                    <a:solidFill>
                      <a:srgbClr val="7030A0"/>
                    </a:solidFill>
                  </a:rPr>
                  <a:t> I</a:t>
                </a:r>
                <a:endParaRPr lang="ru-RU" sz="1200" dirty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258" name="Группа 257">
              <a:extLst>
                <a:ext uri="{FF2B5EF4-FFF2-40B4-BE49-F238E27FC236}">
                  <a16:creationId xmlns:a16="http://schemas.microsoft.com/office/drawing/2014/main" id="{40D42407-0E8A-4E39-863A-D99692997D0F}"/>
                </a:ext>
              </a:extLst>
            </p:cNvPr>
            <p:cNvGrpSpPr/>
            <p:nvPr/>
          </p:nvGrpSpPr>
          <p:grpSpPr>
            <a:xfrm>
              <a:off x="6817497" y="3779447"/>
              <a:ext cx="585961" cy="1082120"/>
              <a:chOff x="4258730" y="3945090"/>
              <a:chExt cx="585961" cy="1082120"/>
            </a:xfrm>
          </p:grpSpPr>
          <p:sp>
            <p:nvSpPr>
              <p:cNvPr id="259" name="Дуга 258">
                <a:extLst>
                  <a:ext uri="{FF2B5EF4-FFF2-40B4-BE49-F238E27FC236}">
                    <a16:creationId xmlns:a16="http://schemas.microsoft.com/office/drawing/2014/main" id="{38E6684F-0022-4421-AEAA-8105693613A3}"/>
                  </a:ext>
                </a:extLst>
              </p:cNvPr>
              <p:cNvSpPr/>
              <p:nvPr/>
            </p:nvSpPr>
            <p:spPr>
              <a:xfrm rot="20695039" flipH="1">
                <a:off x="4547096" y="3945090"/>
                <a:ext cx="297595" cy="1019314"/>
              </a:xfrm>
              <a:prstGeom prst="arc">
                <a:avLst>
                  <a:gd name="adj1" fmla="val 21104318"/>
                  <a:gd name="adj2" fmla="val 5944172"/>
                </a:avLst>
              </a:prstGeom>
              <a:ln w="12700">
                <a:solidFill>
                  <a:schemeClr val="tx1"/>
                </a:solidFill>
                <a:prstDash val="sysDash"/>
                <a:headEnd type="none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Дуга 259">
                <a:extLst>
                  <a:ext uri="{FF2B5EF4-FFF2-40B4-BE49-F238E27FC236}">
                    <a16:creationId xmlns:a16="http://schemas.microsoft.com/office/drawing/2014/main" id="{0FDC8663-BC22-4162-A694-69E9DB382972}"/>
                  </a:ext>
                </a:extLst>
              </p:cNvPr>
              <p:cNvSpPr/>
              <p:nvPr/>
            </p:nvSpPr>
            <p:spPr>
              <a:xfrm rot="9755397" flipH="1">
                <a:off x="4258730" y="4007896"/>
                <a:ext cx="297595" cy="1019314"/>
              </a:xfrm>
              <a:prstGeom prst="arc">
                <a:avLst>
                  <a:gd name="adj1" fmla="val 336225"/>
                  <a:gd name="adj2" fmla="val 6222408"/>
                </a:avLst>
              </a:prstGeom>
              <a:ln w="12700">
                <a:solidFill>
                  <a:schemeClr val="tx1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F2CCCA2A-D467-4D06-8E84-D2953FCEBECB}"/>
              </a:ext>
            </a:extLst>
          </p:cNvPr>
          <p:cNvGrpSpPr>
            <a:grpSpLocks noChangeAspect="1"/>
          </p:cNvGrpSpPr>
          <p:nvPr/>
        </p:nvGrpSpPr>
        <p:grpSpPr>
          <a:xfrm>
            <a:off x="6735630" y="2139586"/>
            <a:ext cx="2080649" cy="1289393"/>
            <a:chOff x="3996143" y="3779447"/>
            <a:chExt cx="1746179" cy="1082120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CA9CFEE6-8E14-4D15-9435-BE42CE8B3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410694" y="3455451"/>
              <a:ext cx="917077" cy="1746179"/>
            </a:xfrm>
            <a:prstGeom prst="rect">
              <a:avLst/>
            </a:prstGeom>
          </p:spPr>
        </p:pic>
        <p:grpSp>
          <p:nvGrpSpPr>
            <p:cNvPr id="251" name="Группа 250">
              <a:extLst>
                <a:ext uri="{FF2B5EF4-FFF2-40B4-BE49-F238E27FC236}">
                  <a16:creationId xmlns:a16="http://schemas.microsoft.com/office/drawing/2014/main" id="{8F778759-3C43-49AF-B5FA-0576DB2C7AD5}"/>
                </a:ext>
              </a:extLst>
            </p:cNvPr>
            <p:cNvGrpSpPr/>
            <p:nvPr/>
          </p:nvGrpSpPr>
          <p:grpSpPr>
            <a:xfrm rot="16200000">
              <a:off x="4434258" y="3618411"/>
              <a:ext cx="869949" cy="1422400"/>
              <a:chOff x="4943476" y="2386129"/>
              <a:chExt cx="869949" cy="1422400"/>
            </a:xfrm>
          </p:grpSpPr>
          <p:sp>
            <p:nvSpPr>
              <p:cNvPr id="255" name="Полилиния 33">
                <a:extLst>
                  <a:ext uri="{FF2B5EF4-FFF2-40B4-BE49-F238E27FC236}">
                    <a16:creationId xmlns:a16="http://schemas.microsoft.com/office/drawing/2014/main" id="{E8AC3AB9-F902-43F5-ADD7-CB85947DB20E}"/>
                  </a:ext>
                </a:extLst>
              </p:cNvPr>
              <p:cNvSpPr/>
              <p:nvPr/>
            </p:nvSpPr>
            <p:spPr>
              <a:xfrm>
                <a:off x="4943476" y="2386129"/>
                <a:ext cx="800100" cy="1422400"/>
              </a:xfrm>
              <a:custGeom>
                <a:avLst/>
                <a:gdLst>
                  <a:gd name="connsiteX0" fmla="*/ 812393 w 812393"/>
                  <a:gd name="connsiteY0" fmla="*/ 0 h 1455654"/>
                  <a:gd name="connsiteX1" fmla="*/ 634593 w 812393"/>
                  <a:gd name="connsiteY1" fmla="*/ 463550 h 1455654"/>
                  <a:gd name="connsiteX2" fmla="*/ 444093 w 812393"/>
                  <a:gd name="connsiteY2" fmla="*/ 698500 h 1455654"/>
                  <a:gd name="connsiteX3" fmla="*/ 215493 w 812393"/>
                  <a:gd name="connsiteY3" fmla="*/ 946150 h 1455654"/>
                  <a:gd name="connsiteX4" fmla="*/ 12293 w 812393"/>
                  <a:gd name="connsiteY4" fmla="*/ 1422400 h 1455654"/>
                  <a:gd name="connsiteX5" fmla="*/ 24993 w 812393"/>
                  <a:gd name="connsiteY5" fmla="*/ 1422400 h 1455654"/>
                  <a:gd name="connsiteX0" fmla="*/ 800100 w 800100"/>
                  <a:gd name="connsiteY0" fmla="*/ 0 h 1422400"/>
                  <a:gd name="connsiteX1" fmla="*/ 622300 w 800100"/>
                  <a:gd name="connsiteY1" fmla="*/ 463550 h 1422400"/>
                  <a:gd name="connsiteX2" fmla="*/ 431800 w 800100"/>
                  <a:gd name="connsiteY2" fmla="*/ 698500 h 1422400"/>
                  <a:gd name="connsiteX3" fmla="*/ 203200 w 800100"/>
                  <a:gd name="connsiteY3" fmla="*/ 946150 h 1422400"/>
                  <a:gd name="connsiteX4" fmla="*/ 0 w 800100"/>
                  <a:gd name="connsiteY4" fmla="*/ 142240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100" h="1422400">
                    <a:moveTo>
                      <a:pt x="800100" y="0"/>
                    </a:moveTo>
                    <a:cubicBezTo>
                      <a:pt x="741891" y="173566"/>
                      <a:pt x="683683" y="347133"/>
                      <a:pt x="622300" y="463550"/>
                    </a:cubicBezTo>
                    <a:cubicBezTo>
                      <a:pt x="560917" y="579967"/>
                      <a:pt x="501650" y="618067"/>
                      <a:pt x="431800" y="698500"/>
                    </a:cubicBezTo>
                    <a:cubicBezTo>
                      <a:pt x="361950" y="778933"/>
                      <a:pt x="275167" y="825500"/>
                      <a:pt x="203200" y="946150"/>
                    </a:cubicBezTo>
                    <a:cubicBezTo>
                      <a:pt x="131233" y="1066800"/>
                      <a:pt x="31750" y="1343025"/>
                      <a:pt x="0" y="142240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ysDash"/>
                <a:headEnd type="none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Полилиния 34">
                <a:extLst>
                  <a:ext uri="{FF2B5EF4-FFF2-40B4-BE49-F238E27FC236}">
                    <a16:creationId xmlns:a16="http://schemas.microsoft.com/office/drawing/2014/main" id="{461E09BA-3258-4045-9A37-DACA10F5835E}"/>
                  </a:ext>
                </a:extLst>
              </p:cNvPr>
              <p:cNvSpPr/>
              <p:nvPr/>
            </p:nvSpPr>
            <p:spPr>
              <a:xfrm rot="21392242">
                <a:off x="4968875" y="2908300"/>
                <a:ext cx="844550" cy="723900"/>
              </a:xfrm>
              <a:custGeom>
                <a:avLst/>
                <a:gdLst>
                  <a:gd name="connsiteX0" fmla="*/ 0 w 844550"/>
                  <a:gd name="connsiteY0" fmla="*/ 0 h 723900"/>
                  <a:gd name="connsiteX1" fmla="*/ 228600 w 844550"/>
                  <a:gd name="connsiteY1" fmla="*/ 209550 h 723900"/>
                  <a:gd name="connsiteX2" fmla="*/ 387350 w 844550"/>
                  <a:gd name="connsiteY2" fmla="*/ 336550 h 723900"/>
                  <a:gd name="connsiteX3" fmla="*/ 615950 w 844550"/>
                  <a:gd name="connsiteY3" fmla="*/ 495300 h 723900"/>
                  <a:gd name="connsiteX4" fmla="*/ 844550 w 844550"/>
                  <a:gd name="connsiteY4" fmla="*/ 723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550" h="723900">
                    <a:moveTo>
                      <a:pt x="0" y="0"/>
                    </a:moveTo>
                    <a:cubicBezTo>
                      <a:pt x="82021" y="76729"/>
                      <a:pt x="164042" y="153458"/>
                      <a:pt x="228600" y="209550"/>
                    </a:cubicBezTo>
                    <a:cubicBezTo>
                      <a:pt x="293158" y="265642"/>
                      <a:pt x="322792" y="288925"/>
                      <a:pt x="387350" y="336550"/>
                    </a:cubicBezTo>
                    <a:cubicBezTo>
                      <a:pt x="451908" y="384175"/>
                      <a:pt x="539750" y="430742"/>
                      <a:pt x="615950" y="495300"/>
                    </a:cubicBezTo>
                    <a:cubicBezTo>
                      <a:pt x="692150" y="559858"/>
                      <a:pt x="768350" y="641879"/>
                      <a:pt x="844550" y="723900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sysDash"/>
                <a:headEnd type="none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52" name="Группа 251">
              <a:extLst>
                <a:ext uri="{FF2B5EF4-FFF2-40B4-BE49-F238E27FC236}">
                  <a16:creationId xmlns:a16="http://schemas.microsoft.com/office/drawing/2014/main" id="{C9D262BC-3CF7-4BCE-A63C-EEDCBB398D9B}"/>
                </a:ext>
              </a:extLst>
            </p:cNvPr>
            <p:cNvGrpSpPr/>
            <p:nvPr/>
          </p:nvGrpSpPr>
          <p:grpSpPr>
            <a:xfrm>
              <a:off x="4626747" y="3779447"/>
              <a:ext cx="585961" cy="1082120"/>
              <a:chOff x="4258730" y="3945090"/>
              <a:chExt cx="585961" cy="1082120"/>
            </a:xfrm>
          </p:grpSpPr>
          <p:sp>
            <p:nvSpPr>
              <p:cNvPr id="253" name="Дуга 252">
                <a:extLst>
                  <a:ext uri="{FF2B5EF4-FFF2-40B4-BE49-F238E27FC236}">
                    <a16:creationId xmlns:a16="http://schemas.microsoft.com/office/drawing/2014/main" id="{D3F2298D-3575-4D3E-9A02-3FDC1A9A5CC0}"/>
                  </a:ext>
                </a:extLst>
              </p:cNvPr>
              <p:cNvSpPr/>
              <p:nvPr/>
            </p:nvSpPr>
            <p:spPr>
              <a:xfrm rot="20695039" flipH="1">
                <a:off x="4547096" y="3945090"/>
                <a:ext cx="297595" cy="1019314"/>
              </a:xfrm>
              <a:prstGeom prst="arc">
                <a:avLst>
                  <a:gd name="adj1" fmla="val 21104318"/>
                  <a:gd name="adj2" fmla="val 5944172"/>
                </a:avLst>
              </a:prstGeom>
              <a:ln w="12700">
                <a:solidFill>
                  <a:schemeClr val="tx1"/>
                </a:solidFill>
                <a:prstDash val="sysDash"/>
                <a:headEnd type="none"/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Дуга 253">
                <a:extLst>
                  <a:ext uri="{FF2B5EF4-FFF2-40B4-BE49-F238E27FC236}">
                    <a16:creationId xmlns:a16="http://schemas.microsoft.com/office/drawing/2014/main" id="{5EE96555-D6A4-4BCA-9074-F8C8851F7F66}"/>
                  </a:ext>
                </a:extLst>
              </p:cNvPr>
              <p:cNvSpPr/>
              <p:nvPr/>
            </p:nvSpPr>
            <p:spPr>
              <a:xfrm rot="9755397" flipH="1">
                <a:off x="4258730" y="4007896"/>
                <a:ext cx="297595" cy="1019314"/>
              </a:xfrm>
              <a:prstGeom prst="arc">
                <a:avLst>
                  <a:gd name="adj1" fmla="val 336225"/>
                  <a:gd name="adj2" fmla="val 6271036"/>
                </a:avLst>
              </a:prstGeom>
              <a:ln w="12700">
                <a:solidFill>
                  <a:schemeClr val="tx1"/>
                </a:solidFill>
                <a:prstDash val="sysDash"/>
                <a:headEnd type="none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7AF5E122-99D9-4788-BE73-48B2521AF499}"/>
              </a:ext>
            </a:extLst>
          </p:cNvPr>
          <p:cNvGrpSpPr/>
          <p:nvPr/>
        </p:nvGrpSpPr>
        <p:grpSpPr>
          <a:xfrm>
            <a:off x="4543526" y="2266578"/>
            <a:ext cx="1795791" cy="1784211"/>
            <a:chOff x="4850739" y="2611788"/>
            <a:chExt cx="1795791" cy="1784211"/>
          </a:xfrm>
        </p:grpSpPr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E2257675-3542-454D-BF2B-005B62AA6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03"/>
            <a:stretch/>
          </p:blipFill>
          <p:spPr>
            <a:xfrm>
              <a:off x="4850739" y="4074558"/>
              <a:ext cx="529962" cy="321441"/>
            </a:xfrm>
            <a:prstGeom prst="rect">
              <a:avLst/>
            </a:prstGeom>
          </p:spPr>
        </p:pic>
        <p:pic>
          <p:nvPicPr>
            <p:cNvPr id="283" name="Рисунок 282">
              <a:extLst>
                <a:ext uri="{FF2B5EF4-FFF2-40B4-BE49-F238E27FC236}">
                  <a16:creationId xmlns:a16="http://schemas.microsoft.com/office/drawing/2014/main" id="{4B31548E-B2E3-407F-82C3-353B159E9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67"/>
            <a:stretch/>
          </p:blipFill>
          <p:spPr>
            <a:xfrm>
              <a:off x="6091629" y="4047014"/>
              <a:ext cx="554901" cy="305567"/>
            </a:xfrm>
            <a:prstGeom prst="rect">
              <a:avLst/>
            </a:prstGeom>
          </p:spPr>
        </p:pic>
        <p:sp>
          <p:nvSpPr>
            <p:cNvPr id="284" name="Дуга 283">
              <a:extLst>
                <a:ext uri="{FF2B5EF4-FFF2-40B4-BE49-F238E27FC236}">
                  <a16:creationId xmlns:a16="http://schemas.microsoft.com/office/drawing/2014/main" id="{66772AA5-5B58-42CD-8A87-ED254B668235}"/>
                </a:ext>
              </a:extLst>
            </p:cNvPr>
            <p:cNvSpPr/>
            <p:nvPr/>
          </p:nvSpPr>
          <p:spPr>
            <a:xfrm rot="5564355">
              <a:off x="4660890" y="3172108"/>
              <a:ext cx="1579998" cy="459357"/>
            </a:xfrm>
            <a:prstGeom prst="arc">
              <a:avLst/>
            </a:prstGeom>
            <a:ln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Дуга 284">
              <a:extLst>
                <a:ext uri="{FF2B5EF4-FFF2-40B4-BE49-F238E27FC236}">
                  <a16:creationId xmlns:a16="http://schemas.microsoft.com/office/drawing/2014/main" id="{01709E64-5BE6-4F09-BA74-5D4522B6C3A2}"/>
                </a:ext>
              </a:extLst>
            </p:cNvPr>
            <p:cNvSpPr/>
            <p:nvPr/>
          </p:nvSpPr>
          <p:spPr>
            <a:xfrm rot="5564355" flipV="1">
              <a:off x="5359771" y="3073750"/>
              <a:ext cx="1579998" cy="678163"/>
            </a:xfrm>
            <a:prstGeom prst="arc">
              <a:avLst/>
            </a:prstGeom>
            <a:ln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0A32915A-BAE9-4379-8889-BBED113E71D0}"/>
              </a:ext>
            </a:extLst>
          </p:cNvPr>
          <p:cNvSpPr txBox="1"/>
          <p:nvPr/>
        </p:nvSpPr>
        <p:spPr>
          <a:xfrm>
            <a:off x="7602594" y="3541115"/>
            <a:ext cx="146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Fu et al. 2016, Molecular Cell</a:t>
            </a:r>
            <a:endParaRPr lang="ru-RU" sz="1200" i="1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DA827ADB-9CCE-4407-8CDB-B285048FC743}"/>
              </a:ext>
            </a:extLst>
          </p:cNvPr>
          <p:cNvSpPr txBox="1"/>
          <p:nvPr/>
        </p:nvSpPr>
        <p:spPr>
          <a:xfrm>
            <a:off x="5133304" y="483518"/>
            <a:ext cx="3479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Структура </a:t>
            </a:r>
            <a:r>
              <a:rPr lang="en-US" sz="1400" b="1" dirty="0"/>
              <a:t>DED </a:t>
            </a:r>
            <a:r>
              <a:rPr lang="ru-RU" sz="1400" b="1" dirty="0" err="1"/>
              <a:t>филаментов</a:t>
            </a:r>
            <a:r>
              <a:rPr lang="en-US" sz="1400" b="1" dirty="0"/>
              <a:t> </a:t>
            </a:r>
            <a:r>
              <a:rPr lang="ru-RU" sz="1400" b="1" dirty="0"/>
              <a:t>прокаспазы-8 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C75C8E17-B9D3-49BD-B675-7C5348DF16F3}"/>
              </a:ext>
            </a:extLst>
          </p:cNvPr>
          <p:cNvSpPr txBox="1"/>
          <p:nvPr/>
        </p:nvSpPr>
        <p:spPr>
          <a:xfrm>
            <a:off x="4329184" y="4400308"/>
            <a:ext cx="485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Структура </a:t>
            </a:r>
            <a:r>
              <a:rPr lang="en-US" sz="1400" dirty="0"/>
              <a:t>DED </a:t>
            </a:r>
            <a:r>
              <a:rPr lang="ru-RU" sz="1400" dirty="0" err="1"/>
              <a:t>филаментов</a:t>
            </a:r>
            <a:r>
              <a:rPr lang="ru-RU" sz="1400" dirty="0"/>
              <a:t> комплекса </a:t>
            </a:r>
            <a:r>
              <a:rPr lang="en-US" sz="1400" dirty="0"/>
              <a:t>DISC, </a:t>
            </a:r>
            <a:r>
              <a:rPr lang="ru-RU" sz="1400" dirty="0"/>
              <a:t>содержащая </a:t>
            </a:r>
            <a:r>
              <a:rPr lang="en-US" sz="1400" dirty="0"/>
              <a:t>c-FLIP </a:t>
            </a:r>
            <a:r>
              <a:rPr lang="ru-RU" sz="1400" dirty="0"/>
              <a:t>и </a:t>
            </a:r>
            <a:r>
              <a:rPr lang="en-US" sz="1400" dirty="0"/>
              <a:t>FADD</a:t>
            </a:r>
            <a:r>
              <a:rPr lang="ru-RU" sz="1400" dirty="0"/>
              <a:t>, на сегодняшний день неизвестна</a:t>
            </a:r>
            <a:endParaRPr lang="en-US" sz="1400" dirty="0"/>
          </a:p>
        </p:txBody>
      </p: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72376ACA-333E-4FA9-B4C7-10C085566493}"/>
              </a:ext>
            </a:extLst>
          </p:cNvPr>
          <p:cNvGrpSpPr>
            <a:grpSpLocks noChangeAspect="1"/>
          </p:cNvGrpSpPr>
          <p:nvPr/>
        </p:nvGrpSpPr>
        <p:grpSpPr>
          <a:xfrm>
            <a:off x="214885" y="1010460"/>
            <a:ext cx="3508119" cy="2940672"/>
            <a:chOff x="5923" y="832875"/>
            <a:chExt cx="3953883" cy="3314334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62E62E6E-4460-4FCA-8B72-9324CC24CD6C}"/>
                </a:ext>
              </a:extLst>
            </p:cNvPr>
            <p:cNvGrpSpPr/>
            <p:nvPr/>
          </p:nvGrpSpPr>
          <p:grpSpPr>
            <a:xfrm>
              <a:off x="5923" y="832875"/>
              <a:ext cx="3953883" cy="3314334"/>
              <a:chOff x="227505" y="832875"/>
              <a:chExt cx="3953883" cy="3314334"/>
            </a:xfrm>
          </p:grpSpPr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AC1414C2-A0A3-400F-8F30-13A9C6B70D77}"/>
                  </a:ext>
                </a:extLst>
              </p:cNvPr>
              <p:cNvSpPr txBox="1"/>
              <p:nvPr/>
            </p:nvSpPr>
            <p:spPr>
              <a:xfrm>
                <a:off x="400572" y="2829047"/>
                <a:ext cx="3780816" cy="1318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>
                  <a:highlight>
                    <a:srgbClr val="FFFF00"/>
                  </a:highlight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c-FLIP </a:t>
                </a:r>
                <a:r>
                  <a:rPr lang="ru-RU" sz="1400" dirty="0"/>
                  <a:t>способен связываться с </a:t>
                </a:r>
                <a:r>
                  <a:rPr lang="en-US" sz="1400" dirty="0"/>
                  <a:t>FADD</a:t>
                </a:r>
                <a:r>
                  <a:rPr lang="ru-RU" sz="1400" dirty="0"/>
                  <a:t> в отсутствии экспрессии </a:t>
                </a:r>
                <a:r>
                  <a:rPr lang="ru-RU" sz="1400" dirty="0" err="1"/>
                  <a:t>прокаспазы</a:t>
                </a:r>
                <a:r>
                  <a:rPr lang="en-US" sz="1400" dirty="0"/>
                  <a:t>-8</a:t>
                </a:r>
              </a:p>
            </p:txBody>
          </p:sp>
          <p:grpSp>
            <p:nvGrpSpPr>
              <p:cNvPr id="104" name="Группа 103">
                <a:extLst>
                  <a:ext uri="{FF2B5EF4-FFF2-40B4-BE49-F238E27FC236}">
                    <a16:creationId xmlns:a16="http://schemas.microsoft.com/office/drawing/2014/main" id="{2DA2E09E-9C70-482A-A7AD-808553D30D0D}"/>
                  </a:ext>
                </a:extLst>
              </p:cNvPr>
              <p:cNvGrpSpPr/>
              <p:nvPr/>
            </p:nvGrpSpPr>
            <p:grpSpPr>
              <a:xfrm>
                <a:off x="227505" y="832875"/>
                <a:ext cx="3859313" cy="2496084"/>
                <a:chOff x="227505" y="832875"/>
                <a:chExt cx="3859313" cy="2496084"/>
              </a:xfrm>
            </p:grpSpPr>
            <p:sp>
              <p:nvSpPr>
                <p:cNvPr id="448" name="Прямоугольник 447">
                  <a:extLst>
                    <a:ext uri="{FF2B5EF4-FFF2-40B4-BE49-F238E27FC236}">
                      <a16:creationId xmlns:a16="http://schemas.microsoft.com/office/drawing/2014/main" id="{F75EBB4C-FE94-44B9-B40C-EE7B6BF203EF}"/>
                    </a:ext>
                  </a:extLst>
                </p:cNvPr>
                <p:cNvSpPr/>
                <p:nvPr/>
              </p:nvSpPr>
              <p:spPr>
                <a:xfrm>
                  <a:off x="2102112" y="1538223"/>
                  <a:ext cx="1231967" cy="30059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  <a:alpha val="3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16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03" name="Группа 102">
                  <a:extLst>
                    <a:ext uri="{FF2B5EF4-FFF2-40B4-BE49-F238E27FC236}">
                      <a16:creationId xmlns:a16="http://schemas.microsoft.com/office/drawing/2014/main" id="{D360CBA9-3271-4387-A3DB-4A4890372D75}"/>
                    </a:ext>
                  </a:extLst>
                </p:cNvPr>
                <p:cNvGrpSpPr/>
                <p:nvPr/>
              </p:nvGrpSpPr>
              <p:grpSpPr>
                <a:xfrm>
                  <a:off x="227505" y="832875"/>
                  <a:ext cx="3859313" cy="2496084"/>
                  <a:chOff x="227505" y="832875"/>
                  <a:chExt cx="3859313" cy="2496084"/>
                </a:xfrm>
              </p:grpSpPr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84A8367D-83AA-412F-A2F5-6B5227889554}"/>
                      </a:ext>
                    </a:extLst>
                  </p:cNvPr>
                  <p:cNvSpPr txBox="1"/>
                  <p:nvPr/>
                </p:nvSpPr>
                <p:spPr>
                  <a:xfrm>
                    <a:off x="227505" y="832875"/>
                    <a:ext cx="2048994" cy="936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DED </a:t>
                    </a:r>
                    <a:r>
                      <a:rPr lang="ru-RU" sz="1200" dirty="0"/>
                      <a:t> - эффекторные домены смерти,</a:t>
                    </a:r>
                  </a:p>
                  <a:p>
                    <a:pPr algn="ctr"/>
                    <a:r>
                      <a:rPr lang="en-US" sz="1200" dirty="0"/>
                      <a:t>(</a:t>
                    </a:r>
                    <a:r>
                      <a:rPr lang="ru-RU" sz="1200" dirty="0"/>
                      <a:t>от англ. </a:t>
                    </a:r>
                    <a:r>
                      <a:rPr lang="en-US" sz="1200" dirty="0"/>
                      <a:t>Death Effector Domain)</a:t>
                    </a:r>
                    <a:endParaRPr lang="ru-RU" sz="1200" dirty="0"/>
                  </a:p>
                </p:txBody>
              </p:sp>
              <p:sp>
                <p:nvSpPr>
                  <p:cNvPr id="341" name="Дуга 340">
                    <a:extLst>
                      <a:ext uri="{FF2B5EF4-FFF2-40B4-BE49-F238E27FC236}">
                        <a16:creationId xmlns:a16="http://schemas.microsoft.com/office/drawing/2014/main" id="{B0443176-06FE-4EE9-850B-295111E34633}"/>
                      </a:ext>
                    </a:extLst>
                  </p:cNvPr>
                  <p:cNvSpPr/>
                  <p:nvPr/>
                </p:nvSpPr>
                <p:spPr>
                  <a:xfrm rot="9471133">
                    <a:off x="1127346" y="3049862"/>
                    <a:ext cx="368967" cy="172986"/>
                  </a:xfrm>
                  <a:prstGeom prst="arc">
                    <a:avLst>
                      <a:gd name="adj1" fmla="val 16200000"/>
                      <a:gd name="adj2" fmla="val 5116400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2" name="Дуга 341">
                    <a:extLst>
                      <a:ext uri="{FF2B5EF4-FFF2-40B4-BE49-F238E27FC236}">
                        <a16:creationId xmlns:a16="http://schemas.microsoft.com/office/drawing/2014/main" id="{2F32EF70-729D-4A96-A52C-E2BBFA76AA22}"/>
                      </a:ext>
                    </a:extLst>
                  </p:cNvPr>
                  <p:cNvSpPr/>
                  <p:nvPr/>
                </p:nvSpPr>
                <p:spPr>
                  <a:xfrm rot="9017350">
                    <a:off x="3198105" y="3094922"/>
                    <a:ext cx="368967" cy="172986"/>
                  </a:xfrm>
                  <a:prstGeom prst="arc">
                    <a:avLst>
                      <a:gd name="adj1" fmla="val 16200000"/>
                      <a:gd name="adj2" fmla="val 5116400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3" name="Дуга 342">
                    <a:extLst>
                      <a:ext uri="{FF2B5EF4-FFF2-40B4-BE49-F238E27FC236}">
                        <a16:creationId xmlns:a16="http://schemas.microsoft.com/office/drawing/2014/main" id="{63903642-5BF1-4B67-B460-3DD4095735DA}"/>
                      </a:ext>
                    </a:extLst>
                  </p:cNvPr>
                  <p:cNvSpPr/>
                  <p:nvPr/>
                </p:nvSpPr>
                <p:spPr>
                  <a:xfrm rot="8823944">
                    <a:off x="1563588" y="3087329"/>
                    <a:ext cx="368967" cy="172986"/>
                  </a:xfrm>
                  <a:prstGeom prst="arc">
                    <a:avLst>
                      <a:gd name="adj1" fmla="val 16200000"/>
                      <a:gd name="adj2" fmla="val 5116400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4" name="Дуга 343">
                    <a:extLst>
                      <a:ext uri="{FF2B5EF4-FFF2-40B4-BE49-F238E27FC236}">
                        <a16:creationId xmlns:a16="http://schemas.microsoft.com/office/drawing/2014/main" id="{B85E24A7-4E3B-4795-B525-456554EDC358}"/>
                      </a:ext>
                    </a:extLst>
                  </p:cNvPr>
                  <p:cNvSpPr/>
                  <p:nvPr/>
                </p:nvSpPr>
                <p:spPr>
                  <a:xfrm rot="19112517">
                    <a:off x="1772443" y="2939277"/>
                    <a:ext cx="368967" cy="172986"/>
                  </a:xfrm>
                  <a:prstGeom prst="arc">
                    <a:avLst>
                      <a:gd name="adj1" fmla="val 16200000"/>
                      <a:gd name="adj2" fmla="val 5116400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5" name="Полилиния: фигура 344">
                    <a:extLst>
                      <a:ext uri="{FF2B5EF4-FFF2-40B4-BE49-F238E27FC236}">
                        <a16:creationId xmlns:a16="http://schemas.microsoft.com/office/drawing/2014/main" id="{665587B1-EFFE-4C2E-A64B-F69537131B23}"/>
                      </a:ext>
                    </a:extLst>
                  </p:cNvPr>
                  <p:cNvSpPr/>
                  <p:nvPr/>
                </p:nvSpPr>
                <p:spPr>
                  <a:xfrm rot="21403274">
                    <a:off x="3586935" y="2635560"/>
                    <a:ext cx="63551" cy="279400"/>
                  </a:xfrm>
                  <a:custGeom>
                    <a:avLst/>
                    <a:gdLst>
                      <a:gd name="connsiteX0" fmla="*/ 12751 w 63551"/>
                      <a:gd name="connsiteY0" fmla="*/ 0 h 279400"/>
                      <a:gd name="connsiteX1" fmla="*/ 51 w 63551"/>
                      <a:gd name="connsiteY1" fmla="*/ 76200 h 279400"/>
                      <a:gd name="connsiteX2" fmla="*/ 38151 w 63551"/>
                      <a:gd name="connsiteY2" fmla="*/ 152400 h 279400"/>
                      <a:gd name="connsiteX3" fmla="*/ 57201 w 63551"/>
                      <a:gd name="connsiteY3" fmla="*/ 165100 h 279400"/>
                      <a:gd name="connsiteX4" fmla="*/ 63551 w 63551"/>
                      <a:gd name="connsiteY4" fmla="*/ 184150 h 279400"/>
                      <a:gd name="connsiteX5" fmla="*/ 57201 w 63551"/>
                      <a:gd name="connsiteY5" fmla="*/ 228600 h 279400"/>
                      <a:gd name="connsiteX6" fmla="*/ 19101 w 63551"/>
                      <a:gd name="connsiteY6" fmla="*/ 279400 h 27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51" h="279400">
                        <a:moveTo>
                          <a:pt x="12751" y="0"/>
                        </a:moveTo>
                        <a:cubicBezTo>
                          <a:pt x="9777" y="14872"/>
                          <a:pt x="-824" y="64823"/>
                          <a:pt x="51" y="76200"/>
                        </a:cubicBezTo>
                        <a:cubicBezTo>
                          <a:pt x="1422" y="94018"/>
                          <a:pt x="23746" y="142797"/>
                          <a:pt x="38151" y="152400"/>
                        </a:cubicBezTo>
                        <a:lnTo>
                          <a:pt x="57201" y="165100"/>
                        </a:lnTo>
                        <a:cubicBezTo>
                          <a:pt x="59318" y="171450"/>
                          <a:pt x="63551" y="177457"/>
                          <a:pt x="63551" y="184150"/>
                        </a:cubicBezTo>
                        <a:cubicBezTo>
                          <a:pt x="63551" y="199117"/>
                          <a:pt x="62574" y="214631"/>
                          <a:pt x="57201" y="228600"/>
                        </a:cubicBezTo>
                        <a:cubicBezTo>
                          <a:pt x="48226" y="251936"/>
                          <a:pt x="34849" y="263652"/>
                          <a:pt x="19101" y="279400"/>
                        </a:cubicBezTo>
                      </a:path>
                    </a:pathLst>
                  </a:custGeom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346" name="Группа 345">
                    <a:extLst>
                      <a:ext uri="{FF2B5EF4-FFF2-40B4-BE49-F238E27FC236}">
                        <a16:creationId xmlns:a16="http://schemas.microsoft.com/office/drawing/2014/main" id="{48F21DB8-58E7-493E-92DE-21086CBFC253}"/>
                      </a:ext>
                    </a:extLst>
                  </p:cNvPr>
                  <p:cNvGrpSpPr/>
                  <p:nvPr/>
                </p:nvGrpSpPr>
                <p:grpSpPr>
                  <a:xfrm>
                    <a:off x="2598329" y="922280"/>
                    <a:ext cx="254143" cy="427767"/>
                    <a:chOff x="4153888" y="1069662"/>
                    <a:chExt cx="326926" cy="518957"/>
                  </a:xfrm>
                </p:grpSpPr>
                <p:sp>
                  <p:nvSpPr>
                    <p:cNvPr id="347" name="Скругленный прямоугольник 62">
                      <a:extLst>
                        <a:ext uri="{FF2B5EF4-FFF2-40B4-BE49-F238E27FC236}">
                          <a16:creationId xmlns:a16="http://schemas.microsoft.com/office/drawing/2014/main" id="{377DFD75-4D3C-48D0-8B50-927808D896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016448" y="1207102"/>
                      <a:ext cx="438344" cy="163463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98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8" name="Скругленный прямоугольник 63">
                      <a:extLst>
                        <a:ext uri="{FF2B5EF4-FFF2-40B4-BE49-F238E27FC236}">
                          <a16:creationId xmlns:a16="http://schemas.microsoft.com/office/drawing/2014/main" id="{361C0131-BD9F-44CD-B221-5A14FF3E9DC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79911" y="1212680"/>
                      <a:ext cx="438344" cy="163463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98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9" name="Скругленный прямоугольник 64">
                      <a:extLst>
                        <a:ext uri="{FF2B5EF4-FFF2-40B4-BE49-F238E27FC236}">
                          <a16:creationId xmlns:a16="http://schemas.microsoft.com/office/drawing/2014/main" id="{28B290EB-D8E7-4F8E-96F8-D8898DBE3D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00841" y="1287715"/>
                      <a:ext cx="438344" cy="163463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98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350" name="Прямая соединительная линия 349">
                    <a:extLst>
                      <a:ext uri="{FF2B5EF4-FFF2-40B4-BE49-F238E27FC236}">
                        <a16:creationId xmlns:a16="http://schemas.microsoft.com/office/drawing/2014/main" id="{201F4EC6-C38E-469B-A9DC-FAD31CD7DD28}"/>
                      </a:ext>
                    </a:extLst>
                  </p:cNvPr>
                  <p:cNvCxnSpPr>
                    <a:endCxn id="356" idx="1"/>
                  </p:cNvCxnSpPr>
                  <p:nvPr/>
                </p:nvCxnSpPr>
                <p:spPr>
                  <a:xfrm flipH="1">
                    <a:off x="2603855" y="1458200"/>
                    <a:ext cx="234901" cy="421779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51" name="Прямая соединительная линия 350">
                    <a:extLst>
                      <a:ext uri="{FF2B5EF4-FFF2-40B4-BE49-F238E27FC236}">
                        <a16:creationId xmlns:a16="http://schemas.microsoft.com/office/drawing/2014/main" id="{403BA240-B4E7-438B-85F6-EBFF3FB35793}"/>
                      </a:ext>
                    </a:extLst>
                  </p:cNvPr>
                  <p:cNvCxnSpPr/>
                  <p:nvPr/>
                </p:nvCxnSpPr>
                <p:spPr>
                  <a:xfrm>
                    <a:off x="2605991" y="1456953"/>
                    <a:ext cx="252044" cy="434159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52" name="Прямая соединительная линия 351">
                    <a:extLst>
                      <a:ext uri="{FF2B5EF4-FFF2-40B4-BE49-F238E27FC236}">
                        <a16:creationId xmlns:a16="http://schemas.microsoft.com/office/drawing/2014/main" id="{419063A7-9974-47BB-8831-F0612CAB60B3}"/>
                      </a:ext>
                    </a:extLst>
                  </p:cNvPr>
                  <p:cNvCxnSpPr/>
                  <p:nvPr/>
                </p:nvCxnSpPr>
                <p:spPr>
                  <a:xfrm>
                    <a:off x="2725583" y="1450519"/>
                    <a:ext cx="0" cy="468851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353" name="Скругленный прямоугольник 68">
                    <a:extLst>
                      <a:ext uri="{FF2B5EF4-FFF2-40B4-BE49-F238E27FC236}">
                        <a16:creationId xmlns:a16="http://schemas.microsoft.com/office/drawing/2014/main" id="{1DAAB01D-79C4-4B28-A265-1DDE6A627ECC}"/>
                      </a:ext>
                    </a:extLst>
                  </p:cNvPr>
                  <p:cNvSpPr/>
                  <p:nvPr/>
                </p:nvSpPr>
                <p:spPr>
                  <a:xfrm>
                    <a:off x="2704225" y="1525323"/>
                    <a:ext cx="41147" cy="301972"/>
                  </a:xfrm>
                  <a:prstGeom prst="roundRect">
                    <a:avLst/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effectLst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354" name="Группа 353">
                    <a:extLst>
                      <a:ext uri="{FF2B5EF4-FFF2-40B4-BE49-F238E27FC236}">
                        <a16:creationId xmlns:a16="http://schemas.microsoft.com/office/drawing/2014/main" id="{E6BB44A3-6760-4768-8E5C-A91BE4208829}"/>
                      </a:ext>
                    </a:extLst>
                  </p:cNvPr>
                  <p:cNvGrpSpPr/>
                  <p:nvPr/>
                </p:nvGrpSpPr>
                <p:grpSpPr>
                  <a:xfrm>
                    <a:off x="2537759" y="1879979"/>
                    <a:ext cx="132941" cy="312077"/>
                    <a:chOff x="4250663" y="2707587"/>
                    <a:chExt cx="147712" cy="373517"/>
                  </a:xfrm>
                </p:grpSpPr>
                <p:sp>
                  <p:nvSpPr>
                    <p:cNvPr id="355" name="Скругленный прямоугольник 80">
                      <a:extLst>
                        <a:ext uri="{FF2B5EF4-FFF2-40B4-BE49-F238E27FC236}">
                          <a16:creationId xmlns:a16="http://schemas.microsoft.com/office/drawing/2014/main" id="{878F4454-217F-4D3F-9254-BEBB7A0276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38888" y="2821617"/>
                      <a:ext cx="372094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  <a:gs pos="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56" name="Скругленный прямоугольник 82">
                      <a:extLst>
                        <a:ext uri="{FF2B5EF4-FFF2-40B4-BE49-F238E27FC236}">
                          <a16:creationId xmlns:a16="http://schemas.microsoft.com/office/drawing/2014/main" id="{8DD8EA76-742D-474A-950F-40BCEA84BCD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38056" y="2820194"/>
                      <a:ext cx="372094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  <a:gs pos="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357" name="Скругленный прямоугольник 95">
                    <a:extLst>
                      <a:ext uri="{FF2B5EF4-FFF2-40B4-BE49-F238E27FC236}">
                        <a16:creationId xmlns:a16="http://schemas.microsoft.com/office/drawing/2014/main" id="{8E3399DE-4A29-45CD-AEF7-D464027D63A5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2698084" y="1524561"/>
                    <a:ext cx="41147" cy="301972"/>
                  </a:xfrm>
                  <a:prstGeom prst="roundRect">
                    <a:avLst/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effectLst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8" name="Скругленный прямоугольник 96">
                    <a:extLst>
                      <a:ext uri="{FF2B5EF4-FFF2-40B4-BE49-F238E27FC236}">
                        <a16:creationId xmlns:a16="http://schemas.microsoft.com/office/drawing/2014/main" id="{20D299C5-360B-4471-864A-6DC61FA8DC26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2711923" y="1525323"/>
                    <a:ext cx="41147" cy="301972"/>
                  </a:xfrm>
                  <a:prstGeom prst="roundRect">
                    <a:avLst/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  <a:effectLst>
                    <a:softEdge rad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359" name="Группа 358">
                    <a:extLst>
                      <a:ext uri="{FF2B5EF4-FFF2-40B4-BE49-F238E27FC236}">
                        <a16:creationId xmlns:a16="http://schemas.microsoft.com/office/drawing/2014/main" id="{102681AD-8B8A-4C26-9B05-DDB770AC648D}"/>
                      </a:ext>
                    </a:extLst>
                  </p:cNvPr>
                  <p:cNvGrpSpPr/>
                  <p:nvPr/>
                </p:nvGrpSpPr>
                <p:grpSpPr>
                  <a:xfrm>
                    <a:off x="2576738" y="1065960"/>
                    <a:ext cx="94533" cy="411593"/>
                    <a:chOff x="4277388" y="1807686"/>
                    <a:chExt cx="167490" cy="1408430"/>
                  </a:xfrm>
                </p:grpSpPr>
                <p:sp>
                  <p:nvSpPr>
                    <p:cNvPr id="360" name="Скругленный прямоугольник 98">
                      <a:extLst>
                        <a:ext uri="{FF2B5EF4-FFF2-40B4-BE49-F238E27FC236}">
                          <a16:creationId xmlns:a16="http://schemas.microsoft.com/office/drawing/2014/main" id="{74F30428-38D4-46B2-82AA-854440B3C9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8010" y="1957064"/>
                      <a:ext cx="466246" cy="167490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1" name="Скругленный прямоугольник 99">
                      <a:extLst>
                        <a:ext uri="{FF2B5EF4-FFF2-40B4-BE49-F238E27FC236}">
                          <a16:creationId xmlns:a16="http://schemas.microsoft.com/office/drawing/2014/main" id="{5F459AF0-C014-4886-9DE4-0BAE0637158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8010" y="2418044"/>
                      <a:ext cx="466246" cy="167490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2" name="Скругленный прямоугольник 100">
                      <a:extLst>
                        <a:ext uri="{FF2B5EF4-FFF2-40B4-BE49-F238E27FC236}">
                          <a16:creationId xmlns:a16="http://schemas.microsoft.com/office/drawing/2014/main" id="{BAE6B07B-D5FC-41D3-8FD3-7B4BD4EE39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8010" y="2899248"/>
                      <a:ext cx="466246" cy="167490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  <a:gs pos="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363" name="Скругленный прямоугольник 101">
                    <a:extLst>
                      <a:ext uri="{FF2B5EF4-FFF2-40B4-BE49-F238E27FC236}">
                        <a16:creationId xmlns:a16="http://schemas.microsoft.com/office/drawing/2014/main" id="{230A8C8C-4157-4FFE-962E-1B3186CC1C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55020" y="1109593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4" name="Скругленный прямоугольник 102">
                    <a:extLst>
                      <a:ext uri="{FF2B5EF4-FFF2-40B4-BE49-F238E27FC236}">
                        <a16:creationId xmlns:a16="http://schemas.microsoft.com/office/drawing/2014/main" id="{2883776F-6524-438C-B03F-BC363B571BC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55020" y="1244307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5" name="Скругленный прямоугольник 103">
                    <a:extLst>
                      <a:ext uri="{FF2B5EF4-FFF2-40B4-BE49-F238E27FC236}">
                        <a16:creationId xmlns:a16="http://schemas.microsoft.com/office/drawing/2014/main" id="{49E4AA2E-1C74-4393-A0E1-0B9020D974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55020" y="1384932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6" name="Скругленный прямоугольник 104">
                    <a:extLst>
                      <a:ext uri="{FF2B5EF4-FFF2-40B4-BE49-F238E27FC236}">
                        <a16:creationId xmlns:a16="http://schemas.microsoft.com/office/drawing/2014/main" id="{6D85B7A7-DA9E-49A8-A513-B3B18E6F92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53839" y="1086822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7" name="Скругленный прямоугольник 105">
                    <a:extLst>
                      <a:ext uri="{FF2B5EF4-FFF2-40B4-BE49-F238E27FC236}">
                        <a16:creationId xmlns:a16="http://schemas.microsoft.com/office/drawing/2014/main" id="{FB7E078F-D5A5-4406-AADE-002B102B41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53839" y="1221536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8" name="Скругленный прямоугольник 106">
                    <a:extLst>
                      <a:ext uri="{FF2B5EF4-FFF2-40B4-BE49-F238E27FC236}">
                        <a16:creationId xmlns:a16="http://schemas.microsoft.com/office/drawing/2014/main" id="{C0A5B198-5858-49E0-82E9-FA8073CD0D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53839" y="1362161"/>
                    <a:ext cx="136254" cy="9453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369" name="Группа 368">
                    <a:extLst>
                      <a:ext uri="{FF2B5EF4-FFF2-40B4-BE49-F238E27FC236}">
                        <a16:creationId xmlns:a16="http://schemas.microsoft.com/office/drawing/2014/main" id="{0A7DA661-BE4D-492E-A772-3D897C2233B7}"/>
                      </a:ext>
                    </a:extLst>
                  </p:cNvPr>
                  <p:cNvGrpSpPr/>
                  <p:nvPr/>
                </p:nvGrpSpPr>
                <p:grpSpPr>
                  <a:xfrm>
                    <a:off x="935927" y="2267338"/>
                    <a:ext cx="329192" cy="430386"/>
                    <a:chOff x="-2095352" y="4441227"/>
                    <a:chExt cx="365768" cy="478207"/>
                  </a:xfrm>
                </p:grpSpPr>
                <p:sp>
                  <p:nvSpPr>
                    <p:cNvPr id="370" name="Полилиния 260">
                      <a:extLst>
                        <a:ext uri="{FF2B5EF4-FFF2-40B4-BE49-F238E27FC236}">
                          <a16:creationId xmlns:a16="http://schemas.microsoft.com/office/drawing/2014/main" id="{08517B88-6741-4920-98DD-C498BBFC0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1" name="Скругленный прямоугольник 261">
                      <a:extLst>
                        <a:ext uri="{FF2B5EF4-FFF2-40B4-BE49-F238E27FC236}">
                          <a16:creationId xmlns:a16="http://schemas.microsoft.com/office/drawing/2014/main" id="{290C7D2F-AA7C-4524-B706-1837624D82E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81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99000">
                          <a:srgbClr val="F0F03C">
                            <a:lumMod val="27000"/>
                            <a:lumOff val="73000"/>
                          </a:srgbClr>
                        </a:gs>
                        <a:gs pos="0">
                          <a:srgbClr val="FFFF00">
                            <a:lumMod val="27000"/>
                            <a:lumOff val="73000"/>
                          </a:srgbClr>
                        </a:gs>
                        <a:gs pos="50000">
                          <a:srgbClr val="FFFF00">
                            <a:lumMod val="9000"/>
                            <a:lumOff val="91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72" name="Скругленный прямоугольник 262">
                      <a:extLst>
                        <a:ext uri="{FF2B5EF4-FFF2-40B4-BE49-F238E27FC236}">
                          <a16:creationId xmlns:a16="http://schemas.microsoft.com/office/drawing/2014/main" id="{FF41787C-1521-44BA-80B4-5326CBF607A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45822" y="4619219"/>
                      <a:ext cx="453550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99000">
                          <a:srgbClr val="F0F03C">
                            <a:lumMod val="27000"/>
                            <a:lumOff val="73000"/>
                          </a:srgbClr>
                        </a:gs>
                        <a:gs pos="0">
                          <a:srgbClr val="FFFF00">
                            <a:lumMod val="27000"/>
                            <a:lumOff val="73000"/>
                          </a:srgbClr>
                        </a:gs>
                        <a:gs pos="50000">
                          <a:srgbClr val="FFFF00">
                            <a:lumMod val="9000"/>
                            <a:lumOff val="91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73" name="Скругленный прямоугольник 265">
                      <a:extLst>
                        <a:ext uri="{FF2B5EF4-FFF2-40B4-BE49-F238E27FC236}">
                          <a16:creationId xmlns:a16="http://schemas.microsoft.com/office/drawing/2014/main" id="{206A993D-9FED-4FEB-93FB-0EFD46B937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50048" y="4617858"/>
                      <a:ext cx="456271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74" name="Скругленный прямоугольник 266">
                      <a:extLst>
                        <a:ext uri="{FF2B5EF4-FFF2-40B4-BE49-F238E27FC236}">
                          <a16:creationId xmlns:a16="http://schemas.microsoft.com/office/drawing/2014/main" id="{BF721DEA-684A-43A5-80DA-1AE60842FDE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76" name="Группа 375">
                    <a:extLst>
                      <a:ext uri="{FF2B5EF4-FFF2-40B4-BE49-F238E27FC236}">
                        <a16:creationId xmlns:a16="http://schemas.microsoft.com/office/drawing/2014/main" id="{222CDE33-D6CA-457E-B938-12F4C199C9C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526118" y="2271796"/>
                    <a:ext cx="343585" cy="436557"/>
                    <a:chOff x="-2095352" y="4441227"/>
                    <a:chExt cx="365768" cy="464744"/>
                  </a:xfrm>
                </p:grpSpPr>
                <p:sp>
                  <p:nvSpPr>
                    <p:cNvPr id="377" name="Полилиния 377">
                      <a:extLst>
                        <a:ext uri="{FF2B5EF4-FFF2-40B4-BE49-F238E27FC236}">
                          <a16:creationId xmlns:a16="http://schemas.microsoft.com/office/drawing/2014/main" id="{1DC797DA-BB5C-4525-80BD-43443D701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8" name="Скругленный прямоугольник 378">
                      <a:extLst>
                        <a:ext uri="{FF2B5EF4-FFF2-40B4-BE49-F238E27FC236}">
                          <a16:creationId xmlns:a16="http://schemas.microsoft.com/office/drawing/2014/main" id="{579D4CD9-2FC7-41EA-8C70-9146536FE99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81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99000">
                          <a:srgbClr val="F0F03C">
                            <a:lumMod val="27000"/>
                            <a:lumOff val="73000"/>
                          </a:srgbClr>
                        </a:gs>
                        <a:gs pos="0">
                          <a:srgbClr val="FFFF00">
                            <a:lumMod val="27000"/>
                            <a:lumOff val="73000"/>
                          </a:srgbClr>
                        </a:gs>
                        <a:gs pos="50000">
                          <a:srgbClr val="FFFF00">
                            <a:lumMod val="9000"/>
                            <a:lumOff val="91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79" name="Скругленный прямоугольник 379">
                      <a:extLst>
                        <a:ext uri="{FF2B5EF4-FFF2-40B4-BE49-F238E27FC236}">
                          <a16:creationId xmlns:a16="http://schemas.microsoft.com/office/drawing/2014/main" id="{77D60A46-ECED-4299-B928-D68ADEE6440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9091" y="4612488"/>
                      <a:ext cx="440087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99000">
                          <a:srgbClr val="F0F03C">
                            <a:lumMod val="27000"/>
                            <a:lumOff val="73000"/>
                          </a:srgbClr>
                        </a:gs>
                        <a:gs pos="0">
                          <a:srgbClr val="FFFF00">
                            <a:lumMod val="27000"/>
                            <a:lumOff val="73000"/>
                          </a:srgbClr>
                        </a:gs>
                        <a:gs pos="50000">
                          <a:srgbClr val="FFFF00">
                            <a:lumMod val="9000"/>
                            <a:lumOff val="9100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0" name="Скругленный прямоугольник 386">
                      <a:extLst>
                        <a:ext uri="{FF2B5EF4-FFF2-40B4-BE49-F238E27FC236}">
                          <a16:creationId xmlns:a16="http://schemas.microsoft.com/office/drawing/2014/main" id="{39C4244D-066C-408F-A0CD-75B95EA486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8765" y="4606577"/>
                      <a:ext cx="433706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1" name="Скругленный прямоугольник 387">
                      <a:extLst>
                        <a:ext uri="{FF2B5EF4-FFF2-40B4-BE49-F238E27FC236}">
                          <a16:creationId xmlns:a16="http://schemas.microsoft.com/office/drawing/2014/main" id="{20CEA054-DEFE-4C5D-BC93-E9D354C424E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84" name="Группа 383">
                    <a:extLst>
                      <a:ext uri="{FF2B5EF4-FFF2-40B4-BE49-F238E27FC236}">
                        <a16:creationId xmlns:a16="http://schemas.microsoft.com/office/drawing/2014/main" id="{3EA621F6-31FE-491D-AD08-D069AB149E35}"/>
                      </a:ext>
                    </a:extLst>
                  </p:cNvPr>
                  <p:cNvGrpSpPr/>
                  <p:nvPr/>
                </p:nvGrpSpPr>
                <p:grpSpPr>
                  <a:xfrm>
                    <a:off x="1216693" y="2262652"/>
                    <a:ext cx="369556" cy="1018182"/>
                    <a:chOff x="3324580" y="2087318"/>
                    <a:chExt cx="369556" cy="1018182"/>
                  </a:xfrm>
                </p:grpSpPr>
                <p:sp>
                  <p:nvSpPr>
                    <p:cNvPr id="385" name="Полилиния: фигура 384">
                      <a:extLst>
                        <a:ext uri="{FF2B5EF4-FFF2-40B4-BE49-F238E27FC236}">
                          <a16:creationId xmlns:a16="http://schemas.microsoft.com/office/drawing/2014/main" id="{2FBB133F-3810-4070-A54D-CB660EB26834}"/>
                        </a:ext>
                      </a:extLst>
                    </p:cNvPr>
                    <p:cNvSpPr/>
                    <p:nvPr/>
                  </p:nvSpPr>
                  <p:spPr>
                    <a:xfrm rot="1172100">
                      <a:off x="3395348" y="2455608"/>
                      <a:ext cx="63551" cy="279400"/>
                    </a:xfrm>
                    <a:custGeom>
                      <a:avLst/>
                      <a:gdLst>
                        <a:gd name="connsiteX0" fmla="*/ 12751 w 63551"/>
                        <a:gd name="connsiteY0" fmla="*/ 0 h 279400"/>
                        <a:gd name="connsiteX1" fmla="*/ 51 w 63551"/>
                        <a:gd name="connsiteY1" fmla="*/ 76200 h 279400"/>
                        <a:gd name="connsiteX2" fmla="*/ 38151 w 63551"/>
                        <a:gd name="connsiteY2" fmla="*/ 152400 h 279400"/>
                        <a:gd name="connsiteX3" fmla="*/ 57201 w 63551"/>
                        <a:gd name="connsiteY3" fmla="*/ 165100 h 279400"/>
                        <a:gd name="connsiteX4" fmla="*/ 63551 w 63551"/>
                        <a:gd name="connsiteY4" fmla="*/ 184150 h 279400"/>
                        <a:gd name="connsiteX5" fmla="*/ 57201 w 63551"/>
                        <a:gd name="connsiteY5" fmla="*/ 228600 h 279400"/>
                        <a:gd name="connsiteX6" fmla="*/ 19101 w 63551"/>
                        <a:gd name="connsiteY6" fmla="*/ 279400 h 27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551" h="279400">
                          <a:moveTo>
                            <a:pt x="12751" y="0"/>
                          </a:moveTo>
                          <a:cubicBezTo>
                            <a:pt x="9777" y="14872"/>
                            <a:pt x="-824" y="64823"/>
                            <a:pt x="51" y="76200"/>
                          </a:cubicBezTo>
                          <a:cubicBezTo>
                            <a:pt x="1422" y="94018"/>
                            <a:pt x="23746" y="142797"/>
                            <a:pt x="38151" y="152400"/>
                          </a:cubicBezTo>
                          <a:lnTo>
                            <a:pt x="57201" y="165100"/>
                          </a:lnTo>
                          <a:cubicBezTo>
                            <a:pt x="59318" y="171450"/>
                            <a:pt x="63551" y="177457"/>
                            <a:pt x="63551" y="184150"/>
                          </a:cubicBezTo>
                          <a:cubicBezTo>
                            <a:pt x="63551" y="199117"/>
                            <a:pt x="62574" y="214631"/>
                            <a:pt x="57201" y="228600"/>
                          </a:cubicBezTo>
                          <a:cubicBezTo>
                            <a:pt x="48226" y="251936"/>
                            <a:pt x="34849" y="263652"/>
                            <a:pt x="19101" y="2794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386" name="Группа 385">
                      <a:extLst>
                        <a:ext uri="{FF2B5EF4-FFF2-40B4-BE49-F238E27FC236}">
                          <a16:creationId xmlns:a16="http://schemas.microsoft.com/office/drawing/2014/main" id="{7D6D8D6F-13C1-4C83-8368-256D3D3658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67522" y="2087318"/>
                      <a:ext cx="326614" cy="422299"/>
                      <a:chOff x="-2092489" y="4441227"/>
                      <a:chExt cx="362905" cy="469222"/>
                    </a:xfrm>
                  </p:grpSpPr>
                  <p:sp>
                    <p:nvSpPr>
                      <p:cNvPr id="388" name="Полилиния 325">
                        <a:extLst>
                          <a:ext uri="{FF2B5EF4-FFF2-40B4-BE49-F238E27FC236}">
                            <a16:creationId xmlns:a16="http://schemas.microsoft.com/office/drawing/2014/main" id="{D292A9EF-518A-4B47-8890-CA5594EC0C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81590" y="4441227"/>
                        <a:ext cx="117032" cy="86516"/>
                      </a:xfrm>
                      <a:custGeom>
                        <a:avLst/>
                        <a:gdLst>
                          <a:gd name="connsiteX0" fmla="*/ 0 w 640080"/>
                          <a:gd name="connsiteY0" fmla="*/ 200151 h 207771"/>
                          <a:gd name="connsiteX1" fmla="*/ 121920 w 640080"/>
                          <a:gd name="connsiteY1" fmla="*/ 24891 h 207771"/>
                          <a:gd name="connsiteX2" fmla="*/ 358140 w 640080"/>
                          <a:gd name="connsiteY2" fmla="*/ 2031 h 207771"/>
                          <a:gd name="connsiteX3" fmla="*/ 556260 w 640080"/>
                          <a:gd name="connsiteY3" fmla="*/ 32511 h 207771"/>
                          <a:gd name="connsiteX4" fmla="*/ 640080 w 640080"/>
                          <a:gd name="connsiteY4" fmla="*/ 207771 h 20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080" h="207771">
                            <a:moveTo>
                              <a:pt x="0" y="200151"/>
                            </a:moveTo>
                            <a:cubicBezTo>
                              <a:pt x="31115" y="129031"/>
                              <a:pt x="62230" y="57911"/>
                              <a:pt x="121920" y="24891"/>
                            </a:cubicBezTo>
                            <a:cubicBezTo>
                              <a:pt x="181610" y="-8129"/>
                              <a:pt x="285750" y="761"/>
                              <a:pt x="358140" y="2031"/>
                            </a:cubicBezTo>
                            <a:cubicBezTo>
                              <a:pt x="430530" y="3301"/>
                              <a:pt x="509270" y="-1779"/>
                              <a:pt x="556260" y="32511"/>
                            </a:cubicBezTo>
                            <a:cubicBezTo>
                              <a:pt x="603250" y="66801"/>
                              <a:pt x="621665" y="137286"/>
                              <a:pt x="640080" y="207771"/>
                            </a:cubicBezTo>
                          </a:path>
                        </a:pathLst>
                      </a:custGeom>
                      <a:ln w="127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89" name="Скругленный прямоугольник 326">
                        <a:extLst>
                          <a:ext uri="{FF2B5EF4-FFF2-40B4-BE49-F238E27FC236}">
                            <a16:creationId xmlns:a16="http://schemas.microsoft.com/office/drawing/2014/main" id="{B08CFC26-148C-4A38-BCEF-928F6CD8D06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961" y="4581381"/>
                        <a:ext cx="376990" cy="145996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90" name="Скругленный прямоугольник 327">
                        <a:extLst>
                          <a:ext uri="{FF2B5EF4-FFF2-40B4-BE49-F238E27FC236}">
                            <a16:creationId xmlns:a16="http://schemas.microsoft.com/office/drawing/2014/main" id="{2156B687-4361-4634-A903-12FA75F4E8F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2238701" y="4612095"/>
                        <a:ext cx="444566" cy="152141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91" name="Скругленный прямоугольник 335">
                        <a:extLst>
                          <a:ext uri="{FF2B5EF4-FFF2-40B4-BE49-F238E27FC236}">
                            <a16:creationId xmlns:a16="http://schemas.microsoft.com/office/drawing/2014/main" id="{C18B3314-D517-472F-B9F9-E2A2D2D3DE9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520" y="4580939"/>
                        <a:ext cx="376992" cy="146880"/>
                      </a:xfrm>
                      <a:prstGeom prst="roundRect">
                        <a:avLst>
                          <a:gd name="adj" fmla="val 9108"/>
                        </a:avLst>
                      </a:prstGeom>
                      <a:noFill/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7" name="Овал 386">
                      <a:extLst>
                        <a:ext uri="{FF2B5EF4-FFF2-40B4-BE49-F238E27FC236}">
                          <a16:creationId xmlns:a16="http://schemas.microsoft.com/office/drawing/2014/main" id="{8BB089D5-C7B2-4D42-BFCD-4B703EF4E46A}"/>
                        </a:ext>
                      </a:extLst>
                    </p:cNvPr>
                    <p:cNvSpPr/>
                    <p:nvPr/>
                  </p:nvSpPr>
                  <p:spPr>
                    <a:xfrm rot="16366653">
                      <a:off x="3179515" y="2782973"/>
                      <a:ext cx="467592" cy="177461"/>
                    </a:xfrm>
                    <a:prstGeom prst="ellipse">
                      <a:avLst/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92" name="Группа 391">
                    <a:extLst>
                      <a:ext uri="{FF2B5EF4-FFF2-40B4-BE49-F238E27FC236}">
                        <a16:creationId xmlns:a16="http://schemas.microsoft.com/office/drawing/2014/main" id="{A8E982D8-F485-4C41-9FA4-9A1DF71C876F}"/>
                      </a:ext>
                    </a:extLst>
                  </p:cNvPr>
                  <p:cNvGrpSpPr/>
                  <p:nvPr/>
                </p:nvGrpSpPr>
                <p:grpSpPr>
                  <a:xfrm>
                    <a:off x="1597785" y="2270295"/>
                    <a:ext cx="326614" cy="1052330"/>
                    <a:chOff x="3705672" y="2094961"/>
                    <a:chExt cx="326614" cy="1052330"/>
                  </a:xfrm>
                </p:grpSpPr>
                <p:sp>
                  <p:nvSpPr>
                    <p:cNvPr id="393" name="Полилиния: фигура 392">
                      <a:extLst>
                        <a:ext uri="{FF2B5EF4-FFF2-40B4-BE49-F238E27FC236}">
                          <a16:creationId xmlns:a16="http://schemas.microsoft.com/office/drawing/2014/main" id="{7631A5D6-7B0D-4029-A15B-CEF33BE4A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2019" y="2462892"/>
                      <a:ext cx="63551" cy="279400"/>
                    </a:xfrm>
                    <a:custGeom>
                      <a:avLst/>
                      <a:gdLst>
                        <a:gd name="connsiteX0" fmla="*/ 12751 w 63551"/>
                        <a:gd name="connsiteY0" fmla="*/ 0 h 279400"/>
                        <a:gd name="connsiteX1" fmla="*/ 51 w 63551"/>
                        <a:gd name="connsiteY1" fmla="*/ 76200 h 279400"/>
                        <a:gd name="connsiteX2" fmla="*/ 38151 w 63551"/>
                        <a:gd name="connsiteY2" fmla="*/ 152400 h 279400"/>
                        <a:gd name="connsiteX3" fmla="*/ 57201 w 63551"/>
                        <a:gd name="connsiteY3" fmla="*/ 165100 h 279400"/>
                        <a:gd name="connsiteX4" fmla="*/ 63551 w 63551"/>
                        <a:gd name="connsiteY4" fmla="*/ 184150 h 279400"/>
                        <a:gd name="connsiteX5" fmla="*/ 57201 w 63551"/>
                        <a:gd name="connsiteY5" fmla="*/ 228600 h 279400"/>
                        <a:gd name="connsiteX6" fmla="*/ 19101 w 63551"/>
                        <a:gd name="connsiteY6" fmla="*/ 279400 h 27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551" h="279400">
                          <a:moveTo>
                            <a:pt x="12751" y="0"/>
                          </a:moveTo>
                          <a:cubicBezTo>
                            <a:pt x="9777" y="14872"/>
                            <a:pt x="-824" y="64823"/>
                            <a:pt x="51" y="76200"/>
                          </a:cubicBezTo>
                          <a:cubicBezTo>
                            <a:pt x="1422" y="94018"/>
                            <a:pt x="23746" y="142797"/>
                            <a:pt x="38151" y="152400"/>
                          </a:cubicBezTo>
                          <a:lnTo>
                            <a:pt x="57201" y="165100"/>
                          </a:lnTo>
                          <a:cubicBezTo>
                            <a:pt x="59318" y="171450"/>
                            <a:pt x="63551" y="177457"/>
                            <a:pt x="63551" y="184150"/>
                          </a:cubicBezTo>
                          <a:cubicBezTo>
                            <a:pt x="63551" y="199117"/>
                            <a:pt x="62574" y="214631"/>
                            <a:pt x="57201" y="228600"/>
                          </a:cubicBezTo>
                          <a:cubicBezTo>
                            <a:pt x="48226" y="251936"/>
                            <a:pt x="34849" y="263652"/>
                            <a:pt x="19101" y="2794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394" name="Группа 393">
                      <a:extLst>
                        <a:ext uri="{FF2B5EF4-FFF2-40B4-BE49-F238E27FC236}">
                          <a16:creationId xmlns:a16="http://schemas.microsoft.com/office/drawing/2014/main" id="{00DC63DF-C3BF-4282-B2FE-FE4259C747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5672" y="2094961"/>
                      <a:ext cx="326614" cy="422299"/>
                      <a:chOff x="-2092489" y="4441227"/>
                      <a:chExt cx="362905" cy="469222"/>
                    </a:xfrm>
                  </p:grpSpPr>
                  <p:sp>
                    <p:nvSpPr>
                      <p:cNvPr id="396" name="Полилиния 325">
                        <a:extLst>
                          <a:ext uri="{FF2B5EF4-FFF2-40B4-BE49-F238E27FC236}">
                            <a16:creationId xmlns:a16="http://schemas.microsoft.com/office/drawing/2014/main" id="{FE82DFEC-BAC2-40BC-ADE1-597C05E468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81590" y="4441227"/>
                        <a:ext cx="117032" cy="86516"/>
                      </a:xfrm>
                      <a:custGeom>
                        <a:avLst/>
                        <a:gdLst>
                          <a:gd name="connsiteX0" fmla="*/ 0 w 640080"/>
                          <a:gd name="connsiteY0" fmla="*/ 200151 h 207771"/>
                          <a:gd name="connsiteX1" fmla="*/ 121920 w 640080"/>
                          <a:gd name="connsiteY1" fmla="*/ 24891 h 207771"/>
                          <a:gd name="connsiteX2" fmla="*/ 358140 w 640080"/>
                          <a:gd name="connsiteY2" fmla="*/ 2031 h 207771"/>
                          <a:gd name="connsiteX3" fmla="*/ 556260 w 640080"/>
                          <a:gd name="connsiteY3" fmla="*/ 32511 h 207771"/>
                          <a:gd name="connsiteX4" fmla="*/ 640080 w 640080"/>
                          <a:gd name="connsiteY4" fmla="*/ 207771 h 20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080" h="207771">
                            <a:moveTo>
                              <a:pt x="0" y="200151"/>
                            </a:moveTo>
                            <a:cubicBezTo>
                              <a:pt x="31115" y="129031"/>
                              <a:pt x="62230" y="57911"/>
                              <a:pt x="121920" y="24891"/>
                            </a:cubicBezTo>
                            <a:cubicBezTo>
                              <a:pt x="181610" y="-8129"/>
                              <a:pt x="285750" y="761"/>
                              <a:pt x="358140" y="2031"/>
                            </a:cubicBezTo>
                            <a:cubicBezTo>
                              <a:pt x="430530" y="3301"/>
                              <a:pt x="509270" y="-1779"/>
                              <a:pt x="556260" y="32511"/>
                            </a:cubicBezTo>
                            <a:cubicBezTo>
                              <a:pt x="603250" y="66801"/>
                              <a:pt x="621665" y="137286"/>
                              <a:pt x="640080" y="207771"/>
                            </a:cubicBezTo>
                          </a:path>
                        </a:pathLst>
                      </a:custGeom>
                      <a:ln w="127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97" name="Скругленный прямоугольник 326">
                        <a:extLst>
                          <a:ext uri="{FF2B5EF4-FFF2-40B4-BE49-F238E27FC236}">
                            <a16:creationId xmlns:a16="http://schemas.microsoft.com/office/drawing/2014/main" id="{5E2F339C-E8BE-4E24-9031-C0FEAE7D959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961" y="4581381"/>
                        <a:ext cx="376990" cy="145996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98" name="Скругленный прямоугольник 327">
                        <a:extLst>
                          <a:ext uri="{FF2B5EF4-FFF2-40B4-BE49-F238E27FC236}">
                            <a16:creationId xmlns:a16="http://schemas.microsoft.com/office/drawing/2014/main" id="{879C52C1-5030-44C2-B9AD-955B0670CB9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2238701" y="4612095"/>
                        <a:ext cx="444566" cy="152141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99" name="Скругленный прямоугольник 335">
                        <a:extLst>
                          <a:ext uri="{FF2B5EF4-FFF2-40B4-BE49-F238E27FC236}">
                            <a16:creationId xmlns:a16="http://schemas.microsoft.com/office/drawing/2014/main" id="{6872C304-93C3-4ECD-AFE3-F9CCCA88C39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520" y="4580939"/>
                        <a:ext cx="376992" cy="146880"/>
                      </a:xfrm>
                      <a:prstGeom prst="roundRect">
                        <a:avLst>
                          <a:gd name="adj" fmla="val 9108"/>
                        </a:avLst>
                      </a:prstGeom>
                      <a:noFill/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5" name="Овал 394">
                      <a:extLst>
                        <a:ext uri="{FF2B5EF4-FFF2-40B4-BE49-F238E27FC236}">
                          <a16:creationId xmlns:a16="http://schemas.microsoft.com/office/drawing/2014/main" id="{ADA9FA84-D41B-4499-814D-D361569678F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11922" y="2824764"/>
                      <a:ext cx="467592" cy="177461"/>
                    </a:xfrm>
                    <a:prstGeom prst="ellipse">
                      <a:avLst/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400" name="Группа 399">
                    <a:extLst>
                      <a:ext uri="{FF2B5EF4-FFF2-40B4-BE49-F238E27FC236}">
                        <a16:creationId xmlns:a16="http://schemas.microsoft.com/office/drawing/2014/main" id="{4EF4167E-BDE1-4BE7-B79E-C49431E20DA9}"/>
                      </a:ext>
                    </a:extLst>
                  </p:cNvPr>
                  <p:cNvGrpSpPr/>
                  <p:nvPr/>
                </p:nvGrpSpPr>
                <p:grpSpPr>
                  <a:xfrm>
                    <a:off x="1836578" y="2270303"/>
                    <a:ext cx="421690" cy="1048094"/>
                    <a:chOff x="3944465" y="2094969"/>
                    <a:chExt cx="421690" cy="1048094"/>
                  </a:xfrm>
                </p:grpSpPr>
                <p:sp>
                  <p:nvSpPr>
                    <p:cNvPr id="401" name="Полилиния: фигура 400">
                      <a:extLst>
                        <a:ext uri="{FF2B5EF4-FFF2-40B4-BE49-F238E27FC236}">
                          <a16:creationId xmlns:a16="http://schemas.microsoft.com/office/drawing/2014/main" id="{DB4AA44C-E059-4935-BC2E-D7DEF1094016}"/>
                        </a:ext>
                      </a:extLst>
                    </p:cNvPr>
                    <p:cNvSpPr/>
                    <p:nvPr/>
                  </p:nvSpPr>
                  <p:spPr>
                    <a:xfrm rot="1172100">
                      <a:off x="4081442" y="2486697"/>
                      <a:ext cx="63551" cy="279400"/>
                    </a:xfrm>
                    <a:custGeom>
                      <a:avLst/>
                      <a:gdLst>
                        <a:gd name="connsiteX0" fmla="*/ 12751 w 63551"/>
                        <a:gd name="connsiteY0" fmla="*/ 0 h 279400"/>
                        <a:gd name="connsiteX1" fmla="*/ 51 w 63551"/>
                        <a:gd name="connsiteY1" fmla="*/ 76200 h 279400"/>
                        <a:gd name="connsiteX2" fmla="*/ 38151 w 63551"/>
                        <a:gd name="connsiteY2" fmla="*/ 152400 h 279400"/>
                        <a:gd name="connsiteX3" fmla="*/ 57201 w 63551"/>
                        <a:gd name="connsiteY3" fmla="*/ 165100 h 279400"/>
                        <a:gd name="connsiteX4" fmla="*/ 63551 w 63551"/>
                        <a:gd name="connsiteY4" fmla="*/ 184150 h 279400"/>
                        <a:gd name="connsiteX5" fmla="*/ 57201 w 63551"/>
                        <a:gd name="connsiteY5" fmla="*/ 228600 h 279400"/>
                        <a:gd name="connsiteX6" fmla="*/ 19101 w 63551"/>
                        <a:gd name="connsiteY6" fmla="*/ 279400 h 27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551" h="279400">
                          <a:moveTo>
                            <a:pt x="12751" y="0"/>
                          </a:moveTo>
                          <a:cubicBezTo>
                            <a:pt x="9777" y="14872"/>
                            <a:pt x="-824" y="64823"/>
                            <a:pt x="51" y="76200"/>
                          </a:cubicBezTo>
                          <a:cubicBezTo>
                            <a:pt x="1422" y="94018"/>
                            <a:pt x="23746" y="142797"/>
                            <a:pt x="38151" y="152400"/>
                          </a:cubicBezTo>
                          <a:lnTo>
                            <a:pt x="57201" y="165100"/>
                          </a:lnTo>
                          <a:cubicBezTo>
                            <a:pt x="59318" y="171450"/>
                            <a:pt x="63551" y="177457"/>
                            <a:pt x="63551" y="184150"/>
                          </a:cubicBezTo>
                          <a:cubicBezTo>
                            <a:pt x="63551" y="199117"/>
                            <a:pt x="62574" y="214631"/>
                            <a:pt x="57201" y="228600"/>
                          </a:cubicBezTo>
                          <a:cubicBezTo>
                            <a:pt x="48226" y="251936"/>
                            <a:pt x="34849" y="263652"/>
                            <a:pt x="19101" y="2794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402" name="Группа 401">
                      <a:extLst>
                        <a:ext uri="{FF2B5EF4-FFF2-40B4-BE49-F238E27FC236}">
                          <a16:creationId xmlns:a16="http://schemas.microsoft.com/office/drawing/2014/main" id="{9837B951-629B-4282-A1EC-A100534A38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39541" y="2094969"/>
                      <a:ext cx="326614" cy="422299"/>
                      <a:chOff x="-2092489" y="4441227"/>
                      <a:chExt cx="362905" cy="469222"/>
                    </a:xfrm>
                  </p:grpSpPr>
                  <p:sp>
                    <p:nvSpPr>
                      <p:cNvPr id="404" name="Полилиния 325">
                        <a:extLst>
                          <a:ext uri="{FF2B5EF4-FFF2-40B4-BE49-F238E27FC236}">
                            <a16:creationId xmlns:a16="http://schemas.microsoft.com/office/drawing/2014/main" id="{0D07B7B9-E409-4064-AFF9-209DF926F6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81590" y="4441227"/>
                        <a:ext cx="117032" cy="86516"/>
                      </a:xfrm>
                      <a:custGeom>
                        <a:avLst/>
                        <a:gdLst>
                          <a:gd name="connsiteX0" fmla="*/ 0 w 640080"/>
                          <a:gd name="connsiteY0" fmla="*/ 200151 h 207771"/>
                          <a:gd name="connsiteX1" fmla="*/ 121920 w 640080"/>
                          <a:gd name="connsiteY1" fmla="*/ 24891 h 207771"/>
                          <a:gd name="connsiteX2" fmla="*/ 358140 w 640080"/>
                          <a:gd name="connsiteY2" fmla="*/ 2031 h 207771"/>
                          <a:gd name="connsiteX3" fmla="*/ 556260 w 640080"/>
                          <a:gd name="connsiteY3" fmla="*/ 32511 h 207771"/>
                          <a:gd name="connsiteX4" fmla="*/ 640080 w 640080"/>
                          <a:gd name="connsiteY4" fmla="*/ 207771 h 20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080" h="207771">
                            <a:moveTo>
                              <a:pt x="0" y="200151"/>
                            </a:moveTo>
                            <a:cubicBezTo>
                              <a:pt x="31115" y="129031"/>
                              <a:pt x="62230" y="57911"/>
                              <a:pt x="121920" y="24891"/>
                            </a:cubicBezTo>
                            <a:cubicBezTo>
                              <a:pt x="181610" y="-8129"/>
                              <a:pt x="285750" y="761"/>
                              <a:pt x="358140" y="2031"/>
                            </a:cubicBezTo>
                            <a:cubicBezTo>
                              <a:pt x="430530" y="3301"/>
                              <a:pt x="509270" y="-1779"/>
                              <a:pt x="556260" y="32511"/>
                            </a:cubicBezTo>
                            <a:cubicBezTo>
                              <a:pt x="603250" y="66801"/>
                              <a:pt x="621665" y="137286"/>
                              <a:pt x="640080" y="207771"/>
                            </a:cubicBezTo>
                          </a:path>
                        </a:pathLst>
                      </a:custGeom>
                      <a:ln w="127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05" name="Скругленный прямоугольник 326">
                        <a:extLst>
                          <a:ext uri="{FF2B5EF4-FFF2-40B4-BE49-F238E27FC236}">
                            <a16:creationId xmlns:a16="http://schemas.microsoft.com/office/drawing/2014/main" id="{48C21E41-089B-4EDE-878D-7328A522FB6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961" y="4581381"/>
                        <a:ext cx="376990" cy="145996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06" name="Скругленный прямоугольник 327">
                        <a:extLst>
                          <a:ext uri="{FF2B5EF4-FFF2-40B4-BE49-F238E27FC236}">
                            <a16:creationId xmlns:a16="http://schemas.microsoft.com/office/drawing/2014/main" id="{51ECDE75-B299-46D0-A8D5-00CCCCC7E4E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2238701" y="4612095"/>
                        <a:ext cx="444566" cy="152141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07" name="Скругленный прямоугольник 335">
                        <a:extLst>
                          <a:ext uri="{FF2B5EF4-FFF2-40B4-BE49-F238E27FC236}">
                            <a16:creationId xmlns:a16="http://schemas.microsoft.com/office/drawing/2014/main" id="{746C4042-F72F-46D5-9815-98886D018AC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520" y="4580939"/>
                        <a:ext cx="376992" cy="146880"/>
                      </a:xfrm>
                      <a:prstGeom prst="roundRect">
                        <a:avLst>
                          <a:gd name="adj" fmla="val 9108"/>
                        </a:avLst>
                      </a:prstGeom>
                      <a:noFill/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03" name="Овал 402">
                      <a:extLst>
                        <a:ext uri="{FF2B5EF4-FFF2-40B4-BE49-F238E27FC236}">
                          <a16:creationId xmlns:a16="http://schemas.microsoft.com/office/drawing/2014/main" id="{0E664F44-29EA-4D54-906B-4B9293F0232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799400" y="2820536"/>
                      <a:ext cx="467592" cy="177461"/>
                    </a:xfrm>
                    <a:prstGeom prst="ellipse">
                      <a:avLst/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408" name="Группа 407">
                    <a:extLst>
                      <a:ext uri="{FF2B5EF4-FFF2-40B4-BE49-F238E27FC236}">
                        <a16:creationId xmlns:a16="http://schemas.microsoft.com/office/drawing/2014/main" id="{20BBD7A8-1558-4543-B452-25B841983733}"/>
                      </a:ext>
                    </a:extLst>
                  </p:cNvPr>
                  <p:cNvGrpSpPr/>
                  <p:nvPr/>
                </p:nvGrpSpPr>
                <p:grpSpPr>
                  <a:xfrm>
                    <a:off x="3197151" y="2286053"/>
                    <a:ext cx="326614" cy="1026983"/>
                    <a:chOff x="4039541" y="2094969"/>
                    <a:chExt cx="326614" cy="1026983"/>
                  </a:xfrm>
                </p:grpSpPr>
                <p:sp>
                  <p:nvSpPr>
                    <p:cNvPr id="409" name="Полилиния: фигура 408">
                      <a:extLst>
                        <a:ext uri="{FF2B5EF4-FFF2-40B4-BE49-F238E27FC236}">
                          <a16:creationId xmlns:a16="http://schemas.microsoft.com/office/drawing/2014/main" id="{BF6BCA3D-6497-41CC-A961-BBA457E5B71F}"/>
                        </a:ext>
                      </a:extLst>
                    </p:cNvPr>
                    <p:cNvSpPr/>
                    <p:nvPr/>
                  </p:nvSpPr>
                  <p:spPr>
                    <a:xfrm rot="21097614">
                      <a:off x="4154764" y="2486697"/>
                      <a:ext cx="63551" cy="279400"/>
                    </a:xfrm>
                    <a:custGeom>
                      <a:avLst/>
                      <a:gdLst>
                        <a:gd name="connsiteX0" fmla="*/ 12751 w 63551"/>
                        <a:gd name="connsiteY0" fmla="*/ 0 h 279400"/>
                        <a:gd name="connsiteX1" fmla="*/ 51 w 63551"/>
                        <a:gd name="connsiteY1" fmla="*/ 76200 h 279400"/>
                        <a:gd name="connsiteX2" fmla="*/ 38151 w 63551"/>
                        <a:gd name="connsiteY2" fmla="*/ 152400 h 279400"/>
                        <a:gd name="connsiteX3" fmla="*/ 57201 w 63551"/>
                        <a:gd name="connsiteY3" fmla="*/ 165100 h 279400"/>
                        <a:gd name="connsiteX4" fmla="*/ 63551 w 63551"/>
                        <a:gd name="connsiteY4" fmla="*/ 184150 h 279400"/>
                        <a:gd name="connsiteX5" fmla="*/ 57201 w 63551"/>
                        <a:gd name="connsiteY5" fmla="*/ 228600 h 279400"/>
                        <a:gd name="connsiteX6" fmla="*/ 19101 w 63551"/>
                        <a:gd name="connsiteY6" fmla="*/ 279400 h 279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551" h="279400">
                          <a:moveTo>
                            <a:pt x="12751" y="0"/>
                          </a:moveTo>
                          <a:cubicBezTo>
                            <a:pt x="9777" y="14872"/>
                            <a:pt x="-824" y="64823"/>
                            <a:pt x="51" y="76200"/>
                          </a:cubicBezTo>
                          <a:cubicBezTo>
                            <a:pt x="1422" y="94018"/>
                            <a:pt x="23746" y="142797"/>
                            <a:pt x="38151" y="152400"/>
                          </a:cubicBezTo>
                          <a:lnTo>
                            <a:pt x="57201" y="165100"/>
                          </a:lnTo>
                          <a:cubicBezTo>
                            <a:pt x="59318" y="171450"/>
                            <a:pt x="63551" y="177457"/>
                            <a:pt x="63551" y="184150"/>
                          </a:cubicBezTo>
                          <a:cubicBezTo>
                            <a:pt x="63551" y="199117"/>
                            <a:pt x="62574" y="214631"/>
                            <a:pt x="57201" y="228600"/>
                          </a:cubicBezTo>
                          <a:cubicBezTo>
                            <a:pt x="48226" y="251936"/>
                            <a:pt x="34849" y="263652"/>
                            <a:pt x="19101" y="279400"/>
                          </a:cubicBezTo>
                        </a:path>
                      </a:pathLst>
                    </a:cu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410" name="Группа 409">
                      <a:extLst>
                        <a:ext uri="{FF2B5EF4-FFF2-40B4-BE49-F238E27FC236}">
                          <a16:creationId xmlns:a16="http://schemas.microsoft.com/office/drawing/2014/main" id="{52980DB2-27AC-4D65-98DF-1B457C6F9B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39541" y="2094969"/>
                      <a:ext cx="326614" cy="422299"/>
                      <a:chOff x="-2092489" y="4441227"/>
                      <a:chExt cx="362905" cy="469222"/>
                    </a:xfrm>
                  </p:grpSpPr>
                  <p:sp>
                    <p:nvSpPr>
                      <p:cNvPr id="412" name="Полилиния 325">
                        <a:extLst>
                          <a:ext uri="{FF2B5EF4-FFF2-40B4-BE49-F238E27FC236}">
                            <a16:creationId xmlns:a16="http://schemas.microsoft.com/office/drawing/2014/main" id="{A3B6CBB8-C912-4D1F-8112-6A698E1BD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81590" y="4441227"/>
                        <a:ext cx="117032" cy="86516"/>
                      </a:xfrm>
                      <a:custGeom>
                        <a:avLst/>
                        <a:gdLst>
                          <a:gd name="connsiteX0" fmla="*/ 0 w 640080"/>
                          <a:gd name="connsiteY0" fmla="*/ 200151 h 207771"/>
                          <a:gd name="connsiteX1" fmla="*/ 121920 w 640080"/>
                          <a:gd name="connsiteY1" fmla="*/ 24891 h 207771"/>
                          <a:gd name="connsiteX2" fmla="*/ 358140 w 640080"/>
                          <a:gd name="connsiteY2" fmla="*/ 2031 h 207771"/>
                          <a:gd name="connsiteX3" fmla="*/ 556260 w 640080"/>
                          <a:gd name="connsiteY3" fmla="*/ 32511 h 207771"/>
                          <a:gd name="connsiteX4" fmla="*/ 640080 w 640080"/>
                          <a:gd name="connsiteY4" fmla="*/ 207771 h 2077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080" h="207771">
                            <a:moveTo>
                              <a:pt x="0" y="200151"/>
                            </a:moveTo>
                            <a:cubicBezTo>
                              <a:pt x="31115" y="129031"/>
                              <a:pt x="62230" y="57911"/>
                              <a:pt x="121920" y="24891"/>
                            </a:cubicBezTo>
                            <a:cubicBezTo>
                              <a:pt x="181610" y="-8129"/>
                              <a:pt x="285750" y="761"/>
                              <a:pt x="358140" y="2031"/>
                            </a:cubicBezTo>
                            <a:cubicBezTo>
                              <a:pt x="430530" y="3301"/>
                              <a:pt x="509270" y="-1779"/>
                              <a:pt x="556260" y="32511"/>
                            </a:cubicBezTo>
                            <a:cubicBezTo>
                              <a:pt x="603250" y="66801"/>
                              <a:pt x="621665" y="137286"/>
                              <a:pt x="640080" y="207771"/>
                            </a:cubicBezTo>
                          </a:path>
                        </a:pathLst>
                      </a:custGeom>
                      <a:ln w="127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413" name="Скругленный прямоугольник 326">
                        <a:extLst>
                          <a:ext uri="{FF2B5EF4-FFF2-40B4-BE49-F238E27FC236}">
                            <a16:creationId xmlns:a16="http://schemas.microsoft.com/office/drawing/2014/main" id="{2F53CB1D-A14B-4330-8994-FC027258F6A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961" y="4581378"/>
                        <a:ext cx="376990" cy="145996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14" name="Скругленный прямоугольник 327">
                        <a:extLst>
                          <a:ext uri="{FF2B5EF4-FFF2-40B4-BE49-F238E27FC236}">
                            <a16:creationId xmlns:a16="http://schemas.microsoft.com/office/drawing/2014/main" id="{D46CA2E8-6EFA-45C9-A2B7-076E2D552B6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2238701" y="4612095"/>
                        <a:ext cx="444566" cy="152141"/>
                      </a:xfrm>
                      <a:prstGeom prst="roundRect">
                        <a:avLst>
                          <a:gd name="adj" fmla="val 9108"/>
                        </a:avLst>
                      </a:prstGeom>
                      <a:gradFill>
                        <a:gsLst>
                          <a:gs pos="100000">
                            <a:srgbClr val="AACDEC"/>
                          </a:gs>
                          <a:gs pos="0">
                            <a:srgbClr val="AACDEC"/>
                          </a:gs>
                          <a:gs pos="50000">
                            <a:srgbClr val="C1D9F1"/>
                          </a:gs>
                        </a:gsLst>
                        <a:lin ang="5400000" scaled="0"/>
                      </a:gradFill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15" name="Скругленный прямоугольник 335">
                        <a:extLst>
                          <a:ext uri="{FF2B5EF4-FFF2-40B4-BE49-F238E27FC236}">
                            <a16:creationId xmlns:a16="http://schemas.microsoft.com/office/drawing/2014/main" id="{CA8EC3C1-5B47-4142-88D3-2F632F03FD73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-1991520" y="4580939"/>
                        <a:ext cx="376992" cy="146880"/>
                      </a:xfrm>
                      <a:prstGeom prst="roundRect">
                        <a:avLst>
                          <a:gd name="adj" fmla="val 9108"/>
                        </a:avLst>
                      </a:prstGeom>
                      <a:noFill/>
                      <a:ln w="63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ru-RU" sz="3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11" name="Овал 410">
                      <a:extLst>
                        <a:ext uri="{FF2B5EF4-FFF2-40B4-BE49-F238E27FC236}">
                          <a16:creationId xmlns:a16="http://schemas.microsoft.com/office/drawing/2014/main" id="{571A6CE5-48F3-4B6C-BB01-E5A944DCB62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987997" y="2799425"/>
                      <a:ext cx="467592" cy="177461"/>
                    </a:xfrm>
                    <a:prstGeom prst="ellipse">
                      <a:avLst/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16" name="Овал 415">
                    <a:extLst>
                      <a:ext uri="{FF2B5EF4-FFF2-40B4-BE49-F238E27FC236}">
                        <a16:creationId xmlns:a16="http://schemas.microsoft.com/office/drawing/2014/main" id="{EF2C0D2D-598A-461F-BC1D-BFC93E7C6FB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8675" y="3006432"/>
                    <a:ext cx="467592" cy="177461"/>
                  </a:xfrm>
                  <a:prstGeom prst="ellipse">
                    <a:avLst/>
                  </a:prstGeom>
                  <a:gradFill>
                    <a:gsLst>
                      <a:gs pos="99000">
                        <a:srgbClr val="F0F03C">
                          <a:lumMod val="27000"/>
                          <a:lumOff val="73000"/>
                        </a:srgbClr>
                      </a:gs>
                      <a:gs pos="0">
                        <a:srgbClr val="FFFF00">
                          <a:lumMod val="27000"/>
                          <a:lumOff val="73000"/>
                        </a:srgbClr>
                      </a:gs>
                      <a:gs pos="50000">
                        <a:srgbClr val="FFFF00">
                          <a:lumMod val="9000"/>
                          <a:lumOff val="91000"/>
                        </a:srgbClr>
                      </a:gs>
                    </a:gsLst>
                    <a:lin ang="5400000" scaled="0"/>
                  </a:gra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Полилиния 260">
                    <a:extLst>
                      <a:ext uri="{FF2B5EF4-FFF2-40B4-BE49-F238E27FC236}">
                        <a16:creationId xmlns:a16="http://schemas.microsoft.com/office/drawing/2014/main" id="{55A4CE9A-2214-40A3-A19F-B05B067D4FF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244063" y="2209323"/>
                    <a:ext cx="232026" cy="72506"/>
                  </a:xfrm>
                  <a:custGeom>
                    <a:avLst/>
                    <a:gdLst>
                      <a:gd name="connsiteX0" fmla="*/ 0 w 640080"/>
                      <a:gd name="connsiteY0" fmla="*/ 200151 h 207771"/>
                      <a:gd name="connsiteX1" fmla="*/ 121920 w 640080"/>
                      <a:gd name="connsiteY1" fmla="*/ 24891 h 207771"/>
                      <a:gd name="connsiteX2" fmla="*/ 358140 w 640080"/>
                      <a:gd name="connsiteY2" fmla="*/ 2031 h 207771"/>
                      <a:gd name="connsiteX3" fmla="*/ 556260 w 640080"/>
                      <a:gd name="connsiteY3" fmla="*/ 32511 h 207771"/>
                      <a:gd name="connsiteX4" fmla="*/ 640080 w 640080"/>
                      <a:gd name="connsiteY4" fmla="*/ 207771 h 207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0080" h="207771">
                        <a:moveTo>
                          <a:pt x="0" y="200151"/>
                        </a:moveTo>
                        <a:cubicBezTo>
                          <a:pt x="31115" y="129031"/>
                          <a:pt x="62230" y="57911"/>
                          <a:pt x="121920" y="24891"/>
                        </a:cubicBezTo>
                        <a:cubicBezTo>
                          <a:pt x="181610" y="-8129"/>
                          <a:pt x="285750" y="761"/>
                          <a:pt x="358140" y="2031"/>
                        </a:cubicBezTo>
                        <a:cubicBezTo>
                          <a:pt x="430530" y="3301"/>
                          <a:pt x="509270" y="-1779"/>
                          <a:pt x="556260" y="32511"/>
                        </a:cubicBezTo>
                        <a:cubicBezTo>
                          <a:pt x="603250" y="66801"/>
                          <a:pt x="621665" y="137286"/>
                          <a:pt x="640080" y="207771"/>
                        </a:cubicBezTo>
                      </a:path>
                    </a:pathLst>
                  </a:cu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18" name="Скругленный прямоугольник 70">
                    <a:extLst>
                      <a:ext uri="{FF2B5EF4-FFF2-40B4-BE49-F238E27FC236}">
                        <a16:creationId xmlns:a16="http://schemas.microsoft.com/office/drawing/2014/main" id="{0FD88745-1813-4B8A-938B-0B64E9C5A14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125364" y="2423996"/>
                    <a:ext cx="400110" cy="132193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75000">
                        <a:srgbClr val="996600"/>
                      </a:gs>
                      <a:gs pos="25000">
                        <a:srgbClr val="996600"/>
                      </a:gs>
                      <a:gs pos="100000">
                        <a:srgbClr val="996600"/>
                      </a:gs>
                      <a:gs pos="0">
                        <a:srgbClr val="6633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Скругленный прямоугольник 70">
                    <a:extLst>
                      <a:ext uri="{FF2B5EF4-FFF2-40B4-BE49-F238E27FC236}">
                        <a16:creationId xmlns:a16="http://schemas.microsoft.com/office/drawing/2014/main" id="{AF8114CB-8509-4EB8-ACB8-7B340E01D3D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312078" y="1977873"/>
                    <a:ext cx="281674" cy="132192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75000">
                        <a:srgbClr val="996600"/>
                      </a:gs>
                      <a:gs pos="25000">
                        <a:srgbClr val="996600"/>
                      </a:gs>
                      <a:gs pos="100000">
                        <a:srgbClr val="996600"/>
                      </a:gs>
                      <a:gs pos="0">
                        <a:srgbClr val="6633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420" name="Группа 419">
                    <a:extLst>
                      <a:ext uri="{FF2B5EF4-FFF2-40B4-BE49-F238E27FC236}">
                        <a16:creationId xmlns:a16="http://schemas.microsoft.com/office/drawing/2014/main" id="{4E423881-A31F-449F-A1A6-245FCC4FCC65}"/>
                      </a:ext>
                    </a:extLst>
                  </p:cNvPr>
                  <p:cNvGrpSpPr/>
                  <p:nvPr/>
                </p:nvGrpSpPr>
                <p:grpSpPr>
                  <a:xfrm>
                    <a:off x="2792522" y="1874015"/>
                    <a:ext cx="132941" cy="312077"/>
                    <a:chOff x="4250663" y="2707587"/>
                    <a:chExt cx="147712" cy="373517"/>
                  </a:xfrm>
                </p:grpSpPr>
                <p:sp>
                  <p:nvSpPr>
                    <p:cNvPr id="421" name="Скругленный прямоугольник 80">
                      <a:extLst>
                        <a:ext uri="{FF2B5EF4-FFF2-40B4-BE49-F238E27FC236}">
                          <a16:creationId xmlns:a16="http://schemas.microsoft.com/office/drawing/2014/main" id="{E03005C2-1F2D-427E-9D73-6C1F687CD64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38888" y="2821617"/>
                      <a:ext cx="372094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  <a:gs pos="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22" name="Скругленный прямоугольник 82">
                      <a:extLst>
                        <a:ext uri="{FF2B5EF4-FFF2-40B4-BE49-F238E27FC236}">
                          <a16:creationId xmlns:a16="http://schemas.microsoft.com/office/drawing/2014/main" id="{64B0E6B9-4A6E-46A4-B794-35D3543A50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38056" y="2820194"/>
                      <a:ext cx="372094" cy="146880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50000">
                          <a:schemeClr val="bg1"/>
                        </a:gs>
                        <a:gs pos="100000">
                          <a:schemeClr val="bg1">
                            <a:lumMod val="65000"/>
                          </a:schemeClr>
                        </a:gs>
                        <a:gs pos="0">
                          <a:schemeClr val="bg1">
                            <a:lumMod val="65000"/>
                          </a:schemeClr>
                        </a:gs>
                      </a:gsLst>
                      <a:lin ang="5400000" scaled="0"/>
                    </a:gra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23" name="Полилиния 260">
                    <a:extLst>
                      <a:ext uri="{FF2B5EF4-FFF2-40B4-BE49-F238E27FC236}">
                        <a16:creationId xmlns:a16="http://schemas.microsoft.com/office/drawing/2014/main" id="{27A71692-11F4-4947-9184-F90883BFC4DA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2982938" y="2212039"/>
                    <a:ext cx="232026" cy="72507"/>
                  </a:xfrm>
                  <a:custGeom>
                    <a:avLst/>
                    <a:gdLst>
                      <a:gd name="connsiteX0" fmla="*/ 0 w 640080"/>
                      <a:gd name="connsiteY0" fmla="*/ 200151 h 207771"/>
                      <a:gd name="connsiteX1" fmla="*/ 121920 w 640080"/>
                      <a:gd name="connsiteY1" fmla="*/ 24891 h 207771"/>
                      <a:gd name="connsiteX2" fmla="*/ 358140 w 640080"/>
                      <a:gd name="connsiteY2" fmla="*/ 2031 h 207771"/>
                      <a:gd name="connsiteX3" fmla="*/ 556260 w 640080"/>
                      <a:gd name="connsiteY3" fmla="*/ 32511 h 207771"/>
                      <a:gd name="connsiteX4" fmla="*/ 640080 w 640080"/>
                      <a:gd name="connsiteY4" fmla="*/ 207771 h 207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0080" h="207771">
                        <a:moveTo>
                          <a:pt x="0" y="200151"/>
                        </a:moveTo>
                        <a:cubicBezTo>
                          <a:pt x="31115" y="129031"/>
                          <a:pt x="62230" y="57911"/>
                          <a:pt x="121920" y="24891"/>
                        </a:cubicBezTo>
                        <a:cubicBezTo>
                          <a:pt x="181610" y="-8129"/>
                          <a:pt x="285750" y="761"/>
                          <a:pt x="358140" y="2031"/>
                        </a:cubicBezTo>
                        <a:cubicBezTo>
                          <a:pt x="430530" y="3301"/>
                          <a:pt x="509270" y="-1779"/>
                          <a:pt x="556260" y="32511"/>
                        </a:cubicBezTo>
                        <a:cubicBezTo>
                          <a:pt x="603250" y="66801"/>
                          <a:pt x="621665" y="137286"/>
                          <a:pt x="640080" y="207771"/>
                        </a:cubicBezTo>
                      </a:path>
                    </a:pathLst>
                  </a:cu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4" name="Скругленный прямоугольник 70">
                    <a:extLst>
                      <a:ext uri="{FF2B5EF4-FFF2-40B4-BE49-F238E27FC236}">
                        <a16:creationId xmlns:a16="http://schemas.microsoft.com/office/drawing/2014/main" id="{DC8D6172-B1D9-4A38-95A8-520DCFA5600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920843" y="2426713"/>
                    <a:ext cx="400110" cy="132193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75000">
                        <a:srgbClr val="996600"/>
                      </a:gs>
                      <a:gs pos="25000">
                        <a:srgbClr val="996600"/>
                      </a:gs>
                      <a:gs pos="100000">
                        <a:srgbClr val="996600"/>
                      </a:gs>
                      <a:gs pos="0">
                        <a:srgbClr val="6633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Скругленный прямоугольник 70">
                    <a:extLst>
                      <a:ext uri="{FF2B5EF4-FFF2-40B4-BE49-F238E27FC236}">
                        <a16:creationId xmlns:a16="http://schemas.microsoft.com/office/drawing/2014/main" id="{7E932B87-791B-40A5-BF5D-F062284A670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63888" y="1980590"/>
                    <a:ext cx="281674" cy="132192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75000">
                        <a:srgbClr val="996600"/>
                      </a:gs>
                      <a:gs pos="25000">
                        <a:srgbClr val="996600"/>
                      </a:gs>
                      <a:gs pos="100000">
                        <a:srgbClr val="996600"/>
                      </a:gs>
                      <a:gs pos="0">
                        <a:srgbClr val="6633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Скругленный прямоугольник 88">
                    <a:extLst>
                      <a:ext uri="{FF2B5EF4-FFF2-40B4-BE49-F238E27FC236}">
                        <a16:creationId xmlns:a16="http://schemas.microsoft.com/office/drawing/2014/main" id="{B1F40D50-7D9F-4B67-AEF0-478BF42358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65679" y="2012810"/>
                    <a:ext cx="340912" cy="132192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65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Прямоугольник: скругленные углы 443">
                    <a:extLst>
                      <a:ext uri="{FF2B5EF4-FFF2-40B4-BE49-F238E27FC236}">
                        <a16:creationId xmlns:a16="http://schemas.microsoft.com/office/drawing/2014/main" id="{92949FE2-1A8D-4FDB-A3C2-7B68E63B93AF}"/>
                      </a:ext>
                    </a:extLst>
                  </p:cNvPr>
                  <p:cNvSpPr/>
                  <p:nvPr/>
                </p:nvSpPr>
                <p:spPr>
                  <a:xfrm>
                    <a:off x="354679" y="2196732"/>
                    <a:ext cx="3732139" cy="561014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8B3E3A8-713D-4F9D-A3E8-051B4980EBB0}"/>
                </a:ext>
              </a:extLst>
            </p:cNvPr>
            <p:cNvSpPr txBox="1"/>
            <p:nvPr/>
          </p:nvSpPr>
          <p:spPr>
            <a:xfrm>
              <a:off x="98766" y="2448464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c-FLIP</a:t>
              </a:r>
              <a:endParaRPr lang="ru-RU" sz="1400" dirty="0"/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3DAB2C46-7FD2-443E-84AD-FA71C49097D4}"/>
                </a:ext>
              </a:extLst>
            </p:cNvPr>
            <p:cNvSpPr txBox="1"/>
            <p:nvPr/>
          </p:nvSpPr>
          <p:spPr>
            <a:xfrm>
              <a:off x="2089581" y="2456197"/>
              <a:ext cx="581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FADD</a:t>
              </a:r>
              <a:endParaRPr lang="ru-RU" sz="1400" dirty="0"/>
            </a:p>
          </p:txBody>
        </p:sp>
      </p:grp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6C9F6F31-7804-4C15-9A9D-F66396A4D086}"/>
              </a:ext>
            </a:extLst>
          </p:cNvPr>
          <p:cNvCxnSpPr>
            <a:cxnSpLocks/>
          </p:cNvCxnSpPr>
          <p:nvPr/>
        </p:nvCxnSpPr>
        <p:spPr>
          <a:xfrm flipH="1">
            <a:off x="1123879" y="1794902"/>
            <a:ext cx="1" cy="397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CEE2824-F48C-446A-9480-34354208A74B}"/>
              </a:ext>
            </a:extLst>
          </p:cNvPr>
          <p:cNvSpPr txBox="1"/>
          <p:nvPr/>
        </p:nvSpPr>
        <p:spPr>
          <a:xfrm>
            <a:off x="5225965" y="3474654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?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63FCF43-AB63-41DA-A732-AD21A4384160}"/>
              </a:ext>
            </a:extLst>
          </p:cNvPr>
          <p:cNvGrpSpPr/>
          <p:nvPr/>
        </p:nvGrpSpPr>
        <p:grpSpPr>
          <a:xfrm>
            <a:off x="4396421" y="780029"/>
            <a:ext cx="1739376" cy="341736"/>
            <a:chOff x="3119055" y="1083939"/>
            <a:chExt cx="1739376" cy="341736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E0276C2-218D-43D6-8036-E101507A0559}"/>
                </a:ext>
              </a:extLst>
            </p:cNvPr>
            <p:cNvSpPr txBox="1"/>
            <p:nvPr/>
          </p:nvSpPr>
          <p:spPr>
            <a:xfrm>
              <a:off x="3789228" y="1116307"/>
              <a:ext cx="10692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прокаспаза-8</a:t>
              </a:r>
            </a:p>
          </p:txBody>
        </p: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09BA285E-43F3-4BE6-BE2E-5F26A22BA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520" b="70677" l="26829" r="47038">
                          <a14:foregroundMark x1="34030" y1="65414" x2="34030" y2="65414"/>
                          <a14:foregroundMark x1="28165" y1="47798" x2="28165" y2="47798"/>
                          <a14:foregroundMark x1="26945" y1="46617" x2="26945" y2="46617"/>
                          <a14:foregroundMark x1="35482" y1="70677" x2="35482" y2="70677"/>
                          <a14:foregroundMark x1="47038" y1="47583" x2="47038" y2="47583"/>
                          <a14:foregroundMark x1="44425" y1="36520" x2="44425" y2="36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1" t="58579" r="50868" b="26684"/>
            <a:stretch/>
          </p:blipFill>
          <p:spPr>
            <a:xfrm>
              <a:off x="3119055" y="1083939"/>
              <a:ext cx="994259" cy="341736"/>
            </a:xfrm>
            <a:prstGeom prst="rect">
              <a:avLst/>
            </a:prstGeom>
          </p:spPr>
        </p:pic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A3145CAF-3E47-4DD6-B76B-EF13B6D789E6}"/>
              </a:ext>
            </a:extLst>
          </p:cNvPr>
          <p:cNvSpPr txBox="1"/>
          <p:nvPr/>
        </p:nvSpPr>
        <p:spPr>
          <a:xfrm>
            <a:off x="4481194" y="396687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c-FLIP</a:t>
            </a:r>
            <a:endParaRPr lang="ru-RU" sz="12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9A04F4A-7E02-4CEA-B189-E2AB213111D6}"/>
              </a:ext>
            </a:extLst>
          </p:cNvPr>
          <p:cNvSpPr txBox="1"/>
          <p:nvPr/>
        </p:nvSpPr>
        <p:spPr>
          <a:xfrm>
            <a:off x="5762371" y="3967840"/>
            <a:ext cx="525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FADD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0697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Облачко с текстом: прямоугольное со скругленными углами 183">
            <a:extLst>
              <a:ext uri="{FF2B5EF4-FFF2-40B4-BE49-F238E27FC236}">
                <a16:creationId xmlns:a16="http://schemas.microsoft.com/office/drawing/2014/main" id="{EEC55CA2-6AA3-451C-AC8E-90B2008D4BA6}"/>
              </a:ext>
            </a:extLst>
          </p:cNvPr>
          <p:cNvSpPr/>
          <p:nvPr/>
        </p:nvSpPr>
        <p:spPr>
          <a:xfrm rot="5400000">
            <a:off x="4744027" y="545260"/>
            <a:ext cx="4110109" cy="4418674"/>
          </a:xfrm>
          <a:prstGeom prst="wedgeRoundRectCallout">
            <a:avLst>
              <a:gd name="adj1" fmla="val 21573"/>
              <a:gd name="adj2" fmla="val 60604"/>
              <a:gd name="adj3" fmla="val 16667"/>
            </a:avLst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1" name="Рисунок 210">
            <a:extLst>
              <a:ext uri="{FF2B5EF4-FFF2-40B4-BE49-F238E27FC236}">
                <a16:creationId xmlns:a16="http://schemas.microsoft.com/office/drawing/2014/main" id="{16545AE2-651F-4650-8455-3661D8C3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618" y="1019277"/>
            <a:ext cx="2729292" cy="1294600"/>
          </a:xfrm>
          <a:prstGeom prst="rect">
            <a:avLst/>
          </a:prstGeom>
        </p:spPr>
      </p:pic>
      <p:pic>
        <p:nvPicPr>
          <p:cNvPr id="212" name="Picture 3">
            <a:extLst>
              <a:ext uri="{FF2B5EF4-FFF2-40B4-BE49-F238E27FC236}">
                <a16:creationId xmlns:a16="http://schemas.microsoft.com/office/drawing/2014/main" id="{000B291F-F401-4B5B-BEBD-5E736A9B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80" y="1383177"/>
            <a:ext cx="1252944" cy="83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DEA2A843-FEA8-4F65-9595-BFDDF4C8EEA7}"/>
              </a:ext>
            </a:extLst>
          </p:cNvPr>
          <p:cNvSpPr txBox="1"/>
          <p:nvPr/>
        </p:nvSpPr>
        <p:spPr>
          <a:xfrm>
            <a:off x="4854800" y="2805495"/>
            <a:ext cx="37866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Способен ли </a:t>
            </a:r>
            <a:r>
              <a:rPr lang="en-US" sz="1400" dirty="0"/>
              <a:t>c-FLIP DED1 </a:t>
            </a:r>
            <a:r>
              <a:rPr lang="ru-RU" sz="1400" dirty="0"/>
              <a:t>напрямую</a:t>
            </a:r>
            <a:r>
              <a:rPr lang="en-US" sz="1400" dirty="0"/>
              <a:t> </a:t>
            </a:r>
            <a:r>
              <a:rPr lang="ru-RU" sz="1400" dirty="0"/>
              <a:t>взаимодействовать с </a:t>
            </a:r>
            <a:r>
              <a:rPr lang="en-US" sz="1400" dirty="0"/>
              <a:t>NEMO 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Имеется ли данное взаимодействие в составе комплекса </a:t>
            </a:r>
            <a:r>
              <a:rPr lang="en-US" sz="1400" dirty="0"/>
              <a:t>DISC?</a:t>
            </a: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/>
              <a:t>Существуют ли общие механизмы активации сигнального пути </a:t>
            </a:r>
            <a:r>
              <a:rPr lang="en-US" sz="1400" dirty="0"/>
              <a:t>NF-kB</a:t>
            </a:r>
            <a:r>
              <a:rPr lang="ru-RU" sz="1400" dirty="0"/>
              <a:t> у белков </a:t>
            </a:r>
            <a:r>
              <a:rPr lang="en-US" sz="1400" dirty="0"/>
              <a:t>c-FLIP </a:t>
            </a:r>
            <a:r>
              <a:rPr lang="ru-RU" sz="1400" dirty="0"/>
              <a:t>и </a:t>
            </a:r>
            <a:r>
              <a:rPr lang="en-US" sz="1400" dirty="0" err="1"/>
              <a:t>ks</a:t>
            </a:r>
            <a:r>
              <a:rPr lang="en-US" sz="1400" dirty="0"/>
              <a:t>-v-FLIP?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4B4D13B4-B963-4285-984F-A4BC31032B2D}"/>
              </a:ext>
            </a:extLst>
          </p:cNvPr>
          <p:cNvSpPr txBox="1"/>
          <p:nvPr/>
        </p:nvSpPr>
        <p:spPr>
          <a:xfrm>
            <a:off x="5840046" y="2356887"/>
            <a:ext cx="22349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[PDB ID 3CL3]</a:t>
            </a:r>
          </a:p>
          <a:p>
            <a:r>
              <a:rPr lang="en-US" sz="1100" i="1" dirty="0" err="1"/>
              <a:t>Bagneris</a:t>
            </a:r>
            <a:r>
              <a:rPr lang="en-US" sz="1100" i="1" dirty="0"/>
              <a:t> et al., Molecular Cell, 2008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2842BD53-ADCB-4DE0-AC60-52EC784339DF}"/>
              </a:ext>
            </a:extLst>
          </p:cNvPr>
          <p:cNvSpPr txBox="1"/>
          <p:nvPr/>
        </p:nvSpPr>
        <p:spPr>
          <a:xfrm>
            <a:off x="1" y="4230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Вирусный гомолог белка</a:t>
            </a:r>
            <a:r>
              <a:rPr lang="en-US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 c-FLIP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способен активировать сигнальный путь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выживания клеток </a:t>
            </a:r>
            <a:r>
              <a:rPr lang="en-US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NF-kB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81554965-AF84-42CF-88DF-6E519D115EE4}"/>
              </a:ext>
            </a:extLst>
          </p:cNvPr>
          <p:cNvSpPr txBox="1"/>
          <p:nvPr/>
        </p:nvSpPr>
        <p:spPr>
          <a:xfrm>
            <a:off x="7513753" y="833899"/>
            <a:ext cx="1317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Kaposi sarcoma</a:t>
            </a:r>
          </a:p>
          <a:p>
            <a:pPr algn="ctr"/>
            <a:r>
              <a:rPr lang="en-US" sz="1400" dirty="0"/>
              <a:t> v-FLIP</a:t>
            </a:r>
            <a:endParaRPr lang="ru-RU" sz="1400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0599533-657C-4EAD-9BD8-BCE9E1178D90}"/>
              </a:ext>
            </a:extLst>
          </p:cNvPr>
          <p:cNvSpPr txBox="1"/>
          <p:nvPr/>
        </p:nvSpPr>
        <p:spPr>
          <a:xfrm>
            <a:off x="2687811" y="2382996"/>
            <a:ext cx="2145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ks</a:t>
            </a:r>
            <a:r>
              <a:rPr lang="en-US" sz="1400" dirty="0"/>
              <a:t>-v-FLIP</a:t>
            </a:r>
            <a:endParaRPr lang="ru-RU" sz="14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FABD53E-E32B-46AB-97CE-E56860B1C1F6}"/>
              </a:ext>
            </a:extLst>
          </p:cNvPr>
          <p:cNvSpPr txBox="1"/>
          <p:nvPr/>
        </p:nvSpPr>
        <p:spPr>
          <a:xfrm>
            <a:off x="4372422" y="965224"/>
            <a:ext cx="2145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ks</a:t>
            </a:r>
            <a:r>
              <a:rPr lang="en-US" sz="1400" dirty="0"/>
              <a:t>-v-FLIP</a:t>
            </a:r>
            <a:endParaRPr lang="ru-RU" sz="14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797D65D-6239-4DAA-8412-F92D226C3202}"/>
              </a:ext>
            </a:extLst>
          </p:cNvPr>
          <p:cNvSpPr txBox="1"/>
          <p:nvPr/>
        </p:nvSpPr>
        <p:spPr>
          <a:xfrm>
            <a:off x="5112273" y="2043943"/>
            <a:ext cx="2145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NEMO</a:t>
            </a:r>
            <a:endParaRPr lang="ru-RU" sz="1400" dirty="0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E3A4974-81F3-4CC0-92CF-E7D3BD638F58}"/>
              </a:ext>
            </a:extLst>
          </p:cNvPr>
          <p:cNvCxnSpPr>
            <a:cxnSpLocks/>
          </p:cNvCxnSpPr>
          <p:nvPr/>
        </p:nvCxnSpPr>
        <p:spPr>
          <a:xfrm flipH="1" flipV="1">
            <a:off x="6185034" y="1861651"/>
            <a:ext cx="1" cy="242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8BF8994E-27EA-4B99-B5F9-0004F2C84D68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1329155"/>
            <a:ext cx="4301571" cy="3488719"/>
            <a:chOff x="126326" y="922280"/>
            <a:chExt cx="4756765" cy="3866152"/>
          </a:xfrm>
        </p:grpSpPr>
        <p:cxnSp>
          <p:nvCxnSpPr>
            <p:cNvPr id="202" name="Прямая со стрелкой 201">
              <a:extLst>
                <a:ext uri="{FF2B5EF4-FFF2-40B4-BE49-F238E27FC236}">
                  <a16:creationId xmlns:a16="http://schemas.microsoft.com/office/drawing/2014/main" id="{7AE8DB49-0250-4C39-A868-CE7640F0F112}"/>
                </a:ext>
              </a:extLst>
            </p:cNvPr>
            <p:cNvCxnSpPr>
              <a:cxnSpLocks/>
            </p:cNvCxnSpPr>
            <p:nvPr/>
          </p:nvCxnSpPr>
          <p:spPr>
            <a:xfrm>
              <a:off x="3401870" y="2807749"/>
              <a:ext cx="166487" cy="558125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F0381F5E-67A9-4418-8E28-19610D705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5381" y="3365874"/>
              <a:ext cx="535050" cy="800231"/>
            </a:xfrm>
            <a:prstGeom prst="rect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E7A45931-1D6E-4E74-B40D-14312BC670D9}"/>
                </a:ext>
              </a:extLst>
            </p:cNvPr>
            <p:cNvSpPr txBox="1"/>
            <p:nvPr/>
          </p:nvSpPr>
          <p:spPr>
            <a:xfrm>
              <a:off x="2737568" y="4265212"/>
              <a:ext cx="2145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Сигнальный путь выживания </a:t>
              </a:r>
              <a:r>
                <a:rPr lang="en-US" sz="1400" dirty="0"/>
                <a:t>NF-kB</a:t>
              </a:r>
              <a:endParaRPr lang="ru-RU" sz="1400" dirty="0"/>
            </a:p>
          </p:txBody>
        </p:sp>
        <p:sp>
          <p:nvSpPr>
            <p:cNvPr id="213" name="Прямоугольник: скругленные углы 212">
              <a:extLst>
                <a:ext uri="{FF2B5EF4-FFF2-40B4-BE49-F238E27FC236}">
                  <a16:creationId xmlns:a16="http://schemas.microsoft.com/office/drawing/2014/main" id="{520778A1-0C22-4E7B-82E2-646D2A4C1AFE}"/>
                </a:ext>
              </a:extLst>
            </p:cNvPr>
            <p:cNvSpPr/>
            <p:nvPr/>
          </p:nvSpPr>
          <p:spPr>
            <a:xfrm>
              <a:off x="3258046" y="2018796"/>
              <a:ext cx="1217001" cy="2235118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5" name="Группа 214">
              <a:extLst>
                <a:ext uri="{FF2B5EF4-FFF2-40B4-BE49-F238E27FC236}">
                  <a16:creationId xmlns:a16="http://schemas.microsoft.com/office/drawing/2014/main" id="{89A9967B-9E65-4D73-BA79-DB4801F0A7FC}"/>
                </a:ext>
              </a:extLst>
            </p:cNvPr>
            <p:cNvGrpSpPr/>
            <p:nvPr/>
          </p:nvGrpSpPr>
          <p:grpSpPr>
            <a:xfrm>
              <a:off x="3974835" y="2394956"/>
              <a:ext cx="329191" cy="430386"/>
              <a:chOff x="-2095352" y="4441227"/>
              <a:chExt cx="365768" cy="478207"/>
            </a:xfrm>
          </p:grpSpPr>
          <p:sp>
            <p:nvSpPr>
              <p:cNvPr id="216" name="Полилиния 260">
                <a:extLst>
                  <a:ext uri="{FF2B5EF4-FFF2-40B4-BE49-F238E27FC236}">
                    <a16:creationId xmlns:a16="http://schemas.microsoft.com/office/drawing/2014/main" id="{FC67F043-A5DC-4470-B274-02325EDFDB70}"/>
                  </a:ext>
                </a:extLst>
              </p:cNvPr>
              <p:cNvSpPr/>
              <p:nvPr/>
            </p:nvSpPr>
            <p:spPr>
              <a:xfrm>
                <a:off x="-1981590" y="4441227"/>
                <a:ext cx="117032" cy="86516"/>
              </a:xfrm>
              <a:custGeom>
                <a:avLst/>
                <a:gdLst>
                  <a:gd name="connsiteX0" fmla="*/ 0 w 640080"/>
                  <a:gd name="connsiteY0" fmla="*/ 200151 h 207771"/>
                  <a:gd name="connsiteX1" fmla="*/ 121920 w 640080"/>
                  <a:gd name="connsiteY1" fmla="*/ 24891 h 207771"/>
                  <a:gd name="connsiteX2" fmla="*/ 358140 w 640080"/>
                  <a:gd name="connsiteY2" fmla="*/ 2031 h 207771"/>
                  <a:gd name="connsiteX3" fmla="*/ 556260 w 640080"/>
                  <a:gd name="connsiteY3" fmla="*/ 32511 h 207771"/>
                  <a:gd name="connsiteX4" fmla="*/ 640080 w 640080"/>
                  <a:gd name="connsiteY4" fmla="*/ 207771 h 20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80" h="207771">
                    <a:moveTo>
                      <a:pt x="0" y="200151"/>
                    </a:moveTo>
                    <a:cubicBezTo>
                      <a:pt x="31115" y="129031"/>
                      <a:pt x="62230" y="57911"/>
                      <a:pt x="121920" y="24891"/>
                    </a:cubicBezTo>
                    <a:cubicBezTo>
                      <a:pt x="181610" y="-8129"/>
                      <a:pt x="285750" y="761"/>
                      <a:pt x="358140" y="2031"/>
                    </a:cubicBezTo>
                    <a:cubicBezTo>
                      <a:pt x="430530" y="3301"/>
                      <a:pt x="509270" y="-1779"/>
                      <a:pt x="556260" y="32511"/>
                    </a:cubicBezTo>
                    <a:cubicBezTo>
                      <a:pt x="603250" y="66801"/>
                      <a:pt x="621665" y="137286"/>
                      <a:pt x="640080" y="207771"/>
                    </a:cubicBezTo>
                  </a:path>
                </a:pathLst>
              </a:cu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Скругленный прямоугольник 261">
                <a:extLst>
                  <a:ext uri="{FF2B5EF4-FFF2-40B4-BE49-F238E27FC236}">
                    <a16:creationId xmlns:a16="http://schemas.microsoft.com/office/drawing/2014/main" id="{72AD07D0-1EEE-481E-B0DB-3109D7754FD3}"/>
                  </a:ext>
                </a:extLst>
              </p:cNvPr>
              <p:cNvSpPr/>
              <p:nvPr/>
            </p:nvSpPr>
            <p:spPr>
              <a:xfrm rot="5400000">
                <a:off x="-1991961" y="4581381"/>
                <a:ext cx="376990" cy="145996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F0000"/>
                  </a:gs>
                  <a:gs pos="0">
                    <a:srgbClr val="FF0000"/>
                  </a:gs>
                  <a:gs pos="50000">
                    <a:schemeClr val="accent2">
                      <a:lumMod val="20000"/>
                      <a:lumOff val="8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Скругленный прямоугольник 262">
                <a:extLst>
                  <a:ext uri="{FF2B5EF4-FFF2-40B4-BE49-F238E27FC236}">
                    <a16:creationId xmlns:a16="http://schemas.microsoft.com/office/drawing/2014/main" id="{381AA53B-EC4B-4A7F-82C5-00A10C46529B}"/>
                  </a:ext>
                </a:extLst>
              </p:cNvPr>
              <p:cNvSpPr/>
              <p:nvPr/>
            </p:nvSpPr>
            <p:spPr>
              <a:xfrm rot="5400000">
                <a:off x="-2245822" y="4619219"/>
                <a:ext cx="453550" cy="146880"/>
              </a:xfrm>
              <a:prstGeom prst="roundRect">
                <a:avLst>
                  <a:gd name="adj" fmla="val 9108"/>
                </a:avLst>
              </a:prstGeom>
              <a:gradFill>
                <a:gsLst>
                  <a:gs pos="99000">
                    <a:srgbClr val="FF0000"/>
                  </a:gs>
                  <a:gs pos="0">
                    <a:srgbClr val="FF0000"/>
                  </a:gs>
                  <a:gs pos="5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Скругленный прямоугольник 265">
                <a:extLst>
                  <a:ext uri="{FF2B5EF4-FFF2-40B4-BE49-F238E27FC236}">
                    <a16:creationId xmlns:a16="http://schemas.microsoft.com/office/drawing/2014/main" id="{4B5CCBDD-C8A1-4E9C-9526-B6B23094802D}"/>
                  </a:ext>
                </a:extLst>
              </p:cNvPr>
              <p:cNvSpPr/>
              <p:nvPr/>
            </p:nvSpPr>
            <p:spPr>
              <a:xfrm rot="5400000">
                <a:off x="-2250048" y="4617858"/>
                <a:ext cx="456271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Скругленный прямоугольник 266">
                <a:extLst>
                  <a:ext uri="{FF2B5EF4-FFF2-40B4-BE49-F238E27FC236}">
                    <a16:creationId xmlns:a16="http://schemas.microsoft.com/office/drawing/2014/main" id="{9BBD87A6-BC12-4F8C-A880-ED0BA0736F68}"/>
                  </a:ext>
                </a:extLst>
              </p:cNvPr>
              <p:cNvSpPr/>
              <p:nvPr/>
            </p:nvSpPr>
            <p:spPr>
              <a:xfrm rot="5400000">
                <a:off x="-1991520" y="4580939"/>
                <a:ext cx="376992" cy="146880"/>
              </a:xfrm>
              <a:prstGeom prst="roundRect">
                <a:avLst>
                  <a:gd name="adj" fmla="val 9108"/>
                </a:avLst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3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38" name="Прямая со стрелкой 237">
              <a:extLst>
                <a:ext uri="{FF2B5EF4-FFF2-40B4-BE49-F238E27FC236}">
                  <a16:creationId xmlns:a16="http://schemas.microsoft.com/office/drawing/2014/main" id="{4BC90284-7112-4CC2-93D7-BABA62A82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5750" y="2947827"/>
              <a:ext cx="284799" cy="38113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6" name="Группа 395">
              <a:extLst>
                <a:ext uri="{FF2B5EF4-FFF2-40B4-BE49-F238E27FC236}">
                  <a16:creationId xmlns:a16="http://schemas.microsoft.com/office/drawing/2014/main" id="{E5DB041B-DD09-44BF-82B0-5201DFB391D5}"/>
                </a:ext>
              </a:extLst>
            </p:cNvPr>
            <p:cNvGrpSpPr/>
            <p:nvPr/>
          </p:nvGrpSpPr>
          <p:grpSpPr>
            <a:xfrm>
              <a:off x="126326" y="922280"/>
              <a:ext cx="4549645" cy="2406679"/>
              <a:chOff x="563932" y="922280"/>
              <a:chExt cx="4549645" cy="2406679"/>
            </a:xfrm>
          </p:grpSpPr>
          <p:sp>
            <p:nvSpPr>
              <p:cNvPr id="398" name="Прямоугольник 397">
                <a:extLst>
                  <a:ext uri="{FF2B5EF4-FFF2-40B4-BE49-F238E27FC236}">
                    <a16:creationId xmlns:a16="http://schemas.microsoft.com/office/drawing/2014/main" id="{0E0A5A2B-E18A-4FA9-8EC6-0845C49FB505}"/>
                  </a:ext>
                </a:extLst>
              </p:cNvPr>
              <p:cNvSpPr/>
              <p:nvPr/>
            </p:nvSpPr>
            <p:spPr>
              <a:xfrm>
                <a:off x="563932" y="1542224"/>
                <a:ext cx="4549645" cy="30059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97" name="Группа 396">
                <a:extLst>
                  <a:ext uri="{FF2B5EF4-FFF2-40B4-BE49-F238E27FC236}">
                    <a16:creationId xmlns:a16="http://schemas.microsoft.com/office/drawing/2014/main" id="{37BEF127-56AF-41EB-B01F-563E4CDAA916}"/>
                  </a:ext>
                </a:extLst>
              </p:cNvPr>
              <p:cNvGrpSpPr/>
              <p:nvPr/>
            </p:nvGrpSpPr>
            <p:grpSpPr>
              <a:xfrm>
                <a:off x="935927" y="922280"/>
                <a:ext cx="2933776" cy="2406679"/>
                <a:chOff x="935927" y="922280"/>
                <a:chExt cx="2933776" cy="2406679"/>
              </a:xfrm>
            </p:grpSpPr>
            <p:sp>
              <p:nvSpPr>
                <p:cNvPr id="400" name="Дуга 399">
                  <a:extLst>
                    <a:ext uri="{FF2B5EF4-FFF2-40B4-BE49-F238E27FC236}">
                      <a16:creationId xmlns:a16="http://schemas.microsoft.com/office/drawing/2014/main" id="{24F20BD9-C91B-4E49-97CE-D37EA1B2EAEF}"/>
                    </a:ext>
                  </a:extLst>
                </p:cNvPr>
                <p:cNvSpPr/>
                <p:nvPr/>
              </p:nvSpPr>
              <p:spPr>
                <a:xfrm rot="9471133">
                  <a:off x="1127346" y="3049862"/>
                  <a:ext cx="368967" cy="172986"/>
                </a:xfrm>
                <a:prstGeom prst="arc">
                  <a:avLst>
                    <a:gd name="adj1" fmla="val 16200000"/>
                    <a:gd name="adj2" fmla="val 511640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1" name="Дуга 400">
                  <a:extLst>
                    <a:ext uri="{FF2B5EF4-FFF2-40B4-BE49-F238E27FC236}">
                      <a16:creationId xmlns:a16="http://schemas.microsoft.com/office/drawing/2014/main" id="{ADC01107-6605-4598-97D1-124A97CB0CED}"/>
                    </a:ext>
                  </a:extLst>
                </p:cNvPr>
                <p:cNvSpPr/>
                <p:nvPr/>
              </p:nvSpPr>
              <p:spPr>
                <a:xfrm rot="9017350">
                  <a:off x="3198105" y="3094922"/>
                  <a:ext cx="368967" cy="172986"/>
                </a:xfrm>
                <a:prstGeom prst="arc">
                  <a:avLst>
                    <a:gd name="adj1" fmla="val 16200000"/>
                    <a:gd name="adj2" fmla="val 511640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2" name="Дуга 401">
                  <a:extLst>
                    <a:ext uri="{FF2B5EF4-FFF2-40B4-BE49-F238E27FC236}">
                      <a16:creationId xmlns:a16="http://schemas.microsoft.com/office/drawing/2014/main" id="{25F91E64-E2DA-48E1-8A77-9328B2FF33C2}"/>
                    </a:ext>
                  </a:extLst>
                </p:cNvPr>
                <p:cNvSpPr/>
                <p:nvPr/>
              </p:nvSpPr>
              <p:spPr>
                <a:xfrm rot="8823944">
                  <a:off x="1563588" y="3087329"/>
                  <a:ext cx="368967" cy="172986"/>
                </a:xfrm>
                <a:prstGeom prst="arc">
                  <a:avLst>
                    <a:gd name="adj1" fmla="val 16200000"/>
                    <a:gd name="adj2" fmla="val 511640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3" name="Дуга 402">
                  <a:extLst>
                    <a:ext uri="{FF2B5EF4-FFF2-40B4-BE49-F238E27FC236}">
                      <a16:creationId xmlns:a16="http://schemas.microsoft.com/office/drawing/2014/main" id="{8C76FE2A-D6C8-4034-96EB-FA39AA251F15}"/>
                    </a:ext>
                  </a:extLst>
                </p:cNvPr>
                <p:cNvSpPr/>
                <p:nvPr/>
              </p:nvSpPr>
              <p:spPr>
                <a:xfrm rot="19112517">
                  <a:off x="1772443" y="2939277"/>
                  <a:ext cx="368967" cy="172986"/>
                </a:xfrm>
                <a:prstGeom prst="arc">
                  <a:avLst>
                    <a:gd name="adj1" fmla="val 16200000"/>
                    <a:gd name="adj2" fmla="val 511640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4" name="Полилиния: фигура 403">
                  <a:extLst>
                    <a:ext uri="{FF2B5EF4-FFF2-40B4-BE49-F238E27FC236}">
                      <a16:creationId xmlns:a16="http://schemas.microsoft.com/office/drawing/2014/main" id="{90E9C49E-E4DB-438B-B586-568A1821DDF9}"/>
                    </a:ext>
                  </a:extLst>
                </p:cNvPr>
                <p:cNvSpPr/>
                <p:nvPr/>
              </p:nvSpPr>
              <p:spPr>
                <a:xfrm rot="21403274">
                  <a:off x="3586935" y="2635560"/>
                  <a:ext cx="63551" cy="279400"/>
                </a:xfrm>
                <a:custGeom>
                  <a:avLst/>
                  <a:gdLst>
                    <a:gd name="connsiteX0" fmla="*/ 12751 w 63551"/>
                    <a:gd name="connsiteY0" fmla="*/ 0 h 279400"/>
                    <a:gd name="connsiteX1" fmla="*/ 51 w 63551"/>
                    <a:gd name="connsiteY1" fmla="*/ 76200 h 279400"/>
                    <a:gd name="connsiteX2" fmla="*/ 38151 w 63551"/>
                    <a:gd name="connsiteY2" fmla="*/ 152400 h 279400"/>
                    <a:gd name="connsiteX3" fmla="*/ 57201 w 63551"/>
                    <a:gd name="connsiteY3" fmla="*/ 165100 h 279400"/>
                    <a:gd name="connsiteX4" fmla="*/ 63551 w 63551"/>
                    <a:gd name="connsiteY4" fmla="*/ 184150 h 279400"/>
                    <a:gd name="connsiteX5" fmla="*/ 57201 w 63551"/>
                    <a:gd name="connsiteY5" fmla="*/ 228600 h 279400"/>
                    <a:gd name="connsiteX6" fmla="*/ 19101 w 63551"/>
                    <a:gd name="connsiteY6" fmla="*/ 279400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551" h="279400">
                      <a:moveTo>
                        <a:pt x="12751" y="0"/>
                      </a:moveTo>
                      <a:cubicBezTo>
                        <a:pt x="9777" y="14872"/>
                        <a:pt x="-824" y="64823"/>
                        <a:pt x="51" y="76200"/>
                      </a:cubicBezTo>
                      <a:cubicBezTo>
                        <a:pt x="1422" y="94018"/>
                        <a:pt x="23746" y="142797"/>
                        <a:pt x="38151" y="152400"/>
                      </a:cubicBezTo>
                      <a:lnTo>
                        <a:pt x="57201" y="165100"/>
                      </a:lnTo>
                      <a:cubicBezTo>
                        <a:pt x="59318" y="171450"/>
                        <a:pt x="63551" y="177457"/>
                        <a:pt x="63551" y="184150"/>
                      </a:cubicBezTo>
                      <a:cubicBezTo>
                        <a:pt x="63551" y="199117"/>
                        <a:pt x="62574" y="214631"/>
                        <a:pt x="57201" y="228600"/>
                      </a:cubicBezTo>
                      <a:cubicBezTo>
                        <a:pt x="48226" y="251936"/>
                        <a:pt x="34849" y="263652"/>
                        <a:pt x="19101" y="279400"/>
                      </a:cubicBezTo>
                    </a:path>
                  </a:pathLst>
                </a:custGeom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05" name="Группа 404">
                  <a:extLst>
                    <a:ext uri="{FF2B5EF4-FFF2-40B4-BE49-F238E27FC236}">
                      <a16:creationId xmlns:a16="http://schemas.microsoft.com/office/drawing/2014/main" id="{D1EA3F9D-331E-4006-B7A9-FB9B617F0C87}"/>
                    </a:ext>
                  </a:extLst>
                </p:cNvPr>
                <p:cNvGrpSpPr/>
                <p:nvPr/>
              </p:nvGrpSpPr>
              <p:grpSpPr>
                <a:xfrm>
                  <a:off x="2598329" y="922280"/>
                  <a:ext cx="254143" cy="427767"/>
                  <a:chOff x="4153888" y="1069662"/>
                  <a:chExt cx="326926" cy="518957"/>
                </a:xfrm>
              </p:grpSpPr>
              <p:sp>
                <p:nvSpPr>
                  <p:cNvPr id="481" name="Скругленный прямоугольник 62">
                    <a:extLst>
                      <a:ext uri="{FF2B5EF4-FFF2-40B4-BE49-F238E27FC236}">
                        <a16:creationId xmlns:a16="http://schemas.microsoft.com/office/drawing/2014/main" id="{5153FCD2-2574-4AAD-B22A-DDB28DD8DC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16448" y="1207102"/>
                    <a:ext cx="438344" cy="16346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50000">
                        <a:schemeClr val="tx2">
                          <a:lumMod val="20000"/>
                          <a:lumOff val="80000"/>
                        </a:schemeClr>
                      </a:gs>
                      <a:gs pos="98000">
                        <a:schemeClr val="tx2">
                          <a:lumMod val="60000"/>
                          <a:lumOff val="40000"/>
                        </a:schemeClr>
                      </a:gs>
                      <a:gs pos="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2" name="Скругленный прямоугольник 63">
                    <a:extLst>
                      <a:ext uri="{FF2B5EF4-FFF2-40B4-BE49-F238E27FC236}">
                        <a16:creationId xmlns:a16="http://schemas.microsoft.com/office/drawing/2014/main" id="{96DA86F4-A9C6-48C4-A583-5DBCBD01D1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79911" y="1212680"/>
                    <a:ext cx="438344" cy="16346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50000">
                        <a:schemeClr val="tx2">
                          <a:lumMod val="20000"/>
                          <a:lumOff val="80000"/>
                        </a:schemeClr>
                      </a:gs>
                      <a:gs pos="98000">
                        <a:schemeClr val="tx2">
                          <a:lumMod val="60000"/>
                          <a:lumOff val="40000"/>
                        </a:schemeClr>
                      </a:gs>
                      <a:gs pos="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3" name="Скругленный прямоугольник 64">
                    <a:extLst>
                      <a:ext uri="{FF2B5EF4-FFF2-40B4-BE49-F238E27FC236}">
                        <a16:creationId xmlns:a16="http://schemas.microsoft.com/office/drawing/2014/main" id="{29F8AE0D-2896-4E48-B3CB-18F233ADEB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00841" y="1287715"/>
                    <a:ext cx="438344" cy="16346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50000">
                        <a:schemeClr val="tx2">
                          <a:lumMod val="20000"/>
                          <a:lumOff val="80000"/>
                        </a:schemeClr>
                      </a:gs>
                      <a:gs pos="98000">
                        <a:schemeClr val="tx2">
                          <a:lumMod val="60000"/>
                          <a:lumOff val="40000"/>
                        </a:schemeClr>
                      </a:gs>
                      <a:gs pos="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406" name="Прямая соединительная линия 405">
                  <a:extLst>
                    <a:ext uri="{FF2B5EF4-FFF2-40B4-BE49-F238E27FC236}">
                      <a16:creationId xmlns:a16="http://schemas.microsoft.com/office/drawing/2014/main" id="{6F43212F-F5F7-489C-8966-3F6C1FA6B436}"/>
                    </a:ext>
                  </a:extLst>
                </p:cNvPr>
                <p:cNvCxnSpPr>
                  <a:endCxn id="480" idx="1"/>
                </p:cNvCxnSpPr>
                <p:nvPr/>
              </p:nvCxnSpPr>
              <p:spPr>
                <a:xfrm flipH="1">
                  <a:off x="2603855" y="1458200"/>
                  <a:ext cx="234901" cy="421779"/>
                </a:xfrm>
                <a:prstGeom prst="line">
                  <a:avLst/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07" name="Прямая соединительная линия 406">
                  <a:extLst>
                    <a:ext uri="{FF2B5EF4-FFF2-40B4-BE49-F238E27FC236}">
                      <a16:creationId xmlns:a16="http://schemas.microsoft.com/office/drawing/2014/main" id="{694B853B-AECF-4790-BCF4-0A83BB643A7A}"/>
                    </a:ext>
                  </a:extLst>
                </p:cNvPr>
                <p:cNvCxnSpPr/>
                <p:nvPr/>
              </p:nvCxnSpPr>
              <p:spPr>
                <a:xfrm>
                  <a:off x="2605991" y="1456953"/>
                  <a:ext cx="252044" cy="434159"/>
                </a:xfrm>
                <a:prstGeom prst="line">
                  <a:avLst/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08" name="Прямая соединительная линия 407">
                  <a:extLst>
                    <a:ext uri="{FF2B5EF4-FFF2-40B4-BE49-F238E27FC236}">
                      <a16:creationId xmlns:a16="http://schemas.microsoft.com/office/drawing/2014/main" id="{45D50A24-0EE9-4CC8-9824-C6B712D3673D}"/>
                    </a:ext>
                  </a:extLst>
                </p:cNvPr>
                <p:cNvCxnSpPr/>
                <p:nvPr/>
              </p:nvCxnSpPr>
              <p:spPr>
                <a:xfrm>
                  <a:off x="2725583" y="1450519"/>
                  <a:ext cx="0" cy="468851"/>
                </a:xfrm>
                <a:prstGeom prst="line">
                  <a:avLst/>
                </a:pr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409" name="Скругленный прямоугольник 68">
                  <a:extLst>
                    <a:ext uri="{FF2B5EF4-FFF2-40B4-BE49-F238E27FC236}">
                      <a16:creationId xmlns:a16="http://schemas.microsoft.com/office/drawing/2014/main" id="{33A040D3-346E-4D72-92EB-99236CB040AC}"/>
                    </a:ext>
                  </a:extLst>
                </p:cNvPr>
                <p:cNvSpPr/>
                <p:nvPr/>
              </p:nvSpPr>
              <p:spPr>
                <a:xfrm>
                  <a:off x="2704225" y="1525323"/>
                  <a:ext cx="41147" cy="301972"/>
                </a:xfrm>
                <a:prstGeom prst="roundRect">
                  <a:avLst/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0" name="Группа 409">
                  <a:extLst>
                    <a:ext uri="{FF2B5EF4-FFF2-40B4-BE49-F238E27FC236}">
                      <a16:creationId xmlns:a16="http://schemas.microsoft.com/office/drawing/2014/main" id="{FD19A162-F9BC-45C7-BD41-50882434F4EA}"/>
                    </a:ext>
                  </a:extLst>
                </p:cNvPr>
                <p:cNvGrpSpPr/>
                <p:nvPr/>
              </p:nvGrpSpPr>
              <p:grpSpPr>
                <a:xfrm>
                  <a:off x="2537759" y="1879979"/>
                  <a:ext cx="132941" cy="312077"/>
                  <a:chOff x="4250663" y="2707587"/>
                  <a:chExt cx="147712" cy="373517"/>
                </a:xfrm>
              </p:grpSpPr>
              <p:sp>
                <p:nvSpPr>
                  <p:cNvPr id="479" name="Скругленный прямоугольник 80">
                    <a:extLst>
                      <a:ext uri="{FF2B5EF4-FFF2-40B4-BE49-F238E27FC236}">
                        <a16:creationId xmlns:a16="http://schemas.microsoft.com/office/drawing/2014/main" id="{8B0B393B-0CD4-49E5-8192-956DA0B852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38888" y="2821617"/>
                    <a:ext cx="372094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65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80" name="Скругленный прямоугольник 82">
                    <a:extLst>
                      <a:ext uri="{FF2B5EF4-FFF2-40B4-BE49-F238E27FC236}">
                        <a16:creationId xmlns:a16="http://schemas.microsoft.com/office/drawing/2014/main" id="{3FACCC27-6264-493B-A3B9-392B1A9E02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38056" y="2820194"/>
                    <a:ext cx="372094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65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411" name="Скругленный прямоугольник 95">
                  <a:extLst>
                    <a:ext uri="{FF2B5EF4-FFF2-40B4-BE49-F238E27FC236}">
                      <a16:creationId xmlns:a16="http://schemas.microsoft.com/office/drawing/2014/main" id="{5ADF254E-5EA4-426B-84A8-BD5A79C4FD80}"/>
                    </a:ext>
                  </a:extLst>
                </p:cNvPr>
                <p:cNvSpPr/>
                <p:nvPr/>
              </p:nvSpPr>
              <p:spPr>
                <a:xfrm rot="1800000">
                  <a:off x="2698084" y="1524561"/>
                  <a:ext cx="41147" cy="301972"/>
                </a:xfrm>
                <a:prstGeom prst="roundRect">
                  <a:avLst/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" name="Скругленный прямоугольник 96">
                  <a:extLst>
                    <a:ext uri="{FF2B5EF4-FFF2-40B4-BE49-F238E27FC236}">
                      <a16:creationId xmlns:a16="http://schemas.microsoft.com/office/drawing/2014/main" id="{1CE36B94-D997-48CB-985A-54B793EC7A02}"/>
                    </a:ext>
                  </a:extLst>
                </p:cNvPr>
                <p:cNvSpPr/>
                <p:nvPr/>
              </p:nvSpPr>
              <p:spPr>
                <a:xfrm rot="19800000">
                  <a:off x="2711923" y="1525323"/>
                  <a:ext cx="41147" cy="301972"/>
                </a:xfrm>
                <a:prstGeom prst="roundRect">
                  <a:avLst/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13" name="Группа 412">
                  <a:extLst>
                    <a:ext uri="{FF2B5EF4-FFF2-40B4-BE49-F238E27FC236}">
                      <a16:creationId xmlns:a16="http://schemas.microsoft.com/office/drawing/2014/main" id="{2969C255-E55F-48AD-B864-5229511F7892}"/>
                    </a:ext>
                  </a:extLst>
                </p:cNvPr>
                <p:cNvGrpSpPr/>
                <p:nvPr/>
              </p:nvGrpSpPr>
              <p:grpSpPr>
                <a:xfrm>
                  <a:off x="2576738" y="1065960"/>
                  <a:ext cx="94533" cy="411593"/>
                  <a:chOff x="4277388" y="1807686"/>
                  <a:chExt cx="167490" cy="1408430"/>
                </a:xfrm>
              </p:grpSpPr>
              <p:sp>
                <p:nvSpPr>
                  <p:cNvPr id="476" name="Скругленный прямоугольник 98">
                    <a:extLst>
                      <a:ext uri="{FF2B5EF4-FFF2-40B4-BE49-F238E27FC236}">
                        <a16:creationId xmlns:a16="http://schemas.microsoft.com/office/drawing/2014/main" id="{8C2C5C51-B7F7-46AC-A4AF-4FC7DD5E88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8010" y="1957064"/>
                    <a:ext cx="466246" cy="16749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7" name="Скругленный прямоугольник 99">
                    <a:extLst>
                      <a:ext uri="{FF2B5EF4-FFF2-40B4-BE49-F238E27FC236}">
                        <a16:creationId xmlns:a16="http://schemas.microsoft.com/office/drawing/2014/main" id="{4A24F4CB-4509-4016-86A6-52E24E088F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8010" y="2418044"/>
                    <a:ext cx="466246" cy="16749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8" name="Скругленный прямоугольник 100">
                    <a:extLst>
                      <a:ext uri="{FF2B5EF4-FFF2-40B4-BE49-F238E27FC236}">
                        <a16:creationId xmlns:a16="http://schemas.microsoft.com/office/drawing/2014/main" id="{153F8AE2-90A1-4031-96C7-9B7BC8603B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28010" y="2899248"/>
                    <a:ext cx="466246" cy="16749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414" name="Скругленный прямоугольник 101">
                  <a:extLst>
                    <a:ext uri="{FF2B5EF4-FFF2-40B4-BE49-F238E27FC236}">
                      <a16:creationId xmlns:a16="http://schemas.microsoft.com/office/drawing/2014/main" id="{73E4EC9D-D9BA-4665-8109-65400220BBCC}"/>
                    </a:ext>
                  </a:extLst>
                </p:cNvPr>
                <p:cNvSpPr/>
                <p:nvPr/>
              </p:nvSpPr>
              <p:spPr>
                <a:xfrm rot="5400000">
                  <a:off x="2655020" y="1109593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Скругленный прямоугольник 102">
                  <a:extLst>
                    <a:ext uri="{FF2B5EF4-FFF2-40B4-BE49-F238E27FC236}">
                      <a16:creationId xmlns:a16="http://schemas.microsoft.com/office/drawing/2014/main" id="{0584C2E0-2932-4B1A-A1E2-8BED03D7B59E}"/>
                    </a:ext>
                  </a:extLst>
                </p:cNvPr>
                <p:cNvSpPr/>
                <p:nvPr/>
              </p:nvSpPr>
              <p:spPr>
                <a:xfrm rot="5400000">
                  <a:off x="2655020" y="1244307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6" name="Скругленный прямоугольник 103">
                  <a:extLst>
                    <a:ext uri="{FF2B5EF4-FFF2-40B4-BE49-F238E27FC236}">
                      <a16:creationId xmlns:a16="http://schemas.microsoft.com/office/drawing/2014/main" id="{DCB69B65-EEB8-4731-9D54-BEC90CBB03F7}"/>
                    </a:ext>
                  </a:extLst>
                </p:cNvPr>
                <p:cNvSpPr/>
                <p:nvPr/>
              </p:nvSpPr>
              <p:spPr>
                <a:xfrm rot="5400000">
                  <a:off x="2655020" y="1384932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7" name="Скругленный прямоугольник 104">
                  <a:extLst>
                    <a:ext uri="{FF2B5EF4-FFF2-40B4-BE49-F238E27FC236}">
                      <a16:creationId xmlns:a16="http://schemas.microsoft.com/office/drawing/2014/main" id="{21E40FD3-F28C-468D-8873-19D2A7EF879C}"/>
                    </a:ext>
                  </a:extLst>
                </p:cNvPr>
                <p:cNvSpPr/>
                <p:nvPr/>
              </p:nvSpPr>
              <p:spPr>
                <a:xfrm rot="5400000">
                  <a:off x="2753839" y="1086822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8" name="Скругленный прямоугольник 105">
                  <a:extLst>
                    <a:ext uri="{FF2B5EF4-FFF2-40B4-BE49-F238E27FC236}">
                      <a16:creationId xmlns:a16="http://schemas.microsoft.com/office/drawing/2014/main" id="{C2E84221-DC18-4A5A-840A-742E3F6BBA1E}"/>
                    </a:ext>
                  </a:extLst>
                </p:cNvPr>
                <p:cNvSpPr/>
                <p:nvPr/>
              </p:nvSpPr>
              <p:spPr>
                <a:xfrm rot="5400000">
                  <a:off x="2753839" y="1221536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9" name="Скругленный прямоугольник 106">
                  <a:extLst>
                    <a:ext uri="{FF2B5EF4-FFF2-40B4-BE49-F238E27FC236}">
                      <a16:creationId xmlns:a16="http://schemas.microsoft.com/office/drawing/2014/main" id="{AF68C43E-E0C4-46BF-A745-75D6E47DECAE}"/>
                    </a:ext>
                  </a:extLst>
                </p:cNvPr>
                <p:cNvSpPr/>
                <p:nvPr/>
              </p:nvSpPr>
              <p:spPr>
                <a:xfrm rot="5400000">
                  <a:off x="2753839" y="1362161"/>
                  <a:ext cx="136254" cy="9453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20" name="Группа 419">
                  <a:extLst>
                    <a:ext uri="{FF2B5EF4-FFF2-40B4-BE49-F238E27FC236}">
                      <a16:creationId xmlns:a16="http://schemas.microsoft.com/office/drawing/2014/main" id="{DD7C0CF5-B790-41E4-BE76-EEBFDBB288DC}"/>
                    </a:ext>
                  </a:extLst>
                </p:cNvPr>
                <p:cNvGrpSpPr/>
                <p:nvPr/>
              </p:nvGrpSpPr>
              <p:grpSpPr>
                <a:xfrm>
                  <a:off x="935927" y="2267338"/>
                  <a:ext cx="329192" cy="430386"/>
                  <a:chOff x="-2095352" y="4441227"/>
                  <a:chExt cx="365768" cy="478207"/>
                </a:xfrm>
              </p:grpSpPr>
              <p:sp>
                <p:nvSpPr>
                  <p:cNvPr id="471" name="Полилиния 260">
                    <a:extLst>
                      <a:ext uri="{FF2B5EF4-FFF2-40B4-BE49-F238E27FC236}">
                        <a16:creationId xmlns:a16="http://schemas.microsoft.com/office/drawing/2014/main" id="{8A2AB378-7ED7-4ADE-8BB9-E233698B5A91}"/>
                      </a:ext>
                    </a:extLst>
                  </p:cNvPr>
                  <p:cNvSpPr/>
                  <p:nvPr/>
                </p:nvSpPr>
                <p:spPr>
                  <a:xfrm>
                    <a:off x="-1981590" y="4441227"/>
                    <a:ext cx="117032" cy="86516"/>
                  </a:xfrm>
                  <a:custGeom>
                    <a:avLst/>
                    <a:gdLst>
                      <a:gd name="connsiteX0" fmla="*/ 0 w 640080"/>
                      <a:gd name="connsiteY0" fmla="*/ 200151 h 207771"/>
                      <a:gd name="connsiteX1" fmla="*/ 121920 w 640080"/>
                      <a:gd name="connsiteY1" fmla="*/ 24891 h 207771"/>
                      <a:gd name="connsiteX2" fmla="*/ 358140 w 640080"/>
                      <a:gd name="connsiteY2" fmla="*/ 2031 h 207771"/>
                      <a:gd name="connsiteX3" fmla="*/ 556260 w 640080"/>
                      <a:gd name="connsiteY3" fmla="*/ 32511 h 207771"/>
                      <a:gd name="connsiteX4" fmla="*/ 640080 w 640080"/>
                      <a:gd name="connsiteY4" fmla="*/ 207771 h 207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0080" h="207771">
                        <a:moveTo>
                          <a:pt x="0" y="200151"/>
                        </a:moveTo>
                        <a:cubicBezTo>
                          <a:pt x="31115" y="129031"/>
                          <a:pt x="62230" y="57911"/>
                          <a:pt x="121920" y="24891"/>
                        </a:cubicBezTo>
                        <a:cubicBezTo>
                          <a:pt x="181610" y="-8129"/>
                          <a:pt x="285750" y="761"/>
                          <a:pt x="358140" y="2031"/>
                        </a:cubicBezTo>
                        <a:cubicBezTo>
                          <a:pt x="430530" y="3301"/>
                          <a:pt x="509270" y="-1779"/>
                          <a:pt x="556260" y="32511"/>
                        </a:cubicBezTo>
                        <a:cubicBezTo>
                          <a:pt x="603250" y="66801"/>
                          <a:pt x="621665" y="137286"/>
                          <a:pt x="640080" y="207771"/>
                        </a:cubicBezTo>
                      </a:path>
                    </a:pathLst>
                  </a:cu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2" name="Скругленный прямоугольник 261">
                    <a:extLst>
                      <a:ext uri="{FF2B5EF4-FFF2-40B4-BE49-F238E27FC236}">
                        <a16:creationId xmlns:a16="http://schemas.microsoft.com/office/drawing/2014/main" id="{B5CEC3CE-3707-42EE-94E9-9C6DE7FA1F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991961" y="4581381"/>
                    <a:ext cx="376990" cy="145996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99000">
                        <a:srgbClr val="F0F03C">
                          <a:lumMod val="27000"/>
                          <a:lumOff val="73000"/>
                        </a:srgbClr>
                      </a:gs>
                      <a:gs pos="0">
                        <a:srgbClr val="FFFF00">
                          <a:lumMod val="27000"/>
                          <a:lumOff val="73000"/>
                        </a:srgbClr>
                      </a:gs>
                      <a:gs pos="50000">
                        <a:srgbClr val="FFFF00">
                          <a:lumMod val="9000"/>
                          <a:lumOff val="91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3" name="Скругленный прямоугольник 262">
                    <a:extLst>
                      <a:ext uri="{FF2B5EF4-FFF2-40B4-BE49-F238E27FC236}">
                        <a16:creationId xmlns:a16="http://schemas.microsoft.com/office/drawing/2014/main" id="{AC53F0F3-741B-434F-967F-12B5E0C75F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2245822" y="4619219"/>
                    <a:ext cx="453550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99000">
                        <a:srgbClr val="F0F03C">
                          <a:lumMod val="27000"/>
                          <a:lumOff val="73000"/>
                        </a:srgbClr>
                      </a:gs>
                      <a:gs pos="0">
                        <a:srgbClr val="FFFF00">
                          <a:lumMod val="27000"/>
                          <a:lumOff val="73000"/>
                        </a:srgbClr>
                      </a:gs>
                      <a:gs pos="50000">
                        <a:srgbClr val="FFFF00">
                          <a:lumMod val="9000"/>
                          <a:lumOff val="91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4" name="Скругленный прямоугольник 265">
                    <a:extLst>
                      <a:ext uri="{FF2B5EF4-FFF2-40B4-BE49-F238E27FC236}">
                        <a16:creationId xmlns:a16="http://schemas.microsoft.com/office/drawing/2014/main" id="{3C83923D-72F8-4BE0-B0D4-8E2BE1F2FF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2250048" y="4617858"/>
                    <a:ext cx="456271" cy="146880"/>
                  </a:xfrm>
                  <a:prstGeom prst="roundRect">
                    <a:avLst>
                      <a:gd name="adj" fmla="val 9108"/>
                    </a:avLst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5" name="Скругленный прямоугольник 266">
                    <a:extLst>
                      <a:ext uri="{FF2B5EF4-FFF2-40B4-BE49-F238E27FC236}">
                        <a16:creationId xmlns:a16="http://schemas.microsoft.com/office/drawing/2014/main" id="{991F828D-33B5-4F7F-9778-6A48E10060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991520" y="4580939"/>
                    <a:ext cx="376992" cy="146880"/>
                  </a:xfrm>
                  <a:prstGeom prst="roundRect">
                    <a:avLst>
                      <a:gd name="adj" fmla="val 9108"/>
                    </a:avLst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21" name="Группа 420">
                  <a:extLst>
                    <a:ext uri="{FF2B5EF4-FFF2-40B4-BE49-F238E27FC236}">
                      <a16:creationId xmlns:a16="http://schemas.microsoft.com/office/drawing/2014/main" id="{44C6D2B2-8402-4E07-8353-873038B453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26118" y="2271796"/>
                  <a:ext cx="343585" cy="436557"/>
                  <a:chOff x="-2095352" y="4441227"/>
                  <a:chExt cx="365768" cy="464744"/>
                </a:xfrm>
              </p:grpSpPr>
              <p:sp>
                <p:nvSpPr>
                  <p:cNvPr id="466" name="Полилиния 377">
                    <a:extLst>
                      <a:ext uri="{FF2B5EF4-FFF2-40B4-BE49-F238E27FC236}">
                        <a16:creationId xmlns:a16="http://schemas.microsoft.com/office/drawing/2014/main" id="{A394FD20-7633-4D71-8172-005C33B68AA6}"/>
                      </a:ext>
                    </a:extLst>
                  </p:cNvPr>
                  <p:cNvSpPr/>
                  <p:nvPr/>
                </p:nvSpPr>
                <p:spPr>
                  <a:xfrm>
                    <a:off x="-1981590" y="4441227"/>
                    <a:ext cx="117032" cy="86516"/>
                  </a:xfrm>
                  <a:custGeom>
                    <a:avLst/>
                    <a:gdLst>
                      <a:gd name="connsiteX0" fmla="*/ 0 w 640080"/>
                      <a:gd name="connsiteY0" fmla="*/ 200151 h 207771"/>
                      <a:gd name="connsiteX1" fmla="*/ 121920 w 640080"/>
                      <a:gd name="connsiteY1" fmla="*/ 24891 h 207771"/>
                      <a:gd name="connsiteX2" fmla="*/ 358140 w 640080"/>
                      <a:gd name="connsiteY2" fmla="*/ 2031 h 207771"/>
                      <a:gd name="connsiteX3" fmla="*/ 556260 w 640080"/>
                      <a:gd name="connsiteY3" fmla="*/ 32511 h 207771"/>
                      <a:gd name="connsiteX4" fmla="*/ 640080 w 640080"/>
                      <a:gd name="connsiteY4" fmla="*/ 207771 h 207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0080" h="207771">
                        <a:moveTo>
                          <a:pt x="0" y="200151"/>
                        </a:moveTo>
                        <a:cubicBezTo>
                          <a:pt x="31115" y="129031"/>
                          <a:pt x="62230" y="57911"/>
                          <a:pt x="121920" y="24891"/>
                        </a:cubicBezTo>
                        <a:cubicBezTo>
                          <a:pt x="181610" y="-8129"/>
                          <a:pt x="285750" y="761"/>
                          <a:pt x="358140" y="2031"/>
                        </a:cubicBezTo>
                        <a:cubicBezTo>
                          <a:pt x="430530" y="3301"/>
                          <a:pt x="509270" y="-1779"/>
                          <a:pt x="556260" y="32511"/>
                        </a:cubicBezTo>
                        <a:cubicBezTo>
                          <a:pt x="603250" y="66801"/>
                          <a:pt x="621665" y="137286"/>
                          <a:pt x="640080" y="207771"/>
                        </a:cubicBezTo>
                      </a:path>
                    </a:pathLst>
                  </a:cu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67" name="Скругленный прямоугольник 378">
                    <a:extLst>
                      <a:ext uri="{FF2B5EF4-FFF2-40B4-BE49-F238E27FC236}">
                        <a16:creationId xmlns:a16="http://schemas.microsoft.com/office/drawing/2014/main" id="{33A28F53-0678-487B-9617-2A421EC12A3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991961" y="4581381"/>
                    <a:ext cx="376990" cy="145996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99000">
                        <a:srgbClr val="F0F03C">
                          <a:lumMod val="27000"/>
                          <a:lumOff val="73000"/>
                        </a:srgbClr>
                      </a:gs>
                      <a:gs pos="0">
                        <a:srgbClr val="FFFF00">
                          <a:lumMod val="27000"/>
                          <a:lumOff val="73000"/>
                        </a:srgbClr>
                      </a:gs>
                      <a:gs pos="50000">
                        <a:srgbClr val="FFFF00">
                          <a:lumMod val="9000"/>
                          <a:lumOff val="91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8" name="Скругленный прямоугольник 379">
                    <a:extLst>
                      <a:ext uri="{FF2B5EF4-FFF2-40B4-BE49-F238E27FC236}">
                        <a16:creationId xmlns:a16="http://schemas.microsoft.com/office/drawing/2014/main" id="{617B9B05-390F-43B0-8AC1-C73BB23318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2239091" y="4612488"/>
                    <a:ext cx="440087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99000">
                        <a:srgbClr val="F0F03C">
                          <a:lumMod val="27000"/>
                          <a:lumOff val="73000"/>
                        </a:srgbClr>
                      </a:gs>
                      <a:gs pos="0">
                        <a:srgbClr val="FFFF00">
                          <a:lumMod val="27000"/>
                          <a:lumOff val="73000"/>
                        </a:srgbClr>
                      </a:gs>
                      <a:gs pos="50000">
                        <a:srgbClr val="FFFF00">
                          <a:lumMod val="9000"/>
                          <a:lumOff val="91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9" name="Скругленный прямоугольник 386">
                    <a:extLst>
                      <a:ext uri="{FF2B5EF4-FFF2-40B4-BE49-F238E27FC236}">
                        <a16:creationId xmlns:a16="http://schemas.microsoft.com/office/drawing/2014/main" id="{008C9B59-D520-4A3A-98E3-D4E28DEED1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2238765" y="4606577"/>
                    <a:ext cx="433706" cy="146880"/>
                  </a:xfrm>
                  <a:prstGeom prst="roundRect">
                    <a:avLst>
                      <a:gd name="adj" fmla="val 9108"/>
                    </a:avLst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0" name="Скругленный прямоугольник 387">
                    <a:extLst>
                      <a:ext uri="{FF2B5EF4-FFF2-40B4-BE49-F238E27FC236}">
                        <a16:creationId xmlns:a16="http://schemas.microsoft.com/office/drawing/2014/main" id="{E77A913A-0F26-4F6C-BB1E-D5EEF3822C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991520" y="4580939"/>
                    <a:ext cx="376992" cy="146880"/>
                  </a:xfrm>
                  <a:prstGeom prst="roundRect">
                    <a:avLst>
                      <a:gd name="adj" fmla="val 9108"/>
                    </a:avLst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22" name="Группа 421">
                  <a:extLst>
                    <a:ext uri="{FF2B5EF4-FFF2-40B4-BE49-F238E27FC236}">
                      <a16:creationId xmlns:a16="http://schemas.microsoft.com/office/drawing/2014/main" id="{3BC46D76-3842-4B2E-B62D-8E91CD4B6627}"/>
                    </a:ext>
                  </a:extLst>
                </p:cNvPr>
                <p:cNvGrpSpPr/>
                <p:nvPr/>
              </p:nvGrpSpPr>
              <p:grpSpPr>
                <a:xfrm>
                  <a:off x="1216693" y="2262652"/>
                  <a:ext cx="369556" cy="1018182"/>
                  <a:chOff x="3324580" y="2087318"/>
                  <a:chExt cx="369556" cy="1018182"/>
                </a:xfrm>
              </p:grpSpPr>
              <p:sp>
                <p:nvSpPr>
                  <p:cNvPr id="459" name="Полилиния: фигура 458">
                    <a:extLst>
                      <a:ext uri="{FF2B5EF4-FFF2-40B4-BE49-F238E27FC236}">
                        <a16:creationId xmlns:a16="http://schemas.microsoft.com/office/drawing/2014/main" id="{AE52C14C-7602-42CF-91E7-E8F9618AB119}"/>
                      </a:ext>
                    </a:extLst>
                  </p:cNvPr>
                  <p:cNvSpPr/>
                  <p:nvPr/>
                </p:nvSpPr>
                <p:spPr>
                  <a:xfrm rot="1172100">
                    <a:off x="3395348" y="2455608"/>
                    <a:ext cx="63551" cy="279400"/>
                  </a:xfrm>
                  <a:custGeom>
                    <a:avLst/>
                    <a:gdLst>
                      <a:gd name="connsiteX0" fmla="*/ 12751 w 63551"/>
                      <a:gd name="connsiteY0" fmla="*/ 0 h 279400"/>
                      <a:gd name="connsiteX1" fmla="*/ 51 w 63551"/>
                      <a:gd name="connsiteY1" fmla="*/ 76200 h 279400"/>
                      <a:gd name="connsiteX2" fmla="*/ 38151 w 63551"/>
                      <a:gd name="connsiteY2" fmla="*/ 152400 h 279400"/>
                      <a:gd name="connsiteX3" fmla="*/ 57201 w 63551"/>
                      <a:gd name="connsiteY3" fmla="*/ 165100 h 279400"/>
                      <a:gd name="connsiteX4" fmla="*/ 63551 w 63551"/>
                      <a:gd name="connsiteY4" fmla="*/ 184150 h 279400"/>
                      <a:gd name="connsiteX5" fmla="*/ 57201 w 63551"/>
                      <a:gd name="connsiteY5" fmla="*/ 228600 h 279400"/>
                      <a:gd name="connsiteX6" fmla="*/ 19101 w 63551"/>
                      <a:gd name="connsiteY6" fmla="*/ 279400 h 27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51" h="279400">
                        <a:moveTo>
                          <a:pt x="12751" y="0"/>
                        </a:moveTo>
                        <a:cubicBezTo>
                          <a:pt x="9777" y="14872"/>
                          <a:pt x="-824" y="64823"/>
                          <a:pt x="51" y="76200"/>
                        </a:cubicBezTo>
                        <a:cubicBezTo>
                          <a:pt x="1422" y="94018"/>
                          <a:pt x="23746" y="142797"/>
                          <a:pt x="38151" y="152400"/>
                        </a:cubicBezTo>
                        <a:lnTo>
                          <a:pt x="57201" y="165100"/>
                        </a:lnTo>
                        <a:cubicBezTo>
                          <a:pt x="59318" y="171450"/>
                          <a:pt x="63551" y="177457"/>
                          <a:pt x="63551" y="184150"/>
                        </a:cubicBezTo>
                        <a:cubicBezTo>
                          <a:pt x="63551" y="199117"/>
                          <a:pt x="62574" y="214631"/>
                          <a:pt x="57201" y="228600"/>
                        </a:cubicBezTo>
                        <a:cubicBezTo>
                          <a:pt x="48226" y="251936"/>
                          <a:pt x="34849" y="263652"/>
                          <a:pt x="19101" y="27940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460" name="Группа 459">
                    <a:extLst>
                      <a:ext uri="{FF2B5EF4-FFF2-40B4-BE49-F238E27FC236}">
                        <a16:creationId xmlns:a16="http://schemas.microsoft.com/office/drawing/2014/main" id="{B40CCFA1-7B0F-43B4-B510-2865F6B813D4}"/>
                      </a:ext>
                    </a:extLst>
                  </p:cNvPr>
                  <p:cNvGrpSpPr/>
                  <p:nvPr/>
                </p:nvGrpSpPr>
                <p:grpSpPr>
                  <a:xfrm>
                    <a:off x="3367522" y="2087318"/>
                    <a:ext cx="326614" cy="422299"/>
                    <a:chOff x="-2092489" y="4441227"/>
                    <a:chExt cx="362905" cy="469222"/>
                  </a:xfrm>
                </p:grpSpPr>
                <p:sp>
                  <p:nvSpPr>
                    <p:cNvPr id="462" name="Полилиния 325">
                      <a:extLst>
                        <a:ext uri="{FF2B5EF4-FFF2-40B4-BE49-F238E27FC236}">
                          <a16:creationId xmlns:a16="http://schemas.microsoft.com/office/drawing/2014/main" id="{1642790E-9211-4C10-A070-C29ECC614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63" name="Скругленный прямоугольник 326">
                      <a:extLst>
                        <a:ext uri="{FF2B5EF4-FFF2-40B4-BE49-F238E27FC236}">
                          <a16:creationId xmlns:a16="http://schemas.microsoft.com/office/drawing/2014/main" id="{E15F7207-32E2-433E-8E93-5FF63553BA6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81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4" name="Скругленный прямоугольник 327">
                      <a:extLst>
                        <a:ext uri="{FF2B5EF4-FFF2-40B4-BE49-F238E27FC236}">
                          <a16:creationId xmlns:a16="http://schemas.microsoft.com/office/drawing/2014/main" id="{5CC37146-F25B-48B9-864F-CE4722DEC3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8701" y="4612095"/>
                      <a:ext cx="444566" cy="152141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5" name="Скругленный прямоугольник 335">
                      <a:extLst>
                        <a:ext uri="{FF2B5EF4-FFF2-40B4-BE49-F238E27FC236}">
                          <a16:creationId xmlns:a16="http://schemas.microsoft.com/office/drawing/2014/main" id="{CAFA2BEB-6125-4E03-BAEA-28D2E2086A7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61" name="Овал 460">
                    <a:extLst>
                      <a:ext uri="{FF2B5EF4-FFF2-40B4-BE49-F238E27FC236}">
                        <a16:creationId xmlns:a16="http://schemas.microsoft.com/office/drawing/2014/main" id="{EE104FAF-F4B7-43B5-8EA5-6B4DE60E34EE}"/>
                      </a:ext>
                    </a:extLst>
                  </p:cNvPr>
                  <p:cNvSpPr/>
                  <p:nvPr/>
                </p:nvSpPr>
                <p:spPr>
                  <a:xfrm rot="16366653">
                    <a:off x="3179515" y="2782973"/>
                    <a:ext cx="467592" cy="177461"/>
                  </a:xfrm>
                  <a:prstGeom prst="ellipse">
                    <a:avLst/>
                  </a:prstGeom>
                  <a:gradFill>
                    <a:gsLst>
                      <a:gs pos="100000">
                        <a:srgbClr val="AACDEC"/>
                      </a:gs>
                      <a:gs pos="0">
                        <a:srgbClr val="AACDEC"/>
                      </a:gs>
                      <a:gs pos="50000">
                        <a:srgbClr val="C1D9F1"/>
                      </a:gs>
                    </a:gsLst>
                    <a:lin ang="5400000" scaled="0"/>
                  </a:gra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23" name="Группа 422">
                  <a:extLst>
                    <a:ext uri="{FF2B5EF4-FFF2-40B4-BE49-F238E27FC236}">
                      <a16:creationId xmlns:a16="http://schemas.microsoft.com/office/drawing/2014/main" id="{A4057CB4-E092-43E6-A557-AA4B5F411158}"/>
                    </a:ext>
                  </a:extLst>
                </p:cNvPr>
                <p:cNvGrpSpPr/>
                <p:nvPr/>
              </p:nvGrpSpPr>
              <p:grpSpPr>
                <a:xfrm>
                  <a:off x="1597785" y="2270295"/>
                  <a:ext cx="326614" cy="1052330"/>
                  <a:chOff x="3705672" y="2094961"/>
                  <a:chExt cx="326614" cy="1052330"/>
                </a:xfrm>
              </p:grpSpPr>
              <p:sp>
                <p:nvSpPr>
                  <p:cNvPr id="452" name="Полилиния: фигура 451">
                    <a:extLst>
                      <a:ext uri="{FF2B5EF4-FFF2-40B4-BE49-F238E27FC236}">
                        <a16:creationId xmlns:a16="http://schemas.microsoft.com/office/drawing/2014/main" id="{74107461-563F-40D1-AA94-469428CAC965}"/>
                      </a:ext>
                    </a:extLst>
                  </p:cNvPr>
                  <p:cNvSpPr/>
                  <p:nvPr/>
                </p:nvSpPr>
                <p:spPr>
                  <a:xfrm>
                    <a:off x="3782019" y="2462892"/>
                    <a:ext cx="63551" cy="279400"/>
                  </a:xfrm>
                  <a:custGeom>
                    <a:avLst/>
                    <a:gdLst>
                      <a:gd name="connsiteX0" fmla="*/ 12751 w 63551"/>
                      <a:gd name="connsiteY0" fmla="*/ 0 h 279400"/>
                      <a:gd name="connsiteX1" fmla="*/ 51 w 63551"/>
                      <a:gd name="connsiteY1" fmla="*/ 76200 h 279400"/>
                      <a:gd name="connsiteX2" fmla="*/ 38151 w 63551"/>
                      <a:gd name="connsiteY2" fmla="*/ 152400 h 279400"/>
                      <a:gd name="connsiteX3" fmla="*/ 57201 w 63551"/>
                      <a:gd name="connsiteY3" fmla="*/ 165100 h 279400"/>
                      <a:gd name="connsiteX4" fmla="*/ 63551 w 63551"/>
                      <a:gd name="connsiteY4" fmla="*/ 184150 h 279400"/>
                      <a:gd name="connsiteX5" fmla="*/ 57201 w 63551"/>
                      <a:gd name="connsiteY5" fmla="*/ 228600 h 279400"/>
                      <a:gd name="connsiteX6" fmla="*/ 19101 w 63551"/>
                      <a:gd name="connsiteY6" fmla="*/ 279400 h 27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51" h="279400">
                        <a:moveTo>
                          <a:pt x="12751" y="0"/>
                        </a:moveTo>
                        <a:cubicBezTo>
                          <a:pt x="9777" y="14872"/>
                          <a:pt x="-824" y="64823"/>
                          <a:pt x="51" y="76200"/>
                        </a:cubicBezTo>
                        <a:cubicBezTo>
                          <a:pt x="1422" y="94018"/>
                          <a:pt x="23746" y="142797"/>
                          <a:pt x="38151" y="152400"/>
                        </a:cubicBezTo>
                        <a:lnTo>
                          <a:pt x="57201" y="165100"/>
                        </a:lnTo>
                        <a:cubicBezTo>
                          <a:pt x="59318" y="171450"/>
                          <a:pt x="63551" y="177457"/>
                          <a:pt x="63551" y="184150"/>
                        </a:cubicBezTo>
                        <a:cubicBezTo>
                          <a:pt x="63551" y="199117"/>
                          <a:pt x="62574" y="214631"/>
                          <a:pt x="57201" y="228600"/>
                        </a:cubicBezTo>
                        <a:cubicBezTo>
                          <a:pt x="48226" y="251936"/>
                          <a:pt x="34849" y="263652"/>
                          <a:pt x="19101" y="27940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453" name="Группа 452">
                    <a:extLst>
                      <a:ext uri="{FF2B5EF4-FFF2-40B4-BE49-F238E27FC236}">
                        <a16:creationId xmlns:a16="http://schemas.microsoft.com/office/drawing/2014/main" id="{57BC0D2B-5283-4C8B-BD77-D938EDF7A9E9}"/>
                      </a:ext>
                    </a:extLst>
                  </p:cNvPr>
                  <p:cNvGrpSpPr/>
                  <p:nvPr/>
                </p:nvGrpSpPr>
                <p:grpSpPr>
                  <a:xfrm>
                    <a:off x="3705672" y="2094961"/>
                    <a:ext cx="326614" cy="422299"/>
                    <a:chOff x="-2092489" y="4441227"/>
                    <a:chExt cx="362905" cy="469222"/>
                  </a:xfrm>
                </p:grpSpPr>
                <p:sp>
                  <p:nvSpPr>
                    <p:cNvPr id="455" name="Полилиния 325">
                      <a:extLst>
                        <a:ext uri="{FF2B5EF4-FFF2-40B4-BE49-F238E27FC236}">
                          <a16:creationId xmlns:a16="http://schemas.microsoft.com/office/drawing/2014/main" id="{1314B49F-A98B-4CC6-B941-FEED95425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56" name="Скругленный прямоугольник 326">
                      <a:extLst>
                        <a:ext uri="{FF2B5EF4-FFF2-40B4-BE49-F238E27FC236}">
                          <a16:creationId xmlns:a16="http://schemas.microsoft.com/office/drawing/2014/main" id="{9F67D762-0A0F-4FD8-ABD4-CD6D4437BE4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81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57" name="Скругленный прямоугольник 327">
                      <a:extLst>
                        <a:ext uri="{FF2B5EF4-FFF2-40B4-BE49-F238E27FC236}">
                          <a16:creationId xmlns:a16="http://schemas.microsoft.com/office/drawing/2014/main" id="{71E9FD7C-62C8-41D4-867B-73E7B2A3BD1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8701" y="4612095"/>
                      <a:ext cx="444566" cy="152141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58" name="Скругленный прямоугольник 335">
                      <a:extLst>
                        <a:ext uri="{FF2B5EF4-FFF2-40B4-BE49-F238E27FC236}">
                          <a16:creationId xmlns:a16="http://schemas.microsoft.com/office/drawing/2014/main" id="{19BAC0F3-FFAC-44DF-89B2-62254930A74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54" name="Овал 453">
                    <a:extLst>
                      <a:ext uri="{FF2B5EF4-FFF2-40B4-BE49-F238E27FC236}">
                        <a16:creationId xmlns:a16="http://schemas.microsoft.com/office/drawing/2014/main" id="{7AFDDF6E-E650-4FBF-937A-BF11A444FAA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11922" y="2824764"/>
                    <a:ext cx="467592" cy="177461"/>
                  </a:xfrm>
                  <a:prstGeom prst="ellipse">
                    <a:avLst/>
                  </a:prstGeom>
                  <a:gradFill>
                    <a:gsLst>
                      <a:gs pos="100000">
                        <a:srgbClr val="AACDEC"/>
                      </a:gs>
                      <a:gs pos="0">
                        <a:srgbClr val="AACDEC"/>
                      </a:gs>
                      <a:gs pos="50000">
                        <a:srgbClr val="C1D9F1"/>
                      </a:gs>
                    </a:gsLst>
                    <a:lin ang="5400000" scaled="0"/>
                  </a:gra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24" name="Группа 423">
                  <a:extLst>
                    <a:ext uri="{FF2B5EF4-FFF2-40B4-BE49-F238E27FC236}">
                      <a16:creationId xmlns:a16="http://schemas.microsoft.com/office/drawing/2014/main" id="{DA2CB92B-F256-49DC-ADEA-DEA655DCC294}"/>
                    </a:ext>
                  </a:extLst>
                </p:cNvPr>
                <p:cNvGrpSpPr/>
                <p:nvPr/>
              </p:nvGrpSpPr>
              <p:grpSpPr>
                <a:xfrm>
                  <a:off x="1836578" y="2270303"/>
                  <a:ext cx="421690" cy="1048094"/>
                  <a:chOff x="3944465" y="2094969"/>
                  <a:chExt cx="421690" cy="1048094"/>
                </a:xfrm>
              </p:grpSpPr>
              <p:sp>
                <p:nvSpPr>
                  <p:cNvPr id="445" name="Полилиния: фигура 444">
                    <a:extLst>
                      <a:ext uri="{FF2B5EF4-FFF2-40B4-BE49-F238E27FC236}">
                        <a16:creationId xmlns:a16="http://schemas.microsoft.com/office/drawing/2014/main" id="{B5DE8904-2246-4BAC-B61E-083F5F41B21E}"/>
                      </a:ext>
                    </a:extLst>
                  </p:cNvPr>
                  <p:cNvSpPr/>
                  <p:nvPr/>
                </p:nvSpPr>
                <p:spPr>
                  <a:xfrm rot="1172100">
                    <a:off x="4081442" y="2486697"/>
                    <a:ext cx="63551" cy="279400"/>
                  </a:xfrm>
                  <a:custGeom>
                    <a:avLst/>
                    <a:gdLst>
                      <a:gd name="connsiteX0" fmla="*/ 12751 w 63551"/>
                      <a:gd name="connsiteY0" fmla="*/ 0 h 279400"/>
                      <a:gd name="connsiteX1" fmla="*/ 51 w 63551"/>
                      <a:gd name="connsiteY1" fmla="*/ 76200 h 279400"/>
                      <a:gd name="connsiteX2" fmla="*/ 38151 w 63551"/>
                      <a:gd name="connsiteY2" fmla="*/ 152400 h 279400"/>
                      <a:gd name="connsiteX3" fmla="*/ 57201 w 63551"/>
                      <a:gd name="connsiteY3" fmla="*/ 165100 h 279400"/>
                      <a:gd name="connsiteX4" fmla="*/ 63551 w 63551"/>
                      <a:gd name="connsiteY4" fmla="*/ 184150 h 279400"/>
                      <a:gd name="connsiteX5" fmla="*/ 57201 w 63551"/>
                      <a:gd name="connsiteY5" fmla="*/ 228600 h 279400"/>
                      <a:gd name="connsiteX6" fmla="*/ 19101 w 63551"/>
                      <a:gd name="connsiteY6" fmla="*/ 279400 h 27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51" h="279400">
                        <a:moveTo>
                          <a:pt x="12751" y="0"/>
                        </a:moveTo>
                        <a:cubicBezTo>
                          <a:pt x="9777" y="14872"/>
                          <a:pt x="-824" y="64823"/>
                          <a:pt x="51" y="76200"/>
                        </a:cubicBezTo>
                        <a:cubicBezTo>
                          <a:pt x="1422" y="94018"/>
                          <a:pt x="23746" y="142797"/>
                          <a:pt x="38151" y="152400"/>
                        </a:cubicBezTo>
                        <a:lnTo>
                          <a:pt x="57201" y="165100"/>
                        </a:lnTo>
                        <a:cubicBezTo>
                          <a:pt x="59318" y="171450"/>
                          <a:pt x="63551" y="177457"/>
                          <a:pt x="63551" y="184150"/>
                        </a:cubicBezTo>
                        <a:cubicBezTo>
                          <a:pt x="63551" y="199117"/>
                          <a:pt x="62574" y="214631"/>
                          <a:pt x="57201" y="228600"/>
                        </a:cubicBezTo>
                        <a:cubicBezTo>
                          <a:pt x="48226" y="251936"/>
                          <a:pt x="34849" y="263652"/>
                          <a:pt x="19101" y="27940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446" name="Группа 445">
                    <a:extLst>
                      <a:ext uri="{FF2B5EF4-FFF2-40B4-BE49-F238E27FC236}">
                        <a16:creationId xmlns:a16="http://schemas.microsoft.com/office/drawing/2014/main" id="{D0D446C7-1CD0-47DD-968E-753A56946714}"/>
                      </a:ext>
                    </a:extLst>
                  </p:cNvPr>
                  <p:cNvGrpSpPr/>
                  <p:nvPr/>
                </p:nvGrpSpPr>
                <p:grpSpPr>
                  <a:xfrm>
                    <a:off x="4039541" y="2094969"/>
                    <a:ext cx="326614" cy="422299"/>
                    <a:chOff x="-2092489" y="4441227"/>
                    <a:chExt cx="362905" cy="469222"/>
                  </a:xfrm>
                </p:grpSpPr>
                <p:sp>
                  <p:nvSpPr>
                    <p:cNvPr id="448" name="Полилиния 325">
                      <a:extLst>
                        <a:ext uri="{FF2B5EF4-FFF2-40B4-BE49-F238E27FC236}">
                          <a16:creationId xmlns:a16="http://schemas.microsoft.com/office/drawing/2014/main" id="{5B5C9269-8DC6-4F23-9850-38D90421E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9" name="Скругленный прямоугольник 326">
                      <a:extLst>
                        <a:ext uri="{FF2B5EF4-FFF2-40B4-BE49-F238E27FC236}">
                          <a16:creationId xmlns:a16="http://schemas.microsoft.com/office/drawing/2014/main" id="{A11E6A15-96FE-49D3-91F9-C097AB8E9D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81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50" name="Скругленный прямоугольник 327">
                      <a:extLst>
                        <a:ext uri="{FF2B5EF4-FFF2-40B4-BE49-F238E27FC236}">
                          <a16:creationId xmlns:a16="http://schemas.microsoft.com/office/drawing/2014/main" id="{01C4FD90-4932-474D-BFD9-02C6386914B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8701" y="4612095"/>
                      <a:ext cx="444566" cy="152141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51" name="Скругленный прямоугольник 335">
                      <a:extLst>
                        <a:ext uri="{FF2B5EF4-FFF2-40B4-BE49-F238E27FC236}">
                          <a16:creationId xmlns:a16="http://schemas.microsoft.com/office/drawing/2014/main" id="{725E2715-76B6-438C-ABC0-AC07E81665A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47" name="Овал 446">
                    <a:extLst>
                      <a:ext uri="{FF2B5EF4-FFF2-40B4-BE49-F238E27FC236}">
                        <a16:creationId xmlns:a16="http://schemas.microsoft.com/office/drawing/2014/main" id="{3CAAF756-CAD3-4AF8-8DA5-DBB1A07EB9C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799400" y="2820536"/>
                    <a:ext cx="467592" cy="177461"/>
                  </a:xfrm>
                  <a:prstGeom prst="ellipse">
                    <a:avLst/>
                  </a:prstGeom>
                  <a:gradFill>
                    <a:gsLst>
                      <a:gs pos="100000">
                        <a:srgbClr val="AACDEC"/>
                      </a:gs>
                      <a:gs pos="0">
                        <a:srgbClr val="AACDEC"/>
                      </a:gs>
                      <a:gs pos="50000">
                        <a:srgbClr val="C1D9F1"/>
                      </a:gs>
                    </a:gsLst>
                    <a:lin ang="5400000" scaled="0"/>
                  </a:gra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25" name="Группа 424">
                  <a:extLst>
                    <a:ext uri="{FF2B5EF4-FFF2-40B4-BE49-F238E27FC236}">
                      <a16:creationId xmlns:a16="http://schemas.microsoft.com/office/drawing/2014/main" id="{A491DB3D-1C21-42FC-AB32-5DA295E5375B}"/>
                    </a:ext>
                  </a:extLst>
                </p:cNvPr>
                <p:cNvGrpSpPr/>
                <p:nvPr/>
              </p:nvGrpSpPr>
              <p:grpSpPr>
                <a:xfrm>
                  <a:off x="3197151" y="2286053"/>
                  <a:ext cx="326614" cy="1026983"/>
                  <a:chOff x="4039541" y="2094969"/>
                  <a:chExt cx="326614" cy="1026983"/>
                </a:xfrm>
              </p:grpSpPr>
              <p:sp>
                <p:nvSpPr>
                  <p:cNvPr id="438" name="Полилиния: фигура 437">
                    <a:extLst>
                      <a:ext uri="{FF2B5EF4-FFF2-40B4-BE49-F238E27FC236}">
                        <a16:creationId xmlns:a16="http://schemas.microsoft.com/office/drawing/2014/main" id="{187CE413-9413-46EA-A678-03792A0AADF3}"/>
                      </a:ext>
                    </a:extLst>
                  </p:cNvPr>
                  <p:cNvSpPr/>
                  <p:nvPr/>
                </p:nvSpPr>
                <p:spPr>
                  <a:xfrm rot="21097614">
                    <a:off x="4154764" y="2486697"/>
                    <a:ext cx="63551" cy="279400"/>
                  </a:xfrm>
                  <a:custGeom>
                    <a:avLst/>
                    <a:gdLst>
                      <a:gd name="connsiteX0" fmla="*/ 12751 w 63551"/>
                      <a:gd name="connsiteY0" fmla="*/ 0 h 279400"/>
                      <a:gd name="connsiteX1" fmla="*/ 51 w 63551"/>
                      <a:gd name="connsiteY1" fmla="*/ 76200 h 279400"/>
                      <a:gd name="connsiteX2" fmla="*/ 38151 w 63551"/>
                      <a:gd name="connsiteY2" fmla="*/ 152400 h 279400"/>
                      <a:gd name="connsiteX3" fmla="*/ 57201 w 63551"/>
                      <a:gd name="connsiteY3" fmla="*/ 165100 h 279400"/>
                      <a:gd name="connsiteX4" fmla="*/ 63551 w 63551"/>
                      <a:gd name="connsiteY4" fmla="*/ 184150 h 279400"/>
                      <a:gd name="connsiteX5" fmla="*/ 57201 w 63551"/>
                      <a:gd name="connsiteY5" fmla="*/ 228600 h 279400"/>
                      <a:gd name="connsiteX6" fmla="*/ 19101 w 63551"/>
                      <a:gd name="connsiteY6" fmla="*/ 279400 h 27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51" h="279400">
                        <a:moveTo>
                          <a:pt x="12751" y="0"/>
                        </a:moveTo>
                        <a:cubicBezTo>
                          <a:pt x="9777" y="14872"/>
                          <a:pt x="-824" y="64823"/>
                          <a:pt x="51" y="76200"/>
                        </a:cubicBezTo>
                        <a:cubicBezTo>
                          <a:pt x="1422" y="94018"/>
                          <a:pt x="23746" y="142797"/>
                          <a:pt x="38151" y="152400"/>
                        </a:cubicBezTo>
                        <a:lnTo>
                          <a:pt x="57201" y="165100"/>
                        </a:lnTo>
                        <a:cubicBezTo>
                          <a:pt x="59318" y="171450"/>
                          <a:pt x="63551" y="177457"/>
                          <a:pt x="63551" y="184150"/>
                        </a:cubicBezTo>
                        <a:cubicBezTo>
                          <a:pt x="63551" y="199117"/>
                          <a:pt x="62574" y="214631"/>
                          <a:pt x="57201" y="228600"/>
                        </a:cubicBezTo>
                        <a:cubicBezTo>
                          <a:pt x="48226" y="251936"/>
                          <a:pt x="34849" y="263652"/>
                          <a:pt x="19101" y="279400"/>
                        </a:cubicBez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439" name="Группа 438">
                    <a:extLst>
                      <a:ext uri="{FF2B5EF4-FFF2-40B4-BE49-F238E27FC236}">
                        <a16:creationId xmlns:a16="http://schemas.microsoft.com/office/drawing/2014/main" id="{9F89BC7B-0CF2-4E2D-83CD-F867311B9799}"/>
                      </a:ext>
                    </a:extLst>
                  </p:cNvPr>
                  <p:cNvGrpSpPr/>
                  <p:nvPr/>
                </p:nvGrpSpPr>
                <p:grpSpPr>
                  <a:xfrm>
                    <a:off x="4039541" y="2094969"/>
                    <a:ext cx="326614" cy="422299"/>
                    <a:chOff x="-2092489" y="4441227"/>
                    <a:chExt cx="362905" cy="469222"/>
                  </a:xfrm>
                </p:grpSpPr>
                <p:sp>
                  <p:nvSpPr>
                    <p:cNvPr id="441" name="Полилиния 325">
                      <a:extLst>
                        <a:ext uri="{FF2B5EF4-FFF2-40B4-BE49-F238E27FC236}">
                          <a16:creationId xmlns:a16="http://schemas.microsoft.com/office/drawing/2014/main" id="{BDB3BC14-67C3-49CF-A59C-D306A939E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1590" y="4441227"/>
                      <a:ext cx="117032" cy="86516"/>
                    </a:xfrm>
                    <a:custGeom>
                      <a:avLst/>
                      <a:gdLst>
                        <a:gd name="connsiteX0" fmla="*/ 0 w 640080"/>
                        <a:gd name="connsiteY0" fmla="*/ 200151 h 207771"/>
                        <a:gd name="connsiteX1" fmla="*/ 121920 w 640080"/>
                        <a:gd name="connsiteY1" fmla="*/ 24891 h 207771"/>
                        <a:gd name="connsiteX2" fmla="*/ 358140 w 640080"/>
                        <a:gd name="connsiteY2" fmla="*/ 2031 h 207771"/>
                        <a:gd name="connsiteX3" fmla="*/ 556260 w 640080"/>
                        <a:gd name="connsiteY3" fmla="*/ 32511 h 207771"/>
                        <a:gd name="connsiteX4" fmla="*/ 640080 w 640080"/>
                        <a:gd name="connsiteY4" fmla="*/ 207771 h 20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0080" h="207771">
                          <a:moveTo>
                            <a:pt x="0" y="200151"/>
                          </a:moveTo>
                          <a:cubicBezTo>
                            <a:pt x="31115" y="129031"/>
                            <a:pt x="62230" y="57911"/>
                            <a:pt x="121920" y="24891"/>
                          </a:cubicBezTo>
                          <a:cubicBezTo>
                            <a:pt x="181610" y="-8129"/>
                            <a:pt x="285750" y="761"/>
                            <a:pt x="358140" y="2031"/>
                          </a:cubicBezTo>
                          <a:cubicBezTo>
                            <a:pt x="430530" y="3301"/>
                            <a:pt x="509270" y="-1779"/>
                            <a:pt x="556260" y="32511"/>
                          </a:cubicBezTo>
                          <a:cubicBezTo>
                            <a:pt x="603250" y="66801"/>
                            <a:pt x="621665" y="137286"/>
                            <a:pt x="640080" y="207771"/>
                          </a:cubicBezTo>
                        </a:path>
                      </a:pathLst>
                    </a:cu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2" name="Скругленный прямоугольник 326">
                      <a:extLst>
                        <a:ext uri="{FF2B5EF4-FFF2-40B4-BE49-F238E27FC236}">
                          <a16:creationId xmlns:a16="http://schemas.microsoft.com/office/drawing/2014/main" id="{7EBA4F05-A53D-48B3-9CF0-2BA545FB0A6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961" y="4581378"/>
                      <a:ext cx="376990" cy="145996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43" name="Скругленный прямоугольник 327">
                      <a:extLst>
                        <a:ext uri="{FF2B5EF4-FFF2-40B4-BE49-F238E27FC236}">
                          <a16:creationId xmlns:a16="http://schemas.microsoft.com/office/drawing/2014/main" id="{14812912-37E2-46CE-83E4-03093A7E064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2238701" y="4612095"/>
                      <a:ext cx="444566" cy="152141"/>
                    </a:xfrm>
                    <a:prstGeom prst="roundRect">
                      <a:avLst>
                        <a:gd name="adj" fmla="val 9108"/>
                      </a:avLst>
                    </a:prstGeom>
                    <a:gradFill>
                      <a:gsLst>
                        <a:gs pos="100000">
                          <a:srgbClr val="AACDEC"/>
                        </a:gs>
                        <a:gs pos="0">
                          <a:srgbClr val="AACDEC"/>
                        </a:gs>
                        <a:gs pos="50000">
                          <a:srgbClr val="C1D9F1"/>
                        </a:gs>
                      </a:gsLst>
                      <a:lin ang="5400000" scaled="0"/>
                    </a:gradFill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44" name="Скругленный прямоугольник 335">
                      <a:extLst>
                        <a:ext uri="{FF2B5EF4-FFF2-40B4-BE49-F238E27FC236}">
                          <a16:creationId xmlns:a16="http://schemas.microsoft.com/office/drawing/2014/main" id="{CFE4ADED-3D2F-44B5-AD71-37D943FA5A0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1991520" y="4580939"/>
                      <a:ext cx="376992" cy="146880"/>
                    </a:xfrm>
                    <a:prstGeom prst="roundRect">
                      <a:avLst>
                        <a:gd name="adj" fmla="val 9108"/>
                      </a:avLst>
                    </a:prstGeom>
                    <a:noFill/>
                    <a:ln w="63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3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40" name="Овал 439">
                    <a:extLst>
                      <a:ext uri="{FF2B5EF4-FFF2-40B4-BE49-F238E27FC236}">
                        <a16:creationId xmlns:a16="http://schemas.microsoft.com/office/drawing/2014/main" id="{E9C41847-CBD9-4AFD-BD8C-AB28B1DD713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87997" y="2799425"/>
                    <a:ext cx="467592" cy="177461"/>
                  </a:xfrm>
                  <a:prstGeom prst="ellipse">
                    <a:avLst/>
                  </a:prstGeom>
                  <a:gradFill>
                    <a:gsLst>
                      <a:gs pos="100000">
                        <a:srgbClr val="AACDEC"/>
                      </a:gs>
                      <a:gs pos="0">
                        <a:srgbClr val="AACDEC"/>
                      </a:gs>
                      <a:gs pos="50000">
                        <a:srgbClr val="C1D9F1"/>
                      </a:gs>
                    </a:gsLst>
                    <a:lin ang="5400000" scaled="0"/>
                  </a:gra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426" name="Овал 425">
                  <a:extLst>
                    <a:ext uri="{FF2B5EF4-FFF2-40B4-BE49-F238E27FC236}">
                      <a16:creationId xmlns:a16="http://schemas.microsoft.com/office/drawing/2014/main" id="{FDF5EE20-6E6F-4C13-B165-FD6B63200B3B}"/>
                    </a:ext>
                  </a:extLst>
                </p:cNvPr>
                <p:cNvSpPr/>
                <p:nvPr/>
              </p:nvSpPr>
              <p:spPr>
                <a:xfrm rot="16200000">
                  <a:off x="3328675" y="3006432"/>
                  <a:ext cx="467592" cy="177461"/>
                </a:xfrm>
                <a:prstGeom prst="ellipse">
                  <a:avLst/>
                </a:prstGeom>
                <a:gradFill>
                  <a:gsLst>
                    <a:gs pos="99000">
                      <a:srgbClr val="F0F03C">
                        <a:lumMod val="27000"/>
                        <a:lumOff val="73000"/>
                      </a:srgbClr>
                    </a:gs>
                    <a:gs pos="0">
                      <a:srgbClr val="FFFF00">
                        <a:lumMod val="27000"/>
                        <a:lumOff val="73000"/>
                      </a:srgbClr>
                    </a:gs>
                    <a:gs pos="50000">
                      <a:srgbClr val="FFFF00">
                        <a:lumMod val="9000"/>
                        <a:lumOff val="91000"/>
                      </a:srgbClr>
                    </a:gs>
                  </a:gsLst>
                  <a:lin ang="5400000" scaled="0"/>
                </a:gra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7" name="Полилиния 260">
                  <a:extLst>
                    <a:ext uri="{FF2B5EF4-FFF2-40B4-BE49-F238E27FC236}">
                      <a16:creationId xmlns:a16="http://schemas.microsoft.com/office/drawing/2014/main" id="{D96B894D-CE06-46F1-A310-D2AD24F8F3BA}"/>
                    </a:ext>
                  </a:extLst>
                </p:cNvPr>
                <p:cNvSpPr/>
                <p:nvPr/>
              </p:nvSpPr>
              <p:spPr>
                <a:xfrm rot="16200000">
                  <a:off x="2244063" y="2209323"/>
                  <a:ext cx="232026" cy="72506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8" name="Скругленный прямоугольник 70">
                  <a:extLst>
                    <a:ext uri="{FF2B5EF4-FFF2-40B4-BE49-F238E27FC236}">
                      <a16:creationId xmlns:a16="http://schemas.microsoft.com/office/drawing/2014/main" id="{87082594-EC11-4E59-8D23-B8FF2CCB83A7}"/>
                    </a:ext>
                  </a:extLst>
                </p:cNvPr>
                <p:cNvSpPr/>
                <p:nvPr/>
              </p:nvSpPr>
              <p:spPr>
                <a:xfrm rot="16200000">
                  <a:off x="2125364" y="2423996"/>
                  <a:ext cx="400110" cy="132193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75000">
                      <a:srgbClr val="996600"/>
                    </a:gs>
                    <a:gs pos="25000">
                      <a:srgbClr val="996600"/>
                    </a:gs>
                    <a:gs pos="100000">
                      <a:srgbClr val="996600"/>
                    </a:gs>
                    <a:gs pos="0">
                      <a:srgbClr val="663300"/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9" name="Скругленный прямоугольник 70">
                  <a:extLst>
                    <a:ext uri="{FF2B5EF4-FFF2-40B4-BE49-F238E27FC236}">
                      <a16:creationId xmlns:a16="http://schemas.microsoft.com/office/drawing/2014/main" id="{711F4308-64E2-44EE-935B-E573DE0C7B85}"/>
                    </a:ext>
                  </a:extLst>
                </p:cNvPr>
                <p:cNvSpPr/>
                <p:nvPr/>
              </p:nvSpPr>
              <p:spPr>
                <a:xfrm rot="16200000">
                  <a:off x="2312078" y="1977873"/>
                  <a:ext cx="281674" cy="132192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75000">
                      <a:srgbClr val="996600"/>
                    </a:gs>
                    <a:gs pos="25000">
                      <a:srgbClr val="996600"/>
                    </a:gs>
                    <a:gs pos="100000">
                      <a:srgbClr val="996600"/>
                    </a:gs>
                    <a:gs pos="0">
                      <a:srgbClr val="663300"/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30" name="Группа 429">
                  <a:extLst>
                    <a:ext uri="{FF2B5EF4-FFF2-40B4-BE49-F238E27FC236}">
                      <a16:creationId xmlns:a16="http://schemas.microsoft.com/office/drawing/2014/main" id="{45995DBB-5471-4BB8-A022-1E2033804598}"/>
                    </a:ext>
                  </a:extLst>
                </p:cNvPr>
                <p:cNvGrpSpPr/>
                <p:nvPr/>
              </p:nvGrpSpPr>
              <p:grpSpPr>
                <a:xfrm>
                  <a:off x="2792522" y="1874015"/>
                  <a:ext cx="132941" cy="312077"/>
                  <a:chOff x="4250663" y="2707587"/>
                  <a:chExt cx="147712" cy="373517"/>
                </a:xfrm>
              </p:grpSpPr>
              <p:sp>
                <p:nvSpPr>
                  <p:cNvPr id="436" name="Скругленный прямоугольник 80">
                    <a:extLst>
                      <a:ext uri="{FF2B5EF4-FFF2-40B4-BE49-F238E27FC236}">
                        <a16:creationId xmlns:a16="http://schemas.microsoft.com/office/drawing/2014/main" id="{F85E2F89-C338-4F14-90B2-C7A1CF5EF7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38888" y="2821617"/>
                    <a:ext cx="372094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65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7" name="Скругленный прямоугольник 82">
                    <a:extLst>
                      <a:ext uri="{FF2B5EF4-FFF2-40B4-BE49-F238E27FC236}">
                        <a16:creationId xmlns:a16="http://schemas.microsoft.com/office/drawing/2014/main" id="{AB0C56D1-DC4E-4B1C-837D-E73B29BCB2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38056" y="2820194"/>
                    <a:ext cx="372094" cy="146880"/>
                  </a:xfrm>
                  <a:prstGeom prst="roundRect">
                    <a:avLst>
                      <a:gd name="adj" fmla="val 9108"/>
                    </a:avLst>
                  </a:prstGeom>
                  <a:gradFill>
                    <a:gsLst>
                      <a:gs pos="5000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  <a:gs pos="0">
                        <a:schemeClr val="bg1">
                          <a:lumMod val="65000"/>
                        </a:schemeClr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3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431" name="Полилиния 260">
                  <a:extLst>
                    <a:ext uri="{FF2B5EF4-FFF2-40B4-BE49-F238E27FC236}">
                      <a16:creationId xmlns:a16="http://schemas.microsoft.com/office/drawing/2014/main" id="{18C1A9A2-1B1D-47CE-B5AE-823C0C67B956}"/>
                    </a:ext>
                  </a:extLst>
                </p:cNvPr>
                <p:cNvSpPr/>
                <p:nvPr/>
              </p:nvSpPr>
              <p:spPr>
                <a:xfrm rot="16200000" flipV="1">
                  <a:off x="2982938" y="2212039"/>
                  <a:ext cx="232026" cy="72507"/>
                </a:xfrm>
                <a:custGeom>
                  <a:avLst/>
                  <a:gdLst>
                    <a:gd name="connsiteX0" fmla="*/ 0 w 640080"/>
                    <a:gd name="connsiteY0" fmla="*/ 200151 h 207771"/>
                    <a:gd name="connsiteX1" fmla="*/ 121920 w 640080"/>
                    <a:gd name="connsiteY1" fmla="*/ 24891 h 207771"/>
                    <a:gd name="connsiteX2" fmla="*/ 358140 w 640080"/>
                    <a:gd name="connsiteY2" fmla="*/ 2031 h 207771"/>
                    <a:gd name="connsiteX3" fmla="*/ 556260 w 640080"/>
                    <a:gd name="connsiteY3" fmla="*/ 32511 h 207771"/>
                    <a:gd name="connsiteX4" fmla="*/ 640080 w 640080"/>
                    <a:gd name="connsiteY4" fmla="*/ 207771 h 20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080" h="207771">
                      <a:moveTo>
                        <a:pt x="0" y="200151"/>
                      </a:moveTo>
                      <a:cubicBezTo>
                        <a:pt x="31115" y="129031"/>
                        <a:pt x="62230" y="57911"/>
                        <a:pt x="121920" y="24891"/>
                      </a:cubicBezTo>
                      <a:cubicBezTo>
                        <a:pt x="181610" y="-8129"/>
                        <a:pt x="285750" y="761"/>
                        <a:pt x="358140" y="2031"/>
                      </a:cubicBezTo>
                      <a:cubicBezTo>
                        <a:pt x="430530" y="3301"/>
                        <a:pt x="509270" y="-1779"/>
                        <a:pt x="556260" y="32511"/>
                      </a:cubicBezTo>
                      <a:cubicBezTo>
                        <a:pt x="603250" y="66801"/>
                        <a:pt x="621665" y="137286"/>
                        <a:pt x="640080" y="207771"/>
                      </a:cubicBezTo>
                    </a:path>
                  </a:pathLst>
                </a:cu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ru-RU" sz="3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2" name="Скругленный прямоугольник 70">
                  <a:extLst>
                    <a:ext uri="{FF2B5EF4-FFF2-40B4-BE49-F238E27FC236}">
                      <a16:creationId xmlns:a16="http://schemas.microsoft.com/office/drawing/2014/main" id="{9828E517-666E-4AE8-9A46-330D932A063C}"/>
                    </a:ext>
                  </a:extLst>
                </p:cNvPr>
                <p:cNvSpPr/>
                <p:nvPr/>
              </p:nvSpPr>
              <p:spPr>
                <a:xfrm rot="16200000">
                  <a:off x="2920843" y="2426713"/>
                  <a:ext cx="400110" cy="132193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75000">
                      <a:srgbClr val="996600"/>
                    </a:gs>
                    <a:gs pos="25000">
                      <a:srgbClr val="996600"/>
                    </a:gs>
                    <a:gs pos="100000">
                      <a:srgbClr val="996600"/>
                    </a:gs>
                    <a:gs pos="0">
                      <a:srgbClr val="663300"/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3" name="Скругленный прямоугольник 70">
                  <a:extLst>
                    <a:ext uri="{FF2B5EF4-FFF2-40B4-BE49-F238E27FC236}">
                      <a16:creationId xmlns:a16="http://schemas.microsoft.com/office/drawing/2014/main" id="{94CC3C97-6559-4AC9-9DBF-A4D92860EAA3}"/>
                    </a:ext>
                  </a:extLst>
                </p:cNvPr>
                <p:cNvSpPr/>
                <p:nvPr/>
              </p:nvSpPr>
              <p:spPr>
                <a:xfrm rot="16200000">
                  <a:off x="2863888" y="1980590"/>
                  <a:ext cx="281674" cy="132192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75000">
                      <a:srgbClr val="996600"/>
                    </a:gs>
                    <a:gs pos="25000">
                      <a:srgbClr val="996600"/>
                    </a:gs>
                    <a:gs pos="100000">
                      <a:srgbClr val="996600"/>
                    </a:gs>
                    <a:gs pos="0">
                      <a:srgbClr val="663300"/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4" name="Скругленный прямоугольник 88">
                  <a:extLst>
                    <a:ext uri="{FF2B5EF4-FFF2-40B4-BE49-F238E27FC236}">
                      <a16:creationId xmlns:a16="http://schemas.microsoft.com/office/drawing/2014/main" id="{7AB04089-67EC-41E5-93E5-148F19D5BADC}"/>
                    </a:ext>
                  </a:extLst>
                </p:cNvPr>
                <p:cNvSpPr/>
                <p:nvPr/>
              </p:nvSpPr>
              <p:spPr>
                <a:xfrm rot="5400000">
                  <a:off x="2565679" y="2012810"/>
                  <a:ext cx="340912" cy="132192"/>
                </a:xfrm>
                <a:prstGeom prst="roundRect">
                  <a:avLst>
                    <a:gd name="adj" fmla="val 9108"/>
                  </a:avLst>
                </a:prstGeom>
                <a:gradFill>
                  <a:gsLst>
                    <a:gs pos="5000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3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484" name="TextBox 483">
            <a:extLst>
              <a:ext uri="{FF2B5EF4-FFF2-40B4-BE49-F238E27FC236}">
                <a16:creationId xmlns:a16="http://schemas.microsoft.com/office/drawing/2014/main" id="{32E8E863-E8C3-4BF6-BCEF-87F5269D0F53}"/>
              </a:ext>
            </a:extLst>
          </p:cNvPr>
          <p:cNvSpPr txBox="1"/>
          <p:nvPr/>
        </p:nvSpPr>
        <p:spPr>
          <a:xfrm>
            <a:off x="3153321" y="2922626"/>
            <a:ext cx="329895" cy="49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16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542A4E-21BE-4E8A-87D5-EED33E805958}"/>
              </a:ext>
            </a:extLst>
          </p:cNvPr>
          <p:cNvSpPr txBox="1"/>
          <p:nvPr/>
        </p:nvSpPr>
        <p:spPr>
          <a:xfrm>
            <a:off x="143508" y="401925"/>
            <a:ext cx="88569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Целью работы </a:t>
            </a:r>
            <a:r>
              <a:rPr lang="ru-RU" sz="12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являлось исследование структурно-функциональной организации макромолекулярного комплекса DISC, ключевой платформы, активации  внешнего CD95/TRAIL рецептор-опосредованного сигнального пути программируемой клеточной гибели, с использованием методов молекулярного и математического моделирования, а также рационального дизайна низкомолекулярных и пептидных соединений.</a:t>
            </a:r>
            <a:r>
              <a:rPr lang="ru-RU" sz="1200" dirty="0">
                <a:effectLst/>
                <a:latin typeface="+mj-lt"/>
                <a:ea typeface="Arial" panose="020B0604020202020204" pitchFamily="34" charset="0"/>
              </a:rPr>
              <a:t> </a:t>
            </a:r>
          </a:p>
          <a:p>
            <a:pPr algn="just"/>
            <a:r>
              <a:rPr lang="ru-RU" sz="1200" dirty="0">
                <a:effectLst/>
                <a:latin typeface="+mj-lt"/>
                <a:ea typeface="Arial" panose="020B0604020202020204" pitchFamily="34" charset="0"/>
              </a:rPr>
              <a:t> </a:t>
            </a:r>
          </a:p>
          <a:p>
            <a:pPr algn="just">
              <a:spcBef>
                <a:spcPts val="1200"/>
              </a:spcBef>
            </a:pPr>
            <a:r>
              <a:rPr lang="ru-RU" sz="1200" b="1" dirty="0">
                <a:effectLst/>
                <a:latin typeface="+mj-lt"/>
                <a:ea typeface="Times New Roman" panose="02020603050405020304" pitchFamily="18" charset="0"/>
              </a:rPr>
              <a:t>Задачи: </a:t>
            </a:r>
            <a:endParaRPr lang="ru-RU" sz="1200" dirty="0">
              <a:effectLst/>
              <a:latin typeface="+mj-lt"/>
              <a:ea typeface="Arial" panose="020B0604020202020204" pitchFamily="34" charset="0"/>
            </a:endParaRPr>
          </a:p>
          <a:p>
            <a:pPr marL="228600" indent="-228600" algn="just">
              <a:spcBef>
                <a:spcPts val="1200"/>
              </a:spcBef>
              <a:buAutoNum type="arabicPeriod"/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Компьютерный дизайн низкомолекулярных химических соединений, способных специфически взаимодействовать с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гетеродимером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 c-FLIPL/каспаза-8 в области интерфейса белок-белковых взаимодействий, с целью стабилизации комплекса и аллостерической регуляции активного центра фермента каспазы-8.</a:t>
            </a:r>
          </a:p>
          <a:p>
            <a:pPr marL="228600" indent="-228600" algn="just">
              <a:spcBef>
                <a:spcPts val="1200"/>
              </a:spcBef>
              <a:buAutoNum type="arabicPeriod"/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Компьютерная реконструкция пространственной структуры макромолекулярного комплекса DISC, содержащего в своем составе белки c-FLIP, FADD, прокаспазу-8, каспазу-8 и образуемые ими DED 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филаменты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28600" indent="-228600" algn="just">
              <a:spcBef>
                <a:spcPts val="1200"/>
              </a:spcBef>
              <a:buAutoNum type="arabicPeriod"/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Предсказание белок-белковых взаимодействий между белками c-FLIP и NEMO в составе макромолекулярного комплекса DISC.</a:t>
            </a:r>
          </a:p>
          <a:p>
            <a:pPr marL="228600" indent="-228600" algn="just">
              <a:spcBef>
                <a:spcPts val="1200"/>
              </a:spcBef>
              <a:buAutoNum type="arabicPeriod"/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Компьютерный дизайн пептидных ингибиторов на основе последовательности белка NEMO, способных связываться с белком c-FLIP и подавлять активацию сигнального пути NF-</a:t>
            </a:r>
            <a:r>
              <a:rPr lang="ru-RU" sz="1200" dirty="0" err="1">
                <a:latin typeface="+mj-lt"/>
                <a:ea typeface="Times New Roman" panose="02020603050405020304" pitchFamily="18" charset="0"/>
              </a:rPr>
              <a:t>κB</a:t>
            </a:r>
            <a:r>
              <a:rPr lang="ru-RU" sz="1200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228600" indent="-228600" algn="just">
              <a:spcBef>
                <a:spcPts val="1200"/>
              </a:spcBef>
              <a:buAutoNum type="arabicPeriod"/>
            </a:pPr>
            <a:r>
              <a:rPr lang="ru-RU" sz="1200" dirty="0">
                <a:latin typeface="+mj-lt"/>
                <a:ea typeface="Times New Roman" panose="02020603050405020304" pitchFamily="18" charset="0"/>
              </a:rPr>
              <a:t>Построение математической модели индукции CD95-опосредованного пути программируемой клеточной гибели, описывающей с помощью системы ОДУ динамику состава комплекса DISC и активацию каталитической функции каспазы-8 в присутствии малых химических соединений и изоформ белка c-FLIP - аллостерических регуляторов каталитической активности фермента.</a:t>
            </a:r>
          </a:p>
        </p:txBody>
      </p:sp>
    </p:spTree>
    <p:extLst>
      <p:ext uri="{BB962C8B-B14F-4D97-AF65-F5344CB8AC3E}">
        <p14:creationId xmlns:p14="http://schemas.microsoft.com/office/powerpoint/2010/main" val="3774667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8438</TotalTime>
  <Words>3006</Words>
  <Application>Microsoft Office PowerPoint</Application>
  <PresentationFormat>Экран (16:9)</PresentationFormat>
  <Paragraphs>448</Paragraphs>
  <Slides>31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Bodoni MT</vt:lpstr>
      <vt:lpstr>Calibri</vt:lpstr>
      <vt:lpstr>Cambria Math</vt:lpstr>
      <vt:lpstr>Century Gothic</vt:lpstr>
      <vt:lpstr>Consolas</vt:lpstr>
      <vt:lpstr>Microsoft Tai Le</vt:lpstr>
      <vt:lpstr>Sylfaen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snp500</dc:creator>
  <cp:lastModifiedBy>user</cp:lastModifiedBy>
  <cp:revision>538</cp:revision>
  <dcterms:created xsi:type="dcterms:W3CDTF">2020-12-19T06:41:16Z</dcterms:created>
  <dcterms:modified xsi:type="dcterms:W3CDTF">2021-04-19T10:38:35Z</dcterms:modified>
</cp:coreProperties>
</file>