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57" r:id="rId4"/>
    <p:sldId id="294" r:id="rId5"/>
    <p:sldId id="304" r:id="rId6"/>
    <p:sldId id="293" r:id="rId7"/>
    <p:sldId id="300" r:id="rId8"/>
    <p:sldId id="360" r:id="rId9"/>
    <p:sldId id="361" r:id="rId10"/>
    <p:sldId id="317" r:id="rId11"/>
    <p:sldId id="324" r:id="rId12"/>
    <p:sldId id="351" r:id="rId13"/>
    <p:sldId id="348" r:id="rId14"/>
    <p:sldId id="349" r:id="rId15"/>
    <p:sldId id="350" r:id="rId16"/>
    <p:sldId id="328" r:id="rId17"/>
    <p:sldId id="369" r:id="rId18"/>
    <p:sldId id="307" r:id="rId19"/>
    <p:sldId id="363" r:id="rId20"/>
    <p:sldId id="365" r:id="rId21"/>
    <p:sldId id="370" r:id="rId22"/>
    <p:sldId id="371" r:id="rId23"/>
    <p:sldId id="372" r:id="rId24"/>
    <p:sldId id="352" r:id="rId25"/>
    <p:sldId id="308" r:id="rId26"/>
    <p:sldId id="309" r:id="rId27"/>
    <p:sldId id="310" r:id="rId28"/>
    <p:sldId id="33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AA72D4"/>
    <a:srgbClr val="21C5FF"/>
    <a:srgbClr val="008032"/>
    <a:srgbClr val="860000"/>
    <a:srgbClr val="008000"/>
    <a:srgbClr val="008064"/>
    <a:srgbClr val="008080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2" autoAdjust="0"/>
    <p:restoredTop sz="67204" autoAdjust="0"/>
  </p:normalViewPr>
  <p:slideViewPr>
    <p:cSldViewPr snapToGrid="0">
      <p:cViewPr varScale="1">
        <p:scale>
          <a:sx n="53" d="100"/>
          <a:sy n="53" d="100"/>
        </p:scale>
        <p:origin x="174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0" d="100"/>
          <a:sy n="70" d="100"/>
        </p:scale>
        <p:origin x="1254" y="4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BF9BF-D8A7-4C20-A546-53E9880111A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17B81-BBBE-4DEF-9EC7-3BDB1539C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2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Тема</a:t>
            </a:r>
            <a:r>
              <a:rPr lang="ru-RU" baseline="0" dirty="0" smtClean="0"/>
              <a:t> работы : Компьютерное моделирование  </a:t>
            </a:r>
            <a:r>
              <a:rPr lang="ru-RU" baseline="0" dirty="0" err="1" smtClean="0"/>
              <a:t>морфодинамики</a:t>
            </a:r>
            <a:r>
              <a:rPr lang="ru-RU" baseline="0" dirty="0" smtClean="0"/>
              <a:t> в меристемах растений  с учётом  морфогенетической регуляции  и биомеханических свойств клеток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287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Изучение поведения</a:t>
            </a:r>
            <a:r>
              <a:rPr lang="ru-RU" baseline="0" dirty="0" smtClean="0"/>
              <a:t> модели при росте и делениях клеток: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 вычислительных экспериментах мы показали, что предложенная модель регуляции структуры ниши стволовых клеток в АМП при определенном наборе параметров устойчива к возмущениям, вносимым ростом и делением клеток в АМП. Это видно на левом верхнем динамическом графике.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Диффузия является в модели механизмом распространения сигналов, поэтому соотношение характерных времен роста и деления клеток, с одной стороны, и диффузии W и Y, с другой стороны, играет ключевую роль в устойчивости структуры ниши стволовых клеток.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 частности, мы показали, что уменьшение длины клеточного цикла при неизменной скорости диффузии приводит к возрастанию вероятности разрушения структуры ниши стволовых клеток, как показано на правом верхнем графике. Последнее означает, что после возмущения нарушается правильная взаимная регуляция экспрессии генов, и в итоге экспрессия генов прекращается вовсе – нижний динамический график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6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 smtClean="0"/>
              <a:t>В рамках второй модели</a:t>
            </a:r>
            <a:r>
              <a:rPr lang="ru-RU" sz="1200" b="0" baseline="0" dirty="0" smtClean="0"/>
              <a:t> на примере  эпидермиса листа однодольного растения</a:t>
            </a:r>
            <a:r>
              <a:rPr lang="en-US" dirty="0" smtClean="0"/>
              <a:t> </a:t>
            </a:r>
            <a:r>
              <a:rPr lang="ru-RU" dirty="0" smtClean="0"/>
              <a:t>мы изучали закономерности однонаправленного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растительной ткани с учётом биомеханики клеток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 smtClean="0"/>
              <a:t>При </a:t>
            </a:r>
            <a:r>
              <a:rPr lang="ru-RU" sz="1200" b="0" dirty="0" err="1" smtClean="0"/>
              <a:t>симпластном</a:t>
            </a:r>
            <a:r>
              <a:rPr lang="ru-RU" sz="1200" b="0" dirty="0" smtClean="0"/>
              <a:t> росте </a:t>
            </a:r>
            <a:r>
              <a:rPr lang="ru-RU" sz="1200" dirty="0" smtClean="0"/>
              <a:t>растительной ткани клетки не сдвигаются друг относительно друга, и топология ткани изменяется только в результате деления клеток.</a:t>
            </a:r>
            <a:r>
              <a:rPr lang="ru-RU" sz="12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Лист растёт за счёт деления клеток основания листа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Плоскость деления клетки перпендикулярна направлению роста, поэтому потомки одной клетки расположены в одном продольном ряду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Ряды различаются типом клеток: разные типы клеток оказываются в разных рядах.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Механика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позволяет нам в модели эпидермиса</a:t>
            </a:r>
            <a:r>
              <a:rPr lang="ru-RU" baseline="0" dirty="0" smtClean="0"/>
              <a:t> рассматривать только</a:t>
            </a:r>
            <a:r>
              <a:rPr lang="ru-RU" dirty="0" smtClean="0"/>
              <a:t> ряды с простыми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эпидермальными</a:t>
            </a:r>
            <a:r>
              <a:rPr lang="ru-RU" baseline="0" dirty="0" smtClean="0"/>
              <a:t> клетками.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aseline="0" dirty="0" smtClean="0"/>
              <a:t>Таким образом, геометрическая модель эпидермиса состоит из рядов клеток. В основании модельного листа находится зона роста делением, здесь клетки растут и делятся. Затем следует зона роста растяжением, здесь клетки быстро увеличивают свои размеры и не делятся. Далее следует зона зрелых клеток, и здесь клетки не растут.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aseline="0" dirty="0" smtClean="0"/>
              <a:t>Модель формирования зон роста листа построена по аналогии с моделью зоны регуляции структуры меристемы, рассмотренной ранее.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ACA8-8060-4DEA-A445-8A4E21F8221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98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моделирования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эпидермиса</a:t>
            </a:r>
            <a:r>
              <a:rPr lang="ru-RU" baseline="0" dirty="0" smtClean="0"/>
              <a:t> мы разработали модель роста отдельной клетки на основе модели </a:t>
            </a:r>
            <a:r>
              <a:rPr lang="ru-RU" baseline="0" dirty="0" err="1" smtClean="0"/>
              <a:t>Локхарта-Ортеги</a:t>
            </a:r>
            <a:r>
              <a:rPr lang="ru-RU" baseline="0" dirty="0" smtClean="0"/>
              <a:t>.</a:t>
            </a:r>
          </a:p>
          <a:p>
            <a:r>
              <a:rPr lang="ru-RU" dirty="0" smtClean="0"/>
              <a:t>С точки зрения механики роста,</a:t>
            </a:r>
            <a:r>
              <a:rPr lang="ru-RU" baseline="0" dirty="0" smtClean="0"/>
              <a:t> клетка – это осмотическая ячейка в упруго-пластической оболочке.</a:t>
            </a:r>
          </a:p>
          <a:p>
            <a:r>
              <a:rPr lang="ru-RU" baseline="0" dirty="0" smtClean="0"/>
              <a:t>Накопление сухого вещества в клетке за счет биосинтеза ведет к повышению осмотического давления внутри клетки.</a:t>
            </a:r>
          </a:p>
          <a:p>
            <a:r>
              <a:rPr lang="ru-RU" baseline="0" dirty="0" smtClean="0"/>
              <a:t>Это давление упруго растягивает клеточную стенку, что приводит к возникновению механического напряжения в стенке, и как следствие  - к возникновению гидростатического давления внутри клетки (это по сути – </a:t>
            </a:r>
            <a:r>
              <a:rPr lang="ru-RU" baseline="0" dirty="0" err="1" smtClean="0"/>
              <a:t>тургорное</a:t>
            </a:r>
            <a:r>
              <a:rPr lang="ru-RU" baseline="0" dirty="0" smtClean="0"/>
              <a:t> давление).</a:t>
            </a:r>
          </a:p>
          <a:p>
            <a:r>
              <a:rPr lang="ru-RU" baseline="0" dirty="0" smtClean="0"/>
              <a:t>Поток воды внутрь клетки происходит пока осмотическое давление превышает </a:t>
            </a:r>
            <a:r>
              <a:rPr lang="ru-RU" baseline="0" dirty="0" err="1" smtClean="0"/>
              <a:t>тургорное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При повышении </a:t>
            </a:r>
            <a:r>
              <a:rPr lang="ru-RU" baseline="0" dirty="0" err="1" smtClean="0"/>
              <a:t>тургорного</a:t>
            </a:r>
            <a:r>
              <a:rPr lang="ru-RU" baseline="0" dirty="0" smtClean="0"/>
              <a:t> давления выше определенного порога, разного для разных типов клеток, начинается биосинтез вещества клеточной стенки. Эти вещества доставляются в стенку, и она начинает расти. С механической точки зрения происходит пластическая деформация. При этом напряжение в клеточной стенке и </a:t>
            </a:r>
            <a:r>
              <a:rPr lang="ru-RU" baseline="0" dirty="0" err="1" smtClean="0"/>
              <a:t>тургорное</a:t>
            </a:r>
            <a:r>
              <a:rPr lang="ru-RU" baseline="0" dirty="0" smtClean="0"/>
              <a:t> давление падают, что способствует возобновлению потока воды внутрь клетки. Это и есть видимый рост клетки.</a:t>
            </a:r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7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Клетку эпидермиса</a:t>
            </a:r>
            <a:r>
              <a:rPr lang="ru-RU" baseline="0" dirty="0" smtClean="0"/>
              <a:t> листа мы представили в виде параллелепипеда. </a:t>
            </a:r>
            <a:endParaRPr lang="ru-RU" dirty="0" smtClean="0"/>
          </a:p>
          <a:p>
            <a:r>
              <a:rPr lang="ru-RU" dirty="0" smtClean="0"/>
              <a:t>При однонаправленном росте ткани клетки растут только в длину.</a:t>
            </a:r>
          </a:p>
          <a:p>
            <a:r>
              <a:rPr lang="ru-RU" dirty="0" smtClean="0"/>
              <a:t>Это позволило нам перейти к описанию механики</a:t>
            </a:r>
            <a:r>
              <a:rPr lang="ru-RU" baseline="0" dirty="0" smtClean="0"/>
              <a:t> роста клетки в терминах:</a:t>
            </a:r>
          </a:p>
          <a:p>
            <a:r>
              <a:rPr lang="ru-RU" baseline="0" dirty="0" smtClean="0"/>
              <a:t>Видимая длина клетки</a:t>
            </a:r>
          </a:p>
          <a:p>
            <a:r>
              <a:rPr lang="ru-RU" baseline="0" dirty="0" err="1" smtClean="0"/>
              <a:t>Релаксированная</a:t>
            </a:r>
            <a:r>
              <a:rPr lang="ru-RU" baseline="0" dirty="0" smtClean="0"/>
              <a:t> длина клетки – это длина стенки в ненапряженном состоянии</a:t>
            </a:r>
          </a:p>
          <a:p>
            <a:r>
              <a:rPr lang="ru-RU" baseline="0" dirty="0" err="1" smtClean="0"/>
              <a:t>Изоомотическая</a:t>
            </a:r>
            <a:r>
              <a:rPr lang="ru-RU" baseline="0" dirty="0" smtClean="0"/>
              <a:t> длина клетки – это длина клетки, если бы ее не сдерживала растянутая клеточная стенка.</a:t>
            </a:r>
          </a:p>
          <a:p>
            <a:r>
              <a:rPr lang="ru-RU" baseline="0" dirty="0" smtClean="0"/>
              <a:t>В этих переменных мы выразили </a:t>
            </a:r>
            <a:r>
              <a:rPr lang="ru-RU" baseline="0" dirty="0" err="1" smtClean="0"/>
              <a:t>тургорное</a:t>
            </a:r>
            <a:r>
              <a:rPr lang="ru-RU" baseline="0" dirty="0" smtClean="0"/>
              <a:t> и осмотическое давления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43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условиям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симпластного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роста стенки клеток в соседних рядах склеены друг с другом, и поэтому вынуждены расти с одинаковой скоростью.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Стенки любой клетки, как правило, склеены со стенками нескольких клеток в соседних рядах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Поскольку клетки растут с разными скоростями и в них создаются разные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тургорные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давления, фрагменты стенки одной клетки испытывают разные силы и  растут с разными скоростями.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то же время при однонаправленном росте механическая связь между клетками приводит к тому, что соответствующие фрагменты для клеток во всех рядах испытывают одну и ту же растягивающую силу.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Это приводит к одинаковому росту соответствующих фрагментов. При этом скорость роста таких фрагментов определяется как средняя скорость свободного роста клеток, в которые входят эти фрагменты.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 учётом специфики геометрии</a:t>
            </a:r>
            <a:r>
              <a:rPr lang="ru-RU" baseline="0" dirty="0" smtClean="0"/>
              <a:t> линейного листа </a:t>
            </a:r>
            <a:r>
              <a:rPr lang="ru-RU" dirty="0" smtClean="0"/>
              <a:t>для моделирования однонаправленного роста двумерной растительной ткани мы модифицировали формализм дифференциальных L-систем в так называемые «Склеенные </a:t>
            </a:r>
            <a:r>
              <a:rPr lang="en-US" dirty="0" err="1" smtClean="0"/>
              <a:t>dL</a:t>
            </a:r>
            <a:r>
              <a:rPr lang="en-US" dirty="0" smtClean="0"/>
              <a:t>-</a:t>
            </a:r>
            <a:r>
              <a:rPr lang="ru-RU" dirty="0" smtClean="0"/>
              <a:t>системы».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Динамику клеточной структуры линейного листа, состоящего из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параллельных продольных рядов клеток, мы моделировали с помощью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одномерных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-систем, каждая из которых моделирует динамику структуры отдельного продольного ряда.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Алфавит каждой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-системы состоит из 3-х букв, обозначающих клетку зоны деления, клетку переходной зоны и клетку зоны растяжения, снабженных следующими переменными состояния: изоосмотическая,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релаксированная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реальная длины клетки.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того чтобы обеспечить согласованную работу мы ввели еще одну одномерную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систему, которая моделирует динамику структуры фрагментов клеток. Алфавит этой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-системы также состоит из одной буквы а параметрами являются длина фрагмента и вектор длины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-й компонентой которого является номер клетки, содержащей данный фрагмент в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-м продольном клеточном ряду.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Динамика переменных состояния определяется общей системой дифференциальных уравнений, составляющих модель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симпластного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роста клеток в составе ткани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4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Результаты вычислительных экспериментов.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Основываясь</a:t>
            </a:r>
            <a:r>
              <a:rPr lang="ru-RU" baseline="0" dirty="0" smtClean="0"/>
              <a:t> на опубликованных данных о возможных функциях роста клеток в ткани, мы проверили несколько функций роста: экспоненциальную, степенные, линейные и </a:t>
            </a:r>
            <a:r>
              <a:rPr lang="ru-RU" baseline="0" dirty="0" err="1" smtClean="0"/>
              <a:t>сигмоидные</a:t>
            </a:r>
            <a:r>
              <a:rPr lang="ru-RU" baseline="0" dirty="0" smtClean="0"/>
              <a:t>.</a:t>
            </a:r>
            <a:endParaRPr lang="ru-RU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/>
              <a:t>Были проведены вычислительные эксперименты с разными функциями роста клетки. Во</a:t>
            </a:r>
            <a:r>
              <a:rPr lang="ru-RU" baseline="0" dirty="0" smtClean="0"/>
              <a:t> всех случаях (кроме экспоненциального роста клетки) было показано, что п</a:t>
            </a:r>
            <a:r>
              <a:rPr lang="ru-RU" dirty="0" smtClean="0"/>
              <a:t>ри </a:t>
            </a:r>
            <a:r>
              <a:rPr lang="ru-RU" dirty="0" err="1" smtClean="0"/>
              <a:t>симпластном</a:t>
            </a:r>
            <a:r>
              <a:rPr lang="ru-RU" dirty="0" smtClean="0"/>
              <a:t> росте растительной ткани автономная пролиферация клеток приводит к вариабельности механических напряжений и осмотических давлений в клетках и существенному отличию характера их динамики по сравнению со свободно растущими клетками.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этого следует, в частности, что общепринятая процедура оценки скорости роста клеток в ткани листа по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видимым размерам клеток может быть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некорректна, поскольку не учитывается, что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клетки в ткани находятся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напряженно-деформированном состоянии. На рисунке внизу слева показан пример, когда в листе клетки одинаковы, но 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изоосмотическая длина разная, потому что они находятся в разных фазах роста.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09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 подобраны кинетические параметры для линейной функции роста клеток (полученная функция роста показана на верхнем графике), при которых модель воспроизводит экспериментальные данные о распределении средних размеров клеток вдоль листа пшеницы при значениях механических параметров из биологически разумного диапазона. </a:t>
            </a:r>
            <a:endParaRPr lang="ru-RU" dirty="0" smtClean="0"/>
          </a:p>
          <a:p>
            <a:r>
              <a:rPr lang="ru-RU" dirty="0" smtClean="0"/>
              <a:t>4. При этих параметрах модели наибольшие вариации давлений сосредоточены в переходной зоне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CACA8-8060-4DEA-A445-8A4E21F8221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0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3-й модели мы изучали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механизм формирования трихом на растущем листе пшеницы.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*Трихомы представляют собой выросты </a:t>
            </a:r>
            <a:r>
              <a:rPr lang="ru-RU" dirty="0" err="1" smtClean="0"/>
              <a:t>эпидермальных</a:t>
            </a:r>
            <a:r>
              <a:rPr lang="ru-RU" dirty="0" smtClean="0"/>
              <a:t> клеток листа размером от нескольких микрометров до миллиметров.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*Расположение клеток-трихом на поверхности листовой пластинки закладывается в процессе роста листа.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*В опубликованных статьях показано, что механизм «латерального ингибирования» хорошо объясняет формирование пространственного паттерна трихом на листовой пластинки двудольного растения </a:t>
            </a:r>
            <a:r>
              <a:rPr lang="ru-RU" dirty="0" err="1" smtClean="0"/>
              <a:t>арабидопсиса</a:t>
            </a:r>
            <a:r>
              <a:rPr lang="ru-RU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*Следует отметить, что лист </a:t>
            </a:r>
            <a:r>
              <a:rPr lang="ru-RU" dirty="0" err="1" smtClean="0"/>
              <a:t>арабидопсиса</a:t>
            </a:r>
            <a:r>
              <a:rPr lang="ru-RU" dirty="0" smtClean="0"/>
              <a:t> растет так, что области роста распределены по всей листовой пластинке.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75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*У пшеницы совершенно другая феноменология закладки трихом. Лист растёт за счёт деления</a:t>
            </a:r>
            <a:r>
              <a:rPr lang="ru-RU" baseline="0" dirty="0" smtClean="0"/>
              <a:t> клеток в основании листа: в самом основании зона симметричных делений клеток, дальше клетки делятся асимметрично: маленькая клетка-трихома при делении образуется на дистальном конце материнской клетки, в то время как проксимальная клетка остаётся недифференцированной.</a:t>
            </a:r>
            <a:r>
              <a:rPr lang="ru-RU" dirty="0" smtClean="0"/>
              <a:t> Трихомы формируются в отдельных продольных рядах.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*М</a:t>
            </a:r>
            <a:r>
              <a:rPr lang="ru-RU" dirty="0" smtClean="0"/>
              <a:t>ы разработали модель механизма </a:t>
            </a:r>
            <a:r>
              <a:rPr lang="ru-RU" baseline="0" dirty="0" smtClean="0"/>
              <a:t>формирования трихом на листе пшеницы, основанную на гипотезе о существовании </a:t>
            </a:r>
            <a:r>
              <a:rPr lang="ru-RU" dirty="0" smtClean="0"/>
              <a:t>латерального ингибирования.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3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важных процессов в ходе индивидуального развития является морфогенез – становление формы, образование морфологических структур и целостного организма.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Морфогенез растений осуществляется непрерывной активностью меристем - образовательных тканей.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Меристемы состоят из клеток, которые сохраняют способность к делению. Клетки меристем делятся, и некоторые из них дифференцируются в специализированные клетки постоянных тканей – например,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покровные, проводящие, и так далее.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Выделяют четыре вида меристем перечисленных на слайде. В данной работе мы моделировали и изучали апикальную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меристему побега и вставочную меристему в основании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листа однодольного растения.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пространственных паттернов в меристемах растений - пример динамических систем с динамической структурой</a:t>
            </a:r>
            <a:r>
              <a:rPr lang="ru-RU" dirty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902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*При построении модели мы использовали</a:t>
            </a:r>
            <a:r>
              <a:rPr lang="ru-RU" baseline="0" dirty="0" smtClean="0"/>
              <a:t> данные о длине трихом и их расположении  в продольных рядах в основании листа пшеницы.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*Изображение получено Алексеем </a:t>
            </a:r>
            <a:r>
              <a:rPr lang="ru-RU" baseline="0" dirty="0" err="1" smtClean="0"/>
              <a:t>Дорошковым</a:t>
            </a:r>
            <a:r>
              <a:rPr lang="ru-RU" baseline="0" dirty="0" smtClean="0"/>
              <a:t>, и обработано нами в пакете </a:t>
            </a:r>
            <a:r>
              <a:rPr lang="en-US" baseline="0" dirty="0" err="1" smtClean="0"/>
              <a:t>Matematica</a:t>
            </a:r>
            <a:r>
              <a:rPr lang="en-US" baseline="0" dirty="0" smtClean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15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изучения механизма формирование пространственного паттерна трихом в продольном ряду клеток на листе пшеницы, модель была реализована в виде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-системы. Алфавит составляют 4 символа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клетки </a:t>
            </a:r>
            <a:r>
              <a:rPr lang="ru-RU" dirty="0" smtClean="0"/>
              <a:t>зоны симметричных и асимметричных</a:t>
            </a:r>
            <a:r>
              <a:rPr lang="ru-RU" baseline="0" dirty="0" smtClean="0"/>
              <a:t> </a:t>
            </a:r>
            <a:r>
              <a:rPr lang="ru-RU" dirty="0" smtClean="0"/>
              <a:t>делений,</a:t>
            </a:r>
            <a:r>
              <a:rPr lang="ru-RU" baseline="0" dirty="0" smtClean="0"/>
              <a:t> </a:t>
            </a:r>
            <a:r>
              <a:rPr lang="ru-RU" dirty="0" smtClean="0"/>
              <a:t>зоны растяжения и</a:t>
            </a:r>
            <a:r>
              <a:rPr lang="en-US" dirty="0" smtClean="0"/>
              <a:t> </a:t>
            </a:r>
            <a:r>
              <a:rPr lang="ru-RU" dirty="0" smtClean="0"/>
              <a:t>клетки-трихомы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Состояние каждой клетки описывается 5 параметрами: длина и возраст клетки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концентрации 3-х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морфогенов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Правила выражают деление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дифференцировку клеток в зависимости от значений параметров.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6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При выбранных параметрах модель в вычислительном эксперименте</a:t>
            </a:r>
            <a:r>
              <a:rPr lang="ru-RU" baseline="0" dirty="0" smtClean="0"/>
              <a:t> генерирует закладку трихом в продольном ряду клеток. В результате получаем распределение возраста трихом вдоль ряда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Используя разные функции роста получаем распределение длин трихом в клеточном ряду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46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Построенная базовая модель </a:t>
            </a:r>
            <a:r>
              <a:rPr lang="ru-RU" sz="1200" dirty="0" smtClean="0"/>
              <a:t>формирования трихом на листе пшеницы позволяет настроить параметры модели по экспериментальным</a:t>
            </a:r>
            <a:r>
              <a:rPr lang="ru-RU" sz="1200" baseline="0" dirty="0" smtClean="0"/>
              <a:t> данным так, что </a:t>
            </a:r>
            <a:r>
              <a:rPr lang="ru-RU" sz="1200" dirty="0" smtClean="0"/>
              <a:t>распределение длин трихом </a:t>
            </a:r>
            <a:r>
              <a:rPr lang="ru-RU" sz="1200" baseline="0" dirty="0" smtClean="0"/>
              <a:t>в продольном ряду клеток</a:t>
            </a:r>
            <a:r>
              <a:rPr lang="ru-RU" sz="1200" dirty="0" smtClean="0"/>
              <a:t> в вычислительном эксперименте совпадает с распределением экспериментальным. </a:t>
            </a:r>
            <a:r>
              <a:rPr lang="ru-RU" sz="1200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ru-RU" sz="1200" baseline="0" dirty="0" smtClean="0"/>
              <a:t>Модель предсказывает, что увеличение зоны асимметричного деления клеток, где происходит закладка трихом, приводит к увеличению вариации возрастов соседних трихом в ряду.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42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в данной работе была разработана методика и пакет для моделирования моделирования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Морфодинамики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растительной ткани, основанная на модификации формализма дифференциальных L-систем.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трёх задачах было продемонстрировано как в рамках данной методики можно моделировать однонаправленный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симпластный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рост двумерной растительной ткани с учётом морфогенетической регуляции и биомеханических свойств клеток и воспроизводить экспериментально наблюдаемые паттерны клеточной структуры ткани.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Данная методика является универсальной и может быть использована для моделирования других растительных тканей, для которых характерен однонаправленный рост.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46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 минута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16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1200" dirty="0" smtClean="0"/>
              <a:t>4. На модели формирования пространственного паттерна трихом на листе пшеницы с учетом модифицированного механизма латерального ингибирования и геометрии роста листа показано, что при варьировании её параметров в вычислительных экспериментах воспроизводится широкий спектр пространственных паттернов трихом, часть из которых экспериментально наблюдается, что позволяет использовать модель в сравнительных эколого-физиологических исследованиях </a:t>
            </a:r>
            <a:r>
              <a:rPr lang="ru-RU" sz="1200" dirty="0" err="1" smtClean="0"/>
              <a:t>опушения</a:t>
            </a:r>
            <a:r>
              <a:rPr lang="ru-RU" sz="1200" dirty="0" smtClean="0"/>
              <a:t> листа пшеницы.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702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0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Цель: исследование методами компьютерного моделирования влияния морфогенетической регуляции и биомеханики клеток на рост и </a:t>
            </a:r>
            <a:r>
              <a:rPr lang="ru-RU" sz="1200" dirty="0" err="1" smtClean="0"/>
              <a:t>морфодинамику</a:t>
            </a:r>
            <a:r>
              <a:rPr lang="ru-RU" sz="1200" dirty="0" smtClean="0"/>
              <a:t> </a:t>
            </a:r>
            <a:r>
              <a:rPr lang="ru-RU" sz="1200" dirty="0" err="1" smtClean="0"/>
              <a:t>меристематических</a:t>
            </a:r>
            <a:r>
              <a:rPr lang="ru-RU" sz="1200" dirty="0" smtClean="0"/>
              <a:t> тканей растений.</a:t>
            </a:r>
          </a:p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Разработка программного комплекса для моделирования однонаправленного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растительной ткани с учётом морфогенетической регуляции и биомеханических свойств клеток.</a:t>
            </a:r>
          </a:p>
          <a:p>
            <a:pPr marL="0" indent="0">
              <a:buNone/>
            </a:pPr>
            <a:r>
              <a:rPr lang="ru-RU" dirty="0" smtClean="0"/>
              <a:t>Изучение методами компьютерного моделирования </a:t>
            </a:r>
          </a:p>
          <a:p>
            <a:pPr marL="0" indent="0">
              <a:buNone/>
            </a:pPr>
            <a:r>
              <a:rPr lang="ru-RU" dirty="0" smtClean="0"/>
              <a:t>- устойчивости системы регуляции структуры ниши стволовых клеток в апикальной меристеме побега к возмущениям, вызываемым </a:t>
            </a:r>
            <a:r>
              <a:rPr lang="ru-RU" dirty="0" smtClean="0">
                <a:solidFill>
                  <a:srgbClr val="FF0000"/>
                </a:solidFill>
              </a:rPr>
              <a:t>ростом и делением клеток ткани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- однонаправленного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</a:t>
            </a:r>
            <a:r>
              <a:rPr lang="ru-RU" dirty="0" err="1" smtClean="0"/>
              <a:t>эпидермального</a:t>
            </a:r>
            <a:r>
              <a:rPr lang="ru-RU" dirty="0" smtClean="0"/>
              <a:t> слоя линейного листа с учётом механики клеток </a:t>
            </a:r>
          </a:p>
          <a:p>
            <a:pPr marL="0" indent="0">
              <a:buNone/>
            </a:pPr>
            <a:r>
              <a:rPr lang="ru-RU" dirty="0" smtClean="0"/>
              <a:t>- и механизма формирования пространственного паттерна трихом на растущем листе пшеницы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11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модели в данной работе сформулированы в модифицированном формализме </a:t>
            </a:r>
            <a:r>
              <a:rPr lang="en-US" dirty="0" smtClean="0"/>
              <a:t>L</a:t>
            </a:r>
            <a:r>
              <a:rPr lang="ru-RU" dirty="0" smtClean="0"/>
              <a:t>-систем.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Формально </a:t>
            </a:r>
            <a:r>
              <a:rPr lang="en-US" dirty="0" smtClean="0"/>
              <a:t>L</a:t>
            </a:r>
            <a:r>
              <a:rPr lang="ru-RU" dirty="0" smtClean="0"/>
              <a:t>-система имеет три</a:t>
            </a:r>
            <a:r>
              <a:rPr lang="ru-RU" baseline="0" dirty="0" smtClean="0"/>
              <a:t> составляющих:</a:t>
            </a:r>
            <a:r>
              <a:rPr lang="ru-RU" dirty="0" smtClean="0"/>
              <a:t> алфавит</a:t>
            </a:r>
            <a:r>
              <a:rPr lang="ru-RU" baseline="0" dirty="0" smtClean="0"/>
              <a:t> (набор символов, обозначающих типы элементов)</a:t>
            </a:r>
            <a:r>
              <a:rPr lang="ru-RU" dirty="0" smtClean="0"/>
              <a:t>, аксиома (начальная структура</a:t>
            </a:r>
            <a:r>
              <a:rPr lang="ru-RU" baseline="0" dirty="0" smtClean="0"/>
              <a:t> системы</a:t>
            </a:r>
            <a:r>
              <a:rPr lang="ru-RU" dirty="0" smtClean="0"/>
              <a:t>) и множество правил вывода (возможные превращения элементов</a:t>
            </a:r>
            <a:r>
              <a:rPr lang="ru-RU" baseline="0" dirty="0" smtClean="0"/>
              <a:t> друг в друга</a:t>
            </a:r>
            <a:r>
              <a:rPr lang="ru-RU" dirty="0" smtClean="0"/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Поясним смысл формализма на примере модели роста нитчатой водоросли. Клетки водоросли делятся асимметрично: одна дочерняя клетка маленькая, другая – большая. Клетки водоросли бывают двух условных типов: (1) правая -  при делении маленькая дочерняя клетка образуется справа (2) левая - маленькая дочерняя клетка образуется слева. При этом у маленькой клетки остается материнский тип, а большая дочерняя меняет свой тип на альтернативный. Через фиксированный интервал времени снова происходит следующий шаг  превращения всех клеток. При этом маленькие клетки превращаются в большие того же типа, а большие снова делятся согласно выше перечисленным</a:t>
            </a:r>
            <a:r>
              <a:rPr lang="ru-RU" baseline="0" dirty="0" smtClean="0"/>
              <a:t> правилам.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Справа показано последовательное изменение клеточной структуры водоросли, если бы она стала расти от маленькой левой клетки.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4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altLang="ru-RU" i="0" dirty="0" smtClean="0"/>
              <a:t>Для более реалистичного моделирования развития надо учесть, что клетки, например, растут с различными скоростями, и поэтому могут делиться в несовпадающие моменты времени, то есть асинхронно. </a:t>
            </a:r>
          </a:p>
          <a:p>
            <a:pPr algn="l"/>
            <a:r>
              <a:rPr lang="ru-RU" altLang="ru-RU" i="0" dirty="0" smtClean="0"/>
              <a:t>Для такого моделирования простую </a:t>
            </a:r>
            <a:r>
              <a:rPr lang="en-US" altLang="ru-RU" i="0" dirty="0" smtClean="0"/>
              <a:t>L</a:t>
            </a:r>
            <a:r>
              <a:rPr lang="ru-RU" altLang="ru-RU" i="0" dirty="0" smtClean="0"/>
              <a:t>-систему модифицировали в дифференциальную параметризованную </a:t>
            </a:r>
            <a:r>
              <a:rPr lang="en-US" altLang="ru-RU" i="0" dirty="0" err="1" smtClean="0"/>
              <a:t>dL</a:t>
            </a:r>
            <a:r>
              <a:rPr lang="ru-RU" altLang="ru-RU" i="0" dirty="0" smtClean="0"/>
              <a:t>-систему. Для этого ввели единое для системы непрерывное время. Каждый элемент системы имеет один или несколько параметров, и эти параметры изменяются индивидуально для каждого элемента в зависимости от единого времени. Правила перехода, единые</a:t>
            </a:r>
            <a:r>
              <a:rPr lang="ru-RU" altLang="ru-RU" i="0" baseline="0" dirty="0" smtClean="0"/>
              <a:t> для всех элементов, и </a:t>
            </a:r>
            <a:r>
              <a:rPr lang="ru-RU" altLang="ru-RU" i="0" dirty="0" smtClean="0"/>
              <a:t>определяющие превращения элементов из одного типа в другой, срабатывают теперь индивидуально для каждого элемента при достижении некоторого порога определенным параметром в этом элементе. </a:t>
            </a:r>
          </a:p>
          <a:p>
            <a:pPr algn="l"/>
            <a:r>
              <a:rPr lang="ru-RU" altLang="ru-RU" i="0" dirty="0" smtClean="0"/>
              <a:t>Далее, в зависимости от того, какой параметр достиг в данный момент своего порога, может зависеть, какое превращение будет совершать элемент. Например, если длина клетки достигла порога, то происходит ее деление, а если концентрация некоторого вещества достигла порога, то происходит превращение клетки одного типа в другой, например, вегетативная клетка превращается в </a:t>
            </a:r>
            <a:r>
              <a:rPr lang="ru-RU" altLang="ru-RU" i="0" dirty="0" err="1" smtClean="0"/>
              <a:t>гетероцист</a:t>
            </a:r>
            <a:r>
              <a:rPr lang="ru-RU" altLang="ru-RU" i="0" dirty="0" smtClean="0"/>
              <a:t>.</a:t>
            </a:r>
          </a:p>
          <a:p>
            <a:pPr algn="l"/>
            <a:r>
              <a:rPr lang="ru-RU" altLang="ru-RU" i="0" dirty="0" smtClean="0"/>
              <a:t>При этом можно моделировать синтез и распад веществ в клетках определенного типа и их распространение по клеточному ансамблю.</a:t>
            </a:r>
          </a:p>
          <a:p>
            <a:pPr algn="l"/>
            <a:r>
              <a:rPr lang="ru-RU" altLang="ru-RU" i="0" dirty="0" smtClean="0"/>
              <a:t>Справа показана динамика роста и распределения </a:t>
            </a:r>
            <a:r>
              <a:rPr lang="ru-RU" altLang="ru-RU" i="0" dirty="0" err="1" smtClean="0"/>
              <a:t>гетероцистов</a:t>
            </a:r>
            <a:r>
              <a:rPr lang="ru-RU" altLang="ru-RU" i="0" dirty="0" smtClean="0"/>
              <a:t> для водоросли.</a:t>
            </a:r>
            <a:endParaRPr lang="ru-RU" dirty="0" smtClean="0"/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6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Итак, при моделировании </a:t>
            </a:r>
            <a:r>
              <a:rPr lang="ru-RU" dirty="0" err="1" smtClean="0"/>
              <a:t>морфодинамики</a:t>
            </a:r>
            <a:r>
              <a:rPr lang="ru-RU" dirty="0" smtClean="0"/>
              <a:t> растительной ткани в формализме </a:t>
            </a:r>
            <a:r>
              <a:rPr lang="en-US" dirty="0" err="1" smtClean="0"/>
              <a:t>dL</a:t>
            </a:r>
            <a:r>
              <a:rPr lang="ru-RU" dirty="0" smtClean="0"/>
              <a:t>-систем дискретные события</a:t>
            </a:r>
            <a:r>
              <a:rPr lang="ru-RU" baseline="0" dirty="0" smtClean="0"/>
              <a:t> (дифференцировка, деление клеток) происходят на фоне и в зависимости от непрерывных процессов (рост клеток, динамика </a:t>
            </a:r>
            <a:r>
              <a:rPr lang="ru-RU" baseline="0" dirty="0" err="1" smtClean="0"/>
              <a:t>морфогенов</a:t>
            </a:r>
            <a:r>
              <a:rPr lang="ru-RU" baseline="0" dirty="0" smtClean="0"/>
              <a:t>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Динамика концентраций </a:t>
            </a:r>
            <a:r>
              <a:rPr lang="ru-RU" baseline="0" dirty="0" err="1" smtClean="0"/>
              <a:t>морфогенов</a:t>
            </a:r>
            <a:r>
              <a:rPr lang="ru-RU" baseline="0" dirty="0" smtClean="0"/>
              <a:t> (ввести понятие) в представленных в данной работе моделях описывается уравнениями реакции-диффузии. Эти уравнения имеют общую структуру: скорость изменения концентрации равна скорости диффузии + скорость синтеза – скорость распада.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Каждая модель в данной работе представлена в виде своей  дискретно-непрерывной системы. Эти модели собираются из модулей-функций, входящих в разработанный пакет «</a:t>
            </a:r>
            <a:r>
              <a:rPr lang="ru-RU" baseline="0" dirty="0" err="1" smtClean="0"/>
              <a:t>Морфодинамика</a:t>
            </a:r>
            <a:r>
              <a:rPr lang="ru-RU" baseline="0" dirty="0" smtClean="0"/>
              <a:t> Растительной Ткани», и считаются программой, блок-схема которой представлена справа.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качестве начальных условий задаём геометрию ткани, значения переменных состояния.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каждом шаге интегрирования происходит пересчёт переменных</a:t>
            </a:r>
            <a:r>
              <a:rPr lang="ru-RU" baseline="0" dirty="0" smtClean="0"/>
              <a:t> состояния модели и проверка условий для изменения структуры системы.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При изменении структуры системы переписывается система дифференциальных уравнений.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4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Комбинируя модули разработанного пакета 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построили компьютерные модели для решения задач диссертации.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Дальше расскажу детали каждой модели.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4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630238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18362" y="3991117"/>
            <a:ext cx="6469039" cy="3600450"/>
          </a:xfrm>
        </p:spPr>
        <p:txBody>
          <a:bodyPr/>
          <a:lstStyle/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Перейдем к первой задаче – изучение регуляции структуры  ниши стволовых клеток в  апикальной меристеме побега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арабидопсиса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•В нише стволовых клеток выделяют следующие зоны: В самых верхних слоях расположена центральная зона, которая состоит из стволовых клеток, ниже располагаются клетки организационного центра. Периферическая зона окружает центральную зону.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•Структура ниши стволовых клеток апикальной меристемы побега определяется взаимной регуляцией генов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клавата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вушел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Продуктами экспрессии этих генов являются белки соответствующих названий. Эти белки могут распространяться по меристеме и регулировать экспрессию генов. 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•Результатом такой взаимной регуляции является стабильное расположение зон в АМП. 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•В результате роста и деления происходит смена клеток, составляющих зоны, так что клетки ЦЗ, перемещаясь вниз, становятся клетками ОЦ, в свою очередь, клетки ОЦ должны переместиться вниз и стать клетками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-зоны.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•Мы изучали устойчивость системы регуляции структуры ниши стволовых клеток в апикальной меристеме растущего побега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арабидопсиса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 возмущениям, вызываемым ростом и делением клеток ткани</a:t>
            </a:r>
            <a:endParaRPr lang="ru-RU" dirty="0" smtClean="0">
              <a:effectLst/>
            </a:endParaRPr>
          </a:p>
          <a:p>
            <a:pPr rt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•Для построения одномерной модели мы рассматриваем столбец клеток вдоль центральной оси меристемы. Соответственно, в начале массива расположены клетки ЦЗ, затем клетки ОЦ и далее клетки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-зоны. Клетки центральной зоны и организационного центра могут делиться.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9613" y="630238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18362" y="3991117"/>
            <a:ext cx="6469039" cy="3600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регуляции построена на взаимодействии генов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клавата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вушел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Гипотетический ген Y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экспрессироваться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только в первой клетке, и его продукт диффундирует по массиву клеток, где активирует экспрессию генов CLV и WUS. Продукт гена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клавата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подавляет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экспрессию гена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Продукт гена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диффундирует по массиву клеток и активирует экспрессию гена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зависимости представлены на схеме. Кроме того, все вещества распадаются с определенными скоростями.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редложенная модель процесса формулируется в виде системы дифференциальных уравнений.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того, чтобы изучать эффект роста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деления клеток на структуру АМП, модель была реализована в виде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-системы. Алфавит составляют 3 символа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клетки ЦЗ, ОЦ и РЗ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Состояние каждой клетки описывается четырьмя параметрами: возраст клетки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концентрации 3-х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морфогенов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Правила выражают деление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дифференцировку клеток в зависимости от значений параметров, динамика которых определяется системой уравнений.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определены параметры, при которых стационарное распределение концентраций веществ совпадает с зонами ниши стволовых клеток.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17B81-BBBE-4DEF-9EC7-3BDB1539CC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58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13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2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6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7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84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4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66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83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8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9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6780-6BFF-433A-84CA-494216402E21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67BA2-2B9B-4418-916E-FECC7E03F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1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jpeg"/><Relationship Id="rId5" Type="http://schemas.openxmlformats.org/officeDocument/2006/relationships/image" Target="../media/image27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wmf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27727"/>
            <a:ext cx="9144000" cy="2387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Компьютерное моделирование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морфодинамики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меристемах растений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учётом морфогенетической регуляции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биомеханических свойств клеток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Зубаирова</a:t>
            </a:r>
            <a:r>
              <a:rPr lang="ru-RU" dirty="0" smtClean="0"/>
              <a:t> Ульяна Станиславовна</a:t>
            </a:r>
          </a:p>
          <a:p>
            <a:endParaRPr lang="ru-RU" dirty="0" smtClean="0"/>
          </a:p>
          <a:p>
            <a:r>
              <a:rPr lang="ru-RU" dirty="0" smtClean="0"/>
              <a:t>Диссертация на соискание учёной степени кандидата биологических наук</a:t>
            </a:r>
          </a:p>
          <a:p>
            <a:r>
              <a:rPr lang="ru-RU" dirty="0" smtClean="0"/>
              <a:t>Специальность: 03.01.09 – Математическая биология, </a:t>
            </a:r>
            <a:r>
              <a:rPr lang="ru-RU" dirty="0" err="1" smtClean="0"/>
              <a:t>биоинформатика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30264" y="5744511"/>
            <a:ext cx="3656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Научный руководитель:</a:t>
            </a:r>
          </a:p>
          <a:p>
            <a:pPr algn="r"/>
            <a:r>
              <a:rPr lang="ru-RU" dirty="0" smtClean="0"/>
              <a:t>д</a:t>
            </a:r>
            <a:r>
              <a:rPr lang="en-US" dirty="0" smtClean="0"/>
              <a:t>.</a:t>
            </a:r>
            <a:r>
              <a:rPr lang="ru-RU" dirty="0" smtClean="0"/>
              <a:t>б</a:t>
            </a:r>
            <a:r>
              <a:rPr lang="en-US" dirty="0" smtClean="0"/>
              <a:t>.</a:t>
            </a:r>
            <a:r>
              <a:rPr lang="ru-RU" dirty="0" smtClean="0"/>
              <a:t>н., профессор, академик РАН</a:t>
            </a:r>
          </a:p>
          <a:p>
            <a:pPr algn="r"/>
            <a:r>
              <a:rPr lang="ru-RU" dirty="0" smtClean="0"/>
              <a:t>Колчанов Николай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4" y="2830"/>
            <a:ext cx="12163996" cy="7016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стабильности структуры ниши стволовых клеток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росте и делении клеток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2506"/>
            <a:ext cx="232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Стабильная структура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52119" y="4005542"/>
            <a:ext cx="2839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Отношение характерной скорости </a:t>
            </a:r>
          </a:p>
          <a:p>
            <a:r>
              <a:rPr lang="ru-RU" sz="1400" dirty="0" smtClean="0"/>
              <a:t>диффузии к скорости роста клеток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59"/>
            <a:ext cx="8614855" cy="2902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542"/>
            <a:ext cx="8467410" cy="2852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158" y="713901"/>
            <a:ext cx="4759841" cy="31920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70381" y="5510436"/>
            <a:ext cx="46216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Вероятность </a:t>
            </a:r>
            <a:r>
              <a:rPr lang="ru-RU" dirty="0"/>
              <a:t>разрушения пространственной структуры ниши стволовых клеток возрастает с увеличением скорости роста клеток в сравнении со скоростью диффузии </a:t>
            </a:r>
            <a:r>
              <a:rPr lang="ru-RU" dirty="0" smtClean="0"/>
              <a:t>W.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-1" y="3576322"/>
            <a:ext cx="242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Разрушение структуры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3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274380" y="148808"/>
            <a:ext cx="5647606" cy="6659146"/>
            <a:chOff x="274380" y="148808"/>
            <a:chExt cx="5647606" cy="6659146"/>
          </a:xfrm>
        </p:grpSpPr>
        <p:sp>
          <p:nvSpPr>
            <p:cNvPr id="6" name="Полилиния 5"/>
            <p:cNvSpPr/>
            <p:nvPr/>
          </p:nvSpPr>
          <p:spPr>
            <a:xfrm>
              <a:off x="274380" y="148808"/>
              <a:ext cx="5647606" cy="6659145"/>
            </a:xfrm>
            <a:custGeom>
              <a:avLst/>
              <a:gdLst>
                <a:gd name="connsiteX0" fmla="*/ 2637322 w 3041583"/>
                <a:gd name="connsiteY0" fmla="*/ 2964581 h 4764505"/>
                <a:gd name="connsiteX1" fmla="*/ 2348564 w 3041583"/>
                <a:gd name="connsiteY1" fmla="*/ 2156059 h 4764505"/>
                <a:gd name="connsiteX2" fmla="*/ 2030930 w 3041583"/>
                <a:gd name="connsiteY2" fmla="*/ 1424539 h 4764505"/>
                <a:gd name="connsiteX3" fmla="*/ 1876926 w 3041583"/>
                <a:gd name="connsiteY3" fmla="*/ 1068404 h 4764505"/>
                <a:gd name="connsiteX4" fmla="*/ 1665170 w 3041583"/>
                <a:gd name="connsiteY4" fmla="*/ 741145 h 4764505"/>
                <a:gd name="connsiteX5" fmla="*/ 1366787 w 3041583"/>
                <a:gd name="connsiteY5" fmla="*/ 336884 h 4764505"/>
                <a:gd name="connsiteX6" fmla="*/ 1145406 w 3041583"/>
                <a:gd name="connsiteY6" fmla="*/ 192505 h 4764505"/>
                <a:gd name="connsiteX7" fmla="*/ 1078029 w 3041583"/>
                <a:gd name="connsiteY7" fmla="*/ 192505 h 4764505"/>
                <a:gd name="connsiteX8" fmla="*/ 904774 w 3041583"/>
                <a:gd name="connsiteY8" fmla="*/ 250257 h 4764505"/>
                <a:gd name="connsiteX9" fmla="*/ 644892 w 3041583"/>
                <a:gd name="connsiteY9" fmla="*/ 394636 h 4764505"/>
                <a:gd name="connsiteX10" fmla="*/ 346509 w 3041583"/>
                <a:gd name="connsiteY10" fmla="*/ 654518 h 4764505"/>
                <a:gd name="connsiteX11" fmla="*/ 0 w 3041583"/>
                <a:gd name="connsiteY11" fmla="*/ 943276 h 4764505"/>
                <a:gd name="connsiteX12" fmla="*/ 259882 w 3041583"/>
                <a:gd name="connsiteY12" fmla="*/ 490889 h 4764505"/>
                <a:gd name="connsiteX13" fmla="*/ 433137 w 3041583"/>
                <a:gd name="connsiteY13" fmla="*/ 356135 h 4764505"/>
                <a:gd name="connsiteX14" fmla="*/ 616017 w 3041583"/>
                <a:gd name="connsiteY14" fmla="*/ 182880 h 4764505"/>
                <a:gd name="connsiteX15" fmla="*/ 789271 w 3041583"/>
                <a:gd name="connsiteY15" fmla="*/ 105878 h 4764505"/>
                <a:gd name="connsiteX16" fmla="*/ 952901 w 3041583"/>
                <a:gd name="connsiteY16" fmla="*/ 38501 h 4764505"/>
                <a:gd name="connsiteX17" fmla="*/ 1097280 w 3041583"/>
                <a:gd name="connsiteY17" fmla="*/ 0 h 4764505"/>
                <a:gd name="connsiteX18" fmla="*/ 1357162 w 3041583"/>
                <a:gd name="connsiteY18" fmla="*/ 57752 h 4764505"/>
                <a:gd name="connsiteX19" fmla="*/ 1607419 w 3041583"/>
                <a:gd name="connsiteY19" fmla="*/ 250257 h 4764505"/>
                <a:gd name="connsiteX20" fmla="*/ 1838425 w 3041583"/>
                <a:gd name="connsiteY20" fmla="*/ 452388 h 4764505"/>
                <a:gd name="connsiteX21" fmla="*/ 2002054 w 3041583"/>
                <a:gd name="connsiteY21" fmla="*/ 750771 h 4764505"/>
                <a:gd name="connsiteX22" fmla="*/ 2204185 w 3041583"/>
                <a:gd name="connsiteY22" fmla="*/ 1155032 h 4764505"/>
                <a:gd name="connsiteX23" fmla="*/ 2204185 w 3041583"/>
                <a:gd name="connsiteY23" fmla="*/ 1155032 h 4764505"/>
                <a:gd name="connsiteX24" fmla="*/ 2608446 w 3041583"/>
                <a:gd name="connsiteY24" fmla="*/ 2011680 h 4764505"/>
                <a:gd name="connsiteX25" fmla="*/ 2829827 w 3041583"/>
                <a:gd name="connsiteY25" fmla="*/ 2541070 h 4764505"/>
                <a:gd name="connsiteX26" fmla="*/ 3041583 w 3041583"/>
                <a:gd name="connsiteY26" fmla="*/ 2974206 h 4764505"/>
                <a:gd name="connsiteX27" fmla="*/ 2983831 w 3041583"/>
                <a:gd name="connsiteY27" fmla="*/ 2964581 h 4764505"/>
                <a:gd name="connsiteX28" fmla="*/ 2964581 w 3041583"/>
                <a:gd name="connsiteY28" fmla="*/ 4764505 h 4764505"/>
                <a:gd name="connsiteX29" fmla="*/ 2666198 w 3041583"/>
                <a:gd name="connsiteY29" fmla="*/ 4764505 h 4764505"/>
                <a:gd name="connsiteX30" fmla="*/ 2637322 w 3041583"/>
                <a:gd name="connsiteY30" fmla="*/ 2964581 h 4764505"/>
                <a:gd name="connsiteX0" fmla="*/ 2646948 w 3041583"/>
                <a:gd name="connsiteY0" fmla="*/ 3003082 h 4764505"/>
                <a:gd name="connsiteX1" fmla="*/ 2348564 w 3041583"/>
                <a:gd name="connsiteY1" fmla="*/ 2156059 h 4764505"/>
                <a:gd name="connsiteX2" fmla="*/ 2030930 w 3041583"/>
                <a:gd name="connsiteY2" fmla="*/ 1424539 h 4764505"/>
                <a:gd name="connsiteX3" fmla="*/ 1876926 w 3041583"/>
                <a:gd name="connsiteY3" fmla="*/ 1068404 h 4764505"/>
                <a:gd name="connsiteX4" fmla="*/ 1665170 w 3041583"/>
                <a:gd name="connsiteY4" fmla="*/ 741145 h 4764505"/>
                <a:gd name="connsiteX5" fmla="*/ 1366787 w 3041583"/>
                <a:gd name="connsiteY5" fmla="*/ 336884 h 4764505"/>
                <a:gd name="connsiteX6" fmla="*/ 1145406 w 3041583"/>
                <a:gd name="connsiteY6" fmla="*/ 192505 h 4764505"/>
                <a:gd name="connsiteX7" fmla="*/ 1078029 w 3041583"/>
                <a:gd name="connsiteY7" fmla="*/ 192505 h 4764505"/>
                <a:gd name="connsiteX8" fmla="*/ 904774 w 3041583"/>
                <a:gd name="connsiteY8" fmla="*/ 250257 h 4764505"/>
                <a:gd name="connsiteX9" fmla="*/ 644892 w 3041583"/>
                <a:gd name="connsiteY9" fmla="*/ 394636 h 4764505"/>
                <a:gd name="connsiteX10" fmla="*/ 346509 w 3041583"/>
                <a:gd name="connsiteY10" fmla="*/ 654518 h 4764505"/>
                <a:gd name="connsiteX11" fmla="*/ 0 w 3041583"/>
                <a:gd name="connsiteY11" fmla="*/ 943276 h 4764505"/>
                <a:gd name="connsiteX12" fmla="*/ 259882 w 3041583"/>
                <a:gd name="connsiteY12" fmla="*/ 490889 h 4764505"/>
                <a:gd name="connsiteX13" fmla="*/ 433137 w 3041583"/>
                <a:gd name="connsiteY13" fmla="*/ 356135 h 4764505"/>
                <a:gd name="connsiteX14" fmla="*/ 616017 w 3041583"/>
                <a:gd name="connsiteY14" fmla="*/ 182880 h 4764505"/>
                <a:gd name="connsiteX15" fmla="*/ 789271 w 3041583"/>
                <a:gd name="connsiteY15" fmla="*/ 105878 h 4764505"/>
                <a:gd name="connsiteX16" fmla="*/ 952901 w 3041583"/>
                <a:gd name="connsiteY16" fmla="*/ 38501 h 4764505"/>
                <a:gd name="connsiteX17" fmla="*/ 1097280 w 3041583"/>
                <a:gd name="connsiteY17" fmla="*/ 0 h 4764505"/>
                <a:gd name="connsiteX18" fmla="*/ 1357162 w 3041583"/>
                <a:gd name="connsiteY18" fmla="*/ 57752 h 4764505"/>
                <a:gd name="connsiteX19" fmla="*/ 1607419 w 3041583"/>
                <a:gd name="connsiteY19" fmla="*/ 250257 h 4764505"/>
                <a:gd name="connsiteX20" fmla="*/ 1838425 w 3041583"/>
                <a:gd name="connsiteY20" fmla="*/ 452388 h 4764505"/>
                <a:gd name="connsiteX21" fmla="*/ 2002054 w 3041583"/>
                <a:gd name="connsiteY21" fmla="*/ 750771 h 4764505"/>
                <a:gd name="connsiteX22" fmla="*/ 2204185 w 3041583"/>
                <a:gd name="connsiteY22" fmla="*/ 1155032 h 4764505"/>
                <a:gd name="connsiteX23" fmla="*/ 2204185 w 3041583"/>
                <a:gd name="connsiteY23" fmla="*/ 1155032 h 4764505"/>
                <a:gd name="connsiteX24" fmla="*/ 2608446 w 3041583"/>
                <a:gd name="connsiteY24" fmla="*/ 2011680 h 4764505"/>
                <a:gd name="connsiteX25" fmla="*/ 2829827 w 3041583"/>
                <a:gd name="connsiteY25" fmla="*/ 2541070 h 4764505"/>
                <a:gd name="connsiteX26" fmla="*/ 3041583 w 3041583"/>
                <a:gd name="connsiteY26" fmla="*/ 2974206 h 4764505"/>
                <a:gd name="connsiteX27" fmla="*/ 2983831 w 3041583"/>
                <a:gd name="connsiteY27" fmla="*/ 2964581 h 4764505"/>
                <a:gd name="connsiteX28" fmla="*/ 2964581 w 3041583"/>
                <a:gd name="connsiteY28" fmla="*/ 4764505 h 4764505"/>
                <a:gd name="connsiteX29" fmla="*/ 2666198 w 3041583"/>
                <a:gd name="connsiteY29" fmla="*/ 4764505 h 4764505"/>
                <a:gd name="connsiteX30" fmla="*/ 2646948 w 3041583"/>
                <a:gd name="connsiteY30" fmla="*/ 3003082 h 4764505"/>
                <a:gd name="connsiteX0" fmla="*/ 2646948 w 3041583"/>
                <a:gd name="connsiteY0" fmla="*/ 3003082 h 4764505"/>
                <a:gd name="connsiteX1" fmla="*/ 2627697 w 3041583"/>
                <a:gd name="connsiteY1" fmla="*/ 2868329 h 4764505"/>
                <a:gd name="connsiteX2" fmla="*/ 2348564 w 3041583"/>
                <a:gd name="connsiteY2" fmla="*/ 2156059 h 4764505"/>
                <a:gd name="connsiteX3" fmla="*/ 2030930 w 3041583"/>
                <a:gd name="connsiteY3" fmla="*/ 1424539 h 4764505"/>
                <a:gd name="connsiteX4" fmla="*/ 1876926 w 3041583"/>
                <a:gd name="connsiteY4" fmla="*/ 1068404 h 4764505"/>
                <a:gd name="connsiteX5" fmla="*/ 1665170 w 3041583"/>
                <a:gd name="connsiteY5" fmla="*/ 741145 h 4764505"/>
                <a:gd name="connsiteX6" fmla="*/ 1366787 w 3041583"/>
                <a:gd name="connsiteY6" fmla="*/ 336884 h 4764505"/>
                <a:gd name="connsiteX7" fmla="*/ 1145406 w 3041583"/>
                <a:gd name="connsiteY7" fmla="*/ 192505 h 4764505"/>
                <a:gd name="connsiteX8" fmla="*/ 1078029 w 3041583"/>
                <a:gd name="connsiteY8" fmla="*/ 192505 h 4764505"/>
                <a:gd name="connsiteX9" fmla="*/ 904774 w 3041583"/>
                <a:gd name="connsiteY9" fmla="*/ 250257 h 4764505"/>
                <a:gd name="connsiteX10" fmla="*/ 644892 w 3041583"/>
                <a:gd name="connsiteY10" fmla="*/ 394636 h 4764505"/>
                <a:gd name="connsiteX11" fmla="*/ 346509 w 3041583"/>
                <a:gd name="connsiteY11" fmla="*/ 654518 h 4764505"/>
                <a:gd name="connsiteX12" fmla="*/ 0 w 3041583"/>
                <a:gd name="connsiteY12" fmla="*/ 943276 h 4764505"/>
                <a:gd name="connsiteX13" fmla="*/ 259882 w 3041583"/>
                <a:gd name="connsiteY13" fmla="*/ 490889 h 4764505"/>
                <a:gd name="connsiteX14" fmla="*/ 433137 w 3041583"/>
                <a:gd name="connsiteY14" fmla="*/ 356135 h 4764505"/>
                <a:gd name="connsiteX15" fmla="*/ 616017 w 3041583"/>
                <a:gd name="connsiteY15" fmla="*/ 182880 h 4764505"/>
                <a:gd name="connsiteX16" fmla="*/ 789271 w 3041583"/>
                <a:gd name="connsiteY16" fmla="*/ 105878 h 4764505"/>
                <a:gd name="connsiteX17" fmla="*/ 952901 w 3041583"/>
                <a:gd name="connsiteY17" fmla="*/ 38501 h 4764505"/>
                <a:gd name="connsiteX18" fmla="*/ 1097280 w 3041583"/>
                <a:gd name="connsiteY18" fmla="*/ 0 h 4764505"/>
                <a:gd name="connsiteX19" fmla="*/ 1357162 w 3041583"/>
                <a:gd name="connsiteY19" fmla="*/ 57752 h 4764505"/>
                <a:gd name="connsiteX20" fmla="*/ 1607419 w 3041583"/>
                <a:gd name="connsiteY20" fmla="*/ 250257 h 4764505"/>
                <a:gd name="connsiteX21" fmla="*/ 1838425 w 3041583"/>
                <a:gd name="connsiteY21" fmla="*/ 452388 h 4764505"/>
                <a:gd name="connsiteX22" fmla="*/ 2002054 w 3041583"/>
                <a:gd name="connsiteY22" fmla="*/ 750771 h 4764505"/>
                <a:gd name="connsiteX23" fmla="*/ 2204185 w 3041583"/>
                <a:gd name="connsiteY23" fmla="*/ 1155032 h 4764505"/>
                <a:gd name="connsiteX24" fmla="*/ 2204185 w 3041583"/>
                <a:gd name="connsiteY24" fmla="*/ 1155032 h 4764505"/>
                <a:gd name="connsiteX25" fmla="*/ 2608446 w 3041583"/>
                <a:gd name="connsiteY25" fmla="*/ 2011680 h 4764505"/>
                <a:gd name="connsiteX26" fmla="*/ 2829827 w 3041583"/>
                <a:gd name="connsiteY26" fmla="*/ 2541070 h 4764505"/>
                <a:gd name="connsiteX27" fmla="*/ 3041583 w 3041583"/>
                <a:gd name="connsiteY27" fmla="*/ 2974206 h 4764505"/>
                <a:gd name="connsiteX28" fmla="*/ 2983831 w 3041583"/>
                <a:gd name="connsiteY28" fmla="*/ 2964581 h 4764505"/>
                <a:gd name="connsiteX29" fmla="*/ 2964581 w 3041583"/>
                <a:gd name="connsiteY29" fmla="*/ 4764505 h 4764505"/>
                <a:gd name="connsiteX30" fmla="*/ 2666198 w 3041583"/>
                <a:gd name="connsiteY30" fmla="*/ 4764505 h 4764505"/>
                <a:gd name="connsiteX31" fmla="*/ 2646948 w 3041583"/>
                <a:gd name="connsiteY31" fmla="*/ 3003082 h 4764505"/>
                <a:gd name="connsiteX0" fmla="*/ 2646948 w 3041583"/>
                <a:gd name="connsiteY0" fmla="*/ 3003082 h 4764505"/>
                <a:gd name="connsiteX1" fmla="*/ 2579570 w 3041583"/>
                <a:gd name="connsiteY1" fmla="*/ 2964582 h 4764505"/>
                <a:gd name="connsiteX2" fmla="*/ 2348564 w 3041583"/>
                <a:gd name="connsiteY2" fmla="*/ 2156059 h 4764505"/>
                <a:gd name="connsiteX3" fmla="*/ 2030930 w 3041583"/>
                <a:gd name="connsiteY3" fmla="*/ 1424539 h 4764505"/>
                <a:gd name="connsiteX4" fmla="*/ 1876926 w 3041583"/>
                <a:gd name="connsiteY4" fmla="*/ 1068404 h 4764505"/>
                <a:gd name="connsiteX5" fmla="*/ 1665170 w 3041583"/>
                <a:gd name="connsiteY5" fmla="*/ 741145 h 4764505"/>
                <a:gd name="connsiteX6" fmla="*/ 1366787 w 3041583"/>
                <a:gd name="connsiteY6" fmla="*/ 336884 h 4764505"/>
                <a:gd name="connsiteX7" fmla="*/ 1145406 w 3041583"/>
                <a:gd name="connsiteY7" fmla="*/ 192505 h 4764505"/>
                <a:gd name="connsiteX8" fmla="*/ 1078029 w 3041583"/>
                <a:gd name="connsiteY8" fmla="*/ 192505 h 4764505"/>
                <a:gd name="connsiteX9" fmla="*/ 904774 w 3041583"/>
                <a:gd name="connsiteY9" fmla="*/ 250257 h 4764505"/>
                <a:gd name="connsiteX10" fmla="*/ 644892 w 3041583"/>
                <a:gd name="connsiteY10" fmla="*/ 394636 h 4764505"/>
                <a:gd name="connsiteX11" fmla="*/ 346509 w 3041583"/>
                <a:gd name="connsiteY11" fmla="*/ 654518 h 4764505"/>
                <a:gd name="connsiteX12" fmla="*/ 0 w 3041583"/>
                <a:gd name="connsiteY12" fmla="*/ 943276 h 4764505"/>
                <a:gd name="connsiteX13" fmla="*/ 259882 w 3041583"/>
                <a:gd name="connsiteY13" fmla="*/ 490889 h 4764505"/>
                <a:gd name="connsiteX14" fmla="*/ 433137 w 3041583"/>
                <a:gd name="connsiteY14" fmla="*/ 356135 h 4764505"/>
                <a:gd name="connsiteX15" fmla="*/ 616017 w 3041583"/>
                <a:gd name="connsiteY15" fmla="*/ 182880 h 4764505"/>
                <a:gd name="connsiteX16" fmla="*/ 789271 w 3041583"/>
                <a:gd name="connsiteY16" fmla="*/ 105878 h 4764505"/>
                <a:gd name="connsiteX17" fmla="*/ 952901 w 3041583"/>
                <a:gd name="connsiteY17" fmla="*/ 38501 h 4764505"/>
                <a:gd name="connsiteX18" fmla="*/ 1097280 w 3041583"/>
                <a:gd name="connsiteY18" fmla="*/ 0 h 4764505"/>
                <a:gd name="connsiteX19" fmla="*/ 1357162 w 3041583"/>
                <a:gd name="connsiteY19" fmla="*/ 57752 h 4764505"/>
                <a:gd name="connsiteX20" fmla="*/ 1607419 w 3041583"/>
                <a:gd name="connsiteY20" fmla="*/ 250257 h 4764505"/>
                <a:gd name="connsiteX21" fmla="*/ 1838425 w 3041583"/>
                <a:gd name="connsiteY21" fmla="*/ 452388 h 4764505"/>
                <a:gd name="connsiteX22" fmla="*/ 2002054 w 3041583"/>
                <a:gd name="connsiteY22" fmla="*/ 750771 h 4764505"/>
                <a:gd name="connsiteX23" fmla="*/ 2204185 w 3041583"/>
                <a:gd name="connsiteY23" fmla="*/ 1155032 h 4764505"/>
                <a:gd name="connsiteX24" fmla="*/ 2204185 w 3041583"/>
                <a:gd name="connsiteY24" fmla="*/ 1155032 h 4764505"/>
                <a:gd name="connsiteX25" fmla="*/ 2608446 w 3041583"/>
                <a:gd name="connsiteY25" fmla="*/ 2011680 h 4764505"/>
                <a:gd name="connsiteX26" fmla="*/ 2829827 w 3041583"/>
                <a:gd name="connsiteY26" fmla="*/ 2541070 h 4764505"/>
                <a:gd name="connsiteX27" fmla="*/ 3041583 w 3041583"/>
                <a:gd name="connsiteY27" fmla="*/ 2974206 h 4764505"/>
                <a:gd name="connsiteX28" fmla="*/ 2983831 w 3041583"/>
                <a:gd name="connsiteY28" fmla="*/ 2964581 h 4764505"/>
                <a:gd name="connsiteX29" fmla="*/ 2964581 w 3041583"/>
                <a:gd name="connsiteY29" fmla="*/ 4764505 h 4764505"/>
                <a:gd name="connsiteX30" fmla="*/ 2666198 w 3041583"/>
                <a:gd name="connsiteY30" fmla="*/ 4764505 h 4764505"/>
                <a:gd name="connsiteX31" fmla="*/ 2646948 w 3041583"/>
                <a:gd name="connsiteY31" fmla="*/ 3003082 h 4764505"/>
                <a:gd name="connsiteX0" fmla="*/ 2646948 w 3041583"/>
                <a:gd name="connsiteY0" fmla="*/ 3003082 h 4764505"/>
                <a:gd name="connsiteX1" fmla="*/ 2579570 w 3041583"/>
                <a:gd name="connsiteY1" fmla="*/ 2964582 h 4764505"/>
                <a:gd name="connsiteX2" fmla="*/ 2646947 w 3041583"/>
                <a:gd name="connsiteY2" fmla="*/ 2877954 h 4764505"/>
                <a:gd name="connsiteX3" fmla="*/ 2348564 w 3041583"/>
                <a:gd name="connsiteY3" fmla="*/ 2156059 h 4764505"/>
                <a:gd name="connsiteX4" fmla="*/ 2030930 w 3041583"/>
                <a:gd name="connsiteY4" fmla="*/ 1424539 h 4764505"/>
                <a:gd name="connsiteX5" fmla="*/ 1876926 w 3041583"/>
                <a:gd name="connsiteY5" fmla="*/ 1068404 h 4764505"/>
                <a:gd name="connsiteX6" fmla="*/ 1665170 w 3041583"/>
                <a:gd name="connsiteY6" fmla="*/ 741145 h 4764505"/>
                <a:gd name="connsiteX7" fmla="*/ 1366787 w 3041583"/>
                <a:gd name="connsiteY7" fmla="*/ 336884 h 4764505"/>
                <a:gd name="connsiteX8" fmla="*/ 1145406 w 3041583"/>
                <a:gd name="connsiteY8" fmla="*/ 192505 h 4764505"/>
                <a:gd name="connsiteX9" fmla="*/ 1078029 w 3041583"/>
                <a:gd name="connsiteY9" fmla="*/ 192505 h 4764505"/>
                <a:gd name="connsiteX10" fmla="*/ 904774 w 3041583"/>
                <a:gd name="connsiteY10" fmla="*/ 250257 h 4764505"/>
                <a:gd name="connsiteX11" fmla="*/ 644892 w 3041583"/>
                <a:gd name="connsiteY11" fmla="*/ 394636 h 4764505"/>
                <a:gd name="connsiteX12" fmla="*/ 346509 w 3041583"/>
                <a:gd name="connsiteY12" fmla="*/ 654518 h 4764505"/>
                <a:gd name="connsiteX13" fmla="*/ 0 w 3041583"/>
                <a:gd name="connsiteY13" fmla="*/ 943276 h 4764505"/>
                <a:gd name="connsiteX14" fmla="*/ 259882 w 3041583"/>
                <a:gd name="connsiteY14" fmla="*/ 490889 h 4764505"/>
                <a:gd name="connsiteX15" fmla="*/ 433137 w 3041583"/>
                <a:gd name="connsiteY15" fmla="*/ 356135 h 4764505"/>
                <a:gd name="connsiteX16" fmla="*/ 616017 w 3041583"/>
                <a:gd name="connsiteY16" fmla="*/ 182880 h 4764505"/>
                <a:gd name="connsiteX17" fmla="*/ 789271 w 3041583"/>
                <a:gd name="connsiteY17" fmla="*/ 105878 h 4764505"/>
                <a:gd name="connsiteX18" fmla="*/ 952901 w 3041583"/>
                <a:gd name="connsiteY18" fmla="*/ 38501 h 4764505"/>
                <a:gd name="connsiteX19" fmla="*/ 1097280 w 3041583"/>
                <a:gd name="connsiteY19" fmla="*/ 0 h 4764505"/>
                <a:gd name="connsiteX20" fmla="*/ 1357162 w 3041583"/>
                <a:gd name="connsiteY20" fmla="*/ 57752 h 4764505"/>
                <a:gd name="connsiteX21" fmla="*/ 1607419 w 3041583"/>
                <a:gd name="connsiteY21" fmla="*/ 250257 h 4764505"/>
                <a:gd name="connsiteX22" fmla="*/ 1838425 w 3041583"/>
                <a:gd name="connsiteY22" fmla="*/ 452388 h 4764505"/>
                <a:gd name="connsiteX23" fmla="*/ 2002054 w 3041583"/>
                <a:gd name="connsiteY23" fmla="*/ 750771 h 4764505"/>
                <a:gd name="connsiteX24" fmla="*/ 2204185 w 3041583"/>
                <a:gd name="connsiteY24" fmla="*/ 1155032 h 4764505"/>
                <a:gd name="connsiteX25" fmla="*/ 2204185 w 3041583"/>
                <a:gd name="connsiteY25" fmla="*/ 1155032 h 4764505"/>
                <a:gd name="connsiteX26" fmla="*/ 2608446 w 3041583"/>
                <a:gd name="connsiteY26" fmla="*/ 2011680 h 4764505"/>
                <a:gd name="connsiteX27" fmla="*/ 2829827 w 3041583"/>
                <a:gd name="connsiteY27" fmla="*/ 2541070 h 4764505"/>
                <a:gd name="connsiteX28" fmla="*/ 3041583 w 3041583"/>
                <a:gd name="connsiteY28" fmla="*/ 2974206 h 4764505"/>
                <a:gd name="connsiteX29" fmla="*/ 2983831 w 3041583"/>
                <a:gd name="connsiteY29" fmla="*/ 2964581 h 4764505"/>
                <a:gd name="connsiteX30" fmla="*/ 2964581 w 3041583"/>
                <a:gd name="connsiteY30" fmla="*/ 4764505 h 4764505"/>
                <a:gd name="connsiteX31" fmla="*/ 2666198 w 3041583"/>
                <a:gd name="connsiteY31" fmla="*/ 4764505 h 4764505"/>
                <a:gd name="connsiteX32" fmla="*/ 2646948 w 3041583"/>
                <a:gd name="connsiteY32" fmla="*/ 3003082 h 4764505"/>
                <a:gd name="connsiteX0" fmla="*/ 2646948 w 3041583"/>
                <a:gd name="connsiteY0" fmla="*/ 3003082 h 4764505"/>
                <a:gd name="connsiteX1" fmla="*/ 2579570 w 3041583"/>
                <a:gd name="connsiteY1" fmla="*/ 2964582 h 4764505"/>
                <a:gd name="connsiteX2" fmla="*/ 2646947 w 3041583"/>
                <a:gd name="connsiteY2" fmla="*/ 2877954 h 4764505"/>
                <a:gd name="connsiteX3" fmla="*/ 2348564 w 3041583"/>
                <a:gd name="connsiteY3" fmla="*/ 2156059 h 4764505"/>
                <a:gd name="connsiteX4" fmla="*/ 2030930 w 3041583"/>
                <a:gd name="connsiteY4" fmla="*/ 1424539 h 4764505"/>
                <a:gd name="connsiteX5" fmla="*/ 1876926 w 3041583"/>
                <a:gd name="connsiteY5" fmla="*/ 1068404 h 4764505"/>
                <a:gd name="connsiteX6" fmla="*/ 1665170 w 3041583"/>
                <a:gd name="connsiteY6" fmla="*/ 741145 h 4764505"/>
                <a:gd name="connsiteX7" fmla="*/ 1366787 w 3041583"/>
                <a:gd name="connsiteY7" fmla="*/ 336884 h 4764505"/>
                <a:gd name="connsiteX8" fmla="*/ 1145406 w 3041583"/>
                <a:gd name="connsiteY8" fmla="*/ 192505 h 4764505"/>
                <a:gd name="connsiteX9" fmla="*/ 1078029 w 3041583"/>
                <a:gd name="connsiteY9" fmla="*/ 192505 h 4764505"/>
                <a:gd name="connsiteX10" fmla="*/ 904774 w 3041583"/>
                <a:gd name="connsiteY10" fmla="*/ 250257 h 4764505"/>
                <a:gd name="connsiteX11" fmla="*/ 644892 w 3041583"/>
                <a:gd name="connsiteY11" fmla="*/ 394636 h 4764505"/>
                <a:gd name="connsiteX12" fmla="*/ 346509 w 3041583"/>
                <a:gd name="connsiteY12" fmla="*/ 654518 h 4764505"/>
                <a:gd name="connsiteX13" fmla="*/ 0 w 3041583"/>
                <a:gd name="connsiteY13" fmla="*/ 943276 h 4764505"/>
                <a:gd name="connsiteX14" fmla="*/ 259882 w 3041583"/>
                <a:gd name="connsiteY14" fmla="*/ 490889 h 4764505"/>
                <a:gd name="connsiteX15" fmla="*/ 433137 w 3041583"/>
                <a:gd name="connsiteY15" fmla="*/ 356135 h 4764505"/>
                <a:gd name="connsiteX16" fmla="*/ 616017 w 3041583"/>
                <a:gd name="connsiteY16" fmla="*/ 182880 h 4764505"/>
                <a:gd name="connsiteX17" fmla="*/ 789271 w 3041583"/>
                <a:gd name="connsiteY17" fmla="*/ 105878 h 4764505"/>
                <a:gd name="connsiteX18" fmla="*/ 952901 w 3041583"/>
                <a:gd name="connsiteY18" fmla="*/ 38501 h 4764505"/>
                <a:gd name="connsiteX19" fmla="*/ 1097280 w 3041583"/>
                <a:gd name="connsiteY19" fmla="*/ 0 h 4764505"/>
                <a:gd name="connsiteX20" fmla="*/ 1357162 w 3041583"/>
                <a:gd name="connsiteY20" fmla="*/ 57752 h 4764505"/>
                <a:gd name="connsiteX21" fmla="*/ 1607419 w 3041583"/>
                <a:gd name="connsiteY21" fmla="*/ 250257 h 4764505"/>
                <a:gd name="connsiteX22" fmla="*/ 1838425 w 3041583"/>
                <a:gd name="connsiteY22" fmla="*/ 452388 h 4764505"/>
                <a:gd name="connsiteX23" fmla="*/ 2002054 w 3041583"/>
                <a:gd name="connsiteY23" fmla="*/ 750771 h 4764505"/>
                <a:gd name="connsiteX24" fmla="*/ 2204185 w 3041583"/>
                <a:gd name="connsiteY24" fmla="*/ 1155032 h 4764505"/>
                <a:gd name="connsiteX25" fmla="*/ 2204185 w 3041583"/>
                <a:gd name="connsiteY25" fmla="*/ 1155032 h 4764505"/>
                <a:gd name="connsiteX26" fmla="*/ 2608446 w 3041583"/>
                <a:gd name="connsiteY26" fmla="*/ 2011680 h 4764505"/>
                <a:gd name="connsiteX27" fmla="*/ 2829827 w 3041583"/>
                <a:gd name="connsiteY27" fmla="*/ 2541070 h 4764505"/>
                <a:gd name="connsiteX28" fmla="*/ 2954955 w 3041583"/>
                <a:gd name="connsiteY28" fmla="*/ 2887579 h 4764505"/>
                <a:gd name="connsiteX29" fmla="*/ 3041583 w 3041583"/>
                <a:gd name="connsiteY29" fmla="*/ 2974206 h 4764505"/>
                <a:gd name="connsiteX30" fmla="*/ 2983831 w 3041583"/>
                <a:gd name="connsiteY30" fmla="*/ 2964581 h 4764505"/>
                <a:gd name="connsiteX31" fmla="*/ 2964581 w 3041583"/>
                <a:gd name="connsiteY31" fmla="*/ 4764505 h 4764505"/>
                <a:gd name="connsiteX32" fmla="*/ 2666198 w 3041583"/>
                <a:gd name="connsiteY32" fmla="*/ 4764505 h 4764505"/>
                <a:gd name="connsiteX33" fmla="*/ 2646948 w 3041583"/>
                <a:gd name="connsiteY33" fmla="*/ 3003082 h 4764505"/>
                <a:gd name="connsiteX0" fmla="*/ 2646948 w 3036407"/>
                <a:gd name="connsiteY0" fmla="*/ 3003082 h 4764505"/>
                <a:gd name="connsiteX1" fmla="*/ 2579570 w 3036407"/>
                <a:gd name="connsiteY1" fmla="*/ 2964582 h 4764505"/>
                <a:gd name="connsiteX2" fmla="*/ 2646947 w 3036407"/>
                <a:gd name="connsiteY2" fmla="*/ 2877954 h 4764505"/>
                <a:gd name="connsiteX3" fmla="*/ 2348564 w 3036407"/>
                <a:gd name="connsiteY3" fmla="*/ 2156059 h 4764505"/>
                <a:gd name="connsiteX4" fmla="*/ 2030930 w 3036407"/>
                <a:gd name="connsiteY4" fmla="*/ 1424539 h 4764505"/>
                <a:gd name="connsiteX5" fmla="*/ 1876926 w 3036407"/>
                <a:gd name="connsiteY5" fmla="*/ 1068404 h 4764505"/>
                <a:gd name="connsiteX6" fmla="*/ 1665170 w 3036407"/>
                <a:gd name="connsiteY6" fmla="*/ 741145 h 4764505"/>
                <a:gd name="connsiteX7" fmla="*/ 1366787 w 3036407"/>
                <a:gd name="connsiteY7" fmla="*/ 336884 h 4764505"/>
                <a:gd name="connsiteX8" fmla="*/ 1145406 w 3036407"/>
                <a:gd name="connsiteY8" fmla="*/ 192505 h 4764505"/>
                <a:gd name="connsiteX9" fmla="*/ 1078029 w 3036407"/>
                <a:gd name="connsiteY9" fmla="*/ 192505 h 4764505"/>
                <a:gd name="connsiteX10" fmla="*/ 904774 w 3036407"/>
                <a:gd name="connsiteY10" fmla="*/ 250257 h 4764505"/>
                <a:gd name="connsiteX11" fmla="*/ 644892 w 3036407"/>
                <a:gd name="connsiteY11" fmla="*/ 394636 h 4764505"/>
                <a:gd name="connsiteX12" fmla="*/ 346509 w 3036407"/>
                <a:gd name="connsiteY12" fmla="*/ 654518 h 4764505"/>
                <a:gd name="connsiteX13" fmla="*/ 0 w 3036407"/>
                <a:gd name="connsiteY13" fmla="*/ 943276 h 4764505"/>
                <a:gd name="connsiteX14" fmla="*/ 259882 w 3036407"/>
                <a:gd name="connsiteY14" fmla="*/ 490889 h 4764505"/>
                <a:gd name="connsiteX15" fmla="*/ 433137 w 3036407"/>
                <a:gd name="connsiteY15" fmla="*/ 356135 h 4764505"/>
                <a:gd name="connsiteX16" fmla="*/ 616017 w 3036407"/>
                <a:gd name="connsiteY16" fmla="*/ 182880 h 4764505"/>
                <a:gd name="connsiteX17" fmla="*/ 789271 w 3036407"/>
                <a:gd name="connsiteY17" fmla="*/ 105878 h 4764505"/>
                <a:gd name="connsiteX18" fmla="*/ 952901 w 3036407"/>
                <a:gd name="connsiteY18" fmla="*/ 38501 h 4764505"/>
                <a:gd name="connsiteX19" fmla="*/ 1097280 w 3036407"/>
                <a:gd name="connsiteY19" fmla="*/ 0 h 4764505"/>
                <a:gd name="connsiteX20" fmla="*/ 1357162 w 3036407"/>
                <a:gd name="connsiteY20" fmla="*/ 57752 h 4764505"/>
                <a:gd name="connsiteX21" fmla="*/ 1607419 w 3036407"/>
                <a:gd name="connsiteY21" fmla="*/ 250257 h 4764505"/>
                <a:gd name="connsiteX22" fmla="*/ 1838425 w 3036407"/>
                <a:gd name="connsiteY22" fmla="*/ 452388 h 4764505"/>
                <a:gd name="connsiteX23" fmla="*/ 2002054 w 3036407"/>
                <a:gd name="connsiteY23" fmla="*/ 750771 h 4764505"/>
                <a:gd name="connsiteX24" fmla="*/ 2204185 w 3036407"/>
                <a:gd name="connsiteY24" fmla="*/ 1155032 h 4764505"/>
                <a:gd name="connsiteX25" fmla="*/ 2204185 w 3036407"/>
                <a:gd name="connsiteY25" fmla="*/ 1155032 h 4764505"/>
                <a:gd name="connsiteX26" fmla="*/ 2608446 w 3036407"/>
                <a:gd name="connsiteY26" fmla="*/ 2011680 h 4764505"/>
                <a:gd name="connsiteX27" fmla="*/ 2829827 w 3036407"/>
                <a:gd name="connsiteY27" fmla="*/ 2541070 h 4764505"/>
                <a:gd name="connsiteX28" fmla="*/ 2954955 w 3036407"/>
                <a:gd name="connsiteY28" fmla="*/ 2887579 h 4764505"/>
                <a:gd name="connsiteX29" fmla="*/ 3036407 w 3036407"/>
                <a:gd name="connsiteY29" fmla="*/ 2932886 h 4764505"/>
                <a:gd name="connsiteX30" fmla="*/ 2983831 w 3036407"/>
                <a:gd name="connsiteY30" fmla="*/ 2964581 h 4764505"/>
                <a:gd name="connsiteX31" fmla="*/ 2964581 w 3036407"/>
                <a:gd name="connsiteY31" fmla="*/ 4764505 h 4764505"/>
                <a:gd name="connsiteX32" fmla="*/ 2666198 w 3036407"/>
                <a:gd name="connsiteY32" fmla="*/ 4764505 h 4764505"/>
                <a:gd name="connsiteX33" fmla="*/ 2646948 w 3036407"/>
                <a:gd name="connsiteY33" fmla="*/ 3003082 h 4764505"/>
                <a:gd name="connsiteX0" fmla="*/ 2646948 w 3036407"/>
                <a:gd name="connsiteY0" fmla="*/ 3003082 h 4764505"/>
                <a:gd name="connsiteX1" fmla="*/ 2579570 w 3036407"/>
                <a:gd name="connsiteY1" fmla="*/ 2964582 h 4764505"/>
                <a:gd name="connsiteX2" fmla="*/ 2646947 w 3036407"/>
                <a:gd name="connsiteY2" fmla="*/ 2877954 h 4764505"/>
                <a:gd name="connsiteX3" fmla="*/ 2348564 w 3036407"/>
                <a:gd name="connsiteY3" fmla="*/ 2156059 h 4764505"/>
                <a:gd name="connsiteX4" fmla="*/ 2030930 w 3036407"/>
                <a:gd name="connsiteY4" fmla="*/ 1424539 h 4764505"/>
                <a:gd name="connsiteX5" fmla="*/ 1876926 w 3036407"/>
                <a:gd name="connsiteY5" fmla="*/ 1068404 h 4764505"/>
                <a:gd name="connsiteX6" fmla="*/ 1665170 w 3036407"/>
                <a:gd name="connsiteY6" fmla="*/ 741145 h 4764505"/>
                <a:gd name="connsiteX7" fmla="*/ 1366787 w 3036407"/>
                <a:gd name="connsiteY7" fmla="*/ 336884 h 4764505"/>
                <a:gd name="connsiteX8" fmla="*/ 1145406 w 3036407"/>
                <a:gd name="connsiteY8" fmla="*/ 192505 h 4764505"/>
                <a:gd name="connsiteX9" fmla="*/ 1078029 w 3036407"/>
                <a:gd name="connsiteY9" fmla="*/ 192505 h 4764505"/>
                <a:gd name="connsiteX10" fmla="*/ 904774 w 3036407"/>
                <a:gd name="connsiteY10" fmla="*/ 250257 h 4764505"/>
                <a:gd name="connsiteX11" fmla="*/ 644892 w 3036407"/>
                <a:gd name="connsiteY11" fmla="*/ 394636 h 4764505"/>
                <a:gd name="connsiteX12" fmla="*/ 346509 w 3036407"/>
                <a:gd name="connsiteY12" fmla="*/ 654518 h 4764505"/>
                <a:gd name="connsiteX13" fmla="*/ 0 w 3036407"/>
                <a:gd name="connsiteY13" fmla="*/ 943276 h 4764505"/>
                <a:gd name="connsiteX14" fmla="*/ 259882 w 3036407"/>
                <a:gd name="connsiteY14" fmla="*/ 490889 h 4764505"/>
                <a:gd name="connsiteX15" fmla="*/ 433137 w 3036407"/>
                <a:gd name="connsiteY15" fmla="*/ 356135 h 4764505"/>
                <a:gd name="connsiteX16" fmla="*/ 616017 w 3036407"/>
                <a:gd name="connsiteY16" fmla="*/ 182880 h 4764505"/>
                <a:gd name="connsiteX17" fmla="*/ 789271 w 3036407"/>
                <a:gd name="connsiteY17" fmla="*/ 105878 h 4764505"/>
                <a:gd name="connsiteX18" fmla="*/ 952901 w 3036407"/>
                <a:gd name="connsiteY18" fmla="*/ 38501 h 4764505"/>
                <a:gd name="connsiteX19" fmla="*/ 1097280 w 3036407"/>
                <a:gd name="connsiteY19" fmla="*/ 0 h 4764505"/>
                <a:gd name="connsiteX20" fmla="*/ 1357162 w 3036407"/>
                <a:gd name="connsiteY20" fmla="*/ 57752 h 4764505"/>
                <a:gd name="connsiteX21" fmla="*/ 1607419 w 3036407"/>
                <a:gd name="connsiteY21" fmla="*/ 250257 h 4764505"/>
                <a:gd name="connsiteX22" fmla="*/ 1838425 w 3036407"/>
                <a:gd name="connsiteY22" fmla="*/ 452388 h 4764505"/>
                <a:gd name="connsiteX23" fmla="*/ 2002054 w 3036407"/>
                <a:gd name="connsiteY23" fmla="*/ 750771 h 4764505"/>
                <a:gd name="connsiteX24" fmla="*/ 2204185 w 3036407"/>
                <a:gd name="connsiteY24" fmla="*/ 1155032 h 4764505"/>
                <a:gd name="connsiteX25" fmla="*/ 2204185 w 3036407"/>
                <a:gd name="connsiteY25" fmla="*/ 1155032 h 4764505"/>
                <a:gd name="connsiteX26" fmla="*/ 2608446 w 3036407"/>
                <a:gd name="connsiteY26" fmla="*/ 2011680 h 4764505"/>
                <a:gd name="connsiteX27" fmla="*/ 2829827 w 3036407"/>
                <a:gd name="connsiteY27" fmla="*/ 2541070 h 4764505"/>
                <a:gd name="connsiteX28" fmla="*/ 2954955 w 3036407"/>
                <a:gd name="connsiteY28" fmla="*/ 2887579 h 4764505"/>
                <a:gd name="connsiteX29" fmla="*/ 3036407 w 3036407"/>
                <a:gd name="connsiteY29" fmla="*/ 2932886 h 4764505"/>
                <a:gd name="connsiteX30" fmla="*/ 2983831 w 3036407"/>
                <a:gd name="connsiteY30" fmla="*/ 2964581 h 4764505"/>
                <a:gd name="connsiteX31" fmla="*/ 2964581 w 3036407"/>
                <a:gd name="connsiteY31" fmla="*/ 4764505 h 4764505"/>
                <a:gd name="connsiteX32" fmla="*/ 2666198 w 3036407"/>
                <a:gd name="connsiteY32" fmla="*/ 4764505 h 4764505"/>
                <a:gd name="connsiteX33" fmla="*/ 2646948 w 3036407"/>
                <a:gd name="connsiteY33" fmla="*/ 3003082 h 4764505"/>
                <a:gd name="connsiteX0" fmla="*/ 2647683 w 3037142"/>
                <a:gd name="connsiteY0" fmla="*/ 3003082 h 4764505"/>
                <a:gd name="connsiteX1" fmla="*/ 2580305 w 3037142"/>
                <a:gd name="connsiteY1" fmla="*/ 2964582 h 4764505"/>
                <a:gd name="connsiteX2" fmla="*/ 2647682 w 3037142"/>
                <a:gd name="connsiteY2" fmla="*/ 2877954 h 4764505"/>
                <a:gd name="connsiteX3" fmla="*/ 2349299 w 3037142"/>
                <a:gd name="connsiteY3" fmla="*/ 2156059 h 4764505"/>
                <a:gd name="connsiteX4" fmla="*/ 2031665 w 3037142"/>
                <a:gd name="connsiteY4" fmla="*/ 1424539 h 4764505"/>
                <a:gd name="connsiteX5" fmla="*/ 1877661 w 3037142"/>
                <a:gd name="connsiteY5" fmla="*/ 1068404 h 4764505"/>
                <a:gd name="connsiteX6" fmla="*/ 1665905 w 3037142"/>
                <a:gd name="connsiteY6" fmla="*/ 741145 h 4764505"/>
                <a:gd name="connsiteX7" fmla="*/ 1367522 w 3037142"/>
                <a:gd name="connsiteY7" fmla="*/ 336884 h 4764505"/>
                <a:gd name="connsiteX8" fmla="*/ 1146141 w 3037142"/>
                <a:gd name="connsiteY8" fmla="*/ 192505 h 4764505"/>
                <a:gd name="connsiteX9" fmla="*/ 1078764 w 3037142"/>
                <a:gd name="connsiteY9" fmla="*/ 192505 h 4764505"/>
                <a:gd name="connsiteX10" fmla="*/ 905509 w 3037142"/>
                <a:gd name="connsiteY10" fmla="*/ 250257 h 4764505"/>
                <a:gd name="connsiteX11" fmla="*/ 645627 w 3037142"/>
                <a:gd name="connsiteY11" fmla="*/ 394636 h 4764505"/>
                <a:gd name="connsiteX12" fmla="*/ 347244 w 3037142"/>
                <a:gd name="connsiteY12" fmla="*/ 654518 h 4764505"/>
                <a:gd name="connsiteX13" fmla="*/ 735 w 3037142"/>
                <a:gd name="connsiteY13" fmla="*/ 943276 h 4764505"/>
                <a:gd name="connsiteX14" fmla="*/ 260617 w 3037142"/>
                <a:gd name="connsiteY14" fmla="*/ 490889 h 4764505"/>
                <a:gd name="connsiteX15" fmla="*/ 433872 w 3037142"/>
                <a:gd name="connsiteY15" fmla="*/ 356135 h 4764505"/>
                <a:gd name="connsiteX16" fmla="*/ 616752 w 3037142"/>
                <a:gd name="connsiteY16" fmla="*/ 182880 h 4764505"/>
                <a:gd name="connsiteX17" fmla="*/ 790006 w 3037142"/>
                <a:gd name="connsiteY17" fmla="*/ 105878 h 4764505"/>
                <a:gd name="connsiteX18" fmla="*/ 953636 w 3037142"/>
                <a:gd name="connsiteY18" fmla="*/ 38501 h 4764505"/>
                <a:gd name="connsiteX19" fmla="*/ 1098015 w 3037142"/>
                <a:gd name="connsiteY19" fmla="*/ 0 h 4764505"/>
                <a:gd name="connsiteX20" fmla="*/ 1357897 w 3037142"/>
                <a:gd name="connsiteY20" fmla="*/ 57752 h 4764505"/>
                <a:gd name="connsiteX21" fmla="*/ 1608154 w 3037142"/>
                <a:gd name="connsiteY21" fmla="*/ 250257 h 4764505"/>
                <a:gd name="connsiteX22" fmla="*/ 1839160 w 3037142"/>
                <a:gd name="connsiteY22" fmla="*/ 452388 h 4764505"/>
                <a:gd name="connsiteX23" fmla="*/ 2002789 w 3037142"/>
                <a:gd name="connsiteY23" fmla="*/ 750771 h 4764505"/>
                <a:gd name="connsiteX24" fmla="*/ 2204920 w 3037142"/>
                <a:gd name="connsiteY24" fmla="*/ 1155032 h 4764505"/>
                <a:gd name="connsiteX25" fmla="*/ 2204920 w 3037142"/>
                <a:gd name="connsiteY25" fmla="*/ 1155032 h 4764505"/>
                <a:gd name="connsiteX26" fmla="*/ 2609181 w 3037142"/>
                <a:gd name="connsiteY26" fmla="*/ 2011680 h 4764505"/>
                <a:gd name="connsiteX27" fmla="*/ 2830562 w 3037142"/>
                <a:gd name="connsiteY27" fmla="*/ 2541070 h 4764505"/>
                <a:gd name="connsiteX28" fmla="*/ 2955690 w 3037142"/>
                <a:gd name="connsiteY28" fmla="*/ 2887579 h 4764505"/>
                <a:gd name="connsiteX29" fmla="*/ 3037142 w 3037142"/>
                <a:gd name="connsiteY29" fmla="*/ 2932886 h 4764505"/>
                <a:gd name="connsiteX30" fmla="*/ 2984566 w 3037142"/>
                <a:gd name="connsiteY30" fmla="*/ 2964581 h 4764505"/>
                <a:gd name="connsiteX31" fmla="*/ 2965316 w 3037142"/>
                <a:gd name="connsiteY31" fmla="*/ 4764505 h 4764505"/>
                <a:gd name="connsiteX32" fmla="*/ 2666933 w 3037142"/>
                <a:gd name="connsiteY32" fmla="*/ 4764505 h 4764505"/>
                <a:gd name="connsiteX33" fmla="*/ 2647683 w 3037142"/>
                <a:gd name="connsiteY33" fmla="*/ 3003082 h 4764505"/>
                <a:gd name="connsiteX0" fmla="*/ 2647650 w 3037109"/>
                <a:gd name="connsiteY0" fmla="*/ 3003082 h 4764505"/>
                <a:gd name="connsiteX1" fmla="*/ 2580272 w 3037109"/>
                <a:gd name="connsiteY1" fmla="*/ 2964582 h 4764505"/>
                <a:gd name="connsiteX2" fmla="*/ 2647649 w 3037109"/>
                <a:gd name="connsiteY2" fmla="*/ 2877954 h 4764505"/>
                <a:gd name="connsiteX3" fmla="*/ 2349266 w 3037109"/>
                <a:gd name="connsiteY3" fmla="*/ 2156059 h 4764505"/>
                <a:gd name="connsiteX4" fmla="*/ 2031632 w 3037109"/>
                <a:gd name="connsiteY4" fmla="*/ 1424539 h 4764505"/>
                <a:gd name="connsiteX5" fmla="*/ 1877628 w 3037109"/>
                <a:gd name="connsiteY5" fmla="*/ 1068404 h 4764505"/>
                <a:gd name="connsiteX6" fmla="*/ 1665872 w 3037109"/>
                <a:gd name="connsiteY6" fmla="*/ 741145 h 4764505"/>
                <a:gd name="connsiteX7" fmla="*/ 1367489 w 3037109"/>
                <a:gd name="connsiteY7" fmla="*/ 336884 h 4764505"/>
                <a:gd name="connsiteX8" fmla="*/ 1146108 w 3037109"/>
                <a:gd name="connsiteY8" fmla="*/ 192505 h 4764505"/>
                <a:gd name="connsiteX9" fmla="*/ 1078731 w 3037109"/>
                <a:gd name="connsiteY9" fmla="*/ 192505 h 4764505"/>
                <a:gd name="connsiteX10" fmla="*/ 905476 w 3037109"/>
                <a:gd name="connsiteY10" fmla="*/ 250257 h 4764505"/>
                <a:gd name="connsiteX11" fmla="*/ 645594 w 3037109"/>
                <a:gd name="connsiteY11" fmla="*/ 394636 h 4764505"/>
                <a:gd name="connsiteX12" fmla="*/ 347211 w 3037109"/>
                <a:gd name="connsiteY12" fmla="*/ 654518 h 4764505"/>
                <a:gd name="connsiteX13" fmla="*/ 702 w 3037109"/>
                <a:gd name="connsiteY13" fmla="*/ 943276 h 4764505"/>
                <a:gd name="connsiteX14" fmla="*/ 260584 w 3037109"/>
                <a:gd name="connsiteY14" fmla="*/ 490889 h 4764505"/>
                <a:gd name="connsiteX15" fmla="*/ 433839 w 3037109"/>
                <a:gd name="connsiteY15" fmla="*/ 356135 h 4764505"/>
                <a:gd name="connsiteX16" fmla="*/ 616719 w 3037109"/>
                <a:gd name="connsiteY16" fmla="*/ 182880 h 4764505"/>
                <a:gd name="connsiteX17" fmla="*/ 789973 w 3037109"/>
                <a:gd name="connsiteY17" fmla="*/ 105878 h 4764505"/>
                <a:gd name="connsiteX18" fmla="*/ 953603 w 3037109"/>
                <a:gd name="connsiteY18" fmla="*/ 38501 h 4764505"/>
                <a:gd name="connsiteX19" fmla="*/ 1097982 w 3037109"/>
                <a:gd name="connsiteY19" fmla="*/ 0 h 4764505"/>
                <a:gd name="connsiteX20" fmla="*/ 1357864 w 3037109"/>
                <a:gd name="connsiteY20" fmla="*/ 57752 h 4764505"/>
                <a:gd name="connsiteX21" fmla="*/ 1608121 w 3037109"/>
                <a:gd name="connsiteY21" fmla="*/ 250257 h 4764505"/>
                <a:gd name="connsiteX22" fmla="*/ 1839127 w 3037109"/>
                <a:gd name="connsiteY22" fmla="*/ 452388 h 4764505"/>
                <a:gd name="connsiteX23" fmla="*/ 2002756 w 3037109"/>
                <a:gd name="connsiteY23" fmla="*/ 750771 h 4764505"/>
                <a:gd name="connsiteX24" fmla="*/ 2204887 w 3037109"/>
                <a:gd name="connsiteY24" fmla="*/ 1155032 h 4764505"/>
                <a:gd name="connsiteX25" fmla="*/ 2204887 w 3037109"/>
                <a:gd name="connsiteY25" fmla="*/ 1155032 h 4764505"/>
                <a:gd name="connsiteX26" fmla="*/ 2609148 w 3037109"/>
                <a:gd name="connsiteY26" fmla="*/ 2011680 h 4764505"/>
                <a:gd name="connsiteX27" fmla="*/ 2830529 w 3037109"/>
                <a:gd name="connsiteY27" fmla="*/ 2541070 h 4764505"/>
                <a:gd name="connsiteX28" fmla="*/ 2955657 w 3037109"/>
                <a:gd name="connsiteY28" fmla="*/ 2887579 h 4764505"/>
                <a:gd name="connsiteX29" fmla="*/ 3037109 w 3037109"/>
                <a:gd name="connsiteY29" fmla="*/ 2932886 h 4764505"/>
                <a:gd name="connsiteX30" fmla="*/ 2984533 w 3037109"/>
                <a:gd name="connsiteY30" fmla="*/ 2964581 h 4764505"/>
                <a:gd name="connsiteX31" fmla="*/ 2965283 w 3037109"/>
                <a:gd name="connsiteY31" fmla="*/ 4764505 h 4764505"/>
                <a:gd name="connsiteX32" fmla="*/ 2666900 w 3037109"/>
                <a:gd name="connsiteY32" fmla="*/ 4764505 h 4764505"/>
                <a:gd name="connsiteX33" fmla="*/ 2647650 w 3037109"/>
                <a:gd name="connsiteY33" fmla="*/ 3003082 h 4764505"/>
                <a:gd name="connsiteX0" fmla="*/ 2647605 w 3037064"/>
                <a:gd name="connsiteY0" fmla="*/ 3003082 h 4764505"/>
                <a:gd name="connsiteX1" fmla="*/ 2580227 w 3037064"/>
                <a:gd name="connsiteY1" fmla="*/ 2964582 h 4764505"/>
                <a:gd name="connsiteX2" fmla="*/ 2647604 w 3037064"/>
                <a:gd name="connsiteY2" fmla="*/ 2877954 h 4764505"/>
                <a:gd name="connsiteX3" fmla="*/ 2349221 w 3037064"/>
                <a:gd name="connsiteY3" fmla="*/ 2156059 h 4764505"/>
                <a:gd name="connsiteX4" fmla="*/ 2031587 w 3037064"/>
                <a:gd name="connsiteY4" fmla="*/ 1424539 h 4764505"/>
                <a:gd name="connsiteX5" fmla="*/ 1877583 w 3037064"/>
                <a:gd name="connsiteY5" fmla="*/ 1068404 h 4764505"/>
                <a:gd name="connsiteX6" fmla="*/ 1665827 w 3037064"/>
                <a:gd name="connsiteY6" fmla="*/ 741145 h 4764505"/>
                <a:gd name="connsiteX7" fmla="*/ 1367444 w 3037064"/>
                <a:gd name="connsiteY7" fmla="*/ 336884 h 4764505"/>
                <a:gd name="connsiteX8" fmla="*/ 1146063 w 3037064"/>
                <a:gd name="connsiteY8" fmla="*/ 192505 h 4764505"/>
                <a:gd name="connsiteX9" fmla="*/ 1078686 w 3037064"/>
                <a:gd name="connsiteY9" fmla="*/ 192505 h 4764505"/>
                <a:gd name="connsiteX10" fmla="*/ 905431 w 3037064"/>
                <a:gd name="connsiteY10" fmla="*/ 250257 h 4764505"/>
                <a:gd name="connsiteX11" fmla="*/ 645549 w 3037064"/>
                <a:gd name="connsiteY11" fmla="*/ 394636 h 4764505"/>
                <a:gd name="connsiteX12" fmla="*/ 347166 w 3037064"/>
                <a:gd name="connsiteY12" fmla="*/ 654518 h 4764505"/>
                <a:gd name="connsiteX13" fmla="*/ 657 w 3037064"/>
                <a:gd name="connsiteY13" fmla="*/ 943276 h 4764505"/>
                <a:gd name="connsiteX14" fmla="*/ 276067 w 3037064"/>
                <a:gd name="connsiteY14" fmla="*/ 511549 h 4764505"/>
                <a:gd name="connsiteX15" fmla="*/ 433794 w 3037064"/>
                <a:gd name="connsiteY15" fmla="*/ 356135 h 4764505"/>
                <a:gd name="connsiteX16" fmla="*/ 616674 w 3037064"/>
                <a:gd name="connsiteY16" fmla="*/ 182880 h 4764505"/>
                <a:gd name="connsiteX17" fmla="*/ 789928 w 3037064"/>
                <a:gd name="connsiteY17" fmla="*/ 105878 h 4764505"/>
                <a:gd name="connsiteX18" fmla="*/ 953558 w 3037064"/>
                <a:gd name="connsiteY18" fmla="*/ 38501 h 4764505"/>
                <a:gd name="connsiteX19" fmla="*/ 1097937 w 3037064"/>
                <a:gd name="connsiteY19" fmla="*/ 0 h 4764505"/>
                <a:gd name="connsiteX20" fmla="*/ 1357819 w 3037064"/>
                <a:gd name="connsiteY20" fmla="*/ 57752 h 4764505"/>
                <a:gd name="connsiteX21" fmla="*/ 1608076 w 3037064"/>
                <a:gd name="connsiteY21" fmla="*/ 250257 h 4764505"/>
                <a:gd name="connsiteX22" fmla="*/ 1839082 w 3037064"/>
                <a:gd name="connsiteY22" fmla="*/ 452388 h 4764505"/>
                <a:gd name="connsiteX23" fmla="*/ 2002711 w 3037064"/>
                <a:gd name="connsiteY23" fmla="*/ 750771 h 4764505"/>
                <a:gd name="connsiteX24" fmla="*/ 2204842 w 3037064"/>
                <a:gd name="connsiteY24" fmla="*/ 1155032 h 4764505"/>
                <a:gd name="connsiteX25" fmla="*/ 2204842 w 3037064"/>
                <a:gd name="connsiteY25" fmla="*/ 1155032 h 4764505"/>
                <a:gd name="connsiteX26" fmla="*/ 2609103 w 3037064"/>
                <a:gd name="connsiteY26" fmla="*/ 2011680 h 4764505"/>
                <a:gd name="connsiteX27" fmla="*/ 2830484 w 3037064"/>
                <a:gd name="connsiteY27" fmla="*/ 2541070 h 4764505"/>
                <a:gd name="connsiteX28" fmla="*/ 2955612 w 3037064"/>
                <a:gd name="connsiteY28" fmla="*/ 2887579 h 4764505"/>
                <a:gd name="connsiteX29" fmla="*/ 3037064 w 3037064"/>
                <a:gd name="connsiteY29" fmla="*/ 2932886 h 4764505"/>
                <a:gd name="connsiteX30" fmla="*/ 2984488 w 3037064"/>
                <a:gd name="connsiteY30" fmla="*/ 2964581 h 4764505"/>
                <a:gd name="connsiteX31" fmla="*/ 2965238 w 3037064"/>
                <a:gd name="connsiteY31" fmla="*/ 4764505 h 4764505"/>
                <a:gd name="connsiteX32" fmla="*/ 2666855 w 3037064"/>
                <a:gd name="connsiteY32" fmla="*/ 4764505 h 4764505"/>
                <a:gd name="connsiteX33" fmla="*/ 2647605 w 3037064"/>
                <a:gd name="connsiteY33" fmla="*/ 3003082 h 4764505"/>
                <a:gd name="connsiteX0" fmla="*/ 2647605 w 3037064"/>
                <a:gd name="connsiteY0" fmla="*/ 3003082 h 4764505"/>
                <a:gd name="connsiteX1" fmla="*/ 2580227 w 3037064"/>
                <a:gd name="connsiteY1" fmla="*/ 2964582 h 4764505"/>
                <a:gd name="connsiteX2" fmla="*/ 2647604 w 3037064"/>
                <a:gd name="connsiteY2" fmla="*/ 2877954 h 4764505"/>
                <a:gd name="connsiteX3" fmla="*/ 2349221 w 3037064"/>
                <a:gd name="connsiteY3" fmla="*/ 2156059 h 4764505"/>
                <a:gd name="connsiteX4" fmla="*/ 2031587 w 3037064"/>
                <a:gd name="connsiteY4" fmla="*/ 1424539 h 4764505"/>
                <a:gd name="connsiteX5" fmla="*/ 1877583 w 3037064"/>
                <a:gd name="connsiteY5" fmla="*/ 1068404 h 4764505"/>
                <a:gd name="connsiteX6" fmla="*/ 1665827 w 3037064"/>
                <a:gd name="connsiteY6" fmla="*/ 741145 h 4764505"/>
                <a:gd name="connsiteX7" fmla="*/ 1367444 w 3037064"/>
                <a:gd name="connsiteY7" fmla="*/ 336884 h 4764505"/>
                <a:gd name="connsiteX8" fmla="*/ 1146063 w 3037064"/>
                <a:gd name="connsiteY8" fmla="*/ 192505 h 4764505"/>
                <a:gd name="connsiteX9" fmla="*/ 1078686 w 3037064"/>
                <a:gd name="connsiteY9" fmla="*/ 192505 h 4764505"/>
                <a:gd name="connsiteX10" fmla="*/ 905431 w 3037064"/>
                <a:gd name="connsiteY10" fmla="*/ 250257 h 4764505"/>
                <a:gd name="connsiteX11" fmla="*/ 645549 w 3037064"/>
                <a:gd name="connsiteY11" fmla="*/ 394636 h 4764505"/>
                <a:gd name="connsiteX12" fmla="*/ 347166 w 3037064"/>
                <a:gd name="connsiteY12" fmla="*/ 654518 h 4764505"/>
                <a:gd name="connsiteX13" fmla="*/ 657 w 3037064"/>
                <a:gd name="connsiteY13" fmla="*/ 943276 h 4764505"/>
                <a:gd name="connsiteX14" fmla="*/ 276067 w 3037064"/>
                <a:gd name="connsiteY14" fmla="*/ 511549 h 4764505"/>
                <a:gd name="connsiteX15" fmla="*/ 433794 w 3037064"/>
                <a:gd name="connsiteY15" fmla="*/ 356135 h 4764505"/>
                <a:gd name="connsiteX16" fmla="*/ 616674 w 3037064"/>
                <a:gd name="connsiteY16" fmla="*/ 182880 h 4764505"/>
                <a:gd name="connsiteX17" fmla="*/ 789928 w 3037064"/>
                <a:gd name="connsiteY17" fmla="*/ 105878 h 4764505"/>
                <a:gd name="connsiteX18" fmla="*/ 953558 w 3037064"/>
                <a:gd name="connsiteY18" fmla="*/ 38501 h 4764505"/>
                <a:gd name="connsiteX19" fmla="*/ 1097937 w 3037064"/>
                <a:gd name="connsiteY19" fmla="*/ 0 h 4764505"/>
                <a:gd name="connsiteX20" fmla="*/ 1357819 w 3037064"/>
                <a:gd name="connsiteY20" fmla="*/ 57752 h 4764505"/>
                <a:gd name="connsiteX21" fmla="*/ 1608076 w 3037064"/>
                <a:gd name="connsiteY21" fmla="*/ 250257 h 4764505"/>
                <a:gd name="connsiteX22" fmla="*/ 1839082 w 3037064"/>
                <a:gd name="connsiteY22" fmla="*/ 452388 h 4764505"/>
                <a:gd name="connsiteX23" fmla="*/ 2002711 w 3037064"/>
                <a:gd name="connsiteY23" fmla="*/ 750771 h 4764505"/>
                <a:gd name="connsiteX24" fmla="*/ 2204842 w 3037064"/>
                <a:gd name="connsiteY24" fmla="*/ 1155032 h 4764505"/>
                <a:gd name="connsiteX25" fmla="*/ 2204842 w 3037064"/>
                <a:gd name="connsiteY25" fmla="*/ 1155032 h 4764505"/>
                <a:gd name="connsiteX26" fmla="*/ 2609103 w 3037064"/>
                <a:gd name="connsiteY26" fmla="*/ 2011680 h 4764505"/>
                <a:gd name="connsiteX27" fmla="*/ 2830484 w 3037064"/>
                <a:gd name="connsiteY27" fmla="*/ 2541070 h 4764505"/>
                <a:gd name="connsiteX28" fmla="*/ 2955612 w 3037064"/>
                <a:gd name="connsiteY28" fmla="*/ 2887579 h 4764505"/>
                <a:gd name="connsiteX29" fmla="*/ 3037064 w 3037064"/>
                <a:gd name="connsiteY29" fmla="*/ 2932886 h 4764505"/>
                <a:gd name="connsiteX30" fmla="*/ 2984488 w 3037064"/>
                <a:gd name="connsiteY30" fmla="*/ 2964581 h 4764505"/>
                <a:gd name="connsiteX31" fmla="*/ 2965238 w 3037064"/>
                <a:gd name="connsiteY31" fmla="*/ 4764505 h 4764505"/>
                <a:gd name="connsiteX32" fmla="*/ 2666855 w 3037064"/>
                <a:gd name="connsiteY32" fmla="*/ 4764505 h 4764505"/>
                <a:gd name="connsiteX33" fmla="*/ 2647605 w 3037064"/>
                <a:gd name="connsiteY33" fmla="*/ 3003082 h 4764505"/>
                <a:gd name="connsiteX0" fmla="*/ 2647605 w 3037064"/>
                <a:gd name="connsiteY0" fmla="*/ 3003082 h 4764505"/>
                <a:gd name="connsiteX1" fmla="*/ 2580227 w 3037064"/>
                <a:gd name="connsiteY1" fmla="*/ 2964582 h 4764505"/>
                <a:gd name="connsiteX2" fmla="*/ 2647604 w 3037064"/>
                <a:gd name="connsiteY2" fmla="*/ 2877954 h 4764505"/>
                <a:gd name="connsiteX3" fmla="*/ 2349221 w 3037064"/>
                <a:gd name="connsiteY3" fmla="*/ 2156059 h 4764505"/>
                <a:gd name="connsiteX4" fmla="*/ 2031587 w 3037064"/>
                <a:gd name="connsiteY4" fmla="*/ 1424539 h 4764505"/>
                <a:gd name="connsiteX5" fmla="*/ 1877583 w 3037064"/>
                <a:gd name="connsiteY5" fmla="*/ 1068404 h 4764505"/>
                <a:gd name="connsiteX6" fmla="*/ 1665827 w 3037064"/>
                <a:gd name="connsiteY6" fmla="*/ 741145 h 4764505"/>
                <a:gd name="connsiteX7" fmla="*/ 1367444 w 3037064"/>
                <a:gd name="connsiteY7" fmla="*/ 336884 h 4764505"/>
                <a:gd name="connsiteX8" fmla="*/ 1146063 w 3037064"/>
                <a:gd name="connsiteY8" fmla="*/ 192505 h 4764505"/>
                <a:gd name="connsiteX9" fmla="*/ 1078686 w 3037064"/>
                <a:gd name="connsiteY9" fmla="*/ 192505 h 4764505"/>
                <a:gd name="connsiteX10" fmla="*/ 905431 w 3037064"/>
                <a:gd name="connsiteY10" fmla="*/ 250257 h 4764505"/>
                <a:gd name="connsiteX11" fmla="*/ 645549 w 3037064"/>
                <a:gd name="connsiteY11" fmla="*/ 394636 h 4764505"/>
                <a:gd name="connsiteX12" fmla="*/ 347166 w 3037064"/>
                <a:gd name="connsiteY12" fmla="*/ 654518 h 4764505"/>
                <a:gd name="connsiteX13" fmla="*/ 657 w 3037064"/>
                <a:gd name="connsiteY13" fmla="*/ 943276 h 4764505"/>
                <a:gd name="connsiteX14" fmla="*/ 276067 w 3037064"/>
                <a:gd name="connsiteY14" fmla="*/ 511549 h 4764505"/>
                <a:gd name="connsiteX15" fmla="*/ 433794 w 3037064"/>
                <a:gd name="connsiteY15" fmla="*/ 356135 h 4764505"/>
                <a:gd name="connsiteX16" fmla="*/ 606322 w 3037064"/>
                <a:gd name="connsiteY16" fmla="*/ 203541 h 4764505"/>
                <a:gd name="connsiteX17" fmla="*/ 789928 w 3037064"/>
                <a:gd name="connsiteY17" fmla="*/ 105878 h 4764505"/>
                <a:gd name="connsiteX18" fmla="*/ 953558 w 3037064"/>
                <a:gd name="connsiteY18" fmla="*/ 38501 h 4764505"/>
                <a:gd name="connsiteX19" fmla="*/ 1097937 w 3037064"/>
                <a:gd name="connsiteY19" fmla="*/ 0 h 4764505"/>
                <a:gd name="connsiteX20" fmla="*/ 1357819 w 3037064"/>
                <a:gd name="connsiteY20" fmla="*/ 57752 h 4764505"/>
                <a:gd name="connsiteX21" fmla="*/ 1608076 w 3037064"/>
                <a:gd name="connsiteY21" fmla="*/ 250257 h 4764505"/>
                <a:gd name="connsiteX22" fmla="*/ 1839082 w 3037064"/>
                <a:gd name="connsiteY22" fmla="*/ 452388 h 4764505"/>
                <a:gd name="connsiteX23" fmla="*/ 2002711 w 3037064"/>
                <a:gd name="connsiteY23" fmla="*/ 750771 h 4764505"/>
                <a:gd name="connsiteX24" fmla="*/ 2204842 w 3037064"/>
                <a:gd name="connsiteY24" fmla="*/ 1155032 h 4764505"/>
                <a:gd name="connsiteX25" fmla="*/ 2204842 w 3037064"/>
                <a:gd name="connsiteY25" fmla="*/ 1155032 h 4764505"/>
                <a:gd name="connsiteX26" fmla="*/ 2609103 w 3037064"/>
                <a:gd name="connsiteY26" fmla="*/ 2011680 h 4764505"/>
                <a:gd name="connsiteX27" fmla="*/ 2830484 w 3037064"/>
                <a:gd name="connsiteY27" fmla="*/ 2541070 h 4764505"/>
                <a:gd name="connsiteX28" fmla="*/ 2955612 w 3037064"/>
                <a:gd name="connsiteY28" fmla="*/ 2887579 h 4764505"/>
                <a:gd name="connsiteX29" fmla="*/ 3037064 w 3037064"/>
                <a:gd name="connsiteY29" fmla="*/ 2932886 h 4764505"/>
                <a:gd name="connsiteX30" fmla="*/ 2984488 w 3037064"/>
                <a:gd name="connsiteY30" fmla="*/ 2964581 h 4764505"/>
                <a:gd name="connsiteX31" fmla="*/ 2965238 w 3037064"/>
                <a:gd name="connsiteY31" fmla="*/ 4764505 h 4764505"/>
                <a:gd name="connsiteX32" fmla="*/ 2666855 w 3037064"/>
                <a:gd name="connsiteY32" fmla="*/ 4764505 h 4764505"/>
                <a:gd name="connsiteX33" fmla="*/ 2647605 w 3037064"/>
                <a:gd name="connsiteY33" fmla="*/ 3003082 h 476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37064" h="4764505">
                  <a:moveTo>
                    <a:pt x="2647605" y="3003082"/>
                  </a:moveTo>
                  <a:cubicBezTo>
                    <a:pt x="2625146" y="2958164"/>
                    <a:pt x="2602686" y="3009500"/>
                    <a:pt x="2580227" y="2964582"/>
                  </a:cubicBezTo>
                  <a:cubicBezTo>
                    <a:pt x="2567393" y="2922872"/>
                    <a:pt x="2660438" y="2919664"/>
                    <a:pt x="2647604" y="2877954"/>
                  </a:cubicBezTo>
                  <a:lnTo>
                    <a:pt x="2349221" y="2156059"/>
                  </a:lnTo>
                  <a:lnTo>
                    <a:pt x="2031587" y="1424539"/>
                  </a:lnTo>
                  <a:lnTo>
                    <a:pt x="1877583" y="1068404"/>
                  </a:lnTo>
                  <a:lnTo>
                    <a:pt x="1665827" y="741145"/>
                  </a:lnTo>
                  <a:lnTo>
                    <a:pt x="1367444" y="336884"/>
                  </a:lnTo>
                  <a:cubicBezTo>
                    <a:pt x="1280817" y="245444"/>
                    <a:pt x="1194189" y="216568"/>
                    <a:pt x="1146063" y="192505"/>
                  </a:cubicBezTo>
                  <a:cubicBezTo>
                    <a:pt x="1097937" y="168442"/>
                    <a:pt x="1118791" y="182880"/>
                    <a:pt x="1078686" y="192505"/>
                  </a:cubicBezTo>
                  <a:lnTo>
                    <a:pt x="905431" y="250257"/>
                  </a:lnTo>
                  <a:lnTo>
                    <a:pt x="645549" y="394636"/>
                  </a:lnTo>
                  <a:lnTo>
                    <a:pt x="347166" y="654518"/>
                  </a:lnTo>
                  <a:lnTo>
                    <a:pt x="657" y="943276"/>
                  </a:lnTo>
                  <a:cubicBezTo>
                    <a:pt x="-13781" y="916005"/>
                    <a:pt x="214230" y="568085"/>
                    <a:pt x="276067" y="511549"/>
                  </a:cubicBezTo>
                  <a:cubicBezTo>
                    <a:pt x="337904" y="455013"/>
                    <a:pt x="374438" y="407470"/>
                    <a:pt x="433794" y="356135"/>
                  </a:cubicBezTo>
                  <a:lnTo>
                    <a:pt x="606322" y="203541"/>
                  </a:lnTo>
                  <a:cubicBezTo>
                    <a:pt x="667282" y="145789"/>
                    <a:pt x="733781" y="129941"/>
                    <a:pt x="789928" y="105878"/>
                  </a:cubicBezTo>
                  <a:lnTo>
                    <a:pt x="953558" y="38501"/>
                  </a:lnTo>
                  <a:lnTo>
                    <a:pt x="1097937" y="0"/>
                  </a:lnTo>
                  <a:lnTo>
                    <a:pt x="1357819" y="57752"/>
                  </a:lnTo>
                  <a:lnTo>
                    <a:pt x="1608076" y="250257"/>
                  </a:lnTo>
                  <a:lnTo>
                    <a:pt x="1839082" y="452388"/>
                  </a:lnTo>
                  <a:lnTo>
                    <a:pt x="2002711" y="750771"/>
                  </a:lnTo>
                  <a:lnTo>
                    <a:pt x="2204842" y="1155032"/>
                  </a:lnTo>
                  <a:lnTo>
                    <a:pt x="2204842" y="1155032"/>
                  </a:lnTo>
                  <a:lnTo>
                    <a:pt x="2609103" y="2011680"/>
                  </a:lnTo>
                  <a:lnTo>
                    <a:pt x="2830484" y="2541070"/>
                  </a:lnTo>
                  <a:cubicBezTo>
                    <a:pt x="2888236" y="2650156"/>
                    <a:pt x="2897860" y="2778493"/>
                    <a:pt x="2955612" y="2887579"/>
                  </a:cubicBezTo>
                  <a:lnTo>
                    <a:pt x="3037064" y="2932886"/>
                  </a:lnTo>
                  <a:lnTo>
                    <a:pt x="2984488" y="2964581"/>
                  </a:lnTo>
                  <a:lnTo>
                    <a:pt x="2965238" y="4764505"/>
                  </a:lnTo>
                  <a:lnTo>
                    <a:pt x="2666855" y="4764505"/>
                  </a:lnTo>
                  <a:lnTo>
                    <a:pt x="2647605" y="300308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ятиугольник 4"/>
            <p:cNvSpPr/>
            <p:nvPr/>
          </p:nvSpPr>
          <p:spPr>
            <a:xfrm rot="16200000">
              <a:off x="3241565" y="2868076"/>
              <a:ext cx="4518912" cy="446666"/>
            </a:xfrm>
            <a:prstGeom prst="homePlate">
              <a:avLst>
                <a:gd name="adj" fmla="val 386620"/>
              </a:avLst>
            </a:prstGeom>
            <a:pattFill prst="ltVert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277687" y="5349080"/>
              <a:ext cx="446399" cy="962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5277686" y="6524625"/>
              <a:ext cx="446399" cy="28332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7" name="Straight Arrow Connector 16"/>
            <p:cNvCxnSpPr/>
            <p:nvPr/>
          </p:nvCxnSpPr>
          <p:spPr>
            <a:xfrm flipH="1" flipV="1">
              <a:off x="5168766" y="2396691"/>
              <a:ext cx="4860" cy="5210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16"/>
            <p:cNvCxnSpPr/>
            <p:nvPr/>
          </p:nvCxnSpPr>
          <p:spPr>
            <a:xfrm flipH="1" flipV="1">
              <a:off x="3941762" y="946573"/>
              <a:ext cx="382047" cy="5886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25951" y="659924"/>
            <a:ext cx="1621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Лист</a:t>
            </a:r>
            <a:br>
              <a:rPr lang="ru-RU" b="1" dirty="0" smtClean="0"/>
            </a:br>
            <a:r>
              <a:rPr lang="ru-RU" b="1" dirty="0" smtClean="0"/>
              <a:t>однодольного</a:t>
            </a:r>
            <a:br>
              <a:rPr lang="ru-RU" b="1" dirty="0" smtClean="0"/>
            </a:br>
            <a:r>
              <a:rPr lang="ru-RU" b="1" dirty="0" smtClean="0"/>
              <a:t>растения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28699" y="6155293"/>
            <a:ext cx="27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Зона роста делением (</a:t>
            </a:r>
            <a:r>
              <a:rPr lang="en-US" b="1" dirty="0" smtClean="0"/>
              <a:t>DZ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041388" y="5265469"/>
            <a:ext cx="30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Зона роста растяжением</a:t>
            </a:r>
            <a:r>
              <a:rPr lang="en-US" dirty="0" smtClean="0"/>
              <a:t> (</a:t>
            </a:r>
            <a:r>
              <a:rPr lang="en-US" b="1" dirty="0" smtClean="0"/>
              <a:t>EZ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038021" y="4533160"/>
            <a:ext cx="26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Зона зрелых клеток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/>
              <a:t>M</a:t>
            </a:r>
            <a:r>
              <a:rPr lang="en-US" b="1" dirty="0" smtClean="0"/>
              <a:t>Z</a:t>
            </a:r>
            <a:r>
              <a:rPr lang="en-US" dirty="0"/>
              <a:t>)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139" idx="1"/>
          </p:cNvCxnSpPr>
          <p:nvPr/>
        </p:nvCxnSpPr>
        <p:spPr>
          <a:xfrm flipH="1">
            <a:off x="5498406" y="6581758"/>
            <a:ext cx="532489" cy="845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924156" y="5514382"/>
            <a:ext cx="784189" cy="923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Зона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роста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листа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091424" y="5461516"/>
            <a:ext cx="19636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листовое влагалище</a:t>
            </a:r>
          </a:p>
        </p:txBody>
      </p:sp>
      <p:sp>
        <p:nvSpPr>
          <p:cNvPr id="4" name="TextBox 3"/>
          <p:cNvSpPr txBox="1"/>
          <p:nvPr/>
        </p:nvSpPr>
        <p:spPr>
          <a:xfrm rot="19651387">
            <a:off x="327888" y="545302"/>
            <a:ext cx="189776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листовая пластинка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34522" y="2144597"/>
            <a:ext cx="337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grpSp>
        <p:nvGrpSpPr>
          <p:cNvPr id="69" name="Группа 68"/>
          <p:cNvGrpSpPr/>
          <p:nvPr/>
        </p:nvGrpSpPr>
        <p:grpSpPr>
          <a:xfrm rot="16200000">
            <a:off x="-171311" y="1710018"/>
            <a:ext cx="5340821" cy="4864450"/>
            <a:chOff x="6744590" y="1683107"/>
            <a:chExt cx="5340821" cy="4864450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6780216" y="1696002"/>
              <a:ext cx="5084406" cy="4851554"/>
              <a:chOff x="6911056" y="1743714"/>
              <a:chExt cx="5084406" cy="4851554"/>
            </a:xfrm>
          </p:grpSpPr>
          <p:grpSp>
            <p:nvGrpSpPr>
              <p:cNvPr id="73" name="Группа 72"/>
              <p:cNvGrpSpPr/>
              <p:nvPr/>
            </p:nvGrpSpPr>
            <p:grpSpPr>
              <a:xfrm>
                <a:off x="6926751" y="1752334"/>
                <a:ext cx="5068711" cy="4842934"/>
                <a:chOff x="6890916" y="921841"/>
                <a:chExt cx="5068711" cy="4842934"/>
              </a:xfrm>
            </p:grpSpPr>
            <p:pic>
              <p:nvPicPr>
                <p:cNvPr id="92" name="Рисунок 9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264" t="3309" r="4197" b="3402"/>
                <a:stretch/>
              </p:blipFill>
              <p:spPr>
                <a:xfrm>
                  <a:off x="6890916" y="921841"/>
                  <a:ext cx="5068711" cy="4842934"/>
                </a:xfrm>
                <a:prstGeom prst="rect">
                  <a:avLst/>
                </a:prstGeom>
              </p:spPr>
            </p:pic>
            <p:cxnSp>
              <p:nvCxnSpPr>
                <p:cNvPr id="94" name="Прямая со стрелкой 93"/>
                <p:cNvCxnSpPr/>
                <p:nvPr/>
              </p:nvCxnSpPr>
              <p:spPr>
                <a:xfrm rot="5400000" flipV="1">
                  <a:off x="7752583" y="2130254"/>
                  <a:ext cx="1802908" cy="151345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Прямая со стрелкой 73"/>
              <p:cNvCxnSpPr/>
              <p:nvPr/>
            </p:nvCxnSpPr>
            <p:spPr>
              <a:xfrm>
                <a:off x="6934252" y="3216634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 стрелкой 74"/>
              <p:cNvCxnSpPr/>
              <p:nvPr/>
            </p:nvCxnSpPr>
            <p:spPr>
              <a:xfrm>
                <a:off x="6948762" y="2553440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 стрелкой 75"/>
              <p:cNvCxnSpPr/>
              <p:nvPr/>
            </p:nvCxnSpPr>
            <p:spPr>
              <a:xfrm>
                <a:off x="6948762" y="2262390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 стрелкой 30"/>
              <p:cNvCxnSpPr/>
              <p:nvPr/>
            </p:nvCxnSpPr>
            <p:spPr>
              <a:xfrm>
                <a:off x="6911056" y="3485170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 стрелкой 30"/>
              <p:cNvCxnSpPr/>
              <p:nvPr/>
            </p:nvCxnSpPr>
            <p:spPr>
              <a:xfrm>
                <a:off x="6948762" y="3938735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 стрелкой 30"/>
              <p:cNvCxnSpPr/>
              <p:nvPr/>
            </p:nvCxnSpPr>
            <p:spPr>
              <a:xfrm>
                <a:off x="6922529" y="4210170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 стрелкой 30"/>
              <p:cNvCxnSpPr/>
              <p:nvPr/>
            </p:nvCxnSpPr>
            <p:spPr>
              <a:xfrm>
                <a:off x="6964730" y="4936136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я со стрелкой 30"/>
              <p:cNvCxnSpPr/>
              <p:nvPr/>
            </p:nvCxnSpPr>
            <p:spPr>
              <a:xfrm>
                <a:off x="6934252" y="5279501"/>
                <a:ext cx="5024688" cy="237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 rot="5400000">
                <a:off x="8291938" y="1998784"/>
                <a:ext cx="879472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сосуды</a:t>
                </a:r>
                <a:endParaRPr lang="ru-RU" dirty="0"/>
              </a:p>
            </p:txBody>
          </p:sp>
          <p:cxnSp>
            <p:nvCxnSpPr>
              <p:cNvPr id="83" name="Прямая со стрелкой 82"/>
              <p:cNvCxnSpPr>
                <a:stCxn id="84" idx="3"/>
              </p:cNvCxnSpPr>
              <p:nvPr/>
            </p:nvCxnSpPr>
            <p:spPr>
              <a:xfrm rot="5400000" flipV="1">
                <a:off x="8477905" y="2560805"/>
                <a:ext cx="748794" cy="10301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 rot="5400000">
                <a:off x="7864622" y="2044227"/>
                <a:ext cx="945195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устьица</a:t>
                </a:r>
                <a:endParaRPr lang="ru-RU" dirty="0"/>
              </a:p>
            </p:txBody>
          </p:sp>
          <p:cxnSp>
            <p:nvCxnSpPr>
              <p:cNvPr id="85" name="Прямая со стрелкой 84"/>
              <p:cNvCxnSpPr>
                <a:stCxn id="82" idx="0"/>
              </p:cNvCxnSpPr>
              <p:nvPr/>
            </p:nvCxnSpPr>
            <p:spPr>
              <a:xfrm rot="5400000" flipV="1">
                <a:off x="9117873" y="1981918"/>
                <a:ext cx="831431" cy="12344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 стрелкой 85"/>
              <p:cNvCxnSpPr/>
              <p:nvPr/>
            </p:nvCxnSpPr>
            <p:spPr>
              <a:xfrm rot="5400000" flipV="1">
                <a:off x="7390452" y="3732295"/>
                <a:ext cx="1315102" cy="9835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 rot="5400000">
                <a:off x="6053723" y="2628673"/>
                <a:ext cx="2115387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сестринские клетки</a:t>
                </a:r>
                <a:endParaRPr lang="ru-RU" dirty="0"/>
              </a:p>
            </p:txBody>
          </p:sp>
          <p:cxnSp>
            <p:nvCxnSpPr>
              <p:cNvPr id="88" name="Прямая со стрелкой 87"/>
              <p:cNvCxnSpPr/>
              <p:nvPr/>
            </p:nvCxnSpPr>
            <p:spPr>
              <a:xfrm rot="5400000" flipV="1">
                <a:off x="7271365" y="3831449"/>
                <a:ext cx="853029" cy="3069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 стрелкой 88"/>
              <p:cNvCxnSpPr>
                <a:stCxn id="87" idx="3"/>
              </p:cNvCxnSpPr>
              <p:nvPr/>
            </p:nvCxnSpPr>
            <p:spPr>
              <a:xfrm rot="5400000" flipV="1">
                <a:off x="7019175" y="3963275"/>
                <a:ext cx="1110560" cy="9260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 rot="5400000">
                <a:off x="6634786" y="2464249"/>
                <a:ext cx="1785169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длинные клетки</a:t>
                </a:r>
                <a:endParaRPr lang="ru-RU" dirty="0"/>
              </a:p>
            </p:txBody>
          </p:sp>
          <p:cxnSp>
            <p:nvCxnSpPr>
              <p:cNvPr id="91" name="Прямая со стрелкой 90"/>
              <p:cNvCxnSpPr>
                <a:stCxn id="84" idx="3"/>
              </p:cNvCxnSpPr>
              <p:nvPr/>
            </p:nvCxnSpPr>
            <p:spPr>
              <a:xfrm rot="5400000" flipV="1">
                <a:off x="8012817" y="3025893"/>
                <a:ext cx="1443049" cy="7942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Прямая со стрелкой 97"/>
              <p:cNvCxnSpPr/>
              <p:nvPr/>
            </p:nvCxnSpPr>
            <p:spPr>
              <a:xfrm rot="5400000" flipV="1">
                <a:off x="6564876" y="4420344"/>
                <a:ext cx="1413927" cy="3153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 rot="5400000">
                <a:off x="7408145" y="2098455"/>
                <a:ext cx="1048300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трихомы</a:t>
                </a:r>
                <a:endParaRPr lang="ru-RU" dirty="0"/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6749290" y="1683107"/>
              <a:ext cx="5119554" cy="48644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71"/>
            <p:cNvSpPr txBox="1"/>
            <p:nvPr/>
          </p:nvSpPr>
          <p:spPr>
            <a:xfrm rot="173046">
              <a:off x="6744590" y="6054558"/>
              <a:ext cx="53408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spc="1000" dirty="0" smtClean="0">
                  <a:solidFill>
                    <a:srgbClr val="FF0000"/>
                  </a:solidFill>
                </a:rPr>
                <a:t>ПРОДОЛЬНЫЙ РЯД</a:t>
              </a:r>
              <a:r>
                <a:rPr lang="en-US" sz="1600" b="1" spc="1000" dirty="0" smtClean="0">
                  <a:solidFill>
                    <a:srgbClr val="FF0000"/>
                  </a:solidFill>
                </a:rPr>
                <a:t> </a:t>
              </a:r>
              <a:r>
                <a:rPr lang="ru-RU" sz="1600" b="1" spc="1000" dirty="0" smtClean="0">
                  <a:solidFill>
                    <a:srgbClr val="FF0000"/>
                  </a:solidFill>
                </a:rPr>
                <a:t>КЛЕТОК</a:t>
              </a:r>
              <a:endParaRPr lang="ru-RU" sz="1600" b="1" spc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371872" y="1008282"/>
            <a:ext cx="501458" cy="675896"/>
            <a:chOff x="3371872" y="1008282"/>
            <a:chExt cx="501458" cy="675896"/>
          </a:xfrm>
        </p:grpSpPr>
        <p:cxnSp>
          <p:nvCxnSpPr>
            <p:cNvPr id="37" name="Прямая со стрелкой 36"/>
            <p:cNvCxnSpPr>
              <a:stCxn id="35" idx="2"/>
            </p:cNvCxnSpPr>
            <p:nvPr/>
          </p:nvCxnSpPr>
          <p:spPr>
            <a:xfrm flipH="1">
              <a:off x="3371872" y="1282677"/>
              <a:ext cx="238049" cy="40150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"/>
            <p:cNvSpPr/>
            <p:nvPr/>
          </p:nvSpPr>
          <p:spPr>
            <a:xfrm rot="3439165">
              <a:off x="3533137" y="1062424"/>
              <a:ext cx="394335" cy="2860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7" name="Прямоугольник 136"/>
          <p:cNvSpPr/>
          <p:nvPr/>
        </p:nvSpPr>
        <p:spPr>
          <a:xfrm>
            <a:off x="5277685" y="6299021"/>
            <a:ext cx="446399" cy="22560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/>
          <p:cNvSpPr txBox="1"/>
          <p:nvPr/>
        </p:nvSpPr>
        <p:spPr>
          <a:xfrm>
            <a:off x="6030895" y="6258592"/>
            <a:ext cx="1749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Симметричные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деления (</a:t>
            </a:r>
            <a:r>
              <a:rPr lang="en-US" b="1" dirty="0" smtClean="0"/>
              <a:t>SDZ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6035469" y="5698222"/>
            <a:ext cx="1855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Асимметричные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деления (</a:t>
            </a:r>
            <a:r>
              <a:rPr lang="en-US" b="1" dirty="0"/>
              <a:t>A</a:t>
            </a:r>
            <a:r>
              <a:rPr lang="en-US" b="1" dirty="0" smtClean="0"/>
              <a:t>DZ</a:t>
            </a:r>
            <a:r>
              <a:rPr lang="ru-RU" dirty="0" smtClean="0"/>
              <a:t>)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stCxn id="17" idx="1"/>
          </p:cNvCxnSpPr>
          <p:nvPr/>
        </p:nvCxnSpPr>
        <p:spPr>
          <a:xfrm flipH="1">
            <a:off x="5530868" y="5450135"/>
            <a:ext cx="1510520" cy="304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>
            <a:stCxn id="18" idx="1"/>
          </p:cNvCxnSpPr>
          <p:nvPr/>
        </p:nvCxnSpPr>
        <p:spPr>
          <a:xfrm flipH="1">
            <a:off x="5519235" y="4717826"/>
            <a:ext cx="518786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9" name="Правая фигурная скобка 148"/>
          <p:cNvSpPr/>
          <p:nvPr/>
        </p:nvSpPr>
        <p:spPr>
          <a:xfrm>
            <a:off x="7844070" y="5825868"/>
            <a:ext cx="155448" cy="1032131"/>
          </a:xfrm>
          <a:prstGeom prst="rightBrace">
            <a:avLst>
              <a:gd name="adj1" fmla="val 109436"/>
              <a:gd name="adj2" fmla="val 50000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авая фигурная скобка 149"/>
          <p:cNvSpPr/>
          <p:nvPr/>
        </p:nvSpPr>
        <p:spPr>
          <a:xfrm>
            <a:off x="10593778" y="5103440"/>
            <a:ext cx="219376" cy="1754559"/>
          </a:xfrm>
          <a:prstGeom prst="rightBrace">
            <a:avLst>
              <a:gd name="adj1" fmla="val 109436"/>
              <a:gd name="adj2" fmla="val 50000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6616"/>
          <a:stretch/>
        </p:blipFill>
        <p:spPr>
          <a:xfrm>
            <a:off x="5881234" y="514201"/>
            <a:ext cx="6162988" cy="3862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59289" y="428919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MZ</a:t>
            </a:r>
            <a:endParaRPr lang="ru-RU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531447" y="4264413"/>
            <a:ext cx="40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Z</a:t>
            </a:r>
            <a:endParaRPr lang="ru-RU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6203131" y="4236434"/>
            <a:ext cx="4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Z</a:t>
            </a:r>
            <a:endParaRPr lang="ru-RU" b="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9735275" y="1186869"/>
            <a:ext cx="2377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Wolpert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Positional information and the spatial pattern of cellular differentiation. J.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Theor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Biol. 25, 1–47 (1969).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6257" y="564930"/>
            <a:ext cx="28361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Концепция позиционной </a:t>
            </a:r>
            <a:br>
              <a:rPr lang="ru-RU" sz="1600" dirty="0" smtClean="0"/>
            </a:br>
            <a:r>
              <a:rPr lang="ru-RU" sz="1600" dirty="0" smtClean="0"/>
              <a:t>информации (</a:t>
            </a:r>
            <a:r>
              <a:rPr lang="en-US" sz="1600" dirty="0" err="1" smtClean="0"/>
              <a:t>Wolpert</a:t>
            </a:r>
            <a:r>
              <a:rPr lang="ru-RU" sz="1600" dirty="0" smtClean="0"/>
              <a:t>, 1969)</a:t>
            </a:r>
            <a:endParaRPr lang="ru-RU" sz="1600" dirty="0"/>
          </a:p>
        </p:txBody>
      </p:sp>
      <p:cxnSp>
        <p:nvCxnSpPr>
          <p:cNvPr id="99" name="Прямая со стрелкой 98"/>
          <p:cNvCxnSpPr>
            <a:stCxn id="140" idx="1"/>
          </p:cNvCxnSpPr>
          <p:nvPr/>
        </p:nvCxnSpPr>
        <p:spPr>
          <a:xfrm flipH="1">
            <a:off x="5519236" y="6021388"/>
            <a:ext cx="516233" cy="393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98083" y="3801348"/>
            <a:ext cx="3801041" cy="3693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Разметка модельного листа на </a:t>
            </a:r>
            <a:r>
              <a:rPr lang="ru-RU" dirty="0"/>
              <a:t>зоны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2065" y="2977219"/>
            <a:ext cx="1667444" cy="307777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Направление роста</a:t>
            </a:r>
            <a:endParaRPr lang="ru-RU" sz="1400" dirty="0"/>
          </a:p>
        </p:txBody>
      </p:sp>
      <p:cxnSp>
        <p:nvCxnSpPr>
          <p:cNvPr id="100" name="Straight Arrow Connector 16"/>
          <p:cNvCxnSpPr/>
          <p:nvPr/>
        </p:nvCxnSpPr>
        <p:spPr>
          <a:xfrm>
            <a:off x="10701070" y="3237631"/>
            <a:ext cx="1230360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2772652" y="6427"/>
            <a:ext cx="940825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II.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симпластного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роста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эпидермиса линейного листа</a:t>
            </a:r>
          </a:p>
        </p:txBody>
      </p:sp>
    </p:spTree>
    <p:extLst>
      <p:ext uri="{BB962C8B-B14F-4D97-AF65-F5344CB8AC3E}">
        <p14:creationId xmlns:p14="http://schemas.microsoft.com/office/powerpoint/2010/main" val="4699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6505378" y="2284318"/>
                <a:ext cx="19326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378" y="2284318"/>
                <a:ext cx="193264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6505378" y="3223868"/>
                <a:ext cx="1761957" cy="491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𝑡𝑢𝑟𝑔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378" y="3223868"/>
                <a:ext cx="1761957" cy="491738"/>
              </a:xfrm>
              <a:prstGeom prst="rect">
                <a:avLst/>
              </a:prstGeom>
              <a:blipFill rotWithShape="0">
                <a:blip r:embed="rId4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9041642" y="1072897"/>
            <a:ext cx="2235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с</a:t>
            </a:r>
            <a:r>
              <a:rPr lang="ru-RU" sz="2000" dirty="0" smtClean="0"/>
              <a:t> – концентрация сухой биомассы</a:t>
            </a:r>
            <a:endParaRPr lang="ru-RU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9041643" y="3025915"/>
            <a:ext cx="284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 smtClean="0"/>
              <a:t>ε</a:t>
            </a:r>
            <a:r>
              <a:rPr lang="ru-RU" sz="2000" dirty="0" smtClean="0"/>
              <a:t> – деформация клеточной стенки</a:t>
            </a:r>
            <a:endParaRPr lang="en-US" sz="2000" dirty="0" smtClean="0"/>
          </a:p>
        </p:txBody>
      </p:sp>
      <p:sp>
        <p:nvSpPr>
          <p:cNvPr id="136" name="Заголовок 1"/>
          <p:cNvSpPr>
            <a:spLocks noGrp="1"/>
          </p:cNvSpPr>
          <p:nvPr>
            <p:ph type="title"/>
          </p:nvPr>
        </p:nvSpPr>
        <p:spPr>
          <a:xfrm>
            <a:off x="4342670" y="-12329"/>
            <a:ext cx="7849330" cy="4815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роста растительной клетки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21669" r="16251" b="52639"/>
          <a:stretch/>
        </p:blipFill>
        <p:spPr bwMode="auto">
          <a:xfrm>
            <a:off x="562836" y="4877724"/>
            <a:ext cx="4998734" cy="15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6313390" y="4438209"/>
                <a:ext cx="3428887" cy="701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𝑜𝑠𝑚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𝑡𝑢𝑟𝑔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438209"/>
                <a:ext cx="3428887" cy="7012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01738" y="1060190"/>
                <a:ext cx="1917704" cy="7023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738" y="1060190"/>
                <a:ext cx="1917704" cy="70230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9041643" y="2088560"/>
            <a:ext cx="2878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i="1" dirty="0"/>
              <a:t>μ</a:t>
            </a:r>
            <a:r>
              <a:rPr lang="ru-RU" sz="2000" i="1" dirty="0"/>
              <a:t> </a:t>
            </a:r>
            <a:r>
              <a:rPr lang="en-US" sz="2000" i="1" dirty="0"/>
              <a:t>c</a:t>
            </a:r>
            <a:r>
              <a:rPr lang="ru-RU" sz="2000" i="1" dirty="0"/>
              <a:t> </a:t>
            </a:r>
            <a:r>
              <a:rPr lang="ru-RU" sz="2000" dirty="0"/>
              <a:t>- Скорость роста за счёт биосинтеза</a:t>
            </a: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58079" r="16251" b="19000"/>
          <a:stretch/>
        </p:blipFill>
        <p:spPr bwMode="auto">
          <a:xfrm>
            <a:off x="562836" y="1833956"/>
            <a:ext cx="4998734" cy="141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943836" y="4169838"/>
            <a:ext cx="518264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2000" dirty="0" smtClean="0"/>
              <a:t>Пластическая деформация клеточной стенки способствует росту</a:t>
            </a:r>
            <a:endParaRPr lang="ru-RU" altLang="ru-RU" sz="20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943836" y="808970"/>
            <a:ext cx="454874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упругая </a:t>
            </a:r>
            <a:r>
              <a:rPr lang="ru-RU" sz="2000" dirty="0"/>
              <a:t>деформация клеточной стенки создаёт напряжение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0410" y="5215791"/>
            <a:ext cx="44015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</a:t>
            </a:r>
            <a:r>
              <a:rPr lang="ru-RU" sz="2000" dirty="0" smtClean="0"/>
              <a:t> – объём  клетки</a:t>
            </a:r>
          </a:p>
          <a:p>
            <a:r>
              <a:rPr lang="en-US" sz="2000" dirty="0" smtClean="0"/>
              <a:t>S</a:t>
            </a:r>
            <a:r>
              <a:rPr lang="ru-RU" sz="2000" dirty="0" smtClean="0"/>
              <a:t> – площадь клеточной стенки</a:t>
            </a:r>
          </a:p>
          <a:p>
            <a:r>
              <a:rPr lang="en-US" sz="2000" dirty="0" smtClean="0"/>
              <a:t>L</a:t>
            </a:r>
            <a:r>
              <a:rPr lang="ru-RU" sz="2000" dirty="0" smtClean="0"/>
              <a:t> – проницаемость клеточных стенок</a:t>
            </a:r>
          </a:p>
          <a:p>
            <a:r>
              <a:rPr lang="en-US" sz="2000" dirty="0" smtClean="0"/>
              <a:t>E – </a:t>
            </a:r>
            <a:r>
              <a:rPr lang="ru-RU" sz="2000" dirty="0" smtClean="0"/>
              <a:t>модуль Юнга</a:t>
            </a:r>
          </a:p>
          <a:p>
            <a:r>
              <a:rPr lang="en-US" sz="2000" dirty="0" smtClean="0"/>
              <a:t>R</a:t>
            </a:r>
            <a:r>
              <a:rPr lang="ru-RU" sz="2000" dirty="0"/>
              <a:t> </a:t>
            </a:r>
            <a:r>
              <a:rPr lang="ru-RU" sz="2000" dirty="0" smtClean="0"/>
              <a:t>– универсальная </a:t>
            </a:r>
            <a:r>
              <a:rPr lang="ru-RU" sz="2000" dirty="0"/>
              <a:t>газовая </a:t>
            </a:r>
            <a:r>
              <a:rPr lang="ru-RU" sz="2000" dirty="0" smtClean="0"/>
              <a:t>постоянная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7335" y="762432"/>
            <a:ext cx="274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Скорость роста биомассы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65190" y="1931515"/>
            <a:ext cx="263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Осмотическое давление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65190" y="2834589"/>
            <a:ext cx="223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Тургорное</a:t>
            </a:r>
            <a:r>
              <a:rPr lang="ru-RU" b="1" dirty="0" smtClean="0"/>
              <a:t> давление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65190" y="3947967"/>
            <a:ext cx="265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Удельная скорость роста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54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2766347" y="5167505"/>
            <a:ext cx="395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dirty="0" smtClean="0"/>
              <a:t>Изоосмотическая длина клетки</a:t>
            </a:r>
            <a:r>
              <a:rPr lang="en-US" dirty="0" smtClean="0"/>
              <a:t> (</a:t>
            </a:r>
            <a:r>
              <a:rPr lang="en-US" i="1" dirty="0" smtClean="0"/>
              <a:t>l-</a:t>
            </a:r>
            <a:r>
              <a:rPr lang="en-US" i="1" dirty="0" err="1" smtClean="0"/>
              <a:t>iso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b="0" dirty="0" smtClean="0"/>
              <a:t>Растёт согласно линейной функции роста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2940922" y="3957355"/>
                <a:ext cx="4207360" cy="949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𝑟𝑒𝑙𝑎𝑥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𝑖𝑠𝑜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𝑡𝑢𝑟𝑔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b="0" i="1" dirty="0" smtClean="0">
                  <a:latin typeface="Cambria Math" panose="02040503050406030204" pitchFamily="18" charset="0"/>
                </a:endParaRPr>
              </a:p>
              <a:p>
                <a:r>
                  <a:rPr lang="ru-RU" dirty="0" smtClean="0"/>
                  <a:t>*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𝑡𝑢𝑟𝑔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922" y="3957355"/>
                <a:ext cx="4207360" cy="949171"/>
              </a:xfrm>
              <a:prstGeom prst="rect">
                <a:avLst/>
              </a:prstGeom>
              <a:blipFill rotWithShape="0">
                <a:blip r:embed="rId3"/>
                <a:stretch>
                  <a:fillRect l="-1158" b="-70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Группа 99"/>
          <p:cNvGrpSpPr/>
          <p:nvPr/>
        </p:nvGrpSpPr>
        <p:grpSpPr>
          <a:xfrm>
            <a:off x="7684801" y="2314318"/>
            <a:ext cx="2937951" cy="2101303"/>
            <a:chOff x="8419987" y="1352773"/>
            <a:chExt cx="2937951" cy="210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Прямоугольник 100"/>
                <p:cNvSpPr/>
                <p:nvPr/>
              </p:nvSpPr>
              <p:spPr>
                <a:xfrm>
                  <a:off x="8515237" y="1694789"/>
                  <a:ext cx="2378279" cy="6751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𝑜𝑠𝑚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𝑖𝑠𝑜</m:t>
                                    </m:r>
                                  </m:e>
                                  <m:sub/>
                                </m:sSub>
                                <m:r>
                                  <a:rPr lang="ru-RU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/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</m:e>
                              <m:sub/>
                            </m:sSub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01" name="Прямоугольник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5237" y="1694789"/>
                  <a:ext cx="2378279" cy="67518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Прямоугольник 101"/>
                <p:cNvSpPr/>
                <p:nvPr/>
              </p:nvSpPr>
              <p:spPr>
                <a:xfrm>
                  <a:off x="8515237" y="2789022"/>
                  <a:ext cx="2842701" cy="6650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𝑡𝑢𝑟𝑔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ru-RU" i="1">
                            <a:latin typeface="Cambria Math"/>
                          </a:rPr>
                          <m:t>𝐸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𝑟𝑒𝑙𝑎𝑥</m:t>
                                </m:r>
                              </m:e>
                              <m:sub/>
                            </m:sSub>
                            <m:r>
                              <a:rPr lang="ru-RU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</m:e>
                              <m:sub/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𝑟𝑒𝑙𝑎𝑥</m:t>
                                </m:r>
                              </m:e>
                              <m:sub/>
                            </m:sSub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02" name="Прямоугольник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5237" y="2789022"/>
                  <a:ext cx="2842701" cy="6650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/>
            <p:cNvSpPr txBox="1"/>
            <p:nvPr/>
          </p:nvSpPr>
          <p:spPr>
            <a:xfrm>
              <a:off x="8460968" y="1352773"/>
              <a:ext cx="2635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Осмотическое давление</a:t>
              </a:r>
              <a:endParaRPr lang="ru-RU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419987" y="2547373"/>
              <a:ext cx="2234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 smtClean="0"/>
                <a:t>Тургорное</a:t>
              </a:r>
              <a:r>
                <a:rPr lang="ru-RU" b="1" dirty="0" smtClean="0"/>
                <a:t> давление</a:t>
              </a:r>
              <a:endParaRPr lang="ru-RU" b="1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722427" y="3501377"/>
            <a:ext cx="415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Релаксированная</a:t>
            </a:r>
            <a:r>
              <a:rPr lang="ru-RU" b="1" dirty="0" smtClean="0"/>
              <a:t> длина клетки</a:t>
            </a:r>
            <a:r>
              <a:rPr lang="en-US" b="1" dirty="0" smtClean="0"/>
              <a:t> (</a:t>
            </a:r>
            <a:r>
              <a:rPr lang="en-US" b="1" i="1" dirty="0" smtClean="0"/>
              <a:t>l-relax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2778944" y="2536191"/>
            <a:ext cx="436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Видимая (наблюдаемая) длина клетки</a:t>
            </a:r>
            <a:r>
              <a:rPr lang="en-US" b="1" dirty="0" smtClean="0"/>
              <a:t> (</a:t>
            </a:r>
            <a:r>
              <a:rPr lang="en-US" b="1" i="1" dirty="0" smtClean="0"/>
              <a:t>l</a:t>
            </a:r>
            <a:r>
              <a:rPr lang="en-US" b="1" dirty="0" smtClean="0"/>
              <a:t>)</a:t>
            </a:r>
            <a:endParaRPr lang="ru-RU" b="1" dirty="0"/>
          </a:p>
          <a:p>
            <a:endParaRPr lang="ru-RU" b="1" dirty="0"/>
          </a:p>
        </p:txBody>
      </p:sp>
      <p:grpSp>
        <p:nvGrpSpPr>
          <p:cNvPr id="121" name="Группа 120"/>
          <p:cNvGrpSpPr/>
          <p:nvPr/>
        </p:nvGrpSpPr>
        <p:grpSpPr>
          <a:xfrm>
            <a:off x="3092535" y="738936"/>
            <a:ext cx="4432844" cy="1627110"/>
            <a:chOff x="157944" y="2036165"/>
            <a:chExt cx="4432844" cy="1627110"/>
          </a:xfrm>
        </p:grpSpPr>
        <p:sp>
          <p:nvSpPr>
            <p:cNvPr id="122" name="Куб 121"/>
            <p:cNvSpPr/>
            <p:nvPr/>
          </p:nvSpPr>
          <p:spPr>
            <a:xfrm>
              <a:off x="157944" y="2189199"/>
              <a:ext cx="3863450" cy="1216152"/>
            </a:xfrm>
            <a:prstGeom prst="cube">
              <a:avLst>
                <a:gd name="adj" fmla="val 44877"/>
              </a:avLst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231517" y="2797275"/>
                  <a:ext cx="2642710" cy="5259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𝑜𝑠𝑚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𝑡𝑢𝑟𝑔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17" y="2797275"/>
                  <a:ext cx="2642710" cy="52597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Прямая со стрелкой 123"/>
            <p:cNvCxnSpPr/>
            <p:nvPr/>
          </p:nvCxnSpPr>
          <p:spPr>
            <a:xfrm flipV="1">
              <a:off x="381000" y="2458487"/>
              <a:ext cx="3141094" cy="929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 стрелкой 124"/>
            <p:cNvCxnSpPr/>
            <p:nvPr/>
          </p:nvCxnSpPr>
          <p:spPr>
            <a:xfrm flipV="1">
              <a:off x="231517" y="2637687"/>
              <a:ext cx="2559543" cy="1424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flipV="1">
              <a:off x="586748" y="2267099"/>
              <a:ext cx="3351583" cy="1101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4008577" y="203616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l</a:t>
              </a:r>
              <a:r>
                <a:rPr lang="en-US" b="1" i="1" dirty="0" smtClean="0"/>
                <a:t>-</a:t>
              </a:r>
              <a:r>
                <a:rPr lang="en-US" b="1" i="1" dirty="0" err="1" smtClean="0"/>
                <a:t>iso</a:t>
              </a:r>
              <a:endParaRPr lang="ru-RU" b="1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496069" y="2273505"/>
              <a:ext cx="24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l</a:t>
              </a:r>
              <a:endParaRPr lang="ru-RU" b="1" i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757587" y="2447861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l-relax</a:t>
              </a:r>
              <a:endParaRPr lang="ru-RU" b="1" i="1" dirty="0"/>
            </a:p>
          </p:txBody>
        </p:sp>
        <p:cxnSp>
          <p:nvCxnSpPr>
            <p:cNvPr id="130" name="Прямая соединительная линия 129"/>
            <p:cNvCxnSpPr/>
            <p:nvPr/>
          </p:nvCxnSpPr>
          <p:spPr>
            <a:xfrm flipH="1" flipV="1">
              <a:off x="3461302" y="2797275"/>
              <a:ext cx="16724" cy="60807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V="1">
              <a:off x="3478026" y="2861651"/>
              <a:ext cx="543368" cy="5437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 rot="18884208">
              <a:off x="3397581" y="3041470"/>
              <a:ext cx="87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r=</a:t>
              </a:r>
              <a:r>
                <a:rPr lang="en-US" i="1" dirty="0" err="1" smtClean="0"/>
                <a:t>const</a:t>
              </a:r>
              <a:endParaRPr lang="ru-RU" i="1" dirty="0"/>
            </a:p>
          </p:txBody>
        </p:sp>
      </p:grpSp>
      <p:sp>
        <p:nvSpPr>
          <p:cNvPr id="93" name="Заголовок 1"/>
          <p:cNvSpPr txBox="1">
            <a:spLocks/>
          </p:cNvSpPr>
          <p:nvPr/>
        </p:nvSpPr>
        <p:spPr>
          <a:xfrm>
            <a:off x="579641" y="2638"/>
            <a:ext cx="11501623" cy="481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Уравнения однонаправленного роста клеток в составе ткани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750460" y="1398151"/>
            <a:ext cx="1346797" cy="278580"/>
          </a:xfrm>
          <a:prstGeom prst="rightArrow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7594260" y="1990014"/>
            <a:ext cx="424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Давления</a:t>
            </a:r>
            <a:r>
              <a:rPr lang="en-US" dirty="0" smtClean="0"/>
              <a:t> </a:t>
            </a:r>
            <a:r>
              <a:rPr lang="ru-RU" dirty="0" smtClean="0"/>
              <a:t>выразили через длины клеток: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098663" y="2909831"/>
                <a:ext cx="226786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𝑜𝑠𝑚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𝑡𝑢𝑟𝑔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663" y="2909831"/>
                <a:ext cx="2267864" cy="52591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1506" y="6115230"/>
                <a:ext cx="36932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506" y="6115230"/>
                <a:ext cx="3693255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155" r="-1155" b="-173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Группа 28"/>
          <p:cNvGrpSpPr/>
          <p:nvPr/>
        </p:nvGrpSpPr>
        <p:grpSpPr>
          <a:xfrm>
            <a:off x="791989" y="825965"/>
            <a:ext cx="929345" cy="4378817"/>
            <a:chOff x="5248396" y="1912662"/>
            <a:chExt cx="929345" cy="4378817"/>
          </a:xfrm>
        </p:grpSpPr>
        <p:sp>
          <p:nvSpPr>
            <p:cNvPr id="30" name="AutoShape 142"/>
            <p:cNvSpPr>
              <a:spLocks noChangeArrowheads="1"/>
            </p:cNvSpPr>
            <p:nvPr/>
          </p:nvSpPr>
          <p:spPr bwMode="auto">
            <a:xfrm rot="5400000">
              <a:off x="5216117" y="37421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144"/>
            <p:cNvSpPr>
              <a:spLocks noChangeArrowheads="1"/>
            </p:cNvSpPr>
            <p:nvPr/>
          </p:nvSpPr>
          <p:spPr bwMode="auto">
            <a:xfrm rot="5400000">
              <a:off x="5216117" y="34913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AutoShape 145"/>
            <p:cNvSpPr>
              <a:spLocks noChangeArrowheads="1"/>
            </p:cNvSpPr>
            <p:nvPr/>
          </p:nvSpPr>
          <p:spPr bwMode="auto">
            <a:xfrm rot="5400000">
              <a:off x="5213780" y="298842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AutoShape 146"/>
            <p:cNvSpPr>
              <a:spLocks noChangeArrowheads="1"/>
            </p:cNvSpPr>
            <p:nvPr/>
          </p:nvSpPr>
          <p:spPr bwMode="auto">
            <a:xfrm rot="5400000">
              <a:off x="5211395" y="32392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152"/>
            <p:cNvSpPr>
              <a:spLocks noChangeArrowheads="1"/>
            </p:cNvSpPr>
            <p:nvPr/>
          </p:nvSpPr>
          <p:spPr bwMode="auto">
            <a:xfrm rot="5400000">
              <a:off x="5211724" y="273369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153"/>
            <p:cNvSpPr>
              <a:spLocks noChangeArrowheads="1"/>
            </p:cNvSpPr>
            <p:nvPr/>
          </p:nvSpPr>
          <p:spPr bwMode="auto">
            <a:xfrm rot="5400000">
              <a:off x="5216117" y="24813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155"/>
            <p:cNvSpPr>
              <a:spLocks noChangeArrowheads="1"/>
            </p:cNvSpPr>
            <p:nvPr/>
          </p:nvSpPr>
          <p:spPr bwMode="auto">
            <a:xfrm rot="5400000">
              <a:off x="5216117" y="223193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AutoShape 157"/>
            <p:cNvSpPr>
              <a:spLocks noChangeArrowheads="1"/>
            </p:cNvSpPr>
            <p:nvPr/>
          </p:nvSpPr>
          <p:spPr bwMode="auto">
            <a:xfrm rot="5400000">
              <a:off x="5216117" y="57903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AutoShape 158"/>
            <p:cNvSpPr>
              <a:spLocks noChangeArrowheads="1"/>
            </p:cNvSpPr>
            <p:nvPr/>
          </p:nvSpPr>
          <p:spPr bwMode="auto">
            <a:xfrm rot="5400000">
              <a:off x="5218503" y="528736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AutoShape 159"/>
            <p:cNvSpPr>
              <a:spLocks noChangeArrowheads="1"/>
            </p:cNvSpPr>
            <p:nvPr/>
          </p:nvSpPr>
          <p:spPr bwMode="auto">
            <a:xfrm rot="5400000">
              <a:off x="5216117" y="553817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160"/>
            <p:cNvSpPr>
              <a:spLocks noChangeArrowheads="1"/>
            </p:cNvSpPr>
            <p:nvPr/>
          </p:nvSpPr>
          <p:spPr bwMode="auto">
            <a:xfrm rot="5400000">
              <a:off x="5215301" y="503571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utoShape 161"/>
            <p:cNvSpPr>
              <a:spLocks noChangeArrowheads="1"/>
            </p:cNvSpPr>
            <p:nvPr/>
          </p:nvSpPr>
          <p:spPr bwMode="auto">
            <a:xfrm rot="5400000">
              <a:off x="5216117" y="47849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162"/>
            <p:cNvSpPr>
              <a:spLocks noChangeArrowheads="1"/>
            </p:cNvSpPr>
            <p:nvPr/>
          </p:nvSpPr>
          <p:spPr bwMode="auto">
            <a:xfrm rot="5400000">
              <a:off x="5216117" y="4282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163"/>
            <p:cNvSpPr>
              <a:spLocks noChangeArrowheads="1"/>
            </p:cNvSpPr>
            <p:nvPr/>
          </p:nvSpPr>
          <p:spPr bwMode="auto">
            <a:xfrm rot="5400000">
              <a:off x="5216117" y="45335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165"/>
            <p:cNvSpPr>
              <a:spLocks noChangeArrowheads="1"/>
            </p:cNvSpPr>
            <p:nvPr/>
          </p:nvSpPr>
          <p:spPr bwMode="auto">
            <a:xfrm rot="5400000" flipH="1">
              <a:off x="5196988" y="401211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AutoShape 167"/>
            <p:cNvSpPr>
              <a:spLocks noChangeArrowheads="1"/>
            </p:cNvSpPr>
            <p:nvPr/>
          </p:nvSpPr>
          <p:spPr bwMode="auto">
            <a:xfrm rot="5400000" flipH="1">
              <a:off x="5196988" y="1969352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168"/>
            <p:cNvSpPr>
              <a:spLocks noChangeArrowheads="1"/>
            </p:cNvSpPr>
            <p:nvPr/>
          </p:nvSpPr>
          <p:spPr bwMode="auto">
            <a:xfrm rot="5400000" flipH="1">
              <a:off x="5196988" y="6058541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142"/>
            <p:cNvSpPr>
              <a:spLocks noChangeArrowheads="1"/>
            </p:cNvSpPr>
            <p:nvPr/>
          </p:nvSpPr>
          <p:spPr bwMode="auto">
            <a:xfrm rot="5400000">
              <a:off x="5397771" y="36247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144"/>
            <p:cNvSpPr>
              <a:spLocks noChangeArrowheads="1"/>
            </p:cNvSpPr>
            <p:nvPr/>
          </p:nvSpPr>
          <p:spPr bwMode="auto">
            <a:xfrm rot="5400000">
              <a:off x="5397771" y="33739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145"/>
            <p:cNvSpPr>
              <a:spLocks noChangeArrowheads="1"/>
            </p:cNvSpPr>
            <p:nvPr/>
          </p:nvSpPr>
          <p:spPr bwMode="auto">
            <a:xfrm rot="5400000">
              <a:off x="5395434" y="28709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146"/>
            <p:cNvSpPr>
              <a:spLocks noChangeArrowheads="1"/>
            </p:cNvSpPr>
            <p:nvPr/>
          </p:nvSpPr>
          <p:spPr bwMode="auto">
            <a:xfrm rot="5400000">
              <a:off x="5393049" y="31217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152"/>
            <p:cNvSpPr>
              <a:spLocks noChangeArrowheads="1"/>
            </p:cNvSpPr>
            <p:nvPr/>
          </p:nvSpPr>
          <p:spPr bwMode="auto">
            <a:xfrm rot="5400000">
              <a:off x="5393378" y="26162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153"/>
            <p:cNvSpPr>
              <a:spLocks noChangeArrowheads="1"/>
            </p:cNvSpPr>
            <p:nvPr/>
          </p:nvSpPr>
          <p:spPr bwMode="auto">
            <a:xfrm rot="5400000">
              <a:off x="5397771" y="23638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155"/>
            <p:cNvSpPr>
              <a:spLocks noChangeArrowheads="1"/>
            </p:cNvSpPr>
            <p:nvPr/>
          </p:nvSpPr>
          <p:spPr bwMode="auto">
            <a:xfrm rot="5400000">
              <a:off x="5397771" y="21144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AutoShape 157"/>
            <p:cNvSpPr>
              <a:spLocks noChangeArrowheads="1"/>
            </p:cNvSpPr>
            <p:nvPr/>
          </p:nvSpPr>
          <p:spPr bwMode="auto">
            <a:xfrm rot="5400000">
              <a:off x="5397771" y="56728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158"/>
            <p:cNvSpPr>
              <a:spLocks noChangeArrowheads="1"/>
            </p:cNvSpPr>
            <p:nvPr/>
          </p:nvSpPr>
          <p:spPr bwMode="auto">
            <a:xfrm rot="5400000">
              <a:off x="5400157" y="51699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159"/>
            <p:cNvSpPr>
              <a:spLocks noChangeArrowheads="1"/>
            </p:cNvSpPr>
            <p:nvPr/>
          </p:nvSpPr>
          <p:spPr bwMode="auto">
            <a:xfrm rot="5400000">
              <a:off x="5397771" y="54207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AutoShape 160"/>
            <p:cNvSpPr>
              <a:spLocks noChangeArrowheads="1"/>
            </p:cNvSpPr>
            <p:nvPr/>
          </p:nvSpPr>
          <p:spPr bwMode="auto">
            <a:xfrm rot="5400000">
              <a:off x="5396955" y="49182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161"/>
            <p:cNvSpPr>
              <a:spLocks noChangeArrowheads="1"/>
            </p:cNvSpPr>
            <p:nvPr/>
          </p:nvSpPr>
          <p:spPr bwMode="auto">
            <a:xfrm rot="5400000">
              <a:off x="5397771" y="46674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AutoShape 162"/>
            <p:cNvSpPr>
              <a:spLocks noChangeArrowheads="1"/>
            </p:cNvSpPr>
            <p:nvPr/>
          </p:nvSpPr>
          <p:spPr bwMode="auto">
            <a:xfrm rot="5400000">
              <a:off x="5397771" y="41646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163"/>
            <p:cNvSpPr>
              <a:spLocks noChangeArrowheads="1"/>
            </p:cNvSpPr>
            <p:nvPr/>
          </p:nvSpPr>
          <p:spPr bwMode="auto">
            <a:xfrm rot="5400000">
              <a:off x="5397771" y="44160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AutoShape 165"/>
            <p:cNvSpPr>
              <a:spLocks noChangeArrowheads="1"/>
            </p:cNvSpPr>
            <p:nvPr/>
          </p:nvSpPr>
          <p:spPr bwMode="auto">
            <a:xfrm rot="5400000" flipH="1">
              <a:off x="5378642" y="38946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167"/>
            <p:cNvSpPr>
              <a:spLocks noChangeArrowheads="1"/>
            </p:cNvSpPr>
            <p:nvPr/>
          </p:nvSpPr>
          <p:spPr bwMode="auto">
            <a:xfrm rot="5400000" flipH="1">
              <a:off x="5440385" y="1911262"/>
              <a:ext cx="16796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68"/>
            <p:cNvSpPr>
              <a:spLocks noChangeArrowheads="1"/>
            </p:cNvSpPr>
            <p:nvPr/>
          </p:nvSpPr>
          <p:spPr bwMode="auto">
            <a:xfrm rot="5400000" flipH="1">
              <a:off x="5325358" y="6002652"/>
              <a:ext cx="403910" cy="16853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142"/>
            <p:cNvSpPr>
              <a:spLocks noChangeArrowheads="1"/>
            </p:cNvSpPr>
            <p:nvPr/>
          </p:nvSpPr>
          <p:spPr bwMode="auto">
            <a:xfrm rot="5400000">
              <a:off x="5587750" y="397900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144"/>
            <p:cNvSpPr>
              <a:spLocks noChangeArrowheads="1"/>
            </p:cNvSpPr>
            <p:nvPr/>
          </p:nvSpPr>
          <p:spPr bwMode="auto">
            <a:xfrm rot="5400000">
              <a:off x="5587750" y="37282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AutoShape 145"/>
            <p:cNvSpPr>
              <a:spLocks noChangeArrowheads="1"/>
            </p:cNvSpPr>
            <p:nvPr/>
          </p:nvSpPr>
          <p:spPr bwMode="auto">
            <a:xfrm rot="5400000">
              <a:off x="5585413" y="322526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AutoShape 146"/>
            <p:cNvSpPr>
              <a:spLocks noChangeArrowheads="1"/>
            </p:cNvSpPr>
            <p:nvPr/>
          </p:nvSpPr>
          <p:spPr bwMode="auto">
            <a:xfrm rot="5400000">
              <a:off x="5583028" y="347607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152"/>
            <p:cNvSpPr>
              <a:spLocks noChangeArrowheads="1"/>
            </p:cNvSpPr>
            <p:nvPr/>
          </p:nvSpPr>
          <p:spPr bwMode="auto">
            <a:xfrm rot="5400000">
              <a:off x="5583357" y="2970531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AutoShape 153"/>
            <p:cNvSpPr>
              <a:spLocks noChangeArrowheads="1"/>
            </p:cNvSpPr>
            <p:nvPr/>
          </p:nvSpPr>
          <p:spPr bwMode="auto">
            <a:xfrm rot="5400000">
              <a:off x="5587750" y="27181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AutoShape 155"/>
            <p:cNvSpPr>
              <a:spLocks noChangeArrowheads="1"/>
            </p:cNvSpPr>
            <p:nvPr/>
          </p:nvSpPr>
          <p:spPr bwMode="auto">
            <a:xfrm rot="5400000">
              <a:off x="5587750" y="24687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" name="AutoShape 157"/>
            <p:cNvSpPr>
              <a:spLocks noChangeArrowheads="1"/>
            </p:cNvSpPr>
            <p:nvPr/>
          </p:nvSpPr>
          <p:spPr bwMode="auto">
            <a:xfrm rot="5400000">
              <a:off x="5563297" y="6049257"/>
              <a:ext cx="297377" cy="17914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AutoShape 158"/>
            <p:cNvSpPr>
              <a:spLocks noChangeArrowheads="1"/>
            </p:cNvSpPr>
            <p:nvPr/>
          </p:nvSpPr>
          <p:spPr bwMode="auto">
            <a:xfrm rot="5400000">
              <a:off x="5590136" y="55242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AutoShape 159"/>
            <p:cNvSpPr>
              <a:spLocks noChangeArrowheads="1"/>
            </p:cNvSpPr>
            <p:nvPr/>
          </p:nvSpPr>
          <p:spPr bwMode="auto">
            <a:xfrm rot="5400000">
              <a:off x="5587750" y="57750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60"/>
            <p:cNvSpPr>
              <a:spLocks noChangeArrowheads="1"/>
            </p:cNvSpPr>
            <p:nvPr/>
          </p:nvSpPr>
          <p:spPr bwMode="auto">
            <a:xfrm rot="5400000">
              <a:off x="5586934" y="52725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AutoShape 161"/>
            <p:cNvSpPr>
              <a:spLocks noChangeArrowheads="1"/>
            </p:cNvSpPr>
            <p:nvPr/>
          </p:nvSpPr>
          <p:spPr bwMode="auto">
            <a:xfrm rot="5400000">
              <a:off x="5587750" y="50217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AutoShape 162"/>
            <p:cNvSpPr>
              <a:spLocks noChangeArrowheads="1"/>
            </p:cNvSpPr>
            <p:nvPr/>
          </p:nvSpPr>
          <p:spPr bwMode="auto">
            <a:xfrm rot="5400000">
              <a:off x="5587750" y="45188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63"/>
            <p:cNvSpPr>
              <a:spLocks noChangeArrowheads="1"/>
            </p:cNvSpPr>
            <p:nvPr/>
          </p:nvSpPr>
          <p:spPr bwMode="auto">
            <a:xfrm rot="5400000">
              <a:off x="5587750" y="47703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utoShape 165"/>
            <p:cNvSpPr>
              <a:spLocks noChangeArrowheads="1"/>
            </p:cNvSpPr>
            <p:nvPr/>
          </p:nvSpPr>
          <p:spPr bwMode="auto">
            <a:xfrm rot="5400000" flipH="1">
              <a:off x="5568621" y="424894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167"/>
            <p:cNvSpPr>
              <a:spLocks noChangeArrowheads="1"/>
            </p:cNvSpPr>
            <p:nvPr/>
          </p:nvSpPr>
          <p:spPr bwMode="auto">
            <a:xfrm rot="5400000" flipH="1">
              <a:off x="5453196" y="2088430"/>
              <a:ext cx="522253" cy="17914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42"/>
            <p:cNvSpPr>
              <a:spLocks noChangeArrowheads="1"/>
            </p:cNvSpPr>
            <p:nvPr/>
          </p:nvSpPr>
          <p:spPr bwMode="auto">
            <a:xfrm rot="5400000">
              <a:off x="5771617" y="38582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144"/>
            <p:cNvSpPr>
              <a:spLocks noChangeArrowheads="1"/>
            </p:cNvSpPr>
            <p:nvPr/>
          </p:nvSpPr>
          <p:spPr bwMode="auto">
            <a:xfrm rot="5400000">
              <a:off x="5771617" y="36074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145"/>
            <p:cNvSpPr>
              <a:spLocks noChangeArrowheads="1"/>
            </p:cNvSpPr>
            <p:nvPr/>
          </p:nvSpPr>
          <p:spPr bwMode="auto">
            <a:xfrm rot="5400000">
              <a:off x="5769280" y="31044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46"/>
            <p:cNvSpPr>
              <a:spLocks noChangeArrowheads="1"/>
            </p:cNvSpPr>
            <p:nvPr/>
          </p:nvSpPr>
          <p:spPr bwMode="auto">
            <a:xfrm rot="5400000">
              <a:off x="5766895" y="33552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52"/>
            <p:cNvSpPr>
              <a:spLocks noChangeArrowheads="1"/>
            </p:cNvSpPr>
            <p:nvPr/>
          </p:nvSpPr>
          <p:spPr bwMode="auto">
            <a:xfrm rot="5400000">
              <a:off x="5767224" y="28497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AutoShape 153"/>
            <p:cNvSpPr>
              <a:spLocks noChangeArrowheads="1"/>
            </p:cNvSpPr>
            <p:nvPr/>
          </p:nvSpPr>
          <p:spPr bwMode="auto">
            <a:xfrm rot="5400000">
              <a:off x="5771617" y="25973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55"/>
            <p:cNvSpPr>
              <a:spLocks noChangeArrowheads="1"/>
            </p:cNvSpPr>
            <p:nvPr/>
          </p:nvSpPr>
          <p:spPr bwMode="auto">
            <a:xfrm rot="5400000">
              <a:off x="5771617" y="23479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AutoShape 157"/>
            <p:cNvSpPr>
              <a:spLocks noChangeArrowheads="1"/>
            </p:cNvSpPr>
            <p:nvPr/>
          </p:nvSpPr>
          <p:spPr bwMode="auto">
            <a:xfrm rot="5400000">
              <a:off x="5771617" y="59063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AutoShape 158"/>
            <p:cNvSpPr>
              <a:spLocks noChangeArrowheads="1"/>
            </p:cNvSpPr>
            <p:nvPr/>
          </p:nvSpPr>
          <p:spPr bwMode="auto">
            <a:xfrm rot="5400000">
              <a:off x="5774003" y="54034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59"/>
            <p:cNvSpPr>
              <a:spLocks noChangeArrowheads="1"/>
            </p:cNvSpPr>
            <p:nvPr/>
          </p:nvSpPr>
          <p:spPr bwMode="auto">
            <a:xfrm rot="5400000">
              <a:off x="5771617" y="56542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160"/>
            <p:cNvSpPr>
              <a:spLocks noChangeArrowheads="1"/>
            </p:cNvSpPr>
            <p:nvPr/>
          </p:nvSpPr>
          <p:spPr bwMode="auto">
            <a:xfrm rot="5400000">
              <a:off x="5770801" y="51517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61"/>
            <p:cNvSpPr>
              <a:spLocks noChangeArrowheads="1"/>
            </p:cNvSpPr>
            <p:nvPr/>
          </p:nvSpPr>
          <p:spPr bwMode="auto">
            <a:xfrm rot="5400000">
              <a:off x="5771617" y="49009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162"/>
            <p:cNvSpPr>
              <a:spLocks noChangeArrowheads="1"/>
            </p:cNvSpPr>
            <p:nvPr/>
          </p:nvSpPr>
          <p:spPr bwMode="auto">
            <a:xfrm rot="5400000">
              <a:off x="5771617" y="43981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63"/>
            <p:cNvSpPr>
              <a:spLocks noChangeArrowheads="1"/>
            </p:cNvSpPr>
            <p:nvPr/>
          </p:nvSpPr>
          <p:spPr bwMode="auto">
            <a:xfrm rot="5400000">
              <a:off x="5771617" y="46495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65"/>
            <p:cNvSpPr>
              <a:spLocks noChangeArrowheads="1"/>
            </p:cNvSpPr>
            <p:nvPr/>
          </p:nvSpPr>
          <p:spPr bwMode="auto">
            <a:xfrm rot="5400000" flipH="1">
              <a:off x="5752488" y="41281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" name="AutoShape 167"/>
            <p:cNvSpPr>
              <a:spLocks noChangeArrowheads="1"/>
            </p:cNvSpPr>
            <p:nvPr/>
          </p:nvSpPr>
          <p:spPr bwMode="auto">
            <a:xfrm rot="5400000" flipH="1">
              <a:off x="5699829" y="2024349"/>
              <a:ext cx="402784" cy="18520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" name="AutoShape 168"/>
            <p:cNvSpPr>
              <a:spLocks noChangeArrowheads="1"/>
            </p:cNvSpPr>
            <p:nvPr/>
          </p:nvSpPr>
          <p:spPr bwMode="auto">
            <a:xfrm rot="5400000" flipH="1">
              <a:off x="5813881" y="6115585"/>
              <a:ext cx="168666" cy="174423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AutoShape 142"/>
            <p:cNvSpPr>
              <a:spLocks noChangeArrowheads="1"/>
            </p:cNvSpPr>
            <p:nvPr/>
          </p:nvSpPr>
          <p:spPr bwMode="auto">
            <a:xfrm rot="5400000">
              <a:off x="5961546" y="369798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" name="AutoShape 144"/>
            <p:cNvSpPr>
              <a:spLocks noChangeArrowheads="1"/>
            </p:cNvSpPr>
            <p:nvPr/>
          </p:nvSpPr>
          <p:spPr bwMode="auto">
            <a:xfrm rot="5400000">
              <a:off x="5961546" y="34471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" name="AutoShape 145"/>
            <p:cNvSpPr>
              <a:spLocks noChangeArrowheads="1"/>
            </p:cNvSpPr>
            <p:nvPr/>
          </p:nvSpPr>
          <p:spPr bwMode="auto">
            <a:xfrm rot="5400000">
              <a:off x="5959209" y="29442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AutoShape 146"/>
            <p:cNvSpPr>
              <a:spLocks noChangeArrowheads="1"/>
            </p:cNvSpPr>
            <p:nvPr/>
          </p:nvSpPr>
          <p:spPr bwMode="auto">
            <a:xfrm rot="5400000">
              <a:off x="5956824" y="3195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" name="AutoShape 152"/>
            <p:cNvSpPr>
              <a:spLocks noChangeArrowheads="1"/>
            </p:cNvSpPr>
            <p:nvPr/>
          </p:nvSpPr>
          <p:spPr bwMode="auto">
            <a:xfrm rot="5400000">
              <a:off x="5957153" y="268950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AutoShape 153"/>
            <p:cNvSpPr>
              <a:spLocks noChangeArrowheads="1"/>
            </p:cNvSpPr>
            <p:nvPr/>
          </p:nvSpPr>
          <p:spPr bwMode="auto">
            <a:xfrm rot="5400000">
              <a:off x="5961546" y="24371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AutoShape 155"/>
            <p:cNvSpPr>
              <a:spLocks noChangeArrowheads="1"/>
            </p:cNvSpPr>
            <p:nvPr/>
          </p:nvSpPr>
          <p:spPr bwMode="auto">
            <a:xfrm rot="5400000">
              <a:off x="5961546" y="218774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6" name="AutoShape 157"/>
            <p:cNvSpPr>
              <a:spLocks noChangeArrowheads="1"/>
            </p:cNvSpPr>
            <p:nvPr/>
          </p:nvSpPr>
          <p:spPr bwMode="auto">
            <a:xfrm rot="5400000">
              <a:off x="5961546" y="574611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" name="AutoShape 158"/>
            <p:cNvSpPr>
              <a:spLocks noChangeArrowheads="1"/>
            </p:cNvSpPr>
            <p:nvPr/>
          </p:nvSpPr>
          <p:spPr bwMode="auto">
            <a:xfrm rot="5400000">
              <a:off x="5963932" y="52431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AutoShape 159"/>
            <p:cNvSpPr>
              <a:spLocks noChangeArrowheads="1"/>
            </p:cNvSpPr>
            <p:nvPr/>
          </p:nvSpPr>
          <p:spPr bwMode="auto">
            <a:xfrm rot="5400000">
              <a:off x="5961546" y="54939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9" name="AutoShape 160"/>
            <p:cNvSpPr>
              <a:spLocks noChangeArrowheads="1"/>
            </p:cNvSpPr>
            <p:nvPr/>
          </p:nvSpPr>
          <p:spPr bwMode="auto">
            <a:xfrm rot="5400000">
              <a:off x="5960730" y="499152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AutoShape 161"/>
            <p:cNvSpPr>
              <a:spLocks noChangeArrowheads="1"/>
            </p:cNvSpPr>
            <p:nvPr/>
          </p:nvSpPr>
          <p:spPr bwMode="auto">
            <a:xfrm rot="5400000">
              <a:off x="5961546" y="47407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AutoShape 162"/>
            <p:cNvSpPr>
              <a:spLocks noChangeArrowheads="1"/>
            </p:cNvSpPr>
            <p:nvPr/>
          </p:nvSpPr>
          <p:spPr bwMode="auto">
            <a:xfrm rot="5400000">
              <a:off x="5961546" y="42378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163"/>
            <p:cNvSpPr>
              <a:spLocks noChangeArrowheads="1"/>
            </p:cNvSpPr>
            <p:nvPr/>
          </p:nvSpPr>
          <p:spPr bwMode="auto">
            <a:xfrm rot="5400000">
              <a:off x="5961546" y="448932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AutoShape 165"/>
            <p:cNvSpPr>
              <a:spLocks noChangeArrowheads="1"/>
            </p:cNvSpPr>
            <p:nvPr/>
          </p:nvSpPr>
          <p:spPr bwMode="auto">
            <a:xfrm rot="5400000" flipH="1">
              <a:off x="5942417" y="396792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AutoShape 167"/>
            <p:cNvSpPr>
              <a:spLocks noChangeArrowheads="1"/>
            </p:cNvSpPr>
            <p:nvPr/>
          </p:nvSpPr>
          <p:spPr bwMode="auto">
            <a:xfrm rot="5400000" flipH="1">
              <a:off x="5965425" y="1945784"/>
              <a:ext cx="24543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168"/>
            <p:cNvSpPr>
              <a:spLocks noChangeArrowheads="1"/>
            </p:cNvSpPr>
            <p:nvPr/>
          </p:nvSpPr>
          <p:spPr bwMode="auto">
            <a:xfrm rot="5400000" flipH="1">
              <a:off x="5921662" y="6035105"/>
              <a:ext cx="328909" cy="17514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32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Группа 143"/>
          <p:cNvGrpSpPr/>
          <p:nvPr/>
        </p:nvGrpSpPr>
        <p:grpSpPr>
          <a:xfrm>
            <a:off x="2202646" y="1434819"/>
            <a:ext cx="3036319" cy="4720004"/>
            <a:chOff x="2745059" y="167884"/>
            <a:chExt cx="2297829" cy="3392124"/>
          </a:xfrm>
        </p:grpSpPr>
        <p:pic>
          <p:nvPicPr>
            <p:cNvPr id="153" name="Рисунок 1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5059" y="167884"/>
              <a:ext cx="2297829" cy="3392124"/>
            </a:xfrm>
            <a:prstGeom prst="rect">
              <a:avLst/>
            </a:prstGeom>
          </p:spPr>
        </p:pic>
        <p:cxnSp>
          <p:nvCxnSpPr>
            <p:cNvPr id="154" name="Прямая соединительная линия 153"/>
            <p:cNvCxnSpPr/>
            <p:nvPr/>
          </p:nvCxnSpPr>
          <p:spPr>
            <a:xfrm>
              <a:off x="2930838" y="218615"/>
              <a:ext cx="0" cy="3258354"/>
            </a:xfrm>
            <a:prstGeom prst="line">
              <a:avLst/>
            </a:prstGeom>
            <a:ln w="57150">
              <a:head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678755" y="5077224"/>
                <a:ext cx="3146823" cy="865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,: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755" y="5077224"/>
                <a:ext cx="3146823" cy="8654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6975601" y="4211125"/>
            <a:ext cx="3914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 условии, что механические свойства клеток одинаковы, получаем: 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808965" y="3903731"/>
                <a:ext cx="2309798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𝑡𝑢𝑟𝑔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965" y="3903731"/>
                <a:ext cx="2309798" cy="332720"/>
              </a:xfrm>
              <a:prstGeom prst="rect">
                <a:avLst/>
              </a:prstGeom>
              <a:blipFill rotWithShape="0">
                <a:blip r:embed="rId5"/>
                <a:stretch>
                  <a:fillRect l="-2375" r="-3694" b="-25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987098" y="5188637"/>
                <a:ext cx="1141017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098" y="5188637"/>
                <a:ext cx="1141017" cy="5843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Прямая соединительная линия 60"/>
          <p:cNvCxnSpPr/>
          <p:nvPr/>
        </p:nvCxnSpPr>
        <p:spPr>
          <a:xfrm flipH="1">
            <a:off x="6626678" y="1286419"/>
            <a:ext cx="11123" cy="2168467"/>
          </a:xfrm>
          <a:prstGeom prst="line">
            <a:avLst/>
          </a:prstGeom>
          <a:ln w="57150">
            <a:head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Пятиугольник 140"/>
          <p:cNvSpPr/>
          <p:nvPr/>
        </p:nvSpPr>
        <p:spPr>
          <a:xfrm rot="16200000">
            <a:off x="-1566368" y="3569313"/>
            <a:ext cx="4467850" cy="451017"/>
          </a:xfrm>
          <a:prstGeom prst="homePlate">
            <a:avLst>
              <a:gd name="adj" fmla="val 386620"/>
            </a:avLst>
          </a:prstGeom>
          <a:pattFill prst="lt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Стрелка вправо 145"/>
          <p:cNvSpPr/>
          <p:nvPr/>
        </p:nvSpPr>
        <p:spPr>
          <a:xfrm>
            <a:off x="1310132" y="4444714"/>
            <a:ext cx="605658" cy="274242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TextBox 148"/>
          <p:cNvSpPr txBox="1"/>
          <p:nvPr/>
        </p:nvSpPr>
        <p:spPr>
          <a:xfrm>
            <a:off x="1670588" y="941327"/>
            <a:ext cx="3186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Оттенки серого показывают разную скорость роста фрагментов</a:t>
            </a:r>
            <a:endParaRPr lang="ru-RU" dirty="0"/>
          </a:p>
        </p:txBody>
      </p:sp>
      <p:sp>
        <p:nvSpPr>
          <p:cNvPr id="136" name="Заголовок 1"/>
          <p:cNvSpPr>
            <a:spLocks noGrp="1"/>
          </p:cNvSpPr>
          <p:nvPr>
            <p:ph type="title"/>
          </p:nvPr>
        </p:nvSpPr>
        <p:spPr>
          <a:xfrm>
            <a:off x="4342670" y="-12329"/>
            <a:ext cx="7849330" cy="4815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Однонаправленный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симпластный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6808965" y="1141870"/>
            <a:ext cx="2943740" cy="2396597"/>
            <a:chOff x="164261" y="3818040"/>
            <a:chExt cx="2943740" cy="2177548"/>
          </a:xfrm>
        </p:grpSpPr>
        <p:pic>
          <p:nvPicPr>
            <p:cNvPr id="96" name="Picture 2" descr="http://www.fobosua.com/pictures/39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6" r="35519"/>
            <a:stretch/>
          </p:blipFill>
          <p:spPr bwMode="auto">
            <a:xfrm>
              <a:off x="1820354" y="4751227"/>
              <a:ext cx="151593" cy="517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http://www.fobosua.com/pictures/39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6" r="35519"/>
            <a:stretch/>
          </p:blipFill>
          <p:spPr bwMode="auto">
            <a:xfrm>
              <a:off x="1808318" y="4411095"/>
              <a:ext cx="154948" cy="36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http://www.fobosua.com/pictures/39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6" r="35519"/>
            <a:stretch/>
          </p:blipFill>
          <p:spPr bwMode="auto">
            <a:xfrm>
              <a:off x="1820354" y="3818040"/>
              <a:ext cx="163636" cy="60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http://www.fobosua.com/pictures/391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6" r="35519"/>
            <a:stretch/>
          </p:blipFill>
          <p:spPr bwMode="auto">
            <a:xfrm>
              <a:off x="1808318" y="5268860"/>
              <a:ext cx="175672" cy="72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" name="Группа 99"/>
            <p:cNvGrpSpPr/>
            <p:nvPr/>
          </p:nvGrpSpPr>
          <p:grpSpPr>
            <a:xfrm>
              <a:off x="164261" y="3831572"/>
              <a:ext cx="1982174" cy="2140815"/>
              <a:chOff x="164260" y="3831572"/>
              <a:chExt cx="2369623" cy="2140815"/>
            </a:xfrm>
          </p:grpSpPr>
          <p:cxnSp>
            <p:nvCxnSpPr>
              <p:cNvPr id="125" name="Прямая соединительная линия 124"/>
              <p:cNvCxnSpPr/>
              <p:nvPr/>
            </p:nvCxnSpPr>
            <p:spPr>
              <a:xfrm>
                <a:off x="164260" y="3831572"/>
                <a:ext cx="2369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/>
              <p:cNvCxnSpPr/>
              <p:nvPr/>
            </p:nvCxnSpPr>
            <p:spPr>
              <a:xfrm>
                <a:off x="164260" y="4407260"/>
                <a:ext cx="2369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164260" y="4751228"/>
                <a:ext cx="2369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/>
              <p:nvPr/>
            </p:nvCxnSpPr>
            <p:spPr>
              <a:xfrm>
                <a:off x="164260" y="5268860"/>
                <a:ext cx="2369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/>
              <p:cNvCxnSpPr/>
              <p:nvPr/>
            </p:nvCxnSpPr>
            <p:spPr>
              <a:xfrm>
                <a:off x="164260" y="5972387"/>
                <a:ext cx="2369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Группа 100"/>
            <p:cNvGrpSpPr/>
            <p:nvPr/>
          </p:nvGrpSpPr>
          <p:grpSpPr>
            <a:xfrm>
              <a:off x="181649" y="3831573"/>
              <a:ext cx="719481" cy="919658"/>
              <a:chOff x="6631806" y="4762856"/>
              <a:chExt cx="719481" cy="919658"/>
            </a:xfrm>
          </p:grpSpPr>
          <p:pic>
            <p:nvPicPr>
              <p:cNvPr id="122" name="Picture 2" descr="http://www.fobosua.com/pictures/391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6" r="35519"/>
              <a:stretch/>
            </p:blipFill>
            <p:spPr bwMode="auto">
              <a:xfrm>
                <a:off x="6699183" y="4762857"/>
                <a:ext cx="192510" cy="91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Прямоугольник 122"/>
              <p:cNvSpPr/>
              <p:nvPr/>
            </p:nvSpPr>
            <p:spPr>
              <a:xfrm>
                <a:off x="6631806" y="4762856"/>
                <a:ext cx="654518" cy="91965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903729" y="4930946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r>
                  <a:rPr lang="en-US" b="1" baseline="-25000" dirty="0" smtClean="0"/>
                  <a:t>12</a:t>
                </a:r>
                <a:endParaRPr lang="ru-RU" b="1" baseline="-25000" dirty="0"/>
              </a:p>
            </p:txBody>
          </p:sp>
        </p:grpSp>
        <p:grpSp>
          <p:nvGrpSpPr>
            <p:cNvPr id="102" name="Группа 101"/>
            <p:cNvGrpSpPr/>
            <p:nvPr/>
          </p:nvGrpSpPr>
          <p:grpSpPr>
            <a:xfrm>
              <a:off x="181649" y="4751228"/>
              <a:ext cx="719481" cy="1217324"/>
              <a:chOff x="6631806" y="4762856"/>
              <a:chExt cx="719481" cy="919658"/>
            </a:xfrm>
          </p:grpSpPr>
          <p:pic>
            <p:nvPicPr>
              <p:cNvPr id="119" name="Picture 2" descr="http://www.fobosua.com/pictures/391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6" r="35519"/>
              <a:stretch/>
            </p:blipFill>
            <p:spPr bwMode="auto">
              <a:xfrm>
                <a:off x="6699183" y="4762857"/>
                <a:ext cx="192510" cy="91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" name="Прямоугольник 119"/>
              <p:cNvSpPr/>
              <p:nvPr/>
            </p:nvSpPr>
            <p:spPr>
              <a:xfrm>
                <a:off x="6631806" y="4762856"/>
                <a:ext cx="654518" cy="91965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903729" y="5197774"/>
                <a:ext cx="447558" cy="279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r>
                  <a:rPr lang="en-US" b="1" baseline="-25000" dirty="0" smtClean="0"/>
                  <a:t>11</a:t>
                </a:r>
                <a:endParaRPr lang="ru-RU" b="1" baseline="-25000" dirty="0"/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836167" y="4411712"/>
              <a:ext cx="719481" cy="857151"/>
              <a:chOff x="6631806" y="4762856"/>
              <a:chExt cx="719481" cy="919658"/>
            </a:xfrm>
          </p:grpSpPr>
          <p:pic>
            <p:nvPicPr>
              <p:cNvPr id="116" name="Picture 2" descr="http://www.fobosua.com/pictures/391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6" r="35519"/>
              <a:stretch/>
            </p:blipFill>
            <p:spPr bwMode="auto">
              <a:xfrm>
                <a:off x="6699183" y="4762857"/>
                <a:ext cx="161215" cy="91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7" name="Прямоугольник 116"/>
              <p:cNvSpPr/>
              <p:nvPr/>
            </p:nvSpPr>
            <p:spPr>
              <a:xfrm>
                <a:off x="6631806" y="4762856"/>
                <a:ext cx="654518" cy="91965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903729" y="5131247"/>
                <a:ext cx="447558" cy="39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r>
                  <a:rPr lang="en-US" b="1" baseline="-25000" dirty="0" smtClean="0"/>
                  <a:t>22</a:t>
                </a:r>
                <a:endParaRPr lang="ru-RU" b="1" baseline="-25000" dirty="0"/>
              </a:p>
            </p:txBody>
          </p:sp>
        </p:grpSp>
        <p:grpSp>
          <p:nvGrpSpPr>
            <p:cNvPr id="104" name="Группа 103"/>
            <p:cNvGrpSpPr/>
            <p:nvPr/>
          </p:nvGrpSpPr>
          <p:grpSpPr>
            <a:xfrm>
              <a:off x="836167" y="3831572"/>
              <a:ext cx="719481" cy="575689"/>
              <a:chOff x="6631806" y="4762856"/>
              <a:chExt cx="719481" cy="919658"/>
            </a:xfrm>
          </p:grpSpPr>
          <p:pic>
            <p:nvPicPr>
              <p:cNvPr id="113" name="Picture 2" descr="http://www.fobosua.com/pictures/391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6" r="35519"/>
              <a:stretch/>
            </p:blipFill>
            <p:spPr bwMode="auto">
              <a:xfrm>
                <a:off x="6699183" y="4762858"/>
                <a:ext cx="173258" cy="919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Прямоугольник 113"/>
              <p:cNvSpPr/>
              <p:nvPr/>
            </p:nvSpPr>
            <p:spPr>
              <a:xfrm>
                <a:off x="6631806" y="4762856"/>
                <a:ext cx="654518" cy="91965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903729" y="4961009"/>
                <a:ext cx="447558" cy="590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r>
                  <a:rPr lang="en-US" b="1" baseline="-25000" dirty="0" smtClean="0"/>
                  <a:t>23</a:t>
                </a:r>
                <a:endParaRPr lang="ru-RU" b="1" baseline="-25000" dirty="0"/>
              </a:p>
            </p:txBody>
          </p:sp>
        </p:grpSp>
        <p:grpSp>
          <p:nvGrpSpPr>
            <p:cNvPr id="105" name="Группа 104"/>
            <p:cNvGrpSpPr/>
            <p:nvPr/>
          </p:nvGrpSpPr>
          <p:grpSpPr>
            <a:xfrm>
              <a:off x="836167" y="5268860"/>
              <a:ext cx="719481" cy="699687"/>
              <a:chOff x="6631806" y="4762856"/>
              <a:chExt cx="719481" cy="919658"/>
            </a:xfrm>
          </p:grpSpPr>
          <p:pic>
            <p:nvPicPr>
              <p:cNvPr id="110" name="Picture 2" descr="http://www.fobosua.com/pictures/391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6" r="35519"/>
              <a:stretch/>
            </p:blipFill>
            <p:spPr bwMode="auto">
              <a:xfrm>
                <a:off x="6699183" y="4762857"/>
                <a:ext cx="161215" cy="91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Прямоугольник 110"/>
              <p:cNvSpPr/>
              <p:nvPr/>
            </p:nvSpPr>
            <p:spPr>
              <a:xfrm>
                <a:off x="6631806" y="4762856"/>
                <a:ext cx="654518" cy="91965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903729" y="5038019"/>
                <a:ext cx="447558" cy="48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r>
                  <a:rPr lang="en-US" b="1" baseline="-25000" dirty="0"/>
                  <a:t>2</a:t>
                </a:r>
                <a:r>
                  <a:rPr lang="en-US" b="1" baseline="-25000" dirty="0" smtClean="0"/>
                  <a:t>1</a:t>
                </a:r>
                <a:endParaRPr lang="ru-RU" b="1" baseline="-25000" dirty="0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1929445" y="3918506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en-US" baseline="-25000" dirty="0" smtClean="0"/>
                <a:t>4</a:t>
              </a:r>
              <a:r>
                <a:rPr lang="en-US" dirty="0" smtClean="0"/>
                <a:t>=F</a:t>
              </a:r>
              <a:r>
                <a:rPr lang="en-US" baseline="-25000" dirty="0" smtClean="0"/>
                <a:t>12</a:t>
              </a:r>
              <a:r>
                <a:rPr lang="en-US" dirty="0" smtClean="0"/>
                <a:t>+F</a:t>
              </a:r>
              <a:r>
                <a:rPr lang="en-US" baseline="-25000" dirty="0" smtClean="0"/>
                <a:t>23</a:t>
              </a:r>
              <a:endParaRPr lang="ru-RU" baseline="-250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66872" y="4380708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en-US" baseline="-25000" dirty="0" smtClean="0"/>
                <a:t>3</a:t>
              </a:r>
              <a:r>
                <a:rPr lang="en-US" dirty="0" smtClean="0"/>
                <a:t>=F</a:t>
              </a:r>
              <a:r>
                <a:rPr lang="en-US" baseline="-25000" dirty="0" smtClean="0"/>
                <a:t>12</a:t>
              </a:r>
              <a:r>
                <a:rPr lang="en-US" dirty="0" smtClean="0"/>
                <a:t>+F</a:t>
              </a:r>
              <a:r>
                <a:rPr lang="en-US" baseline="-25000" dirty="0" smtClean="0"/>
                <a:t>22</a:t>
              </a:r>
              <a:endParaRPr lang="ru-RU" baseline="-250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3266" y="4822824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en-US" baseline="-25000" dirty="0" smtClean="0"/>
                <a:t>2</a:t>
              </a:r>
              <a:r>
                <a:rPr lang="en-US" dirty="0" smtClean="0"/>
                <a:t>=F</a:t>
              </a:r>
              <a:r>
                <a:rPr lang="en-US" baseline="-25000" dirty="0" smtClean="0"/>
                <a:t>11</a:t>
              </a:r>
              <a:r>
                <a:rPr lang="en-US" dirty="0" smtClean="0"/>
                <a:t>+F</a:t>
              </a:r>
              <a:r>
                <a:rPr lang="en-US" baseline="-25000" dirty="0" smtClean="0"/>
                <a:t>22</a:t>
              </a:r>
              <a:endParaRPr lang="ru-RU" baseline="-250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982372" y="5438422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en-US" baseline="-25000" dirty="0" smtClean="0"/>
                <a:t>1</a:t>
              </a:r>
              <a:r>
                <a:rPr lang="en-US" dirty="0" smtClean="0"/>
                <a:t>=F</a:t>
              </a:r>
              <a:r>
                <a:rPr lang="en-US" baseline="-25000" dirty="0" smtClean="0"/>
                <a:t>11</a:t>
              </a:r>
              <a:r>
                <a:rPr lang="en-US" dirty="0" smtClean="0"/>
                <a:t>+F</a:t>
              </a:r>
              <a:r>
                <a:rPr lang="en-US" baseline="-25000" dirty="0" smtClean="0"/>
                <a:t>12</a:t>
              </a:r>
              <a:endParaRPr lang="ru-RU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02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01643" y="1314036"/>
            <a:ext cx="5219931" cy="1924075"/>
            <a:chOff x="7030583" y="950454"/>
            <a:chExt cx="5219931" cy="1924075"/>
          </a:xfrm>
        </p:grpSpPr>
        <p:sp>
          <p:nvSpPr>
            <p:cNvPr id="5" name="TextBox 4"/>
            <p:cNvSpPr txBox="1"/>
            <p:nvPr/>
          </p:nvSpPr>
          <p:spPr>
            <a:xfrm>
              <a:off x="7030583" y="1520312"/>
              <a:ext cx="3147849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ПАРАМЕТРЫ</a:t>
              </a:r>
              <a:r>
                <a:rPr lang="ru-RU" dirty="0" smtClean="0"/>
                <a:t> клеток-модулей:</a:t>
              </a:r>
            </a:p>
            <a:p>
              <a:r>
                <a:rPr lang="en-US" b="1" i="1" dirty="0" smtClean="0"/>
                <a:t>l</a:t>
              </a:r>
              <a:r>
                <a:rPr lang="ru-RU" b="1" i="1" dirty="0" smtClean="0"/>
                <a:t>-</a:t>
              </a:r>
              <a:r>
                <a:rPr lang="en-US" b="1" i="1" dirty="0" err="1" smtClean="0"/>
                <a:t>iso</a:t>
              </a:r>
              <a:r>
                <a:rPr lang="ru-RU" dirty="0" smtClean="0"/>
                <a:t> – </a:t>
              </a:r>
              <a:r>
                <a:rPr lang="ru-RU" sz="1600" dirty="0" smtClean="0"/>
                <a:t>изоосмотическая длина</a:t>
              </a:r>
              <a:endParaRPr lang="ru-RU" dirty="0" smtClean="0"/>
            </a:p>
            <a:p>
              <a:r>
                <a:rPr lang="en-US" sz="2800" b="1" i="1" dirty="0" smtClean="0">
                  <a:solidFill>
                    <a:srgbClr val="FF0000"/>
                  </a:solidFill>
                </a:rPr>
                <a:t>l=∑</a:t>
              </a:r>
              <a:r>
                <a:rPr lang="el-GR" sz="2800" b="1" i="1" dirty="0" smtClean="0">
                  <a:solidFill>
                    <a:srgbClr val="FF0000"/>
                  </a:solidFill>
                </a:rPr>
                <a:t>λ</a:t>
              </a:r>
              <a:r>
                <a:rPr lang="en-US" sz="2800" b="1" i="1" baseline="-25000" dirty="0" smtClean="0">
                  <a:solidFill>
                    <a:srgbClr val="FF0000"/>
                  </a:solidFill>
                </a:rPr>
                <a:t>i</a:t>
              </a:r>
              <a:r>
                <a:rPr lang="ru-RU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ru-RU" dirty="0" smtClean="0"/>
                <a:t>– </a:t>
              </a:r>
              <a:r>
                <a:rPr lang="ru-RU" sz="1600" dirty="0" smtClean="0"/>
                <a:t>видимая длина</a:t>
              </a:r>
              <a:r>
                <a:rPr lang="en-US" sz="1600" dirty="0" smtClean="0"/>
                <a:t> </a:t>
              </a:r>
              <a:r>
                <a:rPr lang="ru-RU" sz="1600" dirty="0" smtClean="0"/>
                <a:t>клетки</a:t>
              </a:r>
              <a:endParaRPr lang="ru-RU" sz="1600" dirty="0"/>
            </a:p>
            <a:p>
              <a:r>
                <a:rPr lang="en-US" b="1" i="1" dirty="0"/>
                <a:t>l</a:t>
              </a:r>
              <a:r>
                <a:rPr lang="ru-RU" b="1" i="1" dirty="0" smtClean="0"/>
                <a:t>-</a:t>
              </a:r>
              <a:r>
                <a:rPr lang="en-US" b="1" i="1" dirty="0" smtClean="0"/>
                <a:t>relax</a:t>
              </a:r>
              <a:r>
                <a:rPr lang="ru-RU" dirty="0" smtClean="0"/>
                <a:t> </a:t>
              </a:r>
              <a:r>
                <a:rPr lang="ru-RU" dirty="0"/>
                <a:t>– </a:t>
              </a:r>
              <a:r>
                <a:rPr lang="ru-RU" sz="1600" dirty="0" err="1" smtClean="0"/>
                <a:t>релаксированная</a:t>
              </a:r>
              <a:r>
                <a:rPr lang="ru-RU" sz="1600" dirty="0" smtClean="0"/>
                <a:t> длина</a:t>
              </a:r>
              <a:endParaRPr lang="ru-RU" sz="1600" dirty="0"/>
            </a:p>
          </p:txBody>
        </p:sp>
        <p:sp>
          <p:nvSpPr>
            <p:cNvPr id="6" name="Text Box 243"/>
            <p:cNvSpPr txBox="1">
              <a:spLocks noChangeArrowheads="1"/>
            </p:cNvSpPr>
            <p:nvPr/>
          </p:nvSpPr>
          <p:spPr bwMode="auto">
            <a:xfrm>
              <a:off x="7068956" y="1029718"/>
              <a:ext cx="214385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 smtClean="0"/>
                <a:t>АЛФАВИТ клеток:</a:t>
              </a:r>
              <a:endParaRPr lang="ru-RU" altLang="ru-RU" b="1" dirty="0"/>
            </a:p>
          </p:txBody>
        </p:sp>
        <p:sp>
          <p:nvSpPr>
            <p:cNvPr id="7" name="Text Box 339"/>
            <p:cNvSpPr txBox="1">
              <a:spLocks noChangeArrowheads="1"/>
            </p:cNvSpPr>
            <p:nvPr/>
          </p:nvSpPr>
          <p:spPr bwMode="auto">
            <a:xfrm>
              <a:off x="10300230" y="950454"/>
              <a:ext cx="12265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/>
                <a:t>ПРАВИЛА: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21588" y="1185068"/>
              <a:ext cx="1928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деление (</a:t>
              </a:r>
              <a:r>
                <a:rPr lang="en-US" sz="1400" i="1" dirty="0" smtClean="0"/>
                <a:t>l</a:t>
              </a:r>
              <a:r>
                <a:rPr lang="ru-RU" sz="1400" i="1" dirty="0" smtClean="0"/>
                <a:t>-</a:t>
              </a:r>
              <a:r>
                <a:rPr lang="en-US" sz="1400" i="1" dirty="0" err="1" smtClean="0"/>
                <a:t>iso</a:t>
              </a:r>
              <a:r>
                <a:rPr lang="en-US" sz="1400" i="1" dirty="0" smtClean="0"/>
                <a:t>&gt;l-</a:t>
              </a:r>
              <a:r>
                <a:rPr lang="en-US" sz="1400" i="1" dirty="0" err="1" smtClean="0"/>
                <a:t>iso</a:t>
              </a:r>
              <a:r>
                <a:rPr lang="en-US" sz="1400" i="1" baseline="-25000" dirty="0" err="1" smtClean="0"/>
                <a:t>max</a:t>
              </a:r>
              <a:r>
                <a:rPr lang="ru-RU" sz="1400" dirty="0" smtClean="0"/>
                <a:t>):</a:t>
              </a:r>
              <a:endParaRPr lang="ru-RU" sz="1400" dirty="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419328" y="1472784"/>
              <a:ext cx="1385503" cy="308712"/>
              <a:chOff x="4525463" y="4978424"/>
              <a:chExt cx="1385503" cy="308712"/>
            </a:xfrm>
          </p:grpSpPr>
          <p:cxnSp>
            <p:nvCxnSpPr>
              <p:cNvPr id="35" name="Прямая со стрелкой 34"/>
              <p:cNvCxnSpPr/>
              <p:nvPr/>
            </p:nvCxnSpPr>
            <p:spPr>
              <a:xfrm>
                <a:off x="4857149" y="5145414"/>
                <a:ext cx="3873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4522273" y="4981614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610080" y="4983828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299978" y="4986251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1286" y="-390595"/>
            <a:ext cx="2099092" cy="4901663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2387" y="1066431"/>
            <a:ext cx="43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DZ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2945" y="1066431"/>
            <a:ext cx="406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Z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4" name="Левая фигурная скобка 83"/>
          <p:cNvSpPr/>
          <p:nvPr/>
        </p:nvSpPr>
        <p:spPr>
          <a:xfrm>
            <a:off x="4940037" y="1058810"/>
            <a:ext cx="265839" cy="2193409"/>
          </a:xfrm>
          <a:prstGeom prst="leftBrace">
            <a:avLst>
              <a:gd name="adj1" fmla="val 4078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Группа 91"/>
          <p:cNvGrpSpPr/>
          <p:nvPr/>
        </p:nvGrpSpPr>
        <p:grpSpPr>
          <a:xfrm>
            <a:off x="7016896" y="1442997"/>
            <a:ext cx="933908" cy="306210"/>
            <a:chOff x="8276209" y="1051992"/>
            <a:chExt cx="933908" cy="306210"/>
          </a:xfrm>
        </p:grpSpPr>
        <p:sp>
          <p:nvSpPr>
            <p:cNvPr id="91" name="AutoShape 167"/>
            <p:cNvSpPr>
              <a:spLocks noChangeArrowheads="1"/>
            </p:cNvSpPr>
            <p:nvPr/>
          </p:nvSpPr>
          <p:spPr bwMode="auto">
            <a:xfrm rot="5400000" flipH="1">
              <a:off x="8586177" y="1055182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67"/>
            <p:cNvSpPr>
              <a:spLocks noChangeArrowheads="1"/>
            </p:cNvSpPr>
            <p:nvPr/>
          </p:nvSpPr>
          <p:spPr bwMode="auto">
            <a:xfrm rot="5400000" flipH="1">
              <a:off x="8273019" y="1057317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67"/>
            <p:cNvSpPr>
              <a:spLocks noChangeArrowheads="1"/>
            </p:cNvSpPr>
            <p:nvPr/>
          </p:nvSpPr>
          <p:spPr bwMode="auto">
            <a:xfrm rot="5400000" flipH="1">
              <a:off x="8909231" y="1055911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5019682" y="4069985"/>
            <a:ext cx="6703216" cy="1600969"/>
            <a:chOff x="6441598" y="792594"/>
            <a:chExt cx="6703216" cy="1600969"/>
          </a:xfrm>
        </p:grpSpPr>
        <p:sp>
          <p:nvSpPr>
            <p:cNvPr id="59" name="TextBox 58"/>
            <p:cNvSpPr txBox="1"/>
            <p:nvPr/>
          </p:nvSpPr>
          <p:spPr>
            <a:xfrm>
              <a:off x="6441598" y="1193234"/>
              <a:ext cx="31417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ПАРАМЕТРЫ</a:t>
              </a:r>
              <a:r>
                <a:rPr lang="ru-RU" dirty="0" smtClean="0"/>
                <a:t> </a:t>
              </a:r>
            </a:p>
            <a:p>
              <a:r>
                <a:rPr lang="ru-RU" dirty="0" smtClean="0"/>
                <a:t>фрагментов-модулей:</a:t>
              </a:r>
            </a:p>
            <a:p>
              <a:r>
                <a:rPr lang="el-GR" b="1" i="1" dirty="0" smtClean="0"/>
                <a:t>λ</a:t>
              </a:r>
              <a:r>
                <a:rPr lang="ru-RU" b="1" i="1" dirty="0" smtClean="0"/>
                <a:t> </a:t>
              </a:r>
              <a:r>
                <a:rPr lang="ru-RU" dirty="0" smtClean="0"/>
                <a:t>– видимая длина фрагмента</a:t>
              </a:r>
            </a:p>
            <a:p>
              <a:r>
                <a:rPr lang="ru-RU" dirty="0" smtClean="0"/>
                <a:t>вектор соответствия клеткам</a:t>
              </a:r>
              <a:endParaRPr lang="ru-RU" dirty="0"/>
            </a:p>
          </p:txBody>
        </p:sp>
        <p:sp>
          <p:nvSpPr>
            <p:cNvPr id="60" name="Text Box 243"/>
            <p:cNvSpPr txBox="1">
              <a:spLocks noChangeArrowheads="1"/>
            </p:cNvSpPr>
            <p:nvPr/>
          </p:nvSpPr>
          <p:spPr bwMode="auto">
            <a:xfrm>
              <a:off x="6441598" y="871858"/>
              <a:ext cx="25075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 smtClean="0"/>
                <a:t>АЛФАВИТ </a:t>
              </a:r>
              <a:r>
                <a:rPr lang="ru-RU" altLang="ru-RU" b="1" dirty="0" err="1" smtClean="0"/>
                <a:t>фрагметнов</a:t>
              </a:r>
              <a:r>
                <a:rPr lang="ru-RU" altLang="ru-RU" b="1" dirty="0" smtClean="0"/>
                <a:t>:</a:t>
              </a:r>
              <a:endParaRPr lang="ru-RU" altLang="ru-RU" b="1" dirty="0"/>
            </a:p>
          </p:txBody>
        </p:sp>
        <p:sp>
          <p:nvSpPr>
            <p:cNvPr id="61" name="Text Box 339"/>
            <p:cNvSpPr txBox="1">
              <a:spLocks noChangeArrowheads="1"/>
            </p:cNvSpPr>
            <p:nvPr/>
          </p:nvSpPr>
          <p:spPr bwMode="auto">
            <a:xfrm>
              <a:off x="9672872" y="792594"/>
              <a:ext cx="12265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/>
                <a:t>ПРАВИЛА: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603332" y="977260"/>
              <a:ext cx="35414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деление</a:t>
              </a:r>
              <a:r>
                <a:rPr lang="ru-RU" sz="2000" dirty="0" smtClean="0"/>
                <a:t> (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для соответствующей 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</a:rPr>
                <a:t>клетки 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l</a:t>
              </a:r>
              <a:r>
                <a:rPr lang="ru-RU" sz="2000" b="1" i="1" dirty="0" smtClean="0">
                  <a:solidFill>
                    <a:srgbClr val="FF0000"/>
                  </a:solidFill>
                </a:rPr>
                <a:t>-</a:t>
              </a:r>
              <a:r>
                <a:rPr lang="en-US" sz="2000" b="1" i="1" dirty="0" err="1" smtClean="0">
                  <a:solidFill>
                    <a:srgbClr val="FF0000"/>
                  </a:solidFill>
                </a:rPr>
                <a:t>iso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&gt;l-</a:t>
              </a:r>
              <a:r>
                <a:rPr lang="en-US" sz="2000" b="1" i="1" dirty="0" err="1" smtClean="0">
                  <a:solidFill>
                    <a:srgbClr val="FF0000"/>
                  </a:solidFill>
                </a:rPr>
                <a:t>iso</a:t>
              </a:r>
              <a:r>
                <a:rPr lang="en-US" sz="2000" b="1" i="1" baseline="-25000" dirty="0" err="1" smtClean="0">
                  <a:solidFill>
                    <a:srgbClr val="FF0000"/>
                  </a:solidFill>
                </a:rPr>
                <a:t>max</a:t>
              </a:r>
              <a:r>
                <a:rPr lang="ru-RU" sz="2000" i="1" baseline="-25000" dirty="0" smtClean="0"/>
                <a:t>,</a:t>
              </a:r>
              <a:r>
                <a:rPr lang="ru-RU" sz="2000" dirty="0" smtClean="0"/>
                <a:t>):</a:t>
              </a:r>
              <a:endParaRPr lang="ru-RU" sz="2000" dirty="0"/>
            </a:p>
          </p:txBody>
        </p:sp>
        <p:cxnSp>
          <p:nvCxnSpPr>
            <p:cNvPr id="73" name="Прямая со стрелкой 72"/>
            <p:cNvCxnSpPr/>
            <p:nvPr/>
          </p:nvCxnSpPr>
          <p:spPr>
            <a:xfrm>
              <a:off x="10123656" y="1747387"/>
              <a:ext cx="3873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Блок-схема: процесс 93"/>
            <p:cNvSpPr/>
            <p:nvPr/>
          </p:nvSpPr>
          <p:spPr>
            <a:xfrm>
              <a:off x="8862036" y="905926"/>
              <a:ext cx="286223" cy="263930"/>
            </a:xfrm>
            <a:prstGeom prst="flowChartProcess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Блок-схема: процесс 94"/>
            <p:cNvSpPr/>
            <p:nvPr/>
          </p:nvSpPr>
          <p:spPr>
            <a:xfrm>
              <a:off x="10866240" y="1628599"/>
              <a:ext cx="220013" cy="263930"/>
            </a:xfrm>
            <a:prstGeom prst="flowChartProcess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Блок-схема: процесс 95"/>
            <p:cNvSpPr/>
            <p:nvPr/>
          </p:nvSpPr>
          <p:spPr>
            <a:xfrm>
              <a:off x="10545523" y="1630629"/>
              <a:ext cx="286223" cy="263930"/>
            </a:xfrm>
            <a:prstGeom prst="flowChartProcess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Блок-схема: процесс 97"/>
            <p:cNvSpPr/>
            <p:nvPr/>
          </p:nvSpPr>
          <p:spPr>
            <a:xfrm>
              <a:off x="9694231" y="1628599"/>
              <a:ext cx="374612" cy="263930"/>
            </a:xfrm>
            <a:prstGeom prst="flowChartProcess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5063670" y="1013090"/>
            <a:ext cx="715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-систем: динамика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 продольных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684402" y="3675449"/>
            <a:ext cx="8087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Управляющая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-система: динамика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Прямоугольник 104"/>
              <p:cNvSpPr/>
              <p:nvPr/>
            </p:nvSpPr>
            <p:spPr>
              <a:xfrm>
                <a:off x="148889" y="4293044"/>
                <a:ext cx="4207360" cy="949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𝑟𝑒𝑙𝑎𝑥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𝑖𝑠𝑜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𝑡𝑢𝑟𝑔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ru-RU" dirty="0" smtClean="0">
                    <a:solidFill>
                      <a:schemeClr val="tx1"/>
                    </a:solidFill>
                  </a:rPr>
                  <a:t>*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𝑡𝑢𝑟𝑔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d>
                      <m:d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Прямоугольник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9" y="4293044"/>
                <a:ext cx="4207360" cy="949171"/>
              </a:xfrm>
              <a:prstGeom prst="rect">
                <a:avLst/>
              </a:prstGeom>
              <a:blipFill rotWithShape="0">
                <a:blip r:embed="rId4"/>
                <a:stretch>
                  <a:fillRect l="-1158" b="-70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96112" y="3582199"/>
                <a:ext cx="2754600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𝑜𝑠𝑚𝑜𝑡𝑖𝑐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𝑡𝑢𝑟𝑔𝑜𝑟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12" y="3582199"/>
                <a:ext cx="2754600" cy="5259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 Box 339"/>
          <p:cNvSpPr txBox="1">
            <a:spLocks noChangeArrowheads="1"/>
          </p:cNvSpPr>
          <p:nvPr/>
        </p:nvSpPr>
        <p:spPr bwMode="auto">
          <a:xfrm>
            <a:off x="0" y="3182793"/>
            <a:ext cx="4187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 smtClean="0"/>
              <a:t>УРАВНЕНИЯ ДИНАМИКИ ПАРАМЕТРОВ:</a:t>
            </a:r>
            <a:endParaRPr lang="ru-RU" altLang="ru-RU" b="1" dirty="0"/>
          </a:p>
        </p:txBody>
      </p:sp>
      <p:sp>
        <p:nvSpPr>
          <p:cNvPr id="111" name="Заголовок 1"/>
          <p:cNvSpPr txBox="1">
            <a:spLocks/>
          </p:cNvSpPr>
          <p:nvPr/>
        </p:nvSpPr>
        <p:spPr>
          <a:xfrm>
            <a:off x="574351" y="-6511"/>
            <a:ext cx="11501623" cy="842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«Склеенная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система» моделирует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однонаправленный рост клеток в составе 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68973" y="5404043"/>
                <a:ext cx="36932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73" y="5404043"/>
                <a:ext cx="369325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55" r="-990" b="-173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Группа 124"/>
          <p:cNvGrpSpPr/>
          <p:nvPr/>
        </p:nvGrpSpPr>
        <p:grpSpPr>
          <a:xfrm>
            <a:off x="-24777" y="5783003"/>
            <a:ext cx="5830537" cy="1044517"/>
            <a:chOff x="8378188" y="1612342"/>
            <a:chExt cx="5830537" cy="1044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Прямоугольник 125"/>
                <p:cNvSpPr/>
                <p:nvPr/>
              </p:nvSpPr>
              <p:spPr>
                <a:xfrm>
                  <a:off x="8378188" y="1981674"/>
                  <a:ext cx="2378279" cy="6751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𝑜𝑠𝑚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𝑖𝑠𝑜</m:t>
                                    </m:r>
                                  </m:e>
                                  <m:sub/>
                                </m:sSub>
                                <m:r>
                                  <a:rPr lang="ru-RU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/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</m:e>
                              <m:sub/>
                            </m:sSub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6" name="Прямоугольник 1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8188" y="1981674"/>
                  <a:ext cx="2378279" cy="67518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Прямоугольник 126"/>
                <p:cNvSpPr/>
                <p:nvPr/>
              </p:nvSpPr>
              <p:spPr>
                <a:xfrm>
                  <a:off x="11366024" y="1936285"/>
                  <a:ext cx="2842701" cy="6650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𝑡𝑢𝑟𝑔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ru-RU" i="1">
                            <a:latin typeface="Cambria Math"/>
                          </a:rPr>
                          <m:t>𝐸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𝑟𝑒𝑙𝑎𝑥</m:t>
                                </m:r>
                              </m:e>
                              <m:sub/>
                            </m:sSub>
                            <m:r>
                              <a:rPr lang="ru-RU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</m:e>
                              <m:sub/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𝑙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𝑟𝑒𝑙𝑎𝑥</m:t>
                                </m:r>
                              </m:e>
                              <m:sub/>
                            </m:sSub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7" name="Прямоугольник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6024" y="1936285"/>
                  <a:ext cx="2842701" cy="6650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" name="TextBox 127"/>
            <p:cNvSpPr txBox="1"/>
            <p:nvPr/>
          </p:nvSpPr>
          <p:spPr>
            <a:xfrm>
              <a:off x="8479474" y="1612342"/>
              <a:ext cx="2635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Осмотическое давление</a:t>
              </a:r>
              <a:endParaRPr lang="ru-RU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1914837" y="1640032"/>
              <a:ext cx="2234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err="1" smtClean="0"/>
                <a:t>Тургорное</a:t>
              </a:r>
              <a:r>
                <a:rPr lang="ru-RU" b="1" dirty="0" smtClean="0"/>
                <a:t> давление</a:t>
              </a:r>
              <a:endParaRPr lang="ru-RU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066" y="740020"/>
            <a:ext cx="402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Клеточная структура модельного листа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0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6"/>
            <a:ext cx="10515600" cy="425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вычислительных экспериментов: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 bwMode="auto">
          <a:xfrm>
            <a:off x="8747019" y="314605"/>
            <a:ext cx="3271265" cy="20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"/>
          <a:stretch/>
        </p:blipFill>
        <p:spPr bwMode="auto">
          <a:xfrm>
            <a:off x="8747019" y="4421673"/>
            <a:ext cx="3271264" cy="202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/>
          <a:stretch/>
        </p:blipFill>
        <p:spPr bwMode="auto">
          <a:xfrm>
            <a:off x="8747019" y="2309756"/>
            <a:ext cx="3271264" cy="204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0072" y="202840"/>
            <a:ext cx="218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Динамика осмотического давления в клетке 1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9916015" y="2241821"/>
            <a:ext cx="218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Динамика осмотического давления в клетке 2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9958558" y="4307924"/>
            <a:ext cx="218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Динамика осмотического давления в клетке 3</a:t>
            </a:r>
            <a:endParaRPr lang="ru-RU" dirty="0"/>
          </a:p>
        </p:txBody>
      </p:sp>
      <p:grpSp>
        <p:nvGrpSpPr>
          <p:cNvPr id="47" name="Группа 46"/>
          <p:cNvGrpSpPr/>
          <p:nvPr/>
        </p:nvGrpSpPr>
        <p:grpSpPr>
          <a:xfrm>
            <a:off x="159655" y="3763255"/>
            <a:ext cx="8622403" cy="2983411"/>
            <a:chOff x="-1" y="541081"/>
            <a:chExt cx="8622403" cy="29834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344201" y="982920"/>
              <a:ext cx="4629563" cy="2541572"/>
              <a:chOff x="197522" y="1904582"/>
              <a:chExt cx="4629563" cy="2541572"/>
            </a:xfrm>
          </p:grpSpPr>
          <p:cxnSp>
            <p:nvCxnSpPr>
              <p:cNvPr id="5" name="Прямая со стрелкой 4"/>
              <p:cNvCxnSpPr/>
              <p:nvPr/>
            </p:nvCxnSpPr>
            <p:spPr>
              <a:xfrm flipH="1" flipV="1">
                <a:off x="526533" y="2001060"/>
                <a:ext cx="1" cy="21474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/>
              <p:cNvCxnSpPr/>
              <p:nvPr/>
            </p:nvCxnSpPr>
            <p:spPr>
              <a:xfrm>
                <a:off x="526530" y="4148488"/>
                <a:ext cx="29481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 flipV="1">
                <a:off x="526530" y="2521819"/>
                <a:ext cx="2768526" cy="122762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8" name="Группа 7"/>
              <p:cNvGrpSpPr/>
              <p:nvPr/>
            </p:nvGrpSpPr>
            <p:grpSpPr>
              <a:xfrm>
                <a:off x="529396" y="3709600"/>
                <a:ext cx="654519" cy="427397"/>
                <a:chOff x="529396" y="3709600"/>
                <a:chExt cx="654519" cy="427397"/>
              </a:xfrm>
            </p:grpSpPr>
            <p:sp>
              <p:nvSpPr>
                <p:cNvPr id="28" name="Прямоугольник 27"/>
                <p:cNvSpPr/>
                <p:nvPr/>
              </p:nvSpPr>
              <p:spPr>
                <a:xfrm>
                  <a:off x="856656" y="3777413"/>
                  <a:ext cx="327259" cy="359584"/>
                </a:xfrm>
                <a:prstGeom prst="rect">
                  <a:avLst/>
                </a:prstGeom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529397" y="3777413"/>
                  <a:ext cx="327259" cy="359584"/>
                </a:xfrm>
                <a:prstGeom prst="rect">
                  <a:avLst/>
                </a:prstGeom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529396" y="3709600"/>
                  <a:ext cx="327259" cy="427082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853790" y="3864534"/>
                  <a:ext cx="327259" cy="272148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505442" y="3240818"/>
                <a:ext cx="654519" cy="896738"/>
                <a:chOff x="365766" y="5261030"/>
                <a:chExt cx="654519" cy="495560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693026" y="5397006"/>
                  <a:ext cx="327259" cy="359584"/>
                </a:xfrm>
                <a:prstGeom prst="rect">
                  <a:avLst/>
                </a:prstGeom>
                <a:solidFill>
                  <a:schemeClr val="accent1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365767" y="5397006"/>
                  <a:ext cx="327259" cy="359584"/>
                </a:xfrm>
                <a:prstGeom prst="rect">
                  <a:avLst/>
                </a:prstGeom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365766" y="5261030"/>
                  <a:ext cx="327259" cy="495245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690160" y="5520091"/>
                  <a:ext cx="327259" cy="236184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487796" y="2810576"/>
                <a:ext cx="654519" cy="1325289"/>
                <a:chOff x="365766" y="5224157"/>
                <a:chExt cx="654519" cy="532433"/>
              </a:xfrm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693026" y="5397006"/>
                  <a:ext cx="327259" cy="359584"/>
                </a:xfrm>
                <a:prstGeom prst="rect">
                  <a:avLst/>
                </a:prstGeom>
                <a:solidFill>
                  <a:schemeClr val="accent1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365767" y="5397006"/>
                  <a:ext cx="327259" cy="359584"/>
                </a:xfrm>
                <a:prstGeom prst="rect">
                  <a:avLst/>
                </a:prstGeom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365766" y="5224157"/>
                  <a:ext cx="327259" cy="532118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690160" y="5527265"/>
                  <a:ext cx="327259" cy="229010"/>
                </a:xfrm>
                <a:prstGeom prst="rect">
                  <a:avLst/>
                </a:prstGeom>
                <a:solidFill>
                  <a:schemeClr val="accent1">
                    <a:alpha val="0"/>
                  </a:schemeClr>
                </a:solidFill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11" name="Прямая соединительная линия 10"/>
              <p:cNvCxnSpPr>
                <a:stCxn id="29" idx="1"/>
              </p:cNvCxnSpPr>
              <p:nvPr/>
            </p:nvCxnSpPr>
            <p:spPr>
              <a:xfrm flipV="1">
                <a:off x="529397" y="3486089"/>
                <a:ext cx="2765659" cy="4711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523664" y="3113430"/>
                <a:ext cx="2771392" cy="75110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 rot="16200000">
                <a:off x="-428643" y="2621432"/>
                <a:ext cx="1621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р</a:t>
                </a:r>
                <a:r>
                  <a:rPr lang="ru-RU" dirty="0" smtClean="0"/>
                  <a:t>азмер клетки</a:t>
                </a:r>
                <a:endParaRPr lang="ru-RU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679053" y="4076822"/>
                <a:ext cx="795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время</a:t>
                </a:r>
                <a:endParaRPr lang="ru-RU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7173" y="2471635"/>
                <a:ext cx="1768433" cy="369332"/>
              </a:xfrm>
              <a:prstGeom prst="rect">
                <a:avLst/>
              </a:prstGeom>
              <a:noFill/>
              <a:ln w="38100">
                <a:solidFill>
                  <a:schemeClr val="dk1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свободный рост</a:t>
                </a:r>
                <a:endParaRPr lang="ru-RU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07173" y="2001060"/>
                <a:ext cx="1984839" cy="369332"/>
              </a:xfrm>
              <a:prstGeom prst="rect">
                <a:avLst/>
              </a:prstGeom>
              <a:noFill/>
              <a:ln w="38100">
                <a:solidFill>
                  <a:schemeClr val="dk1"/>
                </a:solidFill>
                <a:prstDash val="solid"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dirty="0" err="1"/>
                  <a:t>с</a:t>
                </a:r>
                <a:r>
                  <a:rPr lang="ru-RU" dirty="0" err="1" smtClean="0"/>
                  <a:t>импластный</a:t>
                </a:r>
                <a:r>
                  <a:rPr lang="ru-RU" dirty="0" smtClean="0"/>
                  <a:t> рост</a:t>
                </a:r>
                <a:endParaRPr lang="ru-RU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10846" y="1904582"/>
                <a:ext cx="1716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00B050"/>
                    </a:solidFill>
                  </a:rPr>
                  <a:t>функция роста</a:t>
                </a:r>
              </a:p>
              <a:p>
                <a:r>
                  <a:rPr lang="ru-RU" dirty="0">
                    <a:solidFill>
                      <a:srgbClr val="00B050"/>
                    </a:solidFill>
                  </a:rPr>
                  <a:t>д</a:t>
                </a:r>
                <a:r>
                  <a:rPr lang="ru-RU" dirty="0" smtClean="0">
                    <a:solidFill>
                      <a:srgbClr val="00B050"/>
                    </a:solidFill>
                  </a:rPr>
                  <a:t>лины клетки 1</a:t>
                </a:r>
                <a:endParaRPr lang="ru-RU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05063" y="3427399"/>
                <a:ext cx="1716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функция роста</a:t>
                </a:r>
              </a:p>
              <a:p>
                <a:r>
                  <a:rPr lang="ru-RU" dirty="0" smtClean="0">
                    <a:solidFill>
                      <a:srgbClr val="FF0000"/>
                    </a:solidFill>
                  </a:rPr>
                  <a:t>длины клетки 2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55653" y="2518727"/>
                <a:ext cx="16656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0070C0"/>
                    </a:solidFill>
                  </a:rPr>
                  <a:t>функция роста</a:t>
                </a:r>
              </a:p>
              <a:p>
                <a:r>
                  <a:rPr lang="ru-RU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</a:t>
                </a:r>
                <a:r>
                  <a:rPr lang="ru-RU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аблюдаемой</a:t>
                </a:r>
                <a:r>
                  <a:rPr lang="ru-RU" dirty="0" smtClean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ru-RU" dirty="0" smtClean="0">
                    <a:solidFill>
                      <a:srgbClr val="0070C0"/>
                    </a:solidFill>
                  </a:rPr>
                  <a:t>длины клеток</a:t>
                </a:r>
                <a:endParaRPr lang="ru-RU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163939" y="924552"/>
              <a:ext cx="1090131" cy="2492622"/>
              <a:chOff x="2888839" y="1964461"/>
              <a:chExt cx="1090131" cy="2492622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3399619" y="1964461"/>
                <a:ext cx="327259" cy="895047"/>
              </a:xfrm>
              <a:prstGeom prst="rect">
                <a:avLst/>
              </a:prstGeom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2888839" y="3132578"/>
                <a:ext cx="327259" cy="1324505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54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3651711" y="3557178"/>
                <a:ext cx="327259" cy="89504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3066407" y="1964461"/>
                <a:ext cx="327259" cy="895047"/>
              </a:xfrm>
              <a:prstGeom prst="rect">
                <a:avLst/>
              </a:prstGeom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7" name="Прямая со стрелкой 36"/>
              <p:cNvCxnSpPr>
                <a:stCxn id="36" idx="2"/>
                <a:endCxn id="34" idx="0"/>
              </p:cNvCxnSpPr>
              <p:nvPr/>
            </p:nvCxnSpPr>
            <p:spPr>
              <a:xfrm flipH="1">
                <a:off x="3052469" y="2859508"/>
                <a:ext cx="177568" cy="2730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/>
              <p:cNvCxnSpPr>
                <a:stCxn id="33" idx="2"/>
                <a:endCxn id="35" idx="0"/>
              </p:cNvCxnSpPr>
              <p:nvPr/>
            </p:nvCxnSpPr>
            <p:spPr>
              <a:xfrm>
                <a:off x="3563249" y="2859508"/>
                <a:ext cx="252092" cy="6976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Прямоугольник 48"/>
            <p:cNvSpPr/>
            <p:nvPr/>
          </p:nvSpPr>
          <p:spPr>
            <a:xfrm>
              <a:off x="-1" y="541081"/>
              <a:ext cx="8622403" cy="4801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>
                  <a:latin typeface="+mj-lt"/>
                  <a:ea typeface="+mj-ea"/>
                  <a:cs typeface="+mj-cs"/>
                </a:rPr>
                <a:t>2</a:t>
              </a:r>
              <a:r>
                <a:rPr lang="ru-RU" sz="2000" b="1" dirty="0" smtClean="0">
                  <a:latin typeface="+mj-lt"/>
                  <a:ea typeface="+mj-ea"/>
                  <a:cs typeface="+mj-cs"/>
                </a:rPr>
                <a:t>. </a:t>
              </a:r>
              <a:r>
                <a:rPr lang="ru-RU" sz="2000" b="1" dirty="0">
                  <a:latin typeface="+mj-lt"/>
                  <a:ea typeface="+mj-ea"/>
                  <a:cs typeface="+mj-cs"/>
                </a:rPr>
                <a:t>При автономном росте клетки в ткани деформированы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08463" y="650889"/>
            <a:ext cx="9397654" cy="3147889"/>
            <a:chOff x="10274" y="3609614"/>
            <a:chExt cx="9397654" cy="3147889"/>
          </a:xfrm>
        </p:grpSpPr>
        <p:sp>
          <p:nvSpPr>
            <p:cNvPr id="39" name="Заголовок 1"/>
            <p:cNvSpPr txBox="1">
              <a:spLocks/>
            </p:cNvSpPr>
            <p:nvPr/>
          </p:nvSpPr>
          <p:spPr>
            <a:xfrm>
              <a:off x="10274" y="3609614"/>
              <a:ext cx="8801979" cy="359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ru-RU"/>
              </a:defPPr>
              <a:lvl1pPr algn="ctr">
                <a:lnSpc>
                  <a:spcPct val="90000"/>
                </a:lnSpc>
                <a:spcBef>
                  <a:spcPct val="0"/>
                </a:spcBef>
                <a:defRPr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>
                  <a:effectLst/>
                </a:rPr>
                <a:t>1</a:t>
              </a:r>
              <a:r>
                <a:rPr lang="ru-RU" sz="2000" dirty="0" smtClean="0">
                  <a:effectLst/>
                </a:rPr>
                <a:t>. </a:t>
              </a:r>
              <a:r>
                <a:rPr lang="ru-RU" sz="2000" dirty="0">
                  <a:effectLst/>
                </a:rPr>
                <a:t>Когда клетка растёт в составе ткани, давления в клетке меняются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5"/>
            <a:stretch/>
          </p:blipFill>
          <p:spPr bwMode="auto">
            <a:xfrm>
              <a:off x="4237589" y="4109545"/>
              <a:ext cx="4342934" cy="264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5"/>
            <a:stretch/>
          </p:blipFill>
          <p:spPr bwMode="auto">
            <a:xfrm>
              <a:off x="172323" y="4298731"/>
              <a:ext cx="3981799" cy="2458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218149" y="5076724"/>
              <a:ext cx="2029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Давления в одиночной клетке постоянны (чёрная линия)</a:t>
              </a:r>
              <a:endParaRPr lang="ru-RU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28470" y="3991243"/>
              <a:ext cx="3862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Динамика осмотического давления</a:t>
              </a:r>
              <a:br>
                <a:rPr lang="ru-RU" dirty="0" smtClean="0"/>
              </a:br>
              <a:r>
                <a:rPr lang="ru-RU" dirty="0" smtClean="0"/>
                <a:t> в клетках листа</a:t>
              </a:r>
              <a:endParaRPr lang="ru-RU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93715" y="3999870"/>
              <a:ext cx="24016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dirty="0" smtClean="0"/>
                <a:t>Динамика </a:t>
              </a:r>
              <a:br>
                <a:rPr lang="ru-RU" dirty="0" smtClean="0"/>
              </a:br>
              <a:r>
                <a:rPr lang="ru-RU" dirty="0" err="1" smtClean="0"/>
                <a:t>тургорного</a:t>
              </a:r>
              <a:r>
                <a:rPr lang="ru-RU" dirty="0" smtClean="0"/>
                <a:t> давления</a:t>
              </a:r>
              <a:br>
                <a:rPr lang="ru-RU" dirty="0" smtClean="0"/>
              </a:br>
              <a:r>
                <a:rPr lang="ru-RU" dirty="0" smtClean="0"/>
                <a:t> в клетках листа</a:t>
              </a:r>
              <a:endParaRPr lang="ru-RU" dirty="0"/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 flipV="1">
              <a:off x="7903230" y="4501571"/>
              <a:ext cx="1210377" cy="8481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8050490" y="5573028"/>
              <a:ext cx="1357438" cy="9706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6" name="Прямая со стрелкой 55"/>
          <p:cNvCxnSpPr/>
          <p:nvPr/>
        </p:nvCxnSpPr>
        <p:spPr>
          <a:xfrm>
            <a:off x="8041932" y="2989199"/>
            <a:ext cx="978983" cy="2928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5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901328" y="739728"/>
            <a:ext cx="3461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DZ –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зона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деления    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EZ –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зона растяжения</a:t>
            </a: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6654077" y="2264913"/>
            <a:ext cx="3009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3257" y="6376443"/>
            <a:ext cx="629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Точки соответствуют среднему размеру клеток на отрезках листа пшеницы. </a:t>
            </a:r>
            <a:endParaRPr lang="ru-RU" sz="1400" dirty="0"/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0" y="7146"/>
            <a:ext cx="10515600" cy="425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вычислительных экспериментов: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" y="360264"/>
            <a:ext cx="6173765" cy="381593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/>
              <a:t>3. Модель воспроизводит экспериментальные данные</a:t>
            </a:r>
            <a:endParaRPr lang="ru-RU" sz="2000" b="1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253258" y="2991417"/>
            <a:ext cx="6171180" cy="3333409"/>
            <a:chOff x="-14540" y="631717"/>
            <a:chExt cx="6171180" cy="3333409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40" y="631717"/>
              <a:ext cx="6171180" cy="33334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85176" y="701472"/>
              <a:ext cx="1694466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</a:lstStyle>
            <a:p>
              <a:r>
                <a:rPr lang="ru-RU" sz="1400" b="1" dirty="0" smtClean="0">
                  <a:solidFill>
                    <a:srgbClr val="0000FF"/>
                  </a:solidFill>
                </a:rPr>
                <a:t>Результаты расчёта </a:t>
              </a:r>
            </a:p>
            <a:p>
              <a:r>
                <a:rPr lang="ru-RU" sz="1400" dirty="0">
                  <a:solidFill>
                    <a:srgbClr val="0000FF"/>
                  </a:solidFill>
                </a:rPr>
                <a:t>с</a:t>
              </a:r>
              <a:r>
                <a:rPr lang="ru-RU" sz="1400" dirty="0" smtClean="0">
                  <a:solidFill>
                    <a:srgbClr val="0000FF"/>
                  </a:solidFill>
                </a:rPr>
                <a:t> оптимальными кинетическими параметрами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93746" y="2498212"/>
              <a:ext cx="1865279" cy="102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0" tIns="0" rIns="0" bIns="0"/>
            <a:lstStyle>
              <a:defPPr>
                <a:defRPr lang="ru-RU"/>
              </a:defPPr>
              <a:lvl1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defRPr>
              </a:lvl1pPr>
              <a:lvl2pPr marL="4318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latin typeface="Times New Roman" panose="02020603050405020304" pitchFamily="18" charset="0"/>
                </a:defRPr>
              </a:lvl2pPr>
              <a:lvl3pPr marL="647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latin typeface="Times New Roman" panose="02020603050405020304" pitchFamily="18" charset="0"/>
                </a:defRPr>
              </a:lvl3pPr>
              <a:lvl4pPr marL="8636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latin typeface="Times New Roman" panose="02020603050405020304" pitchFamily="18" charset="0"/>
                </a:defRPr>
              </a:lvl4pPr>
              <a:lvl5pPr marL="10795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latin typeface="Times New Roman" panose="02020603050405020304" pitchFamily="18" charset="0"/>
                </a:defRPr>
              </a:lvl5pPr>
              <a:lvl6pPr>
                <a:defRPr sz="2400">
                  <a:latin typeface="Times New Roman" panose="02020603050405020304" pitchFamily="18" charset="0"/>
                </a:defRPr>
              </a:lvl6pPr>
              <a:lvl7pPr>
                <a:defRPr sz="2400">
                  <a:latin typeface="Times New Roman" panose="02020603050405020304" pitchFamily="18" charset="0"/>
                </a:defRPr>
              </a:lvl7pPr>
              <a:lvl8pPr>
                <a:defRPr sz="2400">
                  <a:latin typeface="Times New Roman" panose="02020603050405020304" pitchFamily="18" charset="0"/>
                </a:defRPr>
              </a:lvl8pPr>
              <a:lvl9pPr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r"/>
              <a:r>
                <a:rPr lang="ru-RU" sz="1400" b="1" dirty="0" smtClean="0">
                  <a:solidFill>
                    <a:srgbClr val="FF0000"/>
                  </a:solidFill>
                </a:rPr>
                <a:t>Эксперимент</a:t>
              </a:r>
            </a:p>
            <a:p>
              <a:pPr algn="r"/>
              <a:r>
                <a:rPr lang="en-US" sz="1400" dirty="0" err="1" smtClean="0"/>
                <a:t>Beemster</a:t>
              </a:r>
              <a:r>
                <a:rPr lang="en-US" sz="1400" dirty="0" smtClean="0"/>
                <a:t> </a:t>
              </a:r>
              <a:r>
                <a:rPr lang="en-US" sz="1400" dirty="0"/>
                <a:t>at al., 1996 Journal of Experimental Botany, Vol. 47, No. 304, pp. 1663</a:t>
              </a:r>
              <a:endParaRPr lang="ru-RU" sz="140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88731" y="701473"/>
              <a:ext cx="644872" cy="2832506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133753" y="703858"/>
              <a:ext cx="4921204" cy="2871016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116382" y="669253"/>
              <a:ext cx="403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EZ</a:t>
              </a:r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42532" y="664334"/>
              <a:ext cx="438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DZ</a:t>
              </a:r>
              <a:endParaRPr lang="ru-RU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562868" y="1062537"/>
            <a:ext cx="3799521" cy="1839211"/>
            <a:chOff x="8256247" y="4186693"/>
            <a:chExt cx="3858634" cy="2445914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8256247" y="4186693"/>
              <a:ext cx="3858634" cy="2445914"/>
              <a:chOff x="8333366" y="4164659"/>
              <a:chExt cx="3858634" cy="2445914"/>
            </a:xfrm>
          </p:grpSpPr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7985" y="4187371"/>
                <a:ext cx="3504015" cy="2228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10551781" y="6262693"/>
                <a:ext cx="1640219" cy="34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i="1" dirty="0" smtClean="0"/>
                  <a:t>Время, часы</a:t>
                </a:r>
                <a:endParaRPr lang="ru-RU" sz="1400" i="1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333366" y="4164659"/>
                <a:ext cx="406335" cy="2129922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ru-RU" sz="1400" i="1" dirty="0" smtClean="0"/>
                  <a:t>Длина клетки</a:t>
                </a:r>
                <a:r>
                  <a:rPr lang="en-US" sz="1400" i="1" dirty="0" smtClean="0"/>
                  <a:t>, µm</a:t>
                </a:r>
                <a:endParaRPr lang="ru-RU" sz="1400" i="1" dirty="0"/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8804779" y="4279807"/>
              <a:ext cx="1013717" cy="2043875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818495" y="4279807"/>
              <a:ext cx="1914468" cy="2036808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802404" y="4287459"/>
              <a:ext cx="214773" cy="225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EZ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809043" y="4274185"/>
              <a:ext cx="231118" cy="225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</a:rPr>
                <a:t>DZ</a:t>
              </a:r>
              <a:endParaRPr lang="ru-RU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9765431" y="5906820"/>
              <a:ext cx="121411" cy="1214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0196092" y="5490002"/>
              <a:ext cx="1499408" cy="591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Деление, </a:t>
              </a:r>
              <a:br>
                <a:rPr lang="ru-RU" sz="1400" dirty="0"/>
              </a:br>
              <a:r>
                <a:rPr lang="ru-RU" sz="1400" dirty="0"/>
                <a:t>если клетка в </a:t>
              </a:r>
              <a:r>
                <a:rPr lang="en-US" sz="1400" dirty="0"/>
                <a:t>DZ</a:t>
              </a:r>
              <a:r>
                <a:rPr lang="ru-RU" sz="1400" dirty="0"/>
                <a:t> </a:t>
              </a:r>
            </a:p>
          </p:txBody>
        </p:sp>
        <p:cxnSp>
          <p:nvCxnSpPr>
            <p:cNvPr id="65" name="Прямая со стрелкой 64"/>
            <p:cNvCxnSpPr>
              <a:stCxn id="58" idx="6"/>
            </p:cNvCxnSpPr>
            <p:nvPr/>
          </p:nvCxnSpPr>
          <p:spPr>
            <a:xfrm flipV="1">
              <a:off x="9886842" y="5884683"/>
              <a:ext cx="334778" cy="82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91474" y="-675857"/>
            <a:ext cx="2099091" cy="490166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521656" y="702308"/>
            <a:ext cx="1637034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Осмотическое</a:t>
            </a:r>
          </a:p>
          <a:p>
            <a:r>
              <a:rPr lang="ru-RU" b="1" dirty="0" smtClean="0"/>
              <a:t>давление</a:t>
            </a:r>
            <a:r>
              <a:rPr lang="en-US" b="1" dirty="0" smtClean="0"/>
              <a:t> </a:t>
            </a:r>
            <a:r>
              <a:rPr lang="ru-RU" b="1" dirty="0" smtClean="0"/>
              <a:t>в клетках листа</a:t>
            </a:r>
            <a:endParaRPr lang="ru-RU" b="1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/>
          <a:srcRect b="7596"/>
          <a:stretch/>
        </p:blipFill>
        <p:spPr>
          <a:xfrm>
            <a:off x="6955075" y="802558"/>
            <a:ext cx="350148" cy="19157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938425" y="1748278"/>
            <a:ext cx="1201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3.67 </a:t>
            </a:r>
            <a:r>
              <a:rPr lang="ru-RU" sz="1400" i="1" dirty="0" smtClean="0"/>
              <a:t>бар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ru-RU" sz="1400" dirty="0" smtClean="0"/>
              <a:t>в одиночной клетке</a:t>
            </a:r>
            <a:endParaRPr lang="ru-RU" sz="1400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91624" y="1379564"/>
            <a:ext cx="2099091" cy="490166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098" y="2795183"/>
            <a:ext cx="348891" cy="206580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0521657" y="2804631"/>
            <a:ext cx="1637034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Тургорное</a:t>
            </a:r>
            <a:endParaRPr lang="ru-RU" b="1" dirty="0"/>
          </a:p>
          <a:p>
            <a:r>
              <a:rPr lang="ru-RU" b="1" dirty="0"/>
              <a:t>давление</a:t>
            </a:r>
            <a:r>
              <a:rPr lang="en-US" b="1" dirty="0"/>
              <a:t> </a:t>
            </a:r>
            <a:r>
              <a:rPr lang="ru-RU" b="1" dirty="0"/>
              <a:t>в клетках листа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7292425" y="708951"/>
            <a:ext cx="43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DZ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9062983" y="708951"/>
            <a:ext cx="406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Z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" name="Заголовок 1"/>
          <p:cNvSpPr txBox="1">
            <a:spLocks/>
          </p:cNvSpPr>
          <p:nvPr/>
        </p:nvSpPr>
        <p:spPr>
          <a:xfrm>
            <a:off x="5969669" y="384103"/>
            <a:ext cx="6280558" cy="381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4. Вариации давлений сосредоточены в переходной зоне</a:t>
            </a:r>
            <a:endParaRPr lang="ru-RU" sz="2000" b="1" dirty="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7988195" y="702308"/>
            <a:ext cx="52854" cy="4177633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706509" y="3423717"/>
            <a:ext cx="2099092" cy="490166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521656" y="4879941"/>
            <a:ext cx="163703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Типы клеток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90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5" y="1591852"/>
            <a:ext cx="2396493" cy="375920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376058" y="5575466"/>
            <a:ext cx="4373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Dupuy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L., Mackenzie, J., Rudge, T.,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Haseloff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 (2008). A system for modelling cell–cell interactions during plant morphogenesis. Annals of botany,101(8), 1255-1265.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33230"/>
            <a:ext cx="12192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III.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формирования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трихом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листе пшеницы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5115" y="821362"/>
            <a:ext cx="7641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Модель формирования паттерна трихом в эпидермисе листа </a:t>
            </a:r>
            <a:r>
              <a:rPr lang="ru-RU" dirty="0" err="1"/>
              <a:t>арабидопсиса</a:t>
            </a:r>
            <a:r>
              <a:rPr lang="ru-RU" dirty="0"/>
              <a:t> на основе механизма «латерального ингибирования»</a:t>
            </a:r>
          </a:p>
          <a:p>
            <a:pPr algn="ctr"/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9" t="3770" r="68583" b="52249"/>
          <a:stretch/>
        </p:blipFill>
        <p:spPr>
          <a:xfrm>
            <a:off x="9534916" y="2335814"/>
            <a:ext cx="1499615" cy="1939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502" y="2335814"/>
            <a:ext cx="5183910" cy="2161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7918" y="1596379"/>
            <a:ext cx="498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Специфика: лист </a:t>
            </a:r>
            <a:r>
              <a:rPr lang="ru-RU" dirty="0" err="1" smtClean="0"/>
              <a:t>арабидопсиса</a:t>
            </a:r>
            <a:r>
              <a:rPr lang="ru-RU" dirty="0" smtClean="0"/>
              <a:t> растёт диффузно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3561" y="4677220"/>
            <a:ext cx="384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 регуляции</a:t>
            </a:r>
            <a:r>
              <a:rPr lang="ru-RU" dirty="0"/>
              <a:t> </a:t>
            </a:r>
            <a:r>
              <a:rPr lang="ru-RU" dirty="0" smtClean="0"/>
              <a:t>генов, регулирующих закладку трихом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749394" y="4405916"/>
            <a:ext cx="3070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 вычислительного эксперимента: модель качественно воспроизводит паттерн пространственного распределения трихом на листовой пластинке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0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33230"/>
            <a:ext cx="12192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III.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формирования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пространственного паттерна трихом на листе пшеницы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4" y="1204987"/>
            <a:ext cx="9356190" cy="224830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 rot="5400000">
            <a:off x="902927" y="1024951"/>
            <a:ext cx="5522992" cy="5883064"/>
            <a:chOff x="-2747783" y="445491"/>
            <a:chExt cx="5522992" cy="5883064"/>
          </a:xfrm>
        </p:grpSpPr>
        <p:sp>
          <p:nvSpPr>
            <p:cNvPr id="43" name="AutoShape 142"/>
            <p:cNvSpPr>
              <a:spLocks noChangeArrowheads="1"/>
            </p:cNvSpPr>
            <p:nvPr/>
          </p:nvSpPr>
          <p:spPr bwMode="auto">
            <a:xfrm rot="5400000">
              <a:off x="1375013" y="2850051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144"/>
            <p:cNvSpPr>
              <a:spLocks noChangeArrowheads="1"/>
            </p:cNvSpPr>
            <p:nvPr/>
          </p:nvSpPr>
          <p:spPr bwMode="auto">
            <a:xfrm rot="5400000">
              <a:off x="1375013" y="254005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145"/>
            <p:cNvSpPr>
              <a:spLocks noChangeArrowheads="1"/>
            </p:cNvSpPr>
            <p:nvPr/>
          </p:nvSpPr>
          <p:spPr bwMode="auto">
            <a:xfrm rot="5400000">
              <a:off x="1368711" y="1922690"/>
              <a:ext cx="311046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146"/>
            <p:cNvSpPr>
              <a:spLocks noChangeArrowheads="1"/>
            </p:cNvSpPr>
            <p:nvPr/>
          </p:nvSpPr>
          <p:spPr bwMode="auto">
            <a:xfrm rot="5400000">
              <a:off x="1375013" y="223321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AutoShape 152"/>
            <p:cNvSpPr>
              <a:spLocks noChangeArrowheads="1"/>
            </p:cNvSpPr>
            <p:nvPr/>
          </p:nvSpPr>
          <p:spPr bwMode="auto">
            <a:xfrm rot="5400000">
              <a:off x="1375013" y="161216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153"/>
            <p:cNvSpPr>
              <a:spLocks noChangeArrowheads="1"/>
            </p:cNvSpPr>
            <p:nvPr/>
          </p:nvSpPr>
          <p:spPr bwMode="auto">
            <a:xfrm rot="5400000">
              <a:off x="1375013" y="130216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155"/>
            <p:cNvSpPr>
              <a:spLocks noChangeArrowheads="1"/>
            </p:cNvSpPr>
            <p:nvPr/>
          </p:nvSpPr>
          <p:spPr bwMode="auto">
            <a:xfrm rot="5400000">
              <a:off x="1375013" y="989017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157"/>
            <p:cNvSpPr>
              <a:spLocks noChangeArrowheads="1"/>
            </p:cNvSpPr>
            <p:nvPr/>
          </p:nvSpPr>
          <p:spPr bwMode="auto">
            <a:xfrm rot="5400000">
              <a:off x="1375013" y="538152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158"/>
            <p:cNvSpPr>
              <a:spLocks noChangeArrowheads="1"/>
            </p:cNvSpPr>
            <p:nvPr/>
          </p:nvSpPr>
          <p:spPr bwMode="auto">
            <a:xfrm rot="5400000">
              <a:off x="1369235" y="4764677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159"/>
            <p:cNvSpPr>
              <a:spLocks noChangeArrowheads="1"/>
            </p:cNvSpPr>
            <p:nvPr/>
          </p:nvSpPr>
          <p:spPr bwMode="auto">
            <a:xfrm rot="5400000">
              <a:off x="1375013" y="507467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160"/>
            <p:cNvSpPr>
              <a:spLocks noChangeArrowheads="1"/>
            </p:cNvSpPr>
            <p:nvPr/>
          </p:nvSpPr>
          <p:spPr bwMode="auto">
            <a:xfrm rot="5400000">
              <a:off x="1361318" y="445363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161"/>
            <p:cNvSpPr>
              <a:spLocks noChangeArrowheads="1"/>
            </p:cNvSpPr>
            <p:nvPr/>
          </p:nvSpPr>
          <p:spPr bwMode="auto">
            <a:xfrm rot="5400000">
              <a:off x="1375013" y="4143632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162"/>
            <p:cNvSpPr>
              <a:spLocks noChangeArrowheads="1"/>
            </p:cNvSpPr>
            <p:nvPr/>
          </p:nvSpPr>
          <p:spPr bwMode="auto">
            <a:xfrm rot="5400000">
              <a:off x="1375013" y="351733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AutoShape 163"/>
            <p:cNvSpPr>
              <a:spLocks noChangeArrowheads="1"/>
            </p:cNvSpPr>
            <p:nvPr/>
          </p:nvSpPr>
          <p:spPr bwMode="auto">
            <a:xfrm rot="5400000">
              <a:off x="1375013" y="383048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165"/>
            <p:cNvSpPr>
              <a:spLocks noChangeArrowheads="1"/>
            </p:cNvSpPr>
            <p:nvPr/>
          </p:nvSpPr>
          <p:spPr bwMode="auto">
            <a:xfrm rot="5400000" flipH="1">
              <a:off x="1351370" y="3183693"/>
              <a:ext cx="357285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167"/>
            <p:cNvSpPr>
              <a:spLocks noChangeArrowheads="1"/>
            </p:cNvSpPr>
            <p:nvPr/>
          </p:nvSpPr>
          <p:spPr bwMode="auto">
            <a:xfrm rot="5400000" flipH="1">
              <a:off x="1229079" y="533477"/>
              <a:ext cx="608146" cy="434276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AutoShape 168"/>
            <p:cNvSpPr>
              <a:spLocks noChangeArrowheads="1"/>
            </p:cNvSpPr>
            <p:nvPr/>
          </p:nvSpPr>
          <p:spPr bwMode="auto">
            <a:xfrm rot="5400000" flipH="1">
              <a:off x="1247415" y="5817014"/>
              <a:ext cx="566905" cy="43884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142"/>
            <p:cNvSpPr>
              <a:spLocks noChangeArrowheads="1"/>
            </p:cNvSpPr>
            <p:nvPr/>
          </p:nvSpPr>
          <p:spPr bwMode="auto">
            <a:xfrm rot="5400000">
              <a:off x="1812149" y="268319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AutoShape 144"/>
            <p:cNvSpPr>
              <a:spLocks noChangeArrowheads="1"/>
            </p:cNvSpPr>
            <p:nvPr/>
          </p:nvSpPr>
          <p:spPr bwMode="auto">
            <a:xfrm rot="5400000">
              <a:off x="1812149" y="237319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145"/>
            <p:cNvSpPr>
              <a:spLocks noChangeArrowheads="1"/>
            </p:cNvSpPr>
            <p:nvPr/>
          </p:nvSpPr>
          <p:spPr bwMode="auto">
            <a:xfrm rot="5400000">
              <a:off x="1806371" y="175635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AutoShape 146"/>
            <p:cNvSpPr>
              <a:spLocks noChangeArrowheads="1"/>
            </p:cNvSpPr>
            <p:nvPr/>
          </p:nvSpPr>
          <p:spPr bwMode="auto">
            <a:xfrm rot="5400000">
              <a:off x="1812149" y="2066351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152"/>
            <p:cNvSpPr>
              <a:spLocks noChangeArrowheads="1"/>
            </p:cNvSpPr>
            <p:nvPr/>
          </p:nvSpPr>
          <p:spPr bwMode="auto">
            <a:xfrm rot="5400000">
              <a:off x="1801911" y="1455545"/>
              <a:ext cx="330474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53"/>
            <p:cNvSpPr>
              <a:spLocks noChangeArrowheads="1"/>
            </p:cNvSpPr>
            <p:nvPr/>
          </p:nvSpPr>
          <p:spPr bwMode="auto">
            <a:xfrm rot="5400000">
              <a:off x="1740823" y="1063982"/>
              <a:ext cx="452650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155"/>
            <p:cNvSpPr>
              <a:spLocks noChangeArrowheads="1"/>
            </p:cNvSpPr>
            <p:nvPr/>
          </p:nvSpPr>
          <p:spPr bwMode="auto">
            <a:xfrm rot="5400000">
              <a:off x="1888549" y="745762"/>
              <a:ext cx="157199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157"/>
            <p:cNvSpPr>
              <a:spLocks noChangeArrowheads="1"/>
            </p:cNvSpPr>
            <p:nvPr/>
          </p:nvSpPr>
          <p:spPr bwMode="auto">
            <a:xfrm rot="5400000">
              <a:off x="1812149" y="521466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AutoShape 158"/>
            <p:cNvSpPr>
              <a:spLocks noChangeArrowheads="1"/>
            </p:cNvSpPr>
            <p:nvPr/>
          </p:nvSpPr>
          <p:spPr bwMode="auto">
            <a:xfrm rot="5400000">
              <a:off x="1814230" y="4605679"/>
              <a:ext cx="294279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AutoShape 159"/>
            <p:cNvSpPr>
              <a:spLocks noChangeArrowheads="1"/>
            </p:cNvSpPr>
            <p:nvPr/>
          </p:nvSpPr>
          <p:spPr bwMode="auto">
            <a:xfrm rot="5400000">
              <a:off x="1812149" y="4907816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160"/>
            <p:cNvSpPr>
              <a:spLocks noChangeArrowheads="1"/>
            </p:cNvSpPr>
            <p:nvPr/>
          </p:nvSpPr>
          <p:spPr bwMode="auto">
            <a:xfrm rot="5400000">
              <a:off x="1784815" y="4300412"/>
              <a:ext cx="33727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AutoShape 161"/>
            <p:cNvSpPr>
              <a:spLocks noChangeArrowheads="1"/>
            </p:cNvSpPr>
            <p:nvPr/>
          </p:nvSpPr>
          <p:spPr bwMode="auto">
            <a:xfrm rot="5400000">
              <a:off x="1812149" y="397677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AutoShape 162"/>
            <p:cNvSpPr>
              <a:spLocks noChangeArrowheads="1"/>
            </p:cNvSpPr>
            <p:nvPr/>
          </p:nvSpPr>
          <p:spPr bwMode="auto">
            <a:xfrm rot="5400000">
              <a:off x="1723345" y="3261671"/>
              <a:ext cx="48760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" name="AutoShape 163"/>
            <p:cNvSpPr>
              <a:spLocks noChangeArrowheads="1"/>
            </p:cNvSpPr>
            <p:nvPr/>
          </p:nvSpPr>
          <p:spPr bwMode="auto">
            <a:xfrm rot="5400000">
              <a:off x="1812149" y="366362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AutoShape 165"/>
            <p:cNvSpPr>
              <a:spLocks noChangeArrowheads="1"/>
            </p:cNvSpPr>
            <p:nvPr/>
          </p:nvSpPr>
          <p:spPr bwMode="auto">
            <a:xfrm rot="5400000" flipH="1">
              <a:off x="1883716" y="2921622"/>
              <a:ext cx="166863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AutoShape 167"/>
            <p:cNvSpPr>
              <a:spLocks noChangeArrowheads="1"/>
            </p:cNvSpPr>
            <p:nvPr/>
          </p:nvSpPr>
          <p:spPr bwMode="auto">
            <a:xfrm rot="5400000" flipH="1">
              <a:off x="1743089" y="450981"/>
              <a:ext cx="442337" cy="431357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68"/>
            <p:cNvSpPr>
              <a:spLocks noChangeArrowheads="1"/>
            </p:cNvSpPr>
            <p:nvPr/>
          </p:nvSpPr>
          <p:spPr bwMode="auto">
            <a:xfrm rot="5400000" flipH="1">
              <a:off x="1750925" y="5583777"/>
              <a:ext cx="434580" cy="43927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42"/>
            <p:cNvSpPr>
              <a:spLocks noChangeArrowheads="1"/>
            </p:cNvSpPr>
            <p:nvPr/>
          </p:nvSpPr>
          <p:spPr bwMode="auto">
            <a:xfrm rot="5400000">
              <a:off x="927977" y="358592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utoShape 144"/>
            <p:cNvSpPr>
              <a:spLocks noChangeArrowheads="1"/>
            </p:cNvSpPr>
            <p:nvPr/>
          </p:nvSpPr>
          <p:spPr bwMode="auto">
            <a:xfrm rot="5400000">
              <a:off x="927977" y="327592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146"/>
            <p:cNvSpPr>
              <a:spLocks noChangeArrowheads="1"/>
            </p:cNvSpPr>
            <p:nvPr/>
          </p:nvSpPr>
          <p:spPr bwMode="auto">
            <a:xfrm rot="5400000">
              <a:off x="866653" y="2907754"/>
              <a:ext cx="43264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52"/>
            <p:cNvSpPr>
              <a:spLocks noChangeArrowheads="1"/>
            </p:cNvSpPr>
            <p:nvPr/>
          </p:nvSpPr>
          <p:spPr bwMode="auto">
            <a:xfrm rot="5400000">
              <a:off x="927977" y="234803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153"/>
            <p:cNvSpPr>
              <a:spLocks noChangeArrowheads="1"/>
            </p:cNvSpPr>
            <p:nvPr/>
          </p:nvSpPr>
          <p:spPr bwMode="auto">
            <a:xfrm rot="5400000">
              <a:off x="927977" y="2038036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155"/>
            <p:cNvSpPr>
              <a:spLocks noChangeArrowheads="1"/>
            </p:cNvSpPr>
            <p:nvPr/>
          </p:nvSpPr>
          <p:spPr bwMode="auto">
            <a:xfrm rot="5400000">
              <a:off x="834584" y="1631493"/>
              <a:ext cx="496785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58"/>
            <p:cNvSpPr>
              <a:spLocks noChangeArrowheads="1"/>
            </p:cNvSpPr>
            <p:nvPr/>
          </p:nvSpPr>
          <p:spPr bwMode="auto">
            <a:xfrm rot="5400000">
              <a:off x="859028" y="5563719"/>
              <a:ext cx="456592" cy="4573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60"/>
            <p:cNvSpPr>
              <a:spLocks noChangeArrowheads="1"/>
            </p:cNvSpPr>
            <p:nvPr/>
          </p:nvSpPr>
          <p:spPr bwMode="auto">
            <a:xfrm rot="5400000">
              <a:off x="940303" y="5185866"/>
              <a:ext cx="309997" cy="4443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AutoShape 161"/>
            <p:cNvSpPr>
              <a:spLocks noChangeArrowheads="1"/>
            </p:cNvSpPr>
            <p:nvPr/>
          </p:nvSpPr>
          <p:spPr bwMode="auto">
            <a:xfrm rot="5400000">
              <a:off x="927977" y="4879501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62"/>
            <p:cNvSpPr>
              <a:spLocks noChangeArrowheads="1"/>
            </p:cNvSpPr>
            <p:nvPr/>
          </p:nvSpPr>
          <p:spPr bwMode="auto">
            <a:xfrm rot="5400000">
              <a:off x="813445" y="4138670"/>
              <a:ext cx="539062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AutoShape 163"/>
            <p:cNvSpPr>
              <a:spLocks noChangeArrowheads="1"/>
            </p:cNvSpPr>
            <p:nvPr/>
          </p:nvSpPr>
          <p:spPr bwMode="auto">
            <a:xfrm rot="5400000">
              <a:off x="927977" y="4566352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AutoShape 165"/>
            <p:cNvSpPr>
              <a:spLocks noChangeArrowheads="1"/>
            </p:cNvSpPr>
            <p:nvPr/>
          </p:nvSpPr>
          <p:spPr bwMode="auto">
            <a:xfrm rot="5400000" flipH="1">
              <a:off x="1016003" y="3807891"/>
              <a:ext cx="133945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67"/>
            <p:cNvSpPr>
              <a:spLocks noChangeArrowheads="1"/>
            </p:cNvSpPr>
            <p:nvPr/>
          </p:nvSpPr>
          <p:spPr bwMode="auto">
            <a:xfrm rot="5400000" flipH="1">
              <a:off x="1004423" y="1293257"/>
              <a:ext cx="157105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157"/>
            <p:cNvSpPr>
              <a:spLocks noChangeArrowheads="1"/>
            </p:cNvSpPr>
            <p:nvPr/>
          </p:nvSpPr>
          <p:spPr bwMode="auto">
            <a:xfrm rot="5400000">
              <a:off x="937817" y="1050871"/>
              <a:ext cx="309997" cy="44640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58"/>
            <p:cNvSpPr>
              <a:spLocks noChangeArrowheads="1"/>
            </p:cNvSpPr>
            <p:nvPr/>
          </p:nvSpPr>
          <p:spPr bwMode="auto">
            <a:xfrm rot="5400000">
              <a:off x="911716" y="407931"/>
              <a:ext cx="365687" cy="44291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AutoShape 159"/>
            <p:cNvSpPr>
              <a:spLocks noChangeArrowheads="1"/>
            </p:cNvSpPr>
            <p:nvPr/>
          </p:nvSpPr>
          <p:spPr bwMode="auto">
            <a:xfrm rot="5400000">
              <a:off x="939562" y="745770"/>
              <a:ext cx="309997" cy="44291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42"/>
            <p:cNvSpPr>
              <a:spLocks noChangeArrowheads="1"/>
            </p:cNvSpPr>
            <p:nvPr/>
          </p:nvSpPr>
          <p:spPr bwMode="auto">
            <a:xfrm rot="5400000">
              <a:off x="2251422" y="2581282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144"/>
            <p:cNvSpPr>
              <a:spLocks noChangeArrowheads="1"/>
            </p:cNvSpPr>
            <p:nvPr/>
          </p:nvSpPr>
          <p:spPr bwMode="auto">
            <a:xfrm rot="5400000">
              <a:off x="2251422" y="227128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45"/>
            <p:cNvSpPr>
              <a:spLocks noChangeArrowheads="1"/>
            </p:cNvSpPr>
            <p:nvPr/>
          </p:nvSpPr>
          <p:spPr bwMode="auto">
            <a:xfrm rot="5400000">
              <a:off x="2245644" y="165444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146"/>
            <p:cNvSpPr>
              <a:spLocks noChangeArrowheads="1"/>
            </p:cNvSpPr>
            <p:nvPr/>
          </p:nvSpPr>
          <p:spPr bwMode="auto">
            <a:xfrm rot="5400000">
              <a:off x="2251422" y="196444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AutoShape 152"/>
            <p:cNvSpPr>
              <a:spLocks noChangeArrowheads="1"/>
            </p:cNvSpPr>
            <p:nvPr/>
          </p:nvSpPr>
          <p:spPr bwMode="auto">
            <a:xfrm rot="5400000">
              <a:off x="2250897" y="1343922"/>
              <a:ext cx="311048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153"/>
            <p:cNvSpPr>
              <a:spLocks noChangeArrowheads="1"/>
            </p:cNvSpPr>
            <p:nvPr/>
          </p:nvSpPr>
          <p:spPr bwMode="auto">
            <a:xfrm rot="5400000">
              <a:off x="2251423" y="103339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155"/>
            <p:cNvSpPr>
              <a:spLocks noChangeArrowheads="1"/>
            </p:cNvSpPr>
            <p:nvPr/>
          </p:nvSpPr>
          <p:spPr bwMode="auto">
            <a:xfrm rot="5400000">
              <a:off x="2251423" y="72024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AutoShape 157"/>
            <p:cNvSpPr>
              <a:spLocks noChangeArrowheads="1"/>
            </p:cNvSpPr>
            <p:nvPr/>
          </p:nvSpPr>
          <p:spPr bwMode="auto">
            <a:xfrm rot="5400000">
              <a:off x="2251422" y="5112751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" name="AutoShape 158"/>
            <p:cNvSpPr>
              <a:spLocks noChangeArrowheads="1"/>
            </p:cNvSpPr>
            <p:nvPr/>
          </p:nvSpPr>
          <p:spPr bwMode="auto">
            <a:xfrm rot="5400000">
              <a:off x="2245644" y="449590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AutoShape 159"/>
            <p:cNvSpPr>
              <a:spLocks noChangeArrowheads="1"/>
            </p:cNvSpPr>
            <p:nvPr/>
          </p:nvSpPr>
          <p:spPr bwMode="auto">
            <a:xfrm rot="5400000">
              <a:off x="2251422" y="480590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" name="AutoShape 160"/>
            <p:cNvSpPr>
              <a:spLocks noChangeArrowheads="1"/>
            </p:cNvSpPr>
            <p:nvPr/>
          </p:nvSpPr>
          <p:spPr bwMode="auto">
            <a:xfrm rot="5400000">
              <a:off x="2245641" y="4176946"/>
              <a:ext cx="309997" cy="4529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" name="AutoShape 161"/>
            <p:cNvSpPr>
              <a:spLocks noChangeArrowheads="1"/>
            </p:cNvSpPr>
            <p:nvPr/>
          </p:nvSpPr>
          <p:spPr bwMode="auto">
            <a:xfrm rot="5400000">
              <a:off x="2251422" y="387486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AutoShape 162"/>
            <p:cNvSpPr>
              <a:spLocks noChangeArrowheads="1"/>
            </p:cNvSpPr>
            <p:nvPr/>
          </p:nvSpPr>
          <p:spPr bwMode="auto">
            <a:xfrm rot="5400000">
              <a:off x="2251422" y="3248564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" name="AutoShape 163"/>
            <p:cNvSpPr>
              <a:spLocks noChangeArrowheads="1"/>
            </p:cNvSpPr>
            <p:nvPr/>
          </p:nvSpPr>
          <p:spPr bwMode="auto">
            <a:xfrm rot="5400000">
              <a:off x="2246591" y="3566546"/>
              <a:ext cx="319660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" name="AutoShape 165"/>
            <p:cNvSpPr>
              <a:spLocks noChangeArrowheads="1"/>
            </p:cNvSpPr>
            <p:nvPr/>
          </p:nvSpPr>
          <p:spPr bwMode="auto">
            <a:xfrm rot="5400000" flipH="1">
              <a:off x="2227779" y="2914923"/>
              <a:ext cx="357285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AutoShape 167"/>
            <p:cNvSpPr>
              <a:spLocks noChangeArrowheads="1"/>
            </p:cNvSpPr>
            <p:nvPr/>
          </p:nvSpPr>
          <p:spPr bwMode="auto">
            <a:xfrm rot="5400000" flipH="1">
              <a:off x="2241779" y="400573"/>
              <a:ext cx="331416" cy="43927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" name="AutoShape 168"/>
            <p:cNvSpPr>
              <a:spLocks noChangeArrowheads="1"/>
            </p:cNvSpPr>
            <p:nvPr/>
          </p:nvSpPr>
          <p:spPr bwMode="auto">
            <a:xfrm rot="5400000" flipH="1">
              <a:off x="2175702" y="5496366"/>
              <a:ext cx="46143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AutoShape 142"/>
            <p:cNvSpPr>
              <a:spLocks noChangeArrowheads="1"/>
            </p:cNvSpPr>
            <p:nvPr/>
          </p:nvSpPr>
          <p:spPr bwMode="auto">
            <a:xfrm rot="5400000">
              <a:off x="489355" y="2760486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AutoShape 144"/>
            <p:cNvSpPr>
              <a:spLocks noChangeArrowheads="1"/>
            </p:cNvSpPr>
            <p:nvPr/>
          </p:nvSpPr>
          <p:spPr bwMode="auto">
            <a:xfrm rot="5400000">
              <a:off x="489355" y="2450489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6" name="AutoShape 145"/>
            <p:cNvSpPr>
              <a:spLocks noChangeArrowheads="1"/>
            </p:cNvSpPr>
            <p:nvPr/>
          </p:nvSpPr>
          <p:spPr bwMode="auto">
            <a:xfrm rot="5400000">
              <a:off x="480076" y="1831797"/>
              <a:ext cx="316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" name="AutoShape 146"/>
            <p:cNvSpPr>
              <a:spLocks noChangeArrowheads="1"/>
            </p:cNvSpPr>
            <p:nvPr/>
          </p:nvSpPr>
          <p:spPr bwMode="auto">
            <a:xfrm rot="5400000">
              <a:off x="489355" y="214364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AutoShape 152"/>
            <p:cNvSpPr>
              <a:spLocks noChangeArrowheads="1"/>
            </p:cNvSpPr>
            <p:nvPr/>
          </p:nvSpPr>
          <p:spPr bwMode="auto">
            <a:xfrm rot="5400000">
              <a:off x="489356" y="152260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9" name="AutoShape 153"/>
            <p:cNvSpPr>
              <a:spLocks noChangeArrowheads="1"/>
            </p:cNvSpPr>
            <p:nvPr/>
          </p:nvSpPr>
          <p:spPr bwMode="auto">
            <a:xfrm rot="5400000">
              <a:off x="489356" y="121260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0" name="AutoShape 155"/>
            <p:cNvSpPr>
              <a:spLocks noChangeArrowheads="1"/>
            </p:cNvSpPr>
            <p:nvPr/>
          </p:nvSpPr>
          <p:spPr bwMode="auto">
            <a:xfrm rot="5400000">
              <a:off x="489356" y="89945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1" name="AutoShape 157"/>
            <p:cNvSpPr>
              <a:spLocks noChangeArrowheads="1"/>
            </p:cNvSpPr>
            <p:nvPr/>
          </p:nvSpPr>
          <p:spPr bwMode="auto">
            <a:xfrm rot="5400000">
              <a:off x="489355" y="529195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" name="AutoShape 158"/>
            <p:cNvSpPr>
              <a:spLocks noChangeArrowheads="1"/>
            </p:cNvSpPr>
            <p:nvPr/>
          </p:nvSpPr>
          <p:spPr bwMode="auto">
            <a:xfrm rot="5400000">
              <a:off x="483577" y="467511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" name="AutoShape 159"/>
            <p:cNvSpPr>
              <a:spLocks noChangeArrowheads="1"/>
            </p:cNvSpPr>
            <p:nvPr/>
          </p:nvSpPr>
          <p:spPr bwMode="auto">
            <a:xfrm rot="5400000">
              <a:off x="489355" y="4985110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AutoShape 160"/>
            <p:cNvSpPr>
              <a:spLocks noChangeArrowheads="1"/>
            </p:cNvSpPr>
            <p:nvPr/>
          </p:nvSpPr>
          <p:spPr bwMode="auto">
            <a:xfrm rot="5400000">
              <a:off x="486170" y="436406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AutoShape 161"/>
            <p:cNvSpPr>
              <a:spLocks noChangeArrowheads="1"/>
            </p:cNvSpPr>
            <p:nvPr/>
          </p:nvSpPr>
          <p:spPr bwMode="auto">
            <a:xfrm rot="5400000">
              <a:off x="489355" y="405406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" name="AutoShape 162"/>
            <p:cNvSpPr>
              <a:spLocks noChangeArrowheads="1"/>
            </p:cNvSpPr>
            <p:nvPr/>
          </p:nvSpPr>
          <p:spPr bwMode="auto">
            <a:xfrm rot="5400000">
              <a:off x="489355" y="3427769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AutoShape 163"/>
            <p:cNvSpPr>
              <a:spLocks noChangeArrowheads="1"/>
            </p:cNvSpPr>
            <p:nvPr/>
          </p:nvSpPr>
          <p:spPr bwMode="auto">
            <a:xfrm rot="5400000">
              <a:off x="487779" y="3742496"/>
              <a:ext cx="313150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AutoShape 165"/>
            <p:cNvSpPr>
              <a:spLocks noChangeArrowheads="1"/>
            </p:cNvSpPr>
            <p:nvPr/>
          </p:nvSpPr>
          <p:spPr bwMode="auto">
            <a:xfrm rot="5400000" flipH="1">
              <a:off x="465712" y="3094128"/>
              <a:ext cx="357285" cy="43713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AutoShape 167"/>
            <p:cNvSpPr>
              <a:spLocks noChangeArrowheads="1"/>
            </p:cNvSpPr>
            <p:nvPr/>
          </p:nvSpPr>
          <p:spPr bwMode="auto">
            <a:xfrm rot="5400000" flipH="1">
              <a:off x="388473" y="484898"/>
              <a:ext cx="517537" cy="442912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" name="AutoShape 168"/>
            <p:cNvSpPr>
              <a:spLocks noChangeArrowheads="1"/>
            </p:cNvSpPr>
            <p:nvPr/>
          </p:nvSpPr>
          <p:spPr bwMode="auto">
            <a:xfrm rot="5400000" flipH="1">
              <a:off x="503239" y="5585968"/>
              <a:ext cx="282231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" name="AutoShape 145"/>
            <p:cNvSpPr>
              <a:spLocks noChangeArrowheads="1"/>
            </p:cNvSpPr>
            <p:nvPr/>
          </p:nvSpPr>
          <p:spPr bwMode="auto">
            <a:xfrm rot="5400000">
              <a:off x="1005770" y="2585779"/>
              <a:ext cx="177574" cy="44291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159"/>
            <p:cNvSpPr>
              <a:spLocks noChangeArrowheads="1"/>
            </p:cNvSpPr>
            <p:nvPr/>
          </p:nvSpPr>
          <p:spPr bwMode="auto">
            <a:xfrm rot="5400000">
              <a:off x="1814286" y="5946323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AutoShape 161"/>
            <p:cNvSpPr>
              <a:spLocks noChangeArrowheads="1"/>
            </p:cNvSpPr>
            <p:nvPr/>
          </p:nvSpPr>
          <p:spPr bwMode="auto">
            <a:xfrm rot="5400000">
              <a:off x="2218658" y="5916983"/>
              <a:ext cx="379793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AutoShape 159"/>
            <p:cNvSpPr>
              <a:spLocks noChangeArrowheads="1"/>
            </p:cNvSpPr>
            <p:nvPr/>
          </p:nvSpPr>
          <p:spPr bwMode="auto">
            <a:xfrm rot="5400000">
              <a:off x="449545" y="5916117"/>
              <a:ext cx="378060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159"/>
            <p:cNvSpPr>
              <a:spLocks noChangeArrowheads="1"/>
            </p:cNvSpPr>
            <p:nvPr/>
          </p:nvSpPr>
          <p:spPr bwMode="auto">
            <a:xfrm rot="5400000">
              <a:off x="928226" y="5943155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144" name="Прямая соединительная линия 143"/>
            <p:cNvCxnSpPr/>
            <p:nvPr/>
          </p:nvCxnSpPr>
          <p:spPr>
            <a:xfrm rot="16200000" flipV="1">
              <a:off x="127500" y="-533760"/>
              <a:ext cx="0" cy="5295419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Правая фигурная скобка 144"/>
            <p:cNvSpPr/>
            <p:nvPr/>
          </p:nvSpPr>
          <p:spPr>
            <a:xfrm rot="10800000">
              <a:off x="-538174" y="2098452"/>
              <a:ext cx="297667" cy="3069814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авая фигурная скобка 145"/>
            <p:cNvSpPr/>
            <p:nvPr/>
          </p:nvSpPr>
          <p:spPr>
            <a:xfrm rot="10800000">
              <a:off x="-572285" y="454499"/>
              <a:ext cx="297667" cy="1649845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авая фигурная скобка 146"/>
            <p:cNvSpPr/>
            <p:nvPr/>
          </p:nvSpPr>
          <p:spPr>
            <a:xfrm rot="10800000">
              <a:off x="-528990" y="5176318"/>
              <a:ext cx="297667" cy="1152237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/>
            <p:cNvSpPr/>
            <p:nvPr/>
          </p:nvSpPr>
          <p:spPr>
            <a:xfrm rot="16200000">
              <a:off x="-1160253" y="3463192"/>
              <a:ext cx="577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ADZ</a:t>
              </a:r>
              <a:endParaRPr lang="ru-RU" dirty="0"/>
            </a:p>
          </p:txBody>
        </p:sp>
        <p:sp>
          <p:nvSpPr>
            <p:cNvPr id="149" name="Прямоугольник 148"/>
            <p:cNvSpPr/>
            <p:nvPr/>
          </p:nvSpPr>
          <p:spPr>
            <a:xfrm rot="16355993">
              <a:off x="-1131305" y="5547801"/>
              <a:ext cx="547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SDZ</a:t>
              </a:r>
              <a:endParaRPr lang="ru-RU" dirty="0"/>
            </a:p>
          </p:txBody>
        </p:sp>
        <p:sp>
          <p:nvSpPr>
            <p:cNvPr id="150" name="Прямоугольник 149"/>
            <p:cNvSpPr/>
            <p:nvPr/>
          </p:nvSpPr>
          <p:spPr>
            <a:xfrm rot="16200000">
              <a:off x="-1048495" y="1094755"/>
              <a:ext cx="4063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</a:t>
              </a:r>
              <a:r>
                <a:rPr lang="en-US" b="1" dirty="0" smtClean="0"/>
                <a:t>Z</a:t>
              </a:r>
              <a:endParaRPr lang="ru-RU" dirty="0"/>
            </a:p>
          </p:txBody>
        </p:sp>
        <p:cxnSp>
          <p:nvCxnSpPr>
            <p:cNvPr id="153" name="Прямая соединительная линия 152"/>
            <p:cNvCxnSpPr/>
            <p:nvPr/>
          </p:nvCxnSpPr>
          <p:spPr>
            <a:xfrm rot="16200000" flipH="1" flipV="1">
              <a:off x="-12135" y="2440670"/>
              <a:ext cx="1" cy="547129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7071976" y="4117222"/>
            <a:ext cx="34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Клеточная структура зоны роста: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424611" y="1806099"/>
            <a:ext cx="18870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Основание листа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4929" y="600000"/>
            <a:ext cx="963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пшеницы совершенно другая феноменология закладки трихом </a:t>
            </a:r>
            <a:endParaRPr lang="ru-RU" sz="2400" b="1" dirty="0"/>
          </a:p>
        </p:txBody>
      </p:sp>
      <p:sp>
        <p:nvSpPr>
          <p:cNvPr id="340" name="TextBox 339"/>
          <p:cNvSpPr txBox="1"/>
          <p:nvPr/>
        </p:nvSpPr>
        <p:spPr>
          <a:xfrm>
            <a:off x="7157917" y="5636676"/>
            <a:ext cx="30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Зона роста растяжением</a:t>
            </a:r>
            <a:r>
              <a:rPr lang="en-US" dirty="0" smtClean="0"/>
              <a:t> (</a:t>
            </a:r>
            <a:r>
              <a:rPr lang="en-US" b="1" dirty="0" smtClean="0"/>
              <a:t>EZ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41" name="TextBox 340"/>
          <p:cNvSpPr txBox="1"/>
          <p:nvPr/>
        </p:nvSpPr>
        <p:spPr>
          <a:xfrm>
            <a:off x="7224906" y="4635708"/>
            <a:ext cx="377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Симметричные деления (</a:t>
            </a:r>
            <a:r>
              <a:rPr lang="en-US" b="1" dirty="0" smtClean="0"/>
              <a:t>SDZ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42" name="TextBox 341"/>
          <p:cNvSpPr txBox="1"/>
          <p:nvPr/>
        </p:nvSpPr>
        <p:spPr>
          <a:xfrm>
            <a:off x="7187815" y="5136192"/>
            <a:ext cx="342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Асимметричные деления (</a:t>
            </a:r>
            <a:r>
              <a:rPr lang="en-US" b="1" dirty="0"/>
              <a:t>A</a:t>
            </a:r>
            <a:r>
              <a:rPr lang="en-US" b="1" dirty="0" smtClean="0"/>
              <a:t>DZ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7274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Меристемы растений –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изучения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механизмов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морфодинамики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241" y="6004657"/>
            <a:ext cx="30638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Scheres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2007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Stem-cell niches: nursery rhymes across kingdoms // Nature Reviews Molecular Cell Biology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V.8.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P.345–354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1904" y="1622623"/>
            <a:ext cx="49049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Верхушечные, или апикальные,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меристемы</a:t>
            </a:r>
          </a:p>
          <a:p>
            <a:r>
              <a:rPr lang="ru-RU" dirty="0" smtClean="0"/>
              <a:t>обеспечивают </a:t>
            </a:r>
            <a:r>
              <a:rPr lang="ru-RU" dirty="0"/>
              <a:t>рост побегов и корней в длину.	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Базальная меристема</a:t>
            </a:r>
          </a:p>
          <a:p>
            <a:r>
              <a:rPr lang="ru-RU" dirty="0" smtClean="0"/>
              <a:t>обеспечивает рост листьев</a:t>
            </a:r>
            <a:r>
              <a:rPr lang="ru-RU" dirty="0"/>
              <a:t>	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Боковые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или латеральные,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меристемы</a:t>
            </a:r>
          </a:p>
          <a:p>
            <a:r>
              <a:rPr lang="ru-RU" dirty="0" smtClean="0"/>
              <a:t>обусловливают </a:t>
            </a:r>
            <a:r>
              <a:rPr lang="ru-RU" dirty="0"/>
              <a:t>нарастание стеблей и корней в толщину и называются </a:t>
            </a:r>
            <a:r>
              <a:rPr lang="ru-RU" dirty="0" smtClean="0"/>
              <a:t>камбием.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Вставочные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или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интеркалярные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меристемы</a:t>
            </a:r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/>
              <a:t>временно </a:t>
            </a:r>
            <a:r>
              <a:rPr lang="ru-RU" dirty="0"/>
              <a:t>сохраняются в междоузлиях стебля и в основаниях молодых листьев, обеспечивая рост этих участков, но затем превращаются в постоянные </a:t>
            </a:r>
            <a:r>
              <a:rPr lang="ru-RU" dirty="0" smtClean="0"/>
              <a:t>ткани.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Раневые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или травматические,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меристемы</a:t>
            </a:r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/>
              <a:t>возникают </a:t>
            </a:r>
            <a:r>
              <a:rPr lang="ru-RU" dirty="0"/>
              <a:t>в местах повреждения растения, где образуют защитный </a:t>
            </a:r>
            <a:r>
              <a:rPr lang="ru-RU" dirty="0" smtClean="0"/>
              <a:t>каллус.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58730" y="738472"/>
            <a:ext cx="954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Морфодинамика</a:t>
            </a:r>
            <a:r>
              <a:rPr lang="ru-RU" b="1" dirty="0"/>
              <a:t> - совокупность изменений формы и структуры развивающегося организма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92738" y="1233858"/>
            <a:ext cx="493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Меристемы – образовательные </a:t>
            </a:r>
            <a:r>
              <a:rPr lang="ru-RU" smtClean="0"/>
              <a:t>ткани растений: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56" y="1247306"/>
            <a:ext cx="3063898" cy="4757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860" y="1248507"/>
            <a:ext cx="1310594" cy="2472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478" y="4039963"/>
            <a:ext cx="1573358" cy="24283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4869" y="1300412"/>
            <a:ext cx="1550981" cy="25982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851" y="3954280"/>
            <a:ext cx="1725999" cy="279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9950" y="6184241"/>
            <a:ext cx="718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Формирование пространственных паттернов в меристемах растений - пример динамических систем с динамической структурой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7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33230"/>
            <a:ext cx="12192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III.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формирования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пространственного паттерна трихом на листе пшеницы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4" y="1204987"/>
            <a:ext cx="9356190" cy="2248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43601" y="1931033"/>
            <a:ext cx="1858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Основание листа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84929" y="600000"/>
            <a:ext cx="963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пшеницы совершенно другая феноменология закладки трихом </a:t>
            </a:r>
            <a:endParaRPr lang="ru-RU" sz="2400" b="1" dirty="0"/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96000" y="4117222"/>
            <a:ext cx="4893443" cy="751086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230" y="4117222"/>
            <a:ext cx="5152330" cy="770698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87230" y="2115698"/>
            <a:ext cx="2197699" cy="21636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986784" y="2115698"/>
            <a:ext cx="1121664" cy="21393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70154" y="2134088"/>
            <a:ext cx="1825846" cy="19831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03952" y="2115698"/>
            <a:ext cx="5185491" cy="20015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78375" y="5454820"/>
            <a:ext cx="434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обработки изображения и измерения длин трихом использовали пакет </a:t>
            </a:r>
            <a:r>
              <a:rPr lang="en-US" dirty="0" err="1" smtClean="0"/>
              <a:t>ImageJ</a:t>
            </a:r>
            <a:r>
              <a:rPr lang="en-US" dirty="0" smtClean="0"/>
              <a:t> </a:t>
            </a:r>
            <a:r>
              <a:rPr lang="ru-RU" dirty="0" smtClean="0"/>
              <a:t>и функции обработки изображений пакета </a:t>
            </a:r>
            <a:r>
              <a:rPr lang="en-US" dirty="0" smtClean="0"/>
              <a:t>Mathematica 10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8743" y="5518581"/>
            <a:ext cx="5777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Измеряемые параметры: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Длина трихом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Количество обычных </a:t>
            </a:r>
            <a:r>
              <a:rPr lang="ru-RU" dirty="0" err="1" smtClean="0"/>
              <a:t>эпидермальных</a:t>
            </a:r>
            <a:r>
              <a:rPr lang="ru-RU" dirty="0" smtClean="0"/>
              <a:t> клеток между трихомами (вдоль ряда)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3222" y="4563602"/>
            <a:ext cx="33460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ПАРАМЕТРЫ</a:t>
            </a:r>
            <a:r>
              <a:rPr lang="ru-RU" dirty="0" smtClean="0"/>
              <a:t> клеток-модулей:</a:t>
            </a:r>
          </a:p>
          <a:p>
            <a:r>
              <a:rPr lang="en-US" b="1" i="1" dirty="0" smtClean="0"/>
              <a:t>l</a:t>
            </a:r>
            <a:r>
              <a:rPr lang="ru-RU" dirty="0" smtClean="0"/>
              <a:t> – длина клетки</a:t>
            </a:r>
          </a:p>
          <a:p>
            <a:r>
              <a:rPr lang="en-US" b="1" i="1" dirty="0"/>
              <a:t>a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возраст </a:t>
            </a:r>
            <a:r>
              <a:rPr lang="ru-RU" dirty="0"/>
              <a:t>клетки</a:t>
            </a:r>
          </a:p>
          <a:p>
            <a:r>
              <a:rPr lang="ru-RU" dirty="0" smtClean="0"/>
              <a:t>Концентрации </a:t>
            </a:r>
            <a:r>
              <a:rPr lang="ru-RU" dirty="0" err="1" smtClean="0"/>
              <a:t>морфогенов</a:t>
            </a:r>
            <a:r>
              <a:rPr lang="ru-RU" dirty="0" smtClean="0"/>
              <a:t>: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Z1</a:t>
            </a:r>
            <a:r>
              <a:rPr lang="ru-RU" dirty="0" smtClean="0"/>
              <a:t> – </a:t>
            </a:r>
            <a:r>
              <a:rPr lang="ru-RU" dirty="0" err="1" smtClean="0"/>
              <a:t>морфоген</a:t>
            </a:r>
            <a:r>
              <a:rPr lang="ru-RU" dirty="0" smtClean="0"/>
              <a:t> зоны </a:t>
            </a:r>
            <a:r>
              <a:rPr lang="en-US" dirty="0" smtClean="0"/>
              <a:t>SDZ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Z2</a:t>
            </a:r>
            <a:r>
              <a:rPr lang="ru-RU" dirty="0" smtClean="0"/>
              <a:t> – </a:t>
            </a:r>
            <a:r>
              <a:rPr lang="ru-RU" dirty="0"/>
              <a:t> </a:t>
            </a:r>
            <a:r>
              <a:rPr lang="ru-RU" dirty="0" err="1"/>
              <a:t>морфоген</a:t>
            </a:r>
            <a:r>
              <a:rPr lang="ru-RU" dirty="0"/>
              <a:t> зоны </a:t>
            </a:r>
            <a:r>
              <a:rPr lang="en-US" dirty="0" smtClean="0"/>
              <a:t>ADZ</a:t>
            </a:r>
          </a:p>
          <a:p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Tr</a:t>
            </a:r>
            <a:r>
              <a:rPr lang="ru-RU" dirty="0" smtClean="0"/>
              <a:t> – ингибитор закладки трихом</a:t>
            </a:r>
            <a:endParaRPr lang="ru-RU" i="1" dirty="0"/>
          </a:p>
        </p:txBody>
      </p:sp>
      <p:sp>
        <p:nvSpPr>
          <p:cNvPr id="7" name="Text Box 339"/>
          <p:cNvSpPr txBox="1">
            <a:spLocks noChangeArrowheads="1"/>
          </p:cNvSpPr>
          <p:nvPr/>
        </p:nvSpPr>
        <p:spPr bwMode="auto">
          <a:xfrm>
            <a:off x="6016743" y="2232728"/>
            <a:ext cx="122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ПРАВИЛА: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6741" y="2714924"/>
            <a:ext cx="327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Симметричное деление (</a:t>
            </a:r>
            <a:r>
              <a:rPr lang="en-US" i="1" dirty="0" smtClean="0"/>
              <a:t>l&gt;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max</a:t>
            </a:r>
            <a:r>
              <a:rPr lang="ru-RU" dirty="0" smtClean="0"/>
              <a:t>):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72208" y="5206768"/>
            <a:ext cx="2030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Переход из </a:t>
            </a:r>
            <a:r>
              <a:rPr lang="en-US" dirty="0" smtClean="0"/>
              <a:t>DZ</a:t>
            </a:r>
            <a:r>
              <a:rPr lang="ru-RU" dirty="0" smtClean="0"/>
              <a:t> в </a:t>
            </a:r>
            <a:r>
              <a:rPr lang="en-US" dirty="0" smtClean="0"/>
              <a:t>EZ</a:t>
            </a:r>
            <a:endParaRPr lang="ru-RU" dirty="0" smtClean="0"/>
          </a:p>
          <a:p>
            <a:r>
              <a:rPr lang="en-US" dirty="0" smtClean="0"/>
              <a:t>C&lt;</a:t>
            </a:r>
            <a:r>
              <a:rPr lang="en-US" dirty="0" err="1" smtClean="0"/>
              <a:t>C</a:t>
            </a:r>
            <a:r>
              <a:rPr lang="en-US" baseline="-25000" dirty="0" err="1" smtClean="0"/>
              <a:t>min</a:t>
            </a:r>
            <a:r>
              <a:rPr lang="en-US" dirty="0" smtClean="0"/>
              <a:t>, Y&lt;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min</a:t>
            </a:r>
            <a:endParaRPr lang="ru-RU" baseline="-25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114481" y="3096780"/>
            <a:ext cx="1385503" cy="639893"/>
            <a:chOff x="4525463" y="4978424"/>
            <a:chExt cx="1385503" cy="639893"/>
          </a:xfrm>
        </p:grpSpPr>
        <p:cxnSp>
          <p:nvCxnSpPr>
            <p:cNvPr id="21" name="Прямая со стрелкой 20"/>
            <p:cNvCxnSpPr/>
            <p:nvPr/>
          </p:nvCxnSpPr>
          <p:spPr>
            <a:xfrm>
              <a:off x="4857149" y="5145414"/>
              <a:ext cx="3873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4878363" y="5460940"/>
              <a:ext cx="3873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utoShape 167"/>
            <p:cNvSpPr>
              <a:spLocks noChangeArrowheads="1"/>
            </p:cNvSpPr>
            <p:nvPr/>
          </p:nvSpPr>
          <p:spPr bwMode="auto">
            <a:xfrm rot="5400000" flipH="1">
              <a:off x="4522273" y="4981614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167"/>
            <p:cNvSpPr>
              <a:spLocks noChangeArrowheads="1"/>
            </p:cNvSpPr>
            <p:nvPr/>
          </p:nvSpPr>
          <p:spPr bwMode="auto">
            <a:xfrm rot="5400000" flipH="1">
              <a:off x="5610080" y="4983828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167"/>
            <p:cNvSpPr>
              <a:spLocks noChangeArrowheads="1"/>
            </p:cNvSpPr>
            <p:nvPr/>
          </p:nvSpPr>
          <p:spPr bwMode="auto">
            <a:xfrm rot="5400000" flipH="1">
              <a:off x="5299978" y="4986251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67"/>
            <p:cNvSpPr>
              <a:spLocks noChangeArrowheads="1"/>
            </p:cNvSpPr>
            <p:nvPr/>
          </p:nvSpPr>
          <p:spPr bwMode="auto">
            <a:xfrm rot="5400000" flipH="1">
              <a:off x="4530436" y="5317432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utoShape 167"/>
            <p:cNvSpPr>
              <a:spLocks noChangeArrowheads="1"/>
            </p:cNvSpPr>
            <p:nvPr/>
          </p:nvSpPr>
          <p:spPr bwMode="auto">
            <a:xfrm rot="5400000" flipH="1">
              <a:off x="5606096" y="5314515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AutoShape 167"/>
            <p:cNvSpPr>
              <a:spLocks noChangeArrowheads="1"/>
            </p:cNvSpPr>
            <p:nvPr/>
          </p:nvSpPr>
          <p:spPr bwMode="auto">
            <a:xfrm rot="5400000" flipH="1">
              <a:off x="5307056" y="5312092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14482" y="5891155"/>
            <a:ext cx="1130120" cy="304076"/>
            <a:chOff x="4596120" y="6905418"/>
            <a:chExt cx="1130120" cy="304076"/>
          </a:xfrm>
        </p:grpSpPr>
        <p:cxnSp>
          <p:nvCxnSpPr>
            <p:cNvPr id="16" name="Прямая со стрелкой 15"/>
            <p:cNvCxnSpPr/>
            <p:nvPr/>
          </p:nvCxnSpPr>
          <p:spPr>
            <a:xfrm>
              <a:off x="4979010" y="7067082"/>
              <a:ext cx="3873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utoShape 167"/>
            <p:cNvSpPr>
              <a:spLocks noChangeArrowheads="1"/>
            </p:cNvSpPr>
            <p:nvPr/>
          </p:nvSpPr>
          <p:spPr bwMode="auto">
            <a:xfrm rot="5400000" flipH="1">
              <a:off x="5425354" y="6908609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AutoShape 167"/>
            <p:cNvSpPr>
              <a:spLocks noChangeArrowheads="1"/>
            </p:cNvSpPr>
            <p:nvPr/>
          </p:nvSpPr>
          <p:spPr bwMode="auto">
            <a:xfrm rot="5400000" flipH="1">
              <a:off x="4592930" y="6908608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967968" y="4061547"/>
            <a:ext cx="614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Ориентированное асимметричное деление (</a:t>
            </a:r>
            <a:r>
              <a:rPr lang="en-US" i="1" dirty="0" smtClean="0"/>
              <a:t>l&gt;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max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i="1" dirty="0" err="1" smtClean="0"/>
              <a:t>Tr</a:t>
            </a:r>
            <a:r>
              <a:rPr lang="en-US" i="1" dirty="0" smtClean="0"/>
              <a:t>&lt;</a:t>
            </a:r>
            <a:r>
              <a:rPr lang="en-US" i="1" dirty="0" err="1" smtClean="0"/>
              <a:t>Tr</a:t>
            </a:r>
            <a:r>
              <a:rPr lang="en-US" i="1" baseline="-25000" dirty="0" err="1" smtClean="0"/>
              <a:t>min</a:t>
            </a:r>
            <a:r>
              <a:rPr lang="en-US" dirty="0" smtClean="0"/>
              <a:t>)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877336" y="2232728"/>
            <a:ext cx="4829913" cy="1834238"/>
            <a:chOff x="833239" y="2049202"/>
            <a:chExt cx="4829913" cy="1834238"/>
          </a:xfrm>
        </p:grpSpPr>
        <p:sp>
          <p:nvSpPr>
            <p:cNvPr id="6" name="Text Box 243"/>
            <p:cNvSpPr txBox="1">
              <a:spLocks noChangeArrowheads="1"/>
            </p:cNvSpPr>
            <p:nvPr/>
          </p:nvSpPr>
          <p:spPr bwMode="auto">
            <a:xfrm>
              <a:off x="833239" y="2049202"/>
              <a:ext cx="12608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/>
                <a:t>АЛФАВИТ:</a:t>
              </a:r>
            </a:p>
          </p:txBody>
        </p:sp>
        <p:sp>
          <p:nvSpPr>
            <p:cNvPr id="12" name="AutoShape 167"/>
            <p:cNvSpPr>
              <a:spLocks noChangeArrowheads="1"/>
            </p:cNvSpPr>
            <p:nvPr/>
          </p:nvSpPr>
          <p:spPr bwMode="auto">
            <a:xfrm rot="5400000" flipH="1">
              <a:off x="859399" y="2391298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167"/>
            <p:cNvSpPr>
              <a:spLocks noChangeArrowheads="1"/>
            </p:cNvSpPr>
            <p:nvPr/>
          </p:nvSpPr>
          <p:spPr bwMode="auto">
            <a:xfrm rot="5400000" flipH="1">
              <a:off x="856586" y="3165694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167"/>
            <p:cNvSpPr>
              <a:spLocks noChangeArrowheads="1"/>
            </p:cNvSpPr>
            <p:nvPr/>
          </p:nvSpPr>
          <p:spPr bwMode="auto">
            <a:xfrm rot="5400000" flipH="1">
              <a:off x="859398" y="2780237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62433" y="2414838"/>
              <a:ext cx="4362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Клетка зоны симметричных делений</a:t>
              </a:r>
              <a:r>
                <a:rPr lang="en-US" dirty="0" smtClean="0"/>
                <a:t> (SDZ)</a:t>
              </a:r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2433" y="2777261"/>
              <a:ext cx="450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Клетка зоны асимметричных делений</a:t>
              </a:r>
              <a:r>
                <a:rPr lang="en-US" dirty="0" smtClean="0"/>
                <a:t> (ADZ)</a:t>
              </a: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62433" y="3154968"/>
              <a:ext cx="3018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Клетка зоны растяжения</a:t>
              </a:r>
              <a:r>
                <a:rPr lang="en-US" dirty="0" smtClean="0"/>
                <a:t> (EZ)</a:t>
              </a:r>
              <a:endParaRPr lang="ru-RU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57471" y="3514108"/>
              <a:ext cx="1736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Клетка-трихома</a:t>
              </a:r>
              <a:endParaRPr lang="ru-RU" dirty="0"/>
            </a:p>
          </p:txBody>
        </p:sp>
        <p:sp>
          <p:nvSpPr>
            <p:cNvPr id="34" name="AutoShape 167"/>
            <p:cNvSpPr>
              <a:spLocks noChangeArrowheads="1"/>
            </p:cNvSpPr>
            <p:nvPr/>
          </p:nvSpPr>
          <p:spPr bwMode="auto">
            <a:xfrm rot="5400000" flipH="1">
              <a:off x="856585" y="3551150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cxnSp>
        <p:nvCxnSpPr>
          <p:cNvPr id="35" name="Прямая со стрелкой 34"/>
          <p:cNvCxnSpPr/>
          <p:nvPr/>
        </p:nvCxnSpPr>
        <p:spPr>
          <a:xfrm>
            <a:off x="6418608" y="4535496"/>
            <a:ext cx="3873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167"/>
          <p:cNvSpPr>
            <a:spLocks noChangeArrowheads="1"/>
          </p:cNvSpPr>
          <p:nvPr/>
        </p:nvSpPr>
        <p:spPr bwMode="auto">
          <a:xfrm rot="5400000" flipH="1">
            <a:off x="6070681" y="4391988"/>
            <a:ext cx="304075" cy="29769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167"/>
          <p:cNvSpPr>
            <a:spLocks noChangeArrowheads="1"/>
          </p:cNvSpPr>
          <p:nvPr/>
        </p:nvSpPr>
        <p:spPr bwMode="auto">
          <a:xfrm rot="5400000" flipH="1">
            <a:off x="7195965" y="4438695"/>
            <a:ext cx="304075" cy="1984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AutoShape 167"/>
          <p:cNvSpPr>
            <a:spLocks noChangeArrowheads="1"/>
          </p:cNvSpPr>
          <p:nvPr/>
        </p:nvSpPr>
        <p:spPr bwMode="auto">
          <a:xfrm rot="5400000" flipH="1">
            <a:off x="6897596" y="4336352"/>
            <a:ext cx="304075" cy="39828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-174519"/>
            <a:ext cx="12192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dL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моделирует формирование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пространственного паттерна трихом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продольном ряду клеток на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листе пшеницы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070199" y="779515"/>
            <a:ext cx="5906397" cy="1264054"/>
            <a:chOff x="-5456101" y="2768726"/>
            <a:chExt cx="5906397" cy="1264054"/>
          </a:xfrm>
        </p:grpSpPr>
        <p:sp>
          <p:nvSpPr>
            <p:cNvPr id="76" name="AutoShape 142"/>
            <p:cNvSpPr>
              <a:spLocks noChangeArrowheads="1"/>
            </p:cNvSpPr>
            <p:nvPr/>
          </p:nvSpPr>
          <p:spPr bwMode="auto">
            <a:xfrm rot="10800000">
              <a:off x="-3062648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AutoShape 144"/>
            <p:cNvSpPr>
              <a:spLocks noChangeArrowheads="1"/>
            </p:cNvSpPr>
            <p:nvPr/>
          </p:nvSpPr>
          <p:spPr bwMode="auto">
            <a:xfrm rot="10800000">
              <a:off x="-2752652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AutoShape 146"/>
            <p:cNvSpPr>
              <a:spLocks noChangeArrowheads="1"/>
            </p:cNvSpPr>
            <p:nvPr/>
          </p:nvSpPr>
          <p:spPr bwMode="auto">
            <a:xfrm rot="10800000">
              <a:off x="-2445807" y="3579689"/>
              <a:ext cx="43264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52"/>
            <p:cNvSpPr>
              <a:spLocks noChangeArrowheads="1"/>
            </p:cNvSpPr>
            <p:nvPr/>
          </p:nvSpPr>
          <p:spPr bwMode="auto">
            <a:xfrm rot="10800000">
              <a:off x="-1824761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utoShape 153"/>
            <p:cNvSpPr>
              <a:spLocks noChangeArrowheads="1"/>
            </p:cNvSpPr>
            <p:nvPr/>
          </p:nvSpPr>
          <p:spPr bwMode="auto">
            <a:xfrm rot="10800000">
              <a:off x="-1514764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155"/>
            <p:cNvSpPr>
              <a:spLocks noChangeArrowheads="1"/>
            </p:cNvSpPr>
            <p:nvPr/>
          </p:nvSpPr>
          <p:spPr bwMode="auto">
            <a:xfrm rot="10800000">
              <a:off x="-1201615" y="3579689"/>
              <a:ext cx="496785" cy="437134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58"/>
            <p:cNvSpPr>
              <a:spLocks noChangeArrowheads="1"/>
            </p:cNvSpPr>
            <p:nvPr/>
          </p:nvSpPr>
          <p:spPr bwMode="auto">
            <a:xfrm rot="10800000">
              <a:off x="-5123868" y="3573912"/>
              <a:ext cx="456592" cy="4573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160"/>
            <p:cNvSpPr>
              <a:spLocks noChangeArrowheads="1"/>
            </p:cNvSpPr>
            <p:nvPr/>
          </p:nvSpPr>
          <p:spPr bwMode="auto">
            <a:xfrm rot="10800000">
              <a:off x="-4666226" y="3588381"/>
              <a:ext cx="309997" cy="4443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161"/>
            <p:cNvSpPr>
              <a:spLocks noChangeArrowheads="1"/>
            </p:cNvSpPr>
            <p:nvPr/>
          </p:nvSpPr>
          <p:spPr bwMode="auto">
            <a:xfrm rot="10800000">
              <a:off x="-4356229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62"/>
            <p:cNvSpPr>
              <a:spLocks noChangeArrowheads="1"/>
            </p:cNvSpPr>
            <p:nvPr/>
          </p:nvSpPr>
          <p:spPr bwMode="auto">
            <a:xfrm rot="10800000">
              <a:off x="-3729930" y="3579688"/>
              <a:ext cx="539062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63"/>
            <p:cNvSpPr>
              <a:spLocks noChangeArrowheads="1"/>
            </p:cNvSpPr>
            <p:nvPr/>
          </p:nvSpPr>
          <p:spPr bwMode="auto">
            <a:xfrm rot="10800000">
              <a:off x="-4043080" y="3579688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AutoShape 165"/>
            <p:cNvSpPr>
              <a:spLocks noChangeArrowheads="1"/>
            </p:cNvSpPr>
            <p:nvPr/>
          </p:nvSpPr>
          <p:spPr bwMode="auto">
            <a:xfrm rot="10800000" flipH="1">
              <a:off x="-3196593" y="3579688"/>
              <a:ext cx="133945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67"/>
            <p:cNvSpPr>
              <a:spLocks noChangeArrowheads="1"/>
            </p:cNvSpPr>
            <p:nvPr/>
          </p:nvSpPr>
          <p:spPr bwMode="auto">
            <a:xfrm rot="10800000" flipH="1">
              <a:off x="-693539" y="3579688"/>
              <a:ext cx="157105" cy="43713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AutoShape 157"/>
            <p:cNvSpPr>
              <a:spLocks noChangeArrowheads="1"/>
            </p:cNvSpPr>
            <p:nvPr/>
          </p:nvSpPr>
          <p:spPr bwMode="auto">
            <a:xfrm rot="10800000">
              <a:off x="-532232" y="3584894"/>
              <a:ext cx="309997" cy="44640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AutoShape 158"/>
            <p:cNvSpPr>
              <a:spLocks noChangeArrowheads="1"/>
            </p:cNvSpPr>
            <p:nvPr/>
          </p:nvSpPr>
          <p:spPr bwMode="auto">
            <a:xfrm rot="10800000">
              <a:off x="84609" y="3588384"/>
              <a:ext cx="365687" cy="44291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59"/>
            <p:cNvSpPr>
              <a:spLocks noChangeArrowheads="1"/>
            </p:cNvSpPr>
            <p:nvPr/>
          </p:nvSpPr>
          <p:spPr bwMode="auto">
            <a:xfrm rot="10800000">
              <a:off x="-225386" y="3588384"/>
              <a:ext cx="309997" cy="442911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" name="AutoShape 145"/>
            <p:cNvSpPr>
              <a:spLocks noChangeArrowheads="1"/>
            </p:cNvSpPr>
            <p:nvPr/>
          </p:nvSpPr>
          <p:spPr bwMode="auto">
            <a:xfrm rot="10800000">
              <a:off x="-1999184" y="3588380"/>
              <a:ext cx="177574" cy="44291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" name="AutoShape 159"/>
            <p:cNvSpPr>
              <a:spLocks noChangeArrowheads="1"/>
            </p:cNvSpPr>
            <p:nvPr/>
          </p:nvSpPr>
          <p:spPr bwMode="auto">
            <a:xfrm rot="10800000">
              <a:off x="-5419883" y="3579937"/>
              <a:ext cx="309997" cy="437134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2" name="Правая фигурная скобка 131"/>
            <p:cNvSpPr/>
            <p:nvPr/>
          </p:nvSpPr>
          <p:spPr>
            <a:xfrm rot="16200000">
              <a:off x="-2909739" y="1900504"/>
              <a:ext cx="297667" cy="3069814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Правая фигурная скобка 132"/>
            <p:cNvSpPr/>
            <p:nvPr/>
          </p:nvSpPr>
          <p:spPr>
            <a:xfrm rot="16200000">
              <a:off x="-555801" y="2576377"/>
              <a:ext cx="297667" cy="1649845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авая фигурная скобка 133"/>
            <p:cNvSpPr/>
            <p:nvPr/>
          </p:nvSpPr>
          <p:spPr>
            <a:xfrm rot="16200000">
              <a:off x="-5028816" y="2868476"/>
              <a:ext cx="297667" cy="1152237"/>
            </a:xfrm>
            <a:prstGeom prst="rightBrace">
              <a:avLst>
                <a:gd name="adj1" fmla="val 109436"/>
                <a:gd name="adj2" fmla="val 50000"/>
              </a:avLst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-3064298" y="2768726"/>
              <a:ext cx="577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ADZ</a:t>
              </a:r>
              <a:endParaRPr lang="ru-RU" dirty="0"/>
            </a:p>
          </p:txBody>
        </p:sp>
        <p:sp>
          <p:nvSpPr>
            <p:cNvPr id="136" name="Прямоугольник 135"/>
            <p:cNvSpPr/>
            <p:nvPr/>
          </p:nvSpPr>
          <p:spPr>
            <a:xfrm rot="155993">
              <a:off x="-5133678" y="2782445"/>
              <a:ext cx="547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SDZ</a:t>
              </a:r>
              <a:endParaRPr lang="ru-RU" dirty="0"/>
            </a:p>
          </p:txBody>
        </p:sp>
        <p:sp>
          <p:nvSpPr>
            <p:cNvPr id="137" name="Прямоугольник 136"/>
            <p:cNvSpPr/>
            <p:nvPr/>
          </p:nvSpPr>
          <p:spPr>
            <a:xfrm>
              <a:off x="-610132" y="2794755"/>
              <a:ext cx="4063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</a:t>
              </a:r>
              <a:r>
                <a:rPr lang="en-US" b="1" dirty="0" smtClean="0"/>
                <a:t>Z</a:t>
              </a:r>
              <a:endParaRPr lang="ru-RU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67699" y="1343491"/>
            <a:ext cx="220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Клеточная структура</a:t>
            </a:r>
            <a:br>
              <a:rPr lang="ru-RU" dirty="0" smtClean="0"/>
            </a:br>
            <a:r>
              <a:rPr lang="ru-RU" dirty="0" smtClean="0"/>
              <a:t>зоны роста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0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750420"/>
            <a:ext cx="8255231" cy="2966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2" y="3853925"/>
            <a:ext cx="4573042" cy="2756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3095" y="5926535"/>
            <a:ext cx="349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Разные функции роста трихом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348" y="503796"/>
            <a:ext cx="3281012" cy="21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75179" y="5005677"/>
            <a:ext cx="171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Возраст трихом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763" y="4495760"/>
            <a:ext cx="3380869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7709636" y="3549940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трихом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733703" y="1440359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трихом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763" y="2662713"/>
            <a:ext cx="3550685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7660257" y="5538732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трихом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790926" y="5881816"/>
            <a:ext cx="3494396" cy="197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790926" y="2545492"/>
            <a:ext cx="3890422" cy="30436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803749" y="3957529"/>
            <a:ext cx="3557978" cy="18364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70331" y="6509585"/>
            <a:ext cx="5021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Порядковый номер трихомы в продольном ряду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230"/>
            <a:ext cx="12192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формирования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трихом на листе пшеницы</a:t>
            </a:r>
          </a:p>
        </p:txBody>
      </p:sp>
    </p:spTree>
    <p:extLst>
      <p:ext uri="{BB962C8B-B14F-4D97-AF65-F5344CB8AC3E}">
        <p14:creationId xmlns:p14="http://schemas.microsoft.com/office/powerpoint/2010/main" val="37774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3230"/>
            <a:ext cx="8604807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Результаты вычислительных экспериментов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68844" y="1330175"/>
            <a:ext cx="3968481" cy="2415600"/>
            <a:chOff x="195413" y="566618"/>
            <a:chExt cx="4573039" cy="278193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413" y="566618"/>
              <a:ext cx="4573039" cy="2781934"/>
            </a:xfrm>
            <a:prstGeom prst="rect">
              <a:avLst/>
            </a:prstGeom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2860641" y="914744"/>
              <a:ext cx="1179747" cy="3852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44" y="4435549"/>
            <a:ext cx="3498921" cy="21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466" y="4409244"/>
            <a:ext cx="3502703" cy="21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241" y="4395875"/>
            <a:ext cx="3583410" cy="2160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7706" y="4364072"/>
            <a:ext cx="295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зоны </a:t>
            </a:r>
            <a:r>
              <a:rPr lang="en-US" dirty="0" smtClean="0"/>
              <a:t>ADZ</a:t>
            </a:r>
            <a:r>
              <a:rPr lang="ru-RU" dirty="0" smtClean="0"/>
              <a:t> = 25 клеток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4653328" y="4405037"/>
            <a:ext cx="295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зоны </a:t>
            </a:r>
            <a:r>
              <a:rPr lang="en-US" dirty="0" smtClean="0"/>
              <a:t>ADZ</a:t>
            </a:r>
            <a:r>
              <a:rPr lang="ru-RU" dirty="0" smtClean="0"/>
              <a:t> = 50 клеток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8845693" y="4395875"/>
            <a:ext cx="30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зоны </a:t>
            </a:r>
            <a:r>
              <a:rPr lang="en-US" dirty="0" smtClean="0"/>
              <a:t>ADZ</a:t>
            </a:r>
            <a:r>
              <a:rPr lang="ru-RU" dirty="0" smtClean="0"/>
              <a:t> = 100 клеток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582" y="1204870"/>
            <a:ext cx="3839085" cy="24314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30673" y="1281610"/>
            <a:ext cx="145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эксперимент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30673" y="1597483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Расчёт модели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7860" y="815803"/>
            <a:ext cx="4124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Плотность распределения длин трихом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41545" y="2187111"/>
            <a:ext cx="210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Длина трихом, мкм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428113" y="3836445"/>
            <a:ext cx="9868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Распределения возрастов трихом для разных размеров зоны закладки трихом 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ADZ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734" y="1291777"/>
            <a:ext cx="3380869" cy="2160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6692739" y="1381224"/>
            <a:ext cx="1042875" cy="1670511"/>
            <a:chOff x="7924800" y="4741949"/>
            <a:chExt cx="1042875" cy="1561315"/>
          </a:xfrm>
        </p:grpSpPr>
        <p:sp>
          <p:nvSpPr>
            <p:cNvPr id="36" name="Прямоугольник 35"/>
            <p:cNvSpPr/>
            <p:nvPr/>
          </p:nvSpPr>
          <p:spPr>
            <a:xfrm rot="20439759">
              <a:off x="8053275" y="4741949"/>
              <a:ext cx="914400" cy="145084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7924800" y="4974336"/>
              <a:ext cx="939391" cy="1328928"/>
            </a:xfrm>
            <a:custGeom>
              <a:avLst/>
              <a:gdLst>
                <a:gd name="connsiteX0" fmla="*/ 0 w 939391"/>
                <a:gd name="connsiteY0" fmla="*/ 0 h 1328928"/>
                <a:gd name="connsiteX1" fmla="*/ 268224 w 939391"/>
                <a:gd name="connsiteY1" fmla="*/ 329184 h 1328928"/>
                <a:gd name="connsiteX2" fmla="*/ 938784 w 939391"/>
                <a:gd name="connsiteY2" fmla="*/ 341376 h 1328928"/>
                <a:gd name="connsiteX3" fmla="*/ 390144 w 939391"/>
                <a:gd name="connsiteY3" fmla="*/ 743712 h 1328928"/>
                <a:gd name="connsiteX4" fmla="*/ 499872 w 939391"/>
                <a:gd name="connsiteY4" fmla="*/ 1328928 h 132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391" h="1328928">
                  <a:moveTo>
                    <a:pt x="0" y="0"/>
                  </a:moveTo>
                  <a:cubicBezTo>
                    <a:pt x="55880" y="136144"/>
                    <a:pt x="111760" y="272288"/>
                    <a:pt x="268224" y="329184"/>
                  </a:cubicBezTo>
                  <a:cubicBezTo>
                    <a:pt x="424688" y="386080"/>
                    <a:pt x="918464" y="272288"/>
                    <a:pt x="938784" y="341376"/>
                  </a:cubicBezTo>
                  <a:cubicBezTo>
                    <a:pt x="959104" y="410464"/>
                    <a:pt x="463296" y="579120"/>
                    <a:pt x="390144" y="743712"/>
                  </a:cubicBezTo>
                  <a:cubicBezTo>
                    <a:pt x="316992" y="908304"/>
                    <a:pt x="373888" y="1272032"/>
                    <a:pt x="499872" y="132892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630322" y="3363375"/>
            <a:ext cx="604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Порядковый номер трихомы в продольном ряду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916230" y="594186"/>
            <a:ext cx="769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Сравнение распределений длин трихом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8837" y="1121270"/>
            <a:ext cx="16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Расчёт модели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4636829" y="1305936"/>
            <a:ext cx="145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эксперимент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617922" y="5251847"/>
            <a:ext cx="171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Возраст трихом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3562157" y="6507348"/>
            <a:ext cx="604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Порядковый номер трихомы в продольном ряду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7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404" y="804979"/>
            <a:ext cx="409681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/>
              <a:t>I.</a:t>
            </a:r>
            <a:r>
              <a:rPr lang="en-US" dirty="0" smtClean="0"/>
              <a:t> </a:t>
            </a:r>
            <a:r>
              <a:rPr lang="ru-RU" dirty="0" smtClean="0"/>
              <a:t>Модель </a:t>
            </a:r>
            <a:r>
              <a:rPr lang="ru-RU" dirty="0"/>
              <a:t>регуляции структуры ниши стволовых клеток апикальной меристемы побега </a:t>
            </a:r>
            <a:r>
              <a:rPr lang="ru-RU" dirty="0" err="1"/>
              <a:t>арабидопсиса</a:t>
            </a:r>
            <a:r>
              <a:rPr lang="ru-RU" dirty="0"/>
              <a:t> </a:t>
            </a:r>
            <a:r>
              <a:rPr lang="ru-RU" dirty="0" smtClean="0"/>
              <a:t>с учётом роста и деления клеток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29119" y="959521"/>
            <a:ext cx="2715258" cy="954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/>
              <a:t>II.</a:t>
            </a:r>
            <a:r>
              <a:rPr lang="en-US" dirty="0" smtClean="0"/>
              <a:t> </a:t>
            </a:r>
            <a:r>
              <a:rPr lang="ru-RU" dirty="0" smtClean="0"/>
              <a:t>Модель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</a:t>
            </a:r>
            <a:r>
              <a:rPr lang="ru-RU" dirty="0"/>
              <a:t>эпидермиса линейного листа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67797" y="915024"/>
            <a:ext cx="363835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/>
              <a:t>III. </a:t>
            </a:r>
            <a:r>
              <a:rPr lang="ru-RU" dirty="0"/>
              <a:t>Модель формирования</a:t>
            </a:r>
            <a:r>
              <a:rPr lang="en-US" dirty="0"/>
              <a:t> </a:t>
            </a:r>
            <a:r>
              <a:rPr lang="ru-RU" dirty="0"/>
              <a:t>пространственного паттерна трихом на листе пшеницы</a:t>
            </a:r>
          </a:p>
        </p:txBody>
      </p:sp>
      <p:grpSp>
        <p:nvGrpSpPr>
          <p:cNvPr id="180" name="Группа 179"/>
          <p:cNvGrpSpPr/>
          <p:nvPr/>
        </p:nvGrpSpPr>
        <p:grpSpPr>
          <a:xfrm>
            <a:off x="4096811" y="2286072"/>
            <a:ext cx="929345" cy="4378817"/>
            <a:chOff x="5248396" y="1912662"/>
            <a:chExt cx="929345" cy="4378817"/>
          </a:xfrm>
        </p:grpSpPr>
        <p:sp>
          <p:nvSpPr>
            <p:cNvPr id="90" name="AutoShape 142"/>
            <p:cNvSpPr>
              <a:spLocks noChangeArrowheads="1"/>
            </p:cNvSpPr>
            <p:nvPr/>
          </p:nvSpPr>
          <p:spPr bwMode="auto">
            <a:xfrm rot="5400000">
              <a:off x="5216117" y="37421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44"/>
            <p:cNvSpPr>
              <a:spLocks noChangeArrowheads="1"/>
            </p:cNvSpPr>
            <p:nvPr/>
          </p:nvSpPr>
          <p:spPr bwMode="auto">
            <a:xfrm rot="5400000">
              <a:off x="5216117" y="34913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145"/>
            <p:cNvSpPr>
              <a:spLocks noChangeArrowheads="1"/>
            </p:cNvSpPr>
            <p:nvPr/>
          </p:nvSpPr>
          <p:spPr bwMode="auto">
            <a:xfrm rot="5400000">
              <a:off x="5213780" y="298842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146"/>
            <p:cNvSpPr>
              <a:spLocks noChangeArrowheads="1"/>
            </p:cNvSpPr>
            <p:nvPr/>
          </p:nvSpPr>
          <p:spPr bwMode="auto">
            <a:xfrm rot="5400000">
              <a:off x="5211395" y="32392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52"/>
            <p:cNvSpPr>
              <a:spLocks noChangeArrowheads="1"/>
            </p:cNvSpPr>
            <p:nvPr/>
          </p:nvSpPr>
          <p:spPr bwMode="auto">
            <a:xfrm rot="5400000">
              <a:off x="5211724" y="273369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AutoShape 153"/>
            <p:cNvSpPr>
              <a:spLocks noChangeArrowheads="1"/>
            </p:cNvSpPr>
            <p:nvPr/>
          </p:nvSpPr>
          <p:spPr bwMode="auto">
            <a:xfrm rot="5400000">
              <a:off x="5216117" y="24813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155"/>
            <p:cNvSpPr>
              <a:spLocks noChangeArrowheads="1"/>
            </p:cNvSpPr>
            <p:nvPr/>
          </p:nvSpPr>
          <p:spPr bwMode="auto">
            <a:xfrm rot="5400000">
              <a:off x="5216117" y="223193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57"/>
            <p:cNvSpPr>
              <a:spLocks noChangeArrowheads="1"/>
            </p:cNvSpPr>
            <p:nvPr/>
          </p:nvSpPr>
          <p:spPr bwMode="auto">
            <a:xfrm rot="5400000">
              <a:off x="5216117" y="57903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158"/>
            <p:cNvSpPr>
              <a:spLocks noChangeArrowheads="1"/>
            </p:cNvSpPr>
            <p:nvPr/>
          </p:nvSpPr>
          <p:spPr bwMode="auto">
            <a:xfrm rot="5400000">
              <a:off x="5218503" y="528736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59"/>
            <p:cNvSpPr>
              <a:spLocks noChangeArrowheads="1"/>
            </p:cNvSpPr>
            <p:nvPr/>
          </p:nvSpPr>
          <p:spPr bwMode="auto">
            <a:xfrm rot="5400000">
              <a:off x="5216117" y="553817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160"/>
            <p:cNvSpPr>
              <a:spLocks noChangeArrowheads="1"/>
            </p:cNvSpPr>
            <p:nvPr/>
          </p:nvSpPr>
          <p:spPr bwMode="auto">
            <a:xfrm rot="5400000">
              <a:off x="5215301" y="503571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AutoShape 161"/>
            <p:cNvSpPr>
              <a:spLocks noChangeArrowheads="1"/>
            </p:cNvSpPr>
            <p:nvPr/>
          </p:nvSpPr>
          <p:spPr bwMode="auto">
            <a:xfrm rot="5400000">
              <a:off x="5216117" y="47849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162"/>
            <p:cNvSpPr>
              <a:spLocks noChangeArrowheads="1"/>
            </p:cNvSpPr>
            <p:nvPr/>
          </p:nvSpPr>
          <p:spPr bwMode="auto">
            <a:xfrm rot="5400000">
              <a:off x="5216117" y="4282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163"/>
            <p:cNvSpPr>
              <a:spLocks noChangeArrowheads="1"/>
            </p:cNvSpPr>
            <p:nvPr/>
          </p:nvSpPr>
          <p:spPr bwMode="auto">
            <a:xfrm rot="5400000">
              <a:off x="5216117" y="45335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AutoShape 165"/>
            <p:cNvSpPr>
              <a:spLocks noChangeArrowheads="1"/>
            </p:cNvSpPr>
            <p:nvPr/>
          </p:nvSpPr>
          <p:spPr bwMode="auto">
            <a:xfrm rot="5400000" flipH="1">
              <a:off x="5196988" y="401211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" name="AutoShape 167"/>
            <p:cNvSpPr>
              <a:spLocks noChangeArrowheads="1"/>
            </p:cNvSpPr>
            <p:nvPr/>
          </p:nvSpPr>
          <p:spPr bwMode="auto">
            <a:xfrm rot="5400000" flipH="1">
              <a:off x="5196988" y="1969352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AutoShape 168"/>
            <p:cNvSpPr>
              <a:spLocks noChangeArrowheads="1"/>
            </p:cNvSpPr>
            <p:nvPr/>
          </p:nvSpPr>
          <p:spPr bwMode="auto">
            <a:xfrm rot="5400000" flipH="1">
              <a:off x="5196988" y="6058541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AutoShape 142"/>
            <p:cNvSpPr>
              <a:spLocks noChangeArrowheads="1"/>
            </p:cNvSpPr>
            <p:nvPr/>
          </p:nvSpPr>
          <p:spPr bwMode="auto">
            <a:xfrm rot="5400000">
              <a:off x="5397771" y="36247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" name="AutoShape 144"/>
            <p:cNvSpPr>
              <a:spLocks noChangeArrowheads="1"/>
            </p:cNvSpPr>
            <p:nvPr/>
          </p:nvSpPr>
          <p:spPr bwMode="auto">
            <a:xfrm rot="5400000">
              <a:off x="5397771" y="33739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" name="AutoShape 145"/>
            <p:cNvSpPr>
              <a:spLocks noChangeArrowheads="1"/>
            </p:cNvSpPr>
            <p:nvPr/>
          </p:nvSpPr>
          <p:spPr bwMode="auto">
            <a:xfrm rot="5400000">
              <a:off x="5395434" y="28709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AutoShape 146"/>
            <p:cNvSpPr>
              <a:spLocks noChangeArrowheads="1"/>
            </p:cNvSpPr>
            <p:nvPr/>
          </p:nvSpPr>
          <p:spPr bwMode="auto">
            <a:xfrm rot="5400000">
              <a:off x="5393049" y="31217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" name="AutoShape 152"/>
            <p:cNvSpPr>
              <a:spLocks noChangeArrowheads="1"/>
            </p:cNvSpPr>
            <p:nvPr/>
          </p:nvSpPr>
          <p:spPr bwMode="auto">
            <a:xfrm rot="5400000">
              <a:off x="5393378" y="26162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AutoShape 153"/>
            <p:cNvSpPr>
              <a:spLocks noChangeArrowheads="1"/>
            </p:cNvSpPr>
            <p:nvPr/>
          </p:nvSpPr>
          <p:spPr bwMode="auto">
            <a:xfrm rot="5400000">
              <a:off x="5397771" y="23638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AutoShape 155"/>
            <p:cNvSpPr>
              <a:spLocks noChangeArrowheads="1"/>
            </p:cNvSpPr>
            <p:nvPr/>
          </p:nvSpPr>
          <p:spPr bwMode="auto">
            <a:xfrm rot="5400000">
              <a:off x="5397771" y="21144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6" name="AutoShape 157"/>
            <p:cNvSpPr>
              <a:spLocks noChangeArrowheads="1"/>
            </p:cNvSpPr>
            <p:nvPr/>
          </p:nvSpPr>
          <p:spPr bwMode="auto">
            <a:xfrm rot="5400000">
              <a:off x="5397771" y="56728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" name="AutoShape 158"/>
            <p:cNvSpPr>
              <a:spLocks noChangeArrowheads="1"/>
            </p:cNvSpPr>
            <p:nvPr/>
          </p:nvSpPr>
          <p:spPr bwMode="auto">
            <a:xfrm rot="5400000">
              <a:off x="5400157" y="51699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AutoShape 159"/>
            <p:cNvSpPr>
              <a:spLocks noChangeArrowheads="1"/>
            </p:cNvSpPr>
            <p:nvPr/>
          </p:nvSpPr>
          <p:spPr bwMode="auto">
            <a:xfrm rot="5400000">
              <a:off x="5397771" y="54207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9" name="AutoShape 160"/>
            <p:cNvSpPr>
              <a:spLocks noChangeArrowheads="1"/>
            </p:cNvSpPr>
            <p:nvPr/>
          </p:nvSpPr>
          <p:spPr bwMode="auto">
            <a:xfrm rot="5400000">
              <a:off x="5396955" y="49182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0" name="AutoShape 161"/>
            <p:cNvSpPr>
              <a:spLocks noChangeArrowheads="1"/>
            </p:cNvSpPr>
            <p:nvPr/>
          </p:nvSpPr>
          <p:spPr bwMode="auto">
            <a:xfrm rot="5400000">
              <a:off x="5397771" y="46674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1" name="AutoShape 162"/>
            <p:cNvSpPr>
              <a:spLocks noChangeArrowheads="1"/>
            </p:cNvSpPr>
            <p:nvPr/>
          </p:nvSpPr>
          <p:spPr bwMode="auto">
            <a:xfrm rot="5400000">
              <a:off x="5397771" y="41646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" name="AutoShape 163"/>
            <p:cNvSpPr>
              <a:spLocks noChangeArrowheads="1"/>
            </p:cNvSpPr>
            <p:nvPr/>
          </p:nvSpPr>
          <p:spPr bwMode="auto">
            <a:xfrm rot="5400000">
              <a:off x="5397771" y="44160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" name="AutoShape 165"/>
            <p:cNvSpPr>
              <a:spLocks noChangeArrowheads="1"/>
            </p:cNvSpPr>
            <p:nvPr/>
          </p:nvSpPr>
          <p:spPr bwMode="auto">
            <a:xfrm rot="5400000" flipH="1">
              <a:off x="5378642" y="38946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AutoShape 167"/>
            <p:cNvSpPr>
              <a:spLocks noChangeArrowheads="1"/>
            </p:cNvSpPr>
            <p:nvPr/>
          </p:nvSpPr>
          <p:spPr bwMode="auto">
            <a:xfrm rot="5400000" flipH="1">
              <a:off x="5440385" y="1911262"/>
              <a:ext cx="16796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AutoShape 168"/>
            <p:cNvSpPr>
              <a:spLocks noChangeArrowheads="1"/>
            </p:cNvSpPr>
            <p:nvPr/>
          </p:nvSpPr>
          <p:spPr bwMode="auto">
            <a:xfrm rot="5400000" flipH="1">
              <a:off x="5325358" y="6002652"/>
              <a:ext cx="403910" cy="16853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AutoShape 142"/>
            <p:cNvSpPr>
              <a:spLocks noChangeArrowheads="1"/>
            </p:cNvSpPr>
            <p:nvPr/>
          </p:nvSpPr>
          <p:spPr bwMode="auto">
            <a:xfrm rot="5400000">
              <a:off x="5587750" y="397900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AutoShape 144"/>
            <p:cNvSpPr>
              <a:spLocks noChangeArrowheads="1"/>
            </p:cNvSpPr>
            <p:nvPr/>
          </p:nvSpPr>
          <p:spPr bwMode="auto">
            <a:xfrm rot="5400000">
              <a:off x="5587750" y="37282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AutoShape 145"/>
            <p:cNvSpPr>
              <a:spLocks noChangeArrowheads="1"/>
            </p:cNvSpPr>
            <p:nvPr/>
          </p:nvSpPr>
          <p:spPr bwMode="auto">
            <a:xfrm rot="5400000">
              <a:off x="5585413" y="322526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" name="AutoShape 146"/>
            <p:cNvSpPr>
              <a:spLocks noChangeArrowheads="1"/>
            </p:cNvSpPr>
            <p:nvPr/>
          </p:nvSpPr>
          <p:spPr bwMode="auto">
            <a:xfrm rot="5400000">
              <a:off x="5583028" y="347607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" name="AutoShape 152"/>
            <p:cNvSpPr>
              <a:spLocks noChangeArrowheads="1"/>
            </p:cNvSpPr>
            <p:nvPr/>
          </p:nvSpPr>
          <p:spPr bwMode="auto">
            <a:xfrm rot="5400000">
              <a:off x="5583357" y="2970531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2" name="AutoShape 153"/>
            <p:cNvSpPr>
              <a:spLocks noChangeArrowheads="1"/>
            </p:cNvSpPr>
            <p:nvPr/>
          </p:nvSpPr>
          <p:spPr bwMode="auto">
            <a:xfrm rot="5400000">
              <a:off x="5587750" y="27181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AutoShape 155"/>
            <p:cNvSpPr>
              <a:spLocks noChangeArrowheads="1"/>
            </p:cNvSpPr>
            <p:nvPr/>
          </p:nvSpPr>
          <p:spPr bwMode="auto">
            <a:xfrm rot="5400000">
              <a:off x="5587750" y="24687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AutoShape 157"/>
            <p:cNvSpPr>
              <a:spLocks noChangeArrowheads="1"/>
            </p:cNvSpPr>
            <p:nvPr/>
          </p:nvSpPr>
          <p:spPr bwMode="auto">
            <a:xfrm rot="5400000">
              <a:off x="5563297" y="6049257"/>
              <a:ext cx="297377" cy="17914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158"/>
            <p:cNvSpPr>
              <a:spLocks noChangeArrowheads="1"/>
            </p:cNvSpPr>
            <p:nvPr/>
          </p:nvSpPr>
          <p:spPr bwMode="auto">
            <a:xfrm rot="5400000">
              <a:off x="5590136" y="55242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AutoShape 159"/>
            <p:cNvSpPr>
              <a:spLocks noChangeArrowheads="1"/>
            </p:cNvSpPr>
            <p:nvPr/>
          </p:nvSpPr>
          <p:spPr bwMode="auto">
            <a:xfrm rot="5400000">
              <a:off x="5587750" y="57750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AutoShape 160"/>
            <p:cNvSpPr>
              <a:spLocks noChangeArrowheads="1"/>
            </p:cNvSpPr>
            <p:nvPr/>
          </p:nvSpPr>
          <p:spPr bwMode="auto">
            <a:xfrm rot="5400000">
              <a:off x="5586934" y="52725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161"/>
            <p:cNvSpPr>
              <a:spLocks noChangeArrowheads="1"/>
            </p:cNvSpPr>
            <p:nvPr/>
          </p:nvSpPr>
          <p:spPr bwMode="auto">
            <a:xfrm rot="5400000">
              <a:off x="5587750" y="50217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9" name="AutoShape 162"/>
            <p:cNvSpPr>
              <a:spLocks noChangeArrowheads="1"/>
            </p:cNvSpPr>
            <p:nvPr/>
          </p:nvSpPr>
          <p:spPr bwMode="auto">
            <a:xfrm rot="5400000">
              <a:off x="5587750" y="45188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" name="AutoShape 163"/>
            <p:cNvSpPr>
              <a:spLocks noChangeArrowheads="1"/>
            </p:cNvSpPr>
            <p:nvPr/>
          </p:nvSpPr>
          <p:spPr bwMode="auto">
            <a:xfrm rot="5400000">
              <a:off x="5587750" y="47703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1" name="AutoShape 165"/>
            <p:cNvSpPr>
              <a:spLocks noChangeArrowheads="1"/>
            </p:cNvSpPr>
            <p:nvPr/>
          </p:nvSpPr>
          <p:spPr bwMode="auto">
            <a:xfrm rot="5400000" flipH="1">
              <a:off x="5568621" y="424894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2" name="AutoShape 167"/>
            <p:cNvSpPr>
              <a:spLocks noChangeArrowheads="1"/>
            </p:cNvSpPr>
            <p:nvPr/>
          </p:nvSpPr>
          <p:spPr bwMode="auto">
            <a:xfrm rot="5400000" flipH="1">
              <a:off x="5453196" y="2088430"/>
              <a:ext cx="522253" cy="17914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5" name="AutoShape 142"/>
            <p:cNvSpPr>
              <a:spLocks noChangeArrowheads="1"/>
            </p:cNvSpPr>
            <p:nvPr/>
          </p:nvSpPr>
          <p:spPr bwMode="auto">
            <a:xfrm rot="5400000">
              <a:off x="5771617" y="38582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" name="AutoShape 144"/>
            <p:cNvSpPr>
              <a:spLocks noChangeArrowheads="1"/>
            </p:cNvSpPr>
            <p:nvPr/>
          </p:nvSpPr>
          <p:spPr bwMode="auto">
            <a:xfrm rot="5400000">
              <a:off x="5771617" y="36074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" name="AutoShape 145"/>
            <p:cNvSpPr>
              <a:spLocks noChangeArrowheads="1"/>
            </p:cNvSpPr>
            <p:nvPr/>
          </p:nvSpPr>
          <p:spPr bwMode="auto">
            <a:xfrm rot="5400000">
              <a:off x="5769280" y="31044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8" name="AutoShape 146"/>
            <p:cNvSpPr>
              <a:spLocks noChangeArrowheads="1"/>
            </p:cNvSpPr>
            <p:nvPr/>
          </p:nvSpPr>
          <p:spPr bwMode="auto">
            <a:xfrm rot="5400000">
              <a:off x="5766895" y="33552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9" name="AutoShape 152"/>
            <p:cNvSpPr>
              <a:spLocks noChangeArrowheads="1"/>
            </p:cNvSpPr>
            <p:nvPr/>
          </p:nvSpPr>
          <p:spPr bwMode="auto">
            <a:xfrm rot="5400000">
              <a:off x="5767224" y="28497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0" name="AutoShape 153"/>
            <p:cNvSpPr>
              <a:spLocks noChangeArrowheads="1"/>
            </p:cNvSpPr>
            <p:nvPr/>
          </p:nvSpPr>
          <p:spPr bwMode="auto">
            <a:xfrm rot="5400000">
              <a:off x="5771617" y="25973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1" name="AutoShape 155"/>
            <p:cNvSpPr>
              <a:spLocks noChangeArrowheads="1"/>
            </p:cNvSpPr>
            <p:nvPr/>
          </p:nvSpPr>
          <p:spPr bwMode="auto">
            <a:xfrm rot="5400000">
              <a:off x="5771617" y="23479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2" name="AutoShape 157"/>
            <p:cNvSpPr>
              <a:spLocks noChangeArrowheads="1"/>
            </p:cNvSpPr>
            <p:nvPr/>
          </p:nvSpPr>
          <p:spPr bwMode="auto">
            <a:xfrm rot="5400000">
              <a:off x="5771617" y="59063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" name="AutoShape 158"/>
            <p:cNvSpPr>
              <a:spLocks noChangeArrowheads="1"/>
            </p:cNvSpPr>
            <p:nvPr/>
          </p:nvSpPr>
          <p:spPr bwMode="auto">
            <a:xfrm rot="5400000">
              <a:off x="5774003" y="54034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4" name="AutoShape 159"/>
            <p:cNvSpPr>
              <a:spLocks noChangeArrowheads="1"/>
            </p:cNvSpPr>
            <p:nvPr/>
          </p:nvSpPr>
          <p:spPr bwMode="auto">
            <a:xfrm rot="5400000">
              <a:off x="5771617" y="56542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5770801" y="51517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" name="AutoShape 161"/>
            <p:cNvSpPr>
              <a:spLocks noChangeArrowheads="1"/>
            </p:cNvSpPr>
            <p:nvPr/>
          </p:nvSpPr>
          <p:spPr bwMode="auto">
            <a:xfrm rot="5400000">
              <a:off x="5771617" y="49009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" name="AutoShape 162"/>
            <p:cNvSpPr>
              <a:spLocks noChangeArrowheads="1"/>
            </p:cNvSpPr>
            <p:nvPr/>
          </p:nvSpPr>
          <p:spPr bwMode="auto">
            <a:xfrm rot="5400000">
              <a:off x="5771617" y="43981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" name="AutoShape 163"/>
            <p:cNvSpPr>
              <a:spLocks noChangeArrowheads="1"/>
            </p:cNvSpPr>
            <p:nvPr/>
          </p:nvSpPr>
          <p:spPr bwMode="auto">
            <a:xfrm rot="5400000">
              <a:off x="5771617" y="46495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" name="AutoShape 165"/>
            <p:cNvSpPr>
              <a:spLocks noChangeArrowheads="1"/>
            </p:cNvSpPr>
            <p:nvPr/>
          </p:nvSpPr>
          <p:spPr bwMode="auto">
            <a:xfrm rot="5400000" flipH="1">
              <a:off x="5752488" y="41281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0" name="AutoShape 167"/>
            <p:cNvSpPr>
              <a:spLocks noChangeArrowheads="1"/>
            </p:cNvSpPr>
            <p:nvPr/>
          </p:nvSpPr>
          <p:spPr bwMode="auto">
            <a:xfrm rot="5400000" flipH="1">
              <a:off x="5699829" y="2024349"/>
              <a:ext cx="402784" cy="18520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1" name="AutoShape 168"/>
            <p:cNvSpPr>
              <a:spLocks noChangeArrowheads="1"/>
            </p:cNvSpPr>
            <p:nvPr/>
          </p:nvSpPr>
          <p:spPr bwMode="auto">
            <a:xfrm rot="5400000" flipH="1">
              <a:off x="5813881" y="6115585"/>
              <a:ext cx="168666" cy="174423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" name="AutoShape 142"/>
            <p:cNvSpPr>
              <a:spLocks noChangeArrowheads="1"/>
            </p:cNvSpPr>
            <p:nvPr/>
          </p:nvSpPr>
          <p:spPr bwMode="auto">
            <a:xfrm rot="5400000">
              <a:off x="5961546" y="369798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" name="AutoShape 144"/>
            <p:cNvSpPr>
              <a:spLocks noChangeArrowheads="1"/>
            </p:cNvSpPr>
            <p:nvPr/>
          </p:nvSpPr>
          <p:spPr bwMode="auto">
            <a:xfrm rot="5400000">
              <a:off x="5961546" y="34471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" name="AutoShape 145"/>
            <p:cNvSpPr>
              <a:spLocks noChangeArrowheads="1"/>
            </p:cNvSpPr>
            <p:nvPr/>
          </p:nvSpPr>
          <p:spPr bwMode="auto">
            <a:xfrm rot="5400000">
              <a:off x="5959209" y="29442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" name="AutoShape 146"/>
            <p:cNvSpPr>
              <a:spLocks noChangeArrowheads="1"/>
            </p:cNvSpPr>
            <p:nvPr/>
          </p:nvSpPr>
          <p:spPr bwMode="auto">
            <a:xfrm rot="5400000">
              <a:off x="5956824" y="3195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" name="AutoShape 152"/>
            <p:cNvSpPr>
              <a:spLocks noChangeArrowheads="1"/>
            </p:cNvSpPr>
            <p:nvPr/>
          </p:nvSpPr>
          <p:spPr bwMode="auto">
            <a:xfrm rot="5400000">
              <a:off x="5957153" y="268950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" name="AutoShape 153"/>
            <p:cNvSpPr>
              <a:spLocks noChangeArrowheads="1"/>
            </p:cNvSpPr>
            <p:nvPr/>
          </p:nvSpPr>
          <p:spPr bwMode="auto">
            <a:xfrm rot="5400000">
              <a:off x="5961546" y="24371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9" name="AutoShape 155"/>
            <p:cNvSpPr>
              <a:spLocks noChangeArrowheads="1"/>
            </p:cNvSpPr>
            <p:nvPr/>
          </p:nvSpPr>
          <p:spPr bwMode="auto">
            <a:xfrm rot="5400000">
              <a:off x="5961546" y="218774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0" name="AutoShape 157"/>
            <p:cNvSpPr>
              <a:spLocks noChangeArrowheads="1"/>
            </p:cNvSpPr>
            <p:nvPr/>
          </p:nvSpPr>
          <p:spPr bwMode="auto">
            <a:xfrm rot="5400000">
              <a:off x="5961546" y="574611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" name="AutoShape 158"/>
            <p:cNvSpPr>
              <a:spLocks noChangeArrowheads="1"/>
            </p:cNvSpPr>
            <p:nvPr/>
          </p:nvSpPr>
          <p:spPr bwMode="auto">
            <a:xfrm rot="5400000">
              <a:off x="5963932" y="52431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" name="AutoShape 159"/>
            <p:cNvSpPr>
              <a:spLocks noChangeArrowheads="1"/>
            </p:cNvSpPr>
            <p:nvPr/>
          </p:nvSpPr>
          <p:spPr bwMode="auto">
            <a:xfrm rot="5400000">
              <a:off x="5961546" y="54939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3" name="AutoShape 160"/>
            <p:cNvSpPr>
              <a:spLocks noChangeArrowheads="1"/>
            </p:cNvSpPr>
            <p:nvPr/>
          </p:nvSpPr>
          <p:spPr bwMode="auto">
            <a:xfrm rot="5400000">
              <a:off x="5960730" y="499152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" name="AutoShape 161"/>
            <p:cNvSpPr>
              <a:spLocks noChangeArrowheads="1"/>
            </p:cNvSpPr>
            <p:nvPr/>
          </p:nvSpPr>
          <p:spPr bwMode="auto">
            <a:xfrm rot="5400000">
              <a:off x="5961546" y="47407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" name="AutoShape 162"/>
            <p:cNvSpPr>
              <a:spLocks noChangeArrowheads="1"/>
            </p:cNvSpPr>
            <p:nvPr/>
          </p:nvSpPr>
          <p:spPr bwMode="auto">
            <a:xfrm rot="5400000">
              <a:off x="5961546" y="42378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" name="AutoShape 163"/>
            <p:cNvSpPr>
              <a:spLocks noChangeArrowheads="1"/>
            </p:cNvSpPr>
            <p:nvPr/>
          </p:nvSpPr>
          <p:spPr bwMode="auto">
            <a:xfrm rot="5400000">
              <a:off x="5961546" y="448932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7" name="AutoShape 165"/>
            <p:cNvSpPr>
              <a:spLocks noChangeArrowheads="1"/>
            </p:cNvSpPr>
            <p:nvPr/>
          </p:nvSpPr>
          <p:spPr bwMode="auto">
            <a:xfrm rot="5400000" flipH="1">
              <a:off x="5942417" y="396792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" name="AutoShape 167"/>
            <p:cNvSpPr>
              <a:spLocks noChangeArrowheads="1"/>
            </p:cNvSpPr>
            <p:nvPr/>
          </p:nvSpPr>
          <p:spPr bwMode="auto">
            <a:xfrm rot="5400000" flipH="1">
              <a:off x="5965425" y="1945784"/>
              <a:ext cx="24543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9" name="AutoShape 168"/>
            <p:cNvSpPr>
              <a:spLocks noChangeArrowheads="1"/>
            </p:cNvSpPr>
            <p:nvPr/>
          </p:nvSpPr>
          <p:spPr bwMode="auto">
            <a:xfrm rot="5400000" flipH="1">
              <a:off x="5921662" y="6035105"/>
              <a:ext cx="328909" cy="17514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41" name="Группа 240"/>
          <p:cNvGrpSpPr/>
          <p:nvPr/>
        </p:nvGrpSpPr>
        <p:grpSpPr>
          <a:xfrm>
            <a:off x="8190989" y="2167385"/>
            <a:ext cx="925672" cy="4537501"/>
            <a:chOff x="9256484" y="1830660"/>
            <a:chExt cx="925672" cy="4537501"/>
          </a:xfrm>
        </p:grpSpPr>
        <p:sp>
          <p:nvSpPr>
            <p:cNvPr id="10" name="AutoShape 142"/>
            <p:cNvSpPr>
              <a:spLocks noChangeArrowheads="1"/>
            </p:cNvSpPr>
            <p:nvPr/>
          </p:nvSpPr>
          <p:spPr bwMode="auto">
            <a:xfrm rot="5400000">
              <a:off x="9613002" y="38722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44"/>
            <p:cNvSpPr>
              <a:spLocks noChangeArrowheads="1"/>
            </p:cNvSpPr>
            <p:nvPr/>
          </p:nvSpPr>
          <p:spPr bwMode="auto">
            <a:xfrm rot="5400000">
              <a:off x="9613002" y="362139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145"/>
            <p:cNvSpPr>
              <a:spLocks noChangeArrowheads="1"/>
            </p:cNvSpPr>
            <p:nvPr/>
          </p:nvSpPr>
          <p:spPr bwMode="auto">
            <a:xfrm rot="5400000">
              <a:off x="9610665" y="31223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146"/>
            <p:cNvSpPr>
              <a:spLocks noChangeArrowheads="1"/>
            </p:cNvSpPr>
            <p:nvPr/>
          </p:nvSpPr>
          <p:spPr bwMode="auto">
            <a:xfrm rot="5400000">
              <a:off x="9613002" y="33731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152"/>
            <p:cNvSpPr>
              <a:spLocks noChangeArrowheads="1"/>
            </p:cNvSpPr>
            <p:nvPr/>
          </p:nvSpPr>
          <p:spPr bwMode="auto">
            <a:xfrm rot="5400000">
              <a:off x="9613002" y="287066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53"/>
            <p:cNvSpPr>
              <a:spLocks noChangeArrowheads="1"/>
            </p:cNvSpPr>
            <p:nvPr/>
          </p:nvSpPr>
          <p:spPr bwMode="auto">
            <a:xfrm rot="5400000">
              <a:off x="9613002" y="26198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55"/>
            <p:cNvSpPr>
              <a:spLocks noChangeArrowheads="1"/>
            </p:cNvSpPr>
            <p:nvPr/>
          </p:nvSpPr>
          <p:spPr bwMode="auto">
            <a:xfrm rot="5400000">
              <a:off x="9613002" y="23664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157"/>
            <p:cNvSpPr>
              <a:spLocks noChangeArrowheads="1"/>
            </p:cNvSpPr>
            <p:nvPr/>
          </p:nvSpPr>
          <p:spPr bwMode="auto">
            <a:xfrm rot="5400000">
              <a:off x="9613002" y="59203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58"/>
            <p:cNvSpPr>
              <a:spLocks noChangeArrowheads="1"/>
            </p:cNvSpPr>
            <p:nvPr/>
          </p:nvSpPr>
          <p:spPr bwMode="auto">
            <a:xfrm rot="5400000">
              <a:off x="9610665" y="54212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AutoShape 159"/>
            <p:cNvSpPr>
              <a:spLocks noChangeArrowheads="1"/>
            </p:cNvSpPr>
            <p:nvPr/>
          </p:nvSpPr>
          <p:spPr bwMode="auto">
            <a:xfrm rot="5400000">
              <a:off x="9613002" y="56720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AutoShape 160"/>
            <p:cNvSpPr>
              <a:spLocks noChangeArrowheads="1"/>
            </p:cNvSpPr>
            <p:nvPr/>
          </p:nvSpPr>
          <p:spPr bwMode="auto">
            <a:xfrm rot="5400000">
              <a:off x="9607463" y="51696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161"/>
            <p:cNvSpPr>
              <a:spLocks noChangeArrowheads="1"/>
            </p:cNvSpPr>
            <p:nvPr/>
          </p:nvSpPr>
          <p:spPr bwMode="auto">
            <a:xfrm rot="5400000">
              <a:off x="9613002" y="49187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162"/>
            <p:cNvSpPr>
              <a:spLocks noChangeArrowheads="1"/>
            </p:cNvSpPr>
            <p:nvPr/>
          </p:nvSpPr>
          <p:spPr bwMode="auto">
            <a:xfrm rot="5400000">
              <a:off x="9613002" y="44120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163"/>
            <p:cNvSpPr>
              <a:spLocks noChangeArrowheads="1"/>
            </p:cNvSpPr>
            <p:nvPr/>
          </p:nvSpPr>
          <p:spPr bwMode="auto">
            <a:xfrm rot="5400000">
              <a:off x="9613002" y="46654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165"/>
            <p:cNvSpPr>
              <a:spLocks noChangeArrowheads="1"/>
            </p:cNvSpPr>
            <p:nvPr/>
          </p:nvSpPr>
          <p:spPr bwMode="auto">
            <a:xfrm rot="5400000" flipH="1">
              <a:off x="9593873" y="4142141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167"/>
            <p:cNvSpPr>
              <a:spLocks noChangeArrowheads="1"/>
            </p:cNvSpPr>
            <p:nvPr/>
          </p:nvSpPr>
          <p:spPr bwMode="auto">
            <a:xfrm rot="5400000" flipH="1">
              <a:off x="9492737" y="1996432"/>
              <a:ext cx="492032" cy="1775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68"/>
            <p:cNvSpPr>
              <a:spLocks noChangeArrowheads="1"/>
            </p:cNvSpPr>
            <p:nvPr/>
          </p:nvSpPr>
          <p:spPr bwMode="auto">
            <a:xfrm rot="5400000" flipH="1">
              <a:off x="9627336" y="6155109"/>
              <a:ext cx="216604" cy="17126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142"/>
            <p:cNvSpPr>
              <a:spLocks noChangeArrowheads="1"/>
            </p:cNvSpPr>
            <p:nvPr/>
          </p:nvSpPr>
          <p:spPr bwMode="auto">
            <a:xfrm rot="5400000">
              <a:off x="9789811" y="37372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AutoShape 144"/>
            <p:cNvSpPr>
              <a:spLocks noChangeArrowheads="1"/>
            </p:cNvSpPr>
            <p:nvPr/>
          </p:nvSpPr>
          <p:spPr bwMode="auto">
            <a:xfrm rot="5400000">
              <a:off x="9789811" y="348639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AutoShape 145"/>
            <p:cNvSpPr>
              <a:spLocks noChangeArrowheads="1"/>
            </p:cNvSpPr>
            <p:nvPr/>
          </p:nvSpPr>
          <p:spPr bwMode="auto">
            <a:xfrm rot="5400000">
              <a:off x="9787474" y="298732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146"/>
            <p:cNvSpPr>
              <a:spLocks noChangeArrowheads="1"/>
            </p:cNvSpPr>
            <p:nvPr/>
          </p:nvSpPr>
          <p:spPr bwMode="auto">
            <a:xfrm rot="5400000">
              <a:off x="9789811" y="32381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152"/>
            <p:cNvSpPr>
              <a:spLocks noChangeArrowheads="1"/>
            </p:cNvSpPr>
            <p:nvPr/>
          </p:nvSpPr>
          <p:spPr bwMode="auto">
            <a:xfrm rot="5400000">
              <a:off x="9789811" y="27356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153"/>
            <p:cNvSpPr>
              <a:spLocks noChangeArrowheads="1"/>
            </p:cNvSpPr>
            <p:nvPr/>
          </p:nvSpPr>
          <p:spPr bwMode="auto">
            <a:xfrm rot="5400000">
              <a:off x="9789811" y="248485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AutoShape 155"/>
            <p:cNvSpPr>
              <a:spLocks noChangeArrowheads="1"/>
            </p:cNvSpPr>
            <p:nvPr/>
          </p:nvSpPr>
          <p:spPr bwMode="auto">
            <a:xfrm rot="5400000">
              <a:off x="9789811" y="22314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AutoShape 157"/>
            <p:cNvSpPr>
              <a:spLocks noChangeArrowheads="1"/>
            </p:cNvSpPr>
            <p:nvPr/>
          </p:nvSpPr>
          <p:spPr bwMode="auto">
            <a:xfrm rot="5400000">
              <a:off x="9789811" y="578533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AutoShape 158"/>
            <p:cNvSpPr>
              <a:spLocks noChangeArrowheads="1"/>
            </p:cNvSpPr>
            <p:nvPr/>
          </p:nvSpPr>
          <p:spPr bwMode="auto">
            <a:xfrm rot="5400000">
              <a:off x="9787474" y="52862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159"/>
            <p:cNvSpPr>
              <a:spLocks noChangeArrowheads="1"/>
            </p:cNvSpPr>
            <p:nvPr/>
          </p:nvSpPr>
          <p:spPr bwMode="auto">
            <a:xfrm rot="5400000">
              <a:off x="9789811" y="55370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utoShape 160"/>
            <p:cNvSpPr>
              <a:spLocks noChangeArrowheads="1"/>
            </p:cNvSpPr>
            <p:nvPr/>
          </p:nvSpPr>
          <p:spPr bwMode="auto">
            <a:xfrm rot="5400000">
              <a:off x="9784272" y="50346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161"/>
            <p:cNvSpPr>
              <a:spLocks noChangeArrowheads="1"/>
            </p:cNvSpPr>
            <p:nvPr/>
          </p:nvSpPr>
          <p:spPr bwMode="auto">
            <a:xfrm rot="5400000">
              <a:off x="9789811" y="47837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162"/>
            <p:cNvSpPr>
              <a:spLocks noChangeArrowheads="1"/>
            </p:cNvSpPr>
            <p:nvPr/>
          </p:nvSpPr>
          <p:spPr bwMode="auto">
            <a:xfrm rot="5400000">
              <a:off x="9789811" y="42770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163"/>
            <p:cNvSpPr>
              <a:spLocks noChangeArrowheads="1"/>
            </p:cNvSpPr>
            <p:nvPr/>
          </p:nvSpPr>
          <p:spPr bwMode="auto">
            <a:xfrm rot="5400000">
              <a:off x="9789811" y="45304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165"/>
            <p:cNvSpPr>
              <a:spLocks noChangeArrowheads="1"/>
            </p:cNvSpPr>
            <p:nvPr/>
          </p:nvSpPr>
          <p:spPr bwMode="auto">
            <a:xfrm rot="5400000" flipH="1">
              <a:off x="9770681" y="400714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167"/>
            <p:cNvSpPr>
              <a:spLocks noChangeArrowheads="1"/>
            </p:cNvSpPr>
            <p:nvPr/>
          </p:nvSpPr>
          <p:spPr bwMode="auto">
            <a:xfrm rot="5400000" flipH="1">
              <a:off x="9729509" y="1935619"/>
              <a:ext cx="357881" cy="16327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AutoShape 168"/>
            <p:cNvSpPr>
              <a:spLocks noChangeArrowheads="1"/>
            </p:cNvSpPr>
            <p:nvPr/>
          </p:nvSpPr>
          <p:spPr bwMode="auto">
            <a:xfrm rot="5400000" flipH="1">
              <a:off x="9727085" y="6097166"/>
              <a:ext cx="370721" cy="17127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169"/>
            <p:cNvSpPr>
              <a:spLocks noChangeArrowheads="1"/>
            </p:cNvSpPr>
            <p:nvPr/>
          </p:nvSpPr>
          <p:spPr bwMode="auto">
            <a:xfrm rot="5400000">
              <a:off x="9493126" y="4568366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170"/>
            <p:cNvSpPr>
              <a:spLocks noChangeArrowheads="1"/>
            </p:cNvSpPr>
            <p:nvPr/>
          </p:nvSpPr>
          <p:spPr bwMode="auto">
            <a:xfrm rot="5400000" flipH="1">
              <a:off x="9502479" y="5541844"/>
              <a:ext cx="824694" cy="132411"/>
            </a:xfrm>
            <a:prstGeom prst="rightArrow">
              <a:avLst>
                <a:gd name="adj1" fmla="val 62352"/>
                <a:gd name="adj2" fmla="val 117605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171"/>
            <p:cNvSpPr>
              <a:spLocks noChangeArrowheads="1"/>
            </p:cNvSpPr>
            <p:nvPr/>
          </p:nvSpPr>
          <p:spPr bwMode="auto">
            <a:xfrm rot="5400000">
              <a:off x="9493126" y="2514282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172"/>
            <p:cNvSpPr>
              <a:spLocks noChangeArrowheads="1"/>
            </p:cNvSpPr>
            <p:nvPr/>
          </p:nvSpPr>
          <p:spPr bwMode="auto">
            <a:xfrm rot="5400000" flipH="1">
              <a:off x="9505029" y="3490312"/>
              <a:ext cx="819593" cy="132411"/>
            </a:xfrm>
            <a:prstGeom prst="rightArrow">
              <a:avLst>
                <a:gd name="adj1" fmla="val 62352"/>
                <a:gd name="adj2" fmla="val 116877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142"/>
            <p:cNvSpPr>
              <a:spLocks noChangeArrowheads="1"/>
            </p:cNvSpPr>
            <p:nvPr/>
          </p:nvSpPr>
          <p:spPr bwMode="auto">
            <a:xfrm rot="5400000">
              <a:off x="9410934" y="446757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144"/>
            <p:cNvSpPr>
              <a:spLocks noChangeArrowheads="1"/>
            </p:cNvSpPr>
            <p:nvPr/>
          </p:nvSpPr>
          <p:spPr bwMode="auto">
            <a:xfrm rot="5400000">
              <a:off x="9410934" y="42167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145"/>
            <p:cNvSpPr>
              <a:spLocks noChangeArrowheads="1"/>
            </p:cNvSpPr>
            <p:nvPr/>
          </p:nvSpPr>
          <p:spPr bwMode="auto">
            <a:xfrm rot="5400000">
              <a:off x="9408597" y="37176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146"/>
            <p:cNvSpPr>
              <a:spLocks noChangeArrowheads="1"/>
            </p:cNvSpPr>
            <p:nvPr/>
          </p:nvSpPr>
          <p:spPr bwMode="auto">
            <a:xfrm rot="5400000">
              <a:off x="9410934" y="39685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AutoShape 152"/>
            <p:cNvSpPr>
              <a:spLocks noChangeArrowheads="1"/>
            </p:cNvSpPr>
            <p:nvPr/>
          </p:nvSpPr>
          <p:spPr bwMode="auto">
            <a:xfrm rot="5400000">
              <a:off x="9410934" y="34660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153"/>
            <p:cNvSpPr>
              <a:spLocks noChangeArrowheads="1"/>
            </p:cNvSpPr>
            <p:nvPr/>
          </p:nvSpPr>
          <p:spPr bwMode="auto">
            <a:xfrm rot="5400000">
              <a:off x="9410934" y="32152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155"/>
            <p:cNvSpPr>
              <a:spLocks noChangeArrowheads="1"/>
            </p:cNvSpPr>
            <p:nvPr/>
          </p:nvSpPr>
          <p:spPr bwMode="auto">
            <a:xfrm rot="5400000">
              <a:off x="9410934" y="29618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158"/>
            <p:cNvSpPr>
              <a:spLocks noChangeArrowheads="1"/>
            </p:cNvSpPr>
            <p:nvPr/>
          </p:nvSpPr>
          <p:spPr bwMode="auto">
            <a:xfrm rot="5400000">
              <a:off x="9345912" y="6079320"/>
              <a:ext cx="369414" cy="170041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160"/>
            <p:cNvSpPr>
              <a:spLocks noChangeArrowheads="1"/>
            </p:cNvSpPr>
            <p:nvPr/>
          </p:nvSpPr>
          <p:spPr bwMode="auto">
            <a:xfrm rot="5400000">
              <a:off x="9405395" y="57649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AutoShape 161"/>
            <p:cNvSpPr>
              <a:spLocks noChangeArrowheads="1"/>
            </p:cNvSpPr>
            <p:nvPr/>
          </p:nvSpPr>
          <p:spPr bwMode="auto">
            <a:xfrm rot="5400000">
              <a:off x="9410934" y="55141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162"/>
            <p:cNvSpPr>
              <a:spLocks noChangeArrowheads="1"/>
            </p:cNvSpPr>
            <p:nvPr/>
          </p:nvSpPr>
          <p:spPr bwMode="auto">
            <a:xfrm rot="5400000">
              <a:off x="9410934" y="500744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63"/>
            <p:cNvSpPr>
              <a:spLocks noChangeArrowheads="1"/>
            </p:cNvSpPr>
            <p:nvPr/>
          </p:nvSpPr>
          <p:spPr bwMode="auto">
            <a:xfrm rot="5400000">
              <a:off x="9410934" y="52608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165"/>
            <p:cNvSpPr>
              <a:spLocks noChangeArrowheads="1"/>
            </p:cNvSpPr>
            <p:nvPr/>
          </p:nvSpPr>
          <p:spPr bwMode="auto">
            <a:xfrm rot="5400000" flipH="1">
              <a:off x="9391804" y="4737509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167"/>
            <p:cNvSpPr>
              <a:spLocks noChangeArrowheads="1"/>
            </p:cNvSpPr>
            <p:nvPr/>
          </p:nvSpPr>
          <p:spPr bwMode="auto">
            <a:xfrm rot="5400000" flipH="1">
              <a:off x="9391804" y="269362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AutoShape 169"/>
            <p:cNvSpPr>
              <a:spLocks noChangeArrowheads="1"/>
            </p:cNvSpPr>
            <p:nvPr/>
          </p:nvSpPr>
          <p:spPr bwMode="auto">
            <a:xfrm rot="5400000">
              <a:off x="9114249" y="5298734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AutoShape 171"/>
            <p:cNvSpPr>
              <a:spLocks noChangeArrowheads="1"/>
            </p:cNvSpPr>
            <p:nvPr/>
          </p:nvSpPr>
          <p:spPr bwMode="auto">
            <a:xfrm rot="5400000">
              <a:off x="9114249" y="3244651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AutoShape 172"/>
            <p:cNvSpPr>
              <a:spLocks noChangeArrowheads="1"/>
            </p:cNvSpPr>
            <p:nvPr/>
          </p:nvSpPr>
          <p:spPr bwMode="auto">
            <a:xfrm rot="5400000" flipH="1">
              <a:off x="9126152" y="4220680"/>
              <a:ext cx="819593" cy="132411"/>
            </a:xfrm>
            <a:prstGeom prst="rightArrow">
              <a:avLst>
                <a:gd name="adj1" fmla="val 62352"/>
                <a:gd name="adj2" fmla="val 116877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" name="AutoShape 157"/>
            <p:cNvSpPr>
              <a:spLocks noChangeArrowheads="1"/>
            </p:cNvSpPr>
            <p:nvPr/>
          </p:nvSpPr>
          <p:spPr bwMode="auto">
            <a:xfrm rot="5400000">
              <a:off x="9416788" y="242029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" name="AutoShape 158"/>
            <p:cNvSpPr>
              <a:spLocks noChangeArrowheads="1"/>
            </p:cNvSpPr>
            <p:nvPr/>
          </p:nvSpPr>
          <p:spPr bwMode="auto">
            <a:xfrm rot="5400000">
              <a:off x="9388996" y="1901622"/>
              <a:ext cx="295866" cy="17095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" name="AutoShape 159"/>
            <p:cNvSpPr>
              <a:spLocks noChangeArrowheads="1"/>
            </p:cNvSpPr>
            <p:nvPr/>
          </p:nvSpPr>
          <p:spPr bwMode="auto">
            <a:xfrm rot="5400000">
              <a:off x="9416788" y="21720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" name="AutoShape 170"/>
            <p:cNvSpPr>
              <a:spLocks noChangeArrowheads="1"/>
            </p:cNvSpPr>
            <p:nvPr/>
          </p:nvSpPr>
          <p:spPr bwMode="auto">
            <a:xfrm rot="5400000" flipH="1">
              <a:off x="9129456" y="2176801"/>
              <a:ext cx="824694" cy="132411"/>
            </a:xfrm>
            <a:prstGeom prst="rightArrow">
              <a:avLst>
                <a:gd name="adj1" fmla="val 62352"/>
                <a:gd name="adj2" fmla="val 117605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" name="AutoShape 142"/>
            <p:cNvSpPr>
              <a:spLocks noChangeArrowheads="1"/>
            </p:cNvSpPr>
            <p:nvPr/>
          </p:nvSpPr>
          <p:spPr bwMode="auto">
            <a:xfrm rot="5400000">
              <a:off x="9967484" y="36547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" name="AutoShape 144"/>
            <p:cNvSpPr>
              <a:spLocks noChangeArrowheads="1"/>
            </p:cNvSpPr>
            <p:nvPr/>
          </p:nvSpPr>
          <p:spPr bwMode="auto">
            <a:xfrm rot="5400000">
              <a:off x="9967484" y="340394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" name="AutoShape 145"/>
            <p:cNvSpPr>
              <a:spLocks noChangeArrowheads="1"/>
            </p:cNvSpPr>
            <p:nvPr/>
          </p:nvSpPr>
          <p:spPr bwMode="auto">
            <a:xfrm rot="5400000">
              <a:off x="9965147" y="2904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" name="AutoShape 146"/>
            <p:cNvSpPr>
              <a:spLocks noChangeArrowheads="1"/>
            </p:cNvSpPr>
            <p:nvPr/>
          </p:nvSpPr>
          <p:spPr bwMode="auto">
            <a:xfrm rot="5400000">
              <a:off x="9967484" y="31556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" name="AutoShape 152"/>
            <p:cNvSpPr>
              <a:spLocks noChangeArrowheads="1"/>
            </p:cNvSpPr>
            <p:nvPr/>
          </p:nvSpPr>
          <p:spPr bwMode="auto">
            <a:xfrm rot="5400000">
              <a:off x="9967484" y="265321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" name="AutoShape 153"/>
            <p:cNvSpPr>
              <a:spLocks noChangeArrowheads="1"/>
            </p:cNvSpPr>
            <p:nvPr/>
          </p:nvSpPr>
          <p:spPr bwMode="auto">
            <a:xfrm rot="5400000">
              <a:off x="9967484" y="240240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0" name="AutoShape 155"/>
            <p:cNvSpPr>
              <a:spLocks noChangeArrowheads="1"/>
            </p:cNvSpPr>
            <p:nvPr/>
          </p:nvSpPr>
          <p:spPr bwMode="auto">
            <a:xfrm rot="5400000">
              <a:off x="9967484" y="214904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1" name="AutoShape 157"/>
            <p:cNvSpPr>
              <a:spLocks noChangeArrowheads="1"/>
            </p:cNvSpPr>
            <p:nvPr/>
          </p:nvSpPr>
          <p:spPr bwMode="auto">
            <a:xfrm rot="5400000">
              <a:off x="9967484" y="570288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" name="AutoShape 158"/>
            <p:cNvSpPr>
              <a:spLocks noChangeArrowheads="1"/>
            </p:cNvSpPr>
            <p:nvPr/>
          </p:nvSpPr>
          <p:spPr bwMode="auto">
            <a:xfrm rot="5400000">
              <a:off x="9965147" y="520381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" name="AutoShape 159"/>
            <p:cNvSpPr>
              <a:spLocks noChangeArrowheads="1"/>
            </p:cNvSpPr>
            <p:nvPr/>
          </p:nvSpPr>
          <p:spPr bwMode="auto">
            <a:xfrm rot="5400000">
              <a:off x="9967484" y="54546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" name="AutoShape 160"/>
            <p:cNvSpPr>
              <a:spLocks noChangeArrowheads="1"/>
            </p:cNvSpPr>
            <p:nvPr/>
          </p:nvSpPr>
          <p:spPr bwMode="auto">
            <a:xfrm rot="5400000">
              <a:off x="9961945" y="49521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" name="AutoShape 161"/>
            <p:cNvSpPr>
              <a:spLocks noChangeArrowheads="1"/>
            </p:cNvSpPr>
            <p:nvPr/>
          </p:nvSpPr>
          <p:spPr bwMode="auto">
            <a:xfrm rot="5400000">
              <a:off x="9967484" y="470134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" name="AutoShape 162"/>
            <p:cNvSpPr>
              <a:spLocks noChangeArrowheads="1"/>
            </p:cNvSpPr>
            <p:nvPr/>
          </p:nvSpPr>
          <p:spPr bwMode="auto">
            <a:xfrm rot="5400000">
              <a:off x="9967484" y="41946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7" name="AutoShape 163"/>
            <p:cNvSpPr>
              <a:spLocks noChangeArrowheads="1"/>
            </p:cNvSpPr>
            <p:nvPr/>
          </p:nvSpPr>
          <p:spPr bwMode="auto">
            <a:xfrm rot="5400000">
              <a:off x="9967484" y="44479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" name="AutoShape 165"/>
            <p:cNvSpPr>
              <a:spLocks noChangeArrowheads="1"/>
            </p:cNvSpPr>
            <p:nvPr/>
          </p:nvSpPr>
          <p:spPr bwMode="auto">
            <a:xfrm rot="5400000" flipH="1">
              <a:off x="9948355" y="392468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9" name="AutoShape 167"/>
            <p:cNvSpPr>
              <a:spLocks noChangeArrowheads="1"/>
            </p:cNvSpPr>
            <p:nvPr/>
          </p:nvSpPr>
          <p:spPr bwMode="auto">
            <a:xfrm rot="5400000" flipH="1">
              <a:off x="9959251" y="1890838"/>
              <a:ext cx="268138" cy="177672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" name="AutoShape 168"/>
            <p:cNvSpPr>
              <a:spLocks noChangeArrowheads="1"/>
            </p:cNvSpPr>
            <p:nvPr/>
          </p:nvSpPr>
          <p:spPr bwMode="auto">
            <a:xfrm rot="5400000" flipH="1">
              <a:off x="9866302" y="6053171"/>
              <a:ext cx="453173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" name="AutoShape 142"/>
            <p:cNvSpPr>
              <a:spLocks noChangeArrowheads="1"/>
            </p:cNvSpPr>
            <p:nvPr/>
          </p:nvSpPr>
          <p:spPr bwMode="auto">
            <a:xfrm rot="5400000">
              <a:off x="9225022" y="37997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" name="AutoShape 144"/>
            <p:cNvSpPr>
              <a:spLocks noChangeArrowheads="1"/>
            </p:cNvSpPr>
            <p:nvPr/>
          </p:nvSpPr>
          <p:spPr bwMode="auto">
            <a:xfrm rot="5400000">
              <a:off x="9225022" y="354892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" name="AutoShape 145"/>
            <p:cNvSpPr>
              <a:spLocks noChangeArrowheads="1"/>
            </p:cNvSpPr>
            <p:nvPr/>
          </p:nvSpPr>
          <p:spPr bwMode="auto">
            <a:xfrm rot="5400000">
              <a:off x="9222685" y="30498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7" name="AutoShape 146"/>
            <p:cNvSpPr>
              <a:spLocks noChangeArrowheads="1"/>
            </p:cNvSpPr>
            <p:nvPr/>
          </p:nvSpPr>
          <p:spPr bwMode="auto">
            <a:xfrm rot="5400000">
              <a:off x="9225022" y="33006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8" name="AutoShape 152"/>
            <p:cNvSpPr>
              <a:spLocks noChangeArrowheads="1"/>
            </p:cNvSpPr>
            <p:nvPr/>
          </p:nvSpPr>
          <p:spPr bwMode="auto">
            <a:xfrm rot="5400000">
              <a:off x="9225022" y="27982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" name="AutoShape 153"/>
            <p:cNvSpPr>
              <a:spLocks noChangeArrowheads="1"/>
            </p:cNvSpPr>
            <p:nvPr/>
          </p:nvSpPr>
          <p:spPr bwMode="auto">
            <a:xfrm rot="5400000">
              <a:off x="9225022" y="25473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" name="AutoShape 155"/>
            <p:cNvSpPr>
              <a:spLocks noChangeArrowheads="1"/>
            </p:cNvSpPr>
            <p:nvPr/>
          </p:nvSpPr>
          <p:spPr bwMode="auto">
            <a:xfrm rot="5400000">
              <a:off x="9225022" y="22940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1" name="AutoShape 157"/>
            <p:cNvSpPr>
              <a:spLocks noChangeArrowheads="1"/>
            </p:cNvSpPr>
            <p:nvPr/>
          </p:nvSpPr>
          <p:spPr bwMode="auto">
            <a:xfrm rot="5400000">
              <a:off x="9225022" y="584787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2" name="AutoShape 158"/>
            <p:cNvSpPr>
              <a:spLocks noChangeArrowheads="1"/>
            </p:cNvSpPr>
            <p:nvPr/>
          </p:nvSpPr>
          <p:spPr bwMode="auto">
            <a:xfrm rot="5400000">
              <a:off x="9222685" y="53488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3" name="AutoShape 159"/>
            <p:cNvSpPr>
              <a:spLocks noChangeArrowheads="1"/>
            </p:cNvSpPr>
            <p:nvPr/>
          </p:nvSpPr>
          <p:spPr bwMode="auto">
            <a:xfrm rot="5400000">
              <a:off x="9225022" y="55996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4" name="AutoShape 160"/>
            <p:cNvSpPr>
              <a:spLocks noChangeArrowheads="1"/>
            </p:cNvSpPr>
            <p:nvPr/>
          </p:nvSpPr>
          <p:spPr bwMode="auto">
            <a:xfrm rot="5400000">
              <a:off x="9219483" y="509714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" name="AutoShape 161"/>
            <p:cNvSpPr>
              <a:spLocks noChangeArrowheads="1"/>
            </p:cNvSpPr>
            <p:nvPr/>
          </p:nvSpPr>
          <p:spPr bwMode="auto">
            <a:xfrm rot="5400000">
              <a:off x="9225022" y="48463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6" name="AutoShape 162"/>
            <p:cNvSpPr>
              <a:spLocks noChangeArrowheads="1"/>
            </p:cNvSpPr>
            <p:nvPr/>
          </p:nvSpPr>
          <p:spPr bwMode="auto">
            <a:xfrm rot="5400000">
              <a:off x="9225022" y="433961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" name="AutoShape 163"/>
            <p:cNvSpPr>
              <a:spLocks noChangeArrowheads="1"/>
            </p:cNvSpPr>
            <p:nvPr/>
          </p:nvSpPr>
          <p:spPr bwMode="auto">
            <a:xfrm rot="5400000">
              <a:off x="9225022" y="45929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8" name="AutoShape 165"/>
            <p:cNvSpPr>
              <a:spLocks noChangeArrowheads="1"/>
            </p:cNvSpPr>
            <p:nvPr/>
          </p:nvSpPr>
          <p:spPr bwMode="auto">
            <a:xfrm rot="5400000" flipH="1">
              <a:off x="9205893" y="40696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9" name="AutoShape 167"/>
            <p:cNvSpPr>
              <a:spLocks noChangeArrowheads="1"/>
            </p:cNvSpPr>
            <p:nvPr/>
          </p:nvSpPr>
          <p:spPr bwMode="auto">
            <a:xfrm rot="5400000" flipH="1">
              <a:off x="9142233" y="1959800"/>
              <a:ext cx="418723" cy="179145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0" name="AutoShape 168"/>
            <p:cNvSpPr>
              <a:spLocks noChangeArrowheads="1"/>
            </p:cNvSpPr>
            <p:nvPr/>
          </p:nvSpPr>
          <p:spPr bwMode="auto">
            <a:xfrm rot="5400000" flipH="1">
              <a:off x="9205893" y="611610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630602" y="28492"/>
            <a:ext cx="7388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Морфодинамика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Растительной Ткани»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10414011" y="39508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4" name="Рисунок 273"/>
          <p:cNvPicPr>
            <a:picLocks noChangeAspect="1"/>
          </p:cNvPicPr>
          <p:nvPr/>
        </p:nvPicPr>
        <p:blipFill rotWithShape="1">
          <a:blip r:embed="rId3"/>
          <a:srcRect l="4264" t="3309" r="4197" b="3402"/>
          <a:stretch/>
        </p:blipFill>
        <p:spPr>
          <a:xfrm rot="16200000">
            <a:off x="5374191" y="2353085"/>
            <a:ext cx="2322245" cy="2218805"/>
          </a:xfrm>
          <a:prstGeom prst="rect">
            <a:avLst/>
          </a:prstGeom>
        </p:spPr>
      </p:pic>
      <p:pic>
        <p:nvPicPr>
          <p:cNvPr id="276" name="Рисунок 2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60104" y="4823760"/>
            <a:ext cx="1140529" cy="2663290"/>
          </a:xfrm>
          <a:prstGeom prst="rect">
            <a:avLst/>
          </a:prstGeom>
        </p:spPr>
      </p:pic>
      <p:sp>
        <p:nvSpPr>
          <p:cNvPr id="277" name="Стрелка вниз 276"/>
          <p:cNvSpPr/>
          <p:nvPr/>
        </p:nvSpPr>
        <p:spPr>
          <a:xfrm>
            <a:off x="6174726" y="46163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74" y="2327435"/>
            <a:ext cx="3163662" cy="2179592"/>
          </a:xfrm>
          <a:prstGeom prst="rect">
            <a:avLst/>
          </a:prstGeom>
        </p:spPr>
      </p:pic>
      <p:sp>
        <p:nvSpPr>
          <p:cNvPr id="61" name="Стрелка вниз 60"/>
          <p:cNvSpPr/>
          <p:nvPr/>
        </p:nvSpPr>
        <p:spPr>
          <a:xfrm>
            <a:off x="1776280" y="41121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8" name="Рисунок 2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9" y="5473233"/>
            <a:ext cx="3740260" cy="1260000"/>
          </a:xfrm>
          <a:prstGeom prst="rect">
            <a:avLst/>
          </a:prstGeom>
        </p:spPr>
      </p:pic>
      <p:pic>
        <p:nvPicPr>
          <p:cNvPr id="221" name="Рисунок 2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00" y="5517594"/>
            <a:ext cx="3506087" cy="126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53865" y="2252800"/>
            <a:ext cx="183916" cy="4378257"/>
            <a:chOff x="281160" y="2114047"/>
            <a:chExt cx="183916" cy="4378257"/>
          </a:xfrm>
        </p:grpSpPr>
        <p:sp>
          <p:nvSpPr>
            <p:cNvPr id="73" name="AutoShape 142"/>
            <p:cNvSpPr>
              <a:spLocks noChangeArrowheads="1"/>
            </p:cNvSpPr>
            <p:nvPr/>
          </p:nvSpPr>
          <p:spPr bwMode="auto">
            <a:xfrm rot="5400000">
              <a:off x="248881" y="394299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AutoShape 144"/>
            <p:cNvSpPr>
              <a:spLocks noChangeArrowheads="1"/>
            </p:cNvSpPr>
            <p:nvPr/>
          </p:nvSpPr>
          <p:spPr bwMode="auto">
            <a:xfrm rot="5400000">
              <a:off x="248881" y="36921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AutoShape 145"/>
            <p:cNvSpPr>
              <a:spLocks noChangeArrowheads="1"/>
            </p:cNvSpPr>
            <p:nvPr/>
          </p:nvSpPr>
          <p:spPr bwMode="auto">
            <a:xfrm rot="5400000">
              <a:off x="246544" y="31892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46"/>
            <p:cNvSpPr>
              <a:spLocks noChangeArrowheads="1"/>
            </p:cNvSpPr>
            <p:nvPr/>
          </p:nvSpPr>
          <p:spPr bwMode="auto">
            <a:xfrm rot="5400000">
              <a:off x="244159" y="34400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AutoShape 152"/>
            <p:cNvSpPr>
              <a:spLocks noChangeArrowheads="1"/>
            </p:cNvSpPr>
            <p:nvPr/>
          </p:nvSpPr>
          <p:spPr bwMode="auto">
            <a:xfrm rot="5400000">
              <a:off x="244488" y="2934518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AutoShape 153"/>
            <p:cNvSpPr>
              <a:spLocks noChangeArrowheads="1"/>
            </p:cNvSpPr>
            <p:nvPr/>
          </p:nvSpPr>
          <p:spPr bwMode="auto">
            <a:xfrm rot="5400000">
              <a:off x="248881" y="26821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55"/>
            <p:cNvSpPr>
              <a:spLocks noChangeArrowheads="1"/>
            </p:cNvSpPr>
            <p:nvPr/>
          </p:nvSpPr>
          <p:spPr bwMode="auto">
            <a:xfrm rot="5400000">
              <a:off x="248881" y="24327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utoShape 157"/>
            <p:cNvSpPr>
              <a:spLocks noChangeArrowheads="1"/>
            </p:cNvSpPr>
            <p:nvPr/>
          </p:nvSpPr>
          <p:spPr bwMode="auto">
            <a:xfrm rot="5400000">
              <a:off x="248881" y="599112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158"/>
            <p:cNvSpPr>
              <a:spLocks noChangeArrowheads="1"/>
            </p:cNvSpPr>
            <p:nvPr/>
          </p:nvSpPr>
          <p:spPr bwMode="auto">
            <a:xfrm rot="5400000">
              <a:off x="251267" y="54881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59"/>
            <p:cNvSpPr>
              <a:spLocks noChangeArrowheads="1"/>
            </p:cNvSpPr>
            <p:nvPr/>
          </p:nvSpPr>
          <p:spPr bwMode="auto">
            <a:xfrm rot="5400000">
              <a:off x="248881" y="57390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160"/>
            <p:cNvSpPr>
              <a:spLocks noChangeArrowheads="1"/>
            </p:cNvSpPr>
            <p:nvPr/>
          </p:nvSpPr>
          <p:spPr bwMode="auto">
            <a:xfrm rot="5400000">
              <a:off x="248065" y="52365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161"/>
            <p:cNvSpPr>
              <a:spLocks noChangeArrowheads="1"/>
            </p:cNvSpPr>
            <p:nvPr/>
          </p:nvSpPr>
          <p:spPr bwMode="auto">
            <a:xfrm rot="5400000">
              <a:off x="248881" y="49857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62"/>
            <p:cNvSpPr>
              <a:spLocks noChangeArrowheads="1"/>
            </p:cNvSpPr>
            <p:nvPr/>
          </p:nvSpPr>
          <p:spPr bwMode="auto">
            <a:xfrm rot="5400000">
              <a:off x="248881" y="4482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63"/>
            <p:cNvSpPr>
              <a:spLocks noChangeArrowheads="1"/>
            </p:cNvSpPr>
            <p:nvPr/>
          </p:nvSpPr>
          <p:spPr bwMode="auto">
            <a:xfrm rot="5400000">
              <a:off x="248881" y="473433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AutoShape 165"/>
            <p:cNvSpPr>
              <a:spLocks noChangeArrowheads="1"/>
            </p:cNvSpPr>
            <p:nvPr/>
          </p:nvSpPr>
          <p:spPr bwMode="auto">
            <a:xfrm rot="5400000" flipH="1">
              <a:off x="229752" y="4212935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67"/>
            <p:cNvSpPr>
              <a:spLocks noChangeArrowheads="1"/>
            </p:cNvSpPr>
            <p:nvPr/>
          </p:nvSpPr>
          <p:spPr bwMode="auto">
            <a:xfrm rot="5400000" flipH="1">
              <a:off x="229752" y="21701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AutoShape 168"/>
            <p:cNvSpPr>
              <a:spLocks noChangeArrowheads="1"/>
            </p:cNvSpPr>
            <p:nvPr/>
          </p:nvSpPr>
          <p:spPr bwMode="auto">
            <a:xfrm rot="5400000" flipH="1">
              <a:off x="229752" y="6259366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22" name="Рисунок 221"/>
          <p:cNvPicPr>
            <a:picLocks noChangeAspect="1"/>
          </p:cNvPicPr>
          <p:nvPr/>
        </p:nvPicPr>
        <p:blipFill rotWithShape="1">
          <a:blip r:embed="rId8"/>
          <a:srcRect l="23990" r="14396"/>
          <a:stretch/>
        </p:blipFill>
        <p:spPr>
          <a:xfrm flipH="1">
            <a:off x="9176952" y="2970824"/>
            <a:ext cx="3015048" cy="75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609" y="0"/>
            <a:ext cx="2319670" cy="5104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591" y="755023"/>
            <a:ext cx="11887200" cy="5932856"/>
          </a:xfrm>
        </p:spPr>
        <p:txBody>
          <a:bodyPr>
            <a:noAutofit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ru-RU" sz="2400" dirty="0"/>
              <a:t>Разработан пакет программ «МРТ» для моделирования </a:t>
            </a:r>
            <a:r>
              <a:rPr lang="ru-RU" sz="2400" dirty="0" err="1"/>
              <a:t>морфодинамики</a:t>
            </a:r>
            <a:r>
              <a:rPr lang="ru-RU" sz="2400" dirty="0"/>
              <a:t> растительной ткани, основанная на методе моделирования динамических систем с динамической структурой в формализме дифференциальных L-систем. «МРТ» реализован в виде программных модулей в среде </a:t>
            </a:r>
            <a:r>
              <a:rPr lang="en-US" sz="2400" i="1" dirty="0"/>
              <a:t>Wolfram Mathematica</a:t>
            </a:r>
            <a:r>
              <a:rPr lang="en-US" sz="2400" dirty="0"/>
              <a:t> </a:t>
            </a:r>
            <a:r>
              <a:rPr lang="ru-RU" sz="2400" dirty="0"/>
              <a:t>и позволяет имитировать однонаправленный </a:t>
            </a:r>
            <a:r>
              <a:rPr lang="ru-RU" sz="2400" dirty="0" err="1"/>
              <a:t>симпластный</a:t>
            </a:r>
            <a:r>
              <a:rPr lang="ru-RU" sz="2400" dirty="0"/>
              <a:t> рост растительной ткани с учётом морфогенетической регуляции и биомеханических свойств клеток и воспроизводить экспериментально наблюдаемые паттерны клеточной структуры ткани. Разработаны и реализованы в пакете «МРТ» модели (а) регуляции структуры ниши стволовых клеток апикальной меристемы побега </a:t>
            </a:r>
            <a:r>
              <a:rPr lang="ru-RU" sz="2400" dirty="0" err="1"/>
              <a:t>арабидопсиса</a:t>
            </a:r>
            <a:r>
              <a:rPr lang="ru-RU" sz="2400" dirty="0"/>
              <a:t> на растущей ткани, (б) роста эпидермиса линейного листа, (в) формирования трихом на листе пшеницы.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400" dirty="0"/>
              <a:t>На модели регуляции пространственной структуры ниши стволовых клеток в апикальной меристеме </a:t>
            </a:r>
            <a:r>
              <a:rPr lang="ru-RU" sz="2400" dirty="0" err="1"/>
              <a:t>арабидопсиса</a:t>
            </a:r>
            <a:r>
              <a:rPr lang="ru-RU" sz="2400" dirty="0"/>
              <a:t> с учётом роста и деления клеток, учитывающая взаимодействие генов </a:t>
            </a:r>
            <a:r>
              <a:rPr lang="en-US" sz="2400" i="1" dirty="0"/>
              <a:t>CLV</a:t>
            </a:r>
            <a:r>
              <a:rPr lang="ru-RU" sz="2400" i="1" dirty="0"/>
              <a:t>3</a:t>
            </a:r>
            <a:r>
              <a:rPr lang="ru-RU" sz="2400" dirty="0"/>
              <a:t> и </a:t>
            </a:r>
            <a:r>
              <a:rPr lang="en-US" sz="2400" i="1" dirty="0" smtClean="0"/>
              <a:t>WUS</a:t>
            </a:r>
            <a:r>
              <a:rPr lang="en-US" sz="2400" dirty="0"/>
              <a:t>,</a:t>
            </a:r>
            <a:r>
              <a:rPr lang="ru-RU" sz="2400" dirty="0" smtClean="0"/>
              <a:t> </a:t>
            </a:r>
            <a:r>
              <a:rPr lang="ru-RU" sz="2400" dirty="0"/>
              <a:t>показано, что (а) соотношение характерных времен диффузии-распада </a:t>
            </a:r>
            <a:r>
              <a:rPr lang="ru-RU" sz="2400" dirty="0" err="1"/>
              <a:t>морфогенов</a:t>
            </a:r>
            <a:r>
              <a:rPr lang="ru-RU" sz="2400" dirty="0"/>
              <a:t> и пролиферации клеток в ткани влияют на пространственные паттерны </a:t>
            </a:r>
            <a:r>
              <a:rPr lang="ru-RU" sz="2400" dirty="0" err="1"/>
              <a:t>морфогенов</a:t>
            </a:r>
            <a:r>
              <a:rPr lang="ru-RU" sz="2400" dirty="0"/>
              <a:t> и на структуру ткани и (б) вероятность разрушения пространственной структуры ниши стволовых клеток возрастает с увеличением скорости роста клеток в сравнении со скоростью диффузии гена </a:t>
            </a:r>
            <a:r>
              <a:rPr lang="en-US" sz="2400" i="1" dirty="0"/>
              <a:t>WUS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548888"/>
            <a:ext cx="11508606" cy="63091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 smtClean="0"/>
              <a:t>3</a:t>
            </a:r>
            <a:r>
              <a:rPr lang="ru-RU" sz="2400" dirty="0" smtClean="0"/>
              <a:t>. На </a:t>
            </a:r>
            <a:r>
              <a:rPr lang="ru-RU" sz="2400" dirty="0"/>
              <a:t>модели однонаправленного </a:t>
            </a:r>
            <a:r>
              <a:rPr lang="ru-RU" sz="2400" dirty="0" err="1"/>
              <a:t>симпластного</a:t>
            </a:r>
            <a:r>
              <a:rPr lang="ru-RU" sz="2400" dirty="0"/>
              <a:t> роста эпидермиса линейной листовой пластинки</a:t>
            </a:r>
            <a:r>
              <a:rPr lang="ru-RU" sz="2400" dirty="0" smtClean="0"/>
              <a:t>:</a:t>
            </a:r>
          </a:p>
          <a:p>
            <a:pPr marL="0" lvl="0" indent="0">
              <a:buNone/>
            </a:pPr>
            <a:r>
              <a:rPr lang="ru-RU" sz="2400" dirty="0" smtClean="0"/>
              <a:t>(а) </a:t>
            </a:r>
            <a:r>
              <a:rPr lang="ru-RU" sz="2400" dirty="0"/>
              <a:t>Подобраны кинетические параметры роста клеток, при которых она воспроизводит экспериментальные данные о распределении средних размеров клеток вдоль листа </a:t>
            </a:r>
            <a:r>
              <a:rPr lang="ru-RU" sz="2400" dirty="0" smtClean="0"/>
              <a:t>пшеницы;</a:t>
            </a:r>
          </a:p>
          <a:p>
            <a:pPr marL="0" lvl="0" indent="0">
              <a:buNone/>
            </a:pPr>
            <a:r>
              <a:rPr lang="ru-RU" sz="2400" dirty="0" smtClean="0"/>
              <a:t>(б) Показано</a:t>
            </a:r>
            <a:r>
              <a:rPr lang="ru-RU" sz="2400" dirty="0"/>
              <a:t>, что автономная пролиферация клеток в условиях </a:t>
            </a:r>
            <a:r>
              <a:rPr lang="ru-RU" sz="2400" dirty="0" err="1"/>
              <a:t>симпластного</a:t>
            </a:r>
            <a:r>
              <a:rPr lang="ru-RU" sz="2400" dirty="0"/>
              <a:t> роста приводит к вариабельности механических напряжений и осмотических давлений в клетках и существенному отличию характера их динамики по сравнению со свободно растущими клетками;</a:t>
            </a:r>
          </a:p>
          <a:p>
            <a:pPr marL="0" indent="0">
              <a:buNone/>
            </a:pPr>
            <a:r>
              <a:rPr lang="ru-RU" sz="2400" dirty="0" smtClean="0"/>
              <a:t>4. Построена </a:t>
            </a:r>
            <a:r>
              <a:rPr lang="ru-RU" sz="2400" dirty="0"/>
              <a:t>базовая модель </a:t>
            </a:r>
            <a:r>
              <a:rPr lang="ru-RU" sz="2400" dirty="0" smtClean="0"/>
              <a:t>формирования </a:t>
            </a:r>
            <a:r>
              <a:rPr lang="ru-RU" sz="2400" dirty="0"/>
              <a:t>трихом на листе </a:t>
            </a:r>
            <a:r>
              <a:rPr lang="ru-RU" sz="2400" dirty="0" smtClean="0"/>
              <a:t>пшеницы. В вычислительных экспериментах получены распределения </a:t>
            </a:r>
            <a:r>
              <a:rPr lang="ru-RU" sz="2400" dirty="0"/>
              <a:t>длин трихом в продольном ряду </a:t>
            </a:r>
            <a:r>
              <a:rPr lang="ru-RU" sz="2400" dirty="0" smtClean="0"/>
              <a:t>клеток,  которые </a:t>
            </a:r>
            <a:r>
              <a:rPr lang="ru-RU" sz="2400" smtClean="0"/>
              <a:t>совпадают экспериментальным</a:t>
            </a:r>
            <a:r>
              <a:rPr lang="ru-RU" sz="2400"/>
              <a:t>.  </a:t>
            </a:r>
            <a:r>
              <a:rPr lang="ru-RU" sz="2400" smtClean="0"/>
              <a:t>Модель </a:t>
            </a:r>
            <a:r>
              <a:rPr lang="ru-RU" sz="2400" dirty="0"/>
              <a:t>предсказывает, что увеличение зоны асимметричного деления клеток, где происходит закладка трихом, приводит к увеличению вариации возрастов соседних трихом в ряду.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47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2" y="0"/>
            <a:ext cx="3128211" cy="45865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публикаций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195" y="576648"/>
            <a:ext cx="5245767" cy="6281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 smtClean="0"/>
              <a:t>1. </a:t>
            </a:r>
            <a:r>
              <a:rPr lang="en-US" sz="1500" b="1" dirty="0" err="1"/>
              <a:t>Zubairova</a:t>
            </a:r>
            <a:r>
              <a:rPr lang="en-US" sz="1500" b="1" dirty="0"/>
              <a:t> U.</a:t>
            </a:r>
            <a:r>
              <a:rPr lang="en-US" sz="1500" dirty="0"/>
              <a:t>, </a:t>
            </a:r>
            <a:r>
              <a:rPr lang="en-US" sz="1500" dirty="0" err="1"/>
              <a:t>Golushko</a:t>
            </a:r>
            <a:r>
              <a:rPr lang="en-US" sz="1500" dirty="0"/>
              <a:t> S., </a:t>
            </a:r>
            <a:r>
              <a:rPr lang="en-US" sz="1500" dirty="0" err="1"/>
              <a:t>Penenko</a:t>
            </a:r>
            <a:r>
              <a:rPr lang="en-US" sz="1500" dirty="0"/>
              <a:t> A., </a:t>
            </a:r>
            <a:r>
              <a:rPr lang="en-US" sz="1500" dirty="0" err="1"/>
              <a:t>Nikolaev</a:t>
            </a:r>
            <a:r>
              <a:rPr lang="en-US" sz="1500" dirty="0"/>
              <a:t> S. (2015) A computational model of the effect of </a:t>
            </a:r>
            <a:r>
              <a:rPr lang="en-US" sz="1500" dirty="0" err="1"/>
              <a:t>symplastic</a:t>
            </a:r>
            <a:r>
              <a:rPr lang="en-US" sz="1500" dirty="0"/>
              <a:t> growth on cell mechanics in a linear leaf blade // </a:t>
            </a:r>
            <a:r>
              <a:rPr lang="en-US" sz="1500" b="1" i="1" dirty="0"/>
              <a:t>Journal of Bioinformatics and Computational Biology</a:t>
            </a:r>
            <a:r>
              <a:rPr lang="en-US" sz="1500" dirty="0"/>
              <a:t>, Vol. 13, No. 1 P.1540005 (15 pages, IF</a:t>
            </a:r>
            <a:r>
              <a:rPr lang="ru-RU" sz="1500" dirty="0"/>
              <a:t> 0.931</a:t>
            </a:r>
            <a:r>
              <a:rPr lang="ru-RU" sz="1500" dirty="0" smtClean="0"/>
              <a:t>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ru-RU" sz="1500" dirty="0" smtClean="0"/>
              <a:t>2. </a:t>
            </a:r>
            <a:r>
              <a:rPr lang="ru-RU" sz="1500" dirty="0"/>
              <a:t>Николаев С.В.,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</a:t>
            </a:r>
            <a:r>
              <a:rPr lang="ru-RU" sz="1500" dirty="0" err="1"/>
              <a:t>Пененко</a:t>
            </a:r>
            <a:r>
              <a:rPr lang="ru-RU" sz="1500" dirty="0"/>
              <a:t> А. В., </a:t>
            </a:r>
            <a:r>
              <a:rPr lang="ru-RU" sz="1500" dirty="0" err="1"/>
              <a:t>Мелснесс</a:t>
            </a:r>
            <a:r>
              <a:rPr lang="ru-RU" sz="1500" dirty="0"/>
              <a:t> Э. Д. (</a:t>
            </a:r>
            <a:r>
              <a:rPr lang="en-US" sz="1500" dirty="0"/>
              <a:t>E</a:t>
            </a:r>
            <a:r>
              <a:rPr lang="ru-RU" sz="1500" dirty="0"/>
              <a:t>. </a:t>
            </a:r>
            <a:r>
              <a:rPr lang="en-US" sz="1500" dirty="0"/>
              <a:t>D</a:t>
            </a:r>
            <a:r>
              <a:rPr lang="ru-RU" sz="1500" dirty="0"/>
              <a:t>. </a:t>
            </a:r>
            <a:r>
              <a:rPr lang="en-US" sz="1500" dirty="0" err="1"/>
              <a:t>Mjolsness</a:t>
            </a:r>
            <a:r>
              <a:rPr lang="ru-RU" sz="1500" dirty="0"/>
              <a:t>), Шапиро Б. Е.  (</a:t>
            </a:r>
            <a:r>
              <a:rPr lang="en-US" sz="1500" dirty="0"/>
              <a:t>B</a:t>
            </a:r>
            <a:r>
              <a:rPr lang="ru-RU" sz="1500" dirty="0"/>
              <a:t>. </a:t>
            </a:r>
            <a:r>
              <a:rPr lang="en-US" sz="1500" dirty="0"/>
              <a:t>E</a:t>
            </a:r>
            <a:r>
              <a:rPr lang="ru-RU" sz="1500" dirty="0"/>
              <a:t>. </a:t>
            </a:r>
            <a:r>
              <a:rPr lang="en-US" sz="1500" dirty="0"/>
              <a:t>Shapiro</a:t>
            </a:r>
            <a:r>
              <a:rPr lang="ru-RU" sz="1500" dirty="0"/>
              <a:t>), Колчанов Н. А. (2013) Модель регуляции структуры ниши стволовых клеток в апикальной меристеме побега </a:t>
            </a:r>
            <a:r>
              <a:rPr lang="en-US" sz="1500" dirty="0"/>
              <a:t>Arabidopsis thaliana</a:t>
            </a:r>
            <a:r>
              <a:rPr lang="ru-RU" sz="1500" dirty="0"/>
              <a:t> // </a:t>
            </a:r>
            <a:r>
              <a:rPr lang="ru-RU" sz="1500" b="1" i="1" dirty="0"/>
              <a:t>Доклады Академии Наук</a:t>
            </a:r>
            <a:r>
              <a:rPr lang="ru-RU" sz="1500" dirty="0"/>
              <a:t>, том 452, № 3, с. 336–338</a:t>
            </a:r>
            <a:r>
              <a:rPr lang="en-US" sz="1500" dirty="0"/>
              <a:t>.</a:t>
            </a:r>
            <a:endParaRPr lang="ru-RU" sz="15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Nikolaev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 V., </a:t>
            </a:r>
            <a:r>
              <a:rPr lang="en-US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Zubairova</a:t>
            </a:r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U. S.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Penenko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V.,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Mjolsness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D., Shapiro B. E.,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Kolchanov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N. A. (2013) Model of Structuring the Stem Cell Niche in Shoot Apical Meristem of Arabidopsis thaliana // </a:t>
            </a:r>
            <a:r>
              <a:rPr lang="en-US" sz="15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Doklady</a:t>
            </a:r>
            <a:r>
              <a:rPr lang="en-US" sz="15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Biological Sciences 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Vol. 452, pp. 316–319.</a:t>
            </a:r>
            <a:endParaRPr lang="ru-RU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buNone/>
            </a:pPr>
            <a:r>
              <a:rPr lang="ru-RU" sz="1500" dirty="0" smtClean="0"/>
              <a:t>3. Николаев </a:t>
            </a:r>
            <a:r>
              <a:rPr lang="ru-RU" sz="1500" dirty="0"/>
              <a:t>С.В.,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Фадеев С.И., </a:t>
            </a:r>
            <a:r>
              <a:rPr lang="ru-RU" sz="1500" dirty="0" err="1"/>
              <a:t>Мйолснесс</a:t>
            </a:r>
            <a:r>
              <a:rPr lang="ru-RU" sz="1500" dirty="0"/>
              <a:t> Э., Колчанов Н.А. (2010) Исследование одномерной модели регуляции размеров </a:t>
            </a:r>
            <a:r>
              <a:rPr lang="ru-RU" sz="1500" dirty="0" err="1"/>
              <a:t>возобновительной</a:t>
            </a:r>
            <a:r>
              <a:rPr lang="ru-RU" sz="1500" dirty="0"/>
              <a:t> зоны в биологической ткани с учётом деления клеток //</a:t>
            </a:r>
            <a:r>
              <a:rPr lang="ru-RU" sz="1500" b="1" i="1" dirty="0"/>
              <a:t> Сибирский журнал индустриальной </a:t>
            </a:r>
            <a:r>
              <a:rPr lang="ru-RU" sz="1500" b="1" i="1" dirty="0" smtClean="0"/>
              <a:t>математики</a:t>
            </a:r>
            <a:r>
              <a:rPr lang="en-US" sz="1500" dirty="0" smtClean="0"/>
              <a:t>,</a:t>
            </a:r>
            <a:r>
              <a:rPr lang="ru-RU" sz="1500" dirty="0" smtClean="0"/>
              <a:t> </a:t>
            </a:r>
            <a:r>
              <a:rPr lang="ru-RU" sz="1500" dirty="0"/>
              <a:t>том 13, № 4 (44) С. </a:t>
            </a:r>
            <a:r>
              <a:rPr lang="ru-RU" sz="1500" dirty="0" smtClean="0"/>
              <a:t>70-82</a:t>
            </a:r>
            <a:r>
              <a:rPr lang="en-US" sz="1500" dirty="0" smtClean="0"/>
              <a:t>.</a:t>
            </a:r>
          </a:p>
          <a:p>
            <a:pPr marL="0" lvl="0" indent="0">
              <a:buNone/>
            </a:pPr>
            <a:r>
              <a:rPr lang="ru-RU" sz="1500" dirty="0" smtClean="0"/>
              <a:t> </a:t>
            </a:r>
            <a:r>
              <a:rPr lang="en-US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Nikolaev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V., </a:t>
            </a:r>
            <a:r>
              <a:rPr lang="en-US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Zubairova</a:t>
            </a:r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U. S.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Fadeev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 I.,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Mjolsness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Kolchanov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N. A. (2011) A Study of a One-Dimensional Model of Regulation of the Renewing Zone Size in a Biological Tissue Accounting for Cell Division // </a:t>
            </a:r>
            <a:r>
              <a:rPr lang="en-US" sz="15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Applied and Industrial </a:t>
            </a:r>
            <a:r>
              <a:rPr lang="en-US" sz="15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Mathematics,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Vol. 5, No. 4, pp. 1–14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15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8814" y="458659"/>
            <a:ext cx="657318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dirty="0" smtClean="0"/>
              <a:t>4. </a:t>
            </a:r>
            <a:r>
              <a:rPr lang="ru-RU" sz="1500" dirty="0" err="1"/>
              <a:t>Пененко</a:t>
            </a:r>
            <a:r>
              <a:rPr lang="ru-RU" sz="1500" dirty="0"/>
              <a:t> А.В., </a:t>
            </a:r>
            <a:r>
              <a:rPr lang="ru-RU" sz="1500" dirty="0" err="1"/>
              <a:t>Троеглазова</a:t>
            </a:r>
            <a:r>
              <a:rPr lang="ru-RU" sz="1500" dirty="0"/>
              <a:t> Т.С,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</a:t>
            </a:r>
            <a:r>
              <a:rPr lang="ru-RU" sz="1500" dirty="0" err="1"/>
              <a:t>Байшибаев</a:t>
            </a:r>
            <a:r>
              <a:rPr lang="ru-RU" sz="1500" dirty="0"/>
              <a:t> Д.Ж., Николаев С.В. (2014) Применение технологии CUDA для моделирования процессов реакции-диффузии на двумерном клеточном ансамбле // </a:t>
            </a:r>
            <a:r>
              <a:rPr lang="ru-RU" sz="1500" b="1" i="1" dirty="0"/>
              <a:t>Математическая биология и </a:t>
            </a:r>
            <a:r>
              <a:rPr lang="ru-RU" sz="1500" b="1" i="1" dirty="0" err="1"/>
              <a:t>биоинформатика</a:t>
            </a:r>
            <a:r>
              <a:rPr lang="ru-RU" sz="1500" dirty="0"/>
              <a:t>. Т. 9. № 2. С. 491–503</a:t>
            </a:r>
            <a:r>
              <a:rPr lang="ru-RU" sz="1500" dirty="0" smtClean="0"/>
              <a:t>.</a:t>
            </a:r>
          </a:p>
          <a:p>
            <a:pPr lvl="0">
              <a:spcBef>
                <a:spcPts val="600"/>
              </a:spcBef>
            </a:pPr>
            <a:r>
              <a:rPr lang="ru-RU" sz="1500" dirty="0" smtClean="0"/>
              <a:t>5</a:t>
            </a:r>
            <a:r>
              <a:rPr lang="ru-RU" sz="1500" dirty="0"/>
              <a:t>.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Николаев С.В. (2013) Модели регуляции структуры ниши стволовых клеток в апикальной меристеме побега // </a:t>
            </a:r>
            <a:r>
              <a:rPr lang="ru-RU" sz="1500" b="1" i="1" dirty="0" err="1"/>
              <a:t>Вавиловский</a:t>
            </a:r>
            <a:r>
              <a:rPr lang="ru-RU" sz="1500" b="1" i="1" dirty="0"/>
              <a:t> журнал генетики и </a:t>
            </a:r>
            <a:r>
              <a:rPr lang="ru-RU" sz="1500" b="1" i="1" dirty="0" smtClean="0"/>
              <a:t>селекции</a:t>
            </a:r>
            <a:r>
              <a:rPr lang="en-US" sz="1500" dirty="0" smtClean="0"/>
              <a:t>,</a:t>
            </a:r>
            <a:r>
              <a:rPr lang="ru-RU" sz="1500" dirty="0" smtClean="0"/>
              <a:t> </a:t>
            </a:r>
            <a:r>
              <a:rPr lang="ru-RU" sz="1500" dirty="0"/>
              <a:t>том 17, № 4/1, с. </a:t>
            </a:r>
            <a:r>
              <a:rPr lang="ru-RU" sz="1500" dirty="0" smtClean="0"/>
              <a:t>738-747</a:t>
            </a:r>
            <a:r>
              <a:rPr lang="en-US" sz="1500" dirty="0" smtClean="0"/>
              <a:t>.</a:t>
            </a:r>
            <a:endParaRPr lang="ru-RU" sz="1500" dirty="0"/>
          </a:p>
          <a:p>
            <a:pPr>
              <a:spcBef>
                <a:spcPts val="600"/>
              </a:spcBef>
            </a:pPr>
            <a:r>
              <a:rPr lang="en-US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Zubairova</a:t>
            </a:r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U.S.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Nikolaev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S.V. (2014) Models of Regulation of Stem Cell Niche Structure in Shoot Apical Meristem // </a:t>
            </a:r>
            <a:r>
              <a:rPr lang="en-US" sz="15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Russian Journal of Genetics: Applied </a:t>
            </a:r>
            <a:r>
              <a:rPr lang="en-US" sz="15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Vol. 4, No. 4, pp. 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273–280.</a:t>
            </a:r>
            <a:endParaRPr lang="ru-RU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sz="1500" dirty="0"/>
              <a:t>6.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Голушко С.К., </a:t>
            </a:r>
            <a:r>
              <a:rPr lang="ru-RU" sz="1500" dirty="0" err="1"/>
              <a:t>Пененко</a:t>
            </a:r>
            <a:r>
              <a:rPr lang="ru-RU" sz="1500" dirty="0"/>
              <a:t> А.В., Николаев С.В. (2014) </a:t>
            </a:r>
            <a:r>
              <a:rPr lang="en-US" sz="1500" dirty="0"/>
              <a:t>L</a:t>
            </a:r>
            <a:r>
              <a:rPr lang="ru-RU" sz="1500" dirty="0"/>
              <a:t>-Система для моделирования плоских одномерно растущих растительных тканей // </a:t>
            </a:r>
            <a:r>
              <a:rPr lang="ru-RU" sz="1500" b="1" i="1" dirty="0" err="1"/>
              <a:t>Вавиловский</a:t>
            </a:r>
            <a:r>
              <a:rPr lang="ru-RU" sz="1500" b="1" i="1" dirty="0"/>
              <a:t> журнал генетики и </a:t>
            </a:r>
            <a:r>
              <a:rPr lang="ru-RU" sz="1500" b="1" i="1" dirty="0" smtClean="0"/>
              <a:t>селекции</a:t>
            </a:r>
            <a:r>
              <a:rPr lang="en-US" sz="1500" dirty="0" smtClean="0"/>
              <a:t>,</a:t>
            </a:r>
            <a:r>
              <a:rPr lang="ru-RU" sz="1500" dirty="0" smtClean="0"/>
              <a:t> </a:t>
            </a:r>
            <a:r>
              <a:rPr lang="ru-RU" sz="1500" dirty="0"/>
              <a:t>том 18, № 4/2, с. 945-952. </a:t>
            </a:r>
            <a:endParaRPr lang="ru-RU" sz="1500" dirty="0" smtClean="0"/>
          </a:p>
          <a:p>
            <a:pPr lvl="0">
              <a:spcBef>
                <a:spcPts val="600"/>
              </a:spcBef>
            </a:pPr>
            <a:r>
              <a:rPr lang="ru-RU" sz="1500" dirty="0" smtClean="0"/>
              <a:t>7.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</a:t>
            </a:r>
            <a:r>
              <a:rPr lang="ru-RU" sz="1500" dirty="0" err="1"/>
              <a:t>Пененко</a:t>
            </a:r>
            <a:r>
              <a:rPr lang="ru-RU" sz="1500" dirty="0"/>
              <a:t> А.В., Николаев С.В. (2012) Моделирование роста и развития растительных тканей в формализме L-систем </a:t>
            </a:r>
            <a:r>
              <a:rPr lang="en-US" sz="1500" dirty="0"/>
              <a:t>// </a:t>
            </a:r>
            <a:r>
              <a:rPr lang="ru-RU" sz="1500" b="1" i="1" dirty="0" err="1"/>
              <a:t>Вавиловский</a:t>
            </a:r>
            <a:r>
              <a:rPr lang="ru-RU" sz="1500" b="1" i="1" dirty="0"/>
              <a:t> журнал генетики и селекции</a:t>
            </a:r>
            <a:r>
              <a:rPr lang="en-US" sz="1500" dirty="0"/>
              <a:t>,</a:t>
            </a:r>
            <a:r>
              <a:rPr lang="ru-RU" sz="1500" dirty="0"/>
              <a:t> том 16, №4/1, С. 816-824</a:t>
            </a:r>
            <a:r>
              <a:rPr lang="en-US" sz="1500" dirty="0"/>
              <a:t>.</a:t>
            </a:r>
            <a:endParaRPr lang="ru-RU" sz="1500" dirty="0"/>
          </a:p>
          <a:p>
            <a:pPr lvl="0">
              <a:spcBef>
                <a:spcPts val="600"/>
              </a:spcBef>
            </a:pPr>
            <a:r>
              <a:rPr lang="ru-RU" sz="1500" dirty="0" smtClean="0"/>
              <a:t>8. </a:t>
            </a:r>
            <a:r>
              <a:rPr lang="ru-RU" sz="1500" dirty="0"/>
              <a:t>Николаев С.В., Колчанов Н.А., Голушко С.К., </a:t>
            </a:r>
            <a:r>
              <a:rPr lang="ru-RU" sz="1500" dirty="0" err="1"/>
              <a:t>Палаки</a:t>
            </a:r>
            <a:r>
              <a:rPr lang="ru-RU" sz="1500" dirty="0"/>
              <a:t> Ж.-К., Урбан О., </a:t>
            </a:r>
            <a:r>
              <a:rPr lang="ru-RU" sz="1500" dirty="0" err="1"/>
              <a:t>Амелина</a:t>
            </a:r>
            <a:r>
              <a:rPr lang="ru-RU" sz="1500" dirty="0"/>
              <a:t> Е.В., Юрченко А.В., Голушко К.С., </a:t>
            </a:r>
            <a:r>
              <a:rPr lang="ru-RU" sz="1500" b="1" dirty="0" err="1"/>
              <a:t>Зубаирова</a:t>
            </a:r>
            <a:r>
              <a:rPr lang="ru-RU" sz="1500" b="1" dirty="0"/>
              <a:t> У.С.</a:t>
            </a:r>
            <a:r>
              <a:rPr lang="ru-RU" sz="1500" dirty="0"/>
              <a:t>, </a:t>
            </a:r>
            <a:r>
              <a:rPr lang="ru-RU" sz="1500" dirty="0" err="1"/>
              <a:t>Пененко</a:t>
            </a:r>
            <a:r>
              <a:rPr lang="ru-RU" sz="1500" dirty="0"/>
              <a:t> А.В., </a:t>
            </a:r>
            <a:r>
              <a:rPr lang="ru-RU" sz="1500" dirty="0" err="1"/>
              <a:t>Трубюй</a:t>
            </a:r>
            <a:r>
              <a:rPr lang="ru-RU" sz="1500" dirty="0"/>
              <a:t> А. (2012) Моделирование </a:t>
            </a:r>
            <a:r>
              <a:rPr lang="ru-RU" sz="1500" dirty="0" err="1"/>
              <a:t>морфодинамики</a:t>
            </a:r>
            <a:r>
              <a:rPr lang="ru-RU" sz="1500" dirty="0"/>
              <a:t> на ранних стадиях эмбриогенеза растения // </a:t>
            </a:r>
            <a:r>
              <a:rPr lang="ru-RU" sz="1500" b="1" i="1" dirty="0" err="1"/>
              <a:t>Вавиловский</a:t>
            </a:r>
            <a:r>
              <a:rPr lang="ru-RU" sz="1500" b="1" i="1" dirty="0"/>
              <a:t> журнал генетики и селекции</a:t>
            </a:r>
            <a:r>
              <a:rPr lang="en-US" sz="1500" dirty="0"/>
              <a:t>,</a:t>
            </a:r>
            <a:r>
              <a:rPr lang="ru-RU" sz="1500" dirty="0"/>
              <a:t> том 16, №4/1, С. 805-815</a:t>
            </a:r>
            <a:r>
              <a:rPr lang="en-US" sz="1500" dirty="0"/>
              <a:t>.</a:t>
            </a:r>
            <a:endParaRPr lang="ru-RU" sz="1500" dirty="0"/>
          </a:p>
          <a:p>
            <a:pPr>
              <a:spcBef>
                <a:spcPts val="600"/>
              </a:spcBef>
            </a:pP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Nikolaev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 V.,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Kolchanov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N. A.,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Golushko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 K.,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Palauqui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J. -C., Urban A.,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Amelina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V.,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Yurchenko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V.,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Golushko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K. S., </a:t>
            </a:r>
            <a:r>
              <a:rPr lang="en-US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Zubairova</a:t>
            </a:r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U. S.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Penenko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V.,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Trubuil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(2013) Modeling of plant embryo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morphodynamics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at early developmental stages // </a:t>
            </a:r>
            <a:r>
              <a:rPr lang="en-US" sz="15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Russian Journal of Genetics: Applied Research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Volume 3, Issue 3, pp 176-183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Положения, выносимые на защиту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/>
              <a:t>Методика моделирования, основанная на модификации формализма дифференциальных </a:t>
            </a:r>
            <a:r>
              <a:rPr lang="en-US" dirty="0"/>
              <a:t>L</a:t>
            </a:r>
            <a:r>
              <a:rPr lang="ru-RU" dirty="0"/>
              <a:t>-систем - «склеенные» </a:t>
            </a:r>
            <a:r>
              <a:rPr lang="en-US" dirty="0"/>
              <a:t>L</a:t>
            </a:r>
            <a:r>
              <a:rPr lang="ru-RU" dirty="0"/>
              <a:t>-системы, позволяет имитировать однонаправленный </a:t>
            </a:r>
            <a:r>
              <a:rPr lang="ru-RU" dirty="0" err="1"/>
              <a:t>симпластный</a:t>
            </a:r>
            <a:r>
              <a:rPr lang="ru-RU" dirty="0"/>
              <a:t> рост двумерной растительной ткани с учётом морфогенетической регуляции и биомеханических свойств клеток и воспроизводить экспериментально наблюдаемые паттерны клеточной структуры ткани.</a:t>
            </a:r>
          </a:p>
          <a:p>
            <a:pPr lvl="0"/>
            <a:r>
              <a:rPr lang="ru-RU" dirty="0"/>
              <a:t>Соотношение характерных времен диффузии-распада </a:t>
            </a:r>
            <a:r>
              <a:rPr lang="ru-RU" dirty="0" err="1"/>
              <a:t>морфогенов</a:t>
            </a:r>
            <a:r>
              <a:rPr lang="ru-RU" dirty="0"/>
              <a:t> и пролиферации клеток влияют на пространственную структуру ткани. Вероятность разрушения пространственной структуры ниши стволовых клеток в апикальной меристеме побега </a:t>
            </a:r>
            <a:r>
              <a:rPr lang="ru-RU" dirty="0" err="1"/>
              <a:t>арабидопсиса</a:t>
            </a:r>
            <a:r>
              <a:rPr lang="ru-RU" dirty="0"/>
              <a:t> возрастает с увеличением скорости роста клеток в сравнении со скоростью диффузии гена </a:t>
            </a:r>
            <a:r>
              <a:rPr lang="en-US" i="1" dirty="0"/>
              <a:t>WUS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При </a:t>
            </a:r>
            <a:r>
              <a:rPr lang="ru-RU" dirty="0" err="1"/>
              <a:t>симпластном</a:t>
            </a:r>
            <a:r>
              <a:rPr lang="ru-RU" dirty="0"/>
              <a:t> росте растительной ткани автономная пролиферация клеток приводит к вариабельности механических напряжений и осмотических давлений в клетках и существенному отличию характера их динамики по сравнению со свободно растущими клетками.</a:t>
            </a:r>
          </a:p>
          <a:p>
            <a:pPr lvl="0"/>
            <a:r>
              <a:rPr lang="ru-RU" dirty="0"/>
              <a:t>Модифицированный механизм латерального ингибирования с учётом геометрии роста эпидермиса листа пшеницы позволяет объяснить формирование пространственных паттернов клеток-трихом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0017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Цель: исследование методами компьютерного моделирования влияния морфогенетической регуляции и биомеханики клеток на рост и </a:t>
            </a:r>
            <a:r>
              <a:rPr lang="ru-RU" sz="2400" dirty="0" err="1" smtClean="0"/>
              <a:t>морфодинамику</a:t>
            </a:r>
            <a:r>
              <a:rPr lang="ru-RU" sz="2400" dirty="0" smtClean="0"/>
              <a:t> </a:t>
            </a:r>
            <a:r>
              <a:rPr lang="ru-RU" sz="2400" dirty="0" err="1" smtClean="0"/>
              <a:t>меристематических</a:t>
            </a:r>
            <a:r>
              <a:rPr lang="ru-RU" sz="2400" dirty="0" smtClean="0"/>
              <a:t> тканей растений, растущих в одном направлении.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7051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pPr marL="0" indent="0">
              <a:buNone/>
            </a:pPr>
            <a:r>
              <a:rPr lang="en-US" dirty="0" smtClean="0"/>
              <a:t>1. </a:t>
            </a:r>
            <a:r>
              <a:rPr lang="ru-RU" dirty="0" smtClean="0"/>
              <a:t>Разработка программного комплекса для моделирования однонаправленного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растительной ткани с учётом морфогенетической регуляции и биомеханических свойств клеток.</a:t>
            </a:r>
          </a:p>
          <a:p>
            <a:pPr marL="0" indent="0">
              <a:buNone/>
            </a:pPr>
            <a:r>
              <a:rPr lang="ru-RU" dirty="0" smtClean="0"/>
              <a:t>2.</a:t>
            </a:r>
            <a:r>
              <a:rPr lang="en-US" dirty="0" smtClean="0"/>
              <a:t> </a:t>
            </a:r>
            <a:r>
              <a:rPr lang="ru-RU" dirty="0" smtClean="0"/>
              <a:t>Изучение методами компьютерного моделирования устойчивости системы регуляции структуры ниши стволовых клеток в апикальной меристеме растущего побега </a:t>
            </a:r>
            <a:r>
              <a:rPr lang="ru-RU" dirty="0" err="1" smtClean="0"/>
              <a:t>арабидопсиса</a:t>
            </a:r>
            <a:r>
              <a:rPr lang="ru-RU" dirty="0" smtClean="0"/>
              <a:t>, к возмущениям, вызываемым </a:t>
            </a:r>
            <a:r>
              <a:rPr lang="ru-RU" dirty="0" smtClean="0">
                <a:solidFill>
                  <a:srgbClr val="FF0000"/>
                </a:solidFill>
              </a:rPr>
              <a:t>ростом и делением клеток ткани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3.</a:t>
            </a:r>
            <a:r>
              <a:rPr lang="en-US" dirty="0" smtClean="0"/>
              <a:t> </a:t>
            </a:r>
            <a:r>
              <a:rPr lang="ru-RU" dirty="0" smtClean="0"/>
              <a:t>Изучение закономерностей однонаправленного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</a:t>
            </a:r>
            <a:r>
              <a:rPr lang="ru-RU" dirty="0" err="1" smtClean="0"/>
              <a:t>эпидермального</a:t>
            </a:r>
            <a:r>
              <a:rPr lang="ru-RU" dirty="0" smtClean="0"/>
              <a:t> слоя линейного листа с учётом механики клеток методами компьютерного моделирования.</a:t>
            </a:r>
          </a:p>
          <a:p>
            <a:pPr marL="0" indent="0">
              <a:buNone/>
            </a:pPr>
            <a:r>
              <a:rPr lang="ru-RU" dirty="0" smtClean="0"/>
              <a:t>4.</a:t>
            </a:r>
            <a:r>
              <a:rPr lang="en-US" dirty="0" smtClean="0"/>
              <a:t> </a:t>
            </a:r>
            <a:r>
              <a:rPr lang="ru-RU" dirty="0" smtClean="0"/>
              <a:t>Изучение механизма формирования пространственного паттерна трихом на растущем листе пшеницы методами компьютерного моделирования.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777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задачи работы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6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00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системы: моделирование динамики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растительной ткани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243"/>
          <p:cNvSpPr txBox="1">
            <a:spLocks noChangeArrowheads="1"/>
          </p:cNvSpPr>
          <p:nvPr/>
        </p:nvSpPr>
        <p:spPr bwMode="auto">
          <a:xfrm>
            <a:off x="3760894" y="2279138"/>
            <a:ext cx="1260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АЛФАВИТ:</a:t>
            </a:r>
          </a:p>
        </p:txBody>
      </p:sp>
      <p:grpSp>
        <p:nvGrpSpPr>
          <p:cNvPr id="113" name="Группа 112"/>
          <p:cNvGrpSpPr/>
          <p:nvPr/>
        </p:nvGrpSpPr>
        <p:grpSpPr>
          <a:xfrm>
            <a:off x="3852585" y="4863577"/>
            <a:ext cx="2278063" cy="792163"/>
            <a:chOff x="3852585" y="5001800"/>
            <a:chExt cx="2278063" cy="792163"/>
          </a:xfrm>
        </p:grpSpPr>
        <p:sp>
          <p:nvSpPr>
            <p:cNvPr id="99" name="AutoShape 258"/>
            <p:cNvSpPr>
              <a:spLocks noChangeArrowheads="1"/>
            </p:cNvSpPr>
            <p:nvPr/>
          </p:nvSpPr>
          <p:spPr bwMode="auto">
            <a:xfrm>
              <a:off x="3852585" y="5001800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259"/>
            <p:cNvSpPr>
              <a:spLocks noChangeArrowheads="1"/>
            </p:cNvSpPr>
            <p:nvPr/>
          </p:nvSpPr>
          <p:spPr bwMode="auto">
            <a:xfrm>
              <a:off x="3924023" y="5074825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Line 260"/>
            <p:cNvSpPr>
              <a:spLocks noChangeShapeType="1"/>
            </p:cNvSpPr>
            <p:nvPr/>
          </p:nvSpPr>
          <p:spPr bwMode="auto">
            <a:xfrm>
              <a:off x="4644748" y="5174838"/>
              <a:ext cx="2873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AutoShape 262"/>
            <p:cNvSpPr>
              <a:spLocks noChangeArrowheads="1"/>
            </p:cNvSpPr>
            <p:nvPr/>
          </p:nvSpPr>
          <p:spPr bwMode="auto">
            <a:xfrm flipH="1">
              <a:off x="5005110" y="5001800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263"/>
            <p:cNvSpPr>
              <a:spLocks noChangeArrowheads="1"/>
            </p:cNvSpPr>
            <p:nvPr/>
          </p:nvSpPr>
          <p:spPr bwMode="auto">
            <a:xfrm flipH="1">
              <a:off x="5076548" y="5074825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0" name="Group 264"/>
            <p:cNvGrpSpPr>
              <a:grpSpLocks/>
            </p:cNvGrpSpPr>
            <p:nvPr/>
          </p:nvGrpSpPr>
          <p:grpSpPr bwMode="auto">
            <a:xfrm>
              <a:off x="5770285" y="5001800"/>
              <a:ext cx="360363" cy="360363"/>
              <a:chOff x="1066" y="2568"/>
              <a:chExt cx="227" cy="227"/>
            </a:xfrm>
          </p:grpSpPr>
          <p:sp>
            <p:nvSpPr>
              <p:cNvPr id="95" name="AutoShape 265"/>
              <p:cNvSpPr>
                <a:spLocks noChangeArrowheads="1"/>
              </p:cNvSpPr>
              <p:nvPr/>
            </p:nvSpPr>
            <p:spPr bwMode="auto">
              <a:xfrm>
                <a:off x="1066" y="2568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AutoShape 266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3" name="AutoShape 268"/>
            <p:cNvSpPr>
              <a:spLocks noChangeArrowheads="1"/>
            </p:cNvSpPr>
            <p:nvPr/>
          </p:nvSpPr>
          <p:spPr bwMode="auto">
            <a:xfrm flipH="1">
              <a:off x="3852585" y="5433600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269"/>
            <p:cNvSpPr>
              <a:spLocks noChangeArrowheads="1"/>
            </p:cNvSpPr>
            <p:nvPr/>
          </p:nvSpPr>
          <p:spPr bwMode="auto">
            <a:xfrm flipH="1">
              <a:off x="3924023" y="5506625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271"/>
            <p:cNvSpPr>
              <a:spLocks noChangeArrowheads="1"/>
            </p:cNvSpPr>
            <p:nvPr/>
          </p:nvSpPr>
          <p:spPr bwMode="auto">
            <a:xfrm flipH="1">
              <a:off x="5005110" y="5433600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272"/>
            <p:cNvSpPr>
              <a:spLocks noChangeArrowheads="1"/>
            </p:cNvSpPr>
            <p:nvPr/>
          </p:nvSpPr>
          <p:spPr bwMode="auto">
            <a:xfrm flipH="1">
              <a:off x="5076548" y="5506625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3" name="Group 273"/>
            <p:cNvGrpSpPr>
              <a:grpSpLocks/>
            </p:cNvGrpSpPr>
            <p:nvPr/>
          </p:nvGrpSpPr>
          <p:grpSpPr bwMode="auto">
            <a:xfrm>
              <a:off x="5409923" y="5433600"/>
              <a:ext cx="719138" cy="360363"/>
              <a:chOff x="431" y="2568"/>
              <a:chExt cx="453" cy="227"/>
            </a:xfrm>
          </p:grpSpPr>
          <p:sp>
            <p:nvSpPr>
              <p:cNvPr id="89" name="AutoShape 274"/>
              <p:cNvSpPr>
                <a:spLocks noChangeArrowheads="1"/>
              </p:cNvSpPr>
              <p:nvPr/>
            </p:nvSpPr>
            <p:spPr bwMode="auto">
              <a:xfrm>
                <a:off x="431" y="2568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0" name="AutoShape 275"/>
              <p:cNvSpPr>
                <a:spLocks noChangeArrowheads="1"/>
              </p:cNvSpPr>
              <p:nvPr/>
            </p:nvSpPr>
            <p:spPr bwMode="auto">
              <a:xfrm>
                <a:off x="476" y="2614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9" name="Line 289"/>
            <p:cNvSpPr>
              <a:spLocks noChangeShapeType="1"/>
            </p:cNvSpPr>
            <p:nvPr/>
          </p:nvSpPr>
          <p:spPr bwMode="auto">
            <a:xfrm>
              <a:off x="4644748" y="5611400"/>
              <a:ext cx="2873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852585" y="5982363"/>
            <a:ext cx="1871663" cy="793751"/>
            <a:chOff x="3852585" y="5865400"/>
            <a:chExt cx="1871663" cy="793751"/>
          </a:xfrm>
        </p:grpSpPr>
        <p:sp>
          <p:nvSpPr>
            <p:cNvPr id="87" name="AutoShape 277"/>
            <p:cNvSpPr>
              <a:spLocks noChangeArrowheads="1"/>
            </p:cNvSpPr>
            <p:nvPr/>
          </p:nvSpPr>
          <p:spPr bwMode="auto">
            <a:xfrm flipH="1">
              <a:off x="3852585" y="6298788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278"/>
            <p:cNvSpPr>
              <a:spLocks noChangeArrowheads="1"/>
            </p:cNvSpPr>
            <p:nvPr/>
          </p:nvSpPr>
          <p:spPr bwMode="auto">
            <a:xfrm flipH="1">
              <a:off x="3924023" y="6371813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280"/>
            <p:cNvSpPr>
              <a:spLocks noChangeArrowheads="1"/>
            </p:cNvSpPr>
            <p:nvPr/>
          </p:nvSpPr>
          <p:spPr bwMode="auto">
            <a:xfrm>
              <a:off x="3852585" y="5865400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6" name="AutoShape 281"/>
            <p:cNvSpPr>
              <a:spLocks noChangeArrowheads="1"/>
            </p:cNvSpPr>
            <p:nvPr/>
          </p:nvSpPr>
          <p:spPr bwMode="auto">
            <a:xfrm>
              <a:off x="3924023" y="5938425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283"/>
            <p:cNvSpPr>
              <a:spLocks noChangeArrowheads="1"/>
            </p:cNvSpPr>
            <p:nvPr/>
          </p:nvSpPr>
          <p:spPr bwMode="auto">
            <a:xfrm>
              <a:off x="5005110" y="5865400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284"/>
            <p:cNvSpPr>
              <a:spLocks noChangeArrowheads="1"/>
            </p:cNvSpPr>
            <p:nvPr/>
          </p:nvSpPr>
          <p:spPr bwMode="auto">
            <a:xfrm>
              <a:off x="5076548" y="5938425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286"/>
            <p:cNvSpPr>
              <a:spLocks noChangeArrowheads="1"/>
            </p:cNvSpPr>
            <p:nvPr/>
          </p:nvSpPr>
          <p:spPr bwMode="auto">
            <a:xfrm flipH="1">
              <a:off x="5005110" y="6298788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287"/>
            <p:cNvSpPr>
              <a:spLocks noChangeArrowheads="1"/>
            </p:cNvSpPr>
            <p:nvPr/>
          </p:nvSpPr>
          <p:spPr bwMode="auto">
            <a:xfrm flipH="1">
              <a:off x="5076548" y="6371813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Line 288"/>
            <p:cNvSpPr>
              <a:spLocks noChangeShapeType="1"/>
            </p:cNvSpPr>
            <p:nvPr/>
          </p:nvSpPr>
          <p:spPr bwMode="auto">
            <a:xfrm>
              <a:off x="4644748" y="6482938"/>
              <a:ext cx="2873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Line 290"/>
            <p:cNvSpPr>
              <a:spLocks noChangeShapeType="1"/>
            </p:cNvSpPr>
            <p:nvPr/>
          </p:nvSpPr>
          <p:spPr bwMode="auto">
            <a:xfrm>
              <a:off x="4644748" y="6041613"/>
              <a:ext cx="2873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Text Box 339"/>
          <p:cNvSpPr txBox="1">
            <a:spLocks noChangeArrowheads="1"/>
          </p:cNvSpPr>
          <p:nvPr/>
        </p:nvSpPr>
        <p:spPr bwMode="auto">
          <a:xfrm>
            <a:off x="3526276" y="4346608"/>
            <a:ext cx="122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ПРАВИЛА:</a:t>
            </a:r>
          </a:p>
        </p:txBody>
      </p:sp>
      <p:grpSp>
        <p:nvGrpSpPr>
          <p:cNvPr id="110" name="Группа 109"/>
          <p:cNvGrpSpPr/>
          <p:nvPr/>
        </p:nvGrpSpPr>
        <p:grpSpPr>
          <a:xfrm>
            <a:off x="4301461" y="2618024"/>
            <a:ext cx="3512323" cy="1692910"/>
            <a:chOff x="152932" y="1536105"/>
            <a:chExt cx="3512323" cy="1692910"/>
          </a:xfrm>
        </p:grpSpPr>
        <p:grpSp>
          <p:nvGrpSpPr>
            <p:cNvPr id="8" name="Group 244"/>
            <p:cNvGrpSpPr>
              <a:grpSpLocks/>
            </p:cNvGrpSpPr>
            <p:nvPr/>
          </p:nvGrpSpPr>
          <p:grpSpPr bwMode="auto">
            <a:xfrm>
              <a:off x="152932" y="1548765"/>
              <a:ext cx="719138" cy="360362"/>
              <a:chOff x="431" y="2568"/>
              <a:chExt cx="453" cy="227"/>
            </a:xfrm>
          </p:grpSpPr>
          <p:sp>
            <p:nvSpPr>
              <p:cNvPr id="107" name="AutoShape 245"/>
              <p:cNvSpPr>
                <a:spLocks noChangeArrowheads="1"/>
              </p:cNvSpPr>
              <p:nvPr/>
            </p:nvSpPr>
            <p:spPr bwMode="auto">
              <a:xfrm>
                <a:off x="431" y="2568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" name="AutoShape 246"/>
              <p:cNvSpPr>
                <a:spLocks noChangeArrowheads="1"/>
              </p:cNvSpPr>
              <p:nvPr/>
            </p:nvSpPr>
            <p:spPr bwMode="auto">
              <a:xfrm>
                <a:off x="476" y="2614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" name="Group 247"/>
            <p:cNvGrpSpPr>
              <a:grpSpLocks/>
            </p:cNvGrpSpPr>
            <p:nvPr/>
          </p:nvGrpSpPr>
          <p:grpSpPr bwMode="auto">
            <a:xfrm>
              <a:off x="152932" y="1980565"/>
              <a:ext cx="360363" cy="360362"/>
              <a:chOff x="1066" y="2568"/>
              <a:chExt cx="227" cy="227"/>
            </a:xfrm>
          </p:grpSpPr>
          <p:sp>
            <p:nvSpPr>
              <p:cNvPr id="105" name="AutoShape 248"/>
              <p:cNvSpPr>
                <a:spLocks noChangeArrowheads="1"/>
              </p:cNvSpPr>
              <p:nvPr/>
            </p:nvSpPr>
            <p:spPr bwMode="auto">
              <a:xfrm>
                <a:off x="1066" y="2568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" name="AutoShape 249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" name="Group 250"/>
            <p:cNvGrpSpPr>
              <a:grpSpLocks/>
            </p:cNvGrpSpPr>
            <p:nvPr/>
          </p:nvGrpSpPr>
          <p:grpSpPr bwMode="auto">
            <a:xfrm>
              <a:off x="152932" y="2412365"/>
              <a:ext cx="719138" cy="360362"/>
              <a:chOff x="340" y="1842"/>
              <a:chExt cx="453" cy="227"/>
            </a:xfrm>
          </p:grpSpPr>
          <p:sp>
            <p:nvSpPr>
              <p:cNvPr id="103" name="AutoShape 251"/>
              <p:cNvSpPr>
                <a:spLocks noChangeArrowheads="1"/>
              </p:cNvSpPr>
              <p:nvPr/>
            </p:nvSpPr>
            <p:spPr bwMode="auto">
              <a:xfrm flipH="1">
                <a:off x="340" y="1842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AutoShape 252"/>
              <p:cNvSpPr>
                <a:spLocks noChangeArrowheads="1"/>
              </p:cNvSpPr>
              <p:nvPr/>
            </p:nvSpPr>
            <p:spPr bwMode="auto">
              <a:xfrm flipH="1">
                <a:off x="385" y="1888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1" name="Group 253"/>
            <p:cNvGrpSpPr>
              <a:grpSpLocks/>
            </p:cNvGrpSpPr>
            <p:nvPr/>
          </p:nvGrpSpPr>
          <p:grpSpPr bwMode="auto">
            <a:xfrm>
              <a:off x="152932" y="2845753"/>
              <a:ext cx="360363" cy="360362"/>
              <a:chOff x="1066" y="2840"/>
              <a:chExt cx="227" cy="227"/>
            </a:xfrm>
          </p:grpSpPr>
          <p:sp>
            <p:nvSpPr>
              <p:cNvPr id="101" name="AutoShape 254"/>
              <p:cNvSpPr>
                <a:spLocks noChangeArrowheads="1"/>
              </p:cNvSpPr>
              <p:nvPr/>
            </p:nvSpPr>
            <p:spPr bwMode="auto">
              <a:xfrm flipH="1">
                <a:off x="1066" y="2840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2" name="AutoShape 255"/>
              <p:cNvSpPr>
                <a:spLocks noChangeArrowheads="1"/>
              </p:cNvSpPr>
              <p:nvPr/>
            </p:nvSpPr>
            <p:spPr bwMode="auto">
              <a:xfrm flipH="1">
                <a:off x="1111" y="2886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" name="Text Box 340"/>
            <p:cNvSpPr txBox="1">
              <a:spLocks noChangeArrowheads="1"/>
            </p:cNvSpPr>
            <p:nvPr/>
          </p:nvSpPr>
          <p:spPr bwMode="auto">
            <a:xfrm>
              <a:off x="861923" y="1536105"/>
              <a:ext cx="280333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dirty="0"/>
                <a:t>- правая делящаяся </a:t>
              </a:r>
              <a:r>
                <a:rPr lang="ru-RU" altLang="ru-RU" dirty="0" smtClean="0"/>
                <a:t>клетка</a:t>
              </a:r>
              <a:endParaRPr lang="ru-RU" altLang="ru-RU" baseline="-15000" dirty="0"/>
            </a:p>
          </p:txBody>
        </p:sp>
        <p:sp>
          <p:nvSpPr>
            <p:cNvPr id="16" name="Text Box 341"/>
            <p:cNvSpPr txBox="1">
              <a:spLocks noChangeArrowheads="1"/>
            </p:cNvSpPr>
            <p:nvPr/>
          </p:nvSpPr>
          <p:spPr bwMode="auto">
            <a:xfrm>
              <a:off x="875666" y="1966684"/>
              <a:ext cx="265700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dirty="0"/>
                <a:t>- правая растущая </a:t>
              </a:r>
              <a:r>
                <a:rPr lang="ru-RU" altLang="ru-RU" dirty="0" smtClean="0"/>
                <a:t>клетка</a:t>
              </a:r>
              <a:endParaRPr lang="ru-RU" altLang="ru-RU" baseline="-15000" dirty="0"/>
            </a:p>
          </p:txBody>
        </p:sp>
        <p:sp>
          <p:nvSpPr>
            <p:cNvPr id="17" name="Text Box 342"/>
            <p:cNvSpPr txBox="1">
              <a:spLocks noChangeArrowheads="1"/>
            </p:cNvSpPr>
            <p:nvPr/>
          </p:nvSpPr>
          <p:spPr bwMode="auto">
            <a:xfrm>
              <a:off x="899057" y="2859683"/>
              <a:ext cx="253678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dirty="0"/>
                <a:t>- левая растущая </a:t>
              </a:r>
              <a:r>
                <a:rPr lang="ru-RU" altLang="ru-RU" dirty="0" smtClean="0"/>
                <a:t>клетка</a:t>
              </a:r>
              <a:endParaRPr lang="ru-RU" altLang="ru-RU" baseline="-15000" dirty="0"/>
            </a:p>
          </p:txBody>
        </p:sp>
        <p:sp>
          <p:nvSpPr>
            <p:cNvPr id="18" name="Text Box 343"/>
            <p:cNvSpPr txBox="1">
              <a:spLocks noChangeArrowheads="1"/>
            </p:cNvSpPr>
            <p:nvPr/>
          </p:nvSpPr>
          <p:spPr bwMode="auto">
            <a:xfrm>
              <a:off x="890190" y="2408833"/>
              <a:ext cx="26831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dirty="0"/>
                <a:t>- левая делящаяся </a:t>
              </a:r>
              <a:r>
                <a:rPr lang="ru-RU" altLang="ru-RU" dirty="0" smtClean="0"/>
                <a:t>клетка</a:t>
              </a:r>
              <a:endParaRPr lang="ru-RU" altLang="ru-RU" baseline="-15000" dirty="0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342453" y="2433189"/>
            <a:ext cx="5793978" cy="4367392"/>
            <a:chOff x="6342453" y="2433189"/>
            <a:chExt cx="5793978" cy="4367392"/>
          </a:xfrm>
        </p:grpSpPr>
        <p:sp>
          <p:nvSpPr>
            <p:cNvPr id="19" name="Text Box 344"/>
            <p:cNvSpPr txBox="1">
              <a:spLocks noChangeArrowheads="1"/>
            </p:cNvSpPr>
            <p:nvPr/>
          </p:nvSpPr>
          <p:spPr bwMode="auto">
            <a:xfrm>
              <a:off x="9194297" y="2433189"/>
              <a:ext cx="134030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 dirty="0" smtClean="0"/>
                <a:t>- АКСИОМА</a:t>
              </a:r>
              <a:endParaRPr lang="ru-RU" altLang="ru-RU" b="1" dirty="0"/>
            </a:p>
          </p:txBody>
        </p:sp>
        <p:sp>
          <p:nvSpPr>
            <p:cNvPr id="65" name="AutoShape 293"/>
            <p:cNvSpPr>
              <a:spLocks noChangeArrowheads="1"/>
            </p:cNvSpPr>
            <p:nvPr/>
          </p:nvSpPr>
          <p:spPr bwMode="auto">
            <a:xfrm flipH="1">
              <a:off x="8703719" y="2467495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294"/>
            <p:cNvSpPr>
              <a:spLocks noChangeArrowheads="1"/>
            </p:cNvSpPr>
            <p:nvPr/>
          </p:nvSpPr>
          <p:spPr bwMode="auto">
            <a:xfrm flipH="1">
              <a:off x="8775157" y="2540520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Line 328"/>
            <p:cNvSpPr>
              <a:spLocks noChangeShapeType="1"/>
            </p:cNvSpPr>
            <p:nvPr/>
          </p:nvSpPr>
          <p:spPr bwMode="auto">
            <a:xfrm flipH="1">
              <a:off x="8865644" y="2877474"/>
              <a:ext cx="0" cy="310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AutoShape 296"/>
            <p:cNvSpPr>
              <a:spLocks noChangeArrowheads="1"/>
            </p:cNvSpPr>
            <p:nvPr/>
          </p:nvSpPr>
          <p:spPr bwMode="auto">
            <a:xfrm flipH="1">
              <a:off x="8524332" y="3226642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297"/>
            <p:cNvSpPr>
              <a:spLocks noChangeArrowheads="1"/>
            </p:cNvSpPr>
            <p:nvPr/>
          </p:nvSpPr>
          <p:spPr bwMode="auto">
            <a:xfrm flipH="1">
              <a:off x="8595770" y="3299667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AutoShape 299"/>
            <p:cNvSpPr>
              <a:spLocks noChangeArrowheads="1"/>
            </p:cNvSpPr>
            <p:nvPr/>
          </p:nvSpPr>
          <p:spPr bwMode="auto">
            <a:xfrm flipH="1">
              <a:off x="8279857" y="4036267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300"/>
            <p:cNvSpPr>
              <a:spLocks noChangeArrowheads="1"/>
            </p:cNvSpPr>
            <p:nvPr/>
          </p:nvSpPr>
          <p:spPr bwMode="auto">
            <a:xfrm flipH="1">
              <a:off x="8351295" y="4109292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AutoShape 302"/>
            <p:cNvSpPr>
              <a:spLocks noChangeArrowheads="1"/>
            </p:cNvSpPr>
            <p:nvPr/>
          </p:nvSpPr>
          <p:spPr bwMode="auto">
            <a:xfrm>
              <a:off x="8684669" y="4036267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303"/>
            <p:cNvSpPr>
              <a:spLocks noChangeArrowheads="1"/>
            </p:cNvSpPr>
            <p:nvPr/>
          </p:nvSpPr>
          <p:spPr bwMode="auto">
            <a:xfrm>
              <a:off x="8756107" y="4109292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305"/>
            <p:cNvSpPr>
              <a:spLocks noChangeArrowheads="1"/>
            </p:cNvSpPr>
            <p:nvPr/>
          </p:nvSpPr>
          <p:spPr bwMode="auto">
            <a:xfrm flipH="1">
              <a:off x="7919494" y="4845892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306"/>
            <p:cNvSpPr>
              <a:spLocks noChangeArrowheads="1"/>
            </p:cNvSpPr>
            <p:nvPr/>
          </p:nvSpPr>
          <p:spPr bwMode="auto">
            <a:xfrm flipH="1">
              <a:off x="7990932" y="4918917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308"/>
            <p:cNvSpPr>
              <a:spLocks noChangeArrowheads="1"/>
            </p:cNvSpPr>
            <p:nvPr/>
          </p:nvSpPr>
          <p:spPr bwMode="auto">
            <a:xfrm flipH="1">
              <a:off x="8684669" y="4845892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AutoShape 309"/>
            <p:cNvSpPr>
              <a:spLocks noChangeArrowheads="1"/>
            </p:cNvSpPr>
            <p:nvPr/>
          </p:nvSpPr>
          <p:spPr bwMode="auto">
            <a:xfrm flipH="1">
              <a:off x="8756107" y="4918917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311"/>
            <p:cNvSpPr>
              <a:spLocks noChangeArrowheads="1"/>
            </p:cNvSpPr>
            <p:nvPr/>
          </p:nvSpPr>
          <p:spPr bwMode="auto">
            <a:xfrm>
              <a:off x="9449844" y="4845892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312"/>
            <p:cNvSpPr>
              <a:spLocks noChangeArrowheads="1"/>
            </p:cNvSpPr>
            <p:nvPr/>
          </p:nvSpPr>
          <p:spPr bwMode="auto">
            <a:xfrm>
              <a:off x="9521282" y="4918917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314"/>
            <p:cNvSpPr>
              <a:spLocks noChangeArrowheads="1"/>
            </p:cNvSpPr>
            <p:nvPr/>
          </p:nvSpPr>
          <p:spPr bwMode="auto">
            <a:xfrm>
              <a:off x="9630819" y="5657105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315"/>
            <p:cNvSpPr>
              <a:spLocks noChangeArrowheads="1"/>
            </p:cNvSpPr>
            <p:nvPr/>
          </p:nvSpPr>
          <p:spPr bwMode="auto">
            <a:xfrm>
              <a:off x="9702257" y="5730130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317"/>
            <p:cNvSpPr>
              <a:spLocks noChangeArrowheads="1"/>
            </p:cNvSpPr>
            <p:nvPr/>
          </p:nvSpPr>
          <p:spPr bwMode="auto">
            <a:xfrm flipH="1">
              <a:off x="8460832" y="5657105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318"/>
            <p:cNvSpPr>
              <a:spLocks noChangeArrowheads="1"/>
            </p:cNvSpPr>
            <p:nvPr/>
          </p:nvSpPr>
          <p:spPr bwMode="auto">
            <a:xfrm flipH="1">
              <a:off x="8532270" y="5730130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AutoShape 320"/>
            <p:cNvSpPr>
              <a:spLocks noChangeArrowheads="1"/>
            </p:cNvSpPr>
            <p:nvPr/>
          </p:nvSpPr>
          <p:spPr bwMode="auto">
            <a:xfrm>
              <a:off x="8865644" y="5657105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321"/>
            <p:cNvSpPr>
              <a:spLocks noChangeArrowheads="1"/>
            </p:cNvSpPr>
            <p:nvPr/>
          </p:nvSpPr>
          <p:spPr bwMode="auto">
            <a:xfrm>
              <a:off x="8937082" y="5730130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323"/>
            <p:cNvSpPr>
              <a:spLocks noChangeArrowheads="1"/>
            </p:cNvSpPr>
            <p:nvPr/>
          </p:nvSpPr>
          <p:spPr bwMode="auto">
            <a:xfrm flipH="1">
              <a:off x="7290844" y="5657105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324"/>
            <p:cNvSpPr>
              <a:spLocks noChangeArrowheads="1"/>
            </p:cNvSpPr>
            <p:nvPr/>
          </p:nvSpPr>
          <p:spPr bwMode="auto">
            <a:xfrm flipH="1">
              <a:off x="7362282" y="5730130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326"/>
            <p:cNvSpPr>
              <a:spLocks noChangeArrowheads="1"/>
            </p:cNvSpPr>
            <p:nvPr/>
          </p:nvSpPr>
          <p:spPr bwMode="auto">
            <a:xfrm>
              <a:off x="7695657" y="5657105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327"/>
            <p:cNvSpPr>
              <a:spLocks noChangeArrowheads="1"/>
            </p:cNvSpPr>
            <p:nvPr/>
          </p:nvSpPr>
          <p:spPr bwMode="auto">
            <a:xfrm>
              <a:off x="7767095" y="5730130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Line 329"/>
            <p:cNvSpPr>
              <a:spLocks noChangeShapeType="1"/>
            </p:cNvSpPr>
            <p:nvPr/>
          </p:nvSpPr>
          <p:spPr bwMode="auto">
            <a:xfrm flipH="1">
              <a:off x="8460832" y="3633042"/>
              <a:ext cx="358775" cy="358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330"/>
            <p:cNvSpPr>
              <a:spLocks noChangeShapeType="1"/>
            </p:cNvSpPr>
            <p:nvPr/>
          </p:nvSpPr>
          <p:spPr bwMode="auto">
            <a:xfrm>
              <a:off x="8910094" y="3633042"/>
              <a:ext cx="90488" cy="358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331"/>
            <p:cNvSpPr>
              <a:spLocks noChangeShapeType="1"/>
            </p:cNvSpPr>
            <p:nvPr/>
          </p:nvSpPr>
          <p:spPr bwMode="auto">
            <a:xfrm flipH="1">
              <a:off x="8954544" y="4442667"/>
              <a:ext cx="46038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32"/>
            <p:cNvSpPr>
              <a:spLocks noChangeShapeType="1"/>
            </p:cNvSpPr>
            <p:nvPr/>
          </p:nvSpPr>
          <p:spPr bwMode="auto">
            <a:xfrm>
              <a:off x="9089482" y="4442667"/>
              <a:ext cx="541338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333"/>
            <p:cNvSpPr>
              <a:spLocks noChangeShapeType="1"/>
            </p:cNvSpPr>
            <p:nvPr/>
          </p:nvSpPr>
          <p:spPr bwMode="auto">
            <a:xfrm>
              <a:off x="9630819" y="5252292"/>
              <a:ext cx="314325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Line 334"/>
            <p:cNvSpPr>
              <a:spLocks noChangeShapeType="1"/>
            </p:cNvSpPr>
            <p:nvPr/>
          </p:nvSpPr>
          <p:spPr bwMode="auto">
            <a:xfrm flipH="1">
              <a:off x="8279857" y="4442667"/>
              <a:ext cx="180975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335"/>
            <p:cNvSpPr>
              <a:spLocks noChangeShapeType="1"/>
            </p:cNvSpPr>
            <p:nvPr/>
          </p:nvSpPr>
          <p:spPr bwMode="auto">
            <a:xfrm flipH="1">
              <a:off x="7470232" y="5252292"/>
              <a:ext cx="720725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336"/>
            <p:cNvSpPr>
              <a:spLocks noChangeShapeType="1"/>
            </p:cNvSpPr>
            <p:nvPr/>
          </p:nvSpPr>
          <p:spPr bwMode="auto">
            <a:xfrm flipH="1">
              <a:off x="8054432" y="5252292"/>
              <a:ext cx="225425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337"/>
            <p:cNvSpPr>
              <a:spLocks noChangeShapeType="1"/>
            </p:cNvSpPr>
            <p:nvPr/>
          </p:nvSpPr>
          <p:spPr bwMode="auto">
            <a:xfrm flipH="1">
              <a:off x="8640219" y="5252292"/>
              <a:ext cx="360363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338"/>
            <p:cNvSpPr>
              <a:spLocks noChangeShapeType="1"/>
            </p:cNvSpPr>
            <p:nvPr/>
          </p:nvSpPr>
          <p:spPr bwMode="auto">
            <a:xfrm>
              <a:off x="9089482" y="5252292"/>
              <a:ext cx="134938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AutoShape 305"/>
            <p:cNvSpPr>
              <a:spLocks noChangeArrowheads="1"/>
            </p:cNvSpPr>
            <p:nvPr/>
          </p:nvSpPr>
          <p:spPr bwMode="auto">
            <a:xfrm flipH="1">
              <a:off x="6342453" y="6431249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AutoShape 306"/>
            <p:cNvSpPr>
              <a:spLocks noChangeArrowheads="1"/>
            </p:cNvSpPr>
            <p:nvPr/>
          </p:nvSpPr>
          <p:spPr bwMode="auto">
            <a:xfrm flipH="1">
              <a:off x="6413891" y="6504274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" name="Line 334"/>
            <p:cNvSpPr>
              <a:spLocks noChangeShapeType="1"/>
            </p:cNvSpPr>
            <p:nvPr/>
          </p:nvSpPr>
          <p:spPr bwMode="auto">
            <a:xfrm flipH="1">
              <a:off x="6702815" y="6015880"/>
              <a:ext cx="767416" cy="372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AutoShape 308"/>
            <p:cNvSpPr>
              <a:spLocks noChangeArrowheads="1"/>
            </p:cNvSpPr>
            <p:nvPr/>
          </p:nvSpPr>
          <p:spPr bwMode="auto">
            <a:xfrm flipH="1">
              <a:off x="10207082" y="6431249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AutoShape 309"/>
            <p:cNvSpPr>
              <a:spLocks noChangeArrowheads="1"/>
            </p:cNvSpPr>
            <p:nvPr/>
          </p:nvSpPr>
          <p:spPr bwMode="auto">
            <a:xfrm flipH="1">
              <a:off x="10278520" y="6504274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AutoShape 311"/>
            <p:cNvSpPr>
              <a:spLocks noChangeArrowheads="1"/>
            </p:cNvSpPr>
            <p:nvPr/>
          </p:nvSpPr>
          <p:spPr bwMode="auto">
            <a:xfrm>
              <a:off x="10972257" y="6431249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" name="AutoShape 312"/>
            <p:cNvSpPr>
              <a:spLocks noChangeArrowheads="1"/>
            </p:cNvSpPr>
            <p:nvPr/>
          </p:nvSpPr>
          <p:spPr bwMode="auto">
            <a:xfrm>
              <a:off x="11043695" y="6504274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" name="Line 331"/>
            <p:cNvSpPr>
              <a:spLocks noChangeShapeType="1"/>
            </p:cNvSpPr>
            <p:nvPr/>
          </p:nvSpPr>
          <p:spPr bwMode="auto">
            <a:xfrm>
              <a:off x="10114209" y="6024850"/>
              <a:ext cx="362747" cy="3635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Line 332"/>
            <p:cNvSpPr>
              <a:spLocks noChangeShapeType="1"/>
            </p:cNvSpPr>
            <p:nvPr/>
          </p:nvSpPr>
          <p:spPr bwMode="auto">
            <a:xfrm>
              <a:off x="10164219" y="6024850"/>
              <a:ext cx="989014" cy="3635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AutoShape 308"/>
            <p:cNvSpPr>
              <a:spLocks noChangeArrowheads="1"/>
            </p:cNvSpPr>
            <p:nvPr/>
          </p:nvSpPr>
          <p:spPr bwMode="auto">
            <a:xfrm flipH="1">
              <a:off x="9038680" y="6431249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AutoShape 309"/>
            <p:cNvSpPr>
              <a:spLocks noChangeArrowheads="1"/>
            </p:cNvSpPr>
            <p:nvPr/>
          </p:nvSpPr>
          <p:spPr bwMode="auto">
            <a:xfrm flipH="1">
              <a:off x="9110118" y="6504274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311"/>
            <p:cNvSpPr>
              <a:spLocks noChangeArrowheads="1"/>
            </p:cNvSpPr>
            <p:nvPr/>
          </p:nvSpPr>
          <p:spPr bwMode="auto">
            <a:xfrm>
              <a:off x="9803855" y="6431249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AutoShape 312"/>
            <p:cNvSpPr>
              <a:spLocks noChangeArrowheads="1"/>
            </p:cNvSpPr>
            <p:nvPr/>
          </p:nvSpPr>
          <p:spPr bwMode="auto">
            <a:xfrm>
              <a:off x="9875293" y="6504274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Line 331"/>
            <p:cNvSpPr>
              <a:spLocks noChangeShapeType="1"/>
            </p:cNvSpPr>
            <p:nvPr/>
          </p:nvSpPr>
          <p:spPr bwMode="auto">
            <a:xfrm flipH="1">
              <a:off x="9308555" y="6028024"/>
              <a:ext cx="46038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Line 332"/>
            <p:cNvSpPr>
              <a:spLocks noChangeShapeType="1"/>
            </p:cNvSpPr>
            <p:nvPr/>
          </p:nvSpPr>
          <p:spPr bwMode="auto">
            <a:xfrm>
              <a:off x="9398249" y="6024850"/>
              <a:ext cx="586581" cy="3635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AutoShape 305"/>
            <p:cNvSpPr>
              <a:spLocks noChangeArrowheads="1"/>
            </p:cNvSpPr>
            <p:nvPr/>
          </p:nvSpPr>
          <p:spPr bwMode="auto">
            <a:xfrm flipH="1">
              <a:off x="8274371" y="6431249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" name="AutoShape 306"/>
            <p:cNvSpPr>
              <a:spLocks noChangeArrowheads="1"/>
            </p:cNvSpPr>
            <p:nvPr/>
          </p:nvSpPr>
          <p:spPr bwMode="auto">
            <a:xfrm flipH="1">
              <a:off x="8345809" y="6504274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1" name="Line 334"/>
            <p:cNvSpPr>
              <a:spLocks noChangeShapeType="1"/>
            </p:cNvSpPr>
            <p:nvPr/>
          </p:nvSpPr>
          <p:spPr bwMode="auto">
            <a:xfrm flipH="1">
              <a:off x="8634734" y="6015880"/>
              <a:ext cx="3898" cy="372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AutoShape 308"/>
            <p:cNvSpPr>
              <a:spLocks noChangeArrowheads="1"/>
            </p:cNvSpPr>
            <p:nvPr/>
          </p:nvSpPr>
          <p:spPr bwMode="auto">
            <a:xfrm flipH="1">
              <a:off x="7106042" y="6432915"/>
              <a:ext cx="719138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" name="AutoShape 309"/>
            <p:cNvSpPr>
              <a:spLocks noChangeArrowheads="1"/>
            </p:cNvSpPr>
            <p:nvPr/>
          </p:nvSpPr>
          <p:spPr bwMode="auto">
            <a:xfrm flipH="1">
              <a:off x="7177480" y="6505940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" name="AutoShape 311"/>
            <p:cNvSpPr>
              <a:spLocks noChangeArrowheads="1"/>
            </p:cNvSpPr>
            <p:nvPr/>
          </p:nvSpPr>
          <p:spPr bwMode="auto">
            <a:xfrm>
              <a:off x="7871217" y="6432915"/>
              <a:ext cx="360363" cy="36036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5" name="AutoShape 312"/>
            <p:cNvSpPr>
              <a:spLocks noChangeArrowheads="1"/>
            </p:cNvSpPr>
            <p:nvPr/>
          </p:nvSpPr>
          <p:spPr bwMode="auto">
            <a:xfrm>
              <a:off x="7942655" y="6505940"/>
              <a:ext cx="215900" cy="215900"/>
            </a:xfrm>
            <a:prstGeom prst="rightArrow">
              <a:avLst>
                <a:gd name="adj1" fmla="val 50000"/>
                <a:gd name="adj2" fmla="val 69116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" name="Line 331"/>
            <p:cNvSpPr>
              <a:spLocks noChangeShapeType="1"/>
            </p:cNvSpPr>
            <p:nvPr/>
          </p:nvSpPr>
          <p:spPr bwMode="auto">
            <a:xfrm flipH="1">
              <a:off x="7375917" y="6015880"/>
              <a:ext cx="747568" cy="3741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Line 332"/>
            <p:cNvSpPr>
              <a:spLocks noChangeShapeType="1"/>
            </p:cNvSpPr>
            <p:nvPr/>
          </p:nvSpPr>
          <p:spPr bwMode="auto">
            <a:xfrm flipH="1">
              <a:off x="8052193" y="6024850"/>
              <a:ext cx="106362" cy="365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9235534" y="321926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ШАГ 1</a:t>
              </a:r>
              <a:endParaRPr lang="ru-RU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9412347" y="403626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ШАГ 2</a:t>
              </a:r>
              <a:endParaRPr lang="ru-RU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9813384" y="482972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ШАГ 3</a:t>
              </a:r>
              <a:endParaRPr lang="ru-RU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0344399" y="5655518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ШАГ 4</a:t>
              </a:r>
              <a:endParaRPr lang="ru-RU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1349036" y="643124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ШАГ 5</a:t>
              </a:r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0784" y="2467495"/>
            <a:ext cx="364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Пример.</a:t>
            </a:r>
            <a:endParaRPr lang="en-US" u="sng" dirty="0" smtClean="0"/>
          </a:p>
          <a:p>
            <a:r>
              <a:rPr lang="ru-RU" b="1" dirty="0" smtClean="0"/>
              <a:t>L-система</a:t>
            </a:r>
            <a:r>
              <a:rPr lang="ru-RU" b="1" dirty="0"/>
              <a:t>, моделирующая развитие вегетативной части </a:t>
            </a:r>
            <a:r>
              <a:rPr lang="ru-RU" b="1" dirty="0" smtClean="0"/>
              <a:t>нитчатой водоросли </a:t>
            </a:r>
            <a:r>
              <a:rPr lang="ru-RU" altLang="ru-RU" b="1" i="1" dirty="0" err="1" smtClean="0"/>
              <a:t>Anabaena</a:t>
            </a:r>
            <a:r>
              <a:rPr lang="ru-RU" altLang="ru-RU" b="1" i="1" dirty="0" smtClean="0"/>
              <a:t>.</a:t>
            </a:r>
            <a:endParaRPr lang="ru-RU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80016" y="3707974"/>
            <a:ext cx="3281234" cy="3041159"/>
            <a:chOff x="100660" y="4181057"/>
            <a:chExt cx="2404908" cy="1847338"/>
          </a:xfrm>
        </p:grpSpPr>
        <p:pic>
          <p:nvPicPr>
            <p:cNvPr id="155" name="Picture 9" descr="AnabaenaHetero"/>
            <p:cNvPicPr>
              <a:picLocks noGrp="1" noChangeAspect="1" noChangeArrowheads="1"/>
            </p:cNvPicPr>
            <p:nvPr>
              <p:ph sz="half" idx="4294967295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4836" y="4181057"/>
              <a:ext cx="2360732" cy="182974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6" name="Text Box 10"/>
            <p:cNvSpPr txBox="1">
              <a:spLocks noChangeArrowheads="1"/>
            </p:cNvSpPr>
            <p:nvPr/>
          </p:nvSpPr>
          <p:spPr bwMode="auto">
            <a:xfrm>
              <a:off x="100660" y="5673176"/>
              <a:ext cx="1454598" cy="355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600" dirty="0" smtClean="0"/>
                <a:t>Стрелка </a:t>
              </a:r>
              <a:r>
                <a:rPr lang="ru-RU" altLang="ru-RU" sz="1600" dirty="0"/>
                <a:t>указывает </a:t>
              </a:r>
              <a:endParaRPr lang="ru-RU" altLang="ru-RU" sz="1600" dirty="0" smtClean="0"/>
            </a:p>
            <a:p>
              <a:r>
                <a:rPr lang="ru-RU" altLang="ru-RU" sz="1600" dirty="0"/>
                <a:t>к</a:t>
              </a:r>
              <a:r>
                <a:rPr lang="ru-RU" altLang="ru-RU" sz="1600" dirty="0" smtClean="0"/>
                <a:t>летку-</a:t>
              </a:r>
              <a:r>
                <a:rPr lang="ru-RU" altLang="ru-RU" sz="1600" dirty="0" err="1" smtClean="0"/>
                <a:t>гетероцисту</a:t>
              </a:r>
              <a:r>
                <a:rPr lang="ru-RU" altLang="ru-RU" sz="1600" dirty="0" smtClean="0"/>
                <a:t> </a:t>
              </a:r>
              <a:endParaRPr lang="ru-RU" altLang="ru-RU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3"/>
              <p:cNvSpPr txBox="1">
                <a:spLocks noChangeArrowheads="1"/>
              </p:cNvSpPr>
              <p:nvPr/>
            </p:nvSpPr>
            <p:spPr>
              <a:xfrm>
                <a:off x="2429954" y="548731"/>
                <a:ext cx="8104646" cy="17304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ru-RU" altLang="ru-RU" sz="1800" u="sng" dirty="0" smtClean="0">
                    <a:solidFill>
                      <a:srgbClr val="0070C0"/>
                    </a:solidFill>
                  </a:rPr>
                  <a:t>Определение.</a:t>
                </a:r>
                <a:endParaRPr lang="en-US" altLang="ru-RU" sz="1800" u="sng" dirty="0" smtClean="0">
                  <a:solidFill>
                    <a:srgbClr val="0070C0"/>
                  </a:solidFill>
                </a:endParaRP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ru-RU" sz="18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L-</a:t>
                </a:r>
                <a:r>
                  <a:rPr lang="ru-RU" altLang="ru-RU" sz="18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система</a:t>
                </a:r>
                <a:r>
                  <a:rPr lang="ru-RU" altLang="ru-RU" sz="18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– это упорядоченная тройка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ru-RU" altLang="ru-RU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ru-RU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altLang="ru-RU" sz="1800" dirty="0" smtClean="0">
                    <a:solidFill>
                      <a:srgbClr val="0070C0"/>
                    </a:solidFill>
                  </a:rPr>
                  <a:t>, 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где</a:t>
                </a: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– </a:t>
                </a:r>
                <a:r>
                  <a:rPr lang="ru-RU" altLang="ru-RU" sz="1800" b="1" dirty="0" smtClean="0">
                    <a:solidFill>
                      <a:srgbClr val="0070C0"/>
                    </a:solidFill>
                  </a:rPr>
                  <a:t>алфавит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системы,</a:t>
                </a: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14:m>
                  <m:oMath xmlns:m="http://schemas.openxmlformats.org/officeDocument/2006/math">
                    <m:r>
                      <a:rPr lang="ru-RU" altLang="ru-RU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ru-RU" altLang="ru-RU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ru-RU" altLang="ru-RU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ru-RU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ru-RU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- непустое слово в алфавите – </a:t>
                </a:r>
                <a:r>
                  <a:rPr lang="ru-RU" altLang="ru-RU" sz="1800" b="1" dirty="0" smtClean="0">
                    <a:solidFill>
                      <a:srgbClr val="0070C0"/>
                    </a:solidFill>
                  </a:rPr>
                  <a:t>аксиома</a:t>
                </a:r>
                <a:r>
                  <a:rPr lang="en-US" altLang="ru-RU" sz="1800" dirty="0" smtClean="0">
                    <a:solidFill>
                      <a:srgbClr val="0070C0"/>
                    </a:solidFill>
                  </a:rPr>
                  <a:t>,</a:t>
                </a:r>
                <a:endParaRPr lang="ru-RU" altLang="ru-RU" sz="1800" dirty="0" smtClean="0">
                  <a:solidFill>
                    <a:srgbClr val="0070C0"/>
                  </a:solidFill>
                </a:endParaRPr>
              </a:p>
              <a:p>
                <a:pPr>
                  <a:lnSpc>
                    <a:spcPct val="8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l-GR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l-GR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ru-RU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ru-RU" sz="1800" dirty="0" smtClean="0">
                    <a:solidFill>
                      <a:srgbClr val="0070C0"/>
                    </a:solidFill>
                  </a:rPr>
                  <a:t> - 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конечное </a:t>
                </a:r>
                <a:r>
                  <a:rPr lang="ru-RU" altLang="ru-RU" sz="1800" b="1" dirty="0" smtClean="0">
                    <a:solidFill>
                      <a:srgbClr val="0070C0"/>
                    </a:solidFill>
                  </a:rPr>
                  <a:t>множество правил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вида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ru-RU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ru-RU" sz="1800" dirty="0" smtClean="0">
                    <a:solidFill>
                      <a:srgbClr val="0070C0"/>
                    </a:solidFill>
                  </a:rPr>
                  <a:t>.</a:t>
                </a:r>
                <a:r>
                  <a:rPr lang="ru-RU" altLang="ru-RU" sz="1800" dirty="0" smtClean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8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54" y="548731"/>
                <a:ext cx="8104646" cy="1730452"/>
              </a:xfrm>
              <a:prstGeom prst="rect">
                <a:avLst/>
              </a:prstGeom>
              <a:blipFill rotWithShape="0">
                <a:blip r:embed="rId4"/>
                <a:stretch>
                  <a:fillRect l="-752" t="-4577" b="-38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Прямоугольник 110"/>
          <p:cNvSpPr/>
          <p:nvPr/>
        </p:nvSpPr>
        <p:spPr>
          <a:xfrm>
            <a:off x="7753478" y="1254834"/>
            <a:ext cx="436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Lindenmayer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(1968)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Mathematical models for cellular interaction in development, Parts I and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//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Biol.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827" y="4613069"/>
            <a:ext cx="2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Асимметричное деление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781743" y="5731708"/>
            <a:ext cx="513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Рост</a:t>
            </a:r>
            <a:endParaRPr lang="ru-RU" sz="1400" dirty="0"/>
          </a:p>
        </p:txBody>
      </p:sp>
      <p:sp>
        <p:nvSpPr>
          <p:cNvPr id="157" name="Line 17"/>
          <p:cNvSpPr>
            <a:spLocks noChangeShapeType="1"/>
          </p:cNvSpPr>
          <p:nvPr/>
        </p:nvSpPr>
        <p:spPr bwMode="auto">
          <a:xfrm flipH="1">
            <a:off x="12030294" y="2901750"/>
            <a:ext cx="5708" cy="357957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9" name="TextBox 158"/>
          <p:cNvSpPr txBox="1"/>
          <p:nvPr/>
        </p:nvSpPr>
        <p:spPr>
          <a:xfrm rot="16200000">
            <a:off x="10087921" y="4461504"/>
            <a:ext cx="351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</a:t>
            </a:r>
            <a:r>
              <a:rPr lang="ru-RU" sz="2000" b="1" dirty="0" smtClean="0"/>
              <a:t>искретные шаги по времени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59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" y="-10665"/>
            <a:ext cx="10013515" cy="7292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Дифференциальны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динамических систем с динамической структурой</a:t>
            </a: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>
          <a:xfrm>
            <a:off x="-6375" y="2573427"/>
            <a:ext cx="91520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i="1"/>
            </a:lvl1pPr>
          </a:lstStyle>
          <a:p>
            <a:r>
              <a:rPr lang="ru-RU" altLang="ru-RU" i="0" u="sng" dirty="0" smtClean="0"/>
              <a:t>Пример.</a:t>
            </a:r>
            <a:r>
              <a:rPr lang="ru-RU" altLang="ru-RU" i="0" dirty="0" smtClean="0"/>
              <a:t> </a:t>
            </a:r>
          </a:p>
          <a:p>
            <a:r>
              <a:rPr lang="ru-RU" altLang="ru-RU" b="1" i="0" dirty="0" smtClean="0"/>
              <a:t>Представление </a:t>
            </a:r>
            <a:r>
              <a:rPr lang="ru-RU" altLang="ru-RU" b="1" i="0" dirty="0"/>
              <a:t>в </a:t>
            </a:r>
            <a:r>
              <a:rPr lang="en-US" altLang="ru-RU" b="1" i="0" dirty="0" err="1" smtClean="0"/>
              <a:t>dL</a:t>
            </a:r>
            <a:r>
              <a:rPr lang="ru-RU" altLang="ru-RU" b="1" i="0" dirty="0" smtClean="0"/>
              <a:t>-системе </a:t>
            </a:r>
            <a:r>
              <a:rPr lang="ru-RU" altLang="ru-RU" b="1" i="0" dirty="0"/>
              <a:t>модели развития клеточной структуры </a:t>
            </a:r>
            <a:r>
              <a:rPr lang="ru-RU" altLang="ru-RU" b="1" dirty="0" err="1"/>
              <a:t>Anabaena</a:t>
            </a:r>
            <a:endParaRPr lang="ru-RU" altLang="ru-RU" b="1" dirty="0"/>
          </a:p>
        </p:txBody>
      </p:sp>
      <p:sp>
        <p:nvSpPr>
          <p:cNvPr id="94" name="Text Box 240"/>
          <p:cNvSpPr txBox="1">
            <a:spLocks noChangeArrowheads="1"/>
          </p:cNvSpPr>
          <p:nvPr/>
        </p:nvSpPr>
        <p:spPr bwMode="auto">
          <a:xfrm>
            <a:off x="4122412" y="5103690"/>
            <a:ext cx="32196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ru-RU" sz="1400" i="1" dirty="0">
                <a:cs typeface="Arial" panose="020B0604020202020204" pitchFamily="34" charset="0"/>
              </a:rPr>
              <a:t>ν</a:t>
            </a:r>
            <a:r>
              <a:rPr lang="ru-RU" altLang="ru-RU" sz="1400" dirty="0">
                <a:cs typeface="Arial" panose="020B0604020202020204" pitchFamily="34" charset="0"/>
              </a:rPr>
              <a:t> – коэффициент </a:t>
            </a:r>
            <a:r>
              <a:rPr lang="ru-RU" altLang="ru-RU" sz="1400" dirty="0" smtClean="0">
                <a:cs typeface="Arial" panose="020B0604020202020204" pitchFamily="34" charset="0"/>
              </a:rPr>
              <a:t>распада вещества С</a:t>
            </a:r>
          </a:p>
          <a:p>
            <a:r>
              <a:rPr lang="en-US" altLang="ru-RU" sz="1400" i="1" dirty="0"/>
              <a:t>D</a:t>
            </a:r>
            <a:r>
              <a:rPr lang="ru-RU" altLang="ru-RU" sz="1400" dirty="0"/>
              <a:t> – </a:t>
            </a:r>
            <a:r>
              <a:rPr lang="ru-RU" altLang="ru-RU" sz="1400" dirty="0" smtClean="0"/>
              <a:t>проницаемость клеточных стенок</a:t>
            </a:r>
          </a:p>
          <a:p>
            <a:r>
              <a:rPr lang="ru-RU" altLang="ru-RU" sz="1400" i="1" dirty="0" smtClean="0"/>
              <a:t>µ</a:t>
            </a:r>
            <a:r>
              <a:rPr lang="ru-RU" altLang="ru-RU" sz="1400" dirty="0" smtClean="0"/>
              <a:t> - коэффициент роста</a:t>
            </a:r>
            <a:endParaRPr lang="ru-RU" altLang="ru-RU" sz="1400" dirty="0"/>
          </a:p>
        </p:txBody>
      </p:sp>
      <p:sp>
        <p:nvSpPr>
          <p:cNvPr id="85" name="AutoShape 231"/>
          <p:cNvSpPr>
            <a:spLocks/>
          </p:cNvSpPr>
          <p:nvPr/>
        </p:nvSpPr>
        <p:spPr bwMode="auto">
          <a:xfrm rot="16200000">
            <a:off x="322847" y="5880732"/>
            <a:ext cx="199885" cy="708375"/>
          </a:xfrm>
          <a:prstGeom prst="leftBrace">
            <a:avLst>
              <a:gd name="adj1" fmla="val 4808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" name="Text Box 232"/>
          <p:cNvSpPr txBox="1">
            <a:spLocks noChangeArrowheads="1"/>
          </p:cNvSpPr>
          <p:nvPr/>
        </p:nvSpPr>
        <p:spPr bwMode="auto">
          <a:xfrm>
            <a:off x="24269" y="6262724"/>
            <a:ext cx="14230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i="1" dirty="0"/>
              <a:t>l</a:t>
            </a:r>
            <a:r>
              <a:rPr lang="ru-RU" altLang="ru-RU" sz="1400" dirty="0"/>
              <a:t> – длина клетки</a:t>
            </a:r>
          </a:p>
        </p:txBody>
      </p:sp>
      <p:sp>
        <p:nvSpPr>
          <p:cNvPr id="87" name="Text Box 233"/>
          <p:cNvSpPr txBox="1">
            <a:spLocks noChangeArrowheads="1"/>
          </p:cNvSpPr>
          <p:nvPr/>
        </p:nvSpPr>
        <p:spPr bwMode="auto">
          <a:xfrm>
            <a:off x="-1544" y="6422714"/>
            <a:ext cx="31132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i="1" dirty="0"/>
              <a:t>с</a:t>
            </a:r>
            <a:r>
              <a:rPr lang="ru-RU" altLang="ru-RU" sz="1400" dirty="0"/>
              <a:t> – </a:t>
            </a:r>
            <a:r>
              <a:rPr lang="ru-RU" altLang="ru-RU" sz="1400" dirty="0" smtClean="0"/>
              <a:t>концентрация вещества </a:t>
            </a:r>
            <a:r>
              <a:rPr lang="ru-RU" altLang="ru-RU" sz="1400" dirty="0"/>
              <a:t>С</a:t>
            </a:r>
          </a:p>
        </p:txBody>
      </p:sp>
      <p:sp>
        <p:nvSpPr>
          <p:cNvPr id="88" name="Text Box 234"/>
          <p:cNvSpPr txBox="1">
            <a:spLocks noChangeArrowheads="1"/>
          </p:cNvSpPr>
          <p:nvPr/>
        </p:nvSpPr>
        <p:spPr bwMode="auto">
          <a:xfrm>
            <a:off x="-6986" y="6605351"/>
            <a:ext cx="1904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400" i="1" dirty="0"/>
              <a:t>h</a:t>
            </a:r>
            <a:r>
              <a:rPr lang="ru-RU" altLang="ru-RU" sz="1400" dirty="0"/>
              <a:t> – </a:t>
            </a:r>
            <a:r>
              <a:rPr lang="ru-RU" altLang="ru-RU" sz="1400" dirty="0" smtClean="0"/>
              <a:t>ориентация клетки</a:t>
            </a:r>
            <a:endParaRPr lang="ru-RU" alt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89901" y="4231652"/>
                <a:ext cx="2792239" cy="409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̇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901" y="4231652"/>
                <a:ext cx="2792239" cy="409023"/>
              </a:xfrm>
              <a:prstGeom prst="rect">
                <a:avLst/>
              </a:prstGeom>
              <a:blipFill rotWithShape="0">
                <a:blip r:embed="rId3"/>
                <a:stretch>
                  <a:fillRect l="-1092" r="-218" b="-149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4189901" y="4665586"/>
                <a:ext cx="658065" cy="409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901" y="4665586"/>
                <a:ext cx="658065" cy="409023"/>
              </a:xfrm>
              <a:prstGeom prst="rect">
                <a:avLst/>
              </a:prstGeom>
              <a:blipFill rotWithShape="0">
                <a:blip r:embed="rId4"/>
                <a:stretch>
                  <a:fillRect l="-5556" r="-5556" b="-149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0" name="Picture 13" descr="Anabarna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5429" y="3699272"/>
            <a:ext cx="4734254" cy="29235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" name="Прямоугольник 150"/>
          <p:cNvSpPr/>
          <p:nvPr/>
        </p:nvSpPr>
        <p:spPr>
          <a:xfrm>
            <a:off x="8318244" y="2826471"/>
            <a:ext cx="3712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Диаграммное представление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развития водоросли </a:t>
            </a:r>
            <a:r>
              <a:rPr lang="ru-RU" altLang="ru-RU" i="1" dirty="0" err="1" smtClean="0"/>
              <a:t>Anabaena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полученное </a:t>
            </a:r>
            <a:r>
              <a:rPr lang="ru-RU" dirty="0"/>
              <a:t>с помощью </a:t>
            </a:r>
            <a:r>
              <a:rPr lang="ru-RU" dirty="0" err="1"/>
              <a:t>dL</a:t>
            </a:r>
            <a:r>
              <a:rPr lang="ru-RU" dirty="0"/>
              <a:t>-системы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4119250" y="5869211"/>
            <a:ext cx="4093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Клеточная структура водоросли на временном слое соответствует горизонтальным линиям. </a:t>
            </a:r>
            <a:endParaRPr lang="ru-RU" sz="1400" dirty="0" smtClean="0"/>
          </a:p>
          <a:p>
            <a:r>
              <a:rPr lang="ru-RU" sz="1400" dirty="0" smtClean="0"/>
              <a:t>Цвет </a:t>
            </a:r>
            <a:r>
              <a:rPr lang="ru-RU" sz="1400" dirty="0"/>
              <a:t>показывает концентрацию вещества С (возрастает от зелёного к синему).</a:t>
            </a:r>
          </a:p>
        </p:txBody>
      </p:sp>
      <p:sp>
        <p:nvSpPr>
          <p:cNvPr id="153" name="Line 17"/>
          <p:cNvSpPr>
            <a:spLocks noChangeShapeType="1"/>
          </p:cNvSpPr>
          <p:nvPr/>
        </p:nvSpPr>
        <p:spPr bwMode="auto">
          <a:xfrm>
            <a:off x="12030294" y="3777006"/>
            <a:ext cx="0" cy="270431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10650781" y="5032694"/>
            <a:ext cx="2473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</a:t>
            </a:r>
            <a:r>
              <a:rPr lang="ru-RU" sz="2000" b="1" dirty="0" smtClean="0"/>
              <a:t>епрерывное время</a:t>
            </a:r>
            <a:endParaRPr lang="ru-RU" sz="2000" b="1" dirty="0"/>
          </a:p>
        </p:txBody>
      </p:sp>
      <p:sp>
        <p:nvSpPr>
          <p:cNvPr id="155" name="Прямоугольник 154"/>
          <p:cNvSpPr/>
          <p:nvPr/>
        </p:nvSpPr>
        <p:spPr>
          <a:xfrm>
            <a:off x="0" y="80574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Параметризованная </a:t>
            </a:r>
            <a:r>
              <a:rPr lang="ru-RU" b="1" dirty="0" smtClean="0">
                <a:solidFill>
                  <a:srgbClr val="0070C0"/>
                </a:solidFill>
              </a:rPr>
              <a:t>L-система </a:t>
            </a:r>
            <a:r>
              <a:rPr lang="ru-RU" dirty="0" smtClean="0">
                <a:solidFill>
                  <a:srgbClr val="0070C0"/>
                </a:solidFill>
              </a:rPr>
              <a:t>– четвёрка </a:t>
            </a:r>
            <a:r>
              <a:rPr lang="ru-RU" dirty="0">
                <a:solidFill>
                  <a:srgbClr val="0070C0"/>
                </a:solidFill>
              </a:rPr>
              <a:t>&lt;</a:t>
            </a:r>
            <a:r>
              <a:rPr lang="ru-RU" dirty="0" err="1">
                <a:solidFill>
                  <a:srgbClr val="0070C0"/>
                </a:solidFill>
              </a:rPr>
              <a:t>V,Σ,w,P</a:t>
            </a:r>
            <a:r>
              <a:rPr lang="ru-RU" dirty="0">
                <a:solidFill>
                  <a:srgbClr val="0070C0"/>
                </a:solidFill>
              </a:rPr>
              <a:t>&gt;, где</a:t>
            </a:r>
          </a:p>
          <a:p>
            <a:r>
              <a:rPr lang="ru-RU" dirty="0">
                <a:solidFill>
                  <a:srgbClr val="0070C0"/>
                </a:solidFill>
              </a:rPr>
              <a:t> V- алфавит системы;</a:t>
            </a:r>
          </a:p>
          <a:p>
            <a:r>
              <a:rPr lang="ru-RU" dirty="0">
                <a:solidFill>
                  <a:srgbClr val="0070C0"/>
                </a:solidFill>
              </a:rPr>
              <a:t> Σ - множество формальных параметров;</a:t>
            </a:r>
          </a:p>
          <a:p>
            <a:r>
              <a:rPr lang="ru-RU" dirty="0">
                <a:solidFill>
                  <a:srgbClr val="0070C0"/>
                </a:solidFill>
              </a:rPr>
              <a:t> w - непустое параметрическое слово, </a:t>
            </a:r>
            <a:r>
              <a:rPr lang="ru-RU" dirty="0" smtClean="0">
                <a:solidFill>
                  <a:srgbClr val="0070C0"/>
                </a:solidFill>
              </a:rPr>
              <a:t>аксиома;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>
                <a:solidFill>
                  <a:srgbClr val="0070C0"/>
                </a:solidFill>
              </a:rPr>
              <a:t> P - конечный набор </a:t>
            </a:r>
            <a:r>
              <a:rPr lang="ru-RU" dirty="0" smtClean="0">
                <a:solidFill>
                  <a:srgbClr val="0070C0"/>
                </a:solidFill>
              </a:rPr>
              <a:t>параметрических правил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56" name="Прямоугольник 155"/>
          <p:cNvSpPr/>
          <p:nvPr/>
        </p:nvSpPr>
        <p:spPr>
          <a:xfrm>
            <a:off x="39086" y="22571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Параметризованное слово </a:t>
            </a:r>
            <a:r>
              <a:rPr lang="ru-RU" dirty="0" smtClean="0">
                <a:solidFill>
                  <a:srgbClr val="0070C0"/>
                </a:solidFill>
              </a:rPr>
              <a:t>= буква алфавита + параметры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982088" y="-56648"/>
            <a:ext cx="3219581" cy="3061648"/>
            <a:chOff x="-1695361" y="-219268"/>
            <a:chExt cx="3219581" cy="3061648"/>
          </a:xfrm>
        </p:grpSpPr>
        <p:grpSp>
          <p:nvGrpSpPr>
            <p:cNvPr id="6" name="Group 82"/>
            <p:cNvGrpSpPr>
              <a:grpSpLocks noChangeAspect="1"/>
            </p:cNvGrpSpPr>
            <p:nvPr/>
          </p:nvGrpSpPr>
          <p:grpSpPr bwMode="auto">
            <a:xfrm>
              <a:off x="-1695361" y="-77995"/>
              <a:ext cx="3137257" cy="2920375"/>
              <a:chOff x="-525" y="690"/>
              <a:chExt cx="3599" cy="3350"/>
            </a:xfrm>
          </p:grpSpPr>
          <p:sp>
            <p:nvSpPr>
              <p:cNvPr id="7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72" y="2472"/>
                <a:ext cx="2609" cy="1417"/>
              </a:xfrm>
              <a:prstGeom prst="wedgeEllipseCallout">
                <a:avLst>
                  <a:gd name="adj1" fmla="val -11440"/>
                  <a:gd name="adj2" fmla="val -127843"/>
                </a:avLst>
              </a:prstGeom>
              <a:gradFill rotWithShape="1">
                <a:gsLst>
                  <a:gs pos="0">
                    <a:srgbClr val="CCFFCC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ru-RU" altLang="ru-RU" sz="1400"/>
              </a:p>
            </p:txBody>
          </p:sp>
          <p:grpSp>
            <p:nvGrpSpPr>
              <p:cNvPr id="8" name="Group 44"/>
              <p:cNvGrpSpPr>
                <a:grpSpLocks noChangeAspect="1"/>
              </p:cNvGrpSpPr>
              <p:nvPr/>
            </p:nvGrpSpPr>
            <p:grpSpPr bwMode="auto">
              <a:xfrm>
                <a:off x="-525" y="690"/>
                <a:ext cx="3599" cy="2247"/>
                <a:chOff x="-554" y="662"/>
                <a:chExt cx="3599" cy="2247"/>
              </a:xfrm>
            </p:grpSpPr>
            <p:sp>
              <p:nvSpPr>
                <p:cNvPr id="23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1803" y="1735"/>
                  <a:ext cx="0" cy="482"/>
                </a:xfrm>
                <a:prstGeom prst="line">
                  <a:avLst/>
                </a:prstGeom>
                <a:noFill/>
                <a:ln w="1905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4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2047"/>
                  <a:ext cx="0" cy="170"/>
                </a:xfrm>
                <a:prstGeom prst="line">
                  <a:avLst/>
                </a:prstGeom>
                <a:noFill/>
                <a:ln w="1905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5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35" y="1706"/>
                  <a:ext cx="0" cy="510"/>
                </a:xfrm>
                <a:prstGeom prst="line">
                  <a:avLst/>
                </a:prstGeom>
                <a:noFill/>
                <a:ln w="19050">
                  <a:solidFill>
                    <a:srgbClr val="B2B2B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272" y="2217"/>
                  <a:ext cx="255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7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1395"/>
                  <a:ext cx="0" cy="6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8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329" y="1706"/>
                  <a:ext cx="737" cy="0"/>
                </a:xfrm>
                <a:prstGeom prst="line">
                  <a:avLst/>
                </a:prstGeom>
                <a:noFill/>
                <a:ln w="38100">
                  <a:solidFill>
                    <a:srgbClr val="003300"/>
                  </a:solidFill>
                  <a:round/>
                  <a:headEnd/>
                  <a:tailEnd type="diamond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29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803" y="1026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0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1338"/>
                  <a:ext cx="736" cy="0"/>
                </a:xfrm>
                <a:prstGeom prst="line">
                  <a:avLst/>
                </a:prstGeom>
                <a:noFill/>
                <a:ln w="38100">
                  <a:solidFill>
                    <a:srgbClr val="006600"/>
                  </a:solidFill>
                  <a:round/>
                  <a:headEnd type="oval" w="med" len="med"/>
                  <a:tailEnd type="diamond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1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2075"/>
                  <a:ext cx="1474" cy="0"/>
                </a:xfrm>
                <a:prstGeom prst="line">
                  <a:avLst/>
                </a:prstGeom>
                <a:noFill/>
                <a:ln w="38100">
                  <a:solidFill>
                    <a:srgbClr val="008000"/>
                  </a:solidFill>
                  <a:round/>
                  <a:headEnd type="oval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2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597" y="2075"/>
                  <a:ext cx="1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3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1803" y="969"/>
                  <a:ext cx="737" cy="0"/>
                </a:xfrm>
                <a:prstGeom prst="line">
                  <a:avLst/>
                </a:prstGeom>
                <a:noFill/>
                <a:ln w="38100">
                  <a:solidFill>
                    <a:srgbClr val="339933"/>
                  </a:solidFill>
                  <a:round/>
                  <a:headEnd type="oval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4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597" y="969"/>
                  <a:ext cx="198" cy="0"/>
                </a:xfrm>
                <a:prstGeom prst="line">
                  <a:avLst/>
                </a:prstGeom>
                <a:noFill/>
                <a:ln w="57150" cap="rnd">
                  <a:solidFill>
                    <a:srgbClr val="339933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5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803" y="1706"/>
                  <a:ext cx="737" cy="0"/>
                </a:xfrm>
                <a:prstGeom prst="line">
                  <a:avLst/>
                </a:prstGeom>
                <a:noFill/>
                <a:ln w="38100">
                  <a:solidFill>
                    <a:srgbClr val="00CC00"/>
                  </a:solidFill>
                  <a:round/>
                  <a:headEnd type="oval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97" y="1706"/>
                  <a:ext cx="1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CC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sz="1400"/>
                </a:p>
              </p:txBody>
            </p:sp>
            <p:sp>
              <p:nvSpPr>
                <p:cNvPr id="37" name="Text Box 3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96" y="1408"/>
                  <a:ext cx="45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400" dirty="0"/>
                    <a:t>М</a:t>
                  </a:r>
                  <a:r>
                    <a:rPr lang="ru-RU" altLang="ru-RU" sz="1400" baseline="-14000" dirty="0"/>
                    <a:t>1</a:t>
                  </a:r>
                </a:p>
              </p:txBody>
            </p:sp>
            <p:sp>
              <p:nvSpPr>
                <p:cNvPr id="38" name="Text Box 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81" y="1038"/>
                  <a:ext cx="45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400" dirty="0"/>
                    <a:t>М</a:t>
                  </a:r>
                  <a:r>
                    <a:rPr lang="ru-RU" altLang="ru-RU" sz="1400" baseline="-14000" dirty="0"/>
                    <a:t>2</a:t>
                  </a:r>
                </a:p>
              </p:txBody>
            </p:sp>
            <p:sp>
              <p:nvSpPr>
                <p:cNvPr id="39" name="Text Box 3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90" y="1776"/>
                  <a:ext cx="45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400" dirty="0"/>
                    <a:t>М</a:t>
                  </a:r>
                  <a:r>
                    <a:rPr lang="ru-RU" altLang="ru-RU" sz="1400" baseline="-14000" dirty="0"/>
                    <a:t>3</a:t>
                  </a:r>
                </a:p>
              </p:txBody>
            </p:sp>
            <p:sp>
              <p:nvSpPr>
                <p:cNvPr id="40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16" y="662"/>
                  <a:ext cx="45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400" dirty="0"/>
                    <a:t>М</a:t>
                  </a:r>
                  <a:r>
                    <a:rPr lang="ru-RU" altLang="ru-RU" sz="1400" baseline="-14000" dirty="0"/>
                    <a:t>4</a:t>
                  </a:r>
                </a:p>
              </p:txBody>
            </p:sp>
            <p:sp>
              <p:nvSpPr>
                <p:cNvPr id="41" name="Text Box 3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31" y="1376"/>
                  <a:ext cx="45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400" dirty="0"/>
                    <a:t>М</a:t>
                  </a:r>
                  <a:r>
                    <a:rPr lang="ru-RU" altLang="ru-RU" sz="1400" baseline="-14000" dirty="0"/>
                    <a:t>5</a:t>
                  </a:r>
                </a:p>
              </p:txBody>
            </p:sp>
            <p:sp>
              <p:nvSpPr>
                <p:cNvPr id="42" name="Text Box 3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70" y="2203"/>
                  <a:ext cx="675" cy="3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200" i="1" dirty="0" smtClean="0"/>
                    <a:t>время</a:t>
                  </a:r>
                  <a:endParaRPr lang="ru-RU" altLang="ru-RU" sz="1200" i="1" dirty="0"/>
                </a:p>
              </p:txBody>
            </p:sp>
            <p:sp>
              <p:nvSpPr>
                <p:cNvPr id="43" name="Text Box 4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18" y="2188"/>
                  <a:ext cx="335" cy="3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sz="1200" i="1"/>
                    <a:t>t</a:t>
                  </a:r>
                  <a:r>
                    <a:rPr lang="en-US" altLang="ru-RU" sz="1200" b="1" i="1" baseline="-15000">
                      <a:latin typeface="Symbol" panose="05050102010706020507" pitchFamily="18" charset="2"/>
                      <a:cs typeface="Arial" panose="020B0604020202020204" pitchFamily="34" charset="0"/>
                    </a:rPr>
                    <a:t>b</a:t>
                  </a:r>
                  <a:endParaRPr lang="el-GR" altLang="ru-RU" sz="1200" b="1" i="1" baseline="-1500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 Box 4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8" y="2188"/>
                  <a:ext cx="344" cy="3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sz="1200" i="1" dirty="0"/>
                    <a:t>t</a:t>
                  </a:r>
                  <a:r>
                    <a:rPr lang="en-US" altLang="ru-RU" sz="1200" b="1" i="1" baseline="-15000" dirty="0">
                      <a:latin typeface="Symbol" panose="05050102010706020507" pitchFamily="18" charset="2"/>
                      <a:cs typeface="Arial" panose="020B0604020202020204" pitchFamily="34" charset="0"/>
                    </a:rPr>
                    <a:t>a</a:t>
                  </a:r>
                  <a:endParaRPr lang="el-GR" altLang="ru-RU" sz="1200" b="1" i="1" baseline="-15000" dirty="0"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 Box 4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3" y="2188"/>
                  <a:ext cx="330" cy="3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sz="1200" i="1"/>
                    <a:t>t</a:t>
                  </a:r>
                  <a:r>
                    <a:rPr lang="en-US" altLang="ru-RU" sz="1200" i="1" baseline="-15000">
                      <a:cs typeface="Arial" panose="020B0604020202020204" pitchFamily="34" charset="0"/>
                    </a:rPr>
                    <a:t>0</a:t>
                  </a:r>
                  <a:endParaRPr lang="el-GR" altLang="ru-RU" sz="1200" i="1" baseline="-150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Text Box 3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-554" y="2379"/>
                  <a:ext cx="1418" cy="5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altLang="ru-RU" sz="1200" i="1" dirty="0" smtClean="0"/>
                    <a:t>Пространство </a:t>
                  </a:r>
                </a:p>
                <a:p>
                  <a:r>
                    <a:rPr lang="ru-RU" altLang="ru-RU" sz="1200" i="1" dirty="0" smtClean="0"/>
                    <a:t>параметров</a:t>
                  </a:r>
                  <a:endParaRPr lang="ru-RU" altLang="ru-RU" sz="1200" i="1" dirty="0"/>
                </a:p>
              </p:txBody>
            </p:sp>
          </p:grpSp>
          <p:sp>
            <p:nvSpPr>
              <p:cNvPr id="9" name="Freeform 50"/>
              <p:cNvSpPr>
                <a:spLocks noChangeAspect="1"/>
              </p:cNvSpPr>
              <p:nvPr/>
            </p:nvSpPr>
            <p:spPr bwMode="auto">
              <a:xfrm rot="750607">
                <a:off x="187" y="2441"/>
                <a:ext cx="2393" cy="1418"/>
              </a:xfrm>
              <a:custGeom>
                <a:avLst/>
                <a:gdLst>
                  <a:gd name="T0" fmla="*/ 113 w 2088"/>
                  <a:gd name="T1" fmla="*/ 737 h 1327"/>
                  <a:gd name="T2" fmla="*/ 624 w 2088"/>
                  <a:gd name="T3" fmla="*/ 396 h 1327"/>
                  <a:gd name="T4" fmla="*/ 907 w 2088"/>
                  <a:gd name="T5" fmla="*/ 28 h 1327"/>
                  <a:gd name="T6" fmla="*/ 1814 w 2088"/>
                  <a:gd name="T7" fmla="*/ 226 h 1327"/>
                  <a:gd name="T8" fmla="*/ 2041 w 2088"/>
                  <a:gd name="T9" fmla="*/ 850 h 1327"/>
                  <a:gd name="T10" fmla="*/ 1531 w 2088"/>
                  <a:gd name="T11" fmla="*/ 1275 h 1327"/>
                  <a:gd name="T12" fmla="*/ 482 w 2088"/>
                  <a:gd name="T13" fmla="*/ 1162 h 1327"/>
                  <a:gd name="T14" fmla="*/ 57 w 2088"/>
                  <a:gd name="T15" fmla="*/ 963 h 1327"/>
                  <a:gd name="T16" fmla="*/ 113 w 2088"/>
                  <a:gd name="T17" fmla="*/ 737 h 1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8" h="1327">
                    <a:moveTo>
                      <a:pt x="113" y="737"/>
                    </a:moveTo>
                    <a:cubicBezTo>
                      <a:pt x="207" y="643"/>
                      <a:pt x="492" y="514"/>
                      <a:pt x="624" y="396"/>
                    </a:cubicBezTo>
                    <a:cubicBezTo>
                      <a:pt x="756" y="278"/>
                      <a:pt x="709" y="56"/>
                      <a:pt x="907" y="28"/>
                    </a:cubicBezTo>
                    <a:cubicBezTo>
                      <a:pt x="1105" y="0"/>
                      <a:pt x="1625" y="89"/>
                      <a:pt x="1814" y="226"/>
                    </a:cubicBezTo>
                    <a:cubicBezTo>
                      <a:pt x="2003" y="363"/>
                      <a:pt x="2088" y="675"/>
                      <a:pt x="2041" y="850"/>
                    </a:cubicBezTo>
                    <a:cubicBezTo>
                      <a:pt x="1994" y="1025"/>
                      <a:pt x="1791" y="1223"/>
                      <a:pt x="1531" y="1275"/>
                    </a:cubicBezTo>
                    <a:cubicBezTo>
                      <a:pt x="1271" y="1327"/>
                      <a:pt x="728" y="1214"/>
                      <a:pt x="482" y="1162"/>
                    </a:cubicBezTo>
                    <a:cubicBezTo>
                      <a:pt x="236" y="1110"/>
                      <a:pt x="114" y="1034"/>
                      <a:pt x="57" y="963"/>
                    </a:cubicBezTo>
                    <a:cubicBezTo>
                      <a:pt x="0" y="892"/>
                      <a:pt x="19" y="831"/>
                      <a:pt x="113" y="737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10" name="Freeform 52"/>
              <p:cNvSpPr>
                <a:spLocks noChangeAspect="1"/>
              </p:cNvSpPr>
              <p:nvPr/>
            </p:nvSpPr>
            <p:spPr bwMode="auto">
              <a:xfrm rot="-1229815">
                <a:off x="1076" y="2846"/>
                <a:ext cx="1319" cy="840"/>
              </a:xfrm>
              <a:custGeom>
                <a:avLst/>
                <a:gdLst>
                  <a:gd name="T0" fmla="*/ 213 w 1291"/>
                  <a:gd name="T1" fmla="*/ 0 h 850"/>
                  <a:gd name="T2" fmla="*/ 128 w 1291"/>
                  <a:gd name="T3" fmla="*/ 340 h 850"/>
                  <a:gd name="T4" fmla="*/ 979 w 1291"/>
                  <a:gd name="T5" fmla="*/ 425 h 850"/>
                  <a:gd name="T6" fmla="*/ 1291 w 1291"/>
                  <a:gd name="T7" fmla="*/ 85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1" h="850">
                    <a:moveTo>
                      <a:pt x="213" y="0"/>
                    </a:moveTo>
                    <a:cubicBezTo>
                      <a:pt x="106" y="134"/>
                      <a:pt x="0" y="269"/>
                      <a:pt x="128" y="340"/>
                    </a:cubicBezTo>
                    <a:cubicBezTo>
                      <a:pt x="256" y="411"/>
                      <a:pt x="785" y="340"/>
                      <a:pt x="979" y="425"/>
                    </a:cubicBezTo>
                    <a:cubicBezTo>
                      <a:pt x="1173" y="510"/>
                      <a:pt x="1232" y="680"/>
                      <a:pt x="1291" y="850"/>
                    </a:cubicBezTo>
                  </a:path>
                </a:pathLst>
              </a:custGeom>
              <a:noFill/>
              <a:ln w="28575">
                <a:solidFill>
                  <a:srgbClr val="0066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11" name="Line 53"/>
              <p:cNvSpPr>
                <a:spLocks noChangeAspect="1" noChangeShapeType="1"/>
              </p:cNvSpPr>
              <p:nvPr/>
            </p:nvSpPr>
            <p:spPr bwMode="auto">
              <a:xfrm>
                <a:off x="669" y="2812"/>
                <a:ext cx="28" cy="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12" name="Line 54"/>
              <p:cNvSpPr>
                <a:spLocks noChangeAspect="1" noChangeShapeType="1"/>
              </p:cNvSpPr>
              <p:nvPr/>
            </p:nvSpPr>
            <p:spPr bwMode="auto">
              <a:xfrm flipV="1">
                <a:off x="1151" y="3719"/>
                <a:ext cx="28" cy="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13" name="Line 55"/>
              <p:cNvSpPr>
                <a:spLocks noChangeAspect="1" noChangeShapeType="1"/>
              </p:cNvSpPr>
              <p:nvPr/>
            </p:nvSpPr>
            <p:spPr bwMode="auto">
              <a:xfrm flipV="1">
                <a:off x="2200" y="2727"/>
                <a:ext cx="56" cy="8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14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1739" y="2188"/>
                <a:ext cx="212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ru-RU" altLang="ru-RU" sz="1400"/>
              </a:p>
            </p:txBody>
          </p:sp>
          <p:sp>
            <p:nvSpPr>
              <p:cNvPr id="15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1058" y="2714"/>
                <a:ext cx="532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 dirty="0"/>
                  <a:t>t=t</a:t>
                </a:r>
                <a:r>
                  <a:rPr lang="el-GR" altLang="ru-RU" sz="1400" i="1" baseline="-14000" dirty="0"/>
                  <a:t>α</a:t>
                </a:r>
                <a:endParaRPr lang="ru-RU" altLang="ru-RU" sz="1400" i="1" baseline="-14000" dirty="0"/>
              </a:p>
            </p:txBody>
          </p:sp>
          <p:sp>
            <p:nvSpPr>
              <p:cNvPr id="16" name="Text Box 58"/>
              <p:cNvSpPr txBox="1">
                <a:spLocks noChangeAspect="1" noChangeArrowheads="1"/>
              </p:cNvSpPr>
              <p:nvPr/>
            </p:nvSpPr>
            <p:spPr bwMode="auto">
              <a:xfrm>
                <a:off x="2483" y="3322"/>
                <a:ext cx="526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/>
                  <a:t>t=t</a:t>
                </a:r>
                <a:r>
                  <a:rPr lang="el-GR" altLang="ru-RU" sz="1400" i="1" baseline="-14000">
                    <a:cs typeface="Arial" panose="020B0604020202020204" pitchFamily="34" charset="0"/>
                  </a:rPr>
                  <a:t>β</a:t>
                </a:r>
              </a:p>
            </p:txBody>
          </p:sp>
          <p:sp>
            <p:nvSpPr>
              <p:cNvPr id="17" name="Text Box 60"/>
              <p:cNvSpPr txBox="1">
                <a:spLocks noChangeAspect="1" noChangeArrowheads="1"/>
              </p:cNvSpPr>
              <p:nvPr/>
            </p:nvSpPr>
            <p:spPr bwMode="auto">
              <a:xfrm>
                <a:off x="668" y="2473"/>
                <a:ext cx="390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 dirty="0"/>
                  <a:t>C</a:t>
                </a:r>
                <a:r>
                  <a:rPr lang="en-US" altLang="ru-RU" sz="1400" i="1" baseline="-14000" dirty="0"/>
                  <a:t>1</a:t>
                </a:r>
                <a:endParaRPr lang="ru-RU" altLang="ru-RU" sz="1400" i="1" baseline="-14000" dirty="0"/>
              </a:p>
            </p:txBody>
          </p:sp>
          <p:sp>
            <p:nvSpPr>
              <p:cNvPr id="18" name="Text Box 61"/>
              <p:cNvSpPr txBox="1">
                <a:spLocks noChangeAspect="1" noChangeArrowheads="1"/>
              </p:cNvSpPr>
              <p:nvPr/>
            </p:nvSpPr>
            <p:spPr bwMode="auto">
              <a:xfrm>
                <a:off x="2267" y="3687"/>
                <a:ext cx="390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/>
                  <a:t>C</a:t>
                </a:r>
                <a:r>
                  <a:rPr lang="en-US" altLang="ru-RU" sz="1400" i="1" baseline="-14000"/>
                  <a:t>2</a:t>
                </a:r>
                <a:endParaRPr lang="ru-RU" altLang="ru-RU" sz="1400" i="1" baseline="-14000"/>
              </a:p>
            </p:txBody>
          </p:sp>
          <p:sp>
            <p:nvSpPr>
              <p:cNvPr id="19" name="Text Box 62"/>
              <p:cNvSpPr txBox="1">
                <a:spLocks noChangeAspect="1" noChangeArrowheads="1"/>
              </p:cNvSpPr>
              <p:nvPr/>
            </p:nvSpPr>
            <p:spPr bwMode="auto">
              <a:xfrm>
                <a:off x="159" y="3353"/>
                <a:ext cx="390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 dirty="0"/>
                  <a:t>C</a:t>
                </a:r>
                <a:r>
                  <a:rPr lang="en-US" altLang="ru-RU" sz="1400" i="1" baseline="-14000" dirty="0"/>
                  <a:t>3</a:t>
                </a:r>
                <a:endParaRPr lang="ru-RU" altLang="ru-RU" sz="1400" i="1" baseline="-14000" dirty="0"/>
              </a:p>
            </p:txBody>
          </p:sp>
          <p:sp>
            <p:nvSpPr>
              <p:cNvPr id="20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329" y="2993"/>
                <a:ext cx="376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i="1"/>
                  <a:t>D</a:t>
                </a:r>
                <a:endParaRPr lang="ru-RU" altLang="ru-RU" i="1"/>
              </a:p>
            </p:txBody>
          </p:sp>
          <p:sp>
            <p:nvSpPr>
              <p:cNvPr id="21" name="Line 67"/>
              <p:cNvSpPr>
                <a:spLocks noChangeAspect="1" noChangeShapeType="1"/>
              </p:cNvSpPr>
              <p:nvPr/>
            </p:nvSpPr>
            <p:spPr bwMode="auto">
              <a:xfrm flipV="1">
                <a:off x="1406" y="3152"/>
                <a:ext cx="397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400"/>
              </a:p>
            </p:txBody>
          </p:sp>
          <p:sp>
            <p:nvSpPr>
              <p:cNvPr id="22" name="Text Box 68"/>
              <p:cNvSpPr txBox="1">
                <a:spLocks noChangeAspect="1" noChangeArrowheads="1"/>
              </p:cNvSpPr>
              <p:nvPr/>
            </p:nvSpPr>
            <p:spPr bwMode="auto">
              <a:xfrm>
                <a:off x="1230" y="3076"/>
                <a:ext cx="282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ru-RU" sz="1400" i="1" dirty="0"/>
                  <a:t>t</a:t>
                </a:r>
                <a:endParaRPr lang="ru-RU" altLang="ru-RU" sz="1400" i="1" baseline="-14000" dirty="0"/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-40567" y="-219268"/>
              <a:ext cx="15647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Схема </a:t>
              </a:r>
              <a:r>
                <a:rPr lang="en-US" sz="1400" dirty="0" err="1" smtClean="0"/>
                <a:t>dL</a:t>
              </a:r>
              <a:r>
                <a:rPr lang="ru-RU" sz="1400" dirty="0" smtClean="0"/>
                <a:t>-системы</a:t>
              </a:r>
              <a:endParaRPr lang="ru-RU" sz="1400" dirty="0"/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6226050" y="805521"/>
            <a:ext cx="3431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Дифференциальная </a:t>
            </a:r>
            <a:r>
              <a:rPr lang="en-US" b="1" dirty="0" smtClean="0">
                <a:solidFill>
                  <a:srgbClr val="0070C0"/>
                </a:solidFill>
              </a:rPr>
              <a:t>L-</a:t>
            </a:r>
            <a:r>
              <a:rPr lang="ru-RU" b="1" dirty="0" smtClean="0">
                <a:solidFill>
                  <a:srgbClr val="0070C0"/>
                </a:solidFill>
              </a:rPr>
              <a:t>система (</a:t>
            </a:r>
            <a:r>
              <a:rPr lang="en-US" b="1" dirty="0" err="1" smtClean="0">
                <a:solidFill>
                  <a:srgbClr val="0070C0"/>
                </a:solidFill>
              </a:rPr>
              <a:t>dL</a:t>
            </a:r>
            <a:r>
              <a:rPr lang="en-US" b="1" dirty="0" smtClean="0">
                <a:solidFill>
                  <a:srgbClr val="0070C0"/>
                </a:solidFill>
              </a:rPr>
              <a:t>-</a:t>
            </a:r>
            <a:r>
              <a:rPr lang="ru-RU" b="1" dirty="0">
                <a:solidFill>
                  <a:srgbClr val="0070C0"/>
                </a:solidFill>
              </a:rPr>
              <a:t>система</a:t>
            </a:r>
            <a:r>
              <a:rPr lang="ru-RU" b="1" dirty="0" smtClean="0">
                <a:solidFill>
                  <a:srgbClr val="0070C0"/>
                </a:solidFill>
              </a:rPr>
              <a:t>):</a:t>
            </a:r>
          </a:p>
          <a:p>
            <a:r>
              <a:rPr lang="ru-RU" dirty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инамика параметров определяется системой дифференциальных уравнений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9" name="Line 17"/>
          <p:cNvSpPr>
            <a:spLocks noChangeShapeType="1"/>
          </p:cNvSpPr>
          <p:nvPr/>
        </p:nvSpPr>
        <p:spPr bwMode="auto">
          <a:xfrm>
            <a:off x="8322861" y="6776573"/>
            <a:ext cx="3363598" cy="24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0" name="TextBox 159"/>
          <p:cNvSpPr txBox="1"/>
          <p:nvPr/>
        </p:nvSpPr>
        <p:spPr>
          <a:xfrm>
            <a:off x="8254252" y="6459787"/>
            <a:ext cx="331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Клеточная структура водоросли</a:t>
            </a:r>
            <a:endParaRPr lang="ru-RU" dirty="0"/>
          </a:p>
        </p:txBody>
      </p:sp>
      <p:grpSp>
        <p:nvGrpSpPr>
          <p:cNvPr id="101" name="Группа 100"/>
          <p:cNvGrpSpPr/>
          <p:nvPr/>
        </p:nvGrpSpPr>
        <p:grpSpPr>
          <a:xfrm>
            <a:off x="42283" y="3114823"/>
            <a:ext cx="8177213" cy="846191"/>
            <a:chOff x="42283" y="3006665"/>
            <a:chExt cx="8177213" cy="846191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42283" y="3033638"/>
              <a:ext cx="8177213" cy="819218"/>
              <a:chOff x="4150497" y="1763859"/>
              <a:chExt cx="8177213" cy="819218"/>
            </a:xfrm>
          </p:grpSpPr>
          <p:grpSp>
            <p:nvGrpSpPr>
              <p:cNvPr id="49" name="Group 202"/>
              <p:cNvGrpSpPr>
                <a:grpSpLocks/>
              </p:cNvGrpSpPr>
              <p:nvPr/>
            </p:nvGrpSpPr>
            <p:grpSpPr bwMode="auto">
              <a:xfrm>
                <a:off x="4150497" y="1763859"/>
                <a:ext cx="8177213" cy="365125"/>
                <a:chOff x="174" y="1848"/>
                <a:chExt cx="5151" cy="230"/>
              </a:xfrm>
            </p:grpSpPr>
            <p:sp>
              <p:nvSpPr>
                <p:cNvPr id="50" name="AutoShape 142"/>
                <p:cNvSpPr>
                  <a:spLocks noChangeArrowheads="1"/>
                </p:cNvSpPr>
                <p:nvPr/>
              </p:nvSpPr>
              <p:spPr bwMode="auto">
                <a:xfrm>
                  <a:off x="2283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utoShape 144"/>
                <p:cNvSpPr>
                  <a:spLocks noChangeArrowheads="1"/>
                </p:cNvSpPr>
                <p:nvPr/>
              </p:nvSpPr>
              <p:spPr bwMode="auto">
                <a:xfrm>
                  <a:off x="1988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AutoShape 145"/>
                <p:cNvSpPr>
                  <a:spLocks noChangeArrowheads="1"/>
                </p:cNvSpPr>
                <p:nvPr/>
              </p:nvSpPr>
              <p:spPr bwMode="auto">
                <a:xfrm>
                  <a:off x="1401" y="1851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AutoShape 146"/>
                <p:cNvSpPr>
                  <a:spLocks noChangeArrowheads="1"/>
                </p:cNvSpPr>
                <p:nvPr/>
              </p:nvSpPr>
              <p:spPr bwMode="auto">
                <a:xfrm>
                  <a:off x="1696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AutoShape 152"/>
                <p:cNvSpPr>
                  <a:spLocks noChangeArrowheads="1"/>
                </p:cNvSpPr>
                <p:nvPr/>
              </p:nvSpPr>
              <p:spPr bwMode="auto">
                <a:xfrm>
                  <a:off x="1105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AutoShape 153"/>
                <p:cNvSpPr>
                  <a:spLocks noChangeArrowheads="1"/>
                </p:cNvSpPr>
                <p:nvPr/>
              </p:nvSpPr>
              <p:spPr bwMode="auto">
                <a:xfrm>
                  <a:off x="810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AutoShape 155"/>
                <p:cNvSpPr>
                  <a:spLocks noChangeArrowheads="1"/>
                </p:cNvSpPr>
                <p:nvPr/>
              </p:nvSpPr>
              <p:spPr bwMode="auto">
                <a:xfrm>
                  <a:off x="512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157"/>
                <p:cNvSpPr>
                  <a:spLocks noChangeArrowheads="1"/>
                </p:cNvSpPr>
                <p:nvPr/>
              </p:nvSpPr>
              <p:spPr bwMode="auto">
                <a:xfrm>
                  <a:off x="4692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AutoShape 158"/>
                <p:cNvSpPr>
                  <a:spLocks noChangeArrowheads="1"/>
                </p:cNvSpPr>
                <p:nvPr/>
              </p:nvSpPr>
              <p:spPr bwMode="auto">
                <a:xfrm>
                  <a:off x="4105" y="1851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AutoShape 159"/>
                <p:cNvSpPr>
                  <a:spLocks noChangeArrowheads="1"/>
                </p:cNvSpPr>
                <p:nvPr/>
              </p:nvSpPr>
              <p:spPr bwMode="auto">
                <a:xfrm>
                  <a:off x="4400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utoShape 160"/>
                <p:cNvSpPr>
                  <a:spLocks noChangeArrowheads="1"/>
                </p:cNvSpPr>
                <p:nvPr/>
              </p:nvSpPr>
              <p:spPr bwMode="auto">
                <a:xfrm>
                  <a:off x="3809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utoShape 161"/>
                <p:cNvSpPr>
                  <a:spLocks noChangeArrowheads="1"/>
                </p:cNvSpPr>
                <p:nvPr/>
              </p:nvSpPr>
              <p:spPr bwMode="auto">
                <a:xfrm>
                  <a:off x="3514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162"/>
                <p:cNvSpPr>
                  <a:spLocks noChangeArrowheads="1"/>
                </p:cNvSpPr>
                <p:nvPr/>
              </p:nvSpPr>
              <p:spPr bwMode="auto">
                <a:xfrm>
                  <a:off x="2918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163"/>
                <p:cNvSpPr>
                  <a:spLocks noChangeArrowheads="1"/>
                </p:cNvSpPr>
                <p:nvPr/>
              </p:nvSpPr>
              <p:spPr bwMode="auto">
                <a:xfrm>
                  <a:off x="3216" y="1848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utoShape 165"/>
                <p:cNvSpPr>
                  <a:spLocks noChangeArrowheads="1"/>
                </p:cNvSpPr>
                <p:nvPr/>
              </p:nvSpPr>
              <p:spPr bwMode="auto">
                <a:xfrm flipH="1">
                  <a:off x="2578" y="1848"/>
                  <a:ext cx="340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AutoShape 167"/>
                <p:cNvSpPr>
                  <a:spLocks noChangeArrowheads="1"/>
                </p:cNvSpPr>
                <p:nvPr/>
              </p:nvSpPr>
              <p:spPr bwMode="auto">
                <a:xfrm flipH="1">
                  <a:off x="174" y="1848"/>
                  <a:ext cx="340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6" name="AutoShape 168"/>
                <p:cNvSpPr>
                  <a:spLocks noChangeArrowheads="1"/>
                </p:cNvSpPr>
                <p:nvPr/>
              </p:nvSpPr>
              <p:spPr bwMode="auto">
                <a:xfrm flipH="1">
                  <a:off x="4985" y="1848"/>
                  <a:ext cx="340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" name="AutoShape 169"/>
                <p:cNvSpPr>
                  <a:spLocks noChangeArrowheads="1"/>
                </p:cNvSpPr>
                <p:nvPr/>
              </p:nvSpPr>
              <p:spPr bwMode="auto">
                <a:xfrm>
                  <a:off x="2886" y="1877"/>
                  <a:ext cx="992" cy="170"/>
                </a:xfrm>
                <a:prstGeom prst="rightArrow">
                  <a:avLst>
                    <a:gd name="adj1" fmla="val 62352"/>
                    <a:gd name="adj2" fmla="val 120272"/>
                  </a:avLst>
                </a:prstGeom>
                <a:gradFill rotWithShape="1">
                  <a:gsLst>
                    <a:gs pos="0">
                      <a:srgbClr val="3333FF"/>
                    </a:gs>
                    <a:gs pos="100000">
                      <a:srgbClr val="00CC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AutoShape 170"/>
                <p:cNvSpPr>
                  <a:spLocks noChangeArrowheads="1"/>
                </p:cNvSpPr>
                <p:nvPr/>
              </p:nvSpPr>
              <p:spPr bwMode="auto">
                <a:xfrm flipH="1">
                  <a:off x="4042" y="1877"/>
                  <a:ext cx="970" cy="170"/>
                </a:xfrm>
                <a:prstGeom prst="rightArrow">
                  <a:avLst>
                    <a:gd name="adj1" fmla="val 62352"/>
                    <a:gd name="adj2" fmla="val 117605"/>
                  </a:avLst>
                </a:prstGeom>
                <a:gradFill rotWithShape="1">
                  <a:gsLst>
                    <a:gs pos="0">
                      <a:srgbClr val="3333FF"/>
                    </a:gs>
                    <a:gs pos="100000">
                      <a:srgbClr val="00CC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" name="AutoShape 171"/>
                <p:cNvSpPr>
                  <a:spLocks noChangeArrowheads="1"/>
                </p:cNvSpPr>
                <p:nvPr/>
              </p:nvSpPr>
              <p:spPr bwMode="auto">
                <a:xfrm>
                  <a:off x="470" y="1877"/>
                  <a:ext cx="992" cy="170"/>
                </a:xfrm>
                <a:prstGeom prst="rightArrow">
                  <a:avLst>
                    <a:gd name="adj1" fmla="val 62352"/>
                    <a:gd name="adj2" fmla="val 120272"/>
                  </a:avLst>
                </a:prstGeom>
                <a:gradFill rotWithShape="1">
                  <a:gsLst>
                    <a:gs pos="0">
                      <a:srgbClr val="3333FF"/>
                    </a:gs>
                    <a:gs pos="100000">
                      <a:srgbClr val="00CC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172"/>
                <p:cNvSpPr>
                  <a:spLocks noChangeArrowheads="1"/>
                </p:cNvSpPr>
                <p:nvPr/>
              </p:nvSpPr>
              <p:spPr bwMode="auto">
                <a:xfrm flipH="1">
                  <a:off x="1632" y="1877"/>
                  <a:ext cx="964" cy="170"/>
                </a:xfrm>
                <a:prstGeom prst="rightArrow">
                  <a:avLst>
                    <a:gd name="adj1" fmla="val 62352"/>
                    <a:gd name="adj2" fmla="val 116877"/>
                  </a:avLst>
                </a:prstGeom>
                <a:gradFill rotWithShape="1">
                  <a:gsLst>
                    <a:gs pos="0">
                      <a:srgbClr val="3333FF"/>
                    </a:gs>
                    <a:gs pos="100000">
                      <a:srgbClr val="00CC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71" name="Text Box 203"/>
              <p:cNvSpPr txBox="1">
                <a:spLocks noChangeArrowheads="1"/>
              </p:cNvSpPr>
              <p:nvPr/>
            </p:nvSpPr>
            <p:spPr bwMode="auto">
              <a:xfrm>
                <a:off x="6634935" y="1768621"/>
                <a:ext cx="3160712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sz="1600" i="1" dirty="0">
                    <a:solidFill>
                      <a:srgbClr val="CCFFCC"/>
                    </a:solidFill>
                  </a:rPr>
                  <a:t>распространение вещества С</a:t>
                </a:r>
              </a:p>
            </p:txBody>
          </p:sp>
          <p:sp>
            <p:nvSpPr>
              <p:cNvPr id="72" name="Text Box 204"/>
              <p:cNvSpPr txBox="1">
                <a:spLocks noChangeArrowheads="1"/>
              </p:cNvSpPr>
              <p:nvPr/>
            </p:nvSpPr>
            <p:spPr bwMode="auto">
              <a:xfrm>
                <a:off x="5263692" y="2244523"/>
                <a:ext cx="200131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sz="1600" dirty="0"/>
                  <a:t>вегетативные клетки</a:t>
                </a:r>
              </a:p>
            </p:txBody>
          </p:sp>
          <p:sp>
            <p:nvSpPr>
              <p:cNvPr id="73" name="Text Box 205"/>
              <p:cNvSpPr txBox="1">
                <a:spLocks noChangeArrowheads="1"/>
              </p:cNvSpPr>
              <p:nvPr/>
            </p:nvSpPr>
            <p:spPr bwMode="auto">
              <a:xfrm>
                <a:off x="9539051" y="2161293"/>
                <a:ext cx="127637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sz="1600" dirty="0" err="1"/>
                  <a:t>гетероцисты</a:t>
                </a:r>
                <a:endParaRPr lang="ru-RU" altLang="ru-RU" sz="1600" dirty="0"/>
              </a:p>
            </p:txBody>
          </p:sp>
          <p:sp>
            <p:nvSpPr>
              <p:cNvPr id="74" name="AutoShape 206"/>
              <p:cNvSpPr>
                <a:spLocks/>
              </p:cNvSpPr>
              <p:nvPr/>
            </p:nvSpPr>
            <p:spPr bwMode="auto">
              <a:xfrm rot="16200000">
                <a:off x="6242822" y="616096"/>
                <a:ext cx="136525" cy="3241675"/>
              </a:xfrm>
              <a:prstGeom prst="leftBrace">
                <a:avLst>
                  <a:gd name="adj1" fmla="val 197868"/>
                  <a:gd name="adj2" fmla="val 50000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5" name="Line 207"/>
              <p:cNvSpPr>
                <a:spLocks noChangeShapeType="1"/>
              </p:cNvSpPr>
              <p:nvPr/>
            </p:nvSpPr>
            <p:spPr bwMode="auto">
              <a:xfrm flipH="1" flipV="1">
                <a:off x="8201796" y="2168671"/>
                <a:ext cx="1889125" cy="847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Line 208"/>
              <p:cNvSpPr>
                <a:spLocks noChangeShapeType="1"/>
              </p:cNvSpPr>
              <p:nvPr/>
            </p:nvSpPr>
            <p:spPr bwMode="auto">
              <a:xfrm flipV="1">
                <a:off x="10090922" y="2168670"/>
                <a:ext cx="1981200" cy="8551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1" name="Text Box 255"/>
            <p:cNvSpPr txBox="1">
              <a:spLocks noChangeArrowheads="1"/>
            </p:cNvSpPr>
            <p:nvPr/>
          </p:nvSpPr>
          <p:spPr bwMode="auto">
            <a:xfrm>
              <a:off x="1998083" y="3006665"/>
              <a:ext cx="465156" cy="400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2000" dirty="0" err="1" smtClean="0">
                  <a:solidFill>
                    <a:srgbClr val="CCFFCC"/>
                  </a:solidFill>
                </a:rPr>
                <a:t>Fv</a:t>
              </a:r>
              <a:endParaRPr lang="ru-RU" altLang="ru-RU" sz="2000" dirty="0">
                <a:solidFill>
                  <a:srgbClr val="CCFFCC"/>
                </a:solidFill>
              </a:endParaRPr>
            </a:p>
          </p:txBody>
        </p:sp>
        <p:sp>
          <p:nvSpPr>
            <p:cNvPr id="162" name="Text Box 255"/>
            <p:cNvSpPr txBox="1">
              <a:spLocks noChangeArrowheads="1"/>
            </p:cNvSpPr>
            <p:nvPr/>
          </p:nvSpPr>
          <p:spPr bwMode="auto">
            <a:xfrm>
              <a:off x="7717043" y="3013809"/>
              <a:ext cx="465156" cy="400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2000" dirty="0" err="1">
                  <a:solidFill>
                    <a:srgbClr val="CCFFCC"/>
                  </a:solidFill>
                </a:rPr>
                <a:t>Fh</a:t>
              </a:r>
              <a:endParaRPr lang="ru-RU" altLang="ru-RU" sz="2000" dirty="0">
                <a:solidFill>
                  <a:srgbClr val="CCFFCC"/>
                </a:solidFill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660240" y="3992319"/>
            <a:ext cx="2329041" cy="1982680"/>
            <a:chOff x="1721076" y="4180533"/>
            <a:chExt cx="2329041" cy="1982680"/>
          </a:xfrm>
        </p:grpSpPr>
        <p:grpSp>
          <p:nvGrpSpPr>
            <p:cNvPr id="97" name="Group 257"/>
            <p:cNvGrpSpPr>
              <a:grpSpLocks/>
            </p:cNvGrpSpPr>
            <p:nvPr/>
          </p:nvGrpSpPr>
          <p:grpSpPr bwMode="auto">
            <a:xfrm>
              <a:off x="1777642" y="4429729"/>
              <a:ext cx="2272475" cy="712122"/>
              <a:chOff x="357" y="3152"/>
              <a:chExt cx="2753" cy="936"/>
            </a:xfrm>
          </p:grpSpPr>
          <p:grpSp>
            <p:nvGrpSpPr>
              <p:cNvPr id="126" name="Group 176"/>
              <p:cNvGrpSpPr>
                <a:grpSpLocks/>
              </p:cNvGrpSpPr>
              <p:nvPr/>
            </p:nvGrpSpPr>
            <p:grpSpPr bwMode="auto">
              <a:xfrm>
                <a:off x="2711" y="3152"/>
                <a:ext cx="399" cy="454"/>
                <a:chOff x="583" y="2466"/>
                <a:chExt cx="905" cy="454"/>
              </a:xfrm>
            </p:grpSpPr>
            <p:sp>
              <p:nvSpPr>
                <p:cNvPr id="128" name="AutoShape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583" y="2466"/>
                  <a:ext cx="905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9" name="AutoShape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2558"/>
                  <a:ext cx="725" cy="272"/>
                </a:xfrm>
                <a:prstGeom prst="rightArrow">
                  <a:avLst>
                    <a:gd name="adj1" fmla="val 50000"/>
                    <a:gd name="adj2" fmla="val 66636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2" name="Group 177"/>
              <p:cNvGrpSpPr>
                <a:grpSpLocks/>
              </p:cNvGrpSpPr>
              <p:nvPr/>
            </p:nvGrpSpPr>
            <p:grpSpPr bwMode="auto">
              <a:xfrm flipH="1">
                <a:off x="2059" y="3152"/>
                <a:ext cx="645" cy="454"/>
                <a:chOff x="583" y="2466"/>
                <a:chExt cx="905" cy="454"/>
              </a:xfrm>
            </p:grpSpPr>
            <p:sp>
              <p:nvSpPr>
                <p:cNvPr id="124" name="AutoShape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583" y="2466"/>
                  <a:ext cx="905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5" name="AutoShape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2558"/>
                  <a:ext cx="725" cy="272"/>
                </a:xfrm>
                <a:prstGeom prst="rightArrow">
                  <a:avLst>
                    <a:gd name="adj1" fmla="val 50000"/>
                    <a:gd name="adj2" fmla="val 66636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0" name="Group 247"/>
              <p:cNvGrpSpPr>
                <a:grpSpLocks/>
              </p:cNvGrpSpPr>
              <p:nvPr/>
            </p:nvGrpSpPr>
            <p:grpSpPr bwMode="auto">
              <a:xfrm>
                <a:off x="360" y="3152"/>
                <a:ext cx="1047" cy="482"/>
                <a:chOff x="29" y="3089"/>
                <a:chExt cx="1047" cy="482"/>
              </a:xfrm>
            </p:grpSpPr>
            <p:sp>
              <p:nvSpPr>
                <p:cNvPr id="118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57" y="3321"/>
                  <a:ext cx="34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sz="2000" i="1">
                      <a:solidFill>
                        <a:srgbClr val="CCFFCC"/>
                      </a:solidFill>
                    </a:rPr>
                    <a:t>l</a:t>
                  </a:r>
                  <a:r>
                    <a:rPr lang="en-US" altLang="ru-RU" sz="2000" i="1" baseline="-10000">
                      <a:solidFill>
                        <a:srgbClr val="CCFFCC"/>
                      </a:solidFill>
                    </a:rPr>
                    <a:t>max</a:t>
                  </a:r>
                  <a:endParaRPr lang="ru-RU" altLang="ru-RU" sz="2000" i="1" baseline="-10000">
                    <a:solidFill>
                      <a:srgbClr val="CCFFCC"/>
                    </a:solidFill>
                  </a:endParaRPr>
                </a:p>
              </p:txBody>
            </p:sp>
            <p:sp>
              <p:nvSpPr>
                <p:cNvPr id="119" name="AutoShap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29" y="3089"/>
                  <a:ext cx="1047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0" name="AutoShap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161" y="3181"/>
                  <a:ext cx="839" cy="272"/>
                </a:xfrm>
                <a:prstGeom prst="rightArrow">
                  <a:avLst>
                    <a:gd name="adj1" fmla="val 50000"/>
                    <a:gd name="adj2" fmla="val 77114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4" name="Group 187"/>
              <p:cNvGrpSpPr>
                <a:grpSpLocks/>
              </p:cNvGrpSpPr>
              <p:nvPr/>
            </p:nvGrpSpPr>
            <p:grpSpPr bwMode="auto">
              <a:xfrm flipH="1">
                <a:off x="2062" y="3634"/>
                <a:ext cx="399" cy="454"/>
                <a:chOff x="583" y="2466"/>
                <a:chExt cx="905" cy="454"/>
              </a:xfrm>
            </p:grpSpPr>
            <p:sp>
              <p:nvSpPr>
                <p:cNvPr id="116" name="AutoShape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583" y="2466"/>
                  <a:ext cx="905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" name="AutoShape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2558"/>
                  <a:ext cx="725" cy="272"/>
                </a:xfrm>
                <a:prstGeom prst="rightArrow">
                  <a:avLst>
                    <a:gd name="adj1" fmla="val 50000"/>
                    <a:gd name="adj2" fmla="val 66636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0" name="Group 190"/>
              <p:cNvGrpSpPr>
                <a:grpSpLocks/>
              </p:cNvGrpSpPr>
              <p:nvPr/>
            </p:nvGrpSpPr>
            <p:grpSpPr bwMode="auto">
              <a:xfrm>
                <a:off x="2459" y="3634"/>
                <a:ext cx="645" cy="454"/>
                <a:chOff x="583" y="2466"/>
                <a:chExt cx="905" cy="454"/>
              </a:xfrm>
            </p:grpSpPr>
            <p:sp>
              <p:nvSpPr>
                <p:cNvPr id="112" name="AutoShape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583" y="2466"/>
                  <a:ext cx="905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2558"/>
                  <a:ext cx="725" cy="272"/>
                </a:xfrm>
                <a:prstGeom prst="rightArrow">
                  <a:avLst>
                    <a:gd name="adj1" fmla="val 50000"/>
                    <a:gd name="adj2" fmla="val 66636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3" name="Group 244"/>
              <p:cNvGrpSpPr>
                <a:grpSpLocks/>
              </p:cNvGrpSpPr>
              <p:nvPr/>
            </p:nvGrpSpPr>
            <p:grpSpPr bwMode="auto">
              <a:xfrm>
                <a:off x="357" y="3634"/>
                <a:ext cx="1047" cy="454"/>
                <a:chOff x="1189" y="3032"/>
                <a:chExt cx="1047" cy="454"/>
              </a:xfrm>
            </p:grpSpPr>
            <p:sp>
              <p:nvSpPr>
                <p:cNvPr id="107" name="AutoShape 18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189" y="3032"/>
                  <a:ext cx="1047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" name="AutoShape 186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1321" y="3124"/>
                  <a:ext cx="839" cy="272"/>
                </a:xfrm>
                <a:prstGeom prst="rightArrow">
                  <a:avLst>
                    <a:gd name="adj1" fmla="val 50000"/>
                    <a:gd name="adj2" fmla="val 77114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04" name="Line 250"/>
              <p:cNvSpPr>
                <a:spLocks noChangeShapeType="1"/>
              </p:cNvSpPr>
              <p:nvPr/>
            </p:nvSpPr>
            <p:spPr bwMode="auto">
              <a:xfrm>
                <a:off x="1491" y="3861"/>
                <a:ext cx="4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" name="Line 251"/>
              <p:cNvSpPr>
                <a:spLocks noChangeShapeType="1"/>
              </p:cNvSpPr>
              <p:nvPr/>
            </p:nvSpPr>
            <p:spPr bwMode="auto">
              <a:xfrm>
                <a:off x="1491" y="3379"/>
                <a:ext cx="4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0" name="Group 256"/>
            <p:cNvGrpSpPr>
              <a:grpSpLocks/>
            </p:cNvGrpSpPr>
            <p:nvPr/>
          </p:nvGrpSpPr>
          <p:grpSpPr bwMode="auto">
            <a:xfrm>
              <a:off x="1769978" y="5361433"/>
              <a:ext cx="2157626" cy="408596"/>
              <a:chOff x="2965" y="2392"/>
              <a:chExt cx="1976" cy="524"/>
            </a:xfrm>
          </p:grpSpPr>
          <p:grpSp>
            <p:nvGrpSpPr>
              <p:cNvPr id="131" name="Group 196"/>
              <p:cNvGrpSpPr>
                <a:grpSpLocks/>
              </p:cNvGrpSpPr>
              <p:nvPr/>
            </p:nvGrpSpPr>
            <p:grpSpPr bwMode="auto">
              <a:xfrm flipH="1">
                <a:off x="2965" y="2415"/>
                <a:ext cx="645" cy="454"/>
                <a:chOff x="583" y="2466"/>
                <a:chExt cx="905" cy="454"/>
              </a:xfrm>
            </p:grpSpPr>
            <p:sp>
              <p:nvSpPr>
                <p:cNvPr id="138" name="AutoShape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583" y="2466"/>
                  <a:ext cx="905" cy="4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9" name="AutoShape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2558"/>
                  <a:ext cx="725" cy="272"/>
                </a:xfrm>
                <a:prstGeom prst="rightArrow">
                  <a:avLst>
                    <a:gd name="adj1" fmla="val 50000"/>
                    <a:gd name="adj2" fmla="val 66636"/>
                  </a:avLst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32" name="Group 199"/>
              <p:cNvGrpSpPr>
                <a:grpSpLocks/>
              </p:cNvGrpSpPr>
              <p:nvPr/>
            </p:nvGrpSpPr>
            <p:grpSpPr bwMode="auto">
              <a:xfrm>
                <a:off x="4269" y="2415"/>
                <a:ext cx="646" cy="453"/>
                <a:chOff x="340" y="1842"/>
                <a:chExt cx="453" cy="227"/>
              </a:xfrm>
            </p:grpSpPr>
            <p:sp>
              <p:nvSpPr>
                <p:cNvPr id="136" name="AutoShape 200"/>
                <p:cNvSpPr>
                  <a:spLocks noChangeArrowheads="1"/>
                </p:cNvSpPr>
                <p:nvPr/>
              </p:nvSpPr>
              <p:spPr bwMode="auto">
                <a:xfrm flipH="1">
                  <a:off x="340" y="1842"/>
                  <a:ext cx="453" cy="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7" name="AutoShape 201"/>
                <p:cNvSpPr>
                  <a:spLocks noChangeArrowheads="1"/>
                </p:cNvSpPr>
                <p:nvPr/>
              </p:nvSpPr>
              <p:spPr bwMode="auto">
                <a:xfrm flipH="1">
                  <a:off x="385" y="1888"/>
                  <a:ext cx="363" cy="136"/>
                </a:xfrm>
                <a:prstGeom prst="rightArrow">
                  <a:avLst>
                    <a:gd name="adj1" fmla="val 50000"/>
                    <a:gd name="adj2" fmla="val 66728"/>
                  </a:avLst>
                </a:prstGeom>
                <a:solidFill>
                  <a:srgbClr val="00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" name="Line 243"/>
              <p:cNvSpPr>
                <a:spLocks noChangeShapeType="1"/>
              </p:cNvSpPr>
              <p:nvPr/>
            </p:nvSpPr>
            <p:spPr bwMode="auto">
              <a:xfrm>
                <a:off x="3702" y="2642"/>
                <a:ext cx="48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Text Box 255"/>
              <p:cNvSpPr txBox="1">
                <a:spLocks noChangeArrowheads="1"/>
              </p:cNvSpPr>
              <p:nvPr/>
            </p:nvSpPr>
            <p:spPr bwMode="auto">
              <a:xfrm>
                <a:off x="4515" y="2392"/>
                <a:ext cx="42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2000" dirty="0" err="1">
                    <a:solidFill>
                      <a:srgbClr val="CCFFCC"/>
                    </a:solidFill>
                  </a:rPr>
                  <a:t>Fh</a:t>
                </a:r>
                <a:endParaRPr lang="ru-RU" altLang="ru-RU" sz="2000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143" name="Text Box 255"/>
              <p:cNvSpPr txBox="1">
                <a:spLocks noChangeArrowheads="1"/>
              </p:cNvSpPr>
              <p:nvPr/>
            </p:nvSpPr>
            <p:spPr bwMode="auto">
              <a:xfrm>
                <a:off x="3175" y="2403"/>
                <a:ext cx="42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2000" dirty="0" err="1" smtClean="0">
                    <a:solidFill>
                      <a:srgbClr val="CCFFCC"/>
                    </a:solidFill>
                  </a:rPr>
                  <a:t>Fv</a:t>
                </a:r>
                <a:endParaRPr lang="ru-RU" altLang="ru-RU" sz="2000" dirty="0">
                  <a:solidFill>
                    <a:srgbClr val="CCFFCC"/>
                  </a:solidFill>
                </a:endParaRPr>
              </a:p>
            </p:txBody>
          </p:sp>
        </p:grpSp>
        <p:sp>
          <p:nvSpPr>
            <p:cNvPr id="140" name="Text Box 258"/>
            <p:cNvSpPr txBox="1">
              <a:spLocks noChangeArrowheads="1"/>
            </p:cNvSpPr>
            <p:nvPr/>
          </p:nvSpPr>
          <p:spPr bwMode="auto">
            <a:xfrm>
              <a:off x="1753011" y="4180533"/>
              <a:ext cx="140647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i="1" dirty="0" smtClean="0"/>
                <a:t>Деление (</a:t>
              </a:r>
              <a:r>
                <a:rPr lang="en-US" altLang="ru-RU" sz="1400" i="1" dirty="0" smtClean="0"/>
                <a:t>l</a:t>
              </a:r>
              <a:r>
                <a:rPr lang="en-US" altLang="ru-RU" sz="1400" i="1" dirty="0" smtClean="0">
                  <a:cs typeface="Arial" panose="020B0604020202020204" pitchFamily="34" charset="0"/>
                </a:rPr>
                <a:t>&gt;</a:t>
              </a:r>
              <a:r>
                <a:rPr lang="en-US" altLang="ru-RU" sz="1400" i="1" dirty="0" err="1" smtClean="0">
                  <a:cs typeface="Arial" panose="020B0604020202020204" pitchFamily="34" charset="0"/>
                </a:rPr>
                <a:t>l</a:t>
              </a:r>
              <a:r>
                <a:rPr lang="en-US" altLang="ru-RU" sz="1400" i="1" baseline="-14000" dirty="0" err="1" smtClean="0">
                  <a:cs typeface="Arial" panose="020B0604020202020204" pitchFamily="34" charset="0"/>
                </a:rPr>
                <a:t>max</a:t>
              </a:r>
              <a:r>
                <a:rPr lang="ru-RU" altLang="ru-RU" sz="1400" i="1" dirty="0" smtClean="0">
                  <a:cs typeface="Arial" panose="020B0604020202020204" pitchFamily="34" charset="0"/>
                </a:rPr>
                <a:t>):</a:t>
              </a:r>
              <a:endParaRPr lang="en-US" altLang="ru-RU" sz="1400" i="1" baseline="-14000" dirty="0">
                <a:cs typeface="Arial" panose="020B0604020202020204" pitchFamily="34" charset="0"/>
              </a:endParaRPr>
            </a:p>
          </p:txBody>
        </p:sp>
        <p:sp>
          <p:nvSpPr>
            <p:cNvPr id="141" name="Text Box 261"/>
            <p:cNvSpPr txBox="1">
              <a:spLocks noChangeArrowheads="1"/>
            </p:cNvSpPr>
            <p:nvPr/>
          </p:nvSpPr>
          <p:spPr bwMode="auto">
            <a:xfrm>
              <a:off x="1721076" y="5129854"/>
              <a:ext cx="225799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i="1" dirty="0" smtClean="0">
                  <a:cs typeface="Arial" panose="020B0604020202020204" pitchFamily="34" charset="0"/>
                </a:rPr>
                <a:t>Дифференцировка (</a:t>
              </a:r>
              <a:r>
                <a:rPr lang="en-US" altLang="ru-RU" sz="1400" i="1" dirty="0" smtClean="0">
                  <a:cs typeface="Arial" panose="020B0604020202020204" pitchFamily="34" charset="0"/>
                </a:rPr>
                <a:t>c&lt;</a:t>
              </a:r>
              <a:r>
                <a:rPr lang="en-US" altLang="ru-RU" sz="1400" i="1" dirty="0" err="1" smtClean="0">
                  <a:cs typeface="Arial" panose="020B0604020202020204" pitchFamily="34" charset="0"/>
                </a:rPr>
                <a:t>c</a:t>
              </a:r>
              <a:r>
                <a:rPr lang="en-US" altLang="ru-RU" sz="1400" i="1" baseline="-14000" dirty="0" err="1" smtClean="0">
                  <a:cs typeface="Arial" panose="020B0604020202020204" pitchFamily="34" charset="0"/>
                </a:rPr>
                <a:t>min</a:t>
              </a:r>
              <a:r>
                <a:rPr lang="ru-RU" altLang="ru-RU" sz="1400" i="1" dirty="0" smtClean="0">
                  <a:cs typeface="Arial" panose="020B0604020202020204" pitchFamily="34" charset="0"/>
                </a:rPr>
                <a:t>):</a:t>
              </a:r>
              <a:endParaRPr lang="en-US" altLang="ru-RU" sz="1400" i="1" baseline="-14000" dirty="0">
                <a:cs typeface="Arial" panose="020B0604020202020204" pitchFamily="34" charset="0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1767111" y="5754617"/>
              <a:ext cx="2157626" cy="408596"/>
              <a:chOff x="-2282030" y="3349551"/>
              <a:chExt cx="2157626" cy="408596"/>
            </a:xfrm>
          </p:grpSpPr>
          <p:sp>
            <p:nvSpPr>
              <p:cNvPr id="171" name="AutoShape 197"/>
              <p:cNvSpPr>
                <a:spLocks noChangeAspect="1" noChangeArrowheads="1"/>
              </p:cNvSpPr>
              <p:nvPr/>
            </p:nvSpPr>
            <p:spPr bwMode="auto">
              <a:xfrm flipH="1">
                <a:off x="-2282030" y="3367486"/>
                <a:ext cx="704286" cy="354013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2" name="AutoShape 198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-2211991" y="3439224"/>
                <a:ext cx="564207" cy="212096"/>
              </a:xfrm>
              <a:prstGeom prst="rightArrow">
                <a:avLst>
                  <a:gd name="adj1" fmla="val 50000"/>
                  <a:gd name="adj2" fmla="val 6663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9" name="AutoShape 200"/>
              <p:cNvSpPr>
                <a:spLocks noChangeArrowheads="1"/>
              </p:cNvSpPr>
              <p:nvPr/>
            </p:nvSpPr>
            <p:spPr bwMode="auto">
              <a:xfrm flipH="1">
                <a:off x="-858172" y="3367486"/>
                <a:ext cx="705378" cy="353233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0" name="AutoShape 201"/>
              <p:cNvSpPr>
                <a:spLocks noChangeArrowheads="1"/>
              </p:cNvSpPr>
              <p:nvPr/>
            </p:nvSpPr>
            <p:spPr bwMode="auto">
              <a:xfrm rot="10800000" flipH="1">
                <a:off x="-788101" y="3439066"/>
                <a:ext cx="565237" cy="211629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" name="Line 243"/>
              <p:cNvSpPr>
                <a:spLocks noChangeShapeType="1"/>
              </p:cNvSpPr>
              <p:nvPr/>
            </p:nvSpPr>
            <p:spPr bwMode="auto">
              <a:xfrm>
                <a:off x="-1477288" y="3544492"/>
                <a:ext cx="52630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Text Box 255"/>
              <p:cNvSpPr txBox="1">
                <a:spLocks noChangeArrowheads="1"/>
              </p:cNvSpPr>
              <p:nvPr/>
            </p:nvSpPr>
            <p:spPr bwMode="auto">
              <a:xfrm>
                <a:off x="-589560" y="3349551"/>
                <a:ext cx="465156" cy="4000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2000" dirty="0" err="1">
                    <a:solidFill>
                      <a:srgbClr val="CCFFCC"/>
                    </a:solidFill>
                  </a:rPr>
                  <a:t>Fh</a:t>
                </a:r>
                <a:endParaRPr lang="ru-RU" altLang="ru-RU" sz="2000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168" name="Text Box 255"/>
              <p:cNvSpPr txBox="1">
                <a:spLocks noChangeArrowheads="1"/>
              </p:cNvSpPr>
              <p:nvPr/>
            </p:nvSpPr>
            <p:spPr bwMode="auto">
              <a:xfrm>
                <a:off x="-2052728" y="3358128"/>
                <a:ext cx="465156" cy="4000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2000" dirty="0" err="1" smtClean="0">
                    <a:solidFill>
                      <a:srgbClr val="CCFFCC"/>
                    </a:solidFill>
                  </a:rPr>
                  <a:t>Fv</a:t>
                </a:r>
                <a:endParaRPr lang="ru-RU" altLang="ru-RU" sz="2000" dirty="0">
                  <a:solidFill>
                    <a:srgbClr val="CCFFCC"/>
                  </a:solidFill>
                </a:endParaRPr>
              </a:p>
            </p:txBody>
          </p:sp>
        </p:grpSp>
      </p:grpSp>
      <p:sp>
        <p:nvSpPr>
          <p:cNvPr id="173" name="Text Box 243"/>
          <p:cNvSpPr txBox="1">
            <a:spLocks noChangeArrowheads="1"/>
          </p:cNvSpPr>
          <p:nvPr/>
        </p:nvSpPr>
        <p:spPr bwMode="auto">
          <a:xfrm>
            <a:off x="-31238" y="3804262"/>
            <a:ext cx="1260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АЛФАВИТ: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47213" y="4236658"/>
            <a:ext cx="1512919" cy="1166635"/>
            <a:chOff x="-1370599" y="3413405"/>
            <a:chExt cx="1512919" cy="1166635"/>
          </a:xfrm>
        </p:grpSpPr>
        <p:grpSp>
          <p:nvGrpSpPr>
            <p:cNvPr id="175" name="Group 244"/>
            <p:cNvGrpSpPr>
              <a:grpSpLocks/>
            </p:cNvGrpSpPr>
            <p:nvPr/>
          </p:nvGrpSpPr>
          <p:grpSpPr bwMode="auto">
            <a:xfrm>
              <a:off x="-1355489" y="3413405"/>
              <a:ext cx="719138" cy="360362"/>
              <a:chOff x="431" y="2568"/>
              <a:chExt cx="453" cy="227"/>
            </a:xfrm>
          </p:grpSpPr>
          <p:sp>
            <p:nvSpPr>
              <p:cNvPr id="189" name="AutoShape 245"/>
              <p:cNvSpPr>
                <a:spLocks noChangeArrowheads="1"/>
              </p:cNvSpPr>
              <p:nvPr/>
            </p:nvSpPr>
            <p:spPr bwMode="auto">
              <a:xfrm>
                <a:off x="431" y="2568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0" name="AutoShape 246"/>
              <p:cNvSpPr>
                <a:spLocks noChangeArrowheads="1"/>
              </p:cNvSpPr>
              <p:nvPr/>
            </p:nvSpPr>
            <p:spPr bwMode="auto">
              <a:xfrm>
                <a:off x="476" y="2614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76" name="Group 247"/>
            <p:cNvGrpSpPr>
              <a:grpSpLocks/>
            </p:cNvGrpSpPr>
            <p:nvPr/>
          </p:nvGrpSpPr>
          <p:grpSpPr bwMode="auto">
            <a:xfrm>
              <a:off x="-218043" y="4219678"/>
              <a:ext cx="360363" cy="360362"/>
              <a:chOff x="1066" y="2568"/>
              <a:chExt cx="227" cy="227"/>
            </a:xfrm>
          </p:grpSpPr>
          <p:sp>
            <p:nvSpPr>
              <p:cNvPr id="187" name="AutoShape 248"/>
              <p:cNvSpPr>
                <a:spLocks noChangeArrowheads="1"/>
              </p:cNvSpPr>
              <p:nvPr/>
            </p:nvSpPr>
            <p:spPr bwMode="auto">
              <a:xfrm>
                <a:off x="1066" y="2568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8" name="AutoShape 249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21C5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77" name="Group 250"/>
            <p:cNvGrpSpPr>
              <a:grpSpLocks/>
            </p:cNvGrpSpPr>
            <p:nvPr/>
          </p:nvGrpSpPr>
          <p:grpSpPr bwMode="auto">
            <a:xfrm>
              <a:off x="-589839" y="3814131"/>
              <a:ext cx="719138" cy="360362"/>
              <a:chOff x="340" y="1842"/>
              <a:chExt cx="453" cy="227"/>
            </a:xfrm>
          </p:grpSpPr>
          <p:sp>
            <p:nvSpPr>
              <p:cNvPr id="185" name="AutoShape 251"/>
              <p:cNvSpPr>
                <a:spLocks noChangeArrowheads="1"/>
              </p:cNvSpPr>
              <p:nvPr/>
            </p:nvSpPr>
            <p:spPr bwMode="auto">
              <a:xfrm flipH="1">
                <a:off x="340" y="1842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6" name="AutoShape 252"/>
              <p:cNvSpPr>
                <a:spLocks noChangeArrowheads="1"/>
              </p:cNvSpPr>
              <p:nvPr/>
            </p:nvSpPr>
            <p:spPr bwMode="auto">
              <a:xfrm flipH="1">
                <a:off x="385" y="1888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21C5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78" name="Group 253"/>
            <p:cNvGrpSpPr>
              <a:grpSpLocks/>
            </p:cNvGrpSpPr>
            <p:nvPr/>
          </p:nvGrpSpPr>
          <p:grpSpPr bwMode="auto">
            <a:xfrm>
              <a:off x="-1370599" y="4207412"/>
              <a:ext cx="360363" cy="360362"/>
              <a:chOff x="1066" y="2840"/>
              <a:chExt cx="227" cy="227"/>
            </a:xfrm>
          </p:grpSpPr>
          <p:sp>
            <p:nvSpPr>
              <p:cNvPr id="183" name="AutoShape 254"/>
              <p:cNvSpPr>
                <a:spLocks noChangeArrowheads="1"/>
              </p:cNvSpPr>
              <p:nvPr/>
            </p:nvSpPr>
            <p:spPr bwMode="auto">
              <a:xfrm flipH="1">
                <a:off x="1066" y="2840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" name="AutoShape 255"/>
              <p:cNvSpPr>
                <a:spLocks noChangeArrowheads="1"/>
              </p:cNvSpPr>
              <p:nvPr/>
            </p:nvSpPr>
            <p:spPr bwMode="auto">
              <a:xfrm flipH="1">
                <a:off x="1111" y="2886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91" name="Group 244"/>
            <p:cNvGrpSpPr>
              <a:grpSpLocks/>
            </p:cNvGrpSpPr>
            <p:nvPr/>
          </p:nvGrpSpPr>
          <p:grpSpPr bwMode="auto">
            <a:xfrm>
              <a:off x="-589839" y="3414235"/>
              <a:ext cx="719138" cy="360362"/>
              <a:chOff x="431" y="2568"/>
              <a:chExt cx="453" cy="227"/>
            </a:xfrm>
          </p:grpSpPr>
          <p:sp>
            <p:nvSpPr>
              <p:cNvPr id="192" name="AutoShape 245"/>
              <p:cNvSpPr>
                <a:spLocks noChangeArrowheads="1"/>
              </p:cNvSpPr>
              <p:nvPr/>
            </p:nvSpPr>
            <p:spPr bwMode="auto">
              <a:xfrm>
                <a:off x="431" y="2568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3" name="AutoShape 246"/>
              <p:cNvSpPr>
                <a:spLocks noChangeArrowheads="1"/>
              </p:cNvSpPr>
              <p:nvPr/>
            </p:nvSpPr>
            <p:spPr bwMode="auto">
              <a:xfrm>
                <a:off x="476" y="2614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21C5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94" name="Group 247"/>
            <p:cNvGrpSpPr>
              <a:grpSpLocks/>
            </p:cNvGrpSpPr>
            <p:nvPr/>
          </p:nvGrpSpPr>
          <p:grpSpPr bwMode="auto">
            <a:xfrm>
              <a:off x="-601498" y="4214027"/>
              <a:ext cx="360363" cy="360362"/>
              <a:chOff x="1066" y="2568"/>
              <a:chExt cx="227" cy="227"/>
            </a:xfrm>
          </p:grpSpPr>
          <p:sp>
            <p:nvSpPr>
              <p:cNvPr id="195" name="AutoShape 248"/>
              <p:cNvSpPr>
                <a:spLocks noChangeArrowheads="1"/>
              </p:cNvSpPr>
              <p:nvPr/>
            </p:nvSpPr>
            <p:spPr bwMode="auto">
              <a:xfrm>
                <a:off x="1066" y="2568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6" name="AutoShape 249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97" name="Group 250"/>
            <p:cNvGrpSpPr>
              <a:grpSpLocks/>
            </p:cNvGrpSpPr>
            <p:nvPr/>
          </p:nvGrpSpPr>
          <p:grpSpPr bwMode="auto">
            <a:xfrm>
              <a:off x="-1359973" y="3810371"/>
              <a:ext cx="719138" cy="360362"/>
              <a:chOff x="340" y="1842"/>
              <a:chExt cx="453" cy="227"/>
            </a:xfrm>
          </p:grpSpPr>
          <p:sp>
            <p:nvSpPr>
              <p:cNvPr id="198" name="AutoShape 251"/>
              <p:cNvSpPr>
                <a:spLocks noChangeArrowheads="1"/>
              </p:cNvSpPr>
              <p:nvPr/>
            </p:nvSpPr>
            <p:spPr bwMode="auto">
              <a:xfrm flipH="1">
                <a:off x="340" y="1842"/>
                <a:ext cx="453" cy="227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9" name="AutoShape 252"/>
              <p:cNvSpPr>
                <a:spLocks noChangeArrowheads="1"/>
              </p:cNvSpPr>
              <p:nvPr/>
            </p:nvSpPr>
            <p:spPr bwMode="auto">
              <a:xfrm flipH="1">
                <a:off x="385" y="1888"/>
                <a:ext cx="363" cy="136"/>
              </a:xfrm>
              <a:prstGeom prst="rightArrow">
                <a:avLst>
                  <a:gd name="adj1" fmla="val 50000"/>
                  <a:gd name="adj2" fmla="val 66728"/>
                </a:avLst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00" name="Group 253"/>
            <p:cNvGrpSpPr>
              <a:grpSpLocks/>
            </p:cNvGrpSpPr>
            <p:nvPr/>
          </p:nvGrpSpPr>
          <p:grpSpPr bwMode="auto">
            <a:xfrm>
              <a:off x="-987615" y="4207412"/>
              <a:ext cx="360363" cy="360362"/>
              <a:chOff x="1066" y="2840"/>
              <a:chExt cx="227" cy="227"/>
            </a:xfrm>
          </p:grpSpPr>
          <p:sp>
            <p:nvSpPr>
              <p:cNvPr id="201" name="AutoShape 254"/>
              <p:cNvSpPr>
                <a:spLocks noChangeArrowheads="1"/>
              </p:cNvSpPr>
              <p:nvPr/>
            </p:nvSpPr>
            <p:spPr bwMode="auto">
              <a:xfrm flipH="1">
                <a:off x="1066" y="2840"/>
                <a:ext cx="227" cy="227"/>
              </a:xfrm>
              <a:prstGeom prst="roundRect">
                <a:avLst>
                  <a:gd name="adj" fmla="val 1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2" name="AutoShape 255"/>
              <p:cNvSpPr>
                <a:spLocks noChangeArrowheads="1"/>
              </p:cNvSpPr>
              <p:nvPr/>
            </p:nvSpPr>
            <p:spPr bwMode="auto">
              <a:xfrm flipH="1">
                <a:off x="1111" y="2886"/>
                <a:ext cx="136" cy="136"/>
              </a:xfrm>
              <a:prstGeom prst="rightArrow">
                <a:avLst>
                  <a:gd name="adj1" fmla="val 50000"/>
                  <a:gd name="adj2" fmla="val 69116"/>
                </a:avLst>
              </a:prstGeom>
              <a:solidFill>
                <a:srgbClr val="21C5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03" name="Text Box 339"/>
          <p:cNvSpPr txBox="1">
            <a:spLocks noChangeArrowheads="1"/>
          </p:cNvSpPr>
          <p:nvPr/>
        </p:nvSpPr>
        <p:spPr bwMode="auto">
          <a:xfrm>
            <a:off x="2059061" y="3806811"/>
            <a:ext cx="1226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ПРАВИЛА:</a:t>
            </a:r>
          </a:p>
        </p:txBody>
      </p:sp>
      <p:sp>
        <p:nvSpPr>
          <p:cNvPr id="204" name="Text Box 243"/>
          <p:cNvSpPr txBox="1">
            <a:spLocks noChangeArrowheads="1"/>
          </p:cNvSpPr>
          <p:nvPr/>
        </p:nvSpPr>
        <p:spPr bwMode="auto">
          <a:xfrm>
            <a:off x="-47365" y="5464026"/>
            <a:ext cx="155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 smtClean="0"/>
              <a:t>ПАРАМЕТРЫ:</a:t>
            </a:r>
            <a:endParaRPr lang="ru-RU" altLang="ru-RU" b="1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6264" y="5765645"/>
            <a:ext cx="770713" cy="452059"/>
            <a:chOff x="5235800" y="4183915"/>
            <a:chExt cx="770713" cy="452059"/>
          </a:xfrm>
        </p:grpSpPr>
        <p:sp>
          <p:nvSpPr>
            <p:cNvPr id="205" name="AutoShape 245"/>
            <p:cNvSpPr>
              <a:spLocks noChangeArrowheads="1"/>
            </p:cNvSpPr>
            <p:nvPr/>
          </p:nvSpPr>
          <p:spPr bwMode="auto">
            <a:xfrm>
              <a:off x="5287375" y="4183915"/>
              <a:ext cx="719138" cy="360362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" name="AutoShape 246"/>
            <p:cNvSpPr>
              <a:spLocks noChangeArrowheads="1"/>
            </p:cNvSpPr>
            <p:nvPr/>
          </p:nvSpPr>
          <p:spPr bwMode="auto">
            <a:xfrm>
              <a:off x="5407973" y="4247108"/>
              <a:ext cx="576263" cy="215900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" name="Text Box 228"/>
            <p:cNvSpPr txBox="1">
              <a:spLocks noChangeArrowheads="1"/>
            </p:cNvSpPr>
            <p:nvPr/>
          </p:nvSpPr>
          <p:spPr bwMode="auto">
            <a:xfrm>
              <a:off x="5235800" y="4266642"/>
              <a:ext cx="67358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i="1" dirty="0">
                  <a:solidFill>
                    <a:srgbClr val="CCFFCC"/>
                  </a:solidFill>
                </a:rPr>
                <a:t>l, c, </a:t>
              </a:r>
              <a:r>
                <a:rPr lang="en-US" altLang="ru-RU" i="1" dirty="0" smtClean="0">
                  <a:solidFill>
                    <a:srgbClr val="CCFFCC"/>
                  </a:solidFill>
                </a:rPr>
                <a:t>h</a:t>
              </a:r>
              <a:endParaRPr lang="ru-RU" altLang="ru-RU" i="1" dirty="0">
                <a:solidFill>
                  <a:srgbClr val="CCFFCC"/>
                </a:solidFill>
              </a:endParaRPr>
            </a:p>
          </p:txBody>
        </p:sp>
      </p:grpSp>
      <p:sp>
        <p:nvSpPr>
          <p:cNvPr id="208" name="Text Box 339"/>
          <p:cNvSpPr txBox="1">
            <a:spLocks noChangeArrowheads="1"/>
          </p:cNvSpPr>
          <p:nvPr/>
        </p:nvSpPr>
        <p:spPr bwMode="auto">
          <a:xfrm>
            <a:off x="4109248" y="3813421"/>
            <a:ext cx="44026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 smtClean="0"/>
              <a:t>УРАВНЕНИЯ ДИНАМИКИ ПАРАМЕТРОВ: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8545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5594258" y="822449"/>
            <a:ext cx="6381133" cy="6014867"/>
            <a:chOff x="2317709" y="1232145"/>
            <a:chExt cx="6581380" cy="554355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618163" y="4803242"/>
              <a:ext cx="3020388" cy="8636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Переписывание топологии клеточного ансамбля (правила </a:t>
              </a:r>
              <a:r>
                <a:rPr lang="en-US" sz="1400" dirty="0"/>
                <a:t>L</a:t>
              </a:r>
              <a:r>
                <a:rPr lang="ru-RU" sz="1400" dirty="0"/>
                <a:t>-системы)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638643" y="6055705"/>
              <a:ext cx="2976010" cy="7199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Переписывание системы </a:t>
              </a:r>
              <a:r>
                <a:rPr lang="ru-RU" sz="1400" dirty="0" err="1" smtClean="0"/>
                <a:t>дифф</a:t>
              </a:r>
              <a:r>
                <a:rPr lang="ru-RU" sz="1400" dirty="0" smtClean="0"/>
                <a:t>. </a:t>
              </a:r>
              <a:r>
                <a:rPr lang="ru-RU" sz="1400" dirty="0"/>
                <a:t>уравнений для длин клеток </a:t>
              </a:r>
              <a:r>
                <a:rPr lang="en-US" sz="1400" dirty="0"/>
                <a:t>/</a:t>
              </a:r>
              <a:r>
                <a:rPr lang="ru-RU" sz="1400" dirty="0"/>
                <a:t>фрагментов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317709" y="2331171"/>
              <a:ext cx="6464888" cy="68333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Пересчёт размеров клеток </a:t>
              </a:r>
              <a:r>
                <a:rPr lang="en-US" sz="1400" dirty="0"/>
                <a:t> </a:t>
              </a:r>
              <a:r>
                <a:rPr lang="ru-RU" sz="1400" dirty="0"/>
                <a:t>(система дифференциальных уравнений)</a:t>
              </a:r>
              <a:r>
                <a:rPr lang="en-GB" sz="1400" dirty="0"/>
                <a:t> </a:t>
              </a:r>
            </a:p>
            <a:p>
              <a:pPr algn="ctr"/>
              <a:r>
                <a:rPr lang="ru-RU" sz="1400" dirty="0"/>
                <a:t>Пересчёт концентраций </a:t>
              </a:r>
              <a:r>
                <a:rPr lang="ru-RU" sz="1400" dirty="0" err="1"/>
                <a:t>морфогенов</a:t>
              </a:r>
              <a:r>
                <a:rPr lang="ru-RU" sz="1400" dirty="0"/>
                <a:t> (система дифференциальных уравнений</a:t>
              </a:r>
              <a:r>
                <a:rPr lang="en-US" sz="1400" dirty="0"/>
                <a:t>)</a:t>
              </a:r>
              <a:endParaRPr lang="ru-RU" sz="1400" dirty="0"/>
            </a:p>
          </p:txBody>
        </p:sp>
        <p:sp>
          <p:nvSpPr>
            <p:cNvPr id="11" name="Ромб 10"/>
            <p:cNvSpPr/>
            <p:nvPr/>
          </p:nvSpPr>
          <p:spPr>
            <a:xfrm>
              <a:off x="2690199" y="3112268"/>
              <a:ext cx="2880000" cy="1440000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Условия для деления клеток</a:t>
              </a:r>
            </a:p>
          </p:txBody>
        </p:sp>
        <p:sp>
          <p:nvSpPr>
            <p:cNvPr id="12" name="Ромб 11"/>
            <p:cNvSpPr/>
            <p:nvPr/>
          </p:nvSpPr>
          <p:spPr>
            <a:xfrm>
              <a:off x="5902598" y="3112268"/>
              <a:ext cx="2880000" cy="1440000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Условия для изменения типа клеток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822000" y="6044558"/>
              <a:ext cx="3077089" cy="72040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Переписывание системы дифференциальных уравнений для концентраций </a:t>
              </a:r>
              <a:r>
                <a:rPr lang="ru-RU" sz="1400" dirty="0" err="1"/>
                <a:t>морфогенов</a:t>
              </a:r>
              <a:endParaRPr lang="ru-RU" sz="1400" dirty="0"/>
            </a:p>
          </p:txBody>
        </p:sp>
        <p:cxnSp>
          <p:nvCxnSpPr>
            <p:cNvPr id="17" name="Прямая со стрелкой 16"/>
            <p:cNvCxnSpPr>
              <a:stCxn id="11" idx="2"/>
              <a:endCxn id="4" idx="0"/>
            </p:cNvCxnSpPr>
            <p:nvPr/>
          </p:nvCxnSpPr>
          <p:spPr>
            <a:xfrm flipH="1">
              <a:off x="4128357" y="4552267"/>
              <a:ext cx="1841" cy="2509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9" name="Прямая со стрелкой 18"/>
            <p:cNvCxnSpPr>
              <a:stCxn id="4" idx="2"/>
              <a:endCxn id="6" idx="0"/>
            </p:cNvCxnSpPr>
            <p:nvPr/>
          </p:nvCxnSpPr>
          <p:spPr>
            <a:xfrm flipH="1">
              <a:off x="4126648" y="5666912"/>
              <a:ext cx="1709" cy="3887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3" name="Прямая со стрелкой 22"/>
            <p:cNvCxnSpPr>
              <a:stCxn id="12" idx="2"/>
              <a:endCxn id="84" idx="0"/>
            </p:cNvCxnSpPr>
            <p:nvPr/>
          </p:nvCxnSpPr>
          <p:spPr>
            <a:xfrm>
              <a:off x="7342598" y="4552267"/>
              <a:ext cx="1073" cy="2948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5" name="Прямая со стрелкой 24"/>
            <p:cNvCxnSpPr>
              <a:stCxn id="84" idx="2"/>
              <a:endCxn id="13" idx="0"/>
            </p:cNvCxnSpPr>
            <p:nvPr/>
          </p:nvCxnSpPr>
          <p:spPr>
            <a:xfrm>
              <a:off x="7343671" y="5373228"/>
              <a:ext cx="16873" cy="6713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60" name="Прямая со стрелкой 59"/>
            <p:cNvCxnSpPr>
              <a:stCxn id="11" idx="3"/>
              <a:endCxn id="12" idx="1"/>
            </p:cNvCxnSpPr>
            <p:nvPr/>
          </p:nvCxnSpPr>
          <p:spPr>
            <a:xfrm>
              <a:off x="5570199" y="3832269"/>
              <a:ext cx="3323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84" name="Прямоугольник 83"/>
            <p:cNvSpPr/>
            <p:nvPr/>
          </p:nvSpPr>
          <p:spPr>
            <a:xfrm>
              <a:off x="5878719" y="4847126"/>
              <a:ext cx="2929901" cy="52610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Переписывание  клеточного ансамбля (правила </a:t>
              </a:r>
              <a:r>
                <a:rPr lang="en-US" sz="1400" dirty="0"/>
                <a:t>L</a:t>
              </a:r>
              <a:r>
                <a:rPr lang="ru-RU" sz="1400" dirty="0"/>
                <a:t>-системы) </a:t>
              </a:r>
            </a:p>
          </p:txBody>
        </p:sp>
        <p:cxnSp>
          <p:nvCxnSpPr>
            <p:cNvPr id="26" name="Elbow Connector 25"/>
            <p:cNvCxnSpPr>
              <a:stCxn id="12" idx="3"/>
              <a:endCxn id="9" idx="3"/>
            </p:cNvCxnSpPr>
            <p:nvPr/>
          </p:nvCxnSpPr>
          <p:spPr>
            <a:xfrm flipH="1" flipV="1">
              <a:off x="8782597" y="2672838"/>
              <a:ext cx="1" cy="1159429"/>
            </a:xfrm>
            <a:prstGeom prst="bentConnector3">
              <a:avLst>
                <a:gd name="adj1" fmla="val -2286000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342598" y="4477936"/>
              <a:ext cx="416965" cy="283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sz="1400" dirty="0"/>
                <a:t>ДА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00936" y="4453272"/>
              <a:ext cx="416965" cy="283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sz="1400" dirty="0"/>
                <a:t>ДА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50587" y="3540608"/>
              <a:ext cx="486999" cy="283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sz="1400" dirty="0"/>
                <a:t>НЕТ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06116" y="3503565"/>
              <a:ext cx="486999" cy="283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sz="1400" dirty="0"/>
                <a:t>НЕТ</a:t>
              </a:r>
            </a:p>
          </p:txBody>
        </p:sp>
        <p:cxnSp>
          <p:nvCxnSpPr>
            <p:cNvPr id="89" name="Elbow Connector 88"/>
            <p:cNvCxnSpPr>
              <a:stCxn id="6" idx="3"/>
              <a:endCxn id="12" idx="1"/>
            </p:cNvCxnSpPr>
            <p:nvPr/>
          </p:nvCxnSpPr>
          <p:spPr>
            <a:xfrm flipV="1">
              <a:off x="5614653" y="3832268"/>
              <a:ext cx="287945" cy="258343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00" name="Straight Arrow Connector 99"/>
            <p:cNvCxnSpPr>
              <a:stCxn id="3" idx="2"/>
              <a:endCxn id="9" idx="0"/>
            </p:cNvCxnSpPr>
            <p:nvPr/>
          </p:nvCxnSpPr>
          <p:spPr>
            <a:xfrm>
              <a:off x="5550152" y="2024233"/>
              <a:ext cx="1" cy="3069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3" name="Скругленный прямоугольник 2"/>
            <p:cNvSpPr/>
            <p:nvPr/>
          </p:nvSpPr>
          <p:spPr>
            <a:xfrm>
              <a:off x="2564877" y="1232145"/>
              <a:ext cx="5970549" cy="79208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НАЧАЛЬНЫЕ УСЛОВИЯ: Геометрия клеточного ансамбля, типы клеток, концентрации </a:t>
              </a:r>
              <a:r>
                <a:rPr lang="ru-RU" sz="1400" dirty="0" err="1"/>
                <a:t>морфогенов</a:t>
              </a:r>
              <a:r>
                <a:rPr lang="ru-RU" sz="1400" dirty="0"/>
                <a:t>, скорости синтеза </a:t>
              </a:r>
              <a:r>
                <a:rPr lang="en-US" sz="1400" dirty="0" smtClean="0"/>
                <a:t>(</a:t>
              </a:r>
              <a:r>
                <a:rPr lang="ru-RU" sz="1400" dirty="0" smtClean="0"/>
                <a:t>аксиома </a:t>
              </a:r>
              <a:r>
                <a:rPr lang="en-US" sz="1400" dirty="0" err="1" smtClean="0"/>
                <a:t>dL</a:t>
              </a:r>
              <a:r>
                <a:rPr lang="ru-RU" sz="1400" dirty="0" smtClean="0"/>
                <a:t>-системы)</a:t>
              </a:r>
              <a:endParaRPr lang="ru-RU" sz="1400" dirty="0"/>
            </a:p>
          </p:txBody>
        </p:sp>
        <p:cxnSp>
          <p:nvCxnSpPr>
            <p:cNvPr id="34" name="Соединительная линия уступом 33"/>
            <p:cNvCxnSpPr>
              <a:stCxn id="13" idx="3"/>
              <a:endCxn id="9" idx="3"/>
            </p:cNvCxnSpPr>
            <p:nvPr/>
          </p:nvCxnSpPr>
          <p:spPr>
            <a:xfrm flipH="1" flipV="1">
              <a:off x="8782597" y="2672838"/>
              <a:ext cx="116492" cy="3731925"/>
            </a:xfrm>
            <a:prstGeom prst="bentConnector3">
              <a:avLst>
                <a:gd name="adj1" fmla="val -202394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" name="Соединительная линия уступом 4"/>
            <p:cNvCxnSpPr>
              <a:stCxn id="9" idx="1"/>
              <a:endCxn id="11" idx="1"/>
            </p:cNvCxnSpPr>
            <p:nvPr/>
          </p:nvCxnSpPr>
          <p:spPr>
            <a:xfrm rot="10800000" flipH="1" flipV="1">
              <a:off x="2317709" y="2672838"/>
              <a:ext cx="372489" cy="1159429"/>
            </a:xfrm>
            <a:prstGeom prst="bentConnector3">
              <a:avLst>
                <a:gd name="adj1" fmla="val -63297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0" y="986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структура вычислительного алгоритма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реализация пакета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МРТ» -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Морфодинамика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Растительной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92302" y="830959"/>
            <a:ext cx="5534017" cy="5941778"/>
            <a:chOff x="37573" y="635851"/>
            <a:chExt cx="5534017" cy="5941778"/>
          </a:xfrm>
        </p:grpSpPr>
        <p:sp>
          <p:nvSpPr>
            <p:cNvPr id="8" name="TextBox 7"/>
            <p:cNvSpPr txBox="1"/>
            <p:nvPr/>
          </p:nvSpPr>
          <p:spPr>
            <a:xfrm>
              <a:off x="3544587" y="3740350"/>
              <a:ext cx="1781573" cy="923330"/>
            </a:xfrm>
            <a:prstGeom prst="rect">
              <a:avLst/>
            </a:prstGeom>
            <a:solidFill>
              <a:srgbClr val="AA72D4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/>
            </a:lstStyle>
            <a:p>
              <a:r>
                <a:rPr lang="ru-RU" dirty="0"/>
                <a:t>Динамика</a:t>
              </a:r>
              <a:br>
                <a:rPr lang="ru-RU" dirty="0"/>
              </a:br>
              <a:r>
                <a:rPr lang="ru-RU" dirty="0"/>
                <a:t>концентраций </a:t>
              </a:r>
              <a:br>
                <a:rPr lang="ru-RU" dirty="0"/>
              </a:br>
              <a:r>
                <a:rPr lang="ru-RU" dirty="0" err="1"/>
                <a:t>морфогенов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5233" y="635851"/>
              <a:ext cx="4727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dL</a:t>
              </a:r>
              <a:r>
                <a:rPr lang="ru-RU" dirty="0" smtClean="0"/>
                <a:t>-система - Дискретно-непрерывная система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3983" y="1331380"/>
              <a:ext cx="1488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Дискретные </a:t>
              </a:r>
              <a:br>
                <a:rPr lang="ru-RU" dirty="0" smtClean="0"/>
              </a:br>
              <a:r>
                <a:rPr lang="ru-RU" dirty="0" smtClean="0"/>
                <a:t>события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0780" y="1368582"/>
              <a:ext cx="1643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Непрерывный</a:t>
              </a:r>
              <a:br>
                <a:rPr lang="ru-RU" dirty="0" smtClean="0"/>
              </a:br>
              <a:r>
                <a:rPr lang="ru-RU" dirty="0" smtClean="0"/>
                <a:t>процесс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573" y="2543872"/>
              <a:ext cx="2095254" cy="646331"/>
            </a:xfrm>
            <a:prstGeom prst="rect">
              <a:avLst/>
            </a:prstGeom>
            <a:solidFill>
              <a:srgbClr val="FFABAB"/>
            </a:solidFill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/>
            </a:lstStyle>
            <a:p>
              <a:r>
                <a:rPr lang="ru-RU" dirty="0"/>
                <a:t>Дифференцировка </a:t>
              </a:r>
              <a:br>
                <a:rPr lang="ru-RU" dirty="0"/>
              </a:br>
              <a:r>
                <a:rPr lang="ru-RU" dirty="0"/>
                <a:t>клеток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27357" y="2463440"/>
              <a:ext cx="1039836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/>
            </a:lstStyle>
            <a:p>
              <a:r>
                <a:rPr lang="ru-RU" dirty="0"/>
                <a:t>Деление</a:t>
              </a:r>
              <a:br>
                <a:rPr lang="ru-RU" dirty="0"/>
              </a:br>
              <a:r>
                <a:rPr lang="ru-RU" dirty="0"/>
                <a:t>клеток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4480" y="3456260"/>
              <a:ext cx="840038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/>
            </a:lstStyle>
            <a:p>
              <a:r>
                <a:rPr lang="ru-RU" dirty="0"/>
                <a:t>Рост </a:t>
              </a:r>
              <a:br>
                <a:rPr lang="ru-RU" dirty="0"/>
              </a:br>
              <a:r>
                <a:rPr lang="ru-RU" dirty="0"/>
                <a:t>клеток</a:t>
              </a:r>
            </a:p>
          </p:txBody>
        </p:sp>
        <p:cxnSp>
          <p:nvCxnSpPr>
            <p:cNvPr id="92" name="Прямая со стрелкой 91"/>
            <p:cNvCxnSpPr>
              <a:stCxn id="10" idx="2"/>
              <a:endCxn id="14" idx="0"/>
            </p:cNvCxnSpPr>
            <p:nvPr/>
          </p:nvCxnSpPr>
          <p:spPr>
            <a:xfrm flipH="1">
              <a:off x="1418290" y="1005183"/>
              <a:ext cx="1280892" cy="32619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>
              <a:stCxn id="10" idx="2"/>
              <a:endCxn id="15" idx="0"/>
            </p:cNvCxnSpPr>
            <p:nvPr/>
          </p:nvCxnSpPr>
          <p:spPr>
            <a:xfrm>
              <a:off x="2699182" y="1005183"/>
              <a:ext cx="1263298" cy="36339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>
              <a:stCxn id="14" idx="2"/>
              <a:endCxn id="16" idx="0"/>
            </p:cNvCxnSpPr>
            <p:nvPr/>
          </p:nvCxnSpPr>
          <p:spPr>
            <a:xfrm flipH="1">
              <a:off x="1085200" y="1977711"/>
              <a:ext cx="333090" cy="56616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>
              <a:stCxn id="14" idx="2"/>
              <a:endCxn id="18" idx="0"/>
            </p:cNvCxnSpPr>
            <p:nvPr/>
          </p:nvCxnSpPr>
          <p:spPr>
            <a:xfrm>
              <a:off x="1418290" y="1977711"/>
              <a:ext cx="1328985" cy="48572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>
              <a:stCxn id="15" idx="2"/>
              <a:endCxn id="24" idx="0"/>
            </p:cNvCxnSpPr>
            <p:nvPr/>
          </p:nvCxnSpPr>
          <p:spPr>
            <a:xfrm flipH="1">
              <a:off x="3464499" y="2014913"/>
              <a:ext cx="497981" cy="144134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/>
            <p:cNvCxnSpPr>
              <a:stCxn id="15" idx="2"/>
              <a:endCxn id="8" idx="0"/>
            </p:cNvCxnSpPr>
            <p:nvPr/>
          </p:nvCxnSpPr>
          <p:spPr>
            <a:xfrm>
              <a:off x="3962480" y="2014913"/>
              <a:ext cx="472894" cy="172543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04"/>
            <p:cNvCxnSpPr>
              <a:stCxn id="8" idx="2"/>
              <a:endCxn id="22" idx="0"/>
            </p:cNvCxnSpPr>
            <p:nvPr/>
          </p:nvCxnSpPr>
          <p:spPr>
            <a:xfrm flipH="1">
              <a:off x="1550920" y="4663680"/>
              <a:ext cx="2884454" cy="7103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06"/>
            <p:cNvCxnSpPr>
              <a:stCxn id="8" idx="2"/>
              <a:endCxn id="21" idx="0"/>
            </p:cNvCxnSpPr>
            <p:nvPr/>
          </p:nvCxnSpPr>
          <p:spPr>
            <a:xfrm>
              <a:off x="4435374" y="4663680"/>
              <a:ext cx="664638" cy="7103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>
              <a:stCxn id="8" idx="2"/>
              <a:endCxn id="20" idx="0"/>
            </p:cNvCxnSpPr>
            <p:nvPr/>
          </p:nvCxnSpPr>
          <p:spPr>
            <a:xfrm flipH="1">
              <a:off x="3280816" y="4663680"/>
              <a:ext cx="1154558" cy="73301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4" name="Группа 113"/>
            <p:cNvGrpSpPr/>
            <p:nvPr/>
          </p:nvGrpSpPr>
          <p:grpSpPr>
            <a:xfrm>
              <a:off x="57769" y="5374005"/>
              <a:ext cx="5513821" cy="1203624"/>
              <a:chOff x="37573" y="5668814"/>
              <a:chExt cx="5513821" cy="120362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836077" y="5691505"/>
                <a:ext cx="849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синтез</a:t>
                </a:r>
                <a:endParaRPr lang="ru-RU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42837" y="5668814"/>
                <a:ext cx="873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распад</a:t>
                </a:r>
                <a:endParaRPr lang="ru-RU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50148" y="5668814"/>
                <a:ext cx="1161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диффузия</a:t>
                </a:r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37573" y="6111473"/>
                    <a:ext cx="5360698" cy="7078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87" name="TextBox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573" y="6111473"/>
                    <a:ext cx="5360698" cy="70788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1" name="Прямоугольник 110"/>
              <p:cNvSpPr/>
              <p:nvPr/>
            </p:nvSpPr>
            <p:spPr>
              <a:xfrm>
                <a:off x="715962" y="5691505"/>
                <a:ext cx="2048190" cy="1166495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2764152" y="5691505"/>
                <a:ext cx="1804159" cy="1166495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рямоугольник 112"/>
              <p:cNvSpPr/>
              <p:nvPr/>
            </p:nvSpPr>
            <p:spPr>
              <a:xfrm>
                <a:off x="4568311" y="5688389"/>
                <a:ext cx="983083" cy="1184049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49" name="Соединительная линия уступом 148"/>
            <p:cNvCxnSpPr>
              <a:stCxn id="24" idx="1"/>
              <a:endCxn id="18" idx="2"/>
            </p:cNvCxnSpPr>
            <p:nvPr/>
          </p:nvCxnSpPr>
          <p:spPr>
            <a:xfrm rot="10800000">
              <a:off x="2747276" y="3109772"/>
              <a:ext cx="297205" cy="669655"/>
            </a:xfrm>
            <a:prstGeom prst="bentConnector2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Соединительная линия уступом 150"/>
            <p:cNvCxnSpPr>
              <a:stCxn id="8" idx="1"/>
              <a:endCxn id="16" idx="2"/>
            </p:cNvCxnSpPr>
            <p:nvPr/>
          </p:nvCxnSpPr>
          <p:spPr>
            <a:xfrm rot="10800000">
              <a:off x="1085201" y="3190203"/>
              <a:ext cx="2459387" cy="1011812"/>
            </a:xfrm>
            <a:prstGeom prst="bentConnector2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73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24732"/>
          </a:xfr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Варианты модульной структуры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пакета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МРТ»  для решения задач диссертации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512" y="531892"/>
            <a:ext cx="409681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/>
              <a:t>I.</a:t>
            </a:r>
            <a:r>
              <a:rPr lang="en-US" dirty="0" smtClean="0"/>
              <a:t> </a:t>
            </a:r>
            <a:r>
              <a:rPr lang="ru-RU" dirty="0" smtClean="0"/>
              <a:t>Модель </a:t>
            </a:r>
            <a:r>
              <a:rPr lang="ru-RU" dirty="0"/>
              <a:t>регуляции структуры ниши стволовых клеток апикальной меристемы побега </a:t>
            </a:r>
            <a:r>
              <a:rPr lang="ru-RU" dirty="0" err="1"/>
              <a:t>арабидопсиса</a:t>
            </a:r>
            <a:r>
              <a:rPr lang="ru-RU" dirty="0"/>
              <a:t> </a:t>
            </a:r>
            <a:r>
              <a:rPr lang="ru-RU" dirty="0" smtClean="0"/>
              <a:t>с учётом роста и деления клеток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0643" y="608854"/>
            <a:ext cx="2715258" cy="954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/>
              <a:t>II.</a:t>
            </a:r>
            <a:r>
              <a:rPr lang="en-US" dirty="0" smtClean="0"/>
              <a:t> </a:t>
            </a:r>
            <a:r>
              <a:rPr lang="ru-RU" dirty="0" smtClean="0"/>
              <a:t>Модель </a:t>
            </a:r>
            <a:r>
              <a:rPr lang="ru-RU" dirty="0" err="1" smtClean="0"/>
              <a:t>симпластного</a:t>
            </a:r>
            <a:r>
              <a:rPr lang="ru-RU" dirty="0" smtClean="0"/>
              <a:t> роста </a:t>
            </a:r>
            <a:r>
              <a:rPr lang="ru-RU" dirty="0"/>
              <a:t>эпидермиса линейного листа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59667" y="594782"/>
            <a:ext cx="363835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/>
              <a:t>III. </a:t>
            </a:r>
            <a:r>
              <a:rPr lang="ru-RU" dirty="0"/>
              <a:t>Модель формирования</a:t>
            </a:r>
            <a:r>
              <a:rPr lang="en-US" dirty="0"/>
              <a:t> </a:t>
            </a:r>
            <a:r>
              <a:rPr lang="ru-RU" dirty="0"/>
              <a:t>пространственного паттерна трихом на листе пшеницы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53865" y="2252800"/>
            <a:ext cx="183916" cy="4378257"/>
            <a:chOff x="281160" y="2114047"/>
            <a:chExt cx="183916" cy="4378257"/>
          </a:xfrm>
        </p:grpSpPr>
        <p:sp>
          <p:nvSpPr>
            <p:cNvPr id="73" name="AutoShape 142"/>
            <p:cNvSpPr>
              <a:spLocks noChangeArrowheads="1"/>
            </p:cNvSpPr>
            <p:nvPr/>
          </p:nvSpPr>
          <p:spPr bwMode="auto">
            <a:xfrm rot="5400000">
              <a:off x="248881" y="394299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AutoShape 144"/>
            <p:cNvSpPr>
              <a:spLocks noChangeArrowheads="1"/>
            </p:cNvSpPr>
            <p:nvPr/>
          </p:nvSpPr>
          <p:spPr bwMode="auto">
            <a:xfrm rot="5400000">
              <a:off x="248881" y="36921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AutoShape 145"/>
            <p:cNvSpPr>
              <a:spLocks noChangeArrowheads="1"/>
            </p:cNvSpPr>
            <p:nvPr/>
          </p:nvSpPr>
          <p:spPr bwMode="auto">
            <a:xfrm rot="5400000">
              <a:off x="246544" y="31892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46"/>
            <p:cNvSpPr>
              <a:spLocks noChangeArrowheads="1"/>
            </p:cNvSpPr>
            <p:nvPr/>
          </p:nvSpPr>
          <p:spPr bwMode="auto">
            <a:xfrm rot="5400000">
              <a:off x="244159" y="34400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AutoShape 152"/>
            <p:cNvSpPr>
              <a:spLocks noChangeArrowheads="1"/>
            </p:cNvSpPr>
            <p:nvPr/>
          </p:nvSpPr>
          <p:spPr bwMode="auto">
            <a:xfrm rot="5400000">
              <a:off x="244488" y="2934518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AutoShape 153"/>
            <p:cNvSpPr>
              <a:spLocks noChangeArrowheads="1"/>
            </p:cNvSpPr>
            <p:nvPr/>
          </p:nvSpPr>
          <p:spPr bwMode="auto">
            <a:xfrm rot="5400000">
              <a:off x="248881" y="26821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55"/>
            <p:cNvSpPr>
              <a:spLocks noChangeArrowheads="1"/>
            </p:cNvSpPr>
            <p:nvPr/>
          </p:nvSpPr>
          <p:spPr bwMode="auto">
            <a:xfrm rot="5400000">
              <a:off x="248881" y="24327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utoShape 157"/>
            <p:cNvSpPr>
              <a:spLocks noChangeArrowheads="1"/>
            </p:cNvSpPr>
            <p:nvPr/>
          </p:nvSpPr>
          <p:spPr bwMode="auto">
            <a:xfrm rot="5400000">
              <a:off x="248881" y="599112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158"/>
            <p:cNvSpPr>
              <a:spLocks noChangeArrowheads="1"/>
            </p:cNvSpPr>
            <p:nvPr/>
          </p:nvSpPr>
          <p:spPr bwMode="auto">
            <a:xfrm rot="5400000">
              <a:off x="251267" y="54881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59"/>
            <p:cNvSpPr>
              <a:spLocks noChangeArrowheads="1"/>
            </p:cNvSpPr>
            <p:nvPr/>
          </p:nvSpPr>
          <p:spPr bwMode="auto">
            <a:xfrm rot="5400000">
              <a:off x="248881" y="57390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AutoShape 160"/>
            <p:cNvSpPr>
              <a:spLocks noChangeArrowheads="1"/>
            </p:cNvSpPr>
            <p:nvPr/>
          </p:nvSpPr>
          <p:spPr bwMode="auto">
            <a:xfrm rot="5400000">
              <a:off x="248065" y="52365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AutoShape 161"/>
            <p:cNvSpPr>
              <a:spLocks noChangeArrowheads="1"/>
            </p:cNvSpPr>
            <p:nvPr/>
          </p:nvSpPr>
          <p:spPr bwMode="auto">
            <a:xfrm rot="5400000">
              <a:off x="248881" y="49857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62"/>
            <p:cNvSpPr>
              <a:spLocks noChangeArrowheads="1"/>
            </p:cNvSpPr>
            <p:nvPr/>
          </p:nvSpPr>
          <p:spPr bwMode="auto">
            <a:xfrm rot="5400000">
              <a:off x="248881" y="4482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163"/>
            <p:cNvSpPr>
              <a:spLocks noChangeArrowheads="1"/>
            </p:cNvSpPr>
            <p:nvPr/>
          </p:nvSpPr>
          <p:spPr bwMode="auto">
            <a:xfrm rot="5400000">
              <a:off x="248881" y="473433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AutoShape 165"/>
            <p:cNvSpPr>
              <a:spLocks noChangeArrowheads="1"/>
            </p:cNvSpPr>
            <p:nvPr/>
          </p:nvSpPr>
          <p:spPr bwMode="auto">
            <a:xfrm rot="5400000" flipH="1">
              <a:off x="229752" y="4212935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67"/>
            <p:cNvSpPr>
              <a:spLocks noChangeArrowheads="1"/>
            </p:cNvSpPr>
            <p:nvPr/>
          </p:nvSpPr>
          <p:spPr bwMode="auto">
            <a:xfrm rot="5400000" flipH="1">
              <a:off x="229752" y="21701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AutoShape 168"/>
            <p:cNvSpPr>
              <a:spLocks noChangeArrowheads="1"/>
            </p:cNvSpPr>
            <p:nvPr/>
          </p:nvSpPr>
          <p:spPr bwMode="auto">
            <a:xfrm rot="5400000" flipH="1">
              <a:off x="229752" y="6259366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4096811" y="2286072"/>
            <a:ext cx="929345" cy="4378817"/>
            <a:chOff x="5248396" y="1912662"/>
            <a:chExt cx="929345" cy="4378817"/>
          </a:xfrm>
        </p:grpSpPr>
        <p:sp>
          <p:nvSpPr>
            <p:cNvPr id="90" name="AutoShape 142"/>
            <p:cNvSpPr>
              <a:spLocks noChangeArrowheads="1"/>
            </p:cNvSpPr>
            <p:nvPr/>
          </p:nvSpPr>
          <p:spPr bwMode="auto">
            <a:xfrm rot="5400000">
              <a:off x="5216117" y="37421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44"/>
            <p:cNvSpPr>
              <a:spLocks noChangeArrowheads="1"/>
            </p:cNvSpPr>
            <p:nvPr/>
          </p:nvSpPr>
          <p:spPr bwMode="auto">
            <a:xfrm rot="5400000">
              <a:off x="5216117" y="34913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145"/>
            <p:cNvSpPr>
              <a:spLocks noChangeArrowheads="1"/>
            </p:cNvSpPr>
            <p:nvPr/>
          </p:nvSpPr>
          <p:spPr bwMode="auto">
            <a:xfrm rot="5400000">
              <a:off x="5213780" y="298842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146"/>
            <p:cNvSpPr>
              <a:spLocks noChangeArrowheads="1"/>
            </p:cNvSpPr>
            <p:nvPr/>
          </p:nvSpPr>
          <p:spPr bwMode="auto">
            <a:xfrm rot="5400000">
              <a:off x="5211395" y="32392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52"/>
            <p:cNvSpPr>
              <a:spLocks noChangeArrowheads="1"/>
            </p:cNvSpPr>
            <p:nvPr/>
          </p:nvSpPr>
          <p:spPr bwMode="auto">
            <a:xfrm rot="5400000">
              <a:off x="5211724" y="273369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AutoShape 153"/>
            <p:cNvSpPr>
              <a:spLocks noChangeArrowheads="1"/>
            </p:cNvSpPr>
            <p:nvPr/>
          </p:nvSpPr>
          <p:spPr bwMode="auto">
            <a:xfrm rot="5400000">
              <a:off x="5216117" y="24813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155"/>
            <p:cNvSpPr>
              <a:spLocks noChangeArrowheads="1"/>
            </p:cNvSpPr>
            <p:nvPr/>
          </p:nvSpPr>
          <p:spPr bwMode="auto">
            <a:xfrm rot="5400000">
              <a:off x="5216117" y="223193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57"/>
            <p:cNvSpPr>
              <a:spLocks noChangeArrowheads="1"/>
            </p:cNvSpPr>
            <p:nvPr/>
          </p:nvSpPr>
          <p:spPr bwMode="auto">
            <a:xfrm rot="5400000">
              <a:off x="5216117" y="57903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158"/>
            <p:cNvSpPr>
              <a:spLocks noChangeArrowheads="1"/>
            </p:cNvSpPr>
            <p:nvPr/>
          </p:nvSpPr>
          <p:spPr bwMode="auto">
            <a:xfrm rot="5400000">
              <a:off x="5218503" y="528736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59"/>
            <p:cNvSpPr>
              <a:spLocks noChangeArrowheads="1"/>
            </p:cNvSpPr>
            <p:nvPr/>
          </p:nvSpPr>
          <p:spPr bwMode="auto">
            <a:xfrm rot="5400000">
              <a:off x="5216117" y="553817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160"/>
            <p:cNvSpPr>
              <a:spLocks noChangeArrowheads="1"/>
            </p:cNvSpPr>
            <p:nvPr/>
          </p:nvSpPr>
          <p:spPr bwMode="auto">
            <a:xfrm rot="5400000">
              <a:off x="5215301" y="503571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AutoShape 161"/>
            <p:cNvSpPr>
              <a:spLocks noChangeArrowheads="1"/>
            </p:cNvSpPr>
            <p:nvPr/>
          </p:nvSpPr>
          <p:spPr bwMode="auto">
            <a:xfrm rot="5400000">
              <a:off x="5216117" y="47849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162"/>
            <p:cNvSpPr>
              <a:spLocks noChangeArrowheads="1"/>
            </p:cNvSpPr>
            <p:nvPr/>
          </p:nvSpPr>
          <p:spPr bwMode="auto">
            <a:xfrm rot="5400000">
              <a:off x="5216117" y="4282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163"/>
            <p:cNvSpPr>
              <a:spLocks noChangeArrowheads="1"/>
            </p:cNvSpPr>
            <p:nvPr/>
          </p:nvSpPr>
          <p:spPr bwMode="auto">
            <a:xfrm rot="5400000">
              <a:off x="5216117" y="45335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AutoShape 165"/>
            <p:cNvSpPr>
              <a:spLocks noChangeArrowheads="1"/>
            </p:cNvSpPr>
            <p:nvPr/>
          </p:nvSpPr>
          <p:spPr bwMode="auto">
            <a:xfrm rot="5400000" flipH="1">
              <a:off x="5196988" y="401211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" name="AutoShape 167"/>
            <p:cNvSpPr>
              <a:spLocks noChangeArrowheads="1"/>
            </p:cNvSpPr>
            <p:nvPr/>
          </p:nvSpPr>
          <p:spPr bwMode="auto">
            <a:xfrm rot="5400000" flipH="1">
              <a:off x="5196988" y="1969352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AutoShape 168"/>
            <p:cNvSpPr>
              <a:spLocks noChangeArrowheads="1"/>
            </p:cNvSpPr>
            <p:nvPr/>
          </p:nvSpPr>
          <p:spPr bwMode="auto">
            <a:xfrm rot="5400000" flipH="1">
              <a:off x="5196988" y="6058541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AutoShape 142"/>
            <p:cNvSpPr>
              <a:spLocks noChangeArrowheads="1"/>
            </p:cNvSpPr>
            <p:nvPr/>
          </p:nvSpPr>
          <p:spPr bwMode="auto">
            <a:xfrm rot="5400000">
              <a:off x="5397771" y="36247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" name="AutoShape 144"/>
            <p:cNvSpPr>
              <a:spLocks noChangeArrowheads="1"/>
            </p:cNvSpPr>
            <p:nvPr/>
          </p:nvSpPr>
          <p:spPr bwMode="auto">
            <a:xfrm rot="5400000">
              <a:off x="5397771" y="33739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" name="AutoShape 145"/>
            <p:cNvSpPr>
              <a:spLocks noChangeArrowheads="1"/>
            </p:cNvSpPr>
            <p:nvPr/>
          </p:nvSpPr>
          <p:spPr bwMode="auto">
            <a:xfrm rot="5400000">
              <a:off x="5395434" y="28709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AutoShape 146"/>
            <p:cNvSpPr>
              <a:spLocks noChangeArrowheads="1"/>
            </p:cNvSpPr>
            <p:nvPr/>
          </p:nvSpPr>
          <p:spPr bwMode="auto">
            <a:xfrm rot="5400000">
              <a:off x="5393049" y="31217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" name="AutoShape 152"/>
            <p:cNvSpPr>
              <a:spLocks noChangeArrowheads="1"/>
            </p:cNvSpPr>
            <p:nvPr/>
          </p:nvSpPr>
          <p:spPr bwMode="auto">
            <a:xfrm rot="5400000">
              <a:off x="5393378" y="26162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AutoShape 153"/>
            <p:cNvSpPr>
              <a:spLocks noChangeArrowheads="1"/>
            </p:cNvSpPr>
            <p:nvPr/>
          </p:nvSpPr>
          <p:spPr bwMode="auto">
            <a:xfrm rot="5400000">
              <a:off x="5397771" y="23638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AutoShape 155"/>
            <p:cNvSpPr>
              <a:spLocks noChangeArrowheads="1"/>
            </p:cNvSpPr>
            <p:nvPr/>
          </p:nvSpPr>
          <p:spPr bwMode="auto">
            <a:xfrm rot="5400000">
              <a:off x="5397771" y="21144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6" name="AutoShape 157"/>
            <p:cNvSpPr>
              <a:spLocks noChangeArrowheads="1"/>
            </p:cNvSpPr>
            <p:nvPr/>
          </p:nvSpPr>
          <p:spPr bwMode="auto">
            <a:xfrm rot="5400000">
              <a:off x="5397771" y="56728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" name="AutoShape 158"/>
            <p:cNvSpPr>
              <a:spLocks noChangeArrowheads="1"/>
            </p:cNvSpPr>
            <p:nvPr/>
          </p:nvSpPr>
          <p:spPr bwMode="auto">
            <a:xfrm rot="5400000">
              <a:off x="5400157" y="51699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AutoShape 159"/>
            <p:cNvSpPr>
              <a:spLocks noChangeArrowheads="1"/>
            </p:cNvSpPr>
            <p:nvPr/>
          </p:nvSpPr>
          <p:spPr bwMode="auto">
            <a:xfrm rot="5400000">
              <a:off x="5397771" y="54207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9" name="AutoShape 160"/>
            <p:cNvSpPr>
              <a:spLocks noChangeArrowheads="1"/>
            </p:cNvSpPr>
            <p:nvPr/>
          </p:nvSpPr>
          <p:spPr bwMode="auto">
            <a:xfrm rot="5400000">
              <a:off x="5396955" y="49182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0" name="AutoShape 161"/>
            <p:cNvSpPr>
              <a:spLocks noChangeArrowheads="1"/>
            </p:cNvSpPr>
            <p:nvPr/>
          </p:nvSpPr>
          <p:spPr bwMode="auto">
            <a:xfrm rot="5400000">
              <a:off x="5397771" y="46674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1" name="AutoShape 162"/>
            <p:cNvSpPr>
              <a:spLocks noChangeArrowheads="1"/>
            </p:cNvSpPr>
            <p:nvPr/>
          </p:nvSpPr>
          <p:spPr bwMode="auto">
            <a:xfrm rot="5400000">
              <a:off x="5397771" y="41646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" name="AutoShape 163"/>
            <p:cNvSpPr>
              <a:spLocks noChangeArrowheads="1"/>
            </p:cNvSpPr>
            <p:nvPr/>
          </p:nvSpPr>
          <p:spPr bwMode="auto">
            <a:xfrm rot="5400000">
              <a:off x="5397771" y="44160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" name="AutoShape 165"/>
            <p:cNvSpPr>
              <a:spLocks noChangeArrowheads="1"/>
            </p:cNvSpPr>
            <p:nvPr/>
          </p:nvSpPr>
          <p:spPr bwMode="auto">
            <a:xfrm rot="5400000" flipH="1">
              <a:off x="5378642" y="38946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AutoShape 167"/>
            <p:cNvSpPr>
              <a:spLocks noChangeArrowheads="1"/>
            </p:cNvSpPr>
            <p:nvPr/>
          </p:nvSpPr>
          <p:spPr bwMode="auto">
            <a:xfrm rot="5400000" flipH="1">
              <a:off x="5440385" y="1911262"/>
              <a:ext cx="16796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AutoShape 168"/>
            <p:cNvSpPr>
              <a:spLocks noChangeArrowheads="1"/>
            </p:cNvSpPr>
            <p:nvPr/>
          </p:nvSpPr>
          <p:spPr bwMode="auto">
            <a:xfrm rot="5400000" flipH="1">
              <a:off x="5325358" y="6002652"/>
              <a:ext cx="403910" cy="16853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AutoShape 142"/>
            <p:cNvSpPr>
              <a:spLocks noChangeArrowheads="1"/>
            </p:cNvSpPr>
            <p:nvPr/>
          </p:nvSpPr>
          <p:spPr bwMode="auto">
            <a:xfrm rot="5400000">
              <a:off x="5587750" y="397900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AutoShape 144"/>
            <p:cNvSpPr>
              <a:spLocks noChangeArrowheads="1"/>
            </p:cNvSpPr>
            <p:nvPr/>
          </p:nvSpPr>
          <p:spPr bwMode="auto">
            <a:xfrm rot="5400000">
              <a:off x="5587750" y="37282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AutoShape 145"/>
            <p:cNvSpPr>
              <a:spLocks noChangeArrowheads="1"/>
            </p:cNvSpPr>
            <p:nvPr/>
          </p:nvSpPr>
          <p:spPr bwMode="auto">
            <a:xfrm rot="5400000">
              <a:off x="5585413" y="322526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" name="AutoShape 146"/>
            <p:cNvSpPr>
              <a:spLocks noChangeArrowheads="1"/>
            </p:cNvSpPr>
            <p:nvPr/>
          </p:nvSpPr>
          <p:spPr bwMode="auto">
            <a:xfrm rot="5400000">
              <a:off x="5583028" y="347607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" name="AutoShape 152"/>
            <p:cNvSpPr>
              <a:spLocks noChangeArrowheads="1"/>
            </p:cNvSpPr>
            <p:nvPr/>
          </p:nvSpPr>
          <p:spPr bwMode="auto">
            <a:xfrm rot="5400000">
              <a:off x="5583357" y="2970531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2" name="AutoShape 153"/>
            <p:cNvSpPr>
              <a:spLocks noChangeArrowheads="1"/>
            </p:cNvSpPr>
            <p:nvPr/>
          </p:nvSpPr>
          <p:spPr bwMode="auto">
            <a:xfrm rot="5400000">
              <a:off x="5587750" y="27181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AutoShape 155"/>
            <p:cNvSpPr>
              <a:spLocks noChangeArrowheads="1"/>
            </p:cNvSpPr>
            <p:nvPr/>
          </p:nvSpPr>
          <p:spPr bwMode="auto">
            <a:xfrm rot="5400000">
              <a:off x="5587750" y="24687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AutoShape 157"/>
            <p:cNvSpPr>
              <a:spLocks noChangeArrowheads="1"/>
            </p:cNvSpPr>
            <p:nvPr/>
          </p:nvSpPr>
          <p:spPr bwMode="auto">
            <a:xfrm rot="5400000">
              <a:off x="5563297" y="6049257"/>
              <a:ext cx="297377" cy="17914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" name="AutoShape 158"/>
            <p:cNvSpPr>
              <a:spLocks noChangeArrowheads="1"/>
            </p:cNvSpPr>
            <p:nvPr/>
          </p:nvSpPr>
          <p:spPr bwMode="auto">
            <a:xfrm rot="5400000">
              <a:off x="5590136" y="55242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6" name="AutoShape 159"/>
            <p:cNvSpPr>
              <a:spLocks noChangeArrowheads="1"/>
            </p:cNvSpPr>
            <p:nvPr/>
          </p:nvSpPr>
          <p:spPr bwMode="auto">
            <a:xfrm rot="5400000">
              <a:off x="5587750" y="57750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" name="AutoShape 160"/>
            <p:cNvSpPr>
              <a:spLocks noChangeArrowheads="1"/>
            </p:cNvSpPr>
            <p:nvPr/>
          </p:nvSpPr>
          <p:spPr bwMode="auto">
            <a:xfrm rot="5400000">
              <a:off x="5586934" y="52725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AutoShape 161"/>
            <p:cNvSpPr>
              <a:spLocks noChangeArrowheads="1"/>
            </p:cNvSpPr>
            <p:nvPr/>
          </p:nvSpPr>
          <p:spPr bwMode="auto">
            <a:xfrm rot="5400000">
              <a:off x="5587750" y="50217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9" name="AutoShape 162"/>
            <p:cNvSpPr>
              <a:spLocks noChangeArrowheads="1"/>
            </p:cNvSpPr>
            <p:nvPr/>
          </p:nvSpPr>
          <p:spPr bwMode="auto">
            <a:xfrm rot="5400000">
              <a:off x="5587750" y="45188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" name="AutoShape 163"/>
            <p:cNvSpPr>
              <a:spLocks noChangeArrowheads="1"/>
            </p:cNvSpPr>
            <p:nvPr/>
          </p:nvSpPr>
          <p:spPr bwMode="auto">
            <a:xfrm rot="5400000">
              <a:off x="5587750" y="47703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1" name="AutoShape 165"/>
            <p:cNvSpPr>
              <a:spLocks noChangeArrowheads="1"/>
            </p:cNvSpPr>
            <p:nvPr/>
          </p:nvSpPr>
          <p:spPr bwMode="auto">
            <a:xfrm rot="5400000" flipH="1">
              <a:off x="5568621" y="424894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2" name="AutoShape 167"/>
            <p:cNvSpPr>
              <a:spLocks noChangeArrowheads="1"/>
            </p:cNvSpPr>
            <p:nvPr/>
          </p:nvSpPr>
          <p:spPr bwMode="auto">
            <a:xfrm rot="5400000" flipH="1">
              <a:off x="5453196" y="2088430"/>
              <a:ext cx="522253" cy="17914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5" name="AutoShape 142"/>
            <p:cNvSpPr>
              <a:spLocks noChangeArrowheads="1"/>
            </p:cNvSpPr>
            <p:nvPr/>
          </p:nvSpPr>
          <p:spPr bwMode="auto">
            <a:xfrm rot="5400000">
              <a:off x="5771617" y="385822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" name="AutoShape 144"/>
            <p:cNvSpPr>
              <a:spLocks noChangeArrowheads="1"/>
            </p:cNvSpPr>
            <p:nvPr/>
          </p:nvSpPr>
          <p:spPr bwMode="auto">
            <a:xfrm rot="5400000">
              <a:off x="5771617" y="360741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" name="AutoShape 145"/>
            <p:cNvSpPr>
              <a:spLocks noChangeArrowheads="1"/>
            </p:cNvSpPr>
            <p:nvPr/>
          </p:nvSpPr>
          <p:spPr bwMode="auto">
            <a:xfrm rot="5400000">
              <a:off x="5769280" y="31044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8" name="AutoShape 146"/>
            <p:cNvSpPr>
              <a:spLocks noChangeArrowheads="1"/>
            </p:cNvSpPr>
            <p:nvPr/>
          </p:nvSpPr>
          <p:spPr bwMode="auto">
            <a:xfrm rot="5400000">
              <a:off x="5766895" y="335529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9" name="AutoShape 152"/>
            <p:cNvSpPr>
              <a:spLocks noChangeArrowheads="1"/>
            </p:cNvSpPr>
            <p:nvPr/>
          </p:nvSpPr>
          <p:spPr bwMode="auto">
            <a:xfrm rot="5400000">
              <a:off x="5767224" y="2849746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0" name="AutoShape 153"/>
            <p:cNvSpPr>
              <a:spLocks noChangeArrowheads="1"/>
            </p:cNvSpPr>
            <p:nvPr/>
          </p:nvSpPr>
          <p:spPr bwMode="auto">
            <a:xfrm rot="5400000">
              <a:off x="5771617" y="259737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1" name="AutoShape 155"/>
            <p:cNvSpPr>
              <a:spLocks noChangeArrowheads="1"/>
            </p:cNvSpPr>
            <p:nvPr/>
          </p:nvSpPr>
          <p:spPr bwMode="auto">
            <a:xfrm rot="5400000">
              <a:off x="5771617" y="23479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2" name="AutoShape 157"/>
            <p:cNvSpPr>
              <a:spLocks noChangeArrowheads="1"/>
            </p:cNvSpPr>
            <p:nvPr/>
          </p:nvSpPr>
          <p:spPr bwMode="auto">
            <a:xfrm rot="5400000">
              <a:off x="5771617" y="590635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" name="AutoShape 158"/>
            <p:cNvSpPr>
              <a:spLocks noChangeArrowheads="1"/>
            </p:cNvSpPr>
            <p:nvPr/>
          </p:nvSpPr>
          <p:spPr bwMode="auto">
            <a:xfrm rot="5400000">
              <a:off x="5774003" y="54034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4" name="AutoShape 159"/>
            <p:cNvSpPr>
              <a:spLocks noChangeArrowheads="1"/>
            </p:cNvSpPr>
            <p:nvPr/>
          </p:nvSpPr>
          <p:spPr bwMode="auto">
            <a:xfrm rot="5400000">
              <a:off x="5771617" y="56542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5770801" y="51517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" name="AutoShape 161"/>
            <p:cNvSpPr>
              <a:spLocks noChangeArrowheads="1"/>
            </p:cNvSpPr>
            <p:nvPr/>
          </p:nvSpPr>
          <p:spPr bwMode="auto">
            <a:xfrm rot="5400000">
              <a:off x="5771617" y="49009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7" name="AutoShape 162"/>
            <p:cNvSpPr>
              <a:spLocks noChangeArrowheads="1"/>
            </p:cNvSpPr>
            <p:nvPr/>
          </p:nvSpPr>
          <p:spPr bwMode="auto">
            <a:xfrm rot="5400000">
              <a:off x="5771617" y="439810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8" name="AutoShape 163"/>
            <p:cNvSpPr>
              <a:spLocks noChangeArrowheads="1"/>
            </p:cNvSpPr>
            <p:nvPr/>
          </p:nvSpPr>
          <p:spPr bwMode="auto">
            <a:xfrm rot="5400000">
              <a:off x="5771617" y="464956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" name="AutoShape 165"/>
            <p:cNvSpPr>
              <a:spLocks noChangeArrowheads="1"/>
            </p:cNvSpPr>
            <p:nvPr/>
          </p:nvSpPr>
          <p:spPr bwMode="auto">
            <a:xfrm rot="5400000" flipH="1">
              <a:off x="5752488" y="4128163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0" name="AutoShape 167"/>
            <p:cNvSpPr>
              <a:spLocks noChangeArrowheads="1"/>
            </p:cNvSpPr>
            <p:nvPr/>
          </p:nvSpPr>
          <p:spPr bwMode="auto">
            <a:xfrm rot="5400000" flipH="1">
              <a:off x="5699829" y="2024349"/>
              <a:ext cx="402784" cy="185206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1" name="AutoShape 168"/>
            <p:cNvSpPr>
              <a:spLocks noChangeArrowheads="1"/>
            </p:cNvSpPr>
            <p:nvPr/>
          </p:nvSpPr>
          <p:spPr bwMode="auto">
            <a:xfrm rot="5400000" flipH="1">
              <a:off x="5813881" y="6115585"/>
              <a:ext cx="168666" cy="174423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" name="AutoShape 142"/>
            <p:cNvSpPr>
              <a:spLocks noChangeArrowheads="1"/>
            </p:cNvSpPr>
            <p:nvPr/>
          </p:nvSpPr>
          <p:spPr bwMode="auto">
            <a:xfrm rot="5400000">
              <a:off x="5961546" y="369798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" name="AutoShape 144"/>
            <p:cNvSpPr>
              <a:spLocks noChangeArrowheads="1"/>
            </p:cNvSpPr>
            <p:nvPr/>
          </p:nvSpPr>
          <p:spPr bwMode="auto">
            <a:xfrm rot="5400000">
              <a:off x="5961546" y="34471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" name="AutoShape 145"/>
            <p:cNvSpPr>
              <a:spLocks noChangeArrowheads="1"/>
            </p:cNvSpPr>
            <p:nvPr/>
          </p:nvSpPr>
          <p:spPr bwMode="auto">
            <a:xfrm rot="5400000">
              <a:off x="5959209" y="29442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6" name="AutoShape 146"/>
            <p:cNvSpPr>
              <a:spLocks noChangeArrowheads="1"/>
            </p:cNvSpPr>
            <p:nvPr/>
          </p:nvSpPr>
          <p:spPr bwMode="auto">
            <a:xfrm rot="5400000">
              <a:off x="5956824" y="319504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" name="AutoShape 152"/>
            <p:cNvSpPr>
              <a:spLocks noChangeArrowheads="1"/>
            </p:cNvSpPr>
            <p:nvPr/>
          </p:nvSpPr>
          <p:spPr bwMode="auto">
            <a:xfrm rot="5400000">
              <a:off x="5957153" y="2689503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" name="AutoShape 153"/>
            <p:cNvSpPr>
              <a:spLocks noChangeArrowheads="1"/>
            </p:cNvSpPr>
            <p:nvPr/>
          </p:nvSpPr>
          <p:spPr bwMode="auto">
            <a:xfrm rot="5400000">
              <a:off x="5961546" y="24371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9" name="AutoShape 155"/>
            <p:cNvSpPr>
              <a:spLocks noChangeArrowheads="1"/>
            </p:cNvSpPr>
            <p:nvPr/>
          </p:nvSpPr>
          <p:spPr bwMode="auto">
            <a:xfrm rot="5400000">
              <a:off x="5961546" y="218774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0" name="AutoShape 157"/>
            <p:cNvSpPr>
              <a:spLocks noChangeArrowheads="1"/>
            </p:cNvSpPr>
            <p:nvPr/>
          </p:nvSpPr>
          <p:spPr bwMode="auto">
            <a:xfrm rot="5400000">
              <a:off x="5961546" y="574611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" name="AutoShape 158"/>
            <p:cNvSpPr>
              <a:spLocks noChangeArrowheads="1"/>
            </p:cNvSpPr>
            <p:nvPr/>
          </p:nvSpPr>
          <p:spPr bwMode="auto">
            <a:xfrm rot="5400000">
              <a:off x="5963932" y="52431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" name="AutoShape 159"/>
            <p:cNvSpPr>
              <a:spLocks noChangeArrowheads="1"/>
            </p:cNvSpPr>
            <p:nvPr/>
          </p:nvSpPr>
          <p:spPr bwMode="auto">
            <a:xfrm rot="5400000">
              <a:off x="5961546" y="54939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3" name="AutoShape 160"/>
            <p:cNvSpPr>
              <a:spLocks noChangeArrowheads="1"/>
            </p:cNvSpPr>
            <p:nvPr/>
          </p:nvSpPr>
          <p:spPr bwMode="auto">
            <a:xfrm rot="5400000">
              <a:off x="5960730" y="499152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" name="AutoShape 161"/>
            <p:cNvSpPr>
              <a:spLocks noChangeArrowheads="1"/>
            </p:cNvSpPr>
            <p:nvPr/>
          </p:nvSpPr>
          <p:spPr bwMode="auto">
            <a:xfrm rot="5400000">
              <a:off x="5961546" y="47407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" name="AutoShape 162"/>
            <p:cNvSpPr>
              <a:spLocks noChangeArrowheads="1"/>
            </p:cNvSpPr>
            <p:nvPr/>
          </p:nvSpPr>
          <p:spPr bwMode="auto">
            <a:xfrm rot="5400000">
              <a:off x="5961546" y="42378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" name="AutoShape 163"/>
            <p:cNvSpPr>
              <a:spLocks noChangeArrowheads="1"/>
            </p:cNvSpPr>
            <p:nvPr/>
          </p:nvSpPr>
          <p:spPr bwMode="auto">
            <a:xfrm rot="5400000">
              <a:off x="5961546" y="448932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7" name="AutoShape 165"/>
            <p:cNvSpPr>
              <a:spLocks noChangeArrowheads="1"/>
            </p:cNvSpPr>
            <p:nvPr/>
          </p:nvSpPr>
          <p:spPr bwMode="auto">
            <a:xfrm rot="5400000" flipH="1">
              <a:off x="5942417" y="396792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" name="AutoShape 167"/>
            <p:cNvSpPr>
              <a:spLocks noChangeArrowheads="1"/>
            </p:cNvSpPr>
            <p:nvPr/>
          </p:nvSpPr>
          <p:spPr bwMode="auto">
            <a:xfrm rot="5400000" flipH="1">
              <a:off x="5965425" y="1945784"/>
              <a:ext cx="245438" cy="17919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9" name="AutoShape 168"/>
            <p:cNvSpPr>
              <a:spLocks noChangeArrowheads="1"/>
            </p:cNvSpPr>
            <p:nvPr/>
          </p:nvSpPr>
          <p:spPr bwMode="auto">
            <a:xfrm rot="5400000" flipH="1">
              <a:off x="5921662" y="6035105"/>
              <a:ext cx="328909" cy="17514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41" name="Группа 240"/>
          <p:cNvGrpSpPr/>
          <p:nvPr/>
        </p:nvGrpSpPr>
        <p:grpSpPr>
          <a:xfrm>
            <a:off x="8190989" y="2167385"/>
            <a:ext cx="925672" cy="4537501"/>
            <a:chOff x="9256484" y="1830660"/>
            <a:chExt cx="925672" cy="4537501"/>
          </a:xfrm>
        </p:grpSpPr>
        <p:sp>
          <p:nvSpPr>
            <p:cNvPr id="10" name="AutoShape 142"/>
            <p:cNvSpPr>
              <a:spLocks noChangeArrowheads="1"/>
            </p:cNvSpPr>
            <p:nvPr/>
          </p:nvSpPr>
          <p:spPr bwMode="auto">
            <a:xfrm rot="5400000">
              <a:off x="9613002" y="38722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44"/>
            <p:cNvSpPr>
              <a:spLocks noChangeArrowheads="1"/>
            </p:cNvSpPr>
            <p:nvPr/>
          </p:nvSpPr>
          <p:spPr bwMode="auto">
            <a:xfrm rot="5400000">
              <a:off x="9613002" y="362139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145"/>
            <p:cNvSpPr>
              <a:spLocks noChangeArrowheads="1"/>
            </p:cNvSpPr>
            <p:nvPr/>
          </p:nvSpPr>
          <p:spPr bwMode="auto">
            <a:xfrm rot="5400000">
              <a:off x="9610665" y="31223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146"/>
            <p:cNvSpPr>
              <a:spLocks noChangeArrowheads="1"/>
            </p:cNvSpPr>
            <p:nvPr/>
          </p:nvSpPr>
          <p:spPr bwMode="auto">
            <a:xfrm rot="5400000">
              <a:off x="9613002" y="33731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152"/>
            <p:cNvSpPr>
              <a:spLocks noChangeArrowheads="1"/>
            </p:cNvSpPr>
            <p:nvPr/>
          </p:nvSpPr>
          <p:spPr bwMode="auto">
            <a:xfrm rot="5400000">
              <a:off x="9613002" y="287066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53"/>
            <p:cNvSpPr>
              <a:spLocks noChangeArrowheads="1"/>
            </p:cNvSpPr>
            <p:nvPr/>
          </p:nvSpPr>
          <p:spPr bwMode="auto">
            <a:xfrm rot="5400000">
              <a:off x="9613002" y="26198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55"/>
            <p:cNvSpPr>
              <a:spLocks noChangeArrowheads="1"/>
            </p:cNvSpPr>
            <p:nvPr/>
          </p:nvSpPr>
          <p:spPr bwMode="auto">
            <a:xfrm rot="5400000">
              <a:off x="9613002" y="23664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157"/>
            <p:cNvSpPr>
              <a:spLocks noChangeArrowheads="1"/>
            </p:cNvSpPr>
            <p:nvPr/>
          </p:nvSpPr>
          <p:spPr bwMode="auto">
            <a:xfrm rot="5400000">
              <a:off x="9613002" y="59203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58"/>
            <p:cNvSpPr>
              <a:spLocks noChangeArrowheads="1"/>
            </p:cNvSpPr>
            <p:nvPr/>
          </p:nvSpPr>
          <p:spPr bwMode="auto">
            <a:xfrm rot="5400000">
              <a:off x="9610665" y="54212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AutoShape 159"/>
            <p:cNvSpPr>
              <a:spLocks noChangeArrowheads="1"/>
            </p:cNvSpPr>
            <p:nvPr/>
          </p:nvSpPr>
          <p:spPr bwMode="auto">
            <a:xfrm rot="5400000">
              <a:off x="9613002" y="56720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AutoShape 160"/>
            <p:cNvSpPr>
              <a:spLocks noChangeArrowheads="1"/>
            </p:cNvSpPr>
            <p:nvPr/>
          </p:nvSpPr>
          <p:spPr bwMode="auto">
            <a:xfrm rot="5400000">
              <a:off x="9607463" y="51696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161"/>
            <p:cNvSpPr>
              <a:spLocks noChangeArrowheads="1"/>
            </p:cNvSpPr>
            <p:nvPr/>
          </p:nvSpPr>
          <p:spPr bwMode="auto">
            <a:xfrm rot="5400000">
              <a:off x="9613002" y="49187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162"/>
            <p:cNvSpPr>
              <a:spLocks noChangeArrowheads="1"/>
            </p:cNvSpPr>
            <p:nvPr/>
          </p:nvSpPr>
          <p:spPr bwMode="auto">
            <a:xfrm rot="5400000">
              <a:off x="9613002" y="44120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163"/>
            <p:cNvSpPr>
              <a:spLocks noChangeArrowheads="1"/>
            </p:cNvSpPr>
            <p:nvPr/>
          </p:nvSpPr>
          <p:spPr bwMode="auto">
            <a:xfrm rot="5400000">
              <a:off x="9613002" y="466543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165"/>
            <p:cNvSpPr>
              <a:spLocks noChangeArrowheads="1"/>
            </p:cNvSpPr>
            <p:nvPr/>
          </p:nvSpPr>
          <p:spPr bwMode="auto">
            <a:xfrm rot="5400000" flipH="1">
              <a:off x="9593873" y="4142141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167"/>
            <p:cNvSpPr>
              <a:spLocks noChangeArrowheads="1"/>
            </p:cNvSpPr>
            <p:nvPr/>
          </p:nvSpPr>
          <p:spPr bwMode="auto">
            <a:xfrm rot="5400000" flipH="1">
              <a:off x="9492737" y="1996432"/>
              <a:ext cx="492032" cy="1775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68"/>
            <p:cNvSpPr>
              <a:spLocks noChangeArrowheads="1"/>
            </p:cNvSpPr>
            <p:nvPr/>
          </p:nvSpPr>
          <p:spPr bwMode="auto">
            <a:xfrm rot="5400000" flipH="1">
              <a:off x="9627336" y="6155109"/>
              <a:ext cx="216604" cy="17126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142"/>
            <p:cNvSpPr>
              <a:spLocks noChangeArrowheads="1"/>
            </p:cNvSpPr>
            <p:nvPr/>
          </p:nvSpPr>
          <p:spPr bwMode="auto">
            <a:xfrm rot="5400000">
              <a:off x="9789811" y="37372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AutoShape 144"/>
            <p:cNvSpPr>
              <a:spLocks noChangeArrowheads="1"/>
            </p:cNvSpPr>
            <p:nvPr/>
          </p:nvSpPr>
          <p:spPr bwMode="auto">
            <a:xfrm rot="5400000">
              <a:off x="9789811" y="348639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AutoShape 145"/>
            <p:cNvSpPr>
              <a:spLocks noChangeArrowheads="1"/>
            </p:cNvSpPr>
            <p:nvPr/>
          </p:nvSpPr>
          <p:spPr bwMode="auto">
            <a:xfrm rot="5400000">
              <a:off x="9787474" y="298732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146"/>
            <p:cNvSpPr>
              <a:spLocks noChangeArrowheads="1"/>
            </p:cNvSpPr>
            <p:nvPr/>
          </p:nvSpPr>
          <p:spPr bwMode="auto">
            <a:xfrm rot="5400000">
              <a:off x="9789811" y="32381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152"/>
            <p:cNvSpPr>
              <a:spLocks noChangeArrowheads="1"/>
            </p:cNvSpPr>
            <p:nvPr/>
          </p:nvSpPr>
          <p:spPr bwMode="auto">
            <a:xfrm rot="5400000">
              <a:off x="9789811" y="27356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153"/>
            <p:cNvSpPr>
              <a:spLocks noChangeArrowheads="1"/>
            </p:cNvSpPr>
            <p:nvPr/>
          </p:nvSpPr>
          <p:spPr bwMode="auto">
            <a:xfrm rot="5400000">
              <a:off x="9789811" y="248485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AutoShape 155"/>
            <p:cNvSpPr>
              <a:spLocks noChangeArrowheads="1"/>
            </p:cNvSpPr>
            <p:nvPr/>
          </p:nvSpPr>
          <p:spPr bwMode="auto">
            <a:xfrm rot="5400000">
              <a:off x="9789811" y="22314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AutoShape 157"/>
            <p:cNvSpPr>
              <a:spLocks noChangeArrowheads="1"/>
            </p:cNvSpPr>
            <p:nvPr/>
          </p:nvSpPr>
          <p:spPr bwMode="auto">
            <a:xfrm rot="5400000">
              <a:off x="9789811" y="578533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AutoShape 158"/>
            <p:cNvSpPr>
              <a:spLocks noChangeArrowheads="1"/>
            </p:cNvSpPr>
            <p:nvPr/>
          </p:nvSpPr>
          <p:spPr bwMode="auto">
            <a:xfrm rot="5400000">
              <a:off x="9787474" y="52862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159"/>
            <p:cNvSpPr>
              <a:spLocks noChangeArrowheads="1"/>
            </p:cNvSpPr>
            <p:nvPr/>
          </p:nvSpPr>
          <p:spPr bwMode="auto">
            <a:xfrm rot="5400000">
              <a:off x="9789811" y="55370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utoShape 160"/>
            <p:cNvSpPr>
              <a:spLocks noChangeArrowheads="1"/>
            </p:cNvSpPr>
            <p:nvPr/>
          </p:nvSpPr>
          <p:spPr bwMode="auto">
            <a:xfrm rot="5400000">
              <a:off x="9784272" y="50346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161"/>
            <p:cNvSpPr>
              <a:spLocks noChangeArrowheads="1"/>
            </p:cNvSpPr>
            <p:nvPr/>
          </p:nvSpPr>
          <p:spPr bwMode="auto">
            <a:xfrm rot="5400000">
              <a:off x="9789811" y="478379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162"/>
            <p:cNvSpPr>
              <a:spLocks noChangeArrowheads="1"/>
            </p:cNvSpPr>
            <p:nvPr/>
          </p:nvSpPr>
          <p:spPr bwMode="auto">
            <a:xfrm rot="5400000">
              <a:off x="9789811" y="427707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163"/>
            <p:cNvSpPr>
              <a:spLocks noChangeArrowheads="1"/>
            </p:cNvSpPr>
            <p:nvPr/>
          </p:nvSpPr>
          <p:spPr bwMode="auto">
            <a:xfrm rot="5400000">
              <a:off x="9789811" y="45304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165"/>
            <p:cNvSpPr>
              <a:spLocks noChangeArrowheads="1"/>
            </p:cNvSpPr>
            <p:nvPr/>
          </p:nvSpPr>
          <p:spPr bwMode="auto">
            <a:xfrm rot="5400000" flipH="1">
              <a:off x="9770681" y="4007140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167"/>
            <p:cNvSpPr>
              <a:spLocks noChangeArrowheads="1"/>
            </p:cNvSpPr>
            <p:nvPr/>
          </p:nvSpPr>
          <p:spPr bwMode="auto">
            <a:xfrm rot="5400000" flipH="1">
              <a:off x="9729509" y="1935619"/>
              <a:ext cx="357881" cy="16327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AutoShape 168"/>
            <p:cNvSpPr>
              <a:spLocks noChangeArrowheads="1"/>
            </p:cNvSpPr>
            <p:nvPr/>
          </p:nvSpPr>
          <p:spPr bwMode="auto">
            <a:xfrm rot="5400000" flipH="1">
              <a:off x="9727085" y="6097166"/>
              <a:ext cx="370721" cy="17127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169"/>
            <p:cNvSpPr>
              <a:spLocks noChangeArrowheads="1"/>
            </p:cNvSpPr>
            <p:nvPr/>
          </p:nvSpPr>
          <p:spPr bwMode="auto">
            <a:xfrm rot="5400000">
              <a:off x="9493126" y="4568366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170"/>
            <p:cNvSpPr>
              <a:spLocks noChangeArrowheads="1"/>
            </p:cNvSpPr>
            <p:nvPr/>
          </p:nvSpPr>
          <p:spPr bwMode="auto">
            <a:xfrm rot="5400000" flipH="1">
              <a:off x="9502479" y="5541844"/>
              <a:ext cx="824694" cy="132411"/>
            </a:xfrm>
            <a:prstGeom prst="rightArrow">
              <a:avLst>
                <a:gd name="adj1" fmla="val 62352"/>
                <a:gd name="adj2" fmla="val 117605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171"/>
            <p:cNvSpPr>
              <a:spLocks noChangeArrowheads="1"/>
            </p:cNvSpPr>
            <p:nvPr/>
          </p:nvSpPr>
          <p:spPr bwMode="auto">
            <a:xfrm rot="5400000">
              <a:off x="9493126" y="2514282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172"/>
            <p:cNvSpPr>
              <a:spLocks noChangeArrowheads="1"/>
            </p:cNvSpPr>
            <p:nvPr/>
          </p:nvSpPr>
          <p:spPr bwMode="auto">
            <a:xfrm rot="5400000" flipH="1">
              <a:off x="9505029" y="3490312"/>
              <a:ext cx="819593" cy="132411"/>
            </a:xfrm>
            <a:prstGeom prst="rightArrow">
              <a:avLst>
                <a:gd name="adj1" fmla="val 62352"/>
                <a:gd name="adj2" fmla="val 116877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142"/>
            <p:cNvSpPr>
              <a:spLocks noChangeArrowheads="1"/>
            </p:cNvSpPr>
            <p:nvPr/>
          </p:nvSpPr>
          <p:spPr bwMode="auto">
            <a:xfrm rot="5400000">
              <a:off x="9410934" y="446757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utoShape 144"/>
            <p:cNvSpPr>
              <a:spLocks noChangeArrowheads="1"/>
            </p:cNvSpPr>
            <p:nvPr/>
          </p:nvSpPr>
          <p:spPr bwMode="auto">
            <a:xfrm rot="5400000">
              <a:off x="9410934" y="42167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utoShape 145"/>
            <p:cNvSpPr>
              <a:spLocks noChangeArrowheads="1"/>
            </p:cNvSpPr>
            <p:nvPr/>
          </p:nvSpPr>
          <p:spPr bwMode="auto">
            <a:xfrm rot="5400000">
              <a:off x="9408597" y="37176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146"/>
            <p:cNvSpPr>
              <a:spLocks noChangeArrowheads="1"/>
            </p:cNvSpPr>
            <p:nvPr/>
          </p:nvSpPr>
          <p:spPr bwMode="auto">
            <a:xfrm rot="5400000">
              <a:off x="9410934" y="39685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AutoShape 152"/>
            <p:cNvSpPr>
              <a:spLocks noChangeArrowheads="1"/>
            </p:cNvSpPr>
            <p:nvPr/>
          </p:nvSpPr>
          <p:spPr bwMode="auto">
            <a:xfrm rot="5400000">
              <a:off x="9410934" y="34660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153"/>
            <p:cNvSpPr>
              <a:spLocks noChangeArrowheads="1"/>
            </p:cNvSpPr>
            <p:nvPr/>
          </p:nvSpPr>
          <p:spPr bwMode="auto">
            <a:xfrm rot="5400000">
              <a:off x="9410934" y="32152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155"/>
            <p:cNvSpPr>
              <a:spLocks noChangeArrowheads="1"/>
            </p:cNvSpPr>
            <p:nvPr/>
          </p:nvSpPr>
          <p:spPr bwMode="auto">
            <a:xfrm rot="5400000">
              <a:off x="9410934" y="29618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AutoShape 158"/>
            <p:cNvSpPr>
              <a:spLocks noChangeArrowheads="1"/>
            </p:cNvSpPr>
            <p:nvPr/>
          </p:nvSpPr>
          <p:spPr bwMode="auto">
            <a:xfrm rot="5400000">
              <a:off x="9345912" y="6079320"/>
              <a:ext cx="369414" cy="170041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AutoShape 160"/>
            <p:cNvSpPr>
              <a:spLocks noChangeArrowheads="1"/>
            </p:cNvSpPr>
            <p:nvPr/>
          </p:nvSpPr>
          <p:spPr bwMode="auto">
            <a:xfrm rot="5400000">
              <a:off x="9405395" y="57649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AutoShape 161"/>
            <p:cNvSpPr>
              <a:spLocks noChangeArrowheads="1"/>
            </p:cNvSpPr>
            <p:nvPr/>
          </p:nvSpPr>
          <p:spPr bwMode="auto">
            <a:xfrm rot="5400000">
              <a:off x="9410934" y="551416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162"/>
            <p:cNvSpPr>
              <a:spLocks noChangeArrowheads="1"/>
            </p:cNvSpPr>
            <p:nvPr/>
          </p:nvSpPr>
          <p:spPr bwMode="auto">
            <a:xfrm rot="5400000">
              <a:off x="9410934" y="500744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AutoShape 163"/>
            <p:cNvSpPr>
              <a:spLocks noChangeArrowheads="1"/>
            </p:cNvSpPr>
            <p:nvPr/>
          </p:nvSpPr>
          <p:spPr bwMode="auto">
            <a:xfrm rot="5400000">
              <a:off x="9410934" y="5260807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165"/>
            <p:cNvSpPr>
              <a:spLocks noChangeArrowheads="1"/>
            </p:cNvSpPr>
            <p:nvPr/>
          </p:nvSpPr>
          <p:spPr bwMode="auto">
            <a:xfrm rot="5400000" flipH="1">
              <a:off x="9391804" y="4737509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167"/>
            <p:cNvSpPr>
              <a:spLocks noChangeArrowheads="1"/>
            </p:cNvSpPr>
            <p:nvPr/>
          </p:nvSpPr>
          <p:spPr bwMode="auto">
            <a:xfrm rot="5400000" flipH="1">
              <a:off x="9391804" y="269362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AutoShape 169"/>
            <p:cNvSpPr>
              <a:spLocks noChangeArrowheads="1"/>
            </p:cNvSpPr>
            <p:nvPr/>
          </p:nvSpPr>
          <p:spPr bwMode="auto">
            <a:xfrm rot="5400000">
              <a:off x="9114249" y="5298734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AutoShape 171"/>
            <p:cNvSpPr>
              <a:spLocks noChangeArrowheads="1"/>
            </p:cNvSpPr>
            <p:nvPr/>
          </p:nvSpPr>
          <p:spPr bwMode="auto">
            <a:xfrm rot="5400000">
              <a:off x="9114249" y="3244651"/>
              <a:ext cx="843398" cy="132411"/>
            </a:xfrm>
            <a:prstGeom prst="rightArrow">
              <a:avLst>
                <a:gd name="adj1" fmla="val 62352"/>
                <a:gd name="adj2" fmla="val 120272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AutoShape 172"/>
            <p:cNvSpPr>
              <a:spLocks noChangeArrowheads="1"/>
            </p:cNvSpPr>
            <p:nvPr/>
          </p:nvSpPr>
          <p:spPr bwMode="auto">
            <a:xfrm rot="5400000" flipH="1">
              <a:off x="9126152" y="4220680"/>
              <a:ext cx="819593" cy="132411"/>
            </a:xfrm>
            <a:prstGeom prst="rightArrow">
              <a:avLst>
                <a:gd name="adj1" fmla="val 62352"/>
                <a:gd name="adj2" fmla="val 116877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" name="AutoShape 157"/>
            <p:cNvSpPr>
              <a:spLocks noChangeArrowheads="1"/>
            </p:cNvSpPr>
            <p:nvPr/>
          </p:nvSpPr>
          <p:spPr bwMode="auto">
            <a:xfrm rot="5400000">
              <a:off x="9416788" y="242029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" name="AutoShape 158"/>
            <p:cNvSpPr>
              <a:spLocks noChangeArrowheads="1"/>
            </p:cNvSpPr>
            <p:nvPr/>
          </p:nvSpPr>
          <p:spPr bwMode="auto">
            <a:xfrm rot="5400000">
              <a:off x="9388996" y="1901622"/>
              <a:ext cx="295866" cy="170954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" name="AutoShape 159"/>
            <p:cNvSpPr>
              <a:spLocks noChangeArrowheads="1"/>
            </p:cNvSpPr>
            <p:nvPr/>
          </p:nvSpPr>
          <p:spPr bwMode="auto">
            <a:xfrm rot="5400000">
              <a:off x="9416788" y="217203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" name="AutoShape 170"/>
            <p:cNvSpPr>
              <a:spLocks noChangeArrowheads="1"/>
            </p:cNvSpPr>
            <p:nvPr/>
          </p:nvSpPr>
          <p:spPr bwMode="auto">
            <a:xfrm rot="5400000" flipH="1">
              <a:off x="9129456" y="2176801"/>
              <a:ext cx="824694" cy="132411"/>
            </a:xfrm>
            <a:prstGeom prst="rightArrow">
              <a:avLst>
                <a:gd name="adj1" fmla="val 62352"/>
                <a:gd name="adj2" fmla="val 117605"/>
              </a:avLst>
            </a:prstGeom>
            <a:gradFill rotWithShape="1">
              <a:gsLst>
                <a:gs pos="0">
                  <a:srgbClr val="C000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" name="AutoShape 142"/>
            <p:cNvSpPr>
              <a:spLocks noChangeArrowheads="1"/>
            </p:cNvSpPr>
            <p:nvPr/>
          </p:nvSpPr>
          <p:spPr bwMode="auto">
            <a:xfrm rot="5400000">
              <a:off x="9967484" y="36547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" name="AutoShape 144"/>
            <p:cNvSpPr>
              <a:spLocks noChangeArrowheads="1"/>
            </p:cNvSpPr>
            <p:nvPr/>
          </p:nvSpPr>
          <p:spPr bwMode="auto">
            <a:xfrm rot="5400000">
              <a:off x="9967484" y="340394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" name="AutoShape 145"/>
            <p:cNvSpPr>
              <a:spLocks noChangeArrowheads="1"/>
            </p:cNvSpPr>
            <p:nvPr/>
          </p:nvSpPr>
          <p:spPr bwMode="auto">
            <a:xfrm rot="5400000">
              <a:off x="9965147" y="2904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" name="AutoShape 146"/>
            <p:cNvSpPr>
              <a:spLocks noChangeArrowheads="1"/>
            </p:cNvSpPr>
            <p:nvPr/>
          </p:nvSpPr>
          <p:spPr bwMode="auto">
            <a:xfrm rot="5400000">
              <a:off x="9967484" y="315568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8" name="AutoShape 152"/>
            <p:cNvSpPr>
              <a:spLocks noChangeArrowheads="1"/>
            </p:cNvSpPr>
            <p:nvPr/>
          </p:nvSpPr>
          <p:spPr bwMode="auto">
            <a:xfrm rot="5400000">
              <a:off x="9967484" y="265321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" name="AutoShape 153"/>
            <p:cNvSpPr>
              <a:spLocks noChangeArrowheads="1"/>
            </p:cNvSpPr>
            <p:nvPr/>
          </p:nvSpPr>
          <p:spPr bwMode="auto">
            <a:xfrm rot="5400000">
              <a:off x="9967484" y="240240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0" name="AutoShape 155"/>
            <p:cNvSpPr>
              <a:spLocks noChangeArrowheads="1"/>
            </p:cNvSpPr>
            <p:nvPr/>
          </p:nvSpPr>
          <p:spPr bwMode="auto">
            <a:xfrm rot="5400000">
              <a:off x="9967484" y="214904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1" name="AutoShape 157"/>
            <p:cNvSpPr>
              <a:spLocks noChangeArrowheads="1"/>
            </p:cNvSpPr>
            <p:nvPr/>
          </p:nvSpPr>
          <p:spPr bwMode="auto">
            <a:xfrm rot="5400000">
              <a:off x="9967484" y="570288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" name="AutoShape 158"/>
            <p:cNvSpPr>
              <a:spLocks noChangeArrowheads="1"/>
            </p:cNvSpPr>
            <p:nvPr/>
          </p:nvSpPr>
          <p:spPr bwMode="auto">
            <a:xfrm rot="5400000">
              <a:off x="9965147" y="520381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" name="AutoShape 159"/>
            <p:cNvSpPr>
              <a:spLocks noChangeArrowheads="1"/>
            </p:cNvSpPr>
            <p:nvPr/>
          </p:nvSpPr>
          <p:spPr bwMode="auto">
            <a:xfrm rot="5400000">
              <a:off x="9967484" y="545462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" name="AutoShape 160"/>
            <p:cNvSpPr>
              <a:spLocks noChangeArrowheads="1"/>
            </p:cNvSpPr>
            <p:nvPr/>
          </p:nvSpPr>
          <p:spPr bwMode="auto">
            <a:xfrm rot="5400000">
              <a:off x="9961945" y="49521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" name="AutoShape 161"/>
            <p:cNvSpPr>
              <a:spLocks noChangeArrowheads="1"/>
            </p:cNvSpPr>
            <p:nvPr/>
          </p:nvSpPr>
          <p:spPr bwMode="auto">
            <a:xfrm rot="5400000">
              <a:off x="9967484" y="470134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" name="AutoShape 162"/>
            <p:cNvSpPr>
              <a:spLocks noChangeArrowheads="1"/>
            </p:cNvSpPr>
            <p:nvPr/>
          </p:nvSpPr>
          <p:spPr bwMode="auto">
            <a:xfrm rot="5400000">
              <a:off x="9967484" y="41946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7" name="AutoShape 163"/>
            <p:cNvSpPr>
              <a:spLocks noChangeArrowheads="1"/>
            </p:cNvSpPr>
            <p:nvPr/>
          </p:nvSpPr>
          <p:spPr bwMode="auto">
            <a:xfrm rot="5400000">
              <a:off x="9967484" y="444798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" name="AutoShape 165"/>
            <p:cNvSpPr>
              <a:spLocks noChangeArrowheads="1"/>
            </p:cNvSpPr>
            <p:nvPr/>
          </p:nvSpPr>
          <p:spPr bwMode="auto">
            <a:xfrm rot="5400000" flipH="1">
              <a:off x="9948355" y="392468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9" name="AutoShape 167"/>
            <p:cNvSpPr>
              <a:spLocks noChangeArrowheads="1"/>
            </p:cNvSpPr>
            <p:nvPr/>
          </p:nvSpPr>
          <p:spPr bwMode="auto">
            <a:xfrm rot="5400000" flipH="1">
              <a:off x="9959251" y="1890838"/>
              <a:ext cx="268138" cy="177672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" name="AutoShape 168"/>
            <p:cNvSpPr>
              <a:spLocks noChangeArrowheads="1"/>
            </p:cNvSpPr>
            <p:nvPr/>
          </p:nvSpPr>
          <p:spPr bwMode="auto">
            <a:xfrm rot="5400000" flipH="1">
              <a:off x="9866302" y="6053171"/>
              <a:ext cx="453173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" name="AutoShape 142"/>
            <p:cNvSpPr>
              <a:spLocks noChangeArrowheads="1"/>
            </p:cNvSpPr>
            <p:nvPr/>
          </p:nvSpPr>
          <p:spPr bwMode="auto">
            <a:xfrm rot="5400000">
              <a:off x="9225022" y="379973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" name="AutoShape 144"/>
            <p:cNvSpPr>
              <a:spLocks noChangeArrowheads="1"/>
            </p:cNvSpPr>
            <p:nvPr/>
          </p:nvSpPr>
          <p:spPr bwMode="auto">
            <a:xfrm rot="5400000">
              <a:off x="9225022" y="354892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" name="AutoShape 145"/>
            <p:cNvSpPr>
              <a:spLocks noChangeArrowheads="1"/>
            </p:cNvSpPr>
            <p:nvPr/>
          </p:nvSpPr>
          <p:spPr bwMode="auto">
            <a:xfrm rot="5400000">
              <a:off x="9222685" y="304986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7" name="AutoShape 146"/>
            <p:cNvSpPr>
              <a:spLocks noChangeArrowheads="1"/>
            </p:cNvSpPr>
            <p:nvPr/>
          </p:nvSpPr>
          <p:spPr bwMode="auto">
            <a:xfrm rot="5400000">
              <a:off x="9225022" y="330067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8" name="AutoShape 152"/>
            <p:cNvSpPr>
              <a:spLocks noChangeArrowheads="1"/>
            </p:cNvSpPr>
            <p:nvPr/>
          </p:nvSpPr>
          <p:spPr bwMode="auto">
            <a:xfrm rot="5400000">
              <a:off x="9225022" y="27982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" name="AutoShape 153"/>
            <p:cNvSpPr>
              <a:spLocks noChangeArrowheads="1"/>
            </p:cNvSpPr>
            <p:nvPr/>
          </p:nvSpPr>
          <p:spPr bwMode="auto">
            <a:xfrm rot="5400000">
              <a:off x="9225022" y="25473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" name="AutoShape 155"/>
            <p:cNvSpPr>
              <a:spLocks noChangeArrowheads="1"/>
            </p:cNvSpPr>
            <p:nvPr/>
          </p:nvSpPr>
          <p:spPr bwMode="auto">
            <a:xfrm rot="5400000">
              <a:off x="9225022" y="22940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1" name="AutoShape 157"/>
            <p:cNvSpPr>
              <a:spLocks noChangeArrowheads="1"/>
            </p:cNvSpPr>
            <p:nvPr/>
          </p:nvSpPr>
          <p:spPr bwMode="auto">
            <a:xfrm rot="5400000">
              <a:off x="9225022" y="5847870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2" name="AutoShape 158"/>
            <p:cNvSpPr>
              <a:spLocks noChangeArrowheads="1"/>
            </p:cNvSpPr>
            <p:nvPr/>
          </p:nvSpPr>
          <p:spPr bwMode="auto">
            <a:xfrm rot="5400000">
              <a:off x="9222685" y="5348802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3" name="AutoShape 159"/>
            <p:cNvSpPr>
              <a:spLocks noChangeArrowheads="1"/>
            </p:cNvSpPr>
            <p:nvPr/>
          </p:nvSpPr>
          <p:spPr bwMode="auto">
            <a:xfrm rot="5400000">
              <a:off x="9225022" y="5599611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4" name="AutoShape 160"/>
            <p:cNvSpPr>
              <a:spLocks noChangeArrowheads="1"/>
            </p:cNvSpPr>
            <p:nvPr/>
          </p:nvSpPr>
          <p:spPr bwMode="auto">
            <a:xfrm rot="5400000">
              <a:off x="9219483" y="509714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" name="AutoShape 161"/>
            <p:cNvSpPr>
              <a:spLocks noChangeArrowheads="1"/>
            </p:cNvSpPr>
            <p:nvPr/>
          </p:nvSpPr>
          <p:spPr bwMode="auto">
            <a:xfrm rot="5400000">
              <a:off x="9225022" y="484633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6" name="AutoShape 162"/>
            <p:cNvSpPr>
              <a:spLocks noChangeArrowheads="1"/>
            </p:cNvSpPr>
            <p:nvPr/>
          </p:nvSpPr>
          <p:spPr bwMode="auto">
            <a:xfrm rot="5400000">
              <a:off x="9225022" y="433961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" name="AutoShape 163"/>
            <p:cNvSpPr>
              <a:spLocks noChangeArrowheads="1"/>
            </p:cNvSpPr>
            <p:nvPr/>
          </p:nvSpPr>
          <p:spPr bwMode="auto">
            <a:xfrm rot="5400000">
              <a:off x="9225022" y="459297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8" name="AutoShape 165"/>
            <p:cNvSpPr>
              <a:spLocks noChangeArrowheads="1"/>
            </p:cNvSpPr>
            <p:nvPr/>
          </p:nvSpPr>
          <p:spPr bwMode="auto">
            <a:xfrm rot="5400000" flipH="1">
              <a:off x="9205893" y="40696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9" name="AutoShape 167"/>
            <p:cNvSpPr>
              <a:spLocks noChangeArrowheads="1"/>
            </p:cNvSpPr>
            <p:nvPr/>
          </p:nvSpPr>
          <p:spPr bwMode="auto">
            <a:xfrm rot="5400000" flipH="1">
              <a:off x="9142233" y="1959800"/>
              <a:ext cx="418723" cy="179145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0" name="AutoShape 168"/>
            <p:cNvSpPr>
              <a:spLocks noChangeArrowheads="1"/>
            </p:cNvSpPr>
            <p:nvPr/>
          </p:nvSpPr>
          <p:spPr bwMode="auto">
            <a:xfrm rot="5400000" flipH="1">
              <a:off x="9205893" y="6116108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2" name="TextBox 241"/>
          <p:cNvSpPr txBox="1"/>
          <p:nvPr/>
        </p:nvSpPr>
        <p:spPr>
          <a:xfrm>
            <a:off x="1097516" y="5814310"/>
            <a:ext cx="1781573" cy="923330"/>
          </a:xfrm>
          <a:prstGeom prst="rect">
            <a:avLst/>
          </a:prstGeom>
          <a:solidFill>
            <a:srgbClr val="AA72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Динамика</a:t>
            </a:r>
            <a:br>
              <a:rPr lang="ru-RU" dirty="0" smtClean="0"/>
            </a:br>
            <a:r>
              <a:rPr lang="ru-RU" dirty="0" smtClean="0"/>
              <a:t>концентраций </a:t>
            </a:r>
            <a:br>
              <a:rPr lang="ru-RU" dirty="0" smtClean="0"/>
            </a:br>
            <a:r>
              <a:rPr lang="ru-RU" dirty="0" err="1" smtClean="0"/>
              <a:t>морфогенов</a:t>
            </a:r>
            <a:endParaRPr lang="ru-RU" dirty="0"/>
          </a:p>
        </p:txBody>
      </p:sp>
      <p:sp>
        <p:nvSpPr>
          <p:cNvPr id="243" name="TextBox 242"/>
          <p:cNvSpPr txBox="1"/>
          <p:nvPr/>
        </p:nvSpPr>
        <p:spPr>
          <a:xfrm>
            <a:off x="940676" y="4658131"/>
            <a:ext cx="2095254" cy="646331"/>
          </a:xfrm>
          <a:prstGeom prst="rect">
            <a:avLst/>
          </a:prstGeom>
          <a:solidFill>
            <a:srgbClr val="FFABAB"/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 algn="ctr"/>
          </a:lstStyle>
          <a:p>
            <a:r>
              <a:rPr lang="ru-RU" dirty="0"/>
              <a:t>Дифференцировка </a:t>
            </a:r>
            <a:br>
              <a:rPr lang="ru-RU" dirty="0"/>
            </a:br>
            <a:r>
              <a:rPr lang="ru-RU" dirty="0"/>
              <a:t>клеток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9822479" y="3692938"/>
            <a:ext cx="103983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Деление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cxnSp>
        <p:nvCxnSpPr>
          <p:cNvPr id="267" name="Прямая со стрелкой 266"/>
          <p:cNvCxnSpPr>
            <a:stCxn id="242" idx="0"/>
            <a:endCxn id="243" idx="2"/>
          </p:cNvCxnSpPr>
          <p:nvPr/>
        </p:nvCxnSpPr>
        <p:spPr>
          <a:xfrm flipV="1">
            <a:off x="1988303" y="5304462"/>
            <a:ext cx="0" cy="509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9935335" y="2870036"/>
            <a:ext cx="84003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Рост 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cxnSp>
        <p:nvCxnSpPr>
          <p:cNvPr id="281" name="Прямая со стрелкой 280"/>
          <p:cNvCxnSpPr>
            <a:stCxn id="279" idx="2"/>
            <a:endCxn id="244" idx="0"/>
          </p:cNvCxnSpPr>
          <p:nvPr/>
        </p:nvCxnSpPr>
        <p:spPr>
          <a:xfrm flipH="1">
            <a:off x="10342397" y="3516367"/>
            <a:ext cx="12957" cy="176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/>
          <p:cNvSpPr txBox="1"/>
          <p:nvPr/>
        </p:nvSpPr>
        <p:spPr>
          <a:xfrm>
            <a:off x="9380980" y="4475481"/>
            <a:ext cx="19228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Разметка на зоны</a:t>
            </a:r>
            <a:endParaRPr lang="ru-RU" dirty="0"/>
          </a:p>
        </p:txBody>
      </p:sp>
      <p:cxnSp>
        <p:nvCxnSpPr>
          <p:cNvPr id="287" name="Прямая со стрелкой 286"/>
          <p:cNvCxnSpPr>
            <a:stCxn id="283" idx="0"/>
            <a:endCxn id="244" idx="2"/>
          </p:cNvCxnSpPr>
          <p:nvPr/>
        </p:nvCxnSpPr>
        <p:spPr>
          <a:xfrm flipV="1">
            <a:off x="10342397" y="4339269"/>
            <a:ext cx="0" cy="13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Прямая со стрелкой 290"/>
          <p:cNvCxnSpPr>
            <a:stCxn id="246" idx="2"/>
            <a:endCxn id="279" idx="0"/>
          </p:cNvCxnSpPr>
          <p:nvPr/>
        </p:nvCxnSpPr>
        <p:spPr>
          <a:xfrm>
            <a:off x="10348875" y="2665300"/>
            <a:ext cx="6479" cy="204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/>
          <p:cNvSpPr txBox="1"/>
          <p:nvPr/>
        </p:nvSpPr>
        <p:spPr>
          <a:xfrm>
            <a:off x="1461032" y="2863565"/>
            <a:ext cx="103983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Деление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sp>
        <p:nvSpPr>
          <p:cNvPr id="328" name="TextBox 327"/>
          <p:cNvSpPr txBox="1"/>
          <p:nvPr/>
        </p:nvSpPr>
        <p:spPr>
          <a:xfrm>
            <a:off x="1554405" y="1943521"/>
            <a:ext cx="84003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Рост 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cxnSp>
        <p:nvCxnSpPr>
          <p:cNvPr id="329" name="Прямая со стрелкой 328"/>
          <p:cNvCxnSpPr>
            <a:stCxn id="328" idx="2"/>
            <a:endCxn id="327" idx="0"/>
          </p:cNvCxnSpPr>
          <p:nvPr/>
        </p:nvCxnSpPr>
        <p:spPr>
          <a:xfrm>
            <a:off x="1974424" y="2589852"/>
            <a:ext cx="6526" cy="27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extBox 329"/>
          <p:cNvSpPr txBox="1"/>
          <p:nvPr/>
        </p:nvSpPr>
        <p:spPr>
          <a:xfrm>
            <a:off x="1010859" y="3905995"/>
            <a:ext cx="19228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Разметка на зоны</a:t>
            </a:r>
            <a:endParaRPr lang="ru-RU" dirty="0"/>
          </a:p>
        </p:txBody>
      </p:sp>
      <p:cxnSp>
        <p:nvCxnSpPr>
          <p:cNvPr id="331" name="Прямая со стрелкой 330"/>
          <p:cNvCxnSpPr>
            <a:stCxn id="330" idx="0"/>
            <a:endCxn id="327" idx="2"/>
          </p:cNvCxnSpPr>
          <p:nvPr/>
        </p:nvCxnSpPr>
        <p:spPr>
          <a:xfrm flipV="1">
            <a:off x="1972276" y="3509896"/>
            <a:ext cx="8674" cy="396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я со стрелкой 341"/>
          <p:cNvCxnSpPr>
            <a:stCxn id="243" idx="0"/>
            <a:endCxn id="330" idx="2"/>
          </p:cNvCxnSpPr>
          <p:nvPr/>
        </p:nvCxnSpPr>
        <p:spPr>
          <a:xfrm flipH="1" flipV="1">
            <a:off x="1972276" y="4275327"/>
            <a:ext cx="16027" cy="382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Соединительная линия уступом 343"/>
          <p:cNvCxnSpPr>
            <a:stCxn id="328" idx="3"/>
            <a:endCxn id="242" idx="3"/>
          </p:cNvCxnSpPr>
          <p:nvPr/>
        </p:nvCxnSpPr>
        <p:spPr>
          <a:xfrm>
            <a:off x="2394443" y="2266687"/>
            <a:ext cx="484646" cy="4009288"/>
          </a:xfrm>
          <a:prstGeom prst="bentConnector3">
            <a:avLst>
              <a:gd name="adj1" fmla="val 1471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Соединительная линия уступом 345"/>
          <p:cNvCxnSpPr>
            <a:stCxn id="327" idx="1"/>
            <a:endCxn id="242" idx="1"/>
          </p:cNvCxnSpPr>
          <p:nvPr/>
        </p:nvCxnSpPr>
        <p:spPr>
          <a:xfrm rot="10800000" flipV="1">
            <a:off x="1097516" y="3186731"/>
            <a:ext cx="363516" cy="3089244"/>
          </a:xfrm>
          <a:prstGeom prst="bentConnector3">
            <a:avLst>
              <a:gd name="adj1" fmla="val 16288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/>
          <p:cNvSpPr txBox="1"/>
          <p:nvPr/>
        </p:nvSpPr>
        <p:spPr>
          <a:xfrm>
            <a:off x="9451610" y="5894349"/>
            <a:ext cx="1781573" cy="923330"/>
          </a:xfrm>
          <a:prstGeom prst="rect">
            <a:avLst/>
          </a:prstGeom>
          <a:solidFill>
            <a:srgbClr val="AA72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Динамика</a:t>
            </a:r>
            <a:br>
              <a:rPr lang="ru-RU" dirty="0" smtClean="0"/>
            </a:br>
            <a:r>
              <a:rPr lang="ru-RU" dirty="0" smtClean="0"/>
              <a:t>концентраций </a:t>
            </a:r>
            <a:br>
              <a:rPr lang="ru-RU" dirty="0" smtClean="0"/>
            </a:br>
            <a:r>
              <a:rPr lang="ru-RU" dirty="0" err="1" smtClean="0"/>
              <a:t>морфогенов</a:t>
            </a:r>
            <a:endParaRPr lang="ru-RU" dirty="0"/>
          </a:p>
        </p:txBody>
      </p:sp>
      <p:sp>
        <p:nvSpPr>
          <p:cNvPr id="365" name="TextBox 364"/>
          <p:cNvSpPr txBox="1"/>
          <p:nvPr/>
        </p:nvSpPr>
        <p:spPr>
          <a:xfrm>
            <a:off x="9294770" y="5035194"/>
            <a:ext cx="2095254" cy="646331"/>
          </a:xfrm>
          <a:prstGeom prst="rect">
            <a:avLst/>
          </a:prstGeom>
          <a:solidFill>
            <a:srgbClr val="FFABAB"/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 algn="ctr"/>
          </a:lstStyle>
          <a:p>
            <a:r>
              <a:rPr lang="ru-RU" dirty="0"/>
              <a:t>Дифференцировка </a:t>
            </a:r>
            <a:br>
              <a:rPr lang="ru-RU" dirty="0"/>
            </a:br>
            <a:r>
              <a:rPr lang="ru-RU" dirty="0"/>
              <a:t>клеток</a:t>
            </a:r>
          </a:p>
        </p:txBody>
      </p:sp>
      <p:cxnSp>
        <p:nvCxnSpPr>
          <p:cNvPr id="366" name="Прямая со стрелкой 365"/>
          <p:cNvCxnSpPr>
            <a:stCxn id="364" idx="0"/>
            <a:endCxn id="365" idx="2"/>
          </p:cNvCxnSpPr>
          <p:nvPr/>
        </p:nvCxnSpPr>
        <p:spPr>
          <a:xfrm flipV="1">
            <a:off x="10342397" y="5681525"/>
            <a:ext cx="0" cy="212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/>
          <p:cNvSpPr txBox="1"/>
          <p:nvPr/>
        </p:nvSpPr>
        <p:spPr>
          <a:xfrm>
            <a:off x="5773098" y="4683228"/>
            <a:ext cx="103983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Деление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sp>
        <p:nvSpPr>
          <p:cNvPr id="368" name="TextBox 367"/>
          <p:cNvSpPr txBox="1"/>
          <p:nvPr/>
        </p:nvSpPr>
        <p:spPr>
          <a:xfrm>
            <a:off x="5322877" y="2185707"/>
            <a:ext cx="192367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Биомеханика роста клеток</a:t>
            </a:r>
            <a:endParaRPr lang="ru-RU" dirty="0"/>
          </a:p>
        </p:txBody>
      </p:sp>
      <p:sp>
        <p:nvSpPr>
          <p:cNvPr id="369" name="TextBox 368"/>
          <p:cNvSpPr txBox="1"/>
          <p:nvPr/>
        </p:nvSpPr>
        <p:spPr>
          <a:xfrm>
            <a:off x="5872997" y="3433081"/>
            <a:ext cx="84003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Рост </a:t>
            </a:r>
            <a:br>
              <a:rPr lang="ru-RU" dirty="0" smtClean="0"/>
            </a:br>
            <a:r>
              <a:rPr lang="ru-RU" dirty="0" smtClean="0"/>
              <a:t>клеток</a:t>
            </a:r>
            <a:endParaRPr lang="ru-RU" dirty="0"/>
          </a:p>
        </p:txBody>
      </p:sp>
      <p:cxnSp>
        <p:nvCxnSpPr>
          <p:cNvPr id="370" name="Прямая со стрелкой 369"/>
          <p:cNvCxnSpPr>
            <a:stCxn id="369" idx="2"/>
            <a:endCxn id="367" idx="0"/>
          </p:cNvCxnSpPr>
          <p:nvPr/>
        </p:nvCxnSpPr>
        <p:spPr>
          <a:xfrm>
            <a:off x="6293016" y="4079412"/>
            <a:ext cx="0" cy="603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TextBox 370"/>
          <p:cNvSpPr txBox="1"/>
          <p:nvPr/>
        </p:nvSpPr>
        <p:spPr>
          <a:xfrm>
            <a:off x="5342593" y="6135500"/>
            <a:ext cx="19228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Разметка на зоны</a:t>
            </a:r>
            <a:endParaRPr lang="ru-RU" dirty="0"/>
          </a:p>
        </p:txBody>
      </p:sp>
      <p:cxnSp>
        <p:nvCxnSpPr>
          <p:cNvPr id="373" name="Прямая со стрелкой 372"/>
          <p:cNvCxnSpPr>
            <a:stCxn id="368" idx="2"/>
            <a:endCxn id="369" idx="0"/>
          </p:cNvCxnSpPr>
          <p:nvPr/>
        </p:nvCxnSpPr>
        <p:spPr>
          <a:xfrm>
            <a:off x="6284713" y="2832038"/>
            <a:ext cx="8303" cy="601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 стрелкой 384"/>
          <p:cNvCxnSpPr>
            <a:stCxn id="365" idx="0"/>
            <a:endCxn id="283" idx="2"/>
          </p:cNvCxnSpPr>
          <p:nvPr/>
        </p:nvCxnSpPr>
        <p:spPr>
          <a:xfrm flipV="1">
            <a:off x="10342397" y="4844813"/>
            <a:ext cx="0" cy="190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Соединительная линия уступом 393"/>
          <p:cNvCxnSpPr>
            <a:stCxn id="279" idx="3"/>
            <a:endCxn id="364" idx="3"/>
          </p:cNvCxnSpPr>
          <p:nvPr/>
        </p:nvCxnSpPr>
        <p:spPr>
          <a:xfrm>
            <a:off x="10775373" y="3193202"/>
            <a:ext cx="457810" cy="3162812"/>
          </a:xfrm>
          <a:prstGeom prst="bentConnector3">
            <a:avLst>
              <a:gd name="adj1" fmla="val 1499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Соединительная линия уступом 395"/>
          <p:cNvCxnSpPr>
            <a:stCxn id="244" idx="1"/>
            <a:endCxn id="364" idx="1"/>
          </p:cNvCxnSpPr>
          <p:nvPr/>
        </p:nvCxnSpPr>
        <p:spPr>
          <a:xfrm rot="10800000" flipV="1">
            <a:off x="9451611" y="4016104"/>
            <a:ext cx="370869" cy="2339910"/>
          </a:xfrm>
          <a:prstGeom prst="bentConnector3">
            <a:avLst>
              <a:gd name="adj1" fmla="val 16163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>
            <a:endCxn id="369" idx="3"/>
          </p:cNvCxnSpPr>
          <p:nvPr/>
        </p:nvCxnSpPr>
        <p:spPr>
          <a:xfrm rot="16200000" flipV="1">
            <a:off x="5709600" y="4759682"/>
            <a:ext cx="2559262" cy="5523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330" idx="1"/>
            <a:endCxn id="328" idx="1"/>
          </p:cNvCxnSpPr>
          <p:nvPr/>
        </p:nvCxnSpPr>
        <p:spPr>
          <a:xfrm rot="10800000" flipH="1">
            <a:off x="1010859" y="2266687"/>
            <a:ext cx="543546" cy="1823974"/>
          </a:xfrm>
          <a:prstGeom prst="bentConnector3">
            <a:avLst>
              <a:gd name="adj1" fmla="val -420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71" idx="0"/>
            <a:endCxn id="367" idx="2"/>
          </p:cNvCxnSpPr>
          <p:nvPr/>
        </p:nvCxnSpPr>
        <p:spPr>
          <a:xfrm flipH="1" flipV="1">
            <a:off x="6293016" y="5329559"/>
            <a:ext cx="10994" cy="80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283" idx="1"/>
            <a:endCxn id="279" idx="1"/>
          </p:cNvCxnSpPr>
          <p:nvPr/>
        </p:nvCxnSpPr>
        <p:spPr>
          <a:xfrm rot="10800000" flipH="1">
            <a:off x="9380979" y="3193203"/>
            <a:ext cx="554355" cy="1466945"/>
          </a:xfrm>
          <a:prstGeom prst="bentConnector3">
            <a:avLst>
              <a:gd name="adj1" fmla="val -412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9387039" y="2018969"/>
            <a:ext cx="192367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Биомеханика роста клеток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1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0" y="-3653"/>
            <a:ext cx="1219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71500" indent="-571500" algn="ctr">
              <a:buAutoNum type="romanUcPeriod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регуляции структуры ниши стволовых клеток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апикальной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меристемы побега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арабидопсиса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учётом роста и деления клеток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9826261" y="1309038"/>
            <a:ext cx="183916" cy="4378257"/>
            <a:chOff x="281160" y="2114047"/>
            <a:chExt cx="183916" cy="4378257"/>
          </a:xfrm>
        </p:grpSpPr>
        <p:sp>
          <p:nvSpPr>
            <p:cNvPr id="91" name="AutoShape 142"/>
            <p:cNvSpPr>
              <a:spLocks noChangeArrowheads="1"/>
            </p:cNvSpPr>
            <p:nvPr/>
          </p:nvSpPr>
          <p:spPr bwMode="auto">
            <a:xfrm rot="5400000">
              <a:off x="248881" y="394299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144"/>
            <p:cNvSpPr>
              <a:spLocks noChangeArrowheads="1"/>
            </p:cNvSpPr>
            <p:nvPr/>
          </p:nvSpPr>
          <p:spPr bwMode="auto">
            <a:xfrm rot="5400000">
              <a:off x="248881" y="36921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145"/>
            <p:cNvSpPr>
              <a:spLocks noChangeArrowheads="1"/>
            </p:cNvSpPr>
            <p:nvPr/>
          </p:nvSpPr>
          <p:spPr bwMode="auto">
            <a:xfrm rot="5400000">
              <a:off x="246544" y="31892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46"/>
            <p:cNvSpPr>
              <a:spLocks noChangeArrowheads="1"/>
            </p:cNvSpPr>
            <p:nvPr/>
          </p:nvSpPr>
          <p:spPr bwMode="auto">
            <a:xfrm rot="5400000">
              <a:off x="244159" y="34400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AutoShape 152"/>
            <p:cNvSpPr>
              <a:spLocks noChangeArrowheads="1"/>
            </p:cNvSpPr>
            <p:nvPr/>
          </p:nvSpPr>
          <p:spPr bwMode="auto">
            <a:xfrm rot="5400000">
              <a:off x="244488" y="2934518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153"/>
            <p:cNvSpPr>
              <a:spLocks noChangeArrowheads="1"/>
            </p:cNvSpPr>
            <p:nvPr/>
          </p:nvSpPr>
          <p:spPr bwMode="auto">
            <a:xfrm rot="5400000">
              <a:off x="248881" y="26821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55"/>
            <p:cNvSpPr>
              <a:spLocks noChangeArrowheads="1"/>
            </p:cNvSpPr>
            <p:nvPr/>
          </p:nvSpPr>
          <p:spPr bwMode="auto">
            <a:xfrm rot="5400000">
              <a:off x="248881" y="24327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157"/>
            <p:cNvSpPr>
              <a:spLocks noChangeArrowheads="1"/>
            </p:cNvSpPr>
            <p:nvPr/>
          </p:nvSpPr>
          <p:spPr bwMode="auto">
            <a:xfrm rot="5400000">
              <a:off x="248881" y="599112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58"/>
            <p:cNvSpPr>
              <a:spLocks noChangeArrowheads="1"/>
            </p:cNvSpPr>
            <p:nvPr/>
          </p:nvSpPr>
          <p:spPr bwMode="auto">
            <a:xfrm rot="5400000">
              <a:off x="251267" y="54881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159"/>
            <p:cNvSpPr>
              <a:spLocks noChangeArrowheads="1"/>
            </p:cNvSpPr>
            <p:nvPr/>
          </p:nvSpPr>
          <p:spPr bwMode="auto">
            <a:xfrm rot="5400000">
              <a:off x="248881" y="57390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AutoShape 160"/>
            <p:cNvSpPr>
              <a:spLocks noChangeArrowheads="1"/>
            </p:cNvSpPr>
            <p:nvPr/>
          </p:nvSpPr>
          <p:spPr bwMode="auto">
            <a:xfrm rot="5400000">
              <a:off x="248065" y="52365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161"/>
            <p:cNvSpPr>
              <a:spLocks noChangeArrowheads="1"/>
            </p:cNvSpPr>
            <p:nvPr/>
          </p:nvSpPr>
          <p:spPr bwMode="auto">
            <a:xfrm rot="5400000">
              <a:off x="248881" y="49857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162"/>
            <p:cNvSpPr>
              <a:spLocks noChangeArrowheads="1"/>
            </p:cNvSpPr>
            <p:nvPr/>
          </p:nvSpPr>
          <p:spPr bwMode="auto">
            <a:xfrm rot="5400000">
              <a:off x="248881" y="4482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AutoShape 163"/>
            <p:cNvSpPr>
              <a:spLocks noChangeArrowheads="1"/>
            </p:cNvSpPr>
            <p:nvPr/>
          </p:nvSpPr>
          <p:spPr bwMode="auto">
            <a:xfrm rot="5400000">
              <a:off x="248881" y="473433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" name="AutoShape 165"/>
            <p:cNvSpPr>
              <a:spLocks noChangeArrowheads="1"/>
            </p:cNvSpPr>
            <p:nvPr/>
          </p:nvSpPr>
          <p:spPr bwMode="auto">
            <a:xfrm rot="5400000" flipH="1">
              <a:off x="229752" y="4212935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AutoShape 167"/>
            <p:cNvSpPr>
              <a:spLocks noChangeArrowheads="1"/>
            </p:cNvSpPr>
            <p:nvPr/>
          </p:nvSpPr>
          <p:spPr bwMode="auto">
            <a:xfrm rot="5400000" flipH="1">
              <a:off x="229752" y="21701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" name="AutoShape 168"/>
            <p:cNvSpPr>
              <a:spLocks noChangeArrowheads="1"/>
            </p:cNvSpPr>
            <p:nvPr/>
          </p:nvSpPr>
          <p:spPr bwMode="auto">
            <a:xfrm rot="5400000" flipH="1">
              <a:off x="229752" y="6259366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055" name="Picture 7" descr="D:\nik\work\2011\d\pictures\f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86" y="1553711"/>
            <a:ext cx="2608263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7439717" y="1309038"/>
            <a:ext cx="2386543" cy="9088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7660251" y="4143716"/>
            <a:ext cx="2166008" cy="15435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010128" y="1678717"/>
            <a:ext cx="197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Центральная зона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058095" y="2398745"/>
            <a:ext cx="2003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Организационный</a:t>
            </a:r>
            <a:br>
              <a:rPr lang="ru-RU" dirty="0" smtClean="0"/>
            </a:br>
            <a:r>
              <a:rPr lang="ru-RU" dirty="0" smtClean="0"/>
              <a:t>центр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058095" y="335445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Риб</a:t>
            </a:r>
            <a:r>
              <a:rPr lang="ru-RU" dirty="0" smtClean="0"/>
              <a:t>-зона</a:t>
            </a:r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519859" y="1826094"/>
            <a:ext cx="5554276" cy="3005127"/>
            <a:chOff x="22846" y="987585"/>
            <a:chExt cx="5554276" cy="3005127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22846" y="987585"/>
              <a:ext cx="5554276" cy="2979416"/>
              <a:chOff x="0" y="658447"/>
              <a:chExt cx="5554276" cy="2979416"/>
            </a:xfrm>
          </p:grpSpPr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986250"/>
                <a:ext cx="4066767" cy="2651613"/>
              </a:xfrm>
              <a:prstGeom prst="rect">
                <a:avLst/>
              </a:prstGeom>
            </p:spPr>
          </p:pic>
          <p:sp>
            <p:nvSpPr>
              <p:cNvPr id="52" name="Прямоугольник 51"/>
              <p:cNvSpPr/>
              <p:nvPr/>
            </p:nvSpPr>
            <p:spPr>
              <a:xfrm>
                <a:off x="504622" y="658447"/>
                <a:ext cx="151336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/>
                  <a:t>Центральная </a:t>
                </a:r>
                <a:r>
                  <a:rPr lang="ru-RU" dirty="0" smtClean="0"/>
                  <a:t/>
                </a:r>
                <a:br>
                  <a:rPr lang="ru-RU" dirty="0" smtClean="0"/>
                </a:br>
                <a:r>
                  <a:rPr lang="ru-RU" dirty="0" smtClean="0"/>
                  <a:t>зона</a:t>
                </a:r>
                <a:endParaRPr lang="ru-RU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498072" y="1276977"/>
                <a:ext cx="205620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Организационный </a:t>
                </a:r>
              </a:p>
              <a:p>
                <a:pPr algn="ctr"/>
                <a:r>
                  <a:rPr lang="ru-RU" dirty="0" smtClean="0"/>
                  <a:t>центр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2739375" y="734974"/>
                <a:ext cx="189648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Периферическая </a:t>
                </a:r>
                <a:endParaRPr lang="ru-RU" dirty="0" smtClean="0"/>
              </a:p>
              <a:p>
                <a:pPr algn="ctr"/>
                <a:r>
                  <a:rPr lang="ru-RU" dirty="0" smtClean="0"/>
                  <a:t>зона</a:t>
                </a:r>
                <a:endParaRPr lang="ru-RU" dirty="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227941" y="1407631"/>
                <a:ext cx="385697" cy="3623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1389474" y="2103008"/>
              <a:ext cx="1153420" cy="1479604"/>
              <a:chOff x="1368208" y="1762760"/>
              <a:chExt cx="1153420" cy="14796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368208" y="1762760"/>
                <a:ext cx="1094339" cy="6463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CLV3</a:t>
                </a:r>
                <a:endParaRPr lang="ru-RU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99205" y="2596033"/>
                <a:ext cx="1122423" cy="6463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3600" b="1">
                    <a:solidFill>
                      <a:schemeClr val="accent6">
                        <a:lumMod val="50000"/>
                      </a:schemeClr>
                    </a:solidFill>
                  </a:defRPr>
                </a:lvl1pPr>
              </a:lstStyle>
              <a:p>
                <a:r>
                  <a:rPr lang="en-US" dirty="0" smtClean="0">
                    <a:solidFill>
                      <a:srgbClr val="FF0000"/>
                    </a:solidFill>
                  </a:rPr>
                  <a:t>WUS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4" name="Группа 43"/>
              <p:cNvGrpSpPr/>
              <p:nvPr/>
            </p:nvGrpSpPr>
            <p:grpSpPr>
              <a:xfrm rot="5400000">
                <a:off x="1976300" y="2443306"/>
                <a:ext cx="296917" cy="213548"/>
                <a:chOff x="4009630" y="4801577"/>
                <a:chExt cx="809625" cy="213755"/>
              </a:xfrm>
            </p:grpSpPr>
            <p:sp>
              <p:nvSpPr>
                <p:cNvPr id="49" name="Line 38"/>
                <p:cNvSpPr>
                  <a:spLocks noChangeShapeType="1"/>
                </p:cNvSpPr>
                <p:nvPr/>
              </p:nvSpPr>
              <p:spPr bwMode="auto">
                <a:xfrm>
                  <a:off x="4009630" y="4908455"/>
                  <a:ext cx="8096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4819254" y="4801577"/>
                  <a:ext cx="0" cy="21375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flipH="1">
                <a:off x="1720334" y="2378057"/>
                <a:ext cx="8315" cy="35708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stealth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2611192" y="3407937"/>
              <a:ext cx="1487323" cy="584775"/>
              <a:chOff x="2600611" y="3407937"/>
              <a:chExt cx="1487323" cy="584775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2600611" y="3587955"/>
                <a:ext cx="268200" cy="330483"/>
                <a:chOff x="4665600" y="3342678"/>
                <a:chExt cx="268200" cy="330483"/>
              </a:xfrm>
            </p:grpSpPr>
            <p:sp>
              <p:nvSpPr>
                <p:cNvPr id="37" name="Line 36"/>
                <p:cNvSpPr>
                  <a:spLocks noChangeShapeType="1"/>
                </p:cNvSpPr>
                <p:nvPr/>
              </p:nvSpPr>
              <p:spPr bwMode="auto">
                <a:xfrm>
                  <a:off x="4680852" y="3342678"/>
                  <a:ext cx="2529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38" name="Группа 37"/>
                <p:cNvGrpSpPr/>
                <p:nvPr/>
              </p:nvGrpSpPr>
              <p:grpSpPr>
                <a:xfrm>
                  <a:off x="4665600" y="3493978"/>
                  <a:ext cx="253775" cy="179183"/>
                  <a:chOff x="4009630" y="4801577"/>
                  <a:chExt cx="809626" cy="213755"/>
                </a:xfrm>
              </p:grpSpPr>
              <p:sp>
                <p:nvSpPr>
                  <p:cNvPr id="39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4009630" y="4908455"/>
                    <a:ext cx="80962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0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19255" y="4801577"/>
                    <a:ext cx="1" cy="2137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36" name="TextBox 35"/>
              <p:cNvSpPr txBox="1"/>
              <p:nvPr/>
            </p:nvSpPr>
            <p:spPr>
              <a:xfrm>
                <a:off x="2840267" y="3407937"/>
                <a:ext cx="1247667" cy="5847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1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/>
                </a:lvl1pPr>
              </a:lstStyle>
              <a:p>
                <a:r>
                  <a:rPr lang="ru-RU" dirty="0" smtClean="0"/>
                  <a:t>- активация</a:t>
                </a:r>
                <a:endParaRPr lang="ru-RU" dirty="0"/>
              </a:p>
              <a:p>
                <a:r>
                  <a:rPr lang="ru-RU" dirty="0" smtClean="0"/>
                  <a:t>- репрессия</a:t>
                </a:r>
                <a:endParaRPr lang="ru-RU" dirty="0"/>
              </a:p>
            </p:txBody>
          </p:sp>
        </p:grpSp>
      </p:grpSp>
      <p:sp>
        <p:nvSpPr>
          <p:cNvPr id="56" name="Text Box 35"/>
          <p:cNvSpPr txBox="1">
            <a:spLocks noChangeArrowheads="1"/>
          </p:cNvSpPr>
          <p:nvPr/>
        </p:nvSpPr>
        <p:spPr bwMode="auto">
          <a:xfrm>
            <a:off x="228594" y="4872948"/>
            <a:ext cx="5566457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1000">
                <a:schemeClr val="bg1"/>
              </a:gs>
            </a:gsLst>
            <a:lin ang="10800000" scaled="1"/>
            <a:tileRect/>
          </a:gradFill>
          <a:extLst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ru-RU" altLang="ru-RU" sz="2000" dirty="0" smtClean="0"/>
              <a:t>Структура шиши стволовых клеток </a:t>
            </a:r>
            <a:br>
              <a:rPr lang="ru-RU" altLang="ru-RU" sz="2000" dirty="0" smtClean="0"/>
            </a:br>
            <a:r>
              <a:rPr lang="ru-RU" altLang="ru-RU" sz="2000" dirty="0" smtClean="0"/>
              <a:t>в апикальной меристеме побега </a:t>
            </a:r>
            <a:r>
              <a:rPr lang="ru-RU" altLang="ru-RU" sz="2000" dirty="0" err="1" smtClean="0"/>
              <a:t>арабидопсиса</a:t>
            </a:r>
            <a:endParaRPr lang="ru-RU" alt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903218" y="5754673"/>
            <a:ext cx="292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Направление потока клеток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481011" y="5939339"/>
            <a:ext cx="405843" cy="53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0" y="-3653"/>
            <a:ext cx="1219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571500" indent="-571500" algn="ctr">
              <a:buAutoNum type="romanUcPeriod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Модель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регуляции структуры ниши стволовых клеток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апикальной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меристемы побега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арабидопсиса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учётом роста и деления клеток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379740" y="1165901"/>
            <a:ext cx="183916" cy="4378257"/>
            <a:chOff x="281160" y="2114047"/>
            <a:chExt cx="183916" cy="4378257"/>
          </a:xfrm>
        </p:grpSpPr>
        <p:sp>
          <p:nvSpPr>
            <p:cNvPr id="91" name="AutoShape 142"/>
            <p:cNvSpPr>
              <a:spLocks noChangeArrowheads="1"/>
            </p:cNvSpPr>
            <p:nvPr/>
          </p:nvSpPr>
          <p:spPr bwMode="auto">
            <a:xfrm rot="5400000">
              <a:off x="248881" y="394299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utoShape 144"/>
            <p:cNvSpPr>
              <a:spLocks noChangeArrowheads="1"/>
            </p:cNvSpPr>
            <p:nvPr/>
          </p:nvSpPr>
          <p:spPr bwMode="auto">
            <a:xfrm rot="5400000">
              <a:off x="248881" y="369218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145"/>
            <p:cNvSpPr>
              <a:spLocks noChangeArrowheads="1"/>
            </p:cNvSpPr>
            <p:nvPr/>
          </p:nvSpPr>
          <p:spPr bwMode="auto">
            <a:xfrm rot="5400000">
              <a:off x="246544" y="318925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46"/>
            <p:cNvSpPr>
              <a:spLocks noChangeArrowheads="1"/>
            </p:cNvSpPr>
            <p:nvPr/>
          </p:nvSpPr>
          <p:spPr bwMode="auto">
            <a:xfrm rot="5400000">
              <a:off x="244159" y="344006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AutoShape 152"/>
            <p:cNvSpPr>
              <a:spLocks noChangeArrowheads="1"/>
            </p:cNvSpPr>
            <p:nvPr/>
          </p:nvSpPr>
          <p:spPr bwMode="auto">
            <a:xfrm rot="5400000">
              <a:off x="244488" y="2934518"/>
              <a:ext cx="259595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153"/>
            <p:cNvSpPr>
              <a:spLocks noChangeArrowheads="1"/>
            </p:cNvSpPr>
            <p:nvPr/>
          </p:nvSpPr>
          <p:spPr bwMode="auto">
            <a:xfrm rot="5400000">
              <a:off x="248881" y="2682149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AutoShape 155"/>
            <p:cNvSpPr>
              <a:spLocks noChangeArrowheads="1"/>
            </p:cNvSpPr>
            <p:nvPr/>
          </p:nvSpPr>
          <p:spPr bwMode="auto">
            <a:xfrm rot="5400000">
              <a:off x="248881" y="243275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AutoShape 157"/>
            <p:cNvSpPr>
              <a:spLocks noChangeArrowheads="1"/>
            </p:cNvSpPr>
            <p:nvPr/>
          </p:nvSpPr>
          <p:spPr bwMode="auto">
            <a:xfrm rot="5400000">
              <a:off x="248881" y="5991128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AutoShape 158"/>
            <p:cNvSpPr>
              <a:spLocks noChangeArrowheads="1"/>
            </p:cNvSpPr>
            <p:nvPr/>
          </p:nvSpPr>
          <p:spPr bwMode="auto">
            <a:xfrm rot="5400000">
              <a:off x="251267" y="5488194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AutoShape 159"/>
            <p:cNvSpPr>
              <a:spLocks noChangeArrowheads="1"/>
            </p:cNvSpPr>
            <p:nvPr/>
          </p:nvSpPr>
          <p:spPr bwMode="auto">
            <a:xfrm rot="5400000">
              <a:off x="248881" y="573900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AutoShape 160"/>
            <p:cNvSpPr>
              <a:spLocks noChangeArrowheads="1"/>
            </p:cNvSpPr>
            <p:nvPr/>
          </p:nvSpPr>
          <p:spPr bwMode="auto">
            <a:xfrm rot="5400000">
              <a:off x="248065" y="5236535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AutoShape 161"/>
            <p:cNvSpPr>
              <a:spLocks noChangeArrowheads="1"/>
            </p:cNvSpPr>
            <p:nvPr/>
          </p:nvSpPr>
          <p:spPr bwMode="auto">
            <a:xfrm rot="5400000">
              <a:off x="248881" y="498572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utoShape 162"/>
            <p:cNvSpPr>
              <a:spLocks noChangeArrowheads="1"/>
            </p:cNvSpPr>
            <p:nvPr/>
          </p:nvSpPr>
          <p:spPr bwMode="auto">
            <a:xfrm rot="5400000">
              <a:off x="248881" y="4482873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AutoShape 163"/>
            <p:cNvSpPr>
              <a:spLocks noChangeArrowheads="1"/>
            </p:cNvSpPr>
            <p:nvPr/>
          </p:nvSpPr>
          <p:spPr bwMode="auto">
            <a:xfrm rot="5400000">
              <a:off x="248881" y="4734336"/>
              <a:ext cx="250809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" name="AutoShape 165"/>
            <p:cNvSpPr>
              <a:spLocks noChangeArrowheads="1"/>
            </p:cNvSpPr>
            <p:nvPr/>
          </p:nvSpPr>
          <p:spPr bwMode="auto">
            <a:xfrm rot="5400000" flipH="1">
              <a:off x="229752" y="4212935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AutoShape 167"/>
            <p:cNvSpPr>
              <a:spLocks noChangeArrowheads="1"/>
            </p:cNvSpPr>
            <p:nvPr/>
          </p:nvSpPr>
          <p:spPr bwMode="auto">
            <a:xfrm rot="5400000" flipH="1">
              <a:off x="229752" y="2170177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" name="AutoShape 168"/>
            <p:cNvSpPr>
              <a:spLocks noChangeArrowheads="1"/>
            </p:cNvSpPr>
            <p:nvPr/>
          </p:nvSpPr>
          <p:spPr bwMode="auto">
            <a:xfrm rot="5400000" flipH="1">
              <a:off x="229752" y="6259366"/>
              <a:ext cx="289068" cy="1768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93" name="Группа 192"/>
          <p:cNvGrpSpPr/>
          <p:nvPr/>
        </p:nvGrpSpPr>
        <p:grpSpPr>
          <a:xfrm>
            <a:off x="7030583" y="950454"/>
            <a:ext cx="4938528" cy="2333168"/>
            <a:chOff x="7030583" y="950454"/>
            <a:chExt cx="4938528" cy="2333168"/>
          </a:xfrm>
        </p:grpSpPr>
        <p:sp>
          <p:nvSpPr>
            <p:cNvPr id="4" name="TextBox 3"/>
            <p:cNvSpPr txBox="1"/>
            <p:nvPr/>
          </p:nvSpPr>
          <p:spPr>
            <a:xfrm>
              <a:off x="7030583" y="1520312"/>
              <a:ext cx="334315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ПАРАМЕТРЫ</a:t>
              </a:r>
              <a:r>
                <a:rPr lang="ru-RU" dirty="0" smtClean="0"/>
                <a:t> клеток-модулей:</a:t>
              </a:r>
            </a:p>
            <a:p>
              <a:r>
                <a:rPr lang="en-US" b="1" i="1" dirty="0" smtClean="0"/>
                <a:t>l</a:t>
              </a:r>
              <a:r>
                <a:rPr lang="ru-RU" dirty="0" smtClean="0"/>
                <a:t> – длина</a:t>
              </a:r>
            </a:p>
            <a:p>
              <a:r>
                <a:rPr lang="ru-RU" dirty="0" smtClean="0"/>
                <a:t>Концентрации </a:t>
              </a:r>
              <a:r>
                <a:rPr lang="ru-RU" dirty="0" err="1" smtClean="0"/>
                <a:t>морфогенов</a:t>
              </a:r>
              <a:r>
                <a:rPr lang="ru-RU" dirty="0" smtClean="0"/>
                <a:t>:</a:t>
              </a:r>
            </a:p>
            <a:p>
              <a:r>
                <a:rPr lang="en-US" b="1" i="1" dirty="0" smtClean="0">
                  <a:solidFill>
                    <a:srgbClr val="FF0000"/>
                  </a:solidFill>
                </a:rPr>
                <a:t>Y</a:t>
              </a:r>
              <a:r>
                <a:rPr lang="ru-RU" dirty="0" smtClean="0"/>
                <a:t> – гипотетический ген</a:t>
              </a:r>
              <a:endParaRPr lang="en-US" dirty="0" smtClean="0"/>
            </a:p>
            <a:p>
              <a:r>
                <a:rPr lang="en-US" b="1" i="1" dirty="0" smtClean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  <a:r>
                <a:rPr lang="ru-RU" dirty="0" smtClean="0"/>
                <a:t> – комплекс генов </a:t>
              </a:r>
              <a:r>
                <a:rPr lang="en-US" altLang="ru-RU" i="1" dirty="0" smtClean="0"/>
                <a:t>CLV1/2+CLV3</a:t>
              </a:r>
              <a:endParaRPr lang="en-US" i="1" dirty="0" smtClean="0"/>
            </a:p>
            <a:p>
              <a:r>
                <a:rPr lang="en-US" b="1" i="1" dirty="0" smtClean="0">
                  <a:solidFill>
                    <a:srgbClr val="0000FF"/>
                  </a:solidFill>
                </a:rPr>
                <a:t>W</a:t>
              </a:r>
              <a:r>
                <a:rPr lang="ru-RU" dirty="0" smtClean="0"/>
                <a:t> – ген </a:t>
              </a:r>
              <a:r>
                <a:rPr lang="en-US" i="1" dirty="0" smtClean="0"/>
                <a:t>WUSCHEL</a:t>
              </a:r>
              <a:r>
                <a:rPr lang="ru-RU" i="1" dirty="0" smtClean="0"/>
                <a:t> (</a:t>
              </a:r>
              <a:r>
                <a:rPr lang="en-US" i="1" dirty="0" smtClean="0"/>
                <a:t>WUS</a:t>
              </a:r>
              <a:r>
                <a:rPr lang="ru-RU" i="1" dirty="0" smtClean="0"/>
                <a:t>)</a:t>
              </a:r>
              <a:endParaRPr lang="ru-RU" i="1" dirty="0"/>
            </a:p>
          </p:txBody>
        </p:sp>
        <p:sp>
          <p:nvSpPr>
            <p:cNvPr id="76" name="Text Box 243"/>
            <p:cNvSpPr txBox="1">
              <a:spLocks noChangeArrowheads="1"/>
            </p:cNvSpPr>
            <p:nvPr/>
          </p:nvSpPr>
          <p:spPr bwMode="auto">
            <a:xfrm>
              <a:off x="7068957" y="1029718"/>
              <a:ext cx="12608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/>
                <a:t>АЛФАВИТ:</a:t>
              </a:r>
            </a:p>
          </p:txBody>
        </p:sp>
        <p:sp>
          <p:nvSpPr>
            <p:cNvPr id="77" name="Text Box 339"/>
            <p:cNvSpPr txBox="1">
              <a:spLocks noChangeArrowheads="1"/>
            </p:cNvSpPr>
            <p:nvPr/>
          </p:nvSpPr>
          <p:spPr bwMode="auto">
            <a:xfrm>
              <a:off x="10300230" y="950454"/>
              <a:ext cx="12265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b="1" dirty="0"/>
                <a:t>ПРАВИЛА: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0321588" y="1185068"/>
              <a:ext cx="1412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деление (</a:t>
              </a:r>
              <a:r>
                <a:rPr lang="en-US" sz="1400" i="1" dirty="0" smtClean="0"/>
                <a:t>l&gt;</a:t>
              </a:r>
              <a:r>
                <a:rPr lang="en-US" sz="1400" i="1" dirty="0" err="1" smtClean="0"/>
                <a:t>l</a:t>
              </a:r>
              <a:r>
                <a:rPr lang="en-US" sz="1400" i="1" baseline="-25000" dirty="0" err="1" smtClean="0"/>
                <a:t>max</a:t>
              </a:r>
              <a:r>
                <a:rPr lang="ru-RU" sz="1400" dirty="0" smtClean="0"/>
                <a:t>):</a:t>
              </a:r>
              <a:endParaRPr lang="ru-RU" sz="14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352386" y="2141061"/>
              <a:ext cx="1616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дифференцировка</a:t>
              </a:r>
            </a:p>
            <a:p>
              <a:r>
                <a:rPr lang="en-US" sz="1400" dirty="0" smtClean="0"/>
                <a:t>C&lt;</a:t>
              </a:r>
              <a:r>
                <a:rPr lang="en-US" sz="1400" dirty="0" err="1" smtClean="0"/>
                <a:t>C</a:t>
              </a:r>
              <a:r>
                <a:rPr lang="en-US" sz="1400" baseline="-25000" dirty="0" err="1" smtClean="0"/>
                <a:t>min</a:t>
              </a:r>
              <a:r>
                <a:rPr lang="en-US" sz="1400" dirty="0" smtClean="0"/>
                <a:t>, Y&lt;</a:t>
              </a:r>
              <a:r>
                <a:rPr lang="en-US" sz="1400" dirty="0" err="1" smtClean="0"/>
                <a:t>Y</a:t>
              </a:r>
              <a:r>
                <a:rPr lang="en-US" sz="1400" baseline="-25000" dirty="0" err="1" smtClean="0"/>
                <a:t>min</a:t>
              </a:r>
              <a:endParaRPr lang="ru-RU" sz="1400" baseline="-25000" dirty="0"/>
            </a:p>
          </p:txBody>
        </p:sp>
        <p:grpSp>
          <p:nvGrpSpPr>
            <p:cNvPr id="187" name="Группа 186"/>
            <p:cNvGrpSpPr/>
            <p:nvPr/>
          </p:nvGrpSpPr>
          <p:grpSpPr>
            <a:xfrm>
              <a:off x="10419328" y="1472784"/>
              <a:ext cx="1385503" cy="639893"/>
              <a:chOff x="4525463" y="4978424"/>
              <a:chExt cx="1385503" cy="639893"/>
            </a:xfrm>
          </p:grpSpPr>
          <p:cxnSp>
            <p:nvCxnSpPr>
              <p:cNvPr id="127" name="Прямая со стрелкой 126"/>
              <p:cNvCxnSpPr/>
              <p:nvPr/>
            </p:nvCxnSpPr>
            <p:spPr>
              <a:xfrm>
                <a:off x="4857149" y="5145414"/>
                <a:ext cx="3873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 стрелкой 128"/>
              <p:cNvCxnSpPr/>
              <p:nvPr/>
            </p:nvCxnSpPr>
            <p:spPr>
              <a:xfrm>
                <a:off x="4878363" y="5460940"/>
                <a:ext cx="3873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4522273" y="4981614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610080" y="4983828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8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299978" y="4986251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1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4530436" y="5317432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0080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606096" y="5314515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0080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6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307056" y="5312092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0080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86" name="Группа 185"/>
            <p:cNvGrpSpPr/>
            <p:nvPr/>
          </p:nvGrpSpPr>
          <p:grpSpPr>
            <a:xfrm>
              <a:off x="10444250" y="2642139"/>
              <a:ext cx="1130711" cy="641483"/>
              <a:chOff x="4519835" y="6062397"/>
              <a:chExt cx="1130711" cy="641483"/>
            </a:xfrm>
          </p:grpSpPr>
          <p:cxnSp>
            <p:nvCxnSpPr>
              <p:cNvPr id="130" name="Прямая со стрелкой 129"/>
              <p:cNvCxnSpPr/>
              <p:nvPr/>
            </p:nvCxnSpPr>
            <p:spPr>
              <a:xfrm>
                <a:off x="4911427" y="6224426"/>
                <a:ext cx="3873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 стрелкой 130"/>
              <p:cNvCxnSpPr/>
              <p:nvPr/>
            </p:nvCxnSpPr>
            <p:spPr>
              <a:xfrm>
                <a:off x="4902725" y="6561468"/>
                <a:ext cx="3873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349069" y="6402995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3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4519191" y="6065587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6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5349660" y="6065587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0080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9" name="AutoShape 167"/>
              <p:cNvSpPr>
                <a:spLocks noChangeArrowheads="1"/>
              </p:cNvSpPr>
              <p:nvPr/>
            </p:nvSpPr>
            <p:spPr bwMode="auto">
              <a:xfrm rot="5400000" flipH="1">
                <a:off x="4516645" y="6402994"/>
                <a:ext cx="304075" cy="297696"/>
              </a:xfrm>
              <a:prstGeom prst="roundRect">
                <a:avLst>
                  <a:gd name="adj" fmla="val 16667"/>
                </a:avLst>
              </a:prstGeom>
              <a:solidFill>
                <a:srgbClr val="0080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75" name="AutoShape 167"/>
            <p:cNvSpPr>
              <a:spLocks noChangeArrowheads="1"/>
            </p:cNvSpPr>
            <p:nvPr/>
          </p:nvSpPr>
          <p:spPr bwMode="auto">
            <a:xfrm rot="5400000" flipH="1">
              <a:off x="8273019" y="1057317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" name="AutoShape 167"/>
            <p:cNvSpPr>
              <a:spLocks noChangeArrowheads="1"/>
            </p:cNvSpPr>
            <p:nvPr/>
          </p:nvSpPr>
          <p:spPr bwMode="auto">
            <a:xfrm rot="5400000" flipH="1">
              <a:off x="8909231" y="1055911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" name="AutoShape 167"/>
            <p:cNvSpPr>
              <a:spLocks noChangeArrowheads="1"/>
            </p:cNvSpPr>
            <p:nvPr/>
          </p:nvSpPr>
          <p:spPr bwMode="auto">
            <a:xfrm rot="5400000" flipH="1">
              <a:off x="8586177" y="1055182"/>
              <a:ext cx="304075" cy="297696"/>
            </a:xfrm>
            <a:prstGeom prst="roundRect">
              <a:avLst>
                <a:gd name="adj" fmla="val 16667"/>
              </a:avLst>
            </a:prstGeom>
            <a:solidFill>
              <a:srgbClr val="00803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1602656" y="1538867"/>
            <a:ext cx="5191165" cy="3503098"/>
            <a:chOff x="7251761" y="3301454"/>
            <a:chExt cx="5191165" cy="3503098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251761" y="3301454"/>
              <a:ext cx="5191165" cy="3503098"/>
              <a:chOff x="7171139" y="3240966"/>
              <a:chExt cx="5191165" cy="350309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7171139" y="3240966"/>
                <a:ext cx="51911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 smtClean="0"/>
                  <a:t>УРАВНЕНИЯ</a:t>
                </a:r>
                <a:r>
                  <a:rPr lang="ru-RU" dirty="0" smtClean="0"/>
                  <a:t> динамики </a:t>
                </a:r>
                <a:r>
                  <a:rPr lang="ru-RU" dirty="0"/>
                  <a:t>концентраций </a:t>
                </a:r>
                <a:r>
                  <a:rPr lang="ru-RU" dirty="0" err="1" smtClean="0"/>
                  <a:t>морфогенов</a:t>
                </a:r>
                <a:r>
                  <a:rPr lang="ru-RU" dirty="0" smtClean="0"/>
                  <a:t>:</a:t>
                </a:r>
                <a:endParaRPr lang="ru-RU" dirty="0"/>
              </a:p>
            </p:txBody>
          </p:sp>
          <p:graphicFrame>
            <p:nvGraphicFramePr>
              <p:cNvPr id="73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368214" y="3565243"/>
              <a:ext cx="3209925" cy="1266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8" name="Уравнение" r:id="rId4" imgW="3213000" imgH="1269720" progId="Equation.3">
                      <p:embed/>
                    </p:oleObj>
                  </mc:Choice>
                  <mc:Fallback>
                    <p:oleObj name="Уравнение" r:id="rId4" imgW="3213000" imgH="1269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68214" y="3565243"/>
                            <a:ext cx="3209925" cy="1266825"/>
                          </a:xfrm>
                          <a:prstGeom prst="rect">
                            <a:avLst/>
                          </a:prstGeom>
                          <a:noFill/>
                          <a:ln w="25400">
                            <a:solidFill>
                              <a:srgbClr val="FF0000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4" name="Object 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383327" y="4939076"/>
              <a:ext cx="3208348" cy="42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9" name="Equation" r:id="rId6" imgW="3213100" imgH="431800" progId="Equation.3">
                      <p:embed/>
                    </p:oleObj>
                  </mc:Choice>
                  <mc:Fallback>
                    <p:oleObj name="Equation" r:id="rId6" imgW="3213100" imgH="431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83327" y="4939076"/>
                            <a:ext cx="3208348" cy="428625"/>
                          </a:xfrm>
                          <a:prstGeom prst="rect">
                            <a:avLst/>
                          </a:prstGeom>
                          <a:noFill/>
                          <a:ln w="25400"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383326" y="5458189"/>
              <a:ext cx="4657725" cy="1285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0" name="Equation" r:id="rId8" imgW="4660900" imgH="1282700" progId="Equation.3">
                      <p:embed/>
                    </p:oleObj>
                  </mc:Choice>
                  <mc:Fallback>
                    <p:oleObj name="Equation" r:id="rId8" imgW="4660900" imgH="1282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83326" y="5458189"/>
                            <a:ext cx="4657725" cy="1285875"/>
                          </a:xfrm>
                          <a:prstGeom prst="rect">
                            <a:avLst/>
                          </a:prstGeom>
                          <a:noFill/>
                          <a:ln w="25400"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945712" y="4328716"/>
              <a:ext cx="696227" cy="518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1" name="Equation" r:id="rId10" imgW="520474" imgH="393529" progId="Equation.3">
                      <p:embed/>
                    </p:oleObj>
                  </mc:Choice>
                  <mc:Fallback>
                    <p:oleObj name="Equation" r:id="rId10" imgW="520474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945712" y="4328716"/>
                            <a:ext cx="696227" cy="518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9" name="TextBox 88"/>
              <p:cNvSpPr txBox="1"/>
              <p:nvPr/>
            </p:nvSpPr>
            <p:spPr>
              <a:xfrm>
                <a:off x="10627685" y="3914140"/>
                <a:ext cx="15424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роста длины: </a:t>
                </a:r>
                <a:endParaRPr lang="ru-RU" dirty="0"/>
              </a:p>
            </p:txBody>
          </p:sp>
        </p:grpSp>
        <p:sp>
          <p:nvSpPr>
            <p:cNvPr id="189" name="Прямоугольник 188"/>
            <p:cNvSpPr/>
            <p:nvPr/>
          </p:nvSpPr>
          <p:spPr>
            <a:xfrm>
              <a:off x="10734383" y="3609259"/>
              <a:ext cx="1386373" cy="181892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2" name="Стрелка вправо 191"/>
          <p:cNvSpPr/>
          <p:nvPr/>
        </p:nvSpPr>
        <p:spPr>
          <a:xfrm>
            <a:off x="5282806" y="1044629"/>
            <a:ext cx="1631892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dL</a:t>
            </a:r>
            <a:r>
              <a:rPr lang="en-US" b="1" dirty="0" smtClean="0">
                <a:solidFill>
                  <a:schemeClr val="tx1"/>
                </a:solidFill>
              </a:rPr>
              <a:t>-</a:t>
            </a:r>
            <a:r>
              <a:rPr lang="ru-RU" b="1" dirty="0" smtClean="0">
                <a:solidFill>
                  <a:schemeClr val="tx1"/>
                </a:solidFill>
              </a:rPr>
              <a:t>система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91" name="Picture 19" descr="D:\nik\work\2011\d\pictures\picr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92" y="3749189"/>
            <a:ext cx="4865620" cy="29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93451" y="4441800"/>
            <a:ext cx="2376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Стационарное решение модели на клеточном массиве постоянного размера </a:t>
            </a:r>
            <a:endParaRPr lang="ru-RU" dirty="0"/>
          </a:p>
        </p:txBody>
      </p:sp>
      <p:grpSp>
        <p:nvGrpSpPr>
          <p:cNvPr id="85" name="Группа 84"/>
          <p:cNvGrpSpPr/>
          <p:nvPr/>
        </p:nvGrpSpPr>
        <p:grpSpPr>
          <a:xfrm>
            <a:off x="323978" y="1084898"/>
            <a:ext cx="1304925" cy="2037926"/>
            <a:chOff x="1607452" y="1198752"/>
            <a:chExt cx="1304925" cy="2037926"/>
          </a:xfrm>
        </p:grpSpPr>
        <p:sp>
          <p:nvSpPr>
            <p:cNvPr id="86" name="TextBox 85"/>
            <p:cNvSpPr txBox="1"/>
            <p:nvPr/>
          </p:nvSpPr>
          <p:spPr>
            <a:xfrm>
              <a:off x="1933587" y="1198752"/>
              <a:ext cx="425116" cy="64633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3600" b="1">
                  <a:solidFill>
                    <a:schemeClr val="accent6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rgbClr val="0000FF"/>
                  </a:solidFill>
                </a:rPr>
                <a:t>Y</a:t>
              </a:r>
              <a:endParaRPr lang="ru-RU" dirty="0">
                <a:solidFill>
                  <a:srgbClr val="0000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04534" y="1891600"/>
              <a:ext cx="428322" cy="64633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C</a:t>
              </a:r>
              <a:endParaRPr lang="ru-RU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877645" y="2590347"/>
              <a:ext cx="603050" cy="64633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3600" b="1">
                  <a:solidFill>
                    <a:schemeClr val="accent6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109" name="Группа 108"/>
            <p:cNvGrpSpPr/>
            <p:nvPr/>
          </p:nvGrpSpPr>
          <p:grpSpPr>
            <a:xfrm rot="5400000">
              <a:off x="1976300" y="2443304"/>
              <a:ext cx="296917" cy="213548"/>
              <a:chOff x="4009630" y="4801577"/>
              <a:chExt cx="809626" cy="213755"/>
            </a:xfrm>
          </p:grpSpPr>
          <p:sp>
            <p:nvSpPr>
              <p:cNvPr id="114" name="Line 38"/>
              <p:cNvSpPr>
                <a:spLocks noChangeShapeType="1"/>
              </p:cNvSpPr>
              <p:nvPr/>
            </p:nvSpPr>
            <p:spPr bwMode="auto">
              <a:xfrm>
                <a:off x="4009630" y="4908455"/>
                <a:ext cx="8096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" name="Line 38"/>
              <p:cNvSpPr>
                <a:spLocks noChangeShapeType="1"/>
              </p:cNvSpPr>
              <p:nvPr/>
            </p:nvSpPr>
            <p:spPr bwMode="auto">
              <a:xfrm flipV="1">
                <a:off x="4819255" y="4801577"/>
                <a:ext cx="1" cy="21375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0" name="Line 36"/>
            <p:cNvSpPr>
              <a:spLocks noChangeShapeType="1"/>
            </p:cNvSpPr>
            <p:nvPr/>
          </p:nvSpPr>
          <p:spPr bwMode="auto">
            <a:xfrm flipH="1">
              <a:off x="2128757" y="1678713"/>
              <a:ext cx="8315" cy="3570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Дуга 111"/>
            <p:cNvSpPr/>
            <p:nvPr/>
          </p:nvSpPr>
          <p:spPr>
            <a:xfrm>
              <a:off x="1838263" y="1604780"/>
              <a:ext cx="786537" cy="1282495"/>
            </a:xfrm>
            <a:prstGeom prst="arc">
              <a:avLst>
                <a:gd name="adj1" fmla="val 16200000"/>
                <a:gd name="adj2" fmla="val 4350073"/>
              </a:avLst>
            </a:prstGeom>
            <a:ln w="571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Дуга 112"/>
            <p:cNvSpPr/>
            <p:nvPr/>
          </p:nvSpPr>
          <p:spPr>
            <a:xfrm>
              <a:off x="1607452" y="1456078"/>
              <a:ext cx="1304925" cy="1464008"/>
            </a:xfrm>
            <a:prstGeom prst="arc">
              <a:avLst>
                <a:gd name="adj1" fmla="val 16200000"/>
                <a:gd name="adj2" fmla="val 4768451"/>
              </a:avLst>
            </a:prstGeom>
            <a:ln w="5715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386847" y="5614238"/>
            <a:ext cx="1487323" cy="584775"/>
            <a:chOff x="2600611" y="3407937"/>
            <a:chExt cx="1487323" cy="584775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2600611" y="3587955"/>
              <a:ext cx="268200" cy="330483"/>
              <a:chOff x="4665600" y="3342678"/>
              <a:chExt cx="268200" cy="330483"/>
            </a:xfrm>
          </p:grpSpPr>
          <p:sp>
            <p:nvSpPr>
              <p:cNvPr id="119" name="Line 36"/>
              <p:cNvSpPr>
                <a:spLocks noChangeShapeType="1"/>
              </p:cNvSpPr>
              <p:nvPr/>
            </p:nvSpPr>
            <p:spPr bwMode="auto">
              <a:xfrm>
                <a:off x="4680852" y="3342678"/>
                <a:ext cx="2529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22" name="Группа 121"/>
              <p:cNvGrpSpPr/>
              <p:nvPr/>
            </p:nvGrpSpPr>
            <p:grpSpPr>
              <a:xfrm>
                <a:off x="4665600" y="3493978"/>
                <a:ext cx="253775" cy="179183"/>
                <a:chOff x="4009630" y="4801577"/>
                <a:chExt cx="809626" cy="213755"/>
              </a:xfrm>
            </p:grpSpPr>
            <p:sp>
              <p:nvSpPr>
                <p:cNvPr id="123" name="Line 38"/>
                <p:cNvSpPr>
                  <a:spLocks noChangeShapeType="1"/>
                </p:cNvSpPr>
                <p:nvPr/>
              </p:nvSpPr>
              <p:spPr bwMode="auto">
                <a:xfrm>
                  <a:off x="4009630" y="4908455"/>
                  <a:ext cx="8096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4819255" y="4801577"/>
                  <a:ext cx="1" cy="2137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18" name="TextBox 117"/>
            <p:cNvSpPr txBox="1"/>
            <p:nvPr/>
          </p:nvSpPr>
          <p:spPr>
            <a:xfrm>
              <a:off x="2840267" y="3407937"/>
              <a:ext cx="1247667" cy="584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1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/>
              </a:lvl1pPr>
            </a:lstStyle>
            <a:p>
              <a:r>
                <a:rPr lang="ru-RU" dirty="0" smtClean="0"/>
                <a:t>- активация</a:t>
              </a:r>
              <a:endParaRPr lang="ru-RU" dirty="0"/>
            </a:p>
            <a:p>
              <a:r>
                <a:rPr lang="ru-RU" dirty="0" smtClean="0"/>
                <a:t>- репрессия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5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9310</TotalTime>
  <Words>5500</Words>
  <Application>Microsoft Office PowerPoint</Application>
  <PresentationFormat>Широкоэкранный</PresentationFormat>
  <Paragraphs>580</Paragraphs>
  <Slides>28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Symbol</vt:lpstr>
      <vt:lpstr>Wingdings</vt:lpstr>
      <vt:lpstr>Тема Office</vt:lpstr>
      <vt:lpstr>Уравнение</vt:lpstr>
      <vt:lpstr>Equation</vt:lpstr>
      <vt:lpstr>Компьютерное моделирование  морфодинамики в меристемах растений  с учётом морфогенетической регуляции  и биомеханических свойств клеток</vt:lpstr>
      <vt:lpstr>Меристемы растений – объект для изучения механизмов морфодинамики</vt:lpstr>
      <vt:lpstr>Цель: исследование методами компьютерного моделирования влияния морфогенетической регуляции и биомеханики клеток на рост и морфодинамику меристематических тканей растений, растущих в одном направлении.</vt:lpstr>
      <vt:lpstr>L-системы: моделирование динамики структуры растительной ткани</vt:lpstr>
      <vt:lpstr>Дифференциальные L-системы (dL-системы):  моделирование динамических систем с динамической структурой</vt:lpstr>
      <vt:lpstr>Презентация PowerPoint</vt:lpstr>
      <vt:lpstr>Варианты модульной структуры пакета «МРТ»  для решения задач диссертации</vt:lpstr>
      <vt:lpstr>Презентация PowerPoint</vt:lpstr>
      <vt:lpstr>Презентация PowerPoint</vt:lpstr>
      <vt:lpstr>Изучение стабильности структуры ниши стволовых клеток  при росте и делении клеток </vt:lpstr>
      <vt:lpstr>Презентация PowerPoint</vt:lpstr>
      <vt:lpstr>Модель роста растительной клетки</vt:lpstr>
      <vt:lpstr>Презентация PowerPoint</vt:lpstr>
      <vt:lpstr>Однонаправленный симпластный рост</vt:lpstr>
      <vt:lpstr>Презентация PowerPoint</vt:lpstr>
      <vt:lpstr>Результаты вычислительных экспериментов: </vt:lpstr>
      <vt:lpstr>3. Модель воспроизводит экспериментальные данные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Презентация PowerPoint</vt:lpstr>
      <vt:lpstr>Список публикаций</vt:lpstr>
      <vt:lpstr>Положения, выносимые на защиту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Eduard Zubairov</dc:creator>
  <cp:lastModifiedBy>Ananko E.</cp:lastModifiedBy>
  <cp:revision>503</cp:revision>
  <dcterms:created xsi:type="dcterms:W3CDTF">2015-11-06T02:31:42Z</dcterms:created>
  <dcterms:modified xsi:type="dcterms:W3CDTF">2015-12-01T11:30:11Z</dcterms:modified>
</cp:coreProperties>
</file>