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0"/>
  </p:notesMasterIdLst>
  <p:sldIdLst>
    <p:sldId id="256" r:id="rId5"/>
    <p:sldId id="258" r:id="rId6"/>
    <p:sldId id="292" r:id="rId7"/>
    <p:sldId id="311" r:id="rId8"/>
    <p:sldId id="306" r:id="rId9"/>
    <p:sldId id="260" r:id="rId10"/>
    <p:sldId id="294" r:id="rId11"/>
    <p:sldId id="261" r:id="rId12"/>
    <p:sldId id="301" r:id="rId13"/>
    <p:sldId id="277" r:id="rId14"/>
    <p:sldId id="279" r:id="rId15"/>
    <p:sldId id="280" r:id="rId16"/>
    <p:sldId id="281" r:id="rId17"/>
    <p:sldId id="283" r:id="rId18"/>
    <p:sldId id="302" r:id="rId19"/>
    <p:sldId id="303" r:id="rId20"/>
    <p:sldId id="265" r:id="rId21"/>
    <p:sldId id="285" r:id="rId22"/>
    <p:sldId id="304" r:id="rId23"/>
    <p:sldId id="305" r:id="rId24"/>
    <p:sldId id="295" r:id="rId25"/>
    <p:sldId id="296" r:id="rId26"/>
    <p:sldId id="307" r:id="rId27"/>
    <p:sldId id="308" r:id="rId28"/>
    <p:sldId id="30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66" d="100"/>
          <a:sy n="66" d="100"/>
        </p:scale>
        <p:origin x="-150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7045C-7A5D-42D2-88BF-E1A7C03CF151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A153A-5C29-460F-827D-8760214D1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03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A153A-5C29-460F-827D-8760214D1E5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26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</a:t>
            </a:r>
            <a:r>
              <a:rPr lang="ru-RU" baseline="0" dirty="0" smtClean="0"/>
              <a:t> нормального прохождения мейоза необходимо спаривание и рекомбинация половых хромосом, в противном случае наступает </a:t>
            </a:r>
            <a:r>
              <a:rPr lang="ru-RU" baseline="0" dirty="0" err="1" smtClean="0"/>
              <a:t>апоптоз</a:t>
            </a:r>
            <a:r>
              <a:rPr lang="ru-RU" baseline="0" dirty="0" smtClean="0"/>
              <a:t>. Однако ПХ не способны нормально спариться. Как самцы млекопитающих решают эту проблему? Они делают это так-то. </a:t>
            </a:r>
            <a:r>
              <a:rPr lang="ru-RU" dirty="0" smtClean="0"/>
              <a:t>У млекопитающих мы можем наблюдать лишь финальные стадии. Но как возникают эти механизмы, на какой стадии дифференцировки они появляются? Здесь необходимо изучение молодых ПХ.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B6C6C-DF19-49EE-9286-A9F69D97CEFC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98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 smtClean="0"/>
              <a:t>Для идентификации полового бивалента мы после фиксации результатов </a:t>
            </a:r>
            <a:r>
              <a:rPr lang="ru-RU" dirty="0" err="1" smtClean="0"/>
              <a:t>иммуноокрашивания</a:t>
            </a:r>
            <a:r>
              <a:rPr lang="ru-RU" dirty="0" smtClean="0"/>
              <a:t> обрабатывали препараты распластанных </a:t>
            </a:r>
            <a:r>
              <a:rPr lang="ru-RU" dirty="0" err="1" smtClean="0"/>
              <a:t>пахитенных</a:t>
            </a:r>
            <a:r>
              <a:rPr lang="ru-RU" dirty="0" smtClean="0"/>
              <a:t> клеток гуппи раствором гидроксида</a:t>
            </a:r>
            <a:r>
              <a:rPr lang="ru-RU" baseline="0" dirty="0" smtClean="0"/>
              <a:t> бария, после чего окрашивали </a:t>
            </a:r>
            <a:r>
              <a:rPr lang="ru-RU" baseline="0" dirty="0" err="1" smtClean="0"/>
              <a:t>дапи</a:t>
            </a:r>
            <a:r>
              <a:rPr lang="ru-RU" baseline="0" dirty="0" smtClean="0"/>
              <a:t>. Этот метод позволил визуализировать половой и </a:t>
            </a:r>
            <a:r>
              <a:rPr lang="ru-RU" baseline="0" dirty="0" err="1" smtClean="0"/>
              <a:t>центромерный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гетерохроматин</a:t>
            </a:r>
            <a:r>
              <a:rPr lang="ru-RU" baseline="0" dirty="0" smtClean="0"/>
              <a:t>. Надо отметить, что хотя подобное окрашивание уже делалось на метафазных, мы первыми применили данный метод на </a:t>
            </a:r>
            <a:r>
              <a:rPr lang="ru-RU" baseline="0" dirty="0" err="1" smtClean="0"/>
              <a:t>пахитенных</a:t>
            </a:r>
            <a:r>
              <a:rPr lang="ru-RU" baseline="0" dirty="0" smtClean="0"/>
              <a:t>. Статья. Результаты получились надежные, однако их качество у гуппи сильно варьирует от препарата к препарату. Лучше всего наш новый метод работает на грызунах. </a:t>
            </a:r>
            <a:r>
              <a:rPr lang="ru-RU" dirty="0" smtClean="0"/>
              <a:t>46 </a:t>
            </a:r>
            <a:r>
              <a:rPr lang="ru-RU" dirty="0" err="1" smtClean="0"/>
              <a:t>акро</a:t>
            </a:r>
            <a:r>
              <a:rPr lang="ru-RU" dirty="0" smtClean="0"/>
              <a:t>, 23 бив.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B6C6C-DF19-49EE-9286-A9F69D97CEF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5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B6C6C-DF19-49EE-9286-A9F69D97CEFC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3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56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705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86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95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35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3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14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12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66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06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7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88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7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07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5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55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21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27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15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8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8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4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69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20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73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35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18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11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33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67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32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2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169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488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19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22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21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9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9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13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66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4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58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D8908-EEC9-4C20-83BF-66D2FF8C7BC8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327EC-A452-4B54-A571-45D56B7E2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35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1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855D4-8FA7-42B1-82CC-801EC0780E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A448-958F-4A3B-9AF7-DDF0E48D49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1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dirty="0"/>
              <a:t>СРАВНИТЕЛЬНЫЙ АНАЛИЗ </a:t>
            </a:r>
            <a:r>
              <a:rPr lang="ru-RU" sz="3200" dirty="0" smtClean="0"/>
              <a:t>СИНАПСИСА И РЕКОМБИНАЦИИ</a:t>
            </a:r>
            <a:r>
              <a:rPr lang="en-US" sz="3200" dirty="0" smtClean="0"/>
              <a:t> </a:t>
            </a:r>
            <a:r>
              <a:rPr lang="ru-RU" sz="3200" dirty="0" smtClean="0"/>
              <a:t>ПОЛОВЫХ ХРОМОСОМ</a:t>
            </a:r>
            <a:r>
              <a:rPr lang="en-US" sz="3200" dirty="0" smtClean="0"/>
              <a:t> </a:t>
            </a:r>
            <a:r>
              <a:rPr lang="ru-RU" sz="3200" dirty="0"/>
              <a:t>РАЗНОГО ЭВОЛЮЦИОННОГО ВОЗРАСТА</a:t>
            </a:r>
            <a:br>
              <a:rPr lang="ru-RU" sz="3200" dirty="0"/>
            </a:br>
            <a:r>
              <a:rPr lang="ru-RU" sz="3200" dirty="0"/>
              <a:t>У</a:t>
            </a:r>
            <a:r>
              <a:rPr lang="ru-RU" sz="3200" dirty="0" smtClean="0"/>
              <a:t> ПОЗВОНОЧНЫХ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800800" cy="1752600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Представление диссертации аспиранта</a:t>
            </a:r>
          </a:p>
          <a:p>
            <a:pPr algn="r"/>
            <a:r>
              <a:rPr lang="ru-RU" sz="2400" dirty="0" err="1" smtClean="0">
                <a:solidFill>
                  <a:schemeClr val="tx1"/>
                </a:solidFill>
              </a:rPr>
              <a:t>Лисачева</a:t>
            </a:r>
            <a:r>
              <a:rPr lang="ru-RU" sz="2400" dirty="0" smtClean="0">
                <a:solidFill>
                  <a:schemeClr val="tx1"/>
                </a:solidFill>
              </a:rPr>
              <a:t> А. П.</a:t>
            </a:r>
          </a:p>
          <a:p>
            <a:pPr algn="r"/>
            <a:endParaRPr lang="ru-RU" sz="2400" dirty="0" smtClean="0">
              <a:solidFill>
                <a:schemeClr val="tx1"/>
              </a:solidFill>
            </a:endParaRP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Руководитель: д.б.н., проф. Бородин П. М.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921" y="24048"/>
            <a:ext cx="8229600" cy="4525963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С-подобное окрашивание по </a:t>
            </a:r>
            <a:r>
              <a:rPr lang="en-US" sz="2400" dirty="0" smtClean="0">
                <a:solidFill>
                  <a:schemeClr val="bg1"/>
                </a:solidFill>
              </a:rPr>
              <a:t>DAPI </a:t>
            </a:r>
            <a:r>
              <a:rPr lang="ru-RU" sz="2400" dirty="0" smtClean="0">
                <a:solidFill>
                  <a:schemeClr val="bg1"/>
                </a:solidFill>
              </a:rPr>
              <a:t>выявляет половой бивалент и центромеры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6449"/>
            <a:ext cx="6866303" cy="277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747813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64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GISH </a:t>
            </a:r>
            <a:r>
              <a:rPr lang="ru-RU" sz="2800" dirty="0">
                <a:solidFill>
                  <a:schemeClr val="bg1"/>
                </a:solidFill>
              </a:rPr>
              <a:t>с</a:t>
            </a:r>
            <a:r>
              <a:rPr lang="en-US" sz="2800" dirty="0">
                <a:solidFill>
                  <a:schemeClr val="bg1"/>
                </a:solidFill>
              </a:rPr>
              <a:t> WGA-</a:t>
            </a:r>
            <a:r>
              <a:rPr lang="ru-RU" sz="2800" dirty="0">
                <a:solidFill>
                  <a:schemeClr val="bg1"/>
                </a:solidFill>
              </a:rPr>
              <a:t>пробой самца отмечает кластер повторов на половых </a:t>
            </a:r>
            <a:r>
              <a:rPr lang="ru-RU" sz="2800" dirty="0" smtClean="0">
                <a:solidFill>
                  <a:schemeClr val="bg1"/>
                </a:solidFill>
              </a:rPr>
              <a:t>хромосомах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в </a:t>
            </a:r>
            <a:r>
              <a:rPr lang="ru-RU" sz="2800" dirty="0" err="1" smtClean="0">
                <a:solidFill>
                  <a:schemeClr val="bg1"/>
                </a:solidFill>
              </a:rPr>
              <a:t>пахитене</a:t>
            </a:r>
            <a:endParaRPr lang="ru-RU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а: иммуноокрашивание, б: </a:t>
            </a:r>
            <a:r>
              <a:rPr lang="en-US" sz="2800" dirty="0" smtClean="0">
                <a:solidFill>
                  <a:schemeClr val="bg1"/>
                </a:solidFill>
              </a:rPr>
              <a:t>GISH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121" name="Picture 1" descr="D:\Артём\Documents\Диссертация\LisachovFig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8" y="1965325"/>
            <a:ext cx="9114102" cy="462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1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err="1">
                <a:solidFill>
                  <a:schemeClr val="bg1"/>
                </a:solidFill>
              </a:rPr>
              <a:t>Синапсис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XY</a:t>
            </a:r>
            <a:r>
              <a:rPr lang="ru-RU" sz="2400" dirty="0">
                <a:solidFill>
                  <a:schemeClr val="bg1"/>
                </a:solidFill>
              </a:rPr>
              <a:t> начинается в дистальном регионе, центромеры спариваются в последнюю </a:t>
            </a:r>
            <a:r>
              <a:rPr lang="ru-RU" sz="2400" dirty="0" smtClean="0">
                <a:solidFill>
                  <a:schemeClr val="bg1"/>
                </a:solidFill>
              </a:rPr>
              <a:t>очередь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а: </a:t>
            </a:r>
            <a:r>
              <a:rPr lang="en-US" sz="2400" dirty="0" smtClean="0">
                <a:solidFill>
                  <a:schemeClr val="bg1"/>
                </a:solidFill>
              </a:rPr>
              <a:t>GISH, </a:t>
            </a:r>
            <a:r>
              <a:rPr lang="ru-RU" sz="2400" dirty="0" smtClean="0">
                <a:solidFill>
                  <a:schemeClr val="bg1"/>
                </a:solidFill>
              </a:rPr>
              <a:t>б: схема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099" name="Picture 3" descr="D:\Артём\Documents\Диссертация\LisachovFig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3999" cy="41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4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553095" y="3326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400" dirty="0" smtClean="0">
                <a:solidFill>
                  <a:prstClr val="white"/>
                </a:solidFill>
              </a:rPr>
              <a:t>Локусы </a:t>
            </a:r>
            <a:r>
              <a:rPr lang="en-US" sz="2400" dirty="0" smtClean="0">
                <a:solidFill>
                  <a:prstClr val="white"/>
                </a:solidFill>
              </a:rPr>
              <a:t>MLH1 </a:t>
            </a:r>
            <a:r>
              <a:rPr lang="ru-RU" sz="2400" dirty="0" smtClean="0">
                <a:solidFill>
                  <a:prstClr val="white"/>
                </a:solidFill>
              </a:rPr>
              <a:t>на половом биваленте гуппи имеют преимущественно дистальное расположение.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5122" name="Picture 2" descr="D:\Артём\Documents\Диссертация\LisachovFig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098858" cy="492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5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Организация половых хромосом гуппи </a:t>
            </a:r>
            <a:r>
              <a:rPr lang="ru-RU" sz="3200" dirty="0"/>
              <a:t>по </a:t>
            </a:r>
            <a:r>
              <a:rPr lang="ru-RU" sz="3200" dirty="0" smtClean="0"/>
              <a:t>нашим данным</a:t>
            </a:r>
            <a:endParaRPr lang="ru-RU" sz="3200" dirty="0"/>
          </a:p>
        </p:txBody>
      </p:sp>
      <p:pic>
        <p:nvPicPr>
          <p:cNvPr id="8194" name="Picture 2" descr="D:\Артём\Documents\Диплом\Без имени-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50978"/>
            <a:ext cx="7111622" cy="532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6663"/>
            <a:ext cx="8388424" cy="687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Anolian PAPER\figures\Fig4.A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6913627" cy="621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XY-</a:t>
            </a:r>
            <a:r>
              <a:rPr lang="ru-RU" sz="2800" dirty="0" smtClean="0">
                <a:solidFill>
                  <a:schemeClr val="bg1"/>
                </a:solidFill>
              </a:rPr>
              <a:t>хромосомы </a:t>
            </a:r>
            <a:r>
              <a:rPr lang="en-US" sz="2800" i="1" dirty="0" err="1" smtClean="0">
                <a:solidFill>
                  <a:schemeClr val="bg1"/>
                </a:solidFill>
              </a:rPr>
              <a:t>Anolis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carolinensis</a:t>
            </a:r>
            <a:r>
              <a:rPr lang="ru-RU" sz="2800" i="1" dirty="0" smtClean="0">
                <a:solidFill>
                  <a:schemeClr val="bg1"/>
                </a:solidFill>
              </a:rPr>
              <a:t>: </a:t>
            </a:r>
            <a:r>
              <a:rPr lang="ru-RU" sz="2800" dirty="0" smtClean="0">
                <a:solidFill>
                  <a:schemeClr val="bg1"/>
                </a:solidFill>
              </a:rPr>
              <a:t>идентификация хромосом-специфичной пробой</a:t>
            </a:r>
            <a:endParaRPr lang="ru-RU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7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Синапсис</a:t>
            </a:r>
            <a:r>
              <a:rPr lang="ru-RU" dirty="0" smtClean="0">
                <a:solidFill>
                  <a:schemeClr val="bg1"/>
                </a:solidFill>
              </a:rPr>
              <a:t> и рекомбинация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XY-</a:t>
            </a:r>
            <a:r>
              <a:rPr lang="ru-RU" dirty="0" smtClean="0">
                <a:solidFill>
                  <a:schemeClr val="bg1"/>
                </a:solidFill>
              </a:rPr>
              <a:t>хромосом </a:t>
            </a:r>
            <a:r>
              <a:rPr lang="ru-RU" dirty="0" err="1" smtClean="0">
                <a:solidFill>
                  <a:schemeClr val="bg1"/>
                </a:solidFill>
              </a:rPr>
              <a:t>анолисов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G:\Anolian PAPER\figures\presentatio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9" y="1728068"/>
            <a:ext cx="6887765" cy="518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0312" y="1988840"/>
            <a:ext cx="1368152" cy="218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59"/>
          <a:stretch/>
        </p:blipFill>
        <p:spPr bwMode="auto">
          <a:xfrm>
            <a:off x="7171179" y="4799657"/>
            <a:ext cx="1577285" cy="186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85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96144"/>
          </a:xfrm>
        </p:spPr>
        <p:txBody>
          <a:bodyPr>
            <a:noAutofit/>
          </a:bodyPr>
          <a:lstStyle/>
          <a:p>
            <a:r>
              <a:rPr lang="ru-RU" sz="2800" dirty="0" smtClean="0"/>
              <a:t>Сравнение структур </a:t>
            </a:r>
            <a:r>
              <a:rPr lang="en-US" sz="2800" dirty="0" smtClean="0"/>
              <a:t>XY-</a:t>
            </a:r>
            <a:r>
              <a:rPr lang="ru-RU" sz="2800" dirty="0" smtClean="0"/>
              <a:t>хромосом двух видов </a:t>
            </a:r>
            <a:r>
              <a:rPr lang="ru-RU" sz="2800" dirty="0" err="1" smtClean="0"/>
              <a:t>анолисов</a:t>
            </a:r>
            <a:endParaRPr lang="ru-RU" sz="2800" dirty="0"/>
          </a:p>
        </p:txBody>
      </p:sp>
      <p:pic>
        <p:nvPicPr>
          <p:cNvPr id="2050" name="Picture 2" descr="G:\Anolian PAPER\figures\presentation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480720" cy="574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6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public-domain-image.com/free-images/fauna-animals/birds/tern-birds-pictures/sterna-hirundo-tern-bird-close-up-photo-725x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9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19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Введение в проблему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	Разнообразие систем определения пола</a:t>
            </a:r>
            <a:endParaRPr lang="ru-RU" sz="2800" dirty="0"/>
          </a:p>
        </p:txBody>
      </p:sp>
      <p:pic>
        <p:nvPicPr>
          <p:cNvPr id="1026" name="Picture 2" descr="C:\Users\Артем\Pictures\Без 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00175"/>
            <a:ext cx="5324475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34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Диссертация\Pikcherz\berds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" y="332656"/>
            <a:ext cx="908951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1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968" y="134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Кариотипы крачек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S. </a:t>
            </a:r>
            <a:r>
              <a:rPr lang="en-US" i="1" dirty="0" err="1" smtClean="0"/>
              <a:t>hirundo</a:t>
            </a:r>
            <a:r>
              <a:rPr lang="en-US" i="1" dirty="0" smtClean="0"/>
              <a:t> </a:t>
            </a:r>
            <a:r>
              <a:rPr lang="ru-RU" i="1" dirty="0" smtClean="0"/>
              <a:t>     </a:t>
            </a:r>
            <a:r>
              <a:rPr lang="ru-RU" dirty="0" smtClean="0"/>
              <a:t>  </a:t>
            </a:r>
            <a:r>
              <a:rPr lang="en-US" i="1" dirty="0" smtClean="0"/>
              <a:t>Ch. </a:t>
            </a:r>
            <a:r>
              <a:rPr lang="en-US" i="1" dirty="0" err="1" smtClean="0"/>
              <a:t>niger</a:t>
            </a:r>
            <a:endParaRPr lang="ru-RU" i="1" dirty="0"/>
          </a:p>
        </p:txBody>
      </p:sp>
      <p:pic>
        <p:nvPicPr>
          <p:cNvPr id="4098" name="Picture 2" descr="G:\Диссертация\Pikcherz\presentation1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50" y="1196752"/>
            <a:ext cx="7656939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73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Синапсис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ZW-</a:t>
            </a:r>
            <a:r>
              <a:rPr lang="ru-RU" dirty="0" smtClean="0">
                <a:solidFill>
                  <a:schemeClr val="bg1"/>
                </a:solidFill>
              </a:rPr>
              <a:t>хромосом крачек на примере </a:t>
            </a:r>
            <a:r>
              <a:rPr lang="en-US" i="1" dirty="0" smtClean="0">
                <a:solidFill>
                  <a:schemeClr val="bg1"/>
                </a:solidFill>
              </a:rPr>
              <a:t>S. </a:t>
            </a:r>
            <a:r>
              <a:rPr lang="en-US" i="1" dirty="0" err="1" smtClean="0">
                <a:solidFill>
                  <a:schemeClr val="bg1"/>
                </a:solidFill>
              </a:rPr>
              <a:t>hirundo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G:\Диссертация\Pikcherz\презент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8840"/>
            <a:ext cx="9144000" cy="342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91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36504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ru-RU" dirty="0" smtClean="0"/>
              <a:t>Спаривание </a:t>
            </a:r>
            <a:r>
              <a:rPr lang="ru-RU" dirty="0"/>
              <a:t>гоносом самцов гуппи в мейозе </a:t>
            </a:r>
            <a:r>
              <a:rPr lang="ru-RU" dirty="0" smtClean="0"/>
              <a:t>происходит от теломер к </a:t>
            </a:r>
            <a:r>
              <a:rPr lang="ru-RU" dirty="0" err="1" smtClean="0"/>
              <a:t>центромерам</a:t>
            </a:r>
            <a:r>
              <a:rPr lang="ru-RU" dirty="0" smtClean="0"/>
              <a:t>. </a:t>
            </a:r>
            <a:r>
              <a:rPr lang="ru-RU" dirty="0"/>
              <a:t>Ранее считалось, что оно происходит в обратном направлении</a:t>
            </a:r>
            <a:r>
              <a:rPr lang="ru-RU" dirty="0" smtClean="0"/>
              <a:t>.</a:t>
            </a:r>
          </a:p>
          <a:p>
            <a:pPr lvl="0" algn="just"/>
            <a:r>
              <a:rPr lang="ru-RU" dirty="0"/>
              <a:t>На </a:t>
            </a:r>
            <a:r>
              <a:rPr lang="en-US" dirty="0"/>
              <a:t>Y</a:t>
            </a:r>
            <a:r>
              <a:rPr lang="ru-RU" dirty="0"/>
              <a:t>-хромосоме гуппи существует дистальный свободно </a:t>
            </a:r>
            <a:r>
              <a:rPr lang="ru-RU" dirty="0" err="1"/>
              <a:t>рекомбинирующий</a:t>
            </a:r>
            <a:r>
              <a:rPr lang="ru-RU" dirty="0"/>
              <a:t> сегмент. Из-за небольших размеров и отсутствия известных генетических маркеров ранее он не был выявлен.</a:t>
            </a:r>
          </a:p>
          <a:p>
            <a:pPr algn="just">
              <a:lnSpc>
                <a:spcPct val="17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2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36504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Половые микрохромосомы анолисов являются гетероморфными, вопреки предшествующему мнению об отличии между ними только на уровне последовательностей. </a:t>
            </a:r>
          </a:p>
          <a:p>
            <a:pPr algn="just"/>
            <a:r>
              <a:rPr lang="ru-RU" sz="2800" smtClean="0"/>
              <a:t>Реконструирована одна инверсия, </a:t>
            </a:r>
            <a:r>
              <a:rPr lang="ru-RU" sz="2800" dirty="0"/>
              <a:t>отличающую гоносомы двух видов анолисов</a:t>
            </a:r>
            <a:r>
              <a:rPr lang="ru-RU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33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36504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Структура, </a:t>
            </a:r>
            <a:r>
              <a:rPr lang="ru-RU" dirty="0" err="1" smtClean="0"/>
              <a:t>синапсис</a:t>
            </a:r>
            <a:r>
              <a:rPr lang="ru-RU" dirty="0" smtClean="0"/>
              <a:t> и рекомбинация половых хромосом у двух видов крачек консервативны несмотря на 8-9 млн лет дивергенции.</a:t>
            </a:r>
          </a:p>
          <a:p>
            <a:pPr algn="just"/>
            <a:r>
              <a:rPr lang="ru-RU" dirty="0" smtClean="0"/>
              <a:t>Распределение рекомбинации на хромосомных фрагментах зависит только от их морфологии (отдельный </a:t>
            </a:r>
            <a:r>
              <a:rPr lang="ru-RU" dirty="0" err="1" smtClean="0"/>
              <a:t>акроцентрик</a:t>
            </a:r>
            <a:r>
              <a:rPr lang="ru-RU" dirty="0" smtClean="0"/>
              <a:t> или плечо </a:t>
            </a:r>
            <a:r>
              <a:rPr lang="ru-RU" dirty="0" err="1" smtClean="0"/>
              <a:t>метацентрика</a:t>
            </a:r>
            <a:r>
              <a:rPr lang="ru-RU" dirty="0" smtClean="0"/>
              <a:t>), но не от их природы.</a:t>
            </a:r>
          </a:p>
        </p:txBody>
      </p:sp>
    </p:spTree>
    <p:extLst>
      <p:ext uri="{BB962C8B-B14F-4D97-AF65-F5344CB8AC3E}">
        <p14:creationId xmlns:p14="http://schemas.microsoft.com/office/powerpoint/2010/main" val="39475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894592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6824"/>
            <a:ext cx="2897768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184" y="431425"/>
            <a:ext cx="287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00" y="2503140"/>
            <a:ext cx="12319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83" y="1849322"/>
            <a:ext cx="287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84" y="439390"/>
            <a:ext cx="2895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02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9.82659E-7 L -0.63056 -0.0152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28" y="-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11086"/>
            <a:ext cx="2895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169528" y="1196752"/>
            <a:ext cx="2160240" cy="4762500"/>
            <a:chOff x="323528" y="188640"/>
            <a:chExt cx="2160240" cy="4762500"/>
          </a:xfrm>
        </p:grpSpPr>
        <p:pic>
          <p:nvPicPr>
            <p:cNvPr id="4" name="Picture 1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" r="25376"/>
            <a:stretch/>
          </p:blipFill>
          <p:spPr bwMode="auto">
            <a:xfrm>
              <a:off x="323528" y="188640"/>
              <a:ext cx="2160000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2015528" y="1412776"/>
              <a:ext cx="468240" cy="50405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59632" y="345998"/>
            <a:ext cx="5994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Аутосомы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99448" y="345997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XY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0746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Половые хромосомы млекопитающих в профазе мейоза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Артём\Documents\Диплом\Pix\glareolus 1.022.A.T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56792"/>
            <a:ext cx="4902274" cy="50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 rot="19182265">
            <a:off x="2756547" y="4554253"/>
            <a:ext cx="360040" cy="21602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Цели и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86" y="980728"/>
            <a:ext cx="8856984" cy="5544615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Целью работы является выяснение особенностей спаривания и рекомбинации половых хромосом разного эволюционного возраста у позвоночных на примере птиц (</a:t>
            </a:r>
            <a:r>
              <a:rPr lang="en-US" sz="2400" dirty="0" err="1" smtClean="0"/>
              <a:t>Sternidae</a:t>
            </a:r>
            <a:r>
              <a:rPr lang="en-US" sz="2400" dirty="0" smtClean="0"/>
              <a:t>)</a:t>
            </a:r>
            <a:r>
              <a:rPr lang="ru-RU" sz="2400" dirty="0" smtClean="0"/>
              <a:t> рептилий (</a:t>
            </a:r>
            <a:r>
              <a:rPr lang="en-US" sz="2400" i="1" dirty="0" smtClean="0"/>
              <a:t>Anolis</a:t>
            </a:r>
            <a:r>
              <a:rPr lang="ru-RU" sz="2400" dirty="0" smtClean="0"/>
              <a:t>) и рыб (</a:t>
            </a:r>
            <a:r>
              <a:rPr lang="en-US" sz="2400" i="1" dirty="0" smtClean="0"/>
              <a:t>Poecilia</a:t>
            </a:r>
            <a:r>
              <a:rPr lang="ru-RU" sz="2400" dirty="0" smtClean="0"/>
              <a:t>).</a:t>
            </a:r>
          </a:p>
          <a:p>
            <a:pPr algn="just"/>
            <a:r>
              <a:rPr lang="ru-RU" sz="2400" dirty="0" smtClean="0"/>
              <a:t>Для достижения данной цели были поставлены следующие задачи.</a:t>
            </a:r>
          </a:p>
          <a:p>
            <a:pPr algn="just"/>
            <a:r>
              <a:rPr lang="ru-RU" sz="2400" dirty="0" smtClean="0"/>
              <a:t>1) Разработать надежные методы идентификации полового бивалента на препаратах СК гуппи и анолисов.</a:t>
            </a:r>
          </a:p>
          <a:p>
            <a:pPr algn="just"/>
            <a:r>
              <a:rPr lang="ru-RU" sz="2400" dirty="0" smtClean="0"/>
              <a:t>2) Исследовать особенности спаривания половых хромосом, выяснить особенности распределения кроссоверных обменов по половому биваленту.</a:t>
            </a:r>
          </a:p>
          <a:p>
            <a:pPr algn="just"/>
            <a:r>
              <a:rPr lang="ru-RU" sz="2400" dirty="0" smtClean="0"/>
              <a:t>3) Построить цитологические рекомбинационные карты для аутосом, сравнить их с половыми хромосомами.</a:t>
            </a:r>
          </a:p>
        </p:txBody>
      </p:sp>
    </p:spTree>
    <p:extLst>
      <p:ext uri="{BB962C8B-B14F-4D97-AF65-F5344CB8AC3E}">
        <p14:creationId xmlns:p14="http://schemas.microsoft.com/office/powerpoint/2010/main" val="19895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</a:t>
            </a:r>
            <a:endParaRPr lang="ru-RU" dirty="0"/>
          </a:p>
        </p:txBody>
      </p:sp>
      <p:grpSp>
        <p:nvGrpSpPr>
          <p:cNvPr id="91" name="Группа 90"/>
          <p:cNvGrpSpPr/>
          <p:nvPr/>
        </p:nvGrpSpPr>
        <p:grpSpPr>
          <a:xfrm>
            <a:off x="866691" y="1920050"/>
            <a:ext cx="7297274" cy="3525174"/>
            <a:chOff x="866691" y="1738421"/>
            <a:chExt cx="7297274" cy="3525174"/>
          </a:xfrm>
        </p:grpSpPr>
        <p:grpSp>
          <p:nvGrpSpPr>
            <p:cNvPr id="44" name="Группа 43"/>
            <p:cNvGrpSpPr/>
            <p:nvPr/>
          </p:nvGrpSpPr>
          <p:grpSpPr>
            <a:xfrm rot="10800000">
              <a:off x="899593" y="3861048"/>
              <a:ext cx="7264372" cy="1402547"/>
              <a:chOff x="875126" y="1738421"/>
              <a:chExt cx="7264372" cy="1402547"/>
            </a:xfrm>
          </p:grpSpPr>
          <p:grpSp>
            <p:nvGrpSpPr>
              <p:cNvPr id="45" name="Группа 44"/>
              <p:cNvGrpSpPr/>
              <p:nvPr/>
            </p:nvGrpSpPr>
            <p:grpSpPr>
              <a:xfrm>
                <a:off x="4427983" y="1738421"/>
                <a:ext cx="3711515" cy="1402547"/>
                <a:chOff x="1212808" y="688081"/>
                <a:chExt cx="6293223" cy="1763532"/>
              </a:xfrm>
            </p:grpSpPr>
            <p:sp>
              <p:nvSpPr>
                <p:cNvPr id="59" name="Полилиния 58"/>
                <p:cNvSpPr/>
                <p:nvPr/>
              </p:nvSpPr>
              <p:spPr>
                <a:xfrm>
                  <a:off x="6444208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0" name="Полилиния 59"/>
                <p:cNvSpPr/>
                <p:nvPr/>
              </p:nvSpPr>
              <p:spPr>
                <a:xfrm>
                  <a:off x="6948264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1" name="Полилиния 60"/>
                <p:cNvSpPr/>
                <p:nvPr/>
              </p:nvSpPr>
              <p:spPr>
                <a:xfrm>
                  <a:off x="5382385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Полилиния 61"/>
                <p:cNvSpPr/>
                <p:nvPr/>
              </p:nvSpPr>
              <p:spPr>
                <a:xfrm>
                  <a:off x="5921855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3" name="Полилиния 62"/>
                <p:cNvSpPr/>
                <p:nvPr/>
              </p:nvSpPr>
              <p:spPr>
                <a:xfrm>
                  <a:off x="4374273" y="6880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4" name="Полилиния 63"/>
                <p:cNvSpPr/>
                <p:nvPr/>
              </p:nvSpPr>
              <p:spPr>
                <a:xfrm>
                  <a:off x="4878329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5" name="Полилиния 64"/>
                <p:cNvSpPr/>
                <p:nvPr/>
              </p:nvSpPr>
              <p:spPr>
                <a:xfrm>
                  <a:off x="3312450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6" name="Полилиния 65"/>
                <p:cNvSpPr/>
                <p:nvPr/>
              </p:nvSpPr>
              <p:spPr>
                <a:xfrm>
                  <a:off x="3851920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Полилиния 66"/>
                <p:cNvSpPr/>
                <p:nvPr/>
              </p:nvSpPr>
              <p:spPr>
                <a:xfrm>
                  <a:off x="2274631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Полилиния 67"/>
                <p:cNvSpPr/>
                <p:nvPr/>
              </p:nvSpPr>
              <p:spPr>
                <a:xfrm>
                  <a:off x="2778687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Полилиния 68"/>
                <p:cNvSpPr/>
                <p:nvPr/>
              </p:nvSpPr>
              <p:spPr>
                <a:xfrm>
                  <a:off x="1212808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Полилиния 69"/>
                <p:cNvSpPr/>
                <p:nvPr/>
              </p:nvSpPr>
              <p:spPr>
                <a:xfrm>
                  <a:off x="1752278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875126" y="1738421"/>
                <a:ext cx="3552858" cy="1402547"/>
                <a:chOff x="1212808" y="688081"/>
                <a:chExt cx="6293223" cy="1763532"/>
              </a:xfrm>
            </p:grpSpPr>
            <p:sp>
              <p:nvSpPr>
                <p:cNvPr id="47" name="Полилиния 46"/>
                <p:cNvSpPr/>
                <p:nvPr/>
              </p:nvSpPr>
              <p:spPr>
                <a:xfrm>
                  <a:off x="6444208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олилиния 47"/>
                <p:cNvSpPr/>
                <p:nvPr/>
              </p:nvSpPr>
              <p:spPr>
                <a:xfrm>
                  <a:off x="6948264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Полилиния 48"/>
                <p:cNvSpPr/>
                <p:nvPr/>
              </p:nvSpPr>
              <p:spPr>
                <a:xfrm>
                  <a:off x="5382385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Полилиния 49"/>
                <p:cNvSpPr/>
                <p:nvPr/>
              </p:nvSpPr>
              <p:spPr>
                <a:xfrm>
                  <a:off x="5921855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Полилиния 50"/>
                <p:cNvSpPr/>
                <p:nvPr/>
              </p:nvSpPr>
              <p:spPr>
                <a:xfrm>
                  <a:off x="4374273" y="6880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Полилиния 51"/>
                <p:cNvSpPr/>
                <p:nvPr/>
              </p:nvSpPr>
              <p:spPr>
                <a:xfrm>
                  <a:off x="4878329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Полилиния 52"/>
                <p:cNvSpPr/>
                <p:nvPr/>
              </p:nvSpPr>
              <p:spPr>
                <a:xfrm>
                  <a:off x="3312450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Полилиния 53"/>
                <p:cNvSpPr/>
                <p:nvPr/>
              </p:nvSpPr>
              <p:spPr>
                <a:xfrm>
                  <a:off x="3851920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Полилиния 54"/>
                <p:cNvSpPr/>
                <p:nvPr/>
              </p:nvSpPr>
              <p:spPr>
                <a:xfrm>
                  <a:off x="2274631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Полилиния 55"/>
                <p:cNvSpPr/>
                <p:nvPr/>
              </p:nvSpPr>
              <p:spPr>
                <a:xfrm>
                  <a:off x="2778687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олилиния 56"/>
                <p:cNvSpPr/>
                <p:nvPr/>
              </p:nvSpPr>
              <p:spPr>
                <a:xfrm>
                  <a:off x="1212808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олилиния 57"/>
                <p:cNvSpPr/>
                <p:nvPr/>
              </p:nvSpPr>
              <p:spPr>
                <a:xfrm>
                  <a:off x="1752278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no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43" name="Группа 42"/>
            <p:cNvGrpSpPr/>
            <p:nvPr/>
          </p:nvGrpSpPr>
          <p:grpSpPr>
            <a:xfrm>
              <a:off x="875126" y="1738421"/>
              <a:ext cx="7264372" cy="1402547"/>
              <a:chOff x="875126" y="1738421"/>
              <a:chExt cx="7264372" cy="1402547"/>
            </a:xfrm>
            <a:noFill/>
          </p:grpSpPr>
          <p:grpSp>
            <p:nvGrpSpPr>
              <p:cNvPr id="30" name="Группа 29"/>
              <p:cNvGrpSpPr/>
              <p:nvPr/>
            </p:nvGrpSpPr>
            <p:grpSpPr>
              <a:xfrm>
                <a:off x="4427983" y="1738421"/>
                <a:ext cx="3711515" cy="1402547"/>
                <a:chOff x="1212808" y="688081"/>
                <a:chExt cx="6293223" cy="1763532"/>
              </a:xfrm>
              <a:grpFill/>
            </p:grpSpPr>
            <p:sp>
              <p:nvSpPr>
                <p:cNvPr id="31" name="Полилиния 30"/>
                <p:cNvSpPr/>
                <p:nvPr/>
              </p:nvSpPr>
              <p:spPr>
                <a:xfrm>
                  <a:off x="6444208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" name="Полилиния 31"/>
                <p:cNvSpPr/>
                <p:nvPr/>
              </p:nvSpPr>
              <p:spPr>
                <a:xfrm>
                  <a:off x="6948264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" name="Полилиния 32"/>
                <p:cNvSpPr/>
                <p:nvPr/>
              </p:nvSpPr>
              <p:spPr>
                <a:xfrm>
                  <a:off x="5382385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Полилиния 33"/>
                <p:cNvSpPr/>
                <p:nvPr/>
              </p:nvSpPr>
              <p:spPr>
                <a:xfrm>
                  <a:off x="5921855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олилиния 34"/>
                <p:cNvSpPr/>
                <p:nvPr/>
              </p:nvSpPr>
              <p:spPr>
                <a:xfrm>
                  <a:off x="4374273" y="6880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Полилиния 35"/>
                <p:cNvSpPr/>
                <p:nvPr/>
              </p:nvSpPr>
              <p:spPr>
                <a:xfrm>
                  <a:off x="4878329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Полилиния 36"/>
                <p:cNvSpPr/>
                <p:nvPr/>
              </p:nvSpPr>
              <p:spPr>
                <a:xfrm>
                  <a:off x="3312450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8" name="Полилиния 37"/>
                <p:cNvSpPr/>
                <p:nvPr/>
              </p:nvSpPr>
              <p:spPr>
                <a:xfrm>
                  <a:off x="3851920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Полилиния 38"/>
                <p:cNvSpPr/>
                <p:nvPr/>
              </p:nvSpPr>
              <p:spPr>
                <a:xfrm>
                  <a:off x="2274631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Полилиния 39"/>
                <p:cNvSpPr/>
                <p:nvPr/>
              </p:nvSpPr>
              <p:spPr>
                <a:xfrm>
                  <a:off x="2778687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Полилиния 40"/>
                <p:cNvSpPr/>
                <p:nvPr/>
              </p:nvSpPr>
              <p:spPr>
                <a:xfrm>
                  <a:off x="1212808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Полилиния 41"/>
                <p:cNvSpPr/>
                <p:nvPr/>
              </p:nvSpPr>
              <p:spPr>
                <a:xfrm>
                  <a:off x="1752278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29" name="Группа 28"/>
              <p:cNvGrpSpPr/>
              <p:nvPr/>
            </p:nvGrpSpPr>
            <p:grpSpPr>
              <a:xfrm>
                <a:off x="875126" y="1738421"/>
                <a:ext cx="3552858" cy="1402547"/>
                <a:chOff x="1212808" y="688081"/>
                <a:chExt cx="6293223" cy="1763532"/>
              </a:xfrm>
              <a:grpFill/>
            </p:grpSpPr>
            <p:sp>
              <p:nvSpPr>
                <p:cNvPr id="13" name="Полилиния 12"/>
                <p:cNvSpPr/>
                <p:nvPr/>
              </p:nvSpPr>
              <p:spPr>
                <a:xfrm>
                  <a:off x="6444208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Полилиния 13"/>
                <p:cNvSpPr/>
                <p:nvPr/>
              </p:nvSpPr>
              <p:spPr>
                <a:xfrm>
                  <a:off x="6948264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олилиния 14"/>
                <p:cNvSpPr/>
                <p:nvPr/>
              </p:nvSpPr>
              <p:spPr>
                <a:xfrm>
                  <a:off x="5382385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Полилиния 15"/>
                <p:cNvSpPr/>
                <p:nvPr/>
              </p:nvSpPr>
              <p:spPr>
                <a:xfrm>
                  <a:off x="5921855" y="7178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Полилиния 20"/>
                <p:cNvSpPr/>
                <p:nvPr/>
              </p:nvSpPr>
              <p:spPr>
                <a:xfrm>
                  <a:off x="4374273" y="688081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Полилиния 21"/>
                <p:cNvSpPr/>
                <p:nvPr/>
              </p:nvSpPr>
              <p:spPr>
                <a:xfrm>
                  <a:off x="4878329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Полилиния 22"/>
                <p:cNvSpPr/>
                <p:nvPr/>
              </p:nvSpPr>
              <p:spPr>
                <a:xfrm>
                  <a:off x="3312450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Полилиния 23"/>
                <p:cNvSpPr/>
                <p:nvPr/>
              </p:nvSpPr>
              <p:spPr>
                <a:xfrm>
                  <a:off x="3851920" y="69269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олилиния 24"/>
                <p:cNvSpPr/>
                <p:nvPr/>
              </p:nvSpPr>
              <p:spPr>
                <a:xfrm>
                  <a:off x="2274631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олилиния 25"/>
                <p:cNvSpPr/>
                <p:nvPr/>
              </p:nvSpPr>
              <p:spPr>
                <a:xfrm>
                  <a:off x="2778687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Полилиния 26"/>
                <p:cNvSpPr/>
                <p:nvPr/>
              </p:nvSpPr>
              <p:spPr>
                <a:xfrm>
                  <a:off x="1212808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Полилиния 27"/>
                <p:cNvSpPr/>
                <p:nvPr/>
              </p:nvSpPr>
              <p:spPr>
                <a:xfrm>
                  <a:off x="1752278" y="711126"/>
                  <a:ext cx="557767" cy="1733732"/>
                </a:xfrm>
                <a:custGeom>
                  <a:avLst/>
                  <a:gdLst>
                    <a:gd name="connsiteX0" fmla="*/ 1596614 w 1596614"/>
                    <a:gd name="connsiteY0" fmla="*/ 1637861 h 1733732"/>
                    <a:gd name="connsiteX1" fmla="*/ 1395136 w 1596614"/>
                    <a:gd name="connsiteY1" fmla="*/ 1715353 h 1733732"/>
                    <a:gd name="connsiteX2" fmla="*/ 1023176 w 1596614"/>
                    <a:gd name="connsiteY2" fmla="*/ 1513875 h 1733732"/>
                    <a:gd name="connsiteX3" fmla="*/ 883692 w 1596614"/>
                    <a:gd name="connsiteY3" fmla="*/ 475488 h 1733732"/>
                    <a:gd name="connsiteX4" fmla="*/ 1333142 w 1596614"/>
                    <a:gd name="connsiteY4" fmla="*/ 41536 h 1733732"/>
                    <a:gd name="connsiteX5" fmla="*/ 1317644 w 1596614"/>
                    <a:gd name="connsiteY5" fmla="*/ 1451882 h 1733732"/>
                    <a:gd name="connsiteX6" fmla="*/ 945685 w 1596614"/>
                    <a:gd name="connsiteY6" fmla="*/ 1715353 h 1733732"/>
                    <a:gd name="connsiteX7" fmla="*/ 666715 w 1596614"/>
                    <a:gd name="connsiteY7" fmla="*/ 1668858 h 1733732"/>
                    <a:gd name="connsiteX8" fmla="*/ 170770 w 1596614"/>
                    <a:gd name="connsiteY8" fmla="*/ 1327895 h 1733732"/>
                    <a:gd name="connsiteX9" fmla="*/ 288 w 1596614"/>
                    <a:gd name="connsiteY9" fmla="*/ 459990 h 1733732"/>
                    <a:gd name="connsiteX10" fmla="*/ 201766 w 1596614"/>
                    <a:gd name="connsiteY10" fmla="*/ 10539 h 1733732"/>
                    <a:gd name="connsiteX11" fmla="*/ 558227 w 1596614"/>
                    <a:gd name="connsiteY11" fmla="*/ 227516 h 1733732"/>
                    <a:gd name="connsiteX12" fmla="*/ 527231 w 1596614"/>
                    <a:gd name="connsiteY12" fmla="*/ 1002431 h 1733732"/>
                    <a:gd name="connsiteX13" fmla="*/ 418742 w 1596614"/>
                    <a:gd name="connsiteY13" fmla="*/ 1591366 h 1733732"/>
                    <a:gd name="connsiteX14" fmla="*/ 46783 w 1596614"/>
                    <a:gd name="connsiteY14" fmla="*/ 1684356 h 173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614" h="1733732">
                      <a:moveTo>
                        <a:pt x="1596614" y="1637861"/>
                      </a:moveTo>
                      <a:cubicBezTo>
                        <a:pt x="1543661" y="1686939"/>
                        <a:pt x="1490709" y="1736017"/>
                        <a:pt x="1395136" y="1715353"/>
                      </a:cubicBezTo>
                      <a:cubicBezTo>
                        <a:pt x="1299563" y="1694689"/>
                        <a:pt x="1108417" y="1720519"/>
                        <a:pt x="1023176" y="1513875"/>
                      </a:cubicBezTo>
                      <a:cubicBezTo>
                        <a:pt x="937935" y="1307231"/>
                        <a:pt x="832031" y="720878"/>
                        <a:pt x="883692" y="475488"/>
                      </a:cubicBezTo>
                      <a:cubicBezTo>
                        <a:pt x="935353" y="230098"/>
                        <a:pt x="1260817" y="-121196"/>
                        <a:pt x="1333142" y="41536"/>
                      </a:cubicBezTo>
                      <a:cubicBezTo>
                        <a:pt x="1405467" y="204268"/>
                        <a:pt x="1382220" y="1172912"/>
                        <a:pt x="1317644" y="1451882"/>
                      </a:cubicBezTo>
                      <a:cubicBezTo>
                        <a:pt x="1253068" y="1730852"/>
                        <a:pt x="1054173" y="1679190"/>
                        <a:pt x="945685" y="1715353"/>
                      </a:cubicBezTo>
                      <a:cubicBezTo>
                        <a:pt x="837197" y="1751516"/>
                        <a:pt x="795867" y="1733434"/>
                        <a:pt x="666715" y="1668858"/>
                      </a:cubicBezTo>
                      <a:cubicBezTo>
                        <a:pt x="537562" y="1604282"/>
                        <a:pt x="281841" y="1529373"/>
                        <a:pt x="170770" y="1327895"/>
                      </a:cubicBezTo>
                      <a:cubicBezTo>
                        <a:pt x="59699" y="1126417"/>
                        <a:pt x="-4878" y="679549"/>
                        <a:pt x="288" y="459990"/>
                      </a:cubicBezTo>
                      <a:cubicBezTo>
                        <a:pt x="5454" y="240431"/>
                        <a:pt x="108776" y="49285"/>
                        <a:pt x="201766" y="10539"/>
                      </a:cubicBezTo>
                      <a:cubicBezTo>
                        <a:pt x="294756" y="-28207"/>
                        <a:pt x="503983" y="62201"/>
                        <a:pt x="558227" y="227516"/>
                      </a:cubicBezTo>
                      <a:cubicBezTo>
                        <a:pt x="612471" y="392831"/>
                        <a:pt x="550478" y="775123"/>
                        <a:pt x="527231" y="1002431"/>
                      </a:cubicBezTo>
                      <a:cubicBezTo>
                        <a:pt x="503984" y="1229739"/>
                        <a:pt x="498817" y="1477712"/>
                        <a:pt x="418742" y="1591366"/>
                      </a:cubicBezTo>
                      <a:cubicBezTo>
                        <a:pt x="338667" y="1705020"/>
                        <a:pt x="192725" y="1694688"/>
                        <a:pt x="46783" y="1684356"/>
                      </a:cubicBezTo>
                    </a:path>
                  </a:pathLst>
                </a:custGeom>
                <a:grpFill/>
                <a:ln w="57150">
                  <a:solidFill>
                    <a:srgbClr val="4A7E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7" name="Прямоугольник 6"/>
            <p:cNvSpPr/>
            <p:nvPr/>
          </p:nvSpPr>
          <p:spPr>
            <a:xfrm>
              <a:off x="866691" y="3031347"/>
              <a:ext cx="7272808" cy="36004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66691" y="3576781"/>
              <a:ext cx="7272808" cy="36004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7" name="Прямая соединительная линия 76"/>
            <p:cNvCxnSpPr>
              <a:stCxn id="38" idx="5"/>
              <a:endCxn id="49" idx="2"/>
            </p:cNvCxnSpPr>
            <p:nvPr/>
          </p:nvCxnSpPr>
          <p:spPr>
            <a:xfrm flipH="1">
              <a:off x="5608224" y="2896781"/>
              <a:ext cx="647687" cy="1139121"/>
            </a:xfrm>
            <a:prstGeom prst="line">
              <a:avLst/>
            </a:prstGeom>
            <a:ln w="5715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/>
            <p:cNvSpPr/>
            <p:nvPr/>
          </p:nvSpPr>
          <p:spPr>
            <a:xfrm>
              <a:off x="2339752" y="3031347"/>
              <a:ext cx="1008112" cy="90547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20407" y="2939097"/>
              <a:ext cx="1390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SYCP3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82" name="Прямая соединительная линия 81"/>
            <p:cNvCxnSpPr>
              <a:stCxn id="40" idx="2"/>
              <a:endCxn id="51" idx="13"/>
            </p:cNvCxnSpPr>
            <p:nvPr/>
          </p:nvCxnSpPr>
          <p:spPr>
            <a:xfrm>
              <a:off x="5562287" y="2960742"/>
              <a:ext cx="734277" cy="1037230"/>
            </a:xfrm>
            <a:prstGeom prst="line">
              <a:avLst/>
            </a:prstGeom>
            <a:ln w="5715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Овал 8"/>
            <p:cNvSpPr/>
            <p:nvPr/>
          </p:nvSpPr>
          <p:spPr>
            <a:xfrm>
              <a:off x="5724128" y="3279610"/>
              <a:ext cx="360040" cy="36541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411760" y="3255367"/>
              <a:ext cx="898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CENP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08104" y="3284984"/>
              <a:ext cx="865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MLH1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559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Распластанные препараты </a:t>
            </a:r>
            <a:r>
              <a:rPr lang="ru-RU" dirty="0" err="1" smtClean="0"/>
              <a:t>синаптонемных</a:t>
            </a:r>
            <a:r>
              <a:rPr lang="ru-RU" dirty="0" smtClean="0"/>
              <a:t> комплексов приготовлены по стандартному протоколу (</a:t>
            </a:r>
            <a:r>
              <a:rPr lang="en-US" dirty="0" smtClean="0"/>
              <a:t>Peters, 1997</a:t>
            </a:r>
            <a:r>
              <a:rPr lang="ru-RU" dirty="0" smtClean="0"/>
              <a:t>; </a:t>
            </a:r>
            <a:r>
              <a:rPr lang="en-US" dirty="0" err="1" smtClean="0"/>
              <a:t>Moens</a:t>
            </a:r>
            <a:r>
              <a:rPr lang="en-US" dirty="0" smtClean="0"/>
              <a:t>, 2006).</a:t>
            </a:r>
          </a:p>
          <a:p>
            <a:r>
              <a:rPr lang="ru-RU" dirty="0" err="1" smtClean="0"/>
              <a:t>Иммуноокрашивание</a:t>
            </a:r>
            <a:r>
              <a:rPr lang="ru-RU" dirty="0" smtClean="0"/>
              <a:t> белков </a:t>
            </a:r>
            <a:r>
              <a:rPr lang="en-US" dirty="0" smtClean="0"/>
              <a:t>SYCP3, MLH1, </a:t>
            </a:r>
            <a:r>
              <a:rPr lang="ru-RU" dirty="0" smtClean="0"/>
              <a:t>белков </a:t>
            </a:r>
            <a:r>
              <a:rPr lang="ru-RU" dirty="0" err="1" smtClean="0"/>
              <a:t>центромеры</a:t>
            </a:r>
            <a:r>
              <a:rPr lang="ru-RU" dirty="0" smtClean="0"/>
              <a:t> проведено по протоколу (</a:t>
            </a:r>
            <a:r>
              <a:rPr lang="en-US" dirty="0" smtClean="0"/>
              <a:t>Anderson et al., 1999).</a:t>
            </a:r>
          </a:p>
          <a:p>
            <a:r>
              <a:rPr lang="ru-RU" dirty="0" smtClean="0"/>
              <a:t>Окрашивание нитратом серебра и электронная микроскопия проведены по стандартному методу (</a:t>
            </a:r>
            <a:r>
              <a:rPr lang="en-US" dirty="0" smtClean="0"/>
              <a:t>Black, Howell, 198</a:t>
            </a:r>
            <a:r>
              <a:rPr lang="ru-RU" smtClean="0"/>
              <a:t>0</a:t>
            </a:r>
            <a:r>
              <a:rPr lang="en-US" smtClean="0"/>
              <a:t>)</a:t>
            </a:r>
            <a:endParaRPr lang="en-US" dirty="0" smtClean="0"/>
          </a:p>
          <a:p>
            <a:r>
              <a:rPr lang="en-US" dirty="0" smtClean="0"/>
              <a:t>C-</a:t>
            </a:r>
            <a:r>
              <a:rPr lang="ru-RU" dirty="0" smtClean="0"/>
              <a:t>подобное окрашивание при помощи </a:t>
            </a:r>
            <a:r>
              <a:rPr lang="en-US" dirty="0" smtClean="0"/>
              <a:t>DAPI</a:t>
            </a:r>
            <a:r>
              <a:rPr lang="ru-RU" dirty="0" smtClean="0"/>
              <a:t> выполнено по оригинальной методике (</a:t>
            </a:r>
            <a:r>
              <a:rPr lang="en-US" dirty="0" smtClean="0"/>
              <a:t>Lisachov, 2013)</a:t>
            </a:r>
          </a:p>
          <a:p>
            <a:r>
              <a:rPr lang="en-US" dirty="0" smtClean="0"/>
              <a:t>FISH </a:t>
            </a:r>
            <a:r>
              <a:rPr lang="ru-RU" dirty="0" smtClean="0"/>
              <a:t>с хромосомными и </a:t>
            </a:r>
            <a:r>
              <a:rPr lang="ru-RU" dirty="0" err="1" smtClean="0"/>
              <a:t>полногеномными</a:t>
            </a:r>
            <a:r>
              <a:rPr lang="ru-RU" dirty="0" smtClean="0"/>
              <a:t> пробами по стандартному протоколу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9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Артём\Documents\EPIC PAPER\skeudennou\ppr\Гуппи\Coverphoпроto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84"/>
            <a:ext cx="9144000" cy="6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2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10426</TotalTime>
  <Words>579</Words>
  <Application>Microsoft Office PowerPoint</Application>
  <PresentationFormat>Экран (4:3)</PresentationFormat>
  <Paragraphs>53</Paragraphs>
  <Slides>25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Тема Office</vt:lpstr>
      <vt:lpstr>1_Тема Office</vt:lpstr>
      <vt:lpstr>2_Тема Office</vt:lpstr>
      <vt:lpstr>3_Тема Office</vt:lpstr>
      <vt:lpstr>СРАВНИТЕЛЬНЫЙ АНАЛИЗ СИНАПСИСА И РЕКОМБИНАЦИИ ПОЛОВЫХ ХРОМОСОМ РАЗНОГО ЭВОЛЮЦИОННОГО ВОЗРАСТА У ПОЗВОНОЧНЫХ</vt:lpstr>
      <vt:lpstr>Введение в проблему</vt:lpstr>
      <vt:lpstr>Презентация PowerPoint</vt:lpstr>
      <vt:lpstr>Презентация PowerPoint</vt:lpstr>
      <vt:lpstr>Половые хромосомы млекопитающих в профазе мейоза</vt:lpstr>
      <vt:lpstr>Цели и задачи</vt:lpstr>
      <vt:lpstr>Методы</vt:lpstr>
      <vt:lpstr>Методы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половых хромосом гуппи по нашим данным</vt:lpstr>
      <vt:lpstr>Презентация PowerPoint</vt:lpstr>
      <vt:lpstr>XY-хромосомы Anolis carolinensis: идентификация хромосом-специфичной пробой</vt:lpstr>
      <vt:lpstr>Синапсис и рекомбинация  XY-хромосом анолисов</vt:lpstr>
      <vt:lpstr>Сравнение структур XY-хромосом двух видов анолисов</vt:lpstr>
      <vt:lpstr>Презентация PowerPoint</vt:lpstr>
      <vt:lpstr>Презентация PowerPoint</vt:lpstr>
      <vt:lpstr>Кариотипы крачек  S. hirundo        Ch. niger</vt:lpstr>
      <vt:lpstr>Синапсис ZW-хромосом крачек на примере S. hirundo</vt:lpstr>
      <vt:lpstr>Выводы</vt:lpstr>
      <vt:lpstr>Выводы</vt:lpstr>
      <vt:lpstr>Выводы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Синаптические и рекомбинационные характеристики хромосом и эволюция геномов пойкилотермных позвоночных</dc:title>
  <dc:creator>Артём</dc:creator>
  <cp:lastModifiedBy>Артем</cp:lastModifiedBy>
  <cp:revision>85</cp:revision>
  <dcterms:created xsi:type="dcterms:W3CDTF">2015-03-17T10:20:12Z</dcterms:created>
  <dcterms:modified xsi:type="dcterms:W3CDTF">2017-05-05T09:07:28Z</dcterms:modified>
</cp:coreProperties>
</file>