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2" r:id="rId1"/>
    <p:sldMasterId id="2147483864" r:id="rId2"/>
    <p:sldMasterId id="2147483888" r:id="rId3"/>
    <p:sldMasterId id="2147483900" r:id="rId4"/>
    <p:sldMasterId id="2147483912" r:id="rId5"/>
  </p:sldMasterIdLst>
  <p:notesMasterIdLst>
    <p:notesMasterId r:id="rId62"/>
  </p:notesMasterIdLst>
  <p:sldIdLst>
    <p:sldId id="256" r:id="rId6"/>
    <p:sldId id="375" r:id="rId7"/>
    <p:sldId id="303" r:id="rId8"/>
    <p:sldId id="312" r:id="rId9"/>
    <p:sldId id="366" r:id="rId10"/>
    <p:sldId id="389" r:id="rId11"/>
    <p:sldId id="258" r:id="rId12"/>
    <p:sldId id="359" r:id="rId13"/>
    <p:sldId id="307" r:id="rId14"/>
    <p:sldId id="373" r:id="rId15"/>
    <p:sldId id="281" r:id="rId16"/>
    <p:sldId id="282" r:id="rId17"/>
    <p:sldId id="368" r:id="rId18"/>
    <p:sldId id="351" r:id="rId19"/>
    <p:sldId id="337" r:id="rId20"/>
    <p:sldId id="338" r:id="rId21"/>
    <p:sldId id="340" r:id="rId22"/>
    <p:sldId id="341" r:id="rId23"/>
    <p:sldId id="343" r:id="rId24"/>
    <p:sldId id="342" r:id="rId25"/>
    <p:sldId id="380" r:id="rId26"/>
    <p:sldId id="313" r:id="rId27"/>
    <p:sldId id="316" r:id="rId28"/>
    <p:sldId id="321" r:id="rId29"/>
    <p:sldId id="311" r:id="rId30"/>
    <p:sldId id="379" r:id="rId31"/>
    <p:sldId id="320" r:id="rId32"/>
    <p:sldId id="323" r:id="rId33"/>
    <p:sldId id="315" r:id="rId34"/>
    <p:sldId id="291" r:id="rId35"/>
    <p:sldId id="292" r:id="rId36"/>
    <p:sldId id="283" r:id="rId37"/>
    <p:sldId id="293" r:id="rId38"/>
    <p:sldId id="301" r:id="rId39"/>
    <p:sldId id="325" r:id="rId40"/>
    <p:sldId id="372" r:id="rId41"/>
    <p:sldId id="329" r:id="rId42"/>
    <p:sldId id="318" r:id="rId43"/>
    <p:sldId id="317" r:id="rId44"/>
    <p:sldId id="319" r:id="rId45"/>
    <p:sldId id="261" r:id="rId46"/>
    <p:sldId id="295" r:id="rId47"/>
    <p:sldId id="360" r:id="rId48"/>
    <p:sldId id="396" r:id="rId49"/>
    <p:sldId id="263" r:id="rId50"/>
    <p:sldId id="265" r:id="rId51"/>
    <p:sldId id="390" r:id="rId52"/>
    <p:sldId id="388" r:id="rId53"/>
    <p:sldId id="391" r:id="rId54"/>
    <p:sldId id="302" r:id="rId55"/>
    <p:sldId id="397" r:id="rId56"/>
    <p:sldId id="381" r:id="rId57"/>
    <p:sldId id="275" r:id="rId58"/>
    <p:sldId id="322" r:id="rId59"/>
    <p:sldId id="369" r:id="rId60"/>
    <p:sldId id="394" r:id="rId6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3BF"/>
    <a:srgbClr val="2A07BF"/>
    <a:srgbClr val="EB2143"/>
    <a:srgbClr val="2BE13C"/>
    <a:srgbClr val="F46718"/>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autoAdjust="0"/>
    <p:restoredTop sz="90636" autoAdjust="0"/>
  </p:normalViewPr>
  <p:slideViewPr>
    <p:cSldViewPr snapToGrid="0">
      <p:cViewPr varScale="1">
        <p:scale>
          <a:sx n="101" d="100"/>
          <a:sy n="101" d="100"/>
        </p:scale>
        <p:origin x="768"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file:///D:\SHEC%20simulations\2014%20&#1059;&#1089;&#1083;&#1086;&#1078;&#1085;&#1077;&#1085;&#1080;&#1077;%20&#1075;&#1077;&#1085;&#1086;&#1084;&#1086;&#1074;\1D\low_penalty\stochastic\1D_ring__acq_loss.through\chemoff\9\9.stoch.1D_ring__acq_loss.through.chemof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3" Type="http://schemas.openxmlformats.org/officeDocument/2006/relationships/oleObject" Target="file:///D:\backup\new\&#1056;&#1072;&#1073;&#1086;&#1095;&#1080;&#1077;%20&#1092;&#1072;&#1081;&#1083;&#1099;\2016%20&#1057;&#1090;&#1072;&#1090;&#1100;&#1103;%20&#1087;&#1086;%20&#1059;&#1089;&#1083;&#1086;&#1078;&#1085;&#1077;&#1085;&#1080;&#1103;&#1084;%20&#1080;%20&#1091;&#1087;&#1088;&#1086;&#1097;&#1077;&#1085;&#1080;&#1103;&#1084;%20&#1075;&#1077;&#1085;&#1086;&#1084;&#1086;&#1074;\SR_BM_compariso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backup\new\&#1056;&#1072;&#1073;&#1086;&#1095;&#1080;&#1077;%20&#1092;&#1072;&#1081;&#1083;&#1099;\2016%20&#1057;&#1090;&#1072;&#1090;&#1100;&#1103;%20&#1087;&#1086;%20&#1059;&#1089;&#1083;&#1086;&#1078;&#1085;&#1077;&#1085;&#1080;&#1103;&#1084;%20&#1080;%20&#1091;&#1087;&#1088;&#1086;&#1097;&#1077;&#1085;&#1080;&#1103;&#1084;%20&#1075;&#1077;&#1085;&#1086;&#1084;&#1086;&#1074;\SR_BM_comparison.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_____Microsoft_Excel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ru-RU" dirty="0" smtClean="0"/>
              <a:t>Популяционные динамики</a:t>
            </a:r>
            <a:endParaRPr lang="ru-RU"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5051319133251512"/>
          <c:y val="0.12265473007891536"/>
          <c:w val="0.64369179075667426"/>
          <c:h val="0.75980219978517016"/>
        </c:manualLayout>
      </c:layout>
      <c:scatterChart>
        <c:scatterStyle val="smoothMarker"/>
        <c:varyColors val="0"/>
        <c:ser>
          <c:idx val="0"/>
          <c:order val="0"/>
          <c:tx>
            <c:strRef>
              <c:f>Total!$B$1</c:f>
              <c:strCache>
                <c:ptCount val="1"/>
                <c:pt idx="0">
                  <c:v>P1</c:v>
                </c:pt>
              </c:strCache>
            </c:strRef>
          </c:tx>
          <c:spPr>
            <a:ln w="19050" cap="rnd">
              <a:solidFill>
                <a:schemeClr val="accent1"/>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Total!$B$2:$B$201</c:f>
              <c:numCache>
                <c:formatCode>0.00E+00</c:formatCode>
                <c:ptCount val="200"/>
                <c:pt idx="0">
                  <c:v>1177590</c:v>
                </c:pt>
                <c:pt idx="1">
                  <c:v>1143390</c:v>
                </c:pt>
                <c:pt idx="2">
                  <c:v>946675</c:v>
                </c:pt>
                <c:pt idx="3">
                  <c:v>761959</c:v>
                </c:pt>
                <c:pt idx="4">
                  <c:v>1430980</c:v>
                </c:pt>
                <c:pt idx="5">
                  <c:v>4434140</c:v>
                </c:pt>
                <c:pt idx="6">
                  <c:v>3064910</c:v>
                </c:pt>
                <c:pt idx="7">
                  <c:v>1395120</c:v>
                </c:pt>
                <c:pt idx="8">
                  <c:v>603049</c:v>
                </c:pt>
                <c:pt idx="9">
                  <c:v>302245</c:v>
                </c:pt>
                <c:pt idx="10">
                  <c:v>218355</c:v>
                </c:pt>
                <c:pt idx="11">
                  <c:v>232102</c:v>
                </c:pt>
                <c:pt idx="12">
                  <c:v>301941</c:v>
                </c:pt>
                <c:pt idx="13">
                  <c:v>420295</c:v>
                </c:pt>
                <c:pt idx="14">
                  <c:v>594512</c:v>
                </c:pt>
                <c:pt idx="15">
                  <c:v>835162</c:v>
                </c:pt>
                <c:pt idx="16">
                  <c:v>1144070</c:v>
                </c:pt>
                <c:pt idx="17">
                  <c:v>1491380</c:v>
                </c:pt>
                <c:pt idx="18">
                  <c:v>1803870</c:v>
                </c:pt>
                <c:pt idx="19">
                  <c:v>1998190</c:v>
                </c:pt>
                <c:pt idx="20">
                  <c:v>2037450</c:v>
                </c:pt>
                <c:pt idx="21">
                  <c:v>1943490</c:v>
                </c:pt>
                <c:pt idx="22">
                  <c:v>1765880</c:v>
                </c:pt>
                <c:pt idx="23">
                  <c:v>1546350</c:v>
                </c:pt>
                <c:pt idx="24">
                  <c:v>1325090</c:v>
                </c:pt>
                <c:pt idx="25">
                  <c:v>1099170</c:v>
                </c:pt>
                <c:pt idx="26">
                  <c:v>902128</c:v>
                </c:pt>
                <c:pt idx="27">
                  <c:v>735621</c:v>
                </c:pt>
                <c:pt idx="28">
                  <c:v>597365</c:v>
                </c:pt>
                <c:pt idx="29">
                  <c:v>484082</c:v>
                </c:pt>
                <c:pt idx="30">
                  <c:v>391809</c:v>
                </c:pt>
                <c:pt idx="31">
                  <c:v>316959</c:v>
                </c:pt>
                <c:pt idx="32">
                  <c:v>256394</c:v>
                </c:pt>
                <c:pt idx="33">
                  <c:v>207567</c:v>
                </c:pt>
                <c:pt idx="34">
                  <c:v>168323</c:v>
                </c:pt>
                <c:pt idx="35">
                  <c:v>136593</c:v>
                </c:pt>
                <c:pt idx="36">
                  <c:v>110560</c:v>
                </c:pt>
                <c:pt idx="37">
                  <c:v>88979</c:v>
                </c:pt>
                <c:pt idx="38">
                  <c:v>70909.2</c:v>
                </c:pt>
                <c:pt idx="39">
                  <c:v>473018</c:v>
                </c:pt>
                <c:pt idx="40">
                  <c:v>271978</c:v>
                </c:pt>
                <c:pt idx="41">
                  <c:v>151543</c:v>
                </c:pt>
                <c:pt idx="42">
                  <c:v>83482.100000000006</c:v>
                </c:pt>
                <c:pt idx="43">
                  <c:v>45939.6</c:v>
                </c:pt>
                <c:pt idx="44">
                  <c:v>25822.9</c:v>
                </c:pt>
                <c:pt idx="45">
                  <c:v>15201.1</c:v>
                </c:pt>
                <c:pt idx="46">
                  <c:v>9537.0300000000007</c:v>
                </c:pt>
                <c:pt idx="47">
                  <c:v>324165</c:v>
                </c:pt>
                <c:pt idx="48">
                  <c:v>447245</c:v>
                </c:pt>
                <c:pt idx="49">
                  <c:v>460068</c:v>
                </c:pt>
                <c:pt idx="50">
                  <c:v>417629</c:v>
                </c:pt>
                <c:pt idx="51">
                  <c:v>356711</c:v>
                </c:pt>
                <c:pt idx="52">
                  <c:v>291935</c:v>
                </c:pt>
                <c:pt idx="53">
                  <c:v>307727</c:v>
                </c:pt>
                <c:pt idx="54">
                  <c:v>221212</c:v>
                </c:pt>
                <c:pt idx="55">
                  <c:v>162407</c:v>
                </c:pt>
                <c:pt idx="56">
                  <c:v>121985</c:v>
                </c:pt>
                <c:pt idx="57">
                  <c:v>93527.9</c:v>
                </c:pt>
                <c:pt idx="58">
                  <c:v>72936.100000000006</c:v>
                </c:pt>
                <c:pt idx="59">
                  <c:v>56912.800000000003</c:v>
                </c:pt>
                <c:pt idx="60">
                  <c:v>44572.9</c:v>
                </c:pt>
                <c:pt idx="61">
                  <c:v>34844.6</c:v>
                </c:pt>
                <c:pt idx="62">
                  <c:v>27087.1</c:v>
                </c:pt>
                <c:pt idx="63">
                  <c:v>20861.3</c:v>
                </c:pt>
                <c:pt idx="64">
                  <c:v>15855.2</c:v>
                </c:pt>
                <c:pt idx="65">
                  <c:v>11846.7</c:v>
                </c:pt>
                <c:pt idx="66">
                  <c:v>27553.1</c:v>
                </c:pt>
                <c:pt idx="67">
                  <c:v>16390.3</c:v>
                </c:pt>
                <c:pt idx="68">
                  <c:v>9592.52</c:v>
                </c:pt>
                <c:pt idx="69">
                  <c:v>7247.07</c:v>
                </c:pt>
                <c:pt idx="70">
                  <c:v>3723.96</c:v>
                </c:pt>
                <c:pt idx="71">
                  <c:v>2012.74</c:v>
                </c:pt>
                <c:pt idx="72">
                  <c:v>1533.59</c:v>
                </c:pt>
                <c:pt idx="73">
                  <c:v>849.06</c:v>
                </c:pt>
                <c:pt idx="74">
                  <c:v>477.06299999999999</c:v>
                </c:pt>
                <c:pt idx="75">
                  <c:v>2648.67</c:v>
                </c:pt>
                <c:pt idx="76">
                  <c:v>16995.099999999999</c:v>
                </c:pt>
                <c:pt idx="77">
                  <c:v>8033.93</c:v>
                </c:pt>
                <c:pt idx="78">
                  <c:v>3780.92</c:v>
                </c:pt>
                <c:pt idx="79">
                  <c:v>1646.84</c:v>
                </c:pt>
                <c:pt idx="80">
                  <c:v>653.71299999999997</c:v>
                </c:pt>
                <c:pt idx="81">
                  <c:v>233.66900000000001</c:v>
                </c:pt>
                <c:pt idx="82">
                  <c:v>64.766900000000007</c:v>
                </c:pt>
                <c:pt idx="83">
                  <c:v>14538.4</c:v>
                </c:pt>
                <c:pt idx="84">
                  <c:v>6663.16</c:v>
                </c:pt>
                <c:pt idx="85">
                  <c:v>2770.33</c:v>
                </c:pt>
                <c:pt idx="86">
                  <c:v>1032.08</c:v>
                </c:pt>
                <c:pt idx="87">
                  <c:v>346.209</c:v>
                </c:pt>
                <c:pt idx="88">
                  <c:v>95.410600000000002</c:v>
                </c:pt>
                <c:pt idx="89">
                  <c:v>11.4062</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40059.9</c:v>
                </c:pt>
                <c:pt idx="112">
                  <c:v>17316.2</c:v>
                </c:pt>
                <c:pt idx="113">
                  <c:v>83667.399999999994</c:v>
                </c:pt>
                <c:pt idx="114">
                  <c:v>395958</c:v>
                </c:pt>
                <c:pt idx="115">
                  <c:v>198801</c:v>
                </c:pt>
                <c:pt idx="116">
                  <c:v>96447.3</c:v>
                </c:pt>
                <c:pt idx="117">
                  <c:v>45291.7</c:v>
                </c:pt>
                <c:pt idx="118">
                  <c:v>20346.400000000001</c:v>
                </c:pt>
                <c:pt idx="119">
                  <c:v>8664.83</c:v>
                </c:pt>
                <c:pt idx="120">
                  <c:v>3492.63</c:v>
                </c:pt>
                <c:pt idx="121">
                  <c:v>1328.85</c:v>
                </c:pt>
                <c:pt idx="122">
                  <c:v>469.95100000000002</c:v>
                </c:pt>
                <c:pt idx="123">
                  <c:v>146.511</c:v>
                </c:pt>
                <c:pt idx="124">
                  <c:v>30.834199999999999</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125090</c:v>
                </c:pt>
                <c:pt idx="148">
                  <c:v>62038.6</c:v>
                </c:pt>
                <c:pt idx="149">
                  <c:v>29991.200000000001</c:v>
                </c:pt>
                <c:pt idx="150">
                  <c:v>14108.4</c:v>
                </c:pt>
                <c:pt idx="151">
                  <c:v>6295.41</c:v>
                </c:pt>
                <c:pt idx="152">
                  <c:v>2648.95</c:v>
                </c:pt>
                <c:pt idx="153">
                  <c:v>1044.4100000000001</c:v>
                </c:pt>
                <c:pt idx="154">
                  <c:v>378.48099999999999</c:v>
                </c:pt>
                <c:pt idx="155">
                  <c:v>118.604</c:v>
                </c:pt>
                <c:pt idx="156">
                  <c:v>14.011100000000001</c:v>
                </c:pt>
                <c:pt idx="157">
                  <c:v>0</c:v>
                </c:pt>
                <c:pt idx="158">
                  <c:v>0</c:v>
                </c:pt>
                <c:pt idx="159">
                  <c:v>0</c:v>
                </c:pt>
                <c:pt idx="160">
                  <c:v>0</c:v>
                </c:pt>
                <c:pt idx="161">
                  <c:v>254781</c:v>
                </c:pt>
                <c:pt idx="162">
                  <c:v>125279</c:v>
                </c:pt>
                <c:pt idx="163">
                  <c:v>60397.9</c:v>
                </c:pt>
                <c:pt idx="164">
                  <c:v>28086.5</c:v>
                </c:pt>
                <c:pt idx="165">
                  <c:v>12406.9</c:v>
                </c:pt>
                <c:pt idx="166">
                  <c:v>5171.38</c:v>
                </c:pt>
                <c:pt idx="167">
                  <c:v>2333.83</c:v>
                </c:pt>
                <c:pt idx="168">
                  <c:v>898.27200000000005</c:v>
                </c:pt>
                <c:pt idx="169">
                  <c:v>329.03800000000001</c:v>
                </c:pt>
                <c:pt idx="170">
                  <c:v>97.340100000000007</c:v>
                </c:pt>
                <c:pt idx="171">
                  <c:v>0</c:v>
                </c:pt>
                <c:pt idx="172">
                  <c:v>0</c:v>
                </c:pt>
                <c:pt idx="173">
                  <c:v>0</c:v>
                </c:pt>
                <c:pt idx="174">
                  <c:v>163447</c:v>
                </c:pt>
                <c:pt idx="175">
                  <c:v>80613</c:v>
                </c:pt>
                <c:pt idx="176">
                  <c:v>38954.199999999997</c:v>
                </c:pt>
                <c:pt idx="177">
                  <c:v>18261.599999999999</c:v>
                </c:pt>
                <c:pt idx="178">
                  <c:v>8138.37</c:v>
                </c:pt>
                <c:pt idx="179">
                  <c:v>3422.24</c:v>
                </c:pt>
                <c:pt idx="180">
                  <c:v>1349.81</c:v>
                </c:pt>
                <c:pt idx="181">
                  <c:v>491.27199999999999</c:v>
                </c:pt>
                <c:pt idx="182">
                  <c:v>166.61699999999999</c:v>
                </c:pt>
                <c:pt idx="183">
                  <c:v>33.875100000000003</c:v>
                </c:pt>
                <c:pt idx="184">
                  <c:v>0</c:v>
                </c:pt>
                <c:pt idx="185">
                  <c:v>0</c:v>
                </c:pt>
                <c:pt idx="186">
                  <c:v>0</c:v>
                </c:pt>
                <c:pt idx="187">
                  <c:v>0</c:v>
                </c:pt>
                <c:pt idx="188">
                  <c:v>0</c:v>
                </c:pt>
                <c:pt idx="189">
                  <c:v>0</c:v>
                </c:pt>
                <c:pt idx="190">
                  <c:v>0</c:v>
                </c:pt>
                <c:pt idx="191">
                  <c:v>0</c:v>
                </c:pt>
                <c:pt idx="192">
                  <c:v>0</c:v>
                </c:pt>
                <c:pt idx="193">
                  <c:v>77168.600000000006</c:v>
                </c:pt>
                <c:pt idx="194">
                  <c:v>36650.699999999997</c:v>
                </c:pt>
                <c:pt idx="195">
                  <c:v>17242.8</c:v>
                </c:pt>
                <c:pt idx="196">
                  <c:v>9672.67</c:v>
                </c:pt>
                <c:pt idx="197">
                  <c:v>3742.22</c:v>
                </c:pt>
                <c:pt idx="198">
                  <c:v>1387.96</c:v>
                </c:pt>
                <c:pt idx="199">
                  <c:v>484.99700000000001</c:v>
                </c:pt>
              </c:numCache>
            </c:numRef>
          </c:yVal>
          <c:smooth val="1"/>
        </c:ser>
        <c:ser>
          <c:idx val="1"/>
          <c:order val="1"/>
          <c:tx>
            <c:strRef>
              <c:f>Total!$C$1</c:f>
              <c:strCache>
                <c:ptCount val="1"/>
                <c:pt idx="0">
                  <c:v>P2</c:v>
                </c:pt>
              </c:strCache>
            </c:strRef>
          </c:tx>
          <c:spPr>
            <a:ln w="19050" cap="rnd">
              <a:solidFill>
                <a:schemeClr val="accent2"/>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Total!$C$2:$C$201</c:f>
              <c:numCache>
                <c:formatCode>0.00E+00</c:formatCode>
                <c:ptCount val="200"/>
                <c:pt idx="0">
                  <c:v>1177600</c:v>
                </c:pt>
                <c:pt idx="1">
                  <c:v>1143520</c:v>
                </c:pt>
                <c:pt idx="2">
                  <c:v>942638</c:v>
                </c:pt>
                <c:pt idx="3">
                  <c:v>668581</c:v>
                </c:pt>
                <c:pt idx="4">
                  <c:v>405414</c:v>
                </c:pt>
                <c:pt idx="5">
                  <c:v>202008</c:v>
                </c:pt>
                <c:pt idx="6">
                  <c:v>82283.899999999994</c:v>
                </c:pt>
                <c:pt idx="7">
                  <c:v>30449.599999999999</c:v>
                </c:pt>
                <c:pt idx="8">
                  <c:v>10832.7</c:v>
                </c:pt>
                <c:pt idx="9">
                  <c:v>3756.36</c:v>
                </c:pt>
                <c:pt idx="10">
                  <c:v>1267.8699999999999</c:v>
                </c:pt>
                <c:pt idx="11">
                  <c:v>407.83600000000001</c:v>
                </c:pt>
                <c:pt idx="12">
                  <c:v>123.724</c:v>
                </c:pt>
                <c:pt idx="13">
                  <c:v>15.311999999999999</c:v>
                </c:pt>
                <c:pt idx="14">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2"/>
          <c:order val="2"/>
          <c:tx>
            <c:strRef>
              <c:f>Total!$D$1</c:f>
              <c:strCache>
                <c:ptCount val="1"/>
                <c:pt idx="0">
                  <c:v>P3</c:v>
                </c:pt>
              </c:strCache>
            </c:strRef>
          </c:tx>
          <c:spPr>
            <a:ln w="19050" cap="rnd">
              <a:solidFill>
                <a:schemeClr val="accent3"/>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Total!$D$2:$D$201</c:f>
              <c:numCache>
                <c:formatCode>0.00E+00</c:formatCode>
                <c:ptCount val="200"/>
                <c:pt idx="0">
                  <c:v>1177300</c:v>
                </c:pt>
                <c:pt idx="1">
                  <c:v>1143170</c:v>
                </c:pt>
                <c:pt idx="2">
                  <c:v>944070</c:v>
                </c:pt>
                <c:pt idx="3">
                  <c:v>708864</c:v>
                </c:pt>
                <c:pt idx="4">
                  <c:v>809990</c:v>
                </c:pt>
                <c:pt idx="5">
                  <c:v>1666490</c:v>
                </c:pt>
                <c:pt idx="6">
                  <c:v>1158180</c:v>
                </c:pt>
                <c:pt idx="7">
                  <c:v>531249</c:v>
                </c:pt>
                <c:pt idx="8">
                  <c:v>233428</c:v>
                </c:pt>
                <c:pt idx="9">
                  <c:v>120954</c:v>
                </c:pt>
                <c:pt idx="10">
                  <c:v>91261</c:v>
                </c:pt>
                <c:pt idx="11">
                  <c:v>99646</c:v>
                </c:pt>
                <c:pt idx="12">
                  <c:v>130834</c:v>
                </c:pt>
                <c:pt idx="13">
                  <c:v>182612</c:v>
                </c:pt>
                <c:pt idx="14">
                  <c:v>290722</c:v>
                </c:pt>
                <c:pt idx="15">
                  <c:v>408511</c:v>
                </c:pt>
                <c:pt idx="16">
                  <c:v>564696</c:v>
                </c:pt>
                <c:pt idx="17">
                  <c:v>680881</c:v>
                </c:pt>
                <c:pt idx="18">
                  <c:v>797871</c:v>
                </c:pt>
                <c:pt idx="19">
                  <c:v>909722</c:v>
                </c:pt>
                <c:pt idx="20">
                  <c:v>905049</c:v>
                </c:pt>
                <c:pt idx="21">
                  <c:v>852896</c:v>
                </c:pt>
                <c:pt idx="22">
                  <c:v>770311</c:v>
                </c:pt>
                <c:pt idx="23">
                  <c:v>672675</c:v>
                </c:pt>
                <c:pt idx="24">
                  <c:v>584488</c:v>
                </c:pt>
                <c:pt idx="25">
                  <c:v>489908</c:v>
                </c:pt>
                <c:pt idx="26">
                  <c:v>410651</c:v>
                </c:pt>
                <c:pt idx="27">
                  <c:v>344343</c:v>
                </c:pt>
                <c:pt idx="28">
                  <c:v>523035</c:v>
                </c:pt>
                <c:pt idx="29">
                  <c:v>373984</c:v>
                </c:pt>
                <c:pt idx="30">
                  <c:v>272042</c:v>
                </c:pt>
                <c:pt idx="31">
                  <c:v>205034</c:v>
                </c:pt>
                <c:pt idx="32">
                  <c:v>159476</c:v>
                </c:pt>
                <c:pt idx="33">
                  <c:v>127058</c:v>
                </c:pt>
                <c:pt idx="34">
                  <c:v>102714</c:v>
                </c:pt>
                <c:pt idx="35">
                  <c:v>83517.2</c:v>
                </c:pt>
                <c:pt idx="36">
                  <c:v>67745</c:v>
                </c:pt>
                <c:pt idx="37">
                  <c:v>54628.800000000003</c:v>
                </c:pt>
                <c:pt idx="38">
                  <c:v>43681.7</c:v>
                </c:pt>
                <c:pt idx="39">
                  <c:v>34247.300000000003</c:v>
                </c:pt>
                <c:pt idx="40">
                  <c:v>26280.9</c:v>
                </c:pt>
                <c:pt idx="41">
                  <c:v>19715.7</c:v>
                </c:pt>
                <c:pt idx="42">
                  <c:v>19011.8</c:v>
                </c:pt>
                <c:pt idx="43">
                  <c:v>11346.1</c:v>
                </c:pt>
                <c:pt idx="44" formatCode="General">
                  <c:v>6315.78</c:v>
                </c:pt>
                <c:pt idx="45">
                  <c:v>3377.59</c:v>
                </c:pt>
                <c:pt idx="46">
                  <c:v>1743.24</c:v>
                </c:pt>
                <c:pt idx="47" formatCode="General">
                  <c:v>869.28899999999999</c:v>
                </c:pt>
                <c:pt idx="48">
                  <c:v>418.84899999999999</c:v>
                </c:pt>
                <c:pt idx="49" formatCode="General">
                  <c:v>172.148</c:v>
                </c:pt>
                <c:pt idx="50" formatCode="General">
                  <c:v>87616.6</c:v>
                </c:pt>
                <c:pt idx="51" formatCode="General">
                  <c:v>48726.400000000001</c:v>
                </c:pt>
                <c:pt idx="52" formatCode="General">
                  <c:v>25411.9</c:v>
                </c:pt>
                <c:pt idx="53" formatCode="General">
                  <c:v>12554</c:v>
                </c:pt>
                <c:pt idx="54" formatCode="General">
                  <c:v>72540</c:v>
                </c:pt>
                <c:pt idx="55" formatCode="General">
                  <c:v>39320.199999999997</c:v>
                </c:pt>
                <c:pt idx="56" formatCode="General">
                  <c:v>20159.599999999999</c:v>
                </c:pt>
                <c:pt idx="57" formatCode="General">
                  <c:v>9767.83</c:v>
                </c:pt>
                <c:pt idx="58" formatCode="General">
                  <c:v>4431.54</c:v>
                </c:pt>
                <c:pt idx="59" formatCode="General">
                  <c:v>1881.58</c:v>
                </c:pt>
                <c:pt idx="60" formatCode="General">
                  <c:v>740.90800000000002</c:v>
                </c:pt>
                <c:pt idx="61" formatCode="General">
                  <c:v>10039.5</c:v>
                </c:pt>
                <c:pt idx="62" formatCode="General">
                  <c:v>5160.49</c:v>
                </c:pt>
                <c:pt idx="63" formatCode="General">
                  <c:v>2144.15</c:v>
                </c:pt>
                <c:pt idx="64" formatCode="General">
                  <c:v>823.82100000000003</c:v>
                </c:pt>
                <c:pt idx="65" formatCode="General">
                  <c:v>284.29500000000002</c:v>
                </c:pt>
                <c:pt idx="66" formatCode="General">
                  <c:v>78.431200000000004</c:v>
                </c:pt>
                <c:pt idx="67" formatCode="General">
                  <c:v>0</c:v>
                </c:pt>
                <c:pt idx="68" formatCode="General">
                  <c:v>4956.5200000000004</c:v>
                </c:pt>
                <c:pt idx="69" formatCode="General">
                  <c:v>2216.9899999999998</c:v>
                </c:pt>
                <c:pt idx="70" formatCode="General">
                  <c:v>840.48199999999997</c:v>
                </c:pt>
                <c:pt idx="71" formatCode="General">
                  <c:v>273.58699999999999</c:v>
                </c:pt>
                <c:pt idx="72" formatCode="General">
                  <c:v>75.306399999999996</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12.2331</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3"/>
          <c:order val="3"/>
          <c:tx>
            <c:strRef>
              <c:f>Total!$E$1</c:f>
              <c:strCache>
                <c:ptCount val="1"/>
                <c:pt idx="0">
                  <c:v>P4</c:v>
                </c:pt>
              </c:strCache>
            </c:strRef>
          </c:tx>
          <c:spPr>
            <a:ln w="19050" cap="rnd">
              <a:solidFill>
                <a:schemeClr val="accent4"/>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Total!$E$2:$E$201</c:f>
              <c:numCache>
                <c:formatCode>0.00E+00</c:formatCode>
                <c:ptCount val="200"/>
                <c:pt idx="0">
                  <c:v>191.55199999999999</c:v>
                </c:pt>
                <c:pt idx="1">
                  <c:v>105.92</c:v>
                </c:pt>
                <c:pt idx="2">
                  <c:v>19.1249</c:v>
                </c:pt>
                <c:pt idx="3">
                  <c:v>0</c:v>
                </c:pt>
                <c:pt idx="4">
                  <c:v>0</c:v>
                </c:pt>
                <c:pt idx="5">
                  <c:v>570.67399999999998</c:v>
                </c:pt>
                <c:pt idx="6">
                  <c:v>169.626</c:v>
                </c:pt>
                <c:pt idx="7">
                  <c:v>107.67400000000001</c:v>
                </c:pt>
                <c:pt idx="8">
                  <c:v>24.217199999999998</c:v>
                </c:pt>
                <c:pt idx="9">
                  <c:v>0</c:v>
                </c:pt>
                <c:pt idx="10">
                  <c:v>0</c:v>
                </c:pt>
                <c:pt idx="11">
                  <c:v>0</c:v>
                </c:pt>
                <c:pt idx="12">
                  <c:v>0</c:v>
                </c:pt>
                <c:pt idx="13">
                  <c:v>45.434199999999997</c:v>
                </c:pt>
                <c:pt idx="14">
                  <c:v>67.941299999999998</c:v>
                </c:pt>
                <c:pt idx="15">
                  <c:v>17.877600000000001</c:v>
                </c:pt>
                <c:pt idx="16">
                  <c:v>0</c:v>
                </c:pt>
                <c:pt idx="17">
                  <c:v>11.895200000000001</c:v>
                </c:pt>
                <c:pt idx="18">
                  <c:v>0</c:v>
                </c:pt>
                <c:pt idx="19">
                  <c:v>0</c:v>
                </c:pt>
                <c:pt idx="20">
                  <c:v>0</c:v>
                </c:pt>
                <c:pt idx="21">
                  <c:v>0</c:v>
                </c:pt>
                <c:pt idx="22">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c:v>0</c:v>
                </c:pt>
                <c:pt idx="68">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13.3757</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4"/>
          <c:order val="4"/>
          <c:tx>
            <c:strRef>
              <c:f>Total!$F$1</c:f>
              <c:strCache>
                <c:ptCount val="1"/>
                <c:pt idx="0">
                  <c:v>P5</c:v>
                </c:pt>
              </c:strCache>
            </c:strRef>
          </c:tx>
          <c:spPr>
            <a:ln w="19050" cap="rnd">
              <a:solidFill>
                <a:schemeClr val="accent5"/>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Total!$F$2:$F$201</c:f>
              <c:numCache>
                <c:formatCode>0.00E+00</c:formatCode>
                <c:ptCount val="200"/>
                <c:pt idx="0">
                  <c:v>77.915099999999995</c:v>
                </c:pt>
                <c:pt idx="1">
                  <c:v>42.895299999999999</c:v>
                </c:pt>
                <c:pt idx="2">
                  <c:v>19.299499999999998</c:v>
                </c:pt>
                <c:pt idx="3">
                  <c:v>0</c:v>
                </c:pt>
                <c:pt idx="4">
                  <c:v>0</c:v>
                </c:pt>
                <c:pt idx="5">
                  <c:v>0</c:v>
                </c:pt>
                <c:pt idx="6">
                  <c:v>0</c:v>
                </c:pt>
                <c:pt idx="7">
                  <c:v>0</c:v>
                </c:pt>
                <c:pt idx="8">
                  <c:v>0</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c:v>0</c:v>
                </c:pt>
                <c:pt idx="98" formatCode="General">
                  <c:v>0</c:v>
                </c:pt>
                <c:pt idx="99">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12.807499999999999</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15.4321</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5"/>
          <c:order val="5"/>
          <c:tx>
            <c:strRef>
              <c:f>Total!$G$1</c:f>
              <c:strCache>
                <c:ptCount val="1"/>
                <c:pt idx="0">
                  <c:v>P6</c:v>
                </c:pt>
              </c:strCache>
            </c:strRef>
          </c:tx>
          <c:spPr>
            <a:ln w="19050" cap="rnd">
              <a:solidFill>
                <a:schemeClr val="accent6"/>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Total!$G$2:$G$201</c:f>
              <c:numCache>
                <c:formatCode>0.00E+00</c:formatCode>
                <c:ptCount val="200"/>
                <c:pt idx="0">
                  <c:v>49.356999999999999</c:v>
                </c:pt>
                <c:pt idx="1">
                  <c:v>17.987100000000002</c:v>
                </c:pt>
                <c:pt idx="2">
                  <c:v>0</c:v>
                </c:pt>
                <c:pt idx="3">
                  <c:v>0</c:v>
                </c:pt>
                <c:pt idx="4">
                  <c:v>121.91</c:v>
                </c:pt>
                <c:pt idx="5">
                  <c:v>605.90499999999997</c:v>
                </c:pt>
                <c:pt idx="6">
                  <c:v>460.36</c:v>
                </c:pt>
                <c:pt idx="7">
                  <c:v>211.46799999999999</c:v>
                </c:pt>
                <c:pt idx="8">
                  <c:v>96.952299999999994</c:v>
                </c:pt>
                <c:pt idx="9">
                  <c:v>21.716200000000001</c:v>
                </c:pt>
                <c:pt idx="10">
                  <c:v>0</c:v>
                </c:pt>
                <c:pt idx="11">
                  <c:v>0</c:v>
                </c:pt>
                <c:pt idx="12">
                  <c:v>35.098500000000001</c:v>
                </c:pt>
                <c:pt idx="13">
                  <c:v>20.1677</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236.97800000000001</c:v>
                </c:pt>
                <c:pt idx="46">
                  <c:v>279.32499999999999</c:v>
                </c:pt>
                <c:pt idx="47">
                  <c:v>152.25800000000001</c:v>
                </c:pt>
                <c:pt idx="48">
                  <c:v>79.171099999999996</c:v>
                </c:pt>
                <c:pt idx="49">
                  <c:v>39.577100000000002</c:v>
                </c:pt>
                <c:pt idx="50">
                  <c:v>19.124099999999999</c:v>
                </c:pt>
                <c:pt idx="51">
                  <c:v>0</c:v>
                </c:pt>
                <c:pt idx="52">
                  <c:v>0</c:v>
                </c:pt>
                <c:pt idx="53">
                  <c:v>0</c:v>
                </c:pt>
                <c:pt idx="54">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5311.2</c:v>
                </c:pt>
                <c:pt idx="68" formatCode="General">
                  <c:v>3726.04</c:v>
                </c:pt>
                <c:pt idx="69" formatCode="General">
                  <c:v>2435.65</c:v>
                </c:pt>
                <c:pt idx="70" formatCode="General">
                  <c:v>1366.66</c:v>
                </c:pt>
                <c:pt idx="71" formatCode="General">
                  <c:v>692.50599999999997</c:v>
                </c:pt>
                <c:pt idx="72" formatCode="General">
                  <c:v>328.66300000000001</c:v>
                </c:pt>
                <c:pt idx="73" formatCode="General">
                  <c:v>139.744</c:v>
                </c:pt>
                <c:pt idx="74" formatCode="General">
                  <c:v>49.218200000000003</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22.912400000000002</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6"/>
          <c:order val="6"/>
          <c:tx>
            <c:strRef>
              <c:f>Total!$H$1</c:f>
              <c:strCache>
                <c:ptCount val="1"/>
                <c:pt idx="0">
                  <c:v>P7</c:v>
                </c:pt>
              </c:strCache>
            </c:strRef>
          </c:tx>
          <c:spPr>
            <a:ln w="19050" cap="rnd">
              <a:solidFill>
                <a:schemeClr val="accent1">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Total!$H$2:$H$201</c:f>
              <c:numCache>
                <c:formatCode>0.00E+00</c:formatCode>
                <c:ptCount val="200"/>
                <c:pt idx="0">
                  <c:v>40.384700000000002</c:v>
                </c:pt>
                <c:pt idx="1">
                  <c:v>0</c:v>
                </c:pt>
                <c:pt idx="2" formatCode="General">
                  <c:v>113.998</c:v>
                </c:pt>
                <c:pt idx="3" formatCode="General">
                  <c:v>19.763300000000001</c:v>
                </c:pt>
                <c:pt idx="4" formatCode="General">
                  <c:v>0</c:v>
                </c:pt>
                <c:pt idx="5" formatCode="General">
                  <c:v>0</c:v>
                </c:pt>
                <c:pt idx="6" formatCode="General">
                  <c:v>0</c:v>
                </c:pt>
                <c:pt idx="7" formatCode="General">
                  <c:v>0</c:v>
                </c:pt>
                <c:pt idx="8" formatCode="General">
                  <c:v>0</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7"/>
          <c:order val="7"/>
          <c:tx>
            <c:strRef>
              <c:f>Total!$I$1</c:f>
              <c:strCache>
                <c:ptCount val="1"/>
                <c:pt idx="0">
                  <c:v>P8</c:v>
                </c:pt>
              </c:strCache>
            </c:strRef>
          </c:tx>
          <c:spPr>
            <a:ln w="19050" cap="rnd">
              <a:solidFill>
                <a:schemeClr val="accent2">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Total!$I$2:$I$201</c:f>
              <c:numCache>
                <c:formatCode>0.00E+00</c:formatCode>
                <c:ptCount val="200"/>
                <c:pt idx="0">
                  <c:v>935.23299999999995</c:v>
                </c:pt>
                <c:pt idx="1">
                  <c:v>54341.3</c:v>
                </c:pt>
                <c:pt idx="2">
                  <c:v>2129220</c:v>
                </c:pt>
                <c:pt idx="3">
                  <c:v>49485000</c:v>
                </c:pt>
                <c:pt idx="4">
                  <c:v>579469000</c:v>
                </c:pt>
                <c:pt idx="5">
                  <c:v>1252910000</c:v>
                </c:pt>
                <c:pt idx="6">
                  <c:v>541861000</c:v>
                </c:pt>
                <c:pt idx="7">
                  <c:v>150487000</c:v>
                </c:pt>
                <c:pt idx="8">
                  <c:v>37519200</c:v>
                </c:pt>
                <c:pt idx="9">
                  <c:v>9571700</c:v>
                </c:pt>
                <c:pt idx="10">
                  <c:v>3052570</c:v>
                </c:pt>
                <c:pt idx="11">
                  <c:v>1537690</c:v>
                </c:pt>
                <c:pt idx="12">
                  <c:v>1154910</c:v>
                </c:pt>
                <c:pt idx="13">
                  <c:v>1024030</c:v>
                </c:pt>
                <c:pt idx="14" formatCode="General">
                  <c:v>949463</c:v>
                </c:pt>
                <c:pt idx="15" formatCode="General">
                  <c:v>896532</c:v>
                </c:pt>
                <c:pt idx="16" formatCode="General">
                  <c:v>830304</c:v>
                </c:pt>
                <c:pt idx="17" formatCode="General">
                  <c:v>697435</c:v>
                </c:pt>
                <c:pt idx="18" formatCode="General">
                  <c:v>575557</c:v>
                </c:pt>
                <c:pt idx="19" formatCode="General">
                  <c:v>409814</c:v>
                </c:pt>
                <c:pt idx="20" formatCode="General">
                  <c:v>272314</c:v>
                </c:pt>
                <c:pt idx="21" formatCode="General">
                  <c:v>170444</c:v>
                </c:pt>
                <c:pt idx="22" formatCode="General">
                  <c:v>101909</c:v>
                </c:pt>
                <c:pt idx="23" formatCode="General">
                  <c:v>58801.7</c:v>
                </c:pt>
                <c:pt idx="24" formatCode="General">
                  <c:v>33138.199999999997</c:v>
                </c:pt>
                <c:pt idx="25" formatCode="General">
                  <c:v>18491.7</c:v>
                </c:pt>
                <c:pt idx="26" formatCode="General">
                  <c:v>13517.5</c:v>
                </c:pt>
                <c:pt idx="27" formatCode="General">
                  <c:v>6356.78</c:v>
                </c:pt>
                <c:pt idx="28" formatCode="General">
                  <c:v>3263.36</c:v>
                </c:pt>
                <c:pt idx="29" formatCode="General">
                  <c:v>43671.9</c:v>
                </c:pt>
                <c:pt idx="30" formatCode="General">
                  <c:v>14375.6</c:v>
                </c:pt>
                <c:pt idx="31" formatCode="General">
                  <c:v>4575.53</c:v>
                </c:pt>
                <c:pt idx="32" formatCode="General">
                  <c:v>1415.59</c:v>
                </c:pt>
                <c:pt idx="33" formatCode="General">
                  <c:v>447.99700000000001</c:v>
                </c:pt>
                <c:pt idx="34" formatCode="General">
                  <c:v>135.363</c:v>
                </c:pt>
                <c:pt idx="35" formatCode="General">
                  <c:v>0</c:v>
                </c:pt>
                <c:pt idx="36" formatCode="General">
                  <c:v>2061.2600000000002</c:v>
                </c:pt>
                <c:pt idx="37" formatCode="General">
                  <c:v>357.178</c:v>
                </c:pt>
                <c:pt idx="38" formatCode="General">
                  <c:v>52.643799999999999</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423.98200000000003</c:v>
                </c:pt>
                <c:pt idx="58" formatCode="General">
                  <c:v>66.341700000000003</c:v>
                </c:pt>
                <c:pt idx="59" formatCode="General">
                  <c:v>0</c:v>
                </c:pt>
                <c:pt idx="60" formatCode="General">
                  <c:v>0</c:v>
                </c:pt>
                <c:pt idx="61" formatCode="General">
                  <c:v>0</c:v>
                </c:pt>
                <c:pt idx="62" formatCode="General">
                  <c:v>31354.6</c:v>
                </c:pt>
                <c:pt idx="63" formatCode="General">
                  <c:v>13747.8</c:v>
                </c:pt>
                <c:pt idx="64" formatCode="General">
                  <c:v>5503.2</c:v>
                </c:pt>
                <c:pt idx="65" formatCode="General">
                  <c:v>2109.4699999999998</c:v>
                </c:pt>
                <c:pt idx="66" formatCode="General">
                  <c:v>821.65300000000002</c:v>
                </c:pt>
                <c:pt idx="67" formatCode="General">
                  <c:v>333.63</c:v>
                </c:pt>
                <c:pt idx="68" formatCode="General">
                  <c:v>140.35499999999999</c:v>
                </c:pt>
                <c:pt idx="69" formatCode="General">
                  <c:v>90.498699999999999</c:v>
                </c:pt>
                <c:pt idx="70" formatCode="General">
                  <c:v>0</c:v>
                </c:pt>
                <c:pt idx="71" formatCode="General">
                  <c:v>0</c:v>
                </c:pt>
                <c:pt idx="72" formatCode="General">
                  <c:v>0</c:v>
                </c:pt>
                <c:pt idx="73" formatCode="General">
                  <c:v>0</c:v>
                </c:pt>
                <c:pt idx="74" formatCode="General">
                  <c:v>0</c:v>
                </c:pt>
                <c:pt idx="75" formatCode="General">
                  <c:v>0</c:v>
                </c:pt>
                <c:pt idx="76" formatCode="General">
                  <c:v>131.066</c:v>
                </c:pt>
                <c:pt idx="77" formatCode="General">
                  <c:v>13.6312</c:v>
                </c:pt>
                <c:pt idx="78" formatCode="General">
                  <c:v>0</c:v>
                </c:pt>
                <c:pt idx="79" formatCode="General">
                  <c:v>0</c:v>
                </c:pt>
                <c:pt idx="80" formatCode="General">
                  <c:v>0</c:v>
                </c:pt>
                <c:pt idx="81" formatCode="General">
                  <c:v>16.539000000000001</c:v>
                </c:pt>
                <c:pt idx="82" formatCode="General">
                  <c:v>21.861000000000001</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8"/>
          <c:order val="8"/>
          <c:tx>
            <c:strRef>
              <c:f>Total!$J$1</c:f>
              <c:strCache>
                <c:ptCount val="1"/>
                <c:pt idx="0">
                  <c:v>P9</c:v>
                </c:pt>
              </c:strCache>
            </c:strRef>
          </c:tx>
          <c:spPr>
            <a:ln w="19050" cap="rnd">
              <a:solidFill>
                <a:schemeClr val="accent3">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Total!$J$2:$J$201</c:f>
              <c:numCache>
                <c:formatCode>0.00E+00</c:formatCode>
                <c:ptCount val="200"/>
                <c:pt idx="0">
                  <c:v>585.68600000000004</c:v>
                </c:pt>
                <c:pt idx="1">
                  <c:v>30083.7</c:v>
                </c:pt>
                <c:pt idx="2">
                  <c:v>1358070</c:v>
                </c:pt>
                <c:pt idx="3">
                  <c:v>42822800</c:v>
                </c:pt>
                <c:pt idx="4">
                  <c:v>847752000</c:v>
                </c:pt>
                <c:pt idx="5">
                  <c:v>3948340000</c:v>
                </c:pt>
                <c:pt idx="6">
                  <c:v>3875520000</c:v>
                </c:pt>
                <c:pt idx="7">
                  <c:v>3213670000</c:v>
                </c:pt>
                <c:pt idx="8">
                  <c:v>2981350000</c:v>
                </c:pt>
                <c:pt idx="9">
                  <c:v>2926190000</c:v>
                </c:pt>
                <c:pt idx="10">
                  <c:v>2922950000</c:v>
                </c:pt>
                <c:pt idx="11">
                  <c:v>2931270000</c:v>
                </c:pt>
                <c:pt idx="12">
                  <c:v>2939770000</c:v>
                </c:pt>
                <c:pt idx="13">
                  <c:v>2945010000</c:v>
                </c:pt>
                <c:pt idx="14">
                  <c:v>2944140000</c:v>
                </c:pt>
                <c:pt idx="15">
                  <c:v>2932060000</c:v>
                </c:pt>
                <c:pt idx="16">
                  <c:v>2899720000</c:v>
                </c:pt>
                <c:pt idx="17">
                  <c:v>2835980000</c:v>
                </c:pt>
                <c:pt idx="18">
                  <c:v>2736710000</c:v>
                </c:pt>
                <c:pt idx="19">
                  <c:v>2615960000</c:v>
                </c:pt>
                <c:pt idx="20">
                  <c:v>2499210000</c:v>
                </c:pt>
                <c:pt idx="21">
                  <c:v>2405150000</c:v>
                </c:pt>
                <c:pt idx="22">
                  <c:v>2338510000</c:v>
                </c:pt>
                <c:pt idx="23">
                  <c:v>2293230000</c:v>
                </c:pt>
                <c:pt idx="24">
                  <c:v>2261140000</c:v>
                </c:pt>
                <c:pt idx="25">
                  <c:v>2243410000</c:v>
                </c:pt>
                <c:pt idx="26">
                  <c:v>2237740000</c:v>
                </c:pt>
                <c:pt idx="27">
                  <c:v>2236290000</c:v>
                </c:pt>
                <c:pt idx="28">
                  <c:v>2235750000</c:v>
                </c:pt>
                <c:pt idx="29">
                  <c:v>2235410000</c:v>
                </c:pt>
                <c:pt idx="30">
                  <c:v>2234690000</c:v>
                </c:pt>
                <c:pt idx="31">
                  <c:v>2233240000</c:v>
                </c:pt>
                <c:pt idx="32">
                  <c:v>2230730000</c:v>
                </c:pt>
                <c:pt idx="33">
                  <c:v>2226560000</c:v>
                </c:pt>
                <c:pt idx="34">
                  <c:v>2219800000</c:v>
                </c:pt>
                <c:pt idx="35">
                  <c:v>2202070000</c:v>
                </c:pt>
                <c:pt idx="36">
                  <c:v>2160340000</c:v>
                </c:pt>
                <c:pt idx="37">
                  <c:v>2089740000</c:v>
                </c:pt>
                <c:pt idx="38">
                  <c:v>1982830000</c:v>
                </c:pt>
                <c:pt idx="39">
                  <c:v>1830430000</c:v>
                </c:pt>
                <c:pt idx="40">
                  <c:v>1632750000</c:v>
                </c:pt>
                <c:pt idx="41">
                  <c:v>1400030000</c:v>
                </c:pt>
                <c:pt idx="42">
                  <c:v>1149550000</c:v>
                </c:pt>
                <c:pt idx="43">
                  <c:v>919841000</c:v>
                </c:pt>
                <c:pt idx="44">
                  <c:v>749271000</c:v>
                </c:pt>
                <c:pt idx="45">
                  <c:v>626315000</c:v>
                </c:pt>
                <c:pt idx="46">
                  <c:v>535858000</c:v>
                </c:pt>
                <c:pt idx="47">
                  <c:v>467379000</c:v>
                </c:pt>
                <c:pt idx="48">
                  <c:v>414079000</c:v>
                </c:pt>
                <c:pt idx="49">
                  <c:v>371537000</c:v>
                </c:pt>
                <c:pt idx="50">
                  <c:v>336732000</c:v>
                </c:pt>
                <c:pt idx="51">
                  <c:v>307902000</c:v>
                </c:pt>
                <c:pt idx="52">
                  <c:v>283533000</c:v>
                </c:pt>
                <c:pt idx="53">
                  <c:v>262636000</c:v>
                </c:pt>
                <c:pt idx="54">
                  <c:v>244400000</c:v>
                </c:pt>
                <c:pt idx="55">
                  <c:v>228424000</c:v>
                </c:pt>
                <c:pt idx="56">
                  <c:v>214073000</c:v>
                </c:pt>
                <c:pt idx="57">
                  <c:v>201048000</c:v>
                </c:pt>
                <c:pt idx="58">
                  <c:v>188898000</c:v>
                </c:pt>
                <c:pt idx="59">
                  <c:v>177242000</c:v>
                </c:pt>
                <c:pt idx="60">
                  <c:v>165684000</c:v>
                </c:pt>
                <c:pt idx="61">
                  <c:v>153775000</c:v>
                </c:pt>
                <c:pt idx="62">
                  <c:v>141065000</c:v>
                </c:pt>
                <c:pt idx="63">
                  <c:v>127262000</c:v>
                </c:pt>
                <c:pt idx="64">
                  <c:v>112172000</c:v>
                </c:pt>
                <c:pt idx="65">
                  <c:v>96028900</c:v>
                </c:pt>
                <c:pt idx="66">
                  <c:v>79489300</c:v>
                </c:pt>
                <c:pt idx="67">
                  <c:v>63491100</c:v>
                </c:pt>
                <c:pt idx="68">
                  <c:v>48978700</c:v>
                </c:pt>
                <c:pt idx="69">
                  <c:v>36607700</c:v>
                </c:pt>
                <c:pt idx="70">
                  <c:v>26626900</c:v>
                </c:pt>
                <c:pt idx="71">
                  <c:v>18842300</c:v>
                </c:pt>
                <c:pt idx="72">
                  <c:v>13134500</c:v>
                </c:pt>
                <c:pt idx="73">
                  <c:v>9045130</c:v>
                </c:pt>
                <c:pt idx="74">
                  <c:v>6170000</c:v>
                </c:pt>
                <c:pt idx="75">
                  <c:v>4178030</c:v>
                </c:pt>
                <c:pt idx="76">
                  <c:v>2813480</c:v>
                </c:pt>
                <c:pt idx="77">
                  <c:v>1887370</c:v>
                </c:pt>
                <c:pt idx="78">
                  <c:v>1262370</c:v>
                </c:pt>
                <c:pt idx="79">
                  <c:v>842550</c:v>
                </c:pt>
                <c:pt idx="80">
                  <c:v>561503</c:v>
                </c:pt>
                <c:pt idx="81">
                  <c:v>373772</c:v>
                </c:pt>
                <c:pt idx="82">
                  <c:v>248621</c:v>
                </c:pt>
                <c:pt idx="83">
                  <c:v>165271</c:v>
                </c:pt>
                <c:pt idx="84">
                  <c:v>109848</c:v>
                </c:pt>
                <c:pt idx="85">
                  <c:v>72988.100000000006</c:v>
                </c:pt>
                <c:pt idx="86">
                  <c:v>48472.5</c:v>
                </c:pt>
                <c:pt idx="87">
                  <c:v>32185.1</c:v>
                </c:pt>
                <c:pt idx="88">
                  <c:v>21369.5</c:v>
                </c:pt>
                <c:pt idx="89">
                  <c:v>14188.5</c:v>
                </c:pt>
                <c:pt idx="90">
                  <c:v>9420.34</c:v>
                </c:pt>
                <c:pt idx="91">
                  <c:v>6254.34</c:v>
                </c:pt>
                <c:pt idx="92">
                  <c:v>4152.17</c:v>
                </c:pt>
                <c:pt idx="93">
                  <c:v>2747.59</c:v>
                </c:pt>
                <c:pt idx="94">
                  <c:v>1823.76</c:v>
                </c:pt>
                <c:pt idx="95">
                  <c:v>1203.5899999999999</c:v>
                </c:pt>
                <c:pt idx="96">
                  <c:v>790.75800000000004</c:v>
                </c:pt>
                <c:pt idx="97">
                  <c:v>515.46900000000005</c:v>
                </c:pt>
                <c:pt idx="98">
                  <c:v>341.91899999999998</c:v>
                </c:pt>
                <c:pt idx="99">
                  <c:v>219.53700000000001</c:v>
                </c:pt>
                <c:pt idx="100">
                  <c:v>137.149</c:v>
                </c:pt>
                <c:pt idx="101">
                  <c:v>80.809200000000004</c:v>
                </c:pt>
                <c:pt idx="102">
                  <c:v>52.662500000000001</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9"/>
          <c:order val="9"/>
          <c:tx>
            <c:strRef>
              <c:f>Total!$K$1</c:f>
              <c:strCache>
                <c:ptCount val="1"/>
                <c:pt idx="0">
                  <c:v>P10</c:v>
                </c:pt>
              </c:strCache>
            </c:strRef>
          </c:tx>
          <c:spPr>
            <a:ln w="19050" cap="rnd">
              <a:solidFill>
                <a:schemeClr val="accent4">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Total!$K$2:$K$201</c:f>
              <c:numCache>
                <c:formatCode>0.00E+00</c:formatCode>
                <c:ptCount val="200"/>
                <c:pt idx="0">
                  <c:v>55.189100000000003</c:v>
                </c:pt>
                <c:pt idx="1">
                  <c:v>188.553</c:v>
                </c:pt>
                <c:pt idx="2">
                  <c:v>80.815100000000001</c:v>
                </c:pt>
                <c:pt idx="3">
                  <c:v>82.4846</c:v>
                </c:pt>
                <c:pt idx="4">
                  <c:v>134.476</c:v>
                </c:pt>
                <c:pt idx="5">
                  <c:v>72.444599999999994</c:v>
                </c:pt>
                <c:pt idx="6">
                  <c:v>15.4474</c:v>
                </c:pt>
                <c:pt idx="7">
                  <c:v>282.57</c:v>
                </c:pt>
                <c:pt idx="8">
                  <c:v>68.993700000000004</c:v>
                </c:pt>
                <c:pt idx="9">
                  <c:v>16.845800000000001</c:v>
                </c:pt>
                <c:pt idx="10">
                  <c:v>0</c:v>
                </c:pt>
                <c:pt idx="11">
                  <c:v>0</c:v>
                </c:pt>
                <c:pt idx="12">
                  <c:v>0</c:v>
                </c:pt>
                <c:pt idx="13">
                  <c:v>0</c:v>
                </c:pt>
                <c:pt idx="14">
                  <c:v>0</c:v>
                </c:pt>
                <c:pt idx="15">
                  <c:v>141.70699999999999</c:v>
                </c:pt>
                <c:pt idx="16">
                  <c:v>34.599899999999998</c:v>
                </c:pt>
                <c:pt idx="17">
                  <c:v>13930.1</c:v>
                </c:pt>
                <c:pt idx="18">
                  <c:v>10958.3</c:v>
                </c:pt>
                <c:pt idx="19">
                  <c:v>8446.5</c:v>
                </c:pt>
                <c:pt idx="20">
                  <c:v>6490.41</c:v>
                </c:pt>
                <c:pt idx="21">
                  <c:v>4618.07</c:v>
                </c:pt>
                <c:pt idx="22">
                  <c:v>2947.45</c:v>
                </c:pt>
                <c:pt idx="23">
                  <c:v>1847.44</c:v>
                </c:pt>
                <c:pt idx="24">
                  <c:v>1064.9000000000001</c:v>
                </c:pt>
                <c:pt idx="25">
                  <c:v>581.34299999999996</c:v>
                </c:pt>
                <c:pt idx="26">
                  <c:v>563.25599999999997</c:v>
                </c:pt>
                <c:pt idx="27">
                  <c:v>203.839</c:v>
                </c:pt>
                <c:pt idx="28">
                  <c:v>90.311400000000006</c:v>
                </c:pt>
                <c:pt idx="29">
                  <c:v>23.956600000000002</c:v>
                </c:pt>
                <c:pt idx="30">
                  <c:v>0</c:v>
                </c:pt>
                <c:pt idx="31">
                  <c:v>0</c:v>
                </c:pt>
                <c:pt idx="32">
                  <c:v>0</c:v>
                </c:pt>
                <c:pt idx="33">
                  <c:v>0</c:v>
                </c:pt>
                <c:pt idx="34">
                  <c:v>0</c:v>
                </c:pt>
                <c:pt idx="35">
                  <c:v>30.6296</c:v>
                </c:pt>
                <c:pt idx="36">
                  <c:v>14.585800000000001</c:v>
                </c:pt>
                <c:pt idx="37">
                  <c:v>0</c:v>
                </c:pt>
                <c:pt idx="38">
                  <c:v>0</c:v>
                </c:pt>
                <c:pt idx="39">
                  <c:v>0</c:v>
                </c:pt>
                <c:pt idx="40">
                  <c:v>11.6876</c:v>
                </c:pt>
                <c:pt idx="41">
                  <c:v>0</c:v>
                </c:pt>
                <c:pt idx="42">
                  <c:v>0</c:v>
                </c:pt>
                <c:pt idx="43">
                  <c:v>0</c:v>
                </c:pt>
                <c:pt idx="44">
                  <c:v>18.456199999999999</c:v>
                </c:pt>
                <c:pt idx="45">
                  <c:v>0</c:v>
                </c:pt>
                <c:pt idx="46">
                  <c:v>0</c:v>
                </c:pt>
                <c:pt idx="47">
                  <c:v>0</c:v>
                </c:pt>
                <c:pt idx="48">
                  <c:v>0</c:v>
                </c:pt>
                <c:pt idx="49">
                  <c:v>0</c:v>
                </c:pt>
                <c:pt idx="50">
                  <c:v>0</c:v>
                </c:pt>
                <c:pt idx="51">
                  <c:v>0</c:v>
                </c:pt>
                <c:pt idx="52">
                  <c:v>154.52799999999999</c:v>
                </c:pt>
                <c:pt idx="53">
                  <c:v>28.2121</c:v>
                </c:pt>
                <c:pt idx="54">
                  <c:v>0</c:v>
                </c:pt>
                <c:pt idx="55">
                  <c:v>0</c:v>
                </c:pt>
                <c:pt idx="56">
                  <c:v>0</c:v>
                </c:pt>
                <c:pt idx="57">
                  <c:v>103.864</c:v>
                </c:pt>
                <c:pt idx="58">
                  <c:v>102.44799999999999</c:v>
                </c:pt>
                <c:pt idx="59">
                  <c:v>4300.12</c:v>
                </c:pt>
                <c:pt idx="60">
                  <c:v>4683.1000000000004</c:v>
                </c:pt>
                <c:pt idx="61">
                  <c:v>3240.29</c:v>
                </c:pt>
                <c:pt idx="62">
                  <c:v>2122.39</c:v>
                </c:pt>
                <c:pt idx="63">
                  <c:v>3147.83</c:v>
                </c:pt>
                <c:pt idx="64">
                  <c:v>1890.31</c:v>
                </c:pt>
                <c:pt idx="65">
                  <c:v>1011.85</c:v>
                </c:pt>
                <c:pt idx="66">
                  <c:v>520.06899999999996</c:v>
                </c:pt>
                <c:pt idx="67">
                  <c:v>254.952</c:v>
                </c:pt>
                <c:pt idx="68">
                  <c:v>5177.54</c:v>
                </c:pt>
                <c:pt idx="69">
                  <c:v>3771.46</c:v>
                </c:pt>
                <c:pt idx="70" formatCode="General">
                  <c:v>2515.1</c:v>
                </c:pt>
                <c:pt idx="71" formatCode="General">
                  <c:v>1456.23</c:v>
                </c:pt>
                <c:pt idx="72" formatCode="General">
                  <c:v>761.04499999999996</c:v>
                </c:pt>
                <c:pt idx="73" formatCode="General">
                  <c:v>375.25799999999998</c:v>
                </c:pt>
                <c:pt idx="74" formatCode="General">
                  <c:v>166.977</c:v>
                </c:pt>
                <c:pt idx="75" formatCode="General">
                  <c:v>62.683</c:v>
                </c:pt>
                <c:pt idx="76" formatCode="General">
                  <c:v>13.981299999999999</c:v>
                </c:pt>
                <c:pt idx="77" formatCode="General">
                  <c:v>0</c:v>
                </c:pt>
                <c:pt idx="78" formatCode="General">
                  <c:v>0</c:v>
                </c:pt>
                <c:pt idx="79" formatCode="General">
                  <c:v>0</c:v>
                </c:pt>
                <c:pt idx="80" formatCode="General">
                  <c:v>0</c:v>
                </c:pt>
                <c:pt idx="81" formatCode="General">
                  <c:v>0</c:v>
                </c:pt>
                <c:pt idx="82" formatCode="General">
                  <c:v>0</c:v>
                </c:pt>
                <c:pt idx="83" formatCode="General">
                  <c:v>21588.5</c:v>
                </c:pt>
                <c:pt idx="84" formatCode="General">
                  <c:v>17272.2</c:v>
                </c:pt>
                <c:pt idx="85" formatCode="General">
                  <c:v>13689.3</c:v>
                </c:pt>
                <c:pt idx="86" formatCode="General">
                  <c:v>34200.699999999997</c:v>
                </c:pt>
                <c:pt idx="87" formatCode="General">
                  <c:v>26546.3</c:v>
                </c:pt>
                <c:pt idx="88" formatCode="General">
                  <c:v>19972.5</c:v>
                </c:pt>
                <c:pt idx="89" formatCode="General">
                  <c:v>14194</c:v>
                </c:pt>
                <c:pt idx="90" formatCode="General">
                  <c:v>9384.57</c:v>
                </c:pt>
                <c:pt idx="91" formatCode="General">
                  <c:v>5787.7</c:v>
                </c:pt>
                <c:pt idx="92" formatCode="General">
                  <c:v>3364.3</c:v>
                </c:pt>
                <c:pt idx="93" formatCode="General">
                  <c:v>1853.97</c:v>
                </c:pt>
                <c:pt idx="94" formatCode="General">
                  <c:v>975.34799999999996</c:v>
                </c:pt>
                <c:pt idx="95" formatCode="General">
                  <c:v>488.10300000000001</c:v>
                </c:pt>
                <c:pt idx="96" formatCode="General">
                  <c:v>237.499</c:v>
                </c:pt>
                <c:pt idx="97" formatCode="General">
                  <c:v>102.334</c:v>
                </c:pt>
                <c:pt idx="98" formatCode="General">
                  <c:v>35.229599999999998</c:v>
                </c:pt>
                <c:pt idx="99" formatCode="General">
                  <c:v>0</c:v>
                </c:pt>
                <c:pt idx="100" formatCode="General">
                  <c:v>0</c:v>
                </c:pt>
                <c:pt idx="101" formatCode="General">
                  <c:v>0</c:v>
                </c:pt>
                <c:pt idx="102" formatCode="General">
                  <c:v>0</c:v>
                </c:pt>
                <c:pt idx="103" formatCode="General">
                  <c:v>27172</c:v>
                </c:pt>
                <c:pt idx="104" formatCode="General">
                  <c:v>21425</c:v>
                </c:pt>
                <c:pt idx="105" formatCode="General">
                  <c:v>15256.8</c:v>
                </c:pt>
                <c:pt idx="106" formatCode="General">
                  <c:v>9749.4500000000007</c:v>
                </c:pt>
                <c:pt idx="107" formatCode="General">
                  <c:v>5707.34</c:v>
                </c:pt>
                <c:pt idx="108" formatCode="General">
                  <c:v>3129.39</c:v>
                </c:pt>
                <c:pt idx="109" formatCode="General">
                  <c:v>1624.94</c:v>
                </c:pt>
                <c:pt idx="110" formatCode="General">
                  <c:v>814.92899999999997</c:v>
                </c:pt>
                <c:pt idx="111" formatCode="General">
                  <c:v>386.91399999999999</c:v>
                </c:pt>
                <c:pt idx="112" formatCode="General">
                  <c:v>66254.100000000006</c:v>
                </c:pt>
                <c:pt idx="113" formatCode="General">
                  <c:v>73340.800000000003</c:v>
                </c:pt>
                <c:pt idx="114" formatCode="General">
                  <c:v>146537</c:v>
                </c:pt>
                <c:pt idx="115" formatCode="General">
                  <c:v>114380</c:v>
                </c:pt>
                <c:pt idx="116" formatCode="General">
                  <c:v>89142.7</c:v>
                </c:pt>
                <c:pt idx="117" formatCode="General">
                  <c:v>152770</c:v>
                </c:pt>
                <c:pt idx="118" formatCode="General">
                  <c:v>217053</c:v>
                </c:pt>
                <c:pt idx="119" formatCode="General">
                  <c:v>162603</c:v>
                </c:pt>
                <c:pt idx="120" formatCode="General">
                  <c:v>169183</c:v>
                </c:pt>
                <c:pt idx="121" formatCode="General">
                  <c:v>134843</c:v>
                </c:pt>
                <c:pt idx="122" formatCode="General">
                  <c:v>85149.3</c:v>
                </c:pt>
                <c:pt idx="123" formatCode="General">
                  <c:v>54304.800000000003</c:v>
                </c:pt>
                <c:pt idx="124" formatCode="General">
                  <c:v>35250.199999999997</c:v>
                </c:pt>
                <c:pt idx="125" formatCode="General">
                  <c:v>62064.6</c:v>
                </c:pt>
                <c:pt idx="126" formatCode="General">
                  <c:v>191574</c:v>
                </c:pt>
                <c:pt idx="127" formatCode="General">
                  <c:v>146475</c:v>
                </c:pt>
                <c:pt idx="128" formatCode="General">
                  <c:v>108575</c:v>
                </c:pt>
                <c:pt idx="129" formatCode="General">
                  <c:v>76929.7</c:v>
                </c:pt>
                <c:pt idx="130" formatCode="General">
                  <c:v>51675.1</c:v>
                </c:pt>
                <c:pt idx="131" formatCode="General">
                  <c:v>32881.5</c:v>
                </c:pt>
                <c:pt idx="132" formatCode="General">
                  <c:v>146384</c:v>
                </c:pt>
                <c:pt idx="133" formatCode="General">
                  <c:v>114745</c:v>
                </c:pt>
                <c:pt idx="134" formatCode="General">
                  <c:v>90327.1</c:v>
                </c:pt>
                <c:pt idx="135" formatCode="General">
                  <c:v>70224.3</c:v>
                </c:pt>
                <c:pt idx="136" formatCode="General">
                  <c:v>52642.6</c:v>
                </c:pt>
                <c:pt idx="137" formatCode="General">
                  <c:v>37460.1</c:v>
                </c:pt>
                <c:pt idx="138" formatCode="General">
                  <c:v>25199.3</c:v>
                </c:pt>
                <c:pt idx="139" formatCode="General">
                  <c:v>16087.1</c:v>
                </c:pt>
                <c:pt idx="140" formatCode="General">
                  <c:v>9783.39</c:v>
                </c:pt>
                <c:pt idx="141" formatCode="General">
                  <c:v>5717.51</c:v>
                </c:pt>
                <c:pt idx="142" formatCode="General">
                  <c:v>179727</c:v>
                </c:pt>
                <c:pt idx="143" formatCode="General">
                  <c:v>123670</c:v>
                </c:pt>
                <c:pt idx="144" formatCode="General">
                  <c:v>87237.7</c:v>
                </c:pt>
                <c:pt idx="145" formatCode="General">
                  <c:v>61166.400000000001</c:v>
                </c:pt>
                <c:pt idx="146" formatCode="General">
                  <c:v>41193.699999999997</c:v>
                </c:pt>
                <c:pt idx="147" formatCode="General">
                  <c:v>26317.7</c:v>
                </c:pt>
                <c:pt idx="148" formatCode="General">
                  <c:v>16735.8</c:v>
                </c:pt>
                <c:pt idx="149" formatCode="General">
                  <c:v>9494.2099999999991</c:v>
                </c:pt>
                <c:pt idx="150" formatCode="General">
                  <c:v>206919</c:v>
                </c:pt>
                <c:pt idx="151" formatCode="General">
                  <c:v>161863</c:v>
                </c:pt>
                <c:pt idx="152" formatCode="General">
                  <c:v>129892</c:v>
                </c:pt>
                <c:pt idx="153" formatCode="General">
                  <c:v>104874</c:v>
                </c:pt>
                <c:pt idx="154" formatCode="General">
                  <c:v>103436</c:v>
                </c:pt>
                <c:pt idx="155" formatCode="General">
                  <c:v>71181.600000000006</c:v>
                </c:pt>
                <c:pt idx="156" formatCode="General">
                  <c:v>50677.3</c:v>
                </c:pt>
                <c:pt idx="157" formatCode="General">
                  <c:v>35401.1</c:v>
                </c:pt>
                <c:pt idx="158" formatCode="General">
                  <c:v>23835.7</c:v>
                </c:pt>
                <c:pt idx="159" formatCode="General">
                  <c:v>330035</c:v>
                </c:pt>
                <c:pt idx="160" formatCode="General">
                  <c:v>240253</c:v>
                </c:pt>
                <c:pt idx="161" formatCode="General">
                  <c:v>179582</c:v>
                </c:pt>
                <c:pt idx="162" formatCode="General">
                  <c:v>214387</c:v>
                </c:pt>
                <c:pt idx="163" formatCode="General">
                  <c:v>155727</c:v>
                </c:pt>
                <c:pt idx="164" formatCode="General">
                  <c:v>108590</c:v>
                </c:pt>
                <c:pt idx="165" formatCode="General">
                  <c:v>74746.7</c:v>
                </c:pt>
                <c:pt idx="166" formatCode="General">
                  <c:v>50735.6</c:v>
                </c:pt>
                <c:pt idx="167" formatCode="General">
                  <c:v>33643.800000000003</c:v>
                </c:pt>
                <c:pt idx="168" formatCode="General">
                  <c:v>21647.8</c:v>
                </c:pt>
                <c:pt idx="169" formatCode="General">
                  <c:v>13472.2</c:v>
                </c:pt>
                <c:pt idx="170" formatCode="General">
                  <c:v>8123.43</c:v>
                </c:pt>
                <c:pt idx="171" formatCode="General">
                  <c:v>4744.37</c:v>
                </c:pt>
                <c:pt idx="172" formatCode="General">
                  <c:v>79152.7</c:v>
                </c:pt>
                <c:pt idx="173" formatCode="General">
                  <c:v>325850</c:v>
                </c:pt>
                <c:pt idx="174" formatCode="General">
                  <c:v>255848</c:v>
                </c:pt>
                <c:pt idx="175" formatCode="General">
                  <c:v>400618</c:v>
                </c:pt>
                <c:pt idx="176" formatCode="General">
                  <c:v>303433</c:v>
                </c:pt>
                <c:pt idx="177" formatCode="General">
                  <c:v>322996</c:v>
                </c:pt>
                <c:pt idx="178" formatCode="General">
                  <c:v>241538</c:v>
                </c:pt>
                <c:pt idx="179" formatCode="General">
                  <c:v>265274</c:v>
                </c:pt>
                <c:pt idx="180" formatCode="General">
                  <c:v>196067</c:v>
                </c:pt>
                <c:pt idx="181" formatCode="General">
                  <c:v>138716</c:v>
                </c:pt>
                <c:pt idx="182" formatCode="General">
                  <c:v>92592.6</c:v>
                </c:pt>
                <c:pt idx="183" formatCode="General">
                  <c:v>58195.5</c:v>
                </c:pt>
                <c:pt idx="184" formatCode="General">
                  <c:v>34675.5</c:v>
                </c:pt>
                <c:pt idx="185" formatCode="General">
                  <c:v>19753.599999999999</c:v>
                </c:pt>
                <c:pt idx="186" formatCode="General">
                  <c:v>105296</c:v>
                </c:pt>
                <c:pt idx="187" formatCode="General">
                  <c:v>82876.899999999994</c:v>
                </c:pt>
                <c:pt idx="188" formatCode="General">
                  <c:v>65445.8</c:v>
                </c:pt>
                <c:pt idx="189" formatCode="General">
                  <c:v>92727.8</c:v>
                </c:pt>
                <c:pt idx="190" formatCode="General">
                  <c:v>91001.4</c:v>
                </c:pt>
                <c:pt idx="191" formatCode="General">
                  <c:v>52984.2</c:v>
                </c:pt>
                <c:pt idx="192" formatCode="General">
                  <c:v>29074.9</c:v>
                </c:pt>
                <c:pt idx="193" formatCode="General">
                  <c:v>49194.2</c:v>
                </c:pt>
                <c:pt idx="194" formatCode="General">
                  <c:v>82048.3</c:v>
                </c:pt>
                <c:pt idx="195" formatCode="General">
                  <c:v>57881.5</c:v>
                </c:pt>
                <c:pt idx="196" formatCode="General">
                  <c:v>142385</c:v>
                </c:pt>
                <c:pt idx="197" formatCode="General">
                  <c:v>108919</c:v>
                </c:pt>
                <c:pt idx="198" formatCode="General">
                  <c:v>83197.399999999994</c:v>
                </c:pt>
                <c:pt idx="199" formatCode="General">
                  <c:v>63852.5</c:v>
                </c:pt>
              </c:numCache>
            </c:numRef>
          </c:yVal>
          <c:smooth val="1"/>
        </c:ser>
        <c:ser>
          <c:idx val="10"/>
          <c:order val="10"/>
          <c:tx>
            <c:strRef>
              <c:f>Total!$L$1</c:f>
              <c:strCache>
                <c:ptCount val="1"/>
                <c:pt idx="0">
                  <c:v>P11</c:v>
                </c:pt>
              </c:strCache>
            </c:strRef>
          </c:tx>
          <c:spPr>
            <a:ln w="19050" cap="rnd">
              <a:solidFill>
                <a:schemeClr val="accent5">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Total!$L$2:$L$201</c:f>
              <c:numCache>
                <c:formatCode>0.00E+00</c:formatCode>
                <c:ptCount val="200"/>
                <c:pt idx="0">
                  <c:v>62.097099999999998</c:v>
                </c:pt>
                <c:pt idx="1">
                  <c:v>101.504</c:v>
                </c:pt>
                <c:pt idx="2">
                  <c:v>67.9739</c:v>
                </c:pt>
                <c:pt idx="3">
                  <c:v>16.2775</c:v>
                </c:pt>
                <c:pt idx="4">
                  <c:v>0</c:v>
                </c:pt>
                <c:pt idx="5">
                  <c:v>0</c:v>
                </c:pt>
                <c:pt idx="6">
                  <c:v>0</c:v>
                </c:pt>
                <c:pt idx="7">
                  <c:v>0</c:v>
                </c:pt>
                <c:pt idx="8">
                  <c:v>118.72</c:v>
                </c:pt>
                <c:pt idx="9">
                  <c:v>28.429400000000001</c:v>
                </c:pt>
                <c:pt idx="10">
                  <c:v>0</c:v>
                </c:pt>
                <c:pt idx="11">
                  <c:v>0</c:v>
                </c:pt>
                <c:pt idx="12">
                  <c:v>0</c:v>
                </c:pt>
                <c:pt idx="13">
                  <c:v>0</c:v>
                </c:pt>
                <c:pt idx="14">
                  <c:v>0</c:v>
                </c:pt>
                <c:pt idx="15">
                  <c:v>0</c:v>
                </c:pt>
                <c:pt idx="16">
                  <c:v>30408.7</c:v>
                </c:pt>
                <c:pt idx="17">
                  <c:v>23958.7</c:v>
                </c:pt>
                <c:pt idx="18">
                  <c:v>18781.099999999999</c:v>
                </c:pt>
                <c:pt idx="19">
                  <c:v>14166.2</c:v>
                </c:pt>
                <c:pt idx="20">
                  <c:v>10055.1</c:v>
                </c:pt>
                <c:pt idx="21">
                  <c:v>6580.54</c:v>
                </c:pt>
                <c:pt idx="22">
                  <c:v>18605.400000000001</c:v>
                </c:pt>
                <c:pt idx="23">
                  <c:v>13759.4</c:v>
                </c:pt>
                <c:pt idx="24">
                  <c:v>10375.6</c:v>
                </c:pt>
                <c:pt idx="25">
                  <c:v>7894.69</c:v>
                </c:pt>
                <c:pt idx="26">
                  <c:v>6185.21</c:v>
                </c:pt>
                <c:pt idx="27">
                  <c:v>4568.72</c:v>
                </c:pt>
                <c:pt idx="28">
                  <c:v>3398.09</c:v>
                </c:pt>
                <c:pt idx="29">
                  <c:v>2344.61</c:v>
                </c:pt>
                <c:pt idx="30">
                  <c:v>1547.82</c:v>
                </c:pt>
                <c:pt idx="31">
                  <c:v>981.48299999999995</c:v>
                </c:pt>
                <c:pt idx="32">
                  <c:v>597.06200000000001</c:v>
                </c:pt>
                <c:pt idx="33">
                  <c:v>346.18799999999999</c:v>
                </c:pt>
                <c:pt idx="34">
                  <c:v>178.39</c:v>
                </c:pt>
                <c:pt idx="35">
                  <c:v>82.950199999999995</c:v>
                </c:pt>
                <c:pt idx="36">
                  <c:v>18.952000000000002</c:v>
                </c:pt>
                <c:pt idx="37">
                  <c:v>0</c:v>
                </c:pt>
                <c:pt idx="38">
                  <c:v>0</c:v>
                </c:pt>
                <c:pt idx="39">
                  <c:v>0</c:v>
                </c:pt>
                <c:pt idx="40">
                  <c:v>0</c:v>
                </c:pt>
                <c:pt idx="41">
                  <c:v>0</c:v>
                </c:pt>
                <c:pt idx="42">
                  <c:v>0</c:v>
                </c:pt>
                <c:pt idx="43">
                  <c:v>0</c:v>
                </c:pt>
                <c:pt idx="44">
                  <c:v>0</c:v>
                </c:pt>
                <c:pt idx="45">
                  <c:v>0</c:v>
                </c:pt>
                <c:pt idx="46">
                  <c:v>0</c:v>
                </c:pt>
                <c:pt idx="47">
                  <c:v>0</c:v>
                </c:pt>
                <c:pt idx="48">
                  <c:v>84026.4</c:v>
                </c:pt>
                <c:pt idx="49">
                  <c:v>66912.3</c:v>
                </c:pt>
                <c:pt idx="50">
                  <c:v>50360.3</c:v>
                </c:pt>
                <c:pt idx="51">
                  <c:v>34044.1</c:v>
                </c:pt>
                <c:pt idx="52">
                  <c:v>20781.400000000001</c:v>
                </c:pt>
                <c:pt idx="53">
                  <c:v>11718.4</c:v>
                </c:pt>
                <c:pt idx="54">
                  <c:v>6223.58</c:v>
                </c:pt>
                <c:pt idx="55">
                  <c:v>3169.13</c:v>
                </c:pt>
                <c:pt idx="56">
                  <c:v>1553.13</c:v>
                </c:pt>
                <c:pt idx="57">
                  <c:v>733.69600000000003</c:v>
                </c:pt>
                <c:pt idx="58">
                  <c:v>338.92099999999999</c:v>
                </c:pt>
                <c:pt idx="59">
                  <c:v>143.07499999999999</c:v>
                </c:pt>
                <c:pt idx="60">
                  <c:v>50.454900000000002</c:v>
                </c:pt>
                <c:pt idx="61">
                  <c:v>167200</c:v>
                </c:pt>
                <c:pt idx="62">
                  <c:v>131755</c:v>
                </c:pt>
                <c:pt idx="63">
                  <c:v>99042.3</c:v>
                </c:pt>
                <c:pt idx="64">
                  <c:v>68678.2</c:v>
                </c:pt>
                <c:pt idx="65">
                  <c:v>43804.3</c:v>
                </c:pt>
                <c:pt idx="66">
                  <c:v>26001.8</c:v>
                </c:pt>
                <c:pt idx="67">
                  <c:v>14569.5</c:v>
                </c:pt>
                <c:pt idx="68">
                  <c:v>7802.73</c:v>
                </c:pt>
                <c:pt idx="69">
                  <c:v>4023.17</c:v>
                </c:pt>
                <c:pt idx="70">
                  <c:v>2018.48</c:v>
                </c:pt>
                <c:pt idx="71" formatCode="General">
                  <c:v>979.68899999999996</c:v>
                </c:pt>
                <c:pt idx="72" formatCode="General">
                  <c:v>457.53800000000001</c:v>
                </c:pt>
                <c:pt idx="73" formatCode="General">
                  <c:v>200.101</c:v>
                </c:pt>
                <c:pt idx="74" formatCode="General">
                  <c:v>75.542900000000003</c:v>
                </c:pt>
                <c:pt idx="75" formatCode="General">
                  <c:v>17.908899999999999</c:v>
                </c:pt>
                <c:pt idx="76" formatCode="General">
                  <c:v>0</c:v>
                </c:pt>
                <c:pt idx="77" formatCode="General">
                  <c:v>0</c:v>
                </c:pt>
                <c:pt idx="78" formatCode="General">
                  <c:v>32.301600000000001</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198.43</c:v>
                </c:pt>
                <c:pt idx="93" formatCode="General">
                  <c:v>47.517400000000002</c:v>
                </c:pt>
                <c:pt idx="94" formatCode="General">
                  <c:v>11.3788</c:v>
                </c:pt>
                <c:pt idx="95" formatCode="General">
                  <c:v>0</c:v>
                </c:pt>
                <c:pt idx="96" formatCode="General">
                  <c:v>0</c:v>
                </c:pt>
                <c:pt idx="97" formatCode="General">
                  <c:v>0</c:v>
                </c:pt>
                <c:pt idx="98" formatCode="General">
                  <c:v>19.494700000000002</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6179.11</c:v>
                </c:pt>
                <c:pt idx="132" formatCode="General">
                  <c:v>4130.1899999999996</c:v>
                </c:pt>
                <c:pt idx="133" formatCode="General">
                  <c:v>1922.75</c:v>
                </c:pt>
                <c:pt idx="134" formatCode="General">
                  <c:v>818.31</c:v>
                </c:pt>
                <c:pt idx="135" formatCode="General">
                  <c:v>322.46600000000001</c:v>
                </c:pt>
                <c:pt idx="136" formatCode="General">
                  <c:v>108.52200000000001</c:v>
                </c:pt>
                <c:pt idx="137" formatCode="General">
                  <c:v>38.633000000000003</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551682</c:v>
                </c:pt>
                <c:pt idx="146" formatCode="General">
                  <c:v>442510</c:v>
                </c:pt>
                <c:pt idx="147" formatCode="General">
                  <c:v>352681</c:v>
                </c:pt>
                <c:pt idx="148" formatCode="General">
                  <c:v>284334</c:v>
                </c:pt>
                <c:pt idx="149" formatCode="General">
                  <c:v>215847</c:v>
                </c:pt>
                <c:pt idx="150" formatCode="General">
                  <c:v>155798</c:v>
                </c:pt>
                <c:pt idx="151" formatCode="General">
                  <c:v>106731</c:v>
                </c:pt>
                <c:pt idx="152" formatCode="General">
                  <c:v>69568.7</c:v>
                </c:pt>
                <c:pt idx="153" formatCode="General">
                  <c:v>43331.9</c:v>
                </c:pt>
                <c:pt idx="154" formatCode="General">
                  <c:v>25914.6</c:v>
                </c:pt>
                <c:pt idx="155" formatCode="General">
                  <c:v>14966.6</c:v>
                </c:pt>
                <c:pt idx="156" formatCode="General">
                  <c:v>8375.73</c:v>
                </c:pt>
                <c:pt idx="157" formatCode="General">
                  <c:v>4558.57</c:v>
                </c:pt>
                <c:pt idx="158" formatCode="General">
                  <c:v>2426.37</c:v>
                </c:pt>
                <c:pt idx="159" formatCode="General">
                  <c:v>1255.33</c:v>
                </c:pt>
                <c:pt idx="160" formatCode="General">
                  <c:v>629.23699999999997</c:v>
                </c:pt>
                <c:pt idx="161" formatCode="General">
                  <c:v>300.79500000000002</c:v>
                </c:pt>
                <c:pt idx="162" formatCode="General">
                  <c:v>131.73699999999999</c:v>
                </c:pt>
                <c:pt idx="163" formatCode="General">
                  <c:v>47.223100000000002</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15.544600000000001</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1041.68</c:v>
                </c:pt>
                <c:pt idx="195" formatCode="General">
                  <c:v>249.446</c:v>
                </c:pt>
                <c:pt idx="196" formatCode="General">
                  <c:v>59.734099999999998</c:v>
                </c:pt>
                <c:pt idx="197" formatCode="General">
                  <c:v>14.3043</c:v>
                </c:pt>
                <c:pt idx="198" formatCode="General">
                  <c:v>0</c:v>
                </c:pt>
                <c:pt idx="199" formatCode="General">
                  <c:v>0</c:v>
                </c:pt>
              </c:numCache>
            </c:numRef>
          </c:yVal>
          <c:smooth val="1"/>
        </c:ser>
        <c:ser>
          <c:idx val="11"/>
          <c:order val="11"/>
          <c:tx>
            <c:strRef>
              <c:f>Total!$M$1</c:f>
              <c:strCache>
                <c:ptCount val="1"/>
                <c:pt idx="0">
                  <c:v>P12</c:v>
                </c:pt>
              </c:strCache>
            </c:strRef>
          </c:tx>
          <c:spPr>
            <a:ln w="19050" cap="rnd">
              <a:solidFill>
                <a:schemeClr val="accent6">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Total!$M$2:$M$201</c:f>
              <c:numCache>
                <c:formatCode>0.00E+00</c:formatCode>
                <c:ptCount val="200"/>
                <c:pt idx="0">
                  <c:v>81.172200000000004</c:v>
                </c:pt>
                <c:pt idx="1">
                  <c:v>24.045200000000001</c:v>
                </c:pt>
                <c:pt idx="2">
                  <c:v>0</c:v>
                </c:pt>
                <c:pt idx="3">
                  <c:v>63.318899999999999</c:v>
                </c:pt>
                <c:pt idx="4">
                  <c:v>43.565199999999997</c:v>
                </c:pt>
                <c:pt idx="5">
                  <c:v>61.664700000000003</c:v>
                </c:pt>
                <c:pt idx="6">
                  <c:v>11.9994</c:v>
                </c:pt>
                <c:pt idx="7">
                  <c:v>0</c:v>
                </c:pt>
                <c:pt idx="8" formatCode="General">
                  <c:v>0</c:v>
                </c:pt>
                <c:pt idx="9" formatCode="General">
                  <c:v>0</c:v>
                </c:pt>
                <c:pt idx="10" formatCode="General">
                  <c:v>0</c:v>
                </c:pt>
                <c:pt idx="11" formatCode="General">
                  <c:v>0</c:v>
                </c:pt>
                <c:pt idx="12" formatCode="General">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28.911899999999999</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508289</c:v>
                </c:pt>
                <c:pt idx="55">
                  <c:v>326651</c:v>
                </c:pt>
                <c:pt idx="56">
                  <c:v>108004</c:v>
                </c:pt>
                <c:pt idx="57">
                  <c:v>34783.1</c:v>
                </c:pt>
                <c:pt idx="58">
                  <c:v>507970</c:v>
                </c:pt>
                <c:pt idx="59">
                  <c:v>181146</c:v>
                </c:pt>
                <c:pt idx="60">
                  <c:v>62053.1</c:v>
                </c:pt>
                <c:pt idx="61">
                  <c:v>20761.599999999999</c:v>
                </c:pt>
                <c:pt idx="62">
                  <c:v>6884.02</c:v>
                </c:pt>
                <c:pt idx="63">
                  <c:v>2338.09</c:v>
                </c:pt>
                <c:pt idx="64">
                  <c:v>857.56899999999996</c:v>
                </c:pt>
                <c:pt idx="65">
                  <c:v>356.435</c:v>
                </c:pt>
                <c:pt idx="66">
                  <c:v>128.761</c:v>
                </c:pt>
                <c:pt idx="67">
                  <c:v>57.653500000000001</c:v>
                </c:pt>
                <c:pt idx="68">
                  <c:v>0</c:v>
                </c:pt>
                <c:pt idx="69">
                  <c:v>0</c:v>
                </c:pt>
                <c:pt idx="70">
                  <c:v>0</c:v>
                </c:pt>
                <c:pt idx="71">
                  <c:v>22392.6</c:v>
                </c:pt>
                <c:pt idx="72">
                  <c:v>6697.96</c:v>
                </c:pt>
                <c:pt idx="73">
                  <c:v>1726.05</c:v>
                </c:pt>
                <c:pt idx="74">
                  <c:v>381.096</c:v>
                </c:pt>
                <c:pt idx="75">
                  <c:v>70.500200000000007</c:v>
                </c:pt>
                <c:pt idx="76">
                  <c:v>0</c:v>
                </c:pt>
                <c:pt idx="77">
                  <c:v>0</c:v>
                </c:pt>
                <c:pt idx="78">
                  <c:v>0</c:v>
                </c:pt>
                <c:pt idx="79">
                  <c:v>0</c:v>
                </c:pt>
                <c:pt idx="80">
                  <c:v>0</c:v>
                </c:pt>
                <c:pt idx="81">
                  <c:v>0</c:v>
                </c:pt>
                <c:pt idx="82">
                  <c:v>0</c:v>
                </c:pt>
                <c:pt idx="83">
                  <c:v>0</c:v>
                </c:pt>
                <c:pt idx="84">
                  <c:v>0</c:v>
                </c:pt>
                <c:pt idx="85">
                  <c:v>0</c:v>
                </c:pt>
                <c:pt idx="86">
                  <c:v>0</c:v>
                </c:pt>
                <c:pt idx="87">
                  <c:v>0</c:v>
                </c:pt>
                <c:pt idx="88">
                  <c:v>29768.5</c:v>
                </c:pt>
                <c:pt idx="89">
                  <c:v>9086.7999999999993</c:v>
                </c:pt>
                <c:pt idx="90">
                  <c:v>2584.71</c:v>
                </c:pt>
                <c:pt idx="91">
                  <c:v>647.43299999999999</c:v>
                </c:pt>
                <c:pt idx="92">
                  <c:v>140.79300000000001</c:v>
                </c:pt>
                <c:pt idx="93">
                  <c:v>10.1287</c:v>
                </c:pt>
                <c:pt idx="94">
                  <c:v>0</c:v>
                </c:pt>
                <c:pt idx="95">
                  <c:v>0</c:v>
                </c:pt>
                <c:pt idx="96">
                  <c:v>0</c:v>
                </c:pt>
                <c:pt idx="97">
                  <c:v>0</c:v>
                </c:pt>
                <c:pt idx="98">
                  <c:v>0</c:v>
                </c:pt>
                <c:pt idx="99">
                  <c:v>0</c:v>
                </c:pt>
                <c:pt idx="100">
                  <c:v>0</c:v>
                </c:pt>
                <c:pt idx="101">
                  <c:v>0</c:v>
                </c:pt>
                <c:pt idx="102">
                  <c:v>0</c:v>
                </c:pt>
                <c:pt idx="103">
                  <c:v>0</c:v>
                </c:pt>
                <c:pt idx="104">
                  <c:v>0</c:v>
                </c:pt>
                <c:pt idx="105">
                  <c:v>0</c:v>
                </c:pt>
                <c:pt idx="106">
                  <c:v>11.0562</c:v>
                </c:pt>
                <c:pt idx="107">
                  <c:v>0</c:v>
                </c:pt>
                <c:pt idx="108">
                  <c:v>0</c:v>
                </c:pt>
                <c:pt idx="109">
                  <c:v>0</c:v>
                </c:pt>
                <c:pt idx="110">
                  <c:v>0</c:v>
                </c:pt>
                <c:pt idx="111">
                  <c:v>16828.900000000001</c:v>
                </c:pt>
                <c:pt idx="112">
                  <c:v>5031.84</c:v>
                </c:pt>
                <c:pt idx="113">
                  <c:v>1314.1</c:v>
                </c:pt>
                <c:pt idx="114">
                  <c:v>291.33499999999998</c:v>
                </c:pt>
                <c:pt idx="115">
                  <c:v>44.047699999999999</c:v>
                </c:pt>
                <c:pt idx="116">
                  <c:v>0</c:v>
                </c:pt>
                <c:pt idx="117">
                  <c:v>0</c:v>
                </c:pt>
                <c:pt idx="118">
                  <c:v>0</c:v>
                </c:pt>
                <c:pt idx="119">
                  <c:v>19476</c:v>
                </c:pt>
                <c:pt idx="120">
                  <c:v>5863.37</c:v>
                </c:pt>
                <c:pt idx="121">
                  <c:v>1616.12</c:v>
                </c:pt>
                <c:pt idx="122">
                  <c:v>391.76400000000001</c:v>
                </c:pt>
                <c:pt idx="123">
                  <c:v>73.767200000000003</c:v>
                </c:pt>
                <c:pt idx="124">
                  <c:v>0</c:v>
                </c:pt>
                <c:pt idx="125">
                  <c:v>1231950</c:v>
                </c:pt>
                <c:pt idx="126">
                  <c:v>1151340</c:v>
                </c:pt>
                <c:pt idx="127">
                  <c:v>900863</c:v>
                </c:pt>
                <c:pt idx="128">
                  <c:v>656290</c:v>
                </c:pt>
                <c:pt idx="129">
                  <c:v>463071</c:v>
                </c:pt>
                <c:pt idx="130">
                  <c:v>321932</c:v>
                </c:pt>
                <c:pt idx="131">
                  <c:v>222292</c:v>
                </c:pt>
                <c:pt idx="132">
                  <c:v>153012</c:v>
                </c:pt>
                <c:pt idx="133">
                  <c:v>105167</c:v>
                </c:pt>
                <c:pt idx="134">
                  <c:v>72225.3</c:v>
                </c:pt>
                <c:pt idx="135">
                  <c:v>49576.6</c:v>
                </c:pt>
                <c:pt idx="136">
                  <c:v>34015.9</c:v>
                </c:pt>
                <c:pt idx="137">
                  <c:v>23330</c:v>
                </c:pt>
                <c:pt idx="138">
                  <c:v>15994.7</c:v>
                </c:pt>
                <c:pt idx="139">
                  <c:v>59944.1</c:v>
                </c:pt>
                <c:pt idx="140">
                  <c:v>22826.1</c:v>
                </c:pt>
                <c:pt idx="141">
                  <c:v>9749.66</c:v>
                </c:pt>
                <c:pt idx="142">
                  <c:v>4802.9399999999996</c:v>
                </c:pt>
                <c:pt idx="143">
                  <c:v>2735.89</c:v>
                </c:pt>
                <c:pt idx="144">
                  <c:v>1724.06</c:v>
                </c:pt>
                <c:pt idx="145">
                  <c:v>1132.9000000000001</c:v>
                </c:pt>
                <c:pt idx="146">
                  <c:v>753.90300000000002</c:v>
                </c:pt>
                <c:pt idx="147">
                  <c:v>504.93200000000002</c:v>
                </c:pt>
                <c:pt idx="148">
                  <c:v>344.32</c:v>
                </c:pt>
                <c:pt idx="149">
                  <c:v>265.43900000000002</c:v>
                </c:pt>
                <c:pt idx="150">
                  <c:v>145.73699999999999</c:v>
                </c:pt>
                <c:pt idx="151">
                  <c:v>99.045199999999994</c:v>
                </c:pt>
                <c:pt idx="152">
                  <c:v>59.123100000000001</c:v>
                </c:pt>
                <c:pt idx="153">
                  <c:v>27.6602</c:v>
                </c:pt>
                <c:pt idx="154">
                  <c:v>0</c:v>
                </c:pt>
                <c:pt idx="155">
                  <c:v>96.641000000000005</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67.612200000000001</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12"/>
          <c:order val="12"/>
          <c:tx>
            <c:strRef>
              <c:f>Total!$N$1</c:f>
              <c:strCache>
                <c:ptCount val="1"/>
                <c:pt idx="0">
                  <c:v>P13</c:v>
                </c:pt>
              </c:strCache>
            </c:strRef>
          </c:tx>
          <c:spPr>
            <a:ln w="19050" cap="rnd">
              <a:solidFill>
                <a:schemeClr val="accent1">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Total!$N$2:$N$201</c:f>
              <c:numCache>
                <c:formatCode>0.00E+00</c:formatCode>
                <c:ptCount val="200"/>
                <c:pt idx="0">
                  <c:v>0</c:v>
                </c:pt>
                <c:pt idx="1">
                  <c:v>24.4681</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23.979600000000001</c:v>
                </c:pt>
                <c:pt idx="19">
                  <c:v>0</c:v>
                </c:pt>
                <c:pt idx="20">
                  <c:v>0</c:v>
                </c:pt>
                <c:pt idx="21">
                  <c:v>0</c:v>
                </c:pt>
                <c:pt idx="22">
                  <c:v>0</c:v>
                </c:pt>
                <c:pt idx="23">
                  <c:v>0</c:v>
                </c:pt>
                <c:pt idx="24">
                  <c:v>0</c:v>
                </c:pt>
                <c:pt idx="25">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13"/>
          <c:order val="13"/>
          <c:tx>
            <c:strRef>
              <c:f>Total!$O$1</c:f>
              <c:strCache>
                <c:ptCount val="1"/>
                <c:pt idx="0">
                  <c:v>P14</c:v>
                </c:pt>
              </c:strCache>
            </c:strRef>
          </c:tx>
          <c:spPr>
            <a:ln w="19050" cap="rnd">
              <a:solidFill>
                <a:schemeClr val="accent2">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Total!$O$2:$O$201</c:f>
              <c:numCache>
                <c:formatCode>0.00E+00</c:formatCode>
                <c:ptCount val="200"/>
                <c:pt idx="0">
                  <c:v>0</c:v>
                </c:pt>
                <c:pt idx="1">
                  <c:v>706.72199999999998</c:v>
                </c:pt>
                <c:pt idx="2" formatCode="General">
                  <c:v>37356.800000000003</c:v>
                </c:pt>
                <c:pt idx="3">
                  <c:v>1726610</c:v>
                </c:pt>
                <c:pt idx="4">
                  <c:v>55056800</c:v>
                </c:pt>
                <c:pt idx="5">
                  <c:v>461062000</c:v>
                </c:pt>
                <c:pt idx="6">
                  <c:v>640943000</c:v>
                </c:pt>
                <c:pt idx="7">
                  <c:v>617124000</c:v>
                </c:pt>
                <c:pt idx="8">
                  <c:v>581024000</c:v>
                </c:pt>
                <c:pt idx="9">
                  <c:v>545229000</c:v>
                </c:pt>
                <c:pt idx="10">
                  <c:v>511703000</c:v>
                </c:pt>
                <c:pt idx="11">
                  <c:v>481528000</c:v>
                </c:pt>
                <c:pt idx="12">
                  <c:v>454333000</c:v>
                </c:pt>
                <c:pt idx="13">
                  <c:v>429096000</c:v>
                </c:pt>
                <c:pt idx="14">
                  <c:v>404001000</c:v>
                </c:pt>
                <c:pt idx="15">
                  <c:v>376032000</c:v>
                </c:pt>
                <c:pt idx="16">
                  <c:v>340691000</c:v>
                </c:pt>
                <c:pt idx="17">
                  <c:v>293527000</c:v>
                </c:pt>
                <c:pt idx="18">
                  <c:v>234509000</c:v>
                </c:pt>
                <c:pt idx="19">
                  <c:v>171483000</c:v>
                </c:pt>
                <c:pt idx="20">
                  <c:v>115358000</c:v>
                </c:pt>
                <c:pt idx="21">
                  <c:v>72589700</c:v>
                </c:pt>
                <c:pt idx="22">
                  <c:v>43479400</c:v>
                </c:pt>
                <c:pt idx="23">
                  <c:v>25104400</c:v>
                </c:pt>
                <c:pt idx="24">
                  <c:v>14150500</c:v>
                </c:pt>
                <c:pt idx="25">
                  <c:v>7895810</c:v>
                </c:pt>
                <c:pt idx="26">
                  <c:v>4386740</c:v>
                </c:pt>
                <c:pt idx="27">
                  <c:v>2431250</c:v>
                </c:pt>
                <c:pt idx="28">
                  <c:v>1345980</c:v>
                </c:pt>
                <c:pt idx="29">
                  <c:v>744103</c:v>
                </c:pt>
                <c:pt idx="30">
                  <c:v>411116</c:v>
                </c:pt>
                <c:pt idx="31">
                  <c:v>226802</c:v>
                </c:pt>
                <c:pt idx="32">
                  <c:v>124939</c:v>
                </c:pt>
                <c:pt idx="33">
                  <c:v>68640.100000000006</c:v>
                </c:pt>
                <c:pt idx="34">
                  <c:v>37541.9</c:v>
                </c:pt>
                <c:pt idx="35">
                  <c:v>20390.3</c:v>
                </c:pt>
                <c:pt idx="36">
                  <c:v>10982.6</c:v>
                </c:pt>
                <c:pt idx="37">
                  <c:v>5859.33</c:v>
                </c:pt>
                <c:pt idx="38">
                  <c:v>3088.22</c:v>
                </c:pt>
                <c:pt idx="39">
                  <c:v>1598.6</c:v>
                </c:pt>
                <c:pt idx="40">
                  <c:v>800.08799999999997</c:v>
                </c:pt>
                <c:pt idx="41">
                  <c:v>387.77300000000002</c:v>
                </c:pt>
                <c:pt idx="42">
                  <c:v>172.25899999999999</c:v>
                </c:pt>
                <c:pt idx="43">
                  <c:v>65.4011</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14"/>
          <c:order val="14"/>
          <c:tx>
            <c:strRef>
              <c:f>Total!$P$1</c:f>
              <c:strCache>
                <c:ptCount val="1"/>
                <c:pt idx="0">
                  <c:v>P15</c:v>
                </c:pt>
              </c:strCache>
            </c:strRef>
          </c:tx>
          <c:spPr>
            <a:ln w="19050" cap="rnd">
              <a:solidFill>
                <a:schemeClr val="accent3">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Total!$P$2:$P$201</c:f>
              <c:numCache>
                <c:formatCode>0.00E+00</c:formatCode>
                <c:ptCount val="200"/>
                <c:pt idx="0">
                  <c:v>0</c:v>
                </c:pt>
                <c:pt idx="1">
                  <c:v>80.716800000000006</c:v>
                </c:pt>
                <c:pt idx="2">
                  <c:v>149.01900000000001</c:v>
                </c:pt>
                <c:pt idx="3">
                  <c:v>72.885400000000004</c:v>
                </c:pt>
                <c:pt idx="4">
                  <c:v>83.296700000000001</c:v>
                </c:pt>
                <c:pt idx="5">
                  <c:v>151.81700000000001</c:v>
                </c:pt>
                <c:pt idx="6">
                  <c:v>1007.08</c:v>
                </c:pt>
                <c:pt idx="7">
                  <c:v>545.46100000000001</c:v>
                </c:pt>
                <c:pt idx="8" formatCode="General">
                  <c:v>250.63900000000001</c:v>
                </c:pt>
                <c:pt idx="9" formatCode="General">
                  <c:v>97.624899999999997</c:v>
                </c:pt>
                <c:pt idx="10" formatCode="General">
                  <c:v>63.355200000000004</c:v>
                </c:pt>
                <c:pt idx="11" formatCode="General">
                  <c:v>16.357099999999999</c:v>
                </c:pt>
                <c:pt idx="12" formatCode="General">
                  <c:v>0</c:v>
                </c:pt>
                <c:pt idx="13" formatCode="General">
                  <c:v>32.193399999999997</c:v>
                </c:pt>
                <c:pt idx="14" formatCode="General">
                  <c:v>0</c:v>
                </c:pt>
                <c:pt idx="15" formatCode="General">
                  <c:v>0</c:v>
                </c:pt>
                <c:pt idx="16" formatCode="General">
                  <c:v>0</c:v>
                </c:pt>
                <c:pt idx="17" formatCode="General">
                  <c:v>58.038200000000003</c:v>
                </c:pt>
                <c:pt idx="18" formatCode="General">
                  <c:v>14.9057</c:v>
                </c:pt>
                <c:pt idx="19" formatCode="General">
                  <c:v>0</c:v>
                </c:pt>
                <c:pt idx="20" formatCode="General">
                  <c:v>0</c:v>
                </c:pt>
                <c:pt idx="21">
                  <c:v>49.571399999999997</c:v>
                </c:pt>
                <c:pt idx="22">
                  <c:v>81.760000000000005</c:v>
                </c:pt>
                <c:pt idx="23">
                  <c:v>21.248200000000001</c:v>
                </c:pt>
                <c:pt idx="24">
                  <c:v>219.91200000000001</c:v>
                </c:pt>
                <c:pt idx="25">
                  <c:v>78.414100000000005</c:v>
                </c:pt>
                <c:pt idx="26">
                  <c:v>31.351099999999999</c:v>
                </c:pt>
                <c:pt idx="27">
                  <c:v>10.1069</c:v>
                </c:pt>
                <c:pt idx="28">
                  <c:v>0</c:v>
                </c:pt>
                <c:pt idx="29">
                  <c:v>0</c:v>
                </c:pt>
                <c:pt idx="30">
                  <c:v>0</c:v>
                </c:pt>
                <c:pt idx="31">
                  <c:v>0</c:v>
                </c:pt>
                <c:pt idx="32">
                  <c:v>524317</c:v>
                </c:pt>
                <c:pt idx="33">
                  <c:v>481649</c:v>
                </c:pt>
                <c:pt idx="34">
                  <c:v>425232</c:v>
                </c:pt>
                <c:pt idx="35">
                  <c:v>362843</c:v>
                </c:pt>
                <c:pt idx="36">
                  <c:v>301823</c:v>
                </c:pt>
                <c:pt idx="37">
                  <c:v>250636</c:v>
                </c:pt>
                <c:pt idx="38">
                  <c:v>215906</c:v>
                </c:pt>
                <c:pt idx="39">
                  <c:v>199997</c:v>
                </c:pt>
                <c:pt idx="40">
                  <c:v>201869</c:v>
                </c:pt>
                <c:pt idx="41">
                  <c:v>218930</c:v>
                </c:pt>
                <c:pt idx="42">
                  <c:v>246825</c:v>
                </c:pt>
                <c:pt idx="43">
                  <c:v>283300</c:v>
                </c:pt>
                <c:pt idx="44">
                  <c:v>331862</c:v>
                </c:pt>
                <c:pt idx="45">
                  <c:v>396078</c:v>
                </c:pt>
                <c:pt idx="46">
                  <c:v>480161</c:v>
                </c:pt>
                <c:pt idx="47">
                  <c:v>589860</c:v>
                </c:pt>
                <c:pt idx="48">
                  <c:v>733262</c:v>
                </c:pt>
                <c:pt idx="49">
                  <c:v>920908</c:v>
                </c:pt>
                <c:pt idx="50">
                  <c:v>1166530</c:v>
                </c:pt>
                <c:pt idx="51">
                  <c:v>1488710</c:v>
                </c:pt>
                <c:pt idx="52">
                  <c:v>1911110</c:v>
                </c:pt>
                <c:pt idx="53">
                  <c:v>2466440</c:v>
                </c:pt>
                <c:pt idx="54">
                  <c:v>3196390</c:v>
                </c:pt>
                <c:pt idx="55">
                  <c:v>4156410</c:v>
                </c:pt>
                <c:pt idx="56">
                  <c:v>5419060</c:v>
                </c:pt>
                <c:pt idx="57">
                  <c:v>7078440</c:v>
                </c:pt>
                <c:pt idx="58">
                  <c:v>9254970</c:v>
                </c:pt>
                <c:pt idx="59">
                  <c:v>12092100</c:v>
                </c:pt>
                <c:pt idx="60">
                  <c:v>15784900</c:v>
                </c:pt>
                <c:pt idx="61">
                  <c:v>20530500</c:v>
                </c:pt>
                <c:pt idx="62">
                  <c:v>26536700</c:v>
                </c:pt>
                <c:pt idx="63">
                  <c:v>33976800</c:v>
                </c:pt>
                <c:pt idx="64">
                  <c:v>42929600</c:v>
                </c:pt>
                <c:pt idx="65">
                  <c:v>53329800</c:v>
                </c:pt>
                <c:pt idx="66">
                  <c:v>64929400</c:v>
                </c:pt>
                <c:pt idx="67">
                  <c:v>77362700</c:v>
                </c:pt>
                <c:pt idx="68">
                  <c:v>90162700</c:v>
                </c:pt>
                <c:pt idx="69">
                  <c:v>102911000</c:v>
                </c:pt>
                <c:pt idx="70">
                  <c:v>115266000</c:v>
                </c:pt>
                <c:pt idx="71">
                  <c:v>126172000</c:v>
                </c:pt>
                <c:pt idx="72">
                  <c:v>136340000</c:v>
                </c:pt>
                <c:pt idx="73">
                  <c:v>145779000</c:v>
                </c:pt>
                <c:pt idx="74">
                  <c:v>154622000</c:v>
                </c:pt>
                <c:pt idx="75">
                  <c:v>162921000</c:v>
                </c:pt>
                <c:pt idx="76">
                  <c:v>170750000</c:v>
                </c:pt>
                <c:pt idx="77">
                  <c:v>178237000</c:v>
                </c:pt>
                <c:pt idx="78">
                  <c:v>185447000</c:v>
                </c:pt>
                <c:pt idx="79">
                  <c:v>192485000</c:v>
                </c:pt>
                <c:pt idx="80">
                  <c:v>199370000</c:v>
                </c:pt>
                <c:pt idx="81">
                  <c:v>206214000</c:v>
                </c:pt>
                <c:pt idx="82">
                  <c:v>213062000</c:v>
                </c:pt>
                <c:pt idx="83">
                  <c:v>219918000</c:v>
                </c:pt>
                <c:pt idx="84">
                  <c:v>226871000</c:v>
                </c:pt>
                <c:pt idx="85">
                  <c:v>233988000</c:v>
                </c:pt>
                <c:pt idx="86">
                  <c:v>241184000</c:v>
                </c:pt>
                <c:pt idx="87">
                  <c:v>248587000</c:v>
                </c:pt>
                <c:pt idx="88">
                  <c:v>256243000</c:v>
                </c:pt>
                <c:pt idx="89">
                  <c:v>264064000</c:v>
                </c:pt>
                <c:pt idx="90">
                  <c:v>272094000</c:v>
                </c:pt>
                <c:pt idx="91">
                  <c:v>280326000</c:v>
                </c:pt>
                <c:pt idx="92">
                  <c:v>288832000</c:v>
                </c:pt>
                <c:pt idx="93">
                  <c:v>297548000</c:v>
                </c:pt>
                <c:pt idx="94">
                  <c:v>306474000</c:v>
                </c:pt>
                <c:pt idx="95">
                  <c:v>315735000</c:v>
                </c:pt>
                <c:pt idx="96">
                  <c:v>325202000</c:v>
                </c:pt>
                <c:pt idx="97">
                  <c:v>334877000</c:v>
                </c:pt>
                <c:pt idx="98">
                  <c:v>344925000</c:v>
                </c:pt>
                <c:pt idx="99">
                  <c:v>355218000</c:v>
                </c:pt>
                <c:pt idx="100">
                  <c:v>365799000</c:v>
                </c:pt>
                <c:pt idx="101">
                  <c:v>376676000</c:v>
                </c:pt>
                <c:pt idx="102">
                  <c:v>387855000</c:v>
                </c:pt>
                <c:pt idx="103">
                  <c:v>399303000</c:v>
                </c:pt>
                <c:pt idx="104">
                  <c:v>411123000</c:v>
                </c:pt>
                <c:pt idx="105">
                  <c:v>423237000</c:v>
                </c:pt>
                <c:pt idx="106">
                  <c:v>435712000</c:v>
                </c:pt>
                <c:pt idx="107">
                  <c:v>448522000</c:v>
                </c:pt>
                <c:pt idx="108">
                  <c:v>461674000</c:v>
                </c:pt>
                <c:pt idx="109">
                  <c:v>475182000</c:v>
                </c:pt>
                <c:pt idx="110">
                  <c:v>489016000</c:v>
                </c:pt>
                <c:pt idx="111">
                  <c:v>503153000</c:v>
                </c:pt>
                <c:pt idx="112">
                  <c:v>517704000</c:v>
                </c:pt>
                <c:pt idx="113">
                  <c:v>532660000</c:v>
                </c:pt>
                <c:pt idx="114">
                  <c:v>547966000</c:v>
                </c:pt>
                <c:pt idx="115">
                  <c:v>563748000</c:v>
                </c:pt>
                <c:pt idx="116">
                  <c:v>579792000</c:v>
                </c:pt>
                <c:pt idx="117">
                  <c:v>596185000</c:v>
                </c:pt>
                <c:pt idx="118">
                  <c:v>612995000</c:v>
                </c:pt>
                <c:pt idx="119">
                  <c:v>630302000</c:v>
                </c:pt>
                <c:pt idx="120">
                  <c:v>647903000</c:v>
                </c:pt>
                <c:pt idx="121">
                  <c:v>665980000</c:v>
                </c:pt>
                <c:pt idx="122">
                  <c:v>684444000</c:v>
                </c:pt>
                <c:pt idx="123">
                  <c:v>703463000</c:v>
                </c:pt>
                <c:pt idx="124">
                  <c:v>722896000</c:v>
                </c:pt>
                <c:pt idx="125">
                  <c:v>742755000</c:v>
                </c:pt>
                <c:pt idx="126">
                  <c:v>763022000</c:v>
                </c:pt>
                <c:pt idx="127">
                  <c:v>783918000</c:v>
                </c:pt>
                <c:pt idx="128">
                  <c:v>805348000</c:v>
                </c:pt>
                <c:pt idx="129">
                  <c:v>827047000</c:v>
                </c:pt>
                <c:pt idx="130">
                  <c:v>849234000</c:v>
                </c:pt>
                <c:pt idx="131">
                  <c:v>871869000</c:v>
                </c:pt>
                <c:pt idx="132">
                  <c:v>894817000</c:v>
                </c:pt>
                <c:pt idx="133">
                  <c:v>918360000</c:v>
                </c:pt>
                <c:pt idx="134">
                  <c:v>942348000</c:v>
                </c:pt>
                <c:pt idx="135">
                  <c:v>966793000</c:v>
                </c:pt>
                <c:pt idx="136">
                  <c:v>991656000</c:v>
                </c:pt>
                <c:pt idx="137">
                  <c:v>1016950000</c:v>
                </c:pt>
                <c:pt idx="138">
                  <c:v>1042730000</c:v>
                </c:pt>
                <c:pt idx="139">
                  <c:v>1068860000</c:v>
                </c:pt>
                <c:pt idx="140">
                  <c:v>1096550000</c:v>
                </c:pt>
                <c:pt idx="141">
                  <c:v>1124150000</c:v>
                </c:pt>
                <c:pt idx="142">
                  <c:v>1152050000</c:v>
                </c:pt>
                <c:pt idx="143">
                  <c:v>1180460000</c:v>
                </c:pt>
                <c:pt idx="144">
                  <c:v>1208860000</c:v>
                </c:pt>
                <c:pt idx="145">
                  <c:v>1237580000</c:v>
                </c:pt>
                <c:pt idx="146">
                  <c:v>1266680000</c:v>
                </c:pt>
                <c:pt idx="147">
                  <c:v>1295860000</c:v>
                </c:pt>
                <c:pt idx="148">
                  <c:v>1325450000</c:v>
                </c:pt>
                <c:pt idx="149">
                  <c:v>1355260000</c:v>
                </c:pt>
                <c:pt idx="150">
                  <c:v>1384940000</c:v>
                </c:pt>
                <c:pt idx="151">
                  <c:v>1416450000</c:v>
                </c:pt>
                <c:pt idx="152">
                  <c:v>1447490000</c:v>
                </c:pt>
                <c:pt idx="153">
                  <c:v>1478380000</c:v>
                </c:pt>
                <c:pt idx="154">
                  <c:v>1509170000</c:v>
                </c:pt>
                <c:pt idx="155">
                  <c:v>1538150000</c:v>
                </c:pt>
                <c:pt idx="156">
                  <c:v>1563790000</c:v>
                </c:pt>
                <c:pt idx="157">
                  <c:v>1578840000</c:v>
                </c:pt>
                <c:pt idx="158">
                  <c:v>1580950000</c:v>
                </c:pt>
                <c:pt idx="159">
                  <c:v>1572450000</c:v>
                </c:pt>
                <c:pt idx="160">
                  <c:v>1555520000</c:v>
                </c:pt>
                <c:pt idx="161">
                  <c:v>1531820000</c:v>
                </c:pt>
                <c:pt idx="162">
                  <c:v>1502780000</c:v>
                </c:pt>
                <c:pt idx="163">
                  <c:v>1469880000</c:v>
                </c:pt>
                <c:pt idx="164">
                  <c:v>1434470000</c:v>
                </c:pt>
                <c:pt idx="165">
                  <c:v>1397300000</c:v>
                </c:pt>
                <c:pt idx="166">
                  <c:v>1359390000</c:v>
                </c:pt>
                <c:pt idx="167">
                  <c:v>1321350000</c:v>
                </c:pt>
                <c:pt idx="168">
                  <c:v>1283610000</c:v>
                </c:pt>
                <c:pt idx="169">
                  <c:v>1246440000</c:v>
                </c:pt>
                <c:pt idx="170">
                  <c:v>1209990000</c:v>
                </c:pt>
                <c:pt idx="171">
                  <c:v>1175380000</c:v>
                </c:pt>
                <c:pt idx="172">
                  <c:v>1140660000</c:v>
                </c:pt>
                <c:pt idx="173">
                  <c:v>1107670000</c:v>
                </c:pt>
                <c:pt idx="174">
                  <c:v>1075550000</c:v>
                </c:pt>
                <c:pt idx="175">
                  <c:v>1044170000</c:v>
                </c:pt>
                <c:pt idx="176">
                  <c:v>1014080000</c:v>
                </c:pt>
                <c:pt idx="177">
                  <c:v>985360000</c:v>
                </c:pt>
                <c:pt idx="178">
                  <c:v>959084000</c:v>
                </c:pt>
                <c:pt idx="179">
                  <c:v>933191000</c:v>
                </c:pt>
                <c:pt idx="180">
                  <c:v>908337000</c:v>
                </c:pt>
                <c:pt idx="181">
                  <c:v>884935000</c:v>
                </c:pt>
                <c:pt idx="182">
                  <c:v>861792000</c:v>
                </c:pt>
                <c:pt idx="183">
                  <c:v>839631000</c:v>
                </c:pt>
                <c:pt idx="184">
                  <c:v>818424000</c:v>
                </c:pt>
                <c:pt idx="185">
                  <c:v>799911000</c:v>
                </c:pt>
                <c:pt idx="186">
                  <c:v>781171000</c:v>
                </c:pt>
                <c:pt idx="187">
                  <c:v>763211000</c:v>
                </c:pt>
                <c:pt idx="188">
                  <c:v>745890000</c:v>
                </c:pt>
                <c:pt idx="189">
                  <c:v>729138000</c:v>
                </c:pt>
                <c:pt idx="190">
                  <c:v>713030000</c:v>
                </c:pt>
                <c:pt idx="191">
                  <c:v>698506000</c:v>
                </c:pt>
                <c:pt idx="192">
                  <c:v>683383000</c:v>
                </c:pt>
                <c:pt idx="193">
                  <c:v>668832000</c:v>
                </c:pt>
                <c:pt idx="194">
                  <c:v>654779000</c:v>
                </c:pt>
                <c:pt idx="195">
                  <c:v>641281000</c:v>
                </c:pt>
                <c:pt idx="196">
                  <c:v>628157000</c:v>
                </c:pt>
                <c:pt idx="197">
                  <c:v>615605000</c:v>
                </c:pt>
                <c:pt idx="198">
                  <c:v>603502000</c:v>
                </c:pt>
                <c:pt idx="199">
                  <c:v>591848000</c:v>
                </c:pt>
              </c:numCache>
            </c:numRef>
          </c:yVal>
          <c:smooth val="1"/>
        </c:ser>
        <c:ser>
          <c:idx val="15"/>
          <c:order val="15"/>
          <c:tx>
            <c:strRef>
              <c:f>Total!$Q$1</c:f>
              <c:strCache>
                <c:ptCount val="1"/>
                <c:pt idx="0">
                  <c:v>P16</c:v>
                </c:pt>
              </c:strCache>
            </c:strRef>
          </c:tx>
          <c:spPr>
            <a:ln w="19050" cap="rnd">
              <a:solidFill>
                <a:schemeClr val="accent4">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Total!$Q$2:$Q$201</c:f>
              <c:numCache>
                <c:formatCode>0.00E+00</c:formatCode>
                <c:ptCount val="200"/>
                <c:pt idx="0">
                  <c:v>0</c:v>
                </c:pt>
                <c:pt idx="1">
                  <c:v>65.354100000000003</c:v>
                </c:pt>
                <c:pt idx="2">
                  <c:v>56.9238</c:v>
                </c:pt>
                <c:pt idx="3">
                  <c:v>0</c:v>
                </c:pt>
                <c:pt idx="4">
                  <c:v>0</c:v>
                </c:pt>
                <c:pt idx="5">
                  <c:v>46005.9</c:v>
                </c:pt>
                <c:pt idx="6">
                  <c:v>36448.699999999997</c:v>
                </c:pt>
                <c:pt idx="7">
                  <c:v>28529.599999999999</c:v>
                </c:pt>
                <c:pt idx="8" formatCode="General">
                  <c:v>20810.2</c:v>
                </c:pt>
                <c:pt idx="9" formatCode="General">
                  <c:v>13917</c:v>
                </c:pt>
                <c:pt idx="10" formatCode="General">
                  <c:v>8591.26</c:v>
                </c:pt>
                <c:pt idx="11" formatCode="General">
                  <c:v>4965.38</c:v>
                </c:pt>
                <c:pt idx="12" formatCode="General">
                  <c:v>2864.74</c:v>
                </c:pt>
                <c:pt idx="13" formatCode="General">
                  <c:v>1461.62</c:v>
                </c:pt>
                <c:pt idx="14" formatCode="General">
                  <c:v>714.63300000000004</c:v>
                </c:pt>
                <c:pt idx="15" formatCode="General">
                  <c:v>340.22500000000002</c:v>
                </c:pt>
                <c:pt idx="16" formatCode="General">
                  <c:v>148.976</c:v>
                </c:pt>
                <c:pt idx="17" formatCode="General">
                  <c:v>69.710700000000003</c:v>
                </c:pt>
                <c:pt idx="18" formatCode="General">
                  <c:v>11.173500000000001</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16"/>
          <c:order val="16"/>
          <c:tx>
            <c:strRef>
              <c:f>Total!$R$1</c:f>
              <c:strCache>
                <c:ptCount val="1"/>
                <c:pt idx="0">
                  <c:v>P17</c:v>
                </c:pt>
              </c:strCache>
            </c:strRef>
          </c:tx>
          <c:spPr>
            <a:ln w="19050" cap="rnd">
              <a:solidFill>
                <a:schemeClr val="accent5">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Total!$R$2:$R$201</c:f>
              <c:numCache>
                <c:formatCode>0.00E+00</c:formatCode>
                <c:ptCount val="200"/>
                <c:pt idx="0">
                  <c:v>0</c:v>
                </c:pt>
                <c:pt idx="1">
                  <c:v>187.88800000000001</c:v>
                </c:pt>
                <c:pt idx="2">
                  <c:v>3404.21</c:v>
                </c:pt>
                <c:pt idx="3">
                  <c:v>89009</c:v>
                </c:pt>
                <c:pt idx="4">
                  <c:v>1392520</c:v>
                </c:pt>
                <c:pt idx="5">
                  <c:v>3908500</c:v>
                </c:pt>
                <c:pt idx="6">
                  <c:v>2056130</c:v>
                </c:pt>
                <c:pt idx="7">
                  <c:v>693161</c:v>
                </c:pt>
                <c:pt idx="8">
                  <c:v>205791</c:v>
                </c:pt>
                <c:pt idx="9">
                  <c:v>59878.9</c:v>
                </c:pt>
                <c:pt idx="10">
                  <c:v>19715.099999999999</c:v>
                </c:pt>
                <c:pt idx="11">
                  <c:v>9011.7199999999993</c:v>
                </c:pt>
                <c:pt idx="12">
                  <c:v>6081.48</c:v>
                </c:pt>
                <c:pt idx="13">
                  <c:v>5140.6400000000003</c:v>
                </c:pt>
                <c:pt idx="14">
                  <c:v>4692.05</c:v>
                </c:pt>
                <c:pt idx="15">
                  <c:v>4331.1000000000004</c:v>
                </c:pt>
                <c:pt idx="16">
                  <c:v>3906.95</c:v>
                </c:pt>
                <c:pt idx="17">
                  <c:v>3364.01</c:v>
                </c:pt>
                <c:pt idx="18">
                  <c:v>2686.3</c:v>
                </c:pt>
                <c:pt idx="19">
                  <c:v>1963.06</c:v>
                </c:pt>
                <c:pt idx="20">
                  <c:v>1310.18</c:v>
                </c:pt>
                <c:pt idx="21">
                  <c:v>821.98500000000001</c:v>
                </c:pt>
                <c:pt idx="22">
                  <c:v>482.18299999999999</c:v>
                </c:pt>
                <c:pt idx="23">
                  <c:v>268.44900000000001</c:v>
                </c:pt>
                <c:pt idx="24">
                  <c:v>141.98099999999999</c:v>
                </c:pt>
                <c:pt idx="25">
                  <c:v>84.436499999999995</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17091.8</c:v>
                </c:pt>
                <c:pt idx="43">
                  <c:v>4865.57</c:v>
                </c:pt>
                <c:pt idx="44">
                  <c:v>1188.5999999999999</c:v>
                </c:pt>
                <c:pt idx="45">
                  <c:v>251.49100000000001</c:v>
                </c:pt>
                <c:pt idx="46">
                  <c:v>36.520000000000003</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630975</c:v>
                </c:pt>
                <c:pt idx="62">
                  <c:v>226112</c:v>
                </c:pt>
                <c:pt idx="63">
                  <c:v>165674</c:v>
                </c:pt>
                <c:pt idx="64">
                  <c:v>53138</c:v>
                </c:pt>
                <c:pt idx="65">
                  <c:v>16367.4</c:v>
                </c:pt>
                <c:pt idx="66">
                  <c:v>4795.08</c:v>
                </c:pt>
                <c:pt idx="67">
                  <c:v>1358.82</c:v>
                </c:pt>
                <c:pt idx="68">
                  <c:v>16033.1</c:v>
                </c:pt>
                <c:pt idx="69">
                  <c:v>4858.9799999999996</c:v>
                </c:pt>
                <c:pt idx="70">
                  <c:v>1341.57</c:v>
                </c:pt>
                <c:pt idx="71">
                  <c:v>327.09300000000002</c:v>
                </c:pt>
                <c:pt idx="72">
                  <c:v>60.9056</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179673</c:v>
                </c:pt>
                <c:pt idx="115">
                  <c:v>58423</c:v>
                </c:pt>
                <c:pt idx="116">
                  <c:v>18230.3</c:v>
                </c:pt>
                <c:pt idx="117">
                  <c:v>5356.24</c:v>
                </c:pt>
                <c:pt idx="118">
                  <c:v>15800.5</c:v>
                </c:pt>
                <c:pt idx="119">
                  <c:v>3120.78</c:v>
                </c:pt>
                <c:pt idx="120">
                  <c:v>541.32500000000005</c:v>
                </c:pt>
                <c:pt idx="121">
                  <c:v>75.809399999999997</c:v>
                </c:pt>
                <c:pt idx="122">
                  <c:v>0</c:v>
                </c:pt>
                <c:pt idx="123">
                  <c:v>0</c:v>
                </c:pt>
                <c:pt idx="124">
                  <c:v>0</c:v>
                </c:pt>
                <c:pt idx="125">
                  <c:v>528044</c:v>
                </c:pt>
                <c:pt idx="126">
                  <c:v>206202</c:v>
                </c:pt>
                <c:pt idx="127">
                  <c:v>77803.399999999994</c:v>
                </c:pt>
                <c:pt idx="128">
                  <c:v>29172</c:v>
                </c:pt>
                <c:pt idx="129">
                  <c:v>12080.8</c:v>
                </c:pt>
                <c:pt idx="130">
                  <c:v>4241.92</c:v>
                </c:pt>
                <c:pt idx="131">
                  <c:v>1537.24</c:v>
                </c:pt>
                <c:pt idx="132">
                  <c:v>573.44000000000005</c:v>
                </c:pt>
                <c:pt idx="133">
                  <c:v>219.17</c:v>
                </c:pt>
                <c:pt idx="134">
                  <c:v>23.837</c:v>
                </c:pt>
                <c:pt idx="135">
                  <c:v>0</c:v>
                </c:pt>
                <c:pt idx="136">
                  <c:v>0</c:v>
                </c:pt>
                <c:pt idx="137">
                  <c:v>0</c:v>
                </c:pt>
                <c:pt idx="138">
                  <c:v>0</c:v>
                </c:pt>
                <c:pt idx="139">
                  <c:v>0</c:v>
                </c:pt>
                <c:pt idx="140">
                  <c:v>0</c:v>
                </c:pt>
                <c:pt idx="141">
                  <c:v>937392</c:v>
                </c:pt>
                <c:pt idx="142">
                  <c:v>603923</c:v>
                </c:pt>
                <c:pt idx="143">
                  <c:v>320862</c:v>
                </c:pt>
                <c:pt idx="144">
                  <c:v>154556</c:v>
                </c:pt>
                <c:pt idx="145">
                  <c:v>70109.899999999994</c:v>
                </c:pt>
                <c:pt idx="146">
                  <c:v>30555.3</c:v>
                </c:pt>
                <c:pt idx="147">
                  <c:v>12957.6</c:v>
                </c:pt>
                <c:pt idx="148">
                  <c:v>5395.16</c:v>
                </c:pt>
                <c:pt idx="149">
                  <c:v>2219.85</c:v>
                </c:pt>
                <c:pt idx="150">
                  <c:v>906.61</c:v>
                </c:pt>
                <c:pt idx="151">
                  <c:v>368.60700000000003</c:v>
                </c:pt>
                <c:pt idx="152">
                  <c:v>125.744</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369802</c:v>
                </c:pt>
                <c:pt idx="174">
                  <c:v>146957</c:v>
                </c:pt>
                <c:pt idx="175">
                  <c:v>55668.9</c:v>
                </c:pt>
                <c:pt idx="176">
                  <c:v>20762.099999999999</c:v>
                </c:pt>
                <c:pt idx="177">
                  <c:v>7624.77</c:v>
                </c:pt>
                <c:pt idx="178">
                  <c:v>2787.63</c:v>
                </c:pt>
                <c:pt idx="179">
                  <c:v>1027.94</c:v>
                </c:pt>
                <c:pt idx="180">
                  <c:v>386.19900000000001</c:v>
                </c:pt>
                <c:pt idx="181">
                  <c:v>139.50399999999999</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17"/>
          <c:order val="17"/>
          <c:tx>
            <c:strRef>
              <c:f>Total!$S$1</c:f>
              <c:strCache>
                <c:ptCount val="1"/>
                <c:pt idx="0">
                  <c:v>P18</c:v>
                </c:pt>
              </c:strCache>
            </c:strRef>
          </c:tx>
          <c:spPr>
            <a:ln w="19050" cap="rnd">
              <a:solidFill>
                <a:schemeClr val="accent6">
                  <a:lumMod val="80000"/>
                  <a:lumOff val="2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Total!$S$2:$S$201</c:f>
              <c:numCache>
                <c:formatCode>0.00E+00</c:formatCode>
                <c:ptCount val="200"/>
                <c:pt idx="0">
                  <c:v>0</c:v>
                </c:pt>
                <c:pt idx="1">
                  <c:v>0</c:v>
                </c:pt>
                <c:pt idx="2">
                  <c:v>0</c:v>
                </c:pt>
                <c:pt idx="3">
                  <c:v>6929.64</c:v>
                </c:pt>
                <c:pt idx="4">
                  <c:v>67117.8</c:v>
                </c:pt>
                <c:pt idx="5">
                  <c:v>138681</c:v>
                </c:pt>
                <c:pt idx="6">
                  <c:v>131012</c:v>
                </c:pt>
                <c:pt idx="7">
                  <c:v>58818.1</c:v>
                </c:pt>
                <c:pt idx="8">
                  <c:v>23727.599999999999</c:v>
                </c:pt>
                <c:pt idx="9">
                  <c:v>8673.6200000000008</c:v>
                </c:pt>
                <c:pt idx="10">
                  <c:v>2947.2</c:v>
                </c:pt>
                <c:pt idx="11">
                  <c:v>1103.5999999999999</c:v>
                </c:pt>
                <c:pt idx="12">
                  <c:v>323.27800000000002</c:v>
                </c:pt>
                <c:pt idx="13">
                  <c:v>78.225300000000004</c:v>
                </c:pt>
                <c:pt idx="14">
                  <c:v>10.666499999999999</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18"/>
          <c:order val="18"/>
          <c:tx>
            <c:strRef>
              <c:f>Total!$T$1</c:f>
              <c:strCache>
                <c:ptCount val="1"/>
                <c:pt idx="0">
                  <c:v>P19</c:v>
                </c:pt>
              </c:strCache>
            </c:strRef>
          </c:tx>
          <c:spPr>
            <a:ln w="19050" cap="rnd">
              <a:solidFill>
                <a:schemeClr val="accent1">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Total!$T$2:$T$201</c:f>
              <c:numCache>
                <c:formatCode>0.00E+00</c:formatCode>
                <c:ptCount val="200"/>
                <c:pt idx="0">
                  <c:v>0</c:v>
                </c:pt>
                <c:pt idx="1">
                  <c:v>0</c:v>
                </c:pt>
                <c:pt idx="2">
                  <c:v>0</c:v>
                </c:pt>
                <c:pt idx="3">
                  <c:v>826.21400000000006</c:v>
                </c:pt>
                <c:pt idx="4">
                  <c:v>16610.7</c:v>
                </c:pt>
                <c:pt idx="5">
                  <c:v>249603</c:v>
                </c:pt>
                <c:pt idx="6">
                  <c:v>363039</c:v>
                </c:pt>
                <c:pt idx="7">
                  <c:v>470535</c:v>
                </c:pt>
                <c:pt idx="8">
                  <c:v>860519</c:v>
                </c:pt>
                <c:pt idx="9">
                  <c:v>1797940</c:v>
                </c:pt>
                <c:pt idx="10">
                  <c:v>3884900</c:v>
                </c:pt>
                <c:pt idx="11">
                  <c:v>8483950</c:v>
                </c:pt>
                <c:pt idx="12">
                  <c:v>18621900</c:v>
                </c:pt>
                <c:pt idx="13">
                  <c:v>40926000</c:v>
                </c:pt>
                <c:pt idx="14">
                  <c:v>89433300</c:v>
                </c:pt>
                <c:pt idx="15">
                  <c:v>191754000</c:v>
                </c:pt>
                <c:pt idx="16">
                  <c:v>393722000</c:v>
                </c:pt>
                <c:pt idx="17">
                  <c:v>746353000</c:v>
                </c:pt>
                <c:pt idx="18">
                  <c:v>1257770000</c:v>
                </c:pt>
                <c:pt idx="19">
                  <c:v>1852190000</c:v>
                </c:pt>
                <c:pt idx="20">
                  <c:v>2412770000</c:v>
                </c:pt>
                <c:pt idx="21">
                  <c:v>2861000000</c:v>
                </c:pt>
                <c:pt idx="22">
                  <c:v>3179690000</c:v>
                </c:pt>
                <c:pt idx="23">
                  <c:v>3386660000</c:v>
                </c:pt>
                <c:pt idx="24">
                  <c:v>3500850000</c:v>
                </c:pt>
                <c:pt idx="25">
                  <c:v>3535190000</c:v>
                </c:pt>
                <c:pt idx="26">
                  <c:v>3546400000</c:v>
                </c:pt>
                <c:pt idx="27">
                  <c:v>3550080000</c:v>
                </c:pt>
                <c:pt idx="28">
                  <c:v>3550560000</c:v>
                </c:pt>
                <c:pt idx="29">
                  <c:v>3549740000</c:v>
                </c:pt>
                <c:pt idx="30">
                  <c:v>3548000000</c:v>
                </c:pt>
                <c:pt idx="31">
                  <c:v>3544520000</c:v>
                </c:pt>
                <c:pt idx="32">
                  <c:v>3538110000</c:v>
                </c:pt>
                <c:pt idx="33">
                  <c:v>3527870000</c:v>
                </c:pt>
                <c:pt idx="34">
                  <c:v>3510770000</c:v>
                </c:pt>
                <c:pt idx="35">
                  <c:v>3478630000</c:v>
                </c:pt>
                <c:pt idx="36">
                  <c:v>3411360000</c:v>
                </c:pt>
                <c:pt idx="37">
                  <c:v>3299270000</c:v>
                </c:pt>
                <c:pt idx="38">
                  <c:v>3130400000</c:v>
                </c:pt>
                <c:pt idx="39">
                  <c:v>2889360000</c:v>
                </c:pt>
                <c:pt idx="40">
                  <c:v>2577510000</c:v>
                </c:pt>
                <c:pt idx="41">
                  <c:v>2210210000</c:v>
                </c:pt>
                <c:pt idx="42">
                  <c:v>1814800000</c:v>
                </c:pt>
                <c:pt idx="43">
                  <c:v>1452170000</c:v>
                </c:pt>
                <c:pt idx="44">
                  <c:v>1182890000</c:v>
                </c:pt>
                <c:pt idx="45">
                  <c:v>988774000</c:v>
                </c:pt>
                <c:pt idx="46">
                  <c:v>845967000</c:v>
                </c:pt>
                <c:pt idx="47">
                  <c:v>737536000</c:v>
                </c:pt>
                <c:pt idx="48">
                  <c:v>652914000</c:v>
                </c:pt>
                <c:pt idx="49">
                  <c:v>585605000</c:v>
                </c:pt>
                <c:pt idx="50">
                  <c:v>530785000</c:v>
                </c:pt>
                <c:pt idx="51">
                  <c:v>485235000</c:v>
                </c:pt>
                <c:pt idx="52">
                  <c:v>446802000</c:v>
                </c:pt>
                <c:pt idx="53">
                  <c:v>413859000</c:v>
                </c:pt>
                <c:pt idx="54">
                  <c:v>385020000</c:v>
                </c:pt>
                <c:pt idx="55">
                  <c:v>359718000</c:v>
                </c:pt>
                <c:pt idx="56">
                  <c:v>337126000</c:v>
                </c:pt>
                <c:pt idx="57">
                  <c:v>316564000</c:v>
                </c:pt>
                <c:pt idx="58">
                  <c:v>297410000</c:v>
                </c:pt>
                <c:pt idx="59">
                  <c:v>279055000</c:v>
                </c:pt>
                <c:pt idx="60">
                  <c:v>260691000</c:v>
                </c:pt>
                <c:pt idx="61">
                  <c:v>241916000</c:v>
                </c:pt>
                <c:pt idx="62">
                  <c:v>221946000</c:v>
                </c:pt>
                <c:pt idx="63">
                  <c:v>200199000</c:v>
                </c:pt>
                <c:pt idx="64">
                  <c:v>176342000</c:v>
                </c:pt>
                <c:pt idx="65">
                  <c:v>150929000</c:v>
                </c:pt>
                <c:pt idx="66">
                  <c:v>124899000</c:v>
                </c:pt>
                <c:pt idx="67">
                  <c:v>99773500</c:v>
                </c:pt>
                <c:pt idx="68">
                  <c:v>76955000</c:v>
                </c:pt>
                <c:pt idx="69">
                  <c:v>57521200</c:v>
                </c:pt>
                <c:pt idx="70">
                  <c:v>41839400</c:v>
                </c:pt>
                <c:pt idx="71">
                  <c:v>29607800</c:v>
                </c:pt>
                <c:pt idx="72">
                  <c:v>20638200</c:v>
                </c:pt>
                <c:pt idx="73">
                  <c:v>14213700</c:v>
                </c:pt>
                <c:pt idx="74">
                  <c:v>9695060</c:v>
                </c:pt>
                <c:pt idx="75">
                  <c:v>6565080</c:v>
                </c:pt>
                <c:pt idx="76">
                  <c:v>4421470</c:v>
                </c:pt>
                <c:pt idx="77">
                  <c:v>2965670</c:v>
                </c:pt>
                <c:pt idx="78">
                  <c:v>1983600</c:v>
                </c:pt>
                <c:pt idx="79">
                  <c:v>1323950</c:v>
                </c:pt>
                <c:pt idx="80" formatCode="General">
                  <c:v>882323</c:v>
                </c:pt>
                <c:pt idx="81">
                  <c:v>587373</c:v>
                </c:pt>
                <c:pt idx="82">
                  <c:v>390505</c:v>
                </c:pt>
                <c:pt idx="83" formatCode="General">
                  <c:v>259573</c:v>
                </c:pt>
                <c:pt idx="84" formatCode="General">
                  <c:v>172492</c:v>
                </c:pt>
                <c:pt idx="85" formatCode="General">
                  <c:v>114578</c:v>
                </c:pt>
                <c:pt idx="86" formatCode="General">
                  <c:v>76113.7</c:v>
                </c:pt>
                <c:pt idx="87" formatCode="General">
                  <c:v>50553.9</c:v>
                </c:pt>
                <c:pt idx="88" formatCode="General">
                  <c:v>33573.1</c:v>
                </c:pt>
                <c:pt idx="89" formatCode="General">
                  <c:v>22293.8</c:v>
                </c:pt>
                <c:pt idx="90" formatCode="General">
                  <c:v>14802.8</c:v>
                </c:pt>
                <c:pt idx="91" formatCode="General">
                  <c:v>9828.1200000000008</c:v>
                </c:pt>
                <c:pt idx="92" formatCode="General">
                  <c:v>6524.84</c:v>
                </c:pt>
                <c:pt idx="93" formatCode="General">
                  <c:v>4331.55</c:v>
                </c:pt>
                <c:pt idx="94" formatCode="General">
                  <c:v>2866.19</c:v>
                </c:pt>
                <c:pt idx="95" formatCode="General">
                  <c:v>1902.35</c:v>
                </c:pt>
                <c:pt idx="96" formatCode="General">
                  <c:v>1255.3900000000001</c:v>
                </c:pt>
                <c:pt idx="97" formatCode="General">
                  <c:v>824.76099999999997</c:v>
                </c:pt>
                <c:pt idx="98" formatCode="General">
                  <c:v>537.64599999999996</c:v>
                </c:pt>
                <c:pt idx="99" formatCode="General">
                  <c:v>356.57</c:v>
                </c:pt>
                <c:pt idx="100" formatCode="General">
                  <c:v>228.941</c:v>
                </c:pt>
                <c:pt idx="101" formatCode="General">
                  <c:v>143.041</c:v>
                </c:pt>
                <c:pt idx="102" formatCode="General">
                  <c:v>84.578699999999998</c:v>
                </c:pt>
                <c:pt idx="103" formatCode="General">
                  <c:v>55.0289</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20781.2</c:v>
                </c:pt>
                <c:pt idx="126" formatCode="General">
                  <c:v>4972.13</c:v>
                </c:pt>
                <c:pt idx="127" formatCode="General">
                  <c:v>983.029</c:v>
                </c:pt>
                <c:pt idx="128" formatCode="General">
                  <c:v>168.46700000000001</c:v>
                </c:pt>
                <c:pt idx="129" formatCode="General">
                  <c:v>13.9969</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19"/>
          <c:order val="19"/>
          <c:tx>
            <c:strRef>
              <c:f>Total!$U$1</c:f>
              <c:strCache>
                <c:ptCount val="1"/>
                <c:pt idx="0">
                  <c:v>P20</c:v>
                </c:pt>
              </c:strCache>
            </c:strRef>
          </c:tx>
          <c:spPr>
            <a:ln w="19050" cap="rnd">
              <a:solidFill>
                <a:schemeClr val="accent2">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Total!$U$2:$U$201</c:f>
              <c:numCache>
                <c:formatCode>0.00E+00</c:formatCode>
                <c:ptCount val="200"/>
                <c:pt idx="0">
                  <c:v>0</c:v>
                </c:pt>
                <c:pt idx="1">
                  <c:v>0</c:v>
                </c:pt>
                <c:pt idx="2">
                  <c:v>0</c:v>
                </c:pt>
                <c:pt idx="3">
                  <c:v>13772.1</c:v>
                </c:pt>
                <c:pt idx="4">
                  <c:v>2623490</c:v>
                </c:pt>
                <c:pt idx="5">
                  <c:v>28267900</c:v>
                </c:pt>
                <c:pt idx="6">
                  <c:v>19829100</c:v>
                </c:pt>
                <c:pt idx="7">
                  <c:v>6443710</c:v>
                </c:pt>
                <c:pt idx="8">
                  <c:v>1664450</c:v>
                </c:pt>
                <c:pt idx="9">
                  <c:v>388069</c:v>
                </c:pt>
                <c:pt idx="10">
                  <c:v>86145.4</c:v>
                </c:pt>
                <c:pt idx="11">
                  <c:v>18749</c:v>
                </c:pt>
                <c:pt idx="12">
                  <c:v>4050.11</c:v>
                </c:pt>
                <c:pt idx="13">
                  <c:v>860.58799999999997</c:v>
                </c:pt>
                <c:pt idx="14">
                  <c:v>166.30699999999999</c:v>
                </c:pt>
                <c:pt idx="15">
                  <c:v>15.9862</c:v>
                </c:pt>
                <c:pt idx="16">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46.2804</c:v>
                </c:pt>
                <c:pt idx="32" formatCode="General">
                  <c:v>0</c:v>
                </c:pt>
                <c:pt idx="33">
                  <c:v>0</c:v>
                </c:pt>
                <c:pt idx="34">
                  <c:v>0</c:v>
                </c:pt>
                <c:pt idx="35">
                  <c:v>0</c:v>
                </c:pt>
                <c:pt idx="36">
                  <c:v>0</c:v>
                </c:pt>
                <c:pt idx="37">
                  <c:v>0</c:v>
                </c:pt>
                <c:pt idx="38">
                  <c:v>0</c:v>
                </c:pt>
                <c:pt idx="39">
                  <c:v>0</c:v>
                </c:pt>
                <c:pt idx="40">
                  <c:v>6234.42</c:v>
                </c:pt>
                <c:pt idx="41">
                  <c:v>3188.83</c:v>
                </c:pt>
                <c:pt idx="42">
                  <c:v>3223.62</c:v>
                </c:pt>
                <c:pt idx="43">
                  <c:v>4056.54</c:v>
                </c:pt>
                <c:pt idx="44">
                  <c:v>17332.400000000001</c:v>
                </c:pt>
                <c:pt idx="45">
                  <c:v>10522.6</c:v>
                </c:pt>
                <c:pt idx="46">
                  <c:v>10976.5</c:v>
                </c:pt>
                <c:pt idx="47">
                  <c:v>14530.1</c:v>
                </c:pt>
                <c:pt idx="48">
                  <c:v>20981.4</c:v>
                </c:pt>
                <c:pt idx="49">
                  <c:v>2303010</c:v>
                </c:pt>
                <c:pt idx="50">
                  <c:v>3866490</c:v>
                </c:pt>
                <c:pt idx="51">
                  <c:v>5932050</c:v>
                </c:pt>
                <c:pt idx="52">
                  <c:v>8935780</c:v>
                </c:pt>
                <c:pt idx="53">
                  <c:v>13473000</c:v>
                </c:pt>
                <c:pt idx="54">
                  <c:v>20391600</c:v>
                </c:pt>
                <c:pt idx="55">
                  <c:v>31004300</c:v>
                </c:pt>
                <c:pt idx="56">
                  <c:v>47307200</c:v>
                </c:pt>
                <c:pt idx="57">
                  <c:v>72351600</c:v>
                </c:pt>
                <c:pt idx="58">
                  <c:v>110687000</c:v>
                </c:pt>
                <c:pt idx="59">
                  <c:v>169005000</c:v>
                </c:pt>
                <c:pt idx="60">
                  <c:v>256748000</c:v>
                </c:pt>
                <c:pt idx="61">
                  <c:v>386435000</c:v>
                </c:pt>
                <c:pt idx="62">
                  <c:v>573200000</c:v>
                </c:pt>
                <c:pt idx="63">
                  <c:v>830676000</c:v>
                </c:pt>
                <c:pt idx="64">
                  <c:v>1169360000</c:v>
                </c:pt>
                <c:pt idx="65">
                  <c:v>1586430000</c:v>
                </c:pt>
                <c:pt idx="66">
                  <c:v>2062690000</c:v>
                </c:pt>
                <c:pt idx="67">
                  <c:v>2564680000</c:v>
                </c:pt>
                <c:pt idx="68">
                  <c:v>3054560000</c:v>
                </c:pt>
                <c:pt idx="69">
                  <c:v>3498380000</c:v>
                </c:pt>
                <c:pt idx="70">
                  <c:v>3877460000</c:v>
                </c:pt>
                <c:pt idx="71">
                  <c:v>4169700000</c:v>
                </c:pt>
                <c:pt idx="72">
                  <c:v>4403630000</c:v>
                </c:pt>
                <c:pt idx="73">
                  <c:v>4582890000</c:v>
                </c:pt>
                <c:pt idx="74">
                  <c:v>4715810000</c:v>
                </c:pt>
                <c:pt idx="75">
                  <c:v>4812120000</c:v>
                </c:pt>
                <c:pt idx="76">
                  <c:v>4880660000</c:v>
                </c:pt>
                <c:pt idx="77">
                  <c:v>4928010000</c:v>
                </c:pt>
                <c:pt idx="78">
                  <c:v>4960830000</c:v>
                </c:pt>
                <c:pt idx="79">
                  <c:v>4982410000</c:v>
                </c:pt>
                <c:pt idx="80">
                  <c:v>4995880000</c:v>
                </c:pt>
                <c:pt idx="81">
                  <c:v>5003710000</c:v>
                </c:pt>
                <c:pt idx="82">
                  <c:v>5007530000</c:v>
                </c:pt>
                <c:pt idx="83">
                  <c:v>5008540000</c:v>
                </c:pt>
                <c:pt idx="84">
                  <c:v>5008390000</c:v>
                </c:pt>
                <c:pt idx="85">
                  <c:v>5005520000</c:v>
                </c:pt>
                <c:pt idx="86">
                  <c:v>5001820000</c:v>
                </c:pt>
                <c:pt idx="87">
                  <c:v>4997420000</c:v>
                </c:pt>
                <c:pt idx="88">
                  <c:v>4992490000</c:v>
                </c:pt>
                <c:pt idx="89">
                  <c:v>4987080000</c:v>
                </c:pt>
                <c:pt idx="90">
                  <c:v>4981230000</c:v>
                </c:pt>
                <c:pt idx="91">
                  <c:v>4975020000</c:v>
                </c:pt>
                <c:pt idx="92">
                  <c:v>4968450000</c:v>
                </c:pt>
                <c:pt idx="93">
                  <c:v>4961550000</c:v>
                </c:pt>
                <c:pt idx="94">
                  <c:v>4954330000</c:v>
                </c:pt>
                <c:pt idx="95">
                  <c:v>4946770000</c:v>
                </c:pt>
                <c:pt idx="96">
                  <c:v>4938880000</c:v>
                </c:pt>
                <c:pt idx="97">
                  <c:v>4930650000</c:v>
                </c:pt>
                <c:pt idx="98">
                  <c:v>4922070000</c:v>
                </c:pt>
                <c:pt idx="99">
                  <c:v>4913130000</c:v>
                </c:pt>
                <c:pt idx="100">
                  <c:v>4903820000</c:v>
                </c:pt>
                <c:pt idx="101">
                  <c:v>4894120000</c:v>
                </c:pt>
                <c:pt idx="102">
                  <c:v>4884020000</c:v>
                </c:pt>
                <c:pt idx="103">
                  <c:v>4873510000</c:v>
                </c:pt>
                <c:pt idx="104">
                  <c:v>4862560000</c:v>
                </c:pt>
                <c:pt idx="105">
                  <c:v>4851170000</c:v>
                </c:pt>
                <c:pt idx="106">
                  <c:v>4839340000</c:v>
                </c:pt>
                <c:pt idx="107">
                  <c:v>4826480000</c:v>
                </c:pt>
                <c:pt idx="108">
                  <c:v>4813900000</c:v>
                </c:pt>
                <c:pt idx="109">
                  <c:v>4800660000</c:v>
                </c:pt>
                <c:pt idx="110">
                  <c:v>4786830000</c:v>
                </c:pt>
                <c:pt idx="111">
                  <c:v>4772420000</c:v>
                </c:pt>
                <c:pt idx="112">
                  <c:v>4757460000</c:v>
                </c:pt>
                <c:pt idx="113">
                  <c:v>4741910000</c:v>
                </c:pt>
                <c:pt idx="114">
                  <c:v>4725740000</c:v>
                </c:pt>
                <c:pt idx="115">
                  <c:v>4708930000</c:v>
                </c:pt>
                <c:pt idx="116">
                  <c:v>4691450000</c:v>
                </c:pt>
                <c:pt idx="117">
                  <c:v>4673290000</c:v>
                </c:pt>
                <c:pt idx="118">
                  <c:v>4654430000</c:v>
                </c:pt>
                <c:pt idx="119">
                  <c:v>4634290000</c:v>
                </c:pt>
                <c:pt idx="120">
                  <c:v>4614300000</c:v>
                </c:pt>
                <c:pt idx="121">
                  <c:v>4593360000</c:v>
                </c:pt>
                <c:pt idx="122">
                  <c:v>4571530000</c:v>
                </c:pt>
                <c:pt idx="123">
                  <c:v>4548860000</c:v>
                </c:pt>
                <c:pt idx="124">
                  <c:v>4525320000</c:v>
                </c:pt>
                <c:pt idx="125">
                  <c:v>4500360000</c:v>
                </c:pt>
                <c:pt idx="126">
                  <c:v>4475400000</c:v>
                </c:pt>
                <c:pt idx="127">
                  <c:v>4449290000</c:v>
                </c:pt>
                <c:pt idx="128">
                  <c:v>4422490000</c:v>
                </c:pt>
                <c:pt idx="129">
                  <c:v>4394490000</c:v>
                </c:pt>
                <c:pt idx="130">
                  <c:v>4365420000</c:v>
                </c:pt>
                <c:pt idx="131">
                  <c:v>4335310000</c:v>
                </c:pt>
                <c:pt idx="132">
                  <c:v>4304170000</c:v>
                </c:pt>
                <c:pt idx="133">
                  <c:v>4271990000</c:v>
                </c:pt>
                <c:pt idx="134">
                  <c:v>4238930000</c:v>
                </c:pt>
                <c:pt idx="135">
                  <c:v>4204620000</c:v>
                </c:pt>
                <c:pt idx="136">
                  <c:v>4169080000</c:v>
                </c:pt>
                <c:pt idx="137">
                  <c:v>4132150000</c:v>
                </c:pt>
                <c:pt idx="138">
                  <c:v>4094710000</c:v>
                </c:pt>
                <c:pt idx="139">
                  <c:v>4056190000</c:v>
                </c:pt>
                <c:pt idx="140">
                  <c:v>4015240000</c:v>
                </c:pt>
                <c:pt idx="141">
                  <c:v>3973840000</c:v>
                </c:pt>
                <c:pt idx="142">
                  <c:v>3931920000</c:v>
                </c:pt>
                <c:pt idx="143">
                  <c:v>3888920000</c:v>
                </c:pt>
                <c:pt idx="144">
                  <c:v>3844660000</c:v>
                </c:pt>
                <c:pt idx="145">
                  <c:v>3799140000</c:v>
                </c:pt>
                <c:pt idx="146">
                  <c:v>3752400000</c:v>
                </c:pt>
                <c:pt idx="147">
                  <c:v>3704470000</c:v>
                </c:pt>
                <c:pt idx="148">
                  <c:v>3655360000</c:v>
                </c:pt>
                <c:pt idx="149">
                  <c:v>3605030000</c:v>
                </c:pt>
                <c:pt idx="150">
                  <c:v>3553730000</c:v>
                </c:pt>
                <c:pt idx="151">
                  <c:v>3501220000</c:v>
                </c:pt>
                <c:pt idx="152">
                  <c:v>3447850000</c:v>
                </c:pt>
                <c:pt idx="153">
                  <c:v>3393340000</c:v>
                </c:pt>
                <c:pt idx="154">
                  <c:v>3337810000</c:v>
                </c:pt>
                <c:pt idx="155">
                  <c:v>3281300000</c:v>
                </c:pt>
                <c:pt idx="156">
                  <c:v>3224030000</c:v>
                </c:pt>
                <c:pt idx="157">
                  <c:v>3169380000</c:v>
                </c:pt>
                <c:pt idx="158">
                  <c:v>3130430000</c:v>
                </c:pt>
                <c:pt idx="159">
                  <c:v>3106240000</c:v>
                </c:pt>
                <c:pt idx="160">
                  <c:v>3092670000</c:v>
                </c:pt>
                <c:pt idx="161">
                  <c:v>3085620000</c:v>
                </c:pt>
                <c:pt idx="162">
                  <c:v>3081270000</c:v>
                </c:pt>
                <c:pt idx="163">
                  <c:v>3080380000</c:v>
                </c:pt>
                <c:pt idx="164">
                  <c:v>3079390000</c:v>
                </c:pt>
                <c:pt idx="165">
                  <c:v>3079800000</c:v>
                </c:pt>
                <c:pt idx="166">
                  <c:v>3080580000</c:v>
                </c:pt>
                <c:pt idx="167">
                  <c:v>3082000000</c:v>
                </c:pt>
                <c:pt idx="168">
                  <c:v>3083090000</c:v>
                </c:pt>
                <c:pt idx="169">
                  <c:v>3083880000</c:v>
                </c:pt>
                <c:pt idx="170">
                  <c:v>3084420000</c:v>
                </c:pt>
                <c:pt idx="171">
                  <c:v>3084770000</c:v>
                </c:pt>
                <c:pt idx="172">
                  <c:v>3084970000</c:v>
                </c:pt>
                <c:pt idx="173">
                  <c:v>3085090000</c:v>
                </c:pt>
                <c:pt idx="174">
                  <c:v>3085230000</c:v>
                </c:pt>
                <c:pt idx="175">
                  <c:v>3086020000</c:v>
                </c:pt>
                <c:pt idx="176">
                  <c:v>3087420000</c:v>
                </c:pt>
                <c:pt idx="177">
                  <c:v>3089090000</c:v>
                </c:pt>
                <c:pt idx="178">
                  <c:v>3090790000</c:v>
                </c:pt>
                <c:pt idx="179">
                  <c:v>3092340000</c:v>
                </c:pt>
                <c:pt idx="180">
                  <c:v>3093810000</c:v>
                </c:pt>
                <c:pt idx="181">
                  <c:v>3095220000</c:v>
                </c:pt>
                <c:pt idx="182">
                  <c:v>3096580000</c:v>
                </c:pt>
                <c:pt idx="183">
                  <c:v>3097870000</c:v>
                </c:pt>
                <c:pt idx="184">
                  <c:v>3099100000</c:v>
                </c:pt>
                <c:pt idx="185">
                  <c:v>3100240000</c:v>
                </c:pt>
                <c:pt idx="186">
                  <c:v>3101250000</c:v>
                </c:pt>
                <c:pt idx="187">
                  <c:v>3102240000</c:v>
                </c:pt>
                <c:pt idx="188">
                  <c:v>3103220000</c:v>
                </c:pt>
                <c:pt idx="189">
                  <c:v>3104200000</c:v>
                </c:pt>
                <c:pt idx="190">
                  <c:v>3104660000</c:v>
                </c:pt>
                <c:pt idx="191">
                  <c:v>3105830000</c:v>
                </c:pt>
                <c:pt idx="192">
                  <c:v>3106800000</c:v>
                </c:pt>
                <c:pt idx="193">
                  <c:v>3107710000</c:v>
                </c:pt>
                <c:pt idx="194">
                  <c:v>3108550000</c:v>
                </c:pt>
                <c:pt idx="195">
                  <c:v>3109360000</c:v>
                </c:pt>
                <c:pt idx="196">
                  <c:v>3110140000</c:v>
                </c:pt>
                <c:pt idx="197">
                  <c:v>3110880000</c:v>
                </c:pt>
                <c:pt idx="198">
                  <c:v>3111520000</c:v>
                </c:pt>
                <c:pt idx="199">
                  <c:v>3110670000</c:v>
                </c:pt>
              </c:numCache>
            </c:numRef>
          </c:yVal>
          <c:smooth val="1"/>
        </c:ser>
        <c:ser>
          <c:idx val="20"/>
          <c:order val="20"/>
          <c:tx>
            <c:strRef>
              <c:f>Total!$V$1</c:f>
              <c:strCache>
                <c:ptCount val="1"/>
                <c:pt idx="0">
                  <c:v>P21</c:v>
                </c:pt>
              </c:strCache>
            </c:strRef>
          </c:tx>
          <c:spPr>
            <a:ln w="19050" cap="rnd">
              <a:solidFill>
                <a:schemeClr val="accent3">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Total!$V$2:$V$201</c:f>
              <c:numCache>
                <c:formatCode>0.00E+00</c:formatCode>
                <c:ptCount val="200"/>
                <c:pt idx="0">
                  <c:v>0</c:v>
                </c:pt>
                <c:pt idx="1">
                  <c:v>0</c:v>
                </c:pt>
                <c:pt idx="2">
                  <c:v>0</c:v>
                </c:pt>
                <c:pt idx="3">
                  <c:v>0</c:v>
                </c:pt>
                <c:pt idx="4">
                  <c:v>4909.54</c:v>
                </c:pt>
                <c:pt idx="5">
                  <c:v>1740.51</c:v>
                </c:pt>
                <c:pt idx="6">
                  <c:v>513.78300000000002</c:v>
                </c:pt>
                <c:pt idx="7" formatCode="General">
                  <c:v>136.685</c:v>
                </c:pt>
                <c:pt idx="8" formatCode="General">
                  <c:v>18.776800000000001</c:v>
                </c:pt>
                <c:pt idx="9" formatCode="General">
                  <c:v>0</c:v>
                </c:pt>
                <c:pt idx="10" formatCode="General">
                  <c:v>0</c:v>
                </c:pt>
                <c:pt idx="11" formatCode="General">
                  <c:v>39.7879</c:v>
                </c:pt>
                <c:pt idx="12" formatCode="General">
                  <c:v>0</c:v>
                </c:pt>
                <c:pt idx="13" formatCode="General">
                  <c:v>0</c:v>
                </c:pt>
                <c:pt idx="14" formatCode="General">
                  <c:v>39.708500000000001</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21"/>
          <c:order val="21"/>
          <c:tx>
            <c:strRef>
              <c:f>Total!$W$1</c:f>
              <c:strCache>
                <c:ptCount val="1"/>
                <c:pt idx="0">
                  <c:v>P22</c:v>
                </c:pt>
              </c:strCache>
            </c:strRef>
          </c:tx>
          <c:spPr>
            <a:ln w="19050" cap="rnd">
              <a:solidFill>
                <a:schemeClr val="accent4">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Total!$W$2:$W$201</c:f>
              <c:numCache>
                <c:formatCode>0.00E+00</c:formatCode>
                <c:ptCount val="200"/>
                <c:pt idx="0">
                  <c:v>0</c:v>
                </c:pt>
                <c:pt idx="1">
                  <c:v>0</c:v>
                </c:pt>
                <c:pt idx="2">
                  <c:v>0</c:v>
                </c:pt>
                <c:pt idx="3">
                  <c:v>0</c:v>
                </c:pt>
                <c:pt idx="4">
                  <c:v>28.298300000000001</c:v>
                </c:pt>
                <c:pt idx="5">
                  <c:v>0</c:v>
                </c:pt>
                <c:pt idx="6">
                  <c:v>0</c:v>
                </c:pt>
                <c:pt idx="7">
                  <c:v>18.8048</c:v>
                </c:pt>
                <c:pt idx="8">
                  <c:v>0</c:v>
                </c:pt>
                <c:pt idx="9">
                  <c:v>0</c:v>
                </c:pt>
                <c:pt idx="10">
                  <c:v>0</c:v>
                </c:pt>
                <c:pt idx="11">
                  <c:v>0</c:v>
                </c:pt>
                <c:pt idx="12">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49.5777</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1379.97</c:v>
                </c:pt>
                <c:pt idx="45">
                  <c:v>330.03899999999999</c:v>
                </c:pt>
                <c:pt idx="46">
                  <c:v>71.5411</c:v>
                </c:pt>
                <c:pt idx="47">
                  <c:v>0</c:v>
                </c:pt>
                <c:pt idx="48">
                  <c:v>0</c:v>
                </c:pt>
                <c:pt idx="49">
                  <c:v>18448.3</c:v>
                </c:pt>
                <c:pt idx="50">
                  <c:v>7562.18</c:v>
                </c:pt>
                <c:pt idx="51">
                  <c:v>2684.35</c:v>
                </c:pt>
                <c:pt idx="52">
                  <c:v>738678</c:v>
                </c:pt>
                <c:pt idx="53">
                  <c:v>500861</c:v>
                </c:pt>
                <c:pt idx="54">
                  <c:v>239204</c:v>
                </c:pt>
                <c:pt idx="55">
                  <c:v>112393</c:v>
                </c:pt>
                <c:pt idx="56">
                  <c:v>50790.1</c:v>
                </c:pt>
                <c:pt idx="57">
                  <c:v>21797.4</c:v>
                </c:pt>
                <c:pt idx="58">
                  <c:v>8856.73</c:v>
                </c:pt>
                <c:pt idx="59">
                  <c:v>3414.23</c:v>
                </c:pt>
                <c:pt idx="60">
                  <c:v>1250.9100000000001</c:v>
                </c:pt>
                <c:pt idx="61">
                  <c:v>434.358</c:v>
                </c:pt>
                <c:pt idx="62">
                  <c:v>132.48599999999999</c:v>
                </c:pt>
                <c:pt idx="63">
                  <c:v>26.938800000000001</c:v>
                </c:pt>
                <c:pt idx="64">
                  <c:v>0</c:v>
                </c:pt>
                <c:pt idx="65">
                  <c:v>0</c:v>
                </c:pt>
                <c:pt idx="66">
                  <c:v>0</c:v>
                </c:pt>
                <c:pt idx="67">
                  <c:v>0</c:v>
                </c:pt>
                <c:pt idx="68">
                  <c:v>0</c:v>
                </c:pt>
                <c:pt idx="69">
                  <c:v>0</c:v>
                </c:pt>
                <c:pt idx="70">
                  <c:v>831718</c:v>
                </c:pt>
                <c:pt idx="71">
                  <c:v>379992</c:v>
                </c:pt>
                <c:pt idx="72">
                  <c:v>178903</c:v>
                </c:pt>
                <c:pt idx="73">
                  <c:v>84904.3</c:v>
                </c:pt>
                <c:pt idx="74">
                  <c:v>40062.699999999997</c:v>
                </c:pt>
                <c:pt idx="75">
                  <c:v>18429.900000000001</c:v>
                </c:pt>
                <c:pt idx="76">
                  <c:v>8153.02</c:v>
                </c:pt>
                <c:pt idx="77">
                  <c:v>3433.47</c:v>
                </c:pt>
                <c:pt idx="78">
                  <c:v>1371.43</c:v>
                </c:pt>
                <c:pt idx="79">
                  <c:v>517.75599999999997</c:v>
                </c:pt>
                <c:pt idx="80">
                  <c:v>174.994</c:v>
                </c:pt>
                <c:pt idx="81">
                  <c:v>36.15</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36962.699999999997</c:v>
                </c:pt>
                <c:pt idx="136">
                  <c:v>17406.5</c:v>
                </c:pt>
                <c:pt idx="137">
                  <c:v>7810.21</c:v>
                </c:pt>
                <c:pt idx="138">
                  <c:v>3136.77</c:v>
                </c:pt>
                <c:pt idx="139">
                  <c:v>1136.76</c:v>
                </c:pt>
                <c:pt idx="140">
                  <c:v>374.185</c:v>
                </c:pt>
                <c:pt idx="141">
                  <c:v>102.545</c:v>
                </c:pt>
                <c:pt idx="142">
                  <c:v>12.6897</c:v>
                </c:pt>
                <c:pt idx="143">
                  <c:v>0</c:v>
                </c:pt>
                <c:pt idx="144">
                  <c:v>9869.7999999999993</c:v>
                </c:pt>
                <c:pt idx="145">
                  <c:v>4273.57</c:v>
                </c:pt>
                <c:pt idx="146">
                  <c:v>1583.16</c:v>
                </c:pt>
                <c:pt idx="147">
                  <c:v>512.505</c:v>
                </c:pt>
                <c:pt idx="148">
                  <c:v>144.642</c:v>
                </c:pt>
                <c:pt idx="149">
                  <c:v>31.510200000000001</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412986</c:v>
                </c:pt>
                <c:pt idx="176">
                  <c:v>215592</c:v>
                </c:pt>
                <c:pt idx="177">
                  <c:v>102806</c:v>
                </c:pt>
                <c:pt idx="178">
                  <c:v>48438.8</c:v>
                </c:pt>
                <c:pt idx="179">
                  <c:v>22192.1</c:v>
                </c:pt>
                <c:pt idx="180">
                  <c:v>9762.2199999999993</c:v>
                </c:pt>
                <c:pt idx="181">
                  <c:v>4084.63</c:v>
                </c:pt>
                <c:pt idx="182">
                  <c:v>1620.11</c:v>
                </c:pt>
                <c:pt idx="183">
                  <c:v>607.51499999999999</c:v>
                </c:pt>
                <c:pt idx="184">
                  <c:v>205.441</c:v>
                </c:pt>
                <c:pt idx="185">
                  <c:v>54.847900000000003</c:v>
                </c:pt>
                <c:pt idx="186">
                  <c:v>0</c:v>
                </c:pt>
                <c:pt idx="187">
                  <c:v>0</c:v>
                </c:pt>
                <c:pt idx="188">
                  <c:v>0</c:v>
                </c:pt>
                <c:pt idx="189">
                  <c:v>0</c:v>
                </c:pt>
                <c:pt idx="190">
                  <c:v>0</c:v>
                </c:pt>
                <c:pt idx="191">
                  <c:v>0</c:v>
                </c:pt>
                <c:pt idx="192">
                  <c:v>0</c:v>
                </c:pt>
                <c:pt idx="193">
                  <c:v>0</c:v>
                </c:pt>
                <c:pt idx="194">
                  <c:v>0</c:v>
                </c:pt>
                <c:pt idx="195">
                  <c:v>0</c:v>
                </c:pt>
                <c:pt idx="196">
                  <c:v>1089.42</c:v>
                </c:pt>
                <c:pt idx="197">
                  <c:v>267.15499999999997</c:v>
                </c:pt>
                <c:pt idx="198">
                  <c:v>58.4741</c:v>
                </c:pt>
                <c:pt idx="199">
                  <c:v>0</c:v>
                </c:pt>
              </c:numCache>
            </c:numRef>
          </c:yVal>
          <c:smooth val="1"/>
        </c:ser>
        <c:ser>
          <c:idx val="22"/>
          <c:order val="22"/>
          <c:tx>
            <c:strRef>
              <c:f>Total!$X$1</c:f>
              <c:strCache>
                <c:ptCount val="1"/>
                <c:pt idx="0">
                  <c:v>P23</c:v>
                </c:pt>
              </c:strCache>
            </c:strRef>
          </c:tx>
          <c:spPr>
            <a:ln w="19050" cap="rnd">
              <a:solidFill>
                <a:schemeClr val="accent5">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Total!$X$2:$X$201</c:f>
              <c:numCache>
                <c:formatCode>0.00E+00</c:formatCode>
                <c:ptCount val="200"/>
                <c:pt idx="0">
                  <c:v>0</c:v>
                </c:pt>
                <c:pt idx="1">
                  <c:v>0</c:v>
                </c:pt>
                <c:pt idx="2">
                  <c:v>0</c:v>
                </c:pt>
                <c:pt idx="3">
                  <c:v>0</c:v>
                </c:pt>
                <c:pt idx="4">
                  <c:v>136.85</c:v>
                </c:pt>
                <c:pt idx="5">
                  <c:v>111.48699999999999</c:v>
                </c:pt>
                <c:pt idx="6">
                  <c:v>19.885899999999999</c:v>
                </c:pt>
                <c:pt idx="7">
                  <c:v>0</c:v>
                </c:pt>
                <c:pt idx="8">
                  <c:v>0</c:v>
                </c:pt>
                <c:pt idx="9">
                  <c:v>0</c:v>
                </c:pt>
                <c:pt idx="10">
                  <c:v>0</c:v>
                </c:pt>
                <c:pt idx="11">
                  <c:v>0</c:v>
                </c:pt>
                <c:pt idx="12">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23"/>
          <c:order val="23"/>
          <c:tx>
            <c:strRef>
              <c:f>Total!$Y$1</c:f>
              <c:strCache>
                <c:ptCount val="1"/>
                <c:pt idx="0">
                  <c:v>P24</c:v>
                </c:pt>
              </c:strCache>
            </c:strRef>
          </c:tx>
          <c:spPr>
            <a:ln w="19050" cap="rnd">
              <a:solidFill>
                <a:schemeClr val="accent6">
                  <a:lumMod val="8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Total!$Y$2:$Y$201</c:f>
              <c:numCache>
                <c:formatCode>0.00E+00</c:formatCode>
                <c:ptCount val="200"/>
                <c:pt idx="0">
                  <c:v>0</c:v>
                </c:pt>
                <c:pt idx="1">
                  <c:v>0</c:v>
                </c:pt>
                <c:pt idx="2">
                  <c:v>0</c:v>
                </c:pt>
                <c:pt idx="3">
                  <c:v>0</c:v>
                </c:pt>
                <c:pt idx="4">
                  <c:v>0</c:v>
                </c:pt>
                <c:pt idx="5">
                  <c:v>158.70500000000001</c:v>
                </c:pt>
                <c:pt idx="6">
                  <c:v>38.213999999999999</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172.17599999999999</c:v>
                </c:pt>
                <c:pt idx="57">
                  <c:v>150.92599999999999</c:v>
                </c:pt>
                <c:pt idx="58">
                  <c:v>132.29599999999999</c:v>
                </c:pt>
                <c:pt idx="59">
                  <c:v>115.73</c:v>
                </c:pt>
                <c:pt idx="60">
                  <c:v>100.75700000000001</c:v>
                </c:pt>
                <c:pt idx="61">
                  <c:v>86.976299999999995</c:v>
                </c:pt>
                <c:pt idx="62">
                  <c:v>74.073499999999996</c:v>
                </c:pt>
                <c:pt idx="63">
                  <c:v>61.860700000000001</c:v>
                </c:pt>
                <c:pt idx="64">
                  <c:v>50.322899999999997</c:v>
                </c:pt>
                <c:pt idx="65">
                  <c:v>39.630899999999997</c:v>
                </c:pt>
                <c:pt idx="66">
                  <c:v>30.0867</c:v>
                </c:pt>
                <c:pt idx="67">
                  <c:v>21.991399999999999</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15050.5</c:v>
                </c:pt>
                <c:pt idx="146">
                  <c:v>3949.94</c:v>
                </c:pt>
                <c:pt idx="147">
                  <c:v>894.346</c:v>
                </c:pt>
                <c:pt idx="148">
                  <c:v>176.71899999999999</c:v>
                </c:pt>
                <c:pt idx="149">
                  <c:v>13.89</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24"/>
          <c:order val="24"/>
          <c:tx>
            <c:strRef>
              <c:f>Total!$Z$1</c:f>
              <c:strCache>
                <c:ptCount val="1"/>
                <c:pt idx="0">
                  <c:v>P25</c:v>
                </c:pt>
              </c:strCache>
            </c:strRef>
          </c:tx>
          <c:spPr>
            <a:ln w="19050" cap="rnd">
              <a:solidFill>
                <a:schemeClr val="accent1">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Total!$Z$2:$Z$201</c:f>
              <c:numCache>
                <c:formatCode>0.00E+00</c:formatCode>
                <c:ptCount val="200"/>
                <c:pt idx="0">
                  <c:v>0</c:v>
                </c:pt>
                <c:pt idx="1">
                  <c:v>0</c:v>
                </c:pt>
                <c:pt idx="2">
                  <c:v>0</c:v>
                </c:pt>
                <c:pt idx="3">
                  <c:v>0</c:v>
                </c:pt>
                <c:pt idx="4">
                  <c:v>0</c:v>
                </c:pt>
                <c:pt idx="5">
                  <c:v>17212.900000000001</c:v>
                </c:pt>
                <c:pt idx="6">
                  <c:v>68571.600000000006</c:v>
                </c:pt>
                <c:pt idx="7">
                  <c:v>40447.800000000003</c:v>
                </c:pt>
                <c:pt idx="8">
                  <c:v>21444.9</c:v>
                </c:pt>
                <c:pt idx="9">
                  <c:v>10517.5</c:v>
                </c:pt>
                <c:pt idx="10">
                  <c:v>4814.49</c:v>
                </c:pt>
                <c:pt idx="11">
                  <c:v>2076.6</c:v>
                </c:pt>
                <c:pt idx="12">
                  <c:v>844.22299999999996</c:v>
                </c:pt>
                <c:pt idx="13">
                  <c:v>314.18799999999999</c:v>
                </c:pt>
                <c:pt idx="14">
                  <c:v>96.634900000000002</c:v>
                </c:pt>
                <c:pt idx="15">
                  <c:v>12.7849</c:v>
                </c:pt>
                <c:pt idx="16">
                  <c:v>0</c:v>
                </c:pt>
                <c:pt idx="17">
                  <c:v>0</c:v>
                </c:pt>
                <c:pt idx="18">
                  <c:v>0</c:v>
                </c:pt>
                <c:pt idx="19">
                  <c:v>0</c:v>
                </c:pt>
                <c:pt idx="20">
                  <c:v>0</c:v>
                </c:pt>
                <c:pt idx="21">
                  <c:v>12880.9</c:v>
                </c:pt>
                <c:pt idx="22">
                  <c:v>7022.95</c:v>
                </c:pt>
                <c:pt idx="23">
                  <c:v>5289.48</c:v>
                </c:pt>
                <c:pt idx="24">
                  <c:v>2300.3000000000002</c:v>
                </c:pt>
                <c:pt idx="25">
                  <c:v>870.40499999999997</c:v>
                </c:pt>
                <c:pt idx="26">
                  <c:v>296.54199999999997</c:v>
                </c:pt>
                <c:pt idx="27">
                  <c:v>110.71899999999999</c:v>
                </c:pt>
                <c:pt idx="28">
                  <c:v>13.5906</c:v>
                </c:pt>
                <c:pt idx="29">
                  <c:v>238.49600000000001</c:v>
                </c:pt>
                <c:pt idx="30">
                  <c:v>181.46</c:v>
                </c:pt>
                <c:pt idx="31">
                  <c:v>208.13399999999999</c:v>
                </c:pt>
                <c:pt idx="32">
                  <c:v>157.756</c:v>
                </c:pt>
                <c:pt idx="33">
                  <c:v>119.096</c:v>
                </c:pt>
                <c:pt idx="34">
                  <c:v>89.326499999999996</c:v>
                </c:pt>
                <c:pt idx="35">
                  <c:v>66.346900000000005</c:v>
                </c:pt>
                <c:pt idx="36">
                  <c:v>48.783999999999999</c:v>
                </c:pt>
                <c:pt idx="37">
                  <c:v>35.463900000000002</c:v>
                </c:pt>
                <c:pt idx="38">
                  <c:v>25.384699999999999</c:v>
                </c:pt>
                <c:pt idx="39">
                  <c:v>15.201599999999999</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25"/>
          <c:order val="25"/>
          <c:tx>
            <c:strRef>
              <c:f>Total!$AA$1</c:f>
              <c:strCache>
                <c:ptCount val="1"/>
                <c:pt idx="0">
                  <c:v>P26</c:v>
                </c:pt>
              </c:strCache>
            </c:strRef>
          </c:tx>
          <c:spPr>
            <a:ln w="19050" cap="rnd">
              <a:solidFill>
                <a:schemeClr val="accent2">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Total!$AA$2:$AA$201</c:f>
              <c:numCache>
                <c:formatCode>0.00E+00</c:formatCode>
                <c:ptCount val="200"/>
                <c:pt idx="0">
                  <c:v>0</c:v>
                </c:pt>
                <c:pt idx="1">
                  <c:v>0</c:v>
                </c:pt>
                <c:pt idx="2">
                  <c:v>0</c:v>
                </c:pt>
                <c:pt idx="3">
                  <c:v>0</c:v>
                </c:pt>
                <c:pt idx="4">
                  <c:v>0</c:v>
                </c:pt>
                <c:pt idx="5">
                  <c:v>0</c:v>
                </c:pt>
                <c:pt idx="6">
                  <c:v>12125.6</c:v>
                </c:pt>
                <c:pt idx="7">
                  <c:v>5191.58</c:v>
                </c:pt>
                <c:pt idx="8">
                  <c:v>1907.68</c:v>
                </c:pt>
                <c:pt idx="9" formatCode="General">
                  <c:v>615.68200000000002</c:v>
                </c:pt>
                <c:pt idx="10" formatCode="General">
                  <c:v>130049</c:v>
                </c:pt>
                <c:pt idx="11" formatCode="General">
                  <c:v>59852.4</c:v>
                </c:pt>
                <c:pt idx="12" formatCode="General">
                  <c:v>28261.9</c:v>
                </c:pt>
                <c:pt idx="13" formatCode="General">
                  <c:v>13323.9</c:v>
                </c:pt>
                <c:pt idx="14" formatCode="General">
                  <c:v>6127.94</c:v>
                </c:pt>
                <c:pt idx="15" formatCode="General">
                  <c:v>2698.2</c:v>
                </c:pt>
                <c:pt idx="16" formatCode="General">
                  <c:v>2715.05</c:v>
                </c:pt>
                <c:pt idx="17" formatCode="General">
                  <c:v>7535.1</c:v>
                </c:pt>
                <c:pt idx="18" formatCode="General">
                  <c:v>3257.15</c:v>
                </c:pt>
                <c:pt idx="19" formatCode="General">
                  <c:v>1227</c:v>
                </c:pt>
                <c:pt idx="20" formatCode="General">
                  <c:v>403.37</c:v>
                </c:pt>
                <c:pt idx="21" formatCode="General">
                  <c:v>114.11199999999999</c:v>
                </c:pt>
                <c:pt idx="22" formatCode="General">
                  <c:v>14.916700000000001</c:v>
                </c:pt>
                <c:pt idx="23" formatCode="General">
                  <c:v>0</c:v>
                </c:pt>
                <c:pt idx="24" formatCode="General">
                  <c:v>0</c:v>
                </c:pt>
                <c:pt idx="25" formatCode="General">
                  <c:v>1041.2</c:v>
                </c:pt>
                <c:pt idx="26" formatCode="General">
                  <c:v>466.351</c:v>
                </c:pt>
                <c:pt idx="27" formatCode="General">
                  <c:v>87.559700000000007</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500.23099999999999</c:v>
                </c:pt>
                <c:pt idx="73" formatCode="General">
                  <c:v>71.537999999999997</c:v>
                </c:pt>
                <c:pt idx="74" formatCode="General">
                  <c:v>10.230600000000001</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38.981299999999997</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26"/>
          <c:order val="26"/>
          <c:tx>
            <c:strRef>
              <c:f>Total!$AB$1</c:f>
              <c:strCache>
                <c:ptCount val="1"/>
                <c:pt idx="0">
                  <c:v>P27</c:v>
                </c:pt>
              </c:strCache>
            </c:strRef>
          </c:tx>
          <c:spPr>
            <a:ln w="19050" cap="rnd">
              <a:solidFill>
                <a:schemeClr val="accent3">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Total!$AB$2:$AB$201</c:f>
              <c:numCache>
                <c:formatCode>0.00E+00</c:formatCode>
                <c:ptCount val="200"/>
                <c:pt idx="0">
                  <c:v>0</c:v>
                </c:pt>
                <c:pt idx="1">
                  <c:v>0</c:v>
                </c:pt>
                <c:pt idx="2">
                  <c:v>0</c:v>
                </c:pt>
                <c:pt idx="3">
                  <c:v>0</c:v>
                </c:pt>
                <c:pt idx="4">
                  <c:v>0</c:v>
                </c:pt>
                <c:pt idx="5">
                  <c:v>0</c:v>
                </c:pt>
                <c:pt idx="6">
                  <c:v>2553.17</c:v>
                </c:pt>
                <c:pt idx="7">
                  <c:v>297.226</c:v>
                </c:pt>
                <c:pt idx="8">
                  <c:v>51.201700000000002</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13.1069</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471.28699999999998</c:v>
                </c:pt>
                <c:pt idx="75" formatCode="General">
                  <c:v>42.3431</c:v>
                </c:pt>
                <c:pt idx="76" formatCode="General">
                  <c:v>0</c:v>
                </c:pt>
                <c:pt idx="77" formatCode="General">
                  <c:v>405842</c:v>
                </c:pt>
                <c:pt idx="78" formatCode="General">
                  <c:v>151011</c:v>
                </c:pt>
                <c:pt idx="79" formatCode="General">
                  <c:v>54561.7</c:v>
                </c:pt>
                <c:pt idx="80" formatCode="General">
                  <c:v>19362.099999999999</c:v>
                </c:pt>
                <c:pt idx="81" formatCode="General">
                  <c:v>6809.89</c:v>
                </c:pt>
                <c:pt idx="82" formatCode="General">
                  <c:v>2403.35</c:v>
                </c:pt>
                <c:pt idx="83" formatCode="General">
                  <c:v>861.05700000000002</c:v>
                </c:pt>
                <c:pt idx="84" formatCode="General">
                  <c:v>315.10500000000002</c:v>
                </c:pt>
                <c:pt idx="85" formatCode="General">
                  <c:v>84.709299999999999</c:v>
                </c:pt>
                <c:pt idx="86" formatCode="General">
                  <c:v>0</c:v>
                </c:pt>
                <c:pt idx="87" formatCode="General">
                  <c:v>0</c:v>
                </c:pt>
                <c:pt idx="88" formatCode="General">
                  <c:v>0</c:v>
                </c:pt>
                <c:pt idx="89" formatCode="General">
                  <c:v>0</c:v>
                </c:pt>
                <c:pt idx="90" formatCode="General">
                  <c:v>0</c:v>
                </c:pt>
                <c:pt idx="91" formatCode="General">
                  <c:v>9684.93</c:v>
                </c:pt>
                <c:pt idx="92" formatCode="General">
                  <c:v>2699.63</c:v>
                </c:pt>
                <c:pt idx="93" formatCode="General">
                  <c:v>645.15200000000004</c:v>
                </c:pt>
                <c:pt idx="94" formatCode="General">
                  <c:v>121.605</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498181</c:v>
                </c:pt>
                <c:pt idx="120" formatCode="General">
                  <c:v>186424</c:v>
                </c:pt>
                <c:pt idx="121" formatCode="General">
                  <c:v>67448.600000000006</c:v>
                </c:pt>
                <c:pt idx="122" formatCode="General">
                  <c:v>23933.4</c:v>
                </c:pt>
                <c:pt idx="123" formatCode="General">
                  <c:v>8395.7900000000009</c:v>
                </c:pt>
                <c:pt idx="124" formatCode="General">
                  <c:v>2945.76</c:v>
                </c:pt>
                <c:pt idx="125" formatCode="General">
                  <c:v>1046.6300000000001</c:v>
                </c:pt>
                <c:pt idx="126" formatCode="General">
                  <c:v>144374</c:v>
                </c:pt>
                <c:pt idx="127" formatCode="General">
                  <c:v>43587</c:v>
                </c:pt>
                <c:pt idx="128" formatCode="General">
                  <c:v>12960.5</c:v>
                </c:pt>
                <c:pt idx="129" formatCode="General">
                  <c:v>3636.46</c:v>
                </c:pt>
                <c:pt idx="130" formatCode="General">
                  <c:v>945.97500000000002</c:v>
                </c:pt>
                <c:pt idx="131" formatCode="General">
                  <c:v>216.06</c:v>
                </c:pt>
                <c:pt idx="132" formatCode="General">
                  <c:v>27.171500000000002</c:v>
                </c:pt>
                <c:pt idx="133" formatCode="General">
                  <c:v>0</c:v>
                </c:pt>
                <c:pt idx="134" formatCode="General">
                  <c:v>512716</c:v>
                </c:pt>
                <c:pt idx="135" formatCode="General">
                  <c:v>164715</c:v>
                </c:pt>
                <c:pt idx="136" formatCode="General">
                  <c:v>51212.4</c:v>
                </c:pt>
                <c:pt idx="137" formatCode="General">
                  <c:v>15705.7</c:v>
                </c:pt>
                <c:pt idx="138" formatCode="General">
                  <c:v>4644.5200000000004</c:v>
                </c:pt>
                <c:pt idx="139" formatCode="General">
                  <c:v>1317.97</c:v>
                </c:pt>
                <c:pt idx="140" formatCode="General">
                  <c:v>335.38499999999999</c:v>
                </c:pt>
                <c:pt idx="141" formatCode="General">
                  <c:v>60.161099999999998</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493.31400000000002</c:v>
                </c:pt>
                <c:pt idx="178">
                  <c:v>44.322200000000002</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80476.2</c:v>
                </c:pt>
                <c:pt idx="199">
                  <c:v>889919</c:v>
                </c:pt>
              </c:numCache>
            </c:numRef>
          </c:yVal>
          <c:smooth val="1"/>
        </c:ser>
        <c:ser>
          <c:idx val="27"/>
          <c:order val="27"/>
          <c:tx>
            <c:strRef>
              <c:f>Total!$AC$1</c:f>
              <c:strCache>
                <c:ptCount val="1"/>
                <c:pt idx="0">
                  <c:v>P28</c:v>
                </c:pt>
              </c:strCache>
            </c:strRef>
          </c:tx>
          <c:spPr>
            <a:ln w="19050" cap="rnd">
              <a:solidFill>
                <a:schemeClr val="accent4">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Total!$AC$2:$AC$201</c:f>
              <c:numCache>
                <c:formatCode>0.00E+00</c:formatCode>
                <c:ptCount val="200"/>
                <c:pt idx="0">
                  <c:v>0</c:v>
                </c:pt>
                <c:pt idx="1">
                  <c:v>0</c:v>
                </c:pt>
                <c:pt idx="2" formatCode="General">
                  <c:v>0</c:v>
                </c:pt>
                <c:pt idx="3" formatCode="General">
                  <c:v>0</c:v>
                </c:pt>
                <c:pt idx="4" formatCode="General">
                  <c:v>0</c:v>
                </c:pt>
                <c:pt idx="5" formatCode="General">
                  <c:v>0</c:v>
                </c:pt>
                <c:pt idx="6" formatCode="General">
                  <c:v>337220</c:v>
                </c:pt>
                <c:pt idx="7" formatCode="General">
                  <c:v>133878</c:v>
                </c:pt>
                <c:pt idx="8" formatCode="General">
                  <c:v>79545.399999999994</c:v>
                </c:pt>
                <c:pt idx="9" formatCode="General">
                  <c:v>24099</c:v>
                </c:pt>
                <c:pt idx="10" formatCode="General">
                  <c:v>6521.96</c:v>
                </c:pt>
                <c:pt idx="11" formatCode="General">
                  <c:v>1644.3</c:v>
                </c:pt>
                <c:pt idx="12" formatCode="General">
                  <c:v>405.93900000000002</c:v>
                </c:pt>
                <c:pt idx="13" formatCode="General">
                  <c:v>79.594800000000006</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c:v>1284510</c:v>
                </c:pt>
                <c:pt idx="26">
                  <c:v>1840020</c:v>
                </c:pt>
                <c:pt idx="27">
                  <c:v>2102700</c:v>
                </c:pt>
                <c:pt idx="28">
                  <c:v>2233470</c:v>
                </c:pt>
                <c:pt idx="29">
                  <c:v>2311860</c:v>
                </c:pt>
                <c:pt idx="30">
                  <c:v>2370140</c:v>
                </c:pt>
                <c:pt idx="31">
                  <c:v>2418890</c:v>
                </c:pt>
                <c:pt idx="32">
                  <c:v>2459440</c:v>
                </c:pt>
                <c:pt idx="33">
                  <c:v>2486500</c:v>
                </c:pt>
                <c:pt idx="34">
                  <c:v>2495350</c:v>
                </c:pt>
                <c:pt idx="35">
                  <c:v>2474330</c:v>
                </c:pt>
                <c:pt idx="36">
                  <c:v>2420280</c:v>
                </c:pt>
                <c:pt idx="37">
                  <c:v>2332300</c:v>
                </c:pt>
                <c:pt idx="38">
                  <c:v>2203800</c:v>
                </c:pt>
                <c:pt idx="39">
                  <c:v>2025680</c:v>
                </c:pt>
                <c:pt idx="40">
                  <c:v>1797860</c:v>
                </c:pt>
                <c:pt idx="41">
                  <c:v>1534680</c:v>
                </c:pt>
                <c:pt idx="42">
                  <c:v>1254430</c:v>
                </c:pt>
                <c:pt idx="43">
                  <c:v>999411</c:v>
                </c:pt>
                <c:pt idx="44">
                  <c:v>810559</c:v>
                </c:pt>
                <c:pt idx="45">
                  <c:v>674604</c:v>
                </c:pt>
                <c:pt idx="46">
                  <c:v>574665</c:v>
                </c:pt>
                <c:pt idx="47">
                  <c:v>499050</c:v>
                </c:pt>
                <c:pt idx="48">
                  <c:v>440191</c:v>
                </c:pt>
                <c:pt idx="49">
                  <c:v>393000</c:v>
                </c:pt>
                <c:pt idx="50">
                  <c:v>354673</c:v>
                </c:pt>
                <c:pt idx="51">
                  <c:v>322844</c:v>
                </c:pt>
                <c:pt idx="52">
                  <c:v>295974</c:v>
                </c:pt>
                <c:pt idx="53">
                  <c:v>272959</c:v>
                </c:pt>
                <c:pt idx="54">
                  <c:v>252972</c:v>
                </c:pt>
                <c:pt idx="55">
                  <c:v>235378</c:v>
                </c:pt>
                <c:pt idx="56">
                  <c:v>263207</c:v>
                </c:pt>
                <c:pt idx="57">
                  <c:v>228112</c:v>
                </c:pt>
                <c:pt idx="58">
                  <c:v>205203</c:v>
                </c:pt>
                <c:pt idx="59">
                  <c:v>188544</c:v>
                </c:pt>
                <c:pt idx="60">
                  <c:v>174372</c:v>
                </c:pt>
                <c:pt idx="61">
                  <c:v>160781</c:v>
                </c:pt>
                <c:pt idx="62">
                  <c:v>146771</c:v>
                </c:pt>
                <c:pt idx="63">
                  <c:v>131787</c:v>
                </c:pt>
                <c:pt idx="64">
                  <c:v>115640</c:v>
                </c:pt>
                <c:pt idx="65">
                  <c:v>98562.5</c:v>
                </c:pt>
                <c:pt idx="66">
                  <c:v>81230.2</c:v>
                </c:pt>
                <c:pt idx="67">
                  <c:v>64602.9</c:v>
                </c:pt>
                <c:pt idx="68">
                  <c:v>49621.1</c:v>
                </c:pt>
                <c:pt idx="69">
                  <c:v>36924.800000000003</c:v>
                </c:pt>
                <c:pt idx="70">
                  <c:v>26724.2</c:v>
                </c:pt>
                <c:pt idx="71">
                  <c:v>18824.8</c:v>
                </c:pt>
                <c:pt idx="72">
                  <c:v>13063.8</c:v>
                </c:pt>
                <c:pt idx="73">
                  <c:v>8957.27</c:v>
                </c:pt>
                <c:pt idx="74">
                  <c:v>6083.11</c:v>
                </c:pt>
                <c:pt idx="75">
                  <c:v>4101.1400000000003</c:v>
                </c:pt>
                <c:pt idx="76">
                  <c:v>2741.88</c:v>
                </c:pt>
                <c:pt idx="77">
                  <c:v>1821.35</c:v>
                </c:pt>
                <c:pt idx="78">
                  <c:v>1212.48</c:v>
                </c:pt>
                <c:pt idx="79">
                  <c:v>797.63099999999997</c:v>
                </c:pt>
                <c:pt idx="80">
                  <c:v>519.84400000000005</c:v>
                </c:pt>
                <c:pt idx="81">
                  <c:v>344.32799999999997</c:v>
                </c:pt>
                <c:pt idx="82">
                  <c:v>220.65199999999999</c:v>
                </c:pt>
                <c:pt idx="83">
                  <c:v>137.506</c:v>
                </c:pt>
                <c:pt idx="84">
                  <c:v>80.784000000000006</c:v>
                </c:pt>
                <c:pt idx="85">
                  <c:v>52.389400000000002</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28"/>
          <c:order val="28"/>
          <c:tx>
            <c:strRef>
              <c:f>Total!$AD$1</c:f>
              <c:strCache>
                <c:ptCount val="1"/>
                <c:pt idx="0">
                  <c:v>P29</c:v>
                </c:pt>
              </c:strCache>
            </c:strRef>
          </c:tx>
          <c:spPr>
            <a:ln w="19050" cap="rnd">
              <a:solidFill>
                <a:schemeClr val="accent5">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Total!$AD$2:$AD$201</c:f>
              <c:numCache>
                <c:formatCode>0.00E+00</c:formatCode>
                <c:ptCount val="200"/>
                <c:pt idx="0">
                  <c:v>0</c:v>
                </c:pt>
                <c:pt idx="1">
                  <c:v>0</c:v>
                </c:pt>
                <c:pt idx="2">
                  <c:v>0</c:v>
                </c:pt>
                <c:pt idx="3">
                  <c:v>0</c:v>
                </c:pt>
                <c:pt idx="4">
                  <c:v>0</c:v>
                </c:pt>
                <c:pt idx="5">
                  <c:v>0</c:v>
                </c:pt>
                <c:pt idx="6">
                  <c:v>0</c:v>
                </c:pt>
                <c:pt idx="7">
                  <c:v>1446.23</c:v>
                </c:pt>
                <c:pt idx="8">
                  <c:v>290.59800000000001</c:v>
                </c:pt>
                <c:pt idx="9">
                  <c:v>47.925800000000002</c:v>
                </c:pt>
                <c:pt idx="10">
                  <c:v>0</c:v>
                </c:pt>
                <c:pt idx="11">
                  <c:v>0</c:v>
                </c:pt>
                <c:pt idx="12">
                  <c:v>0</c:v>
                </c:pt>
                <c:pt idx="13">
                  <c:v>0</c:v>
                </c:pt>
                <c:pt idx="14">
                  <c:v>0</c:v>
                </c:pt>
                <c:pt idx="15" formatCode="General">
                  <c:v>182.00299999999999</c:v>
                </c:pt>
                <c:pt idx="16" formatCode="General">
                  <c:v>682.81100000000004</c:v>
                </c:pt>
                <c:pt idx="17" formatCode="General">
                  <c:v>3353.75</c:v>
                </c:pt>
                <c:pt idx="18" formatCode="General">
                  <c:v>12189.2</c:v>
                </c:pt>
                <c:pt idx="19" formatCode="General">
                  <c:v>33227.9</c:v>
                </c:pt>
                <c:pt idx="20" formatCode="General">
                  <c:v>75686.2</c:v>
                </c:pt>
                <c:pt idx="21" formatCode="General">
                  <c:v>152720</c:v>
                </c:pt>
                <c:pt idx="22" formatCode="General">
                  <c:v>285097</c:v>
                </c:pt>
                <c:pt idx="23" formatCode="General">
                  <c:v>506135</c:v>
                </c:pt>
                <c:pt idx="24" formatCode="General">
                  <c:v>871930</c:v>
                </c:pt>
                <c:pt idx="25">
                  <c:v>1489690</c:v>
                </c:pt>
                <c:pt idx="26">
                  <c:v>2544060</c:v>
                </c:pt>
                <c:pt idx="27">
                  <c:v>4345230</c:v>
                </c:pt>
                <c:pt idx="28">
                  <c:v>7418800</c:v>
                </c:pt>
                <c:pt idx="29">
                  <c:v>12657200</c:v>
                </c:pt>
                <c:pt idx="30">
                  <c:v>21566300</c:v>
                </c:pt>
                <c:pt idx="31">
                  <c:v>36665000</c:v>
                </c:pt>
                <c:pt idx="32">
                  <c:v>62102900</c:v>
                </c:pt>
                <c:pt idx="33">
                  <c:v>104539000</c:v>
                </c:pt>
                <c:pt idx="34">
                  <c:v>174194000</c:v>
                </c:pt>
                <c:pt idx="35">
                  <c:v>285792000</c:v>
                </c:pt>
                <c:pt idx="36">
                  <c:v>460964000</c:v>
                </c:pt>
                <c:pt idx="37">
                  <c:v>729667000</c:v>
                </c:pt>
                <c:pt idx="38">
                  <c:v>1126660000</c:v>
                </c:pt>
                <c:pt idx="39">
                  <c:v>1680810000</c:v>
                </c:pt>
                <c:pt idx="40">
                  <c:v>2401140000</c:v>
                </c:pt>
                <c:pt idx="41">
                  <c:v>3260580000</c:v>
                </c:pt>
                <c:pt idx="42">
                  <c:v>4191390000</c:v>
                </c:pt>
                <c:pt idx="43">
                  <c:v>4753090000</c:v>
                </c:pt>
                <c:pt idx="44">
                  <c:v>5020030000</c:v>
                </c:pt>
                <c:pt idx="45">
                  <c:v>5173810000</c:v>
                </c:pt>
                <c:pt idx="46">
                  <c:v>5276920000</c:v>
                </c:pt>
                <c:pt idx="47">
                  <c:v>5352920000</c:v>
                </c:pt>
                <c:pt idx="48">
                  <c:v>5411190000</c:v>
                </c:pt>
                <c:pt idx="49">
                  <c:v>5456040000</c:v>
                </c:pt>
                <c:pt idx="50">
                  <c:v>5493220000</c:v>
                </c:pt>
                <c:pt idx="51">
                  <c:v>5523650000</c:v>
                </c:pt>
                <c:pt idx="52">
                  <c:v>5547850000</c:v>
                </c:pt>
                <c:pt idx="53">
                  <c:v>5568430000</c:v>
                </c:pt>
                <c:pt idx="54">
                  <c:v>5584360000</c:v>
                </c:pt>
                <c:pt idx="55">
                  <c:v>5596370000</c:v>
                </c:pt>
                <c:pt idx="56">
                  <c:v>5603600000</c:v>
                </c:pt>
                <c:pt idx="57">
                  <c:v>5604830000</c:v>
                </c:pt>
                <c:pt idx="58">
                  <c:v>5597810000</c:v>
                </c:pt>
                <c:pt idx="59">
                  <c:v>5580990000</c:v>
                </c:pt>
                <c:pt idx="60">
                  <c:v>5548930000</c:v>
                </c:pt>
                <c:pt idx="61">
                  <c:v>5495860000</c:v>
                </c:pt>
                <c:pt idx="62">
                  <c:v>5416240000</c:v>
                </c:pt>
                <c:pt idx="63">
                  <c:v>5302310000</c:v>
                </c:pt>
                <c:pt idx="64">
                  <c:v>5149740000</c:v>
                </c:pt>
                <c:pt idx="65">
                  <c:v>4958180000</c:v>
                </c:pt>
                <c:pt idx="66">
                  <c:v>4738990000</c:v>
                </c:pt>
                <c:pt idx="67">
                  <c:v>4506380000</c:v>
                </c:pt>
                <c:pt idx="68">
                  <c:v>4278470000</c:v>
                </c:pt>
                <c:pt idx="69">
                  <c:v>4070790000</c:v>
                </c:pt>
                <c:pt idx="70">
                  <c:v>3890570000</c:v>
                </c:pt>
                <c:pt idx="71">
                  <c:v>3727990000</c:v>
                </c:pt>
                <c:pt idx="72">
                  <c:v>3607250000</c:v>
                </c:pt>
                <c:pt idx="73">
                  <c:v>3517310000</c:v>
                </c:pt>
                <c:pt idx="74">
                  <c:v>3450260000</c:v>
                </c:pt>
                <c:pt idx="75">
                  <c:v>3400350000</c:v>
                </c:pt>
                <c:pt idx="76">
                  <c:v>3362260000</c:v>
                </c:pt>
                <c:pt idx="77">
                  <c:v>3333490000</c:v>
                </c:pt>
                <c:pt idx="78">
                  <c:v>3312210000</c:v>
                </c:pt>
                <c:pt idx="79">
                  <c:v>3296350000</c:v>
                </c:pt>
                <c:pt idx="80">
                  <c:v>3284430000</c:v>
                </c:pt>
                <c:pt idx="81">
                  <c:v>3275160000</c:v>
                </c:pt>
                <c:pt idx="82">
                  <c:v>3267680000</c:v>
                </c:pt>
                <c:pt idx="83">
                  <c:v>3261380000</c:v>
                </c:pt>
                <c:pt idx="84">
                  <c:v>3255020000</c:v>
                </c:pt>
                <c:pt idx="85">
                  <c:v>3250430000</c:v>
                </c:pt>
                <c:pt idx="86">
                  <c:v>3245880000</c:v>
                </c:pt>
                <c:pt idx="87">
                  <c:v>3241320000</c:v>
                </c:pt>
                <c:pt idx="88">
                  <c:v>3236690000</c:v>
                </c:pt>
                <c:pt idx="89">
                  <c:v>3232050000</c:v>
                </c:pt>
                <c:pt idx="90">
                  <c:v>3227300000</c:v>
                </c:pt>
                <c:pt idx="91">
                  <c:v>3222330000</c:v>
                </c:pt>
                <c:pt idx="92">
                  <c:v>3217330000</c:v>
                </c:pt>
                <c:pt idx="93">
                  <c:v>3212120000</c:v>
                </c:pt>
                <c:pt idx="94">
                  <c:v>3206640000</c:v>
                </c:pt>
                <c:pt idx="95">
                  <c:v>3201050000</c:v>
                </c:pt>
                <c:pt idx="96">
                  <c:v>3195110000</c:v>
                </c:pt>
                <c:pt idx="97">
                  <c:v>3189080000</c:v>
                </c:pt>
                <c:pt idx="98">
                  <c:v>3182760000</c:v>
                </c:pt>
                <c:pt idx="99">
                  <c:v>3176160000</c:v>
                </c:pt>
                <c:pt idx="100">
                  <c:v>3169290000</c:v>
                </c:pt>
                <c:pt idx="101">
                  <c:v>3160970000</c:v>
                </c:pt>
                <c:pt idx="102">
                  <c:v>3152920000</c:v>
                </c:pt>
                <c:pt idx="103">
                  <c:v>3144930000</c:v>
                </c:pt>
                <c:pt idx="104">
                  <c:v>3136790000</c:v>
                </c:pt>
                <c:pt idx="105">
                  <c:v>3128360000</c:v>
                </c:pt>
                <c:pt idx="106">
                  <c:v>3119470000</c:v>
                </c:pt>
                <c:pt idx="107">
                  <c:v>3110480000</c:v>
                </c:pt>
                <c:pt idx="108">
                  <c:v>3101060000</c:v>
                </c:pt>
                <c:pt idx="109">
                  <c:v>3091240000</c:v>
                </c:pt>
                <c:pt idx="110">
                  <c:v>3081010000</c:v>
                </c:pt>
                <c:pt idx="111">
                  <c:v>3070320000</c:v>
                </c:pt>
                <c:pt idx="112">
                  <c:v>3059200000</c:v>
                </c:pt>
                <c:pt idx="113">
                  <c:v>3047590000</c:v>
                </c:pt>
                <c:pt idx="114">
                  <c:v>3035150000</c:v>
                </c:pt>
                <c:pt idx="115">
                  <c:v>3023050000</c:v>
                </c:pt>
                <c:pt idx="116">
                  <c:v>3010260000</c:v>
                </c:pt>
                <c:pt idx="117">
                  <c:v>2996910000</c:v>
                </c:pt>
                <c:pt idx="118">
                  <c:v>2983040000</c:v>
                </c:pt>
                <c:pt idx="119">
                  <c:v>2968610000</c:v>
                </c:pt>
                <c:pt idx="120">
                  <c:v>2953660000</c:v>
                </c:pt>
                <c:pt idx="121">
                  <c:v>2938110000</c:v>
                </c:pt>
                <c:pt idx="122">
                  <c:v>2921960000</c:v>
                </c:pt>
                <c:pt idx="123">
                  <c:v>2905200000</c:v>
                </c:pt>
                <c:pt idx="124">
                  <c:v>2887820000</c:v>
                </c:pt>
                <c:pt idx="125">
                  <c:v>2868330000</c:v>
                </c:pt>
                <c:pt idx="126">
                  <c:v>2849420000</c:v>
                </c:pt>
                <c:pt idx="127">
                  <c:v>2830330000</c:v>
                </c:pt>
                <c:pt idx="128">
                  <c:v>2810610000</c:v>
                </c:pt>
                <c:pt idx="129">
                  <c:v>2790170000</c:v>
                </c:pt>
                <c:pt idx="130">
                  <c:v>2768970000</c:v>
                </c:pt>
                <c:pt idx="131">
                  <c:v>2747000000</c:v>
                </c:pt>
                <c:pt idx="132">
                  <c:v>2724230000</c:v>
                </c:pt>
                <c:pt idx="133">
                  <c:v>2700680000</c:v>
                </c:pt>
                <c:pt idx="134">
                  <c:v>2675630000</c:v>
                </c:pt>
                <c:pt idx="135">
                  <c:v>2650800000</c:v>
                </c:pt>
                <c:pt idx="136">
                  <c:v>2625130000</c:v>
                </c:pt>
                <c:pt idx="137">
                  <c:v>2598340000</c:v>
                </c:pt>
                <c:pt idx="138">
                  <c:v>2570720000</c:v>
                </c:pt>
                <c:pt idx="139">
                  <c:v>2542200000</c:v>
                </c:pt>
                <c:pt idx="140">
                  <c:v>2514040000</c:v>
                </c:pt>
                <c:pt idx="141">
                  <c:v>2482650000</c:v>
                </c:pt>
                <c:pt idx="142">
                  <c:v>2451460000</c:v>
                </c:pt>
                <c:pt idx="143">
                  <c:v>2419590000</c:v>
                </c:pt>
                <c:pt idx="144">
                  <c:v>2386890000</c:v>
                </c:pt>
                <c:pt idx="145">
                  <c:v>2352980000</c:v>
                </c:pt>
                <c:pt idx="146">
                  <c:v>2318770000</c:v>
                </c:pt>
                <c:pt idx="147">
                  <c:v>2283600000</c:v>
                </c:pt>
                <c:pt idx="148">
                  <c:v>2247520000</c:v>
                </c:pt>
                <c:pt idx="149">
                  <c:v>2210620000</c:v>
                </c:pt>
                <c:pt idx="150">
                  <c:v>2172430000</c:v>
                </c:pt>
                <c:pt idx="151">
                  <c:v>2134310000</c:v>
                </c:pt>
                <c:pt idx="152">
                  <c:v>2095200000</c:v>
                </c:pt>
                <c:pt idx="153">
                  <c:v>2055260000</c:v>
                </c:pt>
                <c:pt idx="154">
                  <c:v>2014530000</c:v>
                </c:pt>
                <c:pt idx="155">
                  <c:v>1973060000</c:v>
                </c:pt>
                <c:pt idx="156">
                  <c:v>1931010000</c:v>
                </c:pt>
                <c:pt idx="157">
                  <c:v>1890570000</c:v>
                </c:pt>
                <c:pt idx="158">
                  <c:v>1859320000</c:v>
                </c:pt>
                <c:pt idx="159">
                  <c:v>1837530000</c:v>
                </c:pt>
                <c:pt idx="160">
                  <c:v>1823110000</c:v>
                </c:pt>
                <c:pt idx="161">
                  <c:v>1813810000</c:v>
                </c:pt>
                <c:pt idx="162">
                  <c:v>1808040000</c:v>
                </c:pt>
                <c:pt idx="163">
                  <c:v>1804330000</c:v>
                </c:pt>
                <c:pt idx="164">
                  <c:v>1801830000</c:v>
                </c:pt>
                <c:pt idx="165">
                  <c:v>1799860000</c:v>
                </c:pt>
                <c:pt idx="166">
                  <c:v>1798580000</c:v>
                </c:pt>
                <c:pt idx="167">
                  <c:v>1797830000</c:v>
                </c:pt>
                <c:pt idx="168">
                  <c:v>1797400000</c:v>
                </c:pt>
                <c:pt idx="169">
                  <c:v>1797140000</c:v>
                </c:pt>
                <c:pt idx="170">
                  <c:v>1796990000</c:v>
                </c:pt>
                <c:pt idx="171">
                  <c:v>1796900000</c:v>
                </c:pt>
                <c:pt idx="172">
                  <c:v>1796840000</c:v>
                </c:pt>
                <c:pt idx="173">
                  <c:v>1796400000</c:v>
                </c:pt>
                <c:pt idx="174">
                  <c:v>1796510000</c:v>
                </c:pt>
                <c:pt idx="175">
                  <c:v>1796720000</c:v>
                </c:pt>
                <c:pt idx="176">
                  <c:v>1797850000</c:v>
                </c:pt>
                <c:pt idx="177">
                  <c:v>1799060000</c:v>
                </c:pt>
                <c:pt idx="178">
                  <c:v>1800270000</c:v>
                </c:pt>
                <c:pt idx="179">
                  <c:v>1801400000</c:v>
                </c:pt>
                <c:pt idx="180">
                  <c:v>1802500000</c:v>
                </c:pt>
                <c:pt idx="181">
                  <c:v>1803570000</c:v>
                </c:pt>
                <c:pt idx="182">
                  <c:v>1804620000</c:v>
                </c:pt>
                <c:pt idx="183">
                  <c:v>1805650000</c:v>
                </c:pt>
                <c:pt idx="184">
                  <c:v>1806630000</c:v>
                </c:pt>
                <c:pt idx="185">
                  <c:v>1807550000</c:v>
                </c:pt>
                <c:pt idx="186">
                  <c:v>1808390000</c:v>
                </c:pt>
                <c:pt idx="187">
                  <c:v>1809190000</c:v>
                </c:pt>
                <c:pt idx="188">
                  <c:v>1809990000</c:v>
                </c:pt>
                <c:pt idx="189">
                  <c:v>1810760000</c:v>
                </c:pt>
                <c:pt idx="190">
                  <c:v>1811990000</c:v>
                </c:pt>
                <c:pt idx="191">
                  <c:v>1812440000</c:v>
                </c:pt>
                <c:pt idx="192">
                  <c:v>1813010000</c:v>
                </c:pt>
                <c:pt idx="193">
                  <c:v>1813570000</c:v>
                </c:pt>
                <c:pt idx="194">
                  <c:v>1814240000</c:v>
                </c:pt>
                <c:pt idx="195">
                  <c:v>1814770000</c:v>
                </c:pt>
                <c:pt idx="196">
                  <c:v>1815430000</c:v>
                </c:pt>
                <c:pt idx="197">
                  <c:v>1816040000</c:v>
                </c:pt>
                <c:pt idx="198">
                  <c:v>1816840000</c:v>
                </c:pt>
                <c:pt idx="199">
                  <c:v>1817970000</c:v>
                </c:pt>
              </c:numCache>
            </c:numRef>
          </c:yVal>
          <c:smooth val="1"/>
        </c:ser>
        <c:ser>
          <c:idx val="29"/>
          <c:order val="29"/>
          <c:tx>
            <c:strRef>
              <c:f>Total!$AE$1</c:f>
              <c:strCache>
                <c:ptCount val="1"/>
                <c:pt idx="0">
                  <c:v>P30</c:v>
                </c:pt>
              </c:strCache>
            </c:strRef>
          </c:tx>
          <c:spPr>
            <a:ln w="19050" cap="rnd">
              <a:solidFill>
                <a:schemeClr val="accent6">
                  <a:lumMod val="60000"/>
                  <a:lumOff val="4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Total!$AE$2:$AE$201</c:f>
              <c:numCache>
                <c:formatCode>0.00E+00</c:formatCode>
                <c:ptCount val="200"/>
                <c:pt idx="0">
                  <c:v>0</c:v>
                </c:pt>
                <c:pt idx="1">
                  <c:v>0</c:v>
                </c:pt>
                <c:pt idx="2">
                  <c:v>0</c:v>
                </c:pt>
                <c:pt idx="3">
                  <c:v>0</c:v>
                </c:pt>
                <c:pt idx="4">
                  <c:v>0</c:v>
                </c:pt>
                <c:pt idx="5">
                  <c:v>0</c:v>
                </c:pt>
                <c:pt idx="6">
                  <c:v>0</c:v>
                </c:pt>
                <c:pt idx="7">
                  <c:v>45996.6</c:v>
                </c:pt>
                <c:pt idx="8" formatCode="General">
                  <c:v>9852.52</c:v>
                </c:pt>
                <c:pt idx="9" formatCode="General">
                  <c:v>1757.95</c:v>
                </c:pt>
                <c:pt idx="10" formatCode="General">
                  <c:v>294.06200000000001</c:v>
                </c:pt>
                <c:pt idx="11" formatCode="General">
                  <c:v>42.211500000000001</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0</c:v>
                </c:pt>
                <c:pt idx="48" formatCode="General">
                  <c:v>0</c:v>
                </c:pt>
                <c:pt idx="49" formatCode="General">
                  <c:v>0</c:v>
                </c:pt>
                <c:pt idx="50" formatCode="General">
                  <c:v>0</c:v>
                </c:pt>
                <c:pt idx="51" formatCode="General">
                  <c:v>0</c:v>
                </c:pt>
                <c:pt idx="52" formatCode="General">
                  <c:v>0</c:v>
                </c:pt>
                <c:pt idx="53" formatCode="General">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465137</c:v>
                </c:pt>
                <c:pt idx="64" formatCode="General">
                  <c:v>573173</c:v>
                </c:pt>
                <c:pt idx="65" formatCode="General">
                  <c:v>550504</c:v>
                </c:pt>
                <c:pt idx="66" formatCode="General">
                  <c:v>474272</c:v>
                </c:pt>
                <c:pt idx="67" formatCode="General">
                  <c:v>383652</c:v>
                </c:pt>
                <c:pt idx="68" formatCode="General">
                  <c:v>296501</c:v>
                </c:pt>
                <c:pt idx="69" formatCode="General">
                  <c:v>221100</c:v>
                </c:pt>
                <c:pt idx="70" formatCode="General">
                  <c:v>160210</c:v>
                </c:pt>
                <c:pt idx="71" formatCode="General">
                  <c:v>112882</c:v>
                </c:pt>
                <c:pt idx="72" formatCode="General">
                  <c:v>78323.600000000006</c:v>
                </c:pt>
                <c:pt idx="73" formatCode="General">
                  <c:v>53702.9</c:v>
                </c:pt>
                <c:pt idx="74" formatCode="General">
                  <c:v>36469</c:v>
                </c:pt>
                <c:pt idx="75" formatCode="General">
                  <c:v>24584.9</c:v>
                </c:pt>
                <c:pt idx="76" formatCode="General">
                  <c:v>16483.7</c:v>
                </c:pt>
                <c:pt idx="77" formatCode="General">
                  <c:v>11008.1</c:v>
                </c:pt>
                <c:pt idx="78" formatCode="General">
                  <c:v>7330.14</c:v>
                </c:pt>
                <c:pt idx="79" formatCode="General">
                  <c:v>4870.8</c:v>
                </c:pt>
                <c:pt idx="80" formatCode="General">
                  <c:v>3231.74</c:v>
                </c:pt>
                <c:pt idx="81" formatCode="General">
                  <c:v>2141.96</c:v>
                </c:pt>
                <c:pt idx="82" formatCode="General">
                  <c:v>1410.58</c:v>
                </c:pt>
                <c:pt idx="83" formatCode="General">
                  <c:v>2737.02</c:v>
                </c:pt>
                <c:pt idx="84" formatCode="General">
                  <c:v>919.41</c:v>
                </c:pt>
                <c:pt idx="85" formatCode="General">
                  <c:v>439.608</c:v>
                </c:pt>
                <c:pt idx="86" formatCode="General">
                  <c:v>254.21799999999999</c:v>
                </c:pt>
                <c:pt idx="87" formatCode="General">
                  <c:v>158.39500000000001</c:v>
                </c:pt>
                <c:pt idx="88" formatCode="General">
                  <c:v>104.51</c:v>
                </c:pt>
                <c:pt idx="89" formatCode="General">
                  <c:v>60.577399999999997</c:v>
                </c:pt>
                <c:pt idx="90" formatCode="General">
                  <c:v>27.180499999999999</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459717</c:v>
                </c:pt>
                <c:pt idx="108" formatCode="General">
                  <c:v>199421</c:v>
                </c:pt>
                <c:pt idx="109" formatCode="General">
                  <c:v>92268.800000000003</c:v>
                </c:pt>
                <c:pt idx="110" formatCode="General">
                  <c:v>47440.9</c:v>
                </c:pt>
                <c:pt idx="111" formatCode="General">
                  <c:v>27013.4</c:v>
                </c:pt>
                <c:pt idx="112" formatCode="General">
                  <c:v>16546.400000000001</c:v>
                </c:pt>
                <c:pt idx="113" formatCode="General">
                  <c:v>10562.5</c:v>
                </c:pt>
                <c:pt idx="114" formatCode="General">
                  <c:v>6876.44</c:v>
                </c:pt>
                <c:pt idx="115" formatCode="General">
                  <c:v>4513.79</c:v>
                </c:pt>
                <c:pt idx="116" formatCode="General">
                  <c:v>2972.2</c:v>
                </c:pt>
                <c:pt idx="117" formatCode="General">
                  <c:v>1959.18</c:v>
                </c:pt>
                <c:pt idx="118" formatCode="General">
                  <c:v>1284.31</c:v>
                </c:pt>
                <c:pt idx="119" formatCode="General">
                  <c:v>838.23</c:v>
                </c:pt>
                <c:pt idx="120" formatCode="General">
                  <c:v>542.82600000000002</c:v>
                </c:pt>
                <c:pt idx="121" formatCode="General">
                  <c:v>357.58800000000002</c:v>
                </c:pt>
                <c:pt idx="122" formatCode="General">
                  <c:v>228.03</c:v>
                </c:pt>
                <c:pt idx="123" formatCode="General">
                  <c:v>141.48099999999999</c:v>
                </c:pt>
                <c:pt idx="124" formatCode="General">
                  <c:v>82.961699999999993</c:v>
                </c:pt>
                <c:pt idx="125" formatCode="General">
                  <c:v>53.694200000000002</c:v>
                </c:pt>
                <c:pt idx="126" formatCode="General">
                  <c:v>0</c:v>
                </c:pt>
                <c:pt idx="127" formatCode="General">
                  <c:v>266288</c:v>
                </c:pt>
                <c:pt idx="128" formatCode="General">
                  <c:v>85468.6</c:v>
                </c:pt>
                <c:pt idx="129" formatCode="General">
                  <c:v>27161.9</c:v>
                </c:pt>
                <c:pt idx="130" formatCode="General">
                  <c:v>8695.7800000000007</c:v>
                </c:pt>
                <c:pt idx="131" formatCode="General">
                  <c:v>2909.65</c:v>
                </c:pt>
                <c:pt idx="132" formatCode="General">
                  <c:v>1097.56</c:v>
                </c:pt>
                <c:pt idx="133" formatCode="General">
                  <c:v>499.17399999999998</c:v>
                </c:pt>
                <c:pt idx="134" formatCode="General">
                  <c:v>236.15600000000001</c:v>
                </c:pt>
                <c:pt idx="135" formatCode="General">
                  <c:v>137.941</c:v>
                </c:pt>
                <c:pt idx="136" formatCode="General">
                  <c:v>80.323300000000003</c:v>
                </c:pt>
                <c:pt idx="137" formatCode="General">
                  <c:v>51.554600000000001</c:v>
                </c:pt>
                <c:pt idx="138" formatCode="General">
                  <c:v>163026</c:v>
                </c:pt>
                <c:pt idx="139" formatCode="General">
                  <c:v>48891.5</c:v>
                </c:pt>
                <c:pt idx="140" formatCode="General">
                  <c:v>14500.3</c:v>
                </c:pt>
                <c:pt idx="141" formatCode="General">
                  <c:v>4120.1499999999996</c:v>
                </c:pt>
                <c:pt idx="142" formatCode="General">
                  <c:v>1078.95</c:v>
                </c:pt>
                <c:pt idx="143" formatCode="General">
                  <c:v>259.15300000000002</c:v>
                </c:pt>
                <c:pt idx="144" formatCode="General">
                  <c:v>42.471200000000003</c:v>
                </c:pt>
                <c:pt idx="145" formatCode="General">
                  <c:v>0</c:v>
                </c:pt>
                <c:pt idx="146" formatCode="General">
                  <c:v>0</c:v>
                </c:pt>
                <c:pt idx="147" formatCode="General">
                  <c:v>0</c:v>
                </c:pt>
                <c:pt idx="148" formatCode="General">
                  <c:v>0</c:v>
                </c:pt>
                <c:pt idx="149" formatCode="General">
                  <c:v>90146</c:v>
                </c:pt>
                <c:pt idx="150" formatCode="General">
                  <c:v>26710.3</c:v>
                </c:pt>
                <c:pt idx="151" formatCode="General">
                  <c:v>7470.35</c:v>
                </c:pt>
                <c:pt idx="152" formatCode="General">
                  <c:v>1921.09</c:v>
                </c:pt>
                <c:pt idx="153" formatCode="General">
                  <c:v>449.08</c:v>
                </c:pt>
                <c:pt idx="154" formatCode="General">
                  <c:v>78.815600000000003</c:v>
                </c:pt>
                <c:pt idx="155" formatCode="General">
                  <c:v>0</c:v>
                </c:pt>
                <c:pt idx="156" formatCode="General">
                  <c:v>0</c:v>
                </c:pt>
                <c:pt idx="157" formatCode="General">
                  <c:v>245549</c:v>
                </c:pt>
                <c:pt idx="158" formatCode="General">
                  <c:v>78091.600000000006</c:v>
                </c:pt>
                <c:pt idx="159" formatCode="General">
                  <c:v>23802.3</c:v>
                </c:pt>
                <c:pt idx="160" formatCode="General">
                  <c:v>6850.05</c:v>
                </c:pt>
                <c:pt idx="161" formatCode="General">
                  <c:v>1842.67</c:v>
                </c:pt>
                <c:pt idx="162" formatCode="General">
                  <c:v>455.55200000000002</c:v>
                </c:pt>
                <c:pt idx="163" formatCode="General">
                  <c:v>88.9876</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16369.8</c:v>
                </c:pt>
              </c:numCache>
            </c:numRef>
          </c:yVal>
          <c:smooth val="1"/>
        </c:ser>
        <c:ser>
          <c:idx val="30"/>
          <c:order val="30"/>
          <c:tx>
            <c:strRef>
              <c:f>Total!$AF$1</c:f>
              <c:strCache>
                <c:ptCount val="1"/>
                <c:pt idx="0">
                  <c:v>P31</c:v>
                </c:pt>
              </c:strCache>
            </c:strRef>
          </c:tx>
          <c:spPr>
            <a:ln w="19050" cap="rnd">
              <a:solidFill>
                <a:schemeClr val="accent1">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Total!$AF$2:$AF$201</c:f>
              <c:numCache>
                <c:formatCode>0.00E+00</c:formatCode>
                <c:ptCount val="200"/>
                <c:pt idx="0">
                  <c:v>0</c:v>
                </c:pt>
                <c:pt idx="1">
                  <c:v>0</c:v>
                </c:pt>
                <c:pt idx="2">
                  <c:v>0</c:v>
                </c:pt>
                <c:pt idx="3">
                  <c:v>0</c:v>
                </c:pt>
                <c:pt idx="4">
                  <c:v>0</c:v>
                </c:pt>
                <c:pt idx="5">
                  <c:v>0</c:v>
                </c:pt>
                <c:pt idx="6">
                  <c:v>0</c:v>
                </c:pt>
                <c:pt idx="7">
                  <c:v>0</c:v>
                </c:pt>
                <c:pt idx="8" formatCode="General">
                  <c:v>0</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c:v>0</c:v>
                </c:pt>
                <c:pt idx="25">
                  <c:v>0</c:v>
                </c:pt>
                <c:pt idx="26">
                  <c:v>0</c:v>
                </c:pt>
                <c:pt idx="27">
                  <c:v>10.3256</c:v>
                </c:pt>
                <c:pt idx="28">
                  <c:v>0</c:v>
                </c:pt>
                <c:pt idx="29">
                  <c:v>0</c:v>
                </c:pt>
                <c:pt idx="30">
                  <c:v>0</c:v>
                </c:pt>
                <c:pt idx="31">
                  <c:v>0</c:v>
                </c:pt>
                <c:pt idx="32">
                  <c:v>0</c:v>
                </c:pt>
                <c:pt idx="33">
                  <c:v>881.12300000000005</c:v>
                </c:pt>
                <c:pt idx="34">
                  <c:v>506.55900000000003</c:v>
                </c:pt>
                <c:pt idx="35">
                  <c:v>267.59800000000001</c:v>
                </c:pt>
                <c:pt idx="36">
                  <c:v>228.52</c:v>
                </c:pt>
                <c:pt idx="37">
                  <c:v>103.066</c:v>
                </c:pt>
                <c:pt idx="38">
                  <c:v>48.8904</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formatCode="General">
                  <c:v>0</c:v>
                </c:pt>
                <c:pt idx="55" formatCode="General">
                  <c:v>0</c:v>
                </c:pt>
                <c:pt idx="56" formatCode="General">
                  <c:v>0</c:v>
                </c:pt>
                <c:pt idx="57" formatCode="General">
                  <c:v>0</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0</c:v>
                </c:pt>
                <c:pt idx="106" formatCode="General">
                  <c:v>0</c:v>
                </c:pt>
                <c:pt idx="107" formatCode="General">
                  <c:v>0</c:v>
                </c:pt>
                <c:pt idx="108" formatCode="General">
                  <c:v>0</c:v>
                </c:pt>
                <c:pt idx="109" formatCode="General">
                  <c:v>0</c:v>
                </c:pt>
                <c:pt idx="110" formatCode="General">
                  <c:v>0</c:v>
                </c:pt>
                <c:pt idx="111" formatCode="General">
                  <c:v>0</c:v>
                </c:pt>
                <c:pt idx="112" formatCode="General">
                  <c:v>0</c:v>
                </c:pt>
                <c:pt idx="113" formatCode="General">
                  <c:v>0</c:v>
                </c:pt>
                <c:pt idx="114" formatCode="General">
                  <c:v>0</c:v>
                </c:pt>
                <c:pt idx="115" formatCode="General">
                  <c:v>0</c:v>
                </c:pt>
                <c:pt idx="116" formatCode="General">
                  <c:v>0</c:v>
                </c:pt>
                <c:pt idx="117" formatCode="General">
                  <c:v>0</c:v>
                </c:pt>
                <c:pt idx="118" formatCode="General">
                  <c:v>0</c:v>
                </c:pt>
                <c:pt idx="119" formatCode="General">
                  <c:v>0</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0</c:v>
                </c:pt>
                <c:pt idx="130" formatCode="General">
                  <c:v>0</c:v>
                </c:pt>
                <c:pt idx="131" formatCode="General">
                  <c:v>0</c:v>
                </c:pt>
                <c:pt idx="132" formatCode="General">
                  <c:v>0</c:v>
                </c:pt>
                <c:pt idx="133" formatCode="General">
                  <c:v>0</c:v>
                </c:pt>
                <c:pt idx="134" formatCode="General">
                  <c:v>0</c:v>
                </c:pt>
                <c:pt idx="135" formatCode="General">
                  <c:v>0</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0</c:v>
                </c:pt>
                <c:pt idx="145" formatCode="General">
                  <c:v>0</c:v>
                </c:pt>
                <c:pt idx="146" formatCode="General">
                  <c:v>0</c:v>
                </c:pt>
                <c:pt idx="147" formatCode="General">
                  <c:v>0</c:v>
                </c:pt>
                <c:pt idx="148" formatCode="General">
                  <c:v>0</c:v>
                </c:pt>
                <c:pt idx="149" formatCode="General">
                  <c:v>0</c:v>
                </c:pt>
                <c:pt idx="150" formatCode="General">
                  <c:v>0</c:v>
                </c:pt>
                <c:pt idx="151" formatCode="General">
                  <c:v>0</c:v>
                </c:pt>
                <c:pt idx="152" formatCode="General">
                  <c:v>0</c:v>
                </c:pt>
                <c:pt idx="153" formatCode="General">
                  <c:v>0</c:v>
                </c:pt>
                <c:pt idx="154" formatCode="General">
                  <c:v>0</c:v>
                </c:pt>
                <c:pt idx="155" formatCode="General">
                  <c:v>0</c:v>
                </c:pt>
                <c:pt idx="156" formatCode="General">
                  <c:v>0</c:v>
                </c:pt>
                <c:pt idx="157" formatCode="General">
                  <c:v>0</c:v>
                </c:pt>
                <c:pt idx="158" formatCode="General">
                  <c:v>0</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0</c:v>
                </c:pt>
                <c:pt idx="174" formatCode="General">
                  <c:v>0</c:v>
                </c:pt>
                <c:pt idx="175" formatCode="General">
                  <c:v>0</c:v>
                </c:pt>
                <c:pt idx="176" formatCode="General">
                  <c:v>0</c:v>
                </c:pt>
                <c:pt idx="177" formatCode="General">
                  <c:v>0</c:v>
                </c:pt>
                <c:pt idx="178" formatCode="General">
                  <c:v>0</c:v>
                </c:pt>
                <c:pt idx="179" formatCode="General">
                  <c:v>0</c:v>
                </c:pt>
                <c:pt idx="180" formatCode="General">
                  <c:v>0</c:v>
                </c:pt>
                <c:pt idx="181" formatCode="General">
                  <c:v>0</c:v>
                </c:pt>
                <c:pt idx="182" formatCode="General">
                  <c:v>0</c:v>
                </c:pt>
                <c:pt idx="183" formatCode="General">
                  <c:v>0</c:v>
                </c:pt>
                <c:pt idx="184" formatCode="General">
                  <c:v>0</c:v>
                </c:pt>
                <c:pt idx="185" formatCode="General">
                  <c:v>0</c:v>
                </c:pt>
                <c:pt idx="186" formatCode="General">
                  <c:v>0</c:v>
                </c:pt>
                <c:pt idx="187" formatCode="General">
                  <c:v>0</c:v>
                </c:pt>
                <c:pt idx="188" formatCode="General">
                  <c:v>0</c:v>
                </c:pt>
                <c:pt idx="189" formatCode="General">
                  <c:v>0</c:v>
                </c:pt>
                <c:pt idx="190" formatCode="General">
                  <c:v>0</c:v>
                </c:pt>
                <c:pt idx="191" formatCode="General">
                  <c:v>0</c:v>
                </c:pt>
                <c:pt idx="192" formatCode="General">
                  <c:v>0</c:v>
                </c:pt>
                <c:pt idx="193" formatCode="General">
                  <c:v>0</c:v>
                </c:pt>
                <c:pt idx="194" formatCode="General">
                  <c:v>0</c:v>
                </c:pt>
                <c:pt idx="195" formatCode="General">
                  <c:v>0</c:v>
                </c:pt>
                <c:pt idx="196" formatCode="General">
                  <c:v>0</c:v>
                </c:pt>
                <c:pt idx="197" formatCode="General">
                  <c:v>0</c:v>
                </c:pt>
                <c:pt idx="198" formatCode="General">
                  <c:v>0</c:v>
                </c:pt>
                <c:pt idx="199" formatCode="General">
                  <c:v>0</c:v>
                </c:pt>
              </c:numCache>
            </c:numRef>
          </c:yVal>
          <c:smooth val="1"/>
        </c:ser>
        <c:ser>
          <c:idx val="31"/>
          <c:order val="31"/>
          <c:tx>
            <c:strRef>
              <c:f>Total!$AG$1</c:f>
              <c:strCache>
                <c:ptCount val="1"/>
                <c:pt idx="0">
                  <c:v>P32</c:v>
                </c:pt>
              </c:strCache>
            </c:strRef>
          </c:tx>
          <c:spPr>
            <a:ln w="19050" cap="rnd">
              <a:solidFill>
                <a:schemeClr val="accent2">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Total!$AG$2:$AG$201</c:f>
              <c:numCache>
                <c:formatCode>0.00E+00</c:formatCode>
                <c:ptCount val="200"/>
                <c:pt idx="0">
                  <c:v>0</c:v>
                </c:pt>
                <c:pt idx="1">
                  <c:v>0</c:v>
                </c:pt>
                <c:pt idx="2">
                  <c:v>0</c:v>
                </c:pt>
                <c:pt idx="3">
                  <c:v>0</c:v>
                </c:pt>
                <c:pt idx="4">
                  <c:v>0</c:v>
                </c:pt>
                <c:pt idx="5">
                  <c:v>0</c:v>
                </c:pt>
                <c:pt idx="6">
                  <c:v>0</c:v>
                </c:pt>
                <c:pt idx="7" formatCode="General">
                  <c:v>0</c:v>
                </c:pt>
                <c:pt idx="8" formatCode="General">
                  <c:v>18.260200000000001</c:v>
                </c:pt>
                <c:pt idx="9" formatCode="General">
                  <c:v>0</c:v>
                </c:pt>
                <c:pt idx="10" formatCode="General">
                  <c:v>0</c:v>
                </c:pt>
                <c:pt idx="11" formatCode="General">
                  <c:v>0</c:v>
                </c:pt>
                <c:pt idx="12" formatCode="General">
                  <c:v>0</c:v>
                </c:pt>
                <c:pt idx="13" formatCode="General">
                  <c:v>0</c:v>
                </c:pt>
                <c:pt idx="14" formatCode="General">
                  <c:v>0</c:v>
                </c:pt>
                <c:pt idx="15" formatCode="General">
                  <c:v>0</c:v>
                </c:pt>
                <c:pt idx="16" formatCode="General">
                  <c:v>0</c:v>
                </c:pt>
                <c:pt idx="17" formatCode="General">
                  <c:v>0</c:v>
                </c:pt>
                <c:pt idx="18" formatCode="General">
                  <c:v>0</c:v>
                </c:pt>
                <c:pt idx="19" formatCode="General">
                  <c:v>0</c:v>
                </c:pt>
                <c:pt idx="20" formatCode="General">
                  <c:v>0</c:v>
                </c:pt>
                <c:pt idx="21" formatCode="General">
                  <c:v>0</c:v>
                </c:pt>
                <c:pt idx="22" formatCode="General">
                  <c:v>0</c:v>
                </c:pt>
                <c:pt idx="23" formatCode="General">
                  <c:v>0</c:v>
                </c:pt>
                <c:pt idx="24" formatCode="General">
                  <c:v>0</c:v>
                </c:pt>
                <c:pt idx="25" formatCode="General">
                  <c:v>0</c:v>
                </c:pt>
                <c:pt idx="26" formatCode="General">
                  <c:v>0</c:v>
                </c:pt>
                <c:pt idx="27" formatCode="General">
                  <c:v>0</c:v>
                </c:pt>
                <c:pt idx="28" formatCode="General">
                  <c:v>0</c:v>
                </c:pt>
                <c:pt idx="29" formatCode="General">
                  <c:v>0</c:v>
                </c:pt>
                <c:pt idx="30" formatCode="General">
                  <c:v>0</c:v>
                </c:pt>
                <c:pt idx="31" formatCode="General">
                  <c:v>0</c:v>
                </c:pt>
                <c:pt idx="32" formatCode="General">
                  <c:v>0</c:v>
                </c:pt>
                <c:pt idx="33" formatCode="General">
                  <c:v>0</c:v>
                </c:pt>
                <c:pt idx="34" formatCode="General">
                  <c:v>0</c:v>
                </c:pt>
                <c:pt idx="35" formatCode="General">
                  <c:v>0</c:v>
                </c:pt>
                <c:pt idx="36" formatCode="General">
                  <c:v>0</c:v>
                </c:pt>
                <c:pt idx="37" formatCode="General">
                  <c:v>0</c:v>
                </c:pt>
                <c:pt idx="38" formatCode="General">
                  <c:v>0</c:v>
                </c:pt>
                <c:pt idx="39" formatCode="General">
                  <c:v>0</c:v>
                </c:pt>
                <c:pt idx="40" formatCode="General">
                  <c:v>0</c:v>
                </c:pt>
                <c:pt idx="41" formatCode="General">
                  <c:v>0</c:v>
                </c:pt>
                <c:pt idx="42" formatCode="General">
                  <c:v>0</c:v>
                </c:pt>
                <c:pt idx="43" formatCode="General">
                  <c:v>0</c:v>
                </c:pt>
                <c:pt idx="44" formatCode="General">
                  <c:v>0</c:v>
                </c:pt>
                <c:pt idx="45" formatCode="General">
                  <c:v>0</c:v>
                </c:pt>
                <c:pt idx="46" formatCode="General">
                  <c:v>0</c:v>
                </c:pt>
                <c:pt idx="47" formatCode="General">
                  <c:v>113.226</c:v>
                </c:pt>
                <c:pt idx="48" formatCode="General">
                  <c:v>77.887900000000002</c:v>
                </c:pt>
                <c:pt idx="49" formatCode="General">
                  <c:v>54.0214</c:v>
                </c:pt>
                <c:pt idx="50" formatCode="General">
                  <c:v>37.72</c:v>
                </c:pt>
                <c:pt idx="51" formatCode="General">
                  <c:v>26.485700000000001</c:v>
                </c:pt>
                <c:pt idx="52" formatCode="General">
                  <c:v>18.685099999999998</c:v>
                </c:pt>
                <c:pt idx="53" formatCode="General">
                  <c:v>0</c:v>
                </c:pt>
                <c:pt idx="54" formatCode="General">
                  <c:v>0</c:v>
                </c:pt>
                <c:pt idx="55" formatCode="General">
                  <c:v>0</c:v>
                </c:pt>
                <c:pt idx="56" formatCode="General">
                  <c:v>0</c:v>
                </c:pt>
                <c:pt idx="57" formatCode="General">
                  <c:v>28.143799999999999</c:v>
                </c:pt>
                <c:pt idx="58" formatCode="General">
                  <c:v>0</c:v>
                </c:pt>
                <c:pt idx="59" formatCode="General">
                  <c:v>0</c:v>
                </c:pt>
                <c:pt idx="60" formatCode="General">
                  <c:v>0</c:v>
                </c:pt>
                <c:pt idx="61" formatCode="General">
                  <c:v>0</c:v>
                </c:pt>
                <c:pt idx="62" formatCode="General">
                  <c:v>0</c:v>
                </c:pt>
                <c:pt idx="63" formatCode="General">
                  <c:v>0</c:v>
                </c:pt>
                <c:pt idx="64" formatCode="General">
                  <c:v>0</c:v>
                </c:pt>
                <c:pt idx="65" formatCode="General">
                  <c:v>0</c:v>
                </c:pt>
                <c:pt idx="66" formatCode="General">
                  <c:v>0</c:v>
                </c:pt>
                <c:pt idx="67" formatCode="General">
                  <c:v>0</c:v>
                </c:pt>
                <c:pt idx="68" formatCode="General">
                  <c:v>0</c:v>
                </c:pt>
                <c:pt idx="69" formatCode="General">
                  <c:v>0</c:v>
                </c:pt>
                <c:pt idx="70" formatCode="General">
                  <c:v>0</c:v>
                </c:pt>
                <c:pt idx="71" formatCode="General">
                  <c:v>0</c:v>
                </c:pt>
                <c:pt idx="72" formatCode="General">
                  <c:v>0</c:v>
                </c:pt>
                <c:pt idx="73" formatCode="General">
                  <c:v>0</c:v>
                </c:pt>
                <c:pt idx="74" formatCode="General">
                  <c:v>0</c:v>
                </c:pt>
                <c:pt idx="75" formatCode="General">
                  <c:v>0</c:v>
                </c:pt>
                <c:pt idx="76" formatCode="General">
                  <c:v>0</c:v>
                </c:pt>
                <c:pt idx="77" formatCode="General">
                  <c:v>0</c:v>
                </c:pt>
                <c:pt idx="78" formatCode="General">
                  <c:v>0</c:v>
                </c:pt>
                <c:pt idx="79" formatCode="General">
                  <c:v>0</c:v>
                </c:pt>
                <c:pt idx="80" formatCode="General">
                  <c:v>0</c:v>
                </c:pt>
                <c:pt idx="81" formatCode="General">
                  <c:v>0</c:v>
                </c:pt>
                <c:pt idx="82" formatCode="General">
                  <c:v>0</c:v>
                </c:pt>
                <c:pt idx="83" formatCode="General">
                  <c:v>0</c:v>
                </c:pt>
                <c:pt idx="84" formatCode="General">
                  <c:v>0</c:v>
                </c:pt>
                <c:pt idx="85" formatCode="General">
                  <c:v>0</c:v>
                </c:pt>
                <c:pt idx="86" formatCode="General">
                  <c:v>0</c:v>
                </c:pt>
                <c:pt idx="87" formatCode="General">
                  <c:v>0</c:v>
                </c:pt>
                <c:pt idx="88" formatCode="General">
                  <c:v>0</c:v>
                </c:pt>
                <c:pt idx="89" formatCode="General">
                  <c:v>0</c:v>
                </c:pt>
                <c:pt idx="90" formatCode="General">
                  <c:v>0</c:v>
                </c:pt>
                <c:pt idx="91" formatCode="General">
                  <c:v>0</c:v>
                </c:pt>
                <c:pt idx="92" formatCode="General">
                  <c:v>0</c:v>
                </c:pt>
                <c:pt idx="93" formatCode="General">
                  <c:v>0</c:v>
                </c:pt>
                <c:pt idx="94" formatCode="General">
                  <c:v>0</c:v>
                </c:pt>
                <c:pt idx="95" formatCode="General">
                  <c:v>0</c:v>
                </c:pt>
                <c:pt idx="96" formatCode="General">
                  <c:v>0</c:v>
                </c:pt>
                <c:pt idx="97" formatCode="General">
                  <c:v>0</c:v>
                </c:pt>
                <c:pt idx="98" formatCode="General">
                  <c:v>0</c:v>
                </c:pt>
                <c:pt idx="99" formatCode="General">
                  <c:v>0</c:v>
                </c:pt>
                <c:pt idx="100" formatCode="General">
                  <c:v>0</c:v>
                </c:pt>
                <c:pt idx="101" formatCode="General">
                  <c:v>0</c:v>
                </c:pt>
                <c:pt idx="102" formatCode="General">
                  <c:v>0</c:v>
                </c:pt>
                <c:pt idx="103" formatCode="General">
                  <c:v>0</c:v>
                </c:pt>
                <c:pt idx="104" formatCode="General">
                  <c:v>0</c:v>
                </c:pt>
                <c:pt idx="105" formatCode="General">
                  <c:v>15911</c:v>
                </c:pt>
                <c:pt idx="106" formatCode="General">
                  <c:v>7213.66</c:v>
                </c:pt>
                <c:pt idx="107" formatCode="General">
                  <c:v>2925.94</c:v>
                </c:pt>
                <c:pt idx="108" formatCode="General">
                  <c:v>1068.6300000000001</c:v>
                </c:pt>
                <c:pt idx="109" formatCode="General">
                  <c:v>353.53500000000003</c:v>
                </c:pt>
                <c:pt idx="110" formatCode="General">
                  <c:v>96.751300000000001</c:v>
                </c:pt>
                <c:pt idx="111" formatCode="General">
                  <c:v>11.616300000000001</c:v>
                </c:pt>
                <c:pt idx="112" formatCode="General">
                  <c:v>0</c:v>
                </c:pt>
                <c:pt idx="113" formatCode="General">
                  <c:v>31489.4</c:v>
                </c:pt>
                <c:pt idx="114" formatCode="General">
                  <c:v>14508.3</c:v>
                </c:pt>
                <c:pt idx="115" formatCode="General">
                  <c:v>5809.53</c:v>
                </c:pt>
                <c:pt idx="116" formatCode="General">
                  <c:v>2025.41</c:v>
                </c:pt>
                <c:pt idx="117" formatCode="General">
                  <c:v>631.60599999999999</c:v>
                </c:pt>
                <c:pt idx="118" formatCode="General">
                  <c:v>175.40199999999999</c:v>
                </c:pt>
                <c:pt idx="119" formatCode="General">
                  <c:v>38.729100000000003</c:v>
                </c:pt>
                <c:pt idx="120" formatCode="General">
                  <c:v>0</c:v>
                </c:pt>
                <c:pt idx="121" formatCode="General">
                  <c:v>0</c:v>
                </c:pt>
                <c:pt idx="122" formatCode="General">
                  <c:v>0</c:v>
                </c:pt>
                <c:pt idx="123" formatCode="General">
                  <c:v>0</c:v>
                </c:pt>
                <c:pt idx="124" formatCode="General">
                  <c:v>0</c:v>
                </c:pt>
                <c:pt idx="125" formatCode="General">
                  <c:v>0</c:v>
                </c:pt>
                <c:pt idx="126" formatCode="General">
                  <c:v>0</c:v>
                </c:pt>
                <c:pt idx="127" formatCode="General">
                  <c:v>0</c:v>
                </c:pt>
                <c:pt idx="128" formatCode="General">
                  <c:v>0</c:v>
                </c:pt>
                <c:pt idx="129" formatCode="General">
                  <c:v>42967.5</c:v>
                </c:pt>
                <c:pt idx="130" formatCode="General">
                  <c:v>18490</c:v>
                </c:pt>
                <c:pt idx="131" formatCode="General">
                  <c:v>6288.35</c:v>
                </c:pt>
                <c:pt idx="132" formatCode="General">
                  <c:v>1861.43</c:v>
                </c:pt>
                <c:pt idx="133" formatCode="General">
                  <c:v>511.60500000000002</c:v>
                </c:pt>
                <c:pt idx="134" formatCode="General">
                  <c:v>128.37899999999999</c:v>
                </c:pt>
                <c:pt idx="135" formatCode="General">
                  <c:v>17.020499999999998</c:v>
                </c:pt>
                <c:pt idx="136" formatCode="General">
                  <c:v>0</c:v>
                </c:pt>
                <c:pt idx="137" formatCode="General">
                  <c:v>0</c:v>
                </c:pt>
                <c:pt idx="138" formatCode="General">
                  <c:v>0</c:v>
                </c:pt>
                <c:pt idx="139" formatCode="General">
                  <c:v>0</c:v>
                </c:pt>
                <c:pt idx="140" formatCode="General">
                  <c:v>0</c:v>
                </c:pt>
                <c:pt idx="141" formatCode="General">
                  <c:v>0</c:v>
                </c:pt>
                <c:pt idx="142" formatCode="General">
                  <c:v>0</c:v>
                </c:pt>
                <c:pt idx="143" formatCode="General">
                  <c:v>0</c:v>
                </c:pt>
                <c:pt idx="144" formatCode="General">
                  <c:v>38.365499999999997</c:v>
                </c:pt>
                <c:pt idx="145" formatCode="General">
                  <c:v>21.1967</c:v>
                </c:pt>
                <c:pt idx="146" formatCode="General">
                  <c:v>0</c:v>
                </c:pt>
                <c:pt idx="147" formatCode="General">
                  <c:v>0</c:v>
                </c:pt>
                <c:pt idx="148" formatCode="General">
                  <c:v>0</c:v>
                </c:pt>
                <c:pt idx="149" formatCode="General">
                  <c:v>0</c:v>
                </c:pt>
                <c:pt idx="150" formatCode="General">
                  <c:v>111455</c:v>
                </c:pt>
                <c:pt idx="151" formatCode="General">
                  <c:v>52954.8</c:v>
                </c:pt>
                <c:pt idx="152" formatCode="General">
                  <c:v>23742.2</c:v>
                </c:pt>
                <c:pt idx="153" formatCode="General">
                  <c:v>9561.1</c:v>
                </c:pt>
                <c:pt idx="154" formatCode="General">
                  <c:v>3475</c:v>
                </c:pt>
                <c:pt idx="155" formatCode="General">
                  <c:v>1156.1300000000001</c:v>
                </c:pt>
                <c:pt idx="156" formatCode="General">
                  <c:v>353.70100000000002</c:v>
                </c:pt>
                <c:pt idx="157" formatCode="General">
                  <c:v>95.865700000000004</c:v>
                </c:pt>
                <c:pt idx="158" formatCode="General">
                  <c:v>11.4125</c:v>
                </c:pt>
                <c:pt idx="159" formatCode="General">
                  <c:v>0</c:v>
                </c:pt>
                <c:pt idx="160" formatCode="General">
                  <c:v>0</c:v>
                </c:pt>
                <c:pt idx="161" formatCode="General">
                  <c:v>0</c:v>
                </c:pt>
                <c:pt idx="162" formatCode="General">
                  <c:v>0</c:v>
                </c:pt>
                <c:pt idx="163" formatCode="General">
                  <c:v>0</c:v>
                </c:pt>
                <c:pt idx="164" formatCode="General">
                  <c:v>0</c:v>
                </c:pt>
                <c:pt idx="165" formatCode="General">
                  <c:v>0</c:v>
                </c:pt>
                <c:pt idx="166" formatCode="General">
                  <c:v>0</c:v>
                </c:pt>
                <c:pt idx="167" formatCode="General">
                  <c:v>0</c:v>
                </c:pt>
                <c:pt idx="168" formatCode="General">
                  <c:v>0</c:v>
                </c:pt>
                <c:pt idx="169" formatCode="General">
                  <c:v>0</c:v>
                </c:pt>
                <c:pt idx="170" formatCode="General">
                  <c:v>0</c:v>
                </c:pt>
                <c:pt idx="171" formatCode="General">
                  <c:v>0</c:v>
                </c:pt>
                <c:pt idx="172" formatCode="General">
                  <c:v>0</c:v>
                </c:pt>
                <c:pt idx="173" formatCode="General">
                  <c:v>41165.1</c:v>
                </c:pt>
                <c:pt idx="174" formatCode="General">
                  <c:v>6864.52</c:v>
                </c:pt>
                <c:pt idx="175" formatCode="General">
                  <c:v>1233.3900000000001</c:v>
                </c:pt>
                <c:pt idx="176" formatCode="General">
                  <c:v>232.477</c:v>
                </c:pt>
                <c:pt idx="177" formatCode="General">
                  <c:v>35.209200000000003</c:v>
                </c:pt>
                <c:pt idx="178" formatCode="General">
                  <c:v>0</c:v>
                </c:pt>
                <c:pt idx="179" formatCode="General">
                  <c:v>0</c:v>
                </c:pt>
                <c:pt idx="180" formatCode="General">
                  <c:v>0</c:v>
                </c:pt>
                <c:pt idx="181" formatCode="General">
                  <c:v>0</c:v>
                </c:pt>
                <c:pt idx="182" formatCode="General">
                  <c:v>137146</c:v>
                </c:pt>
                <c:pt idx="183" formatCode="General">
                  <c:v>156749</c:v>
                </c:pt>
                <c:pt idx="184" formatCode="General">
                  <c:v>135159</c:v>
                </c:pt>
                <c:pt idx="185" formatCode="General">
                  <c:v>102797</c:v>
                </c:pt>
                <c:pt idx="186" formatCode="General">
                  <c:v>73000.100000000006</c:v>
                </c:pt>
                <c:pt idx="187" formatCode="General">
                  <c:v>49407.5</c:v>
                </c:pt>
                <c:pt idx="188" formatCode="General">
                  <c:v>32367.8</c:v>
                </c:pt>
                <c:pt idx="189" formatCode="General">
                  <c:v>20750.2</c:v>
                </c:pt>
                <c:pt idx="190" formatCode="General">
                  <c:v>13116.6</c:v>
                </c:pt>
                <c:pt idx="191" formatCode="General">
                  <c:v>8218.8700000000008</c:v>
                </c:pt>
                <c:pt idx="192" formatCode="General">
                  <c:v>5122.96</c:v>
                </c:pt>
                <c:pt idx="193" formatCode="General">
                  <c:v>3183.6</c:v>
                </c:pt>
                <c:pt idx="194" formatCode="General">
                  <c:v>1975.1</c:v>
                </c:pt>
                <c:pt idx="195" formatCode="General">
                  <c:v>1224.24</c:v>
                </c:pt>
                <c:pt idx="196" formatCode="General">
                  <c:v>758.47400000000005</c:v>
                </c:pt>
                <c:pt idx="197" formatCode="General">
                  <c:v>469.79300000000001</c:v>
                </c:pt>
                <c:pt idx="198" formatCode="General">
                  <c:v>290.95</c:v>
                </c:pt>
                <c:pt idx="199" formatCode="General">
                  <c:v>163.32400000000001</c:v>
                </c:pt>
              </c:numCache>
            </c:numRef>
          </c:yVal>
          <c:smooth val="1"/>
        </c:ser>
        <c:ser>
          <c:idx val="32"/>
          <c:order val="32"/>
          <c:tx>
            <c:strRef>
              <c:f>Total!$AH$1</c:f>
              <c:strCache>
                <c:ptCount val="1"/>
                <c:pt idx="0">
                  <c:v>P33</c:v>
                </c:pt>
              </c:strCache>
            </c:strRef>
          </c:tx>
          <c:spPr>
            <a:ln w="19050" cap="rnd">
              <a:solidFill>
                <a:schemeClr val="accent3">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Total!$AH$2:$AH$201</c:f>
              <c:numCache>
                <c:formatCode>General</c:formatCode>
                <c:ptCount val="200"/>
                <c:pt idx="10" formatCode="0.00E+00">
                  <c:v>0</c:v>
                </c:pt>
                <c:pt idx="11" formatCode="0.00E+00">
                  <c:v>0</c:v>
                </c:pt>
                <c:pt idx="12" formatCode="0.00E+00">
                  <c:v>0</c:v>
                </c:pt>
                <c:pt idx="13" formatCode="0.00E+00">
                  <c:v>25.197600000000001</c:v>
                </c:pt>
                <c:pt idx="14" formatCode="0.00E+00">
                  <c:v>0</c:v>
                </c:pt>
                <c:pt idx="15" formatCode="0.00E+00">
                  <c:v>71.165599999999998</c:v>
                </c:pt>
                <c:pt idx="16" formatCode="0.00E+00">
                  <c:v>0</c:v>
                </c:pt>
                <c:pt idx="17" formatCode="0.00E+00">
                  <c:v>0</c:v>
                </c:pt>
                <c:pt idx="18" formatCode="0.00E+00">
                  <c:v>0</c:v>
                </c:pt>
                <c:pt idx="19" formatCode="0.00E+00">
                  <c:v>0</c:v>
                </c:pt>
                <c:pt idx="20" formatCode="0.00E+00">
                  <c:v>13.758800000000001</c:v>
                </c:pt>
                <c:pt idx="21" formatCode="0.00E+00">
                  <c:v>206.72900000000001</c:v>
                </c:pt>
                <c:pt idx="22" formatCode="0.00E+00">
                  <c:v>20.663</c:v>
                </c:pt>
                <c:pt idx="23" formatCode="0.00E+00">
                  <c:v>0</c:v>
                </c:pt>
                <c:pt idx="24" formatCode="0.00E+00">
                  <c:v>26.652000000000001</c:v>
                </c:pt>
                <c:pt idx="25" formatCode="0.00E+00">
                  <c:v>0</c:v>
                </c:pt>
                <c:pt idx="26" formatCode="0.00E+00">
                  <c:v>0</c:v>
                </c:pt>
                <c:pt idx="27" formatCode="0.00E+00">
                  <c:v>0</c:v>
                </c:pt>
                <c:pt idx="28" formatCode="0.00E+00">
                  <c:v>59190</c:v>
                </c:pt>
                <c:pt idx="29" formatCode="0.00E+00">
                  <c:v>18741.099999999999</c:v>
                </c:pt>
                <c:pt idx="30" formatCode="0.00E+00">
                  <c:v>11122.4</c:v>
                </c:pt>
                <c:pt idx="31" formatCode="0.00E+00">
                  <c:v>2705.47</c:v>
                </c:pt>
                <c:pt idx="32" formatCode="0.00E+00">
                  <c:v>587.12900000000002</c:v>
                </c:pt>
                <c:pt idx="33" formatCode="0.00E+00">
                  <c:v>2026.67</c:v>
                </c:pt>
                <c:pt idx="34" formatCode="0.00E+00">
                  <c:v>226.56299999999999</c:v>
                </c:pt>
                <c:pt idx="35" formatCode="0.00E+00">
                  <c:v>20.669899999999998</c:v>
                </c:pt>
                <c:pt idx="36" formatCode="0.00E+00">
                  <c:v>0</c:v>
                </c:pt>
                <c:pt idx="37" formatCode="0.00E+00">
                  <c:v>0</c:v>
                </c:pt>
                <c:pt idx="38" formatCode="0.00E+00">
                  <c:v>0</c:v>
                </c:pt>
                <c:pt idx="39" formatCode="0.00E+00">
                  <c:v>0</c:v>
                </c:pt>
                <c:pt idx="40" formatCode="0.00E+00">
                  <c:v>0</c:v>
                </c:pt>
                <c:pt idx="41" formatCode="0.00E+00">
                  <c:v>0</c:v>
                </c:pt>
                <c:pt idx="42" formatCode="0.00E+00">
                  <c:v>0</c:v>
                </c:pt>
                <c:pt idx="43" formatCode="0.00E+00">
                  <c:v>0</c:v>
                </c:pt>
                <c:pt idx="44" formatCode="0.00E+00">
                  <c:v>0</c:v>
                </c:pt>
                <c:pt idx="45" formatCode="0.00E+00">
                  <c:v>0</c:v>
                </c:pt>
                <c:pt idx="46" formatCode="0.00E+00">
                  <c:v>0</c:v>
                </c:pt>
                <c:pt idx="47" formatCode="0.00E+00">
                  <c:v>0</c:v>
                </c:pt>
                <c:pt idx="48" formatCode="0.00E+00">
                  <c:v>0</c:v>
                </c:pt>
                <c:pt idx="49" formatCode="0.00E+00">
                  <c:v>0</c:v>
                </c:pt>
                <c:pt idx="50" formatCode="0.00E+00">
                  <c:v>0</c:v>
                </c:pt>
                <c:pt idx="51" formatCode="0.00E+00">
                  <c:v>19313.900000000001</c:v>
                </c:pt>
                <c:pt idx="52" formatCode="0.00E+00">
                  <c:v>6023.95</c:v>
                </c:pt>
                <c:pt idx="53" formatCode="0.00E+00">
                  <c:v>1701.42</c:v>
                </c:pt>
                <c:pt idx="54" formatCode="0.00E+00">
                  <c:v>420.779</c:v>
                </c:pt>
                <c:pt idx="55" formatCode="0.00E+00">
                  <c:v>80.099000000000004</c:v>
                </c:pt>
                <c:pt idx="56" formatCode="0.00E+00">
                  <c:v>0</c:v>
                </c:pt>
                <c:pt idx="57" formatCode="0.00E+00">
                  <c:v>0</c:v>
                </c:pt>
                <c:pt idx="58" formatCode="0.00E+00">
                  <c:v>0</c:v>
                </c:pt>
                <c:pt idx="59" formatCode="0.00E+00">
                  <c:v>0</c:v>
                </c:pt>
                <c:pt idx="60" formatCode="0.00E+00">
                  <c:v>118635</c:v>
                </c:pt>
                <c:pt idx="61" formatCode="0.00E+00">
                  <c:v>92049.5</c:v>
                </c:pt>
                <c:pt idx="62" formatCode="0.00E+00">
                  <c:v>58364.2</c:v>
                </c:pt>
                <c:pt idx="63" formatCode="0.00E+00">
                  <c:v>33166</c:v>
                </c:pt>
                <c:pt idx="64" formatCode="0.00E+00">
                  <c:v>17595.599999999999</c:v>
                </c:pt>
                <c:pt idx="65" formatCode="0.00E+00">
                  <c:v>8903.01</c:v>
                </c:pt>
                <c:pt idx="66" formatCode="0.00E+00">
                  <c:v>9210.74</c:v>
                </c:pt>
                <c:pt idx="67" formatCode="0.00E+00">
                  <c:v>3442.44</c:v>
                </c:pt>
                <c:pt idx="68" formatCode="0.00E+00">
                  <c:v>18527.2</c:v>
                </c:pt>
                <c:pt idx="69" formatCode="0.00E+00">
                  <c:v>7673.95</c:v>
                </c:pt>
                <c:pt idx="70" formatCode="0.00E+00">
                  <c:v>2971.81</c:v>
                </c:pt>
                <c:pt idx="71" formatCode="0.00E+00">
                  <c:v>1088.96</c:v>
                </c:pt>
                <c:pt idx="72" formatCode="0.00E+00">
                  <c:v>394.15499999999997</c:v>
                </c:pt>
                <c:pt idx="73" formatCode="0.00E+00">
                  <c:v>145.137</c:v>
                </c:pt>
                <c:pt idx="74" formatCode="0.00E+00">
                  <c:v>444.88799999999998</c:v>
                </c:pt>
                <c:pt idx="75" formatCode="0.00E+00">
                  <c:v>112.828</c:v>
                </c:pt>
                <c:pt idx="76" formatCode="0.00E+00">
                  <c:v>0</c:v>
                </c:pt>
                <c:pt idx="77" formatCode="0.00E+00">
                  <c:v>0</c:v>
                </c:pt>
                <c:pt idx="78" formatCode="0.00E+00">
                  <c:v>0</c:v>
                </c:pt>
                <c:pt idx="79" formatCode="0.00E+00">
                  <c:v>0</c:v>
                </c:pt>
                <c:pt idx="80" formatCode="0.00E+00">
                  <c:v>0</c:v>
                </c:pt>
                <c:pt idx="81" formatCode="0.00E+00">
                  <c:v>0</c:v>
                </c:pt>
                <c:pt idx="82" formatCode="0.00E+00">
                  <c:v>0</c:v>
                </c:pt>
                <c:pt idx="83" formatCode="0.00E+00">
                  <c:v>0</c:v>
                </c:pt>
                <c:pt idx="84" formatCode="0.00E+00">
                  <c:v>0</c:v>
                </c:pt>
                <c:pt idx="85" formatCode="0.00E+00">
                  <c:v>0</c:v>
                </c:pt>
                <c:pt idx="86" formatCode="0.00E+00">
                  <c:v>0</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3"/>
          <c:order val="33"/>
          <c:tx>
            <c:strRef>
              <c:f>Total!$AI$1</c:f>
              <c:strCache>
                <c:ptCount val="1"/>
                <c:pt idx="0">
                  <c:v>P34</c:v>
                </c:pt>
              </c:strCache>
            </c:strRef>
          </c:tx>
          <c:spPr>
            <a:ln w="19050" cap="rnd">
              <a:solidFill>
                <a:schemeClr val="accent4">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Total!$AI$2:$AI$201</c:f>
              <c:numCache>
                <c:formatCode>General</c:formatCode>
                <c:ptCount val="200"/>
                <c:pt idx="10" formatCode="0.00E+00">
                  <c:v>0</c:v>
                </c:pt>
                <c:pt idx="11" formatCode="0.00E+00">
                  <c:v>13.739100000000001</c:v>
                </c:pt>
                <c:pt idx="12" formatCode="0.00E+00">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443.17899999999997</c:v>
                </c:pt>
                <c:pt idx="61">
                  <c:v>41.529200000000003</c:v>
                </c:pt>
                <c:pt idx="62">
                  <c:v>0</c:v>
                </c:pt>
                <c:pt idx="63">
                  <c:v>0</c:v>
                </c:pt>
                <c:pt idx="64">
                  <c:v>0</c:v>
                </c:pt>
                <c:pt idx="65">
                  <c:v>0</c:v>
                </c:pt>
                <c:pt idx="66">
                  <c:v>0</c:v>
                </c:pt>
                <c:pt idx="67">
                  <c:v>3241.66</c:v>
                </c:pt>
                <c:pt idx="68">
                  <c:v>602.09199999999998</c:v>
                </c:pt>
                <c:pt idx="69">
                  <c:v>90.784499999999994</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992.88599999999997</c:v>
                </c:pt>
                <c:pt idx="129">
                  <c:v>93.040800000000004</c:v>
                </c:pt>
                <c:pt idx="130">
                  <c:v>0</c:v>
                </c:pt>
                <c:pt idx="131" formatCode="0.00E+00">
                  <c:v>0</c:v>
                </c:pt>
                <c:pt idx="132" formatCode="0.00E+00">
                  <c:v>0</c:v>
                </c:pt>
                <c:pt idx="133" formatCode="0.00E+00">
                  <c:v>0</c:v>
                </c:pt>
                <c:pt idx="134" formatCode="0.00E+00">
                  <c:v>0</c:v>
                </c:pt>
                <c:pt idx="135" formatCode="0.00E+00">
                  <c:v>0</c:v>
                </c:pt>
                <c:pt idx="136" formatCode="0.00E+00">
                  <c:v>0</c:v>
                </c:pt>
                <c:pt idx="137" formatCode="0.00E+00">
                  <c:v>473006</c:v>
                </c:pt>
                <c:pt idx="138" formatCode="0.00E+00">
                  <c:v>147846</c:v>
                </c:pt>
                <c:pt idx="139" formatCode="0.00E+00">
                  <c:v>45968.6</c:v>
                </c:pt>
                <c:pt idx="140" formatCode="0.00E+00">
                  <c:v>14188.8</c:v>
                </c:pt>
                <c:pt idx="141" formatCode="0.00E+00">
                  <c:v>4200.28</c:v>
                </c:pt>
                <c:pt idx="142" formatCode="0.00E+00">
                  <c:v>1169.1099999999999</c:v>
                </c:pt>
                <c:pt idx="143" formatCode="0.00E+00">
                  <c:v>294.512</c:v>
                </c:pt>
                <c:pt idx="144" formatCode="0.00E+00">
                  <c:v>51.203299999999999</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3852.88</c:v>
                </c:pt>
                <c:pt idx="157" formatCode="0.00E+00">
                  <c:v>896.4</c:v>
                </c:pt>
                <c:pt idx="158" formatCode="0.00E+00">
                  <c:v>170.44900000000001</c:v>
                </c:pt>
                <c:pt idx="159" formatCode="0.00E+00">
                  <c:v>15.156000000000001</c:v>
                </c:pt>
                <c:pt idx="160" formatCode="0.00E+00">
                  <c:v>0</c:v>
                </c:pt>
                <c:pt idx="161" formatCode="0.00E+00">
                  <c:v>0</c:v>
                </c:pt>
                <c:pt idx="162" formatCode="0.00E+00">
                  <c:v>361046</c:v>
                </c:pt>
                <c:pt idx="163" formatCode="0.00E+00">
                  <c:v>110402</c:v>
                </c:pt>
                <c:pt idx="164" formatCode="0.00E+00">
                  <c:v>33983.300000000003</c:v>
                </c:pt>
                <c:pt idx="165" formatCode="0.00E+00">
                  <c:v>10158.4</c:v>
                </c:pt>
                <c:pt idx="166" formatCode="0.00E+00">
                  <c:v>2879.78</c:v>
                </c:pt>
                <c:pt idx="167" formatCode="0.00E+00">
                  <c:v>760.04200000000003</c:v>
                </c:pt>
                <c:pt idx="168" formatCode="0.00E+00">
                  <c:v>176.74299999999999</c:v>
                </c:pt>
                <c:pt idx="169" formatCode="0.00E+00">
                  <c:v>12.210599999999999</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4"/>
          <c:order val="34"/>
          <c:tx>
            <c:strRef>
              <c:f>Total!$AJ$1</c:f>
              <c:strCache>
                <c:ptCount val="1"/>
                <c:pt idx="0">
                  <c:v>P35</c:v>
                </c:pt>
              </c:strCache>
            </c:strRef>
          </c:tx>
          <c:spPr>
            <a:ln w="19050" cap="rnd">
              <a:solidFill>
                <a:schemeClr val="accent5">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Total!$AJ$2:$AJ$201</c:f>
              <c:numCache>
                <c:formatCode>General</c:formatCode>
                <c:ptCount val="200"/>
                <c:pt idx="10">
                  <c:v>0</c:v>
                </c:pt>
                <c:pt idx="11">
                  <c:v>0</c:v>
                </c:pt>
                <c:pt idx="12">
                  <c:v>799.904</c:v>
                </c:pt>
                <c:pt idx="13">
                  <c:v>222.233</c:v>
                </c:pt>
                <c:pt idx="14">
                  <c:v>53.438200000000002</c:v>
                </c:pt>
                <c:pt idx="15">
                  <c:v>0</c:v>
                </c:pt>
                <c:pt idx="16">
                  <c:v>0</c:v>
                </c:pt>
                <c:pt idx="17">
                  <c:v>0</c:v>
                </c:pt>
                <c:pt idx="18">
                  <c:v>8487.7999999999993</c:v>
                </c:pt>
                <c:pt idx="19">
                  <c:v>2825.56</c:v>
                </c:pt>
                <c:pt idx="20">
                  <c:v>787.65700000000004</c:v>
                </c:pt>
                <c:pt idx="21">
                  <c:v>12387.4</c:v>
                </c:pt>
                <c:pt idx="22">
                  <c:v>3746.42</c:v>
                </c:pt>
                <c:pt idx="23">
                  <c:v>913.67700000000002</c:v>
                </c:pt>
                <c:pt idx="24">
                  <c:v>189.066</c:v>
                </c:pt>
                <c:pt idx="25">
                  <c:v>404438</c:v>
                </c:pt>
                <c:pt idx="26">
                  <c:v>159252</c:v>
                </c:pt>
                <c:pt idx="27">
                  <c:v>59899.199999999997</c:v>
                </c:pt>
                <c:pt idx="28">
                  <c:v>132774</c:v>
                </c:pt>
                <c:pt idx="29">
                  <c:v>47514.2</c:v>
                </c:pt>
                <c:pt idx="30">
                  <c:v>18025.8</c:v>
                </c:pt>
                <c:pt idx="31">
                  <c:v>8467.34</c:v>
                </c:pt>
                <c:pt idx="32">
                  <c:v>5654.86</c:v>
                </c:pt>
                <c:pt idx="33">
                  <c:v>4976.0200000000004</c:v>
                </c:pt>
                <c:pt idx="34">
                  <c:v>4919.6400000000003</c:v>
                </c:pt>
                <c:pt idx="35">
                  <c:v>5009.51</c:v>
                </c:pt>
                <c:pt idx="36">
                  <c:v>5107.9799999999996</c:v>
                </c:pt>
                <c:pt idx="37">
                  <c:v>5135.28</c:v>
                </c:pt>
                <c:pt idx="38" formatCode="0.00E+00">
                  <c:v>5076.16</c:v>
                </c:pt>
                <c:pt idx="39" formatCode="0.00E+00">
                  <c:v>4882.01</c:v>
                </c:pt>
                <c:pt idx="40" formatCode="0.00E+00">
                  <c:v>4536.84</c:v>
                </c:pt>
                <c:pt idx="41" formatCode="0.00E+00">
                  <c:v>4052.78</c:v>
                </c:pt>
                <c:pt idx="42" formatCode="0.00E+00">
                  <c:v>3466.43</c:v>
                </c:pt>
                <c:pt idx="43" formatCode="0.00E+00">
                  <c:v>2889.3</c:v>
                </c:pt>
                <c:pt idx="44" formatCode="0.00E+00">
                  <c:v>2451.9899999999998</c:v>
                </c:pt>
                <c:pt idx="45" formatCode="0.00E+00">
                  <c:v>2135.89</c:v>
                </c:pt>
                <c:pt idx="46" formatCode="0.00E+00">
                  <c:v>1904.65</c:v>
                </c:pt>
                <c:pt idx="47" formatCode="0.00E+00">
                  <c:v>1722.2</c:v>
                </c:pt>
                <c:pt idx="48" formatCode="0.00E+00">
                  <c:v>326622</c:v>
                </c:pt>
                <c:pt idx="49" formatCode="0.00E+00">
                  <c:v>469528</c:v>
                </c:pt>
                <c:pt idx="50" formatCode="0.00E+00">
                  <c:v>513884</c:v>
                </c:pt>
                <c:pt idx="51" formatCode="0.00E+00">
                  <c:v>516602</c:v>
                </c:pt>
                <c:pt idx="52" formatCode="0.00E+00">
                  <c:v>505319</c:v>
                </c:pt>
                <c:pt idx="53" formatCode="0.00E+00">
                  <c:v>491290</c:v>
                </c:pt>
                <c:pt idx="54" formatCode="0.00E+00">
                  <c:v>477530</c:v>
                </c:pt>
                <c:pt idx="55" formatCode="0.00E+00">
                  <c:v>465318</c:v>
                </c:pt>
                <c:pt idx="56" formatCode="0.00E+00">
                  <c:v>454266</c:v>
                </c:pt>
                <c:pt idx="57" formatCode="0.00E+00">
                  <c:v>444442</c:v>
                </c:pt>
                <c:pt idx="58" formatCode="0.00E+00">
                  <c:v>435078</c:v>
                </c:pt>
                <c:pt idx="59" formatCode="0.00E+00">
                  <c:v>425372</c:v>
                </c:pt>
                <c:pt idx="60" formatCode="0.00E+00">
                  <c:v>414385</c:v>
                </c:pt>
                <c:pt idx="61" formatCode="0.00E+00">
                  <c:v>400976</c:v>
                </c:pt>
                <c:pt idx="62" formatCode="0.00E+00">
                  <c:v>383220</c:v>
                </c:pt>
                <c:pt idx="63" formatCode="0.00E+00">
                  <c:v>360168</c:v>
                </c:pt>
                <c:pt idx="64" formatCode="0.00E+00">
                  <c:v>330779</c:v>
                </c:pt>
                <c:pt idx="65" formatCode="0.00E+00">
                  <c:v>295080</c:v>
                </c:pt>
                <c:pt idx="66" formatCode="0.00E+00">
                  <c:v>254535</c:v>
                </c:pt>
                <c:pt idx="67" formatCode="0.00E+00">
                  <c:v>211881</c:v>
                </c:pt>
                <c:pt idx="68" formatCode="0.00E+00">
                  <c:v>172079</c:v>
                </c:pt>
                <c:pt idx="69" formatCode="0.00E+00">
                  <c:v>133242</c:v>
                </c:pt>
                <c:pt idx="70" formatCode="0.00E+00">
                  <c:v>100746</c:v>
                </c:pt>
                <c:pt idx="71" formatCode="0.00E+00">
                  <c:v>74218.899999999994</c:v>
                </c:pt>
                <c:pt idx="72" formatCode="0.00E+00">
                  <c:v>53894.1</c:v>
                </c:pt>
                <c:pt idx="73" formatCode="0.00E+00">
                  <c:v>38667.5</c:v>
                </c:pt>
                <c:pt idx="74" formatCode="0.00E+00">
                  <c:v>27488.2</c:v>
                </c:pt>
                <c:pt idx="75" formatCode="0.00E+00">
                  <c:v>19398.900000000001</c:v>
                </c:pt>
                <c:pt idx="76" formatCode="0.00E+00">
                  <c:v>13615.8</c:v>
                </c:pt>
                <c:pt idx="77" formatCode="0.00E+00">
                  <c:v>9518.67</c:v>
                </c:pt>
                <c:pt idx="78" formatCode="0.00E+00">
                  <c:v>6635.01</c:v>
                </c:pt>
                <c:pt idx="79" formatCode="0.00E+00">
                  <c:v>4615.1899999999996</c:v>
                </c:pt>
                <c:pt idx="80" formatCode="0.00E+00">
                  <c:v>3195.56</c:v>
                </c:pt>
                <c:pt idx="81" formatCode="0.00E+00">
                  <c:v>3054.52</c:v>
                </c:pt>
                <c:pt idx="82" formatCode="0.00E+00">
                  <c:v>1696.44</c:v>
                </c:pt>
                <c:pt idx="83" formatCode="0.00E+00">
                  <c:v>1091.03</c:v>
                </c:pt>
                <c:pt idx="84" formatCode="0.00E+00">
                  <c:v>726.20299999999997</c:v>
                </c:pt>
                <c:pt idx="85" formatCode="0.00E+00">
                  <c:v>493.54199999999997</c:v>
                </c:pt>
                <c:pt idx="86" formatCode="0.00E+00">
                  <c:v>341.51900000000001</c:v>
                </c:pt>
                <c:pt idx="87" formatCode="0.00E+00">
                  <c:v>228.71799999999999</c:v>
                </c:pt>
                <c:pt idx="88" formatCode="0.00E+00">
                  <c:v>149.089</c:v>
                </c:pt>
                <c:pt idx="89" formatCode="0.00E+00">
                  <c:v>103.01600000000001</c:v>
                </c:pt>
                <c:pt idx="90" formatCode="0.00E+00">
                  <c:v>62.491199999999999</c:v>
                </c:pt>
                <c:pt idx="91" formatCode="0.00E+00">
                  <c:v>31.8611</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205417</c:v>
                </c:pt>
                <c:pt idx="161" formatCode="0.00E+00">
                  <c:v>64317.599999999999</c:v>
                </c:pt>
                <c:pt idx="162" formatCode="0.00E+00">
                  <c:v>19886.5</c:v>
                </c:pt>
                <c:pt idx="163" formatCode="0.00E+00">
                  <c:v>5856.63</c:v>
                </c:pt>
                <c:pt idx="164" formatCode="0.00E+00">
                  <c:v>1601.75</c:v>
                </c:pt>
                <c:pt idx="165" formatCode="0.00E+00">
                  <c:v>402.16699999999997</c:v>
                </c:pt>
                <c:pt idx="166" formatCode="0.00E+00">
                  <c:v>83.938900000000004</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5"/>
          <c:order val="35"/>
          <c:tx>
            <c:strRef>
              <c:f>Total!$AK$1</c:f>
              <c:strCache>
                <c:ptCount val="1"/>
                <c:pt idx="0">
                  <c:v>P36</c:v>
                </c:pt>
              </c:strCache>
            </c:strRef>
          </c:tx>
          <c:spPr>
            <a:ln w="19050" cap="rnd">
              <a:solidFill>
                <a:schemeClr val="accent6">
                  <a:lumMod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Total!$AK$2:$AK$201</c:f>
              <c:numCache>
                <c:formatCode>General</c:formatCode>
                <c:ptCount val="200"/>
                <c:pt idx="10" formatCode="0.00E+00">
                  <c:v>0</c:v>
                </c:pt>
                <c:pt idx="11" formatCode="0.00E+00">
                  <c:v>0</c:v>
                </c:pt>
                <c:pt idx="12" formatCode="0.00E+00">
                  <c:v>0</c:v>
                </c:pt>
                <c:pt idx="13">
                  <c:v>0</c:v>
                </c:pt>
                <c:pt idx="14">
                  <c:v>0</c:v>
                </c:pt>
                <c:pt idx="15">
                  <c:v>3267.71</c:v>
                </c:pt>
                <c:pt idx="16">
                  <c:v>590.42700000000002</c:v>
                </c:pt>
                <c:pt idx="17">
                  <c:v>93.114199999999997</c:v>
                </c:pt>
                <c:pt idx="18">
                  <c:v>0</c:v>
                </c:pt>
                <c:pt idx="19">
                  <c:v>0</c:v>
                </c:pt>
                <c:pt idx="20">
                  <c:v>0</c:v>
                </c:pt>
                <c:pt idx="21">
                  <c:v>0</c:v>
                </c:pt>
                <c:pt idx="22">
                  <c:v>53873.4</c:v>
                </c:pt>
                <c:pt idx="23">
                  <c:v>17262.8</c:v>
                </c:pt>
                <c:pt idx="24">
                  <c:v>5095.47</c:v>
                </c:pt>
                <c:pt idx="25">
                  <c:v>1371.95</c:v>
                </c:pt>
                <c:pt idx="26">
                  <c:v>332.22699999999998</c:v>
                </c:pt>
                <c:pt idx="27">
                  <c:v>56.855400000000003</c:v>
                </c:pt>
                <c:pt idx="28">
                  <c:v>0</c:v>
                </c:pt>
                <c:pt idx="29">
                  <c:v>14006.4</c:v>
                </c:pt>
                <c:pt idx="30">
                  <c:v>3968.21</c:v>
                </c:pt>
                <c:pt idx="31">
                  <c:v>987.32899999999995</c:v>
                </c:pt>
                <c:pt idx="32">
                  <c:v>207.58</c:v>
                </c:pt>
                <c:pt idx="33">
                  <c:v>28.212299999999999</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21.1631</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36"/>
          <c:order val="36"/>
          <c:tx>
            <c:strRef>
              <c:f>Total!$AL$1</c:f>
              <c:strCache>
                <c:ptCount val="1"/>
                <c:pt idx="0">
                  <c:v>P37</c:v>
                </c:pt>
              </c:strCache>
            </c:strRef>
          </c:tx>
          <c:spPr>
            <a:ln w="19050" cap="rnd">
              <a:solidFill>
                <a:schemeClr val="accent1">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Total!$AL$2:$AL$201</c:f>
              <c:numCache>
                <c:formatCode>General</c:formatCode>
                <c:ptCount val="200"/>
                <c:pt idx="10" formatCode="0.00E+00">
                  <c:v>0</c:v>
                </c:pt>
                <c:pt idx="11" formatCode="0.00E+00">
                  <c:v>0</c:v>
                </c:pt>
                <c:pt idx="12" formatCode="0.00E+00">
                  <c:v>0</c:v>
                </c:pt>
                <c:pt idx="13">
                  <c:v>0</c:v>
                </c:pt>
                <c:pt idx="14">
                  <c:v>0</c:v>
                </c:pt>
                <c:pt idx="15">
                  <c:v>0</c:v>
                </c:pt>
                <c:pt idx="16">
                  <c:v>401.92599999999999</c:v>
                </c:pt>
                <c:pt idx="17">
                  <c:v>72.507300000000001</c:v>
                </c:pt>
                <c:pt idx="18">
                  <c:v>0</c:v>
                </c:pt>
                <c:pt idx="19">
                  <c:v>0</c:v>
                </c:pt>
                <c:pt idx="20">
                  <c:v>0</c:v>
                </c:pt>
                <c:pt idx="21">
                  <c:v>0</c:v>
                </c:pt>
                <c:pt idx="22">
                  <c:v>0</c:v>
                </c:pt>
                <c:pt idx="23">
                  <c:v>0</c:v>
                </c:pt>
                <c:pt idx="24">
                  <c:v>0</c:v>
                </c:pt>
                <c:pt idx="25">
                  <c:v>0</c:v>
                </c:pt>
                <c:pt idx="26">
                  <c:v>441078</c:v>
                </c:pt>
                <c:pt idx="27" formatCode="0.00E+00">
                  <c:v>166733</c:v>
                </c:pt>
                <c:pt idx="28" formatCode="0.00E+00">
                  <c:v>59939.9</c:v>
                </c:pt>
                <c:pt idx="29" formatCode="0.00E+00">
                  <c:v>132003</c:v>
                </c:pt>
                <c:pt idx="30" formatCode="0.00E+00">
                  <c:v>45017.1</c:v>
                </c:pt>
                <c:pt idx="31" formatCode="0.00E+00">
                  <c:v>16229.5</c:v>
                </c:pt>
                <c:pt idx="32" formatCode="0.00E+00">
                  <c:v>7239.8</c:v>
                </c:pt>
                <c:pt idx="33" formatCode="0.00E+00">
                  <c:v>4626.1000000000004</c:v>
                </c:pt>
                <c:pt idx="34" formatCode="0.00E+00">
                  <c:v>3913.42</c:v>
                </c:pt>
                <c:pt idx="35" formatCode="0.00E+00">
                  <c:v>3696.65</c:v>
                </c:pt>
                <c:pt idx="36" formatCode="0.00E+00">
                  <c:v>3556.05</c:v>
                </c:pt>
                <c:pt idx="37" formatCode="0.00E+00">
                  <c:v>98804.5</c:v>
                </c:pt>
                <c:pt idx="38" formatCode="0.00E+00">
                  <c:v>32923.9</c:v>
                </c:pt>
                <c:pt idx="39" formatCode="0.00E+00">
                  <c:v>11790.1</c:v>
                </c:pt>
                <c:pt idx="40" formatCode="0.00E+00">
                  <c:v>5047.17</c:v>
                </c:pt>
                <c:pt idx="41" formatCode="0.00E+00">
                  <c:v>2860.49</c:v>
                </c:pt>
                <c:pt idx="42" formatCode="0.00E+00">
                  <c:v>1986.66</c:v>
                </c:pt>
                <c:pt idx="43" formatCode="0.00E+00">
                  <c:v>1502.13</c:v>
                </c:pt>
                <c:pt idx="44" formatCode="0.00E+00">
                  <c:v>1181.92</c:v>
                </c:pt>
                <c:pt idx="45" formatCode="0.00E+00">
                  <c:v>983.02599999999995</c:v>
                </c:pt>
                <c:pt idx="46" formatCode="0.00E+00">
                  <c:v>828.34699999999998</c:v>
                </c:pt>
                <c:pt idx="47" formatCode="0.00E+00">
                  <c:v>719.995</c:v>
                </c:pt>
                <c:pt idx="48" formatCode="0.00E+00">
                  <c:v>635.673</c:v>
                </c:pt>
                <c:pt idx="49" formatCode="0.00E+00">
                  <c:v>568.298</c:v>
                </c:pt>
                <c:pt idx="50" formatCode="0.00E+00">
                  <c:v>503.18200000000002</c:v>
                </c:pt>
                <c:pt idx="51" formatCode="0.00E+00">
                  <c:v>458.11</c:v>
                </c:pt>
                <c:pt idx="52" formatCode="0.00E+00">
                  <c:v>420.21100000000001</c:v>
                </c:pt>
                <c:pt idx="53" formatCode="0.00E+00">
                  <c:v>387.721</c:v>
                </c:pt>
                <c:pt idx="54" formatCode="0.00E+00">
                  <c:v>359.47300000000001</c:v>
                </c:pt>
                <c:pt idx="55" formatCode="0.00E+00">
                  <c:v>334.58</c:v>
                </c:pt>
                <c:pt idx="56" formatCode="0.00E+00">
                  <c:v>312.31700000000001</c:v>
                </c:pt>
                <c:pt idx="57" formatCode="0.00E+00">
                  <c:v>292.05700000000002</c:v>
                </c:pt>
                <c:pt idx="58" formatCode="0.00E+00">
                  <c:v>1376.94</c:v>
                </c:pt>
                <c:pt idx="59" formatCode="0.00E+00">
                  <c:v>451.363</c:v>
                </c:pt>
                <c:pt idx="60" formatCode="0.00E+00">
                  <c:v>248.02600000000001</c:v>
                </c:pt>
                <c:pt idx="61" formatCode="0.00E+00">
                  <c:v>209.68700000000001</c:v>
                </c:pt>
                <c:pt idx="62" formatCode="0.00E+00">
                  <c:v>191.02799999999999</c:v>
                </c:pt>
                <c:pt idx="63" formatCode="0.00E+00">
                  <c:v>171.22900000000001</c:v>
                </c:pt>
                <c:pt idx="64" formatCode="0.00E+00">
                  <c:v>149.876</c:v>
                </c:pt>
                <c:pt idx="65" formatCode="0.00E+00">
                  <c:v>127.31100000000001</c:v>
                </c:pt>
                <c:pt idx="66" formatCode="0.00E+00">
                  <c:v>94.700500000000005</c:v>
                </c:pt>
                <c:pt idx="67" formatCode="0.00E+00">
                  <c:v>73.462599999999995</c:v>
                </c:pt>
                <c:pt idx="68" formatCode="0.00E+00">
                  <c:v>45.729500000000002</c:v>
                </c:pt>
                <c:pt idx="69" formatCode="0.00E+00">
                  <c:v>30.0383</c:v>
                </c:pt>
                <c:pt idx="70" formatCode="0.00E+00">
                  <c:v>0</c:v>
                </c:pt>
                <c:pt idx="71" formatCode="0.00E+00">
                  <c:v>0</c:v>
                </c:pt>
                <c:pt idx="72" formatCode="0.00E+00">
                  <c:v>0</c:v>
                </c:pt>
                <c:pt idx="73" formatCode="0.00E+00">
                  <c:v>0</c:v>
                </c:pt>
                <c:pt idx="74" formatCode="0.00E+00">
                  <c:v>0</c:v>
                </c:pt>
                <c:pt idx="75" formatCode="0.00E+00">
                  <c:v>0</c:v>
                </c:pt>
                <c:pt idx="76" formatCode="0.00E+00">
                  <c:v>0</c:v>
                </c:pt>
                <c:pt idx="77" formatCode="0.00E+00">
                  <c:v>176.685</c:v>
                </c:pt>
                <c:pt idx="78" formatCode="0.00E+00">
                  <c:v>15.803900000000001</c:v>
                </c:pt>
                <c:pt idx="79" formatCode="0.00E+00">
                  <c:v>0</c:v>
                </c:pt>
                <c:pt idx="80" formatCode="0.00E+00">
                  <c:v>0</c:v>
                </c:pt>
                <c:pt idx="81" formatCode="0.00E+00">
                  <c:v>0</c:v>
                </c:pt>
                <c:pt idx="82" formatCode="0.00E+00">
                  <c:v>129.107</c:v>
                </c:pt>
                <c:pt idx="83" formatCode="0.00E+00">
                  <c:v>79.109300000000005</c:v>
                </c:pt>
                <c:pt idx="84" formatCode="0.00E+00">
                  <c:v>48.46</c:v>
                </c:pt>
                <c:pt idx="85" formatCode="0.00E+00">
                  <c:v>57.566200000000002</c:v>
                </c:pt>
                <c:pt idx="86" formatCode="0.00E+00">
                  <c:v>35.3992</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133065</c:v>
                </c:pt>
                <c:pt idx="141" formatCode="0.00E+00">
                  <c:v>57077.9</c:v>
                </c:pt>
                <c:pt idx="142" formatCode="0.00E+00">
                  <c:v>24920.9</c:v>
                </c:pt>
                <c:pt idx="143" formatCode="0.00E+00">
                  <c:v>12029.4</c:v>
                </c:pt>
                <c:pt idx="144" formatCode="0.00E+00">
                  <c:v>6465.15</c:v>
                </c:pt>
                <c:pt idx="145" formatCode="0.00E+00">
                  <c:v>3815.35</c:v>
                </c:pt>
                <c:pt idx="146" formatCode="0.00E+00">
                  <c:v>2384.85</c:v>
                </c:pt>
                <c:pt idx="147" formatCode="0.00E+00">
                  <c:v>1532.65</c:v>
                </c:pt>
                <c:pt idx="148" formatCode="0.00E+00">
                  <c:v>996.19799999999998</c:v>
                </c:pt>
                <c:pt idx="149" formatCode="0.00E+00">
                  <c:v>643.14599999999996</c:v>
                </c:pt>
                <c:pt idx="150" formatCode="0.00E+00">
                  <c:v>412.54700000000003</c:v>
                </c:pt>
                <c:pt idx="151" formatCode="0.00E+00">
                  <c:v>260.84300000000002</c:v>
                </c:pt>
                <c:pt idx="152" formatCode="0.00E+00">
                  <c:v>160.52699999999999</c:v>
                </c:pt>
                <c:pt idx="153" formatCode="0.00E+00">
                  <c:v>104.57599999999999</c:v>
                </c:pt>
                <c:pt idx="154" formatCode="0.00E+00">
                  <c:v>59.964500000000001</c:v>
                </c:pt>
                <c:pt idx="155" formatCode="0.00E+00">
                  <c:v>25.357500000000002</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7"/>
          <c:order val="37"/>
          <c:tx>
            <c:strRef>
              <c:f>Total!$AM$1</c:f>
              <c:strCache>
                <c:ptCount val="1"/>
                <c:pt idx="0">
                  <c:v>P38</c:v>
                </c:pt>
              </c:strCache>
            </c:strRef>
          </c:tx>
          <c:spPr>
            <a:ln w="19050" cap="rnd">
              <a:solidFill>
                <a:schemeClr val="accent2">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Total!$AM$2:$AM$201</c:f>
              <c:numCache>
                <c:formatCode>General</c:formatCode>
                <c:ptCount val="200"/>
                <c:pt idx="10" formatCode="0.00E+00">
                  <c:v>0</c:v>
                </c:pt>
                <c:pt idx="11" formatCode="0.00E+00">
                  <c:v>0</c:v>
                </c:pt>
                <c:pt idx="12" formatCode="0.00E+00">
                  <c:v>0</c:v>
                </c:pt>
                <c:pt idx="13" formatCode="0.00E+00">
                  <c:v>0</c:v>
                </c:pt>
                <c:pt idx="14" formatCode="0.00E+00">
                  <c:v>0</c:v>
                </c:pt>
                <c:pt idx="15" formatCode="0.00E+00">
                  <c:v>0</c:v>
                </c:pt>
                <c:pt idx="16" formatCode="0.00E+00">
                  <c:v>0</c:v>
                </c:pt>
                <c:pt idx="17">
                  <c:v>0</c:v>
                </c:pt>
                <c:pt idx="18">
                  <c:v>0</c:v>
                </c:pt>
                <c:pt idx="19">
                  <c:v>0</c:v>
                </c:pt>
                <c:pt idx="20" formatCode="0.00E+00">
                  <c:v>29749.3</c:v>
                </c:pt>
                <c:pt idx="21" formatCode="0.00E+00">
                  <c:v>18094.3</c:v>
                </c:pt>
                <c:pt idx="22" formatCode="0.00E+00">
                  <c:v>12789.7</c:v>
                </c:pt>
                <c:pt idx="23" formatCode="0.00E+00">
                  <c:v>11054.8</c:v>
                </c:pt>
                <c:pt idx="24" formatCode="0.00E+00">
                  <c:v>10681.6</c:v>
                </c:pt>
                <c:pt idx="25" formatCode="0.00E+00">
                  <c:v>10768.5</c:v>
                </c:pt>
                <c:pt idx="26" formatCode="0.00E+00">
                  <c:v>11007.8</c:v>
                </c:pt>
                <c:pt idx="27" formatCode="0.00E+00">
                  <c:v>11295</c:v>
                </c:pt>
                <c:pt idx="28" formatCode="0.00E+00">
                  <c:v>11598.3</c:v>
                </c:pt>
                <c:pt idx="29" formatCode="0.00E+00">
                  <c:v>11905.8</c:v>
                </c:pt>
                <c:pt idx="30" formatCode="0.00E+00">
                  <c:v>12209.9</c:v>
                </c:pt>
                <c:pt idx="31" formatCode="0.00E+00">
                  <c:v>12500.2</c:v>
                </c:pt>
                <c:pt idx="32" formatCode="0.00E+00">
                  <c:v>12760.4</c:v>
                </c:pt>
                <c:pt idx="33" formatCode="0.00E+00">
                  <c:v>12963.1</c:v>
                </c:pt>
                <c:pt idx="34" formatCode="0.00E+00">
                  <c:v>13064.9</c:v>
                </c:pt>
                <c:pt idx="35" formatCode="0.00E+00">
                  <c:v>13008.1</c:v>
                </c:pt>
                <c:pt idx="36" formatCode="0.00E+00">
                  <c:v>12775.5</c:v>
                </c:pt>
                <c:pt idx="37" formatCode="0.00E+00">
                  <c:v>12358.7</c:v>
                </c:pt>
                <c:pt idx="38" formatCode="0.00E+00">
                  <c:v>11721.6</c:v>
                </c:pt>
                <c:pt idx="39" formatCode="0.00E+00">
                  <c:v>10812.7</c:v>
                </c:pt>
                <c:pt idx="40" formatCode="0.00E+00">
                  <c:v>9637.17</c:v>
                </c:pt>
                <c:pt idx="41" formatCode="0.00E+00">
                  <c:v>8253.6200000000008</c:v>
                </c:pt>
                <c:pt idx="42" formatCode="0.00E+00">
                  <c:v>6765.25</c:v>
                </c:pt>
                <c:pt idx="43" formatCode="0.00E+00">
                  <c:v>5403.96</c:v>
                </c:pt>
                <c:pt idx="44" formatCode="0.00E+00">
                  <c:v>4399.22</c:v>
                </c:pt>
                <c:pt idx="45" formatCode="0.00E+00">
                  <c:v>3679.24</c:v>
                </c:pt>
                <c:pt idx="46" formatCode="0.00E+00">
                  <c:v>3151.13</c:v>
                </c:pt>
                <c:pt idx="47" formatCode="0.00E+00">
                  <c:v>2751.37</c:v>
                </c:pt>
                <c:pt idx="48" formatCode="0.00E+00">
                  <c:v>2439.8000000000002</c:v>
                </c:pt>
                <c:pt idx="49" formatCode="0.00E+00">
                  <c:v>2190.73</c:v>
                </c:pt>
                <c:pt idx="50" formatCode="0.00E+00">
                  <c:v>1987.11</c:v>
                </c:pt>
                <c:pt idx="51" formatCode="0.00E+00">
                  <c:v>1817.58</c:v>
                </c:pt>
                <c:pt idx="52" formatCode="0.00E+00">
                  <c:v>1674.21</c:v>
                </c:pt>
                <c:pt idx="53" formatCode="0.00E+00">
                  <c:v>1551.21</c:v>
                </c:pt>
                <c:pt idx="54" formatCode="0.00E+00">
                  <c:v>1444.23</c:v>
                </c:pt>
                <c:pt idx="55" formatCode="0.00E+00">
                  <c:v>1349.9</c:v>
                </c:pt>
                <c:pt idx="56" formatCode="0.00E+00">
                  <c:v>1265.45</c:v>
                </c:pt>
                <c:pt idx="57" formatCode="0.00E+00">
                  <c:v>1188.44</c:v>
                </c:pt>
                <c:pt idx="58" formatCode="0.00E+00">
                  <c:v>1116.6199999999999</c:v>
                </c:pt>
                <c:pt idx="59" formatCode="0.00E+00">
                  <c:v>1047.71</c:v>
                </c:pt>
                <c:pt idx="60" formatCode="0.00E+00">
                  <c:v>979.3</c:v>
                </c:pt>
                <c:pt idx="61" formatCode="0.00E+00">
                  <c:v>908.79600000000005</c:v>
                </c:pt>
                <c:pt idx="62" formatCode="0.00E+00">
                  <c:v>833.58900000000006</c:v>
                </c:pt>
                <c:pt idx="63" formatCode="0.00E+00">
                  <c:v>751.553</c:v>
                </c:pt>
                <c:pt idx="64" formatCode="0.00E+00">
                  <c:v>661.89800000000002</c:v>
                </c:pt>
                <c:pt idx="65" formatCode="0.00E+00">
                  <c:v>566.03300000000002</c:v>
                </c:pt>
                <c:pt idx="66" formatCode="0.00E+00">
                  <c:v>467.892</c:v>
                </c:pt>
                <c:pt idx="67" formatCode="0.00E+00">
                  <c:v>364.20299999999997</c:v>
                </c:pt>
                <c:pt idx="68" formatCode="0.00E+00">
                  <c:v>279.97699999999998</c:v>
                </c:pt>
                <c:pt idx="69" formatCode="0.00E+00">
                  <c:v>208.506</c:v>
                </c:pt>
                <c:pt idx="70" formatCode="0.00E+00">
                  <c:v>142.441</c:v>
                </c:pt>
                <c:pt idx="71" formatCode="0.00E+00">
                  <c:v>90.614699999999999</c:v>
                </c:pt>
                <c:pt idx="72" formatCode="0.00E+00">
                  <c:v>61.619500000000002</c:v>
                </c:pt>
                <c:pt idx="73" formatCode="0.00E+00">
                  <c:v>31.155799999999999</c:v>
                </c:pt>
                <c:pt idx="74" formatCode="0.00E+00">
                  <c:v>0</c:v>
                </c:pt>
                <c:pt idx="75" formatCode="0.00E+00">
                  <c:v>0</c:v>
                </c:pt>
                <c:pt idx="76" formatCode="0.00E+00">
                  <c:v>0</c:v>
                </c:pt>
                <c:pt idx="77" formatCode="0.00E+00">
                  <c:v>0</c:v>
                </c:pt>
                <c:pt idx="78" formatCode="0.00E+00">
                  <c:v>0</c:v>
                </c:pt>
                <c:pt idx="79" formatCode="0.00E+00">
                  <c:v>0</c:v>
                </c:pt>
                <c:pt idx="80" formatCode="0.00E+00">
                  <c:v>0</c:v>
                </c:pt>
                <c:pt idx="81" formatCode="0.00E+00">
                  <c:v>0</c:v>
                </c:pt>
                <c:pt idx="82" formatCode="0.00E+00">
                  <c:v>0</c:v>
                </c:pt>
                <c:pt idx="83" formatCode="0.00E+00">
                  <c:v>0</c:v>
                </c:pt>
                <c:pt idx="84" formatCode="0.00E+00">
                  <c:v>0</c:v>
                </c:pt>
                <c:pt idx="85" formatCode="0.00E+00">
                  <c:v>0</c:v>
                </c:pt>
                <c:pt idx="86" formatCode="0.00E+00">
                  <c:v>0</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8"/>
          <c:order val="38"/>
          <c:tx>
            <c:strRef>
              <c:f>Total!$AN$1</c:f>
              <c:strCache>
                <c:ptCount val="1"/>
                <c:pt idx="0">
                  <c:v>P39</c:v>
                </c:pt>
              </c:strCache>
            </c:strRef>
          </c:tx>
          <c:spPr>
            <a:ln w="19050" cap="rnd">
              <a:solidFill>
                <a:schemeClr val="accent3">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Total!$AN$2:$AN$201</c:f>
              <c:numCache>
                <c:formatCode>General</c:formatCode>
                <c:ptCount val="200"/>
                <c:pt idx="20">
                  <c:v>2817.46</c:v>
                </c:pt>
                <c:pt idx="21">
                  <c:v>502.44600000000003</c:v>
                </c:pt>
                <c:pt idx="22">
                  <c:v>31603.3</c:v>
                </c:pt>
                <c:pt idx="23">
                  <c:v>10136.299999999999</c:v>
                </c:pt>
                <c:pt idx="24">
                  <c:v>4711.28</c:v>
                </c:pt>
                <c:pt idx="25" formatCode="0.00E+00">
                  <c:v>1369880</c:v>
                </c:pt>
                <c:pt idx="26" formatCode="0.00E+00">
                  <c:v>1944100</c:v>
                </c:pt>
                <c:pt idx="27" formatCode="0.00E+00">
                  <c:v>2250370</c:v>
                </c:pt>
                <c:pt idx="28" formatCode="0.00E+00">
                  <c:v>2432710</c:v>
                </c:pt>
                <c:pt idx="29" formatCode="0.00E+00">
                  <c:v>2566410</c:v>
                </c:pt>
                <c:pt idx="30" formatCode="0.00E+00">
                  <c:v>2684700</c:v>
                </c:pt>
                <c:pt idx="31" formatCode="0.00E+00">
                  <c:v>2798570</c:v>
                </c:pt>
                <c:pt idx="32" formatCode="0.00E+00">
                  <c:v>2913820</c:v>
                </c:pt>
                <c:pt idx="33" formatCode="0.00E+00">
                  <c:v>3030590</c:v>
                </c:pt>
                <c:pt idx="34" formatCode="0.00E+00">
                  <c:v>3148520</c:v>
                </c:pt>
                <c:pt idx="35" formatCode="0.00E+00">
                  <c:v>3254150</c:v>
                </c:pt>
                <c:pt idx="36" formatCode="0.00E+00">
                  <c:v>3326920</c:v>
                </c:pt>
                <c:pt idx="37" formatCode="0.00E+00">
                  <c:v>3353530</c:v>
                </c:pt>
                <c:pt idx="38" formatCode="0.00E+00">
                  <c:v>3319520</c:v>
                </c:pt>
                <c:pt idx="39" formatCode="0.00E+00">
                  <c:v>3189620</c:v>
                </c:pt>
                <c:pt idx="40" formatCode="0.00E+00">
                  <c:v>2964480</c:v>
                </c:pt>
                <c:pt idx="41" formatCode="0.00E+00">
                  <c:v>2648980</c:v>
                </c:pt>
                <c:pt idx="42" formatCode="0.00E+00">
                  <c:v>2266670</c:v>
                </c:pt>
                <c:pt idx="43" formatCode="0.00E+00">
                  <c:v>1714530</c:v>
                </c:pt>
                <c:pt idx="44" formatCode="0.00E+00">
                  <c:v>1178850</c:v>
                </c:pt>
                <c:pt idx="45">
                  <c:v>768546</c:v>
                </c:pt>
                <c:pt idx="46">
                  <c:v>484345</c:v>
                </c:pt>
                <c:pt idx="47">
                  <c:v>298334</c:v>
                </c:pt>
                <c:pt idx="48">
                  <c:v>180662</c:v>
                </c:pt>
                <c:pt idx="49">
                  <c:v>113325</c:v>
                </c:pt>
                <c:pt idx="50">
                  <c:v>65545.3</c:v>
                </c:pt>
                <c:pt idx="51">
                  <c:v>37964.400000000001</c:v>
                </c:pt>
                <c:pt idx="52">
                  <c:v>22112.6</c:v>
                </c:pt>
                <c:pt idx="53">
                  <c:v>12706.8</c:v>
                </c:pt>
                <c:pt idx="54">
                  <c:v>10429</c:v>
                </c:pt>
                <c:pt idx="55">
                  <c:v>5160.28</c:v>
                </c:pt>
                <c:pt idx="56">
                  <c:v>2769.37</c:v>
                </c:pt>
                <c:pt idx="57">
                  <c:v>1451.08</c:v>
                </c:pt>
                <c:pt idx="58">
                  <c:v>797.56299999999999</c:v>
                </c:pt>
                <c:pt idx="59">
                  <c:v>3562.67</c:v>
                </c:pt>
                <c:pt idx="60">
                  <c:v>1131.24</c:v>
                </c:pt>
                <c:pt idx="61">
                  <c:v>355.19400000000002</c:v>
                </c:pt>
                <c:pt idx="62">
                  <c:v>104.24299999999999</c:v>
                </c:pt>
                <c:pt idx="63">
                  <c:v>0</c:v>
                </c:pt>
                <c:pt idx="64">
                  <c:v>0</c:v>
                </c:pt>
                <c:pt idx="65">
                  <c:v>0</c:v>
                </c:pt>
                <c:pt idx="66">
                  <c:v>0</c:v>
                </c:pt>
                <c:pt idx="67">
                  <c:v>0</c:v>
                </c:pt>
                <c:pt idx="68">
                  <c:v>0</c:v>
                </c:pt>
                <c:pt idx="69">
                  <c:v>228.66399999999999</c:v>
                </c:pt>
                <c:pt idx="70">
                  <c:v>14.391299999999999</c:v>
                </c:pt>
                <c:pt idx="71">
                  <c:v>0</c:v>
                </c:pt>
                <c:pt idx="72">
                  <c:v>0</c:v>
                </c:pt>
                <c:pt idx="73">
                  <c:v>418.50900000000001</c:v>
                </c:pt>
                <c:pt idx="74">
                  <c:v>69.5685</c:v>
                </c:pt>
                <c:pt idx="75">
                  <c:v>0</c:v>
                </c:pt>
                <c:pt idx="76">
                  <c:v>22.936900000000001</c:v>
                </c:pt>
                <c:pt idx="77">
                  <c:v>0</c:v>
                </c:pt>
                <c:pt idx="78">
                  <c:v>0</c:v>
                </c:pt>
                <c:pt idx="79">
                  <c:v>0</c:v>
                </c:pt>
                <c:pt idx="80">
                  <c:v>0</c:v>
                </c:pt>
                <c:pt idx="81">
                  <c:v>0</c:v>
                </c:pt>
                <c:pt idx="82">
                  <c:v>0</c:v>
                </c:pt>
                <c:pt idx="83">
                  <c:v>15.147399999999999</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21.878299999999999</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39"/>
          <c:order val="39"/>
          <c:tx>
            <c:strRef>
              <c:f>Total!$AO$1</c:f>
              <c:strCache>
                <c:ptCount val="1"/>
                <c:pt idx="0">
                  <c:v>P40</c:v>
                </c:pt>
              </c:strCache>
            </c:strRef>
          </c:tx>
          <c:spPr>
            <a:ln w="19050" cap="rnd">
              <a:solidFill>
                <a:schemeClr val="accent4">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Total!$AO$2:$AO$201</c:f>
              <c:numCache>
                <c:formatCode>General</c:formatCode>
                <c:ptCount val="200"/>
                <c:pt idx="20">
                  <c:v>0</c:v>
                </c:pt>
                <c:pt idx="21">
                  <c:v>0</c:v>
                </c:pt>
                <c:pt idx="22">
                  <c:v>0</c:v>
                </c:pt>
                <c:pt idx="23">
                  <c:v>0</c:v>
                </c:pt>
                <c:pt idx="24">
                  <c:v>566.05899999999997</c:v>
                </c:pt>
                <c:pt idx="25">
                  <c:v>91.973100000000002</c:v>
                </c:pt>
                <c:pt idx="26">
                  <c:v>0</c:v>
                </c:pt>
                <c:pt idx="27">
                  <c:v>401.24</c:v>
                </c:pt>
                <c:pt idx="28">
                  <c:v>60.485100000000003</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formatCode="0.00E+00">
                  <c:v>0</c:v>
                </c:pt>
                <c:pt idx="74" formatCode="0.00E+00">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37.5015</c:v>
                </c:pt>
                <c:pt idx="139">
                  <c:v>0</c:v>
                </c:pt>
                <c:pt idx="140">
                  <c:v>0</c:v>
                </c:pt>
                <c:pt idx="141">
                  <c:v>0</c:v>
                </c:pt>
                <c:pt idx="142">
                  <c:v>0</c:v>
                </c:pt>
                <c:pt idx="143">
                  <c:v>0</c:v>
                </c:pt>
                <c:pt idx="144">
                  <c:v>0</c:v>
                </c:pt>
                <c:pt idx="145">
                  <c:v>0</c:v>
                </c:pt>
                <c:pt idx="146" formatCode="0.00E+00">
                  <c:v>0</c:v>
                </c:pt>
                <c:pt idx="147" formatCode="0.00E+00">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40"/>
          <c:order val="40"/>
          <c:tx>
            <c:strRef>
              <c:f>Total!$AP$1</c:f>
              <c:strCache>
                <c:ptCount val="1"/>
                <c:pt idx="0">
                  <c:v>P41</c:v>
                </c:pt>
              </c:strCache>
            </c:strRef>
          </c:tx>
          <c:spPr>
            <a:ln w="19050" cap="rnd">
              <a:solidFill>
                <a:schemeClr val="accent5">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Total!$AP$2:$AP$201</c:f>
              <c:numCache>
                <c:formatCode>General</c:formatCode>
                <c:ptCount val="200"/>
                <c:pt idx="20" formatCode="0.00E+00">
                  <c:v>0</c:v>
                </c:pt>
                <c:pt idx="21" formatCode="0.00E+00">
                  <c:v>0</c:v>
                </c:pt>
                <c:pt idx="22" formatCode="0.00E+00">
                  <c:v>0</c:v>
                </c:pt>
                <c:pt idx="23" formatCode="0.00E+00">
                  <c:v>0</c:v>
                </c:pt>
                <c:pt idx="24" formatCode="0.00E+00">
                  <c:v>0</c:v>
                </c:pt>
                <c:pt idx="25" formatCode="0.00E+00">
                  <c:v>13.065</c:v>
                </c:pt>
                <c:pt idx="26" formatCode="0.00E+00">
                  <c:v>0</c:v>
                </c:pt>
                <c:pt idx="27" formatCode="0.00E+00">
                  <c:v>0</c:v>
                </c:pt>
                <c:pt idx="28" formatCode="0.00E+00">
                  <c:v>0</c:v>
                </c:pt>
                <c:pt idx="29" formatCode="0.00E+00">
                  <c:v>0</c:v>
                </c:pt>
                <c:pt idx="30" formatCode="0.00E+00">
                  <c:v>0</c:v>
                </c:pt>
                <c:pt idx="31" formatCode="0.00E+00">
                  <c:v>0</c:v>
                </c:pt>
                <c:pt idx="32" formatCode="0.00E+00">
                  <c:v>0</c:v>
                </c:pt>
                <c:pt idx="33" formatCode="0.00E+00">
                  <c:v>0</c:v>
                </c:pt>
                <c:pt idx="34" formatCode="0.00E+00">
                  <c:v>0</c:v>
                </c:pt>
                <c:pt idx="35" formatCode="0.00E+00">
                  <c:v>0</c:v>
                </c:pt>
                <c:pt idx="36" formatCode="0.00E+00">
                  <c:v>0</c:v>
                </c:pt>
                <c:pt idx="37" formatCode="0.00E+00">
                  <c:v>0</c:v>
                </c:pt>
                <c:pt idx="38" formatCode="0.00E+00">
                  <c:v>0</c:v>
                </c:pt>
                <c:pt idx="39" formatCode="0.00E+00">
                  <c:v>0</c:v>
                </c:pt>
                <c:pt idx="40" formatCode="0.00E+00">
                  <c:v>0</c:v>
                </c:pt>
                <c:pt idx="41" formatCode="0.00E+00">
                  <c:v>0</c:v>
                </c:pt>
                <c:pt idx="42" formatCode="0.00E+00">
                  <c:v>0</c:v>
                </c:pt>
                <c:pt idx="43" formatCode="0.00E+00">
                  <c:v>0</c:v>
                </c:pt>
                <c:pt idx="44" formatCode="0.00E+00">
                  <c:v>0</c:v>
                </c:pt>
                <c:pt idx="45" formatCode="0.00E+00">
                  <c:v>0</c:v>
                </c:pt>
                <c:pt idx="46" formatCode="0.00E+00">
                  <c:v>0</c:v>
                </c:pt>
                <c:pt idx="47" formatCode="0.00E+00">
                  <c:v>0</c:v>
                </c:pt>
                <c:pt idx="48" formatCode="0.00E+00">
                  <c:v>0</c:v>
                </c:pt>
                <c:pt idx="49" formatCode="0.00E+00">
                  <c:v>0</c:v>
                </c:pt>
                <c:pt idx="50" formatCode="0.00E+00">
                  <c:v>0</c:v>
                </c:pt>
                <c:pt idx="51" formatCode="0.00E+00">
                  <c:v>0</c:v>
                </c:pt>
                <c:pt idx="52" formatCode="0.00E+00">
                  <c:v>0</c:v>
                </c:pt>
                <c:pt idx="53" formatCode="0.00E+00">
                  <c:v>0</c:v>
                </c:pt>
                <c:pt idx="54" formatCode="0.00E+00">
                  <c:v>0</c:v>
                </c:pt>
                <c:pt idx="55" formatCode="0.00E+00">
                  <c:v>0</c:v>
                </c:pt>
                <c:pt idx="56" formatCode="0.00E+00">
                  <c:v>0</c:v>
                </c:pt>
                <c:pt idx="57" formatCode="0.00E+00">
                  <c:v>0</c:v>
                </c:pt>
                <c:pt idx="58" formatCode="0.00E+00">
                  <c:v>0</c:v>
                </c:pt>
                <c:pt idx="59" formatCode="0.00E+00">
                  <c:v>1428.94</c:v>
                </c:pt>
                <c:pt idx="60" formatCode="0.00E+00">
                  <c:v>2529.63</c:v>
                </c:pt>
                <c:pt idx="61" formatCode="0.00E+00">
                  <c:v>2803.24</c:v>
                </c:pt>
                <c:pt idx="62" formatCode="0.00E+00">
                  <c:v>2888.66</c:v>
                </c:pt>
                <c:pt idx="63" formatCode="0.00E+00">
                  <c:v>2871.76</c:v>
                </c:pt>
                <c:pt idx="64" formatCode="0.00E+00">
                  <c:v>2807.76</c:v>
                </c:pt>
                <c:pt idx="65" formatCode="0.00E+00">
                  <c:v>2716.13</c:v>
                </c:pt>
                <c:pt idx="66" formatCode="0.00E+00">
                  <c:v>2606.7600000000002</c:v>
                </c:pt>
                <c:pt idx="67" formatCode="0.00E+00">
                  <c:v>2489.48</c:v>
                </c:pt>
                <c:pt idx="68" formatCode="0.00E+00">
                  <c:v>2374.4899999999998</c:v>
                </c:pt>
                <c:pt idx="69" formatCode="0.00E+00">
                  <c:v>6384.82</c:v>
                </c:pt>
                <c:pt idx="70" formatCode="0.00E+00">
                  <c:v>3377.35</c:v>
                </c:pt>
                <c:pt idx="71" formatCode="0.00E+00">
                  <c:v>2462.39</c:v>
                </c:pt>
                <c:pt idx="72" formatCode="0.00E+00">
                  <c:v>2218.1</c:v>
                </c:pt>
                <c:pt idx="73" formatCode="0.00E+00">
                  <c:v>2137.71</c:v>
                </c:pt>
                <c:pt idx="74" formatCode="0.00E+00">
                  <c:v>2100.11</c:v>
                </c:pt>
                <c:pt idx="75" formatCode="0.00E+00">
                  <c:v>2078.19</c:v>
                </c:pt>
                <c:pt idx="76" formatCode="0.00E+00">
                  <c:v>2064.21</c:v>
                </c:pt>
                <c:pt idx="77" formatCode="0.00E+00">
                  <c:v>2055.91</c:v>
                </c:pt>
                <c:pt idx="78" formatCode="0.00E+00">
                  <c:v>2052.04</c:v>
                </c:pt>
                <c:pt idx="79" formatCode="0.00E+00">
                  <c:v>2051.44</c:v>
                </c:pt>
                <c:pt idx="80" formatCode="0.00E+00">
                  <c:v>2053.14</c:v>
                </c:pt>
                <c:pt idx="81" formatCode="0.00E+00">
                  <c:v>2056.42</c:v>
                </c:pt>
                <c:pt idx="82" formatCode="0.00E+00">
                  <c:v>2060.79</c:v>
                </c:pt>
                <c:pt idx="83" formatCode="0.00E+00">
                  <c:v>2065.87</c:v>
                </c:pt>
                <c:pt idx="84" formatCode="0.00E+00">
                  <c:v>2071.41</c:v>
                </c:pt>
                <c:pt idx="85" formatCode="0.00E+00">
                  <c:v>2077.27</c:v>
                </c:pt>
                <c:pt idx="86" formatCode="0.00E+00">
                  <c:v>2083.3000000000002</c:v>
                </c:pt>
                <c:pt idx="87" formatCode="0.00E+00">
                  <c:v>2089.41</c:v>
                </c:pt>
                <c:pt idx="88" formatCode="0.00E+00">
                  <c:v>2095.5300000000002</c:v>
                </c:pt>
                <c:pt idx="89" formatCode="0.00E+00">
                  <c:v>2101.64</c:v>
                </c:pt>
                <c:pt idx="90" formatCode="0.00E+00">
                  <c:v>2107.69</c:v>
                </c:pt>
                <c:pt idx="91" formatCode="0.00E+00">
                  <c:v>2113.67</c:v>
                </c:pt>
                <c:pt idx="92" formatCode="0.00E+00">
                  <c:v>2119.5500000000002</c:v>
                </c:pt>
                <c:pt idx="93" formatCode="0.00E+00">
                  <c:v>2125.33</c:v>
                </c:pt>
                <c:pt idx="94" formatCode="0.00E+00">
                  <c:v>2130.9899999999998</c:v>
                </c:pt>
                <c:pt idx="95" formatCode="0.00E+00">
                  <c:v>2136.5100000000002</c:v>
                </c:pt>
                <c:pt idx="96" formatCode="0.00E+00">
                  <c:v>2141.89</c:v>
                </c:pt>
                <c:pt idx="97" formatCode="0.00E+00">
                  <c:v>2147.12</c:v>
                </c:pt>
                <c:pt idx="98" formatCode="0.00E+00">
                  <c:v>2152.1799999999998</c:v>
                </c:pt>
                <c:pt idx="99" formatCode="0.00E+00">
                  <c:v>2157.08</c:v>
                </c:pt>
                <c:pt idx="100" formatCode="0.00E+00">
                  <c:v>2161.79</c:v>
                </c:pt>
                <c:pt idx="101" formatCode="0.00E+00">
                  <c:v>2166.3000000000002</c:v>
                </c:pt>
                <c:pt idx="102" formatCode="0.00E+00">
                  <c:v>2170.61</c:v>
                </c:pt>
                <c:pt idx="103" formatCode="0.00E+00">
                  <c:v>2174.71</c:v>
                </c:pt>
                <c:pt idx="104" formatCode="0.00E+00">
                  <c:v>2178.58</c:v>
                </c:pt>
                <c:pt idx="105" formatCode="0.00E+00">
                  <c:v>2182.21</c:v>
                </c:pt>
                <c:pt idx="106" formatCode="0.00E+00">
                  <c:v>2185.6</c:v>
                </c:pt>
                <c:pt idx="107" formatCode="0.00E+00">
                  <c:v>2188.7199999999998</c:v>
                </c:pt>
                <c:pt idx="108" formatCode="0.00E+00">
                  <c:v>2191.5700000000002</c:v>
                </c:pt>
                <c:pt idx="109" formatCode="0.00E+00">
                  <c:v>2194.14</c:v>
                </c:pt>
                <c:pt idx="110" formatCode="0.00E+00">
                  <c:v>12876.2</c:v>
                </c:pt>
                <c:pt idx="111" formatCode="0.00E+00">
                  <c:v>4647.08</c:v>
                </c:pt>
                <c:pt idx="112" formatCode="0.00E+00">
                  <c:v>2672.8</c:v>
                </c:pt>
                <c:pt idx="113" formatCode="0.00E+00">
                  <c:v>2270.23</c:v>
                </c:pt>
                <c:pt idx="114" formatCode="0.00E+00">
                  <c:v>2202.02</c:v>
                </c:pt>
                <c:pt idx="115" formatCode="0.00E+00">
                  <c:v>2202.54</c:v>
                </c:pt>
                <c:pt idx="116" formatCode="0.00E+00">
                  <c:v>2202.6799999999998</c:v>
                </c:pt>
                <c:pt idx="117" formatCode="0.00E+00">
                  <c:v>2202.4499999999998</c:v>
                </c:pt>
                <c:pt idx="118" formatCode="0.00E+00">
                  <c:v>2201.7800000000002</c:v>
                </c:pt>
                <c:pt idx="119" formatCode="0.00E+00">
                  <c:v>2200.6799999999998</c:v>
                </c:pt>
                <c:pt idx="120" formatCode="0.00E+00">
                  <c:v>2199.12</c:v>
                </c:pt>
                <c:pt idx="121" formatCode="0.00E+00">
                  <c:v>2197.06</c:v>
                </c:pt>
                <c:pt idx="122" formatCode="0.00E+00">
                  <c:v>2194.4899999999998</c:v>
                </c:pt>
                <c:pt idx="123" formatCode="0.00E+00">
                  <c:v>2191.4</c:v>
                </c:pt>
                <c:pt idx="124" formatCode="0.00E+00">
                  <c:v>2187.77</c:v>
                </c:pt>
                <c:pt idx="125" formatCode="0.00E+00">
                  <c:v>2183.62</c:v>
                </c:pt>
                <c:pt idx="126" formatCode="0.00E+00">
                  <c:v>2179.0300000000002</c:v>
                </c:pt>
                <c:pt idx="127" formatCode="0.00E+00">
                  <c:v>2173.91</c:v>
                </c:pt>
                <c:pt idx="128" formatCode="0.00E+00">
                  <c:v>2168.1799999999998</c:v>
                </c:pt>
                <c:pt idx="129" formatCode="0.00E+00">
                  <c:v>2161.7800000000002</c:v>
                </c:pt>
                <c:pt idx="130" formatCode="0.00E+00">
                  <c:v>2154.69</c:v>
                </c:pt>
                <c:pt idx="131" formatCode="0.00E+00">
                  <c:v>2146.88</c:v>
                </c:pt>
                <c:pt idx="132" formatCode="0.00E+00">
                  <c:v>2138.34</c:v>
                </c:pt>
                <c:pt idx="133" formatCode="0.00E+00">
                  <c:v>2129.0700000000002</c:v>
                </c:pt>
                <c:pt idx="134" formatCode="0.00E+00">
                  <c:v>2119.0300000000002</c:v>
                </c:pt>
                <c:pt idx="135" formatCode="0.00E+00">
                  <c:v>2108.25</c:v>
                </c:pt>
                <c:pt idx="136" formatCode="0.00E+00">
                  <c:v>2096.6799999999998</c:v>
                </c:pt>
                <c:pt idx="137" formatCode="0.00E+00">
                  <c:v>2084.3000000000002</c:v>
                </c:pt>
                <c:pt idx="138" formatCode="0.00E+00">
                  <c:v>2071.1</c:v>
                </c:pt>
                <c:pt idx="139" formatCode="0.00E+00">
                  <c:v>2057.06</c:v>
                </c:pt>
                <c:pt idx="140" formatCode="0.00E+00">
                  <c:v>2042.14</c:v>
                </c:pt>
                <c:pt idx="141" formatCode="0.00E+00">
                  <c:v>2026.07</c:v>
                </c:pt>
                <c:pt idx="142" formatCode="0.00E+00">
                  <c:v>2009.46</c:v>
                </c:pt>
                <c:pt idx="143" formatCode="0.00E+00">
                  <c:v>1992.01</c:v>
                </c:pt>
                <c:pt idx="144" formatCode="0.00E+00">
                  <c:v>1973.65</c:v>
                </c:pt>
                <c:pt idx="145" formatCode="0.00E+00">
                  <c:v>1954.36</c:v>
                </c:pt>
                <c:pt idx="146" formatCode="0.00E+00">
                  <c:v>1934.15</c:v>
                </c:pt>
                <c:pt idx="147" formatCode="0.00E+00">
                  <c:v>1913.01</c:v>
                </c:pt>
                <c:pt idx="148" formatCode="0.00E+00">
                  <c:v>1890.95</c:v>
                </c:pt>
                <c:pt idx="149" formatCode="0.00E+00">
                  <c:v>1867.95</c:v>
                </c:pt>
                <c:pt idx="150" formatCode="0.00E+00">
                  <c:v>1844.03</c:v>
                </c:pt>
                <c:pt idx="151" formatCode="0.00E+00">
                  <c:v>1819.23</c:v>
                </c:pt>
                <c:pt idx="152" formatCode="0.00E+00">
                  <c:v>1793.61</c:v>
                </c:pt>
                <c:pt idx="153" formatCode="0.00E+00">
                  <c:v>1767.03</c:v>
                </c:pt>
                <c:pt idx="154" formatCode="0.00E+00">
                  <c:v>1739.5</c:v>
                </c:pt>
                <c:pt idx="155" formatCode="0.00E+00">
                  <c:v>1711.07</c:v>
                </c:pt>
                <c:pt idx="156" formatCode="0.00E+00">
                  <c:v>1681.84</c:v>
                </c:pt>
                <c:pt idx="157" formatCode="0.00E+00">
                  <c:v>1653.8</c:v>
                </c:pt>
                <c:pt idx="158" formatCode="0.00E+00">
                  <c:v>1633.77</c:v>
                </c:pt>
                <c:pt idx="159" formatCode="0.00E+00">
                  <c:v>1622.03</c:v>
                </c:pt>
                <c:pt idx="160" formatCode="0.00E+00">
                  <c:v>1616.54</c:v>
                </c:pt>
                <c:pt idx="161" formatCode="0.00E+00">
                  <c:v>1615.3</c:v>
                </c:pt>
                <c:pt idx="162" formatCode="0.00E+00">
                  <c:v>1617.18</c:v>
                </c:pt>
                <c:pt idx="163" formatCode="0.00E+00">
                  <c:v>1620.88</c:v>
                </c:pt>
                <c:pt idx="164" formatCode="0.00E+00">
                  <c:v>1625.68</c:v>
                </c:pt>
                <c:pt idx="165" formatCode="0.00E+00">
                  <c:v>2021.28</c:v>
                </c:pt>
                <c:pt idx="166" formatCode="0.00E+00">
                  <c:v>1821.23</c:v>
                </c:pt>
                <c:pt idx="167" formatCode="0.00E+00">
                  <c:v>1812.1</c:v>
                </c:pt>
                <c:pt idx="168" formatCode="0.00E+00">
                  <c:v>1748.91</c:v>
                </c:pt>
                <c:pt idx="169" formatCode="0.00E+00">
                  <c:v>1742.23</c:v>
                </c:pt>
                <c:pt idx="170" formatCode="0.00E+00">
                  <c:v>1746.61</c:v>
                </c:pt>
                <c:pt idx="171" formatCode="0.00E+00">
                  <c:v>1753.08</c:v>
                </c:pt>
                <c:pt idx="172" formatCode="0.00E+00">
                  <c:v>1759.94</c:v>
                </c:pt>
                <c:pt idx="173" formatCode="0.00E+00">
                  <c:v>1766.89</c:v>
                </c:pt>
                <c:pt idx="174" formatCode="0.00E+00">
                  <c:v>1773.44</c:v>
                </c:pt>
                <c:pt idx="175" formatCode="0.00E+00">
                  <c:v>1778.91</c:v>
                </c:pt>
                <c:pt idx="176" formatCode="0.00E+00">
                  <c:v>1783.65</c:v>
                </c:pt>
                <c:pt idx="177" formatCode="0.00E+00">
                  <c:v>1787.61</c:v>
                </c:pt>
                <c:pt idx="178" formatCode="0.00E+00">
                  <c:v>1790.87</c:v>
                </c:pt>
                <c:pt idx="179" formatCode="0.00E+00">
                  <c:v>1793.38</c:v>
                </c:pt>
                <c:pt idx="180" formatCode="0.00E+00">
                  <c:v>1795.05</c:v>
                </c:pt>
                <c:pt idx="181" formatCode="0.00E+00">
                  <c:v>1795.91</c:v>
                </c:pt>
                <c:pt idx="182" formatCode="0.00E+00">
                  <c:v>1796.01</c:v>
                </c:pt>
                <c:pt idx="183" formatCode="0.00E+00">
                  <c:v>1795.4</c:v>
                </c:pt>
                <c:pt idx="184" formatCode="0.00E+00">
                  <c:v>1794.06</c:v>
                </c:pt>
                <c:pt idx="185" formatCode="0.00E+00">
                  <c:v>1792.21</c:v>
                </c:pt>
                <c:pt idx="186" formatCode="0.00E+00">
                  <c:v>1789.74</c:v>
                </c:pt>
                <c:pt idx="187" formatCode="0.00E+00">
                  <c:v>1786.65</c:v>
                </c:pt>
                <c:pt idx="188" formatCode="0.00E+00">
                  <c:v>1782.98</c:v>
                </c:pt>
                <c:pt idx="189" formatCode="0.00E+00">
                  <c:v>1778.77</c:v>
                </c:pt>
                <c:pt idx="190" formatCode="0.00E+00">
                  <c:v>1774.03</c:v>
                </c:pt>
                <c:pt idx="191" formatCode="0.00E+00">
                  <c:v>1768.78</c:v>
                </c:pt>
                <c:pt idx="192" formatCode="0.00E+00">
                  <c:v>1763.07</c:v>
                </c:pt>
                <c:pt idx="193" formatCode="0.00E+00">
                  <c:v>1756.93</c:v>
                </c:pt>
                <c:pt idx="194" formatCode="0.00E+00">
                  <c:v>1750.37</c:v>
                </c:pt>
                <c:pt idx="195" formatCode="0.00E+00">
                  <c:v>1743.43</c:v>
                </c:pt>
                <c:pt idx="196" formatCode="0.00E+00">
                  <c:v>1736.11</c:v>
                </c:pt>
                <c:pt idx="197" formatCode="0.00E+00">
                  <c:v>1728.43</c:v>
                </c:pt>
                <c:pt idx="198" formatCode="0.00E+00">
                  <c:v>1720.66</c:v>
                </c:pt>
                <c:pt idx="199" formatCode="0.00E+00">
                  <c:v>1713.09</c:v>
                </c:pt>
              </c:numCache>
            </c:numRef>
          </c:yVal>
          <c:smooth val="1"/>
        </c:ser>
        <c:ser>
          <c:idx val="41"/>
          <c:order val="41"/>
          <c:tx>
            <c:strRef>
              <c:f>Total!$AQ$1</c:f>
              <c:strCache>
                <c:ptCount val="1"/>
                <c:pt idx="0">
                  <c:v>P42</c:v>
                </c:pt>
              </c:strCache>
            </c:strRef>
          </c:tx>
          <c:spPr>
            <a:ln w="19050" cap="rnd">
              <a:solidFill>
                <a:schemeClr val="accent6">
                  <a:lumMod val="70000"/>
                  <a:lumOff val="3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Total!$AQ$2:$AQ$201</c:f>
              <c:numCache>
                <c:formatCode>General</c:formatCode>
                <c:ptCount val="200"/>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34950.800000000003</c:v>
                </c:pt>
                <c:pt idx="87">
                  <c:v>15889.3</c:v>
                </c:pt>
                <c:pt idx="88">
                  <c:v>7046.19</c:v>
                </c:pt>
                <c:pt idx="89">
                  <c:v>3379.51</c:v>
                </c:pt>
                <c:pt idx="90">
                  <c:v>1873.6</c:v>
                </c:pt>
                <c:pt idx="91">
                  <c:v>1170.25</c:v>
                </c:pt>
                <c:pt idx="92">
                  <c:v>778.226</c:v>
                </c:pt>
                <c:pt idx="93">
                  <c:v>530.822</c:v>
                </c:pt>
                <c:pt idx="94">
                  <c:v>365.298</c:v>
                </c:pt>
                <c:pt idx="95">
                  <c:v>243.90899999999999</c:v>
                </c:pt>
                <c:pt idx="96">
                  <c:v>158.75200000000001</c:v>
                </c:pt>
                <c:pt idx="97">
                  <c:v>109.455</c:v>
                </c:pt>
                <c:pt idx="98">
                  <c:v>66.413399999999996</c:v>
                </c:pt>
                <c:pt idx="99">
                  <c:v>34.319899999999997</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6160.11</c:v>
                </c:pt>
                <c:pt idx="122">
                  <c:v>1043.76</c:v>
                </c:pt>
                <c:pt idx="123">
                  <c:v>154.13800000000001</c:v>
                </c:pt>
                <c:pt idx="124">
                  <c:v>14.032500000000001</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56106.9</c:v>
                </c:pt>
                <c:pt idx="160" formatCode="0.00E+00">
                  <c:v>17289.599999999999</c:v>
                </c:pt>
                <c:pt idx="161" formatCode="0.00E+00">
                  <c:v>5017.46</c:v>
                </c:pt>
                <c:pt idx="162" formatCode="0.00E+00">
                  <c:v>1337.3</c:v>
                </c:pt>
                <c:pt idx="163" formatCode="0.00E+00">
                  <c:v>315.92200000000003</c:v>
                </c:pt>
                <c:pt idx="164" formatCode="0.00E+00">
                  <c:v>57.786900000000003</c:v>
                </c:pt>
                <c:pt idx="165" formatCode="0.00E+00">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42"/>
          <c:order val="42"/>
          <c:tx>
            <c:strRef>
              <c:f>Total!$AR$1</c:f>
              <c:strCache>
                <c:ptCount val="1"/>
                <c:pt idx="0">
                  <c:v>P43</c:v>
                </c:pt>
              </c:strCache>
            </c:strRef>
          </c:tx>
          <c:spPr>
            <a:ln w="19050" cap="rnd">
              <a:solidFill>
                <a:schemeClr val="accent1">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Total!$AR$2:$AR$201</c:f>
              <c:numCache>
                <c:formatCode>General</c:formatCode>
                <c:ptCount val="200"/>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3526.35</c:v>
                </c:pt>
                <c:pt idx="40">
                  <c:v>918.04300000000001</c:v>
                </c:pt>
                <c:pt idx="41">
                  <c:v>205.37799999999999</c:v>
                </c:pt>
                <c:pt idx="42" formatCode="0.00E+00">
                  <c:v>43.307400000000001</c:v>
                </c:pt>
                <c:pt idx="43" formatCode="0.00E+00">
                  <c:v>0</c:v>
                </c:pt>
                <c:pt idx="44" formatCode="0.00E+00">
                  <c:v>0</c:v>
                </c:pt>
                <c:pt idx="45" formatCode="0.00E+00">
                  <c:v>0</c:v>
                </c:pt>
                <c:pt idx="46" formatCode="0.00E+00">
                  <c:v>0</c:v>
                </c:pt>
                <c:pt idx="47" formatCode="0.00E+00">
                  <c:v>0</c:v>
                </c:pt>
                <c:pt idx="48" formatCode="0.00E+00">
                  <c:v>0</c:v>
                </c:pt>
                <c:pt idx="49" formatCode="0.00E+00">
                  <c:v>0</c:v>
                </c:pt>
                <c:pt idx="50" formatCode="0.00E+00">
                  <c:v>0</c:v>
                </c:pt>
                <c:pt idx="51" formatCode="0.00E+00">
                  <c:v>0</c:v>
                </c:pt>
                <c:pt idx="52" formatCode="0.00E+00">
                  <c:v>0</c:v>
                </c:pt>
                <c:pt idx="53" formatCode="0.00E+00">
                  <c:v>0</c:v>
                </c:pt>
                <c:pt idx="54" formatCode="0.00E+00">
                  <c:v>243503</c:v>
                </c:pt>
                <c:pt idx="55" formatCode="0.00E+00">
                  <c:v>521573</c:v>
                </c:pt>
                <c:pt idx="56" formatCode="0.00E+00">
                  <c:v>876014</c:v>
                </c:pt>
                <c:pt idx="57" formatCode="0.00E+00">
                  <c:v>1356850</c:v>
                </c:pt>
                <c:pt idx="58" formatCode="0.00E+00">
                  <c:v>2041860</c:v>
                </c:pt>
                <c:pt idx="59" formatCode="0.00E+00">
                  <c:v>3035470</c:v>
                </c:pt>
                <c:pt idx="60" formatCode="0.00E+00">
                  <c:v>4473910</c:v>
                </c:pt>
                <c:pt idx="61" formatCode="0.00E+00">
                  <c:v>6544020</c:v>
                </c:pt>
                <c:pt idx="62" formatCode="0.00E+00">
                  <c:v>9464840</c:v>
                </c:pt>
                <c:pt idx="63" formatCode="0.00E+00">
                  <c:v>13451100</c:v>
                </c:pt>
                <c:pt idx="64" formatCode="0.00E+00">
                  <c:v>18824800</c:v>
                </c:pt>
                <c:pt idx="65" formatCode="0.00E+00">
                  <c:v>25470600</c:v>
                </c:pt>
                <c:pt idx="66" formatCode="0.00E+00">
                  <c:v>33283200</c:v>
                </c:pt>
                <c:pt idx="67" formatCode="0.00E+00">
                  <c:v>41951100</c:v>
                </c:pt>
                <c:pt idx="68" formatCode="0.00E+00">
                  <c:v>51059900</c:v>
                </c:pt>
                <c:pt idx="69" formatCode="0.00E+00">
                  <c:v>60208300</c:v>
                </c:pt>
                <c:pt idx="70" formatCode="0.00E+00">
                  <c:v>69097200</c:v>
                </c:pt>
                <c:pt idx="71" formatCode="0.00E+00">
                  <c:v>77162000</c:v>
                </c:pt>
                <c:pt idx="72" formatCode="0.00E+00">
                  <c:v>84887300</c:v>
                </c:pt>
                <c:pt idx="73" formatCode="0.00E+00">
                  <c:v>92281200</c:v>
                </c:pt>
                <c:pt idx="74" formatCode="0.00E+00">
                  <c:v>99339700</c:v>
                </c:pt>
                <c:pt idx="75" formatCode="0.00E+00">
                  <c:v>106160000</c:v>
                </c:pt>
                <c:pt idx="76" formatCode="0.00E+00">
                  <c:v>112837000</c:v>
                </c:pt>
                <c:pt idx="77" formatCode="0.00E+00">
                  <c:v>119458000</c:v>
                </c:pt>
                <c:pt idx="78" formatCode="0.00E+00">
                  <c:v>126101000</c:v>
                </c:pt>
                <c:pt idx="79" formatCode="0.00E+00">
                  <c:v>132812000</c:v>
                </c:pt>
                <c:pt idx="80" formatCode="0.00E+00">
                  <c:v>139701000</c:v>
                </c:pt>
                <c:pt idx="81" formatCode="0.00E+00">
                  <c:v>146785000</c:v>
                </c:pt>
                <c:pt idx="82" formatCode="0.00E+00">
                  <c:v>154108000</c:v>
                </c:pt>
                <c:pt idx="83" formatCode="0.00E+00">
                  <c:v>161707000</c:v>
                </c:pt>
                <c:pt idx="84" formatCode="0.00E+00">
                  <c:v>169617000</c:v>
                </c:pt>
                <c:pt idx="85" formatCode="0.00E+00">
                  <c:v>177863000</c:v>
                </c:pt>
                <c:pt idx="86" formatCode="0.00E+00">
                  <c:v>186473000</c:v>
                </c:pt>
                <c:pt idx="87" formatCode="0.00E+00">
                  <c:v>195469000</c:v>
                </c:pt>
                <c:pt idx="88" formatCode="0.00E+00">
                  <c:v>204857000</c:v>
                </c:pt>
                <c:pt idx="89" formatCode="0.00E+00">
                  <c:v>214706000</c:v>
                </c:pt>
                <c:pt idx="90" formatCode="0.00E+00">
                  <c:v>225005000</c:v>
                </c:pt>
                <c:pt idx="91" formatCode="0.00E+00">
                  <c:v>235781000</c:v>
                </c:pt>
                <c:pt idx="92" formatCode="0.00E+00">
                  <c:v>247019000</c:v>
                </c:pt>
                <c:pt idx="93" formatCode="0.00E+00">
                  <c:v>258832000</c:v>
                </c:pt>
                <c:pt idx="94" formatCode="0.00E+00">
                  <c:v>271185000</c:v>
                </c:pt>
                <c:pt idx="95" formatCode="0.00E+00">
                  <c:v>284066000</c:v>
                </c:pt>
                <c:pt idx="96" formatCode="0.00E+00">
                  <c:v>297599000</c:v>
                </c:pt>
                <c:pt idx="97" formatCode="0.00E+00">
                  <c:v>311747000</c:v>
                </c:pt>
                <c:pt idx="98" formatCode="0.00E+00">
                  <c:v>326520000</c:v>
                </c:pt>
                <c:pt idx="99" formatCode="0.00E+00">
                  <c:v>342001000</c:v>
                </c:pt>
                <c:pt idx="100" formatCode="0.00E+00">
                  <c:v>358147000</c:v>
                </c:pt>
                <c:pt idx="101" formatCode="0.00E+00">
                  <c:v>375083000</c:v>
                </c:pt>
                <c:pt idx="102" formatCode="0.00E+00">
                  <c:v>392779000</c:v>
                </c:pt>
                <c:pt idx="103" formatCode="0.00E+00">
                  <c:v>411274000</c:v>
                </c:pt>
                <c:pt idx="104" formatCode="0.00E+00">
                  <c:v>430602000</c:v>
                </c:pt>
                <c:pt idx="105" formatCode="0.00E+00">
                  <c:v>450799000</c:v>
                </c:pt>
                <c:pt idx="106" formatCode="0.00E+00">
                  <c:v>471902000</c:v>
                </c:pt>
                <c:pt idx="107" formatCode="0.00E+00">
                  <c:v>493952000</c:v>
                </c:pt>
                <c:pt idx="108" formatCode="0.00E+00">
                  <c:v>516985000</c:v>
                </c:pt>
                <c:pt idx="109" formatCode="0.00E+00">
                  <c:v>541033000</c:v>
                </c:pt>
                <c:pt idx="110" formatCode="0.00E+00">
                  <c:v>566154000</c:v>
                </c:pt>
                <c:pt idx="111" formatCode="0.00E+00">
                  <c:v>592047000</c:v>
                </c:pt>
                <c:pt idx="112" formatCode="0.00E+00">
                  <c:v>619283000</c:v>
                </c:pt>
                <c:pt idx="113" formatCode="0.00E+00">
                  <c:v>647759000</c:v>
                </c:pt>
                <c:pt idx="114" formatCode="0.00E+00">
                  <c:v>677500000</c:v>
                </c:pt>
                <c:pt idx="115" formatCode="0.00E+00">
                  <c:v>708539000</c:v>
                </c:pt>
                <c:pt idx="116" formatCode="0.00E+00">
                  <c:v>740914000</c:v>
                </c:pt>
                <c:pt idx="117" formatCode="0.00E+00">
                  <c:v>774669000</c:v>
                </c:pt>
                <c:pt idx="118" formatCode="0.00E+00">
                  <c:v>809823000</c:v>
                </c:pt>
                <c:pt idx="119" formatCode="0.00E+00">
                  <c:v>846441000</c:v>
                </c:pt>
                <c:pt idx="120" formatCode="0.00E+00">
                  <c:v>884678000</c:v>
                </c:pt>
                <c:pt idx="121" formatCode="0.00E+00">
                  <c:v>924469000</c:v>
                </c:pt>
                <c:pt idx="122" formatCode="0.00E+00">
                  <c:v>965884000</c:v>
                </c:pt>
                <c:pt idx="123" formatCode="0.00E+00">
                  <c:v>1008980000</c:v>
                </c:pt>
                <c:pt idx="124" formatCode="0.00E+00">
                  <c:v>1053830000</c:v>
                </c:pt>
                <c:pt idx="125" formatCode="0.00E+00">
                  <c:v>1100410000</c:v>
                </c:pt>
                <c:pt idx="126" formatCode="0.00E+00">
                  <c:v>1148910000</c:v>
                </c:pt>
                <c:pt idx="127" formatCode="0.00E+00">
                  <c:v>1199300000</c:v>
                </c:pt>
                <c:pt idx="128" formatCode="0.00E+00">
                  <c:v>1251420000</c:v>
                </c:pt>
                <c:pt idx="129" formatCode="0.00E+00">
                  <c:v>1305840000</c:v>
                </c:pt>
                <c:pt idx="130" formatCode="0.00E+00">
                  <c:v>1362280000</c:v>
                </c:pt>
                <c:pt idx="131" formatCode="0.00E+00">
                  <c:v>1420790000</c:v>
                </c:pt>
                <c:pt idx="132" formatCode="0.00E+00">
                  <c:v>1481440000</c:v>
                </c:pt>
                <c:pt idx="133" formatCode="0.00E+00">
                  <c:v>1544290000</c:v>
                </c:pt>
                <c:pt idx="134" formatCode="0.00E+00">
                  <c:v>1609390000</c:v>
                </c:pt>
                <c:pt idx="135" formatCode="0.00E+00">
                  <c:v>1676790000</c:v>
                </c:pt>
                <c:pt idx="136" formatCode="0.00E+00">
                  <c:v>1746550000</c:v>
                </c:pt>
                <c:pt idx="137" formatCode="0.00E+00">
                  <c:v>1818700000</c:v>
                </c:pt>
                <c:pt idx="138" formatCode="0.00E+00">
                  <c:v>1893230000</c:v>
                </c:pt>
                <c:pt idx="139" formatCode="0.00E+00">
                  <c:v>1970300000</c:v>
                </c:pt>
                <c:pt idx="140" formatCode="0.00E+00">
                  <c:v>2048590000</c:v>
                </c:pt>
                <c:pt idx="141" formatCode="0.00E+00">
                  <c:v>2130340000</c:v>
                </c:pt>
                <c:pt idx="142" formatCode="0.00E+00">
                  <c:v>2214820000</c:v>
                </c:pt>
                <c:pt idx="143" formatCode="0.00E+00">
                  <c:v>2301970000</c:v>
                </c:pt>
                <c:pt idx="144" formatCode="0.00E+00">
                  <c:v>2391820000</c:v>
                </c:pt>
                <c:pt idx="145" formatCode="0.00E+00">
                  <c:v>2484260000</c:v>
                </c:pt>
                <c:pt idx="146" formatCode="0.00E+00">
                  <c:v>2579280000</c:v>
                </c:pt>
                <c:pt idx="147" formatCode="0.00E+00">
                  <c:v>2676860000</c:v>
                </c:pt>
                <c:pt idx="148" formatCode="0.00E+00">
                  <c:v>2777010000</c:v>
                </c:pt>
                <c:pt idx="149" formatCode="0.00E+00">
                  <c:v>2879700000</c:v>
                </c:pt>
                <c:pt idx="150" formatCode="0.00E+00">
                  <c:v>2984950000</c:v>
                </c:pt>
                <c:pt idx="151" formatCode="0.00E+00">
                  <c:v>3091120000</c:v>
                </c:pt>
                <c:pt idx="152" formatCode="0.00E+00">
                  <c:v>3200800000</c:v>
                </c:pt>
                <c:pt idx="153" formatCode="0.00E+00">
                  <c:v>3313380000</c:v>
                </c:pt>
                <c:pt idx="154" formatCode="0.00E+00">
                  <c:v>3428120000</c:v>
                </c:pt>
                <c:pt idx="155" formatCode="0.00E+00">
                  <c:v>3542900000</c:v>
                </c:pt>
                <c:pt idx="156" formatCode="0.00E+00">
                  <c:v>3653950000</c:v>
                </c:pt>
                <c:pt idx="157" formatCode="0.00E+00">
                  <c:v>3740540000</c:v>
                </c:pt>
                <c:pt idx="158" formatCode="0.00E+00">
                  <c:v>3798950000</c:v>
                </c:pt>
                <c:pt idx="159" formatCode="0.00E+00">
                  <c:v>3841730000</c:v>
                </c:pt>
                <c:pt idx="160" formatCode="0.00E+00">
                  <c:v>3875670000</c:v>
                </c:pt>
                <c:pt idx="161" formatCode="0.00E+00">
                  <c:v>3903290000</c:v>
                </c:pt>
                <c:pt idx="162" formatCode="0.00E+00">
                  <c:v>3927870000</c:v>
                </c:pt>
                <c:pt idx="163" formatCode="0.00E+00">
                  <c:v>3950370000</c:v>
                </c:pt>
                <c:pt idx="164" formatCode="0.00E+00">
                  <c:v>3971480000</c:v>
                </c:pt>
                <c:pt idx="165" formatCode="0.00E+00">
                  <c:v>3990700000</c:v>
                </c:pt>
                <c:pt idx="166" formatCode="0.00E+00">
                  <c:v>4008800000</c:v>
                </c:pt>
                <c:pt idx="167" formatCode="0.00E+00">
                  <c:v>4026480000</c:v>
                </c:pt>
                <c:pt idx="168" formatCode="0.00E+00">
                  <c:v>4043780000</c:v>
                </c:pt>
                <c:pt idx="169" formatCode="0.00E+00">
                  <c:v>4060680000</c:v>
                </c:pt>
                <c:pt idx="170" formatCode="0.00E+00">
                  <c:v>4077160000</c:v>
                </c:pt>
                <c:pt idx="171" formatCode="0.00E+00">
                  <c:v>4092330000</c:v>
                </c:pt>
                <c:pt idx="172" formatCode="0.00E+00">
                  <c:v>4108180000</c:v>
                </c:pt>
                <c:pt idx="173" formatCode="0.00E+00">
                  <c:v>4122360000</c:v>
                </c:pt>
                <c:pt idx="174" formatCode="0.00E+00">
                  <c:v>4135470000</c:v>
                </c:pt>
                <c:pt idx="175" formatCode="0.00E+00">
                  <c:v>4146820000</c:v>
                </c:pt>
                <c:pt idx="176" formatCode="0.00E+00">
                  <c:v>4157270000</c:v>
                </c:pt>
                <c:pt idx="177" formatCode="0.00E+00">
                  <c:v>4166900000</c:v>
                </c:pt>
                <c:pt idx="178" formatCode="0.00E+00">
                  <c:v>4175050000</c:v>
                </c:pt>
                <c:pt idx="179" formatCode="0.00E+00">
                  <c:v>4183810000</c:v>
                </c:pt>
                <c:pt idx="180" formatCode="0.00E+00">
                  <c:v>4192310000</c:v>
                </c:pt>
                <c:pt idx="181" formatCode="0.00E+00">
                  <c:v>4199830000</c:v>
                </c:pt>
                <c:pt idx="182" formatCode="0.00E+00">
                  <c:v>4207210000</c:v>
                </c:pt>
                <c:pt idx="183" formatCode="0.00E+00">
                  <c:v>4215130000</c:v>
                </c:pt>
                <c:pt idx="184" formatCode="0.00E+00">
                  <c:v>4222520000</c:v>
                </c:pt>
                <c:pt idx="185" formatCode="0.00E+00">
                  <c:v>4228060000</c:v>
                </c:pt>
                <c:pt idx="186" formatCode="0.00E+00">
                  <c:v>4234110000</c:v>
                </c:pt>
                <c:pt idx="187" formatCode="0.00E+00">
                  <c:v>4240460000</c:v>
                </c:pt>
                <c:pt idx="188" formatCode="0.00E+00">
                  <c:v>4246410000</c:v>
                </c:pt>
                <c:pt idx="189" formatCode="0.00E+00">
                  <c:v>4252230000</c:v>
                </c:pt>
                <c:pt idx="190" formatCode="0.00E+00">
                  <c:v>4257770000</c:v>
                </c:pt>
                <c:pt idx="191" formatCode="0.00E+00">
                  <c:v>4262310000</c:v>
                </c:pt>
                <c:pt idx="192" formatCode="0.00E+00">
                  <c:v>4267700000</c:v>
                </c:pt>
                <c:pt idx="193" formatCode="0.00E+00">
                  <c:v>4272780000</c:v>
                </c:pt>
                <c:pt idx="194" formatCode="0.00E+00">
                  <c:v>4277590000</c:v>
                </c:pt>
                <c:pt idx="195" formatCode="0.00E+00">
                  <c:v>4282200000</c:v>
                </c:pt>
                <c:pt idx="196" formatCode="0.00E+00">
                  <c:v>4286500000</c:v>
                </c:pt>
                <c:pt idx="197" formatCode="0.00E+00">
                  <c:v>4290800000</c:v>
                </c:pt>
                <c:pt idx="198" formatCode="0.00E+00">
                  <c:v>4293460000</c:v>
                </c:pt>
                <c:pt idx="199" formatCode="0.00E+00">
                  <c:v>4297460000</c:v>
                </c:pt>
              </c:numCache>
            </c:numRef>
          </c:yVal>
          <c:smooth val="1"/>
        </c:ser>
        <c:ser>
          <c:idx val="43"/>
          <c:order val="43"/>
          <c:tx>
            <c:strRef>
              <c:f>Total!$AS$1</c:f>
              <c:strCache>
                <c:ptCount val="1"/>
                <c:pt idx="0">
                  <c:v>P44</c:v>
                </c:pt>
              </c:strCache>
            </c:strRef>
          </c:tx>
          <c:spPr>
            <a:ln w="19050" cap="rnd">
              <a:solidFill>
                <a:schemeClr val="accent2">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Total!$AS$2:$AS$201</c:f>
              <c:numCache>
                <c:formatCode>General</c:formatCode>
                <c:ptCount val="200"/>
                <c:pt idx="20">
                  <c:v>0</c:v>
                </c:pt>
                <c:pt idx="21">
                  <c:v>0</c:v>
                </c:pt>
                <c:pt idx="22">
                  <c:v>0</c:v>
                </c:pt>
                <c:pt idx="23">
                  <c:v>0</c:v>
                </c:pt>
                <c:pt idx="24">
                  <c:v>0</c:v>
                </c:pt>
                <c:pt idx="25">
                  <c:v>0</c:v>
                </c:pt>
                <c:pt idx="26">
                  <c:v>0</c:v>
                </c:pt>
                <c:pt idx="27">
                  <c:v>0</c:v>
                </c:pt>
                <c:pt idx="28">
                  <c:v>0</c:v>
                </c:pt>
                <c:pt idx="29">
                  <c:v>95523.7</c:v>
                </c:pt>
                <c:pt idx="30">
                  <c:v>37883.199999999997</c:v>
                </c:pt>
                <c:pt idx="31">
                  <c:v>11169.3</c:v>
                </c:pt>
                <c:pt idx="32">
                  <c:v>3056.72</c:v>
                </c:pt>
                <c:pt idx="33">
                  <c:v>778.51400000000001</c:v>
                </c:pt>
                <c:pt idx="34">
                  <c:v>172.76599999999999</c:v>
                </c:pt>
                <c:pt idx="35">
                  <c:v>10.684799999999999</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27.775700000000001</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105.851</c:v>
                </c:pt>
                <c:pt idx="101">
                  <c:v>0</c:v>
                </c:pt>
                <c:pt idx="102">
                  <c:v>0</c:v>
                </c:pt>
                <c:pt idx="103">
                  <c:v>0</c:v>
                </c:pt>
                <c:pt idx="104">
                  <c:v>0</c:v>
                </c:pt>
                <c:pt idx="105">
                  <c:v>0</c:v>
                </c:pt>
                <c:pt idx="106">
                  <c:v>0</c:v>
                </c:pt>
                <c:pt idx="107">
                  <c:v>51.552199999999999</c:v>
                </c:pt>
                <c:pt idx="108">
                  <c:v>2297.02</c:v>
                </c:pt>
                <c:pt idx="109">
                  <c:v>2780.59</c:v>
                </c:pt>
                <c:pt idx="110">
                  <c:v>3120.17</c:v>
                </c:pt>
                <c:pt idx="111">
                  <c:v>3168.2</c:v>
                </c:pt>
                <c:pt idx="112">
                  <c:v>3169.75</c:v>
                </c:pt>
                <c:pt idx="113">
                  <c:v>3163.06</c:v>
                </c:pt>
                <c:pt idx="114">
                  <c:v>3154.55</c:v>
                </c:pt>
                <c:pt idx="115">
                  <c:v>3145.36</c:v>
                </c:pt>
                <c:pt idx="116">
                  <c:v>3135.66</c:v>
                </c:pt>
                <c:pt idx="117">
                  <c:v>3125.48</c:v>
                </c:pt>
                <c:pt idx="118">
                  <c:v>3600.55</c:v>
                </c:pt>
                <c:pt idx="119">
                  <c:v>3302</c:v>
                </c:pt>
                <c:pt idx="120">
                  <c:v>3222.75</c:v>
                </c:pt>
                <c:pt idx="121">
                  <c:v>3196.49</c:v>
                </c:pt>
                <c:pt idx="122">
                  <c:v>3180.65</c:v>
                </c:pt>
                <c:pt idx="123">
                  <c:v>3166.35</c:v>
                </c:pt>
                <c:pt idx="124">
                  <c:v>3151.84</c:v>
                </c:pt>
                <c:pt idx="125">
                  <c:v>3136.82</c:v>
                </c:pt>
                <c:pt idx="126">
                  <c:v>3121.27</c:v>
                </c:pt>
                <c:pt idx="127">
                  <c:v>3105.04</c:v>
                </c:pt>
                <c:pt idx="128">
                  <c:v>3088.07</c:v>
                </c:pt>
                <c:pt idx="129">
                  <c:v>3070.37</c:v>
                </c:pt>
                <c:pt idx="130">
                  <c:v>3051.93</c:v>
                </c:pt>
                <c:pt idx="131">
                  <c:v>3032.76</c:v>
                </c:pt>
                <c:pt idx="132">
                  <c:v>3012.84</c:v>
                </c:pt>
                <c:pt idx="133">
                  <c:v>2992.17</c:v>
                </c:pt>
                <c:pt idx="134">
                  <c:v>2970.74</c:v>
                </c:pt>
                <c:pt idx="135">
                  <c:v>2948.52</c:v>
                </c:pt>
                <c:pt idx="136">
                  <c:v>2925.5</c:v>
                </c:pt>
                <c:pt idx="137">
                  <c:v>2901.68</c:v>
                </c:pt>
                <c:pt idx="138">
                  <c:v>2877.04</c:v>
                </c:pt>
                <c:pt idx="139">
                  <c:v>2851.58</c:v>
                </c:pt>
                <c:pt idx="140">
                  <c:v>5456.63</c:v>
                </c:pt>
                <c:pt idx="141">
                  <c:v>5679.04</c:v>
                </c:pt>
                <c:pt idx="142">
                  <c:v>5680.03</c:v>
                </c:pt>
                <c:pt idx="143">
                  <c:v>5632.47</c:v>
                </c:pt>
                <c:pt idx="144">
                  <c:v>5573.85</c:v>
                </c:pt>
                <c:pt idx="145">
                  <c:v>5511.57</c:v>
                </c:pt>
                <c:pt idx="146">
                  <c:v>5447.13</c:v>
                </c:pt>
                <c:pt idx="147">
                  <c:v>5380.81</c:v>
                </c:pt>
                <c:pt idx="148">
                  <c:v>5312.69</c:v>
                </c:pt>
                <c:pt idx="149">
                  <c:v>5242.82</c:v>
                </c:pt>
                <c:pt idx="150">
                  <c:v>5171.25</c:v>
                </c:pt>
                <c:pt idx="151">
                  <c:v>5098.07</c:v>
                </c:pt>
                <c:pt idx="152">
                  <c:v>5023.24</c:v>
                </c:pt>
                <c:pt idx="153">
                  <c:v>4946.75</c:v>
                </c:pt>
                <c:pt idx="154">
                  <c:v>4868.3900000000003</c:v>
                </c:pt>
                <c:pt idx="155">
                  <c:v>4787.25</c:v>
                </c:pt>
                <c:pt idx="156">
                  <c:v>4699.1499999999996</c:v>
                </c:pt>
                <c:pt idx="157">
                  <c:v>4578.28</c:v>
                </c:pt>
                <c:pt idx="158">
                  <c:v>4432.6499999999996</c:v>
                </c:pt>
                <c:pt idx="159">
                  <c:v>4286.38</c:v>
                </c:pt>
                <c:pt idx="160">
                  <c:v>4144.22</c:v>
                </c:pt>
                <c:pt idx="161">
                  <c:v>4006.8</c:v>
                </c:pt>
                <c:pt idx="162">
                  <c:v>3874.14</c:v>
                </c:pt>
                <c:pt idx="163">
                  <c:v>3745.53</c:v>
                </c:pt>
                <c:pt idx="164">
                  <c:v>3620.61</c:v>
                </c:pt>
                <c:pt idx="165">
                  <c:v>3499.06</c:v>
                </c:pt>
                <c:pt idx="166">
                  <c:v>3381.58</c:v>
                </c:pt>
                <c:pt idx="167">
                  <c:v>3267.85</c:v>
                </c:pt>
                <c:pt idx="168">
                  <c:v>3157.64</c:v>
                </c:pt>
                <c:pt idx="169">
                  <c:v>3050.83</c:v>
                </c:pt>
                <c:pt idx="170">
                  <c:v>2947.33</c:v>
                </c:pt>
                <c:pt idx="171">
                  <c:v>2847.06</c:v>
                </c:pt>
                <c:pt idx="172">
                  <c:v>2749.95</c:v>
                </c:pt>
                <c:pt idx="173">
                  <c:v>2655.94</c:v>
                </c:pt>
                <c:pt idx="174">
                  <c:v>2565.0700000000002</c:v>
                </c:pt>
                <c:pt idx="175">
                  <c:v>2478.33</c:v>
                </c:pt>
                <c:pt idx="176">
                  <c:v>2412.6</c:v>
                </c:pt>
                <c:pt idx="177">
                  <c:v>2317.3000000000002</c:v>
                </c:pt>
                <c:pt idx="178">
                  <c:v>2242.23</c:v>
                </c:pt>
                <c:pt idx="179">
                  <c:v>2170.29</c:v>
                </c:pt>
                <c:pt idx="180">
                  <c:v>2101.34</c:v>
                </c:pt>
                <c:pt idx="181">
                  <c:v>2035.26</c:v>
                </c:pt>
                <c:pt idx="182">
                  <c:v>1971.91</c:v>
                </c:pt>
                <c:pt idx="183">
                  <c:v>1911.17</c:v>
                </c:pt>
                <c:pt idx="184">
                  <c:v>1852.83</c:v>
                </c:pt>
                <c:pt idx="185">
                  <c:v>1796.74</c:v>
                </c:pt>
                <c:pt idx="186">
                  <c:v>1742.71</c:v>
                </c:pt>
                <c:pt idx="187">
                  <c:v>1690.72</c:v>
                </c:pt>
                <c:pt idx="188">
                  <c:v>1664.25</c:v>
                </c:pt>
                <c:pt idx="189">
                  <c:v>1600.96</c:v>
                </c:pt>
                <c:pt idx="190">
                  <c:v>1550.1</c:v>
                </c:pt>
                <c:pt idx="191">
                  <c:v>1504.41</c:v>
                </c:pt>
                <c:pt idx="192">
                  <c:v>1461.08</c:v>
                </c:pt>
                <c:pt idx="193">
                  <c:v>1419.43</c:v>
                </c:pt>
                <c:pt idx="194">
                  <c:v>1379.27</c:v>
                </c:pt>
                <c:pt idx="195">
                  <c:v>1340.51</c:v>
                </c:pt>
                <c:pt idx="196">
                  <c:v>1303.08</c:v>
                </c:pt>
                <c:pt idx="197">
                  <c:v>1266.93</c:v>
                </c:pt>
                <c:pt idx="198">
                  <c:v>1232.01</c:v>
                </c:pt>
                <c:pt idx="199">
                  <c:v>1198.29</c:v>
                </c:pt>
              </c:numCache>
            </c:numRef>
          </c:yVal>
          <c:smooth val="1"/>
        </c:ser>
        <c:ser>
          <c:idx val="44"/>
          <c:order val="44"/>
          <c:tx>
            <c:strRef>
              <c:f>Total!$AT$1</c:f>
              <c:strCache>
                <c:ptCount val="1"/>
                <c:pt idx="0">
                  <c:v>P45</c:v>
                </c:pt>
              </c:strCache>
            </c:strRef>
          </c:tx>
          <c:spPr>
            <a:ln w="19050" cap="rnd">
              <a:solidFill>
                <a:schemeClr val="accent3">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Total!$AT$2:$AT$201</c:f>
              <c:numCache>
                <c:formatCode>General</c:formatCode>
                <c:ptCount val="200"/>
                <c:pt idx="30">
                  <c:v>0</c:v>
                </c:pt>
                <c:pt idx="31">
                  <c:v>0</c:v>
                </c:pt>
                <c:pt idx="32">
                  <c:v>154.50399999999999</c:v>
                </c:pt>
                <c:pt idx="33">
                  <c:v>43.350700000000003</c:v>
                </c:pt>
                <c:pt idx="34">
                  <c:v>0</c:v>
                </c:pt>
                <c:pt idx="35">
                  <c:v>0</c:v>
                </c:pt>
                <c:pt idx="36">
                  <c:v>0</c:v>
                </c:pt>
                <c:pt idx="37">
                  <c:v>0</c:v>
                </c:pt>
                <c:pt idx="38">
                  <c:v>0</c:v>
                </c:pt>
                <c:pt idx="39">
                  <c:v>0</c:v>
                </c:pt>
                <c:pt idx="40">
                  <c:v>0</c:v>
                </c:pt>
                <c:pt idx="41">
                  <c:v>0</c:v>
                </c:pt>
                <c:pt idx="42">
                  <c:v>53.000999999999998</c:v>
                </c:pt>
                <c:pt idx="43">
                  <c:v>0</c:v>
                </c:pt>
                <c:pt idx="44">
                  <c:v>0</c:v>
                </c:pt>
                <c:pt idx="45">
                  <c:v>0</c:v>
                </c:pt>
                <c:pt idx="46">
                  <c:v>0</c:v>
                </c:pt>
                <c:pt idx="47">
                  <c:v>0</c:v>
                </c:pt>
                <c:pt idx="48">
                  <c:v>19.426300000000001</c:v>
                </c:pt>
                <c:pt idx="49">
                  <c:v>0</c:v>
                </c:pt>
                <c:pt idx="50">
                  <c:v>0</c:v>
                </c:pt>
                <c:pt idx="51">
                  <c:v>0</c:v>
                </c:pt>
                <c:pt idx="52">
                  <c:v>0</c:v>
                </c:pt>
                <c:pt idx="53">
                  <c:v>0</c:v>
                </c:pt>
                <c:pt idx="54">
                  <c:v>0</c:v>
                </c:pt>
                <c:pt idx="55">
                  <c:v>0</c:v>
                </c:pt>
                <c:pt idx="56">
                  <c:v>10.169499999999999</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45"/>
          <c:order val="45"/>
          <c:tx>
            <c:strRef>
              <c:f>Total!$AU$1</c:f>
              <c:strCache>
                <c:ptCount val="1"/>
                <c:pt idx="0">
                  <c:v>P46</c:v>
                </c:pt>
              </c:strCache>
            </c:strRef>
          </c:tx>
          <c:spPr>
            <a:ln w="19050" cap="rnd">
              <a:solidFill>
                <a:schemeClr val="accent4">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Total!$AU$2:$AU$201</c:f>
              <c:numCache>
                <c:formatCode>General</c:formatCode>
                <c:ptCount val="200"/>
                <c:pt idx="30">
                  <c:v>0</c:v>
                </c:pt>
                <c:pt idx="31">
                  <c:v>0</c:v>
                </c:pt>
                <c:pt idx="32">
                  <c:v>0</c:v>
                </c:pt>
                <c:pt idx="33">
                  <c:v>220.02</c:v>
                </c:pt>
                <c:pt idx="34">
                  <c:v>36.685000000000002</c:v>
                </c:pt>
                <c:pt idx="35">
                  <c:v>392.16199999999998</c:v>
                </c:pt>
                <c:pt idx="36">
                  <c:v>74.345200000000006</c:v>
                </c:pt>
                <c:pt idx="37">
                  <c:v>13.4245</c:v>
                </c:pt>
                <c:pt idx="38">
                  <c:v>0</c:v>
                </c:pt>
                <c:pt idx="39">
                  <c:v>0</c:v>
                </c:pt>
                <c:pt idx="40">
                  <c:v>0</c:v>
                </c:pt>
                <c:pt idx="41">
                  <c:v>0</c:v>
                </c:pt>
                <c:pt idx="42">
                  <c:v>0</c:v>
                </c:pt>
                <c:pt idx="43">
                  <c:v>0</c:v>
                </c:pt>
                <c:pt idx="44">
                  <c:v>0</c:v>
                </c:pt>
                <c:pt idx="45">
                  <c:v>0</c:v>
                </c:pt>
                <c:pt idx="46">
                  <c:v>0</c:v>
                </c:pt>
                <c:pt idx="47">
                  <c:v>0</c:v>
                </c:pt>
                <c:pt idx="48">
                  <c:v>0</c:v>
                </c:pt>
                <c:pt idx="49">
                  <c:v>144.739</c:v>
                </c:pt>
                <c:pt idx="50">
                  <c:v>117.11499999999999</c:v>
                </c:pt>
                <c:pt idx="51">
                  <c:v>94.144199999999998</c:v>
                </c:pt>
                <c:pt idx="52">
                  <c:v>75.265199999999993</c:v>
                </c:pt>
                <c:pt idx="53">
                  <c:v>59.8934</c:v>
                </c:pt>
                <c:pt idx="54">
                  <c:v>47.471400000000003</c:v>
                </c:pt>
                <c:pt idx="55">
                  <c:v>37.496400000000001</c:v>
                </c:pt>
                <c:pt idx="56">
                  <c:v>29.532399999999999</c:v>
                </c:pt>
                <c:pt idx="57">
                  <c:v>23.2042</c:v>
                </c:pt>
                <c:pt idx="58">
                  <c:v>16.154900000000001</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c:v>0</c:v>
                </c:pt>
                <c:pt idx="170">
                  <c:v>0</c:v>
                </c:pt>
                <c:pt idx="171">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46"/>
          <c:order val="46"/>
          <c:tx>
            <c:strRef>
              <c:f>Total!$AV$1</c:f>
              <c:strCache>
                <c:ptCount val="1"/>
                <c:pt idx="0">
                  <c:v>P47</c:v>
                </c:pt>
              </c:strCache>
            </c:strRef>
          </c:tx>
          <c:spPr>
            <a:ln w="19050" cap="rnd">
              <a:solidFill>
                <a:schemeClr val="accent5">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Total!$AV$2:$AV$201</c:f>
              <c:numCache>
                <c:formatCode>General</c:formatCode>
                <c:ptCount val="200"/>
                <c:pt idx="30">
                  <c:v>0</c:v>
                </c:pt>
                <c:pt idx="31">
                  <c:v>0</c:v>
                </c:pt>
                <c:pt idx="32">
                  <c:v>0</c:v>
                </c:pt>
                <c:pt idx="33">
                  <c:v>0</c:v>
                </c:pt>
                <c:pt idx="34">
                  <c:v>0</c:v>
                </c:pt>
                <c:pt idx="35">
                  <c:v>36.377200000000002</c:v>
                </c:pt>
                <c:pt idx="36">
                  <c:v>33.204599999999999</c:v>
                </c:pt>
                <c:pt idx="37">
                  <c:v>29.825399999999998</c:v>
                </c:pt>
                <c:pt idx="38">
                  <c:v>26.211099999999998</c:v>
                </c:pt>
                <c:pt idx="39">
                  <c:v>22.359500000000001</c:v>
                </c:pt>
                <c:pt idx="40">
                  <c:v>17.2027</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formatCode="0.00E+00">
                  <c:v>0</c:v>
                </c:pt>
                <c:pt idx="81" formatCode="0.00E+00">
                  <c:v>0</c:v>
                </c:pt>
                <c:pt idx="82" formatCode="0.00E+00">
                  <c:v>0</c:v>
                </c:pt>
                <c:pt idx="83" formatCode="0.00E+00">
                  <c:v>0</c:v>
                </c:pt>
                <c:pt idx="84" formatCode="0.00E+00">
                  <c:v>0</c:v>
                </c:pt>
                <c:pt idx="85" formatCode="0.00E+00">
                  <c:v>0</c:v>
                </c:pt>
                <c:pt idx="86" formatCode="0.00E+00">
                  <c:v>0</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12.0748</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47"/>
          <c:order val="47"/>
          <c:tx>
            <c:strRef>
              <c:f>Total!$AW$1</c:f>
              <c:strCache>
                <c:ptCount val="1"/>
                <c:pt idx="0">
                  <c:v>P48</c:v>
                </c:pt>
              </c:strCache>
            </c:strRef>
          </c:tx>
          <c:spPr>
            <a:ln w="19050" cap="rnd">
              <a:solidFill>
                <a:schemeClr val="accent6">
                  <a:lumMod val="7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Total!$AW$2:$AW$201</c:f>
              <c:numCache>
                <c:formatCode>General</c:formatCode>
                <c:ptCount val="200"/>
                <c:pt idx="50">
                  <c:v>43.245899999999999</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37782.5</c:v>
                </c:pt>
                <c:pt idx="98">
                  <c:v>12696.2</c:v>
                </c:pt>
                <c:pt idx="99">
                  <c:v>3849.89</c:v>
                </c:pt>
                <c:pt idx="100">
                  <c:v>1040.6300000000001</c:v>
                </c:pt>
                <c:pt idx="101">
                  <c:v>247.44800000000001</c:v>
                </c:pt>
                <c:pt idx="102">
                  <c:v>34.349499999999999</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877.37300000000005</c:v>
                </c:pt>
                <c:pt idx="123">
                  <c:v>82.216399999999993</c:v>
                </c:pt>
                <c:pt idx="124">
                  <c:v>0</c:v>
                </c:pt>
                <c:pt idx="125">
                  <c:v>20502.2</c:v>
                </c:pt>
                <c:pt idx="126">
                  <c:v>6124.38</c:v>
                </c:pt>
                <c:pt idx="127">
                  <c:v>1643.8</c:v>
                </c:pt>
                <c:pt idx="128">
                  <c:v>390.38900000000001</c:v>
                </c:pt>
                <c:pt idx="129">
                  <c:v>72.702500000000001</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113388</c:v>
                </c:pt>
                <c:pt idx="145">
                  <c:v>35371.5</c:v>
                </c:pt>
                <c:pt idx="146">
                  <c:v>10815.4</c:v>
                </c:pt>
                <c:pt idx="147">
                  <c:v>3197.98</c:v>
                </c:pt>
                <c:pt idx="148">
                  <c:v>870.78499999999997</c:v>
                </c:pt>
                <c:pt idx="149">
                  <c:v>207.64699999999999</c:v>
                </c:pt>
                <c:pt idx="150">
                  <c:v>27.320900000000002</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188713</c:v>
                </c:pt>
                <c:pt idx="175">
                  <c:v>58903.3</c:v>
                </c:pt>
                <c:pt idx="176">
                  <c:v>17928.8</c:v>
                </c:pt>
                <c:pt idx="177">
                  <c:v>5087.0600000000004</c:v>
                </c:pt>
                <c:pt idx="178">
                  <c:v>1314.93</c:v>
                </c:pt>
                <c:pt idx="179">
                  <c:v>307.142</c:v>
                </c:pt>
                <c:pt idx="180">
                  <c:v>55.596400000000003</c:v>
                </c:pt>
                <c:pt idx="181">
                  <c:v>0</c:v>
                </c:pt>
                <c:pt idx="182">
                  <c:v>0</c:v>
                </c:pt>
                <c:pt idx="183">
                  <c:v>0</c:v>
                </c:pt>
                <c:pt idx="184">
                  <c:v>0</c:v>
                </c:pt>
                <c:pt idx="185">
                  <c:v>0</c:v>
                </c:pt>
                <c:pt idx="186">
                  <c:v>0</c:v>
                </c:pt>
                <c:pt idx="187">
                  <c:v>0</c:v>
                </c:pt>
                <c:pt idx="188">
                  <c:v>73926.600000000006</c:v>
                </c:pt>
                <c:pt idx="189">
                  <c:v>22545.200000000001</c:v>
                </c:pt>
                <c:pt idx="190">
                  <c:v>6268.55</c:v>
                </c:pt>
                <c:pt idx="191">
                  <c:v>1562.75</c:v>
                </c:pt>
                <c:pt idx="192">
                  <c:v>350.23200000000003</c:v>
                </c:pt>
                <c:pt idx="193">
                  <c:v>62.802199999999999</c:v>
                </c:pt>
                <c:pt idx="194">
                  <c:v>0</c:v>
                </c:pt>
                <c:pt idx="195">
                  <c:v>0</c:v>
                </c:pt>
                <c:pt idx="196">
                  <c:v>0</c:v>
                </c:pt>
                <c:pt idx="197">
                  <c:v>0</c:v>
                </c:pt>
                <c:pt idx="198">
                  <c:v>0</c:v>
                </c:pt>
                <c:pt idx="199">
                  <c:v>0</c:v>
                </c:pt>
              </c:numCache>
            </c:numRef>
          </c:yVal>
          <c:smooth val="1"/>
        </c:ser>
        <c:ser>
          <c:idx val="48"/>
          <c:order val="48"/>
          <c:tx>
            <c:strRef>
              <c:f>Total!$AX$1</c:f>
              <c:strCache>
                <c:ptCount val="1"/>
                <c:pt idx="0">
                  <c:v>P49</c:v>
                </c:pt>
              </c:strCache>
            </c:strRef>
          </c:tx>
          <c:spPr>
            <a:ln w="19050" cap="rnd">
              <a:solidFill>
                <a:schemeClr val="accent1">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Total!$AX$2:$AX$201</c:f>
              <c:numCache>
                <c:formatCode>General</c:formatCode>
                <c:ptCount val="200"/>
                <c:pt idx="50" formatCode="0.00E+00">
                  <c:v>0</c:v>
                </c:pt>
                <c:pt idx="51" formatCode="0.00E+00">
                  <c:v>0</c:v>
                </c:pt>
                <c:pt idx="52" formatCode="0.00E+00">
                  <c:v>0</c:v>
                </c:pt>
                <c:pt idx="53" formatCode="0.00E+00">
                  <c:v>0</c:v>
                </c:pt>
                <c:pt idx="54" formatCode="0.00E+00">
                  <c:v>0</c:v>
                </c:pt>
                <c:pt idx="55" formatCode="0.00E+00">
                  <c:v>0</c:v>
                </c:pt>
                <c:pt idx="56" formatCode="0.00E+00">
                  <c:v>6426.6</c:v>
                </c:pt>
                <c:pt idx="57" formatCode="0.00E+00">
                  <c:v>2375.56</c:v>
                </c:pt>
                <c:pt idx="58" formatCode="0.00E+00">
                  <c:v>692.19899999999996</c:v>
                </c:pt>
                <c:pt idx="59" formatCode="0.00E+00">
                  <c:v>184.46</c:v>
                </c:pt>
                <c:pt idx="60" formatCode="0.00E+00">
                  <c:v>34.972200000000001</c:v>
                </c:pt>
                <c:pt idx="61" formatCode="0.00E+00">
                  <c:v>0</c:v>
                </c:pt>
                <c:pt idx="62" formatCode="0.00E+00">
                  <c:v>0</c:v>
                </c:pt>
                <c:pt idx="63" formatCode="0.00E+00">
                  <c:v>0</c:v>
                </c:pt>
                <c:pt idx="64" formatCode="0.00E+00">
                  <c:v>0</c:v>
                </c:pt>
                <c:pt idx="65" formatCode="0.00E+00">
                  <c:v>0</c:v>
                </c:pt>
                <c:pt idx="66" formatCode="0.00E+00">
                  <c:v>0</c:v>
                </c:pt>
                <c:pt idx="67" formatCode="0.00E+00">
                  <c:v>427485</c:v>
                </c:pt>
                <c:pt idx="68" formatCode="0.00E+00">
                  <c:v>156436</c:v>
                </c:pt>
                <c:pt idx="69" formatCode="0.00E+00">
                  <c:v>56300.7</c:v>
                </c:pt>
                <c:pt idx="70" formatCode="0.00E+00">
                  <c:v>20996.400000000001</c:v>
                </c:pt>
                <c:pt idx="71" formatCode="0.00E+00">
                  <c:v>9298.8700000000008</c:v>
                </c:pt>
                <c:pt idx="72" formatCode="0.00E+00">
                  <c:v>5764.48</c:v>
                </c:pt>
                <c:pt idx="73" formatCode="0.00E+00">
                  <c:v>4785.05</c:v>
                </c:pt>
                <c:pt idx="74" formatCode="0.00E+00">
                  <c:v>4607.8999999999996</c:v>
                </c:pt>
                <c:pt idx="75" formatCode="0.00E+00">
                  <c:v>4692.5</c:v>
                </c:pt>
                <c:pt idx="76" formatCode="0.00E+00">
                  <c:v>4809.37</c:v>
                </c:pt>
                <c:pt idx="77" formatCode="0.00E+00">
                  <c:v>4981.07</c:v>
                </c:pt>
                <c:pt idx="78" formatCode="0.00E+00">
                  <c:v>5177.3900000000003</c:v>
                </c:pt>
                <c:pt idx="79" formatCode="0.00E+00">
                  <c:v>5392.01</c:v>
                </c:pt>
                <c:pt idx="80" formatCode="0.00E+00">
                  <c:v>5622.43</c:v>
                </c:pt>
                <c:pt idx="81" formatCode="0.00E+00">
                  <c:v>5867.47</c:v>
                </c:pt>
                <c:pt idx="82" formatCode="0.00E+00">
                  <c:v>6530.32</c:v>
                </c:pt>
                <c:pt idx="83" formatCode="0.00E+00">
                  <c:v>6608.74</c:v>
                </c:pt>
                <c:pt idx="84" formatCode="0.00E+00">
                  <c:v>6802.29</c:v>
                </c:pt>
                <c:pt idx="85" formatCode="0.00E+00">
                  <c:v>7067.64</c:v>
                </c:pt>
                <c:pt idx="86" formatCode="0.00E+00">
                  <c:v>7371.59</c:v>
                </c:pt>
                <c:pt idx="87" formatCode="0.00E+00">
                  <c:v>7699.07</c:v>
                </c:pt>
                <c:pt idx="88" formatCode="0.00E+00">
                  <c:v>8044.51</c:v>
                </c:pt>
                <c:pt idx="89" formatCode="0.00E+00">
                  <c:v>8406.33</c:v>
                </c:pt>
                <c:pt idx="90" formatCode="0.00E+00">
                  <c:v>8784.43</c:v>
                </c:pt>
                <c:pt idx="91" formatCode="0.00E+00">
                  <c:v>9179.2199999999993</c:v>
                </c:pt>
                <c:pt idx="92" formatCode="0.00E+00">
                  <c:v>9591.2800000000007</c:v>
                </c:pt>
                <c:pt idx="93" formatCode="0.00E+00">
                  <c:v>10021.299999999999</c:v>
                </c:pt>
                <c:pt idx="94" formatCode="0.00E+00">
                  <c:v>10469.799999999999</c:v>
                </c:pt>
                <c:pt idx="95" formatCode="0.00E+00">
                  <c:v>10937.8</c:v>
                </c:pt>
                <c:pt idx="96" formatCode="0.00E+00">
                  <c:v>107690</c:v>
                </c:pt>
                <c:pt idx="97" formatCode="0.00E+00">
                  <c:v>42140.5</c:v>
                </c:pt>
                <c:pt idx="98" formatCode="0.00E+00">
                  <c:v>21512.5</c:v>
                </c:pt>
                <c:pt idx="99" formatCode="0.00E+00">
                  <c:v>15559.8</c:v>
                </c:pt>
                <c:pt idx="100" formatCode="0.00E+00">
                  <c:v>41634.6</c:v>
                </c:pt>
                <c:pt idx="101" formatCode="0.00E+00">
                  <c:v>23907.7</c:v>
                </c:pt>
                <c:pt idx="102" formatCode="0.00E+00">
                  <c:v>18237.7</c:v>
                </c:pt>
                <c:pt idx="103" formatCode="0.00E+00">
                  <c:v>16841.8</c:v>
                </c:pt>
                <c:pt idx="104" formatCode="0.00E+00">
                  <c:v>16919.8</c:v>
                </c:pt>
                <c:pt idx="105" formatCode="0.00E+00">
                  <c:v>17453</c:v>
                </c:pt>
                <c:pt idx="106" formatCode="0.00E+00">
                  <c:v>143119</c:v>
                </c:pt>
                <c:pt idx="107" formatCode="0.00E+00">
                  <c:v>57986.5</c:v>
                </c:pt>
                <c:pt idx="108" formatCode="0.00E+00">
                  <c:v>31732.9</c:v>
                </c:pt>
                <c:pt idx="109" formatCode="0.00E+00">
                  <c:v>24032.6</c:v>
                </c:pt>
                <c:pt idx="110" formatCode="0.00E+00">
                  <c:v>22401.4</c:v>
                </c:pt>
                <c:pt idx="111" formatCode="0.00E+00">
                  <c:v>344284</c:v>
                </c:pt>
                <c:pt idx="112" formatCode="0.00E+00">
                  <c:v>440102</c:v>
                </c:pt>
                <c:pt idx="113" formatCode="0.00E+00">
                  <c:v>489868</c:v>
                </c:pt>
                <c:pt idx="114" formatCode="0.00E+00">
                  <c:v>521506</c:v>
                </c:pt>
                <c:pt idx="115" formatCode="0.00E+00">
                  <c:v>547116</c:v>
                </c:pt>
                <c:pt idx="116" formatCode="0.00E+00">
                  <c:v>572163</c:v>
                </c:pt>
                <c:pt idx="117" formatCode="0.00E+00">
                  <c:v>595618</c:v>
                </c:pt>
                <c:pt idx="118" formatCode="0.00E+00">
                  <c:v>620442</c:v>
                </c:pt>
                <c:pt idx="119" formatCode="0.00E+00">
                  <c:v>646189</c:v>
                </c:pt>
                <c:pt idx="120" formatCode="0.00E+00">
                  <c:v>672855</c:v>
                </c:pt>
                <c:pt idx="121" formatCode="0.00E+00">
                  <c:v>702848</c:v>
                </c:pt>
                <c:pt idx="122" formatCode="0.00E+00">
                  <c:v>729436</c:v>
                </c:pt>
                <c:pt idx="123" formatCode="0.00E+00">
                  <c:v>758635</c:v>
                </c:pt>
                <c:pt idx="124" formatCode="0.00E+00">
                  <c:v>789131</c:v>
                </c:pt>
                <c:pt idx="125" formatCode="0.00E+00">
                  <c:v>820684</c:v>
                </c:pt>
                <c:pt idx="126" formatCode="0.00E+00">
                  <c:v>853370</c:v>
                </c:pt>
                <c:pt idx="127" formatCode="0.00E+00">
                  <c:v>887127</c:v>
                </c:pt>
                <c:pt idx="128" formatCode="0.00E+00">
                  <c:v>921901</c:v>
                </c:pt>
                <c:pt idx="129" formatCode="0.00E+00">
                  <c:v>957822</c:v>
                </c:pt>
                <c:pt idx="130" formatCode="0.00E+00">
                  <c:v>994930</c:v>
                </c:pt>
                <c:pt idx="131" formatCode="0.00E+00">
                  <c:v>1032740</c:v>
                </c:pt>
                <c:pt idx="132" formatCode="0.00E+00">
                  <c:v>1075450</c:v>
                </c:pt>
                <c:pt idx="133" formatCode="0.00E+00">
                  <c:v>1112770</c:v>
                </c:pt>
                <c:pt idx="134" formatCode="0.00E+00">
                  <c:v>1153470</c:v>
                </c:pt>
                <c:pt idx="135" formatCode="0.00E+00">
                  <c:v>1196590</c:v>
                </c:pt>
                <c:pt idx="136" formatCode="0.00E+00">
                  <c:v>1239540</c:v>
                </c:pt>
                <c:pt idx="137" formatCode="0.00E+00">
                  <c:v>1283520</c:v>
                </c:pt>
                <c:pt idx="138" formatCode="0.00E+00">
                  <c:v>1328150</c:v>
                </c:pt>
                <c:pt idx="139" formatCode="0.00E+00">
                  <c:v>1374310</c:v>
                </c:pt>
                <c:pt idx="140" formatCode="0.00E+00">
                  <c:v>1421580</c:v>
                </c:pt>
                <c:pt idx="141" formatCode="0.00E+00">
                  <c:v>1469620</c:v>
                </c:pt>
                <c:pt idx="142" formatCode="0.00E+00">
                  <c:v>1518790</c:v>
                </c:pt>
                <c:pt idx="143" formatCode="0.00E+00">
                  <c:v>1568850</c:v>
                </c:pt>
                <c:pt idx="144" formatCode="0.00E+00">
                  <c:v>1619690</c:v>
                </c:pt>
                <c:pt idx="145" formatCode="0.00E+00">
                  <c:v>1753850</c:v>
                </c:pt>
                <c:pt idx="146" formatCode="0.00E+00">
                  <c:v>1749170</c:v>
                </c:pt>
                <c:pt idx="147" formatCode="0.00E+00">
                  <c:v>1783720</c:v>
                </c:pt>
                <c:pt idx="148" formatCode="0.00E+00">
                  <c:v>1830610</c:v>
                </c:pt>
                <c:pt idx="149" formatCode="0.00E+00">
                  <c:v>1882220</c:v>
                </c:pt>
                <c:pt idx="150" formatCode="0.00E+00">
                  <c:v>2410140</c:v>
                </c:pt>
                <c:pt idx="151" formatCode="0.00E+00">
                  <c:v>2247110</c:v>
                </c:pt>
                <c:pt idx="152" formatCode="0.00E+00">
                  <c:v>2187700</c:v>
                </c:pt>
                <c:pt idx="153" formatCode="0.00E+00">
                  <c:v>2201550</c:v>
                </c:pt>
                <c:pt idx="154" formatCode="0.00E+00">
                  <c:v>2243210</c:v>
                </c:pt>
                <c:pt idx="155" formatCode="0.00E+00">
                  <c:v>2362760</c:v>
                </c:pt>
                <c:pt idx="156" formatCode="0.00E+00">
                  <c:v>2365620</c:v>
                </c:pt>
                <c:pt idx="157" formatCode="0.00E+00">
                  <c:v>2386200</c:v>
                </c:pt>
                <c:pt idx="158" formatCode="0.00E+00">
                  <c:v>2403390</c:v>
                </c:pt>
                <c:pt idx="159" formatCode="0.00E+00">
                  <c:v>2420800</c:v>
                </c:pt>
                <c:pt idx="160" formatCode="0.00E+00">
                  <c:v>2439210</c:v>
                </c:pt>
                <c:pt idx="161" formatCode="0.00E+00">
                  <c:v>2458940</c:v>
                </c:pt>
                <c:pt idx="162" formatCode="0.00E+00">
                  <c:v>2480600</c:v>
                </c:pt>
                <c:pt idx="163" formatCode="0.00E+00">
                  <c:v>2503340</c:v>
                </c:pt>
                <c:pt idx="164" formatCode="0.00E+00">
                  <c:v>2527170</c:v>
                </c:pt>
                <c:pt idx="165" formatCode="0.00E+00">
                  <c:v>2550010</c:v>
                </c:pt>
                <c:pt idx="166" formatCode="0.00E+00">
                  <c:v>2914230</c:v>
                </c:pt>
                <c:pt idx="167" formatCode="0.00E+00">
                  <c:v>2716370</c:v>
                </c:pt>
                <c:pt idx="168" formatCode="0.00E+00">
                  <c:v>2664120</c:v>
                </c:pt>
                <c:pt idx="169" formatCode="0.00E+00">
                  <c:v>2663900</c:v>
                </c:pt>
                <c:pt idx="170" formatCode="0.00E+00">
                  <c:v>2681570</c:v>
                </c:pt>
                <c:pt idx="171" formatCode="0.00E+00">
                  <c:v>2705470</c:v>
                </c:pt>
                <c:pt idx="172" formatCode="0.00E+00">
                  <c:v>2730940</c:v>
                </c:pt>
                <c:pt idx="173" formatCode="0.00E+00">
                  <c:v>2757160</c:v>
                </c:pt>
                <c:pt idx="174" formatCode="0.00E+00">
                  <c:v>2782970</c:v>
                </c:pt>
                <c:pt idx="175" formatCode="0.00E+00">
                  <c:v>2807890</c:v>
                </c:pt>
                <c:pt idx="176" formatCode="0.00E+00">
                  <c:v>2832750</c:v>
                </c:pt>
                <c:pt idx="177" formatCode="0.00E+00">
                  <c:v>2857690</c:v>
                </c:pt>
                <c:pt idx="178" formatCode="0.00E+00">
                  <c:v>2886470</c:v>
                </c:pt>
                <c:pt idx="179" formatCode="0.00E+00">
                  <c:v>2908510</c:v>
                </c:pt>
                <c:pt idx="180" formatCode="0.00E+00">
                  <c:v>2933270</c:v>
                </c:pt>
                <c:pt idx="181" formatCode="0.00E+00">
                  <c:v>3174990</c:v>
                </c:pt>
                <c:pt idx="182" formatCode="0.00E+00">
                  <c:v>3051710</c:v>
                </c:pt>
                <c:pt idx="183" formatCode="0.00E+00">
                  <c:v>3040330</c:v>
                </c:pt>
                <c:pt idx="184" formatCode="0.00E+00">
                  <c:v>3043740</c:v>
                </c:pt>
                <c:pt idx="185" formatCode="0.00E+00">
                  <c:v>3060920</c:v>
                </c:pt>
                <c:pt idx="186" formatCode="0.00E+00">
                  <c:v>3266750</c:v>
                </c:pt>
                <c:pt idx="187" formatCode="0.00E+00">
                  <c:v>3165960</c:v>
                </c:pt>
                <c:pt idx="188" formatCode="0.00E+00">
                  <c:v>3151020</c:v>
                </c:pt>
                <c:pt idx="189" formatCode="0.00E+00">
                  <c:v>3163500</c:v>
                </c:pt>
                <c:pt idx="190" formatCode="0.00E+00">
                  <c:v>3184820</c:v>
                </c:pt>
                <c:pt idx="191" formatCode="0.00E+00">
                  <c:v>3208820</c:v>
                </c:pt>
                <c:pt idx="192" formatCode="0.00E+00">
                  <c:v>3244580</c:v>
                </c:pt>
                <c:pt idx="193" formatCode="0.00E+00">
                  <c:v>3261770</c:v>
                </c:pt>
                <c:pt idx="194" formatCode="0.00E+00">
                  <c:v>3284510</c:v>
                </c:pt>
                <c:pt idx="195" formatCode="0.00E+00">
                  <c:v>3309100</c:v>
                </c:pt>
                <c:pt idx="196" formatCode="0.00E+00">
                  <c:v>3334230</c:v>
                </c:pt>
                <c:pt idx="197" formatCode="0.00E+00">
                  <c:v>3368640</c:v>
                </c:pt>
                <c:pt idx="198" formatCode="0.00E+00">
                  <c:v>3386520</c:v>
                </c:pt>
                <c:pt idx="199" formatCode="0.00E+00">
                  <c:v>3412740</c:v>
                </c:pt>
              </c:numCache>
            </c:numRef>
          </c:yVal>
          <c:smooth val="1"/>
        </c:ser>
        <c:ser>
          <c:idx val="49"/>
          <c:order val="49"/>
          <c:tx>
            <c:strRef>
              <c:f>Total!$AY$1</c:f>
              <c:strCache>
                <c:ptCount val="1"/>
                <c:pt idx="0">
                  <c:v>P50</c:v>
                </c:pt>
              </c:strCache>
            </c:strRef>
          </c:tx>
          <c:spPr>
            <a:ln w="19050" cap="rnd">
              <a:solidFill>
                <a:schemeClr val="accent2">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Total!$AY$2:$AY$201</c:f>
              <c:numCache>
                <c:formatCode>General</c:formatCode>
                <c:ptCount val="200"/>
                <c:pt idx="60" formatCode="0.00E+00">
                  <c:v>191268</c:v>
                </c:pt>
                <c:pt idx="61" formatCode="0.00E+00">
                  <c:v>57354</c:v>
                </c:pt>
                <c:pt idx="62" formatCode="0.00E+00">
                  <c:v>16934.900000000001</c:v>
                </c:pt>
                <c:pt idx="63" formatCode="0.00E+00">
                  <c:v>4683.07</c:v>
                </c:pt>
                <c:pt idx="64" formatCode="0.00E+00">
                  <c:v>1188.48</c:v>
                </c:pt>
                <c:pt idx="65" formatCode="0.00E+00">
                  <c:v>266.78300000000002</c:v>
                </c:pt>
                <c:pt idx="66" formatCode="0.00E+00">
                  <c:v>35.895400000000002</c:v>
                </c:pt>
                <c:pt idx="67" formatCode="0.00E+00">
                  <c:v>0</c:v>
                </c:pt>
                <c:pt idx="68" formatCode="0.00E+00">
                  <c:v>0</c:v>
                </c:pt>
                <c:pt idx="69" formatCode="0.00E+00">
                  <c:v>0</c:v>
                </c:pt>
                <c:pt idx="70" formatCode="0.00E+00">
                  <c:v>0</c:v>
                </c:pt>
                <c:pt idx="71" formatCode="0.00E+00">
                  <c:v>0</c:v>
                </c:pt>
                <c:pt idx="72" formatCode="0.00E+00">
                  <c:v>0</c:v>
                </c:pt>
                <c:pt idx="73" formatCode="0.00E+00">
                  <c:v>0</c:v>
                </c:pt>
                <c:pt idx="74" formatCode="0.00E+00">
                  <c:v>0</c:v>
                </c:pt>
                <c:pt idx="75" formatCode="0.00E+00">
                  <c:v>0</c:v>
                </c:pt>
                <c:pt idx="76" formatCode="0.00E+00">
                  <c:v>0</c:v>
                </c:pt>
                <c:pt idx="77" formatCode="0.00E+00">
                  <c:v>0</c:v>
                </c:pt>
                <c:pt idx="78" formatCode="0.00E+00">
                  <c:v>0</c:v>
                </c:pt>
                <c:pt idx="79" formatCode="0.00E+00">
                  <c:v>0</c:v>
                </c:pt>
                <c:pt idx="80" formatCode="0.00E+00">
                  <c:v>0</c:v>
                </c:pt>
                <c:pt idx="81" formatCode="0.00E+00">
                  <c:v>0</c:v>
                </c:pt>
                <c:pt idx="82" formatCode="0.00E+00">
                  <c:v>0</c:v>
                </c:pt>
                <c:pt idx="83" formatCode="0.00E+00">
                  <c:v>0</c:v>
                </c:pt>
                <c:pt idx="84" formatCode="0.00E+00">
                  <c:v>0</c:v>
                </c:pt>
                <c:pt idx="85" formatCode="0.00E+00">
                  <c:v>0</c:v>
                </c:pt>
                <c:pt idx="86" formatCode="0.00E+00">
                  <c:v>0</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13402.6</c:v>
                </c:pt>
                <c:pt idx="118" formatCode="0.00E+00">
                  <c:v>3789.78</c:v>
                </c:pt>
                <c:pt idx="119" formatCode="0.00E+00">
                  <c:v>925.92399999999998</c:v>
                </c:pt>
                <c:pt idx="120" formatCode="0.00E+00">
                  <c:v>192.465</c:v>
                </c:pt>
                <c:pt idx="121" formatCode="0.00E+00">
                  <c:v>25.803999999999998</c:v>
                </c:pt>
                <c:pt idx="122" formatCode="0.00E+00">
                  <c:v>0</c:v>
                </c:pt>
                <c:pt idx="123" formatCode="0.00E+00">
                  <c:v>0</c:v>
                </c:pt>
                <c:pt idx="124" formatCode="0.00E+00">
                  <c:v>0</c:v>
                </c:pt>
                <c:pt idx="125" formatCode="0.00E+00">
                  <c:v>0</c:v>
                </c:pt>
                <c:pt idx="126" formatCode="0.00E+00">
                  <c:v>92826.2</c:v>
                </c:pt>
                <c:pt idx="127" formatCode="0.00E+00">
                  <c:v>27746.2</c:v>
                </c:pt>
                <c:pt idx="128" formatCode="0.00E+00">
                  <c:v>7927.4</c:v>
                </c:pt>
                <c:pt idx="129" formatCode="0.00E+00">
                  <c:v>2088.09</c:v>
                </c:pt>
                <c:pt idx="130" formatCode="0.00E+00">
                  <c:v>498.91399999999999</c:v>
                </c:pt>
                <c:pt idx="131" formatCode="0.00E+00">
                  <c:v>100.431</c:v>
                </c:pt>
                <c:pt idx="132" formatCode="0.00E+00">
                  <c:v>0</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32121.1</c:v>
                </c:pt>
                <c:pt idx="164" formatCode="0.00E+00">
                  <c:v>7171.72</c:v>
                </c:pt>
                <c:pt idx="165" formatCode="0.00E+00">
                  <c:v>1365.33</c:v>
                </c:pt>
                <c:pt idx="166" formatCode="0.00E+00">
                  <c:v>230.85400000000001</c:v>
                </c:pt>
                <c:pt idx="167" formatCode="0.00E+00">
                  <c:v>31.293299999999999</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97359.8</c:v>
                </c:pt>
                <c:pt idx="196" formatCode="0.00E+00">
                  <c:v>29068</c:v>
                </c:pt>
                <c:pt idx="197" formatCode="0.00E+00">
                  <c:v>8542.42</c:v>
                </c:pt>
                <c:pt idx="198" formatCode="0.00E+00">
                  <c:v>2339.16</c:v>
                </c:pt>
                <c:pt idx="199" formatCode="0.00E+00">
                  <c:v>579.31700000000001</c:v>
                </c:pt>
              </c:numCache>
            </c:numRef>
          </c:yVal>
          <c:smooth val="1"/>
        </c:ser>
        <c:ser>
          <c:idx val="50"/>
          <c:order val="50"/>
          <c:tx>
            <c:strRef>
              <c:f>Total!$AZ$1</c:f>
              <c:strCache>
                <c:ptCount val="1"/>
                <c:pt idx="0">
                  <c:v>P51</c:v>
                </c:pt>
              </c:strCache>
            </c:strRef>
          </c:tx>
          <c:spPr>
            <a:ln w="19050" cap="rnd">
              <a:solidFill>
                <a:schemeClr val="accent3">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Total!$AZ$2:$AZ$201</c:f>
              <c:numCache>
                <c:formatCode>General</c:formatCode>
                <c:ptCount val="200"/>
                <c:pt idx="60" formatCode="0.00E+00">
                  <c:v>0</c:v>
                </c:pt>
                <c:pt idx="61" formatCode="0.00E+00">
                  <c:v>0</c:v>
                </c:pt>
                <c:pt idx="62" formatCode="0.00E+00">
                  <c:v>0</c:v>
                </c:pt>
                <c:pt idx="63" formatCode="0.00E+00">
                  <c:v>0</c:v>
                </c:pt>
                <c:pt idx="64" formatCode="0.00E+00">
                  <c:v>0</c:v>
                </c:pt>
                <c:pt idx="65" formatCode="0.00E+00">
                  <c:v>0</c:v>
                </c:pt>
                <c:pt idx="66" formatCode="0.00E+00">
                  <c:v>0</c:v>
                </c:pt>
                <c:pt idx="67" formatCode="0.00E+00">
                  <c:v>0</c:v>
                </c:pt>
                <c:pt idx="68" formatCode="0.00E+00">
                  <c:v>0</c:v>
                </c:pt>
                <c:pt idx="69" formatCode="0.00E+00">
                  <c:v>0</c:v>
                </c:pt>
                <c:pt idx="70" formatCode="0.00E+00">
                  <c:v>0</c:v>
                </c:pt>
                <c:pt idx="71" formatCode="0.00E+00">
                  <c:v>0</c:v>
                </c:pt>
                <c:pt idx="72" formatCode="0.00E+00">
                  <c:v>0</c:v>
                </c:pt>
                <c:pt idx="73" formatCode="0.00E+00">
                  <c:v>31683.5</c:v>
                </c:pt>
                <c:pt idx="74" formatCode="0.00E+00">
                  <c:v>29753.7</c:v>
                </c:pt>
                <c:pt idx="75" formatCode="0.00E+00">
                  <c:v>23394.9</c:v>
                </c:pt>
                <c:pt idx="76" formatCode="0.00E+00">
                  <c:v>17286.2</c:v>
                </c:pt>
                <c:pt idx="77" formatCode="0.00E+00">
                  <c:v>12284.6</c:v>
                </c:pt>
                <c:pt idx="78" formatCode="0.00E+00">
                  <c:v>8607.1299999999992</c:v>
                </c:pt>
                <c:pt idx="79" formatCode="0.00E+00">
                  <c:v>5995.67</c:v>
                </c:pt>
                <c:pt idx="80" formatCode="0.00E+00">
                  <c:v>4165.49</c:v>
                </c:pt>
                <c:pt idx="81" formatCode="0.00E+00">
                  <c:v>2889.94</c:v>
                </c:pt>
                <c:pt idx="82" formatCode="0.00E+00">
                  <c:v>2003.32</c:v>
                </c:pt>
                <c:pt idx="83" formatCode="0.00E+00">
                  <c:v>1387.97</c:v>
                </c:pt>
                <c:pt idx="84" formatCode="0.00E+00">
                  <c:v>961.28399999999999</c:v>
                </c:pt>
                <c:pt idx="85" formatCode="0.00E+00">
                  <c:v>665.59500000000003</c:v>
                </c:pt>
                <c:pt idx="86" formatCode="0.00E+00">
                  <c:v>460.77100000000002</c:v>
                </c:pt>
                <c:pt idx="87" formatCode="0.00E+00">
                  <c:v>308.98500000000001</c:v>
                </c:pt>
                <c:pt idx="88" formatCode="0.00E+00">
                  <c:v>213.56299999999999</c:v>
                </c:pt>
                <c:pt idx="89" formatCode="0.00E+00">
                  <c:v>139.13800000000001</c:v>
                </c:pt>
                <c:pt idx="90" formatCode="0.00E+00">
                  <c:v>96.116500000000002</c:v>
                </c:pt>
                <c:pt idx="91" formatCode="0.00E+00">
                  <c:v>58.243000000000002</c:v>
                </c:pt>
                <c:pt idx="92" formatCode="0.00E+00">
                  <c:v>27.590199999999999</c:v>
                </c:pt>
                <c:pt idx="93" formatCode="0.00E+00">
                  <c:v>0</c:v>
                </c:pt>
                <c:pt idx="94" formatCode="0.00E+00">
                  <c:v>0</c:v>
                </c:pt>
                <c:pt idx="95" formatCode="0.00E+00">
                  <c:v>0</c:v>
                </c:pt>
                <c:pt idx="96" formatCode="0.00E+00">
                  <c:v>0</c:v>
                </c:pt>
                <c:pt idx="97" formatCode="0.00E+00">
                  <c:v>0</c:v>
                </c:pt>
                <c:pt idx="98" formatCode="0.00E+00">
                  <c:v>0</c:v>
                </c:pt>
                <c:pt idx="99" formatCode="0.00E+00">
                  <c:v>0</c:v>
                </c:pt>
                <c:pt idx="100" formatCode="0.00E+00">
                  <c:v>0</c:v>
                </c:pt>
                <c:pt idx="101" formatCode="0.00E+00">
                  <c:v>0</c:v>
                </c:pt>
                <c:pt idx="102" formatCode="0.00E+00">
                  <c:v>0</c:v>
                </c:pt>
                <c:pt idx="103" formatCode="0.00E+00">
                  <c:v>0</c:v>
                </c:pt>
                <c:pt idx="104" formatCode="0.00E+00">
                  <c:v>0</c:v>
                </c:pt>
                <c:pt idx="105" formatCode="0.00E+00">
                  <c:v>0</c:v>
                </c:pt>
                <c:pt idx="106" formatCode="0.00E+00">
                  <c:v>1176.1099999999999</c:v>
                </c:pt>
                <c:pt idx="107" formatCode="0.00E+00">
                  <c:v>198.197</c:v>
                </c:pt>
                <c:pt idx="108" formatCode="0.00E+00">
                  <c:v>19.611599999999999</c:v>
                </c:pt>
                <c:pt idx="109" formatCode="0.00E+00">
                  <c:v>0</c:v>
                </c:pt>
                <c:pt idx="110" formatCode="0.00E+00">
                  <c:v>0</c:v>
                </c:pt>
                <c:pt idx="111" formatCode="0.00E+00">
                  <c:v>0</c:v>
                </c:pt>
                <c:pt idx="112" formatCode="0.00E+00">
                  <c:v>0</c:v>
                </c:pt>
                <c:pt idx="113" formatCode="0.00E+00">
                  <c:v>0</c:v>
                </c:pt>
                <c:pt idx="114" formatCode="0.00E+00">
                  <c:v>0</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105576</c:v>
                </c:pt>
                <c:pt idx="123" formatCode="0.00E+00">
                  <c:v>36562.400000000001</c:v>
                </c:pt>
                <c:pt idx="124" formatCode="0.00E+00">
                  <c:v>11845.5</c:v>
                </c:pt>
                <c:pt idx="125" formatCode="0.00E+00">
                  <c:v>3561.58</c:v>
                </c:pt>
                <c:pt idx="126" formatCode="0.00E+00">
                  <c:v>981.38800000000003</c:v>
                </c:pt>
                <c:pt idx="127" formatCode="0.00E+00">
                  <c:v>233.13499999999999</c:v>
                </c:pt>
                <c:pt idx="128" formatCode="0.00E+00">
                  <c:v>31.6249</c:v>
                </c:pt>
                <c:pt idx="129" formatCode="0.00E+00">
                  <c:v>0</c:v>
                </c:pt>
                <c:pt idx="130" formatCode="0.00E+00">
                  <c:v>1243.57</c:v>
                </c:pt>
                <c:pt idx="131" formatCode="0.00E+00">
                  <c:v>116.532</c:v>
                </c:pt>
                <c:pt idx="132" formatCode="0.00E+00">
                  <c:v>10.9199</c:v>
                </c:pt>
                <c:pt idx="133" formatCode="0.00E+00">
                  <c:v>0</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0</c:v>
                </c:pt>
                <c:pt idx="149" formatCode="0.00E+00">
                  <c:v>1740.48</c:v>
                </c:pt>
                <c:pt idx="150" formatCode="0.00E+00">
                  <c:v>163.096</c:v>
                </c:pt>
                <c:pt idx="151" formatCode="0.00E+00">
                  <c:v>15.283300000000001</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648719</c:v>
                </c:pt>
                <c:pt idx="160" formatCode="0.00E+00">
                  <c:v>285340</c:v>
                </c:pt>
                <c:pt idx="161" formatCode="0.00E+00">
                  <c:v>188812</c:v>
                </c:pt>
                <c:pt idx="162" formatCode="0.00E+00">
                  <c:v>82775</c:v>
                </c:pt>
                <c:pt idx="163" formatCode="0.00E+00">
                  <c:v>40732.9</c:v>
                </c:pt>
                <c:pt idx="164" formatCode="0.00E+00">
                  <c:v>22613</c:v>
                </c:pt>
                <c:pt idx="165" formatCode="0.00E+00">
                  <c:v>13733.7</c:v>
                </c:pt>
                <c:pt idx="166" formatCode="0.00E+00">
                  <c:v>8767.9500000000007</c:v>
                </c:pt>
                <c:pt idx="167" formatCode="0.00E+00">
                  <c:v>5727.33</c:v>
                </c:pt>
                <c:pt idx="168" formatCode="0.00E+00">
                  <c:v>3776.18</c:v>
                </c:pt>
                <c:pt idx="169" formatCode="0.00E+00">
                  <c:v>2488.54</c:v>
                </c:pt>
                <c:pt idx="170" formatCode="0.00E+00">
                  <c:v>1648.54</c:v>
                </c:pt>
                <c:pt idx="171" formatCode="0.00E+00">
                  <c:v>1085.28</c:v>
                </c:pt>
                <c:pt idx="172" formatCode="0.00E+00">
                  <c:v>711.09400000000005</c:v>
                </c:pt>
                <c:pt idx="173" formatCode="0.00E+00">
                  <c:v>462.03399999999999</c:v>
                </c:pt>
                <c:pt idx="174" formatCode="0.00E+00">
                  <c:v>8347.41</c:v>
                </c:pt>
                <c:pt idx="175" formatCode="0.00E+00">
                  <c:v>1125.33</c:v>
                </c:pt>
                <c:pt idx="176" formatCode="0.00E+00">
                  <c:v>19320.7</c:v>
                </c:pt>
                <c:pt idx="177" formatCode="0.00E+00">
                  <c:v>4598.16</c:v>
                </c:pt>
                <c:pt idx="178" formatCode="0.00E+00">
                  <c:v>940.78</c:v>
                </c:pt>
                <c:pt idx="179" formatCode="0.00E+00">
                  <c:v>159.1</c:v>
                </c:pt>
                <c:pt idx="180" formatCode="0.00E+00">
                  <c:v>13.584300000000001</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95476.6</c:v>
                </c:pt>
                <c:pt idx="197" formatCode="0.00E+00">
                  <c:v>29428.6</c:v>
                </c:pt>
                <c:pt idx="198" formatCode="0.00E+00">
                  <c:v>1204310</c:v>
                </c:pt>
                <c:pt idx="199" formatCode="0.00E+00">
                  <c:v>1093620</c:v>
                </c:pt>
              </c:numCache>
            </c:numRef>
          </c:yVal>
          <c:smooth val="1"/>
        </c:ser>
        <c:ser>
          <c:idx val="51"/>
          <c:order val="51"/>
          <c:tx>
            <c:strRef>
              <c:f>Total!$BA$1</c:f>
              <c:strCache>
                <c:ptCount val="1"/>
                <c:pt idx="0">
                  <c:v>P52</c:v>
                </c:pt>
              </c:strCache>
            </c:strRef>
          </c:tx>
          <c:spPr>
            <a:ln w="19050" cap="rnd">
              <a:solidFill>
                <a:schemeClr val="accent4">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Total!$BA$2:$BA$201</c:f>
              <c:numCache>
                <c:formatCode>General</c:formatCode>
                <c:ptCount val="200"/>
                <c:pt idx="60" formatCode="0.00E+00">
                  <c:v>0</c:v>
                </c:pt>
                <c:pt idx="61" formatCode="0.00E+00">
                  <c:v>0</c:v>
                </c:pt>
                <c:pt idx="62" formatCode="0.00E+00">
                  <c:v>0</c:v>
                </c:pt>
                <c:pt idx="63" formatCode="0.00E+00">
                  <c:v>0</c:v>
                </c:pt>
                <c:pt idx="64" formatCode="0.00E+00">
                  <c:v>0</c:v>
                </c:pt>
                <c:pt idx="65" formatCode="0.00E+00">
                  <c:v>1456260</c:v>
                </c:pt>
                <c:pt idx="66" formatCode="0.00E+00">
                  <c:v>1842690</c:v>
                </c:pt>
                <c:pt idx="67" formatCode="0.00E+00">
                  <c:v>1931520</c:v>
                </c:pt>
                <c:pt idx="68" formatCode="0.00E+00">
                  <c:v>1902290</c:v>
                </c:pt>
                <c:pt idx="69" formatCode="0.00E+00">
                  <c:v>1837520</c:v>
                </c:pt>
                <c:pt idx="70" formatCode="0.00E+00">
                  <c:v>1784320</c:v>
                </c:pt>
                <c:pt idx="71" formatCode="0.00E+00">
                  <c:v>1709680</c:v>
                </c:pt>
                <c:pt idx="72" formatCode="0.00E+00">
                  <c:v>1659260</c:v>
                </c:pt>
                <c:pt idx="73" formatCode="0.00E+00">
                  <c:v>1624520</c:v>
                </c:pt>
                <c:pt idx="74" formatCode="0.00E+00">
                  <c:v>1603420</c:v>
                </c:pt>
                <c:pt idx="75" formatCode="0.00E+00">
                  <c:v>1586510</c:v>
                </c:pt>
                <c:pt idx="76" formatCode="0.00E+00">
                  <c:v>1573520</c:v>
                </c:pt>
                <c:pt idx="77" formatCode="0.00E+00">
                  <c:v>1609280</c:v>
                </c:pt>
                <c:pt idx="78" formatCode="0.00E+00">
                  <c:v>1578050</c:v>
                </c:pt>
                <c:pt idx="79" formatCode="0.00E+00">
                  <c:v>1566380</c:v>
                </c:pt>
                <c:pt idx="80" formatCode="0.00E+00">
                  <c:v>1564650</c:v>
                </c:pt>
                <c:pt idx="81" formatCode="0.00E+00">
                  <c:v>1566320</c:v>
                </c:pt>
                <c:pt idx="82" formatCode="0.00E+00">
                  <c:v>1568900</c:v>
                </c:pt>
                <c:pt idx="83" formatCode="0.00E+00">
                  <c:v>1572930</c:v>
                </c:pt>
                <c:pt idx="84" formatCode="0.00E+00">
                  <c:v>1577220</c:v>
                </c:pt>
                <c:pt idx="85" formatCode="0.00E+00">
                  <c:v>1581690</c:v>
                </c:pt>
                <c:pt idx="86" formatCode="0.00E+00">
                  <c:v>1586280</c:v>
                </c:pt>
                <c:pt idx="87" formatCode="0.00E+00">
                  <c:v>1613010</c:v>
                </c:pt>
                <c:pt idx="88" formatCode="0.00E+00">
                  <c:v>1601840</c:v>
                </c:pt>
                <c:pt idx="89" formatCode="0.00E+00">
                  <c:v>1601750</c:v>
                </c:pt>
                <c:pt idx="90" formatCode="0.00E+00">
                  <c:v>1605150</c:v>
                </c:pt>
                <c:pt idx="91" formatCode="0.00E+00">
                  <c:v>1689350</c:v>
                </c:pt>
                <c:pt idx="92" formatCode="0.00E+00">
                  <c:v>1636850</c:v>
                </c:pt>
                <c:pt idx="93" formatCode="0.00E+00">
                  <c:v>1623970</c:v>
                </c:pt>
                <c:pt idx="94" formatCode="0.00E+00">
                  <c:v>1683360</c:v>
                </c:pt>
                <c:pt idx="95" formatCode="0.00E+00">
                  <c:v>1643860</c:v>
                </c:pt>
                <c:pt idx="96" formatCode="0.00E+00">
                  <c:v>1634700</c:v>
                </c:pt>
                <c:pt idx="97" formatCode="0.00E+00">
                  <c:v>1634760</c:v>
                </c:pt>
                <c:pt idx="98" formatCode="0.00E+00">
                  <c:v>1637520</c:v>
                </c:pt>
                <c:pt idx="99" formatCode="0.00E+00">
                  <c:v>1640990</c:v>
                </c:pt>
                <c:pt idx="100" formatCode="0.00E+00">
                  <c:v>1644410</c:v>
                </c:pt>
                <c:pt idx="101" formatCode="0.00E+00">
                  <c:v>2810520</c:v>
                </c:pt>
                <c:pt idx="102" formatCode="0.00E+00">
                  <c:v>3431620</c:v>
                </c:pt>
                <c:pt idx="103" formatCode="0.00E+00">
                  <c:v>3675000</c:v>
                </c:pt>
                <c:pt idx="104" formatCode="0.00E+00">
                  <c:v>3763280</c:v>
                </c:pt>
                <c:pt idx="105" formatCode="0.00E+00">
                  <c:v>3796020</c:v>
                </c:pt>
                <c:pt idx="106" formatCode="0.00E+00">
                  <c:v>3810010</c:v>
                </c:pt>
                <c:pt idx="107" formatCode="0.00E+00">
                  <c:v>3817800</c:v>
                </c:pt>
                <c:pt idx="108" formatCode="0.00E+00">
                  <c:v>3821040</c:v>
                </c:pt>
                <c:pt idx="109" formatCode="0.00E+00">
                  <c:v>3824940</c:v>
                </c:pt>
                <c:pt idx="110" formatCode="0.00E+00">
                  <c:v>3828660</c:v>
                </c:pt>
                <c:pt idx="111" formatCode="0.00E+00">
                  <c:v>3831930</c:v>
                </c:pt>
                <c:pt idx="112" formatCode="0.00E+00">
                  <c:v>3834890</c:v>
                </c:pt>
                <c:pt idx="113" formatCode="0.00E+00">
                  <c:v>3836860</c:v>
                </c:pt>
                <c:pt idx="114" formatCode="0.00E+00">
                  <c:v>3838070</c:v>
                </c:pt>
                <c:pt idx="115" formatCode="0.00E+00">
                  <c:v>3839200</c:v>
                </c:pt>
                <c:pt idx="116" formatCode="0.00E+00">
                  <c:v>3839550</c:v>
                </c:pt>
                <c:pt idx="117" formatCode="0.00E+00">
                  <c:v>3839190</c:v>
                </c:pt>
                <c:pt idx="118" formatCode="0.00E+00">
                  <c:v>3836630</c:v>
                </c:pt>
                <c:pt idx="119" formatCode="0.00E+00">
                  <c:v>3835450</c:v>
                </c:pt>
                <c:pt idx="120" formatCode="0.00E+00">
                  <c:v>3833050</c:v>
                </c:pt>
                <c:pt idx="121" formatCode="0.00E+00">
                  <c:v>3829590</c:v>
                </c:pt>
                <c:pt idx="122" formatCode="0.00E+00">
                  <c:v>3825190</c:v>
                </c:pt>
                <c:pt idx="123" formatCode="0.00E+00">
                  <c:v>3819820</c:v>
                </c:pt>
                <c:pt idx="124" formatCode="0.00E+00">
                  <c:v>3812990</c:v>
                </c:pt>
                <c:pt idx="125" formatCode="0.00E+00">
                  <c:v>3806130</c:v>
                </c:pt>
                <c:pt idx="126" formatCode="0.00E+00">
                  <c:v>3798280</c:v>
                </c:pt>
                <c:pt idx="127" formatCode="0.00E+00">
                  <c:v>3789430</c:v>
                </c:pt>
                <c:pt idx="128" formatCode="0.00E+00">
                  <c:v>3782880</c:v>
                </c:pt>
                <c:pt idx="129" formatCode="0.00E+00">
                  <c:v>3769110</c:v>
                </c:pt>
                <c:pt idx="130" formatCode="0.00E+00">
                  <c:v>3756040</c:v>
                </c:pt>
                <c:pt idx="131" formatCode="0.00E+00">
                  <c:v>3742580</c:v>
                </c:pt>
                <c:pt idx="132" formatCode="0.00E+00">
                  <c:v>3727070</c:v>
                </c:pt>
                <c:pt idx="133" formatCode="0.00E+00">
                  <c:v>3711210</c:v>
                </c:pt>
                <c:pt idx="134" formatCode="0.00E+00">
                  <c:v>3691260</c:v>
                </c:pt>
                <c:pt idx="135" formatCode="0.00E+00">
                  <c:v>3671080</c:v>
                </c:pt>
                <c:pt idx="136" formatCode="0.00E+00">
                  <c:v>3651220</c:v>
                </c:pt>
                <c:pt idx="137" formatCode="0.00E+00">
                  <c:v>3629840</c:v>
                </c:pt>
                <c:pt idx="138" formatCode="0.00E+00">
                  <c:v>3607780</c:v>
                </c:pt>
                <c:pt idx="139" formatCode="0.00E+00">
                  <c:v>3583960</c:v>
                </c:pt>
                <c:pt idx="140" formatCode="0.00E+00">
                  <c:v>3555140</c:v>
                </c:pt>
                <c:pt idx="141" formatCode="0.00E+00">
                  <c:v>3527030</c:v>
                </c:pt>
                <c:pt idx="142" formatCode="0.00E+00">
                  <c:v>3497810</c:v>
                </c:pt>
                <c:pt idx="143" formatCode="0.00E+00">
                  <c:v>3467420</c:v>
                </c:pt>
                <c:pt idx="144" formatCode="0.00E+00">
                  <c:v>3435460</c:v>
                </c:pt>
                <c:pt idx="145" formatCode="0.00E+00">
                  <c:v>3401930</c:v>
                </c:pt>
                <c:pt idx="146" formatCode="0.00E+00">
                  <c:v>3366860</c:v>
                </c:pt>
                <c:pt idx="147" formatCode="0.00E+00">
                  <c:v>3329420</c:v>
                </c:pt>
                <c:pt idx="148" formatCode="0.00E+00">
                  <c:v>3291470</c:v>
                </c:pt>
                <c:pt idx="149" formatCode="0.00E+00">
                  <c:v>3249240</c:v>
                </c:pt>
                <c:pt idx="150" formatCode="0.00E+00">
                  <c:v>3207320</c:v>
                </c:pt>
                <c:pt idx="151" formatCode="0.00E+00">
                  <c:v>3164130</c:v>
                </c:pt>
                <c:pt idx="152" formatCode="0.00E+00">
                  <c:v>3119600</c:v>
                </c:pt>
                <c:pt idx="153" formatCode="0.00E+00">
                  <c:v>3082440</c:v>
                </c:pt>
                <c:pt idx="154" formatCode="0.00E+00">
                  <c:v>3027830</c:v>
                </c:pt>
                <c:pt idx="155" formatCode="0.00E+00">
                  <c:v>2975120</c:v>
                </c:pt>
                <c:pt idx="156" formatCode="0.00E+00">
                  <c:v>2919410</c:v>
                </c:pt>
                <c:pt idx="157" formatCode="0.00E+00">
                  <c:v>2859250</c:v>
                </c:pt>
                <c:pt idx="158" formatCode="0.00E+00">
                  <c:v>2759570</c:v>
                </c:pt>
                <c:pt idx="159" formatCode="0.00E+00">
                  <c:v>2666170</c:v>
                </c:pt>
                <c:pt idx="160" formatCode="0.00E+00">
                  <c:v>2578080</c:v>
                </c:pt>
                <c:pt idx="161" formatCode="0.00E+00">
                  <c:v>2494660</c:v>
                </c:pt>
                <c:pt idx="162" formatCode="0.00E+00">
                  <c:v>2415580</c:v>
                </c:pt>
                <c:pt idx="163" formatCode="0.00E+00">
                  <c:v>2339740</c:v>
                </c:pt>
                <c:pt idx="164" formatCode="0.00E+00">
                  <c:v>3535910</c:v>
                </c:pt>
                <c:pt idx="165" formatCode="0.00E+00">
                  <c:v>3943870</c:v>
                </c:pt>
                <c:pt idx="166" formatCode="0.00E+00">
                  <c:v>4023800</c:v>
                </c:pt>
                <c:pt idx="167" formatCode="0.00E+00">
                  <c:v>3957770</c:v>
                </c:pt>
                <c:pt idx="168" formatCode="0.00E+00">
                  <c:v>3855040</c:v>
                </c:pt>
                <c:pt idx="169" formatCode="0.00E+00">
                  <c:v>3742850</c:v>
                </c:pt>
                <c:pt idx="170" formatCode="0.00E+00">
                  <c:v>3630400</c:v>
                </c:pt>
                <c:pt idx="171" formatCode="0.00E+00">
                  <c:v>3519800</c:v>
                </c:pt>
                <c:pt idx="172" formatCode="0.00E+00">
                  <c:v>3412470</c:v>
                </c:pt>
                <c:pt idx="173" formatCode="0.00E+00">
                  <c:v>3308030</c:v>
                </c:pt>
                <c:pt idx="174" formatCode="0.00E+00">
                  <c:v>3206760</c:v>
                </c:pt>
                <c:pt idx="175" formatCode="0.00E+00">
                  <c:v>3109820</c:v>
                </c:pt>
                <c:pt idx="176" formatCode="0.00E+00">
                  <c:v>3017440</c:v>
                </c:pt>
                <c:pt idx="177" formatCode="0.00E+00">
                  <c:v>2929360</c:v>
                </c:pt>
                <c:pt idx="178" formatCode="0.00E+00">
                  <c:v>2845120</c:v>
                </c:pt>
                <c:pt idx="179" formatCode="0.00E+00">
                  <c:v>2764270</c:v>
                </c:pt>
                <c:pt idx="180" formatCode="0.00E+00">
                  <c:v>2686630</c:v>
                </c:pt>
                <c:pt idx="181" formatCode="0.00E+00">
                  <c:v>2612070</c:v>
                </c:pt>
                <c:pt idx="182" formatCode="0.00E+00">
                  <c:v>2540440</c:v>
                </c:pt>
                <c:pt idx="183" formatCode="0.00E+00">
                  <c:v>2471610</c:v>
                </c:pt>
                <c:pt idx="184" formatCode="0.00E+00">
                  <c:v>2405350</c:v>
                </c:pt>
                <c:pt idx="185" formatCode="0.00E+00">
                  <c:v>2341050</c:v>
                </c:pt>
                <c:pt idx="186" formatCode="0.00E+00">
                  <c:v>2376590</c:v>
                </c:pt>
                <c:pt idx="187" formatCode="0.00E+00">
                  <c:v>2248940</c:v>
                </c:pt>
                <c:pt idx="188" formatCode="0.00E+00">
                  <c:v>2170760</c:v>
                </c:pt>
                <c:pt idx="189" formatCode="0.00E+00">
                  <c:v>2109260</c:v>
                </c:pt>
                <c:pt idx="190" formatCode="0.00E+00">
                  <c:v>2054070</c:v>
                </c:pt>
                <c:pt idx="191" formatCode="0.00E+00">
                  <c:v>2001870</c:v>
                </c:pt>
                <c:pt idx="192" formatCode="0.00E+00">
                  <c:v>1951680</c:v>
                </c:pt>
                <c:pt idx="193" formatCode="0.00E+00">
                  <c:v>1903240</c:v>
                </c:pt>
                <c:pt idx="194" formatCode="0.00E+00">
                  <c:v>1856390</c:v>
                </c:pt>
                <c:pt idx="195" formatCode="0.00E+00">
                  <c:v>1811040</c:v>
                </c:pt>
                <c:pt idx="196" formatCode="0.00E+00">
                  <c:v>1767130</c:v>
                </c:pt>
                <c:pt idx="197" formatCode="0.00E+00">
                  <c:v>1724780</c:v>
                </c:pt>
                <c:pt idx="198" formatCode="0.00E+00">
                  <c:v>1683580</c:v>
                </c:pt>
                <c:pt idx="199" formatCode="0.00E+00">
                  <c:v>1644230</c:v>
                </c:pt>
              </c:numCache>
            </c:numRef>
          </c:yVal>
          <c:smooth val="1"/>
        </c:ser>
        <c:ser>
          <c:idx val="52"/>
          <c:order val="52"/>
          <c:tx>
            <c:strRef>
              <c:f>Total!$BB$1</c:f>
              <c:strCache>
                <c:ptCount val="1"/>
                <c:pt idx="0">
                  <c:v>P53</c:v>
                </c:pt>
              </c:strCache>
            </c:strRef>
          </c:tx>
          <c:spPr>
            <a:ln w="19050" cap="rnd">
              <a:solidFill>
                <a:schemeClr val="accent5">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Total!$BB$2:$BB$201</c:f>
              <c:numCache>
                <c:formatCode>General</c:formatCode>
                <c:ptCount val="200"/>
                <c:pt idx="60" formatCode="0.00E+00">
                  <c:v>0</c:v>
                </c:pt>
                <c:pt idx="61" formatCode="0.00E+00">
                  <c:v>0</c:v>
                </c:pt>
                <c:pt idx="62" formatCode="0.00E+00">
                  <c:v>0</c:v>
                </c:pt>
                <c:pt idx="63" formatCode="0.00E+00">
                  <c:v>0</c:v>
                </c:pt>
                <c:pt idx="64" formatCode="0.00E+00">
                  <c:v>0</c:v>
                </c:pt>
                <c:pt idx="65" formatCode="0.00E+00">
                  <c:v>0</c:v>
                </c:pt>
                <c:pt idx="66" formatCode="0.00E+00">
                  <c:v>8571.51</c:v>
                </c:pt>
                <c:pt idx="67" formatCode="0.00E+00">
                  <c:v>3641.99</c:v>
                </c:pt>
                <c:pt idx="68" formatCode="0.00E+00">
                  <c:v>1218.46</c:v>
                </c:pt>
                <c:pt idx="69" formatCode="0.00E+00">
                  <c:v>352.82600000000002</c:v>
                </c:pt>
                <c:pt idx="70" formatCode="0.00E+00">
                  <c:v>83.531499999999994</c:v>
                </c:pt>
                <c:pt idx="71" formatCode="0.00E+00">
                  <c:v>10.918200000000001</c:v>
                </c:pt>
                <c:pt idx="72" formatCode="0.00E+00">
                  <c:v>0</c:v>
                </c:pt>
                <c:pt idx="73" formatCode="0.00E+00">
                  <c:v>0</c:v>
                </c:pt>
                <c:pt idx="74" formatCode="0.00E+00">
                  <c:v>0</c:v>
                </c:pt>
                <c:pt idx="75" formatCode="0.00E+00">
                  <c:v>0</c:v>
                </c:pt>
                <c:pt idx="76" formatCode="0.00E+00">
                  <c:v>0</c:v>
                </c:pt>
                <c:pt idx="77" formatCode="0.00E+00">
                  <c:v>0</c:v>
                </c:pt>
                <c:pt idx="78" formatCode="0.00E+00">
                  <c:v>0</c:v>
                </c:pt>
                <c:pt idx="79" formatCode="0.00E+00">
                  <c:v>0</c:v>
                </c:pt>
                <c:pt idx="80" formatCode="0.00E+00">
                  <c:v>0</c:v>
                </c:pt>
                <c:pt idx="81" formatCode="0.00E+00">
                  <c:v>0</c:v>
                </c:pt>
                <c:pt idx="82" formatCode="0.00E+00">
                  <c:v>0</c:v>
                </c:pt>
                <c:pt idx="83" formatCode="0.00E+00">
                  <c:v>0</c:v>
                </c:pt>
                <c:pt idx="84" formatCode="0.00E+00">
                  <c:v>0</c:v>
                </c:pt>
                <c:pt idx="85" formatCode="0.00E+00">
                  <c:v>0</c:v>
                </c:pt>
                <c:pt idx="86" formatCode="0.00E+00">
                  <c:v>0</c:v>
                </c:pt>
                <c:pt idx="87" formatCode="0.00E+00">
                  <c:v>0</c:v>
                </c:pt>
                <c:pt idx="88" formatCode="0.00E+00">
                  <c:v>0</c:v>
                </c:pt>
                <c:pt idx="89" formatCode="0.00E+00">
                  <c:v>0</c:v>
                </c:pt>
                <c:pt idx="90" formatCode="0.00E+00">
                  <c:v>0</c:v>
                </c:pt>
                <c:pt idx="91" formatCode="0.00E+00">
                  <c:v>0</c:v>
                </c:pt>
                <c:pt idx="92" formatCode="0.00E+00">
                  <c:v>0</c:v>
                </c:pt>
                <c:pt idx="93" formatCode="0.00E+00">
                  <c:v>0</c:v>
                </c:pt>
                <c:pt idx="94" formatCode="0.00E+00">
                  <c:v>0</c:v>
                </c:pt>
                <c:pt idx="95" formatCode="0.00E+00">
                  <c:v>0</c:v>
                </c:pt>
                <c:pt idx="96" formatCode="0.00E+00">
                  <c:v>0</c:v>
                </c:pt>
                <c:pt idx="97" formatCode="0.00E+00">
                  <c:v>7411.77</c:v>
                </c:pt>
                <c:pt idx="98" formatCode="0.00E+00">
                  <c:v>1251.07</c:v>
                </c:pt>
                <c:pt idx="99" formatCode="0.00E+00">
                  <c:v>226.63800000000001</c:v>
                </c:pt>
                <c:pt idx="100" formatCode="0.00E+00">
                  <c:v>33.577199999999998</c:v>
                </c:pt>
                <c:pt idx="101" formatCode="0.00E+00">
                  <c:v>0</c:v>
                </c:pt>
                <c:pt idx="102" formatCode="0.00E+00">
                  <c:v>0</c:v>
                </c:pt>
                <c:pt idx="103" formatCode="0.00E+00">
                  <c:v>0</c:v>
                </c:pt>
                <c:pt idx="104" formatCode="0.00E+00">
                  <c:v>0</c:v>
                </c:pt>
                <c:pt idx="105" formatCode="0.00E+00">
                  <c:v>0</c:v>
                </c:pt>
                <c:pt idx="106" formatCode="0.00E+00">
                  <c:v>0</c:v>
                </c:pt>
                <c:pt idx="107" formatCode="0.00E+00">
                  <c:v>0</c:v>
                </c:pt>
                <c:pt idx="108" formatCode="0.00E+00">
                  <c:v>0</c:v>
                </c:pt>
                <c:pt idx="109" formatCode="0.00E+00">
                  <c:v>11292.6</c:v>
                </c:pt>
                <c:pt idx="110" formatCode="0.00E+00">
                  <c:v>4436.04</c:v>
                </c:pt>
                <c:pt idx="111" formatCode="0.00E+00">
                  <c:v>1439.33</c:v>
                </c:pt>
                <c:pt idx="112" formatCode="0.00E+00">
                  <c:v>407.33800000000002</c:v>
                </c:pt>
                <c:pt idx="113" formatCode="0.00E+00">
                  <c:v>103.83499999999999</c:v>
                </c:pt>
                <c:pt idx="114" formatCode="0.00E+00">
                  <c:v>12.6845</c:v>
                </c:pt>
                <c:pt idx="115" formatCode="0.00E+00">
                  <c:v>0</c:v>
                </c:pt>
                <c:pt idx="116" formatCode="0.00E+00">
                  <c:v>0</c:v>
                </c:pt>
                <c:pt idx="117" formatCode="0.00E+00">
                  <c:v>0</c:v>
                </c:pt>
                <c:pt idx="118" formatCode="0.00E+00">
                  <c:v>0</c:v>
                </c:pt>
                <c:pt idx="119" formatCode="0.00E+00">
                  <c:v>0</c:v>
                </c:pt>
                <c:pt idx="120" formatCode="0.00E+00">
                  <c:v>0</c:v>
                </c:pt>
                <c:pt idx="121" formatCode="0.00E+00">
                  <c:v>0</c:v>
                </c:pt>
                <c:pt idx="122" formatCode="0.00E+00">
                  <c:v>0</c:v>
                </c:pt>
                <c:pt idx="123" formatCode="0.00E+00">
                  <c:v>0</c:v>
                </c:pt>
                <c:pt idx="124" formatCode="0.00E+00">
                  <c:v>0</c:v>
                </c:pt>
                <c:pt idx="125" formatCode="0.00E+00">
                  <c:v>12.2211</c:v>
                </c:pt>
                <c:pt idx="126" formatCode="0.00E+00">
                  <c:v>0</c:v>
                </c:pt>
                <c:pt idx="127" formatCode="0.00E+00">
                  <c:v>0</c:v>
                </c:pt>
                <c:pt idx="128" formatCode="0.00E+00">
                  <c:v>0</c:v>
                </c:pt>
                <c:pt idx="129" formatCode="0.00E+00">
                  <c:v>0</c:v>
                </c:pt>
                <c:pt idx="130" formatCode="0.00E+00">
                  <c:v>0</c:v>
                </c:pt>
                <c:pt idx="131" formatCode="0.00E+00">
                  <c:v>0</c:v>
                </c:pt>
                <c:pt idx="132" formatCode="0.00E+00">
                  <c:v>0</c:v>
                </c:pt>
                <c:pt idx="133" formatCode="0.00E+00">
                  <c:v>0</c:v>
                </c:pt>
                <c:pt idx="134" formatCode="0.00E+00">
                  <c:v>2472.7800000000002</c:v>
                </c:pt>
                <c:pt idx="135" formatCode="0.00E+00">
                  <c:v>3399.64</c:v>
                </c:pt>
                <c:pt idx="136" formatCode="0.00E+00">
                  <c:v>3805.13</c:v>
                </c:pt>
                <c:pt idx="137" formatCode="0.00E+00">
                  <c:v>4024.62</c:v>
                </c:pt>
                <c:pt idx="138" formatCode="0.00E+00">
                  <c:v>4197.37</c:v>
                </c:pt>
                <c:pt idx="139" formatCode="0.00E+00">
                  <c:v>4360.67</c:v>
                </c:pt>
                <c:pt idx="140" formatCode="0.00E+00">
                  <c:v>4938.5200000000004</c:v>
                </c:pt>
                <c:pt idx="141" formatCode="0.00E+00">
                  <c:v>5256</c:v>
                </c:pt>
                <c:pt idx="142" formatCode="0.00E+00">
                  <c:v>5473.57</c:v>
                </c:pt>
                <c:pt idx="143" formatCode="0.00E+00">
                  <c:v>5676.03</c:v>
                </c:pt>
                <c:pt idx="144" formatCode="0.00E+00">
                  <c:v>5878.69</c:v>
                </c:pt>
                <c:pt idx="145" formatCode="0.00E+00">
                  <c:v>6084.53</c:v>
                </c:pt>
                <c:pt idx="146" formatCode="0.00E+00">
                  <c:v>6294.12</c:v>
                </c:pt>
                <c:pt idx="147" formatCode="0.00E+00">
                  <c:v>6507.4</c:v>
                </c:pt>
                <c:pt idx="148" formatCode="0.00E+00">
                  <c:v>6724.16</c:v>
                </c:pt>
                <c:pt idx="149" formatCode="0.00E+00">
                  <c:v>64050.1</c:v>
                </c:pt>
                <c:pt idx="150" formatCode="0.00E+00">
                  <c:v>33773.800000000003</c:v>
                </c:pt>
                <c:pt idx="151" formatCode="0.00E+00">
                  <c:v>90073.2</c:v>
                </c:pt>
                <c:pt idx="152" formatCode="0.00E+00">
                  <c:v>44656.1</c:v>
                </c:pt>
                <c:pt idx="153" formatCode="0.00E+00">
                  <c:v>22752.7</c:v>
                </c:pt>
                <c:pt idx="154" formatCode="0.00E+00">
                  <c:v>13940.3</c:v>
                </c:pt>
                <c:pt idx="155" formatCode="0.00E+00">
                  <c:v>10996.1</c:v>
                </c:pt>
                <c:pt idx="156" formatCode="0.00E+00">
                  <c:v>10225.299999999999</c:v>
                </c:pt>
                <c:pt idx="157" formatCode="0.00E+00">
                  <c:v>10085.9</c:v>
                </c:pt>
                <c:pt idx="158" formatCode="0.00E+00">
                  <c:v>10090.700000000001</c:v>
                </c:pt>
                <c:pt idx="159" formatCode="0.00E+00">
                  <c:v>10122.5</c:v>
                </c:pt>
                <c:pt idx="160" formatCode="0.00E+00">
                  <c:v>102306</c:v>
                </c:pt>
                <c:pt idx="161" formatCode="0.00E+00">
                  <c:v>53299</c:v>
                </c:pt>
                <c:pt idx="162" formatCode="0.00E+00">
                  <c:v>28648.1</c:v>
                </c:pt>
                <c:pt idx="163" formatCode="0.00E+00">
                  <c:v>17309.599999999999</c:v>
                </c:pt>
                <c:pt idx="164" formatCode="0.00E+00">
                  <c:v>12740.6</c:v>
                </c:pt>
                <c:pt idx="165" formatCode="0.00E+00">
                  <c:v>11099.3</c:v>
                </c:pt>
                <c:pt idx="166" formatCode="0.00E+00">
                  <c:v>10569.2</c:v>
                </c:pt>
                <c:pt idx="167" formatCode="0.00E+00">
                  <c:v>10423.5</c:v>
                </c:pt>
                <c:pt idx="168" formatCode="0.00E+00">
                  <c:v>10403.1</c:v>
                </c:pt>
                <c:pt idx="169" formatCode="0.00E+00">
                  <c:v>10422.299999999999</c:v>
                </c:pt>
                <c:pt idx="170" formatCode="0.00E+00">
                  <c:v>10453.9</c:v>
                </c:pt>
                <c:pt idx="171" formatCode="0.00E+00">
                  <c:v>10489.4</c:v>
                </c:pt>
                <c:pt idx="172" formatCode="0.00E+00">
                  <c:v>10526</c:v>
                </c:pt>
                <c:pt idx="173" formatCode="0.00E+00">
                  <c:v>10626.7</c:v>
                </c:pt>
                <c:pt idx="174" formatCode="0.00E+00">
                  <c:v>10630.1</c:v>
                </c:pt>
                <c:pt idx="175" formatCode="0.00E+00">
                  <c:v>10653.8</c:v>
                </c:pt>
                <c:pt idx="176" formatCode="0.00E+00">
                  <c:v>10692</c:v>
                </c:pt>
                <c:pt idx="177" formatCode="0.00E+00">
                  <c:v>10740.9</c:v>
                </c:pt>
                <c:pt idx="178" formatCode="0.00E+00">
                  <c:v>10797.8</c:v>
                </c:pt>
                <c:pt idx="179" formatCode="0.00E+00">
                  <c:v>10861</c:v>
                </c:pt>
                <c:pt idx="180" formatCode="0.00E+00">
                  <c:v>10929.7</c:v>
                </c:pt>
                <c:pt idx="181" formatCode="0.00E+00">
                  <c:v>11003.8</c:v>
                </c:pt>
                <c:pt idx="182" formatCode="0.00E+00">
                  <c:v>11083.1</c:v>
                </c:pt>
                <c:pt idx="183" formatCode="0.00E+00">
                  <c:v>11167.7</c:v>
                </c:pt>
                <c:pt idx="184" formatCode="0.00E+00">
                  <c:v>11257.2</c:v>
                </c:pt>
                <c:pt idx="185" formatCode="0.00E+00">
                  <c:v>11351.2</c:v>
                </c:pt>
                <c:pt idx="186" formatCode="0.00E+00">
                  <c:v>11449.3</c:v>
                </c:pt>
                <c:pt idx="187" formatCode="0.00E+00">
                  <c:v>11551.7</c:v>
                </c:pt>
                <c:pt idx="188" formatCode="0.00E+00">
                  <c:v>11658.5</c:v>
                </c:pt>
                <c:pt idx="189" formatCode="0.00E+00">
                  <c:v>11769.8</c:v>
                </c:pt>
                <c:pt idx="190" formatCode="0.00E+00">
                  <c:v>11885.5</c:v>
                </c:pt>
                <c:pt idx="191" formatCode="0.00E+00">
                  <c:v>12005.6</c:v>
                </c:pt>
                <c:pt idx="192" formatCode="0.00E+00">
                  <c:v>91939</c:v>
                </c:pt>
                <c:pt idx="193" formatCode="0.00E+00">
                  <c:v>53478.9</c:v>
                </c:pt>
                <c:pt idx="194" formatCode="0.00E+00">
                  <c:v>33278.400000000001</c:v>
                </c:pt>
                <c:pt idx="195" formatCode="0.00E+00">
                  <c:v>23092.6</c:v>
                </c:pt>
                <c:pt idx="196" formatCode="0.00E+00">
                  <c:v>18119.5</c:v>
                </c:pt>
                <c:pt idx="197" formatCode="0.00E+00">
                  <c:v>15843</c:v>
                </c:pt>
                <c:pt idx="198" formatCode="0.00E+00">
                  <c:v>14919.9</c:v>
                </c:pt>
                <c:pt idx="199" formatCode="0.00E+00">
                  <c:v>14638.1</c:v>
                </c:pt>
              </c:numCache>
            </c:numRef>
          </c:yVal>
          <c:smooth val="1"/>
        </c:ser>
        <c:ser>
          <c:idx val="53"/>
          <c:order val="53"/>
          <c:tx>
            <c:strRef>
              <c:f>Total!$BC$1</c:f>
              <c:strCache>
                <c:ptCount val="1"/>
                <c:pt idx="0">
                  <c:v>P54</c:v>
                </c:pt>
              </c:strCache>
            </c:strRef>
          </c:tx>
          <c:spPr>
            <a:ln w="19050" cap="rnd">
              <a:solidFill>
                <a:schemeClr val="accent6">
                  <a:lumMod val="50000"/>
                  <a:lumOff val="5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Total!$BC$2:$BC$201</c:f>
              <c:numCache>
                <c:formatCode>General</c:formatCode>
                <c:ptCount val="200"/>
                <c:pt idx="70" formatCode="0.00E+00">
                  <c:v>0</c:v>
                </c:pt>
                <c:pt idx="71" formatCode="0.00E+00">
                  <c:v>0</c:v>
                </c:pt>
                <c:pt idx="72" formatCode="0.00E+00">
                  <c:v>0</c:v>
                </c:pt>
                <c:pt idx="73" formatCode="0.00E+00">
                  <c:v>0</c:v>
                </c:pt>
                <c:pt idx="74" formatCode="0.00E+00">
                  <c:v>575.89599999999996</c:v>
                </c:pt>
                <c:pt idx="75" formatCode="0.00E+00">
                  <c:v>82.358900000000006</c:v>
                </c:pt>
                <c:pt idx="76" formatCode="0.00E+00">
                  <c:v>11.7781</c:v>
                </c:pt>
                <c:pt idx="77" formatCode="0.00E+00">
                  <c:v>0</c:v>
                </c:pt>
                <c:pt idx="78" formatCode="0.00E+00">
                  <c:v>0</c:v>
                </c:pt>
                <c:pt idx="79" formatCode="0.00E+00">
                  <c:v>0</c:v>
                </c:pt>
                <c:pt idx="80" formatCode="0.00E+00">
                  <c:v>5975.69</c:v>
                </c:pt>
                <c:pt idx="81" formatCode="0.00E+00">
                  <c:v>2500.27</c:v>
                </c:pt>
                <c:pt idx="82" formatCode="0.00E+00">
                  <c:v>897.05899999999997</c:v>
                </c:pt>
                <c:pt idx="83" formatCode="0.00E+00">
                  <c:v>281.642</c:v>
                </c:pt>
                <c:pt idx="84" formatCode="0.00E+00">
                  <c:v>27762.9</c:v>
                </c:pt>
                <c:pt idx="85" formatCode="0.00E+00">
                  <c:v>16149.1</c:v>
                </c:pt>
                <c:pt idx="86" formatCode="0.00E+00">
                  <c:v>9105.09</c:v>
                </c:pt>
                <c:pt idx="87" formatCode="0.00E+00">
                  <c:v>25276.7</c:v>
                </c:pt>
                <c:pt idx="88" formatCode="0.00E+00">
                  <c:v>12821.2</c:v>
                </c:pt>
                <c:pt idx="89" formatCode="0.00E+00">
                  <c:v>6204.49</c:v>
                </c:pt>
                <c:pt idx="90" formatCode="0.00E+00">
                  <c:v>2879.88</c:v>
                </c:pt>
                <c:pt idx="91" formatCode="0.00E+00">
                  <c:v>1325.47</c:v>
                </c:pt>
                <c:pt idx="92" formatCode="0.00E+00">
                  <c:v>13992.5</c:v>
                </c:pt>
                <c:pt idx="93" formatCode="0.00E+00">
                  <c:v>5934.92</c:v>
                </c:pt>
                <c:pt idx="94" formatCode="0.00E+00">
                  <c:v>25539.7</c:v>
                </c:pt>
                <c:pt idx="95" formatCode="0.00E+00">
                  <c:v>11942.9</c:v>
                </c:pt>
                <c:pt idx="96" formatCode="0.00E+00">
                  <c:v>5502.5</c:v>
                </c:pt>
                <c:pt idx="97" formatCode="0.00E+00">
                  <c:v>2418.89</c:v>
                </c:pt>
                <c:pt idx="98" formatCode="0.00E+00">
                  <c:v>991.40200000000004</c:v>
                </c:pt>
                <c:pt idx="99" formatCode="0.00E+00">
                  <c:v>374.834</c:v>
                </c:pt>
                <c:pt idx="100" formatCode="0.00E+00">
                  <c:v>120.024</c:v>
                </c:pt>
                <c:pt idx="101" formatCode="0.00E+00">
                  <c:v>14.4725</c:v>
                </c:pt>
                <c:pt idx="102" formatCode="0.00E+00">
                  <c:v>0</c:v>
                </c:pt>
                <c:pt idx="103" formatCode="0.00E+00">
                  <c:v>13817.2</c:v>
                </c:pt>
                <c:pt idx="104" formatCode="0.00E+00">
                  <c:v>4234.49</c:v>
                </c:pt>
                <c:pt idx="105" formatCode="0.00E+00">
                  <c:v>1067.32</c:v>
                </c:pt>
                <c:pt idx="106" formatCode="0.00E+00">
                  <c:v>253.678</c:v>
                </c:pt>
                <c:pt idx="107" formatCode="0.00E+00">
                  <c:v>52.288600000000002</c:v>
                </c:pt>
                <c:pt idx="108" formatCode="0.00E+00">
                  <c:v>0</c:v>
                </c:pt>
                <c:pt idx="109" formatCode="0.00E+00">
                  <c:v>0</c:v>
                </c:pt>
                <c:pt idx="110" formatCode="0.00E+00">
                  <c:v>0</c:v>
                </c:pt>
                <c:pt idx="111" formatCode="0.00E+00">
                  <c:v>23687.5</c:v>
                </c:pt>
                <c:pt idx="112" formatCode="0.00E+00">
                  <c:v>10940.4</c:v>
                </c:pt>
                <c:pt idx="113" formatCode="0.00E+00">
                  <c:v>4575.96</c:v>
                </c:pt>
                <c:pt idx="114" formatCode="0.00E+00">
                  <c:v>1716.45</c:v>
                </c:pt>
                <c:pt idx="115" formatCode="0.00E+00">
                  <c:v>581.80799999999999</c:v>
                </c:pt>
                <c:pt idx="116" formatCode="0.00E+00">
                  <c:v>109241</c:v>
                </c:pt>
                <c:pt idx="117" formatCode="0.00E+00">
                  <c:v>113028</c:v>
                </c:pt>
                <c:pt idx="118" formatCode="0.00E+00">
                  <c:v>93651.5</c:v>
                </c:pt>
                <c:pt idx="119" formatCode="0.00E+00">
                  <c:v>69738.5</c:v>
                </c:pt>
                <c:pt idx="120" formatCode="0.00E+00">
                  <c:v>48747.7</c:v>
                </c:pt>
                <c:pt idx="121" formatCode="0.00E+00">
                  <c:v>32754.6</c:v>
                </c:pt>
                <c:pt idx="122" formatCode="0.00E+00">
                  <c:v>21312.799999999999</c:v>
                </c:pt>
                <c:pt idx="123" formatCode="0.00E+00">
                  <c:v>13586.6</c:v>
                </c:pt>
                <c:pt idx="124" formatCode="0.00E+00">
                  <c:v>8548.91</c:v>
                </c:pt>
                <c:pt idx="125" formatCode="0.00E+00">
                  <c:v>5335.73</c:v>
                </c:pt>
                <c:pt idx="126" formatCode="0.00E+00">
                  <c:v>3314.14</c:v>
                </c:pt>
                <c:pt idx="127" formatCode="0.00E+00">
                  <c:v>2052.65</c:v>
                </c:pt>
                <c:pt idx="128" formatCode="0.00E+00">
                  <c:v>1269.25</c:v>
                </c:pt>
                <c:pt idx="129" formatCode="0.00E+00">
                  <c:v>784.08900000000006</c:v>
                </c:pt>
                <c:pt idx="130" formatCode="0.00E+00">
                  <c:v>484.09399999999999</c:v>
                </c:pt>
                <c:pt idx="131" formatCode="0.00E+00">
                  <c:v>298.76400000000001</c:v>
                </c:pt>
                <c:pt idx="132" formatCode="0.00E+00">
                  <c:v>166.898</c:v>
                </c:pt>
                <c:pt idx="133" formatCode="0.00E+00">
                  <c:v>85.688999999999993</c:v>
                </c:pt>
                <c:pt idx="134" formatCode="0.00E+00">
                  <c:v>0</c:v>
                </c:pt>
                <c:pt idx="135" formatCode="0.00E+00">
                  <c:v>0</c:v>
                </c:pt>
                <c:pt idx="136" formatCode="0.00E+00">
                  <c:v>0</c:v>
                </c:pt>
                <c:pt idx="137" formatCode="0.00E+00">
                  <c:v>0</c:v>
                </c:pt>
                <c:pt idx="138" formatCode="0.00E+00">
                  <c:v>0</c:v>
                </c:pt>
                <c:pt idx="139" formatCode="0.00E+00">
                  <c:v>0</c:v>
                </c:pt>
                <c:pt idx="140" formatCode="0.00E+00">
                  <c:v>0</c:v>
                </c:pt>
                <c:pt idx="141" formatCode="0.00E+00">
                  <c:v>0</c:v>
                </c:pt>
                <c:pt idx="142" formatCode="0.00E+00">
                  <c:v>0</c:v>
                </c:pt>
                <c:pt idx="143" formatCode="0.00E+00">
                  <c:v>0</c:v>
                </c:pt>
                <c:pt idx="144" formatCode="0.00E+00">
                  <c:v>0</c:v>
                </c:pt>
                <c:pt idx="145" formatCode="0.00E+00">
                  <c:v>0</c:v>
                </c:pt>
                <c:pt idx="146" formatCode="0.00E+00">
                  <c:v>0</c:v>
                </c:pt>
                <c:pt idx="147" formatCode="0.00E+00">
                  <c:v>0</c:v>
                </c:pt>
                <c:pt idx="148" formatCode="0.00E+00">
                  <c:v>26722.3</c:v>
                </c:pt>
                <c:pt idx="149" formatCode="0.00E+00">
                  <c:v>7196.87</c:v>
                </c:pt>
                <c:pt idx="150" formatCode="0.00E+00">
                  <c:v>1747.9</c:v>
                </c:pt>
                <c:pt idx="151" formatCode="0.00E+00">
                  <c:v>261061</c:v>
                </c:pt>
                <c:pt idx="152" formatCode="0.00E+00">
                  <c:v>277996</c:v>
                </c:pt>
                <c:pt idx="153" formatCode="0.00E+00">
                  <c:v>232643</c:v>
                </c:pt>
                <c:pt idx="154" formatCode="0.00E+00">
                  <c:v>173867</c:v>
                </c:pt>
                <c:pt idx="155" formatCode="0.00E+00">
                  <c:v>121490</c:v>
                </c:pt>
                <c:pt idx="156" formatCode="0.00E+00">
                  <c:v>81122.8</c:v>
                </c:pt>
                <c:pt idx="157" formatCode="0.00E+00">
                  <c:v>52203.7</c:v>
                </c:pt>
                <c:pt idx="158" formatCode="0.00E+00">
                  <c:v>32634.799999999999</c:v>
                </c:pt>
                <c:pt idx="159" formatCode="0.00E+00">
                  <c:v>19988.900000000001</c:v>
                </c:pt>
                <c:pt idx="160" formatCode="0.00E+00">
                  <c:v>12101.8</c:v>
                </c:pt>
                <c:pt idx="161" formatCode="0.00E+00">
                  <c:v>7239.52</c:v>
                </c:pt>
                <c:pt idx="162" formatCode="0.00E+00">
                  <c:v>4297.2</c:v>
                </c:pt>
                <c:pt idx="163" formatCode="0.00E+00">
                  <c:v>2536.5300000000002</c:v>
                </c:pt>
                <c:pt idx="164" formatCode="0.00E+00">
                  <c:v>1491.39</c:v>
                </c:pt>
                <c:pt idx="165" formatCode="0.00E+00">
                  <c:v>874.399</c:v>
                </c:pt>
                <c:pt idx="166" formatCode="0.00E+00">
                  <c:v>511.69</c:v>
                </c:pt>
                <c:pt idx="167" formatCode="0.00E+00">
                  <c:v>299.05099999999999</c:v>
                </c:pt>
                <c:pt idx="168" formatCode="0.00E+00">
                  <c:v>158.67400000000001</c:v>
                </c:pt>
                <c:pt idx="169" formatCode="0.00E+00">
                  <c:v>52.041200000000003</c:v>
                </c:pt>
                <c:pt idx="170" formatCode="0.00E+00">
                  <c:v>0</c:v>
                </c:pt>
                <c:pt idx="171" formatCode="0.00E+00">
                  <c:v>0</c:v>
                </c:pt>
                <c:pt idx="172" formatCode="0.00E+00">
                  <c:v>0</c:v>
                </c:pt>
                <c:pt idx="173" formatCode="0.00E+00">
                  <c:v>0</c:v>
                </c:pt>
                <c:pt idx="174" formatCode="0.00E+00">
                  <c:v>22298.9</c:v>
                </c:pt>
                <c:pt idx="175" formatCode="0.00E+00">
                  <c:v>5844.7</c:v>
                </c:pt>
                <c:pt idx="176" formatCode="0.00E+00">
                  <c:v>1407.31</c:v>
                </c:pt>
                <c:pt idx="177" formatCode="0.00E+00">
                  <c:v>329.15600000000001</c:v>
                </c:pt>
                <c:pt idx="178" formatCode="0.00E+00">
                  <c:v>21382.9</c:v>
                </c:pt>
                <c:pt idx="179" formatCode="0.00E+00">
                  <c:v>5652.46</c:v>
                </c:pt>
                <c:pt idx="180" formatCode="0.00E+00">
                  <c:v>1364.75</c:v>
                </c:pt>
                <c:pt idx="181" formatCode="0.00E+00">
                  <c:v>319.517</c:v>
                </c:pt>
                <c:pt idx="182" formatCode="0.00E+00">
                  <c:v>66.4328</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54"/>
          <c:order val="54"/>
          <c:tx>
            <c:strRef>
              <c:f>Total!$BD$1</c:f>
              <c:strCache>
                <c:ptCount val="1"/>
                <c:pt idx="0">
                  <c:v>P55</c:v>
                </c:pt>
              </c:strCache>
            </c:strRef>
          </c:tx>
          <c:spPr>
            <a:ln w="19050" cap="rnd">
              <a:solidFill>
                <a:schemeClr val="accent1"/>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Total!$BD$2:$BD$201</c:f>
              <c:numCache>
                <c:formatCode>General</c:formatCode>
                <c:ptCount val="200"/>
                <c:pt idx="120" formatCode="0.00E+00">
                  <c:v>0</c:v>
                </c:pt>
                <c:pt idx="121" formatCode="0.00E+00">
                  <c:v>0</c:v>
                </c:pt>
                <c:pt idx="122" formatCode="0.00E+00">
                  <c:v>0</c:v>
                </c:pt>
                <c:pt idx="123" formatCode="0.00E+00">
                  <c:v>0</c:v>
                </c:pt>
                <c:pt idx="124" formatCode="0.00E+00">
                  <c:v>0</c:v>
                </c:pt>
                <c:pt idx="125" formatCode="0.00E+00">
                  <c:v>0</c:v>
                </c:pt>
                <c:pt idx="126" formatCode="0.00E+00">
                  <c:v>0</c:v>
                </c:pt>
                <c:pt idx="127" formatCode="0.00E+00">
                  <c:v>0</c:v>
                </c:pt>
                <c:pt idx="128" formatCode="0.00E+00">
                  <c:v>120650</c:v>
                </c:pt>
                <c:pt idx="129" formatCode="0.00E+00">
                  <c:v>54999.1</c:v>
                </c:pt>
                <c:pt idx="130" formatCode="0.00E+00">
                  <c:v>24748.9</c:v>
                </c:pt>
                <c:pt idx="131" formatCode="0.00E+00">
                  <c:v>11939.2</c:v>
                </c:pt>
                <c:pt idx="132" formatCode="0.00E+00">
                  <c:v>6507.09</c:v>
                </c:pt>
                <c:pt idx="133" formatCode="0.00E+00">
                  <c:v>3971.25</c:v>
                </c:pt>
                <c:pt idx="134" formatCode="0.00E+00">
                  <c:v>2596.59</c:v>
                </c:pt>
                <c:pt idx="135" formatCode="0.00E+00">
                  <c:v>1752.52</c:v>
                </c:pt>
                <c:pt idx="136" formatCode="0.00E+00">
                  <c:v>1197.4100000000001</c:v>
                </c:pt>
                <c:pt idx="137" formatCode="0.00E+00">
                  <c:v>821.54</c:v>
                </c:pt>
                <c:pt idx="138" formatCode="0.00E+00">
                  <c:v>554.35900000000004</c:v>
                </c:pt>
                <c:pt idx="139" formatCode="0.00E+00">
                  <c:v>380.6</c:v>
                </c:pt>
                <c:pt idx="140" formatCode="0.00E+00">
                  <c:v>252.959</c:v>
                </c:pt>
                <c:pt idx="141" formatCode="0.00E+00">
                  <c:v>163.72900000000001</c:v>
                </c:pt>
                <c:pt idx="142" formatCode="0.00E+00">
                  <c:v>112.131</c:v>
                </c:pt>
                <c:pt idx="143" formatCode="0.00E+00">
                  <c:v>67.733599999999996</c:v>
                </c:pt>
                <c:pt idx="144" formatCode="0.00E+00">
                  <c:v>34.971200000000003</c:v>
                </c:pt>
                <c:pt idx="145" formatCode="0.00E+00">
                  <c:v>0</c:v>
                </c:pt>
                <c:pt idx="146" formatCode="0.00E+00">
                  <c:v>0</c:v>
                </c:pt>
                <c:pt idx="147" formatCode="0.00E+00">
                  <c:v>0</c:v>
                </c:pt>
                <c:pt idx="148" formatCode="0.00E+00">
                  <c:v>0</c:v>
                </c:pt>
                <c:pt idx="149" formatCode="0.00E+00">
                  <c:v>0</c:v>
                </c:pt>
                <c:pt idx="150" formatCode="0.00E+00">
                  <c:v>0</c:v>
                </c:pt>
                <c:pt idx="151" formatCode="0.00E+00">
                  <c:v>0</c:v>
                </c:pt>
                <c:pt idx="152" formatCode="0.00E+00">
                  <c:v>0</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55"/>
          <c:order val="55"/>
          <c:tx>
            <c:strRef>
              <c:f>Total!$BE$1</c:f>
              <c:strCache>
                <c:ptCount val="1"/>
                <c:pt idx="0">
                  <c:v>P56</c:v>
                </c:pt>
              </c:strCache>
            </c:strRef>
          </c:tx>
          <c:spPr>
            <a:ln w="19050" cap="rnd">
              <a:solidFill>
                <a:schemeClr val="accent2"/>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Total!$BE$2:$BE$201</c:f>
              <c:numCache>
                <c:formatCode>General</c:formatCode>
                <c:ptCount val="200"/>
                <c:pt idx="150" formatCode="0.00E+00">
                  <c:v>0</c:v>
                </c:pt>
                <c:pt idx="151" formatCode="0.00E+00">
                  <c:v>0</c:v>
                </c:pt>
                <c:pt idx="152" formatCode="0.00E+00">
                  <c:v>40.790399999999998</c:v>
                </c:pt>
                <c:pt idx="153" formatCode="0.00E+00">
                  <c:v>0</c:v>
                </c:pt>
                <c:pt idx="154" formatCode="0.00E+00">
                  <c:v>0</c:v>
                </c:pt>
                <c:pt idx="155" formatCode="0.00E+00">
                  <c:v>0</c:v>
                </c:pt>
                <c:pt idx="156" formatCode="0.00E+00">
                  <c:v>0</c:v>
                </c:pt>
                <c:pt idx="157" formatCode="0.00E+00">
                  <c:v>0</c:v>
                </c:pt>
                <c:pt idx="158" formatCode="0.00E+00">
                  <c:v>0</c:v>
                </c:pt>
                <c:pt idx="159" formatCode="0.00E+00">
                  <c:v>0</c:v>
                </c:pt>
                <c:pt idx="160" formatCode="0.00E+00">
                  <c:v>0</c:v>
                </c:pt>
                <c:pt idx="161" formatCode="0.00E+00">
                  <c:v>0</c:v>
                </c:pt>
                <c:pt idx="162" formatCode="0.00E+00">
                  <c:v>0</c:v>
                </c:pt>
                <c:pt idx="163" formatCode="0.00E+00">
                  <c:v>0</c:v>
                </c:pt>
                <c:pt idx="164" formatCode="0.00E+00">
                  <c:v>0</c:v>
                </c:pt>
                <c:pt idx="165" formatCode="0.00E+00">
                  <c:v>0</c:v>
                </c:pt>
                <c:pt idx="166" formatCode="0.00E+00">
                  <c:v>0</c:v>
                </c:pt>
                <c:pt idx="167" formatCode="0.00E+00">
                  <c:v>0</c:v>
                </c:pt>
                <c:pt idx="168" formatCode="0.00E+00">
                  <c:v>0</c:v>
                </c:pt>
                <c:pt idx="169" formatCode="0.00E+00">
                  <c:v>0</c:v>
                </c:pt>
                <c:pt idx="170" formatCode="0.00E+00">
                  <c:v>0</c:v>
                </c:pt>
                <c:pt idx="171" formatCode="0.00E+00">
                  <c:v>0</c:v>
                </c:pt>
                <c:pt idx="172" formatCode="0.00E+00">
                  <c:v>0</c:v>
                </c:pt>
                <c:pt idx="173" formatCode="0.00E+00">
                  <c:v>0</c:v>
                </c:pt>
                <c:pt idx="174" formatCode="0.00E+00">
                  <c:v>0</c:v>
                </c:pt>
                <c:pt idx="175" formatCode="0.00E+00">
                  <c:v>0</c:v>
                </c:pt>
                <c:pt idx="176" formatCode="0.00E+00">
                  <c:v>0</c:v>
                </c:pt>
                <c:pt idx="177" formatCode="0.00E+00">
                  <c:v>0</c:v>
                </c:pt>
                <c:pt idx="178" formatCode="0.00E+00">
                  <c:v>0</c:v>
                </c:pt>
                <c:pt idx="179" formatCode="0.00E+00">
                  <c:v>0</c:v>
                </c:pt>
                <c:pt idx="180" formatCode="0.00E+00">
                  <c:v>0</c:v>
                </c:pt>
                <c:pt idx="181" formatCode="0.00E+00">
                  <c:v>0</c:v>
                </c:pt>
                <c:pt idx="182" formatCode="0.00E+00">
                  <c:v>0</c:v>
                </c:pt>
                <c:pt idx="183" formatCode="0.00E+00">
                  <c:v>0</c:v>
                </c:pt>
                <c:pt idx="184" formatCode="0.00E+00">
                  <c:v>0</c:v>
                </c:pt>
                <c:pt idx="185" formatCode="0.00E+00">
                  <c:v>0</c:v>
                </c:pt>
                <c:pt idx="186" formatCode="0.00E+00">
                  <c:v>0</c:v>
                </c:pt>
                <c:pt idx="187" formatCode="0.00E+00">
                  <c:v>0</c:v>
                </c:pt>
                <c:pt idx="188" formatCode="0.00E+00">
                  <c:v>0</c:v>
                </c:pt>
                <c:pt idx="189" formatCode="0.00E+00">
                  <c:v>0</c:v>
                </c:pt>
                <c:pt idx="190" formatCode="0.00E+00">
                  <c:v>0</c:v>
                </c:pt>
                <c:pt idx="191" formatCode="0.00E+00">
                  <c:v>0</c:v>
                </c:pt>
                <c:pt idx="192" formatCode="0.00E+00">
                  <c:v>0</c:v>
                </c:pt>
                <c:pt idx="193" formatCode="0.00E+00">
                  <c:v>0</c:v>
                </c:pt>
                <c:pt idx="194" formatCode="0.00E+00">
                  <c:v>0</c:v>
                </c:pt>
                <c:pt idx="195" formatCode="0.00E+00">
                  <c:v>0</c:v>
                </c:pt>
                <c:pt idx="196" formatCode="0.00E+00">
                  <c:v>0</c:v>
                </c:pt>
                <c:pt idx="197" formatCode="0.00E+00">
                  <c:v>0</c:v>
                </c:pt>
                <c:pt idx="198" formatCode="0.00E+00">
                  <c:v>0</c:v>
                </c:pt>
                <c:pt idx="199" formatCode="0.00E+00">
                  <c:v>0</c:v>
                </c:pt>
              </c:numCache>
            </c:numRef>
          </c:yVal>
          <c:smooth val="1"/>
        </c:ser>
        <c:ser>
          <c:idx val="56"/>
          <c:order val="56"/>
          <c:tx>
            <c:strRef>
              <c:f>Total!$BF$1</c:f>
              <c:strCache>
                <c:ptCount val="1"/>
                <c:pt idx="0">
                  <c:v>P57</c:v>
                </c:pt>
              </c:strCache>
            </c:strRef>
          </c:tx>
          <c:spPr>
            <a:ln w="19050" cap="rnd">
              <a:solidFill>
                <a:schemeClr val="accent3"/>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Total!$BF$2:$BF$201</c:f>
              <c:numCache>
                <c:formatCode>General</c:formatCode>
                <c:ptCount val="200"/>
                <c:pt idx="170">
                  <c:v>0</c:v>
                </c:pt>
                <c:pt idx="171">
                  <c:v>0</c:v>
                </c:pt>
                <c:pt idx="172">
                  <c:v>0</c:v>
                </c:pt>
                <c:pt idx="173">
                  <c:v>0</c:v>
                </c:pt>
                <c:pt idx="174">
                  <c:v>65.434100000000001</c:v>
                </c:pt>
                <c:pt idx="175">
                  <c:v>0</c:v>
                </c:pt>
                <c:pt idx="176">
                  <c:v>0</c:v>
                </c:pt>
                <c:pt idx="177">
                  <c:v>0</c:v>
                </c:pt>
                <c:pt idx="178">
                  <c:v>71.232399999999998</c:v>
                </c:pt>
                <c:pt idx="179">
                  <c:v>0</c:v>
                </c:pt>
                <c:pt idx="180">
                  <c:v>0</c:v>
                </c:pt>
                <c:pt idx="181">
                  <c:v>0</c:v>
                </c:pt>
                <c:pt idx="182">
                  <c:v>547029</c:v>
                </c:pt>
                <c:pt idx="183">
                  <c:v>269934</c:v>
                </c:pt>
                <c:pt idx="184">
                  <c:v>162659</c:v>
                </c:pt>
                <c:pt idx="185">
                  <c:v>124093</c:v>
                </c:pt>
                <c:pt idx="186" formatCode="0.00E+00">
                  <c:v>109310</c:v>
                </c:pt>
                <c:pt idx="187" formatCode="0.00E+00">
                  <c:v>102478</c:v>
                </c:pt>
                <c:pt idx="188">
                  <c:v>98193.3</c:v>
                </c:pt>
                <c:pt idx="189">
                  <c:v>94780.4</c:v>
                </c:pt>
                <c:pt idx="190">
                  <c:v>91664.8</c:v>
                </c:pt>
                <c:pt idx="191">
                  <c:v>88695.9</c:v>
                </c:pt>
                <c:pt idx="192">
                  <c:v>85830.8</c:v>
                </c:pt>
                <c:pt idx="193">
                  <c:v>83047.7</c:v>
                </c:pt>
                <c:pt idx="194">
                  <c:v>80362</c:v>
                </c:pt>
                <c:pt idx="195">
                  <c:v>77766</c:v>
                </c:pt>
                <c:pt idx="196">
                  <c:v>75247.399999999994</c:v>
                </c:pt>
                <c:pt idx="197">
                  <c:v>72806.8</c:v>
                </c:pt>
                <c:pt idx="198">
                  <c:v>70443.899999999994</c:v>
                </c:pt>
                <c:pt idx="199">
                  <c:v>68174.399999999994</c:v>
                </c:pt>
              </c:numCache>
            </c:numRef>
          </c:yVal>
          <c:smooth val="1"/>
        </c:ser>
        <c:ser>
          <c:idx val="57"/>
          <c:order val="57"/>
          <c:tx>
            <c:strRef>
              <c:f>Total!$BG$1</c:f>
              <c:strCache>
                <c:ptCount val="1"/>
                <c:pt idx="0">
                  <c:v>P58</c:v>
                </c:pt>
              </c:strCache>
            </c:strRef>
          </c:tx>
          <c:spPr>
            <a:ln w="19050" cap="rnd">
              <a:solidFill>
                <a:schemeClr val="accent4"/>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Total!$BG$2:$BG$201</c:f>
              <c:numCache>
                <c:formatCode>General</c:formatCode>
                <c:ptCount val="200"/>
              </c:numCache>
            </c:numRef>
          </c:yVal>
          <c:smooth val="1"/>
        </c:ser>
        <c:ser>
          <c:idx val="58"/>
          <c:order val="58"/>
          <c:tx>
            <c:strRef>
              <c:f>Total!$BH$1</c:f>
              <c:strCache>
                <c:ptCount val="1"/>
                <c:pt idx="0">
                  <c:v>P59</c:v>
                </c:pt>
              </c:strCache>
            </c:strRef>
          </c:tx>
          <c:spPr>
            <a:ln w="19050" cap="rnd">
              <a:solidFill>
                <a:schemeClr val="accent5"/>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Total!$BH$2:$BH$201</c:f>
              <c:numCache>
                <c:formatCode>General</c:formatCode>
                <c:ptCount val="200"/>
                <c:pt idx="110">
                  <c:v>0</c:v>
                </c:pt>
                <c:pt idx="111">
                  <c:v>0</c:v>
                </c:pt>
                <c:pt idx="112">
                  <c:v>0</c:v>
                </c:pt>
                <c:pt idx="113">
                  <c:v>0</c:v>
                </c:pt>
                <c:pt idx="114">
                  <c:v>0</c:v>
                </c:pt>
                <c:pt idx="115">
                  <c:v>0</c:v>
                </c:pt>
                <c:pt idx="116">
                  <c:v>0</c:v>
                </c:pt>
                <c:pt idx="117">
                  <c:v>0</c:v>
                </c:pt>
                <c:pt idx="118">
                  <c:v>199.923</c:v>
                </c:pt>
                <c:pt idx="119">
                  <c:v>18.734300000000001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55.751800000000003</c:v>
                </c:pt>
                <c:pt idx="153">
                  <c:v>35.777299999999997</c:v>
                </c:pt>
                <c:pt idx="154">
                  <c:v>22.9588</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numCache>
            </c:numRef>
          </c:yVal>
          <c:smooth val="1"/>
        </c:ser>
        <c:ser>
          <c:idx val="59"/>
          <c:order val="59"/>
          <c:tx>
            <c:strRef>
              <c:f>Total!$BI$1</c:f>
              <c:strCache>
                <c:ptCount val="1"/>
                <c:pt idx="0">
                  <c:v>P60</c:v>
                </c:pt>
              </c:strCache>
            </c:strRef>
          </c:tx>
          <c:spPr>
            <a:ln w="19050" cap="rnd">
              <a:solidFill>
                <a:schemeClr val="accent6"/>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Total!$BI$2:$BI$201</c:f>
              <c:numCache>
                <c:formatCode>General</c:formatCode>
                <c:ptCount val="200"/>
              </c:numCache>
            </c:numRef>
          </c:yVal>
          <c:smooth val="1"/>
        </c:ser>
        <c:ser>
          <c:idx val="60"/>
          <c:order val="60"/>
          <c:tx>
            <c:strRef>
              <c:f>Total!$BJ$1</c:f>
              <c:strCache>
                <c:ptCount val="1"/>
                <c:pt idx="0">
                  <c:v>P61</c:v>
                </c:pt>
              </c:strCache>
            </c:strRef>
          </c:tx>
          <c:spPr>
            <a:ln w="19050" cap="rnd">
              <a:solidFill>
                <a:schemeClr val="accent1">
                  <a:lumMod val="60000"/>
                </a:schemeClr>
              </a:solidFill>
              <a:round/>
            </a:ln>
            <a:effectLst/>
          </c:spPr>
          <c:marker>
            <c:symbol val="none"/>
          </c:marker>
          <c:xVal>
            <c:numRef>
              <c:f>Total!$A$2:$A$201</c:f>
              <c:numCache>
                <c:formatCode>General</c:formatCode>
                <c:ptCount val="200"/>
                <c:pt idx="0">
                  <c:v>100</c:v>
                </c:pt>
                <c:pt idx="1">
                  <c:v>200</c:v>
                </c:pt>
                <c:pt idx="2">
                  <c:v>300</c:v>
                </c:pt>
                <c:pt idx="3">
                  <c:v>400</c:v>
                </c:pt>
                <c:pt idx="4">
                  <c:v>500</c:v>
                </c:pt>
                <c:pt idx="5">
                  <c:v>600</c:v>
                </c:pt>
                <c:pt idx="6">
                  <c:v>700</c:v>
                </c:pt>
                <c:pt idx="7">
                  <c:v>800</c:v>
                </c:pt>
                <c:pt idx="8">
                  <c:v>900</c:v>
                </c:pt>
                <c:pt idx="9">
                  <c:v>1000</c:v>
                </c:pt>
                <c:pt idx="10">
                  <c:v>1100</c:v>
                </c:pt>
                <c:pt idx="11">
                  <c:v>1200</c:v>
                </c:pt>
                <c:pt idx="12">
                  <c:v>1300</c:v>
                </c:pt>
                <c:pt idx="13">
                  <c:v>1400</c:v>
                </c:pt>
                <c:pt idx="14">
                  <c:v>1500</c:v>
                </c:pt>
                <c:pt idx="15">
                  <c:v>1600</c:v>
                </c:pt>
                <c:pt idx="16">
                  <c:v>1700</c:v>
                </c:pt>
                <c:pt idx="17">
                  <c:v>1800</c:v>
                </c:pt>
                <c:pt idx="18">
                  <c:v>1900</c:v>
                </c:pt>
                <c:pt idx="19">
                  <c:v>2000</c:v>
                </c:pt>
                <c:pt idx="20">
                  <c:v>2100</c:v>
                </c:pt>
                <c:pt idx="21">
                  <c:v>2200</c:v>
                </c:pt>
                <c:pt idx="22">
                  <c:v>2300</c:v>
                </c:pt>
                <c:pt idx="23">
                  <c:v>2400</c:v>
                </c:pt>
                <c:pt idx="24">
                  <c:v>2500</c:v>
                </c:pt>
                <c:pt idx="25">
                  <c:v>2600</c:v>
                </c:pt>
                <c:pt idx="26">
                  <c:v>2700</c:v>
                </c:pt>
                <c:pt idx="27">
                  <c:v>2800</c:v>
                </c:pt>
                <c:pt idx="28">
                  <c:v>2900</c:v>
                </c:pt>
                <c:pt idx="29">
                  <c:v>3000</c:v>
                </c:pt>
                <c:pt idx="30">
                  <c:v>3100</c:v>
                </c:pt>
                <c:pt idx="31">
                  <c:v>3200</c:v>
                </c:pt>
                <c:pt idx="32">
                  <c:v>3300</c:v>
                </c:pt>
                <c:pt idx="33">
                  <c:v>3400</c:v>
                </c:pt>
                <c:pt idx="34">
                  <c:v>3500</c:v>
                </c:pt>
                <c:pt idx="35">
                  <c:v>3600</c:v>
                </c:pt>
                <c:pt idx="36">
                  <c:v>3700</c:v>
                </c:pt>
                <c:pt idx="37">
                  <c:v>3800</c:v>
                </c:pt>
                <c:pt idx="38">
                  <c:v>3900</c:v>
                </c:pt>
                <c:pt idx="39">
                  <c:v>4000</c:v>
                </c:pt>
                <c:pt idx="40">
                  <c:v>4100</c:v>
                </c:pt>
                <c:pt idx="41">
                  <c:v>4200</c:v>
                </c:pt>
                <c:pt idx="42">
                  <c:v>4300</c:v>
                </c:pt>
                <c:pt idx="43">
                  <c:v>4400</c:v>
                </c:pt>
                <c:pt idx="44">
                  <c:v>4500</c:v>
                </c:pt>
                <c:pt idx="45">
                  <c:v>4600</c:v>
                </c:pt>
                <c:pt idx="46">
                  <c:v>4700</c:v>
                </c:pt>
                <c:pt idx="47">
                  <c:v>4800</c:v>
                </c:pt>
                <c:pt idx="48">
                  <c:v>4900</c:v>
                </c:pt>
                <c:pt idx="49">
                  <c:v>5000</c:v>
                </c:pt>
                <c:pt idx="50">
                  <c:v>5100</c:v>
                </c:pt>
                <c:pt idx="51">
                  <c:v>5200</c:v>
                </c:pt>
                <c:pt idx="52">
                  <c:v>5300</c:v>
                </c:pt>
                <c:pt idx="53">
                  <c:v>5400</c:v>
                </c:pt>
                <c:pt idx="54">
                  <c:v>5500</c:v>
                </c:pt>
                <c:pt idx="55">
                  <c:v>5600</c:v>
                </c:pt>
                <c:pt idx="56">
                  <c:v>5700</c:v>
                </c:pt>
                <c:pt idx="57">
                  <c:v>5800</c:v>
                </c:pt>
                <c:pt idx="58">
                  <c:v>5900</c:v>
                </c:pt>
                <c:pt idx="59">
                  <c:v>6000</c:v>
                </c:pt>
                <c:pt idx="60">
                  <c:v>6100</c:v>
                </c:pt>
                <c:pt idx="61">
                  <c:v>6200</c:v>
                </c:pt>
                <c:pt idx="62">
                  <c:v>6300</c:v>
                </c:pt>
                <c:pt idx="63">
                  <c:v>6400</c:v>
                </c:pt>
                <c:pt idx="64">
                  <c:v>6500</c:v>
                </c:pt>
                <c:pt idx="65">
                  <c:v>6600</c:v>
                </c:pt>
                <c:pt idx="66">
                  <c:v>6700</c:v>
                </c:pt>
                <c:pt idx="67">
                  <c:v>6800</c:v>
                </c:pt>
                <c:pt idx="68">
                  <c:v>6900</c:v>
                </c:pt>
                <c:pt idx="69">
                  <c:v>7000</c:v>
                </c:pt>
                <c:pt idx="70">
                  <c:v>7100</c:v>
                </c:pt>
                <c:pt idx="71">
                  <c:v>7200</c:v>
                </c:pt>
                <c:pt idx="72">
                  <c:v>7300</c:v>
                </c:pt>
                <c:pt idx="73">
                  <c:v>7400</c:v>
                </c:pt>
                <c:pt idx="74">
                  <c:v>7500</c:v>
                </c:pt>
                <c:pt idx="75">
                  <c:v>7600</c:v>
                </c:pt>
                <c:pt idx="76">
                  <c:v>7700</c:v>
                </c:pt>
                <c:pt idx="77">
                  <c:v>7800</c:v>
                </c:pt>
                <c:pt idx="78">
                  <c:v>7900</c:v>
                </c:pt>
                <c:pt idx="79">
                  <c:v>8000</c:v>
                </c:pt>
                <c:pt idx="80">
                  <c:v>8100</c:v>
                </c:pt>
                <c:pt idx="81">
                  <c:v>8200</c:v>
                </c:pt>
                <c:pt idx="82">
                  <c:v>8300</c:v>
                </c:pt>
                <c:pt idx="83">
                  <c:v>8400</c:v>
                </c:pt>
                <c:pt idx="84">
                  <c:v>8500</c:v>
                </c:pt>
                <c:pt idx="85">
                  <c:v>8600</c:v>
                </c:pt>
                <c:pt idx="86">
                  <c:v>8700</c:v>
                </c:pt>
                <c:pt idx="87">
                  <c:v>8800</c:v>
                </c:pt>
                <c:pt idx="88">
                  <c:v>8900</c:v>
                </c:pt>
                <c:pt idx="89">
                  <c:v>9000</c:v>
                </c:pt>
                <c:pt idx="90">
                  <c:v>9100</c:v>
                </c:pt>
                <c:pt idx="91">
                  <c:v>9200</c:v>
                </c:pt>
                <c:pt idx="92">
                  <c:v>9300</c:v>
                </c:pt>
                <c:pt idx="93">
                  <c:v>9400</c:v>
                </c:pt>
                <c:pt idx="94">
                  <c:v>9500</c:v>
                </c:pt>
                <c:pt idx="95">
                  <c:v>9600</c:v>
                </c:pt>
                <c:pt idx="96">
                  <c:v>9700</c:v>
                </c:pt>
                <c:pt idx="97">
                  <c:v>9800</c:v>
                </c:pt>
                <c:pt idx="98">
                  <c:v>9900</c:v>
                </c:pt>
                <c:pt idx="99">
                  <c:v>10000</c:v>
                </c:pt>
                <c:pt idx="100">
                  <c:v>10100</c:v>
                </c:pt>
                <c:pt idx="101">
                  <c:v>10200</c:v>
                </c:pt>
                <c:pt idx="102">
                  <c:v>10300</c:v>
                </c:pt>
                <c:pt idx="103">
                  <c:v>10400</c:v>
                </c:pt>
                <c:pt idx="104">
                  <c:v>10500</c:v>
                </c:pt>
                <c:pt idx="105">
                  <c:v>10600</c:v>
                </c:pt>
                <c:pt idx="106">
                  <c:v>10700</c:v>
                </c:pt>
                <c:pt idx="107">
                  <c:v>10800</c:v>
                </c:pt>
                <c:pt idx="108">
                  <c:v>10900</c:v>
                </c:pt>
                <c:pt idx="109">
                  <c:v>11000</c:v>
                </c:pt>
                <c:pt idx="110">
                  <c:v>11100</c:v>
                </c:pt>
                <c:pt idx="111">
                  <c:v>11200</c:v>
                </c:pt>
                <c:pt idx="112">
                  <c:v>11300</c:v>
                </c:pt>
                <c:pt idx="113">
                  <c:v>11400</c:v>
                </c:pt>
                <c:pt idx="114">
                  <c:v>11500</c:v>
                </c:pt>
                <c:pt idx="115">
                  <c:v>11600</c:v>
                </c:pt>
                <c:pt idx="116">
                  <c:v>11700</c:v>
                </c:pt>
                <c:pt idx="117">
                  <c:v>11800</c:v>
                </c:pt>
                <c:pt idx="118">
                  <c:v>11900</c:v>
                </c:pt>
                <c:pt idx="119">
                  <c:v>12000</c:v>
                </c:pt>
                <c:pt idx="120">
                  <c:v>12100</c:v>
                </c:pt>
                <c:pt idx="121">
                  <c:v>12200</c:v>
                </c:pt>
                <c:pt idx="122">
                  <c:v>12300</c:v>
                </c:pt>
                <c:pt idx="123">
                  <c:v>12400</c:v>
                </c:pt>
                <c:pt idx="124">
                  <c:v>12500</c:v>
                </c:pt>
                <c:pt idx="125">
                  <c:v>12600</c:v>
                </c:pt>
                <c:pt idx="126">
                  <c:v>12700</c:v>
                </c:pt>
                <c:pt idx="127">
                  <c:v>12800</c:v>
                </c:pt>
                <c:pt idx="128">
                  <c:v>12900</c:v>
                </c:pt>
                <c:pt idx="129">
                  <c:v>13000</c:v>
                </c:pt>
                <c:pt idx="130">
                  <c:v>13100</c:v>
                </c:pt>
                <c:pt idx="131">
                  <c:v>13200</c:v>
                </c:pt>
                <c:pt idx="132">
                  <c:v>13300</c:v>
                </c:pt>
                <c:pt idx="133">
                  <c:v>13400</c:v>
                </c:pt>
                <c:pt idx="134">
                  <c:v>13500</c:v>
                </c:pt>
                <c:pt idx="135">
                  <c:v>13600</c:v>
                </c:pt>
                <c:pt idx="136">
                  <c:v>13700</c:v>
                </c:pt>
                <c:pt idx="137">
                  <c:v>13800</c:v>
                </c:pt>
                <c:pt idx="138">
                  <c:v>13900</c:v>
                </c:pt>
                <c:pt idx="139">
                  <c:v>14000</c:v>
                </c:pt>
                <c:pt idx="140">
                  <c:v>14100</c:v>
                </c:pt>
                <c:pt idx="141">
                  <c:v>14200</c:v>
                </c:pt>
                <c:pt idx="142">
                  <c:v>14300</c:v>
                </c:pt>
                <c:pt idx="143">
                  <c:v>14400</c:v>
                </c:pt>
                <c:pt idx="144">
                  <c:v>14500</c:v>
                </c:pt>
                <c:pt idx="145">
                  <c:v>14600</c:v>
                </c:pt>
                <c:pt idx="146">
                  <c:v>14700</c:v>
                </c:pt>
                <c:pt idx="147">
                  <c:v>14800</c:v>
                </c:pt>
                <c:pt idx="148">
                  <c:v>14900</c:v>
                </c:pt>
                <c:pt idx="149">
                  <c:v>15000</c:v>
                </c:pt>
                <c:pt idx="150">
                  <c:v>15100</c:v>
                </c:pt>
                <c:pt idx="151">
                  <c:v>15200</c:v>
                </c:pt>
                <c:pt idx="152">
                  <c:v>15300</c:v>
                </c:pt>
                <c:pt idx="153">
                  <c:v>15400</c:v>
                </c:pt>
                <c:pt idx="154">
                  <c:v>15500</c:v>
                </c:pt>
                <c:pt idx="155">
                  <c:v>15600</c:v>
                </c:pt>
                <c:pt idx="156">
                  <c:v>15700</c:v>
                </c:pt>
                <c:pt idx="157">
                  <c:v>15800</c:v>
                </c:pt>
                <c:pt idx="158">
                  <c:v>15900</c:v>
                </c:pt>
                <c:pt idx="159">
                  <c:v>16000</c:v>
                </c:pt>
                <c:pt idx="160">
                  <c:v>16100</c:v>
                </c:pt>
                <c:pt idx="161">
                  <c:v>16200</c:v>
                </c:pt>
                <c:pt idx="162">
                  <c:v>16300</c:v>
                </c:pt>
                <c:pt idx="163">
                  <c:v>16400</c:v>
                </c:pt>
                <c:pt idx="164">
                  <c:v>16500</c:v>
                </c:pt>
                <c:pt idx="165">
                  <c:v>16600</c:v>
                </c:pt>
                <c:pt idx="166">
                  <c:v>16700</c:v>
                </c:pt>
                <c:pt idx="167">
                  <c:v>16800</c:v>
                </c:pt>
                <c:pt idx="168">
                  <c:v>16900</c:v>
                </c:pt>
                <c:pt idx="169">
                  <c:v>17000</c:v>
                </c:pt>
                <c:pt idx="170">
                  <c:v>17100</c:v>
                </c:pt>
                <c:pt idx="171">
                  <c:v>17200</c:v>
                </c:pt>
                <c:pt idx="172">
                  <c:v>17300</c:v>
                </c:pt>
                <c:pt idx="173">
                  <c:v>17400</c:v>
                </c:pt>
                <c:pt idx="174">
                  <c:v>17500</c:v>
                </c:pt>
                <c:pt idx="175">
                  <c:v>17600</c:v>
                </c:pt>
                <c:pt idx="176">
                  <c:v>17700</c:v>
                </c:pt>
                <c:pt idx="177">
                  <c:v>17800</c:v>
                </c:pt>
                <c:pt idx="178">
                  <c:v>17900</c:v>
                </c:pt>
                <c:pt idx="179">
                  <c:v>18000</c:v>
                </c:pt>
                <c:pt idx="180">
                  <c:v>18100</c:v>
                </c:pt>
                <c:pt idx="181">
                  <c:v>18200</c:v>
                </c:pt>
                <c:pt idx="182">
                  <c:v>18300</c:v>
                </c:pt>
                <c:pt idx="183">
                  <c:v>18400</c:v>
                </c:pt>
                <c:pt idx="184">
                  <c:v>18500</c:v>
                </c:pt>
                <c:pt idx="185">
                  <c:v>18600</c:v>
                </c:pt>
                <c:pt idx="186">
                  <c:v>18700</c:v>
                </c:pt>
                <c:pt idx="187">
                  <c:v>18800</c:v>
                </c:pt>
                <c:pt idx="188">
                  <c:v>18900</c:v>
                </c:pt>
                <c:pt idx="189">
                  <c:v>19000</c:v>
                </c:pt>
                <c:pt idx="190">
                  <c:v>19100</c:v>
                </c:pt>
                <c:pt idx="191">
                  <c:v>19200</c:v>
                </c:pt>
                <c:pt idx="192">
                  <c:v>19300</c:v>
                </c:pt>
                <c:pt idx="193">
                  <c:v>19400</c:v>
                </c:pt>
                <c:pt idx="194">
                  <c:v>19500</c:v>
                </c:pt>
                <c:pt idx="195">
                  <c:v>19600</c:v>
                </c:pt>
                <c:pt idx="196">
                  <c:v>19700</c:v>
                </c:pt>
                <c:pt idx="197">
                  <c:v>19800</c:v>
                </c:pt>
                <c:pt idx="198">
                  <c:v>19900</c:v>
                </c:pt>
                <c:pt idx="199">
                  <c:v>20000</c:v>
                </c:pt>
              </c:numCache>
            </c:numRef>
          </c:xVal>
          <c:yVal>
            <c:numRef>
              <c:f>Total!$BJ$2:$BJ$201</c:f>
              <c:numCache>
                <c:formatCode>General</c:formatCode>
                <c:ptCount val="200"/>
              </c:numCache>
            </c:numRef>
          </c:yVal>
          <c:smooth val="1"/>
        </c:ser>
        <c:dLbls>
          <c:showLegendKey val="0"/>
          <c:showVal val="0"/>
          <c:showCatName val="0"/>
          <c:showSerName val="0"/>
          <c:showPercent val="0"/>
          <c:showBubbleSize val="0"/>
        </c:dLbls>
        <c:axId val="165198424"/>
        <c:axId val="162627592"/>
      </c:scatterChart>
      <c:valAx>
        <c:axId val="165198424"/>
        <c:scaling>
          <c:orientation val="minMax"/>
          <c:max val="200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ru-RU" dirty="0" smtClean="0"/>
                  <a:t>Поколения</a:t>
                </a:r>
                <a:endParaRPr lang="ru-RU"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2627592"/>
        <c:crosses val="autoZero"/>
        <c:crossBetween val="midCat"/>
      </c:valAx>
      <c:valAx>
        <c:axId val="162627592"/>
        <c:scaling>
          <c:logBase val="10"/>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ru-RU" dirty="0" smtClean="0"/>
                  <a:t>Число клеток</a:t>
                </a:r>
                <a:endParaRPr lang="ru-RU"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ru-RU"/>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5198424"/>
        <c:crosses val="autoZero"/>
        <c:crossBetween val="midCat"/>
      </c:valAx>
      <c:spPr>
        <a:noFill/>
        <a:ln>
          <a:noFill/>
        </a:ln>
        <a:effectLst/>
      </c:spPr>
    </c:plotArea>
    <c:legend>
      <c:legendPos val="b"/>
      <c:layout>
        <c:manualLayout>
          <c:xMode val="edge"/>
          <c:yMode val="edge"/>
          <c:x val="0.80151511161439282"/>
          <c:y val="2.7745778934917253E-2"/>
          <c:w val="0.1761297798377752"/>
          <c:h val="0.9491916011613948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ru-RU" b="1" dirty="0"/>
              <a:t>Средние по времени доли биомасс </a:t>
            </a:r>
            <a:r>
              <a:rPr lang="ru-RU" b="1" dirty="0" err="1"/>
              <a:t>экогрупп</a:t>
            </a:r>
            <a:r>
              <a:rPr lang="ru-RU" b="1" dirty="0"/>
              <a:t>. Без хемотаксиса</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1514391951006124"/>
          <c:y val="0.25414370078740156"/>
          <c:w val="0.85430052493438324"/>
          <c:h val="0.39757290755322244"/>
        </c:manualLayout>
      </c:layout>
      <c:barChart>
        <c:barDir val="col"/>
        <c:grouping val="percentStacked"/>
        <c:varyColors val="0"/>
        <c:ser>
          <c:idx val="0"/>
          <c:order val="0"/>
          <c:tx>
            <c:strRef>
              <c:f>'Доли биомасс экогрупп ср.вр.'!$A$2</c:f>
              <c:strCache>
                <c:ptCount val="1"/>
                <c:pt idx="0">
                  <c:v>1_эдификаторы</c:v>
                </c:pt>
              </c:strCache>
            </c:strRef>
          </c:tx>
          <c:spPr>
            <a:solidFill>
              <a:schemeClr val="accent1"/>
            </a:solidFill>
            <a:ln>
              <a:noFill/>
            </a:ln>
            <a:effectLst/>
          </c:spPr>
          <c:invertIfNegative val="0"/>
          <c:cat>
            <c:numRef>
              <c:f>'Доли биомасс экогрупп ср.вр.'!$B$1:$K$1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ср.вр.'!$B$2:$K$2</c:f>
              <c:numCache>
                <c:formatCode>General</c:formatCode>
                <c:ptCount val="10"/>
                <c:pt idx="0">
                  <c:v>2928883985.0689101</c:v>
                </c:pt>
                <c:pt idx="1">
                  <c:v>1851822209.1577699</c:v>
                </c:pt>
                <c:pt idx="2">
                  <c:v>945733919.71253204</c:v>
                </c:pt>
                <c:pt idx="3">
                  <c:v>441621433.00689399</c:v>
                </c:pt>
                <c:pt idx="4">
                  <c:v>205813888.66678101</c:v>
                </c:pt>
                <c:pt idx="5">
                  <c:v>95916743.694033802</c:v>
                </c:pt>
                <c:pt idx="6">
                  <c:v>44700119.039846897</c:v>
                </c:pt>
                <c:pt idx="7">
                  <c:v>20831176.880726799</c:v>
                </c:pt>
                <c:pt idx="8">
                  <c:v>9703989.7114853207</c:v>
                </c:pt>
                <c:pt idx="9">
                  <c:v>4434630.8087800704</c:v>
                </c:pt>
              </c:numCache>
            </c:numRef>
          </c:val>
        </c:ser>
        <c:ser>
          <c:idx val="1"/>
          <c:order val="1"/>
          <c:tx>
            <c:strRef>
              <c:f>'Доли биомасс экогрупп ср.вр.'!$A$3</c:f>
              <c:strCache>
                <c:ptCount val="1"/>
                <c:pt idx="0">
                  <c:v>2_продуценты</c:v>
                </c:pt>
              </c:strCache>
            </c:strRef>
          </c:tx>
          <c:spPr>
            <a:solidFill>
              <a:schemeClr val="accent2"/>
            </a:solidFill>
            <a:ln>
              <a:noFill/>
            </a:ln>
            <a:effectLst/>
          </c:spPr>
          <c:invertIfNegative val="0"/>
          <c:cat>
            <c:numRef>
              <c:f>'Доли биомасс экогрупп ср.вр.'!$B$1:$K$1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ср.вр.'!$B$3:$K$3</c:f>
              <c:numCache>
                <c:formatCode>General</c:formatCode>
                <c:ptCount val="10"/>
                <c:pt idx="0">
                  <c:v>54.085875528891599</c:v>
                </c:pt>
                <c:pt idx="1">
                  <c:v>57.971647552889102</c:v>
                </c:pt>
                <c:pt idx="2">
                  <c:v>50.344893448058102</c:v>
                </c:pt>
                <c:pt idx="3">
                  <c:v>39.825135506788698</c:v>
                </c:pt>
                <c:pt idx="4">
                  <c:v>31.3790862172403</c:v>
                </c:pt>
                <c:pt idx="5">
                  <c:v>24.6641865803599</c:v>
                </c:pt>
                <c:pt idx="6">
                  <c:v>19.354231228291699</c:v>
                </c:pt>
                <c:pt idx="7">
                  <c:v>15.1851380644142</c:v>
                </c:pt>
                <c:pt idx="8">
                  <c:v>11.9122430217871</c:v>
                </c:pt>
                <c:pt idx="9">
                  <c:v>8.9043616671929193</c:v>
                </c:pt>
              </c:numCache>
            </c:numRef>
          </c:val>
        </c:ser>
        <c:ser>
          <c:idx val="2"/>
          <c:order val="2"/>
          <c:tx>
            <c:strRef>
              <c:f>'Доли биомасс экогрупп ср.вр.'!$A$4</c:f>
              <c:strCache>
                <c:ptCount val="1"/>
                <c:pt idx="0">
                  <c:v>3_квазикомменсалы</c:v>
                </c:pt>
              </c:strCache>
            </c:strRef>
          </c:tx>
          <c:spPr>
            <a:solidFill>
              <a:schemeClr val="accent3"/>
            </a:solidFill>
            <a:ln>
              <a:noFill/>
            </a:ln>
            <a:effectLst/>
          </c:spPr>
          <c:invertIfNegative val="0"/>
          <c:cat>
            <c:numRef>
              <c:f>'Доли биомасс экогрупп ср.вр.'!$B$1:$K$1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ср.вр.'!$B$4:$K$4</c:f>
              <c:numCache>
                <c:formatCode>General</c:formatCode>
                <c:ptCount val="10"/>
                <c:pt idx="0">
                  <c:v>860577562.954741</c:v>
                </c:pt>
                <c:pt idx="1">
                  <c:v>637543670.11356604</c:v>
                </c:pt>
                <c:pt idx="2">
                  <c:v>388313935.260077</c:v>
                </c:pt>
                <c:pt idx="3">
                  <c:v>222540924.43426999</c:v>
                </c:pt>
                <c:pt idx="4">
                  <c:v>130274685.79575799</c:v>
                </c:pt>
                <c:pt idx="5">
                  <c:v>78252358.122434393</c:v>
                </c:pt>
                <c:pt idx="6">
                  <c:v>48383926.698779002</c:v>
                </c:pt>
                <c:pt idx="7">
                  <c:v>30878944.771192499</c:v>
                </c:pt>
                <c:pt idx="8">
                  <c:v>20341321.2082843</c:v>
                </c:pt>
                <c:pt idx="9">
                  <c:v>13272996.386799799</c:v>
                </c:pt>
              </c:numCache>
            </c:numRef>
          </c:val>
        </c:ser>
        <c:ser>
          <c:idx val="3"/>
          <c:order val="3"/>
          <c:tx>
            <c:strRef>
              <c:f>'Доли биомасс экогрупп ср.вр.'!$A$5</c:f>
              <c:strCache>
                <c:ptCount val="1"/>
                <c:pt idx="0">
                  <c:v>4_квазимутуалисты</c:v>
                </c:pt>
              </c:strCache>
            </c:strRef>
          </c:tx>
          <c:spPr>
            <a:solidFill>
              <a:schemeClr val="accent4"/>
            </a:solidFill>
            <a:ln>
              <a:noFill/>
            </a:ln>
            <a:effectLst/>
          </c:spPr>
          <c:invertIfNegative val="0"/>
          <c:cat>
            <c:numRef>
              <c:f>'Доли биомасс экогрупп ср.вр.'!$B$1:$K$1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ср.вр.'!$B$5:$K$5</c:f>
              <c:numCache>
                <c:formatCode>General</c:formatCode>
                <c:ptCount val="10"/>
                <c:pt idx="0">
                  <c:v>104263.05921654501</c:v>
                </c:pt>
                <c:pt idx="1">
                  <c:v>83536.880569340006</c:v>
                </c:pt>
                <c:pt idx="2">
                  <c:v>54888.4351931165</c:v>
                </c:pt>
                <c:pt idx="3">
                  <c:v>33418.0023112251</c:v>
                </c:pt>
                <c:pt idx="4">
                  <c:v>20714.4160725607</c:v>
                </c:pt>
                <c:pt idx="5">
                  <c:v>13135.037911004099</c:v>
                </c:pt>
                <c:pt idx="6">
                  <c:v>8543.5543881433496</c:v>
                </c:pt>
                <c:pt idx="7">
                  <c:v>5712.0650259551603</c:v>
                </c:pt>
                <c:pt idx="8">
                  <c:v>3924.0503471739798</c:v>
                </c:pt>
                <c:pt idx="9">
                  <c:v>2653.5385173034401</c:v>
                </c:pt>
              </c:numCache>
            </c:numRef>
          </c:val>
        </c:ser>
        <c:dLbls>
          <c:showLegendKey val="0"/>
          <c:showVal val="0"/>
          <c:showCatName val="0"/>
          <c:showSerName val="0"/>
          <c:showPercent val="0"/>
          <c:showBubbleSize val="0"/>
        </c:dLbls>
        <c:gapWidth val="150"/>
        <c:overlap val="100"/>
        <c:axId val="225783576"/>
        <c:axId val="225783968"/>
      </c:barChart>
      <c:catAx>
        <c:axId val="22578357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ru-RU" sz="1200" b="1"/>
                  <a:t>Ячейки</a:t>
                </a:r>
              </a:p>
            </c:rich>
          </c:tx>
          <c:layout>
            <c:manualLayout>
              <c:xMode val="edge"/>
              <c:yMode val="edge"/>
              <c:x val="0.41162051618547685"/>
              <c:y val="0.75316746864975215"/>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225783968"/>
        <c:crosses val="autoZero"/>
        <c:auto val="1"/>
        <c:lblAlgn val="ctr"/>
        <c:lblOffset val="100"/>
        <c:noMultiLvlLbl val="0"/>
      </c:catAx>
      <c:valAx>
        <c:axId val="225783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225783576"/>
        <c:crosses val="autoZero"/>
        <c:crossBetween val="between"/>
      </c:valAx>
      <c:spPr>
        <a:noFill/>
        <a:ln>
          <a:noFill/>
        </a:ln>
        <a:effectLst/>
      </c:spPr>
    </c:plotArea>
    <c:legend>
      <c:legendPos val="b"/>
      <c:layout>
        <c:manualLayout>
          <c:xMode val="edge"/>
          <c:yMode val="edge"/>
          <c:x val="5.2015310586176734E-2"/>
          <c:y val="0.81173228346456694"/>
          <c:w val="0.91263604549431321"/>
          <c:h val="0.1604899387576553"/>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ru-RU" b="1" dirty="0"/>
              <a:t>Средние по времени доли биомасс </a:t>
            </a:r>
            <a:r>
              <a:rPr lang="ru-RU" b="1" dirty="0" err="1"/>
              <a:t>экогрупп</a:t>
            </a:r>
            <a:r>
              <a:rPr lang="ru-RU" b="1" dirty="0"/>
              <a:t>. </a:t>
            </a:r>
          </a:p>
          <a:p>
            <a:pPr>
              <a:defRPr b="1"/>
            </a:pPr>
            <a:r>
              <a:rPr lang="ru-RU" b="1" dirty="0"/>
              <a:t>С хемотаксисом</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11514391951006124"/>
          <c:y val="0.25414370078740156"/>
          <c:w val="0.85430052493438324"/>
          <c:h val="0.37131306503353745"/>
        </c:manualLayout>
      </c:layout>
      <c:barChart>
        <c:barDir val="col"/>
        <c:grouping val="percentStacked"/>
        <c:varyColors val="0"/>
        <c:ser>
          <c:idx val="0"/>
          <c:order val="0"/>
          <c:tx>
            <c:strRef>
              <c:f>'Доли биомасс экогрупп ср.вр.'!$N$2</c:f>
              <c:strCache>
                <c:ptCount val="1"/>
                <c:pt idx="0">
                  <c:v>1_эдификаторы</c:v>
                </c:pt>
              </c:strCache>
            </c:strRef>
          </c:tx>
          <c:spPr>
            <a:solidFill>
              <a:schemeClr val="accent1"/>
            </a:solidFill>
            <a:ln>
              <a:noFill/>
            </a:ln>
            <a:effectLst/>
          </c:spPr>
          <c:invertIfNegative val="0"/>
          <c:cat>
            <c:numRef>
              <c:f>'Доли биомасс экогрупп ср.вр.'!$O$1:$X$1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ср.вр.'!$O$2:$X$2</c:f>
              <c:numCache>
                <c:formatCode>0.00E+00</c:formatCode>
                <c:ptCount val="10"/>
                <c:pt idx="0">
                  <c:v>763701.62283312203</c:v>
                </c:pt>
                <c:pt idx="1">
                  <c:v>4141604.9436177099</c:v>
                </c:pt>
                <c:pt idx="2">
                  <c:v>15747457.392283199</c:v>
                </c:pt>
                <c:pt idx="3">
                  <c:v>44146542.6703192</c:v>
                </c:pt>
                <c:pt idx="4">
                  <c:v>90953153.332190394</c:v>
                </c:pt>
                <c:pt idx="5">
                  <c:v>149743790.565795</c:v>
                </c:pt>
                <c:pt idx="6">
                  <c:v>190101754.08092701</c:v>
                </c:pt>
                <c:pt idx="7">
                  <c:v>205296809.97622901</c:v>
                </c:pt>
                <c:pt idx="8">
                  <c:v>186968837.91584501</c:v>
                </c:pt>
                <c:pt idx="9">
                  <c:v>713843613.25164497</c:v>
                </c:pt>
              </c:numCache>
            </c:numRef>
          </c:val>
        </c:ser>
        <c:ser>
          <c:idx val="1"/>
          <c:order val="1"/>
          <c:tx>
            <c:strRef>
              <c:f>'Доли биомасс экогрупп ср.вр.'!$N$3</c:f>
              <c:strCache>
                <c:ptCount val="1"/>
                <c:pt idx="0">
                  <c:v>2_продуценты</c:v>
                </c:pt>
              </c:strCache>
            </c:strRef>
          </c:tx>
          <c:spPr>
            <a:solidFill>
              <a:schemeClr val="accent2"/>
            </a:solidFill>
            <a:ln>
              <a:noFill/>
            </a:ln>
            <a:effectLst/>
          </c:spPr>
          <c:invertIfNegative val="0"/>
          <c:cat>
            <c:numRef>
              <c:f>'Доли биомасс экогрупп ср.вр.'!$O$1:$X$1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ср.вр.'!$O$3:$X$3</c:f>
              <c:numCache>
                <c:formatCode>0.00E+00</c:formatCode>
                <c:ptCount val="10"/>
                <c:pt idx="0">
                  <c:v>0</c:v>
                </c:pt>
                <c:pt idx="1">
                  <c:v>0</c:v>
                </c:pt>
                <c:pt idx="2">
                  <c:v>4.8401941900852501E-2</c:v>
                </c:pt>
                <c:pt idx="3">
                  <c:v>2.54231932428165</c:v>
                </c:pt>
                <c:pt idx="4">
                  <c:v>61.798230496789799</c:v>
                </c:pt>
                <c:pt idx="5">
                  <c:v>2024.51866218292</c:v>
                </c:pt>
                <c:pt idx="6">
                  <c:v>1709.2143702768101</c:v>
                </c:pt>
                <c:pt idx="7">
                  <c:v>824.16692682875396</c:v>
                </c:pt>
                <c:pt idx="8">
                  <c:v>396.31506499315799</c:v>
                </c:pt>
                <c:pt idx="9">
                  <c:v>149.504666266708</c:v>
                </c:pt>
              </c:numCache>
            </c:numRef>
          </c:val>
        </c:ser>
        <c:ser>
          <c:idx val="2"/>
          <c:order val="2"/>
          <c:tx>
            <c:strRef>
              <c:f>'Доли биомасс экогрупп ср.вр.'!$N$4</c:f>
              <c:strCache>
                <c:ptCount val="1"/>
                <c:pt idx="0">
                  <c:v>3_квазикомменсалы</c:v>
                </c:pt>
              </c:strCache>
            </c:strRef>
          </c:tx>
          <c:spPr>
            <a:solidFill>
              <a:schemeClr val="accent3"/>
            </a:solidFill>
            <a:ln>
              <a:noFill/>
            </a:ln>
            <a:effectLst/>
          </c:spPr>
          <c:invertIfNegative val="0"/>
          <c:cat>
            <c:numRef>
              <c:f>'Доли биомасс экогрупп ср.вр.'!$O$1:$X$1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ср.вр.'!$O$4:$X$4</c:f>
              <c:numCache>
                <c:formatCode>0.00E+00</c:formatCode>
                <c:ptCount val="10"/>
                <c:pt idx="0">
                  <c:v>8.4601799810546205E-2</c:v>
                </c:pt>
                <c:pt idx="1">
                  <c:v>7.66392735501526</c:v>
                </c:pt>
                <c:pt idx="2">
                  <c:v>267.79393340174698</c:v>
                </c:pt>
                <c:pt idx="3">
                  <c:v>5491.7459928849503</c:v>
                </c:pt>
                <c:pt idx="4">
                  <c:v>96977.145332596498</c:v>
                </c:pt>
                <c:pt idx="5">
                  <c:v>2875788.6865709801</c:v>
                </c:pt>
                <c:pt idx="6">
                  <c:v>4747673.4054847704</c:v>
                </c:pt>
                <c:pt idx="7">
                  <c:v>5204248.6456878996</c:v>
                </c:pt>
                <c:pt idx="8">
                  <c:v>6470308.6216461398</c:v>
                </c:pt>
                <c:pt idx="9">
                  <c:v>10000888.5261204</c:v>
                </c:pt>
              </c:numCache>
            </c:numRef>
          </c:val>
        </c:ser>
        <c:ser>
          <c:idx val="3"/>
          <c:order val="3"/>
          <c:tx>
            <c:strRef>
              <c:f>'Доли биомасс экогрупп ср.вр.'!$N$5</c:f>
              <c:strCache>
                <c:ptCount val="1"/>
                <c:pt idx="0">
                  <c:v>4_квазимутуалисты</c:v>
                </c:pt>
              </c:strCache>
            </c:strRef>
          </c:tx>
          <c:spPr>
            <a:solidFill>
              <a:schemeClr val="accent4"/>
            </a:solidFill>
            <a:ln>
              <a:noFill/>
            </a:ln>
            <a:effectLst/>
          </c:spPr>
          <c:invertIfNegative val="0"/>
          <c:cat>
            <c:numRef>
              <c:f>'Доли биомасс экогрупп ср.вр.'!$O$1:$X$1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'Доли биомасс экогрупп ср.вр.'!$O$5:$X$5</c:f>
              <c:numCache>
                <c:formatCode>0.00E+00</c:formatCode>
                <c:ptCount val="10"/>
                <c:pt idx="0">
                  <c:v>0</c:v>
                </c:pt>
                <c:pt idx="1">
                  <c:v>0.87312366592990198</c:v>
                </c:pt>
                <c:pt idx="2">
                  <c:v>32.021644526891897</c:v>
                </c:pt>
                <c:pt idx="3">
                  <c:v>679.42935414693102</c:v>
                </c:pt>
                <c:pt idx="4">
                  <c:v>13521.2156468266</c:v>
                </c:pt>
                <c:pt idx="5">
                  <c:v>416614.460649368</c:v>
                </c:pt>
                <c:pt idx="6">
                  <c:v>473192.35497309698</c:v>
                </c:pt>
                <c:pt idx="7">
                  <c:v>326292.54544144799</c:v>
                </c:pt>
                <c:pt idx="8">
                  <c:v>236508.14864674699</c:v>
                </c:pt>
                <c:pt idx="9">
                  <c:v>151971.35740563599</c:v>
                </c:pt>
              </c:numCache>
            </c:numRef>
          </c:val>
        </c:ser>
        <c:dLbls>
          <c:showLegendKey val="0"/>
          <c:showVal val="0"/>
          <c:showCatName val="0"/>
          <c:showSerName val="0"/>
          <c:showPercent val="0"/>
          <c:showBubbleSize val="0"/>
        </c:dLbls>
        <c:gapWidth val="150"/>
        <c:overlap val="100"/>
        <c:axId val="225784752"/>
        <c:axId val="230404360"/>
      </c:barChart>
      <c:catAx>
        <c:axId val="22578475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ru-RU" sz="1200" b="1"/>
                  <a:t>Ячейки</a:t>
                </a:r>
              </a:p>
            </c:rich>
          </c:tx>
          <c:layout>
            <c:manualLayout>
              <c:xMode val="edge"/>
              <c:yMode val="edge"/>
              <c:x val="0.41162051618547685"/>
              <c:y val="0.7269076261300669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230404360"/>
        <c:crosses val="autoZero"/>
        <c:auto val="1"/>
        <c:lblAlgn val="ctr"/>
        <c:lblOffset val="100"/>
        <c:noMultiLvlLbl val="0"/>
      </c:catAx>
      <c:valAx>
        <c:axId val="230404360"/>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ru-RU"/>
          </a:p>
        </c:txPr>
        <c:crossAx val="225784752"/>
        <c:crosses val="autoZero"/>
        <c:crossBetween val="between"/>
      </c:valAx>
      <c:spPr>
        <a:noFill/>
        <a:ln>
          <a:noFill/>
        </a:ln>
        <a:effectLst/>
      </c:spPr>
    </c:plotArea>
    <c:legend>
      <c:legendPos val="b"/>
      <c:layout>
        <c:manualLayout>
          <c:xMode val="edge"/>
          <c:yMode val="edge"/>
          <c:x val="3.3497375328083986E-2"/>
          <c:y val="0.7669539224263634"/>
          <c:w val="0.9413385826771653"/>
          <c:h val="0.2052682997958588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ru-RU" sz="1600" b="1" dirty="0" smtClean="0"/>
              <a:t>Видовое богатство (усреднённое по запускам)</a:t>
            </a:r>
            <a:endParaRPr lang="ru-RU"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scatterChart>
        <c:scatterStyle val="smoothMarker"/>
        <c:varyColors val="0"/>
        <c:ser>
          <c:idx val="1"/>
          <c:order val="0"/>
          <c:tx>
            <c:v>chemon</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6.4965283594869789E-3"/>
                  <c:y val="3.01272236803733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6.7621823867761208E-2"/>
                  <c:y val="4.4016112569262175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'[2]SR and BM'!$A$4:$A$13</c:f>
              <c:strCache>
                <c:ptCount val="10"/>
                <c:pt idx="0">
                  <c:v>1 ячейка</c:v>
                </c:pt>
                <c:pt idx="1">
                  <c:v>2 ячейка</c:v>
                </c:pt>
                <c:pt idx="2">
                  <c:v>3 ячейка</c:v>
                </c:pt>
                <c:pt idx="3">
                  <c:v>4 ячейка</c:v>
                </c:pt>
                <c:pt idx="4">
                  <c:v>5 ячейка</c:v>
                </c:pt>
                <c:pt idx="5">
                  <c:v>6 ячейка</c:v>
                </c:pt>
                <c:pt idx="6">
                  <c:v>7 ячейка</c:v>
                </c:pt>
                <c:pt idx="7">
                  <c:v>8 ячейка</c:v>
                </c:pt>
                <c:pt idx="8">
                  <c:v>9 ячейка</c:v>
                </c:pt>
                <c:pt idx="9">
                  <c:v>10 ячейка</c:v>
                </c:pt>
              </c:strCache>
            </c:strRef>
          </c:xVal>
          <c:yVal>
            <c:numRef>
              <c:f>'[2]SR and BM'!$B$4:$B$13</c:f>
              <c:numCache>
                <c:formatCode>General</c:formatCode>
                <c:ptCount val="10"/>
                <c:pt idx="0">
                  <c:v>4.4590789473684183</c:v>
                </c:pt>
                <c:pt idx="1">
                  <c:v>4.7864789473684173</c:v>
                </c:pt>
                <c:pt idx="2">
                  <c:v>4.8194894736842073</c:v>
                </c:pt>
                <c:pt idx="3">
                  <c:v>4.6936736842105224</c:v>
                </c:pt>
                <c:pt idx="4">
                  <c:v>4.5233263157894692</c:v>
                </c:pt>
                <c:pt idx="5">
                  <c:v>4.1774789473684173</c:v>
                </c:pt>
                <c:pt idx="6">
                  <c:v>4.1046789473684164</c:v>
                </c:pt>
                <c:pt idx="7">
                  <c:v>4.3966842105263133</c:v>
                </c:pt>
                <c:pt idx="8">
                  <c:v>4.802499999999994</c:v>
                </c:pt>
                <c:pt idx="9">
                  <c:v>4.8847789473684173</c:v>
                </c:pt>
              </c:numCache>
            </c:numRef>
          </c:yVal>
          <c:smooth val="1"/>
        </c:ser>
        <c:ser>
          <c:idx val="0"/>
          <c:order val="1"/>
          <c:tx>
            <c:v>chemoff</c:v>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0052083915042535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4.4094637106531893E-2"/>
                  <c:y val="-3.9317220764071181E-2"/>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4.4094637106532032E-2"/>
                  <c:y val="-6.709499854184895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4.4094637106531893E-2"/>
                  <c:y val="-4.39468503937007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9.3267213938683202E-2"/>
                  <c:y val="5.3275371828521392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'[1]SR and BM'!$A$4:$A$13</c:f>
              <c:strCache>
                <c:ptCount val="10"/>
                <c:pt idx="0">
                  <c:v>1 ячейка</c:v>
                </c:pt>
                <c:pt idx="1">
                  <c:v>2 ячейка</c:v>
                </c:pt>
                <c:pt idx="2">
                  <c:v>3 ячейка</c:v>
                </c:pt>
                <c:pt idx="3">
                  <c:v>4 ячейка</c:v>
                </c:pt>
                <c:pt idx="4">
                  <c:v>5 ячейка</c:v>
                </c:pt>
                <c:pt idx="5">
                  <c:v>6 ячейка</c:v>
                </c:pt>
                <c:pt idx="6">
                  <c:v>7 ячейка</c:v>
                </c:pt>
                <c:pt idx="7">
                  <c:v>8 ячейка</c:v>
                </c:pt>
                <c:pt idx="8">
                  <c:v>9 ячейка</c:v>
                </c:pt>
                <c:pt idx="9">
                  <c:v>10 ячейка</c:v>
                </c:pt>
              </c:strCache>
            </c:strRef>
          </c:xVal>
          <c:yVal>
            <c:numRef>
              <c:f>'[1]SR and BM'!$B$4:$B$13</c:f>
              <c:numCache>
                <c:formatCode>General</c:formatCode>
                <c:ptCount val="10"/>
                <c:pt idx="0">
                  <c:v>12.511499999999986</c:v>
                </c:pt>
                <c:pt idx="1">
                  <c:v>12.678899999999974</c:v>
                </c:pt>
                <c:pt idx="2">
                  <c:v>12.890399999999969</c:v>
                </c:pt>
                <c:pt idx="3">
                  <c:v>13.024499999999982</c:v>
                </c:pt>
                <c:pt idx="4">
                  <c:v>13.063499999999978</c:v>
                </c:pt>
                <c:pt idx="5">
                  <c:v>13.029399999999978</c:v>
                </c:pt>
                <c:pt idx="6">
                  <c:v>12.926199999999971</c:v>
                </c:pt>
                <c:pt idx="7">
                  <c:v>12.707199999999983</c:v>
                </c:pt>
                <c:pt idx="8">
                  <c:v>12.424499999999984</c:v>
                </c:pt>
                <c:pt idx="9">
                  <c:v>11.681399999999982</c:v>
                </c:pt>
              </c:numCache>
            </c:numRef>
          </c:yVal>
          <c:smooth val="1"/>
        </c:ser>
        <c:dLbls>
          <c:dLblPos val="t"/>
          <c:showLegendKey val="0"/>
          <c:showVal val="1"/>
          <c:showCatName val="0"/>
          <c:showSerName val="0"/>
          <c:showPercent val="0"/>
          <c:showBubbleSize val="0"/>
        </c:dLbls>
        <c:axId val="6548120"/>
        <c:axId val="75319896"/>
      </c:scatterChart>
      <c:valAx>
        <c:axId val="6548120"/>
        <c:scaling>
          <c:orientation val="minMax"/>
          <c:max val="10"/>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ru-RU" sz="1400" b="1" dirty="0" smtClean="0"/>
                  <a:t>Ячейки</a:t>
                </a:r>
                <a:endParaRPr lang="ru-RU" sz="1400" b="1"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75319896"/>
        <c:crosses val="autoZero"/>
        <c:crossBetween val="midCat"/>
      </c:valAx>
      <c:valAx>
        <c:axId val="75319896"/>
        <c:scaling>
          <c:orientation val="minMax"/>
          <c:max val="13.5"/>
          <c:min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ru-RU" sz="1400" b="1" dirty="0" smtClean="0"/>
                  <a:t>Количество видов</a:t>
                </a:r>
                <a:endParaRPr lang="ru-RU" sz="1400" b="1" dirty="0"/>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654812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ru-RU" sz="1600" b="1" dirty="0" smtClean="0"/>
              <a:t>Биомасса (усреднённая по запускам)</a:t>
            </a:r>
            <a:endParaRPr lang="ru-RU"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scatterChart>
        <c:scatterStyle val="smoothMarker"/>
        <c:varyColors val="0"/>
        <c:ser>
          <c:idx val="1"/>
          <c:order val="0"/>
          <c:tx>
            <c:v>chemon</c:v>
          </c:tx>
          <c:spPr>
            <a:ln w="19050"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1.4013163966318557E-2"/>
                  <c:y val="-3.931722076407120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2.9015508082586725E-2"/>
                  <c:y val="-5.7835739282589678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6.8396661387790658E-2"/>
                  <c:y val="-1.6169072615922923E-2"/>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8.3872849227179941E-3"/>
                  <c:y val="0.11809018664333625"/>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2.761405879117431E-3"/>
                  <c:y val="0.11809018664333625"/>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7.9648419474991849E-2"/>
                  <c:y val="-0.11802092446777494"/>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7.5897833445924878E-2"/>
                  <c:y val="-0.26153944298629339"/>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8.6263478668541962E-2"/>
                  <c:y val="-8.5613517060367447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'[2]SR and BM'!$A$17:$A$26</c:f>
              <c:strCache>
                <c:ptCount val="10"/>
                <c:pt idx="0">
                  <c:v>1 ячейка</c:v>
                </c:pt>
                <c:pt idx="1">
                  <c:v>2 ячейка</c:v>
                </c:pt>
                <c:pt idx="2">
                  <c:v>3 ячейка</c:v>
                </c:pt>
                <c:pt idx="3">
                  <c:v>4 ячейка</c:v>
                </c:pt>
                <c:pt idx="4">
                  <c:v>5 ячейка</c:v>
                </c:pt>
                <c:pt idx="5">
                  <c:v>6 ячейка</c:v>
                </c:pt>
                <c:pt idx="6">
                  <c:v>7 ячейка</c:v>
                </c:pt>
                <c:pt idx="7">
                  <c:v>8 ячейка</c:v>
                </c:pt>
                <c:pt idx="8">
                  <c:v>9 ячейка</c:v>
                </c:pt>
                <c:pt idx="9">
                  <c:v>10 ячейка</c:v>
                </c:pt>
              </c:strCache>
            </c:strRef>
          </c:xVal>
          <c:yVal>
            <c:numRef>
              <c:f>'[2]SR and BM'!$B$17:$B$26</c:f>
              <c:numCache>
                <c:formatCode>0.00E+00</c:formatCode>
                <c:ptCount val="10"/>
                <c:pt idx="0">
                  <c:v>1988617707.3627923</c:v>
                </c:pt>
                <c:pt idx="1">
                  <c:v>1000119672.3273981</c:v>
                </c:pt>
                <c:pt idx="2">
                  <c:v>485170730.10155588</c:v>
                </c:pt>
                <c:pt idx="3">
                  <c:v>156306139.93848941</c:v>
                </c:pt>
                <c:pt idx="4">
                  <c:v>105802376.69506814</c:v>
                </c:pt>
                <c:pt idx="5">
                  <c:v>116203546.57881528</c:v>
                </c:pt>
                <c:pt idx="6">
                  <c:v>111325560.74282375</c:v>
                </c:pt>
                <c:pt idx="7">
                  <c:v>106588413.82703072</c:v>
                </c:pt>
                <c:pt idx="8">
                  <c:v>250239586.84157741</c:v>
                </c:pt>
                <c:pt idx="9">
                  <c:v>248862952.36158592</c:v>
                </c:pt>
              </c:numCache>
            </c:numRef>
          </c:yVal>
          <c:smooth val="1"/>
        </c:ser>
        <c:ser>
          <c:idx val="0"/>
          <c:order val="1"/>
          <c:tx>
            <c:v>chemoff</c:v>
          </c:tx>
          <c:spPr>
            <a:ln w="190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5.2274900236626365E-3"/>
                  <c:y val="6.9790755322251385E-3"/>
                </c:manualLayout>
              </c:layout>
              <c:dLblPos val="r"/>
              <c:showLegendKey val="0"/>
              <c:showVal val="1"/>
              <c:showCatName val="0"/>
              <c:showSerName val="0"/>
              <c:showPercent val="0"/>
              <c:showBubbleSize val="0"/>
              <c:extLst>
                <c:ext xmlns:c15="http://schemas.microsoft.com/office/drawing/2012/chart" uri="{CE6537A1-D6FC-4f65-9D91-7224C49458BB}"/>
              </c:extLst>
            </c:dLbl>
            <c:dLbl>
              <c:idx val="1"/>
              <c:layout>
                <c:manualLayout>
                  <c:x val="-2.012410895895397E-2"/>
                  <c:y val="-4.8576480023330419E-2"/>
                </c:manualLayout>
              </c:layout>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1.7276026150739598E-2"/>
                  <c:y val="-6.2465368912219307E-2"/>
                </c:manualLayout>
              </c:layout>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4.2697911706184477E-2"/>
                  <c:y val="-0.11802092446777486"/>
                </c:manualLayout>
              </c:layout>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3.8391973155254326E-2"/>
                  <c:y val="-8.0983887430737742E-2"/>
                </c:manualLayout>
              </c:layout>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6.6596232432971192E-2"/>
                  <c:y val="-0.17820610965296013"/>
                </c:manualLayout>
              </c:layout>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3.0890801097120245E-2"/>
                  <c:y val="-5.7835739282589595E-2"/>
                </c:manualLayout>
              </c:layout>
              <c:dLblPos val="r"/>
              <c:showLegendKey val="0"/>
              <c:showVal val="1"/>
              <c:showCatName val="0"/>
              <c:showSerName val="0"/>
              <c:showPercent val="0"/>
              <c:showBubbleSize val="0"/>
              <c:extLst>
                <c:ext xmlns:c15="http://schemas.microsoft.com/office/drawing/2012/chart" uri="{CE6537A1-D6FC-4f65-9D91-7224C49458BB}"/>
              </c:extLst>
            </c:dLbl>
            <c:dLbl>
              <c:idx val="8"/>
              <c:layout>
                <c:manualLayout>
                  <c:x val="-1.6174180759050687E-2"/>
                  <c:y val="3.4756853310002916E-2"/>
                </c:manualLayout>
              </c:layout>
              <c:dLblPos val="r"/>
              <c:showLegendKey val="0"/>
              <c:showVal val="1"/>
              <c:showCatName val="0"/>
              <c:showSerName val="0"/>
              <c:showPercent val="0"/>
              <c:showBubbleSize val="0"/>
              <c:extLst>
                <c:ext xmlns:c15="http://schemas.microsoft.com/office/drawing/2012/chart" uri="{CE6537A1-D6FC-4f65-9D91-7224C49458BB}"/>
              </c:extLst>
            </c:dLbl>
            <c:dLbl>
              <c:idx val="9"/>
              <c:layout>
                <c:manualLayout>
                  <c:x val="1.8752930145335071E-2"/>
                  <c:y val="5.3275371828521434E-2"/>
                </c:manualLayout>
              </c:layout>
              <c:dLblPos val="r"/>
              <c:showLegendKey val="0"/>
              <c:showVal val="1"/>
              <c:showCatName val="0"/>
              <c:showSerName val="0"/>
              <c:showPercent val="0"/>
              <c:showBubbleSize val="0"/>
              <c:extLst>
                <c:ext xmlns:c15="http://schemas.microsoft.com/office/drawing/2012/chart" uri="{CE6537A1-D6FC-4f65-9D91-7224C49458BB}"/>
              </c:extLst>
            </c:dLbl>
            <c:numFmt formatCode="0.00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ru-RU"/>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'[1]SR and BM'!$A$17:$A$26</c:f>
              <c:strCache>
                <c:ptCount val="10"/>
                <c:pt idx="0">
                  <c:v>1 ячейка</c:v>
                </c:pt>
                <c:pt idx="1">
                  <c:v>2 ячейка</c:v>
                </c:pt>
                <c:pt idx="2">
                  <c:v>3 ячейка</c:v>
                </c:pt>
                <c:pt idx="3">
                  <c:v>4 ячейка</c:v>
                </c:pt>
                <c:pt idx="4">
                  <c:v>5 ячейка</c:v>
                </c:pt>
                <c:pt idx="5">
                  <c:v>6 ячейка</c:v>
                </c:pt>
                <c:pt idx="6">
                  <c:v>7 ячейка</c:v>
                </c:pt>
                <c:pt idx="7">
                  <c:v>8 ячейка</c:v>
                </c:pt>
                <c:pt idx="8">
                  <c:v>9 ячейка</c:v>
                </c:pt>
                <c:pt idx="9">
                  <c:v>10 ячейка</c:v>
                </c:pt>
              </c:strCache>
            </c:strRef>
          </c:xVal>
          <c:yVal>
            <c:numRef>
              <c:f>'[1]SR and BM'!$B$17:$B$26</c:f>
              <c:numCache>
                <c:formatCode>General</c:formatCode>
                <c:ptCount val="10"/>
                <c:pt idx="0">
                  <c:v>3276910651.8431129</c:v>
                </c:pt>
                <c:pt idx="1">
                  <c:v>2286826214.2758994</c:v>
                </c:pt>
                <c:pt idx="2">
                  <c:v>1334131830.9961615</c:v>
                </c:pt>
                <c:pt idx="3">
                  <c:v>761154240.34790659</c:v>
                </c:pt>
                <c:pt idx="4">
                  <c:v>460609742.71107513</c:v>
                </c:pt>
                <c:pt idx="5">
                  <c:v>298669270.19810969</c:v>
                </c:pt>
                <c:pt idx="6">
                  <c:v>206898991.49645045</c:v>
                </c:pt>
                <c:pt idx="7">
                  <c:v>151459186.99783412</c:v>
                </c:pt>
                <c:pt idx="8">
                  <c:v>115274984.21607639</c:v>
                </c:pt>
                <c:pt idx="9">
                  <c:v>85506218.309719786</c:v>
                </c:pt>
              </c:numCache>
            </c:numRef>
          </c:yVal>
          <c:smooth val="1"/>
        </c:ser>
        <c:dLbls>
          <c:dLblPos val="t"/>
          <c:showLegendKey val="0"/>
          <c:showVal val="1"/>
          <c:showCatName val="0"/>
          <c:showSerName val="0"/>
          <c:showPercent val="0"/>
          <c:showBubbleSize val="0"/>
        </c:dLbls>
        <c:axId val="165631160"/>
        <c:axId val="167631464"/>
      </c:scatterChart>
      <c:valAx>
        <c:axId val="165631160"/>
        <c:scaling>
          <c:orientation val="minMax"/>
          <c:max val="10"/>
          <c:min val="1"/>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ru-RU" sz="1400" b="1" dirty="0" smtClean="0"/>
                  <a:t>Ячейки</a:t>
                </a:r>
                <a:endParaRPr lang="ru-RU" sz="1400" b="1" dirty="0"/>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title>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7631464"/>
        <c:crosses val="autoZero"/>
        <c:crossBetween val="midCat"/>
      </c:valAx>
      <c:valAx>
        <c:axId val="1676314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ru-RU" sz="1400" b="1" dirty="0" smtClean="0"/>
                  <a:t>Количество клеток</a:t>
                </a:r>
                <a:endParaRPr lang="ru-RU" sz="1400" b="1" dirty="0"/>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ru-RU"/>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65631160"/>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SRI </a:t>
            </a:r>
            <a:r>
              <a:rPr lang="ru-RU" b="1"/>
              <a:t>при среднем времени добавления фага (спустя 5000 поколений)</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barChart>
        <c:barDir val="col"/>
        <c:grouping val="clustered"/>
        <c:varyColors val="0"/>
        <c:ser>
          <c:idx val="0"/>
          <c:order val="0"/>
          <c:tx>
            <c:v>До заражения</c:v>
          </c:tx>
          <c:spPr>
            <a:solidFill>
              <a:schemeClr val="accent1"/>
            </a:solidFill>
            <a:ln>
              <a:noFill/>
            </a:ln>
            <a:effectLst/>
          </c:spPr>
          <c:invertIfNegative val="0"/>
          <c:errBars>
            <c:errBarType val="both"/>
            <c:errValType val="cust"/>
            <c:noEndCap val="0"/>
            <c:plus>
              <c:numRef>
                <c:f>До_После!$A$10:$A$12</c:f>
                <c:numCache>
                  <c:formatCode>General</c:formatCode>
                  <c:ptCount val="3"/>
                  <c:pt idx="0">
                    <c:v>7.8456869958188236E-4</c:v>
                  </c:pt>
                  <c:pt idx="1">
                    <c:v>1.1305749382209663E-3</c:v>
                  </c:pt>
                  <c:pt idx="2">
                    <c:v>1.0979464300483507E-3</c:v>
                  </c:pt>
                </c:numCache>
              </c:numRef>
            </c:plus>
            <c:minus>
              <c:numRef>
                <c:f>До_После!$B$10:$B$12</c:f>
                <c:numCache>
                  <c:formatCode>General</c:formatCode>
                  <c:ptCount val="3"/>
                  <c:pt idx="0">
                    <c:v>7.8456869958188236E-4</c:v>
                  </c:pt>
                  <c:pt idx="1">
                    <c:v>1.1305749382209663E-3</c:v>
                  </c:pt>
                  <c:pt idx="2">
                    <c:v>1.0979464300483507E-3</c:v>
                  </c:pt>
                </c:numCache>
              </c:numRef>
            </c:minus>
            <c:spPr>
              <a:noFill/>
              <a:ln w="9525" cap="flat" cmpd="sng" algn="ctr">
                <a:solidFill>
                  <a:schemeClr val="tx1">
                    <a:lumMod val="65000"/>
                    <a:lumOff val="35000"/>
                  </a:schemeClr>
                </a:solidFill>
                <a:round/>
              </a:ln>
              <a:effectLst/>
            </c:spPr>
          </c:errBars>
          <c:cat>
            <c:strRef>
              <c:f>До_После!$C$10:$C$12</c:f>
              <c:strCache>
                <c:ptCount val="3"/>
                <c:pt idx="0">
                  <c:v>Добавление в 1.1</c:v>
                </c:pt>
                <c:pt idx="1">
                  <c:v>Добавление в 3.3</c:v>
                </c:pt>
                <c:pt idx="2">
                  <c:v>Добавление в 5.5</c:v>
                </c:pt>
              </c:strCache>
            </c:strRef>
          </c:cat>
          <c:val>
            <c:numRef>
              <c:f>До_После!$D$10:$D$12</c:f>
              <c:numCache>
                <c:formatCode>General</c:formatCode>
                <c:ptCount val="3"/>
                <c:pt idx="0">
                  <c:v>7.0666666666666673E-3</c:v>
                </c:pt>
                <c:pt idx="1">
                  <c:v>7.3333333333333341E-3</c:v>
                </c:pt>
                <c:pt idx="2">
                  <c:v>8.3166666666666667E-3</c:v>
                </c:pt>
              </c:numCache>
            </c:numRef>
          </c:val>
        </c:ser>
        <c:ser>
          <c:idx val="1"/>
          <c:order val="1"/>
          <c:tx>
            <c:v>После заражения</c:v>
          </c:tx>
          <c:spPr>
            <a:solidFill>
              <a:schemeClr val="accent2"/>
            </a:solidFill>
            <a:ln>
              <a:noFill/>
            </a:ln>
            <a:effectLst/>
          </c:spPr>
          <c:invertIfNegative val="0"/>
          <c:errBars>
            <c:errBarType val="both"/>
            <c:errValType val="cust"/>
            <c:noEndCap val="0"/>
            <c:plus>
              <c:numRef>
                <c:f>До_После!$A$15:$A$17</c:f>
                <c:numCache>
                  <c:formatCode>General</c:formatCode>
                  <c:ptCount val="3"/>
                  <c:pt idx="0">
                    <c:v>1.7530450811531628E-4</c:v>
                  </c:pt>
                  <c:pt idx="1">
                    <c:v>1.6805912252129386E-4</c:v>
                  </c:pt>
                  <c:pt idx="2">
                    <c:v>2.317482531660466E-4</c:v>
                  </c:pt>
                </c:numCache>
              </c:numRef>
            </c:plus>
            <c:minus>
              <c:numRef>
                <c:f>До_После!$B$15:$B$17</c:f>
                <c:numCache>
                  <c:formatCode>General</c:formatCode>
                  <c:ptCount val="3"/>
                  <c:pt idx="0">
                    <c:v>1.7530450811531628E-4</c:v>
                  </c:pt>
                  <c:pt idx="1">
                    <c:v>1.6805912252129386E-4</c:v>
                  </c:pt>
                  <c:pt idx="2">
                    <c:v>2.317482531660466E-4</c:v>
                  </c:pt>
                </c:numCache>
              </c:numRef>
            </c:minus>
            <c:spPr>
              <a:noFill/>
              <a:ln w="9525" cap="flat" cmpd="sng" algn="ctr">
                <a:solidFill>
                  <a:schemeClr val="tx1">
                    <a:lumMod val="65000"/>
                    <a:lumOff val="35000"/>
                  </a:schemeClr>
                </a:solidFill>
                <a:round/>
              </a:ln>
              <a:effectLst/>
            </c:spPr>
          </c:errBars>
          <c:cat>
            <c:strRef>
              <c:f>До_После!$C$10:$C$12</c:f>
              <c:strCache>
                <c:ptCount val="3"/>
                <c:pt idx="0">
                  <c:v>Добавление в 1.1</c:v>
                </c:pt>
                <c:pt idx="1">
                  <c:v>Добавление в 3.3</c:v>
                </c:pt>
                <c:pt idx="2">
                  <c:v>Добавление в 5.5</c:v>
                </c:pt>
              </c:strCache>
            </c:strRef>
          </c:cat>
          <c:val>
            <c:numRef>
              <c:f>До_После!$D$15:$D$17</c:f>
              <c:numCache>
                <c:formatCode>General</c:formatCode>
                <c:ptCount val="3"/>
                <c:pt idx="0">
                  <c:v>3.9999999999999996E-4</c:v>
                </c:pt>
                <c:pt idx="1">
                  <c:v>3.7333333333333337E-4</c:v>
                </c:pt>
                <c:pt idx="2">
                  <c:v>5.4666666666666676E-4</c:v>
                </c:pt>
              </c:numCache>
            </c:numRef>
          </c:val>
        </c:ser>
        <c:dLbls>
          <c:showLegendKey val="0"/>
          <c:showVal val="0"/>
          <c:showCatName val="0"/>
          <c:showSerName val="0"/>
          <c:showPercent val="0"/>
          <c:showBubbleSize val="0"/>
        </c:dLbls>
        <c:gapWidth val="219"/>
        <c:overlap val="-27"/>
        <c:axId val="222145936"/>
        <c:axId val="222147112"/>
      </c:barChart>
      <c:catAx>
        <c:axId val="222145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u-RU"/>
          </a:p>
        </c:txPr>
        <c:crossAx val="222147112"/>
        <c:crosses val="autoZero"/>
        <c:auto val="1"/>
        <c:lblAlgn val="ctr"/>
        <c:lblOffset val="100"/>
        <c:noMultiLvlLbl val="0"/>
      </c:catAx>
      <c:valAx>
        <c:axId val="222147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ru-RU"/>
          </a:p>
        </c:txPr>
        <c:crossAx val="22214593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A9B597-3146-4E5B-8271-004D65BFFC58}" type="doc">
      <dgm:prSet loTypeId="urn:microsoft.com/office/officeart/2009/3/layout/CircleRelationship" loCatId="relationship" qsTypeId="urn:microsoft.com/office/officeart/2005/8/quickstyle/simple5" qsCatId="simple" csTypeId="urn:microsoft.com/office/officeart/2005/8/colors/accent5_1" csCatId="accent5" phldr="1"/>
      <dgm:spPr/>
      <dgm:t>
        <a:bodyPr/>
        <a:lstStyle/>
        <a:p>
          <a:endParaRPr lang="ru-RU"/>
        </a:p>
      </dgm:t>
    </dgm:pt>
    <dgm:pt modelId="{7954FCE1-FB51-437C-BDCA-BC272883F2F0}">
      <dgm:prSet phldrT="[Текст]" custT="1"/>
      <dgm:spPr>
        <a:xfrm>
          <a:off x="2421670" y="-45604"/>
          <a:ext cx="2648133" cy="2648589"/>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800" dirty="0" smtClean="0">
              <a:solidFill>
                <a:sysClr val="windowText" lastClr="000000">
                  <a:hueOff val="0"/>
                  <a:satOff val="0"/>
                  <a:lumOff val="0"/>
                  <a:alphaOff val="0"/>
                </a:sysClr>
              </a:solidFill>
              <a:latin typeface="Century Gothic" panose="020B0502020202020204"/>
              <a:ea typeface="+mn-ea"/>
              <a:cs typeface="+mn-cs"/>
            </a:rPr>
            <a:t>Биоплёнка</a:t>
          </a:r>
          <a:endParaRPr lang="ru-RU" sz="1800" dirty="0">
            <a:solidFill>
              <a:sysClr val="windowText" lastClr="000000">
                <a:hueOff val="0"/>
                <a:satOff val="0"/>
                <a:lumOff val="0"/>
                <a:alphaOff val="0"/>
              </a:sysClr>
            </a:solidFill>
            <a:latin typeface="Century Gothic" panose="020B0502020202020204"/>
            <a:ea typeface="+mn-ea"/>
            <a:cs typeface="+mn-cs"/>
          </a:endParaRPr>
        </a:p>
      </dgm:t>
    </dgm:pt>
    <dgm:pt modelId="{ADDEFC83-0E76-4D91-B746-218ECE03326D}" type="parTrans" cxnId="{508041A8-56BD-4360-82C2-06E9847C0905}">
      <dgm:prSet/>
      <dgm:spPr/>
      <dgm:t>
        <a:bodyPr/>
        <a:lstStyle/>
        <a:p>
          <a:endParaRPr lang="ru-RU"/>
        </a:p>
      </dgm:t>
    </dgm:pt>
    <dgm:pt modelId="{8E7C1017-207F-4E97-BF40-8B632BCDB567}" type="sibTrans" cxnId="{508041A8-56BD-4360-82C2-06E9847C0905}">
      <dgm:prSet/>
      <dgm:spPr/>
      <dgm:t>
        <a:bodyPr/>
        <a:lstStyle/>
        <a:p>
          <a:endParaRPr lang="ru-RU"/>
        </a:p>
      </dgm:t>
    </dgm:pt>
    <dgm:pt modelId="{52ED7C2D-74A2-42E0-9D68-3A319A19A49C}">
      <dgm:prSet phldrT="[Текст]" custT="1"/>
      <dgm:spPr>
        <a:xfrm>
          <a:off x="5031896" y="0"/>
          <a:ext cx="1453858" cy="1175202"/>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Клетки</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3BA0E6CA-66D5-42CB-A136-B02E31E3E801}" type="parTrans" cxnId="{E397225E-6B25-4F31-9A96-4CE169E0E688}">
      <dgm:prSet/>
      <dgm:spPr/>
      <dgm:t>
        <a:bodyPr/>
        <a:lstStyle/>
        <a:p>
          <a:endParaRPr lang="ru-RU"/>
        </a:p>
      </dgm:t>
    </dgm:pt>
    <dgm:pt modelId="{C02660AD-197F-480C-ABB2-97792108F0B9}" type="sibTrans" cxnId="{E397225E-6B25-4F31-9A96-4CE169E0E688}">
      <dgm:prSet/>
      <dgm:spPr/>
      <dgm:t>
        <a:bodyPr/>
        <a:lstStyle/>
        <a:p>
          <a:endParaRPr lang="ru-RU"/>
        </a:p>
      </dgm:t>
    </dgm:pt>
    <dgm:pt modelId="{1112100F-1E93-4FAD-A373-8AC216686D4F}">
      <dgm:prSet phldrT="[Текст]" custT="1"/>
      <dgm:spPr>
        <a:xfrm>
          <a:off x="6219722" y="191788"/>
          <a:ext cx="2403091" cy="1353847"/>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Субстраты и метаболиты</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262C2D4E-E56F-4372-82C5-81E95C9864EB}" type="parTrans" cxnId="{44DF96D9-CA3B-4853-85CE-0881441E6FC7}">
      <dgm:prSet/>
      <dgm:spPr/>
      <dgm:t>
        <a:bodyPr/>
        <a:lstStyle/>
        <a:p>
          <a:endParaRPr lang="ru-RU"/>
        </a:p>
      </dgm:t>
    </dgm:pt>
    <dgm:pt modelId="{5193091D-7833-4802-835B-5E4BD09659F1}" type="sibTrans" cxnId="{44DF96D9-CA3B-4853-85CE-0881441E6FC7}">
      <dgm:prSet/>
      <dgm:spPr/>
      <dgm:t>
        <a:bodyPr/>
        <a:lstStyle/>
        <a:p>
          <a:endParaRPr lang="ru-RU"/>
        </a:p>
      </dgm:t>
    </dgm:pt>
    <dgm:pt modelId="{125B341B-D7A3-4843-A8D9-B679F51EB894}">
      <dgm:prSet phldrT="[Текст]" custT="1"/>
      <dgm:spPr>
        <a:xfrm>
          <a:off x="5028868" y="1410630"/>
          <a:ext cx="2597649" cy="1365728"/>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Внеклеточные полимеры</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BF1F8D12-32DF-4DAB-B593-7D12F8931BD2}" type="parTrans" cxnId="{CD2D87E1-AB54-4B08-A1B6-A69CE0F85D7A}">
      <dgm:prSet/>
      <dgm:spPr/>
      <dgm:t>
        <a:bodyPr/>
        <a:lstStyle/>
        <a:p>
          <a:endParaRPr lang="ru-RU"/>
        </a:p>
      </dgm:t>
    </dgm:pt>
    <dgm:pt modelId="{4B8BB55C-99E0-41C4-882A-84192C8373F8}" type="sibTrans" cxnId="{CD2D87E1-AB54-4B08-A1B6-A69CE0F85D7A}">
      <dgm:prSet/>
      <dgm:spPr/>
      <dgm:t>
        <a:bodyPr/>
        <a:lstStyle/>
        <a:p>
          <a:endParaRPr lang="ru-RU"/>
        </a:p>
      </dgm:t>
    </dgm:pt>
    <dgm:pt modelId="{0CA8618D-4DDE-4230-AEA2-490913D9A2FD}">
      <dgm:prSet phldrT="[Текст]" custT="1"/>
      <dgm:spPr>
        <a:xfrm>
          <a:off x="0" y="1184191"/>
          <a:ext cx="1988188" cy="1528790"/>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600" dirty="0" smtClean="0">
              <a:solidFill>
                <a:sysClr val="windowText" lastClr="000000">
                  <a:hueOff val="0"/>
                  <a:satOff val="0"/>
                  <a:lumOff val="0"/>
                  <a:alphaOff val="0"/>
                </a:sysClr>
              </a:solidFill>
              <a:latin typeface="Century Gothic" panose="020B0502020202020204"/>
              <a:ea typeface="+mn-ea"/>
              <a:cs typeface="+mn-cs"/>
            </a:rPr>
            <a:t>Каналы и поры</a:t>
          </a:r>
          <a:endParaRPr lang="ru-RU" sz="1600" dirty="0">
            <a:solidFill>
              <a:sysClr val="windowText" lastClr="000000">
                <a:hueOff val="0"/>
                <a:satOff val="0"/>
                <a:lumOff val="0"/>
                <a:alphaOff val="0"/>
              </a:sysClr>
            </a:solidFill>
            <a:latin typeface="Century Gothic" panose="020B0502020202020204"/>
            <a:ea typeface="+mn-ea"/>
            <a:cs typeface="+mn-cs"/>
          </a:endParaRPr>
        </a:p>
      </dgm:t>
    </dgm:pt>
    <dgm:pt modelId="{A39B9C6D-FD38-4DBB-9A8A-18DACC79AB6E}" type="parTrans" cxnId="{A212B0BA-2C22-49B4-AF26-6A7D87956D42}">
      <dgm:prSet/>
      <dgm:spPr/>
      <dgm:t>
        <a:bodyPr/>
        <a:lstStyle/>
        <a:p>
          <a:endParaRPr lang="ru-RU"/>
        </a:p>
      </dgm:t>
    </dgm:pt>
    <dgm:pt modelId="{B5F6DB1B-12BC-4ACD-B97B-04E3E8FECA8A}" type="sibTrans" cxnId="{A212B0BA-2C22-49B4-AF26-6A7D87956D42}">
      <dgm:prSet/>
      <dgm:spPr/>
      <dgm:t>
        <a:bodyPr/>
        <a:lstStyle/>
        <a:p>
          <a:endParaRPr lang="ru-RU"/>
        </a:p>
      </dgm:t>
    </dgm:pt>
    <dgm:pt modelId="{83EA1B07-4944-4C6D-9DF2-D488F486BD8A}">
      <dgm:prSet phldrT="[Текст]" custT="1"/>
      <dgm:spPr>
        <a:xfrm>
          <a:off x="659919" y="24558"/>
          <a:ext cx="1823830" cy="1104405"/>
        </a:xfr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Инертная масса</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00356DDB-5E57-47A8-A823-3631B23CFDAD}" type="parTrans" cxnId="{0EEF72DE-F693-4217-9A63-2C48B819D8FD}">
      <dgm:prSet/>
      <dgm:spPr/>
      <dgm:t>
        <a:bodyPr/>
        <a:lstStyle/>
        <a:p>
          <a:endParaRPr lang="ru-RU"/>
        </a:p>
      </dgm:t>
    </dgm:pt>
    <dgm:pt modelId="{5DC8D233-FCBC-4D59-BEC2-EB69E7CDC362}" type="sibTrans" cxnId="{0EEF72DE-F693-4217-9A63-2C48B819D8FD}">
      <dgm:prSet/>
      <dgm:spPr/>
      <dgm:t>
        <a:bodyPr/>
        <a:lstStyle/>
        <a:p>
          <a:endParaRPr lang="ru-RU"/>
        </a:p>
      </dgm:t>
    </dgm:pt>
    <dgm:pt modelId="{C321E882-B24F-46A3-BA77-CCDDEAD3BD02}" type="pres">
      <dgm:prSet presAssocID="{C4A9B597-3146-4E5B-8271-004D65BFFC58}" presName="Name0" presStyleCnt="0">
        <dgm:presLayoutVars>
          <dgm:chMax val="1"/>
          <dgm:chPref val="1"/>
        </dgm:presLayoutVars>
      </dgm:prSet>
      <dgm:spPr/>
      <dgm:t>
        <a:bodyPr/>
        <a:lstStyle/>
        <a:p>
          <a:endParaRPr lang="ru-RU"/>
        </a:p>
      </dgm:t>
    </dgm:pt>
    <dgm:pt modelId="{ABECA845-E9B0-49B0-997E-A3DB526BD0B1}" type="pres">
      <dgm:prSet presAssocID="{7954FCE1-FB51-437C-BDCA-BC272883F2F0}" presName="Parent" presStyleLbl="node0" presStyleIdx="0" presStyleCnt="1" custScaleX="164668" custScaleY="164668" custLinFactNeighborX="2001" custLinFactNeighborY="2017">
        <dgm:presLayoutVars>
          <dgm:chMax val="5"/>
          <dgm:chPref val="5"/>
        </dgm:presLayoutVars>
      </dgm:prSet>
      <dgm:spPr>
        <a:prstGeom prst="ellipse">
          <a:avLst/>
        </a:prstGeom>
      </dgm:spPr>
      <dgm:t>
        <a:bodyPr/>
        <a:lstStyle/>
        <a:p>
          <a:endParaRPr lang="ru-RU"/>
        </a:p>
      </dgm:t>
    </dgm:pt>
    <dgm:pt modelId="{F0E9F791-04A2-4337-986A-D2904C1DE7F6}" type="pres">
      <dgm:prSet presAssocID="{7954FCE1-FB51-437C-BDCA-BC272883F2F0}" presName="Accent2" presStyleLbl="node1" presStyleIdx="0" presStyleCnt="19"/>
      <dgm:spPr>
        <a:xfrm>
          <a:off x="3403965" y="1930899"/>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E177851B-431A-491A-AFC4-B27E29D5DA47}" type="pres">
      <dgm:prSet presAssocID="{7954FCE1-FB51-437C-BDCA-BC272883F2F0}" presName="Accent3" presStyleLbl="node1" presStyleIdx="1" presStyleCnt="19"/>
      <dgm:spPr>
        <a:xfrm>
          <a:off x="4621222" y="1094774"/>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65C4E5ED-A59A-42FE-AB16-F8343DA4BA77}" type="pres">
      <dgm:prSet presAssocID="{7954FCE1-FB51-437C-BDCA-BC272883F2F0}" presName="Accent4" presStyleLbl="node1" presStyleIdx="2" presStyleCnt="19"/>
      <dgm:spPr>
        <a:xfrm>
          <a:off x="4001708" y="2068864"/>
          <a:ext cx="178795" cy="179067"/>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4981F516-4B15-45CA-87BF-F9EFF541C447}" type="pres">
      <dgm:prSet presAssocID="{7954FCE1-FB51-437C-BDCA-BC272883F2F0}" presName="Accent5" presStyleLbl="node1" presStyleIdx="3" presStyleCnt="19"/>
      <dgm:spPr>
        <a:xfrm>
          <a:off x="3440252" y="622818"/>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93468681-D3E9-43CF-851E-AF9A1FD8C12E}" type="pres">
      <dgm:prSet presAssocID="{7954FCE1-FB51-437C-BDCA-BC272883F2F0}" presName="Accent6" presStyleLbl="node1" presStyleIdx="4" presStyleCnt="19"/>
      <dgm:spPr>
        <a:xfrm>
          <a:off x="3032190" y="1364668"/>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322A48A7-8D88-43BC-AB3C-3ABCF5DD5407}" type="pres">
      <dgm:prSet presAssocID="{52ED7C2D-74A2-42E0-9D68-3A319A19A49C}" presName="Child1" presStyleLbl="node1" presStyleIdx="5" presStyleCnt="19" custScaleX="222363" custScaleY="179723" custLinFactX="200000" custLinFactNeighborX="262691" custLinFactNeighborY="-78270">
        <dgm:presLayoutVars>
          <dgm:chMax val="0"/>
          <dgm:chPref val="0"/>
        </dgm:presLayoutVars>
      </dgm:prSet>
      <dgm:spPr>
        <a:prstGeom prst="ellipse">
          <a:avLst/>
        </a:prstGeom>
      </dgm:spPr>
      <dgm:t>
        <a:bodyPr/>
        <a:lstStyle/>
        <a:p>
          <a:endParaRPr lang="ru-RU"/>
        </a:p>
      </dgm:t>
    </dgm:pt>
    <dgm:pt modelId="{F6E76FB2-681F-4D98-8C55-0C4CF674C17F}" type="pres">
      <dgm:prSet presAssocID="{52ED7C2D-74A2-42E0-9D68-3A319A19A49C}" presName="Accent7" presStyleCnt="0"/>
      <dgm:spPr/>
    </dgm:pt>
    <dgm:pt modelId="{96EBDC47-3270-4091-821E-D015AC01A501}" type="pres">
      <dgm:prSet presAssocID="{52ED7C2D-74A2-42E0-9D68-3A319A19A49C}" presName="AccentHold1" presStyleLbl="node1" presStyleIdx="6" presStyleCnt="19"/>
      <dgm:spPr>
        <a:xfrm>
          <a:off x="3646427" y="628567"/>
          <a:ext cx="178795" cy="179067"/>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286A8753-0560-4BD1-AF4F-9A47EF4FBA5E}" type="pres">
      <dgm:prSet presAssocID="{52ED7C2D-74A2-42E0-9D68-3A319A19A49C}" presName="Accent8" presStyleCnt="0"/>
      <dgm:spPr/>
    </dgm:pt>
    <dgm:pt modelId="{500AEE62-161A-4EA6-98BF-6659F8712AAF}" type="pres">
      <dgm:prSet presAssocID="{52ED7C2D-74A2-42E0-9D68-3A319A19A49C}" presName="AccentHold2" presStyleLbl="node1" presStyleIdx="7" presStyleCnt="19"/>
      <dgm:spPr>
        <a:xfrm>
          <a:off x="2468425" y="1577651"/>
          <a:ext cx="323282" cy="323355"/>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9CD937EE-A8D2-47DD-924F-FDC37FE3BAAE}" type="pres">
      <dgm:prSet presAssocID="{1112100F-1E93-4FAD-A373-8AC216686D4F}" presName="Child2" presStyleLbl="node1" presStyleIdx="8" presStyleCnt="19" custScaleX="367545" custScaleY="207043" custLinFactX="200000" custLinFactNeighborX="216509" custLinFactNeighborY="17890">
        <dgm:presLayoutVars>
          <dgm:chMax val="0"/>
          <dgm:chPref val="0"/>
        </dgm:presLayoutVars>
      </dgm:prSet>
      <dgm:spPr>
        <a:prstGeom prst="ellipse">
          <a:avLst/>
        </a:prstGeom>
      </dgm:spPr>
      <dgm:t>
        <a:bodyPr/>
        <a:lstStyle/>
        <a:p>
          <a:endParaRPr lang="ru-RU"/>
        </a:p>
      </dgm:t>
    </dgm:pt>
    <dgm:pt modelId="{8806C5C7-DFA1-4AEE-8AA2-4D10DAEF8901}" type="pres">
      <dgm:prSet presAssocID="{1112100F-1E93-4FAD-A373-8AC216686D4F}" presName="Accent9" presStyleCnt="0"/>
      <dgm:spPr/>
    </dgm:pt>
    <dgm:pt modelId="{0D2D6199-E1AD-4F06-83E3-4BD3733FE161}" type="pres">
      <dgm:prSet presAssocID="{1112100F-1E93-4FAD-A373-8AC216686D4F}" presName="AccentHold1" presStyleLbl="node1" presStyleIdx="9" presStyleCnt="19"/>
      <dgm:spPr>
        <a:xfrm>
          <a:off x="4390966" y="876042"/>
          <a:ext cx="178795" cy="179067"/>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48D24CCF-DACC-403E-B71A-7D56F3333E4B}" type="pres">
      <dgm:prSet presAssocID="{1112100F-1E93-4FAD-A373-8AC216686D4F}" presName="Accent10" presStyleCnt="0"/>
      <dgm:spPr/>
    </dgm:pt>
    <dgm:pt modelId="{772CD7AF-5AB9-49E8-85AA-B2182400DB88}" type="pres">
      <dgm:prSet presAssocID="{1112100F-1E93-4FAD-A373-8AC216686D4F}" presName="AccentHold2" presStyleLbl="node1" presStyleIdx="10" presStyleCnt="19"/>
      <dgm:spPr>
        <a:xfrm>
          <a:off x="2345380" y="1962516"/>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2E7A9BBE-DE67-4A3C-A5DD-265957AC0650}" type="pres">
      <dgm:prSet presAssocID="{1112100F-1E93-4FAD-A373-8AC216686D4F}" presName="Accent11" presStyleCnt="0"/>
      <dgm:spPr/>
    </dgm:pt>
    <dgm:pt modelId="{4A1E9430-1373-41F2-B081-AC204CB609FF}" type="pres">
      <dgm:prSet presAssocID="{1112100F-1E93-4FAD-A373-8AC216686D4F}" presName="AccentHold3" presStyleLbl="node1" presStyleIdx="11" presStyleCnt="19"/>
      <dgm:spPr>
        <a:xfrm>
          <a:off x="3637190" y="1777988"/>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0AB8B130-F725-4171-9456-D8743A3AACF3}" type="pres">
      <dgm:prSet presAssocID="{125B341B-D7A3-4843-A8D9-B679F51EB894}" presName="Child3" presStyleLbl="node1" presStyleIdx="12" presStyleCnt="19" custScaleX="397302" custScaleY="208860" custLinFactX="54541" custLinFactNeighborX="100000" custLinFactNeighborY="32404">
        <dgm:presLayoutVars>
          <dgm:chMax val="0"/>
          <dgm:chPref val="0"/>
        </dgm:presLayoutVars>
      </dgm:prSet>
      <dgm:spPr>
        <a:prstGeom prst="ellipse">
          <a:avLst/>
        </a:prstGeom>
      </dgm:spPr>
      <dgm:t>
        <a:bodyPr/>
        <a:lstStyle/>
        <a:p>
          <a:endParaRPr lang="ru-RU"/>
        </a:p>
      </dgm:t>
    </dgm:pt>
    <dgm:pt modelId="{6F53A03A-23C8-412A-80AE-F3FBD01DEF98}" type="pres">
      <dgm:prSet presAssocID="{125B341B-D7A3-4843-A8D9-B679F51EB894}" presName="Accent12" presStyleCnt="0"/>
      <dgm:spPr/>
    </dgm:pt>
    <dgm:pt modelId="{2655CCA0-3351-40D7-9D7E-6F17B1C6E6AC}" type="pres">
      <dgm:prSet presAssocID="{125B341B-D7A3-4843-A8D9-B679F51EB894}" presName="AccentHold1" presStyleLbl="node1" presStyleIdx="13" presStyleCnt="19"/>
      <dgm:spPr>
        <a:xfrm>
          <a:off x="4805955" y="1531950"/>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CEDC4066-7D89-4F84-A724-D114556BC285}" type="pres">
      <dgm:prSet presAssocID="{0CA8618D-4DDE-4230-AEA2-490913D9A2FD}" presName="Child4" presStyleLbl="node1" presStyleIdx="14" presStyleCnt="19" custScaleX="304087" custScaleY="233797" custLinFactX="-200000" custLinFactNeighborX="-215704" custLinFactNeighborY="-75339">
        <dgm:presLayoutVars>
          <dgm:chMax val="0"/>
          <dgm:chPref val="0"/>
        </dgm:presLayoutVars>
      </dgm:prSet>
      <dgm:spPr>
        <a:prstGeom prst="ellipse">
          <a:avLst/>
        </a:prstGeom>
      </dgm:spPr>
      <dgm:t>
        <a:bodyPr/>
        <a:lstStyle/>
        <a:p>
          <a:endParaRPr lang="ru-RU"/>
        </a:p>
      </dgm:t>
    </dgm:pt>
    <dgm:pt modelId="{755E78BE-6E0E-4744-BB06-8704983D3058}" type="pres">
      <dgm:prSet presAssocID="{0CA8618D-4DDE-4230-AEA2-490913D9A2FD}" presName="Accent13" presStyleCnt="0"/>
      <dgm:spPr/>
    </dgm:pt>
    <dgm:pt modelId="{961D360A-C266-4CBB-82C4-28649AF8574C}" type="pres">
      <dgm:prSet presAssocID="{0CA8618D-4DDE-4230-AEA2-490913D9A2FD}" presName="AccentHold1" presStyleLbl="node1" presStyleIdx="15" presStyleCnt="19"/>
      <dgm:spPr>
        <a:xfrm>
          <a:off x="3697558" y="2092146"/>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87C6B026-8D19-410E-AFCB-32C9747591C3}" type="pres">
      <dgm:prSet presAssocID="{83EA1B07-4944-4C6D-9DF2-D488F486BD8A}" presName="Child5" presStyleLbl="node1" presStyleIdx="16" presStyleCnt="19" custScaleX="278949" custScaleY="168896" custLinFactX="-181177" custLinFactNeighborX="-200000" custLinFactNeighborY="54429">
        <dgm:presLayoutVars>
          <dgm:chMax val="0"/>
          <dgm:chPref val="0"/>
        </dgm:presLayoutVars>
      </dgm:prSet>
      <dgm:spPr>
        <a:prstGeom prst="ellipse">
          <a:avLst/>
        </a:prstGeom>
      </dgm:spPr>
      <dgm:t>
        <a:bodyPr/>
        <a:lstStyle/>
        <a:p>
          <a:endParaRPr lang="ru-RU"/>
        </a:p>
      </dgm:t>
    </dgm:pt>
    <dgm:pt modelId="{E4BB9EC8-BE4E-4024-B3F3-D57D5DB64183}" type="pres">
      <dgm:prSet presAssocID="{83EA1B07-4944-4C6D-9DF2-D488F486BD8A}" presName="Accent15" presStyleCnt="0"/>
      <dgm:spPr/>
    </dgm:pt>
    <dgm:pt modelId="{1E4161B4-0DE9-404A-816B-C928DE6BBC44}" type="pres">
      <dgm:prSet presAssocID="{83EA1B07-4944-4C6D-9DF2-D488F486BD8A}" presName="AccentHold2" presStyleLbl="node1" presStyleIdx="17" presStyleCnt="19"/>
      <dgm:spPr>
        <a:xfrm>
          <a:off x="2930917" y="602698"/>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65957220-9D80-4D58-84F6-FF77DAF95302}" type="pres">
      <dgm:prSet presAssocID="{83EA1B07-4944-4C6D-9DF2-D488F486BD8A}" presName="Accent16" presStyleCnt="0"/>
      <dgm:spPr/>
    </dgm:pt>
    <dgm:pt modelId="{C619BF5E-0D4C-4326-826A-2609B5E4233F}" type="pres">
      <dgm:prSet presAssocID="{83EA1B07-4944-4C6D-9DF2-D488F486BD8A}" presName="AccentHold3" presStyleLbl="node1" presStyleIdx="18" presStyleCnt="19"/>
      <dgm:spPr>
        <a:xfrm>
          <a:off x="4440448" y="54862"/>
          <a:ext cx="129642" cy="129629"/>
        </a:xfrm>
        <a:prstGeom prst="ellipse">
          <a:avLst/>
        </a:prstGeom>
        <a:gradFill rotWithShape="0">
          <a:gsLst>
            <a:gs pos="0">
              <a:sysClr val="window" lastClr="FFFFFF">
                <a:hueOff val="0"/>
                <a:satOff val="0"/>
                <a:lumOff val="0"/>
                <a:alphaOff val="0"/>
                <a:tint val="96000"/>
                <a:satMod val="100000"/>
                <a:lumMod val="104000"/>
              </a:sysClr>
            </a:gs>
            <a:gs pos="78000">
              <a:sysClr val="window" lastClr="FFFFFF">
                <a:hueOff val="0"/>
                <a:satOff val="0"/>
                <a:lumOff val="0"/>
                <a:alphaOff val="0"/>
                <a:shade val="100000"/>
                <a:satMod val="110000"/>
                <a:lumMod val="100000"/>
              </a:sys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Lst>
  <dgm:cxnLst>
    <dgm:cxn modelId="{CD2D87E1-AB54-4B08-A1B6-A69CE0F85D7A}" srcId="{7954FCE1-FB51-437C-BDCA-BC272883F2F0}" destId="{125B341B-D7A3-4843-A8D9-B679F51EB894}" srcOrd="2" destOrd="0" parTransId="{BF1F8D12-32DF-4DAB-B593-7D12F8931BD2}" sibTransId="{4B8BB55C-99E0-41C4-882A-84192C8373F8}"/>
    <dgm:cxn modelId="{A212B0BA-2C22-49B4-AF26-6A7D87956D42}" srcId="{7954FCE1-FB51-437C-BDCA-BC272883F2F0}" destId="{0CA8618D-4DDE-4230-AEA2-490913D9A2FD}" srcOrd="3" destOrd="0" parTransId="{A39B9C6D-FD38-4DBB-9A8A-18DACC79AB6E}" sibTransId="{B5F6DB1B-12BC-4ACD-B97B-04E3E8FECA8A}"/>
    <dgm:cxn modelId="{E1F030AA-CF0B-481B-B033-C741B5F2126E}" type="presOf" srcId="{83EA1B07-4944-4C6D-9DF2-D488F486BD8A}" destId="{87C6B026-8D19-410E-AFCB-32C9747591C3}" srcOrd="0" destOrd="0" presId="urn:microsoft.com/office/officeart/2009/3/layout/CircleRelationship"/>
    <dgm:cxn modelId="{108417CA-3B67-443C-80DC-40E6586318D3}" type="presOf" srcId="{125B341B-D7A3-4843-A8D9-B679F51EB894}" destId="{0AB8B130-F725-4171-9456-D8743A3AACF3}" srcOrd="0" destOrd="0" presId="urn:microsoft.com/office/officeart/2009/3/layout/CircleRelationship"/>
    <dgm:cxn modelId="{B0E773E9-CC50-498D-B506-98A193E6D0EC}" type="presOf" srcId="{52ED7C2D-74A2-42E0-9D68-3A319A19A49C}" destId="{322A48A7-8D88-43BC-AB3C-3ABCF5DD5407}" srcOrd="0" destOrd="0" presId="urn:microsoft.com/office/officeart/2009/3/layout/CircleRelationship"/>
    <dgm:cxn modelId="{508041A8-56BD-4360-82C2-06E9847C0905}" srcId="{C4A9B597-3146-4E5B-8271-004D65BFFC58}" destId="{7954FCE1-FB51-437C-BDCA-BC272883F2F0}" srcOrd="0" destOrd="0" parTransId="{ADDEFC83-0E76-4D91-B746-218ECE03326D}" sibTransId="{8E7C1017-207F-4E97-BF40-8B632BCDB567}"/>
    <dgm:cxn modelId="{82AA821C-4B49-47B7-BF08-EE48D5536EE4}" type="presOf" srcId="{C4A9B597-3146-4E5B-8271-004D65BFFC58}" destId="{C321E882-B24F-46A3-BA77-CCDDEAD3BD02}" srcOrd="0" destOrd="0" presId="urn:microsoft.com/office/officeart/2009/3/layout/CircleRelationship"/>
    <dgm:cxn modelId="{DA34F08C-A625-43F7-A563-41094B2684FB}" type="presOf" srcId="{7954FCE1-FB51-437C-BDCA-BC272883F2F0}" destId="{ABECA845-E9B0-49B0-997E-A3DB526BD0B1}" srcOrd="0" destOrd="0" presId="urn:microsoft.com/office/officeart/2009/3/layout/CircleRelationship"/>
    <dgm:cxn modelId="{E72151B0-BF27-491B-814E-90FBB6543505}" type="presOf" srcId="{0CA8618D-4DDE-4230-AEA2-490913D9A2FD}" destId="{CEDC4066-7D89-4F84-A724-D114556BC285}" srcOrd="0" destOrd="0" presId="urn:microsoft.com/office/officeart/2009/3/layout/CircleRelationship"/>
    <dgm:cxn modelId="{0EEF72DE-F693-4217-9A63-2C48B819D8FD}" srcId="{7954FCE1-FB51-437C-BDCA-BC272883F2F0}" destId="{83EA1B07-4944-4C6D-9DF2-D488F486BD8A}" srcOrd="4" destOrd="0" parTransId="{00356DDB-5E57-47A8-A823-3631B23CFDAD}" sibTransId="{5DC8D233-FCBC-4D59-BEC2-EB69E7CDC362}"/>
    <dgm:cxn modelId="{E397225E-6B25-4F31-9A96-4CE169E0E688}" srcId="{7954FCE1-FB51-437C-BDCA-BC272883F2F0}" destId="{52ED7C2D-74A2-42E0-9D68-3A319A19A49C}" srcOrd="0" destOrd="0" parTransId="{3BA0E6CA-66D5-42CB-A136-B02E31E3E801}" sibTransId="{C02660AD-197F-480C-ABB2-97792108F0B9}"/>
    <dgm:cxn modelId="{44DF96D9-CA3B-4853-85CE-0881441E6FC7}" srcId="{7954FCE1-FB51-437C-BDCA-BC272883F2F0}" destId="{1112100F-1E93-4FAD-A373-8AC216686D4F}" srcOrd="1" destOrd="0" parTransId="{262C2D4E-E56F-4372-82C5-81E95C9864EB}" sibTransId="{5193091D-7833-4802-835B-5E4BD09659F1}"/>
    <dgm:cxn modelId="{BA46502D-B39F-478C-AB3F-46D8D82B745E}" type="presOf" srcId="{1112100F-1E93-4FAD-A373-8AC216686D4F}" destId="{9CD937EE-A8D2-47DD-924F-FDC37FE3BAAE}" srcOrd="0" destOrd="0" presId="urn:microsoft.com/office/officeart/2009/3/layout/CircleRelationship"/>
    <dgm:cxn modelId="{45AC48ED-CE99-4C0B-A983-50FF062B33F2}" type="presParOf" srcId="{C321E882-B24F-46A3-BA77-CCDDEAD3BD02}" destId="{ABECA845-E9B0-49B0-997E-A3DB526BD0B1}" srcOrd="0" destOrd="0" presId="urn:microsoft.com/office/officeart/2009/3/layout/CircleRelationship"/>
    <dgm:cxn modelId="{7E0DA545-4510-448A-9110-60889BBEF736}" type="presParOf" srcId="{C321E882-B24F-46A3-BA77-CCDDEAD3BD02}" destId="{F0E9F791-04A2-4337-986A-D2904C1DE7F6}" srcOrd="1" destOrd="0" presId="urn:microsoft.com/office/officeart/2009/3/layout/CircleRelationship"/>
    <dgm:cxn modelId="{106F862B-BE03-4553-8115-CB5F17BFB1BB}" type="presParOf" srcId="{C321E882-B24F-46A3-BA77-CCDDEAD3BD02}" destId="{E177851B-431A-491A-AFC4-B27E29D5DA47}" srcOrd="2" destOrd="0" presId="urn:microsoft.com/office/officeart/2009/3/layout/CircleRelationship"/>
    <dgm:cxn modelId="{AE8F6483-01F2-48AC-935B-380DCFF714BC}" type="presParOf" srcId="{C321E882-B24F-46A3-BA77-CCDDEAD3BD02}" destId="{65C4E5ED-A59A-42FE-AB16-F8343DA4BA77}" srcOrd="3" destOrd="0" presId="urn:microsoft.com/office/officeart/2009/3/layout/CircleRelationship"/>
    <dgm:cxn modelId="{10405C7F-770A-492C-9717-DEF875BF61B0}" type="presParOf" srcId="{C321E882-B24F-46A3-BA77-CCDDEAD3BD02}" destId="{4981F516-4B15-45CA-87BF-F9EFF541C447}" srcOrd="4" destOrd="0" presId="urn:microsoft.com/office/officeart/2009/3/layout/CircleRelationship"/>
    <dgm:cxn modelId="{E73B1F5D-0B98-4E0E-B0C6-528F977F09E0}" type="presParOf" srcId="{C321E882-B24F-46A3-BA77-CCDDEAD3BD02}" destId="{93468681-D3E9-43CF-851E-AF9A1FD8C12E}" srcOrd="5" destOrd="0" presId="urn:microsoft.com/office/officeart/2009/3/layout/CircleRelationship"/>
    <dgm:cxn modelId="{2B979DB2-D959-4244-88D0-829BAD054A37}" type="presParOf" srcId="{C321E882-B24F-46A3-BA77-CCDDEAD3BD02}" destId="{322A48A7-8D88-43BC-AB3C-3ABCF5DD5407}" srcOrd="6" destOrd="0" presId="urn:microsoft.com/office/officeart/2009/3/layout/CircleRelationship"/>
    <dgm:cxn modelId="{6105F196-5502-447A-A51D-D060C215B058}" type="presParOf" srcId="{C321E882-B24F-46A3-BA77-CCDDEAD3BD02}" destId="{F6E76FB2-681F-4D98-8C55-0C4CF674C17F}" srcOrd="7" destOrd="0" presId="urn:microsoft.com/office/officeart/2009/3/layout/CircleRelationship"/>
    <dgm:cxn modelId="{FB462695-BA3F-46DD-B426-BEA207A08195}" type="presParOf" srcId="{F6E76FB2-681F-4D98-8C55-0C4CF674C17F}" destId="{96EBDC47-3270-4091-821E-D015AC01A501}" srcOrd="0" destOrd="0" presId="urn:microsoft.com/office/officeart/2009/3/layout/CircleRelationship"/>
    <dgm:cxn modelId="{AC195E3C-9285-4E53-9BCF-291D23B2980D}" type="presParOf" srcId="{C321E882-B24F-46A3-BA77-CCDDEAD3BD02}" destId="{286A8753-0560-4BD1-AF4F-9A47EF4FBA5E}" srcOrd="8" destOrd="0" presId="urn:microsoft.com/office/officeart/2009/3/layout/CircleRelationship"/>
    <dgm:cxn modelId="{930134E2-F255-428F-B372-6D956A531344}" type="presParOf" srcId="{286A8753-0560-4BD1-AF4F-9A47EF4FBA5E}" destId="{500AEE62-161A-4EA6-98BF-6659F8712AAF}" srcOrd="0" destOrd="0" presId="urn:microsoft.com/office/officeart/2009/3/layout/CircleRelationship"/>
    <dgm:cxn modelId="{9E37E287-C036-4564-857E-1789B7F28A20}" type="presParOf" srcId="{C321E882-B24F-46A3-BA77-CCDDEAD3BD02}" destId="{9CD937EE-A8D2-47DD-924F-FDC37FE3BAAE}" srcOrd="9" destOrd="0" presId="urn:microsoft.com/office/officeart/2009/3/layout/CircleRelationship"/>
    <dgm:cxn modelId="{91B00BDB-56D0-4674-A1A6-B7832778B7CC}" type="presParOf" srcId="{C321E882-B24F-46A3-BA77-CCDDEAD3BD02}" destId="{8806C5C7-DFA1-4AEE-8AA2-4D10DAEF8901}" srcOrd="10" destOrd="0" presId="urn:microsoft.com/office/officeart/2009/3/layout/CircleRelationship"/>
    <dgm:cxn modelId="{C8CA0E40-28BC-47A3-BDDE-909AECA3023E}" type="presParOf" srcId="{8806C5C7-DFA1-4AEE-8AA2-4D10DAEF8901}" destId="{0D2D6199-E1AD-4F06-83E3-4BD3733FE161}" srcOrd="0" destOrd="0" presId="urn:microsoft.com/office/officeart/2009/3/layout/CircleRelationship"/>
    <dgm:cxn modelId="{A8CA73AA-CDF1-42EB-8E2D-78D68A04989B}" type="presParOf" srcId="{C321E882-B24F-46A3-BA77-CCDDEAD3BD02}" destId="{48D24CCF-DACC-403E-B71A-7D56F3333E4B}" srcOrd="11" destOrd="0" presId="urn:microsoft.com/office/officeart/2009/3/layout/CircleRelationship"/>
    <dgm:cxn modelId="{1F58A012-2D9E-4805-ACBB-109C2098E574}" type="presParOf" srcId="{48D24CCF-DACC-403E-B71A-7D56F3333E4B}" destId="{772CD7AF-5AB9-49E8-85AA-B2182400DB88}" srcOrd="0" destOrd="0" presId="urn:microsoft.com/office/officeart/2009/3/layout/CircleRelationship"/>
    <dgm:cxn modelId="{93B7A228-CB48-447E-8CCC-76168E7BF940}" type="presParOf" srcId="{C321E882-B24F-46A3-BA77-CCDDEAD3BD02}" destId="{2E7A9BBE-DE67-4A3C-A5DD-265957AC0650}" srcOrd="12" destOrd="0" presId="urn:microsoft.com/office/officeart/2009/3/layout/CircleRelationship"/>
    <dgm:cxn modelId="{C2BF63C0-520B-453E-9E14-3266D06B0B03}" type="presParOf" srcId="{2E7A9BBE-DE67-4A3C-A5DD-265957AC0650}" destId="{4A1E9430-1373-41F2-B081-AC204CB609FF}" srcOrd="0" destOrd="0" presId="urn:microsoft.com/office/officeart/2009/3/layout/CircleRelationship"/>
    <dgm:cxn modelId="{068E53A8-3900-4079-AAFC-ED6C2D0A9A9A}" type="presParOf" srcId="{C321E882-B24F-46A3-BA77-CCDDEAD3BD02}" destId="{0AB8B130-F725-4171-9456-D8743A3AACF3}" srcOrd="13" destOrd="0" presId="urn:microsoft.com/office/officeart/2009/3/layout/CircleRelationship"/>
    <dgm:cxn modelId="{FEA73368-B888-4EB2-9A12-34641F549B82}" type="presParOf" srcId="{C321E882-B24F-46A3-BA77-CCDDEAD3BD02}" destId="{6F53A03A-23C8-412A-80AE-F3FBD01DEF98}" srcOrd="14" destOrd="0" presId="urn:microsoft.com/office/officeart/2009/3/layout/CircleRelationship"/>
    <dgm:cxn modelId="{48AAE521-C265-4552-BBE5-822FC323DCD8}" type="presParOf" srcId="{6F53A03A-23C8-412A-80AE-F3FBD01DEF98}" destId="{2655CCA0-3351-40D7-9D7E-6F17B1C6E6AC}" srcOrd="0" destOrd="0" presId="urn:microsoft.com/office/officeart/2009/3/layout/CircleRelationship"/>
    <dgm:cxn modelId="{2E857080-F5D4-4507-A213-E393068E491D}" type="presParOf" srcId="{C321E882-B24F-46A3-BA77-CCDDEAD3BD02}" destId="{CEDC4066-7D89-4F84-A724-D114556BC285}" srcOrd="15" destOrd="0" presId="urn:microsoft.com/office/officeart/2009/3/layout/CircleRelationship"/>
    <dgm:cxn modelId="{518472E5-5F05-4189-88D7-F182EBC7B000}" type="presParOf" srcId="{C321E882-B24F-46A3-BA77-CCDDEAD3BD02}" destId="{755E78BE-6E0E-4744-BB06-8704983D3058}" srcOrd="16" destOrd="0" presId="urn:microsoft.com/office/officeart/2009/3/layout/CircleRelationship"/>
    <dgm:cxn modelId="{979DA3D3-5D69-4FCB-8733-089BD427EC3E}" type="presParOf" srcId="{755E78BE-6E0E-4744-BB06-8704983D3058}" destId="{961D360A-C266-4CBB-82C4-28649AF8574C}" srcOrd="0" destOrd="0" presId="urn:microsoft.com/office/officeart/2009/3/layout/CircleRelationship"/>
    <dgm:cxn modelId="{5E91BED8-E0EB-4869-93E0-0A2A12A3C064}" type="presParOf" srcId="{C321E882-B24F-46A3-BA77-CCDDEAD3BD02}" destId="{87C6B026-8D19-410E-AFCB-32C9747591C3}" srcOrd="17" destOrd="0" presId="urn:microsoft.com/office/officeart/2009/3/layout/CircleRelationship"/>
    <dgm:cxn modelId="{E559D16F-FDF0-4288-AA38-742423002BED}" type="presParOf" srcId="{C321E882-B24F-46A3-BA77-CCDDEAD3BD02}" destId="{E4BB9EC8-BE4E-4024-B3F3-D57D5DB64183}" srcOrd="18" destOrd="0" presId="urn:microsoft.com/office/officeart/2009/3/layout/CircleRelationship"/>
    <dgm:cxn modelId="{56F6FCD1-BA3C-47E4-BCE9-967EC5A35CA8}" type="presParOf" srcId="{E4BB9EC8-BE4E-4024-B3F3-D57D5DB64183}" destId="{1E4161B4-0DE9-404A-816B-C928DE6BBC44}" srcOrd="0" destOrd="0" presId="urn:microsoft.com/office/officeart/2009/3/layout/CircleRelationship"/>
    <dgm:cxn modelId="{84D470F5-320F-467E-9891-3C14FBF61824}" type="presParOf" srcId="{C321E882-B24F-46A3-BA77-CCDDEAD3BD02}" destId="{65957220-9D80-4D58-84F6-FF77DAF95302}" srcOrd="19" destOrd="0" presId="urn:microsoft.com/office/officeart/2009/3/layout/CircleRelationship"/>
    <dgm:cxn modelId="{D792A870-341D-4D3B-A861-96B9C68F96FE}" type="presParOf" srcId="{65957220-9D80-4D58-84F6-FF77DAF95302}" destId="{C619BF5E-0D4C-4326-826A-2609B5E4233F}" srcOrd="0" destOrd="0" presId="urn:microsoft.com/office/officeart/2009/3/layout/CircleRelationshi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D70E76-9535-4C9E-8ACB-B68A58F14457}" type="doc">
      <dgm:prSet loTypeId="urn:microsoft.com/office/officeart/2009/3/layout/PhasedProcess" loCatId="process" qsTypeId="urn:microsoft.com/office/officeart/2005/8/quickstyle/simple5" qsCatId="simple" csTypeId="urn:microsoft.com/office/officeart/2005/8/colors/colorful2" csCatId="colorful" phldr="1"/>
      <dgm:spPr/>
      <dgm:t>
        <a:bodyPr/>
        <a:lstStyle/>
        <a:p>
          <a:endParaRPr lang="ru-RU"/>
        </a:p>
      </dgm:t>
    </dgm:pt>
    <dgm:pt modelId="{16EBD9CC-8AA5-4E2D-BF24-C64EC113B2B0}">
      <dgm:prSet phldrT="[Текст]"/>
      <dgm:spPr>
        <a:xfrm>
          <a:off x="551606" y="2984754"/>
          <a:ext cx="2163464" cy="570063"/>
        </a:xfrm>
        <a:noFill/>
        <a:ln>
          <a:noFill/>
        </a:ln>
        <a:effectLst/>
      </dgm:spPr>
      <dgm:t>
        <a:bodyPr/>
        <a:lstStyle/>
        <a:p>
          <a:r>
            <a:rPr lang="ru-RU" dirty="0" smtClean="0">
              <a:solidFill>
                <a:sysClr val="windowText" lastClr="000000">
                  <a:hueOff val="0"/>
                  <a:satOff val="0"/>
                  <a:lumOff val="0"/>
                  <a:alphaOff val="0"/>
                </a:sysClr>
              </a:solidFill>
              <a:latin typeface="Century Gothic" panose="020B0502020202020204"/>
              <a:ea typeface="+mn-ea"/>
              <a:cs typeface="+mn-cs"/>
            </a:rPr>
            <a:t>Генетическая изменчивость</a:t>
          </a:r>
          <a:endParaRPr lang="ru-RU" dirty="0">
            <a:solidFill>
              <a:sysClr val="windowText" lastClr="000000">
                <a:hueOff val="0"/>
                <a:satOff val="0"/>
                <a:lumOff val="0"/>
                <a:alphaOff val="0"/>
              </a:sysClr>
            </a:solidFill>
            <a:latin typeface="Century Gothic" panose="020B0502020202020204"/>
            <a:ea typeface="+mn-ea"/>
            <a:cs typeface="+mn-cs"/>
          </a:endParaRPr>
        </a:p>
      </dgm:t>
    </dgm:pt>
    <dgm:pt modelId="{1CC81E40-A9C8-4415-AB8D-972E6AEC052E}" type="parTrans" cxnId="{A8F9EC7E-F416-4F13-BE0F-ACB5F397B7B5}">
      <dgm:prSet/>
      <dgm:spPr/>
      <dgm:t>
        <a:bodyPr/>
        <a:lstStyle/>
        <a:p>
          <a:endParaRPr lang="ru-RU"/>
        </a:p>
      </dgm:t>
    </dgm:pt>
    <dgm:pt modelId="{DE52B14C-4E7A-47B9-A54A-0A971E820E90}" type="sibTrans" cxnId="{A8F9EC7E-F416-4F13-BE0F-ACB5F397B7B5}">
      <dgm:prSet/>
      <dgm:spPr/>
      <dgm:t>
        <a:bodyPr/>
        <a:lstStyle/>
        <a:p>
          <a:endParaRPr lang="ru-RU"/>
        </a:p>
      </dgm:t>
    </dgm:pt>
    <dgm:pt modelId="{BC197BBD-1D33-4A7A-AD4A-3ED4191F17BF}">
      <dgm:prSet phldrT="[Текст]" custT="1"/>
      <dgm:spPr>
        <a:xfrm>
          <a:off x="0" y="704796"/>
          <a:ext cx="1636728" cy="1106072"/>
        </a:xfrm>
        <a:gradFill rotWithShape="0">
          <a:gsLst>
            <a:gs pos="0">
              <a:srgbClr val="EB7712">
                <a:alpha val="50000"/>
                <a:hueOff val="382375"/>
                <a:satOff val="-997"/>
                <a:lumOff val="2353"/>
                <a:alphaOff val="0"/>
                <a:tint val="96000"/>
                <a:satMod val="100000"/>
                <a:lumMod val="104000"/>
              </a:srgbClr>
            </a:gs>
            <a:gs pos="78000">
              <a:srgbClr val="EB7712">
                <a:alpha val="50000"/>
                <a:hueOff val="382375"/>
                <a:satOff val="-997"/>
                <a:lumOff val="2353"/>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solidFill>
              <a:latin typeface="Century Gothic" panose="020B0502020202020204"/>
              <a:ea typeface="+mn-ea"/>
              <a:cs typeface="+mn-cs"/>
            </a:rPr>
            <a:t>Мутации</a:t>
          </a:r>
          <a:endParaRPr lang="ru-RU" sz="1400" dirty="0">
            <a:solidFill>
              <a:sysClr val="windowText" lastClr="000000"/>
            </a:solidFill>
            <a:latin typeface="Century Gothic" panose="020B0502020202020204"/>
            <a:ea typeface="+mn-ea"/>
            <a:cs typeface="+mn-cs"/>
          </a:endParaRPr>
        </a:p>
      </dgm:t>
    </dgm:pt>
    <dgm:pt modelId="{83FCB476-CC99-4440-9260-F8206EB1C449}" type="parTrans" cxnId="{78A65A81-BCC9-427C-911F-9C0553AEE2E5}">
      <dgm:prSet/>
      <dgm:spPr/>
      <dgm:t>
        <a:bodyPr/>
        <a:lstStyle/>
        <a:p>
          <a:endParaRPr lang="ru-RU"/>
        </a:p>
      </dgm:t>
    </dgm:pt>
    <dgm:pt modelId="{76254F61-723A-4428-B13B-1CD04B255DC3}" type="sibTrans" cxnId="{78A65A81-BCC9-427C-911F-9C0553AEE2E5}">
      <dgm:prSet/>
      <dgm:spPr/>
      <dgm:t>
        <a:bodyPr/>
        <a:lstStyle/>
        <a:p>
          <a:endParaRPr lang="ru-RU"/>
        </a:p>
      </dgm:t>
    </dgm:pt>
    <dgm:pt modelId="{EAA78AD0-BD92-49CD-A45D-3EF2AB3544C9}">
      <dgm:prSet phldrT="[Текст]" custT="1"/>
      <dgm:spPr>
        <a:xfrm>
          <a:off x="967625" y="1317393"/>
          <a:ext cx="1784147" cy="1424454"/>
        </a:xfrm>
        <a:gradFill rotWithShape="0">
          <a:gsLst>
            <a:gs pos="0">
              <a:srgbClr val="EB7712">
                <a:alpha val="50000"/>
                <a:hueOff val="764751"/>
                <a:satOff val="-1993"/>
                <a:lumOff val="4705"/>
                <a:alphaOff val="0"/>
                <a:tint val="96000"/>
                <a:satMod val="100000"/>
                <a:lumMod val="104000"/>
              </a:srgbClr>
            </a:gs>
            <a:gs pos="78000">
              <a:srgbClr val="EB7712">
                <a:alpha val="50000"/>
                <a:hueOff val="764751"/>
                <a:satOff val="-1993"/>
                <a:lumOff val="4705"/>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err="1" smtClean="0">
              <a:solidFill>
                <a:sysClr val="windowText" lastClr="000000"/>
              </a:solidFill>
              <a:latin typeface="Century Gothic" panose="020B0502020202020204"/>
              <a:ea typeface="+mn-ea"/>
              <a:cs typeface="+mn-cs"/>
            </a:rPr>
            <a:t>Горизон</a:t>
          </a:r>
          <a:r>
            <a:rPr lang="en-US" sz="1400" dirty="0" smtClean="0">
              <a:solidFill>
                <a:sysClr val="windowText" lastClr="000000"/>
              </a:solidFill>
              <a:latin typeface="Century Gothic" panose="020B0502020202020204"/>
              <a:ea typeface="+mn-ea"/>
              <a:cs typeface="+mn-cs"/>
            </a:rPr>
            <a:t>-</a:t>
          </a:r>
          <a:r>
            <a:rPr lang="ru-RU" sz="1400" dirty="0" err="1" smtClean="0">
              <a:solidFill>
                <a:sysClr val="windowText" lastClr="000000"/>
              </a:solidFill>
              <a:latin typeface="Century Gothic" panose="020B0502020202020204"/>
              <a:ea typeface="+mn-ea"/>
              <a:cs typeface="+mn-cs"/>
            </a:rPr>
            <a:t>тальный</a:t>
          </a:r>
          <a:r>
            <a:rPr lang="ru-RU" sz="1400" dirty="0" smtClean="0">
              <a:solidFill>
                <a:sysClr val="windowText" lastClr="000000"/>
              </a:solidFill>
              <a:latin typeface="Century Gothic" panose="020B0502020202020204"/>
              <a:ea typeface="+mn-ea"/>
              <a:cs typeface="+mn-cs"/>
            </a:rPr>
            <a:t> перенос генов</a:t>
          </a:r>
          <a:endParaRPr lang="ru-RU" sz="1400" dirty="0">
            <a:solidFill>
              <a:sysClr val="windowText" lastClr="000000"/>
            </a:solidFill>
            <a:latin typeface="Century Gothic" panose="020B0502020202020204"/>
            <a:ea typeface="+mn-ea"/>
            <a:cs typeface="+mn-cs"/>
          </a:endParaRPr>
        </a:p>
      </dgm:t>
    </dgm:pt>
    <dgm:pt modelId="{CDED7523-9DA9-4742-8284-F4EFB80347AC}" type="parTrans" cxnId="{4653F7D0-46B3-464F-9E48-3FF972AA18CF}">
      <dgm:prSet/>
      <dgm:spPr/>
      <dgm:t>
        <a:bodyPr/>
        <a:lstStyle/>
        <a:p>
          <a:endParaRPr lang="ru-RU"/>
        </a:p>
      </dgm:t>
    </dgm:pt>
    <dgm:pt modelId="{E9B795C0-6DAA-44A6-B066-2D3FE2652217}" type="sibTrans" cxnId="{4653F7D0-46B3-464F-9E48-3FF972AA18CF}">
      <dgm:prSet/>
      <dgm:spPr/>
      <dgm:t>
        <a:bodyPr/>
        <a:lstStyle/>
        <a:p>
          <a:endParaRPr lang="ru-RU"/>
        </a:p>
      </dgm:t>
    </dgm:pt>
    <dgm:pt modelId="{4396AAEF-FE82-4E8B-9352-652E2BAAAD04}">
      <dgm:prSet phldrT="[Текст]" custT="1"/>
      <dgm:spPr>
        <a:xfrm>
          <a:off x="0" y="2055208"/>
          <a:ext cx="1383837" cy="1090606"/>
        </a:xfrm>
        <a:gradFill rotWithShape="0">
          <a:gsLst>
            <a:gs pos="0">
              <a:srgbClr val="EB7712">
                <a:alpha val="50000"/>
                <a:hueOff val="1019668"/>
                <a:satOff val="-2658"/>
                <a:lumOff val="6274"/>
                <a:alphaOff val="0"/>
                <a:tint val="96000"/>
                <a:satMod val="100000"/>
                <a:lumMod val="104000"/>
              </a:srgbClr>
            </a:gs>
            <a:gs pos="78000">
              <a:srgbClr val="EB7712">
                <a:alpha val="50000"/>
                <a:hueOff val="1019668"/>
                <a:satOff val="-2658"/>
                <a:lumOff val="6274"/>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solidFill>
              <a:latin typeface="Century Gothic" panose="020B0502020202020204"/>
              <a:ea typeface="+mn-ea"/>
              <a:cs typeface="+mn-cs"/>
            </a:rPr>
            <a:t>Потеря генов</a:t>
          </a:r>
          <a:endParaRPr lang="ru-RU" sz="1400" dirty="0">
            <a:solidFill>
              <a:sysClr val="windowText" lastClr="000000"/>
            </a:solidFill>
            <a:latin typeface="Century Gothic" panose="020B0502020202020204"/>
            <a:ea typeface="+mn-ea"/>
            <a:cs typeface="+mn-cs"/>
          </a:endParaRPr>
        </a:p>
      </dgm:t>
    </dgm:pt>
    <dgm:pt modelId="{2F8666F0-618E-4178-A5DB-5ADAD5B6DDA4}" type="parTrans" cxnId="{17FA836E-AB70-4FE4-A06C-B4857D8D69CD}">
      <dgm:prSet/>
      <dgm:spPr/>
      <dgm:t>
        <a:bodyPr/>
        <a:lstStyle/>
        <a:p>
          <a:endParaRPr lang="ru-RU"/>
        </a:p>
      </dgm:t>
    </dgm:pt>
    <dgm:pt modelId="{5BA7A207-1608-492A-B1D2-5C3793DB08ED}" type="sibTrans" cxnId="{17FA836E-AB70-4FE4-A06C-B4857D8D69CD}">
      <dgm:prSet/>
      <dgm:spPr/>
      <dgm:t>
        <a:bodyPr/>
        <a:lstStyle/>
        <a:p>
          <a:endParaRPr lang="ru-RU"/>
        </a:p>
      </dgm:t>
    </dgm:pt>
    <dgm:pt modelId="{177D526E-BBCA-475C-A226-E76AEB71800C}">
      <dgm:prSet phldrT="[Текст]"/>
      <dgm:spPr>
        <a:xfrm>
          <a:off x="3285901" y="2984754"/>
          <a:ext cx="2163464" cy="570063"/>
        </a:xfrm>
        <a:noFill/>
        <a:ln>
          <a:noFill/>
        </a:ln>
        <a:effectLst/>
      </dgm:spPr>
      <dgm:t>
        <a:bodyPr/>
        <a:lstStyle/>
        <a:p>
          <a:r>
            <a:rPr lang="ru-RU" dirty="0" smtClean="0">
              <a:solidFill>
                <a:sysClr val="windowText" lastClr="000000">
                  <a:hueOff val="0"/>
                  <a:satOff val="0"/>
                  <a:lumOff val="0"/>
                  <a:alphaOff val="0"/>
                </a:sysClr>
              </a:solidFill>
              <a:latin typeface="Century Gothic" panose="020B0502020202020204"/>
              <a:ea typeface="+mn-ea"/>
              <a:cs typeface="+mn-cs"/>
            </a:rPr>
            <a:t>Процессы жизненного цикла</a:t>
          </a:r>
          <a:endParaRPr lang="ru-RU" dirty="0">
            <a:solidFill>
              <a:sysClr val="windowText" lastClr="000000">
                <a:hueOff val="0"/>
                <a:satOff val="0"/>
                <a:lumOff val="0"/>
                <a:alphaOff val="0"/>
              </a:sysClr>
            </a:solidFill>
            <a:latin typeface="Century Gothic" panose="020B0502020202020204"/>
            <a:ea typeface="+mn-ea"/>
            <a:cs typeface="+mn-cs"/>
          </a:endParaRPr>
        </a:p>
      </dgm:t>
    </dgm:pt>
    <dgm:pt modelId="{E8A1ADA4-06CA-4EBA-803C-4071B78BBCA7}" type="parTrans" cxnId="{9A6B01C4-17ED-4EE2-B758-50F3D45F803E}">
      <dgm:prSet/>
      <dgm:spPr/>
      <dgm:t>
        <a:bodyPr/>
        <a:lstStyle/>
        <a:p>
          <a:endParaRPr lang="ru-RU"/>
        </a:p>
      </dgm:t>
    </dgm:pt>
    <dgm:pt modelId="{CFED942C-22D2-459A-97D3-59CF5C351E98}" type="sibTrans" cxnId="{9A6B01C4-17ED-4EE2-B758-50F3D45F803E}">
      <dgm:prSet/>
      <dgm:spPr/>
      <dgm:t>
        <a:bodyPr/>
        <a:lstStyle/>
        <a:p>
          <a:endParaRPr lang="ru-RU"/>
        </a:p>
      </dgm:t>
    </dgm:pt>
    <dgm:pt modelId="{67964130-192E-43C5-A9EA-42E16E4E39F2}">
      <dgm:prSet phldrT="[Текст]" custT="1"/>
      <dgm:spPr>
        <a:xfrm>
          <a:off x="3188183" y="867882"/>
          <a:ext cx="2248814" cy="1410199"/>
        </a:xfrm>
        <a:gradFill rotWithShape="0">
          <a:gsLst>
            <a:gs pos="0">
              <a:srgbClr val="EB7712">
                <a:alpha val="50000"/>
                <a:hueOff val="0"/>
                <a:satOff val="0"/>
                <a:lumOff val="0"/>
                <a:alphaOff val="0"/>
                <a:tint val="96000"/>
                <a:satMod val="100000"/>
                <a:lumMod val="104000"/>
              </a:srgbClr>
            </a:gs>
            <a:gs pos="78000">
              <a:srgbClr val="EB7712">
                <a:alpha val="50000"/>
                <a:hueOff val="0"/>
                <a:satOff val="0"/>
                <a:lumOff val="0"/>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Метаболизм</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D40B1E59-122E-4A37-94B8-1C0C75E636F2}" type="parTrans" cxnId="{9B28EAA5-6EB9-4874-9EAF-D5EDE98E2288}">
      <dgm:prSet/>
      <dgm:spPr/>
      <dgm:t>
        <a:bodyPr/>
        <a:lstStyle/>
        <a:p>
          <a:endParaRPr lang="ru-RU"/>
        </a:p>
      </dgm:t>
    </dgm:pt>
    <dgm:pt modelId="{1C8F09F7-26E2-4545-97EC-9E241C17433F}" type="sibTrans" cxnId="{9B28EAA5-6EB9-4874-9EAF-D5EDE98E2288}">
      <dgm:prSet/>
      <dgm:spPr/>
      <dgm:t>
        <a:bodyPr/>
        <a:lstStyle/>
        <a:p>
          <a:endParaRPr lang="ru-RU"/>
        </a:p>
      </dgm:t>
    </dgm:pt>
    <dgm:pt modelId="{172906AA-6AAE-4ECD-8B77-71D21D5C2C3B}">
      <dgm:prSet phldrT="[Текст]" custT="1"/>
      <dgm:spPr>
        <a:xfrm>
          <a:off x="3948013" y="1553712"/>
          <a:ext cx="1595063" cy="1538381"/>
        </a:xfrm>
        <a:gradFill rotWithShape="0">
          <a:gsLst>
            <a:gs pos="0">
              <a:srgbClr val="EB7712">
                <a:alpha val="50000"/>
                <a:hueOff val="127459"/>
                <a:satOff val="-332"/>
                <a:lumOff val="784"/>
                <a:alphaOff val="0"/>
                <a:tint val="96000"/>
                <a:satMod val="100000"/>
                <a:lumMod val="104000"/>
              </a:srgbClr>
            </a:gs>
            <a:gs pos="78000">
              <a:srgbClr val="EB7712">
                <a:alpha val="50000"/>
                <a:hueOff val="127459"/>
                <a:satOff val="-332"/>
                <a:lumOff val="784"/>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err="1" smtClean="0">
              <a:solidFill>
                <a:sysClr val="windowText" lastClr="000000">
                  <a:hueOff val="0"/>
                  <a:satOff val="0"/>
                  <a:lumOff val="0"/>
                  <a:alphaOff val="0"/>
                </a:sysClr>
              </a:solidFill>
              <a:latin typeface="Century Gothic" panose="020B0502020202020204"/>
              <a:ea typeface="+mn-ea"/>
              <a:cs typeface="+mn-cs"/>
            </a:rPr>
            <a:t>Размно</a:t>
          </a:r>
          <a:r>
            <a:rPr lang="en-US" sz="1400" dirty="0" smtClean="0">
              <a:solidFill>
                <a:sysClr val="windowText" lastClr="000000">
                  <a:hueOff val="0"/>
                  <a:satOff val="0"/>
                  <a:lumOff val="0"/>
                  <a:alphaOff val="0"/>
                </a:sysClr>
              </a:solidFill>
              <a:latin typeface="Century Gothic" panose="020B0502020202020204"/>
              <a:ea typeface="+mn-ea"/>
              <a:cs typeface="+mn-cs"/>
            </a:rPr>
            <a:t>-</a:t>
          </a:r>
          <a:r>
            <a:rPr lang="ru-RU" sz="1400" dirty="0" err="1" smtClean="0">
              <a:solidFill>
                <a:sysClr val="windowText" lastClr="000000">
                  <a:hueOff val="0"/>
                  <a:satOff val="0"/>
                  <a:lumOff val="0"/>
                  <a:alphaOff val="0"/>
                </a:sysClr>
              </a:solidFill>
              <a:latin typeface="Century Gothic" panose="020B0502020202020204"/>
              <a:ea typeface="+mn-ea"/>
              <a:cs typeface="+mn-cs"/>
            </a:rPr>
            <a:t>жение</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F7B3375B-924D-491E-A56D-73AB2CCF461E}" type="parTrans" cxnId="{05CAA102-C818-4C32-9DB2-87CC97F2AE02}">
      <dgm:prSet/>
      <dgm:spPr/>
      <dgm:t>
        <a:bodyPr/>
        <a:lstStyle/>
        <a:p>
          <a:endParaRPr lang="ru-RU"/>
        </a:p>
      </dgm:t>
    </dgm:pt>
    <dgm:pt modelId="{10EF7548-4050-4325-BC7C-8EB2C6986727}" type="sibTrans" cxnId="{05CAA102-C818-4C32-9DB2-87CC97F2AE02}">
      <dgm:prSet/>
      <dgm:spPr/>
      <dgm:t>
        <a:bodyPr/>
        <a:lstStyle/>
        <a:p>
          <a:endParaRPr lang="ru-RU"/>
        </a:p>
      </dgm:t>
    </dgm:pt>
    <dgm:pt modelId="{194FCEB7-266C-4616-8F19-1870A437576D}">
      <dgm:prSet phldrT="[Текст]" custT="1"/>
      <dgm:spPr>
        <a:xfrm>
          <a:off x="6164196" y="1098552"/>
          <a:ext cx="1664203" cy="1663902"/>
        </a:xfrm>
        <a:gradFill rotWithShape="0">
          <a:gsLst>
            <a:gs pos="0">
              <a:srgbClr val="ECBD31">
                <a:hueOff val="0"/>
                <a:satOff val="0"/>
                <a:lumOff val="0"/>
                <a:alphaOff val="0"/>
                <a:tint val="96000"/>
                <a:satMod val="100000"/>
                <a:lumMod val="104000"/>
              </a:srgbClr>
            </a:gs>
            <a:gs pos="78000">
              <a:srgbClr val="ECBD31">
                <a:hueOff val="0"/>
                <a:satOff val="0"/>
                <a:lumOff val="0"/>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200" dirty="0" smtClean="0">
              <a:solidFill>
                <a:sysClr val="windowText" lastClr="000000"/>
              </a:solidFill>
              <a:latin typeface="Century Gothic" panose="020B0502020202020204"/>
              <a:ea typeface="+mn-ea"/>
              <a:cs typeface="+mn-cs"/>
            </a:rPr>
            <a:t>Миграция и транспорт</a:t>
          </a:r>
          <a:endParaRPr lang="ru-RU" sz="1200" dirty="0">
            <a:solidFill>
              <a:sysClr val="windowText" lastClr="000000"/>
            </a:solidFill>
            <a:latin typeface="Century Gothic" panose="020B0502020202020204"/>
            <a:ea typeface="+mn-ea"/>
            <a:cs typeface="+mn-cs"/>
          </a:endParaRPr>
        </a:p>
      </dgm:t>
    </dgm:pt>
    <dgm:pt modelId="{E480B668-9976-46B1-9289-72D69D6D1483}" type="parTrans" cxnId="{F427E268-9E25-4E85-8D8B-A4803667E052}">
      <dgm:prSet/>
      <dgm:spPr/>
      <dgm:t>
        <a:bodyPr/>
        <a:lstStyle/>
        <a:p>
          <a:endParaRPr lang="ru-RU"/>
        </a:p>
      </dgm:t>
    </dgm:pt>
    <dgm:pt modelId="{1B19F3CA-D797-49D3-9AF1-52B23FBE92E3}" type="sibTrans" cxnId="{F427E268-9E25-4E85-8D8B-A4803667E052}">
      <dgm:prSet/>
      <dgm:spPr/>
      <dgm:t>
        <a:bodyPr/>
        <a:lstStyle/>
        <a:p>
          <a:endParaRPr lang="ru-RU"/>
        </a:p>
      </dgm:t>
    </dgm:pt>
    <dgm:pt modelId="{0CEF3FCD-F9D1-4368-A1DC-551317A0BAD1}">
      <dgm:prSet phldrT="[Текст]"/>
      <dgm:spPr>
        <a:xfrm>
          <a:off x="5918446" y="2984754"/>
          <a:ext cx="2163464" cy="570063"/>
        </a:xfrm>
        <a:noFill/>
        <a:ln>
          <a:noFill/>
        </a:ln>
        <a:effectLst/>
      </dgm:spPr>
      <dgm:t>
        <a:bodyPr/>
        <a:lstStyle/>
        <a:p>
          <a:r>
            <a:rPr lang="ru-RU" dirty="0" smtClean="0">
              <a:solidFill>
                <a:sysClr val="windowText" lastClr="000000">
                  <a:hueOff val="0"/>
                  <a:satOff val="0"/>
                  <a:lumOff val="0"/>
                  <a:alphaOff val="0"/>
                </a:sysClr>
              </a:solidFill>
              <a:latin typeface="Century Gothic" panose="020B0502020202020204"/>
              <a:ea typeface="+mn-ea"/>
              <a:cs typeface="+mn-cs"/>
            </a:rPr>
            <a:t>Транспортные процессы</a:t>
          </a:r>
          <a:endParaRPr lang="ru-RU" dirty="0">
            <a:solidFill>
              <a:sysClr val="windowText" lastClr="000000">
                <a:hueOff val="0"/>
                <a:satOff val="0"/>
                <a:lumOff val="0"/>
                <a:alphaOff val="0"/>
              </a:sysClr>
            </a:solidFill>
            <a:latin typeface="Century Gothic" panose="020B0502020202020204"/>
            <a:ea typeface="+mn-ea"/>
            <a:cs typeface="+mn-cs"/>
          </a:endParaRPr>
        </a:p>
      </dgm:t>
    </dgm:pt>
    <dgm:pt modelId="{226BDD27-C74C-491A-B177-7CFB047B9C93}" type="sibTrans" cxnId="{702F8C41-1EAC-43E6-ABE5-0E3B1E997EE1}">
      <dgm:prSet/>
      <dgm:spPr/>
      <dgm:t>
        <a:bodyPr/>
        <a:lstStyle/>
        <a:p>
          <a:endParaRPr lang="ru-RU"/>
        </a:p>
      </dgm:t>
    </dgm:pt>
    <dgm:pt modelId="{A48DF8CB-B536-4392-9DBB-9602ADFC13FB}" type="parTrans" cxnId="{702F8C41-1EAC-43E6-ABE5-0E3B1E997EE1}">
      <dgm:prSet/>
      <dgm:spPr/>
      <dgm:t>
        <a:bodyPr/>
        <a:lstStyle/>
        <a:p>
          <a:endParaRPr lang="ru-RU"/>
        </a:p>
      </dgm:t>
    </dgm:pt>
    <dgm:pt modelId="{72E71B2E-EAC7-4B1D-8376-65C612B1AE79}">
      <dgm:prSet phldrT="[Текст]" custT="1"/>
      <dgm:spPr>
        <a:xfrm>
          <a:off x="3136141" y="1662054"/>
          <a:ext cx="1486990" cy="1321696"/>
        </a:xfrm>
        <a:gradFill rotWithShape="0">
          <a:gsLst>
            <a:gs pos="0">
              <a:srgbClr val="EB7712">
                <a:alpha val="50000"/>
                <a:hueOff val="254917"/>
                <a:satOff val="-664"/>
                <a:lumOff val="1568"/>
                <a:alphaOff val="0"/>
                <a:tint val="96000"/>
                <a:satMod val="100000"/>
                <a:lumMod val="104000"/>
              </a:srgbClr>
            </a:gs>
            <a:gs pos="78000">
              <a:srgbClr val="EB7712">
                <a:alpha val="50000"/>
                <a:hueOff val="254917"/>
                <a:satOff val="-664"/>
                <a:lumOff val="1568"/>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r>
            <a:rPr lang="ru-RU" sz="1400" dirty="0" smtClean="0">
              <a:solidFill>
                <a:sysClr val="windowText" lastClr="000000">
                  <a:hueOff val="0"/>
                  <a:satOff val="0"/>
                  <a:lumOff val="0"/>
                  <a:alphaOff val="0"/>
                </a:sysClr>
              </a:solidFill>
              <a:latin typeface="Century Gothic" panose="020B0502020202020204"/>
              <a:ea typeface="+mn-ea"/>
              <a:cs typeface="+mn-cs"/>
            </a:rPr>
            <a:t>Спору</a:t>
          </a:r>
          <a:r>
            <a:rPr lang="en-US" sz="1400" dirty="0" smtClean="0">
              <a:solidFill>
                <a:sysClr val="windowText" lastClr="000000">
                  <a:hueOff val="0"/>
                  <a:satOff val="0"/>
                  <a:lumOff val="0"/>
                  <a:alphaOff val="0"/>
                </a:sysClr>
              </a:solidFill>
              <a:latin typeface="Century Gothic" panose="020B0502020202020204"/>
              <a:ea typeface="+mn-ea"/>
              <a:cs typeface="+mn-cs"/>
            </a:rPr>
            <a:t>-</a:t>
          </a:r>
          <a:r>
            <a:rPr lang="ru-RU" sz="1400" dirty="0" err="1" smtClean="0">
              <a:solidFill>
                <a:sysClr val="windowText" lastClr="000000">
                  <a:hueOff val="0"/>
                  <a:satOff val="0"/>
                  <a:lumOff val="0"/>
                  <a:alphaOff val="0"/>
                </a:sysClr>
              </a:solidFill>
              <a:latin typeface="Century Gothic" panose="020B0502020202020204"/>
              <a:ea typeface="+mn-ea"/>
              <a:cs typeface="+mn-cs"/>
            </a:rPr>
            <a:t>ляция</a:t>
          </a:r>
          <a:endParaRPr lang="ru-RU" sz="1400" dirty="0">
            <a:solidFill>
              <a:sysClr val="windowText" lastClr="000000">
                <a:hueOff val="0"/>
                <a:satOff val="0"/>
                <a:lumOff val="0"/>
                <a:alphaOff val="0"/>
              </a:sysClr>
            </a:solidFill>
            <a:latin typeface="Century Gothic" panose="020B0502020202020204"/>
            <a:ea typeface="+mn-ea"/>
            <a:cs typeface="+mn-cs"/>
          </a:endParaRPr>
        </a:p>
      </dgm:t>
    </dgm:pt>
    <dgm:pt modelId="{A58EEBC7-5D4C-4915-99D5-339E7FEC1C30}" type="parTrans" cxnId="{7BF35589-71C7-439F-982A-A10D7B6460E1}">
      <dgm:prSet/>
      <dgm:spPr/>
      <dgm:t>
        <a:bodyPr/>
        <a:lstStyle/>
        <a:p>
          <a:endParaRPr lang="ru-RU"/>
        </a:p>
      </dgm:t>
    </dgm:pt>
    <dgm:pt modelId="{0670C8F4-2A35-472B-9F42-88F421CBF6C1}" type="sibTrans" cxnId="{7BF35589-71C7-439F-982A-A10D7B6460E1}">
      <dgm:prSet/>
      <dgm:spPr/>
      <dgm:t>
        <a:bodyPr/>
        <a:lstStyle/>
        <a:p>
          <a:endParaRPr lang="ru-RU"/>
        </a:p>
      </dgm:t>
    </dgm:pt>
    <dgm:pt modelId="{05AFFD76-DE08-451D-AD36-B8E1362589EE}" type="pres">
      <dgm:prSet presAssocID="{C1D70E76-9535-4C9E-8ACB-B68A58F14457}" presName="Name0" presStyleCnt="0">
        <dgm:presLayoutVars>
          <dgm:chMax val="3"/>
          <dgm:chPref val="3"/>
          <dgm:bulletEnabled val="1"/>
          <dgm:dir/>
          <dgm:animLvl val="lvl"/>
        </dgm:presLayoutVars>
      </dgm:prSet>
      <dgm:spPr/>
      <dgm:t>
        <a:bodyPr/>
        <a:lstStyle/>
        <a:p>
          <a:endParaRPr lang="ru-RU"/>
        </a:p>
      </dgm:t>
    </dgm:pt>
    <dgm:pt modelId="{941DA53B-EF97-4692-BE53-9DAAA799E5ED}" type="pres">
      <dgm:prSet presAssocID="{C1D70E76-9535-4C9E-8ACB-B68A58F14457}" presName="arc1" presStyleLbl="node1" presStyleIdx="0" presStyleCnt="4" custScaleX="102264"/>
      <dgm:spPr>
        <a:xfrm rot="5400000">
          <a:off x="16349" y="477129"/>
          <a:ext cx="2849402" cy="2914360"/>
        </a:xfrm>
        <a:prstGeom prst="blockArc">
          <a:avLst>
            <a:gd name="adj1" fmla="val 13500000"/>
            <a:gd name="adj2" fmla="val 18900000"/>
            <a:gd name="adj3" fmla="val 4960"/>
          </a:avLst>
        </a:prstGeom>
        <a:gradFill rotWithShape="0">
          <a:gsLst>
            <a:gs pos="0">
              <a:srgbClr val="EB7712">
                <a:hueOff val="0"/>
                <a:satOff val="0"/>
                <a:lumOff val="0"/>
                <a:alphaOff val="0"/>
                <a:tint val="96000"/>
                <a:satMod val="100000"/>
                <a:lumMod val="104000"/>
              </a:srgbClr>
            </a:gs>
            <a:gs pos="78000">
              <a:srgbClr val="EB7712">
                <a:hueOff val="0"/>
                <a:satOff val="0"/>
                <a:lumOff val="0"/>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35FDA798-523D-4ECA-ADEE-9E34488C2F82}" type="pres">
      <dgm:prSet presAssocID="{C1D70E76-9535-4C9E-8ACB-B68A58F14457}" presName="arc3" presStyleLbl="node1" presStyleIdx="1" presStyleCnt="4"/>
      <dgm:spPr>
        <a:xfrm rot="16200000">
          <a:off x="2948968" y="509390"/>
          <a:ext cx="2849402" cy="2849840"/>
        </a:xfrm>
        <a:prstGeom prst="blockArc">
          <a:avLst>
            <a:gd name="adj1" fmla="val 13500000"/>
            <a:gd name="adj2" fmla="val 18900000"/>
            <a:gd name="adj3" fmla="val 4960"/>
          </a:avLst>
        </a:prstGeom>
        <a:gradFill rotWithShape="0">
          <a:gsLst>
            <a:gs pos="0">
              <a:srgbClr val="EB7712">
                <a:hueOff val="339889"/>
                <a:satOff val="-886"/>
                <a:lumOff val="2091"/>
                <a:alphaOff val="0"/>
                <a:tint val="96000"/>
                <a:satMod val="100000"/>
                <a:lumMod val="104000"/>
              </a:srgbClr>
            </a:gs>
            <a:gs pos="78000">
              <a:srgbClr val="EB7712">
                <a:hueOff val="339889"/>
                <a:satOff val="-886"/>
                <a:lumOff val="2091"/>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18C2299B-6022-46B1-9DB0-587F5E0B42D5}" type="pres">
      <dgm:prSet presAssocID="{C1D70E76-9535-4C9E-8ACB-B68A58F14457}" presName="parentText2" presStyleLbl="revTx" presStyleIdx="0" presStyleCnt="3">
        <dgm:presLayoutVars>
          <dgm:chMax val="4"/>
          <dgm:chPref val="3"/>
          <dgm:bulletEnabled val="1"/>
        </dgm:presLayoutVars>
      </dgm:prSet>
      <dgm:spPr>
        <a:prstGeom prst="rect">
          <a:avLst/>
        </a:prstGeom>
      </dgm:spPr>
      <dgm:t>
        <a:bodyPr/>
        <a:lstStyle/>
        <a:p>
          <a:endParaRPr lang="ru-RU"/>
        </a:p>
      </dgm:t>
    </dgm:pt>
    <dgm:pt modelId="{07BD10EF-B0BE-4A41-953A-1FD701757955}" type="pres">
      <dgm:prSet presAssocID="{C1D70E76-9535-4C9E-8ACB-B68A58F14457}" presName="arc2" presStyleLbl="node1" presStyleIdx="2" presStyleCnt="4"/>
      <dgm:spPr>
        <a:xfrm rot="5400000">
          <a:off x="2857566" y="509390"/>
          <a:ext cx="2849402" cy="2849840"/>
        </a:xfrm>
        <a:prstGeom prst="blockArc">
          <a:avLst>
            <a:gd name="adj1" fmla="val 13500000"/>
            <a:gd name="adj2" fmla="val 18900000"/>
            <a:gd name="adj3" fmla="val 4960"/>
          </a:avLst>
        </a:prstGeom>
        <a:gradFill rotWithShape="0">
          <a:gsLst>
            <a:gs pos="0">
              <a:srgbClr val="EB7712">
                <a:hueOff val="679779"/>
                <a:satOff val="-1772"/>
                <a:lumOff val="4183"/>
                <a:alphaOff val="0"/>
                <a:tint val="96000"/>
                <a:satMod val="100000"/>
                <a:lumMod val="104000"/>
              </a:srgbClr>
            </a:gs>
            <a:gs pos="78000">
              <a:srgbClr val="EB7712">
                <a:hueOff val="679779"/>
                <a:satOff val="-1772"/>
                <a:lumOff val="4183"/>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1F1F4D59-CBD1-4E6F-8DF1-BCC6EB278108}" type="pres">
      <dgm:prSet presAssocID="{C1D70E76-9535-4C9E-8ACB-B68A58F14457}" presName="arc4" presStyleLbl="node1" presStyleIdx="3" presStyleCnt="4"/>
      <dgm:spPr>
        <a:xfrm rot="16200000">
          <a:off x="5789323" y="509390"/>
          <a:ext cx="2849402" cy="2849840"/>
        </a:xfrm>
        <a:prstGeom prst="blockArc">
          <a:avLst>
            <a:gd name="adj1" fmla="val 13500000"/>
            <a:gd name="adj2" fmla="val 18900000"/>
            <a:gd name="adj3" fmla="val 4960"/>
          </a:avLst>
        </a:prstGeom>
        <a:gradFill rotWithShape="0">
          <a:gsLst>
            <a:gs pos="0">
              <a:srgbClr val="EB7712">
                <a:hueOff val="1019668"/>
                <a:satOff val="-2658"/>
                <a:lumOff val="6274"/>
                <a:alphaOff val="0"/>
                <a:tint val="96000"/>
                <a:satMod val="100000"/>
                <a:lumMod val="104000"/>
              </a:srgbClr>
            </a:gs>
            <a:gs pos="78000">
              <a:srgbClr val="EB7712">
                <a:hueOff val="1019668"/>
                <a:satOff val="-2658"/>
                <a:lumOff val="6274"/>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3F1699DB-008B-4D16-8E4F-3D01B4914F58}" type="pres">
      <dgm:prSet presAssocID="{C1D70E76-9535-4C9E-8ACB-B68A58F14457}" presName="parentText3" presStyleLbl="revTx" presStyleIdx="1" presStyleCnt="3">
        <dgm:presLayoutVars>
          <dgm:chMax val="1"/>
          <dgm:chPref val="1"/>
          <dgm:bulletEnabled val="1"/>
        </dgm:presLayoutVars>
      </dgm:prSet>
      <dgm:spPr>
        <a:prstGeom prst="rect">
          <a:avLst/>
        </a:prstGeom>
      </dgm:spPr>
      <dgm:t>
        <a:bodyPr/>
        <a:lstStyle/>
        <a:p>
          <a:endParaRPr lang="ru-RU"/>
        </a:p>
      </dgm:t>
    </dgm:pt>
    <dgm:pt modelId="{FFA99AF3-5810-4C33-9957-6613D8E32424}" type="pres">
      <dgm:prSet presAssocID="{C1D70E76-9535-4C9E-8ACB-B68A58F14457}" presName="middleComposite" presStyleCnt="0"/>
      <dgm:spPr/>
    </dgm:pt>
    <dgm:pt modelId="{E43D7B3A-9962-4A3E-BDF1-CCB66A5B49FA}" type="pres">
      <dgm:prSet presAssocID="{67964130-192E-43C5-A9EA-42E16E4E39F2}" presName="circ1" presStyleLbl="vennNode1" presStyleIdx="0" presStyleCnt="9" custScaleX="187421" custScaleY="117529"/>
      <dgm:spPr>
        <a:prstGeom prst="ellipse">
          <a:avLst/>
        </a:prstGeom>
      </dgm:spPr>
      <dgm:t>
        <a:bodyPr/>
        <a:lstStyle/>
        <a:p>
          <a:endParaRPr lang="ru-RU"/>
        </a:p>
      </dgm:t>
    </dgm:pt>
    <dgm:pt modelId="{084819FA-EA83-4C38-B101-CC9DF0A68565}" type="pres">
      <dgm:prSet presAssocID="{67964130-192E-43C5-A9EA-42E16E4E39F2}" presName="circ1Tx" presStyleLbl="revTx" presStyleIdx="1" presStyleCnt="3">
        <dgm:presLayoutVars>
          <dgm:chMax val="0"/>
          <dgm:chPref val="0"/>
        </dgm:presLayoutVars>
      </dgm:prSet>
      <dgm:spPr/>
      <dgm:t>
        <a:bodyPr/>
        <a:lstStyle/>
        <a:p>
          <a:endParaRPr lang="ru-RU"/>
        </a:p>
      </dgm:t>
    </dgm:pt>
    <dgm:pt modelId="{187FF6AA-A47F-4DED-A692-3B72836F276F}" type="pres">
      <dgm:prSet presAssocID="{172906AA-6AAE-4ECD-8B77-71D21D5C2C3B}" presName="circ2" presStyleLbl="vennNode1" presStyleIdx="1" presStyleCnt="9" custScaleX="194442" custScaleY="128212"/>
      <dgm:spPr>
        <a:prstGeom prst="ellipse">
          <a:avLst/>
        </a:prstGeom>
      </dgm:spPr>
      <dgm:t>
        <a:bodyPr/>
        <a:lstStyle/>
        <a:p>
          <a:endParaRPr lang="ru-RU"/>
        </a:p>
      </dgm:t>
    </dgm:pt>
    <dgm:pt modelId="{1D6A8F28-FB59-45AA-939B-3D81BCDA7628}" type="pres">
      <dgm:prSet presAssocID="{172906AA-6AAE-4ECD-8B77-71D21D5C2C3B}" presName="circ2Tx" presStyleLbl="revTx" presStyleIdx="1" presStyleCnt="3">
        <dgm:presLayoutVars>
          <dgm:chMax val="0"/>
          <dgm:chPref val="0"/>
        </dgm:presLayoutVars>
      </dgm:prSet>
      <dgm:spPr/>
      <dgm:t>
        <a:bodyPr/>
        <a:lstStyle/>
        <a:p>
          <a:endParaRPr lang="ru-RU"/>
        </a:p>
      </dgm:t>
    </dgm:pt>
    <dgm:pt modelId="{EA219309-302C-4C9F-BA54-3CA52749C24F}" type="pres">
      <dgm:prSet presAssocID="{72E71B2E-EAC7-4B1D-8376-65C612B1AE79}" presName="circ3" presStyleLbl="vennNode1" presStyleIdx="2" presStyleCnt="9" custScaleX="176611" custScaleY="110153"/>
      <dgm:spPr>
        <a:prstGeom prst="ellipse">
          <a:avLst/>
        </a:prstGeom>
      </dgm:spPr>
      <dgm:t>
        <a:bodyPr/>
        <a:lstStyle/>
        <a:p>
          <a:endParaRPr lang="ru-RU"/>
        </a:p>
      </dgm:t>
    </dgm:pt>
    <dgm:pt modelId="{3D83E29A-14E5-408B-9070-A3D48FA56A98}" type="pres">
      <dgm:prSet presAssocID="{72E71B2E-EAC7-4B1D-8376-65C612B1AE79}" presName="circ3Tx" presStyleLbl="revTx" presStyleIdx="1" presStyleCnt="3">
        <dgm:presLayoutVars>
          <dgm:chMax val="0"/>
          <dgm:chPref val="0"/>
        </dgm:presLayoutVars>
      </dgm:prSet>
      <dgm:spPr/>
      <dgm:t>
        <a:bodyPr/>
        <a:lstStyle/>
        <a:p>
          <a:endParaRPr lang="ru-RU"/>
        </a:p>
      </dgm:t>
    </dgm:pt>
    <dgm:pt modelId="{71CA93FB-CF80-466B-94A7-562E0938E8C7}" type="pres">
      <dgm:prSet presAssocID="{C1D70E76-9535-4C9E-8ACB-B68A58F14457}" presName="leftComposite" presStyleCnt="0"/>
      <dgm:spPr/>
    </dgm:pt>
    <dgm:pt modelId="{D46E684F-0F88-4861-AB23-782B0F989A13}" type="pres">
      <dgm:prSet presAssocID="{BC197BBD-1D33-4A7A-AD4A-3ED4191F17BF}" presName="childText1_1" presStyleLbl="vennNode1" presStyleIdx="3" presStyleCnt="9" custScaleX="181283" custScaleY="122505" custLinFactNeighborX="-42651" custLinFactNeighborY="-15466">
        <dgm:presLayoutVars>
          <dgm:chMax val="0"/>
          <dgm:chPref val="0"/>
        </dgm:presLayoutVars>
      </dgm:prSet>
      <dgm:spPr>
        <a:prstGeom prst="ellipse">
          <a:avLst/>
        </a:prstGeom>
      </dgm:spPr>
      <dgm:t>
        <a:bodyPr/>
        <a:lstStyle/>
        <a:p>
          <a:endParaRPr lang="ru-RU"/>
        </a:p>
      </dgm:t>
    </dgm:pt>
    <dgm:pt modelId="{8F4B4920-2BCB-4BC0-B6AC-1856EC9FD952}" type="pres">
      <dgm:prSet presAssocID="{BC197BBD-1D33-4A7A-AD4A-3ED4191F17BF}" presName="ellipse1" presStyleLbl="vennNode1" presStyleIdx="4" presStyleCnt="9" custLinFactNeighborX="90720" custLinFactNeighborY="6937"/>
      <dgm:spPr>
        <a:xfrm>
          <a:off x="704029" y="1731632"/>
          <a:ext cx="443490" cy="443313"/>
        </a:xfrm>
        <a:prstGeom prst="ellipse">
          <a:avLst/>
        </a:prstGeom>
        <a:gradFill rotWithShape="0">
          <a:gsLst>
            <a:gs pos="0">
              <a:srgbClr val="EB7712">
                <a:alpha val="50000"/>
                <a:hueOff val="509834"/>
                <a:satOff val="-1329"/>
                <a:lumOff val="3137"/>
                <a:alphaOff val="0"/>
                <a:tint val="96000"/>
                <a:satMod val="100000"/>
                <a:lumMod val="104000"/>
              </a:srgbClr>
            </a:gs>
            <a:gs pos="78000">
              <a:srgbClr val="EB7712">
                <a:alpha val="50000"/>
                <a:hueOff val="509834"/>
                <a:satOff val="-1329"/>
                <a:lumOff val="3137"/>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A02AE63E-02BC-4714-9758-31308B8F179B}" type="pres">
      <dgm:prSet presAssocID="{BC197BBD-1D33-4A7A-AD4A-3ED4191F17BF}" presName="ellipse2" presStyleLbl="vennNode1" presStyleIdx="5" presStyleCnt="9"/>
      <dgm:spPr>
        <a:xfrm>
          <a:off x="1611632" y="1123632"/>
          <a:ext cx="258050" cy="257881"/>
        </a:xfrm>
        <a:prstGeom prst="ellipse">
          <a:avLst/>
        </a:prstGeom>
        <a:gradFill rotWithShape="0">
          <a:gsLst>
            <a:gs pos="0">
              <a:srgbClr val="EB7712">
                <a:alpha val="50000"/>
                <a:hueOff val="637293"/>
                <a:satOff val="-1661"/>
                <a:lumOff val="3921"/>
                <a:alphaOff val="0"/>
                <a:tint val="96000"/>
                <a:satMod val="100000"/>
                <a:lumMod val="104000"/>
              </a:srgbClr>
            </a:gs>
            <a:gs pos="78000">
              <a:srgbClr val="EB7712">
                <a:alpha val="50000"/>
                <a:hueOff val="637293"/>
                <a:satOff val="-1661"/>
                <a:lumOff val="3921"/>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60962A8D-D8FB-4018-BAA5-8E5798A10612}" type="pres">
      <dgm:prSet presAssocID="{EAA78AD0-BD92-49CD-A45D-3EF2AB3544C9}" presName="childText1_2" presStyleLbl="vennNode1" presStyleIdx="6" presStyleCnt="9" custScaleX="197611" custScaleY="157768" custLinFactNeighborX="-11903" custLinFactNeighborY="10288">
        <dgm:presLayoutVars>
          <dgm:chMax val="0"/>
          <dgm:chPref val="0"/>
        </dgm:presLayoutVars>
      </dgm:prSet>
      <dgm:spPr>
        <a:prstGeom prst="ellipse">
          <a:avLst/>
        </a:prstGeom>
      </dgm:spPr>
      <dgm:t>
        <a:bodyPr/>
        <a:lstStyle/>
        <a:p>
          <a:endParaRPr lang="ru-RU"/>
        </a:p>
      </dgm:t>
    </dgm:pt>
    <dgm:pt modelId="{57533070-6622-49D3-B591-15F7DBCB247E}" type="pres">
      <dgm:prSet presAssocID="{EAA78AD0-BD92-49CD-A45D-3EF2AB3544C9}" presName="ellipse3" presStyleLbl="vennNode1" presStyleIdx="7" presStyleCnt="9" custLinFactY="226" custLinFactNeighborX="-57483" custLinFactNeighborY="100000"/>
      <dgm:spPr>
        <a:xfrm>
          <a:off x="1461816" y="2701855"/>
          <a:ext cx="258050" cy="257881"/>
        </a:xfrm>
        <a:prstGeom prst="ellipse">
          <a:avLst/>
        </a:prstGeom>
        <a:gradFill rotWithShape="0">
          <a:gsLst>
            <a:gs pos="0">
              <a:srgbClr val="EB7712">
                <a:alpha val="50000"/>
                <a:hueOff val="892209"/>
                <a:satOff val="-2326"/>
                <a:lumOff val="5490"/>
                <a:alphaOff val="0"/>
                <a:tint val="96000"/>
                <a:satMod val="100000"/>
                <a:lumMod val="104000"/>
              </a:srgbClr>
            </a:gs>
            <a:gs pos="78000">
              <a:srgbClr val="EB7712">
                <a:alpha val="50000"/>
                <a:hueOff val="892209"/>
                <a:satOff val="-2326"/>
                <a:lumOff val="5490"/>
                <a:alphaOff val="0"/>
                <a:shade val="100000"/>
                <a:satMod val="110000"/>
                <a:lumMod val="100000"/>
              </a:srgbClr>
            </a:gs>
          </a:gsLst>
          <a:lin ang="5400000" scaled="0"/>
        </a:gradFill>
        <a:ln>
          <a:noFill/>
        </a:ln>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dgm:spPr>
      <dgm:t>
        <a:bodyPr/>
        <a:lstStyle/>
        <a:p>
          <a:endParaRPr lang="ru-RU"/>
        </a:p>
      </dgm:t>
    </dgm:pt>
    <dgm:pt modelId="{7CAB4FB2-A48C-419B-9BAE-C455A2A101DD}" type="pres">
      <dgm:prSet presAssocID="{4396AAEF-FE82-4E8B-9352-652E2BAAAD04}" presName="childText1_3" presStyleLbl="vennNode1" presStyleIdx="8" presStyleCnt="9" custScaleX="153273" custScaleY="120792" custLinFactNeighborX="-69711" custLinFactNeighborY="16372">
        <dgm:presLayoutVars>
          <dgm:chMax val="0"/>
          <dgm:chPref val="0"/>
        </dgm:presLayoutVars>
      </dgm:prSet>
      <dgm:spPr>
        <a:prstGeom prst="ellipse">
          <a:avLst/>
        </a:prstGeom>
      </dgm:spPr>
      <dgm:t>
        <a:bodyPr/>
        <a:lstStyle/>
        <a:p>
          <a:endParaRPr lang="ru-RU"/>
        </a:p>
      </dgm:t>
    </dgm:pt>
    <dgm:pt modelId="{E3170122-768C-41AD-BBC9-F9797C1999CD}" type="pres">
      <dgm:prSet presAssocID="{C1D70E76-9535-4C9E-8ACB-B68A58F14457}" presName="rightChild" presStyleLbl="node2" presStyleIdx="0" presStyleCnt="1">
        <dgm:presLayoutVars>
          <dgm:chMax val="0"/>
          <dgm:chPref val="0"/>
        </dgm:presLayoutVars>
      </dgm:prSet>
      <dgm:spPr>
        <a:prstGeom prst="ellipse">
          <a:avLst/>
        </a:prstGeom>
      </dgm:spPr>
      <dgm:t>
        <a:bodyPr/>
        <a:lstStyle/>
        <a:p>
          <a:endParaRPr lang="ru-RU"/>
        </a:p>
      </dgm:t>
    </dgm:pt>
    <dgm:pt modelId="{0E3CAF11-E804-4C48-8898-F5C6910CCFE0}" type="pres">
      <dgm:prSet presAssocID="{C1D70E76-9535-4C9E-8ACB-B68A58F14457}" presName="parentText1" presStyleLbl="revTx" presStyleIdx="2" presStyleCnt="3">
        <dgm:presLayoutVars>
          <dgm:chMax val="4"/>
          <dgm:chPref val="3"/>
          <dgm:bulletEnabled val="1"/>
        </dgm:presLayoutVars>
      </dgm:prSet>
      <dgm:spPr>
        <a:prstGeom prst="rect">
          <a:avLst/>
        </a:prstGeom>
      </dgm:spPr>
      <dgm:t>
        <a:bodyPr/>
        <a:lstStyle/>
        <a:p>
          <a:endParaRPr lang="ru-RU"/>
        </a:p>
      </dgm:t>
    </dgm:pt>
  </dgm:ptLst>
  <dgm:cxnLst>
    <dgm:cxn modelId="{F0AB2468-1345-40D8-A867-8B3450E2C2EB}" type="presOf" srcId="{67964130-192E-43C5-A9EA-42E16E4E39F2}" destId="{E43D7B3A-9962-4A3E-BDF1-CCB66A5B49FA}" srcOrd="0" destOrd="0" presId="urn:microsoft.com/office/officeart/2009/3/layout/PhasedProcess"/>
    <dgm:cxn modelId="{4653F7D0-46B3-464F-9E48-3FF972AA18CF}" srcId="{16EBD9CC-8AA5-4E2D-BF24-C64EC113B2B0}" destId="{EAA78AD0-BD92-49CD-A45D-3EF2AB3544C9}" srcOrd="1" destOrd="0" parTransId="{CDED7523-9DA9-4742-8284-F4EFB80347AC}" sibTransId="{E9B795C0-6DAA-44A6-B066-2D3FE2652217}"/>
    <dgm:cxn modelId="{94A03CC4-1A41-4623-864E-80D8D46C302C}" type="presOf" srcId="{0CEF3FCD-F9D1-4368-A1DC-551317A0BAD1}" destId="{3F1699DB-008B-4D16-8E4F-3D01B4914F58}" srcOrd="0" destOrd="0" presId="urn:microsoft.com/office/officeart/2009/3/layout/PhasedProcess"/>
    <dgm:cxn modelId="{F427E268-9E25-4E85-8D8B-A4803667E052}" srcId="{0CEF3FCD-F9D1-4368-A1DC-551317A0BAD1}" destId="{194FCEB7-266C-4616-8F19-1870A437576D}" srcOrd="0" destOrd="0" parTransId="{E480B668-9976-46B1-9289-72D69D6D1483}" sibTransId="{1B19F3CA-D797-49D3-9AF1-52B23FBE92E3}"/>
    <dgm:cxn modelId="{3359FB2E-74BB-410D-A873-7DE9AFF38358}" type="presOf" srcId="{67964130-192E-43C5-A9EA-42E16E4E39F2}" destId="{084819FA-EA83-4C38-B101-CC9DF0A68565}" srcOrd="1" destOrd="0" presId="urn:microsoft.com/office/officeart/2009/3/layout/PhasedProcess"/>
    <dgm:cxn modelId="{65AE5E07-9C1E-4683-9C27-890317F280B6}" type="presOf" srcId="{BC197BBD-1D33-4A7A-AD4A-3ED4191F17BF}" destId="{D46E684F-0F88-4861-AB23-782B0F989A13}" srcOrd="0" destOrd="0" presId="urn:microsoft.com/office/officeart/2009/3/layout/PhasedProcess"/>
    <dgm:cxn modelId="{A1AFDB83-6E18-46E7-ABFB-F7EFE086A679}" type="presOf" srcId="{72E71B2E-EAC7-4B1D-8376-65C612B1AE79}" destId="{3D83E29A-14E5-408B-9070-A3D48FA56A98}" srcOrd="1" destOrd="0" presId="urn:microsoft.com/office/officeart/2009/3/layout/PhasedProcess"/>
    <dgm:cxn modelId="{81A922B3-4FDB-4707-9B4E-FF50917FA39C}" type="presOf" srcId="{172906AA-6AAE-4ECD-8B77-71D21D5C2C3B}" destId="{187FF6AA-A47F-4DED-A692-3B72836F276F}" srcOrd="0" destOrd="0" presId="urn:microsoft.com/office/officeart/2009/3/layout/PhasedProcess"/>
    <dgm:cxn modelId="{EE7F8178-E75F-4A24-A896-DE560788AEE9}" type="presOf" srcId="{4396AAEF-FE82-4E8B-9352-652E2BAAAD04}" destId="{7CAB4FB2-A48C-419B-9BAE-C455A2A101DD}" srcOrd="0" destOrd="0" presId="urn:microsoft.com/office/officeart/2009/3/layout/PhasedProcess"/>
    <dgm:cxn modelId="{47070633-C69A-4D0C-9882-E45091D848AA}" type="presOf" srcId="{194FCEB7-266C-4616-8F19-1870A437576D}" destId="{E3170122-768C-41AD-BBC9-F9797C1999CD}" srcOrd="0" destOrd="0" presId="urn:microsoft.com/office/officeart/2009/3/layout/PhasedProcess"/>
    <dgm:cxn modelId="{05CAA102-C818-4C32-9DB2-87CC97F2AE02}" srcId="{177D526E-BBCA-475C-A226-E76AEB71800C}" destId="{172906AA-6AAE-4ECD-8B77-71D21D5C2C3B}" srcOrd="1" destOrd="0" parTransId="{F7B3375B-924D-491E-A56D-73AB2CCF461E}" sibTransId="{10EF7548-4050-4325-BC7C-8EB2C6986727}"/>
    <dgm:cxn modelId="{17FA836E-AB70-4FE4-A06C-B4857D8D69CD}" srcId="{16EBD9CC-8AA5-4E2D-BF24-C64EC113B2B0}" destId="{4396AAEF-FE82-4E8B-9352-652E2BAAAD04}" srcOrd="2" destOrd="0" parTransId="{2F8666F0-618E-4178-A5DB-5ADAD5B6DDA4}" sibTransId="{5BA7A207-1608-492A-B1D2-5C3793DB08ED}"/>
    <dgm:cxn modelId="{EC51CCE7-4CF9-4948-8376-EAE3BC241FD4}" type="presOf" srcId="{177D526E-BBCA-475C-A226-E76AEB71800C}" destId="{18C2299B-6022-46B1-9DB0-587F5E0B42D5}" srcOrd="0" destOrd="0" presId="urn:microsoft.com/office/officeart/2009/3/layout/PhasedProcess"/>
    <dgm:cxn modelId="{702F8C41-1EAC-43E6-ABE5-0E3B1E997EE1}" srcId="{C1D70E76-9535-4C9E-8ACB-B68A58F14457}" destId="{0CEF3FCD-F9D1-4368-A1DC-551317A0BAD1}" srcOrd="2" destOrd="0" parTransId="{A48DF8CB-B536-4392-9DBB-9602ADFC13FB}" sibTransId="{226BDD27-C74C-491A-B177-7CFB047B9C93}"/>
    <dgm:cxn modelId="{45DE5E5D-0EBE-4C72-B3F2-E93B3BA52F31}" type="presOf" srcId="{EAA78AD0-BD92-49CD-A45D-3EF2AB3544C9}" destId="{60962A8D-D8FB-4018-BAA5-8E5798A10612}" srcOrd="0" destOrd="0" presId="urn:microsoft.com/office/officeart/2009/3/layout/PhasedProcess"/>
    <dgm:cxn modelId="{9A5923F7-D56B-4058-B409-70DDA23CEF2D}" type="presOf" srcId="{C1D70E76-9535-4C9E-8ACB-B68A58F14457}" destId="{05AFFD76-DE08-451D-AD36-B8E1362589EE}" srcOrd="0" destOrd="0" presId="urn:microsoft.com/office/officeart/2009/3/layout/PhasedProcess"/>
    <dgm:cxn modelId="{9A6B01C4-17ED-4EE2-B758-50F3D45F803E}" srcId="{C1D70E76-9535-4C9E-8ACB-B68A58F14457}" destId="{177D526E-BBCA-475C-A226-E76AEB71800C}" srcOrd="1" destOrd="0" parTransId="{E8A1ADA4-06CA-4EBA-803C-4071B78BBCA7}" sibTransId="{CFED942C-22D2-459A-97D3-59CF5C351E98}"/>
    <dgm:cxn modelId="{9B28EAA5-6EB9-4874-9EAF-D5EDE98E2288}" srcId="{177D526E-BBCA-475C-A226-E76AEB71800C}" destId="{67964130-192E-43C5-A9EA-42E16E4E39F2}" srcOrd="0" destOrd="0" parTransId="{D40B1E59-122E-4A37-94B8-1C0C75E636F2}" sibTransId="{1C8F09F7-26E2-4545-97EC-9E241C17433F}"/>
    <dgm:cxn modelId="{A8F9EC7E-F416-4F13-BE0F-ACB5F397B7B5}" srcId="{C1D70E76-9535-4C9E-8ACB-B68A58F14457}" destId="{16EBD9CC-8AA5-4E2D-BF24-C64EC113B2B0}" srcOrd="0" destOrd="0" parTransId="{1CC81E40-A9C8-4415-AB8D-972E6AEC052E}" sibTransId="{DE52B14C-4E7A-47B9-A54A-0A971E820E90}"/>
    <dgm:cxn modelId="{EF257A6F-F32B-4B5F-B554-963F334E39E7}" type="presOf" srcId="{172906AA-6AAE-4ECD-8B77-71D21D5C2C3B}" destId="{1D6A8F28-FB59-45AA-939B-3D81BCDA7628}" srcOrd="1" destOrd="0" presId="urn:microsoft.com/office/officeart/2009/3/layout/PhasedProcess"/>
    <dgm:cxn modelId="{37A72AC4-2B44-41DA-84D2-C9181D713DF2}" type="presOf" srcId="{72E71B2E-EAC7-4B1D-8376-65C612B1AE79}" destId="{EA219309-302C-4C9F-BA54-3CA52749C24F}" srcOrd="0" destOrd="0" presId="urn:microsoft.com/office/officeart/2009/3/layout/PhasedProcess"/>
    <dgm:cxn modelId="{78A65A81-BCC9-427C-911F-9C0553AEE2E5}" srcId="{16EBD9CC-8AA5-4E2D-BF24-C64EC113B2B0}" destId="{BC197BBD-1D33-4A7A-AD4A-3ED4191F17BF}" srcOrd="0" destOrd="0" parTransId="{83FCB476-CC99-4440-9260-F8206EB1C449}" sibTransId="{76254F61-723A-4428-B13B-1CD04B255DC3}"/>
    <dgm:cxn modelId="{7BF35589-71C7-439F-982A-A10D7B6460E1}" srcId="{177D526E-BBCA-475C-A226-E76AEB71800C}" destId="{72E71B2E-EAC7-4B1D-8376-65C612B1AE79}" srcOrd="2" destOrd="0" parTransId="{A58EEBC7-5D4C-4915-99D5-339E7FEC1C30}" sibTransId="{0670C8F4-2A35-472B-9F42-88F421CBF6C1}"/>
    <dgm:cxn modelId="{97522863-018B-4E7A-9451-F23933E05D46}" type="presOf" srcId="{16EBD9CC-8AA5-4E2D-BF24-C64EC113B2B0}" destId="{0E3CAF11-E804-4C48-8898-F5C6910CCFE0}" srcOrd="0" destOrd="0" presId="urn:microsoft.com/office/officeart/2009/3/layout/PhasedProcess"/>
    <dgm:cxn modelId="{229A101B-6E9F-499C-81C5-8B8B8DB953D1}" type="presParOf" srcId="{05AFFD76-DE08-451D-AD36-B8E1362589EE}" destId="{941DA53B-EF97-4692-BE53-9DAAA799E5ED}" srcOrd="0" destOrd="0" presId="urn:microsoft.com/office/officeart/2009/3/layout/PhasedProcess"/>
    <dgm:cxn modelId="{6F00E427-9686-4401-83BF-0E9204AF8AC0}" type="presParOf" srcId="{05AFFD76-DE08-451D-AD36-B8E1362589EE}" destId="{35FDA798-523D-4ECA-ADEE-9E34488C2F82}" srcOrd="1" destOrd="0" presId="urn:microsoft.com/office/officeart/2009/3/layout/PhasedProcess"/>
    <dgm:cxn modelId="{E0FC3F38-73AE-4E82-8D30-C8E0F0C80918}" type="presParOf" srcId="{05AFFD76-DE08-451D-AD36-B8E1362589EE}" destId="{18C2299B-6022-46B1-9DB0-587F5E0B42D5}" srcOrd="2" destOrd="0" presId="urn:microsoft.com/office/officeart/2009/3/layout/PhasedProcess"/>
    <dgm:cxn modelId="{8C2C1144-3DF6-4D86-AC62-8CB89602869A}" type="presParOf" srcId="{05AFFD76-DE08-451D-AD36-B8E1362589EE}" destId="{07BD10EF-B0BE-4A41-953A-1FD701757955}" srcOrd="3" destOrd="0" presId="urn:microsoft.com/office/officeart/2009/3/layout/PhasedProcess"/>
    <dgm:cxn modelId="{DC544234-0AA3-4130-8D41-1D377C7D93BA}" type="presParOf" srcId="{05AFFD76-DE08-451D-AD36-B8E1362589EE}" destId="{1F1F4D59-CBD1-4E6F-8DF1-BCC6EB278108}" srcOrd="4" destOrd="0" presId="urn:microsoft.com/office/officeart/2009/3/layout/PhasedProcess"/>
    <dgm:cxn modelId="{17A802BC-9E0B-4FC7-8B3C-D1BEC5C511ED}" type="presParOf" srcId="{05AFFD76-DE08-451D-AD36-B8E1362589EE}" destId="{3F1699DB-008B-4D16-8E4F-3D01B4914F58}" srcOrd="5" destOrd="0" presId="urn:microsoft.com/office/officeart/2009/3/layout/PhasedProcess"/>
    <dgm:cxn modelId="{3B1C7C7F-5F4E-469B-A0F7-C98A46FEBCAE}" type="presParOf" srcId="{05AFFD76-DE08-451D-AD36-B8E1362589EE}" destId="{FFA99AF3-5810-4C33-9957-6613D8E32424}" srcOrd="6" destOrd="0" presId="urn:microsoft.com/office/officeart/2009/3/layout/PhasedProcess"/>
    <dgm:cxn modelId="{7A1C6648-41D6-48E5-BCAC-026F6F51F1C9}" type="presParOf" srcId="{FFA99AF3-5810-4C33-9957-6613D8E32424}" destId="{E43D7B3A-9962-4A3E-BDF1-CCB66A5B49FA}" srcOrd="0" destOrd="0" presId="urn:microsoft.com/office/officeart/2009/3/layout/PhasedProcess"/>
    <dgm:cxn modelId="{98ACC3DD-81FA-4C3C-9780-4FA7B49DDA3D}" type="presParOf" srcId="{FFA99AF3-5810-4C33-9957-6613D8E32424}" destId="{084819FA-EA83-4C38-B101-CC9DF0A68565}" srcOrd="1" destOrd="0" presId="urn:microsoft.com/office/officeart/2009/3/layout/PhasedProcess"/>
    <dgm:cxn modelId="{A7CA20E5-58EA-411B-917F-8CD9E2798150}" type="presParOf" srcId="{FFA99AF3-5810-4C33-9957-6613D8E32424}" destId="{187FF6AA-A47F-4DED-A692-3B72836F276F}" srcOrd="2" destOrd="0" presId="urn:microsoft.com/office/officeart/2009/3/layout/PhasedProcess"/>
    <dgm:cxn modelId="{97E5CE0F-7325-45EC-B651-AD2272B4291F}" type="presParOf" srcId="{FFA99AF3-5810-4C33-9957-6613D8E32424}" destId="{1D6A8F28-FB59-45AA-939B-3D81BCDA7628}" srcOrd="3" destOrd="0" presId="urn:microsoft.com/office/officeart/2009/3/layout/PhasedProcess"/>
    <dgm:cxn modelId="{796F358B-0FA2-437F-A29B-1EC6FA4E0BF5}" type="presParOf" srcId="{FFA99AF3-5810-4C33-9957-6613D8E32424}" destId="{EA219309-302C-4C9F-BA54-3CA52749C24F}" srcOrd="4" destOrd="0" presId="urn:microsoft.com/office/officeart/2009/3/layout/PhasedProcess"/>
    <dgm:cxn modelId="{F8F31B14-496F-4BD1-87BC-06FD4EA7A2E2}" type="presParOf" srcId="{FFA99AF3-5810-4C33-9957-6613D8E32424}" destId="{3D83E29A-14E5-408B-9070-A3D48FA56A98}" srcOrd="5" destOrd="0" presId="urn:microsoft.com/office/officeart/2009/3/layout/PhasedProcess"/>
    <dgm:cxn modelId="{CB8B8C54-D54A-4527-970D-F8B0A15CD54E}" type="presParOf" srcId="{05AFFD76-DE08-451D-AD36-B8E1362589EE}" destId="{71CA93FB-CF80-466B-94A7-562E0938E8C7}" srcOrd="7" destOrd="0" presId="urn:microsoft.com/office/officeart/2009/3/layout/PhasedProcess"/>
    <dgm:cxn modelId="{BB570E50-7E0F-49E4-92E6-21F2605A93F9}" type="presParOf" srcId="{71CA93FB-CF80-466B-94A7-562E0938E8C7}" destId="{D46E684F-0F88-4861-AB23-782B0F989A13}" srcOrd="0" destOrd="0" presId="urn:microsoft.com/office/officeart/2009/3/layout/PhasedProcess"/>
    <dgm:cxn modelId="{4102FC64-93EE-4880-A4F7-25D0C58AC47B}" type="presParOf" srcId="{71CA93FB-CF80-466B-94A7-562E0938E8C7}" destId="{8F4B4920-2BCB-4BC0-B6AC-1856EC9FD952}" srcOrd="1" destOrd="0" presId="urn:microsoft.com/office/officeart/2009/3/layout/PhasedProcess"/>
    <dgm:cxn modelId="{24D189A2-79B7-4A9F-A415-E14EB2FBBC15}" type="presParOf" srcId="{71CA93FB-CF80-466B-94A7-562E0938E8C7}" destId="{A02AE63E-02BC-4714-9758-31308B8F179B}" srcOrd="2" destOrd="0" presId="urn:microsoft.com/office/officeart/2009/3/layout/PhasedProcess"/>
    <dgm:cxn modelId="{5E976881-5906-4AE4-9C23-5779023EFABB}" type="presParOf" srcId="{71CA93FB-CF80-466B-94A7-562E0938E8C7}" destId="{60962A8D-D8FB-4018-BAA5-8E5798A10612}" srcOrd="3" destOrd="0" presId="urn:microsoft.com/office/officeart/2009/3/layout/PhasedProcess"/>
    <dgm:cxn modelId="{B2D2C3A2-FE0D-4880-B879-138B00054EB7}" type="presParOf" srcId="{71CA93FB-CF80-466B-94A7-562E0938E8C7}" destId="{57533070-6622-49D3-B591-15F7DBCB247E}" srcOrd="4" destOrd="0" presId="urn:microsoft.com/office/officeart/2009/3/layout/PhasedProcess"/>
    <dgm:cxn modelId="{96CC9434-83B4-4DB8-9F5E-DAF6FC4DF7E4}" type="presParOf" srcId="{71CA93FB-CF80-466B-94A7-562E0938E8C7}" destId="{7CAB4FB2-A48C-419B-9BAE-C455A2A101DD}" srcOrd="5" destOrd="0" presId="urn:microsoft.com/office/officeart/2009/3/layout/PhasedProcess"/>
    <dgm:cxn modelId="{552379E8-BB18-475D-9494-6B905931463D}" type="presParOf" srcId="{05AFFD76-DE08-451D-AD36-B8E1362589EE}" destId="{E3170122-768C-41AD-BBC9-F9797C1999CD}" srcOrd="8" destOrd="0" presId="urn:microsoft.com/office/officeart/2009/3/layout/PhasedProcess"/>
    <dgm:cxn modelId="{38DADDE6-C273-4C34-AEE1-10BD1EE1A02F}" type="presParOf" srcId="{05AFFD76-DE08-451D-AD36-B8E1362589EE}" destId="{0E3CAF11-E804-4C48-8898-F5C6910CCFE0}" srcOrd="9" destOrd="0" presId="urn:microsoft.com/office/officeart/2009/3/layout/Phased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425A4-EA5E-4E48-904B-2227517109FB}" type="datetimeFigureOut">
              <a:rPr lang="ru-RU" smtClean="0"/>
              <a:t>22.06.2017</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3D997-4B7C-41E3-885F-5E7AC90DB890}" type="slidenum">
              <a:rPr lang="ru-RU" smtClean="0"/>
              <a:t>‹#›</a:t>
            </a:fld>
            <a:endParaRPr lang="ru-RU"/>
          </a:p>
        </p:txBody>
      </p:sp>
    </p:spTree>
    <p:extLst>
      <p:ext uri="{BB962C8B-B14F-4D97-AF65-F5344CB8AC3E}">
        <p14:creationId xmlns:p14="http://schemas.microsoft.com/office/powerpoint/2010/main" val="1336287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a:t>
            </a:fld>
            <a:endParaRPr lang="ru-RU"/>
          </a:p>
        </p:txBody>
      </p:sp>
    </p:spTree>
    <p:extLst>
      <p:ext uri="{BB962C8B-B14F-4D97-AF65-F5344CB8AC3E}">
        <p14:creationId xmlns:p14="http://schemas.microsoft.com/office/powerpoint/2010/main" val="929213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10</a:t>
            </a:fld>
            <a:endParaRPr lang="ru-RU"/>
          </a:p>
        </p:txBody>
      </p:sp>
    </p:spTree>
    <p:extLst>
      <p:ext uri="{BB962C8B-B14F-4D97-AF65-F5344CB8AC3E}">
        <p14:creationId xmlns:p14="http://schemas.microsoft.com/office/powerpoint/2010/main" val="1897076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Таким образом была проведена методическая работа из двух частей: расширена функциональность ГЭК 3</a:t>
            </a:r>
            <a:r>
              <a:rPr lang="en-US" sz="1200" kern="1200" dirty="0" smtClean="0">
                <a:solidFill>
                  <a:schemeClr val="tx1"/>
                </a:solidFill>
                <a:effectLst/>
                <a:latin typeface="+mn-lt"/>
                <a:ea typeface="+mn-ea"/>
                <a:cs typeface="+mn-cs"/>
              </a:rPr>
              <a:t>D</a:t>
            </a:r>
            <a:r>
              <a:rPr lang="ru-RU" sz="1200" kern="1200" dirty="0" smtClean="0">
                <a:solidFill>
                  <a:schemeClr val="tx1"/>
                </a:solidFill>
                <a:effectLst/>
                <a:latin typeface="+mn-lt"/>
                <a:ea typeface="+mn-ea"/>
                <a:cs typeface="+mn-cs"/>
              </a:rPr>
              <a:t> и разработана серия скриптов на </a:t>
            </a:r>
            <a:r>
              <a:rPr lang="ru-RU" sz="1200" kern="1200" dirty="0" err="1" smtClean="0">
                <a:solidFill>
                  <a:schemeClr val="tx1"/>
                </a:solidFill>
                <a:effectLst/>
                <a:latin typeface="+mn-lt"/>
                <a:ea typeface="+mn-ea"/>
                <a:cs typeface="+mn-cs"/>
              </a:rPr>
              <a:t>Scilab</a:t>
            </a:r>
            <a:r>
              <a:rPr lang="ru-RU" sz="1200" kern="1200" dirty="0" smtClean="0">
                <a:solidFill>
                  <a:schemeClr val="tx1"/>
                </a:solidFill>
                <a:effectLst/>
                <a:latin typeface="+mn-lt"/>
                <a:ea typeface="+mn-ea"/>
                <a:cs typeface="+mn-cs"/>
              </a:rPr>
              <a:t> и </a:t>
            </a:r>
            <a:r>
              <a:rPr lang="en-US" sz="1200" kern="1200" dirty="0" smtClean="0">
                <a:solidFill>
                  <a:schemeClr val="tx1"/>
                </a:solidFill>
                <a:effectLst/>
                <a:latin typeface="+mn-lt"/>
                <a:ea typeface="+mn-ea"/>
                <a:cs typeface="+mn-cs"/>
              </a:rPr>
              <a:t>R </a:t>
            </a:r>
            <a:r>
              <a:rPr lang="ru-RU" sz="1200" kern="1200" dirty="0" smtClean="0">
                <a:solidFill>
                  <a:schemeClr val="tx1"/>
                </a:solidFill>
                <a:effectLst/>
                <a:latin typeface="+mn-lt"/>
                <a:ea typeface="+mn-ea"/>
                <a:cs typeface="+mn-cs"/>
              </a:rPr>
              <a:t>для анализа и визуализации данных моделирования </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11</a:t>
            </a:fld>
            <a:endParaRPr lang="ru-RU"/>
          </a:p>
        </p:txBody>
      </p:sp>
    </p:spTree>
    <p:extLst>
      <p:ext uri="{BB962C8B-B14F-4D97-AF65-F5344CB8AC3E}">
        <p14:creationId xmlns:p14="http://schemas.microsoft.com/office/powerpoint/2010/main" val="2739352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ходе работы был изучен ряд моделей. При этом предметом исследования</a:t>
            </a:r>
            <a:r>
              <a:rPr lang="ru-RU" baseline="0" dirty="0" smtClean="0"/>
              <a:t> являлось то, </a:t>
            </a:r>
            <a:r>
              <a:rPr lang="ru-RU" sz="1200" dirty="0" smtClean="0"/>
              <a:t>как экологические взаимосвязи и пространственная организация влияют на эволюцию и генетику прокариотического сообщества. Мы смотрели, как будет влиять </a:t>
            </a:r>
            <a:r>
              <a:rPr lang="en-US" sz="1200" dirty="0" smtClean="0"/>
              <a:t>&lt;</a:t>
            </a:r>
            <a:r>
              <a:rPr lang="ru-RU" sz="1200" i="1" dirty="0" smtClean="0"/>
              <a:t>и по </a:t>
            </a:r>
            <a:r>
              <a:rPr lang="ru-RU" sz="1200" i="1" dirty="0" err="1" smtClean="0"/>
              <a:t>по</a:t>
            </a:r>
            <a:r>
              <a:rPr lang="ru-RU" sz="1200" i="1" dirty="0" smtClean="0"/>
              <a:t> пунктам</a:t>
            </a:r>
            <a:r>
              <a:rPr lang="en-US" sz="1200" dirty="0" smtClean="0"/>
              <a:t>&gt;</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12</a:t>
            </a:fld>
            <a:endParaRPr lang="ru-RU"/>
          </a:p>
        </p:txBody>
      </p:sp>
    </p:spTree>
    <p:extLst>
      <p:ext uri="{BB962C8B-B14F-4D97-AF65-F5344CB8AC3E}">
        <p14:creationId xmlns:p14="http://schemas.microsoft.com/office/powerpoint/2010/main" val="1727957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Rectangle 1"/>
          <p:cNvSpPr txBox="1">
            <a:spLocks noGrp="1" noRot="1" noChangeAspect="1" noChangeArrowheads="1"/>
          </p:cNvSpPr>
          <p:nvPr>
            <p:ph type="sldImg"/>
          </p:nvPr>
        </p:nvSpPr>
        <p:spPr bwMode="auto">
          <a:xfrm>
            <a:off x="179388" y="1092200"/>
            <a:ext cx="6991350" cy="3933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1136650" y="5408613"/>
            <a:ext cx="5080000" cy="4276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ru-RU" dirty="0" smtClean="0"/>
              <a:t>Модель «отравитель-жертва» в протяжённой среде со сквозным протоком</a:t>
            </a:r>
            <a:r>
              <a:rPr lang="en-US" dirty="0" smtClean="0"/>
              <a:t> – </a:t>
            </a:r>
            <a:r>
              <a:rPr lang="ru-RU" dirty="0" smtClean="0"/>
              <a:t>одна</a:t>
            </a:r>
            <a:r>
              <a:rPr lang="ru-RU" baseline="0" dirty="0" smtClean="0"/>
              <a:t> из первых, на которой была опробована разработанная методика. </a:t>
            </a:r>
            <a:r>
              <a:rPr lang="ru-RU" sz="1200" kern="1200" baseline="0" dirty="0" smtClean="0">
                <a:solidFill>
                  <a:schemeClr val="tx1"/>
                </a:solidFill>
                <a:effectLst/>
                <a:latin typeface="+mn-lt"/>
                <a:ea typeface="+mn-ea"/>
                <a:cs typeface="+mn-cs"/>
              </a:rPr>
              <a:t>Е</a:t>
            </a:r>
            <a:r>
              <a:rPr lang="ru-RU" sz="1200" kern="1200" dirty="0" smtClean="0">
                <a:solidFill>
                  <a:schemeClr val="tx1"/>
                </a:solidFill>
                <a:effectLst/>
                <a:latin typeface="+mn-lt"/>
                <a:ea typeface="+mn-ea"/>
                <a:cs typeface="+mn-cs"/>
              </a:rPr>
              <a:t>сть две популяции, одна из которых производит вещество, отравляющее клетки другой, которая, в свою очередь, кормит своего отравителя. Обе популяции находятся в протяжённой среде со сквозным протоком и получают вместе с ним неспецифический субстрат, который используется на нужды роста популяций. Клетки популяции «жертвы» полиморфны по признаку чувствительности к ингибитору, а клетки «отравителя» с разной эффективностью утилизируют продукт «жертвы». </a:t>
            </a:r>
          </a:p>
          <a:p>
            <a:r>
              <a:rPr lang="ru-RU" sz="1200" kern="1200" dirty="0" smtClean="0">
                <a:solidFill>
                  <a:schemeClr val="tx1"/>
                </a:solidFill>
                <a:effectLst/>
                <a:latin typeface="+mn-lt"/>
                <a:ea typeface="+mn-ea"/>
                <a:cs typeface="+mn-cs"/>
              </a:rPr>
              <a:t>На диаграммах на слайде видно, что адаптивные аллели (т.е. в случае с жертвой – это константы чувствительности к ингибитору, а в случае отравителя – эффективности утилизации продукта жертвы) со временем полностью замещают менее адаптивные аллели. Причём чем дальше мы продвигаемся от источника неспецифического субстрата, тем быстрее падает генетическое разнообразие в популяции жертвы и, напротив, в виду низкой конкуренции дольше сохраняется полиморфизм у отравителя. [СЛЕД.СЛАЙД]</a:t>
            </a:r>
            <a:endParaRPr lang="ru-RU" dirty="0"/>
          </a:p>
        </p:txBody>
      </p:sp>
    </p:spTree>
    <p:extLst>
      <p:ext uri="{BB962C8B-B14F-4D97-AF65-F5344CB8AC3E}">
        <p14:creationId xmlns:p14="http://schemas.microsoft.com/office/powerpoint/2010/main" val="3611747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179388" y="1092200"/>
            <a:ext cx="6989762" cy="3932238"/>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200" kern="1200" dirty="0" smtClean="0">
                <a:solidFill>
                  <a:schemeClr val="tx1"/>
                </a:solidFill>
                <a:effectLst/>
                <a:latin typeface="+mn-lt"/>
                <a:ea typeface="+mn-ea"/>
                <a:cs typeface="+mn-cs"/>
              </a:rPr>
              <a:t>Исследования полных геномов показали, что порядка 20% белок-кодирующих генов в геномах современных прокариот появились в результате горизонтального переноса [</a:t>
            </a:r>
            <a:r>
              <a:rPr lang="ru-RU" sz="1200" kern="1200" dirty="0" err="1" smtClean="0">
                <a:solidFill>
                  <a:schemeClr val="tx1"/>
                </a:solidFill>
                <a:effectLst/>
                <a:latin typeface="+mn-lt"/>
                <a:ea typeface="+mn-ea"/>
                <a:cs typeface="+mn-cs"/>
              </a:rPr>
              <a:t>Beiko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al</a:t>
            </a:r>
            <a:r>
              <a:rPr lang="ru-RU" sz="1200" kern="1200" dirty="0" smtClean="0">
                <a:solidFill>
                  <a:schemeClr val="tx1"/>
                </a:solidFill>
                <a:effectLst/>
                <a:latin typeface="+mn-lt"/>
                <a:ea typeface="+mn-ea"/>
                <a:cs typeface="+mn-cs"/>
              </a:rPr>
              <a:t>., 2005]. Тесная ассоциация бактерий в сообществах (биоплёнках) повышает вероятность горизонтального переноса, позволяя приобретать новые функции [</a:t>
            </a:r>
            <a:r>
              <a:rPr lang="ru-RU" sz="1200" kern="1200" dirty="0" err="1" smtClean="0">
                <a:solidFill>
                  <a:schemeClr val="tx1"/>
                </a:solidFill>
                <a:effectLst/>
                <a:latin typeface="+mn-lt"/>
                <a:ea typeface="+mn-ea"/>
                <a:cs typeface="+mn-cs"/>
              </a:rPr>
              <a:t>Ochman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al</a:t>
            </a:r>
            <a:r>
              <a:rPr lang="ru-RU" sz="1200" kern="1200" dirty="0" smtClean="0">
                <a:solidFill>
                  <a:schemeClr val="tx1"/>
                </a:solidFill>
                <a:effectLst/>
                <a:latin typeface="+mn-lt"/>
                <a:ea typeface="+mn-ea"/>
                <a:cs typeface="+mn-cs"/>
              </a:rPr>
              <a:t>., 2000].</a:t>
            </a:r>
          </a:p>
          <a:p>
            <a:r>
              <a:rPr lang="ru-RU" sz="1200" kern="1200" dirty="0" smtClean="0">
                <a:solidFill>
                  <a:schemeClr val="tx1"/>
                </a:solidFill>
                <a:effectLst/>
                <a:latin typeface="+mn-lt"/>
                <a:ea typeface="+mn-ea"/>
                <a:cs typeface="+mn-cs"/>
              </a:rPr>
              <a:t>Однако эволюция путём горизонтального переноса генов имеет ряд ограничений: гены имеют разную мобильность, </a:t>
            </a:r>
            <a:r>
              <a:rPr lang="ru-RU" sz="1200" kern="1200" dirty="0" err="1" smtClean="0">
                <a:solidFill>
                  <a:schemeClr val="tx1"/>
                </a:solidFill>
                <a:effectLst/>
                <a:latin typeface="+mn-lt"/>
                <a:ea typeface="+mn-ea"/>
                <a:cs typeface="+mn-cs"/>
              </a:rPr>
              <a:t>экзогену</a:t>
            </a:r>
            <a:r>
              <a:rPr lang="ru-RU" sz="1200" kern="1200" dirty="0" smtClean="0">
                <a:solidFill>
                  <a:schemeClr val="tx1"/>
                </a:solidFill>
                <a:effectLst/>
                <a:latin typeface="+mn-lt"/>
                <a:ea typeface="+mn-ea"/>
                <a:cs typeface="+mn-cs"/>
              </a:rPr>
              <a:t> нужен оптимальный промотор и экологические взаимосвязи в </a:t>
            </a:r>
            <a:r>
              <a:rPr lang="ru-RU" sz="1200" kern="1200" dirty="0" err="1" smtClean="0">
                <a:solidFill>
                  <a:schemeClr val="tx1"/>
                </a:solidFill>
                <a:effectLst/>
                <a:latin typeface="+mn-lt"/>
                <a:ea typeface="+mn-ea"/>
                <a:cs typeface="+mn-cs"/>
              </a:rPr>
              <a:t>симбиотрофном</a:t>
            </a:r>
            <a:r>
              <a:rPr lang="ru-RU" sz="1200" kern="1200" dirty="0" smtClean="0">
                <a:solidFill>
                  <a:schemeClr val="tx1"/>
                </a:solidFill>
                <a:effectLst/>
                <a:latin typeface="+mn-lt"/>
                <a:ea typeface="+mn-ea"/>
                <a:cs typeface="+mn-cs"/>
              </a:rPr>
              <a:t> сообществе канализируют пространство возможной эволюции, на что указывал ещё </a:t>
            </a:r>
            <a:r>
              <a:rPr lang="ru-RU" sz="1200" kern="1200" dirty="0" err="1" smtClean="0">
                <a:solidFill>
                  <a:schemeClr val="tx1"/>
                </a:solidFill>
                <a:effectLst/>
                <a:latin typeface="+mn-lt"/>
                <a:ea typeface="+mn-ea"/>
                <a:cs typeface="+mn-cs"/>
              </a:rPr>
              <a:t>Заварзин</a:t>
            </a:r>
            <a:r>
              <a:rPr lang="ru-RU" sz="1200" kern="1200" dirty="0" smtClean="0">
                <a:solidFill>
                  <a:schemeClr val="tx1"/>
                </a:solidFill>
                <a:effectLst/>
                <a:latin typeface="+mn-lt"/>
                <a:ea typeface="+mn-ea"/>
                <a:cs typeface="+mn-cs"/>
              </a:rPr>
              <a:t>. Е.В. </a:t>
            </a:r>
            <a:r>
              <a:rPr lang="ru-RU" sz="1200" kern="1200" dirty="0" err="1" smtClean="0">
                <a:solidFill>
                  <a:schemeClr val="tx1"/>
                </a:solidFill>
                <a:effectLst/>
                <a:latin typeface="+mn-lt"/>
                <a:ea typeface="+mn-ea"/>
                <a:cs typeface="+mn-cs"/>
              </a:rPr>
              <a:t>Кунин</a:t>
            </a:r>
            <a:r>
              <a:rPr lang="ru-RU" sz="1200" kern="1200" dirty="0" smtClean="0">
                <a:solidFill>
                  <a:schemeClr val="tx1"/>
                </a:solidFill>
                <a:effectLst/>
                <a:latin typeface="+mn-lt"/>
                <a:ea typeface="+mn-ea"/>
                <a:cs typeface="+mn-cs"/>
              </a:rPr>
              <a:t> считает горизонтальный перенос важнейшим фактором в эволюции прокариот и полагает, что в ряде случаев для объяснения эволюции не обязательно прибегать к отбору и достаточно оценить вероятности горизонтального переноса эгоистичных генов.  [СЛЕД.СЛАЙД]</a:t>
            </a:r>
          </a:p>
        </p:txBody>
      </p:sp>
    </p:spTree>
    <p:extLst>
      <p:ext uri="{BB962C8B-B14F-4D97-AF65-F5344CB8AC3E}">
        <p14:creationId xmlns:p14="http://schemas.microsoft.com/office/powerpoint/2010/main" val="283109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9388" y="1092200"/>
            <a:ext cx="6989762" cy="3932238"/>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Создана модель совместного функционирования и конкуренции популяций в сообществе, состоящем из двух трофических циклов, в пространственно-распределённой системе с изменяющимися условиями среды. Каждый трофический цикл состоит из трёх популяций. Для этого сообщества мы рассмотрели различные сочетания трофических стратегий: компенсаторных, т.е. способных к компенсации недостатка неспецифического субстрата избытком специфического, и </a:t>
            </a:r>
            <a:r>
              <a:rPr lang="ru-RU" sz="1200" kern="1200" dirty="0" err="1" smtClean="0">
                <a:solidFill>
                  <a:schemeClr val="tx1"/>
                </a:solidFill>
                <a:effectLst/>
                <a:latin typeface="+mn-lt"/>
                <a:ea typeface="+mn-ea"/>
                <a:cs typeface="+mn-cs"/>
              </a:rPr>
              <a:t>некомпенсаторных</a:t>
            </a:r>
            <a:r>
              <a:rPr lang="ru-RU" sz="1200" kern="1200" dirty="0" smtClean="0">
                <a:solidFill>
                  <a:schemeClr val="tx1"/>
                </a:solidFill>
                <a:effectLst/>
                <a:latin typeface="+mn-lt"/>
                <a:ea typeface="+mn-ea"/>
                <a:cs typeface="+mn-cs"/>
              </a:rPr>
              <a:t>. Также мы рассматривали случаи подвижных и неподвижных клеток. Для этих условий мы рассмотрели влияние горизонтального переноса генов и изменения параметров окружающей среды на функционирование сообщества.</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4500 </a:t>
            </a:r>
            <a:r>
              <a:rPr lang="ru-RU" sz="1200" kern="1200" dirty="0" smtClean="0">
                <a:solidFill>
                  <a:schemeClr val="tx1"/>
                </a:solidFill>
                <a:effectLst/>
                <a:latin typeface="+mn-lt"/>
                <a:ea typeface="+mn-ea"/>
                <a:cs typeface="+mn-cs"/>
              </a:rPr>
              <a:t>поколений</a:t>
            </a:r>
          </a:p>
        </p:txBody>
      </p:sp>
    </p:spTree>
    <p:extLst>
      <p:ext uri="{BB962C8B-B14F-4D97-AF65-F5344CB8AC3E}">
        <p14:creationId xmlns:p14="http://schemas.microsoft.com/office/powerpoint/2010/main" val="97939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smtClean="0"/>
              <a:t>Это заставляет вспомнить построенную на большом палеонтологическом материале теорию </a:t>
            </a:r>
            <a:r>
              <a:rPr lang="ru-RU" sz="1200" dirty="0" err="1" smtClean="0"/>
              <a:t>фитоспрединга</a:t>
            </a:r>
            <a:r>
              <a:rPr lang="ru-RU" sz="1200" dirty="0" smtClean="0"/>
              <a:t> </a:t>
            </a:r>
            <a:r>
              <a:rPr lang="ru-RU" sz="1200" dirty="0" err="1" smtClean="0"/>
              <a:t>Мейена</a:t>
            </a:r>
            <a:r>
              <a:rPr lang="ru-RU" sz="1200" dirty="0" smtClean="0"/>
              <a:t> и теорию экваториальной помпы </a:t>
            </a:r>
            <a:r>
              <a:rPr lang="ru-RU" sz="1200" dirty="0" err="1" smtClean="0"/>
              <a:t>Жерихина</a:t>
            </a:r>
            <a:r>
              <a:rPr lang="ru-RU" sz="1200" dirty="0" smtClean="0"/>
              <a:t>, из которых следует, что эволюционный успех вновь появившегося таксона связан не только с его </a:t>
            </a:r>
            <a:r>
              <a:rPr lang="ru-RU" sz="1200" dirty="0" err="1" smtClean="0"/>
              <a:t>преадаптациями</a:t>
            </a:r>
            <a:r>
              <a:rPr lang="ru-RU" sz="1200" dirty="0" smtClean="0"/>
              <a:t>, но и с экосистемой. Таксон должен появиться в ресурсно-богатой среде, где ослаблена борьба за существование с абиогенными факторами.</a:t>
            </a:r>
          </a:p>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17</a:t>
            </a:fld>
            <a:endParaRPr lang="ru-RU"/>
          </a:p>
        </p:txBody>
      </p:sp>
    </p:spTree>
    <p:extLst>
      <p:ext uri="{BB962C8B-B14F-4D97-AF65-F5344CB8AC3E}">
        <p14:creationId xmlns:p14="http://schemas.microsoft.com/office/powerpoint/2010/main" val="1470856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9388" y="1092200"/>
            <a:ext cx="6989762" cy="3932238"/>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Для </a:t>
            </a:r>
            <a:r>
              <a:rPr lang="ru-RU" sz="1200" kern="1200" dirty="0" err="1" smtClean="0">
                <a:solidFill>
                  <a:schemeClr val="tx1"/>
                </a:solidFill>
                <a:effectLst/>
                <a:latin typeface="+mn-lt"/>
                <a:ea typeface="+mn-ea"/>
                <a:cs typeface="+mn-cs"/>
              </a:rPr>
              <a:t>некомпенсаторных</a:t>
            </a:r>
            <a:r>
              <a:rPr lang="ru-RU" sz="1200" kern="1200" dirty="0" smtClean="0">
                <a:solidFill>
                  <a:schemeClr val="tx1"/>
                </a:solidFill>
                <a:effectLst/>
                <a:latin typeface="+mn-lt"/>
                <a:ea typeface="+mn-ea"/>
                <a:cs typeface="+mn-cs"/>
              </a:rPr>
              <a:t> систем наличие хемотаксиса радикально меняет судьбу сообщества. ГП дестабилизировал систему, что приводило к вымиранию части акцепторного трофического кольца: в случаях, когда ГП происходил близко к источнику неспецифического субстрата, вымирало всё акцепторное трофическое кольцо (рис. справа); при возникновении ГП в удалённых от притока ячейках вымирала только </a:t>
            </a:r>
            <a:r>
              <a:rPr lang="en-US" sz="1200" kern="1200" dirty="0" smtClean="0">
                <a:solidFill>
                  <a:schemeClr val="tx1"/>
                </a:solidFill>
                <a:effectLst/>
                <a:latin typeface="+mn-lt"/>
                <a:ea typeface="+mn-ea"/>
                <a:cs typeface="+mn-cs"/>
              </a:rPr>
              <a:t>P</a:t>
            </a:r>
            <a:r>
              <a:rPr lang="ru-RU" sz="1200" kern="1200" dirty="0" smtClean="0">
                <a:solidFill>
                  <a:schemeClr val="tx1"/>
                </a:solidFill>
                <a:effectLst/>
                <a:latin typeface="+mn-lt"/>
                <a:ea typeface="+mn-ea"/>
                <a:cs typeface="+mn-cs"/>
              </a:rPr>
              <a:t>2 (рис. внизу).</a:t>
            </a:r>
            <a:endParaRPr lang="en-US" sz="1200" kern="1200" dirty="0" smtClean="0">
              <a:solidFill>
                <a:schemeClr val="tx1"/>
              </a:solidFill>
              <a:effectLst/>
              <a:latin typeface="+mn-lt"/>
              <a:ea typeface="+mn-ea"/>
              <a:cs typeface="+mn-cs"/>
            </a:endParaRPr>
          </a:p>
          <a:p>
            <a:endParaRPr lang="ru-RU" dirty="0"/>
          </a:p>
        </p:txBody>
      </p:sp>
    </p:spTree>
    <p:extLst>
      <p:ext uri="{BB962C8B-B14F-4D97-AF65-F5344CB8AC3E}">
        <p14:creationId xmlns:p14="http://schemas.microsoft.com/office/powerpoint/2010/main" val="1436672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19</a:t>
            </a:fld>
            <a:endParaRPr lang="ru-RU"/>
          </a:p>
        </p:txBody>
      </p:sp>
    </p:spTree>
    <p:extLst>
      <p:ext uri="{BB962C8B-B14F-4D97-AF65-F5344CB8AC3E}">
        <p14:creationId xmlns:p14="http://schemas.microsoft.com/office/powerpoint/2010/main" val="1631440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20</a:t>
            </a:fld>
            <a:endParaRPr lang="ru-RU"/>
          </a:p>
        </p:txBody>
      </p:sp>
    </p:spTree>
    <p:extLst>
      <p:ext uri="{BB962C8B-B14F-4D97-AF65-F5344CB8AC3E}">
        <p14:creationId xmlns:p14="http://schemas.microsoft.com/office/powerpoint/2010/main" val="251210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Микроорганизмы в природе образуют разнообразные сообщества, которые динамически изменяются по структуре и функции в ответ на изменения окружающей среды. Пространственная неоднородность среды обитания, градиенты экологических факторов и миграции вносят свой вклад в действие естественного отбора на популяции микроорганизмов. Поэтому изучение влияния пространственных факторов на направление и характер генетической изменчивости микроорганизмов представляется актуальной целью исследования.</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Ошибка в картинке из учебника? Серобактерии (</a:t>
            </a:r>
            <a:r>
              <a:rPr lang="en-US" sz="1200" kern="1200" dirty="0" smtClean="0">
                <a:solidFill>
                  <a:schemeClr val="tx1"/>
                </a:solidFill>
                <a:effectLst/>
                <a:latin typeface="+mn-lt"/>
                <a:ea typeface="+mn-ea"/>
                <a:cs typeface="+mn-cs"/>
              </a:rPr>
              <a:t>sulfur-reducing</a:t>
            </a:r>
            <a:r>
              <a:rPr lang="en-US" sz="1200" kern="1200" baseline="0" dirty="0" smtClean="0">
                <a:solidFill>
                  <a:schemeClr val="tx1"/>
                </a:solidFill>
                <a:effectLst/>
                <a:latin typeface="+mn-lt"/>
                <a:ea typeface="+mn-ea"/>
                <a:cs typeface="+mn-cs"/>
              </a:rPr>
              <a:t> bacteria</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окисляют сероводород, восстанавливая серу</a:t>
            </a:r>
            <a:endParaRPr lang="en-US"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B23D997-4B7C-41E3-885F-5E7AC90DB890}" type="slidenum">
              <a:rPr lang="ru-RU" smtClean="0"/>
              <a:t>2</a:t>
            </a:fld>
            <a:endParaRPr lang="ru-RU"/>
          </a:p>
        </p:txBody>
      </p:sp>
    </p:spTree>
    <p:extLst>
      <p:ext uri="{BB962C8B-B14F-4D97-AF65-F5344CB8AC3E}">
        <p14:creationId xmlns:p14="http://schemas.microsoft.com/office/powerpoint/2010/main" val="4101211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Теперь рассмотрим модель усложнения и упрощения геномов в одномерной среде.</a:t>
            </a:r>
            <a:r>
              <a:rPr lang="ru-RU" baseline="0" dirty="0" smtClean="0"/>
              <a:t> Приток приносит неспецифический субстрат </a:t>
            </a:r>
            <a:r>
              <a:rPr lang="en-US" baseline="0" dirty="0" smtClean="0"/>
              <a:t>N1 </a:t>
            </a:r>
            <a:r>
              <a:rPr lang="ru-RU" baseline="0" dirty="0" smtClean="0"/>
              <a:t>в первую ячейку, который затем распространяется под действием протока и диффузии по всей системе и за её пределы.</a:t>
            </a:r>
            <a:endParaRPr lang="ru-RU" dirty="0" smtClean="0"/>
          </a:p>
          <a:p>
            <a:r>
              <a:rPr lang="ru-RU" dirty="0" smtClean="0"/>
              <a:t>В начале сообщество</a:t>
            </a:r>
            <a:r>
              <a:rPr lang="ru-RU" baseline="0" dirty="0" smtClean="0"/>
              <a:t> представляет собой</a:t>
            </a:r>
            <a:r>
              <a:rPr lang="ru-RU" dirty="0" smtClean="0"/>
              <a:t> трофическое кольцо из трёх симбиотических популяций, каждая из которых производит продукт, потребляемый последующей. Затем в ходе моделирования </a:t>
            </a:r>
            <a:r>
              <a:rPr lang="ru-RU" dirty="0" err="1" smtClean="0"/>
              <a:t>стохастически</a:t>
            </a:r>
            <a:r>
              <a:rPr lang="ru-RU" dirty="0" smtClean="0"/>
              <a:t> происходят процессы горизонтального переноса и потери генов клетками сообщества, образуя тем самым новые популяции.</a:t>
            </a:r>
          </a:p>
          <a:p>
            <a:r>
              <a:rPr lang="ru-RU" dirty="0" smtClean="0"/>
              <a:t>Исследовались следующие вопросы: (см. слайд)</a:t>
            </a:r>
          </a:p>
          <a:p>
            <a:endParaRPr lang="ru-RU" dirty="0" smtClean="0"/>
          </a:p>
          <a:p>
            <a:endParaRPr lang="ru-RU" dirty="0" smtClean="0"/>
          </a:p>
          <a:p>
            <a:r>
              <a:rPr lang="ru-RU" dirty="0" smtClean="0"/>
              <a:t>кто будет доминировать в сообществе – популяции с </a:t>
            </a:r>
            <a:r>
              <a:rPr lang="ru-RU" dirty="0" err="1" smtClean="0"/>
              <a:t>метаболически</a:t>
            </a:r>
            <a:r>
              <a:rPr lang="ru-RU" dirty="0" smtClean="0"/>
              <a:t> полным геномом или же с редуцированным?</a:t>
            </a:r>
          </a:p>
          <a:p>
            <a:r>
              <a:rPr lang="ru-RU" dirty="0" smtClean="0"/>
              <a:t>И будет ли это как-то зависеть от пространственных факторов?</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altLang="ru-RU" sz="1200" b="0" dirty="0" smtClean="0">
              <a:solidFill>
                <a:srgbClr val="000099"/>
              </a:solidFill>
            </a:endParaRPr>
          </a:p>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21</a:t>
            </a:fld>
            <a:endParaRPr lang="ru-RU"/>
          </a:p>
        </p:txBody>
      </p:sp>
    </p:spTree>
    <p:extLst>
      <p:ext uri="{BB962C8B-B14F-4D97-AF65-F5344CB8AC3E}">
        <p14:creationId xmlns:p14="http://schemas.microsoft.com/office/powerpoint/2010/main" val="1962011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a:t>
            </a:r>
            <a:r>
              <a:rPr lang="ru-RU" baseline="0" dirty="0" smtClean="0"/>
              <a:t> сути за геном стоит целый метаболический путь</a:t>
            </a:r>
            <a:endParaRPr lang="ru-RU" dirty="0"/>
          </a:p>
        </p:txBody>
      </p:sp>
      <p:sp>
        <p:nvSpPr>
          <p:cNvPr id="4" name="Номер слайда 3"/>
          <p:cNvSpPr>
            <a:spLocks noGrp="1"/>
          </p:cNvSpPr>
          <p:nvPr>
            <p:ph type="sldNum" sz="quarter" idx="10"/>
          </p:nvPr>
        </p:nvSpPr>
        <p:spPr/>
        <p:txBody>
          <a:bodyPr/>
          <a:lstStyle/>
          <a:p>
            <a:fld id="{3D6F672D-0C7C-4E75-9C8E-F8157333A8E2}" type="slidenum">
              <a:rPr lang="ru-RU" smtClean="0">
                <a:solidFill>
                  <a:prstClr val="black"/>
                </a:solidFill>
              </a:rPr>
              <a:pPr/>
              <a:t>22</a:t>
            </a:fld>
            <a:endParaRPr lang="ru-RU">
              <a:solidFill>
                <a:prstClr val="black"/>
              </a:solidFill>
            </a:endParaRPr>
          </a:p>
        </p:txBody>
      </p:sp>
    </p:spTree>
    <p:extLst>
      <p:ext uri="{BB962C8B-B14F-4D97-AF65-F5344CB8AC3E}">
        <p14:creationId xmlns:p14="http://schemas.microsoft.com/office/powerpoint/2010/main" val="212538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Терминология В. Н. </a:t>
            </a:r>
            <a:r>
              <a:rPr lang="ru-RU" sz="1200" kern="1200" dirty="0" err="1" smtClean="0">
                <a:solidFill>
                  <a:schemeClr val="tx1"/>
                </a:solidFill>
                <a:effectLst/>
                <a:latin typeface="+mn-lt"/>
                <a:ea typeface="+mn-ea"/>
                <a:cs typeface="+mn-cs"/>
              </a:rPr>
              <a:t>Сукачёва</a:t>
            </a:r>
            <a:r>
              <a:rPr lang="ru-RU" sz="1200" kern="1200" dirty="0" smtClean="0">
                <a:solidFill>
                  <a:schemeClr val="tx1"/>
                </a:solidFill>
                <a:effectLst/>
                <a:latin typeface="+mn-lt"/>
                <a:ea typeface="+mn-ea"/>
                <a:cs typeface="+mn-cs"/>
              </a:rPr>
              <a:t>( 1928):</a:t>
            </a:r>
          </a:p>
          <a:p>
            <a:r>
              <a:rPr lang="ru-RU" sz="1200" kern="1200" dirty="0" err="1" smtClean="0">
                <a:solidFill>
                  <a:schemeClr val="tx1"/>
                </a:solidFill>
                <a:effectLst/>
                <a:latin typeface="+mn-lt"/>
                <a:ea typeface="+mn-ea"/>
                <a:cs typeface="+mn-cs"/>
              </a:rPr>
              <a:t>Эдификаторы</a:t>
            </a:r>
            <a:r>
              <a:rPr lang="ru-RU" sz="1200" kern="1200" dirty="0" smtClean="0">
                <a:solidFill>
                  <a:schemeClr val="tx1"/>
                </a:solidFill>
                <a:effectLst/>
                <a:latin typeface="+mn-lt"/>
                <a:ea typeface="+mn-ea"/>
                <a:cs typeface="+mn-cs"/>
              </a:rPr>
              <a:t> (от лат. </a:t>
            </a:r>
            <a:r>
              <a:rPr lang="ru-RU" sz="1200" kern="1200" dirty="0" err="1" smtClean="0">
                <a:solidFill>
                  <a:schemeClr val="tx1"/>
                </a:solidFill>
                <a:effectLst/>
                <a:latin typeface="+mn-lt"/>
                <a:ea typeface="+mn-ea"/>
                <a:cs typeface="+mn-cs"/>
              </a:rPr>
              <a:t>aedificator</a:t>
            </a:r>
            <a:r>
              <a:rPr lang="ru-RU" sz="1200" kern="1200" dirty="0" smtClean="0">
                <a:solidFill>
                  <a:schemeClr val="tx1"/>
                </a:solidFill>
                <a:effectLst/>
                <a:latin typeface="+mn-lt"/>
                <a:ea typeface="+mn-ea"/>
                <a:cs typeface="+mn-cs"/>
              </a:rPr>
              <a:t> — строитель) — </a:t>
            </a:r>
            <a:r>
              <a:rPr lang="ru-RU" sz="1200" kern="1200" dirty="0" err="1" smtClean="0">
                <a:solidFill>
                  <a:schemeClr val="tx1"/>
                </a:solidFill>
                <a:effectLst/>
                <a:latin typeface="+mn-lt"/>
                <a:ea typeface="+mn-ea"/>
                <a:cs typeface="+mn-cs"/>
              </a:rPr>
              <a:t>средообразующие</a:t>
            </a:r>
            <a:r>
              <a:rPr lang="ru-RU" sz="1200" kern="1200" dirty="0" smtClean="0">
                <a:solidFill>
                  <a:schemeClr val="tx1"/>
                </a:solidFill>
                <a:effectLst/>
                <a:latin typeface="+mn-lt"/>
                <a:ea typeface="+mn-ea"/>
                <a:cs typeface="+mn-cs"/>
              </a:rPr>
              <a:t> строители фитоценоза, определяют появление в нём других видов.</a:t>
            </a:r>
          </a:p>
          <a:p>
            <a:r>
              <a:rPr lang="ru-RU" sz="1200" kern="1200" dirty="0" err="1" smtClean="0">
                <a:solidFill>
                  <a:schemeClr val="tx1"/>
                </a:solidFill>
                <a:effectLst/>
                <a:latin typeface="+mn-lt"/>
                <a:ea typeface="+mn-ea"/>
                <a:cs typeface="+mn-cs"/>
              </a:rPr>
              <a:t>Ассектаторы</a:t>
            </a:r>
            <a:r>
              <a:rPr lang="ru-RU" sz="1200" kern="1200" dirty="0" smtClean="0">
                <a:solidFill>
                  <a:schemeClr val="tx1"/>
                </a:solidFill>
                <a:effectLst/>
                <a:latin typeface="+mn-lt"/>
                <a:ea typeface="+mn-ea"/>
                <a:cs typeface="+mn-cs"/>
              </a:rPr>
              <a:t> (от </a:t>
            </a:r>
            <a:r>
              <a:rPr lang="ru-RU" sz="1200" kern="1200" dirty="0" err="1" smtClean="0">
                <a:solidFill>
                  <a:schemeClr val="tx1"/>
                </a:solidFill>
                <a:effectLst/>
                <a:latin typeface="+mn-lt"/>
                <a:ea typeface="+mn-ea"/>
                <a:cs typeface="+mn-cs"/>
              </a:rPr>
              <a:t>assectator</a:t>
            </a:r>
            <a:r>
              <a:rPr lang="ru-RU" sz="1200" kern="1200" dirty="0" smtClean="0">
                <a:solidFill>
                  <a:schemeClr val="tx1"/>
                </a:solidFill>
                <a:effectLst/>
                <a:latin typeface="+mn-lt"/>
                <a:ea typeface="+mn-ea"/>
                <a:cs typeface="+mn-cs"/>
              </a:rPr>
              <a:t> — постоянный спутник) — постоянные, но не доминирующие соучастники построения фитоценоза, слабо влияют на </a:t>
            </a:r>
            <a:r>
              <a:rPr lang="ru-RU" sz="1200" kern="1200" dirty="0" err="1" smtClean="0">
                <a:solidFill>
                  <a:schemeClr val="tx1"/>
                </a:solidFill>
                <a:effectLst/>
                <a:latin typeface="+mn-lt"/>
                <a:ea typeface="+mn-ea"/>
                <a:cs typeface="+mn-cs"/>
              </a:rPr>
              <a:t>фитосреду</a:t>
            </a:r>
            <a:r>
              <a:rPr lang="ru-RU" sz="1200" kern="1200" dirty="0" smtClean="0">
                <a:solidFill>
                  <a:schemeClr val="tx1"/>
                </a:solidFill>
                <a:effectLst/>
                <a:latin typeface="+mn-lt"/>
                <a:ea typeface="+mn-ea"/>
                <a:cs typeface="+mn-cs"/>
              </a:rPr>
              <a:t>.</a:t>
            </a:r>
          </a:p>
          <a:p>
            <a:r>
              <a:rPr lang="ru-RU" sz="1200" kern="1200" dirty="0" err="1" smtClean="0">
                <a:solidFill>
                  <a:schemeClr val="tx1"/>
                </a:solidFill>
                <a:effectLst/>
                <a:latin typeface="+mn-lt"/>
                <a:ea typeface="+mn-ea"/>
                <a:cs typeface="+mn-cs"/>
              </a:rPr>
              <a:t>Соэдификаторы</a:t>
            </a:r>
            <a:r>
              <a:rPr lang="ru-RU" sz="1200" kern="1200" dirty="0" smtClean="0">
                <a:solidFill>
                  <a:schemeClr val="tx1"/>
                </a:solidFill>
                <a:effectLst/>
                <a:latin typeface="+mn-lt"/>
                <a:ea typeface="+mn-ea"/>
                <a:cs typeface="+mn-cs"/>
              </a:rPr>
              <a:t> — переходные виды.</a:t>
            </a:r>
          </a:p>
          <a:p>
            <a:r>
              <a:rPr lang="ru-RU" sz="1200" kern="1200" dirty="0" smtClean="0">
                <a:solidFill>
                  <a:schemeClr val="tx1"/>
                </a:solidFill>
                <a:effectLst/>
                <a:latin typeface="+mn-lt"/>
                <a:ea typeface="+mn-ea"/>
                <a:cs typeface="+mn-cs"/>
              </a:rPr>
              <a:t>Система не универсальна и применима к лесным сообществам, а также к сообществам с выраженными </a:t>
            </a:r>
            <a:r>
              <a:rPr lang="ru-RU" sz="1200" kern="1200" dirty="0" err="1" smtClean="0">
                <a:solidFill>
                  <a:schemeClr val="tx1"/>
                </a:solidFill>
                <a:effectLst/>
                <a:latin typeface="+mn-lt"/>
                <a:ea typeface="+mn-ea"/>
                <a:cs typeface="+mn-cs"/>
              </a:rPr>
              <a:t>средообразующими</a:t>
            </a:r>
            <a:r>
              <a:rPr lang="ru-RU" sz="1200" kern="1200" dirty="0" smtClean="0">
                <a:solidFill>
                  <a:schemeClr val="tx1"/>
                </a:solidFill>
                <a:effectLst/>
                <a:latin typeface="+mn-lt"/>
                <a:ea typeface="+mn-ea"/>
                <a:cs typeface="+mn-cs"/>
              </a:rPr>
              <a:t> доминантами.</a:t>
            </a:r>
          </a:p>
        </p:txBody>
      </p:sp>
      <p:sp>
        <p:nvSpPr>
          <p:cNvPr id="4" name="Номер слайда 3"/>
          <p:cNvSpPr>
            <a:spLocks noGrp="1"/>
          </p:cNvSpPr>
          <p:nvPr>
            <p:ph type="sldNum" sz="quarter" idx="10"/>
          </p:nvPr>
        </p:nvSpPr>
        <p:spPr/>
        <p:txBody>
          <a:bodyPr/>
          <a:lstStyle/>
          <a:p>
            <a:fld id="{1B23D997-4B7C-41E3-885F-5E7AC90DB890}" type="slidenum">
              <a:rPr lang="ru-RU" smtClean="0"/>
              <a:t>23</a:t>
            </a:fld>
            <a:endParaRPr lang="ru-RU"/>
          </a:p>
        </p:txBody>
      </p:sp>
    </p:spTree>
    <p:extLst>
      <p:ext uri="{BB962C8B-B14F-4D97-AF65-F5344CB8AC3E}">
        <p14:creationId xmlns:p14="http://schemas.microsoft.com/office/powerpoint/2010/main" val="1272351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Разбиение популяционных динамик на </a:t>
            </a:r>
            <a:r>
              <a:rPr lang="ru-RU" sz="1200" kern="1200" dirty="0" err="1" smtClean="0">
                <a:solidFill>
                  <a:schemeClr val="tx1"/>
                </a:solidFill>
                <a:effectLst/>
                <a:latin typeface="+mn-lt"/>
                <a:ea typeface="+mn-ea"/>
                <a:cs typeface="+mn-cs"/>
              </a:rPr>
              <a:t>экогруппы</a:t>
            </a:r>
            <a:r>
              <a:rPr lang="ru-RU" sz="1200" kern="1200" dirty="0" smtClean="0">
                <a:solidFill>
                  <a:schemeClr val="tx1"/>
                </a:solidFill>
                <a:effectLst/>
                <a:latin typeface="+mn-lt"/>
                <a:ea typeface="+mn-ea"/>
                <a:cs typeface="+mn-cs"/>
              </a:rPr>
              <a:t> позволило разобраться в том хаосе, что творится в системе и увидеть за этим экологический смысл.</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9 </a:t>
            </a:r>
            <a:r>
              <a:rPr lang="ru-RU" sz="1200" kern="1200" dirty="0" err="1" smtClean="0">
                <a:solidFill>
                  <a:schemeClr val="tx1"/>
                </a:solidFill>
                <a:effectLst/>
                <a:latin typeface="+mn-lt"/>
                <a:ea typeface="+mn-ea"/>
                <a:cs typeface="+mn-cs"/>
              </a:rPr>
              <a:t>выч.эксп</a:t>
            </a: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B23D997-4B7C-41E3-885F-5E7AC90DB890}" type="slidenum">
              <a:rPr lang="ru-RU" smtClean="0"/>
              <a:t>24</a:t>
            </a:fld>
            <a:endParaRPr lang="ru-RU"/>
          </a:p>
        </p:txBody>
      </p:sp>
    </p:spTree>
    <p:extLst>
      <p:ext uri="{BB962C8B-B14F-4D97-AF65-F5344CB8AC3E}">
        <p14:creationId xmlns:p14="http://schemas.microsoft.com/office/powerpoint/2010/main" val="2374294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Кроме того, сгруппированные по </a:t>
            </a:r>
            <a:r>
              <a:rPr lang="ru-RU" sz="1200" kern="1200" dirty="0" err="1" smtClean="0">
                <a:solidFill>
                  <a:schemeClr val="tx1"/>
                </a:solidFill>
                <a:effectLst/>
                <a:latin typeface="+mn-lt"/>
                <a:ea typeface="+mn-ea"/>
                <a:cs typeface="+mn-cs"/>
              </a:rPr>
              <a:t>экогруппам</a:t>
            </a:r>
            <a:r>
              <a:rPr lang="ru-RU" sz="1200" kern="1200" dirty="0" smtClean="0">
                <a:solidFill>
                  <a:schemeClr val="tx1"/>
                </a:solidFill>
                <a:effectLst/>
                <a:latin typeface="+mn-lt"/>
                <a:ea typeface="+mn-ea"/>
                <a:cs typeface="+mn-cs"/>
              </a:rPr>
              <a:t> популяционные динамики позволяют отличить когерентную эволюцию экосистемы (в случае стационаров доминирующих функциональных групп) от некогерентной (в случае перехода от осцилляций к стационарам, характеризующим некое </a:t>
            </a:r>
            <a:r>
              <a:rPr lang="ru-RU" sz="1200" kern="1200" dirty="0" err="1" smtClean="0">
                <a:solidFill>
                  <a:schemeClr val="tx1"/>
                </a:solidFill>
                <a:effectLst/>
                <a:latin typeface="+mn-lt"/>
                <a:ea typeface="+mn-ea"/>
                <a:cs typeface="+mn-cs"/>
              </a:rPr>
              <a:t>климаксное</a:t>
            </a:r>
            <a:r>
              <a:rPr lang="ru-RU" sz="1200" kern="1200" dirty="0" smtClean="0">
                <a:solidFill>
                  <a:schemeClr val="tx1"/>
                </a:solidFill>
                <a:effectLst/>
                <a:latin typeface="+mn-lt"/>
                <a:ea typeface="+mn-ea"/>
                <a:cs typeface="+mn-cs"/>
              </a:rPr>
              <a:t> сообщество) и от сукцессии (выход на стационары).</a:t>
            </a:r>
          </a:p>
          <a:p>
            <a:r>
              <a:rPr lang="ru-RU" sz="1200" kern="1200" dirty="0" smtClean="0">
                <a:solidFill>
                  <a:schemeClr val="tx1"/>
                </a:solidFill>
                <a:effectLst/>
                <a:latin typeface="+mn-lt"/>
                <a:ea typeface="+mn-ea"/>
                <a:cs typeface="+mn-cs"/>
              </a:rPr>
              <a:t>В первом случае изменение конкретного набора видов, населяющих систему не изменяет существенным образом её экологическую структуру, в отличие от некогерентной эволюции. В случае сукцессии же мы наблюдаем постепенную смену доминирующих видов и установление стационарного режима в сообществе.</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B23D997-4B7C-41E3-885F-5E7AC90DB890}" type="slidenum">
              <a:rPr lang="ru-RU" smtClean="0"/>
              <a:t>25</a:t>
            </a:fld>
            <a:endParaRPr lang="ru-RU"/>
          </a:p>
        </p:txBody>
      </p:sp>
    </p:spTree>
    <p:extLst>
      <p:ext uri="{BB962C8B-B14F-4D97-AF65-F5344CB8AC3E}">
        <p14:creationId xmlns:p14="http://schemas.microsoft.com/office/powerpoint/2010/main" val="33143812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26</a:t>
            </a:fld>
            <a:endParaRPr lang="ru-RU"/>
          </a:p>
        </p:txBody>
      </p:sp>
    </p:spTree>
    <p:extLst>
      <p:ext uri="{BB962C8B-B14F-4D97-AF65-F5344CB8AC3E}">
        <p14:creationId xmlns:p14="http://schemas.microsoft.com/office/powerpoint/2010/main" val="1081264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28</a:t>
            </a:fld>
            <a:endParaRPr lang="ru-RU"/>
          </a:p>
        </p:txBody>
      </p:sp>
    </p:spTree>
    <p:extLst>
      <p:ext uri="{BB962C8B-B14F-4D97-AF65-F5344CB8AC3E}">
        <p14:creationId xmlns:p14="http://schemas.microsoft.com/office/powerpoint/2010/main" val="4061008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Отдельного упоминания заслуживает влияние хемотаксиса на среднее число видов и суммарную биомассу сообщества. Оказалось, что среднее число видов ниже почти в </a:t>
            </a:r>
            <a:r>
              <a:rPr lang="ru-RU" sz="1200" b="1" kern="1200" dirty="0" smtClean="0">
                <a:solidFill>
                  <a:schemeClr val="tx1"/>
                </a:solidFill>
                <a:effectLst/>
                <a:latin typeface="+mn-lt"/>
                <a:ea typeface="+mn-ea"/>
                <a:cs typeface="+mn-cs"/>
              </a:rPr>
              <a:t>3</a:t>
            </a:r>
            <a:r>
              <a:rPr lang="ru-RU" sz="1200" kern="1200" dirty="0" smtClean="0">
                <a:solidFill>
                  <a:schemeClr val="tx1"/>
                </a:solidFill>
                <a:effectLst/>
                <a:latin typeface="+mn-lt"/>
                <a:ea typeface="+mn-ea"/>
                <a:cs typeface="+mn-cs"/>
              </a:rPr>
              <a:t> раза, а суммарная биомасса почти в </a:t>
            </a:r>
            <a:r>
              <a:rPr lang="ru-RU" sz="1200" b="1" kern="1200" dirty="0" smtClean="0">
                <a:solidFill>
                  <a:schemeClr val="tx1"/>
                </a:solidFill>
                <a:effectLst/>
                <a:latin typeface="+mn-lt"/>
                <a:ea typeface="+mn-ea"/>
                <a:cs typeface="+mn-cs"/>
              </a:rPr>
              <a:t>2</a:t>
            </a:r>
            <a:r>
              <a:rPr lang="ru-RU" sz="1200" kern="1200" dirty="0" smtClean="0">
                <a:solidFill>
                  <a:schemeClr val="tx1"/>
                </a:solidFill>
                <a:effectLst/>
                <a:latin typeface="+mn-lt"/>
                <a:ea typeface="+mn-ea"/>
                <a:cs typeface="+mn-cs"/>
              </a:rPr>
              <a:t> раза ниже в случае, когда клетки были способны мигрировать в ячейки с лучшими условиями. А почему? </a:t>
            </a:r>
            <a:endParaRPr lang="ru-RU" dirty="0"/>
          </a:p>
        </p:txBody>
      </p:sp>
      <p:sp>
        <p:nvSpPr>
          <p:cNvPr id="4" name="Номер слайда 3"/>
          <p:cNvSpPr>
            <a:spLocks noGrp="1"/>
          </p:cNvSpPr>
          <p:nvPr>
            <p:ph type="sldNum" sz="quarter" idx="10"/>
          </p:nvPr>
        </p:nvSpPr>
        <p:spPr/>
        <p:txBody>
          <a:bodyPr/>
          <a:lstStyle/>
          <a:p>
            <a:fld id="{3D6F672D-0C7C-4E75-9C8E-F8157333A8E2}" type="slidenum">
              <a:rPr lang="ru-RU" smtClean="0">
                <a:solidFill>
                  <a:prstClr val="black"/>
                </a:solidFill>
              </a:rPr>
              <a:pPr/>
              <a:t>29</a:t>
            </a:fld>
            <a:endParaRPr lang="ru-RU">
              <a:solidFill>
                <a:prstClr val="black"/>
              </a:solidFill>
            </a:endParaRPr>
          </a:p>
        </p:txBody>
      </p:sp>
    </p:spTree>
    <p:extLst>
      <p:ext uri="{BB962C8B-B14F-4D97-AF65-F5344CB8AC3E}">
        <p14:creationId xmlns:p14="http://schemas.microsoft.com/office/powerpoint/2010/main" val="14552089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Таким образом…</a:t>
            </a:r>
          </a:p>
          <a:p>
            <a:endParaRPr lang="ru-RU" dirty="0" smtClean="0"/>
          </a:p>
          <a:p>
            <a:r>
              <a:rPr lang="ru-RU" dirty="0" err="1" smtClean="0"/>
              <a:t>выздоровливать</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33</a:t>
            </a:fld>
            <a:endParaRPr lang="ru-RU"/>
          </a:p>
        </p:txBody>
      </p:sp>
    </p:spTree>
    <p:extLst>
      <p:ext uri="{BB962C8B-B14F-4D97-AF65-F5344CB8AC3E}">
        <p14:creationId xmlns:p14="http://schemas.microsoft.com/office/powerpoint/2010/main" val="81719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Рассмотрим</a:t>
            </a:r>
            <a:r>
              <a:rPr lang="ru-RU" baseline="0" dirty="0" smtClean="0"/>
              <a:t> ту</a:t>
            </a:r>
            <a:r>
              <a:rPr lang="ru-RU" dirty="0" smtClean="0"/>
              <a:t> же эволюционирующую систему, но в двумерной</a:t>
            </a:r>
            <a:r>
              <a:rPr lang="ru-RU" baseline="0" dirty="0" smtClean="0"/>
              <a:t> среде</a:t>
            </a:r>
            <a:r>
              <a:rPr lang="ru-RU" dirty="0" smtClean="0"/>
              <a:t>. На определённой стадии развития сообщества добавляется умеренный фаг,</a:t>
            </a:r>
            <a:r>
              <a:rPr lang="ru-RU" baseline="0" dirty="0" smtClean="0"/>
              <a:t> который поражает бактериальные клетки и </a:t>
            </a:r>
            <a:r>
              <a:rPr lang="ru-RU" baseline="0" dirty="0" err="1" smtClean="0"/>
              <a:t>лизирует</a:t>
            </a:r>
            <a:r>
              <a:rPr lang="ru-RU" baseline="0" dirty="0" smtClean="0"/>
              <a:t> их в случае, если они находятся в стадии активного деления, или встраивается в их геном, если клетки находятся в </a:t>
            </a:r>
            <a:r>
              <a:rPr lang="ru-RU" baseline="0" dirty="0" err="1" smtClean="0"/>
              <a:t>пессимальных</a:t>
            </a:r>
            <a:r>
              <a:rPr lang="ru-RU" baseline="0" dirty="0" smtClean="0"/>
              <a:t> условиях, и популяция растёт медленно.</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t>
            </a:r>
            <a:r>
              <a:rPr lang="ru-RU" baseline="0" dirty="0" smtClean="0"/>
              <a:t>Зачитать</a:t>
            </a:r>
            <a:r>
              <a:rPr lang="en-US" baseline="0" dirty="0" smtClean="0"/>
              <a:t> </a:t>
            </a:r>
            <a:r>
              <a:rPr lang="ru-RU" baseline="0" dirty="0" smtClean="0"/>
              <a:t>розовый квадрат</a:t>
            </a:r>
            <a:r>
              <a:rPr lang="en-US" baseline="0" dirty="0" smtClean="0"/>
              <a:t>]</a:t>
            </a:r>
            <a:endParaRPr lang="ru-RU" dirty="0" smtClean="0"/>
          </a:p>
        </p:txBody>
      </p:sp>
      <p:sp>
        <p:nvSpPr>
          <p:cNvPr id="4" name="Номер слайда 3"/>
          <p:cNvSpPr>
            <a:spLocks noGrp="1"/>
          </p:cNvSpPr>
          <p:nvPr>
            <p:ph type="sldNum" sz="quarter" idx="10"/>
          </p:nvPr>
        </p:nvSpPr>
        <p:spPr/>
        <p:txBody>
          <a:bodyPr/>
          <a:lstStyle/>
          <a:p>
            <a:fld id="{1B23D997-4B7C-41E3-885F-5E7AC90DB890}" type="slidenum">
              <a:rPr lang="ru-RU" smtClean="0"/>
              <a:t>35</a:t>
            </a:fld>
            <a:endParaRPr lang="ru-RU"/>
          </a:p>
        </p:txBody>
      </p:sp>
    </p:spTree>
    <p:extLst>
      <p:ext uri="{BB962C8B-B14F-4D97-AF65-F5344CB8AC3E}">
        <p14:creationId xmlns:p14="http://schemas.microsoft.com/office/powerpoint/2010/main" val="144068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altLang="ru-RU" sz="1200" b="0" i="0" kern="1200" dirty="0" smtClean="0">
                <a:solidFill>
                  <a:schemeClr val="tx1"/>
                </a:solidFill>
                <a:effectLst/>
                <a:latin typeface="+mn-lt"/>
                <a:ea typeface="+mn-ea"/>
                <a:cs typeface="+mn-cs"/>
              </a:rPr>
              <a:t>Известно, что существуют два п</a:t>
            </a:r>
            <a:r>
              <a:rPr lang="ru-RU" dirty="0" smtClean="0"/>
              <a:t>ротивоположных тренда эволюции генома</a:t>
            </a:r>
            <a:r>
              <a:rPr lang="ru-RU" baseline="0" dirty="0" smtClean="0"/>
              <a:t> – на упрощение и на усложнение, – каждый из которых берёт верх в тех или иных условиях. В нашей лаборатории ранее были изучены модели усложнения и упрощения геномов микроорганизмов в зависимости от экологических условий для случая с равномерным перемешиванием, и показано, что в зависимости от степени оптимальности условий среды преобладает тот или иной эволюционный тренд.</a:t>
            </a:r>
            <a:endParaRPr lang="ru-RU" alt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ru-RU" altLang="ru-RU"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altLang="ru-RU" sz="1200" b="0" i="0"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altLang="ru-RU" sz="1200" b="0" dirty="0" smtClean="0">
                <a:solidFill>
                  <a:srgbClr val="000099"/>
                </a:solidFill>
              </a:rPr>
              <a:t>Моделирование возникновения популяций клеток, имеющих замкнутый биохимический цикл</a:t>
            </a:r>
          </a:p>
          <a:p>
            <a:pPr marL="0" marR="0" indent="0" algn="l" defTabSz="914400" rtl="0" eaLnBrk="1" fontAlgn="auto" latinLnBrk="0" hangingPunct="1">
              <a:lnSpc>
                <a:spcPct val="100000"/>
              </a:lnSpc>
              <a:spcBef>
                <a:spcPts val="0"/>
              </a:spcBef>
              <a:spcAft>
                <a:spcPts val="0"/>
              </a:spcAft>
              <a:buClrTx/>
              <a:buSzTx/>
              <a:buFontTx/>
              <a:buNone/>
              <a:tabLst/>
              <a:defRPr/>
            </a:pPr>
            <a:endParaRPr lang="ru-RU" altLang="ru-RU" sz="1200" b="0" dirty="0" smtClean="0">
              <a:solidFill>
                <a:srgbClr val="000099"/>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altLang="ru-RU" sz="1200" b="0" dirty="0" smtClean="0">
                <a:solidFill>
                  <a:srgbClr val="000099"/>
                </a:solidFill>
              </a:rPr>
              <a:t>Концепция </a:t>
            </a:r>
            <a:r>
              <a:rPr lang="ru-RU" altLang="ru-RU" sz="1200" b="0" dirty="0" err="1" smtClean="0">
                <a:solidFill>
                  <a:srgbClr val="000099"/>
                </a:solidFill>
              </a:rPr>
              <a:t>симбиогенеза</a:t>
            </a:r>
            <a:r>
              <a:rPr lang="ru-RU" altLang="ru-RU" sz="1200" b="0" dirty="0" smtClean="0">
                <a:solidFill>
                  <a:srgbClr val="000099"/>
                </a:solidFill>
              </a:rPr>
              <a:t> – происхождения новых таксонов путем аккумулирования геномов разных, ранее репродуктивно изолированных ветвей впервые была сформулирована в начале XX в. К.С. Мережковским и А.С. Фаминцыным.</a:t>
            </a:r>
          </a:p>
        </p:txBody>
      </p:sp>
      <p:sp>
        <p:nvSpPr>
          <p:cNvPr id="4" name="Номер слайда 3"/>
          <p:cNvSpPr>
            <a:spLocks noGrp="1"/>
          </p:cNvSpPr>
          <p:nvPr>
            <p:ph type="sldNum" sz="quarter" idx="10"/>
          </p:nvPr>
        </p:nvSpPr>
        <p:spPr/>
        <p:txBody>
          <a:bodyPr/>
          <a:lstStyle/>
          <a:p>
            <a:fld id="{1B23D997-4B7C-41E3-885F-5E7AC90DB890}" type="slidenum">
              <a:rPr lang="ru-RU" smtClean="0"/>
              <a:t>3</a:t>
            </a:fld>
            <a:endParaRPr lang="ru-RU"/>
          </a:p>
        </p:txBody>
      </p:sp>
    </p:spTree>
    <p:extLst>
      <p:ext uri="{BB962C8B-B14F-4D97-AF65-F5344CB8AC3E}">
        <p14:creationId xmlns:p14="http://schemas.microsoft.com/office/powerpoint/2010/main" val="2465467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Рассмотрим характерную популяционную динамику данного сообщества. Видно,</a:t>
            </a:r>
            <a:r>
              <a:rPr lang="ru-RU" baseline="0" dirty="0" smtClean="0"/>
              <a:t> что до добавления фага в среду идут бурные процессы видообразования – новые популяции возникают и вымирают, однако после – система стабилизируется, и видообразование как будто бы замедляется. Возникает закономерный вопрос – можно ли как-то численно измерить этот эффект?</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36</a:t>
            </a:fld>
            <a:endParaRPr lang="ru-RU"/>
          </a:p>
        </p:txBody>
      </p:sp>
    </p:spTree>
    <p:extLst>
      <p:ext uri="{BB962C8B-B14F-4D97-AF65-F5344CB8AC3E}">
        <p14:creationId xmlns:p14="http://schemas.microsoft.com/office/powerpoint/2010/main" val="436385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37</a:t>
            </a:fld>
            <a:endParaRPr lang="ru-RU"/>
          </a:p>
        </p:txBody>
      </p:sp>
    </p:spTree>
    <p:extLst>
      <p:ext uri="{BB962C8B-B14F-4D97-AF65-F5344CB8AC3E}">
        <p14:creationId xmlns:p14="http://schemas.microsoft.com/office/powerpoint/2010/main" val="2606596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Картинка живописная из какой-нибудь</a:t>
            </a:r>
            <a:r>
              <a:rPr lang="ru-RU" baseline="0" dirty="0" smtClean="0"/>
              <a:t> статьи </a:t>
            </a:r>
            <a:r>
              <a:rPr lang="ru-RU" baseline="0" dirty="0" err="1" smtClean="0"/>
              <a:t>литобзора</a:t>
            </a:r>
            <a:r>
              <a:rPr lang="ru-RU" baseline="0" dirty="0" smtClean="0"/>
              <a:t> нужна</a:t>
            </a:r>
            <a:endParaRPr lang="ru-RU" dirty="0"/>
          </a:p>
        </p:txBody>
      </p:sp>
      <p:sp>
        <p:nvSpPr>
          <p:cNvPr id="4" name="Номер слайда 3"/>
          <p:cNvSpPr>
            <a:spLocks noGrp="1"/>
          </p:cNvSpPr>
          <p:nvPr>
            <p:ph type="sldNum" sz="quarter" idx="10"/>
          </p:nvPr>
        </p:nvSpPr>
        <p:spPr/>
        <p:txBody>
          <a:bodyPr/>
          <a:lstStyle/>
          <a:p>
            <a:fld id="{9E817F93-E808-4E7F-8501-5EAD2BA04DB8}" type="slidenum">
              <a:rPr lang="ru-RU" smtClean="0"/>
              <a:t>38</a:t>
            </a:fld>
            <a:endParaRPr lang="ru-RU"/>
          </a:p>
        </p:txBody>
      </p:sp>
    </p:spTree>
    <p:extLst>
      <p:ext uri="{BB962C8B-B14F-4D97-AF65-F5344CB8AC3E}">
        <p14:creationId xmlns:p14="http://schemas.microsoft.com/office/powerpoint/2010/main" val="2797403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Были построены и проанализированы модели эволюции миграционных и метаболических признаков подвижных морских бактерий, живущих в одномерной пространственно-распределённой среде с периодически перемещающимся источником питания. </a:t>
            </a:r>
            <a:endParaRPr lang="en-US" sz="1200" kern="1200" dirty="0" smtClean="0">
              <a:solidFill>
                <a:schemeClr val="tx1"/>
              </a:solidFill>
              <a:effectLst/>
              <a:latin typeface="+mn-lt"/>
              <a:ea typeface="+mn-ea"/>
              <a:cs typeface="+mn-cs"/>
            </a:endParaRPr>
          </a:p>
          <a:p>
            <a:r>
              <a:rPr lang="ru-RU" dirty="0" smtClean="0"/>
              <a:t>Моделируемая</a:t>
            </a:r>
            <a:r>
              <a:rPr lang="ru-RU" baseline="0" dirty="0" smtClean="0"/>
              <a:t> система представляет собой одномерную трубу из 1000 ячеек с однородным начальным распределением клеток. По этой трубе бежит субстратная волна, которая отражается, доходя до конца, и бежит в обратном направлении. </a:t>
            </a:r>
            <a:r>
              <a:rPr lang="ru-RU" sz="1200" dirty="0" smtClean="0"/>
              <a:t>Популяция бактерий полиморфна по гену стоимости миграции.</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Для учёта энергозатрат на активное перемещение мы использовали </a:t>
            </a:r>
            <a:r>
              <a:rPr lang="ru-RU" baseline="0" dirty="0" smtClean="0"/>
              <a:t>модель </a:t>
            </a:r>
            <a:r>
              <a:rPr lang="ru-RU" dirty="0" smtClean="0"/>
              <a:t>штрафа за миграцию, использующую два гена. Аллель гена миграционной ригидности выступала в качестве фиксированного параметра,</a:t>
            </a:r>
            <a:r>
              <a:rPr lang="ru-RU" baseline="0" dirty="0" smtClean="0"/>
              <a:t> а стоимость миграции варьировалась так, чтобы при разных её значениях получались субпопуляции, характеризуемые разным значением штрафа за миграцию. Если запас энергии клетки оказывался ниже, чем требуется для «уплаты штрафа», перемещения не происходило.</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Из посчитанной</a:t>
            </a:r>
            <a:r>
              <a:rPr lang="ru-RU" sz="1200" kern="1200" baseline="0" dirty="0" smtClean="0">
                <a:solidFill>
                  <a:schemeClr val="tx1"/>
                </a:solidFill>
                <a:effectLst/>
                <a:latin typeface="+mn-lt"/>
                <a:ea typeface="+mn-ea"/>
                <a:cs typeface="+mn-cs"/>
              </a:rPr>
              <a:t> для всей системы </a:t>
            </a:r>
            <a:r>
              <a:rPr lang="ru-RU" sz="1200" kern="1200" dirty="0" smtClean="0">
                <a:solidFill>
                  <a:schemeClr val="tx1"/>
                </a:solidFill>
                <a:effectLst/>
                <a:latin typeface="+mn-lt"/>
                <a:ea typeface="+mn-ea"/>
                <a:cs typeface="+mn-cs"/>
              </a:rPr>
              <a:t>динамики частот аллелей можно установить, что в данной модели существуют две адаптивные стратегии: либо снижать стоимость хемотаксиса и бегать за субстратной волной, либо повышать её и сидеть, не тратя энергию на лишние передвижения.</a:t>
            </a:r>
          </a:p>
        </p:txBody>
      </p:sp>
      <p:sp>
        <p:nvSpPr>
          <p:cNvPr id="4" name="Номер слайда 3"/>
          <p:cNvSpPr>
            <a:spLocks noGrp="1"/>
          </p:cNvSpPr>
          <p:nvPr>
            <p:ph type="sldNum" sz="quarter" idx="10"/>
          </p:nvPr>
        </p:nvSpPr>
        <p:spPr/>
        <p:txBody>
          <a:bodyPr/>
          <a:lstStyle/>
          <a:p>
            <a:fld id="{9E817F93-E808-4E7F-8501-5EAD2BA04DB8}" type="slidenum">
              <a:rPr lang="ru-RU" smtClean="0">
                <a:solidFill>
                  <a:prstClr val="black"/>
                </a:solidFill>
              </a:rPr>
              <a:pPr/>
              <a:t>39</a:t>
            </a:fld>
            <a:endParaRPr lang="ru-RU">
              <a:solidFill>
                <a:prstClr val="black"/>
              </a:solidFill>
            </a:endParaRPr>
          </a:p>
        </p:txBody>
      </p:sp>
    </p:spTree>
    <p:extLst>
      <p:ext uri="{BB962C8B-B14F-4D97-AF65-F5344CB8AC3E}">
        <p14:creationId xmlns:p14="http://schemas.microsoft.com/office/powerpoint/2010/main" val="3412084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Таким образом, были</a:t>
            </a:r>
            <a:r>
              <a:rPr lang="ru-RU" sz="1200" kern="1200" baseline="0" dirty="0" smtClean="0">
                <a:solidFill>
                  <a:schemeClr val="tx1"/>
                </a:solidFill>
                <a:effectLst/>
                <a:latin typeface="+mn-lt"/>
                <a:ea typeface="+mn-ea"/>
                <a:cs typeface="+mn-cs"/>
              </a:rPr>
              <a:t> и</a:t>
            </a:r>
            <a:r>
              <a:rPr lang="ru-RU" sz="1200" kern="1200" dirty="0" smtClean="0">
                <a:solidFill>
                  <a:schemeClr val="tx1"/>
                </a:solidFill>
                <a:effectLst/>
                <a:latin typeface="+mn-lt"/>
                <a:ea typeface="+mn-ea"/>
                <a:cs typeface="+mn-cs"/>
              </a:rPr>
              <a:t>сследованы закономерности оптимизации использования энергетического бюджета клеток в изменяющихся условиях среды и выявлены</a:t>
            </a:r>
            <a:r>
              <a:rPr lang="en-US" sz="1200" kern="1200" baseline="0" dirty="0" smtClean="0">
                <a:solidFill>
                  <a:schemeClr val="tx1"/>
                </a:solidFill>
                <a:effectLst/>
                <a:latin typeface="+mn-lt"/>
                <a:ea typeface="+mn-ea"/>
                <a:cs typeface="+mn-cs"/>
              </a:rPr>
              <a:t> …</a:t>
            </a:r>
            <a:endParaRPr lang="en-US" dirty="0" smtClean="0"/>
          </a:p>
        </p:txBody>
      </p:sp>
      <p:sp>
        <p:nvSpPr>
          <p:cNvPr id="4" name="Номер слайда 3"/>
          <p:cNvSpPr>
            <a:spLocks noGrp="1"/>
          </p:cNvSpPr>
          <p:nvPr>
            <p:ph type="sldNum" sz="quarter" idx="10"/>
          </p:nvPr>
        </p:nvSpPr>
        <p:spPr/>
        <p:txBody>
          <a:bodyPr/>
          <a:lstStyle/>
          <a:p>
            <a:fld id="{1B23D997-4B7C-41E3-885F-5E7AC90DB890}" type="slidenum">
              <a:rPr lang="ru-RU" smtClean="0"/>
              <a:t>40</a:t>
            </a:fld>
            <a:endParaRPr lang="ru-RU"/>
          </a:p>
        </p:txBody>
      </p:sp>
    </p:spTree>
    <p:extLst>
      <p:ext uri="{BB962C8B-B14F-4D97-AF65-F5344CB8AC3E}">
        <p14:creationId xmlns:p14="http://schemas.microsoft.com/office/powerpoint/2010/main" val="25310757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41</a:t>
            </a:fld>
            <a:endParaRPr lang="ru-RU"/>
          </a:p>
        </p:txBody>
      </p:sp>
    </p:spTree>
    <p:extLst>
      <p:ext uri="{BB962C8B-B14F-4D97-AF65-F5344CB8AC3E}">
        <p14:creationId xmlns:p14="http://schemas.microsoft.com/office/powerpoint/2010/main" val="40201822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Переформулировать вывод 4. Слишком тяжеловесно</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42</a:t>
            </a:fld>
            <a:endParaRPr lang="ru-RU"/>
          </a:p>
        </p:txBody>
      </p:sp>
    </p:spTree>
    <p:extLst>
      <p:ext uri="{BB962C8B-B14F-4D97-AF65-F5344CB8AC3E}">
        <p14:creationId xmlns:p14="http://schemas.microsoft.com/office/powerpoint/2010/main" val="16641708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43</a:t>
            </a:fld>
            <a:endParaRPr lang="ru-RU"/>
          </a:p>
        </p:txBody>
      </p:sp>
    </p:spTree>
    <p:extLst>
      <p:ext uri="{BB962C8B-B14F-4D97-AF65-F5344CB8AC3E}">
        <p14:creationId xmlns:p14="http://schemas.microsoft.com/office/powerpoint/2010/main" val="36240996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45</a:t>
            </a:fld>
            <a:endParaRPr lang="ru-RU"/>
          </a:p>
        </p:txBody>
      </p:sp>
    </p:spTree>
    <p:extLst>
      <p:ext uri="{BB962C8B-B14F-4D97-AF65-F5344CB8AC3E}">
        <p14:creationId xmlns:p14="http://schemas.microsoft.com/office/powerpoint/2010/main" val="5364041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47</a:t>
            </a:fld>
            <a:endParaRPr lang="ru-RU"/>
          </a:p>
        </p:txBody>
      </p:sp>
    </p:spTree>
    <p:extLst>
      <p:ext uri="{BB962C8B-B14F-4D97-AF65-F5344CB8AC3E}">
        <p14:creationId xmlns:p14="http://schemas.microsoft.com/office/powerpoint/2010/main" val="1120952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Известно, что в сообществах прокариот происходят активные процессы обмена генетическим материалом, что позволяет микроорганизмам быстро приспосабливаться к широкому спектру условий без необходимости включать весь арсенал необходимых ферментов в геном каждого отдельного организма. Поэтому в случае изменения условий организмы, приобретающие адаптивные гены могут быстро получить преимущество, а потом выбросить лишние гены, когда условия среды изменятся вновь.</a:t>
            </a:r>
          </a:p>
        </p:txBody>
      </p:sp>
      <p:sp>
        <p:nvSpPr>
          <p:cNvPr id="4" name="Номер слайда 3"/>
          <p:cNvSpPr>
            <a:spLocks noGrp="1"/>
          </p:cNvSpPr>
          <p:nvPr>
            <p:ph type="sldNum" sz="quarter" idx="10"/>
          </p:nvPr>
        </p:nvSpPr>
        <p:spPr/>
        <p:txBody>
          <a:bodyPr/>
          <a:lstStyle/>
          <a:p>
            <a:fld id="{3D6F672D-0C7C-4E75-9C8E-F8157333A8E2}" type="slidenum">
              <a:rPr lang="ru-RU" smtClean="0"/>
              <a:t>4</a:t>
            </a:fld>
            <a:endParaRPr lang="ru-RU"/>
          </a:p>
        </p:txBody>
      </p:sp>
    </p:spTree>
    <p:extLst>
      <p:ext uri="{BB962C8B-B14F-4D97-AF65-F5344CB8AC3E}">
        <p14:creationId xmlns:p14="http://schemas.microsoft.com/office/powerpoint/2010/main" val="854245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49</a:t>
            </a:fld>
            <a:endParaRPr lang="ru-RU"/>
          </a:p>
        </p:txBody>
      </p:sp>
    </p:spTree>
    <p:extLst>
      <p:ext uri="{BB962C8B-B14F-4D97-AF65-F5344CB8AC3E}">
        <p14:creationId xmlns:p14="http://schemas.microsoft.com/office/powerpoint/2010/main" val="41083067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50</a:t>
            </a:fld>
            <a:endParaRPr lang="ru-RU"/>
          </a:p>
        </p:txBody>
      </p:sp>
    </p:spTree>
    <p:extLst>
      <p:ext uri="{BB962C8B-B14F-4D97-AF65-F5344CB8AC3E}">
        <p14:creationId xmlns:p14="http://schemas.microsoft.com/office/powerpoint/2010/main" val="38418739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Ранее в нашей лаборатории был создан программный комплекс Гаплоидный эволюционный конструктор, предназначенный для моделирования эволюции микробных сообществ в проточной среде с полным перемешиванием, т.е. без учёта пространственных факторов. Ключевой единицей моделирования ГЭК является популяция генетически однородных клеток, взаимодействующая с окружающей средой и с другими популяциями посредством обмена метаболитами. Клетки поглощают субстраты из среды, </a:t>
            </a:r>
            <a:r>
              <a:rPr lang="ru-RU" sz="1200" kern="1200" dirty="0" err="1" smtClean="0">
                <a:solidFill>
                  <a:schemeClr val="tx1"/>
                </a:solidFill>
                <a:effectLst/>
                <a:latin typeface="+mn-lt"/>
                <a:ea typeface="+mn-ea"/>
                <a:cs typeface="+mn-cs"/>
              </a:rPr>
              <a:t>метаболизируют</a:t>
            </a:r>
            <a:r>
              <a:rPr lang="ru-RU" sz="1200" kern="1200" dirty="0" smtClean="0">
                <a:solidFill>
                  <a:schemeClr val="tx1"/>
                </a:solidFill>
                <a:effectLst/>
                <a:latin typeface="+mn-lt"/>
                <a:ea typeface="+mn-ea"/>
                <a:cs typeface="+mn-cs"/>
              </a:rPr>
              <a:t> их в другие вещества, часть из которых затем тратится на поддержание жизнедеятельности клеток и размножение, а часть секретируется обратно в среду. Эффективность процессов метаболизма в рамках одной популяции может варьировать вследствие генетической изменчивости. Характерные численности популяций в ГЭК составляют миллиарды клеток и выше.</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52</a:t>
            </a:fld>
            <a:endParaRPr lang="ru-RU"/>
          </a:p>
        </p:txBody>
      </p:sp>
    </p:spTree>
    <p:extLst>
      <p:ext uri="{BB962C8B-B14F-4D97-AF65-F5344CB8AC3E}">
        <p14:creationId xmlns:p14="http://schemas.microsoft.com/office/powerpoint/2010/main" val="10688444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Распределение доминирующих </a:t>
            </a:r>
            <a:r>
              <a:rPr lang="ru-RU" sz="1200" kern="1200" dirty="0" err="1" smtClean="0">
                <a:solidFill>
                  <a:schemeClr val="tx1"/>
                </a:solidFill>
                <a:effectLst/>
                <a:latin typeface="+mn-lt"/>
                <a:ea typeface="+mn-ea"/>
                <a:cs typeface="+mn-cs"/>
              </a:rPr>
              <a:t>экогрупп</a:t>
            </a:r>
            <a:r>
              <a:rPr lang="ru-RU" sz="1200" kern="1200" dirty="0" smtClean="0">
                <a:solidFill>
                  <a:schemeClr val="tx1"/>
                </a:solidFill>
                <a:effectLst/>
                <a:latin typeface="+mn-lt"/>
                <a:ea typeface="+mn-ea"/>
                <a:cs typeface="+mn-cs"/>
              </a:rPr>
              <a:t> по ячейкам в случае без хемотаксиса (слева) и с хемотаксисом (справа). Номером и цветом обозначена доминирующая </a:t>
            </a:r>
            <a:r>
              <a:rPr lang="ru-RU" sz="1200" kern="1200" dirty="0" err="1" smtClean="0">
                <a:solidFill>
                  <a:schemeClr val="tx1"/>
                </a:solidFill>
                <a:effectLst/>
                <a:latin typeface="+mn-lt"/>
                <a:ea typeface="+mn-ea"/>
                <a:cs typeface="+mn-cs"/>
              </a:rPr>
              <a:t>экогруппа</a:t>
            </a:r>
            <a:r>
              <a:rPr lang="ru-RU" sz="1200" kern="1200" dirty="0" smtClean="0">
                <a:solidFill>
                  <a:schemeClr val="tx1"/>
                </a:solidFill>
                <a:effectLst/>
                <a:latin typeface="+mn-lt"/>
                <a:ea typeface="+mn-ea"/>
                <a:cs typeface="+mn-cs"/>
              </a:rPr>
              <a:t> в данной ячейке (см. столбец) в данном вычислительном эксперименте (см. строку). </a:t>
            </a:r>
            <a:r>
              <a:rPr lang="ru-RU" sz="1200" kern="1200" dirty="0" err="1" smtClean="0">
                <a:solidFill>
                  <a:schemeClr val="tx1"/>
                </a:solidFill>
                <a:effectLst/>
                <a:latin typeface="+mn-lt"/>
                <a:ea typeface="+mn-ea"/>
                <a:cs typeface="+mn-cs"/>
              </a:rPr>
              <a:t>Экогруппа</a:t>
            </a:r>
            <a:r>
              <a:rPr lang="ru-RU" sz="1200" kern="1200" dirty="0" smtClean="0">
                <a:solidFill>
                  <a:schemeClr val="tx1"/>
                </a:solidFill>
                <a:effectLst/>
                <a:latin typeface="+mn-lt"/>
                <a:ea typeface="+mn-ea"/>
                <a:cs typeface="+mn-cs"/>
              </a:rPr>
              <a:t> считалась доминирующей в ячейке, если сумма числа клеток относящихся к ней популяций в данной ячейке превосходила таковую от любой другой </a:t>
            </a:r>
            <a:r>
              <a:rPr lang="ru-RU" sz="1200" kern="1200" dirty="0" err="1" smtClean="0">
                <a:solidFill>
                  <a:schemeClr val="tx1"/>
                </a:solidFill>
                <a:effectLst/>
                <a:latin typeface="+mn-lt"/>
                <a:ea typeface="+mn-ea"/>
                <a:cs typeface="+mn-cs"/>
              </a:rPr>
              <a:t>экогруппы</a:t>
            </a:r>
            <a:r>
              <a:rPr lang="ru-RU"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smtClean="0"/>
              <a:t>Сравнение распределений доминирующих </a:t>
            </a:r>
            <a:r>
              <a:rPr lang="ru-RU" dirty="0" err="1" smtClean="0"/>
              <a:t>экогрупп</a:t>
            </a:r>
            <a:r>
              <a:rPr lang="ru-RU" dirty="0" smtClean="0"/>
              <a:t> по ячейкам в случае без хемотаксиса и с хемотаксисом показывает, что их характер качественно отличается друг от друга – для мобильных клеток за несколькими исключениями наблюдается доминирование во всей системе либо </a:t>
            </a:r>
            <a:r>
              <a:rPr lang="ru-RU" dirty="0" err="1" smtClean="0"/>
              <a:t>эдификаторов</a:t>
            </a:r>
            <a:r>
              <a:rPr lang="ru-RU" dirty="0" smtClean="0"/>
              <a:t>, либо </a:t>
            </a:r>
            <a:r>
              <a:rPr lang="ru-RU" dirty="0" err="1" smtClean="0"/>
              <a:t>квази</a:t>
            </a:r>
            <a:r>
              <a:rPr lang="ru-RU" dirty="0" smtClean="0"/>
              <a:t>-комменсалов, в то время как для немобильных клеток наблюдается пространственная стратификация доминирующих </a:t>
            </a:r>
            <a:r>
              <a:rPr lang="ru-RU" dirty="0" err="1" smtClean="0"/>
              <a:t>экогрупп</a:t>
            </a:r>
            <a:r>
              <a:rPr lang="ru-RU" dirty="0" smtClean="0"/>
              <a:t> в зависимости от близости ячейки к притоку – ближе к истоку доминируют </a:t>
            </a:r>
            <a:r>
              <a:rPr lang="ru-RU" dirty="0" err="1" smtClean="0"/>
              <a:t>эдификаторы</a:t>
            </a:r>
            <a:r>
              <a:rPr lang="ru-RU" dirty="0" smtClean="0"/>
              <a:t>, а дальше – </a:t>
            </a:r>
            <a:r>
              <a:rPr lang="ru-RU" dirty="0" err="1" smtClean="0"/>
              <a:t>квази</a:t>
            </a:r>
            <a:r>
              <a:rPr lang="ru-RU" dirty="0" smtClean="0"/>
              <a:t>-комменсалы</a:t>
            </a:r>
          </a:p>
        </p:txBody>
      </p:sp>
      <p:sp>
        <p:nvSpPr>
          <p:cNvPr id="4" name="Номер слайда 3"/>
          <p:cNvSpPr>
            <a:spLocks noGrp="1"/>
          </p:cNvSpPr>
          <p:nvPr>
            <p:ph type="sldNum" sz="quarter" idx="10"/>
          </p:nvPr>
        </p:nvSpPr>
        <p:spPr/>
        <p:txBody>
          <a:bodyPr/>
          <a:lstStyle/>
          <a:p>
            <a:fld id="{1B23D997-4B7C-41E3-885F-5E7AC90DB890}" type="slidenum">
              <a:rPr lang="ru-RU" smtClean="0"/>
              <a:t>54</a:t>
            </a:fld>
            <a:endParaRPr lang="ru-RU"/>
          </a:p>
        </p:txBody>
      </p:sp>
    </p:spTree>
    <p:extLst>
      <p:ext uri="{BB962C8B-B14F-4D97-AF65-F5344CB8AC3E}">
        <p14:creationId xmlns:p14="http://schemas.microsoft.com/office/powerpoint/2010/main" val="40408062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a:t>
            </a:r>
            <a:r>
              <a:rPr lang="ru-RU" sz="1200" kern="1200" baseline="0" dirty="0" smtClean="0">
                <a:solidFill>
                  <a:schemeClr val="tx1"/>
                </a:solidFill>
                <a:effectLst/>
                <a:latin typeface="+mn-lt"/>
                <a:ea typeface="+mn-ea"/>
                <a:cs typeface="+mn-cs"/>
              </a:rPr>
              <a:t> зависимости от условий и типа фага различают два пути развития фаговой инфекции: лизогенный и литический.</a:t>
            </a:r>
            <a:endParaRPr lang="ru-R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C</a:t>
            </a:r>
            <a:r>
              <a:rPr lang="ru-RU" sz="1200" b="0" i="0" kern="1200" dirty="0" smtClean="0">
                <a:solidFill>
                  <a:schemeClr val="tx1"/>
                </a:solidFill>
                <a:effectLst/>
                <a:latin typeface="+mn-lt"/>
                <a:ea typeface="+mn-ea"/>
                <a:cs typeface="+mn-cs"/>
              </a:rPr>
              <a:t> момента встречи с бактериальной клеткой и до высвобождения потомства фага развертываются следующие события:</a:t>
            </a:r>
            <a:r>
              <a:rPr lang="ru-RU" dirty="0" smtClean="0"/>
              <a:t/>
            </a:r>
            <a:br>
              <a:rPr lang="ru-RU" dirty="0" smtClean="0"/>
            </a:br>
            <a:r>
              <a:rPr lang="ru-RU" dirty="0" smtClean="0"/>
              <a:t>* </a:t>
            </a:r>
            <a:r>
              <a:rPr lang="ru-RU" sz="1200" b="0" i="0" kern="1200" dirty="0" smtClean="0">
                <a:solidFill>
                  <a:schemeClr val="tx1"/>
                </a:solidFill>
                <a:effectLst/>
                <a:latin typeface="+mn-lt"/>
                <a:ea typeface="+mn-ea"/>
                <a:cs typeface="+mn-cs"/>
              </a:rPr>
              <a:t>адсорбция фага на соответствующих рецепторах клетки;</a:t>
            </a:r>
            <a:r>
              <a:rPr lang="ru-RU" dirty="0" smtClean="0"/>
              <a:t/>
            </a:r>
            <a:br>
              <a:rPr lang="ru-RU" dirty="0" smtClean="0"/>
            </a:br>
            <a:r>
              <a:rPr lang="ru-RU" dirty="0" smtClean="0"/>
              <a:t>* </a:t>
            </a:r>
            <a:r>
              <a:rPr lang="ru-RU" sz="1200" b="0" i="0" kern="1200" dirty="0" smtClean="0">
                <a:solidFill>
                  <a:schemeClr val="tx1"/>
                </a:solidFill>
                <a:effectLst/>
                <a:latin typeface="+mn-lt"/>
                <a:ea typeface="+mn-ea"/>
                <a:cs typeface="+mn-cs"/>
              </a:rPr>
              <a:t>впрыскивание генома фага в клетку;</a:t>
            </a:r>
            <a:r>
              <a:rPr lang="ru-RU" dirty="0" smtClean="0"/>
              <a:t/>
            </a:r>
            <a:br>
              <a:rPr lang="ru-RU" dirty="0" smtClean="0"/>
            </a:br>
            <a:r>
              <a:rPr lang="ru-RU" dirty="0" smtClean="0"/>
              <a:t>* </a:t>
            </a:r>
            <a:r>
              <a:rPr lang="ru-RU" sz="1200" b="0" i="0" kern="1200" dirty="0" smtClean="0">
                <a:solidFill>
                  <a:schemeClr val="tx1"/>
                </a:solidFill>
                <a:effectLst/>
                <a:latin typeface="+mn-lt"/>
                <a:ea typeface="+mn-ea"/>
                <a:cs typeface="+mn-cs"/>
              </a:rPr>
              <a:t>внутриклеточное размножение фага, в ходе которого никаких внешних проявлений фаговой инфекции нет (латентный период);</a:t>
            </a:r>
            <a:r>
              <a:rPr lang="ru-RU" dirty="0" smtClean="0"/>
              <a:t/>
            </a:r>
            <a:br>
              <a:rPr lang="ru-RU" dirty="0" smtClean="0"/>
            </a:br>
            <a:r>
              <a:rPr lang="ru-RU" dirty="0" smtClean="0"/>
              <a:t>* </a:t>
            </a:r>
            <a:r>
              <a:rPr lang="ru-RU" sz="1200" b="0" i="0" kern="1200" dirty="0" smtClean="0">
                <a:solidFill>
                  <a:schemeClr val="tx1"/>
                </a:solidFill>
                <a:effectLst/>
                <a:latin typeface="+mn-lt"/>
                <a:ea typeface="+mn-ea"/>
                <a:cs typeface="+mn-cs"/>
              </a:rPr>
              <a:t>лизис клетки.</a:t>
            </a:r>
            <a:endParaRPr lang="en-US" sz="1200" b="0" i="0" u="none" strike="noStrike" kern="1200" baseline="0" dirty="0" smtClean="0">
              <a:solidFill>
                <a:schemeClr val="tx1"/>
              </a:solidFill>
              <a:latin typeface="+mn-lt"/>
              <a:ea typeface="+mn-ea"/>
              <a:cs typeface="+mn-cs"/>
            </a:endParaRPr>
          </a:p>
          <a:p>
            <a:endParaRPr lang="ru-RU" sz="1200" b="0" i="0" u="none" strike="noStrike" kern="1200" baseline="0" dirty="0" smtClean="0">
              <a:solidFill>
                <a:schemeClr val="tx1"/>
              </a:solidFill>
              <a:latin typeface="+mn-lt"/>
              <a:ea typeface="+mn-ea"/>
              <a:cs typeface="+mn-cs"/>
            </a:endParaRPr>
          </a:p>
          <a:p>
            <a:r>
              <a:rPr lang="ru-RU" sz="1200" b="0" i="0" u="none" strike="noStrike" kern="1200" baseline="0" dirty="0" smtClean="0">
                <a:solidFill>
                  <a:schemeClr val="tx1"/>
                </a:solidFill>
                <a:latin typeface="+mn-lt"/>
                <a:ea typeface="+mn-ea"/>
                <a:cs typeface="+mn-cs"/>
              </a:rPr>
              <a:t>---</a:t>
            </a:r>
            <a:endParaRPr lang="en-US" sz="1200" b="0" i="0" u="none" strike="noStrike" kern="1200" baseline="0" dirty="0" smtClean="0">
              <a:solidFill>
                <a:schemeClr val="tx1"/>
              </a:solidFill>
              <a:latin typeface="+mn-lt"/>
              <a:ea typeface="+mn-ea"/>
              <a:cs typeface="+mn-cs"/>
            </a:endParaRPr>
          </a:p>
          <a:p>
            <a:r>
              <a:rPr lang="ru-RU" sz="1200" kern="1200" dirty="0" smtClean="0">
                <a:solidFill>
                  <a:schemeClr val="tx1"/>
                </a:solidFill>
                <a:effectLst/>
                <a:latin typeface="+mn-lt"/>
                <a:ea typeface="+mn-ea"/>
                <a:cs typeface="+mn-cs"/>
              </a:rPr>
              <a:t>Исследования антагонистических отношений в коэволюции хозяев и паразитов обычно концентрируются на признаках вирулентности и резистентности. Однако коэволюция может задействовать также и другие локусы в геноме хозяина. Недавно было показано, что коэволюция бактерий и литических фагов не только приводит к изменениям в ответственных за резистентность локусах, но и ограничивает приобретение мутаций, благоприятных для роста в абиотической среде обитания (</a:t>
            </a:r>
            <a:r>
              <a:rPr lang="ru-RU" sz="1200" kern="1200" dirty="0" err="1" smtClean="0">
                <a:solidFill>
                  <a:schemeClr val="tx1"/>
                </a:solidFill>
                <a:effectLst/>
                <a:latin typeface="+mn-lt"/>
                <a:ea typeface="+mn-ea"/>
                <a:cs typeface="+mn-cs"/>
              </a:rPr>
              <a:t>Scanlan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al</a:t>
            </a:r>
            <a:r>
              <a:rPr lang="ru-RU" sz="1200" kern="1200" dirty="0" smtClean="0">
                <a:solidFill>
                  <a:schemeClr val="tx1"/>
                </a:solidFill>
                <a:effectLst/>
                <a:latin typeface="+mn-lt"/>
                <a:ea typeface="+mn-ea"/>
                <a:cs typeface="+mn-cs"/>
              </a:rPr>
              <a:t>., 2015). Тем не менее последствия подобного совместного существования бактерий и умеренных фагов остаются неясными. В связи с этим в данном исследовании мы хотим ответить на вопрос о том, как умеренная </a:t>
            </a:r>
            <a:r>
              <a:rPr lang="ru-RU" sz="1200" kern="1200" dirty="0" err="1" smtClean="0">
                <a:solidFill>
                  <a:schemeClr val="tx1"/>
                </a:solidFill>
                <a:effectLst/>
                <a:latin typeface="+mn-lt"/>
                <a:ea typeface="+mn-ea"/>
                <a:cs typeface="+mn-cs"/>
              </a:rPr>
              <a:t>фаговая</a:t>
            </a:r>
            <a:r>
              <a:rPr lang="ru-RU" sz="1200" kern="1200" dirty="0" smtClean="0">
                <a:solidFill>
                  <a:schemeClr val="tx1"/>
                </a:solidFill>
                <a:effectLst/>
                <a:latin typeface="+mn-lt"/>
                <a:ea typeface="+mn-ea"/>
                <a:cs typeface="+mn-cs"/>
              </a:rPr>
              <a:t> инфекция влияет на приобретение новых метаболических функций клетками бактериальных популяций.</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B23D997-4B7C-41E3-885F-5E7AC90DB890}" type="slidenum">
              <a:rPr lang="ru-RU" smtClean="0"/>
              <a:t>55</a:t>
            </a:fld>
            <a:endParaRPr lang="ru-RU"/>
          </a:p>
        </p:txBody>
      </p:sp>
    </p:spTree>
    <p:extLst>
      <p:ext uri="{BB962C8B-B14F-4D97-AF65-F5344CB8AC3E}">
        <p14:creationId xmlns:p14="http://schemas.microsoft.com/office/powerpoint/2010/main" val="3636478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Видно, что спустя некоторое</a:t>
            </a:r>
            <a:r>
              <a:rPr lang="ru-RU" baseline="0" dirty="0" smtClean="0"/>
              <a:t> время </a:t>
            </a:r>
            <a:r>
              <a:rPr lang="ru-RU" dirty="0" smtClean="0"/>
              <a:t>преобладать начинают носители</a:t>
            </a:r>
            <a:r>
              <a:rPr lang="ru-RU" baseline="0" dirty="0" smtClean="0"/>
              <a:t> крайних значений признака – красные и синие точки.</a:t>
            </a:r>
            <a:endParaRPr lang="ru-RU" dirty="0"/>
          </a:p>
        </p:txBody>
      </p:sp>
      <p:sp>
        <p:nvSpPr>
          <p:cNvPr id="4" name="Номер слайда 3"/>
          <p:cNvSpPr>
            <a:spLocks noGrp="1"/>
          </p:cNvSpPr>
          <p:nvPr>
            <p:ph type="sldNum" sz="quarter" idx="10"/>
          </p:nvPr>
        </p:nvSpPr>
        <p:spPr/>
        <p:txBody>
          <a:bodyPr/>
          <a:lstStyle/>
          <a:p>
            <a:fld id="{9E817F93-E808-4E7F-8501-5EAD2BA04DB8}" type="slidenum">
              <a:rPr lang="ru-RU" smtClean="0"/>
              <a:t>56</a:t>
            </a:fld>
            <a:endParaRPr lang="ru-RU"/>
          </a:p>
        </p:txBody>
      </p:sp>
    </p:spTree>
    <p:extLst>
      <p:ext uri="{BB962C8B-B14F-4D97-AF65-F5344CB8AC3E}">
        <p14:creationId xmlns:p14="http://schemas.microsoft.com/office/powerpoint/2010/main" val="758422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Сравнение существующих средств моделирования показывает, что большинство из них не поддерживают одновременное моделирование пространственно-структурированных сообществ высокой численности и процессы генетической изменчивости, которые могут оказывать обратное влияние на структурирование сообщества. Поэтому сохраняется актуальность в разработке программного средства, которое позволило бы моделировать эволюцию бактериальных сообществ с учётом пространственного распределения и генетической изменчивости.</a:t>
            </a:r>
          </a:p>
          <a:p>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a:t>
            </a:r>
          </a:p>
          <a:p>
            <a:r>
              <a:rPr lang="ru-RU" sz="1200" kern="1200" dirty="0" smtClean="0">
                <a:solidFill>
                  <a:schemeClr val="tx1"/>
                </a:solidFill>
                <a:effectLst/>
                <a:latin typeface="+mn-lt"/>
                <a:ea typeface="+mn-ea"/>
                <a:cs typeface="+mn-cs"/>
              </a:rPr>
              <a:t>Актуальность и новизна данной работы состоит в том, что мы впервые разработали методику моделирования и программные средства, которые позволяют моделировать эволюцию бактериальных сообществ с учётом как факторов пространственного распределения, так и генетической изменчивости, принимая во внимание различные уровни биологической организации от генетического до экологического уровня, </a:t>
            </a:r>
            <a:r>
              <a:rPr lang="ru-RU" sz="1200" kern="1200" dirty="0" err="1" smtClean="0">
                <a:solidFill>
                  <a:schemeClr val="tx1"/>
                </a:solidFill>
                <a:effectLst/>
                <a:latin typeface="+mn-lt"/>
                <a:ea typeface="+mn-ea"/>
                <a:cs typeface="+mn-cs"/>
              </a:rPr>
              <a:t>разновекторный</a:t>
            </a:r>
            <a:r>
              <a:rPr lang="ru-RU" sz="1200" kern="1200" dirty="0" smtClean="0">
                <a:solidFill>
                  <a:schemeClr val="tx1"/>
                </a:solidFill>
                <a:effectLst/>
                <a:latin typeface="+mn-lt"/>
                <a:ea typeface="+mn-ea"/>
                <a:cs typeface="+mn-cs"/>
              </a:rPr>
              <a:t> и </a:t>
            </a:r>
            <a:r>
              <a:rPr lang="ru-RU" sz="1200" kern="1200" dirty="0" err="1" smtClean="0">
                <a:solidFill>
                  <a:schemeClr val="tx1"/>
                </a:solidFill>
                <a:effectLst/>
                <a:latin typeface="+mn-lt"/>
                <a:ea typeface="+mn-ea"/>
                <a:cs typeface="+mn-cs"/>
              </a:rPr>
              <a:t>разноскоростной</a:t>
            </a:r>
            <a:r>
              <a:rPr lang="ru-RU" sz="1200" kern="1200" dirty="0" smtClean="0">
                <a:solidFill>
                  <a:schemeClr val="tx1"/>
                </a:solidFill>
                <a:effectLst/>
                <a:latin typeface="+mn-lt"/>
                <a:ea typeface="+mn-ea"/>
                <a:cs typeface="+mn-cs"/>
              </a:rPr>
              <a:t> отбор, влияние структурированности среды обитания, различных градиентов экологических факторов и подвижности клеток на функционирование и развитие сообществ прокариот. Всё вместе это даёт возможность провести комплексное исследование взаимодействия популяционно-генетических и пространственных факторов и их влияния на эволюцию микробного сообщества.</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5</a:t>
            </a:fld>
            <a:endParaRPr lang="ru-RU"/>
          </a:p>
        </p:txBody>
      </p:sp>
    </p:spTree>
    <p:extLst>
      <p:ext uri="{BB962C8B-B14F-4D97-AF65-F5344CB8AC3E}">
        <p14:creationId xmlns:p14="http://schemas.microsoft.com/office/powerpoint/2010/main" val="224088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Ранее в нашей лаборатории был создан программный комплекс Гаплоидный эволюционный конструктор, предназначенный для моделирования эволюции микробных сообществ в проточной среде с полным перемешиванием, т.е. без учёта пространственных факторов.</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Основной модельной единицей ГЭК является популяция микроорганизмов. Каждая популяция характеризуется набором признаков – метаболических систем, отвечающих за утилизацию или синтез определённого субстрата. Клетки различных популяций могут обмениваться метаболическими системами в процессе горизонтального переноса генов или терять куски генома, образуя новые популяции.</a:t>
            </a:r>
          </a:p>
          <a:p>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6</a:t>
            </a:fld>
            <a:endParaRPr lang="ru-RU"/>
          </a:p>
        </p:txBody>
      </p:sp>
    </p:spTree>
    <p:extLst>
      <p:ext uri="{BB962C8B-B14F-4D97-AF65-F5344CB8AC3E}">
        <p14:creationId xmlns:p14="http://schemas.microsoft.com/office/powerpoint/2010/main" val="1283848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Зачитать</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7</a:t>
            </a:fld>
            <a:endParaRPr lang="ru-RU"/>
          </a:p>
        </p:txBody>
      </p:sp>
    </p:spTree>
    <p:extLst>
      <p:ext uri="{BB962C8B-B14F-4D97-AF65-F5344CB8AC3E}">
        <p14:creationId xmlns:p14="http://schemas.microsoft.com/office/powerpoint/2010/main" val="2691834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Зачитать</a:t>
            </a:r>
            <a:endParaRPr lang="ru-RU" dirty="0"/>
          </a:p>
        </p:txBody>
      </p:sp>
      <p:sp>
        <p:nvSpPr>
          <p:cNvPr id="4" name="Номер слайда 3"/>
          <p:cNvSpPr>
            <a:spLocks noGrp="1"/>
          </p:cNvSpPr>
          <p:nvPr>
            <p:ph type="sldNum" sz="quarter" idx="10"/>
          </p:nvPr>
        </p:nvSpPr>
        <p:spPr/>
        <p:txBody>
          <a:bodyPr/>
          <a:lstStyle/>
          <a:p>
            <a:fld id="{1B23D997-4B7C-41E3-885F-5E7AC90DB890}" type="slidenum">
              <a:rPr lang="ru-RU" smtClean="0"/>
              <a:t>8</a:t>
            </a:fld>
            <a:endParaRPr lang="ru-RU"/>
          </a:p>
        </p:txBody>
      </p:sp>
    </p:spTree>
    <p:extLst>
      <p:ext uri="{BB962C8B-B14F-4D97-AF65-F5344CB8AC3E}">
        <p14:creationId xmlns:p14="http://schemas.microsoft.com/office/powerpoint/2010/main" val="2790456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79388" y="1092200"/>
            <a:ext cx="6989762" cy="3932238"/>
          </a:xfrm>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При решении поставленных задач за основу был взят программный комплекс Гаплоидный эволюционный конструктор, предназначенный для моделирования эволюции сообществ прокариот в проточной среде. Ключевой единицей моделирования ГЭК является популяция генетически однородных клеток, взаимодействующая с окружающей средой и с другими популяциями. В рамках данной работы было разработано расширение ГЭК для описания пространственно-структурированных сред. Среда обитания моделируется с помощью решётки точечных сред с равномерным перемешиванием в каждой из них. Рассматриваются такие факторы перераспределения, как проток, диффузия и активные миграции клеток. </a:t>
            </a:r>
            <a:endParaRPr lang="ru-RU" dirty="0"/>
          </a:p>
        </p:txBody>
      </p:sp>
    </p:spTree>
    <p:extLst>
      <p:ext uri="{BB962C8B-B14F-4D97-AF65-F5344CB8AC3E}">
        <p14:creationId xmlns:p14="http://schemas.microsoft.com/office/powerpoint/2010/main" val="3367486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E0E6517-887C-4398-90D1-F13508E3F545}"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1255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E8F05C9-8412-4BAE-80BA-844B8978A45E}"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3997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A97DAB9-F753-4E84-8F99-11B6E12F52C6}"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28007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586C354-503C-45D7-911E-60046D296051}"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08940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E41E5EE-C3E2-4857-9D47-EA17032A559A}"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09775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CAEAA72-F785-43A0-A8D5-6D2EE5FE08D1}"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10740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EBF20DA-D1B7-497D-AC7B-69038552658B}"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49278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1B1F0F6-8695-420F-A249-7C72C755453D}" type="datetime1">
              <a:rPr lang="ru-RU" smtClean="0">
                <a:solidFill>
                  <a:prstClr val="black">
                    <a:tint val="75000"/>
                  </a:prstClr>
                </a:solidFill>
              </a:rPr>
              <a:t>22.06.2017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31895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1B990A7-A0B5-4F57-8133-9F88712E8778}" type="datetime1">
              <a:rPr lang="ru-RU" smtClean="0">
                <a:solidFill>
                  <a:prstClr val="black">
                    <a:tint val="75000"/>
                  </a:prstClr>
                </a:solidFill>
              </a:rPr>
              <a:t>22.06.2017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35584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C1AF9AF-55C0-46F9-8790-961208AE057D}" type="datetime1">
              <a:rPr lang="ru-RU" smtClean="0">
                <a:solidFill>
                  <a:prstClr val="black">
                    <a:tint val="75000"/>
                  </a:prstClr>
                </a:solidFill>
              </a:rPr>
              <a:t>22.06.2017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10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561B08A-5B85-4B2C-9622-88916DE9D0DF}"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931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415357B-10B6-4FE6-98E0-4601EA160580}"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33447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B043429-5C2E-4D8B-A295-A89BDD13E64A}"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749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22C5B5F-BAFF-43C1-A419-E64BB13EAEA0}"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58789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E6D0AF9-6022-4E0F-BF4D-47250D1BD629}"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77923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E3E08B4-2D87-482C-96D7-A8B7748A01A3}"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71350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3E6C829-1200-4DC7-B352-642068F0076F}"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298471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8975C15-F52D-4BD0-B936-3AF11BE1538F}"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882320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52622D3-9FAD-40CD-9654-8DE9DE65B6CC}"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27176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3A6FFEFE-74CA-4C57-A8EE-1C0F291475F6}" type="datetime1">
              <a:rPr lang="ru-RU" smtClean="0">
                <a:solidFill>
                  <a:prstClr val="black">
                    <a:tint val="75000"/>
                  </a:prstClr>
                </a:solidFill>
              </a:rPr>
              <a:t>22.06.2017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6646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47872CA-C3C6-45E3-BEBB-214ECB42A026}" type="datetime1">
              <a:rPr lang="ru-RU" smtClean="0">
                <a:solidFill>
                  <a:prstClr val="black">
                    <a:tint val="75000"/>
                  </a:prstClr>
                </a:solidFill>
              </a:rPr>
              <a:t>22.06.2017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429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90F6DA1-2B7E-4845-AA98-E4C0AD2226DA}" type="datetime1">
              <a:rPr lang="ru-RU" smtClean="0">
                <a:solidFill>
                  <a:prstClr val="black">
                    <a:tint val="75000"/>
                  </a:prstClr>
                </a:solidFill>
              </a:rPr>
              <a:t>22.06.2017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49323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40A5ACD-0382-42C8-AB36-649DBFB875A3}"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719202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86FC61C6-6E11-435B-9509-7E1E55FB177C}"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7478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12A91267-9C2B-4E0C-9BE5-DEC395C6C872}"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885345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7C6D2E6-12B6-4608-A884-0113783A3B30}"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58361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D1FDAA1-0F4D-4F3C-8EC7-DA29C739388F}"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92904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213E7D9-1ECD-4A6A-8D50-DE803091F100}"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898619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82F2E1-4EEA-4C07-9226-C6AAF63E5F42}"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9426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9986D11-8706-459F-9533-AF09BC57BCA0}"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150169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4C396E9-6ED1-4671-A3B5-0B3FAEFFBEE0}"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9277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7167EBE-3075-4487-B1F9-A6DC309D719A}" type="datetime1">
              <a:rPr lang="ru-RU" smtClean="0">
                <a:solidFill>
                  <a:prstClr val="black">
                    <a:tint val="75000"/>
                  </a:prstClr>
                </a:solidFill>
              </a:rPr>
              <a:t>22.06.2017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5614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5B13EF1-0461-4B26-9706-F27DCAC209FD}" type="datetime1">
              <a:rPr lang="ru-RU" smtClean="0">
                <a:solidFill>
                  <a:prstClr val="black">
                    <a:tint val="75000"/>
                  </a:prstClr>
                </a:solidFill>
              </a:rPr>
              <a:t>22.06.2017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6605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FA38F1A-4CBE-405D-AEEB-66CBDE683EF6}"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91358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46E0563-9C8A-4705-99C4-B243F03372FA}" type="datetime1">
              <a:rPr lang="ru-RU" smtClean="0">
                <a:solidFill>
                  <a:prstClr val="black">
                    <a:tint val="75000"/>
                  </a:prstClr>
                </a:solidFill>
              </a:rPr>
              <a:t>22.06.2017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652061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0A2612C8-54F2-4C4C-B48B-1C0DE636FFDC}"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808867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914AD4D4-3466-4DBC-9DF7-DE94E209EAA1}"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60229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FA16D32-6659-495C-8E5F-A5A87B078115}"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6818334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FA6B693-DE53-49C0-AA78-A922744B2FD7}"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5613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F4BB060-004C-47E0-9F2D-89F2267CD2B5}" type="datetime1">
              <a:rPr lang="ru-RU" smtClean="0"/>
              <a:t>22.06.2017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18699021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19BF162-20F7-44E6-AB89-40AFC16EBDA4}" type="datetime1">
              <a:rPr lang="ru-RU" smtClean="0"/>
              <a:t>22.06.2017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085279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0E1E5AC-909E-4E9D-8F5E-3133F9334C1E}" type="datetime1">
              <a:rPr lang="ru-RU" smtClean="0"/>
              <a:t>22.06.2017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38202530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9A1F818-1CED-43DF-9F68-B53A84F0C152}" type="datetime1">
              <a:rPr lang="ru-RU" smtClean="0"/>
              <a:t>22.06.2017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17494232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2ED6A70-DE77-4FCB-A7D2-3D6CE70C3FCE}" type="datetime1">
              <a:rPr lang="ru-RU" smtClean="0"/>
              <a:t>22.06.2017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344246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345304F-7324-4C99-858B-37D2972C1FAF}" type="datetime1">
              <a:rPr lang="ru-RU" smtClean="0">
                <a:solidFill>
                  <a:prstClr val="black">
                    <a:tint val="75000"/>
                  </a:prstClr>
                </a:solidFill>
              </a:rPr>
              <a:t>22.06.2017</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629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0D1CBEE-C892-4A98-940D-DFC1050C0B10}" type="datetime1">
              <a:rPr lang="ru-RU" smtClean="0"/>
              <a:t>22.06.2017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026135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C64F233-368A-49F0-B6F5-7D38581529F9}" type="datetime1">
              <a:rPr lang="ru-RU" smtClean="0"/>
              <a:t>22.06.2017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0903800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7E3F0DC-BD4A-4856-9AE1-9FC12C65F32B}" type="datetime1">
              <a:rPr lang="ru-RU" smtClean="0"/>
              <a:t>22.06.2017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500801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F17C47-DA4B-45A3-8F57-4F5D9B9DBB7F}" type="datetime1">
              <a:rPr lang="ru-RU" smtClean="0"/>
              <a:t>22.06.2017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130720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3EEB4DF-458A-4520-948B-7D813045275E}" type="datetime1">
              <a:rPr lang="ru-RU" smtClean="0"/>
              <a:t>22.06.2017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7179577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6F73EAE-A436-4F7F-90E5-9CA05F573C5B}" type="datetime1">
              <a:rPr lang="ru-RU" smtClean="0"/>
              <a:t>22.06.2017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130943-35C6-43B0-A15C-71C50BA984F4}" type="slidenum">
              <a:rPr lang="ru-RU" smtClean="0"/>
              <a:t>‹#›</a:t>
            </a:fld>
            <a:endParaRPr lang="ru-RU"/>
          </a:p>
        </p:txBody>
      </p:sp>
    </p:spTree>
    <p:extLst>
      <p:ext uri="{BB962C8B-B14F-4D97-AF65-F5344CB8AC3E}">
        <p14:creationId xmlns:p14="http://schemas.microsoft.com/office/powerpoint/2010/main" val="2468916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7642FFB-1617-49A2-8385-723F0A4EBAA1}" type="datetime1">
              <a:rPr lang="ru-RU" smtClean="0">
                <a:solidFill>
                  <a:prstClr val="black">
                    <a:tint val="75000"/>
                  </a:prstClr>
                </a:solidFill>
              </a:rPr>
              <a:t>22.06.2017</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6939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9981513-A39C-4BEC-8DEE-21765C5DC0A9}" type="datetime1">
              <a:rPr lang="ru-RU" smtClean="0">
                <a:solidFill>
                  <a:prstClr val="black">
                    <a:tint val="75000"/>
                  </a:prstClr>
                </a:solidFill>
              </a:rPr>
              <a:t>22.06.2017</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70030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48037FEB-46B7-45AA-ABF0-C5934D705814}"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2508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CE1EFAB8-3883-46B3-9CC6-0D53679724A3}" type="datetime1">
              <a:rPr lang="ru-RU" smtClean="0">
                <a:solidFill>
                  <a:prstClr val="black">
                    <a:tint val="75000"/>
                  </a:prstClr>
                </a:solidFill>
              </a:rPr>
              <a:t>22.06.2017</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4180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EC68F1-9A2C-4893-875D-5E872BB74D2F}"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AF1FC-12AF-49A0-89D0-C7FA9CC254F7}"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5176587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89582-563F-49AD-88AB-A91DE7B8435D}"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5500065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ABCE02-19CE-42C3-BBCB-8826BDC72072}"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658397-8FED-4EC6-BCCD-5874972A0C0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20632496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C1DC0-AECA-48F6-8ED3-1440AB6D187F}" type="datetime1">
              <a:rPr lang="ru-RU" smtClean="0">
                <a:solidFill>
                  <a:prstClr val="black">
                    <a:tint val="75000"/>
                  </a:prstClr>
                </a:solidFill>
              </a:rPr>
              <a:t>22.06.2017</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DF482-CCB4-420F-8C5C-EB82652F631F}"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4743312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C199B8-62DE-434F-A59D-492780F714B3}" type="datetime1">
              <a:rPr lang="ru-RU" smtClean="0"/>
              <a:t>22.06.2017</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130943-35C6-43B0-A15C-71C50BA984F4}" type="slidenum">
              <a:rPr lang="ru-RU" smtClean="0"/>
              <a:t>‹#›</a:t>
            </a:fld>
            <a:endParaRPr lang="ru-RU"/>
          </a:p>
        </p:txBody>
      </p:sp>
    </p:spTree>
    <p:extLst>
      <p:ext uri="{BB962C8B-B14F-4D97-AF65-F5344CB8AC3E}">
        <p14:creationId xmlns:p14="http://schemas.microsoft.com/office/powerpoint/2010/main" val="143517844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9.png"/><Relationship Id="rId4" Type="http://schemas.openxmlformats.org/officeDocument/2006/relationships/image" Target="../media/image7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1.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5.xml"/><Relationship Id="rId7" Type="http://schemas.openxmlformats.org/officeDocument/2006/relationships/image" Target="../media/image23.wmf"/><Relationship Id="rId2" Type="http://schemas.openxmlformats.org/officeDocument/2006/relationships/slideLayout" Target="../slideLayouts/slideLayout4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25.emf"/><Relationship Id="rId9" Type="http://schemas.openxmlformats.org/officeDocument/2006/relationships/image" Target="../media/image24.wm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3.wmf"/><Relationship Id="rId2" Type="http://schemas.openxmlformats.org/officeDocument/2006/relationships/slideLayout" Target="../slideLayouts/slideLayout46.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6.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chart" Target="../charts/char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4.xml"/><Relationship Id="rId1" Type="http://schemas.openxmlformats.org/officeDocument/2006/relationships/slideLayout" Target="../slideLayouts/slideLayout50.xml"/><Relationship Id="rId5" Type="http://schemas.openxmlformats.org/officeDocument/2006/relationships/image" Target="../media/image37.gif"/><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39.gif"/></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chart" Target="../charts/char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4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2.xml"/><Relationship Id="rId1" Type="http://schemas.openxmlformats.org/officeDocument/2006/relationships/slideLayout" Target="../slideLayouts/slideLayout46.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6.xml"/><Relationship Id="rId1" Type="http://schemas.openxmlformats.org/officeDocument/2006/relationships/vmlDrawing" Target="../drawings/vmlDrawing4.vml"/><Relationship Id="rId6" Type="http://schemas.openxmlformats.org/officeDocument/2006/relationships/image" Target="../media/image53.emf"/><Relationship Id="rId5" Type="http://schemas.openxmlformats.org/officeDocument/2006/relationships/package" Target="../embeddings/_________Microsoft_Word4.docx"/><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5.xml"/><Relationship Id="rId1" Type="http://schemas.openxmlformats.org/officeDocument/2006/relationships/slideLayout" Target="../slideLayouts/slideLayout50.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8.wmf"/><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7032" y="496880"/>
            <a:ext cx="11934968" cy="3164429"/>
          </a:xfrm>
        </p:spPr>
        <p:txBody>
          <a:bodyPr>
            <a:normAutofit/>
          </a:bodyPr>
          <a:lstStyle/>
          <a:p>
            <a:r>
              <a:rPr lang="ru-RU" sz="4400" cap="none" dirty="0" smtClean="0"/>
              <a:t>Компьютерное моделирование генетической изменчивости в пространственно-распределённых микробных сообществах</a:t>
            </a:r>
            <a:endParaRPr lang="ru-RU" sz="4400" cap="none" dirty="0"/>
          </a:p>
        </p:txBody>
      </p:sp>
      <p:sp>
        <p:nvSpPr>
          <p:cNvPr id="3" name="Подзаголовок 2"/>
          <p:cNvSpPr>
            <a:spLocks noGrp="1"/>
          </p:cNvSpPr>
          <p:nvPr>
            <p:ph type="subTitle" idx="1"/>
          </p:nvPr>
        </p:nvSpPr>
        <p:spPr>
          <a:xfrm>
            <a:off x="3964026" y="4474420"/>
            <a:ext cx="7683688" cy="2099860"/>
          </a:xfrm>
        </p:spPr>
        <p:txBody>
          <a:bodyPr>
            <a:normAutofit/>
          </a:bodyPr>
          <a:lstStyle/>
          <a:p>
            <a:pPr algn="r"/>
            <a:r>
              <a:rPr lang="ru-RU" dirty="0" smtClean="0"/>
              <a:t>Клименко А.И.</a:t>
            </a:r>
          </a:p>
          <a:p>
            <a:pPr algn="r"/>
            <a:r>
              <a:rPr lang="ru-RU" dirty="0" smtClean="0"/>
              <a:t>специальность </a:t>
            </a:r>
            <a:r>
              <a:rPr lang="ru-RU" dirty="0"/>
              <a:t>03.01.09 </a:t>
            </a:r>
            <a:r>
              <a:rPr lang="en-US" dirty="0" smtClean="0"/>
              <a:t>– </a:t>
            </a:r>
            <a:r>
              <a:rPr lang="ru-RU" dirty="0" smtClean="0"/>
              <a:t>математическая биология</a:t>
            </a:r>
            <a:r>
              <a:rPr lang="en-US" dirty="0"/>
              <a:t>,</a:t>
            </a:r>
            <a:r>
              <a:rPr lang="ru-RU" dirty="0" smtClean="0"/>
              <a:t> биоинформатика</a:t>
            </a:r>
          </a:p>
          <a:p>
            <a:pPr algn="r"/>
            <a:r>
              <a:rPr lang="ru-RU" dirty="0" smtClean="0"/>
              <a:t>Научный руководитель </a:t>
            </a:r>
            <a:r>
              <a:rPr lang="ru-RU" dirty="0" err="1" smtClean="0"/>
              <a:t>зав.сек</a:t>
            </a:r>
            <a:r>
              <a:rPr lang="ru-RU" dirty="0" smtClean="0"/>
              <a:t>., к.б.н. </a:t>
            </a:r>
            <a:r>
              <a:rPr lang="ru-RU" dirty="0" err="1" smtClean="0"/>
              <a:t>Лашин</a:t>
            </a:r>
            <a:r>
              <a:rPr lang="ru-RU" dirty="0" smtClean="0"/>
              <a:t> С.А.</a:t>
            </a:r>
            <a:endParaRPr lang="ru-RU" dirty="0"/>
          </a:p>
        </p:txBody>
      </p:sp>
    </p:spTree>
    <p:extLst>
      <p:ext uri="{BB962C8B-B14F-4D97-AF65-F5344CB8AC3E}">
        <p14:creationId xmlns:p14="http://schemas.microsoft.com/office/powerpoint/2010/main" val="1251331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216" y="248825"/>
            <a:ext cx="5542084" cy="1325563"/>
          </a:xfrm>
        </p:spPr>
        <p:txBody>
          <a:bodyPr/>
          <a:lstStyle/>
          <a:p>
            <a:r>
              <a:rPr lang="ru-RU" dirty="0"/>
              <a:t>Методическая часть</a:t>
            </a:r>
          </a:p>
        </p:txBody>
      </p:sp>
      <p:sp>
        <p:nvSpPr>
          <p:cNvPr id="4" name="Прямоугольник 3"/>
          <p:cNvSpPr/>
          <p:nvPr/>
        </p:nvSpPr>
        <p:spPr>
          <a:xfrm>
            <a:off x="8754941" y="6347851"/>
            <a:ext cx="2454518" cy="369332"/>
          </a:xfrm>
          <a:prstGeom prst="rect">
            <a:avLst/>
          </a:prstGeom>
        </p:spPr>
        <p:txBody>
          <a:bodyPr wrap="none">
            <a:spAutoFit/>
          </a:bodyPr>
          <a:lstStyle/>
          <a:p>
            <a:pPr>
              <a:defRPr/>
            </a:pPr>
            <a:r>
              <a:rPr lang="en-US" altLang="ru-RU" dirty="0" smtClean="0">
                <a:solidFill>
                  <a:prstClr val="black"/>
                </a:solidFill>
                <a:latin typeface="Century Gothic" panose="020B0502020202020204"/>
              </a:rPr>
              <a:t>Klimenko </a:t>
            </a:r>
            <a:r>
              <a:rPr lang="en-US" altLang="ru-RU" dirty="0">
                <a:solidFill>
                  <a:prstClr val="black"/>
                </a:solidFill>
                <a:latin typeface="Century Gothic" panose="020B0502020202020204"/>
              </a:rPr>
              <a:t>et al</a:t>
            </a:r>
            <a:r>
              <a:rPr lang="en-US" altLang="ru-RU" dirty="0" smtClean="0">
                <a:solidFill>
                  <a:prstClr val="black"/>
                </a:solidFill>
                <a:latin typeface="Century Gothic" panose="020B0502020202020204"/>
              </a:rPr>
              <a:t>.</a:t>
            </a:r>
            <a:r>
              <a:rPr lang="en-US" altLang="ru-RU" dirty="0" smtClean="0">
                <a:solidFill>
                  <a:srgbClr val="000099"/>
                </a:solidFill>
                <a:latin typeface="Century Gothic" panose="020B0502020202020204"/>
              </a:rPr>
              <a:t>, </a:t>
            </a:r>
            <a:r>
              <a:rPr lang="en-US" dirty="0" smtClean="0">
                <a:solidFill>
                  <a:prstClr val="black"/>
                </a:solidFill>
                <a:latin typeface="Century Gothic" panose="020B0502020202020204"/>
              </a:rPr>
              <a:t>201</a:t>
            </a:r>
            <a:r>
              <a:rPr lang="ru-RU" dirty="0" smtClean="0">
                <a:solidFill>
                  <a:prstClr val="black"/>
                </a:solidFill>
                <a:latin typeface="Century Gothic" panose="020B0502020202020204"/>
              </a:rPr>
              <a:t>5</a:t>
            </a:r>
            <a:endParaRPr lang="en-US" dirty="0" smtClean="0">
              <a:solidFill>
                <a:prstClr val="black"/>
              </a:solidFill>
              <a:latin typeface="Century Gothic" panose="020B0502020202020204"/>
            </a:endParaRPr>
          </a:p>
        </p:txBody>
      </p:sp>
      <mc:AlternateContent xmlns:mc="http://schemas.openxmlformats.org/markup-compatibility/2006" xmlns:a14="http://schemas.microsoft.com/office/drawing/2010/main">
        <mc:Choice Requires="a14">
          <p:sp>
            <p:nvSpPr>
              <p:cNvPr id="5" name="Прямоугольник 4"/>
              <p:cNvSpPr/>
              <p:nvPr/>
            </p:nvSpPr>
            <p:spPr>
              <a:xfrm>
                <a:off x="9108867" y="250877"/>
                <a:ext cx="2386390" cy="9787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sSub>
                                <m:sSub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𝑎𝑣</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bSup>
                        </m:num>
                        <m:den>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 </m:t>
                          </m:r>
                          <m:sSubSup>
                            <m:sSubSup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sSub>
                                <m:sSub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𝑎𝑣</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bSup>
                        </m:den>
                      </m:f>
                    </m:oMath>
                  </m:oMathPara>
                </a14:m>
                <a:endParaRPr lang="ru-RU" sz="2400" dirty="0">
                  <a:solidFill>
                    <a:prstClr val="black"/>
                  </a:solidFill>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9108867" y="250877"/>
                <a:ext cx="2386390" cy="978729"/>
              </a:xfrm>
              <a:prstGeom prst="rect">
                <a:avLst/>
              </a:prstGeom>
              <a:blipFill rotWithShape="0">
                <a:blip r:embed="rId3"/>
                <a:stretch>
                  <a:fillRect/>
                </a:stretch>
              </a:blipFill>
            </p:spPr>
            <p:txBody>
              <a:bodyPr/>
              <a:lstStyle/>
              <a:p>
                <a:r>
                  <a:rPr lang="ru-RU">
                    <a:noFill/>
                  </a:rPr>
                  <a:t> </a:t>
                </a:r>
              </a:p>
            </p:txBody>
          </p:sp>
        </mc:Fallback>
      </mc:AlternateContent>
      <p:sp>
        <p:nvSpPr>
          <p:cNvPr id="6" name="Заголовок 1"/>
          <p:cNvSpPr txBox="1">
            <a:spLocks/>
          </p:cNvSpPr>
          <p:nvPr/>
        </p:nvSpPr>
        <p:spPr>
          <a:xfrm>
            <a:off x="7839578" y="480422"/>
            <a:ext cx="1465483" cy="63387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latin typeface="+mn-lt"/>
              </a:rPr>
              <a:t>Подмодель штрафа за миграцию</a:t>
            </a:r>
            <a:endParaRPr lang="ru-RU" sz="2000" b="1" dirty="0">
              <a:solidFill>
                <a:prstClr val="black"/>
              </a:solidFill>
              <a:latin typeface="+mn-lt"/>
            </a:endParaRPr>
          </a:p>
        </p:txBody>
      </p:sp>
      <mc:AlternateContent xmlns:mc="http://schemas.openxmlformats.org/markup-compatibility/2006" xmlns:a14="http://schemas.microsoft.com/office/drawing/2010/main">
        <mc:Choice Requires="a14">
          <p:sp>
            <p:nvSpPr>
              <p:cNvPr id="7" name="Прямоугольник 6"/>
              <p:cNvSpPr/>
              <p:nvPr/>
            </p:nvSpPr>
            <p:spPr>
              <a:xfrm>
                <a:off x="4767579" y="4947615"/>
                <a:ext cx="7239359" cy="1417311"/>
              </a:xfrm>
              <a:prstGeom prst="rect">
                <a:avLst/>
              </a:prstGeom>
            </p:spPr>
            <p:txBody>
              <a:bodyPr wrap="square">
                <a:spAutoFit/>
              </a:bodyPr>
              <a:lstStyle/>
              <a:p>
                <a14:m>
                  <m:oMath xmlns:m="http://schemas.openxmlformats.org/officeDocument/2006/math">
                    <m:sSub>
                      <m:sSubPr>
                        <m:ctrlPr>
                          <a:rPr lang="ru-RU" i="1" smtClean="0">
                            <a:effectLst/>
                            <a:latin typeface="Cambria Math" panose="02040503050406030204" pitchFamily="18" charset="0"/>
                          </a:rPr>
                        </m:ctrlPr>
                      </m:sSubPr>
                      <m:e>
                        <m:r>
                          <a:rPr lang="ru-RU" i="1">
                            <a:effectLst/>
                            <a:latin typeface="Cambria Math" panose="02040503050406030204" pitchFamily="18" charset="0"/>
                            <a:ea typeface="Calibri" panose="020F0502020204030204" pitchFamily="34" charset="0"/>
                            <a:cs typeface="Times New Roman" panose="02020603050405020304" pitchFamily="18" charset="0"/>
                          </a:rPr>
                          <m:t>𝐴</m:t>
                        </m:r>
                      </m:e>
                      <m:sub>
                        <m:r>
                          <a:rPr lang="en-US" b="0" i="1" smtClean="0">
                            <a:effectLst/>
                            <a:latin typeface="Cambria Math" panose="02040503050406030204" pitchFamily="18" charset="0"/>
                            <a:ea typeface="Calibri" panose="020F0502020204030204" pitchFamily="34" charset="0"/>
                            <a:cs typeface="Times New Roman" panose="02020603050405020304" pitchFamily="18" charset="0"/>
                          </a:rPr>
                          <m:t>𝑖𝑗</m:t>
                        </m:r>
                      </m:sub>
                    </m:sSub>
                    <m:r>
                      <a:rPr lang="en-US">
                        <a:effectLst/>
                        <a:latin typeface="Cambria Math" panose="02040503050406030204" pitchFamily="18" charset="0"/>
                        <a:ea typeface="Calibri" panose="020F0502020204030204" pitchFamily="34" charset="0"/>
                        <a:cs typeface="Times New Roman" panose="02020603050405020304" pitchFamily="18" charset="0"/>
                      </a:rPr>
                      <m:t>=∑</m:t>
                    </m:r>
                    <m:r>
                      <a:rPr lang="en-U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Calibri" panose="020F0502020204030204" pitchFamily="34" charset="0"/>
                            <a:cs typeface="Times New Roman" panose="02020603050405020304" pitchFamily="18" charset="0"/>
                          </a:rPr>
                          <m:t>𝑏</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Calibri" panose="020F0502020204030204" pitchFamily="34" charset="0"/>
                            <a:cs typeface="Times New Roman" panose="02020603050405020304" pitchFamily="18" charset="0"/>
                          </a:rPr>
                          <m:t>𝑐</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dirty="0">
                    <a:effectLst/>
                    <a:latin typeface="Times New Roman" panose="02020603050405020304" pitchFamily="18" charset="0"/>
                    <a:ea typeface="Calibri" panose="020F0502020204030204" pitchFamily="34" charset="0"/>
                  </a:rPr>
                  <a:t>, </a:t>
                </a:r>
                <a:r>
                  <a:rPr lang="ru-RU" dirty="0" smtClean="0">
                    <a:effectLst/>
                    <a:latin typeface="Times New Roman" panose="02020603050405020304" pitchFamily="18" charset="0"/>
                    <a:ea typeface="Calibri" panose="020F0502020204030204" pitchFamily="34" charset="0"/>
                  </a:rPr>
                  <a:t>где</a:t>
                </a:r>
                <a:r>
                  <a:rPr lang="en-US" dirty="0" smtClean="0">
                    <a:effectLst/>
                    <a:latin typeface="Times New Roman" panose="02020603050405020304" pitchFamily="18" charset="0"/>
                    <a:ea typeface="Calibri" panose="020F0502020204030204" pitchFamily="34" charset="0"/>
                  </a:rPr>
                  <a:t> </a:t>
                </a:r>
                <a14:m>
                  <m:oMath xmlns:m="http://schemas.openxmlformats.org/officeDocument/2006/math">
                    <m:sSub>
                      <m:sSubPr>
                        <m:ctrlPr>
                          <a:rPr lang="ru-RU" i="1">
                            <a:effectLst/>
                            <a:latin typeface="Cambria Math" panose="02040503050406030204" pitchFamily="18" charset="0"/>
                          </a:rPr>
                        </m:ctrlPr>
                      </m:sSubPr>
                      <m:e>
                        <m:r>
                          <a:rPr lang="ru-RU" i="1">
                            <a:effectLst/>
                            <a:latin typeface="Cambria Math" panose="02040503050406030204" pitchFamily="18" charset="0"/>
                            <a:ea typeface="Calibri" panose="020F0502020204030204" pitchFamily="34" charset="0"/>
                            <a:cs typeface="Times New Roman" panose="02020603050405020304" pitchFamily="18" charset="0"/>
                          </a:rPr>
                          <m:t>𝑐</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𝑘</m:t>
                        </m:r>
                      </m:sub>
                    </m:sSub>
                  </m:oMath>
                </a14:m>
                <a:r>
                  <a:rPr lang="ru-RU" dirty="0">
                    <a:effectLst/>
                    <a:latin typeface="Times New Roman" panose="02020603050405020304" pitchFamily="18" charset="0"/>
                    <a:ea typeface="Calibri" panose="020F0502020204030204" pitchFamily="34" charset="0"/>
                  </a:rPr>
                  <a:t> </a:t>
                </a:r>
                <a:r>
                  <a:rPr lang="ru-RU" dirty="0" smtClean="0">
                    <a:effectLst/>
                    <a:latin typeface="Times New Roman" panose="02020603050405020304" pitchFamily="18" charset="0"/>
                    <a:ea typeface="Calibri" panose="020F0502020204030204" pitchFamily="34" charset="0"/>
                  </a:rPr>
                  <a:t>- это концентрация</a:t>
                </a:r>
                <a:r>
                  <a:rPr lang="en-US" dirty="0" smtClean="0">
                    <a:effectLst/>
                    <a:latin typeface="Times New Roman" panose="02020603050405020304" pitchFamily="18" charset="0"/>
                    <a:ea typeface="Calibri" panose="020F0502020204030204" pitchFamily="34" charset="0"/>
                  </a:rPr>
                  <a:t> </a:t>
                </a:r>
                <a:r>
                  <a:rPr lang="en-US" b="1" dirty="0" smtClean="0">
                    <a:effectLst/>
                    <a:latin typeface="Times New Roman" panose="02020603050405020304" pitchFamily="18" charset="0"/>
                    <a:ea typeface="Calibri" panose="020F0502020204030204" pitchFamily="34" charset="0"/>
                  </a:rPr>
                  <a:t>k</a:t>
                </a:r>
                <a:r>
                  <a:rPr lang="en-US" dirty="0" smtClean="0">
                    <a:effectLst/>
                    <a:latin typeface="Times New Roman" panose="02020603050405020304" pitchFamily="18" charset="0"/>
                    <a:ea typeface="Calibri" panose="020F0502020204030204" pitchFamily="34" charset="0"/>
                  </a:rPr>
                  <a:t>-</a:t>
                </a:r>
                <a:r>
                  <a:rPr lang="ru-RU" dirty="0" err="1" smtClean="0">
                    <a:effectLst/>
                    <a:latin typeface="Times New Roman" panose="02020603050405020304" pitchFamily="18" charset="0"/>
                    <a:ea typeface="Calibri" panose="020F0502020204030204" pitchFamily="34" charset="0"/>
                  </a:rPr>
                  <a:t>го</a:t>
                </a:r>
                <a:r>
                  <a:rPr lang="en-US" dirty="0" smtClean="0">
                    <a:effectLst/>
                    <a:latin typeface="Times New Roman" panose="02020603050405020304" pitchFamily="18" charset="0"/>
                    <a:ea typeface="Calibri" panose="020F0502020204030204" pitchFamily="34" charset="0"/>
                  </a:rPr>
                  <a:t> </a:t>
                </a:r>
                <a:r>
                  <a:rPr lang="ru-RU" dirty="0" smtClean="0">
                    <a:effectLst/>
                    <a:latin typeface="Times New Roman" panose="02020603050405020304" pitchFamily="18" charset="0"/>
                    <a:ea typeface="Calibri" panose="020F0502020204030204" pitchFamily="34" charset="0"/>
                  </a:rPr>
                  <a:t>вещества,</a:t>
                </a:r>
                <a:r>
                  <a:rPr lang="en-US" dirty="0" smtClean="0">
                    <a:effectLst/>
                    <a:latin typeface="Times New Roman" panose="02020603050405020304" pitchFamily="18" charset="0"/>
                    <a:ea typeface="Calibri" panose="020F0502020204030204" pitchFamily="34" charset="0"/>
                  </a:rPr>
                  <a:t> </a:t>
                </a:r>
                <a:r>
                  <a:rPr lang="ru-RU" dirty="0" smtClean="0">
                    <a:effectLst/>
                    <a:latin typeface="Times New Roman" panose="02020603050405020304" pitchFamily="18" charset="0"/>
                    <a:ea typeface="Calibri" panose="020F0502020204030204" pitchFamily="34" charset="0"/>
                  </a:rPr>
                  <a:t>а</a:t>
                </a:r>
              </a:p>
              <a:p>
                <a:pPr/>
                <a14:m>
                  <m:oMathPara xmlns:m="http://schemas.openxmlformats.org/officeDocument/2006/math">
                    <m:oMathParaPr>
                      <m:jc m:val="centerGroup"/>
                    </m:oMathParaPr>
                    <m:oMath xmlns:m="http://schemas.openxmlformats.org/officeDocument/2006/math">
                      <m:sSub>
                        <m:sSubPr>
                          <m:ctrlPr>
                            <a:rPr lang="ru-RU" i="1">
                              <a:effectLst/>
                              <a:latin typeface="Cambria Math" panose="02040503050406030204" pitchFamily="18" charset="0"/>
                            </a:rPr>
                          </m:ctrlPr>
                        </m:sSubPr>
                        <m:e>
                          <m:r>
                            <a:rPr lang="ru-RU" i="1">
                              <a:effectLst/>
                              <a:latin typeface="Cambria Math" panose="02040503050406030204" pitchFamily="18" charset="0"/>
                              <a:ea typeface="Calibri" panose="020F0502020204030204" pitchFamily="34" charset="0"/>
                              <a:cs typeface="Times New Roman" panose="02020603050405020304" pitchFamily="18" charset="0"/>
                            </a:rPr>
                            <m:t>𝑏</m:t>
                          </m:r>
                        </m:e>
                        <m:sub>
                          <m:r>
                            <a:rPr lang="ru-RU" i="1">
                              <a:effectLst/>
                              <a:latin typeface="Cambria Math" panose="02040503050406030204" pitchFamily="18" charset="0"/>
                              <a:ea typeface="Calibri" panose="020F0502020204030204" pitchFamily="34" charset="0"/>
                              <a:cs typeface="Times New Roman" panose="02020603050405020304" pitchFamily="18" charset="0"/>
                            </a:rPr>
                            <m:t>𝑘</m:t>
                          </m:r>
                        </m:sub>
                      </m:sSub>
                      <m:r>
                        <a:rPr lang="en-US" i="1">
                          <a:effectLst/>
                          <a:latin typeface="Cambria Math" panose="02040503050406030204" pitchFamily="18" charset="0"/>
                          <a:ea typeface="Calibri" panose="020F0502020204030204" pitchFamily="34" charset="0"/>
                          <a:cs typeface="Times New Roman" panose="02020603050405020304" pitchFamily="18" charset="0"/>
                        </a:rPr>
                        <m:t>= </m:t>
                      </m:r>
                      <m:d>
                        <m:dPr>
                          <m:begChr m:val="{"/>
                          <m:endChr m:val=""/>
                          <m:ctrlPr>
                            <a:rPr lang="ru-RU" i="1">
                              <a:effectLst/>
                              <a:latin typeface="Cambria Math" panose="02040503050406030204" pitchFamily="18" charset="0"/>
                            </a:rPr>
                          </m:ctrlPr>
                        </m:dPr>
                        <m:e>
                          <m:eqArr>
                            <m:eqArrPr>
                              <m:ctrlPr>
                                <a:rPr lang="ru-RU" i="1">
                                  <a:effectLst/>
                                  <a:latin typeface="Cambria Math" panose="02040503050406030204" pitchFamily="18" charset="0"/>
                                </a:rPr>
                              </m:ctrlPr>
                            </m:eqArrPr>
                            <m:e>
                              <m:r>
                                <a:rPr lang="en-US">
                                  <a:effectLst/>
                                  <a:latin typeface="Cambria Math" panose="02040503050406030204" pitchFamily="18" charset="0"/>
                                  <a:ea typeface="Calibri" panose="020F0502020204030204" pitchFamily="34" charset="0"/>
                                  <a:cs typeface="Times New Roman" panose="02020603050405020304" pitchFamily="18" charset="0"/>
                                </a:rPr>
                                <m:t>1, </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если</m:t>
                              </m:r>
                              <m:r>
                                <a:rPr lang="en-US">
                                  <a:effectLst/>
                                  <a:latin typeface="Cambria Math" panose="02040503050406030204" pitchFamily="18" charset="0"/>
                                  <a:ea typeface="Calibri" panose="020F0502020204030204" pitchFamily="34" charset="0"/>
                                  <a:cs typeface="Times New Roman" panose="02020603050405020304" pitchFamily="18" charset="0"/>
                                </a:rPr>
                                <m:t> </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вещество</m:t>
                              </m:r>
                              <m:r>
                                <a:rPr lang="ru-RU"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𝐤</m:t>
                              </m:r>
                              <m:r>
                                <a:rPr lang="ru-RU"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является аттрактантом для популяции</m:t>
                              </m:r>
                              <m:r>
                                <a:rPr lang="en-US">
                                  <a:effectLst/>
                                  <a:latin typeface="Cambria Math" panose="02040503050406030204" pitchFamily="18" charset="0"/>
                                  <a:ea typeface="Calibri" panose="020F0502020204030204" pitchFamily="34" charset="0"/>
                                  <a:cs typeface="Times New Roman" panose="02020603050405020304" pitchFamily="18" charset="0"/>
                                </a:rPr>
                                <m:t> </m:t>
                              </m:r>
                              <m:r>
                                <a:rPr lang="en-US" b="1" i="1">
                                  <a:effectLst/>
                                  <a:latin typeface="Cambria Math" panose="02040503050406030204" pitchFamily="18" charset="0"/>
                                  <a:ea typeface="Calibri" panose="020F0502020204030204" pitchFamily="34" charset="0"/>
                                  <a:cs typeface="Times New Roman" panose="02020603050405020304" pitchFamily="18" charset="0"/>
                                </a:rPr>
                                <m:t>𝐩</m:t>
                              </m:r>
                              <m:r>
                                <a:rPr lang="en-US" b="1">
                                  <a:effectLst/>
                                  <a:latin typeface="Cambria Math" panose="02040503050406030204" pitchFamily="18" charset="0"/>
                                  <a:ea typeface="Calibri" panose="020F0502020204030204" pitchFamily="34" charset="0"/>
                                  <a:cs typeface="Times New Roman" panose="02020603050405020304" pitchFamily="18" charset="0"/>
                                </a:rPr>
                                <m:t>,</m:t>
                              </m:r>
                            </m:e>
                            <m:e>
                              <m:r>
                                <a:rPr lang="en-US" i="1">
                                  <a:effectLst/>
                                  <a:latin typeface="Cambria Math" panose="02040503050406030204" pitchFamily="18" charset="0"/>
                                  <a:ea typeface="Calibri" panose="020F0502020204030204" pitchFamily="34" charset="0"/>
                                  <a:cs typeface="Times New Roman" panose="02020603050405020304" pitchFamily="18" charset="0"/>
                                </a:rPr>
                                <m:t>−</m:t>
                              </m:r>
                              <m:r>
                                <a:rPr lang="en-US">
                                  <a:effectLst/>
                                  <a:latin typeface="Cambria Math" panose="02040503050406030204" pitchFamily="18" charset="0"/>
                                  <a:ea typeface="Calibri" panose="020F0502020204030204" pitchFamily="34" charset="0"/>
                                  <a:cs typeface="Times New Roman" panose="02020603050405020304" pitchFamily="18" charset="0"/>
                                </a:rPr>
                                <m:t>1, </m:t>
                              </m:r>
                              <m:r>
                                <a:rPr lang="ru-RU" i="1" smtClean="0">
                                  <a:effectLst/>
                                  <a:latin typeface="Cambria Math" panose="02040503050406030204" pitchFamily="18" charset="0"/>
                                  <a:ea typeface="Calibri" panose="020F0502020204030204" pitchFamily="34" charset="0"/>
                                  <a:cs typeface="Times New Roman" panose="02020603050405020304" pitchFamily="18" charset="0"/>
                                </a:rPr>
                                <m:t>е</m:t>
                              </m:r>
                              <m:r>
                                <a:rPr lang="ru-RU" b="0" i="1" smtClean="0">
                                  <a:effectLst/>
                                  <a:latin typeface="Cambria Math" panose="02040503050406030204" pitchFamily="18" charset="0"/>
                                  <a:ea typeface="Calibri" panose="020F0502020204030204" pitchFamily="34" charset="0"/>
                                  <a:cs typeface="Times New Roman" panose="02020603050405020304" pitchFamily="18" charset="0"/>
                                </a:rPr>
                                <m:t>сли</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вещество</m:t>
                              </m:r>
                              <m:r>
                                <a:rPr lang="ru-RU" b="1"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b="1" i="1" smtClean="0">
                                  <a:effectLst/>
                                  <a:latin typeface="Cambria Math" panose="02040503050406030204" pitchFamily="18" charset="0"/>
                                  <a:ea typeface="Calibri" panose="020F0502020204030204" pitchFamily="34" charset="0"/>
                                  <a:cs typeface="Times New Roman" panose="02020603050405020304" pitchFamily="18" charset="0"/>
                                </a:rPr>
                                <m:t>𝐤</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 является репеллентом для популяции </m:t>
                              </m:r>
                              <m:r>
                                <a:rPr lang="en-US" b="1" i="1">
                                  <a:effectLst/>
                                  <a:latin typeface="Cambria Math" panose="02040503050406030204" pitchFamily="18" charset="0"/>
                                  <a:ea typeface="Calibri" panose="020F0502020204030204" pitchFamily="34" charset="0"/>
                                  <a:cs typeface="Times New Roman" panose="02020603050405020304" pitchFamily="18" charset="0"/>
                                </a:rPr>
                                <m:t>𝐩</m:t>
                              </m:r>
                              <m:r>
                                <a:rPr lang="en-US" b="1">
                                  <a:effectLst/>
                                  <a:latin typeface="Cambria Math" panose="02040503050406030204" pitchFamily="18" charset="0"/>
                                  <a:ea typeface="Calibri" panose="020F0502020204030204" pitchFamily="34" charset="0"/>
                                  <a:cs typeface="Times New Roman" panose="02020603050405020304" pitchFamily="18" charset="0"/>
                                </a:rPr>
                                <m:t>,</m:t>
                              </m:r>
                            </m:e>
                            <m:e>
                              <m:r>
                                <a:rPr lang="en-US">
                                  <a:effectLst/>
                                  <a:latin typeface="Cambria Math" panose="02040503050406030204" pitchFamily="18" charset="0"/>
                                  <a:ea typeface="Calibri" panose="020F0502020204030204" pitchFamily="34" charset="0"/>
                                  <a:cs typeface="Times New Roman" panose="02020603050405020304" pitchFamily="18" charset="0"/>
                                </a:rPr>
                                <m:t>0, </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если</m:t>
                              </m:r>
                              <m:r>
                                <a:rPr lang="en-US">
                                  <a:effectLst/>
                                  <a:latin typeface="Cambria Math" panose="02040503050406030204" pitchFamily="18" charset="0"/>
                                  <a:ea typeface="Calibri" panose="020F0502020204030204" pitchFamily="34" charset="0"/>
                                  <a:cs typeface="Times New Roman" panose="02020603050405020304" pitchFamily="18" charset="0"/>
                                </a:rPr>
                                <m:t> </m:t>
                              </m:r>
                              <m:r>
                                <a:rPr lang="ru-RU" b="1" i="1">
                                  <a:effectLst/>
                                  <a:latin typeface="Cambria Math" panose="02040503050406030204" pitchFamily="18" charset="0"/>
                                  <a:ea typeface="Calibri" panose="020F0502020204030204" pitchFamily="34" charset="0"/>
                                  <a:cs typeface="Times New Roman" panose="02020603050405020304" pitchFamily="18" charset="0"/>
                                </a:rPr>
                                <m:t>𝐩</m:t>
                              </m:r>
                              <m:r>
                                <a:rPr lang="ru-RU" b="1">
                                  <a:effectLst/>
                                  <a:latin typeface="Cambria Math" panose="02040503050406030204" pitchFamily="18" charset="0"/>
                                  <a:ea typeface="Calibri" panose="020F0502020204030204" pitchFamily="34" charset="0"/>
                                  <a:cs typeface="Times New Roman" panose="02020603050405020304" pitchFamily="18" charset="0"/>
                                </a:rPr>
                                <m:t> </m:t>
                              </m:r>
                              <m:r>
                                <a:rPr lang="ru-RU" b="0" i="0" smtClean="0">
                                  <a:effectLst/>
                                  <a:latin typeface="Cambria Math" panose="02040503050406030204" pitchFamily="18" charset="0"/>
                                  <a:ea typeface="Calibri" panose="020F0502020204030204" pitchFamily="34" charset="0"/>
                                  <a:cs typeface="Times New Roman" panose="02020603050405020304" pitchFamily="18" charset="0"/>
                                </a:rPr>
                                <m:t>не потребляет</m:t>
                              </m:r>
                              <m:r>
                                <a:rPr lang="en-US">
                                  <a:effectLst/>
                                  <a:latin typeface="Cambria Math" panose="02040503050406030204" pitchFamily="18" charset="0"/>
                                  <a:ea typeface="Calibri" panose="020F0502020204030204" pitchFamily="34" charset="0"/>
                                  <a:cs typeface="Times New Roman" panose="02020603050405020304" pitchFamily="18" charset="0"/>
                                </a:rPr>
                                <m:t> </m:t>
                              </m:r>
                              <m:r>
                                <a:rPr lang="en-US" b="1" i="1">
                                  <a:effectLst/>
                                  <a:latin typeface="Cambria Math" panose="02040503050406030204" pitchFamily="18" charset="0"/>
                                  <a:ea typeface="Calibri" panose="020F0502020204030204" pitchFamily="34" charset="0"/>
                                  <a:cs typeface="Times New Roman" panose="02020603050405020304" pitchFamily="18" charset="0"/>
                                </a:rPr>
                                <m:t>𝐤</m:t>
                              </m:r>
                              <m:r>
                                <a:rPr lang="en-US" b="1">
                                  <a:effectLst/>
                                  <a:latin typeface="Cambria Math" panose="02040503050406030204" pitchFamily="18" charset="0"/>
                                  <a:ea typeface="Calibri" panose="020F0502020204030204" pitchFamily="34" charset="0"/>
                                  <a:cs typeface="Times New Roman" panose="02020603050405020304" pitchFamily="18" charset="0"/>
                                </a:rPr>
                                <m:t>.</m:t>
                              </m:r>
                              <m:r>
                                <a:rPr lang="en-US">
                                  <a:effectLst/>
                                  <a:latin typeface="Cambria Math" panose="02040503050406030204" pitchFamily="18" charset="0"/>
                                  <a:ea typeface="Calibri" panose="020F0502020204030204" pitchFamily="34" charset="0"/>
                                  <a:cs typeface="Times New Roman" panose="02020603050405020304" pitchFamily="18" charset="0"/>
                                </a:rPr>
                                <m:t> </m:t>
                              </m:r>
                            </m:e>
                          </m:eqArr>
                        </m:e>
                      </m:d>
                    </m:oMath>
                  </m:oMathPara>
                </a14:m>
                <a:endParaRPr lang="ru-RU"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4767579" y="4947615"/>
                <a:ext cx="7239359" cy="1417311"/>
              </a:xfrm>
              <a:prstGeom prst="rect">
                <a:avLst/>
              </a:prstGeom>
              <a:blipFill rotWithShape="0">
                <a:blip r:embed="rId4"/>
                <a:stretch>
                  <a:fillRect t="-2586"/>
                </a:stretch>
              </a:blipFill>
            </p:spPr>
            <p:txBody>
              <a:bodyPr/>
              <a:lstStyle/>
              <a:p>
                <a:r>
                  <a:rPr lang="ru-RU">
                    <a:noFill/>
                  </a:rPr>
                  <a:t> </a:t>
                </a:r>
              </a:p>
            </p:txBody>
          </p:sp>
        </mc:Fallback>
      </mc:AlternateContent>
      <p:sp>
        <p:nvSpPr>
          <p:cNvPr id="8" name="Rectangle 2"/>
          <p:cNvSpPr txBox="1">
            <a:spLocks noChangeArrowheads="1"/>
          </p:cNvSpPr>
          <p:nvPr/>
        </p:nvSpPr>
        <p:spPr>
          <a:xfrm>
            <a:off x="4952641" y="4595358"/>
            <a:ext cx="6134205" cy="352257"/>
          </a:xfrm>
          <a:prstGeom prst="rect">
            <a:avLst/>
          </a:prstGeom>
          <a:ln/>
        </p:spPr>
        <p:txBody>
          <a:bodyPr vert="horz" lIns="91440" tIns="12572"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91686" indent="-293764" algn="ctr">
              <a:buSzPct val="45000"/>
              <a:buFont typeface="Arial" panose="020B0604020202020204" pitchFamily="34" charset="0"/>
              <a:buNone/>
              <a:tabLst>
                <a:tab pos="656650" algn="l"/>
                <a:tab pos="1313299" algn="l"/>
                <a:tab pos="1969949" algn="l"/>
                <a:tab pos="2626599" algn="l"/>
                <a:tab pos="3283248" algn="l"/>
                <a:tab pos="3939898" algn="l"/>
                <a:tab pos="4596548" algn="l"/>
                <a:tab pos="5253198" algn="l"/>
              </a:tabLst>
            </a:pPr>
            <a:r>
              <a:rPr lang="ru-RU" sz="2400" dirty="0" smtClean="0"/>
              <a:t>Расчёт значений привлекательности ячеек</a:t>
            </a:r>
            <a:endParaRPr lang="de-DE" sz="2400" dirty="0"/>
          </a:p>
        </p:txBody>
      </p:sp>
      <mc:AlternateContent xmlns:mc="http://schemas.openxmlformats.org/markup-compatibility/2006" xmlns:a14="http://schemas.microsoft.com/office/drawing/2010/main">
        <mc:Choice Requires="a14">
          <p:sp>
            <p:nvSpPr>
              <p:cNvPr id="9" name="Прямоугольник 8"/>
              <p:cNvSpPr/>
              <p:nvPr/>
            </p:nvSpPr>
            <p:spPr>
              <a:xfrm>
                <a:off x="284284" y="1312953"/>
                <a:ext cx="5545016" cy="1102674"/>
              </a:xfrm>
              <a:prstGeom prst="rect">
                <a:avLst/>
              </a:prstGeom>
            </p:spPr>
            <p:txBody>
              <a:bodyPr wrap="square">
                <a:spAutoFit/>
              </a:bodyPr>
              <a:lstStyle/>
              <a:p>
                <a:r>
                  <a:rPr lang="ru-RU" dirty="0" smtClean="0">
                    <a:latin typeface="Times New Roman" panose="02020603050405020304" pitchFamily="18" charset="0"/>
                    <a:ea typeface="Times New Roman" panose="02020603050405020304" pitchFamily="18" charset="0"/>
                  </a:rPr>
                  <a:t>Среда: </a:t>
                </a:r>
                <a14:m>
                  <m:oMath xmlns:m="http://schemas.openxmlformats.org/officeDocument/2006/math">
                    <m:sSubSup>
                      <m:sSubSupPr>
                        <m:ctrlPr>
                          <a:rPr lang="ru-RU" i="1">
                            <a:effectLst/>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ru-RU" i="1">
                            <a:effectLst/>
                            <a:latin typeface="Cambria Math" panose="02040503050406030204" pitchFamily="18" charset="0"/>
                          </a:rPr>
                        </m:ctrlPr>
                      </m:dPr>
                      <m:e>
                        <m:m>
                          <m:mPr>
                            <m:mcs>
                              <m:mc>
                                <m:mcPr>
                                  <m:count m:val="3"/>
                                  <m:mcJc m:val="center"/>
                                </m:mcPr>
                              </m:mc>
                            </m:mcs>
                            <m:ctrlPr>
                              <a:rPr lang="ru-RU" i="1">
                                <a:effectLst/>
                                <a:latin typeface="Cambria Math" panose="02040503050406030204" pitchFamily="18" charset="0"/>
                              </a:rPr>
                            </m:ctrlPr>
                          </m:mPr>
                          <m:mr>
                            <m:e>
                              <m:sSub>
                                <m:sSubPr>
                                  <m:ctrlPr>
                                    <a:rPr lang="ru-RU" i="1">
                                      <a:effectLst/>
                                      <a:latin typeface="Cambria Math" panose="02040503050406030204" pitchFamily="18" charset="0"/>
                                    </a:rPr>
                                  </m:ctrlPr>
                                </m:sSubPr>
                                <m:e>
                                  <m:r>
                                    <a:rPr lang="en-US"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11</m:t>
                                  </m:r>
                                </m:sub>
                              </m:sSub>
                            </m:e>
                            <m:e>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e>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𝑛</m:t>
                                  </m:r>
                                </m:sub>
                              </m:sSub>
                            </m:e>
                          </m:mr>
                          <m:mr>
                            <m:e>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e>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e>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mr>
                          <m:mr>
                            <m:e>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𝑚</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Sub>
                            </m:e>
                            <m:e>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e>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𝑚𝑛</m:t>
                                  </m:r>
                                </m:sub>
                              </m:sSub>
                            </m:e>
                          </m:mr>
                        </m:m>
                      </m:e>
                    </m:d>
                  </m:oMath>
                </a14:m>
                <a:r>
                  <a:rPr lang="ru-RU" dirty="0">
                    <a:effectLst/>
                    <a:latin typeface="Times New Roman" panose="02020603050405020304" pitchFamily="18" charset="0"/>
                    <a:ea typeface="Times New Roman" panose="02020603050405020304" pitchFamily="18" charset="0"/>
                  </a:rPr>
                  <a:t>, где </a:t>
                </a:r>
                <a14:m>
                  <m:oMath xmlns:m="http://schemas.openxmlformats.org/officeDocument/2006/math">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oMath>
                </a14:m>
                <a:r>
                  <a:rPr lang="ru-RU" dirty="0">
                    <a:effectLst/>
                    <a:latin typeface="Times New Roman" panose="02020603050405020304" pitchFamily="18" charset="0"/>
                    <a:ea typeface="Times New Roman" panose="02020603050405020304" pitchFamily="18" charset="0"/>
                  </a:rPr>
                  <a:t>- количество </a:t>
                </a:r>
                <a:r>
                  <a:rPr lang="ru-RU" dirty="0" smtClean="0">
                    <a:effectLst/>
                    <a:latin typeface="Times New Roman" panose="02020603050405020304" pitchFamily="18" charset="0"/>
                    <a:ea typeface="Times New Roman" panose="02020603050405020304" pitchFamily="18" charset="0"/>
                  </a:rPr>
                  <a:t>вещества или клеток </a:t>
                </a:r>
                <a:r>
                  <a:rPr lang="en-US" b="1" dirty="0" smtClean="0">
                    <a:effectLst/>
                    <a:latin typeface="Times New Roman" panose="02020603050405020304" pitchFamily="18" charset="0"/>
                    <a:ea typeface="Times New Roman" panose="02020603050405020304" pitchFamily="18" charset="0"/>
                  </a:rPr>
                  <a:t>p</a:t>
                </a:r>
                <a:r>
                  <a:rPr lang="ru-RU" dirty="0" smtClean="0">
                    <a:effectLst/>
                    <a:latin typeface="Times New Roman" panose="02020603050405020304" pitchFamily="18" charset="0"/>
                    <a:ea typeface="Times New Roman" panose="02020603050405020304" pitchFamily="18" charset="0"/>
                  </a:rPr>
                  <a:t> </a:t>
                </a:r>
                <a:r>
                  <a:rPr lang="ru-RU" dirty="0">
                    <a:effectLst/>
                    <a:latin typeface="Times New Roman" panose="02020603050405020304" pitchFamily="18" charset="0"/>
                    <a:ea typeface="Times New Roman" panose="02020603050405020304" pitchFamily="18" charset="0"/>
                  </a:rPr>
                  <a:t>в ячейке</a:t>
                </a:r>
                <a:r>
                  <a:rPr lang="ru-RU" b="1" dirty="0">
                    <a:effectLst/>
                    <a:latin typeface="Times New Roman" panose="02020603050405020304" pitchFamily="18" charset="0"/>
                    <a:ea typeface="Times New Roman" panose="02020603050405020304" pitchFamily="18" charset="0"/>
                  </a:rPr>
                  <a:t> (</a:t>
                </a:r>
                <a:r>
                  <a:rPr lang="en-US" b="1" dirty="0" err="1">
                    <a:effectLst/>
                    <a:latin typeface="Times New Roman" panose="02020603050405020304" pitchFamily="18" charset="0"/>
                    <a:ea typeface="Times New Roman" panose="02020603050405020304" pitchFamily="18" charset="0"/>
                  </a:rPr>
                  <a:t>i</a:t>
                </a:r>
                <a:r>
                  <a:rPr lang="ru-RU" b="1" dirty="0">
                    <a:effectLst/>
                    <a:latin typeface="Times New Roman" panose="02020603050405020304" pitchFamily="18" charset="0"/>
                    <a:ea typeface="Times New Roman" panose="02020603050405020304" pitchFamily="18" charset="0"/>
                  </a:rPr>
                  <a:t>,</a:t>
                </a:r>
                <a:r>
                  <a:rPr lang="en-US" b="1" dirty="0">
                    <a:effectLst/>
                    <a:latin typeface="Times New Roman" panose="02020603050405020304" pitchFamily="18" charset="0"/>
                    <a:ea typeface="Times New Roman" panose="02020603050405020304" pitchFamily="18" charset="0"/>
                  </a:rPr>
                  <a:t>j</a:t>
                </a:r>
                <a:r>
                  <a:rPr lang="ru-RU" b="1" dirty="0">
                    <a:effectLst/>
                    <a:latin typeface="Times New Roman" panose="02020603050405020304" pitchFamily="18" charset="0"/>
                    <a:ea typeface="Times New Roman" panose="02020603050405020304" pitchFamily="18" charset="0"/>
                  </a:rPr>
                  <a:t>)</a:t>
                </a:r>
                <a:r>
                  <a:rPr lang="ru-RU" dirty="0">
                    <a:effectLst/>
                    <a:latin typeface="Times New Roman" panose="02020603050405020304" pitchFamily="18" charset="0"/>
                    <a:ea typeface="Times New Roman" panose="02020603050405020304" pitchFamily="18" charset="0"/>
                  </a:rPr>
                  <a:t> на </a:t>
                </a:r>
                <a:r>
                  <a:rPr lang="en-US" b="1" dirty="0">
                    <a:effectLst/>
                    <a:latin typeface="Times New Roman" panose="02020603050405020304" pitchFamily="18" charset="0"/>
                    <a:ea typeface="Times New Roman" panose="02020603050405020304" pitchFamily="18" charset="0"/>
                  </a:rPr>
                  <a:t>t</a:t>
                </a:r>
                <a:r>
                  <a:rPr lang="ru-RU" dirty="0">
                    <a:effectLst/>
                    <a:latin typeface="Times New Roman" panose="02020603050405020304" pitchFamily="18" charset="0"/>
                    <a:ea typeface="Times New Roman" panose="02020603050405020304" pitchFamily="18" charset="0"/>
                  </a:rPr>
                  <a:t>-ой итерации</a:t>
                </a:r>
                <a:endParaRPr lang="ru-RU"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284284" y="1312953"/>
                <a:ext cx="5545016" cy="1102674"/>
              </a:xfrm>
              <a:prstGeom prst="rect">
                <a:avLst/>
              </a:prstGeom>
              <a:blipFill rotWithShape="0">
                <a:blip r:embed="rId5"/>
                <a:stretch>
                  <a:fillRect l="-990" b="-718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1326656" y="2537817"/>
                <a:ext cx="4620064" cy="410433"/>
              </a:xfrm>
              <a:prstGeom prst="rect">
                <a:avLst/>
              </a:prstGeom>
            </p:spPr>
            <p:txBody>
              <a:bodyPr wrap="square">
                <a:spAutoFit/>
              </a:bodyPr>
              <a:lstStyle/>
              <a:p>
                <a14:m>
                  <m:oMath xmlns:m="http://schemas.openxmlformats.org/officeDocument/2006/math">
                    <m:sSubSup>
                      <m:sSubSupPr>
                        <m:ctrlPr>
                          <a:rPr lang="ru-RU" i="1" smtClean="0">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ru-RU" i="1">
                            <a:effectLst/>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𝐹</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ru-RU" i="1">
                            <a:effectLst/>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𝐷</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ru-RU" i="1">
                            <a:effectLst/>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ru-RU" dirty="0"/>
                  <a:t> </a:t>
                </a:r>
                <a14:m>
                  <m:oMath xmlns:m="http://schemas.openxmlformats.org/officeDocument/2006/math">
                    <m:r>
                      <a:rPr lang="ru-RU" i="1">
                        <a:latin typeface="Cambria Math" panose="02040503050406030204" pitchFamily="18" charset="0"/>
                      </a:rPr>
                      <m:t>+</m:t>
                    </m:r>
                    <m:r>
                      <a:rPr lang="ru-RU" i="1">
                        <a:latin typeface="Cambria Math" panose="02040503050406030204" pitchFamily="18" charset="0"/>
                      </a:rPr>
                      <m:t>𝐴</m:t>
                    </m:r>
                    <m:r>
                      <a:rPr lang="ru-RU" i="1">
                        <a:latin typeface="Cambria Math" panose="02040503050406030204" pitchFamily="18" charset="0"/>
                      </a:rPr>
                      <m:t>(</m:t>
                    </m:r>
                    <m:sSubSup>
                      <m:sSubSupPr>
                        <m:ctrlPr>
                          <a:rPr lang="ru-RU" i="1">
                            <a:latin typeface="Cambria Math" panose="02040503050406030204" pitchFamily="18" charset="0"/>
                          </a:rPr>
                        </m:ctrlPr>
                      </m:sSubSupPr>
                      <m:e>
                        <m:r>
                          <a:rPr lang="ru-RU" i="1">
                            <a:latin typeface="Cambria Math" panose="02040503050406030204" pitchFamily="18" charset="0"/>
                          </a:rPr>
                          <m:t>𝐸</m:t>
                        </m:r>
                      </m:e>
                      <m:sub>
                        <m:r>
                          <a:rPr lang="ru-RU" i="1">
                            <a:latin typeface="Cambria Math" panose="02040503050406030204" pitchFamily="18" charset="0"/>
                          </a:rPr>
                          <m:t>𝑡</m:t>
                        </m:r>
                      </m:sub>
                      <m:sup>
                        <m:r>
                          <a:rPr lang="en-US" b="0" i="1" smtClean="0">
                            <a:latin typeface="Cambria Math" panose="02040503050406030204" pitchFamily="18" charset="0"/>
                          </a:rPr>
                          <m:t>𝑝</m:t>
                        </m:r>
                      </m:sup>
                    </m:sSubSup>
                    <m:r>
                      <a:rPr lang="ru-RU" i="1">
                        <a:latin typeface="Cambria Math" panose="02040503050406030204" pitchFamily="18" charset="0"/>
                      </a:rPr>
                      <m:t>)</m:t>
                    </m:r>
                  </m:oMath>
                </a14:m>
                <a:endParaRPr lang="ru-RU" dirty="0"/>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1326656" y="2537817"/>
                <a:ext cx="4620064" cy="410433"/>
              </a:xfrm>
              <a:prstGeom prst="rect">
                <a:avLst/>
              </a:prstGeom>
              <a:blipFill rotWithShape="0">
                <a:blip r:embed="rId6"/>
                <a:stretch>
                  <a:fillRect b="-5882"/>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284284" y="3911634"/>
                <a:ext cx="4668357" cy="2976712"/>
              </a:xfrm>
              <a:prstGeom prst="rect">
                <a:avLst/>
              </a:prstGeom>
            </p:spPr>
            <p:txBody>
              <a:bodyPr wrap="square">
                <a:spAutoFit/>
              </a:bodyPr>
              <a:lstStyle/>
              <a:p>
                <a:pPr algn="just">
                  <a:lnSpc>
                    <a:spcPct val="150000"/>
                  </a:lnSpc>
                  <a:spcAft>
                    <a:spcPts val="800"/>
                  </a:spcAft>
                </a:pPr>
                <a14:m>
                  <m:oMath xmlns:m="http://schemas.openxmlformats.org/officeDocument/2006/math">
                    <m:r>
                      <a:rPr lang="ru-RU" i="1" smtClean="0">
                        <a:effectLst/>
                        <a:latin typeface="Cambria Math" panose="02040503050406030204" pitchFamily="18" charset="0"/>
                        <a:ea typeface="Times New Roman" panose="02020603050405020304" pitchFamily="18" charset="0"/>
                        <a:cs typeface="Times New Roman" panose="02020603050405020304" pitchFamily="18" charset="0"/>
                      </a:rPr>
                      <m:t>𝐹</m:t>
                    </m:r>
                    <m:d>
                      <m:dPr>
                        <m:ctrlPr>
                          <a:rPr lang="ru-RU" i="1" smtClean="0">
                            <a:effectLst/>
                            <a:latin typeface="Cambria Math" panose="02040503050406030204" pitchFamily="18" charset="0"/>
                            <a:ea typeface="Times New Roman" panose="02020603050405020304" pitchFamily="18" charset="0"/>
                            <a:cs typeface="Times New Roman" panose="02020603050405020304" pitchFamily="18" charset="0"/>
                          </a:rPr>
                        </m:ctrlPr>
                      </m:dPr>
                      <m:e>
                        <m:sSubSup>
                          <m:sSubSup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e>
                    </m:d>
                    <m:r>
                      <a:rPr lang="ru-RU">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e>
                    </m:d>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ru-RU"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𝑓</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accPr>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𝑓𝑙</m:t>
                            </m:r>
                          </m:e>
                          <m:sub>
                            <m:r>
                              <m:rPr>
                                <m:sty m:val="p"/>
                              </m:rPr>
                              <a:rPr lang="ru-RU">
                                <a:effectLst/>
                                <a:latin typeface="Cambria Math" panose="02040503050406030204" pitchFamily="18" charset="0"/>
                                <a:ea typeface="Times New Roman" panose="02020603050405020304" pitchFamily="18" charset="0"/>
                                <a:cs typeface="Times New Roman" panose="02020603050405020304" pitchFamily="18" charset="0"/>
                              </a:rPr>
                              <m:t>abs</m:t>
                            </m:r>
                          </m:sub>
                        </m:sSub>
                      </m:e>
                    </m:acc>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𝑥</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r>
                                <a:rPr lang="ru-RU">
                                  <a:effectLst/>
                                  <a:latin typeface="Cambria Math" panose="02040503050406030204" pitchFamily="18" charset="0"/>
                                  <a:ea typeface="Times New Roman" panose="02020603050405020304" pitchFamily="18" charset="0"/>
                                  <a:cs typeface="Times New Roman" panose="02020603050405020304" pitchFamily="18" charset="0"/>
                                </a:rPr>
                                <m:t>если </m:t>
                              </m:r>
                              <m:acc>
                                <m:accPr>
                                  <m: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𝑓𝑙</m:t>
                                  </m:r>
                                </m:e>
                              </m:acc>
                              <m:r>
                                <a:rPr lang="ru-RU">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e>
                              </m:acc>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0</m:t>
                              </m:r>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e>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в противном случае.</m:t>
                              </m:r>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e>
                          </m:eqArr>
                        </m:e>
                      </m:d>
                    </m:oMath>
                  </m:oMathPara>
                </a14:m>
                <a:endParaRPr lang="en-US" i="1" dirty="0" smtClean="0">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14:m>
                  <m:oMathPara xmlns:m="http://schemas.openxmlformats.org/officeDocument/2006/math">
                    <m:oMathParaPr>
                      <m:jc m:val="centerGroup"/>
                    </m:oMathParaPr>
                    <m:oMath xmlns:m="http://schemas.openxmlformats.org/officeDocument/2006/math">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𝑐</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𝑦</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eqArrPr>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1,</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r>
                                    <a:rPr lang="ru-RU" i="1">
                                      <a:effectLst/>
                                      <a:latin typeface="Cambria Math" panose="02040503050406030204" pitchFamily="18" charset="0"/>
                                      <a:ea typeface="Times New Roman" panose="02020603050405020304" pitchFamily="18" charset="0"/>
                                      <a:cs typeface="Times New Roman" panose="02020603050405020304" pitchFamily="18" charset="0"/>
                                    </a:rPr>
                                    <m:t>,  </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если </m:t>
                              </m:r>
                              <m:acc>
                                <m:accPr>
                                  <m: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𝑓𝑙</m:t>
                                  </m:r>
                                </m:e>
                              </m:acc>
                              <m:r>
                                <a:rPr lang="ru-RU">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e>
                              </m:acc>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0</m:t>
                              </m:r>
                              <m:r>
                                <a:rPr lang="ru-RU">
                                  <a:effectLst/>
                                  <a:latin typeface="Cambria Math" panose="02040503050406030204" pitchFamily="18" charset="0"/>
                                  <a:ea typeface="Times New Roman" panose="02020603050405020304" pitchFamily="18" charset="0"/>
                                  <a:cs typeface="Times New Roman" panose="02020603050405020304" pitchFamily="18" charset="0"/>
                                </a:rPr>
                                <m:t>,</m:t>
                              </m:r>
                            </m:e>
                            <m:e>
                              <m:sSub>
                                <m:sSubPr>
                                  <m:ctrlPr>
                                    <a:rPr lang="ru-RU"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1,</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 в противном случае.</m:t>
                              </m:r>
                            </m:e>
                          </m:eqArr>
                        </m:e>
                      </m:d>
                    </m:oMath>
                  </m:oMathPara>
                </a14:m>
                <a:endParaRPr lang="ru-RU"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284284" y="3911634"/>
                <a:ext cx="4668357" cy="2976712"/>
              </a:xfrm>
              <a:prstGeom prst="rect">
                <a:avLst/>
              </a:prstGeom>
              <a:blipFill rotWithShape="0">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1599746" y="3117957"/>
                <a:ext cx="3943804" cy="723596"/>
              </a:xfrm>
              <a:prstGeom prst="rect">
                <a:avLst/>
              </a:prstGeom>
            </p:spPr>
            <p:txBody>
              <a:bodyPr wrap="square">
                <a:spAutoFit/>
              </a:bodyPr>
              <a:lstStyle/>
              <a:p>
                <a14:m>
                  <m:oMath xmlns:m="http://schemas.openxmlformats.org/officeDocument/2006/math">
                    <m:r>
                      <a:rPr lang="ru-RU" i="1" smtClean="0">
                        <a:effectLst/>
                        <a:latin typeface="Cambria Math" panose="02040503050406030204" pitchFamily="18" charset="0"/>
                        <a:ea typeface="Times New Roman" panose="02020603050405020304" pitchFamily="18" charset="0"/>
                        <a:cs typeface="Times New Roman" panose="02020603050405020304" pitchFamily="18" charset="0"/>
                      </a:rPr>
                      <m:t>𝐷</m:t>
                    </m:r>
                    <m:r>
                      <a:rPr lang="ru-RU" i="1" smtClean="0">
                        <a:effectLst/>
                        <a:latin typeface="Cambria Math" panose="02040503050406030204" pitchFamily="18" charset="0"/>
                        <a:ea typeface="Times New Roman" panose="02020603050405020304" pitchFamily="18" charset="0"/>
                        <a:cs typeface="Times New Roman" panose="02020603050405020304" pitchFamily="18" charset="0"/>
                      </a:rPr>
                      <m:t>(</m:t>
                    </m:r>
                    <m:sSubSup>
                      <m:sSubSupPr>
                        <m:ctrlPr>
                          <a:rPr lang="ru-RU" i="1">
                            <a:effectLst/>
                            <a:latin typeface="Cambria Math" panose="02040503050406030204" pitchFamily="18" charset="0"/>
                          </a:rPr>
                        </m:ctrlPr>
                      </m:sSubSup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𝑡</m:t>
                        </m:r>
                      </m:sub>
                      <m:sup>
                        <m:r>
                          <a:rPr lang="en-US" b="0" i="1" smtClean="0">
                            <a:effectLst/>
                            <a:latin typeface="Cambria Math" panose="02040503050406030204" pitchFamily="18" charset="0"/>
                            <a:ea typeface="Times New Roman" panose="02020603050405020304" pitchFamily="18" charset="0"/>
                            <a:cs typeface="Times New Roman" panose="02020603050405020304" pitchFamily="18" charset="0"/>
                          </a:rPr>
                          <m:t>𝑝</m:t>
                        </m:r>
                      </m:sup>
                    </m:sSubSup>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ru-RU" dirty="0">
                    <a:effectLst/>
                    <a:latin typeface="Times New Roman" panose="02020603050405020304" pitchFamily="18" charset="0"/>
                    <a:ea typeface="Times New Roman" panose="02020603050405020304" pitchFamily="18" charset="0"/>
                  </a:rPr>
                  <a:t>, где </a:t>
                </a:r>
                <a14:m>
                  <m:oMath xmlns:m="http://schemas.openxmlformats.org/officeDocument/2006/math">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𝑑</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𝑘</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𝑑</m:t>
                        </m:r>
                      </m:sub>
                    </m:sSub>
                    <m:r>
                      <a:rPr lang="ru-RU">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r>
                          <a:rPr lang="ru-RU"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1,</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m:t>
                        </m:r>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r>
                          <a:rPr lang="ru-RU">
                            <a:effectLst/>
                            <a:latin typeface="Cambria Math" panose="02040503050406030204" pitchFamily="18" charset="0"/>
                            <a:ea typeface="Times New Roman" panose="02020603050405020304" pitchFamily="18" charset="0"/>
                            <a:cs typeface="Times New Roman" panose="02020603050405020304" pitchFamily="18" charset="0"/>
                          </a:rPr>
                          <m:t>1,</m:t>
                        </m:r>
                        <m:r>
                          <a:rPr lang="ru-RU" i="1">
                            <a:effectLst/>
                            <a:latin typeface="Cambria Math" panose="02040503050406030204" pitchFamily="18" charset="0"/>
                            <a:ea typeface="Times New Roman" panose="02020603050405020304" pitchFamily="18" charset="0"/>
                            <a:cs typeface="Times New Roman" panose="02020603050405020304" pitchFamily="18" charset="0"/>
                          </a:rPr>
                          <m:t>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−4</m:t>
                    </m:r>
                    <m:sSub>
                      <m:sSubPr>
                        <m:ctrlPr>
                          <a:rPr lang="ru-RU" i="1">
                            <a:effectLst/>
                            <a:latin typeface="Cambria Math" panose="02040503050406030204" pitchFamily="18" charset="0"/>
                          </a:rPr>
                        </m:ctrlPr>
                      </m:sSubPr>
                      <m:e>
                        <m:r>
                          <a:rPr lang="ru-RU" i="1">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ru-RU" i="1">
                            <a:effectLst/>
                            <a:latin typeface="Cambria Math" panose="02040503050406030204" pitchFamily="18" charset="0"/>
                            <a:ea typeface="Times New Roman" panose="02020603050405020304" pitchFamily="18" charset="0"/>
                            <a:cs typeface="Times New Roman" panose="02020603050405020304" pitchFamily="18" charset="0"/>
                          </a:rPr>
                          <m:t>𝑖𝑗</m:t>
                        </m:r>
                      </m:sub>
                    </m:sSub>
                    <m:r>
                      <a:rPr lang="ru-RU"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ru-RU"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1599746" y="3117957"/>
                <a:ext cx="3943804" cy="723596"/>
              </a:xfrm>
              <a:prstGeom prst="rect">
                <a:avLst/>
              </a:prstGeom>
              <a:blipFill rotWithShape="0">
                <a:blip r:embed="rId8"/>
                <a:stretch>
                  <a:fillRect t="-2521" b="-168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6043487" y="3532996"/>
                <a:ext cx="3787191" cy="41742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ctrlPr>
                            <a:rPr lang="ru-RU" i="1" smtClean="0">
                              <a:latin typeface="Cambria Math" panose="02040503050406030204" pitchFamily="18" charset="0"/>
                            </a:rPr>
                          </m:ctrlPr>
                        </m:dPr>
                        <m:e>
                          <m:sSub>
                            <m:sSubPr>
                              <m:ctrlPr>
                                <a:rPr lang="ru-RU" i="1">
                                  <a:latin typeface="Cambria Math" panose="02040503050406030204" pitchFamily="18" charset="0"/>
                                </a:rPr>
                              </m:ctrlPr>
                            </m:sSubPr>
                            <m:e>
                              <m:sSub>
                                <m:sSubPr>
                                  <m:ctrlPr>
                                    <a:rPr lang="ru-RU" i="1">
                                      <a:latin typeface="Cambria Math" panose="02040503050406030204" pitchFamily="18" charset="0"/>
                                    </a:rPr>
                                  </m:ctrlPr>
                                </m:sSubPr>
                                <m:e>
                                  <m:r>
                                    <a:rPr lang="ru-RU" i="1">
                                      <a:latin typeface="Cambria Math" panose="02040503050406030204" pitchFamily="18" charset="0"/>
                                    </a:rPr>
                                    <m:t>𝐴</m:t>
                                  </m:r>
                                  <m:d>
                                    <m:dPr>
                                      <m:ctrlPr>
                                        <a:rPr lang="ru-RU" i="1">
                                          <a:latin typeface="Cambria Math" panose="02040503050406030204" pitchFamily="18" charset="0"/>
                                        </a:rPr>
                                      </m:ctrlPr>
                                    </m:dPr>
                                    <m:e>
                                      <m:sSubSup>
                                        <m:sSubSupPr>
                                          <m:ctrlPr>
                                            <a:rPr lang="ru-RU" i="1">
                                              <a:latin typeface="Cambria Math" panose="02040503050406030204" pitchFamily="18" charset="0"/>
                                            </a:rPr>
                                          </m:ctrlPr>
                                        </m:sSubSupPr>
                                        <m:e>
                                          <m:r>
                                            <a:rPr lang="ru-RU" i="1">
                                              <a:latin typeface="Cambria Math" panose="02040503050406030204" pitchFamily="18" charset="0"/>
                                            </a:rPr>
                                            <m:t>𝐸</m:t>
                                          </m:r>
                                        </m:e>
                                        <m:sub>
                                          <m:r>
                                            <a:rPr lang="ru-RU" i="1">
                                              <a:latin typeface="Cambria Math" panose="02040503050406030204" pitchFamily="18" charset="0"/>
                                            </a:rPr>
                                            <m:t>𝑡</m:t>
                                          </m:r>
                                        </m:sub>
                                        <m:sup>
                                          <m:r>
                                            <a:rPr lang="en-US" i="1">
                                              <a:latin typeface="Cambria Math" panose="02040503050406030204" pitchFamily="18" charset="0"/>
                                            </a:rPr>
                                            <m:t>𝑝</m:t>
                                          </m:r>
                                        </m:sup>
                                      </m:sSubSup>
                                    </m:e>
                                  </m:d>
                                  <m:r>
                                    <a:rPr lang="en-US" i="1">
                                      <a:latin typeface="Cambria Math" panose="02040503050406030204" pitchFamily="18" charset="0"/>
                                    </a:rPr>
                                    <m:t>=</m:t>
                                  </m:r>
                                  <m:r>
                                    <a:rPr lang="en-US" b="0" i="1" smtClean="0">
                                      <a:latin typeface="Cambria Math" panose="02040503050406030204" pitchFamily="18" charset="0"/>
                                    </a:rPr>
                                    <m:t>(</m:t>
                                  </m:r>
                                  <m:r>
                                    <a:rPr lang="ru-RU" i="1">
                                      <a:latin typeface="Cambria Math" panose="02040503050406030204" pitchFamily="18" charset="0"/>
                                    </a:rPr>
                                    <m:t>𝑎</m:t>
                                  </m:r>
                                </m:e>
                                <m:sub>
                                  <m:r>
                                    <a:rPr lang="ru-RU" i="1">
                                      <a:latin typeface="Cambria Math" panose="02040503050406030204" pitchFamily="18" charset="0"/>
                                    </a:rPr>
                                    <m:t>𝑖𝑗</m:t>
                                  </m:r>
                                </m:sub>
                              </m:sSub>
                              <m:r>
                                <a:rPr lang="en-US" b="0" i="1" smtClean="0">
                                  <a:latin typeface="Cambria Math" panose="02040503050406030204" pitchFamily="18" charset="0"/>
                                </a:rPr>
                                <m:t>),  </m:t>
                              </m:r>
                              <m:r>
                                <a:rPr lang="ru-RU" i="1">
                                  <a:latin typeface="Cambria Math" panose="02040503050406030204" pitchFamily="18" charset="0"/>
                                </a:rPr>
                                <m:t>𝑎</m:t>
                              </m:r>
                            </m:e>
                            <m:sub>
                              <m:r>
                                <a:rPr lang="ru-RU" i="1">
                                  <a:latin typeface="Cambria Math" panose="02040503050406030204" pitchFamily="18" charset="0"/>
                                </a:rPr>
                                <m:t>𝑖𝑗</m:t>
                              </m:r>
                            </m:sub>
                          </m:sSub>
                          <m:r>
                            <a:rPr lang="ru-RU" i="0">
                              <a:latin typeface="Cambria Math" panose="02040503050406030204" pitchFamily="18" charset="0"/>
                            </a:rPr>
                            <m:t>=</m:t>
                          </m:r>
                          <m:sSub>
                            <m:sSubPr>
                              <m:ctrlPr>
                                <a:rPr lang="ru-RU" i="1">
                                  <a:latin typeface="Cambria Math" panose="02040503050406030204" pitchFamily="18" charset="0"/>
                                </a:rPr>
                              </m:ctrlPr>
                            </m:sSubPr>
                            <m:e>
                              <m:r>
                                <a:rPr lang="en-US" b="0" i="1" smtClean="0">
                                  <a:latin typeface="Cambria Math" panose="02040503050406030204" pitchFamily="18" charset="0"/>
                                </a:rPr>
                                <m:t>(</m:t>
                              </m:r>
                              <m:r>
                                <a:rPr lang="ru-RU" i="1">
                                  <a:latin typeface="Cambria Math" panose="02040503050406030204" pitchFamily="18" charset="0"/>
                                </a:rPr>
                                <m:t>𝑝</m:t>
                              </m:r>
                            </m:e>
                            <m:sub>
                              <m:r>
                                <a:rPr lang="ru-RU" i="1">
                                  <a:latin typeface="Cambria Math" panose="02040503050406030204" pitchFamily="18" charset="0"/>
                                </a:rPr>
                                <m:t>𝑖𝑛</m:t>
                              </m:r>
                            </m:sub>
                          </m:sSub>
                          <m:r>
                            <a:rPr lang="ru-RU" i="1">
                              <a:latin typeface="Cambria Math" panose="02040503050406030204" pitchFamily="18" charset="0"/>
                            </a:rPr>
                            <m:t>−</m:t>
                          </m:r>
                          <m:sSub>
                            <m:sSubPr>
                              <m:ctrlPr>
                                <a:rPr lang="ru-RU" i="1">
                                  <a:latin typeface="Cambria Math" panose="02040503050406030204" pitchFamily="18" charset="0"/>
                                </a:rPr>
                              </m:ctrlPr>
                            </m:sSubPr>
                            <m:e>
                              <m:r>
                                <a:rPr lang="ru-RU" i="1">
                                  <a:latin typeface="Cambria Math" panose="02040503050406030204" pitchFamily="18" charset="0"/>
                                </a:rPr>
                                <m:t>𝑝</m:t>
                              </m:r>
                            </m:e>
                            <m:sub>
                              <m:r>
                                <a:rPr lang="ru-RU" i="1">
                                  <a:latin typeface="Cambria Math" panose="02040503050406030204" pitchFamily="18" charset="0"/>
                                </a:rPr>
                                <m:t>𝑜𝑢𝑡</m:t>
                              </m:r>
                            </m:sub>
                          </m:sSub>
                        </m:e>
                      </m:d>
                    </m:oMath>
                  </m:oMathPara>
                </a14:m>
                <a:endParaRPr lang="ru-RU" dirty="0"/>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6043487" y="3532996"/>
                <a:ext cx="3787191" cy="417422"/>
              </a:xfrm>
              <a:prstGeom prst="rect">
                <a:avLst/>
              </a:prstGeom>
              <a:blipFill rotWithShape="0">
                <a:blip r:embed="rId9"/>
                <a:stretch>
                  <a:fillRect t="-151471" r="-16399" b="-223529"/>
                </a:stretch>
              </a:blipFill>
            </p:spPr>
            <p:txBody>
              <a:bodyPr/>
              <a:lstStyle/>
              <a:p>
                <a:r>
                  <a:rPr lang="ru-RU">
                    <a:noFill/>
                  </a:rPr>
                  <a:t> </a:t>
                </a:r>
              </a:p>
            </p:txBody>
          </p:sp>
        </mc:Fallback>
      </mc:AlternateContent>
      <p:sp>
        <p:nvSpPr>
          <p:cNvPr id="14" name="Заголовок 1"/>
          <p:cNvSpPr txBox="1">
            <a:spLocks/>
          </p:cNvSpPr>
          <p:nvPr/>
        </p:nvSpPr>
        <p:spPr>
          <a:xfrm>
            <a:off x="284284" y="2426096"/>
            <a:ext cx="1042372" cy="63387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latin typeface="+mn-lt"/>
              </a:rPr>
              <a:t>Среда:</a:t>
            </a:r>
            <a:endParaRPr lang="ru-RU" sz="2000" b="1" dirty="0">
              <a:solidFill>
                <a:prstClr val="black"/>
              </a:solidFill>
              <a:latin typeface="+mn-lt"/>
            </a:endParaRPr>
          </a:p>
        </p:txBody>
      </p:sp>
      <p:sp>
        <p:nvSpPr>
          <p:cNvPr id="15" name="Заголовок 1"/>
          <p:cNvSpPr txBox="1">
            <a:spLocks/>
          </p:cNvSpPr>
          <p:nvPr/>
        </p:nvSpPr>
        <p:spPr>
          <a:xfrm>
            <a:off x="284284" y="3094841"/>
            <a:ext cx="1479056" cy="63387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latin typeface="+mn-lt"/>
              </a:rPr>
              <a:t>Диффузия:</a:t>
            </a:r>
            <a:endParaRPr lang="ru-RU" sz="2000" b="1" dirty="0">
              <a:solidFill>
                <a:prstClr val="black"/>
              </a:solidFill>
              <a:latin typeface="+mn-lt"/>
            </a:endParaRPr>
          </a:p>
        </p:txBody>
      </p:sp>
      <p:sp>
        <p:nvSpPr>
          <p:cNvPr id="16" name="Заголовок 1"/>
          <p:cNvSpPr txBox="1">
            <a:spLocks/>
          </p:cNvSpPr>
          <p:nvPr/>
        </p:nvSpPr>
        <p:spPr>
          <a:xfrm>
            <a:off x="284284" y="3630995"/>
            <a:ext cx="1479056" cy="63387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latin typeface="+mn-lt"/>
              </a:rPr>
              <a:t>Проток:</a:t>
            </a:r>
            <a:endParaRPr lang="ru-RU" sz="2000" b="1" dirty="0">
              <a:solidFill>
                <a:prstClr val="black"/>
              </a:solidFill>
              <a:latin typeface="+mn-lt"/>
            </a:endParaRPr>
          </a:p>
        </p:txBody>
      </p:sp>
      <p:sp>
        <p:nvSpPr>
          <p:cNvPr id="17" name="Заголовок 1"/>
          <p:cNvSpPr txBox="1">
            <a:spLocks/>
          </p:cNvSpPr>
          <p:nvPr/>
        </p:nvSpPr>
        <p:spPr>
          <a:xfrm>
            <a:off x="6043487" y="3205233"/>
            <a:ext cx="1605999" cy="633874"/>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latin typeface="+mn-lt"/>
              </a:rPr>
              <a:t>Хемотаксис:</a:t>
            </a:r>
            <a:endParaRPr lang="ru-RU" sz="2000" b="1" dirty="0">
              <a:solidFill>
                <a:prstClr val="black"/>
              </a:solidFill>
              <a:latin typeface="+mn-lt"/>
            </a:endParaRPr>
          </a:p>
        </p:txBody>
      </p:sp>
      <p:pic>
        <p:nvPicPr>
          <p:cNvPr id="18" name="Рисунок 17"/>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68272" y="1434698"/>
            <a:ext cx="4009225" cy="2197231"/>
          </a:xfrm>
          <a:prstGeom prst="rect">
            <a:avLst/>
          </a:prstGeom>
          <a:noFill/>
        </p:spPr>
      </p:pic>
      <mc:AlternateContent xmlns:mc="http://schemas.openxmlformats.org/markup-compatibility/2006" xmlns:a14="http://schemas.microsoft.com/office/drawing/2010/main">
        <mc:Choice Requires="a14">
          <p:sp>
            <p:nvSpPr>
              <p:cNvPr id="19" name="Прямоугольник 18"/>
              <p:cNvSpPr/>
              <p:nvPr/>
            </p:nvSpPr>
            <p:spPr>
              <a:xfrm>
                <a:off x="6043487" y="3983391"/>
                <a:ext cx="4089068" cy="586956"/>
              </a:xfrm>
              <a:prstGeom prst="rect">
                <a:avLst/>
              </a:prstGeom>
            </p:spPr>
            <p:txBody>
              <a:bodyPr wrap="none">
                <a:spAutoFit/>
              </a:bodyPr>
              <a:lstStyle/>
              <a:p>
                <a14:m>
                  <m:oMath xmlns:m="http://schemas.openxmlformats.org/officeDocument/2006/math">
                    <m:sSub>
                      <m:sSubPr>
                        <m:ctrlPr>
                          <a:rPr lang="ru-RU" i="1">
                            <a:latin typeface="Cambria Math" panose="02040503050406030204" pitchFamily="18" charset="0"/>
                          </a:rPr>
                        </m:ctrlPr>
                      </m:sSubPr>
                      <m:e>
                        <m:r>
                          <a:rPr lang="ru-RU">
                            <a:latin typeface="Cambria Math" panose="02040503050406030204" pitchFamily="18" charset="0"/>
                          </a:rPr>
                          <m:t>𝑝</m:t>
                        </m:r>
                      </m:e>
                      <m:sub>
                        <m:r>
                          <a:rPr lang="en-US">
                            <a:latin typeface="Cambria Math" panose="02040503050406030204" pitchFamily="18" charset="0"/>
                          </a:rPr>
                          <m:t>𝑜𝑢𝑡</m:t>
                        </m:r>
                      </m:sub>
                    </m:sSub>
                    <m:r>
                      <a:rPr lang="ru-RU">
                        <a:latin typeface="Cambria Math" panose="02040503050406030204" pitchFamily="18" charset="0"/>
                      </a:rPr>
                      <m:t>=</m:t>
                    </m:r>
                    <m:nary>
                      <m:naryPr>
                        <m:chr m:val="∑"/>
                        <m:limLoc m:val="undOvr"/>
                        <m:supHide m:val="on"/>
                        <m:ctrlPr>
                          <a:rPr lang="ru-RU" i="1">
                            <a:latin typeface="Cambria Math" panose="02040503050406030204" pitchFamily="18" charset="0"/>
                          </a:rPr>
                        </m:ctrlPr>
                      </m:naryPr>
                      <m:sub>
                        <m:r>
                          <a:rPr lang="en-US">
                            <a:latin typeface="Cambria Math" panose="02040503050406030204" pitchFamily="18" charset="0"/>
                          </a:rPr>
                          <m:t>𝑞</m:t>
                        </m:r>
                        <m:r>
                          <a:rPr lang="ru-RU">
                            <a:latin typeface="Cambria Math" panose="02040503050406030204" pitchFamily="18" charset="0"/>
                          </a:rPr>
                          <m:t>∈</m:t>
                        </m:r>
                        <m:r>
                          <a:rPr lang="ru-RU">
                            <a:latin typeface="Cambria Math" panose="02040503050406030204" pitchFamily="18" charset="0"/>
                          </a:rPr>
                          <m:t>𝑁</m:t>
                        </m:r>
                        <m:r>
                          <a:rPr lang="ru-RU">
                            <a:latin typeface="Cambria Math" panose="02040503050406030204" pitchFamily="18" charset="0"/>
                          </a:rPr>
                          <m:t>(</m:t>
                        </m:r>
                        <m:r>
                          <a:rPr lang="ru-RU">
                            <a:latin typeface="Cambria Math" panose="02040503050406030204" pitchFamily="18" charset="0"/>
                          </a:rPr>
                          <m:t>𝑖</m:t>
                        </m:r>
                        <m:r>
                          <a:rPr lang="ru-RU">
                            <a:latin typeface="Cambria Math" panose="02040503050406030204" pitchFamily="18" charset="0"/>
                          </a:rPr>
                          <m:t>,</m:t>
                        </m:r>
                        <m:r>
                          <a:rPr lang="ru-RU">
                            <a:latin typeface="Cambria Math" panose="02040503050406030204" pitchFamily="18" charset="0"/>
                          </a:rPr>
                          <m:t>𝑗</m:t>
                        </m:r>
                        <m:r>
                          <a:rPr lang="ru-RU">
                            <a:latin typeface="Cambria Math" panose="02040503050406030204" pitchFamily="18" charset="0"/>
                          </a:rPr>
                          <m:t>)</m:t>
                        </m:r>
                      </m:sub>
                      <m:sup/>
                      <m:e>
                        <m:sSub>
                          <m:sSubPr>
                            <m:ctrlPr>
                              <a:rPr lang="ru-RU" i="1">
                                <a:latin typeface="Cambria Math" panose="02040503050406030204" pitchFamily="18" charset="0"/>
                              </a:rPr>
                            </m:ctrlPr>
                          </m:sSubPr>
                          <m:e>
                            <m:r>
                              <a:rPr lang="ru-RU">
                                <a:latin typeface="Cambria Math" panose="02040503050406030204" pitchFamily="18" charset="0"/>
                              </a:rPr>
                              <m:t>𝑘</m:t>
                            </m:r>
                          </m:e>
                          <m:sub>
                            <m:r>
                              <a:rPr lang="ru-RU">
                                <a:latin typeface="Cambria Math" panose="02040503050406030204" pitchFamily="18" charset="0"/>
                              </a:rPr>
                              <m:t>𝑎</m:t>
                            </m:r>
                          </m:sub>
                        </m:sSub>
                        <m:r>
                          <a:rPr lang="ru-RU">
                            <a:latin typeface="Cambria Math" panose="02040503050406030204" pitchFamily="18" charset="0"/>
                          </a:rPr>
                          <m:t>∗</m:t>
                        </m:r>
                        <m:f>
                          <m:fPr>
                            <m:ctrlPr>
                              <a:rPr lang="ru-RU" i="1">
                                <a:latin typeface="Cambria Math" panose="02040503050406030204" pitchFamily="18" charset="0"/>
                              </a:rPr>
                            </m:ctrlPr>
                          </m:fPr>
                          <m:num>
                            <m:sSub>
                              <m:sSubPr>
                                <m:ctrlPr>
                                  <a:rPr lang="ru-RU" i="1">
                                    <a:latin typeface="Cambria Math" panose="02040503050406030204" pitchFamily="18" charset="0"/>
                                  </a:rPr>
                                </m:ctrlPr>
                              </m:sSubPr>
                              <m:e>
                                <m:r>
                                  <a:rPr lang="ru-RU">
                                    <a:latin typeface="Cambria Math" panose="02040503050406030204" pitchFamily="18" charset="0"/>
                                  </a:rPr>
                                  <m:t>𝐴</m:t>
                                </m:r>
                              </m:e>
                              <m:sub>
                                <m:r>
                                  <a:rPr lang="ru-RU">
                                    <a:latin typeface="Cambria Math" panose="02040503050406030204" pitchFamily="18" charset="0"/>
                                  </a:rPr>
                                  <m:t>𝑞</m:t>
                                </m:r>
                              </m:sub>
                            </m:sSub>
                          </m:num>
                          <m:den>
                            <m:sSub>
                              <m:sSubPr>
                                <m:ctrlPr>
                                  <a:rPr lang="ru-RU" i="1">
                                    <a:latin typeface="Cambria Math" panose="02040503050406030204" pitchFamily="18" charset="0"/>
                                  </a:rPr>
                                </m:ctrlPr>
                              </m:sSubPr>
                              <m:e>
                                <m:r>
                                  <a:rPr lang="ru-RU">
                                    <a:latin typeface="Cambria Math" panose="02040503050406030204" pitchFamily="18" charset="0"/>
                                  </a:rPr>
                                  <m:t>𝐴</m:t>
                                </m:r>
                              </m:e>
                              <m:sub>
                                <m:r>
                                  <a:rPr lang="ru-RU">
                                    <a:latin typeface="Cambria Math" panose="02040503050406030204" pitchFamily="18" charset="0"/>
                                  </a:rPr>
                                  <m:t>𝑖𝑗</m:t>
                                </m:r>
                              </m:sub>
                            </m:sSub>
                            <m:r>
                              <a:rPr lang="ru-RU">
                                <a:latin typeface="Cambria Math" panose="02040503050406030204" pitchFamily="18" charset="0"/>
                              </a:rPr>
                              <m:t> + </m:t>
                            </m:r>
                            <m:nary>
                              <m:naryPr>
                                <m:chr m:val="∑"/>
                                <m:limLoc m:val="undOvr"/>
                                <m:supHide m:val="on"/>
                                <m:ctrlPr>
                                  <a:rPr lang="ru-RU" i="1">
                                    <a:latin typeface="Cambria Math" panose="02040503050406030204" pitchFamily="18" charset="0"/>
                                  </a:rPr>
                                </m:ctrlPr>
                              </m:naryPr>
                              <m:sub>
                                <m:r>
                                  <a:rPr lang="ru-RU">
                                    <a:latin typeface="Cambria Math" panose="02040503050406030204" pitchFamily="18" charset="0"/>
                                  </a:rPr>
                                  <m:t>𝑡</m:t>
                                </m:r>
                                <m:r>
                                  <a:rPr lang="ru-RU">
                                    <a:latin typeface="Cambria Math" panose="02040503050406030204" pitchFamily="18" charset="0"/>
                                  </a:rPr>
                                  <m:t>∈</m:t>
                                </m:r>
                                <m:r>
                                  <a:rPr lang="ru-RU">
                                    <a:latin typeface="Cambria Math" panose="02040503050406030204" pitchFamily="18" charset="0"/>
                                  </a:rPr>
                                  <m:t>𝑁</m:t>
                                </m:r>
                                <m:r>
                                  <a:rPr lang="ru-RU">
                                    <a:latin typeface="Cambria Math" panose="02040503050406030204" pitchFamily="18" charset="0"/>
                                  </a:rPr>
                                  <m:t>(</m:t>
                                </m:r>
                                <m:r>
                                  <a:rPr lang="ru-RU">
                                    <a:latin typeface="Cambria Math" panose="02040503050406030204" pitchFamily="18" charset="0"/>
                                  </a:rPr>
                                  <m:t>𝑖</m:t>
                                </m:r>
                                <m:r>
                                  <a:rPr lang="ru-RU">
                                    <a:latin typeface="Cambria Math" panose="02040503050406030204" pitchFamily="18" charset="0"/>
                                  </a:rPr>
                                  <m:t>,</m:t>
                                </m:r>
                                <m:r>
                                  <a:rPr lang="ru-RU">
                                    <a:latin typeface="Cambria Math" panose="02040503050406030204" pitchFamily="18" charset="0"/>
                                  </a:rPr>
                                  <m:t>𝑗</m:t>
                                </m:r>
                                <m:r>
                                  <a:rPr lang="ru-RU">
                                    <a:latin typeface="Cambria Math" panose="02040503050406030204" pitchFamily="18" charset="0"/>
                                  </a:rPr>
                                  <m:t>)</m:t>
                                </m:r>
                              </m:sub>
                              <m:sup/>
                              <m:e>
                                <m:sSub>
                                  <m:sSubPr>
                                    <m:ctrlPr>
                                      <a:rPr lang="ru-RU" i="1">
                                        <a:latin typeface="Cambria Math" panose="02040503050406030204" pitchFamily="18" charset="0"/>
                                      </a:rPr>
                                    </m:ctrlPr>
                                  </m:sSubPr>
                                  <m:e>
                                    <m:r>
                                      <a:rPr lang="ru-RU">
                                        <a:latin typeface="Cambria Math" panose="02040503050406030204" pitchFamily="18" charset="0"/>
                                      </a:rPr>
                                      <m:t>𝐴</m:t>
                                    </m:r>
                                  </m:e>
                                  <m:sub>
                                    <m:r>
                                      <a:rPr lang="ru-RU">
                                        <a:latin typeface="Cambria Math" panose="02040503050406030204" pitchFamily="18" charset="0"/>
                                      </a:rPr>
                                      <m:t>𝑡</m:t>
                                    </m:r>
                                  </m:sub>
                                </m:sSub>
                              </m:e>
                            </m:nary>
                          </m:den>
                        </m:f>
                        <m:r>
                          <a:rPr lang="ru-RU">
                            <a:latin typeface="Cambria Math" panose="02040503050406030204" pitchFamily="18" charset="0"/>
                          </a:rPr>
                          <m:t>∗</m:t>
                        </m:r>
                        <m:sSub>
                          <m:sSubPr>
                            <m:ctrlPr>
                              <a:rPr lang="ru-RU" i="1">
                                <a:latin typeface="Cambria Math" panose="02040503050406030204" pitchFamily="18" charset="0"/>
                              </a:rPr>
                            </m:ctrlPr>
                          </m:sSubPr>
                          <m:e>
                            <m:r>
                              <a:rPr lang="ru-RU">
                                <a:latin typeface="Cambria Math" panose="02040503050406030204" pitchFamily="18" charset="0"/>
                              </a:rPr>
                              <m:t>𝑒</m:t>
                            </m:r>
                          </m:e>
                          <m:sub>
                            <m:r>
                              <a:rPr lang="ru-RU">
                                <a:latin typeface="Cambria Math" panose="02040503050406030204" pitchFamily="18" charset="0"/>
                              </a:rPr>
                              <m:t>𝑞</m:t>
                            </m:r>
                          </m:sub>
                        </m:sSub>
                      </m:e>
                    </m:nary>
                  </m:oMath>
                </a14:m>
                <a:r>
                  <a:rPr lang="ru-RU" dirty="0"/>
                  <a:t> </a:t>
                </a:r>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6043487" y="3983391"/>
                <a:ext cx="4089068" cy="586956"/>
              </a:xfrm>
              <a:prstGeom prst="rect">
                <a:avLst/>
              </a:prstGeom>
              <a:blipFill rotWithShape="0">
                <a:blip r:embed="rId11"/>
                <a:stretch>
                  <a:fillRect t="-61856" b="-91753"/>
                </a:stretch>
              </a:blipFill>
            </p:spPr>
            <p:txBody>
              <a:bodyPr/>
              <a:lstStyle/>
              <a:p>
                <a:r>
                  <a:rPr lang="ru-RU">
                    <a:noFill/>
                  </a:rPr>
                  <a:t> </a:t>
                </a:r>
              </a:p>
            </p:txBody>
          </p:sp>
        </mc:Fallback>
      </mc:AlternateContent>
      <p:sp>
        <p:nvSpPr>
          <p:cNvPr id="3" name="Номер слайда 2"/>
          <p:cNvSpPr>
            <a:spLocks noGrp="1"/>
          </p:cNvSpPr>
          <p:nvPr>
            <p:ph type="sldNum" sz="quarter" idx="12"/>
          </p:nvPr>
        </p:nvSpPr>
        <p:spPr/>
        <p:txBody>
          <a:bodyPr/>
          <a:lstStyle/>
          <a:p>
            <a:fld id="{95130943-35C6-43B0-A15C-71C50BA984F4}" type="slidenum">
              <a:rPr lang="ru-RU" smtClean="0"/>
              <a:t>10</a:t>
            </a:fld>
            <a:endParaRPr lang="ru-RU"/>
          </a:p>
        </p:txBody>
      </p:sp>
    </p:spTree>
    <p:extLst>
      <p:ext uri="{BB962C8B-B14F-4D97-AF65-F5344CB8AC3E}">
        <p14:creationId xmlns:p14="http://schemas.microsoft.com/office/powerpoint/2010/main" val="13555451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354777"/>
            <a:ext cx="8610600" cy="1293028"/>
          </a:xfrm>
        </p:spPr>
        <p:txBody>
          <a:bodyPr/>
          <a:lstStyle/>
          <a:p>
            <a:r>
              <a:rPr lang="ru-RU" dirty="0" smtClean="0"/>
              <a:t>Методическая часть</a:t>
            </a:r>
            <a:endParaRPr lang="ru-RU" dirty="0"/>
          </a:p>
        </p:txBody>
      </p:sp>
      <p:sp>
        <p:nvSpPr>
          <p:cNvPr id="3" name="Объект 2"/>
          <p:cNvSpPr>
            <a:spLocks noGrp="1"/>
          </p:cNvSpPr>
          <p:nvPr>
            <p:ph idx="1"/>
          </p:nvPr>
        </p:nvSpPr>
        <p:spPr>
          <a:xfrm>
            <a:off x="685800" y="1647805"/>
            <a:ext cx="10820400" cy="4339213"/>
          </a:xfrm>
        </p:spPr>
        <p:txBody>
          <a:bodyPr>
            <a:normAutofit fontScale="70000" lnSpcReduction="20000"/>
          </a:bodyPr>
          <a:lstStyle/>
          <a:p>
            <a:r>
              <a:rPr lang="ru-RU" dirty="0" smtClean="0"/>
              <a:t>Расширение функциональности ГЭК:</a:t>
            </a:r>
            <a:endParaRPr lang="en-US" dirty="0" smtClean="0"/>
          </a:p>
          <a:p>
            <a:pPr lvl="1"/>
            <a:r>
              <a:rPr lang="ru-RU" dirty="0" smtClean="0"/>
              <a:t>Реализация решётки точечных сред и операторов перераспределения</a:t>
            </a:r>
          </a:p>
          <a:p>
            <a:pPr lvl="1"/>
            <a:r>
              <a:rPr lang="ru-RU" dirty="0" smtClean="0"/>
              <a:t>Расширение языка описания моделей ГЭК</a:t>
            </a:r>
          </a:p>
          <a:p>
            <a:pPr lvl="1">
              <a:spcBef>
                <a:spcPts val="1000"/>
              </a:spcBef>
            </a:pPr>
            <a:r>
              <a:rPr lang="ru-RU" dirty="0" smtClean="0"/>
              <a:t>Функции изменения протока, буферизованных субстратов и периодической подачи субстрата в среду</a:t>
            </a:r>
          </a:p>
          <a:p>
            <a:pPr lvl="1">
              <a:spcBef>
                <a:spcPts val="1000"/>
              </a:spcBef>
            </a:pPr>
            <a:r>
              <a:rPr lang="ru-RU" dirty="0" smtClean="0"/>
              <a:t>Интеграция модулей моделирования фаговой инфекции в «ГЭК 3</a:t>
            </a:r>
            <a:r>
              <a:rPr lang="en-US" dirty="0" smtClean="0"/>
              <a:t>D</a:t>
            </a:r>
            <a:r>
              <a:rPr lang="ru-RU" dirty="0" smtClean="0"/>
              <a:t>»</a:t>
            </a:r>
          </a:p>
          <a:p>
            <a:pPr lvl="1">
              <a:spcBef>
                <a:spcPts val="1000"/>
              </a:spcBef>
            </a:pPr>
            <a:r>
              <a:rPr lang="ru-RU" dirty="0" smtClean="0"/>
              <a:t>Интеграция модели хранения аллельных комбинаций* в «ГЭК 3</a:t>
            </a:r>
            <a:r>
              <a:rPr lang="en-US" dirty="0" smtClean="0"/>
              <a:t>D</a:t>
            </a:r>
            <a:r>
              <a:rPr lang="ru-RU" dirty="0" smtClean="0"/>
              <a:t>»</a:t>
            </a:r>
          </a:p>
          <a:p>
            <a:pPr lvl="1">
              <a:spcBef>
                <a:spcPts val="1000"/>
              </a:spcBef>
            </a:pPr>
            <a:r>
              <a:rPr lang="ru-RU" dirty="0" smtClean="0"/>
              <a:t>Детализация и дополнение модуля описания хемотаксиса и миграций</a:t>
            </a:r>
          </a:p>
          <a:p>
            <a:r>
              <a:rPr lang="ru-RU" dirty="0" smtClean="0"/>
              <a:t>Разработка серии скриптов на </a:t>
            </a:r>
            <a:r>
              <a:rPr lang="en-US" dirty="0" err="1" smtClean="0"/>
              <a:t>Scilab</a:t>
            </a:r>
            <a:r>
              <a:rPr lang="ru-RU" dirty="0" smtClean="0"/>
              <a:t> и </a:t>
            </a:r>
            <a:r>
              <a:rPr lang="en-US" dirty="0" smtClean="0"/>
              <a:t>R </a:t>
            </a:r>
            <a:r>
              <a:rPr lang="ru-RU" dirty="0" smtClean="0"/>
              <a:t>для анализа и визуализации данных моделирования:</a:t>
            </a:r>
          </a:p>
          <a:p>
            <a:pPr lvl="1">
              <a:spcBef>
                <a:spcPts val="1000"/>
              </a:spcBef>
            </a:pPr>
            <a:r>
              <a:rPr lang="ru-RU" dirty="0" smtClean="0"/>
              <a:t>Оценка распределения и динамики видового богатства и биомассы</a:t>
            </a:r>
          </a:p>
          <a:p>
            <a:pPr lvl="1">
              <a:spcBef>
                <a:spcPts val="1000"/>
              </a:spcBef>
            </a:pPr>
            <a:r>
              <a:rPr lang="ru-RU" dirty="0" smtClean="0"/>
              <a:t>Индекс скорости видообразования</a:t>
            </a:r>
          </a:p>
          <a:p>
            <a:pPr lvl="1">
              <a:spcBef>
                <a:spcPts val="1000"/>
              </a:spcBef>
            </a:pPr>
            <a:r>
              <a:rPr lang="ru-RU" dirty="0" smtClean="0"/>
              <a:t>Анализ и визуализация распределения локально доминирующих популяций</a:t>
            </a:r>
          </a:p>
          <a:p>
            <a:pPr lvl="1">
              <a:spcBef>
                <a:spcPts val="1000"/>
              </a:spcBef>
            </a:pPr>
            <a:r>
              <a:rPr lang="ru-RU" dirty="0" smtClean="0"/>
              <a:t>Визуализация инфекционной динамики (карты заражения, графики)</a:t>
            </a:r>
          </a:p>
          <a:p>
            <a:pPr lvl="1">
              <a:spcBef>
                <a:spcPts val="1000"/>
              </a:spcBef>
            </a:pPr>
            <a:r>
              <a:rPr lang="ru-RU" dirty="0" smtClean="0"/>
              <a:t>Оценка динамики генетического полиморфизма в популяции на основе индекса Шеннона-</a:t>
            </a:r>
            <a:r>
              <a:rPr lang="ru-RU" dirty="0" err="1" smtClean="0"/>
              <a:t>Пиелу</a:t>
            </a:r>
            <a:endParaRPr lang="ru-RU" dirty="0" smtClean="0"/>
          </a:p>
          <a:p>
            <a:pPr lvl="1">
              <a:spcBef>
                <a:spcPts val="1000"/>
              </a:spcBef>
            </a:pPr>
            <a:r>
              <a:rPr lang="ru-RU" dirty="0"/>
              <a:t>Анализ </a:t>
            </a:r>
            <a:r>
              <a:rPr lang="ru-RU" dirty="0" smtClean="0"/>
              <a:t>распределения </a:t>
            </a:r>
            <a:r>
              <a:rPr lang="ru-RU" dirty="0"/>
              <a:t>биомасс экологических функциональных </a:t>
            </a:r>
            <a:r>
              <a:rPr lang="ru-RU" dirty="0" smtClean="0"/>
              <a:t>групп</a:t>
            </a:r>
            <a:endParaRPr lang="ru-RU" dirty="0"/>
          </a:p>
        </p:txBody>
      </p:sp>
      <p:sp>
        <p:nvSpPr>
          <p:cNvPr id="4" name="Прямоугольник 3"/>
          <p:cNvSpPr/>
          <p:nvPr/>
        </p:nvSpPr>
        <p:spPr>
          <a:xfrm>
            <a:off x="7803558" y="5987018"/>
            <a:ext cx="4357283" cy="369332"/>
          </a:xfrm>
          <a:prstGeom prst="rect">
            <a:avLst/>
          </a:prstGeom>
        </p:spPr>
        <p:txBody>
          <a:bodyPr wrap="none">
            <a:spAutoFit/>
          </a:bodyPr>
          <a:lstStyle/>
          <a:p>
            <a:r>
              <a:rPr lang="ru-RU" dirty="0" smtClean="0"/>
              <a:t>* – совместно с Мустафиным З.С.</a:t>
            </a:r>
            <a:endParaRPr lang="ru-RU" dirty="0"/>
          </a:p>
        </p:txBody>
      </p:sp>
      <p:sp>
        <p:nvSpPr>
          <p:cNvPr id="5" name="Номер слайда 4"/>
          <p:cNvSpPr>
            <a:spLocks noGrp="1"/>
          </p:cNvSpPr>
          <p:nvPr>
            <p:ph type="sldNum" sz="quarter" idx="12"/>
          </p:nvPr>
        </p:nvSpPr>
        <p:spPr/>
        <p:txBody>
          <a:bodyPr/>
          <a:lstStyle/>
          <a:p>
            <a:fld id="{95130943-35C6-43B0-A15C-71C50BA984F4}" type="slidenum">
              <a:rPr lang="ru-RU" smtClean="0"/>
              <a:t>11</a:t>
            </a:fld>
            <a:endParaRPr lang="ru-RU"/>
          </a:p>
        </p:txBody>
      </p:sp>
    </p:spTree>
    <p:extLst>
      <p:ext uri="{BB962C8B-B14F-4D97-AF65-F5344CB8AC3E}">
        <p14:creationId xmlns:p14="http://schemas.microsoft.com/office/powerpoint/2010/main" val="9852430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26534"/>
            <a:ext cx="8610600" cy="1293028"/>
          </a:xfrm>
        </p:spPr>
        <p:txBody>
          <a:bodyPr/>
          <a:lstStyle/>
          <a:p>
            <a:r>
              <a:rPr lang="ru-RU" dirty="0" smtClean="0"/>
              <a:t>Список моделей</a:t>
            </a:r>
            <a:endParaRPr lang="ru-RU" dirty="0"/>
          </a:p>
        </p:txBody>
      </p:sp>
      <p:sp>
        <p:nvSpPr>
          <p:cNvPr id="3" name="Объект 2"/>
          <p:cNvSpPr>
            <a:spLocks noGrp="1"/>
          </p:cNvSpPr>
          <p:nvPr>
            <p:ph idx="1"/>
          </p:nvPr>
        </p:nvSpPr>
        <p:spPr>
          <a:xfrm>
            <a:off x="228600" y="1734673"/>
            <a:ext cx="4848225" cy="4800599"/>
          </a:xfrm>
        </p:spPr>
        <p:txBody>
          <a:bodyPr>
            <a:normAutofit fontScale="77500" lnSpcReduction="20000"/>
          </a:bodyPr>
          <a:lstStyle/>
          <a:p>
            <a:pPr marL="457200" indent="-457200">
              <a:buFont typeface="+mj-lt"/>
              <a:buAutoNum type="arabicPeriod"/>
            </a:pPr>
            <a:r>
              <a:rPr lang="ru-RU" dirty="0" smtClean="0"/>
              <a:t>Эволюция системы «Отравитель – жертва» в одномерной проточной среде</a:t>
            </a:r>
          </a:p>
          <a:p>
            <a:pPr marL="457200" indent="-457200">
              <a:buFont typeface="+mj-lt"/>
              <a:buAutoNum type="arabicPeriod"/>
            </a:pPr>
            <a:r>
              <a:rPr lang="ru-RU" dirty="0" smtClean="0"/>
              <a:t>«Горизонтальный перенос генов в симбиотических сообществах с </a:t>
            </a:r>
            <a:r>
              <a:rPr lang="ru-RU" dirty="0"/>
              <a:t>изменяющимися условиями </a:t>
            </a:r>
            <a:r>
              <a:rPr lang="ru-RU" dirty="0" smtClean="0"/>
              <a:t>среды»</a:t>
            </a:r>
          </a:p>
          <a:p>
            <a:pPr marL="457200" indent="-457200">
              <a:buFont typeface="+mj-lt"/>
              <a:buAutoNum type="arabicPeriod"/>
            </a:pPr>
            <a:r>
              <a:rPr lang="ru-RU" dirty="0"/>
              <a:t>«Усложнение и упрощение метаболизма прокариот» в 1</a:t>
            </a:r>
            <a:r>
              <a:rPr lang="en-US" dirty="0"/>
              <a:t>D</a:t>
            </a:r>
            <a:r>
              <a:rPr lang="ru-RU" dirty="0"/>
              <a:t> </a:t>
            </a:r>
            <a:r>
              <a:rPr lang="ru-RU" dirty="0" smtClean="0"/>
              <a:t>среде</a:t>
            </a:r>
          </a:p>
          <a:p>
            <a:pPr marL="457200" indent="-457200">
              <a:buFont typeface="+mj-lt"/>
              <a:buAutoNum type="arabicPeriod"/>
            </a:pPr>
            <a:r>
              <a:rPr lang="ru-RU" dirty="0" smtClean="0"/>
              <a:t>Влияние умеренной фаговой инфекции на  эволюцию бактериального сообщества (2</a:t>
            </a:r>
            <a:r>
              <a:rPr lang="en-US" dirty="0" smtClean="0"/>
              <a:t>D</a:t>
            </a:r>
            <a:r>
              <a:rPr lang="ru-RU" dirty="0" smtClean="0"/>
              <a:t>)</a:t>
            </a:r>
          </a:p>
          <a:p>
            <a:pPr marL="457200" indent="-457200">
              <a:buFont typeface="+mj-lt"/>
              <a:buAutoNum type="arabicPeriod"/>
            </a:pPr>
            <a:r>
              <a:rPr lang="ru-RU" dirty="0" smtClean="0"/>
              <a:t>Моделирование </a:t>
            </a:r>
            <a:r>
              <a:rPr lang="ru-RU" dirty="0"/>
              <a:t>миграционных стратегий подвижных </a:t>
            </a:r>
            <a:r>
              <a:rPr lang="ru-RU" dirty="0" smtClean="0"/>
              <a:t>микроорганизмов</a:t>
            </a:r>
          </a:p>
          <a:p>
            <a:pPr marL="457200" indent="-457200">
              <a:buFont typeface="+mj-lt"/>
              <a:buAutoNum type="arabicPeriod"/>
            </a:pPr>
            <a:endParaRPr lang="ru-RU" dirty="0"/>
          </a:p>
          <a:p>
            <a:pPr marL="457200" indent="-457200">
              <a:buFont typeface="+mj-lt"/>
              <a:buAutoNum type="arabicPeriod"/>
            </a:pPr>
            <a:endParaRPr lang="ru-RU" dirty="0" smtClean="0"/>
          </a:p>
        </p:txBody>
      </p:sp>
      <p:sp>
        <p:nvSpPr>
          <p:cNvPr id="4" name="Прямоугольник 3"/>
          <p:cNvSpPr/>
          <p:nvPr/>
        </p:nvSpPr>
        <p:spPr>
          <a:xfrm>
            <a:off x="5922010" y="3703728"/>
            <a:ext cx="6096000" cy="2523768"/>
          </a:xfrm>
          <a:prstGeom prst="rect">
            <a:avLst/>
          </a:prstGeom>
        </p:spPr>
        <p:txBody>
          <a:bodyPr>
            <a:spAutoFit/>
          </a:bodyPr>
          <a:lstStyle/>
          <a:p>
            <a:r>
              <a:rPr lang="ru-RU" sz="2000" b="1" dirty="0" smtClean="0"/>
              <a:t>Изучено влияние следующих факторов:</a:t>
            </a:r>
          </a:p>
          <a:p>
            <a:pPr marL="285750" indent="-285750">
              <a:buFont typeface="Arial" panose="020B0604020202020204" pitchFamily="34" charset="0"/>
              <a:buChar char="•"/>
            </a:pPr>
            <a:r>
              <a:rPr lang="ru-RU" sz="2000" dirty="0" smtClean="0"/>
              <a:t>наличие/отсутствие градиентов по субстратам</a:t>
            </a:r>
          </a:p>
          <a:p>
            <a:pPr marL="285750" indent="-285750">
              <a:buFont typeface="Arial" panose="020B0604020202020204" pitchFamily="34" charset="0"/>
              <a:buChar char="•"/>
            </a:pPr>
            <a:r>
              <a:rPr lang="ru-RU" sz="2000" dirty="0" smtClean="0"/>
              <a:t>наличие/отсутствие хемотаксиса</a:t>
            </a:r>
          </a:p>
          <a:p>
            <a:pPr marL="285750" indent="-285750">
              <a:buFont typeface="Arial" panose="020B0604020202020204" pitchFamily="34" charset="0"/>
              <a:buChar char="•"/>
            </a:pPr>
            <a:r>
              <a:rPr lang="ru-RU" sz="2000" dirty="0" smtClean="0"/>
              <a:t>возмущение системы в её различных пространственных частях</a:t>
            </a:r>
          </a:p>
          <a:p>
            <a:pPr marL="285750" indent="-285750">
              <a:buFont typeface="Arial" panose="020B0604020202020204" pitchFamily="34" charset="0"/>
              <a:buChar char="•"/>
            </a:pPr>
            <a:r>
              <a:rPr lang="ru-RU" sz="2000" dirty="0" smtClean="0"/>
              <a:t>сравнение со случаем равномерного перемешивания (0</a:t>
            </a:r>
            <a:r>
              <a:rPr lang="en-US" sz="2000" dirty="0" smtClean="0"/>
              <a:t>D</a:t>
            </a:r>
            <a:r>
              <a:rPr lang="ru-RU" sz="2000" dirty="0" smtClean="0"/>
              <a:t>)</a:t>
            </a:r>
          </a:p>
          <a:p>
            <a:endParaRPr lang="ru-RU" dirty="0"/>
          </a:p>
        </p:txBody>
      </p:sp>
      <p:sp>
        <p:nvSpPr>
          <p:cNvPr id="5" name="Прямоугольник 4"/>
          <p:cNvSpPr/>
          <p:nvPr/>
        </p:nvSpPr>
        <p:spPr>
          <a:xfrm>
            <a:off x="5922010" y="1734673"/>
            <a:ext cx="5619750" cy="1631216"/>
          </a:xfrm>
          <a:prstGeom prst="rect">
            <a:avLst/>
          </a:prstGeom>
        </p:spPr>
        <p:txBody>
          <a:bodyPr wrap="square">
            <a:spAutoFit/>
          </a:bodyPr>
          <a:lstStyle/>
          <a:p>
            <a:r>
              <a:rPr lang="ru-RU" sz="2000" b="1" dirty="0" smtClean="0"/>
              <a:t>Предмет исследования:</a:t>
            </a:r>
          </a:p>
          <a:p>
            <a:r>
              <a:rPr lang="ru-RU" sz="2000" dirty="0" smtClean="0"/>
              <a:t>как экологические взаимосвязи </a:t>
            </a:r>
            <a:r>
              <a:rPr lang="ru-RU" sz="2000" dirty="0"/>
              <a:t>и пространственная организация </a:t>
            </a:r>
            <a:r>
              <a:rPr lang="ru-RU" sz="2000" dirty="0" smtClean="0"/>
              <a:t>среды обитания влияют </a:t>
            </a:r>
            <a:r>
              <a:rPr lang="ru-RU" sz="2000" dirty="0"/>
              <a:t>на эволюцию </a:t>
            </a:r>
            <a:r>
              <a:rPr lang="ru-RU" sz="2000" dirty="0" smtClean="0"/>
              <a:t>прокариотического сообщества</a:t>
            </a:r>
            <a:endParaRPr lang="ru-RU" sz="2000" dirty="0"/>
          </a:p>
        </p:txBody>
      </p:sp>
      <p:sp>
        <p:nvSpPr>
          <p:cNvPr id="6" name="Номер слайда 5"/>
          <p:cNvSpPr>
            <a:spLocks noGrp="1"/>
          </p:cNvSpPr>
          <p:nvPr>
            <p:ph type="sldNum" sz="quarter" idx="12"/>
          </p:nvPr>
        </p:nvSpPr>
        <p:spPr/>
        <p:txBody>
          <a:bodyPr/>
          <a:lstStyle/>
          <a:p>
            <a:fld id="{95130943-35C6-43B0-A15C-71C50BA984F4}" type="slidenum">
              <a:rPr lang="ru-RU" smtClean="0"/>
              <a:t>12</a:t>
            </a:fld>
            <a:endParaRPr lang="ru-RU"/>
          </a:p>
        </p:txBody>
      </p:sp>
    </p:spTree>
    <p:extLst>
      <p:ext uri="{BB962C8B-B14F-4D97-AF65-F5344CB8AC3E}">
        <p14:creationId xmlns:p14="http://schemas.microsoft.com/office/powerpoint/2010/main" val="15215773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485422" y="0"/>
            <a:ext cx="11206175" cy="1684977"/>
          </a:xfrm>
          <a:ln/>
        </p:spPr>
        <p:txBody>
          <a:bodyPr vert="horz" lIns="91440" tIns="25147" rIns="91440" bIns="45720" rtlCol="0" anchor="ctr">
            <a:normAutofit/>
          </a:bodyPr>
          <a:lstStyle/>
          <a:p>
            <a:pPr>
              <a:tabLst>
                <a:tab pos="656722" algn="l"/>
                <a:tab pos="1313444" algn="l"/>
                <a:tab pos="1970166" algn="l"/>
                <a:tab pos="2626888" algn="l"/>
                <a:tab pos="3283610" algn="l"/>
                <a:tab pos="3940332" algn="l"/>
                <a:tab pos="4597055" algn="l"/>
                <a:tab pos="5253777" algn="l"/>
                <a:tab pos="5910499" algn="l"/>
                <a:tab pos="6567221" algn="l"/>
                <a:tab pos="7223943" algn="l"/>
              </a:tabLst>
            </a:pPr>
            <a:r>
              <a:rPr lang="ru-RU" sz="3600" dirty="0" smtClean="0"/>
              <a:t>Модель «отравитель-жертва» </a:t>
            </a:r>
            <a:r>
              <a:rPr lang="ru-RU" sz="3600" dirty="0"/>
              <a:t>в протяжённой среде </a:t>
            </a:r>
            <a:r>
              <a:rPr lang="ru-RU" sz="3600" dirty="0" smtClean="0"/>
              <a:t>со сквозным протоком</a:t>
            </a:r>
            <a:endParaRPr lang="de-DE" sz="3600" dirty="0"/>
          </a:p>
        </p:txBody>
      </p:sp>
      <p:sp>
        <p:nvSpPr>
          <p:cNvPr id="16386" name="Rectangle 2"/>
          <p:cNvSpPr>
            <a:spLocks noGrp="1" noChangeArrowheads="1"/>
          </p:cNvSpPr>
          <p:nvPr>
            <p:ph idx="1"/>
          </p:nvPr>
        </p:nvSpPr>
        <p:spPr>
          <a:xfrm>
            <a:off x="2259551" y="3953164"/>
            <a:ext cx="3262489" cy="1854284"/>
          </a:xfrm>
          <a:ln/>
        </p:spPr>
        <p:txBody>
          <a:bodyPr>
            <a:noAutofit/>
          </a:bodyPr>
          <a:lstStyle/>
          <a:p>
            <a:pPr marL="391729" indent="-293797" algn="just">
              <a:buSzPct val="45000"/>
              <a:buFont typeface="Wingdings" panose="05000000000000000000" pitchFamily="2" charset="2"/>
              <a:buChar char=""/>
              <a:tabLst>
                <a:tab pos="656722" algn="l"/>
                <a:tab pos="1313444" algn="l"/>
                <a:tab pos="1970166" algn="l"/>
                <a:tab pos="2626888" algn="l"/>
                <a:tab pos="3283610" algn="l"/>
                <a:tab pos="3940332" algn="l"/>
                <a:tab pos="4597055" algn="l"/>
              </a:tabLst>
            </a:pPr>
            <a:r>
              <a:rPr lang="de-DE" sz="1600" dirty="0"/>
              <a:t>P1 </a:t>
            </a:r>
            <a:r>
              <a:rPr lang="de-DE" sz="1600" dirty="0" err="1"/>
              <a:t>производит</a:t>
            </a:r>
            <a:r>
              <a:rPr lang="de-DE" sz="1600" dirty="0"/>
              <a:t> S2, и</a:t>
            </a:r>
            <a:r>
              <a:rPr lang="ru-RU" sz="1600" dirty="0"/>
              <a:t>н</a:t>
            </a:r>
            <a:r>
              <a:rPr lang="de-DE" sz="1600" dirty="0" err="1"/>
              <a:t>гибирующий</a:t>
            </a:r>
            <a:r>
              <a:rPr lang="de-DE" sz="1600" dirty="0"/>
              <a:t> </a:t>
            </a:r>
            <a:r>
              <a:rPr lang="de-DE" sz="1600" dirty="0" err="1"/>
              <a:t>рост</a:t>
            </a:r>
            <a:r>
              <a:rPr lang="de-DE" sz="1600" dirty="0"/>
              <a:t> </a:t>
            </a:r>
            <a:r>
              <a:rPr lang="de-DE" sz="1600" dirty="0" err="1"/>
              <a:t>клеток</a:t>
            </a:r>
            <a:r>
              <a:rPr lang="de-DE" sz="1600" dirty="0"/>
              <a:t> P2.</a:t>
            </a:r>
          </a:p>
          <a:p>
            <a:pPr marL="391729" indent="-293797" algn="just">
              <a:buSzPct val="45000"/>
              <a:buFont typeface="Wingdings" panose="05000000000000000000" pitchFamily="2" charset="2"/>
              <a:buChar char=""/>
              <a:tabLst>
                <a:tab pos="656722" algn="l"/>
                <a:tab pos="1313444" algn="l"/>
                <a:tab pos="1970166" algn="l"/>
                <a:tab pos="2626888" algn="l"/>
                <a:tab pos="3283610" algn="l"/>
                <a:tab pos="3940332" algn="l"/>
                <a:tab pos="4597055" algn="l"/>
              </a:tabLst>
            </a:pPr>
            <a:r>
              <a:rPr lang="de-DE" sz="1600" dirty="0"/>
              <a:t>P2 </a:t>
            </a:r>
            <a:r>
              <a:rPr lang="de-DE" sz="1600" dirty="0" err="1"/>
              <a:t>производит</a:t>
            </a:r>
            <a:r>
              <a:rPr lang="de-DE" sz="1600" dirty="0"/>
              <a:t> S1, </a:t>
            </a:r>
            <a:r>
              <a:rPr lang="de-DE" sz="1600" dirty="0" err="1"/>
              <a:t>потребляемый</a:t>
            </a:r>
            <a:r>
              <a:rPr lang="de-DE" sz="1600" dirty="0"/>
              <a:t> </a:t>
            </a:r>
            <a:r>
              <a:rPr lang="de-DE" sz="1600" dirty="0" err="1"/>
              <a:t>клетками</a:t>
            </a:r>
            <a:r>
              <a:rPr lang="de-DE" sz="1600" dirty="0"/>
              <a:t> P1.</a:t>
            </a:r>
            <a:endParaRPr lang="ru-RU" sz="1600" dirty="0"/>
          </a:p>
          <a:p>
            <a:pPr marL="391729" indent="-293797" algn="just">
              <a:buSzPct val="45000"/>
              <a:buFont typeface="Wingdings" panose="05000000000000000000" pitchFamily="2" charset="2"/>
              <a:buChar char=""/>
              <a:tabLst>
                <a:tab pos="656722" algn="l"/>
                <a:tab pos="1313444" algn="l"/>
                <a:tab pos="1970166" algn="l"/>
                <a:tab pos="2626888" algn="l"/>
                <a:tab pos="3283610" algn="l"/>
                <a:tab pos="3940332" algn="l"/>
                <a:tab pos="4597055" algn="l"/>
              </a:tabLst>
            </a:pPr>
            <a:r>
              <a:rPr lang="ru-RU" sz="1600" dirty="0"/>
              <a:t>Клетки популяции «жертвы» полиморфны по признаку чувствительности к ингибитору, а клетки «отравителя» с разной эффективностью утилизируют продукт «жертвы».</a:t>
            </a:r>
            <a:endParaRPr lang="de-DE" sz="1600" dirty="0"/>
          </a:p>
        </p:txBody>
      </p:sp>
      <p:sp>
        <p:nvSpPr>
          <p:cNvPr id="16390" name="Text Box 6"/>
          <p:cNvSpPr txBox="1">
            <a:spLocks noChangeArrowheads="1"/>
          </p:cNvSpPr>
          <p:nvPr/>
        </p:nvSpPr>
        <p:spPr bwMode="auto">
          <a:xfrm>
            <a:off x="-323584" y="6037098"/>
            <a:ext cx="2982965" cy="6538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430" rIns="0" bIns="0"/>
          <a:lstStyle>
            <a:lvl1pPr marL="431800" indent="-32385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spcAft>
                <a:spcPts val="1293"/>
              </a:spcAft>
              <a:buSzPct val="45000"/>
            </a:pPr>
            <a:r>
              <a:rPr lang="de-DE" sz="1814" dirty="0" err="1">
                <a:latin typeface="+mn-lt"/>
                <a:cs typeface="msmincho" charset="0"/>
              </a:rPr>
              <a:t>Граф</a:t>
            </a:r>
            <a:r>
              <a:rPr lang="de-DE" sz="1814" dirty="0">
                <a:latin typeface="+mn-lt"/>
                <a:cs typeface="msmincho" charset="0"/>
              </a:rPr>
              <a:t> </a:t>
            </a:r>
            <a:r>
              <a:rPr lang="de-DE" sz="1814" dirty="0" err="1">
                <a:latin typeface="+mn-lt"/>
                <a:cs typeface="msmincho" charset="0"/>
              </a:rPr>
              <a:t>трофических</a:t>
            </a:r>
            <a:r>
              <a:rPr lang="de-DE" sz="1814" dirty="0">
                <a:latin typeface="+mn-lt"/>
                <a:cs typeface="msmincho" charset="0"/>
              </a:rPr>
              <a:t> </a:t>
            </a:r>
            <a:r>
              <a:rPr lang="de-DE" sz="1814" dirty="0" err="1">
                <a:latin typeface="+mn-lt"/>
                <a:cs typeface="msmincho" charset="0"/>
              </a:rPr>
              <a:t>отношений</a:t>
            </a:r>
            <a:r>
              <a:rPr lang="de-DE" sz="1814" dirty="0">
                <a:latin typeface="+mn-lt"/>
                <a:cs typeface="msmincho" charset="0"/>
              </a:rPr>
              <a:t> в </a:t>
            </a:r>
            <a:r>
              <a:rPr lang="de-DE" sz="1814" dirty="0" err="1">
                <a:latin typeface="+mn-lt"/>
                <a:cs typeface="msmincho" charset="0"/>
              </a:rPr>
              <a:t>сообществе</a:t>
            </a:r>
            <a:endParaRPr lang="de-DE" sz="1814" dirty="0">
              <a:latin typeface="+mn-lt"/>
              <a:cs typeface="msmincho" charset="0"/>
            </a:endParaRPr>
          </a:p>
        </p:txBody>
      </p:sp>
      <p:pic>
        <p:nvPicPr>
          <p:cNvPr id="8" name="Рисунок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889" y="1510919"/>
            <a:ext cx="3266218" cy="1551057"/>
          </a:xfrm>
          <a:prstGeom prst="rect">
            <a:avLst/>
          </a:prstGeom>
          <a:noFill/>
        </p:spPr>
      </p:pic>
      <p:sp>
        <p:nvSpPr>
          <p:cNvPr id="9" name="Text Box 6"/>
          <p:cNvSpPr txBox="1">
            <a:spLocks noChangeArrowheads="1"/>
          </p:cNvSpPr>
          <p:nvPr/>
        </p:nvSpPr>
        <p:spPr bwMode="auto">
          <a:xfrm>
            <a:off x="-154652" y="3061976"/>
            <a:ext cx="3809980" cy="11539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430" rIns="0" bIns="0"/>
          <a:lstStyle>
            <a:lvl1pPr marL="431800" indent="-32385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spcAft>
                <a:spcPts val="400"/>
              </a:spcAft>
              <a:buSzPct val="45000"/>
            </a:pPr>
            <a:r>
              <a:rPr lang="ru-RU" sz="1400" dirty="0">
                <a:solidFill>
                  <a:schemeClr val="tx1">
                    <a:lumMod val="75000"/>
                    <a:lumOff val="25000"/>
                  </a:schemeClr>
                </a:solidFill>
                <a:latin typeface="+mn-lt"/>
                <a:cs typeface="msmincho" charset="0"/>
              </a:rPr>
              <a:t>Варианты пространственной организации среды обитания сообщества</a:t>
            </a:r>
            <a:r>
              <a:rPr lang="ru-RU" sz="1400" dirty="0" smtClean="0">
                <a:solidFill>
                  <a:schemeClr val="tx1">
                    <a:lumMod val="75000"/>
                    <a:lumOff val="25000"/>
                  </a:schemeClr>
                </a:solidFill>
                <a:latin typeface="+mn-lt"/>
                <a:cs typeface="msmincho" charset="0"/>
              </a:rPr>
              <a:t>:</a:t>
            </a:r>
          </a:p>
          <a:p>
            <a:pPr algn="ctr">
              <a:lnSpc>
                <a:spcPct val="95000"/>
              </a:lnSpc>
              <a:spcAft>
                <a:spcPts val="400"/>
              </a:spcAft>
              <a:buSzPct val="45000"/>
            </a:pPr>
            <a:r>
              <a:rPr lang="ru-RU" sz="1400" dirty="0" smtClean="0">
                <a:solidFill>
                  <a:schemeClr val="tx1">
                    <a:lumMod val="75000"/>
                    <a:lumOff val="25000"/>
                  </a:schemeClr>
                </a:solidFill>
                <a:latin typeface="+mn-lt"/>
                <a:cs typeface="msmincho" charset="0"/>
              </a:rPr>
              <a:t> </a:t>
            </a:r>
            <a:r>
              <a:rPr lang="ru-RU" sz="1400" dirty="0">
                <a:solidFill>
                  <a:schemeClr val="tx1">
                    <a:lumMod val="75000"/>
                    <a:lumOff val="25000"/>
                  </a:schemeClr>
                </a:solidFill>
                <a:latin typeface="+mn-lt"/>
                <a:cs typeface="msmincho" charset="0"/>
              </a:rPr>
              <a:t>А) со сквозными протоком</a:t>
            </a:r>
            <a:r>
              <a:rPr lang="en-US" sz="1400" dirty="0">
                <a:solidFill>
                  <a:schemeClr val="tx1">
                    <a:lumMod val="75000"/>
                    <a:lumOff val="25000"/>
                  </a:schemeClr>
                </a:solidFill>
                <a:latin typeface="+mn-lt"/>
                <a:cs typeface="msmincho" charset="0"/>
              </a:rPr>
              <a:t> (</a:t>
            </a:r>
            <a:r>
              <a:rPr lang="ru-RU" sz="1400" dirty="0">
                <a:solidFill>
                  <a:schemeClr val="tx1">
                    <a:lumMod val="75000"/>
                    <a:lumOff val="25000"/>
                  </a:schemeClr>
                </a:solidFill>
                <a:latin typeface="+mn-lt"/>
                <a:cs typeface="msmincho" charset="0"/>
              </a:rPr>
              <a:t>«река»</a:t>
            </a:r>
            <a:r>
              <a:rPr lang="en-US" sz="1400" dirty="0">
                <a:solidFill>
                  <a:schemeClr val="tx1">
                    <a:lumMod val="75000"/>
                    <a:lumOff val="25000"/>
                  </a:schemeClr>
                </a:solidFill>
                <a:latin typeface="+mn-lt"/>
                <a:cs typeface="msmincho" charset="0"/>
              </a:rPr>
              <a:t>)</a:t>
            </a:r>
            <a:r>
              <a:rPr lang="ru-RU" sz="1400" dirty="0" smtClean="0">
                <a:solidFill>
                  <a:schemeClr val="tx1">
                    <a:lumMod val="75000"/>
                    <a:lumOff val="25000"/>
                  </a:schemeClr>
                </a:solidFill>
                <a:latin typeface="+mn-lt"/>
                <a:cs typeface="msmincho" charset="0"/>
              </a:rPr>
              <a:t>;</a:t>
            </a:r>
          </a:p>
          <a:p>
            <a:pPr algn="ctr">
              <a:lnSpc>
                <a:spcPct val="95000"/>
              </a:lnSpc>
              <a:spcAft>
                <a:spcPts val="400"/>
              </a:spcAft>
              <a:buSzPct val="45000"/>
            </a:pPr>
            <a:r>
              <a:rPr lang="ru-RU" sz="1400" dirty="0" smtClean="0">
                <a:solidFill>
                  <a:schemeClr val="tx1">
                    <a:lumMod val="75000"/>
                    <a:lumOff val="25000"/>
                  </a:schemeClr>
                </a:solidFill>
                <a:latin typeface="+mn-lt"/>
                <a:cs typeface="msmincho" charset="0"/>
              </a:rPr>
              <a:t> </a:t>
            </a:r>
            <a:r>
              <a:rPr lang="ru-RU" sz="1400" dirty="0">
                <a:solidFill>
                  <a:schemeClr val="tx1">
                    <a:lumMod val="75000"/>
                    <a:lumOff val="25000"/>
                  </a:schemeClr>
                </a:solidFill>
                <a:latin typeface="+mn-lt"/>
                <a:cs typeface="msmincho" charset="0"/>
              </a:rPr>
              <a:t>Б) с ортогональным протоком («озеро»).</a:t>
            </a:r>
            <a:endParaRPr lang="de-DE" sz="1400" dirty="0">
              <a:solidFill>
                <a:schemeClr val="tx1">
                  <a:lumMod val="75000"/>
                  <a:lumOff val="25000"/>
                </a:schemeClr>
              </a:solidFill>
              <a:latin typeface="+mn-lt"/>
              <a:cs typeface="msmincho" charset="0"/>
            </a:endParaRPr>
          </a:p>
        </p:txBody>
      </p:sp>
      <p:sp>
        <p:nvSpPr>
          <p:cNvPr id="22" name="Прямоугольник 21"/>
          <p:cNvSpPr/>
          <p:nvPr/>
        </p:nvSpPr>
        <p:spPr>
          <a:xfrm>
            <a:off x="5784234" y="4959293"/>
            <a:ext cx="6092787" cy="1405633"/>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686777" y="6352143"/>
            <a:ext cx="5405647" cy="369332"/>
          </a:xfrm>
          <a:prstGeom prst="rect">
            <a:avLst/>
          </a:prstGeom>
        </p:spPr>
        <p:txBody>
          <a:bodyPr wrap="none">
            <a:spAutoFit/>
          </a:bodyPr>
          <a:lstStyle/>
          <a:p>
            <a:pPr>
              <a:defRPr/>
            </a:pPr>
            <a:r>
              <a:rPr lang="en-US" altLang="ru-RU" dirty="0" smtClean="0">
                <a:solidFill>
                  <a:prstClr val="black"/>
                </a:solidFill>
                <a:latin typeface="Century Gothic" panose="020B0502020202020204"/>
              </a:rPr>
              <a:t>Klimenko </a:t>
            </a:r>
            <a:r>
              <a:rPr lang="en-US" altLang="ru-RU" dirty="0">
                <a:solidFill>
                  <a:prstClr val="black"/>
                </a:solidFill>
                <a:latin typeface="Century Gothic" panose="020B0502020202020204"/>
              </a:rPr>
              <a:t>et al</a:t>
            </a:r>
            <a:r>
              <a:rPr lang="en-US" altLang="ru-RU" dirty="0" smtClean="0">
                <a:solidFill>
                  <a:prstClr val="black"/>
                </a:solidFill>
                <a:latin typeface="Century Gothic" panose="020B0502020202020204"/>
              </a:rPr>
              <a:t>.</a:t>
            </a:r>
            <a:r>
              <a:rPr lang="en-US" altLang="ru-RU" dirty="0" smtClean="0">
                <a:solidFill>
                  <a:srgbClr val="000099"/>
                </a:solidFill>
                <a:latin typeface="Century Gothic" panose="020B0502020202020204"/>
              </a:rPr>
              <a:t>, </a:t>
            </a:r>
            <a:r>
              <a:rPr lang="en-US" altLang="ru-RU" dirty="0">
                <a:latin typeface="Century Gothic" panose="020B0502020202020204"/>
              </a:rPr>
              <a:t>BMC Evolutionary Biology</a:t>
            </a:r>
            <a:r>
              <a:rPr lang="ru-RU" altLang="ru-RU" dirty="0">
                <a:latin typeface="Century Gothic" panose="020B0502020202020204"/>
              </a:rPr>
              <a:t>,</a:t>
            </a:r>
            <a:r>
              <a:rPr lang="en-US" altLang="ru-RU" dirty="0">
                <a:solidFill>
                  <a:srgbClr val="000099"/>
                </a:solidFill>
                <a:latin typeface="Century Gothic" panose="020B0502020202020204"/>
              </a:rPr>
              <a:t> </a:t>
            </a:r>
            <a:r>
              <a:rPr lang="en-US" dirty="0" smtClean="0">
                <a:solidFill>
                  <a:prstClr val="black"/>
                </a:solidFill>
                <a:latin typeface="Century Gothic" panose="020B0502020202020204"/>
              </a:rPr>
              <a:t>201</a:t>
            </a:r>
            <a:r>
              <a:rPr lang="ru-RU" dirty="0" smtClean="0">
                <a:solidFill>
                  <a:prstClr val="black"/>
                </a:solidFill>
                <a:latin typeface="Century Gothic" panose="020B0502020202020204"/>
              </a:rPr>
              <a:t>5</a:t>
            </a:r>
            <a:endParaRPr lang="en-US" dirty="0" smtClean="0">
              <a:solidFill>
                <a:prstClr val="black"/>
              </a:solidFill>
              <a:latin typeface="Century Gothic" panose="020B0502020202020204"/>
            </a:endParaRPr>
          </a:p>
        </p:txBody>
      </p:sp>
      <p:sp>
        <p:nvSpPr>
          <p:cNvPr id="24" name="Объект 2"/>
          <p:cNvSpPr txBox="1">
            <a:spLocks/>
          </p:cNvSpPr>
          <p:nvPr/>
        </p:nvSpPr>
        <p:spPr>
          <a:xfrm>
            <a:off x="5787517" y="4948150"/>
            <a:ext cx="6135136" cy="10081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000" dirty="0" smtClean="0"/>
              <a:t>Чем дальше от источника неспецифического субстрата, тем быстрее падает генетическое разнообразие в популяции жертвы и, напротив, в виду низкой конкуренции дольше сохраняется полиморфизм у отравителя.</a:t>
            </a:r>
            <a:endParaRPr lang="ru-RU" sz="2000" dirty="0"/>
          </a:p>
        </p:txBody>
      </p:sp>
      <p:pic>
        <p:nvPicPr>
          <p:cNvPr id="25" name="Рисунок 24"/>
          <p:cNvPicPr>
            <a:picLocks noChangeAspect="1"/>
          </p:cNvPicPr>
          <p:nvPr/>
        </p:nvPicPr>
        <p:blipFill>
          <a:blip r:embed="rId4" cstate="print"/>
          <a:stretch>
            <a:fillRect/>
          </a:stretch>
        </p:blipFill>
        <p:spPr>
          <a:xfrm>
            <a:off x="5784234" y="1510919"/>
            <a:ext cx="3068608" cy="1705162"/>
          </a:xfrm>
          <a:prstGeom prst="rect">
            <a:avLst/>
          </a:prstGeom>
        </p:spPr>
      </p:pic>
      <p:pic>
        <p:nvPicPr>
          <p:cNvPr id="26" name="Рисунок 25"/>
          <p:cNvPicPr>
            <a:picLocks noChangeAspect="1"/>
          </p:cNvPicPr>
          <p:nvPr/>
        </p:nvPicPr>
        <p:blipFill>
          <a:blip r:embed="rId5" cstate="print"/>
          <a:stretch>
            <a:fillRect/>
          </a:stretch>
        </p:blipFill>
        <p:spPr>
          <a:xfrm>
            <a:off x="8840609" y="1532252"/>
            <a:ext cx="3036888" cy="1696188"/>
          </a:xfrm>
          <a:prstGeom prst="rect">
            <a:avLst/>
          </a:prstGeom>
        </p:spPr>
      </p:pic>
      <p:pic>
        <p:nvPicPr>
          <p:cNvPr id="27" name="Рисунок 26"/>
          <p:cNvPicPr>
            <a:picLocks noChangeAspect="1"/>
          </p:cNvPicPr>
          <p:nvPr/>
        </p:nvPicPr>
        <p:blipFill>
          <a:blip r:embed="rId6" cstate="print"/>
          <a:stretch>
            <a:fillRect/>
          </a:stretch>
        </p:blipFill>
        <p:spPr>
          <a:xfrm>
            <a:off x="5785522" y="3159590"/>
            <a:ext cx="3067320" cy="1708415"/>
          </a:xfrm>
          <a:prstGeom prst="rect">
            <a:avLst/>
          </a:prstGeom>
        </p:spPr>
      </p:pic>
      <p:pic>
        <p:nvPicPr>
          <p:cNvPr id="28" name="Рисунок 27"/>
          <p:cNvPicPr>
            <a:picLocks noChangeAspect="1"/>
          </p:cNvPicPr>
          <p:nvPr/>
        </p:nvPicPr>
        <p:blipFill>
          <a:blip r:embed="rId7" cstate="print"/>
          <a:stretch>
            <a:fillRect/>
          </a:stretch>
        </p:blipFill>
        <p:spPr>
          <a:xfrm>
            <a:off x="8840133" y="3159590"/>
            <a:ext cx="3036888" cy="1708415"/>
          </a:xfrm>
          <a:prstGeom prst="rect">
            <a:avLst/>
          </a:prstGeom>
        </p:spPr>
      </p:pic>
      <p:grpSp>
        <p:nvGrpSpPr>
          <p:cNvPr id="15" name="Группа 14"/>
          <p:cNvGrpSpPr/>
          <p:nvPr/>
        </p:nvGrpSpPr>
        <p:grpSpPr>
          <a:xfrm>
            <a:off x="171091" y="4048699"/>
            <a:ext cx="2329775" cy="1821188"/>
            <a:chOff x="386257" y="2239392"/>
            <a:chExt cx="3183702" cy="2488705"/>
          </a:xfrm>
        </p:grpSpPr>
        <p:sp>
          <p:nvSpPr>
            <p:cNvPr id="16" name="Овал 15"/>
            <p:cNvSpPr/>
            <p:nvPr/>
          </p:nvSpPr>
          <p:spPr>
            <a:xfrm>
              <a:off x="1414885" y="2239392"/>
              <a:ext cx="864097" cy="507008"/>
            </a:xfrm>
            <a:prstGeom prst="ellips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P1</a:t>
              </a:r>
              <a:endParaRPr lang="ru-RU" dirty="0">
                <a:solidFill>
                  <a:schemeClr val="tx1"/>
                </a:solidFill>
              </a:endParaRPr>
            </a:p>
          </p:txBody>
        </p:sp>
        <p:sp>
          <p:nvSpPr>
            <p:cNvPr id="17" name="TextBox 16"/>
            <p:cNvSpPr txBox="1"/>
            <p:nvPr/>
          </p:nvSpPr>
          <p:spPr>
            <a:xfrm>
              <a:off x="2921887" y="3288384"/>
              <a:ext cx="648072" cy="317485"/>
            </a:xfrm>
            <a:prstGeom prst="rect">
              <a:avLst/>
            </a:prstGeom>
            <a:noFill/>
          </p:spPr>
          <p:txBody>
            <a:bodyPr wrap="square" rtlCol="0">
              <a:spAutoFit/>
            </a:bodyPr>
            <a:lstStyle/>
            <a:p>
              <a:r>
                <a:rPr lang="en-US" dirty="0" smtClean="0"/>
                <a:t>S2</a:t>
              </a:r>
              <a:endParaRPr lang="ru-RU" dirty="0"/>
            </a:p>
          </p:txBody>
        </p:sp>
        <p:sp>
          <p:nvSpPr>
            <p:cNvPr id="18" name="TextBox 17"/>
            <p:cNvSpPr txBox="1"/>
            <p:nvPr/>
          </p:nvSpPr>
          <p:spPr>
            <a:xfrm>
              <a:off x="386257" y="3299078"/>
              <a:ext cx="423467" cy="317485"/>
            </a:xfrm>
            <a:prstGeom prst="rect">
              <a:avLst/>
            </a:prstGeom>
            <a:noFill/>
          </p:spPr>
          <p:txBody>
            <a:bodyPr wrap="none" rtlCol="0">
              <a:spAutoFit/>
            </a:bodyPr>
            <a:lstStyle/>
            <a:p>
              <a:r>
                <a:rPr lang="en-US" dirty="0" smtClean="0"/>
                <a:t>S1</a:t>
              </a:r>
              <a:endParaRPr lang="ru-RU" dirty="0"/>
            </a:p>
          </p:txBody>
        </p:sp>
        <p:sp>
          <p:nvSpPr>
            <p:cNvPr id="19" name="TextBox 18"/>
            <p:cNvSpPr txBox="1"/>
            <p:nvPr/>
          </p:nvSpPr>
          <p:spPr>
            <a:xfrm>
              <a:off x="1535709" y="3326734"/>
              <a:ext cx="649658" cy="504702"/>
            </a:xfrm>
            <a:prstGeom prst="rect">
              <a:avLst/>
            </a:prstGeom>
            <a:noFill/>
          </p:spPr>
          <p:txBody>
            <a:bodyPr wrap="square" rtlCol="0">
              <a:spAutoFit/>
            </a:bodyPr>
            <a:lstStyle/>
            <a:p>
              <a:r>
                <a:rPr lang="en-US" dirty="0" smtClean="0"/>
                <a:t>N1</a:t>
              </a:r>
              <a:endParaRPr lang="ru-RU" dirty="0"/>
            </a:p>
          </p:txBody>
        </p:sp>
        <p:sp>
          <p:nvSpPr>
            <p:cNvPr id="20" name="Овал 19"/>
            <p:cNvSpPr/>
            <p:nvPr/>
          </p:nvSpPr>
          <p:spPr>
            <a:xfrm>
              <a:off x="1414886" y="4221089"/>
              <a:ext cx="864096" cy="507008"/>
            </a:xfrm>
            <a:prstGeom prst="ellipse">
              <a:avLst/>
            </a:prstGeom>
            <a:solidFill>
              <a:schemeClr val="tx2">
                <a:lumMod val="40000"/>
                <a:lumOff val="6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P2</a:t>
              </a:r>
              <a:endParaRPr lang="ru-RU" dirty="0">
                <a:solidFill>
                  <a:schemeClr val="tx1"/>
                </a:solidFill>
              </a:endParaRPr>
            </a:p>
          </p:txBody>
        </p:sp>
        <p:sp>
          <p:nvSpPr>
            <p:cNvPr id="21" name="Дуга 20"/>
            <p:cNvSpPr/>
            <p:nvPr/>
          </p:nvSpPr>
          <p:spPr>
            <a:xfrm>
              <a:off x="1691680" y="2492896"/>
              <a:ext cx="1185841" cy="1981696"/>
            </a:xfrm>
            <a:prstGeom prst="arc">
              <a:avLst>
                <a:gd name="adj1" fmla="val 16200000"/>
                <a:gd name="adj2" fmla="val 4984813"/>
              </a:avLst>
            </a:prstGeom>
            <a:ln w="28575">
              <a:solidFill>
                <a:srgbClr val="0000FF"/>
              </a:solidFill>
              <a:prstDash val="lgDash"/>
              <a:miter lim="800000"/>
              <a:headEnd type="none"/>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Дуга 28"/>
            <p:cNvSpPr/>
            <p:nvPr/>
          </p:nvSpPr>
          <p:spPr>
            <a:xfrm rot="10800000">
              <a:off x="827584" y="2492896"/>
              <a:ext cx="1185841" cy="1981696"/>
            </a:xfrm>
            <a:prstGeom prst="arc">
              <a:avLst>
                <a:gd name="adj1" fmla="val 16200000"/>
                <a:gd name="adj2" fmla="val 5431291"/>
              </a:avLst>
            </a:prstGeom>
            <a:ln w="28575">
              <a:solidFill>
                <a:srgbClr val="FF0000"/>
              </a:solidFill>
              <a:prstDash val="lgDash"/>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srgbClr val="FF0000"/>
                </a:solidFill>
              </a:endParaRPr>
            </a:p>
          </p:txBody>
        </p:sp>
        <p:cxnSp>
          <p:nvCxnSpPr>
            <p:cNvPr id="30" name="Прямая со стрелкой 29"/>
            <p:cNvCxnSpPr>
              <a:endCxn id="20" idx="0"/>
            </p:cNvCxnSpPr>
            <p:nvPr/>
          </p:nvCxnSpPr>
          <p:spPr>
            <a:xfrm flipH="1">
              <a:off x="1846934" y="3741614"/>
              <a:ext cx="28402" cy="479475"/>
            </a:xfrm>
            <a:prstGeom prst="straightConnector1">
              <a:avLst/>
            </a:prstGeom>
            <a:ln w="28575">
              <a:solidFill>
                <a:srgbClr val="FF0000"/>
              </a:solidFill>
              <a:prstDash val="lgDash"/>
              <a:tailEnd type="triangle" w="lg" len="lg"/>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stCxn id="19" idx="0"/>
              <a:endCxn id="16" idx="4"/>
            </p:cNvCxnSpPr>
            <p:nvPr/>
          </p:nvCxnSpPr>
          <p:spPr>
            <a:xfrm flipH="1" flipV="1">
              <a:off x="1846933" y="2746400"/>
              <a:ext cx="13605" cy="580334"/>
            </a:xfrm>
            <a:prstGeom prst="straightConnector1">
              <a:avLst/>
            </a:prstGeom>
            <a:ln w="28575">
              <a:solidFill>
                <a:srgbClr val="FF0000"/>
              </a:solidFill>
              <a:prstDash val="lgDash"/>
              <a:tailEnd type="triangle" w="lg" len="lg"/>
            </a:ln>
          </p:spPr>
          <p:style>
            <a:lnRef idx="1">
              <a:schemeClr val="accent1"/>
            </a:lnRef>
            <a:fillRef idx="0">
              <a:schemeClr val="accent1"/>
            </a:fillRef>
            <a:effectRef idx="0">
              <a:schemeClr val="accent1"/>
            </a:effectRef>
            <a:fontRef idx="minor">
              <a:schemeClr val="tx1"/>
            </a:fontRef>
          </p:style>
        </p:cxnSp>
      </p:grpSp>
      <p:sp>
        <p:nvSpPr>
          <p:cNvPr id="10" name="Прямоугольник 9"/>
          <p:cNvSpPr/>
          <p:nvPr/>
        </p:nvSpPr>
        <p:spPr>
          <a:xfrm>
            <a:off x="5686777" y="980621"/>
            <a:ext cx="3329886" cy="369332"/>
          </a:xfrm>
          <a:prstGeom prst="rect">
            <a:avLst/>
          </a:prstGeom>
        </p:spPr>
        <p:txBody>
          <a:bodyPr wrap="none">
            <a:spAutoFit/>
          </a:bodyPr>
          <a:lstStyle/>
          <a:p>
            <a:r>
              <a:rPr lang="ru-RU" b="1" dirty="0" smtClean="0">
                <a:solidFill>
                  <a:srgbClr val="0070C0"/>
                </a:solidFill>
              </a:rPr>
              <a:t>Чувствительность </a:t>
            </a:r>
            <a:r>
              <a:rPr lang="ru-RU" b="1" dirty="0">
                <a:solidFill>
                  <a:srgbClr val="0070C0"/>
                </a:solidFill>
              </a:rPr>
              <a:t>к ингибитору</a:t>
            </a:r>
          </a:p>
        </p:txBody>
      </p:sp>
      <p:sp>
        <p:nvSpPr>
          <p:cNvPr id="11" name="Прямоугольник 10"/>
          <p:cNvSpPr/>
          <p:nvPr/>
        </p:nvSpPr>
        <p:spPr>
          <a:xfrm>
            <a:off x="8950299" y="980621"/>
            <a:ext cx="3012363" cy="369332"/>
          </a:xfrm>
          <a:prstGeom prst="rect">
            <a:avLst/>
          </a:prstGeom>
        </p:spPr>
        <p:txBody>
          <a:bodyPr wrap="none">
            <a:spAutoFit/>
          </a:bodyPr>
          <a:lstStyle/>
          <a:p>
            <a:r>
              <a:rPr lang="ru-RU" b="1" dirty="0" smtClean="0">
                <a:solidFill>
                  <a:srgbClr val="FF0000"/>
                </a:solidFill>
              </a:rPr>
              <a:t>Эффективность утилизации </a:t>
            </a:r>
            <a:endParaRPr lang="ru-RU" b="1" dirty="0">
              <a:solidFill>
                <a:srgbClr val="FF0000"/>
              </a:solidFill>
            </a:endParaRPr>
          </a:p>
        </p:txBody>
      </p:sp>
      <p:sp>
        <p:nvSpPr>
          <p:cNvPr id="2" name="Номер слайда 1"/>
          <p:cNvSpPr>
            <a:spLocks noGrp="1"/>
          </p:cNvSpPr>
          <p:nvPr>
            <p:ph type="sldNum" sz="quarter" idx="12"/>
          </p:nvPr>
        </p:nvSpPr>
        <p:spPr/>
        <p:txBody>
          <a:bodyPr/>
          <a:lstStyle/>
          <a:p>
            <a:fld id="{95130943-35C6-43B0-A15C-71C50BA984F4}" type="slidenum">
              <a:rPr lang="ru-RU" smtClean="0"/>
              <a:t>13</a:t>
            </a:fld>
            <a:endParaRPr lang="ru-RU"/>
          </a:p>
        </p:txBody>
      </p:sp>
      <p:cxnSp>
        <p:nvCxnSpPr>
          <p:cNvPr id="4" name="Прямая соединительная линия 3"/>
          <p:cNvCxnSpPr/>
          <p:nvPr/>
        </p:nvCxnSpPr>
        <p:spPr>
          <a:xfrm>
            <a:off x="1533790" y="5569354"/>
            <a:ext cx="172981" cy="133322"/>
          </a:xfrm>
          <a:prstGeom prst="line">
            <a:avLst/>
          </a:prstGeom>
          <a:ln w="28575">
            <a:solidFill>
              <a:srgbClr val="0733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83736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07831" y="2057190"/>
            <a:ext cx="9442938" cy="378660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107831" y="507677"/>
            <a:ext cx="10515600" cy="1325563"/>
          </a:xfrm>
        </p:spPr>
        <p:txBody>
          <a:bodyPr/>
          <a:lstStyle/>
          <a:p>
            <a:r>
              <a:rPr lang="ru-RU" dirty="0" smtClean="0"/>
              <a:t>Вывод</a:t>
            </a:r>
            <a:endParaRPr lang="ru-RU" dirty="0"/>
          </a:p>
        </p:txBody>
      </p:sp>
      <p:sp>
        <p:nvSpPr>
          <p:cNvPr id="3" name="Объект 2"/>
          <p:cNvSpPr>
            <a:spLocks noGrp="1"/>
          </p:cNvSpPr>
          <p:nvPr>
            <p:ph idx="1"/>
          </p:nvPr>
        </p:nvSpPr>
        <p:spPr>
          <a:xfrm>
            <a:off x="1107831" y="2057189"/>
            <a:ext cx="9442938" cy="3786608"/>
          </a:xfrm>
        </p:spPr>
        <p:txBody>
          <a:bodyPr>
            <a:normAutofit lnSpcReduction="10000"/>
          </a:bodyPr>
          <a:lstStyle/>
          <a:p>
            <a:pPr algn="just"/>
            <a:r>
              <a:rPr lang="ru-RU" sz="2800" dirty="0"/>
              <a:t>Пространственная локализация клеток организмов может влиять на скорость эволюции</a:t>
            </a:r>
            <a:r>
              <a:rPr lang="en-US" sz="2800" dirty="0"/>
              <a:t> </a:t>
            </a:r>
            <a:r>
              <a:rPr lang="ru-RU" sz="2800" dirty="0"/>
              <a:t>популяций: в зависимости от положения клеток по отношению к источнику неспецифического субстрата наблюдается разная скорость </a:t>
            </a:r>
            <a:r>
              <a:rPr lang="ru-RU" sz="2800" dirty="0" smtClean="0"/>
              <a:t>фиксации адаптивных аллелей </a:t>
            </a:r>
            <a:r>
              <a:rPr lang="ru-RU" sz="2800" dirty="0"/>
              <a:t>у «отравителя» и у «жертвы</a:t>
            </a:r>
            <a:r>
              <a:rPr lang="ru-RU" sz="2800" dirty="0" smtClean="0"/>
              <a:t>».</a:t>
            </a:r>
          </a:p>
          <a:p>
            <a:pPr algn="just"/>
            <a:r>
              <a:rPr lang="ru-RU" dirty="0"/>
              <a:t>Наличие хемотаксиса способно создавать </a:t>
            </a:r>
            <a:r>
              <a:rPr lang="ru-RU" dirty="0" err="1"/>
              <a:t>хаосоподобные</a:t>
            </a:r>
            <a:r>
              <a:rPr lang="ru-RU" dirty="0"/>
              <a:t> осцилляции численностей в отдельных ячейках, однако на генетическом уровне сохраняется устойчивый тренд изменения частот аллелей</a:t>
            </a:r>
            <a:r>
              <a:rPr lang="ru-RU" dirty="0" smtClean="0"/>
              <a:t>.</a:t>
            </a:r>
            <a:endParaRPr lang="ru-RU" dirty="0"/>
          </a:p>
        </p:txBody>
      </p:sp>
      <p:sp>
        <p:nvSpPr>
          <p:cNvPr id="5" name="Прямоугольник 4"/>
          <p:cNvSpPr/>
          <p:nvPr/>
        </p:nvSpPr>
        <p:spPr>
          <a:xfrm>
            <a:off x="5264025" y="6067746"/>
            <a:ext cx="5495415" cy="369332"/>
          </a:xfrm>
          <a:prstGeom prst="rect">
            <a:avLst/>
          </a:prstGeom>
        </p:spPr>
        <p:txBody>
          <a:bodyPr wrap="none">
            <a:spAutoFit/>
          </a:bodyPr>
          <a:lstStyle/>
          <a:p>
            <a:pPr>
              <a:defRPr/>
            </a:pPr>
            <a:r>
              <a:rPr lang="en-US" altLang="ru-RU" dirty="0" smtClean="0">
                <a:solidFill>
                  <a:prstClr val="black"/>
                </a:solidFill>
                <a:latin typeface="Century Gothic" panose="020B0502020202020204"/>
              </a:rPr>
              <a:t>Klimenko </a:t>
            </a:r>
            <a:r>
              <a:rPr lang="en-US" altLang="ru-RU" dirty="0">
                <a:solidFill>
                  <a:prstClr val="black"/>
                </a:solidFill>
                <a:latin typeface="Century Gothic" panose="020B0502020202020204"/>
              </a:rPr>
              <a:t>et al</a:t>
            </a:r>
            <a:r>
              <a:rPr lang="en-US" altLang="ru-RU" dirty="0" smtClean="0">
                <a:solidFill>
                  <a:prstClr val="black"/>
                </a:solidFill>
                <a:latin typeface="Century Gothic" panose="020B0502020202020204"/>
              </a:rPr>
              <a:t>.</a:t>
            </a:r>
            <a:r>
              <a:rPr lang="en-US" altLang="ru-RU" dirty="0">
                <a:latin typeface="Century Gothic" panose="020B0502020202020204"/>
              </a:rPr>
              <a:t>, </a:t>
            </a:r>
            <a:r>
              <a:rPr lang="en-US" altLang="ru-RU" dirty="0" smtClean="0">
                <a:latin typeface="Century Gothic" panose="020B0502020202020204"/>
              </a:rPr>
              <a:t>BMC </a:t>
            </a:r>
            <a:r>
              <a:rPr lang="en-US" altLang="ru-RU" dirty="0">
                <a:latin typeface="Century Gothic" panose="020B0502020202020204"/>
              </a:rPr>
              <a:t>Evolutionary </a:t>
            </a:r>
            <a:r>
              <a:rPr lang="en-US" altLang="ru-RU" dirty="0" smtClean="0">
                <a:latin typeface="Century Gothic" panose="020B0502020202020204"/>
              </a:rPr>
              <a:t>Biology</a:t>
            </a:r>
            <a:r>
              <a:rPr lang="ru-RU" altLang="ru-RU" dirty="0">
                <a:latin typeface="Century Gothic" panose="020B0502020202020204"/>
              </a:rPr>
              <a:t>,</a:t>
            </a:r>
            <a:r>
              <a:rPr lang="en-US" altLang="ru-RU" dirty="0" smtClean="0">
                <a:solidFill>
                  <a:srgbClr val="000099"/>
                </a:solidFill>
                <a:latin typeface="Century Gothic" panose="020B0502020202020204"/>
              </a:rPr>
              <a:t> </a:t>
            </a:r>
            <a:r>
              <a:rPr lang="en-US" dirty="0" smtClean="0">
                <a:solidFill>
                  <a:prstClr val="black"/>
                </a:solidFill>
                <a:latin typeface="Century Gothic" panose="020B0502020202020204"/>
              </a:rPr>
              <a:t>201</a:t>
            </a:r>
            <a:r>
              <a:rPr lang="ru-RU" dirty="0" smtClean="0">
                <a:solidFill>
                  <a:prstClr val="black"/>
                </a:solidFill>
                <a:latin typeface="Century Gothic" panose="020B0502020202020204"/>
              </a:rPr>
              <a:t>5</a:t>
            </a:r>
            <a:endParaRPr lang="en-US" dirty="0" smtClean="0">
              <a:solidFill>
                <a:prstClr val="black"/>
              </a:solidFill>
              <a:latin typeface="Century Gothic" panose="020B0502020202020204"/>
            </a:endParaRPr>
          </a:p>
        </p:txBody>
      </p:sp>
      <p:sp>
        <p:nvSpPr>
          <p:cNvPr id="6" name="Номер слайда 5"/>
          <p:cNvSpPr>
            <a:spLocks noGrp="1"/>
          </p:cNvSpPr>
          <p:nvPr>
            <p:ph type="sldNum" sz="quarter" idx="12"/>
          </p:nvPr>
        </p:nvSpPr>
        <p:spPr/>
        <p:txBody>
          <a:bodyPr/>
          <a:lstStyle/>
          <a:p>
            <a:fld id="{95130943-35C6-43B0-A15C-71C50BA984F4}" type="slidenum">
              <a:rPr lang="ru-RU" smtClean="0"/>
              <a:t>14</a:t>
            </a:fld>
            <a:endParaRPr lang="ru-RU"/>
          </a:p>
        </p:txBody>
      </p:sp>
    </p:spTree>
    <p:extLst>
      <p:ext uri="{BB962C8B-B14F-4D97-AF65-F5344CB8AC3E}">
        <p14:creationId xmlns:p14="http://schemas.microsoft.com/office/powerpoint/2010/main" val="15207943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6513635" y="1839545"/>
            <a:ext cx="2764304" cy="908050"/>
          </a:xfrm>
          <a:prstGeom prst="rect">
            <a:avLst/>
          </a:prstGeom>
        </p:spPr>
        <p:txBody>
          <a:bodyPr/>
          <a:lstStyle/>
          <a:p>
            <a:pPr algn="just" eaLnBrk="1" hangingPunct="1">
              <a:defRPr/>
            </a:pPr>
            <a:r>
              <a:rPr lang="ru-RU" sz="1814" dirty="0">
                <a:solidFill>
                  <a:srgbClr val="FF0000"/>
                </a:solidFill>
                <a:effectLst>
                  <a:outerShdw blurRad="38100" dist="38100" dir="2700000" algn="tl">
                    <a:srgbClr val="C0C0C0"/>
                  </a:outerShdw>
                </a:effectLst>
              </a:rPr>
              <a:t>«Обитаемость предшествует обитанию»</a:t>
            </a:r>
          </a:p>
          <a:p>
            <a:pPr algn="just" eaLnBrk="1" hangingPunct="1">
              <a:defRPr/>
            </a:pPr>
            <a:r>
              <a:rPr lang="ru-RU" sz="1814" dirty="0">
                <a:solidFill>
                  <a:srgbClr val="FF0000"/>
                </a:solidFill>
                <a:effectLst>
                  <a:outerShdw blurRad="38100" dist="38100" dir="2700000" algn="tl">
                    <a:srgbClr val="C0C0C0"/>
                  </a:outerShdw>
                </a:effectLst>
              </a:rPr>
              <a:t>Г.А. </a:t>
            </a:r>
            <a:r>
              <a:rPr lang="ru-RU" sz="1814" dirty="0" err="1">
                <a:solidFill>
                  <a:srgbClr val="FF0000"/>
                </a:solidFill>
                <a:effectLst>
                  <a:outerShdw blurRad="38100" dist="38100" dir="2700000" algn="tl">
                    <a:srgbClr val="C0C0C0"/>
                  </a:outerShdw>
                </a:effectLst>
              </a:rPr>
              <a:t>Заварзин</a:t>
            </a:r>
            <a:endParaRPr lang="ru-RU" sz="1814" dirty="0">
              <a:solidFill>
                <a:srgbClr val="FF0000"/>
              </a:solidFill>
              <a:effectLst>
                <a:outerShdw blurRad="38100" dist="38100" dir="2700000" algn="tl">
                  <a:srgbClr val="C0C0C0"/>
                </a:outerShdw>
              </a:effectLst>
            </a:endParaRPr>
          </a:p>
        </p:txBody>
      </p:sp>
      <p:sp>
        <p:nvSpPr>
          <p:cNvPr id="8" name="Объект 2"/>
          <p:cNvSpPr txBox="1">
            <a:spLocks/>
          </p:cNvSpPr>
          <p:nvPr/>
        </p:nvSpPr>
        <p:spPr>
          <a:xfrm>
            <a:off x="682580" y="1672865"/>
            <a:ext cx="4993928" cy="5185135"/>
          </a:xfrm>
          <a:prstGeom prst="rect">
            <a:avLst/>
          </a:prstGeom>
        </p:spPr>
        <p:txBody>
          <a:bodyPr>
            <a:normAutofit/>
          </a:bodyPr>
          <a:lst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a:lstStyle>
          <a:p>
            <a:pPr fontAlgn="auto">
              <a:lnSpc>
                <a:spcPct val="100000"/>
              </a:lnSpc>
            </a:pPr>
            <a:r>
              <a:rPr lang="ru-RU" sz="2177" dirty="0"/>
              <a:t>По мнению Г.А</a:t>
            </a:r>
            <a:r>
              <a:rPr lang="ru-RU" sz="2177" dirty="0" smtClean="0"/>
              <a:t>. </a:t>
            </a:r>
            <a:r>
              <a:rPr lang="ru-RU" sz="2177" dirty="0" err="1" smtClean="0"/>
              <a:t>Заварзина</a:t>
            </a:r>
            <a:r>
              <a:rPr lang="ru-RU" sz="2177" dirty="0" smtClean="0"/>
              <a:t> </a:t>
            </a:r>
            <a:r>
              <a:rPr lang="ru-RU" sz="2177" dirty="0" err="1"/>
              <a:t>экосистемные</a:t>
            </a:r>
            <a:r>
              <a:rPr lang="ru-RU" sz="2177" dirty="0"/>
              <a:t> взаимосвязи накладывают свои ограничения на любые случаи эволюции популяций. И горизонтальный перенос не является </a:t>
            </a:r>
            <a:r>
              <a:rPr lang="ru-RU" sz="2177" dirty="0" smtClean="0"/>
              <a:t>исключением</a:t>
            </a:r>
          </a:p>
          <a:p>
            <a:pPr fontAlgn="auto">
              <a:lnSpc>
                <a:spcPct val="100000"/>
              </a:lnSpc>
            </a:pPr>
            <a:endParaRPr lang="ru-RU" sz="2177" dirty="0"/>
          </a:p>
          <a:p>
            <a:pPr fontAlgn="auto">
              <a:lnSpc>
                <a:spcPct val="100000"/>
              </a:lnSpc>
            </a:pPr>
            <a:r>
              <a:rPr lang="ru-RU" sz="2177" dirty="0"/>
              <a:t>По мнению Е.В</a:t>
            </a:r>
            <a:r>
              <a:rPr lang="ru-RU" sz="2177" dirty="0" smtClean="0"/>
              <a:t>. </a:t>
            </a:r>
            <a:r>
              <a:rPr lang="ru-RU" sz="2177" dirty="0" err="1" smtClean="0"/>
              <a:t>Кунина</a:t>
            </a:r>
            <a:r>
              <a:rPr lang="ru-RU" sz="2177" dirty="0" smtClean="0"/>
              <a:t> </a:t>
            </a:r>
            <a:r>
              <a:rPr lang="ru-RU" sz="2177" dirty="0"/>
              <a:t>горизонтальный перенос генов легко преодолевает экологические ограничения</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l="15944" t="47659" r="74606" b="36626"/>
          <a:stretch>
            <a:fillRect/>
          </a:stretch>
        </p:blipFill>
        <p:spPr bwMode="auto">
          <a:xfrm>
            <a:off x="9354196" y="1506185"/>
            <a:ext cx="1568324" cy="1241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720" y="3635219"/>
            <a:ext cx="1520800" cy="2350327"/>
          </a:xfrm>
          <a:prstGeom prst="rect">
            <a:avLst/>
          </a:prstGeom>
        </p:spPr>
      </p:pic>
      <p:sp>
        <p:nvSpPr>
          <p:cNvPr id="14" name="Заголовок 1"/>
          <p:cNvSpPr txBox="1">
            <a:spLocks/>
          </p:cNvSpPr>
          <p:nvPr/>
        </p:nvSpPr>
        <p:spPr>
          <a:xfrm>
            <a:off x="682580" y="755882"/>
            <a:ext cx="11007090" cy="75030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dirty="0" smtClean="0"/>
              <a:t>Горизонтальный перенос генов и эволюция прокариот</a:t>
            </a:r>
            <a:endParaRPr lang="ru-RU" sz="3600" dirty="0"/>
          </a:p>
        </p:txBody>
      </p:sp>
      <p:sp>
        <p:nvSpPr>
          <p:cNvPr id="2" name="Номер слайда 1"/>
          <p:cNvSpPr>
            <a:spLocks noGrp="1"/>
          </p:cNvSpPr>
          <p:nvPr>
            <p:ph type="sldNum" sz="quarter" idx="12"/>
          </p:nvPr>
        </p:nvSpPr>
        <p:spPr/>
        <p:txBody>
          <a:bodyPr/>
          <a:lstStyle/>
          <a:p>
            <a:fld id="{95130943-35C6-43B0-A15C-71C50BA984F4}" type="slidenum">
              <a:rPr lang="ru-RU" smtClean="0"/>
              <a:t>15</a:t>
            </a:fld>
            <a:endParaRPr lang="ru-RU"/>
          </a:p>
        </p:txBody>
      </p:sp>
    </p:spTree>
    <p:extLst>
      <p:ext uri="{BB962C8B-B14F-4D97-AF65-F5344CB8AC3E}">
        <p14:creationId xmlns:p14="http://schemas.microsoft.com/office/powerpoint/2010/main" val="3888412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8570926" y="410644"/>
            <a:ext cx="3499154" cy="2846859"/>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3310169" y="1454651"/>
            <a:ext cx="5068946" cy="2241587"/>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374736" y="228600"/>
            <a:ext cx="10861834" cy="1208312"/>
          </a:xfrm>
        </p:spPr>
        <p:txBody>
          <a:bodyPr>
            <a:noAutofit/>
          </a:bodyPr>
          <a:lstStyle/>
          <a:p>
            <a:r>
              <a:rPr lang="ru-RU" sz="2903" dirty="0"/>
              <a:t>Моделирование горизонтального </a:t>
            </a:r>
            <a:r>
              <a:rPr lang="ru-RU" sz="2903" dirty="0" smtClean="0"/>
              <a:t>переноса </a:t>
            </a:r>
            <a:r>
              <a:rPr lang="ru-RU" sz="2903" dirty="0"/>
              <a:t>генов </a:t>
            </a:r>
            <a:r>
              <a:rPr lang="ru-RU" sz="2903" dirty="0" smtClean="0"/>
              <a:t/>
            </a:r>
            <a:br>
              <a:rPr lang="ru-RU" sz="2903" dirty="0" smtClean="0"/>
            </a:br>
            <a:r>
              <a:rPr lang="ru-RU" sz="2903" dirty="0" smtClean="0"/>
              <a:t>в </a:t>
            </a:r>
            <a:r>
              <a:rPr lang="ru-RU" sz="2903" dirty="0"/>
              <a:t>протяжённой </a:t>
            </a:r>
            <a:r>
              <a:rPr lang="ru-RU" sz="2903" dirty="0" smtClean="0"/>
              <a:t>системе с </a:t>
            </a:r>
            <a:r>
              <a:rPr lang="ru-RU" sz="2903" dirty="0"/>
              <a:t>изменяющимися </a:t>
            </a:r>
            <a:r>
              <a:rPr lang="ru-RU" sz="2903" dirty="0" smtClean="0"/>
              <a:t/>
            </a:r>
            <a:br>
              <a:rPr lang="ru-RU" sz="2903" dirty="0" smtClean="0"/>
            </a:br>
            <a:r>
              <a:rPr lang="ru-RU" sz="2903" dirty="0" smtClean="0"/>
              <a:t>условиями </a:t>
            </a:r>
            <a:r>
              <a:rPr lang="ru-RU" sz="2903" dirty="0"/>
              <a:t>среды</a:t>
            </a:r>
          </a:p>
        </p:txBody>
      </p:sp>
      <p:sp>
        <p:nvSpPr>
          <p:cNvPr id="3" name="Объект 2"/>
          <p:cNvSpPr>
            <a:spLocks noGrp="1"/>
          </p:cNvSpPr>
          <p:nvPr>
            <p:ph idx="1"/>
          </p:nvPr>
        </p:nvSpPr>
        <p:spPr>
          <a:xfrm>
            <a:off x="3310169" y="1481141"/>
            <a:ext cx="5068946" cy="2419483"/>
          </a:xfrm>
        </p:spPr>
        <p:txBody>
          <a:bodyPr>
            <a:noAutofit/>
          </a:bodyPr>
          <a:lstStyle/>
          <a:p>
            <a:pPr marL="259232" indent="-259232" algn="just"/>
            <a:r>
              <a:rPr lang="ru-RU" sz="1600" dirty="0"/>
              <a:t>На 100-й итерации происходил горизонтальный перенос (ГП) гена утилизации специфического субстрата S6 из клетки популяции P6 в клетку популяции P1</a:t>
            </a:r>
          </a:p>
          <a:p>
            <a:pPr marL="259232" indent="-259232" algn="just"/>
            <a:r>
              <a:rPr lang="ru-RU" sz="1600" dirty="0"/>
              <a:t>На 2000-й итерации моделировалось снижение притока неспецифического субстрата в 100 раз, что продолжалось 1000 поколений, после чего в протоке восстанавливалась исходная концентрация неспецифического субстрата</a:t>
            </a:r>
            <a:r>
              <a:rPr lang="ru-RU" sz="1600" dirty="0" smtClean="0"/>
              <a:t>.</a:t>
            </a:r>
            <a:endParaRPr lang="ru-RU" sz="1600" dirty="0"/>
          </a:p>
        </p:txBody>
      </p:sp>
      <p:pic>
        <p:nvPicPr>
          <p:cNvPr id="4" name="Рисунок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35" y="1481141"/>
            <a:ext cx="2743623" cy="1827983"/>
          </a:xfrm>
          <a:prstGeom prst="rect">
            <a:avLst/>
          </a:prstGeom>
          <a:noFill/>
          <a:ln>
            <a:noFill/>
          </a:ln>
        </p:spPr>
      </p:pic>
      <p:sp>
        <p:nvSpPr>
          <p:cNvPr id="5" name="Text Box 6"/>
          <p:cNvSpPr txBox="1">
            <a:spLocks noChangeArrowheads="1"/>
          </p:cNvSpPr>
          <p:nvPr/>
        </p:nvSpPr>
        <p:spPr bwMode="auto">
          <a:xfrm>
            <a:off x="-191811" y="3474880"/>
            <a:ext cx="3640954" cy="16003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430" rIns="0" bIns="0"/>
          <a:lstStyle>
            <a:lvl1pPr marL="431800" indent="-32385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spcAft>
                <a:spcPts val="1293"/>
              </a:spcAft>
              <a:buSzPct val="45000"/>
            </a:pPr>
            <a:r>
              <a:rPr lang="ru-RU" sz="1400" dirty="0">
                <a:solidFill>
                  <a:schemeClr val="tx1">
                    <a:lumMod val="75000"/>
                    <a:lumOff val="25000"/>
                  </a:schemeClr>
                </a:solidFill>
                <a:latin typeface="+mn-lt"/>
                <a:cs typeface="msmincho" charset="0"/>
              </a:rPr>
              <a:t>Схема трофической системы из двух трофических циклов. Молнией показан перенос гена утилизации субстрата S6, а серой стрелкой – отделение новой популяции P7</a:t>
            </a:r>
            <a:endParaRPr lang="de-DE" sz="1400" dirty="0">
              <a:solidFill>
                <a:schemeClr val="tx1">
                  <a:lumMod val="75000"/>
                  <a:lumOff val="25000"/>
                </a:schemeClr>
              </a:solidFill>
              <a:latin typeface="+mn-lt"/>
              <a:cs typeface="msmincho" charset="0"/>
            </a:endParaRPr>
          </a:p>
        </p:txBody>
      </p:sp>
      <p:sp>
        <p:nvSpPr>
          <p:cNvPr id="7" name="Text Box 6"/>
          <p:cNvSpPr txBox="1">
            <a:spLocks noChangeArrowheads="1"/>
          </p:cNvSpPr>
          <p:nvPr/>
        </p:nvSpPr>
        <p:spPr bwMode="auto">
          <a:xfrm>
            <a:off x="197858" y="5686863"/>
            <a:ext cx="4419862" cy="746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1430" rIns="0" bIns="0"/>
          <a:lstStyle>
            <a:lvl1pPr marL="431800" indent="-32385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cs typeface="Arial Unicode MS" panose="020B0604020202020204" pitchFamily="34" charset="-128"/>
              </a:defRPr>
            </a:lvl9pPr>
          </a:lstStyle>
          <a:p>
            <a:pPr algn="ctr">
              <a:lnSpc>
                <a:spcPct val="95000"/>
              </a:lnSpc>
              <a:spcAft>
                <a:spcPts val="400"/>
              </a:spcAft>
              <a:buSzPct val="45000"/>
            </a:pPr>
            <a:r>
              <a:rPr lang="ru-RU" sz="1400" dirty="0" smtClean="0">
                <a:solidFill>
                  <a:schemeClr val="tx1">
                    <a:lumMod val="75000"/>
                    <a:lumOff val="25000"/>
                  </a:schemeClr>
                </a:solidFill>
                <a:latin typeface="+mn-lt"/>
                <a:cs typeface="msmincho" charset="0"/>
              </a:rPr>
              <a:t>Пространственная организация </a:t>
            </a:r>
            <a:r>
              <a:rPr lang="ru-RU" sz="1400" dirty="0">
                <a:solidFill>
                  <a:schemeClr val="tx1">
                    <a:lumMod val="75000"/>
                    <a:lumOff val="25000"/>
                  </a:schemeClr>
                </a:solidFill>
                <a:latin typeface="+mn-lt"/>
                <a:cs typeface="msmincho" charset="0"/>
              </a:rPr>
              <a:t>среды обитания сообщества</a:t>
            </a:r>
            <a:r>
              <a:rPr lang="ru-RU" sz="1400" dirty="0" smtClean="0">
                <a:solidFill>
                  <a:schemeClr val="tx1">
                    <a:lumMod val="75000"/>
                    <a:lumOff val="25000"/>
                  </a:schemeClr>
                </a:solidFill>
                <a:latin typeface="+mn-lt"/>
                <a:cs typeface="msmincho" charset="0"/>
              </a:rPr>
              <a:t>:</a:t>
            </a:r>
          </a:p>
          <a:p>
            <a:pPr algn="ctr">
              <a:lnSpc>
                <a:spcPct val="95000"/>
              </a:lnSpc>
              <a:spcAft>
                <a:spcPts val="400"/>
              </a:spcAft>
              <a:buSzPct val="45000"/>
            </a:pPr>
            <a:r>
              <a:rPr lang="ru-RU" sz="1400" dirty="0" smtClean="0">
                <a:solidFill>
                  <a:schemeClr val="tx1">
                    <a:lumMod val="75000"/>
                    <a:lumOff val="25000"/>
                  </a:schemeClr>
                </a:solidFill>
                <a:latin typeface="+mn-lt"/>
                <a:cs typeface="msmincho" charset="0"/>
              </a:rPr>
              <a:t>сквозной проток</a:t>
            </a:r>
            <a:r>
              <a:rPr lang="en-US" sz="1400" dirty="0" smtClean="0">
                <a:solidFill>
                  <a:schemeClr val="tx1">
                    <a:lumMod val="75000"/>
                    <a:lumOff val="25000"/>
                  </a:schemeClr>
                </a:solidFill>
                <a:latin typeface="+mn-lt"/>
                <a:cs typeface="msmincho" charset="0"/>
              </a:rPr>
              <a:t> </a:t>
            </a:r>
            <a:r>
              <a:rPr lang="en-US" sz="1400" dirty="0">
                <a:solidFill>
                  <a:schemeClr val="tx1">
                    <a:lumMod val="75000"/>
                    <a:lumOff val="25000"/>
                  </a:schemeClr>
                </a:solidFill>
                <a:latin typeface="+mn-lt"/>
                <a:cs typeface="msmincho" charset="0"/>
              </a:rPr>
              <a:t>(</a:t>
            </a:r>
            <a:r>
              <a:rPr lang="ru-RU" sz="1400" dirty="0">
                <a:solidFill>
                  <a:schemeClr val="tx1">
                    <a:lumMod val="75000"/>
                    <a:lumOff val="25000"/>
                  </a:schemeClr>
                </a:solidFill>
                <a:latin typeface="+mn-lt"/>
                <a:cs typeface="msmincho" charset="0"/>
              </a:rPr>
              <a:t>«река»</a:t>
            </a:r>
            <a:r>
              <a:rPr lang="en-US" sz="1400" dirty="0" smtClean="0">
                <a:solidFill>
                  <a:schemeClr val="tx1">
                    <a:lumMod val="75000"/>
                    <a:lumOff val="25000"/>
                  </a:schemeClr>
                </a:solidFill>
                <a:latin typeface="+mn-lt"/>
                <a:cs typeface="msmincho" charset="0"/>
              </a:rPr>
              <a:t>)</a:t>
            </a:r>
            <a:r>
              <a:rPr lang="ru-RU" sz="1400" dirty="0">
                <a:solidFill>
                  <a:schemeClr val="tx1">
                    <a:lumMod val="75000"/>
                    <a:lumOff val="25000"/>
                  </a:schemeClr>
                </a:solidFill>
                <a:latin typeface="+mn-lt"/>
                <a:cs typeface="msmincho" charset="0"/>
              </a:rPr>
              <a:t>.</a:t>
            </a:r>
            <a:endParaRPr lang="ru-RU" sz="1400" dirty="0" smtClean="0">
              <a:solidFill>
                <a:schemeClr val="tx1">
                  <a:lumMod val="75000"/>
                  <a:lumOff val="25000"/>
                </a:schemeClr>
              </a:solidFill>
              <a:latin typeface="+mn-lt"/>
              <a:cs typeface="msmincho" charset="0"/>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750" y="4663472"/>
            <a:ext cx="4501662" cy="913476"/>
          </a:xfrm>
          <a:prstGeom prst="rect">
            <a:avLst/>
          </a:prstGeom>
        </p:spPr>
      </p:pic>
      <p:sp>
        <p:nvSpPr>
          <p:cNvPr id="6" name="Прямоугольник 5"/>
          <p:cNvSpPr/>
          <p:nvPr/>
        </p:nvSpPr>
        <p:spPr>
          <a:xfrm>
            <a:off x="8570926" y="395181"/>
            <a:ext cx="3499154" cy="2862322"/>
          </a:xfrm>
          <a:prstGeom prst="rect">
            <a:avLst/>
          </a:prstGeom>
        </p:spPr>
        <p:txBody>
          <a:bodyPr wrap="square">
            <a:spAutoFit/>
          </a:bodyPr>
          <a:lstStyle/>
          <a:p>
            <a:pPr algn="just"/>
            <a:r>
              <a:rPr lang="ru-RU" dirty="0"/>
              <a:t>Рассмотрели сообщества с трофическими стратегиями К-К, НК-НК (где К означает компенсаторную – реализующую закон компенсации экологических факторов </a:t>
            </a:r>
            <a:r>
              <a:rPr lang="ru-RU" dirty="0" err="1"/>
              <a:t>Рюбеля</a:t>
            </a:r>
            <a:r>
              <a:rPr lang="ru-RU" dirty="0"/>
              <a:t> – стратегию, а НК – </a:t>
            </a:r>
            <a:r>
              <a:rPr lang="ru-RU" dirty="0" err="1"/>
              <a:t>некомпенсаторную</a:t>
            </a:r>
            <a:r>
              <a:rPr lang="ru-RU" dirty="0"/>
              <a:t> стратегию, реализующую закон минимума Либиха)</a:t>
            </a:r>
          </a:p>
        </p:txBody>
      </p:sp>
      <p:graphicFrame>
        <p:nvGraphicFramePr>
          <p:cNvPr id="13" name="Object 2"/>
          <p:cNvGraphicFramePr>
            <a:graphicFrameLocks noChangeAspect="1"/>
          </p:cNvGraphicFramePr>
          <p:nvPr>
            <p:extLst>
              <p:ext uri="{D42A27DB-BD31-4B8C-83A1-F6EECF244321}">
                <p14:modId xmlns:p14="http://schemas.microsoft.com/office/powerpoint/2010/main" val="1942776896"/>
              </p:ext>
            </p:extLst>
          </p:nvPr>
        </p:nvGraphicFramePr>
        <p:xfrm>
          <a:off x="5605780" y="3863266"/>
          <a:ext cx="6464300" cy="688975"/>
        </p:xfrm>
        <a:graphic>
          <a:graphicData uri="http://schemas.openxmlformats.org/presentationml/2006/ole">
            <mc:AlternateContent xmlns:mc="http://schemas.openxmlformats.org/markup-compatibility/2006">
              <mc:Choice xmlns:v="urn:schemas-microsoft-com:vml" Requires="v">
                <p:oleObj spid="_x0000_s3452" name="Equation" r:id="rId6" imgW="4025900" imgH="419100" progId="Equation.DSMT4">
                  <p:embed/>
                </p:oleObj>
              </mc:Choice>
              <mc:Fallback>
                <p:oleObj name="Equation" r:id="rId6" imgW="40259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5780" y="3863266"/>
                        <a:ext cx="6464300" cy="688975"/>
                      </a:xfrm>
                      <a:prstGeom prst="rect">
                        <a:avLst/>
                      </a:prstGeom>
                      <a:solidFill>
                        <a:srgbClr val="99CCFF">
                          <a:alpha val="30000"/>
                        </a:srgbClr>
                      </a:solidFill>
                      <a:ln w="57150" cmpd="thinThick">
                        <a:solidFill>
                          <a:srgbClr val="3366FF"/>
                        </a:solidFill>
                        <a:miter lim="800000"/>
                        <a:headEnd/>
                        <a:tailEnd/>
                      </a:ln>
                    </p:spPr>
                  </p:pic>
                </p:oleObj>
              </mc:Fallback>
            </mc:AlternateContent>
          </a:graphicData>
        </a:graphic>
      </p:graphicFrame>
      <p:graphicFrame>
        <p:nvGraphicFramePr>
          <p:cNvPr id="14" name="Object 3"/>
          <p:cNvGraphicFramePr>
            <a:graphicFrameLocks noChangeAspect="1"/>
          </p:cNvGraphicFramePr>
          <p:nvPr>
            <p:extLst>
              <p:ext uri="{D42A27DB-BD31-4B8C-83A1-F6EECF244321}">
                <p14:modId xmlns:p14="http://schemas.microsoft.com/office/powerpoint/2010/main" val="2711226335"/>
              </p:ext>
            </p:extLst>
          </p:nvPr>
        </p:nvGraphicFramePr>
        <p:xfrm>
          <a:off x="5569268" y="5075238"/>
          <a:ext cx="6500812" cy="1714500"/>
        </p:xfrm>
        <a:graphic>
          <a:graphicData uri="http://schemas.openxmlformats.org/presentationml/2006/ole">
            <mc:AlternateContent xmlns:mc="http://schemas.openxmlformats.org/markup-compatibility/2006">
              <mc:Choice xmlns:v="urn:schemas-microsoft-com:vml" Requires="v">
                <p:oleObj spid="_x0000_s3453" name="Equation" r:id="rId8" imgW="5194080" imgH="1371600" progId="Equation.DSMT4">
                  <p:embed/>
                </p:oleObj>
              </mc:Choice>
              <mc:Fallback>
                <p:oleObj name="Equation" r:id="rId8" imgW="5194080" imgH="1371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9268" y="5075238"/>
                        <a:ext cx="6500812" cy="1714500"/>
                      </a:xfrm>
                      <a:prstGeom prst="rect">
                        <a:avLst/>
                      </a:prstGeom>
                      <a:solidFill>
                        <a:srgbClr val="CCFFCC"/>
                      </a:solidFill>
                      <a:ln w="38100" cmpd="dbl">
                        <a:solidFill>
                          <a:srgbClr val="00FF00"/>
                        </a:solidFill>
                        <a:miter lim="800000"/>
                        <a:headEnd/>
                        <a:tailEnd/>
                      </a:ln>
                    </p:spPr>
                  </p:pic>
                </p:oleObj>
              </mc:Fallback>
            </mc:AlternateContent>
          </a:graphicData>
        </a:graphic>
      </p:graphicFrame>
      <p:sp>
        <p:nvSpPr>
          <p:cNvPr id="15" name="TextBox 7"/>
          <p:cNvSpPr txBox="1">
            <a:spLocks noChangeArrowheads="1"/>
          </p:cNvSpPr>
          <p:nvPr/>
        </p:nvSpPr>
        <p:spPr bwMode="auto">
          <a:xfrm>
            <a:off x="7829943" y="3474880"/>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ru-RU" dirty="0"/>
              <a:t>Компенсаторное питание</a:t>
            </a:r>
          </a:p>
        </p:txBody>
      </p:sp>
      <p:sp>
        <p:nvSpPr>
          <p:cNvPr id="16" name="TextBox 8"/>
          <p:cNvSpPr txBox="1">
            <a:spLocks noChangeArrowheads="1"/>
          </p:cNvSpPr>
          <p:nvPr/>
        </p:nvSpPr>
        <p:spPr bwMode="auto">
          <a:xfrm>
            <a:off x="8933160" y="4649618"/>
            <a:ext cx="3230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ru-RU" dirty="0" err="1"/>
              <a:t>Некомпенсаторное</a:t>
            </a:r>
            <a:r>
              <a:rPr lang="ru-RU" altLang="ru-RU" dirty="0"/>
              <a:t> питание</a:t>
            </a:r>
          </a:p>
        </p:txBody>
      </p:sp>
      <p:sp>
        <p:nvSpPr>
          <p:cNvPr id="19" name="Text Box 5"/>
          <p:cNvSpPr txBox="1">
            <a:spLocks noChangeArrowheads="1"/>
          </p:cNvSpPr>
          <p:nvPr/>
        </p:nvSpPr>
        <p:spPr bwMode="auto">
          <a:xfrm>
            <a:off x="12523988" y="184924"/>
            <a:ext cx="2214562" cy="6248400"/>
          </a:xfrm>
          <a:prstGeom prst="rect">
            <a:avLst/>
          </a:prstGeom>
          <a:noFill/>
          <a:ln w="38100" cmpd="dbl">
            <a:solidFill>
              <a:schemeClr val="bg1">
                <a:lumMod val="95000"/>
              </a:schemeClr>
            </a:solidFill>
            <a:miter lim="800000"/>
            <a:headEnd/>
            <a:tailEnd/>
          </a:ln>
          <a:effectLst/>
        </p:spPr>
        <p:txBody>
          <a:bodyPr>
            <a:spAutoFit/>
          </a:bodyPr>
          <a:lstStyle/>
          <a:p>
            <a:pPr>
              <a:buFontTx/>
              <a:buChar char="•"/>
              <a:defRPr/>
            </a:pPr>
            <a:r>
              <a:rPr lang="ru-RU" sz="1600" dirty="0">
                <a:latin typeface="Arial" charset="0"/>
              </a:rPr>
              <a:t> </a:t>
            </a:r>
            <a:r>
              <a:rPr lang="en-US" sz="1600" b="1" dirty="0">
                <a:effectLst>
                  <a:outerShdw blurRad="38100" dist="38100" dir="2700000" algn="tl">
                    <a:srgbClr val="FFFFFF"/>
                  </a:outerShdw>
                </a:effectLst>
                <a:latin typeface="Arial" charset="0"/>
              </a:rPr>
              <a:t>P</a:t>
            </a:r>
            <a:r>
              <a:rPr lang="en-US" sz="1600" dirty="0">
                <a:latin typeface="Arial" charset="0"/>
              </a:rPr>
              <a:t> – </a:t>
            </a:r>
            <a:r>
              <a:rPr lang="ru-RU" sz="1600" dirty="0">
                <a:latin typeface="Arial" charset="0"/>
              </a:rPr>
              <a:t>размер популяции</a:t>
            </a:r>
            <a:endParaRPr lang="en-US" sz="1600" dirty="0">
              <a:latin typeface="Arial" charset="0"/>
            </a:endParaRPr>
          </a:p>
          <a:p>
            <a:pPr>
              <a:buFontTx/>
              <a:buChar char="•"/>
              <a:defRPr/>
            </a:pPr>
            <a:endParaRPr lang="ru-RU" sz="1600" dirty="0">
              <a:latin typeface="Arial" charset="0"/>
            </a:endParaRPr>
          </a:p>
          <a:p>
            <a:pPr>
              <a:buFontTx/>
              <a:buChar char="•"/>
              <a:defRPr/>
            </a:pPr>
            <a:r>
              <a:rPr lang="ru-RU" sz="1600" dirty="0">
                <a:latin typeface="Arial" charset="0"/>
              </a:rPr>
              <a:t> </a:t>
            </a:r>
            <a:r>
              <a:rPr lang="en-US" sz="1600" b="1" dirty="0">
                <a:latin typeface="Arial" charset="0"/>
              </a:rPr>
              <a:t>N, S</a:t>
            </a:r>
            <a:r>
              <a:rPr lang="en-US" sz="1600" dirty="0">
                <a:latin typeface="Arial" charset="0"/>
              </a:rPr>
              <a:t> – </a:t>
            </a:r>
            <a:r>
              <a:rPr lang="ru-RU" sz="1600" dirty="0">
                <a:latin typeface="Arial" charset="0"/>
              </a:rPr>
              <a:t>векторы поглощённых субстратов</a:t>
            </a:r>
            <a:r>
              <a:rPr lang="en-US" sz="1600" dirty="0">
                <a:latin typeface="Arial" charset="0"/>
              </a:rPr>
              <a:t> (</a:t>
            </a:r>
            <a:r>
              <a:rPr lang="ru-RU" sz="1600" dirty="0">
                <a:latin typeface="Arial" charset="0"/>
              </a:rPr>
              <a:t>соотв., неспецифических и специфических</a:t>
            </a:r>
            <a:r>
              <a:rPr lang="en-US" sz="1600" dirty="0">
                <a:latin typeface="Arial" charset="0"/>
              </a:rPr>
              <a:t>)</a:t>
            </a:r>
          </a:p>
          <a:p>
            <a:pPr>
              <a:buFontTx/>
              <a:buChar char="•"/>
              <a:defRPr/>
            </a:pPr>
            <a:endParaRPr lang="ru-RU" sz="1600" dirty="0">
              <a:latin typeface="Arial" charset="0"/>
            </a:endParaRPr>
          </a:p>
          <a:p>
            <a:pPr>
              <a:buFontTx/>
              <a:buChar char="•"/>
              <a:defRPr/>
            </a:pPr>
            <a:r>
              <a:rPr lang="ru-RU" sz="1600" dirty="0">
                <a:latin typeface="Arial" charset="0"/>
              </a:rPr>
              <a:t> </a:t>
            </a:r>
            <a:r>
              <a:rPr lang="en-US" sz="1600" b="1" dirty="0">
                <a:latin typeface="Arial" charset="0"/>
              </a:rPr>
              <a:t>R, C</a:t>
            </a:r>
            <a:r>
              <a:rPr lang="en-US" sz="1600" dirty="0">
                <a:latin typeface="Arial" charset="0"/>
              </a:rPr>
              <a:t> – </a:t>
            </a:r>
            <a:r>
              <a:rPr lang="ru-RU" sz="1600" dirty="0">
                <a:latin typeface="Arial" charset="0"/>
              </a:rPr>
              <a:t>векторы констант скоростей</a:t>
            </a:r>
            <a:r>
              <a:rPr lang="en-US" sz="1600" dirty="0">
                <a:latin typeface="Arial" charset="0"/>
              </a:rPr>
              <a:t> (</a:t>
            </a:r>
            <a:r>
              <a:rPr lang="ru-RU" sz="1600" dirty="0">
                <a:latin typeface="Arial" charset="0"/>
              </a:rPr>
              <a:t>аллели</a:t>
            </a:r>
            <a:r>
              <a:rPr lang="en-US" sz="1600" dirty="0">
                <a:latin typeface="Arial" charset="0"/>
              </a:rPr>
              <a:t>)</a:t>
            </a:r>
          </a:p>
          <a:p>
            <a:pPr>
              <a:buFontTx/>
              <a:buChar char="•"/>
              <a:defRPr/>
            </a:pPr>
            <a:endParaRPr lang="ru-RU" sz="1600" dirty="0">
              <a:latin typeface="Arial" charset="0"/>
            </a:endParaRPr>
          </a:p>
          <a:p>
            <a:pPr>
              <a:buFontTx/>
              <a:buChar char="•"/>
              <a:defRPr/>
            </a:pPr>
            <a:r>
              <a:rPr lang="ru-RU" sz="1600" dirty="0">
                <a:latin typeface="Arial" charset="0"/>
                <a:sym typeface="Symbol" pitchFamily="18" charset="2"/>
              </a:rPr>
              <a:t> </a:t>
            </a:r>
            <a:r>
              <a:rPr lang="en-US" sz="1600" b="1" dirty="0">
                <a:latin typeface="Arial" charset="0"/>
                <a:sym typeface="Symbol" pitchFamily="18" charset="2"/>
              </a:rPr>
              <a:t></a:t>
            </a:r>
            <a:r>
              <a:rPr lang="en-US" sz="1600" b="1" baseline="-25000" dirty="0" err="1">
                <a:latin typeface="Arial" charset="0"/>
                <a:sym typeface="Symbol" pitchFamily="18" charset="2"/>
              </a:rPr>
              <a:t>i</a:t>
            </a:r>
            <a:r>
              <a:rPr lang="en-US" sz="1600" b="1" dirty="0">
                <a:latin typeface="Arial" charset="0"/>
                <a:sym typeface="Symbol" pitchFamily="18" charset="2"/>
              </a:rPr>
              <a:t>, </a:t>
            </a:r>
            <a:r>
              <a:rPr lang="en-US" sz="1600" b="1" dirty="0" err="1">
                <a:latin typeface="Arial" charset="0"/>
              </a:rPr>
              <a:t>K</a:t>
            </a:r>
            <a:r>
              <a:rPr lang="en-US" sz="1600" b="1" baseline="-25000" dirty="0" err="1">
                <a:latin typeface="Arial" charset="0"/>
              </a:rPr>
              <a:t>ij</a:t>
            </a:r>
            <a:r>
              <a:rPr lang="en-US" sz="1600" dirty="0">
                <a:latin typeface="Arial" charset="0"/>
              </a:rPr>
              <a:t> – </a:t>
            </a:r>
            <a:r>
              <a:rPr lang="ru-RU" sz="1600" dirty="0">
                <a:latin typeface="Arial" charset="0"/>
              </a:rPr>
              <a:t>коэффициенты нелинейного влияния субстратов на скорость роста популяции</a:t>
            </a:r>
            <a:endParaRPr lang="en-US" sz="1600" dirty="0">
              <a:latin typeface="Arial" charset="0"/>
            </a:endParaRPr>
          </a:p>
          <a:p>
            <a:pPr>
              <a:buFontTx/>
              <a:buChar char="•"/>
              <a:defRPr/>
            </a:pPr>
            <a:endParaRPr lang="en-US" sz="1600" dirty="0">
              <a:latin typeface="Arial" charset="0"/>
            </a:endParaRPr>
          </a:p>
          <a:p>
            <a:pPr>
              <a:buFontTx/>
              <a:buChar char="•"/>
              <a:defRPr/>
            </a:pPr>
            <a:r>
              <a:rPr lang="ru-RU" sz="1600" dirty="0">
                <a:latin typeface="Arial" charset="0"/>
              </a:rPr>
              <a:t> </a:t>
            </a:r>
            <a:r>
              <a:rPr lang="en-US" sz="1600" b="1" dirty="0" err="1">
                <a:latin typeface="Arial" charset="0"/>
              </a:rPr>
              <a:t>k</a:t>
            </a:r>
            <a:r>
              <a:rPr lang="en-US" sz="1600" b="1" baseline="-25000" dirty="0" err="1">
                <a:latin typeface="Arial" charset="0"/>
              </a:rPr>
              <a:t>flow</a:t>
            </a:r>
            <a:r>
              <a:rPr lang="en-US" sz="1600" b="1" dirty="0">
                <a:latin typeface="Arial" charset="0"/>
              </a:rPr>
              <a:t> </a:t>
            </a:r>
            <a:r>
              <a:rPr lang="en-US" sz="1600" dirty="0">
                <a:latin typeface="Arial" charset="0"/>
              </a:rPr>
              <a:t>– </a:t>
            </a:r>
            <a:r>
              <a:rPr lang="ru-RU" sz="1600" dirty="0">
                <a:latin typeface="Arial" charset="0"/>
              </a:rPr>
              <a:t>константа скорости протока</a:t>
            </a:r>
            <a:endParaRPr lang="en-US" sz="1600" dirty="0">
              <a:latin typeface="Arial" charset="0"/>
            </a:endParaRPr>
          </a:p>
          <a:p>
            <a:pPr>
              <a:buFontTx/>
              <a:buChar char="•"/>
              <a:defRPr/>
            </a:pPr>
            <a:endParaRPr lang="ru-RU" sz="1600" dirty="0">
              <a:latin typeface="Arial" charset="0"/>
            </a:endParaRPr>
          </a:p>
          <a:p>
            <a:pPr>
              <a:buFontTx/>
              <a:buChar char="•"/>
              <a:defRPr/>
            </a:pPr>
            <a:r>
              <a:rPr lang="ru-RU" sz="1600" dirty="0">
                <a:latin typeface="Arial" charset="0"/>
              </a:rPr>
              <a:t> </a:t>
            </a:r>
            <a:r>
              <a:rPr lang="en-US" sz="1600" b="1" dirty="0" err="1">
                <a:latin typeface="Arial" charset="0"/>
              </a:rPr>
              <a:t>k</a:t>
            </a:r>
            <a:r>
              <a:rPr lang="en-US" sz="1600" b="1" baseline="-25000" dirty="0" err="1">
                <a:latin typeface="Arial" charset="0"/>
              </a:rPr>
              <a:t>death</a:t>
            </a:r>
            <a:r>
              <a:rPr lang="en-US" sz="1600" dirty="0">
                <a:latin typeface="Arial" charset="0"/>
              </a:rPr>
              <a:t> – </a:t>
            </a:r>
            <a:r>
              <a:rPr lang="ru-RU" sz="1600" dirty="0">
                <a:latin typeface="Arial" charset="0"/>
              </a:rPr>
              <a:t>константа смертности</a:t>
            </a:r>
            <a:endParaRPr lang="ru-RU" sz="1600" baseline="-25000" dirty="0">
              <a:latin typeface="Arial" charset="0"/>
            </a:endParaRPr>
          </a:p>
        </p:txBody>
      </p:sp>
      <p:sp>
        <p:nvSpPr>
          <p:cNvPr id="9" name="Номер слайда 8"/>
          <p:cNvSpPr>
            <a:spLocks noGrp="1"/>
          </p:cNvSpPr>
          <p:nvPr>
            <p:ph type="sldNum" sz="quarter" idx="12"/>
          </p:nvPr>
        </p:nvSpPr>
        <p:spPr/>
        <p:txBody>
          <a:bodyPr/>
          <a:lstStyle/>
          <a:p>
            <a:fld id="{95130943-35C6-43B0-A15C-71C50BA984F4}" type="slidenum">
              <a:rPr lang="ru-RU" smtClean="0"/>
              <a:t>16</a:t>
            </a:fld>
            <a:endParaRPr lang="ru-RU"/>
          </a:p>
        </p:txBody>
      </p:sp>
      <p:sp>
        <p:nvSpPr>
          <p:cNvPr id="21" name="Прямоугольник 20"/>
          <p:cNvSpPr/>
          <p:nvPr/>
        </p:nvSpPr>
        <p:spPr>
          <a:xfrm>
            <a:off x="197858" y="6333983"/>
            <a:ext cx="5176789" cy="584775"/>
          </a:xfrm>
          <a:prstGeom prst="rect">
            <a:avLst/>
          </a:prstGeom>
        </p:spPr>
        <p:txBody>
          <a:bodyPr wrap="square">
            <a:spAutoFit/>
          </a:bodyPr>
          <a:lstStyle/>
          <a:p>
            <a:pPr>
              <a:defRPr/>
            </a:pPr>
            <a:r>
              <a:rPr lang="en-US" altLang="ru-RU" sz="1600" dirty="0" smtClean="0">
                <a:solidFill>
                  <a:prstClr val="black"/>
                </a:solidFill>
                <a:latin typeface="Century Gothic" panose="020B0502020202020204"/>
              </a:rPr>
              <a:t>Klimenko </a:t>
            </a:r>
            <a:r>
              <a:rPr lang="en-US" altLang="ru-RU" sz="1600" dirty="0">
                <a:solidFill>
                  <a:prstClr val="black"/>
                </a:solidFill>
                <a:latin typeface="Century Gothic" panose="020B0502020202020204"/>
              </a:rPr>
              <a:t>et al</a:t>
            </a:r>
            <a:r>
              <a:rPr lang="en-US" altLang="ru-RU" sz="1600" dirty="0" smtClean="0">
                <a:solidFill>
                  <a:prstClr val="black"/>
                </a:solidFill>
                <a:latin typeface="Century Gothic" panose="020B0502020202020204"/>
              </a:rPr>
              <a:t>.</a:t>
            </a:r>
            <a:r>
              <a:rPr lang="en-US" altLang="ru-RU" sz="1600" dirty="0" smtClean="0">
                <a:solidFill>
                  <a:srgbClr val="000099"/>
                </a:solidFill>
                <a:latin typeface="Century Gothic" panose="020B0502020202020204"/>
              </a:rPr>
              <a:t>, </a:t>
            </a:r>
            <a:endParaRPr lang="ru-RU" altLang="ru-RU" sz="1600" dirty="0" smtClean="0">
              <a:solidFill>
                <a:srgbClr val="000099"/>
              </a:solidFill>
              <a:latin typeface="Century Gothic" panose="020B0502020202020204"/>
            </a:endParaRPr>
          </a:p>
          <a:p>
            <a:pPr>
              <a:defRPr/>
            </a:pPr>
            <a:r>
              <a:rPr lang="en-US" altLang="ru-RU" sz="1600" dirty="0" smtClean="0">
                <a:latin typeface="Century Gothic" panose="020B0502020202020204"/>
              </a:rPr>
              <a:t>BMC </a:t>
            </a:r>
            <a:r>
              <a:rPr lang="en-US" altLang="ru-RU" sz="1600" dirty="0">
                <a:latin typeface="Century Gothic" panose="020B0502020202020204"/>
              </a:rPr>
              <a:t>Evolutionary Biology</a:t>
            </a:r>
            <a:r>
              <a:rPr lang="ru-RU" altLang="ru-RU" sz="1600" dirty="0">
                <a:latin typeface="Century Gothic" panose="020B0502020202020204"/>
              </a:rPr>
              <a:t>,</a:t>
            </a:r>
            <a:r>
              <a:rPr lang="en-US" altLang="ru-RU" sz="1600" dirty="0">
                <a:solidFill>
                  <a:srgbClr val="000099"/>
                </a:solidFill>
                <a:latin typeface="Century Gothic" panose="020B0502020202020204"/>
              </a:rPr>
              <a:t> </a:t>
            </a:r>
            <a:r>
              <a:rPr lang="en-US" sz="1600" dirty="0" smtClean="0">
                <a:solidFill>
                  <a:prstClr val="black"/>
                </a:solidFill>
                <a:latin typeface="Century Gothic" panose="020B0502020202020204"/>
              </a:rPr>
              <a:t>201</a:t>
            </a:r>
            <a:r>
              <a:rPr lang="ru-RU" sz="1600" dirty="0" smtClean="0">
                <a:solidFill>
                  <a:prstClr val="black"/>
                </a:solidFill>
                <a:latin typeface="Century Gothic" panose="020B0502020202020204"/>
              </a:rPr>
              <a:t>5</a:t>
            </a:r>
            <a:endParaRPr lang="en-US" sz="1600" dirty="0" smtClean="0">
              <a:solidFill>
                <a:prstClr val="black"/>
              </a:solidFill>
              <a:latin typeface="Century Gothic" panose="020B0502020202020204"/>
            </a:endParaRPr>
          </a:p>
        </p:txBody>
      </p:sp>
    </p:spTree>
    <p:extLst>
      <p:ext uri="{BB962C8B-B14F-4D97-AF65-F5344CB8AC3E}">
        <p14:creationId xmlns:p14="http://schemas.microsoft.com/office/powerpoint/2010/main" val="21703729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322273" y="2031985"/>
            <a:ext cx="10640911" cy="3631772"/>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p:cNvSpPr>
            <a:spLocks noGrp="1"/>
          </p:cNvSpPr>
          <p:nvPr>
            <p:ph type="title"/>
          </p:nvPr>
        </p:nvSpPr>
        <p:spPr>
          <a:xfrm>
            <a:off x="316524" y="461220"/>
            <a:ext cx="8364625" cy="936126"/>
          </a:xfrm>
        </p:spPr>
        <p:txBody>
          <a:bodyPr>
            <a:noAutofit/>
          </a:bodyPr>
          <a:lstStyle/>
          <a:p>
            <a:r>
              <a:rPr lang="ru-RU" sz="3600" dirty="0" smtClean="0"/>
              <a:t>Результаты для систем с компенсаторным типом питания</a:t>
            </a:r>
            <a:endParaRPr lang="ru-RU" sz="3600" dirty="0"/>
          </a:p>
        </p:txBody>
      </p:sp>
      <p:sp>
        <p:nvSpPr>
          <p:cNvPr id="3" name="Объект 2"/>
          <p:cNvSpPr>
            <a:spLocks noGrp="1"/>
          </p:cNvSpPr>
          <p:nvPr>
            <p:ph idx="1"/>
          </p:nvPr>
        </p:nvSpPr>
        <p:spPr>
          <a:xfrm>
            <a:off x="429092" y="2137180"/>
            <a:ext cx="10585938" cy="2357218"/>
          </a:xfrm>
        </p:spPr>
        <p:txBody>
          <a:bodyPr>
            <a:noAutofit/>
          </a:bodyPr>
          <a:lstStyle/>
          <a:p>
            <a:r>
              <a:rPr lang="ru-RU" sz="2400" dirty="0" smtClean="0"/>
              <a:t>Без </a:t>
            </a:r>
            <a:r>
              <a:rPr lang="ru-RU" sz="2400" dirty="0"/>
              <a:t>хемотаксиса ГП приводил к появлению новой жизнеспособной популяции, лишь если происходил в </a:t>
            </a:r>
            <a:r>
              <a:rPr lang="ru-RU" sz="2400" i="1" dirty="0"/>
              <a:t>ресурсно-богатых</a:t>
            </a:r>
            <a:r>
              <a:rPr lang="ru-RU" sz="2400" dirty="0"/>
              <a:t> ячейках – аналогах биотопов с ослабленным отбором </a:t>
            </a:r>
            <a:r>
              <a:rPr lang="ru-RU" sz="2400" dirty="0" err="1"/>
              <a:t>Мейена</a:t>
            </a:r>
            <a:r>
              <a:rPr lang="ru-RU" sz="2400" dirty="0"/>
              <a:t> и </a:t>
            </a:r>
            <a:r>
              <a:rPr lang="ru-RU" sz="2400" dirty="0" err="1" smtClean="0"/>
              <a:t>Жерихина</a:t>
            </a:r>
            <a:r>
              <a:rPr lang="ru-RU" sz="2400" dirty="0" smtClean="0"/>
              <a:t>, восходящих к концепции экваториальной помпы </a:t>
            </a:r>
            <a:r>
              <a:rPr lang="ru-RU" sz="2400" dirty="0" err="1" smtClean="0"/>
              <a:t>Дарлингтона</a:t>
            </a:r>
            <a:r>
              <a:rPr lang="en-US" sz="2400" dirty="0" smtClean="0"/>
              <a:t> </a:t>
            </a:r>
            <a:r>
              <a:rPr lang="en-US" sz="2400" dirty="0"/>
              <a:t>(Darlington, 1957)</a:t>
            </a:r>
            <a:r>
              <a:rPr lang="ru-RU" sz="2400" dirty="0" smtClean="0"/>
              <a:t>. Т.е. несмотря на наличие </a:t>
            </a:r>
            <a:r>
              <a:rPr lang="ru-RU" sz="2400" dirty="0" err="1" smtClean="0"/>
              <a:t>преадаптаций</a:t>
            </a:r>
            <a:r>
              <a:rPr lang="ru-RU" sz="2400" dirty="0" smtClean="0"/>
              <a:t>, таксон </a:t>
            </a:r>
            <a:r>
              <a:rPr lang="ru-RU" sz="2400" dirty="0"/>
              <a:t>должен появиться в ресурсно-богатой среде, где ослаблена борьба за существование с абиогенными факторами.</a:t>
            </a:r>
            <a:endParaRPr lang="en-US" sz="2400" dirty="0" smtClean="0"/>
          </a:p>
          <a:p>
            <a:r>
              <a:rPr lang="ru-RU" sz="2400" dirty="0" smtClean="0"/>
              <a:t>В </a:t>
            </a:r>
            <a:r>
              <a:rPr lang="ru-RU" sz="2400" dirty="0"/>
              <a:t>бедных экосистемах </a:t>
            </a:r>
            <a:r>
              <a:rPr lang="ru-RU" sz="2400" dirty="0" smtClean="0"/>
              <a:t>новый вид </a:t>
            </a:r>
            <a:r>
              <a:rPr lang="ru-RU" sz="2400" dirty="0"/>
              <a:t>не </a:t>
            </a:r>
            <a:r>
              <a:rPr lang="ru-RU" sz="2400" dirty="0" smtClean="0"/>
              <a:t>успевал </a:t>
            </a:r>
            <a:r>
              <a:rPr lang="ru-RU" sz="2400" dirty="0"/>
              <a:t>набрать достаточной численности, чтобы использовать своё адаптивное преимущество</a:t>
            </a:r>
            <a:r>
              <a:rPr lang="ru-RU" sz="2400" dirty="0" smtClean="0"/>
              <a:t>, </a:t>
            </a:r>
            <a:r>
              <a:rPr lang="ru-RU" sz="2400" dirty="0"/>
              <a:t>или даже </a:t>
            </a:r>
            <a:r>
              <a:rPr lang="ru-RU" sz="2400" dirty="0" smtClean="0"/>
              <a:t>элиминировался </a:t>
            </a:r>
            <a:r>
              <a:rPr lang="ru-RU" sz="2400" dirty="0"/>
              <a:t>до начала </a:t>
            </a:r>
            <a:r>
              <a:rPr lang="ru-RU" sz="2400" dirty="0" smtClean="0"/>
              <a:t>голодовки.</a:t>
            </a:r>
            <a:endParaRPr lang="ru-RU" sz="2400" dirty="0"/>
          </a:p>
        </p:txBody>
      </p:sp>
      <p:pic>
        <p:nvPicPr>
          <p:cNvPr id="5" name="Рисунок 9"/>
          <p:cNvPicPr>
            <a:picLocks noChangeAspect="1"/>
          </p:cNvPicPr>
          <p:nvPr/>
        </p:nvPicPr>
        <p:blipFill>
          <a:blip r:embed="rId4">
            <a:extLst>
              <a:ext uri="{28A0092B-C50C-407E-A947-70E740481C1C}">
                <a14:useLocalDpi xmlns:a14="http://schemas.microsoft.com/office/drawing/2010/main" val="0"/>
              </a:ext>
            </a:extLst>
          </a:blip>
          <a:srcRect l="10625" t="28493" r="79138" b="50652"/>
          <a:stretch>
            <a:fillRect/>
          </a:stretch>
        </p:blipFill>
        <p:spPr bwMode="auto">
          <a:xfrm>
            <a:off x="9917635" y="314968"/>
            <a:ext cx="1045550" cy="1286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54"/>
          <p:cNvSpPr>
            <a:spLocks noChangeArrowheads="1"/>
          </p:cNvSpPr>
          <p:nvPr/>
        </p:nvSpPr>
        <p:spPr bwMode="auto">
          <a:xfrm>
            <a:off x="9899275" y="1582301"/>
            <a:ext cx="1115755" cy="28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ru-RU" altLang="ru-RU" sz="1270">
                <a:solidFill>
                  <a:srgbClr val="A50021"/>
                </a:solidFill>
              </a:rPr>
              <a:t>В.В.Жерихин</a:t>
            </a:r>
          </a:p>
        </p:txBody>
      </p:sp>
      <p:pic>
        <p:nvPicPr>
          <p:cNvPr id="7" name="Рисунок 3"/>
          <p:cNvPicPr>
            <a:picLocks noChangeAspect="1"/>
          </p:cNvPicPr>
          <p:nvPr/>
        </p:nvPicPr>
        <p:blipFill>
          <a:blip r:embed="rId5">
            <a:extLst>
              <a:ext uri="{28A0092B-C50C-407E-A947-70E740481C1C}">
                <a14:useLocalDpi xmlns:a14="http://schemas.microsoft.com/office/drawing/2010/main" val="0"/>
              </a:ext>
            </a:extLst>
          </a:blip>
          <a:srcRect l="29919" t="47391" r="61812" b="36966"/>
          <a:stretch>
            <a:fillRect/>
          </a:stretch>
        </p:blipFill>
        <p:spPr bwMode="auto">
          <a:xfrm>
            <a:off x="8850483" y="317848"/>
            <a:ext cx="1067152" cy="1219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54"/>
          <p:cNvSpPr>
            <a:spLocks noChangeArrowheads="1"/>
          </p:cNvSpPr>
          <p:nvPr/>
        </p:nvSpPr>
        <p:spPr bwMode="auto">
          <a:xfrm>
            <a:off x="8933497" y="1601023"/>
            <a:ext cx="942374" cy="28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eaLnBrk="1" hangingPunct="1">
              <a:spcBef>
                <a:spcPct val="0"/>
              </a:spcBef>
              <a:buFontTx/>
              <a:buNone/>
            </a:pPr>
            <a:r>
              <a:rPr lang="ru-RU" altLang="ru-RU" sz="1270">
                <a:solidFill>
                  <a:srgbClr val="A50021"/>
                </a:solidFill>
              </a:rPr>
              <a:t>С.В.Мейен</a:t>
            </a:r>
          </a:p>
        </p:txBody>
      </p:sp>
      <p:graphicFrame>
        <p:nvGraphicFramePr>
          <p:cNvPr id="11" name="Object 2"/>
          <p:cNvGraphicFramePr>
            <a:graphicFrameLocks noChangeAspect="1"/>
          </p:cNvGraphicFramePr>
          <p:nvPr>
            <p:extLst>
              <p:ext uri="{D42A27DB-BD31-4B8C-83A1-F6EECF244321}">
                <p14:modId xmlns:p14="http://schemas.microsoft.com/office/powerpoint/2010/main" val="19839431"/>
              </p:ext>
            </p:extLst>
          </p:nvPr>
        </p:nvGraphicFramePr>
        <p:xfrm>
          <a:off x="4456992" y="6052143"/>
          <a:ext cx="6464300" cy="688975"/>
        </p:xfrm>
        <a:graphic>
          <a:graphicData uri="http://schemas.openxmlformats.org/presentationml/2006/ole">
            <mc:AlternateContent xmlns:mc="http://schemas.openxmlformats.org/markup-compatibility/2006">
              <mc:Choice xmlns:v="urn:schemas-microsoft-com:vml" Requires="v">
                <p:oleObj spid="_x0000_s4284" name="Equation" r:id="rId6" imgW="4025900" imgH="419100" progId="Equation.DSMT4">
                  <p:embed/>
                </p:oleObj>
              </mc:Choice>
              <mc:Fallback>
                <p:oleObj name="Equation" r:id="rId6" imgW="4025900" imgH="4191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6992" y="6052143"/>
                        <a:ext cx="6464300" cy="688975"/>
                      </a:xfrm>
                      <a:prstGeom prst="rect">
                        <a:avLst/>
                      </a:prstGeom>
                      <a:solidFill>
                        <a:srgbClr val="99CCFF">
                          <a:alpha val="30000"/>
                        </a:srgbClr>
                      </a:solidFill>
                      <a:ln w="57150" cmpd="thinThick">
                        <a:solidFill>
                          <a:srgbClr val="3366FF"/>
                        </a:solidFill>
                        <a:miter lim="800000"/>
                        <a:headEnd/>
                        <a:tailEnd/>
                      </a:ln>
                    </p:spPr>
                  </p:pic>
                </p:oleObj>
              </mc:Fallback>
            </mc:AlternateContent>
          </a:graphicData>
        </a:graphic>
      </p:graphicFrame>
      <p:sp>
        <p:nvSpPr>
          <p:cNvPr id="12" name="TextBox 7"/>
          <p:cNvSpPr txBox="1">
            <a:spLocks noChangeArrowheads="1"/>
          </p:cNvSpPr>
          <p:nvPr/>
        </p:nvSpPr>
        <p:spPr bwMode="auto">
          <a:xfrm>
            <a:off x="6681155" y="5663757"/>
            <a:ext cx="4333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ru-RU" altLang="ru-RU" dirty="0"/>
              <a:t>Компенсаторное питание</a:t>
            </a:r>
          </a:p>
        </p:txBody>
      </p:sp>
      <p:sp>
        <p:nvSpPr>
          <p:cNvPr id="2" name="Прямоугольник 1"/>
          <p:cNvSpPr/>
          <p:nvPr/>
        </p:nvSpPr>
        <p:spPr>
          <a:xfrm>
            <a:off x="-3169920" y="819303"/>
            <a:ext cx="2849880" cy="4524315"/>
          </a:xfrm>
          <a:prstGeom prst="rect">
            <a:avLst/>
          </a:prstGeom>
        </p:spPr>
        <p:txBody>
          <a:bodyPr wrap="square">
            <a:spAutoFit/>
          </a:bodyPr>
          <a:lstStyle/>
          <a:p>
            <a:r>
              <a:rPr lang="ru-RU" dirty="0"/>
              <a:t>"Экваториальная помпа" (термин принадлежит Ф. </a:t>
            </a:r>
            <a:r>
              <a:rPr lang="ru-RU" dirty="0" err="1"/>
              <a:t>Дарлингтону</a:t>
            </a:r>
            <a:r>
              <a:rPr lang="ru-RU" dirty="0"/>
              <a:t>) предполагает, что в тропических экосистемах с их стабильной средой и высоким разнообразием идет постоянное и наиболее активное формообразование. При этом реликты "выдавливаются" (помпа!) и на север, и на юг, за счет конкуренции со стороны более молодых, продвинутых таксонов.</a:t>
            </a:r>
          </a:p>
        </p:txBody>
      </p:sp>
      <p:sp>
        <p:nvSpPr>
          <p:cNvPr id="4" name="Номер слайда 3"/>
          <p:cNvSpPr>
            <a:spLocks noGrp="1"/>
          </p:cNvSpPr>
          <p:nvPr>
            <p:ph type="sldNum" sz="quarter" idx="12"/>
          </p:nvPr>
        </p:nvSpPr>
        <p:spPr/>
        <p:txBody>
          <a:bodyPr/>
          <a:lstStyle/>
          <a:p>
            <a:fld id="{95130943-35C6-43B0-A15C-71C50BA984F4}" type="slidenum">
              <a:rPr lang="ru-RU" smtClean="0"/>
              <a:t>17</a:t>
            </a:fld>
            <a:endParaRPr lang="ru-RU"/>
          </a:p>
        </p:txBody>
      </p:sp>
      <p:sp>
        <p:nvSpPr>
          <p:cNvPr id="13" name="Прямоугольник 12"/>
          <p:cNvSpPr/>
          <p:nvPr/>
        </p:nvSpPr>
        <p:spPr>
          <a:xfrm>
            <a:off x="316525" y="6033184"/>
            <a:ext cx="3707959" cy="646331"/>
          </a:xfrm>
          <a:prstGeom prst="rect">
            <a:avLst/>
          </a:prstGeom>
        </p:spPr>
        <p:txBody>
          <a:bodyPr wrap="square">
            <a:spAutoFit/>
          </a:bodyPr>
          <a:lstStyle/>
          <a:p>
            <a:pPr>
              <a:defRPr/>
            </a:pPr>
            <a:r>
              <a:rPr lang="en-US" altLang="ru-RU" dirty="0" smtClean="0">
                <a:solidFill>
                  <a:prstClr val="black"/>
                </a:solidFill>
                <a:latin typeface="Century Gothic" panose="020B0502020202020204"/>
              </a:rPr>
              <a:t>Klimenko </a:t>
            </a:r>
            <a:r>
              <a:rPr lang="en-US" altLang="ru-RU" dirty="0">
                <a:solidFill>
                  <a:prstClr val="black"/>
                </a:solidFill>
                <a:latin typeface="Century Gothic" panose="020B0502020202020204"/>
              </a:rPr>
              <a:t>et al</a:t>
            </a:r>
            <a:r>
              <a:rPr lang="en-US" altLang="ru-RU" dirty="0" smtClean="0">
                <a:solidFill>
                  <a:prstClr val="black"/>
                </a:solidFill>
                <a:latin typeface="Century Gothic" panose="020B0502020202020204"/>
              </a:rPr>
              <a:t>.</a:t>
            </a:r>
            <a:r>
              <a:rPr lang="en-US" altLang="ru-RU" dirty="0" smtClean="0">
                <a:solidFill>
                  <a:srgbClr val="000099"/>
                </a:solidFill>
                <a:latin typeface="Century Gothic" panose="020B0502020202020204"/>
              </a:rPr>
              <a:t>, </a:t>
            </a:r>
            <a:r>
              <a:rPr lang="en-US" altLang="ru-RU" dirty="0">
                <a:latin typeface="Century Gothic" panose="020B0502020202020204"/>
              </a:rPr>
              <a:t>BMC Evolutionary Biology</a:t>
            </a:r>
            <a:r>
              <a:rPr lang="ru-RU" altLang="ru-RU" dirty="0">
                <a:latin typeface="Century Gothic" panose="020B0502020202020204"/>
              </a:rPr>
              <a:t>,</a:t>
            </a:r>
            <a:r>
              <a:rPr lang="en-US" altLang="ru-RU" dirty="0">
                <a:solidFill>
                  <a:srgbClr val="000099"/>
                </a:solidFill>
                <a:latin typeface="Century Gothic" panose="020B0502020202020204"/>
              </a:rPr>
              <a:t> </a:t>
            </a:r>
            <a:r>
              <a:rPr lang="en-US" dirty="0" smtClean="0">
                <a:solidFill>
                  <a:prstClr val="black"/>
                </a:solidFill>
                <a:latin typeface="Century Gothic" panose="020B0502020202020204"/>
              </a:rPr>
              <a:t>201</a:t>
            </a:r>
            <a:r>
              <a:rPr lang="ru-RU" dirty="0" smtClean="0">
                <a:solidFill>
                  <a:prstClr val="black"/>
                </a:solidFill>
                <a:latin typeface="Century Gothic" panose="020B0502020202020204"/>
              </a:rPr>
              <a:t>5</a:t>
            </a:r>
            <a:endParaRPr lang="en-US" dirty="0" smtClean="0">
              <a:solidFill>
                <a:prstClr val="black"/>
              </a:solidFill>
              <a:latin typeface="Century Gothic" panose="020B0502020202020204"/>
            </a:endParaRPr>
          </a:p>
        </p:txBody>
      </p:sp>
    </p:spTree>
    <p:extLst>
      <p:ext uri="{BB962C8B-B14F-4D97-AF65-F5344CB8AC3E}">
        <p14:creationId xmlns:p14="http://schemas.microsoft.com/office/powerpoint/2010/main" val="6300242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1425" y="500632"/>
            <a:ext cx="7807060" cy="850049"/>
          </a:xfrm>
        </p:spPr>
        <p:txBody>
          <a:bodyPr>
            <a:normAutofit/>
          </a:bodyPr>
          <a:lstStyle/>
          <a:p>
            <a:r>
              <a:rPr lang="ru-RU" sz="4000" dirty="0" err="1"/>
              <a:t>Некомпенсаторные</a:t>
            </a:r>
            <a:r>
              <a:rPr lang="ru-RU" sz="4000" dirty="0"/>
              <a:t> </a:t>
            </a:r>
            <a:r>
              <a:rPr lang="ru-RU" sz="4000" dirty="0" smtClean="0"/>
              <a:t>системы</a:t>
            </a:r>
            <a:endParaRPr lang="ru-RU" sz="4000" dirty="0"/>
          </a:p>
        </p:txBody>
      </p:sp>
      <p:sp>
        <p:nvSpPr>
          <p:cNvPr id="11" name="Объект 2"/>
          <p:cNvSpPr txBox="1">
            <a:spLocks/>
          </p:cNvSpPr>
          <p:nvPr/>
        </p:nvSpPr>
        <p:spPr bwMode="auto">
          <a:xfrm>
            <a:off x="8043274" y="3593395"/>
            <a:ext cx="2743878" cy="13462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8289" rIns="0" bIns="0" numCol="1" anchor="t" anchorCtr="0" compatLnSpc="1">
            <a:prstTxWarp prst="textNoShape">
              <a:avLst/>
            </a:prstTxWarp>
          </a:bodyPr>
          <a:lstStyle>
            <a:lvl1pPr marL="342900" indent="-342900" algn="l" defTabSz="449263" rtl="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fontAlgn="base" hangingPunct="0">
              <a:lnSpc>
                <a:spcPct val="95000"/>
              </a:lnSpc>
              <a:spcBef>
                <a:spcPct val="0"/>
              </a:spcBef>
              <a:spcAft>
                <a:spcPts val="1138"/>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fontAlgn="base" hangingPunct="0">
              <a:lnSpc>
                <a:spcPct val="95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fontAlgn="base" hangingPunct="0">
              <a:lnSpc>
                <a:spcPct val="95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fontAlgn="base" hangingPunct="0">
              <a:lnSpc>
                <a:spcPct val="95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ru-RU" sz="2000" dirty="0" smtClean="0">
                <a:solidFill>
                  <a:schemeClr val="tx1">
                    <a:lumMod val="75000"/>
                    <a:lumOff val="25000"/>
                  </a:schemeClr>
                </a:solidFill>
              </a:rPr>
              <a:t>Хемотаксис </a:t>
            </a:r>
            <a:r>
              <a:rPr lang="ru-RU" sz="2000" dirty="0">
                <a:solidFill>
                  <a:schemeClr val="tx1">
                    <a:lumMod val="75000"/>
                    <a:lumOff val="25000"/>
                  </a:schemeClr>
                </a:solidFill>
              </a:rPr>
              <a:t>радикально меняет </a:t>
            </a:r>
            <a:r>
              <a:rPr lang="ru-RU" sz="2000" dirty="0" smtClean="0">
                <a:solidFill>
                  <a:schemeClr val="tx1">
                    <a:lumMod val="75000"/>
                    <a:lumOff val="25000"/>
                  </a:schemeClr>
                </a:solidFill>
              </a:rPr>
              <a:t>сценарий развития сообщества</a:t>
            </a:r>
            <a:endParaRPr lang="ru-RU" sz="2000" dirty="0">
              <a:solidFill>
                <a:schemeClr val="tx1">
                  <a:lumMod val="75000"/>
                  <a:lumOff val="25000"/>
                </a:schemeClr>
              </a:solidFill>
            </a:endParaRPr>
          </a:p>
        </p:txBody>
      </p:sp>
      <p:sp>
        <p:nvSpPr>
          <p:cNvPr id="14" name="Объект 2"/>
          <p:cNvSpPr txBox="1">
            <a:spLocks/>
          </p:cNvSpPr>
          <p:nvPr/>
        </p:nvSpPr>
        <p:spPr>
          <a:xfrm>
            <a:off x="737031" y="1528003"/>
            <a:ext cx="2337558" cy="326622"/>
          </a:xfrm>
          <a:prstGeom prst="rect">
            <a:avLst/>
          </a:prstGeom>
        </p:spPr>
        <p:txBody>
          <a:bodyPr vert="horz" lIns="82953" tIns="41476" rIns="82953" bIns="41476" rtlCol="0">
            <a:noAutofit/>
          </a:bodyPr>
          <a:lst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a:lstStyle>
          <a:p>
            <a:pPr fontAlgn="auto">
              <a:lnSpc>
                <a:spcPct val="100000"/>
              </a:lnSpc>
            </a:pPr>
            <a:r>
              <a:rPr lang="ru-RU" sz="2000" dirty="0"/>
              <a:t>Без хемотаксиса</a:t>
            </a:r>
          </a:p>
        </p:txBody>
      </p:sp>
      <p:sp>
        <p:nvSpPr>
          <p:cNvPr id="16" name="Объект 2"/>
          <p:cNvSpPr txBox="1">
            <a:spLocks/>
          </p:cNvSpPr>
          <p:nvPr/>
        </p:nvSpPr>
        <p:spPr>
          <a:xfrm>
            <a:off x="8043273" y="1528003"/>
            <a:ext cx="2405140" cy="443553"/>
          </a:xfrm>
          <a:prstGeom prst="rect">
            <a:avLst/>
          </a:prstGeom>
        </p:spPr>
        <p:txBody>
          <a:bodyPr vert="horz" lIns="82953" tIns="41476" rIns="82953" bIns="41476" rtlCol="0">
            <a:noAutofit/>
          </a:bodyPr>
          <a:lst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a:lstStyle>
          <a:p>
            <a:pPr fontAlgn="auto">
              <a:lnSpc>
                <a:spcPct val="100000"/>
              </a:lnSpc>
            </a:pPr>
            <a:r>
              <a:rPr lang="ru-RU" sz="2000" dirty="0"/>
              <a:t>С хемотаксисом</a:t>
            </a:r>
          </a:p>
        </p:txBody>
      </p:sp>
      <p:cxnSp>
        <p:nvCxnSpPr>
          <p:cNvPr id="6" name="Прямая со стрелкой 5"/>
          <p:cNvCxnSpPr>
            <a:stCxn id="19" idx="1"/>
          </p:cNvCxnSpPr>
          <p:nvPr/>
        </p:nvCxnSpPr>
        <p:spPr>
          <a:xfrm flipH="1" flipV="1">
            <a:off x="6136270" y="2660386"/>
            <a:ext cx="1907003" cy="2282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19" idx="1"/>
            <a:endCxn id="31" idx="3"/>
          </p:cNvCxnSpPr>
          <p:nvPr/>
        </p:nvCxnSpPr>
        <p:spPr>
          <a:xfrm flipH="1">
            <a:off x="6074740" y="2888637"/>
            <a:ext cx="1968533" cy="8832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a:stCxn id="21" idx="1"/>
          </p:cNvCxnSpPr>
          <p:nvPr/>
        </p:nvCxnSpPr>
        <p:spPr>
          <a:xfrm flipH="1">
            <a:off x="6074740" y="5434022"/>
            <a:ext cx="1776795" cy="380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573670" y="3372346"/>
            <a:ext cx="2933368" cy="1015663"/>
          </a:xfrm>
          <a:prstGeom prst="rect">
            <a:avLst/>
          </a:prstGeom>
        </p:spPr>
        <p:txBody>
          <a:bodyPr wrap="square">
            <a:spAutoFit/>
          </a:bodyPr>
          <a:lstStyle/>
          <a:p>
            <a:r>
              <a:rPr lang="ru-RU" sz="2000" dirty="0">
                <a:solidFill>
                  <a:schemeClr val="tx1">
                    <a:lumMod val="75000"/>
                    <a:lumOff val="25000"/>
                  </a:schemeClr>
                </a:solidFill>
              </a:rPr>
              <a:t>Ситуация без хемотаксиса аналогична предыдущему случаю</a:t>
            </a:r>
          </a:p>
        </p:txBody>
      </p:sp>
      <p:sp>
        <p:nvSpPr>
          <p:cNvPr id="17" name="Номер слайда 16"/>
          <p:cNvSpPr>
            <a:spLocks noGrp="1"/>
          </p:cNvSpPr>
          <p:nvPr>
            <p:ph type="sldNum" sz="quarter" idx="12"/>
          </p:nvPr>
        </p:nvSpPr>
        <p:spPr/>
        <p:txBody>
          <a:bodyPr/>
          <a:lstStyle/>
          <a:p>
            <a:fld id="{95130943-35C6-43B0-A15C-71C50BA984F4}" type="slidenum">
              <a:rPr lang="ru-RU" smtClean="0"/>
              <a:t>18</a:t>
            </a:fld>
            <a:endParaRPr lang="ru-RU"/>
          </a:p>
        </p:txBody>
      </p:sp>
      <p:sp>
        <p:nvSpPr>
          <p:cNvPr id="20" name="Прямоугольник 19"/>
          <p:cNvSpPr/>
          <p:nvPr/>
        </p:nvSpPr>
        <p:spPr>
          <a:xfrm>
            <a:off x="2847039" y="6369635"/>
            <a:ext cx="4868210" cy="338554"/>
          </a:xfrm>
          <a:prstGeom prst="rect">
            <a:avLst/>
          </a:prstGeom>
        </p:spPr>
        <p:txBody>
          <a:bodyPr wrap="square">
            <a:spAutoFit/>
          </a:bodyPr>
          <a:lstStyle/>
          <a:p>
            <a:pPr>
              <a:defRPr/>
            </a:pPr>
            <a:r>
              <a:rPr lang="en-US" altLang="ru-RU" sz="1600" dirty="0" smtClean="0">
                <a:solidFill>
                  <a:prstClr val="black"/>
                </a:solidFill>
                <a:latin typeface="Century Gothic" panose="020B0502020202020204"/>
              </a:rPr>
              <a:t>Klimenko </a:t>
            </a:r>
            <a:r>
              <a:rPr lang="en-US" altLang="ru-RU" sz="1600" dirty="0">
                <a:solidFill>
                  <a:prstClr val="black"/>
                </a:solidFill>
                <a:latin typeface="Century Gothic" panose="020B0502020202020204"/>
              </a:rPr>
              <a:t>et al</a:t>
            </a:r>
            <a:r>
              <a:rPr lang="en-US" altLang="ru-RU" sz="1600" dirty="0" smtClean="0">
                <a:solidFill>
                  <a:prstClr val="black"/>
                </a:solidFill>
                <a:latin typeface="Century Gothic" panose="020B0502020202020204"/>
              </a:rPr>
              <a:t>.</a:t>
            </a:r>
            <a:r>
              <a:rPr lang="en-US" altLang="ru-RU" sz="1600" dirty="0" smtClean="0">
                <a:solidFill>
                  <a:srgbClr val="000099"/>
                </a:solidFill>
                <a:latin typeface="Century Gothic" panose="020B0502020202020204"/>
              </a:rPr>
              <a:t>, </a:t>
            </a:r>
            <a:r>
              <a:rPr lang="en-US" altLang="ru-RU" sz="1600" dirty="0">
                <a:latin typeface="Century Gothic" panose="020B0502020202020204"/>
              </a:rPr>
              <a:t>BMC Evolutionary Biology</a:t>
            </a:r>
            <a:r>
              <a:rPr lang="ru-RU" altLang="ru-RU" sz="1600" dirty="0">
                <a:latin typeface="Century Gothic" panose="020B0502020202020204"/>
              </a:rPr>
              <a:t>,</a:t>
            </a:r>
            <a:r>
              <a:rPr lang="en-US" altLang="ru-RU" sz="1600" dirty="0">
                <a:solidFill>
                  <a:srgbClr val="000099"/>
                </a:solidFill>
                <a:latin typeface="Century Gothic" panose="020B0502020202020204"/>
              </a:rPr>
              <a:t> </a:t>
            </a:r>
            <a:r>
              <a:rPr lang="en-US" sz="1600" dirty="0" smtClean="0">
                <a:solidFill>
                  <a:prstClr val="black"/>
                </a:solidFill>
                <a:latin typeface="Century Gothic" panose="020B0502020202020204"/>
              </a:rPr>
              <a:t>201</a:t>
            </a:r>
            <a:r>
              <a:rPr lang="ru-RU" sz="1600" dirty="0" smtClean="0">
                <a:solidFill>
                  <a:prstClr val="black"/>
                </a:solidFill>
                <a:latin typeface="Century Gothic" panose="020B0502020202020204"/>
              </a:rPr>
              <a:t>5</a:t>
            </a:r>
            <a:endParaRPr lang="en-US" sz="1600" dirty="0" smtClean="0">
              <a:solidFill>
                <a:prstClr val="black"/>
              </a:solidFill>
              <a:latin typeface="Century Gothic" panose="020B0502020202020204"/>
            </a:endParaRPr>
          </a:p>
        </p:txBody>
      </p:sp>
      <p:pic>
        <p:nvPicPr>
          <p:cNvPr id="19" name="Рисунок 18"/>
          <p:cNvPicPr>
            <a:picLocks noChangeAspect="1"/>
          </p:cNvPicPr>
          <p:nvPr/>
        </p:nvPicPr>
        <p:blipFill>
          <a:blip r:embed="rId3"/>
          <a:stretch>
            <a:fillRect/>
          </a:stretch>
        </p:blipFill>
        <p:spPr>
          <a:xfrm>
            <a:off x="8043273" y="2340949"/>
            <a:ext cx="1419225" cy="1095375"/>
          </a:xfrm>
          <a:prstGeom prst="rect">
            <a:avLst/>
          </a:prstGeom>
        </p:spPr>
      </p:pic>
      <p:pic>
        <p:nvPicPr>
          <p:cNvPr id="21" name="Рисунок 20"/>
          <p:cNvPicPr>
            <a:picLocks noChangeAspect="1"/>
          </p:cNvPicPr>
          <p:nvPr/>
        </p:nvPicPr>
        <p:blipFill>
          <a:blip r:embed="rId4"/>
          <a:stretch>
            <a:fillRect/>
          </a:stretch>
        </p:blipFill>
        <p:spPr>
          <a:xfrm>
            <a:off x="7851535" y="4852997"/>
            <a:ext cx="2266950" cy="1162050"/>
          </a:xfrm>
          <a:prstGeom prst="rect">
            <a:avLst/>
          </a:prstGeom>
        </p:spPr>
      </p:pic>
      <p:pic>
        <p:nvPicPr>
          <p:cNvPr id="23" name="Рисунок 22"/>
          <p:cNvPicPr>
            <a:picLocks noChangeAspect="1"/>
          </p:cNvPicPr>
          <p:nvPr/>
        </p:nvPicPr>
        <p:blipFill>
          <a:blip r:embed="rId5"/>
          <a:stretch>
            <a:fillRect/>
          </a:stretch>
        </p:blipFill>
        <p:spPr>
          <a:xfrm>
            <a:off x="573670" y="2150799"/>
            <a:ext cx="2781300" cy="1019175"/>
          </a:xfrm>
          <a:prstGeom prst="rect">
            <a:avLst/>
          </a:prstGeom>
        </p:spPr>
      </p:pic>
      <p:pic>
        <p:nvPicPr>
          <p:cNvPr id="24" name="Рисунок 23"/>
          <p:cNvPicPr>
            <a:picLocks noChangeAspect="1"/>
          </p:cNvPicPr>
          <p:nvPr/>
        </p:nvPicPr>
        <p:blipFill>
          <a:blip r:embed="rId6"/>
          <a:stretch>
            <a:fillRect/>
          </a:stretch>
        </p:blipFill>
        <p:spPr>
          <a:xfrm>
            <a:off x="430795" y="4581826"/>
            <a:ext cx="2924175" cy="1400175"/>
          </a:xfrm>
          <a:prstGeom prst="rect">
            <a:avLst/>
          </a:prstGeom>
        </p:spPr>
      </p:pic>
      <p:cxnSp>
        <p:nvCxnSpPr>
          <p:cNvPr id="25" name="Прямая со стрелкой 24"/>
          <p:cNvCxnSpPr>
            <a:stCxn id="23" idx="3"/>
            <a:endCxn id="32" idx="1"/>
          </p:cNvCxnSpPr>
          <p:nvPr/>
        </p:nvCxnSpPr>
        <p:spPr>
          <a:xfrm flipV="1">
            <a:off x="3354970" y="2660386"/>
            <a:ext cx="1503108" cy="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stCxn id="24" idx="3"/>
            <a:endCxn id="34" idx="1"/>
          </p:cNvCxnSpPr>
          <p:nvPr/>
        </p:nvCxnSpPr>
        <p:spPr>
          <a:xfrm>
            <a:off x="3354970" y="5281914"/>
            <a:ext cx="1309916" cy="1901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Рисунок 30"/>
          <p:cNvPicPr>
            <a:picLocks noChangeAspect="1"/>
          </p:cNvPicPr>
          <p:nvPr/>
        </p:nvPicPr>
        <p:blipFill>
          <a:blip r:embed="rId7"/>
          <a:stretch>
            <a:fillRect/>
          </a:stretch>
        </p:blipFill>
        <p:spPr>
          <a:xfrm>
            <a:off x="5131765" y="1528716"/>
            <a:ext cx="942975" cy="4486275"/>
          </a:xfrm>
          <a:prstGeom prst="rect">
            <a:avLst/>
          </a:prstGeom>
        </p:spPr>
      </p:pic>
      <p:sp>
        <p:nvSpPr>
          <p:cNvPr id="32" name="Прямоугольник 31"/>
          <p:cNvSpPr/>
          <p:nvPr/>
        </p:nvSpPr>
        <p:spPr>
          <a:xfrm>
            <a:off x="4858078" y="2398776"/>
            <a:ext cx="479978" cy="523220"/>
          </a:xfrm>
          <a:prstGeom prst="rect">
            <a:avLst/>
          </a:prstGeom>
        </p:spPr>
        <p:txBody>
          <a:bodyPr wrap="square">
            <a:spAutoFit/>
          </a:bodyPr>
          <a:lstStyle/>
          <a:p>
            <a:r>
              <a:rPr lang="ru-RU" sz="2800" dirty="0" smtClean="0">
                <a:solidFill>
                  <a:schemeClr val="tx1">
                    <a:lumMod val="75000"/>
                    <a:lumOff val="25000"/>
                  </a:schemeClr>
                </a:solidFill>
              </a:rPr>
              <a:t>1</a:t>
            </a:r>
            <a:endParaRPr lang="ru-RU" sz="2800" dirty="0">
              <a:solidFill>
                <a:schemeClr val="tx1">
                  <a:lumMod val="75000"/>
                  <a:lumOff val="25000"/>
                </a:schemeClr>
              </a:solidFill>
            </a:endParaRPr>
          </a:p>
        </p:txBody>
      </p:sp>
      <p:sp>
        <p:nvSpPr>
          <p:cNvPr id="33" name="Прямоугольник 32"/>
          <p:cNvSpPr/>
          <p:nvPr/>
        </p:nvSpPr>
        <p:spPr>
          <a:xfrm>
            <a:off x="4891776" y="3792056"/>
            <a:ext cx="479978" cy="523220"/>
          </a:xfrm>
          <a:prstGeom prst="rect">
            <a:avLst/>
          </a:prstGeom>
        </p:spPr>
        <p:txBody>
          <a:bodyPr wrap="square">
            <a:spAutoFit/>
          </a:bodyPr>
          <a:lstStyle/>
          <a:p>
            <a:r>
              <a:rPr lang="ru-RU" sz="2800" dirty="0">
                <a:solidFill>
                  <a:schemeClr val="tx1">
                    <a:lumMod val="75000"/>
                    <a:lumOff val="25000"/>
                  </a:schemeClr>
                </a:solidFill>
              </a:rPr>
              <a:t>5</a:t>
            </a:r>
          </a:p>
        </p:txBody>
      </p:sp>
      <p:sp>
        <p:nvSpPr>
          <p:cNvPr id="34" name="Прямоугольник 33"/>
          <p:cNvSpPr/>
          <p:nvPr/>
        </p:nvSpPr>
        <p:spPr>
          <a:xfrm>
            <a:off x="4664886" y="5210431"/>
            <a:ext cx="673170" cy="523220"/>
          </a:xfrm>
          <a:prstGeom prst="rect">
            <a:avLst/>
          </a:prstGeom>
        </p:spPr>
        <p:txBody>
          <a:bodyPr wrap="square">
            <a:spAutoFit/>
          </a:bodyPr>
          <a:lstStyle/>
          <a:p>
            <a:r>
              <a:rPr lang="ru-RU" sz="2800" dirty="0" smtClean="0">
                <a:solidFill>
                  <a:schemeClr val="tx1">
                    <a:lumMod val="75000"/>
                    <a:lumOff val="25000"/>
                  </a:schemeClr>
                </a:solidFill>
              </a:rPr>
              <a:t>10</a:t>
            </a:r>
            <a:endParaRPr lang="ru-RU" sz="2800" dirty="0">
              <a:solidFill>
                <a:schemeClr val="tx1">
                  <a:lumMod val="75000"/>
                  <a:lumOff val="25000"/>
                </a:schemeClr>
              </a:solidFill>
            </a:endParaRPr>
          </a:p>
        </p:txBody>
      </p:sp>
      <p:cxnSp>
        <p:nvCxnSpPr>
          <p:cNvPr id="35" name="Прямая со стрелкой 34"/>
          <p:cNvCxnSpPr>
            <a:stCxn id="24" idx="3"/>
            <a:endCxn id="33" idx="1"/>
          </p:cNvCxnSpPr>
          <p:nvPr/>
        </p:nvCxnSpPr>
        <p:spPr>
          <a:xfrm flipV="1">
            <a:off x="3354970" y="4053666"/>
            <a:ext cx="1536806" cy="1228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74783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9745" y="905451"/>
            <a:ext cx="11881773" cy="3524882"/>
          </a:xfrm>
        </p:spPr>
        <p:txBody>
          <a:bodyPr>
            <a:noAutofit/>
          </a:bodyPr>
          <a:lstStyle/>
          <a:p>
            <a:pPr marL="414772" indent="-414772" algn="just">
              <a:buFont typeface="+mj-lt"/>
              <a:buAutoNum type="arabicPeriod"/>
            </a:pPr>
            <a:r>
              <a:rPr lang="ru-RU" sz="2676" dirty="0" err="1"/>
              <a:t>Некомпенсаторное</a:t>
            </a:r>
            <a:r>
              <a:rPr lang="ru-RU" sz="2676" dirty="0"/>
              <a:t> трофическое кольцо – это набор </a:t>
            </a:r>
            <a:r>
              <a:rPr lang="ru-RU" sz="2676" i="1" dirty="0">
                <a:solidFill>
                  <a:srgbClr val="C00000"/>
                </a:solidFill>
              </a:rPr>
              <a:t>узкоспециализированных</a:t>
            </a:r>
            <a:r>
              <a:rPr lang="ru-RU" sz="2676" dirty="0">
                <a:solidFill>
                  <a:srgbClr val="C00000"/>
                </a:solidFill>
              </a:rPr>
              <a:t> </a:t>
            </a:r>
            <a:r>
              <a:rPr lang="ru-RU" sz="2676" dirty="0" err="1"/>
              <a:t>симбиотрофных</a:t>
            </a:r>
            <a:r>
              <a:rPr lang="ru-RU" sz="2676" dirty="0"/>
              <a:t> популяций</a:t>
            </a:r>
          </a:p>
          <a:p>
            <a:pPr marL="414772" indent="-414772" algn="just">
              <a:buFont typeface="+mj-lt"/>
              <a:buAutoNum type="arabicPeriod"/>
            </a:pPr>
            <a:r>
              <a:rPr lang="ru-RU" sz="2676" dirty="0"/>
              <a:t>Горизонтальный перенос генов и активные миграции способствуют появлению </a:t>
            </a:r>
            <a:r>
              <a:rPr lang="ru-RU" sz="2676" i="1" dirty="0" err="1">
                <a:solidFill>
                  <a:srgbClr val="C00000"/>
                </a:solidFill>
              </a:rPr>
              <a:t>высококонкурентных</a:t>
            </a:r>
            <a:r>
              <a:rPr lang="ru-RU" sz="2676" dirty="0">
                <a:solidFill>
                  <a:srgbClr val="C00000"/>
                </a:solidFill>
              </a:rPr>
              <a:t> </a:t>
            </a:r>
            <a:r>
              <a:rPr lang="ru-RU" sz="2676" dirty="0"/>
              <a:t>видов</a:t>
            </a:r>
            <a:r>
              <a:rPr lang="en-US" sz="2676" dirty="0"/>
              <a:t> </a:t>
            </a:r>
            <a:r>
              <a:rPr lang="ru-RU" sz="2676" dirty="0"/>
              <a:t>с более широкой </a:t>
            </a:r>
            <a:r>
              <a:rPr lang="ru-RU" sz="2676" dirty="0" smtClean="0"/>
              <a:t>ресурсной базой</a:t>
            </a:r>
            <a:endParaRPr lang="ru-RU" sz="2676" dirty="0"/>
          </a:p>
          <a:p>
            <a:pPr marL="414772" indent="-414772" algn="just">
              <a:buFont typeface="+mj-lt"/>
              <a:buAutoNum type="arabicPeriod"/>
            </a:pPr>
            <a:r>
              <a:rPr lang="ru-RU" sz="2676" dirty="0"/>
              <a:t>Инвазия и/или появление этих видов </a:t>
            </a:r>
            <a:r>
              <a:rPr lang="ru-RU" sz="2676" dirty="0" smtClean="0"/>
              <a:t>способно </a:t>
            </a:r>
            <a:r>
              <a:rPr lang="ru-RU" sz="2676" dirty="0"/>
              <a:t>дестабилизировать сложившееся сообщество </a:t>
            </a:r>
            <a:r>
              <a:rPr lang="ru-RU" sz="2676" i="1" dirty="0">
                <a:solidFill>
                  <a:srgbClr val="C00000"/>
                </a:solidFill>
              </a:rPr>
              <a:t>задолго до наступившей голодовки</a:t>
            </a:r>
            <a:r>
              <a:rPr lang="ru-RU" sz="2676" dirty="0"/>
              <a:t>, что </a:t>
            </a:r>
            <a:r>
              <a:rPr lang="ru-RU" sz="2676" dirty="0" smtClean="0"/>
              <a:t>приводит </a:t>
            </a:r>
            <a:r>
              <a:rPr lang="ru-RU" sz="2676" dirty="0"/>
              <a:t>к </a:t>
            </a:r>
            <a:r>
              <a:rPr lang="ru-RU" sz="2676" i="1" dirty="0">
                <a:solidFill>
                  <a:srgbClr val="C00000"/>
                </a:solidFill>
              </a:rPr>
              <a:t>труднопредсказуемым</a:t>
            </a:r>
            <a:r>
              <a:rPr lang="ru-RU" sz="2676" i="1" dirty="0"/>
              <a:t> </a:t>
            </a:r>
            <a:r>
              <a:rPr lang="ru-RU" sz="2676" dirty="0"/>
              <a:t>(в том числе и для этих видов) </a:t>
            </a:r>
            <a:r>
              <a:rPr lang="ru-RU" sz="2676" dirty="0" smtClean="0"/>
              <a:t>последствиям</a:t>
            </a:r>
            <a:endParaRPr lang="ru-RU" sz="2676" dirty="0"/>
          </a:p>
        </p:txBody>
      </p:sp>
      <p:graphicFrame>
        <p:nvGraphicFramePr>
          <p:cNvPr id="5" name="Object 3"/>
          <p:cNvGraphicFramePr>
            <a:graphicFrameLocks noChangeAspect="1"/>
          </p:cNvGraphicFramePr>
          <p:nvPr>
            <p:extLst>
              <p:ext uri="{D42A27DB-BD31-4B8C-83A1-F6EECF244321}">
                <p14:modId xmlns:p14="http://schemas.microsoft.com/office/powerpoint/2010/main" val="198883872"/>
              </p:ext>
            </p:extLst>
          </p:nvPr>
        </p:nvGraphicFramePr>
        <p:xfrm>
          <a:off x="5510706" y="5006975"/>
          <a:ext cx="6500812" cy="1714500"/>
        </p:xfrm>
        <a:graphic>
          <a:graphicData uri="http://schemas.openxmlformats.org/presentationml/2006/ole">
            <mc:AlternateContent xmlns:mc="http://schemas.openxmlformats.org/markup-compatibility/2006">
              <mc:Choice xmlns:v="urn:schemas-microsoft-com:vml" Requires="v">
                <p:oleObj spid="_x0000_s2257" name="Equation" r:id="rId4" imgW="5194080" imgH="1371600" progId="Equation.DSMT4">
                  <p:embed/>
                </p:oleObj>
              </mc:Choice>
              <mc:Fallback>
                <p:oleObj name="Equation" r:id="rId4" imgW="5194080" imgH="13716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0706" y="5006975"/>
                        <a:ext cx="6500812" cy="1714500"/>
                      </a:xfrm>
                      <a:prstGeom prst="rect">
                        <a:avLst/>
                      </a:prstGeom>
                      <a:solidFill>
                        <a:srgbClr val="CCFFCC"/>
                      </a:solidFill>
                      <a:ln w="38100" cmpd="dbl">
                        <a:solidFill>
                          <a:srgbClr val="00FF00"/>
                        </a:solidFill>
                        <a:miter lim="800000"/>
                        <a:headEnd/>
                        <a:tailEnd/>
                      </a:ln>
                    </p:spPr>
                  </p:pic>
                </p:oleObj>
              </mc:Fallback>
            </mc:AlternateContent>
          </a:graphicData>
        </a:graphic>
      </p:graphicFrame>
      <p:sp>
        <p:nvSpPr>
          <p:cNvPr id="7" name="TextBox 8"/>
          <p:cNvSpPr txBox="1">
            <a:spLocks noChangeArrowheads="1"/>
          </p:cNvSpPr>
          <p:nvPr/>
        </p:nvSpPr>
        <p:spPr bwMode="auto">
          <a:xfrm>
            <a:off x="3188018" y="5541059"/>
            <a:ext cx="23226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ru-RU" altLang="ru-RU" dirty="0" err="1"/>
              <a:t>Некомпенсаторное</a:t>
            </a:r>
            <a:r>
              <a:rPr lang="ru-RU" altLang="ru-RU" dirty="0"/>
              <a:t> питание</a:t>
            </a:r>
          </a:p>
        </p:txBody>
      </p:sp>
      <p:sp>
        <p:nvSpPr>
          <p:cNvPr id="2" name="Номер слайда 1"/>
          <p:cNvSpPr>
            <a:spLocks noGrp="1"/>
          </p:cNvSpPr>
          <p:nvPr>
            <p:ph type="sldNum" sz="quarter" idx="12"/>
          </p:nvPr>
        </p:nvSpPr>
        <p:spPr/>
        <p:txBody>
          <a:bodyPr/>
          <a:lstStyle/>
          <a:p>
            <a:fld id="{95130943-35C6-43B0-A15C-71C50BA984F4}" type="slidenum">
              <a:rPr lang="ru-RU" smtClean="0"/>
              <a:t>19</a:t>
            </a:fld>
            <a:endParaRPr lang="ru-RU"/>
          </a:p>
        </p:txBody>
      </p:sp>
    </p:spTree>
    <p:extLst>
      <p:ext uri="{BB962C8B-B14F-4D97-AF65-F5344CB8AC3E}">
        <p14:creationId xmlns:p14="http://schemas.microsoft.com/office/powerpoint/2010/main" val="18859358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763" y="258318"/>
            <a:ext cx="12009237" cy="1004854"/>
          </a:xfrm>
        </p:spPr>
        <p:txBody>
          <a:bodyPr>
            <a:noAutofit/>
          </a:bodyPr>
          <a:lstStyle/>
          <a:p>
            <a:pPr algn="ctr"/>
            <a:r>
              <a:rPr lang="ru-RU" sz="4400" dirty="0"/>
              <a:t>Схема основных объектов и процессов бактериального сообщества</a:t>
            </a:r>
          </a:p>
        </p:txBody>
      </p:sp>
      <p:graphicFrame>
        <p:nvGraphicFramePr>
          <p:cNvPr id="11" name="Объект 6"/>
          <p:cNvGraphicFramePr>
            <a:graphicFrameLocks/>
          </p:cNvGraphicFramePr>
          <p:nvPr>
            <p:extLst>
              <p:ext uri="{D42A27DB-BD31-4B8C-83A1-F6EECF244321}">
                <p14:modId xmlns:p14="http://schemas.microsoft.com/office/powerpoint/2010/main" val="870094213"/>
              </p:ext>
            </p:extLst>
          </p:nvPr>
        </p:nvGraphicFramePr>
        <p:xfrm>
          <a:off x="0" y="1959368"/>
          <a:ext cx="6645984" cy="2215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Схема 11"/>
          <p:cNvGraphicFramePr/>
          <p:nvPr>
            <p:extLst>
              <p:ext uri="{D42A27DB-BD31-4B8C-83A1-F6EECF244321}">
                <p14:modId xmlns:p14="http://schemas.microsoft.com/office/powerpoint/2010/main" val="4290590040"/>
              </p:ext>
            </p:extLst>
          </p:nvPr>
        </p:nvGraphicFramePr>
        <p:xfrm>
          <a:off x="0" y="3789438"/>
          <a:ext cx="6645984" cy="31326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Объект 3"/>
          <p:cNvPicPr>
            <a:picLocks noGrp="1" noChangeAspect="1"/>
          </p:cNvPicPr>
          <p:nvPr>
            <p:ph idx="1"/>
          </p:nvPr>
        </p:nvPicPr>
        <p:blipFill>
          <a:blip r:embed="rId13">
            <a:extLst>
              <a:ext uri="{28A0092B-C50C-407E-A947-70E740481C1C}">
                <a14:useLocalDpi xmlns:a14="http://schemas.microsoft.com/office/drawing/2010/main" val="0"/>
              </a:ext>
            </a:extLst>
          </a:blip>
          <a:stretch>
            <a:fillRect/>
          </a:stretch>
        </p:blipFill>
        <p:spPr>
          <a:xfrm>
            <a:off x="8431813" y="1516497"/>
            <a:ext cx="3651327" cy="4473879"/>
          </a:xfrm>
        </p:spPr>
      </p:pic>
      <p:sp>
        <p:nvSpPr>
          <p:cNvPr id="7" name="Объект 2"/>
          <p:cNvSpPr txBox="1">
            <a:spLocks/>
          </p:cNvSpPr>
          <p:nvPr/>
        </p:nvSpPr>
        <p:spPr>
          <a:xfrm>
            <a:off x="9128984" y="972339"/>
            <a:ext cx="2954156" cy="581666"/>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r">
              <a:spcBef>
                <a:spcPts val="0"/>
              </a:spcBef>
              <a:spcAft>
                <a:spcPts val="0"/>
              </a:spcAft>
              <a:buNone/>
            </a:pPr>
            <a:r>
              <a:rPr lang="en-US" sz="1400" dirty="0" smtClean="0"/>
              <a:t>Madigan M. M. Brock Biology of Microorganisms, 2014.</a:t>
            </a:r>
            <a:endParaRPr lang="ru-RU" sz="1400" dirty="0"/>
          </a:p>
        </p:txBody>
      </p:sp>
      <p:sp>
        <p:nvSpPr>
          <p:cNvPr id="8" name="Объект 2"/>
          <p:cNvSpPr txBox="1">
            <a:spLocks/>
          </p:cNvSpPr>
          <p:nvPr/>
        </p:nvSpPr>
        <p:spPr>
          <a:xfrm>
            <a:off x="8431813" y="4870892"/>
            <a:ext cx="3651327" cy="1609918"/>
          </a:xfrm>
          <a:prstGeom prst="rect">
            <a:avLst/>
          </a:prstGeom>
          <a:solidFill>
            <a:schemeClr val="bg1"/>
          </a:solidFill>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just" defTabSz="914400">
              <a:spcBef>
                <a:spcPts val="0"/>
              </a:spcBef>
              <a:spcAft>
                <a:spcPts val="0"/>
              </a:spcAft>
              <a:buClrTx/>
              <a:buSzTx/>
              <a:buNone/>
              <a:defRPr/>
            </a:pPr>
            <a:r>
              <a:rPr lang="ru-RU" sz="1400" b="1" dirty="0">
                <a:solidFill>
                  <a:schemeClr val="tx1"/>
                </a:solidFill>
              </a:rPr>
              <a:t>Популяции, гильдии и сообщества.</a:t>
            </a:r>
            <a:r>
              <a:rPr lang="ru-RU" sz="1400" dirty="0">
                <a:solidFill>
                  <a:schemeClr val="tx1"/>
                </a:solidFill>
              </a:rPr>
              <a:t> Микробные сообщества состоят из популяций клеток, принадлежащих различным видам. Экосистема пресного озера, как </a:t>
            </a:r>
            <a:r>
              <a:rPr lang="ru-RU" sz="1400" dirty="0" smtClean="0">
                <a:solidFill>
                  <a:schemeClr val="tx1"/>
                </a:solidFill>
              </a:rPr>
              <a:t>правило</a:t>
            </a:r>
            <a:r>
              <a:rPr lang="en-US" sz="1400" dirty="0" smtClean="0">
                <a:solidFill>
                  <a:schemeClr val="tx1"/>
                </a:solidFill>
              </a:rPr>
              <a:t>,</a:t>
            </a:r>
            <a:r>
              <a:rPr lang="ru-RU" sz="1400" dirty="0" smtClean="0">
                <a:solidFill>
                  <a:schemeClr val="tx1"/>
                </a:solidFill>
              </a:rPr>
              <a:t> представлена </a:t>
            </a:r>
            <a:r>
              <a:rPr lang="ru-RU" sz="1400" dirty="0">
                <a:solidFill>
                  <a:schemeClr val="tx1"/>
                </a:solidFill>
              </a:rPr>
              <a:t>сообществами показанными на рисунке</a:t>
            </a:r>
            <a:r>
              <a:rPr lang="ru-RU" sz="1400" dirty="0" smtClean="0">
                <a:solidFill>
                  <a:schemeClr val="tx1"/>
                </a:solidFill>
              </a:rPr>
              <a:t>.</a:t>
            </a:r>
            <a:r>
              <a:rPr lang="en-US" sz="1400" dirty="0" smtClean="0">
                <a:solidFill>
                  <a:schemeClr val="tx1"/>
                </a:solidFill>
              </a:rPr>
              <a:t> </a:t>
            </a:r>
            <a:r>
              <a:rPr lang="ru-RU" sz="1400" dirty="0">
                <a:solidFill>
                  <a:schemeClr val="tx1"/>
                </a:solidFill>
              </a:rPr>
              <a:t>Область наибольшей активности для каждого типа дыхательного процесса варьирует с глубиной осадка</a:t>
            </a:r>
            <a:r>
              <a:rPr lang="ru-RU" sz="1400" dirty="0" smtClean="0">
                <a:solidFill>
                  <a:schemeClr val="tx1"/>
                </a:solidFill>
              </a:rPr>
              <a:t>.</a:t>
            </a:r>
            <a:endParaRPr lang="ru-RU" sz="1400" dirty="0">
              <a:solidFill>
                <a:schemeClr val="tx1"/>
              </a:solidFill>
            </a:endParaRPr>
          </a:p>
        </p:txBody>
      </p:sp>
      <p:sp>
        <p:nvSpPr>
          <p:cNvPr id="5" name="Объект 2"/>
          <p:cNvSpPr txBox="1">
            <a:spLocks/>
          </p:cNvSpPr>
          <p:nvPr/>
        </p:nvSpPr>
        <p:spPr>
          <a:xfrm>
            <a:off x="6275069" y="1569954"/>
            <a:ext cx="2265603" cy="5352117"/>
          </a:xfrm>
          <a:prstGeom prst="rect">
            <a:avLst/>
          </a:prstGeom>
        </p:spPr>
        <p:txBody>
          <a:bodyPr vert="horz" lIns="91440" tIns="45720" rIns="91440" bIns="45720" rtlCol="0" anchor="t">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ru-RU" sz="1800" dirty="0" smtClean="0"/>
              <a:t>Градиенты источников углерода и энергии, доноров и акцепторов электронов определяют экологическую структуру сообщества</a:t>
            </a:r>
          </a:p>
          <a:p>
            <a:endParaRPr lang="en-US" sz="1800" dirty="0" smtClean="0"/>
          </a:p>
          <a:p>
            <a:r>
              <a:rPr lang="ru-RU" sz="1800" dirty="0" smtClean="0"/>
              <a:t>А экологическая </a:t>
            </a:r>
            <a:r>
              <a:rPr lang="ru-RU" sz="1800" dirty="0"/>
              <a:t>структура сообщества влияет на то, как будет происходить </a:t>
            </a:r>
            <a:r>
              <a:rPr lang="ru-RU" sz="1800" dirty="0" smtClean="0"/>
              <a:t>эволюция в нём</a:t>
            </a:r>
            <a:endParaRPr lang="ru-RU" sz="1800" dirty="0"/>
          </a:p>
          <a:p>
            <a:endParaRPr lang="ru-RU" sz="1800" dirty="0" smtClean="0"/>
          </a:p>
        </p:txBody>
      </p:sp>
      <p:sp>
        <p:nvSpPr>
          <p:cNvPr id="9" name="Объект 2"/>
          <p:cNvSpPr txBox="1">
            <a:spLocks/>
          </p:cNvSpPr>
          <p:nvPr/>
        </p:nvSpPr>
        <p:spPr>
          <a:xfrm>
            <a:off x="-2466425" y="0"/>
            <a:ext cx="2245200" cy="6702247"/>
          </a:xfrm>
          <a:prstGeom prst="rect">
            <a:avLst/>
          </a:prstGeom>
        </p:spPr>
        <p:txBody>
          <a:bodyPr vert="horz" lIns="91440" tIns="45720" rIns="91440" bIns="45720" rtlCol="0" anchor="t">
            <a:normAutofit fontScale="92500" lnSpcReduction="2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r>
              <a:rPr lang="ru-RU" i="1" dirty="0" smtClean="0"/>
              <a:t>Донор электронов</a:t>
            </a:r>
            <a:r>
              <a:rPr lang="ru-RU" dirty="0" smtClean="0"/>
              <a:t> – атом или химическое соединение, которое может служить субстратом для окислительных реакций;</a:t>
            </a:r>
          </a:p>
          <a:p>
            <a:r>
              <a:rPr lang="ru-RU" i="1" dirty="0" smtClean="0"/>
              <a:t>Акцептор </a:t>
            </a:r>
            <a:r>
              <a:rPr lang="ru-RU" i="1" dirty="0"/>
              <a:t>электронов</a:t>
            </a:r>
            <a:r>
              <a:rPr lang="ru-RU" dirty="0"/>
              <a:t> – атом или химическое соединение, которое может служить </a:t>
            </a:r>
            <a:r>
              <a:rPr lang="ru-RU" dirty="0" smtClean="0"/>
              <a:t>окислителем в окислительных реакциях.</a:t>
            </a:r>
            <a:endParaRPr lang="ru-RU" dirty="0"/>
          </a:p>
          <a:p>
            <a:endParaRPr lang="ru-RU" dirty="0"/>
          </a:p>
        </p:txBody>
      </p:sp>
      <p:sp>
        <p:nvSpPr>
          <p:cNvPr id="3" name="Номер слайда 2"/>
          <p:cNvSpPr>
            <a:spLocks noGrp="1"/>
          </p:cNvSpPr>
          <p:nvPr>
            <p:ph type="sldNum" sz="quarter" idx="12"/>
          </p:nvPr>
        </p:nvSpPr>
        <p:spPr/>
        <p:txBody>
          <a:bodyPr/>
          <a:lstStyle/>
          <a:p>
            <a:fld id="{95130943-35C6-43B0-A15C-71C50BA984F4}" type="slidenum">
              <a:rPr lang="ru-RU" smtClean="0"/>
              <a:t>2</a:t>
            </a:fld>
            <a:endParaRPr lang="ru-RU"/>
          </a:p>
        </p:txBody>
      </p:sp>
    </p:spTree>
    <p:extLst>
      <p:ext uri="{BB962C8B-B14F-4D97-AF65-F5344CB8AC3E}">
        <p14:creationId xmlns:p14="http://schemas.microsoft.com/office/powerpoint/2010/main" val="116108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7154" y="620390"/>
            <a:ext cx="11078307" cy="1767618"/>
          </a:xfrm>
        </p:spPr>
        <p:txBody>
          <a:bodyPr>
            <a:normAutofit fontScale="90000"/>
          </a:bodyPr>
          <a:lstStyle/>
          <a:p>
            <a:r>
              <a:rPr lang="ru-RU" sz="4355" dirty="0"/>
              <a:t>Во всех случаях погибает потенциальный </a:t>
            </a:r>
            <a:r>
              <a:rPr lang="ru-RU" sz="4355" dirty="0" smtClean="0"/>
              <a:t>бенефициар ГП – популяция, которую снабжают своими продуктами сразу </a:t>
            </a:r>
            <a:r>
              <a:rPr lang="ru-RU" sz="4355" dirty="0"/>
              <a:t>две </a:t>
            </a:r>
            <a:r>
              <a:rPr lang="ru-RU" sz="4355" dirty="0" smtClean="0"/>
              <a:t>другие популяции</a:t>
            </a:r>
            <a:endParaRPr lang="ru-RU" sz="4355" dirty="0"/>
          </a:p>
        </p:txBody>
      </p:sp>
      <p:pic>
        <p:nvPicPr>
          <p:cNvPr id="5" name="Рисунок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9725" y="2645108"/>
            <a:ext cx="6044680" cy="4027366"/>
          </a:xfrm>
          <a:prstGeom prst="rect">
            <a:avLst/>
          </a:prstGeom>
          <a:noFill/>
          <a:ln>
            <a:noFill/>
          </a:ln>
        </p:spPr>
      </p:pic>
      <p:sp>
        <p:nvSpPr>
          <p:cNvPr id="6" name="Овал 5"/>
          <p:cNvSpPr/>
          <p:nvPr/>
        </p:nvSpPr>
        <p:spPr>
          <a:xfrm rot="3217253">
            <a:off x="2457579" y="4661618"/>
            <a:ext cx="1817620" cy="96033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33"/>
          </a:p>
        </p:txBody>
      </p:sp>
      <p:sp>
        <p:nvSpPr>
          <p:cNvPr id="7" name="Прямоугольник 6"/>
          <p:cNvSpPr/>
          <p:nvPr/>
        </p:nvSpPr>
        <p:spPr>
          <a:xfrm>
            <a:off x="7321701" y="2394616"/>
            <a:ext cx="4506463" cy="402075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бъект 2"/>
          <p:cNvSpPr txBox="1">
            <a:spLocks/>
          </p:cNvSpPr>
          <p:nvPr/>
        </p:nvSpPr>
        <p:spPr>
          <a:xfrm>
            <a:off x="7321700" y="2394616"/>
            <a:ext cx="4506463" cy="2039817"/>
          </a:xfrm>
          <a:prstGeom prst="rect">
            <a:avLst/>
          </a:prstGeom>
        </p:spPr>
        <p:txBody>
          <a:bodyPr>
            <a:noAutofit/>
          </a:bodyPr>
          <a:lst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a:lstStyle>
          <a:p>
            <a:pPr marL="0" indent="0" algn="just">
              <a:buNone/>
            </a:pPr>
            <a:r>
              <a:rPr lang="ru-RU" sz="2540" dirty="0" smtClean="0"/>
              <a:t>Результаты моделирования больше </a:t>
            </a:r>
            <a:r>
              <a:rPr lang="ru-RU" sz="2540" dirty="0"/>
              <a:t>соответствуют точке зрения </a:t>
            </a:r>
            <a:r>
              <a:rPr lang="ru-RU" sz="2540" dirty="0" err="1"/>
              <a:t>Заварзина</a:t>
            </a:r>
            <a:r>
              <a:rPr lang="ru-RU" sz="2540" dirty="0"/>
              <a:t>, нежели </a:t>
            </a:r>
            <a:r>
              <a:rPr lang="ru-RU" sz="2540" dirty="0" err="1"/>
              <a:t>Кунина</a:t>
            </a:r>
            <a:r>
              <a:rPr lang="ru-RU" sz="2540" dirty="0"/>
              <a:t>. </a:t>
            </a:r>
            <a:r>
              <a:rPr lang="ru-RU" sz="2540" dirty="0" smtClean="0"/>
              <a:t>Эволюционную перспективу популяции</a:t>
            </a:r>
            <a:r>
              <a:rPr lang="ru-RU" sz="2540" dirty="0"/>
              <a:t>, </a:t>
            </a:r>
            <a:r>
              <a:rPr lang="ru-RU" sz="2540" dirty="0" smtClean="0"/>
              <a:t>получившей преимущество </a:t>
            </a:r>
            <a:r>
              <a:rPr lang="ru-RU" sz="2540" dirty="0"/>
              <a:t>в результате горизонтального переноса, определяют не её собственные </a:t>
            </a:r>
            <a:r>
              <a:rPr lang="ru-RU" sz="2540" dirty="0" err="1"/>
              <a:t>преадаптации</a:t>
            </a:r>
            <a:r>
              <a:rPr lang="ru-RU" sz="2540" dirty="0"/>
              <a:t>, а </a:t>
            </a:r>
            <a:r>
              <a:rPr lang="ru-RU" sz="2540" dirty="0" smtClean="0"/>
              <a:t>параметры экосистемы.</a:t>
            </a:r>
            <a:endParaRPr lang="ru-RU" sz="2540" dirty="0"/>
          </a:p>
        </p:txBody>
      </p:sp>
      <p:sp>
        <p:nvSpPr>
          <p:cNvPr id="3" name="Номер слайда 2"/>
          <p:cNvSpPr>
            <a:spLocks noGrp="1"/>
          </p:cNvSpPr>
          <p:nvPr>
            <p:ph type="sldNum" sz="quarter" idx="12"/>
          </p:nvPr>
        </p:nvSpPr>
        <p:spPr/>
        <p:txBody>
          <a:bodyPr/>
          <a:lstStyle/>
          <a:p>
            <a:fld id="{95130943-35C6-43B0-A15C-71C50BA984F4}" type="slidenum">
              <a:rPr lang="ru-RU" smtClean="0"/>
              <a:t>20</a:t>
            </a:fld>
            <a:endParaRPr lang="ru-RU"/>
          </a:p>
        </p:txBody>
      </p:sp>
    </p:spTree>
    <p:extLst>
      <p:ext uri="{BB962C8B-B14F-4D97-AF65-F5344CB8AC3E}">
        <p14:creationId xmlns:p14="http://schemas.microsoft.com/office/powerpoint/2010/main" val="1335940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213842" y="5395903"/>
            <a:ext cx="5601850" cy="1136726"/>
            <a:chOff x="5089947" y="5088752"/>
            <a:chExt cx="7086130" cy="1437916"/>
          </a:xfrm>
        </p:grpSpPr>
        <p:pic>
          <p:nvPicPr>
            <p:cNvPr id="18" name="Рисунок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9947" y="5088752"/>
              <a:ext cx="7086130" cy="1437916"/>
            </a:xfrm>
            <a:prstGeom prst="rect">
              <a:avLst/>
            </a:prstGeom>
          </p:spPr>
        </p:pic>
        <p:sp>
          <p:nvSpPr>
            <p:cNvPr id="32" name="TextBox 31"/>
            <p:cNvSpPr txBox="1"/>
            <p:nvPr/>
          </p:nvSpPr>
          <p:spPr>
            <a:xfrm>
              <a:off x="5180788" y="5987018"/>
              <a:ext cx="484428" cy="369332"/>
            </a:xfrm>
            <a:prstGeom prst="rect">
              <a:avLst/>
            </a:prstGeom>
            <a:noFill/>
          </p:spPr>
          <p:txBody>
            <a:bodyPr wrap="none" rtlCol="0">
              <a:spAutoFit/>
            </a:bodyPr>
            <a:lstStyle/>
            <a:p>
              <a:r>
                <a:rPr lang="en-US" b="1" dirty="0" smtClean="0"/>
                <a:t>N1</a:t>
              </a:r>
              <a:endParaRPr lang="ru-RU" b="1" dirty="0"/>
            </a:p>
          </p:txBody>
        </p:sp>
      </p:grpSp>
      <p:sp>
        <p:nvSpPr>
          <p:cNvPr id="5" name="Прямоугольник 4"/>
          <p:cNvSpPr/>
          <p:nvPr/>
        </p:nvSpPr>
        <p:spPr>
          <a:xfrm>
            <a:off x="3518493" y="2505237"/>
            <a:ext cx="3986970" cy="2823431"/>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154174" y="2485044"/>
            <a:ext cx="3171740" cy="2843624"/>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8120607" y="407800"/>
            <a:ext cx="4289591" cy="2498630"/>
          </a:xfrm>
        </p:spPr>
        <p:txBody>
          <a:bodyPr>
            <a:noAutofit/>
          </a:bodyPr>
          <a:lstStyle/>
          <a:p>
            <a:r>
              <a:rPr lang="ru-RU" sz="3200" dirty="0" smtClean="0"/>
              <a:t>Модель усложнения и упрощения метаболизма прокариот в пространственно-гетерогенной среде обитания</a:t>
            </a:r>
            <a:endParaRPr lang="ru-RU" sz="3200" dirty="0"/>
          </a:p>
        </p:txBody>
      </p:sp>
      <p:sp>
        <p:nvSpPr>
          <p:cNvPr id="17" name="Объект 4"/>
          <p:cNvSpPr txBox="1">
            <a:spLocks/>
          </p:cNvSpPr>
          <p:nvPr/>
        </p:nvSpPr>
        <p:spPr>
          <a:xfrm>
            <a:off x="205690" y="2551035"/>
            <a:ext cx="3171740" cy="2874503"/>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ru-RU" sz="2400" dirty="0" smtClean="0">
                <a:solidFill>
                  <a:schemeClr val="tx1"/>
                </a:solidFill>
              </a:rPr>
              <a:t>Одномерная </a:t>
            </a:r>
            <a:r>
              <a:rPr lang="ru-RU" sz="2400" dirty="0">
                <a:solidFill>
                  <a:schemeClr val="tx1"/>
                </a:solidFill>
              </a:rPr>
              <a:t>система из 10 ячеек</a:t>
            </a:r>
          </a:p>
          <a:p>
            <a:r>
              <a:rPr lang="ru-RU" sz="2400" dirty="0" smtClean="0">
                <a:solidFill>
                  <a:schemeClr val="tx1"/>
                </a:solidFill>
              </a:rPr>
              <a:t>Проток задаёт градиент неспецифического субстрата</a:t>
            </a:r>
          </a:p>
          <a:p>
            <a:r>
              <a:rPr lang="ru-RU" sz="2400" dirty="0" smtClean="0">
                <a:solidFill>
                  <a:schemeClr val="tx1"/>
                </a:solidFill>
              </a:rPr>
              <a:t>Действует диффузия</a:t>
            </a:r>
          </a:p>
        </p:txBody>
      </p:sp>
      <p:sp>
        <p:nvSpPr>
          <p:cNvPr id="20" name="Объект 2"/>
          <p:cNvSpPr txBox="1">
            <a:spLocks/>
          </p:cNvSpPr>
          <p:nvPr/>
        </p:nvSpPr>
        <p:spPr>
          <a:xfrm>
            <a:off x="210424" y="6468226"/>
            <a:ext cx="5958878" cy="3957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dirty="0"/>
              <a:t>Схема пространственной организации системы</a:t>
            </a:r>
          </a:p>
        </p:txBody>
      </p:sp>
      <p:sp>
        <p:nvSpPr>
          <p:cNvPr id="21" name="Объект 2"/>
          <p:cNvSpPr txBox="1">
            <a:spLocks/>
          </p:cNvSpPr>
          <p:nvPr/>
        </p:nvSpPr>
        <p:spPr>
          <a:xfrm>
            <a:off x="3617259" y="2704520"/>
            <a:ext cx="3888204" cy="26241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dirty="0" smtClean="0"/>
              <a:t>Во время моделирования с определённой вероятностью происходят процессы горизонтального переноса генов и потери генетического материала, что приводит к появлению новых популяций и эволюции сообщества. </a:t>
            </a:r>
            <a:endParaRPr lang="ru-RU" dirty="0"/>
          </a:p>
        </p:txBody>
      </p:sp>
      <p:sp>
        <p:nvSpPr>
          <p:cNvPr id="30" name="Прямоугольник 29"/>
          <p:cNvSpPr/>
          <p:nvPr/>
        </p:nvSpPr>
        <p:spPr>
          <a:xfrm>
            <a:off x="7698042" y="3365492"/>
            <a:ext cx="3841428" cy="3102733"/>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бъект 2"/>
          <p:cNvSpPr txBox="1">
            <a:spLocks/>
          </p:cNvSpPr>
          <p:nvPr/>
        </p:nvSpPr>
        <p:spPr>
          <a:xfrm>
            <a:off x="7698042" y="3369949"/>
            <a:ext cx="3841428" cy="33042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sz="2000" dirty="0"/>
              <a:t>Как пространственные </a:t>
            </a:r>
            <a:r>
              <a:rPr lang="ru-RU" sz="2000" dirty="0">
                <a:solidFill>
                  <a:srgbClr val="7030A0"/>
                </a:solidFill>
              </a:rPr>
              <a:t>градиенты</a:t>
            </a:r>
            <a:r>
              <a:rPr lang="ru-RU" sz="2000" dirty="0"/>
              <a:t> экологических факторов и </a:t>
            </a:r>
            <a:r>
              <a:rPr lang="ru-RU" sz="2000" dirty="0">
                <a:solidFill>
                  <a:srgbClr val="EB2143"/>
                </a:solidFill>
              </a:rPr>
              <a:t>подвижность </a:t>
            </a:r>
            <a:r>
              <a:rPr lang="ru-RU" sz="2000" dirty="0"/>
              <a:t>микроорганизмов влияют на </a:t>
            </a:r>
            <a:endParaRPr lang="ru-RU" sz="2000" dirty="0" smtClean="0"/>
          </a:p>
          <a:p>
            <a:r>
              <a:rPr lang="ru-RU" sz="2000" dirty="0" smtClean="0"/>
              <a:t>экологическую и популяционную структуру </a:t>
            </a:r>
            <a:r>
              <a:rPr lang="ru-RU" sz="2000" dirty="0"/>
              <a:t>складывающихся в процессе моделирования </a:t>
            </a:r>
            <a:r>
              <a:rPr lang="ru-RU" sz="2000" dirty="0" smtClean="0"/>
              <a:t>сообществ? </a:t>
            </a:r>
          </a:p>
          <a:p>
            <a:r>
              <a:rPr lang="ru-RU" sz="2000" dirty="0" smtClean="0"/>
              <a:t>эволюционные </a:t>
            </a:r>
            <a:r>
              <a:rPr lang="ru-RU" sz="2000" dirty="0"/>
              <a:t>сценарии в локальных местообитаниях?</a:t>
            </a:r>
            <a:endParaRPr lang="ru-RU" sz="2400" dirty="0" smtClean="0"/>
          </a:p>
        </p:txBody>
      </p:sp>
      <p:sp>
        <p:nvSpPr>
          <p:cNvPr id="9" name="Номер слайда 8"/>
          <p:cNvSpPr>
            <a:spLocks noGrp="1"/>
          </p:cNvSpPr>
          <p:nvPr>
            <p:ph type="sldNum" sz="quarter" idx="12"/>
          </p:nvPr>
        </p:nvSpPr>
        <p:spPr>
          <a:xfrm>
            <a:off x="8610600" y="6356350"/>
            <a:ext cx="2743200" cy="365125"/>
          </a:xfrm>
        </p:spPr>
        <p:txBody>
          <a:bodyPr/>
          <a:lstStyle/>
          <a:p>
            <a:fld id="{95130943-35C6-43B0-A15C-71C50BA984F4}" type="slidenum">
              <a:rPr lang="ru-RU" smtClean="0"/>
              <a:t>21</a:t>
            </a:fld>
            <a:endParaRPr lang="ru-RU" dirty="0"/>
          </a:p>
        </p:txBody>
      </p:sp>
      <p:grpSp>
        <p:nvGrpSpPr>
          <p:cNvPr id="45" name="Group 29"/>
          <p:cNvGrpSpPr>
            <a:grpSpLocks/>
          </p:cNvGrpSpPr>
          <p:nvPr/>
        </p:nvGrpSpPr>
        <p:grpSpPr bwMode="auto">
          <a:xfrm>
            <a:off x="5690556" y="134118"/>
            <a:ext cx="2249552" cy="1933371"/>
            <a:chOff x="2275" y="3145"/>
            <a:chExt cx="868" cy="746"/>
          </a:xfrm>
        </p:grpSpPr>
        <p:sp>
          <p:nvSpPr>
            <p:cNvPr id="46" name="Freeform 6"/>
            <p:cNvSpPr>
              <a:spLocks noEditPoints="1"/>
            </p:cNvSpPr>
            <p:nvPr/>
          </p:nvSpPr>
          <p:spPr bwMode="auto">
            <a:xfrm>
              <a:off x="2275" y="3145"/>
              <a:ext cx="868" cy="746"/>
            </a:xfrm>
            <a:custGeom>
              <a:avLst/>
              <a:gdLst>
                <a:gd name="T0" fmla="*/ 0 w 868"/>
                <a:gd name="T1" fmla="*/ 0 h 746"/>
                <a:gd name="T2" fmla="*/ 868 w 868"/>
                <a:gd name="T3" fmla="*/ 0 h 746"/>
                <a:gd name="T4" fmla="*/ 868 w 868"/>
                <a:gd name="T5" fmla="*/ 746 h 746"/>
                <a:gd name="T6" fmla="*/ 0 w 868"/>
                <a:gd name="T7" fmla="*/ 746 h 746"/>
                <a:gd name="T8" fmla="*/ 0 w 868"/>
                <a:gd name="T9" fmla="*/ 0 h 746"/>
                <a:gd name="T10" fmla="*/ 1 w 868"/>
                <a:gd name="T11" fmla="*/ 745 h 746"/>
                <a:gd name="T12" fmla="*/ 1 w 868"/>
                <a:gd name="T13" fmla="*/ 745 h 746"/>
                <a:gd name="T14" fmla="*/ 867 w 868"/>
                <a:gd name="T15" fmla="*/ 745 h 746"/>
                <a:gd name="T16" fmla="*/ 867 w 868"/>
                <a:gd name="T17" fmla="*/ 745 h 746"/>
                <a:gd name="T18" fmla="*/ 867 w 868"/>
                <a:gd name="T19" fmla="*/ 0 h 746"/>
                <a:gd name="T20" fmla="*/ 867 w 868"/>
                <a:gd name="T21" fmla="*/ 1 h 746"/>
                <a:gd name="T22" fmla="*/ 1 w 868"/>
                <a:gd name="T23" fmla="*/ 1 h 746"/>
                <a:gd name="T24" fmla="*/ 1 w 868"/>
                <a:gd name="T25" fmla="*/ 0 h 746"/>
                <a:gd name="T26" fmla="*/ 1 w 868"/>
                <a:gd name="T27" fmla="*/ 745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8" h="746">
                  <a:moveTo>
                    <a:pt x="0" y="0"/>
                  </a:moveTo>
                  <a:lnTo>
                    <a:pt x="868" y="0"/>
                  </a:lnTo>
                  <a:lnTo>
                    <a:pt x="868" y="746"/>
                  </a:lnTo>
                  <a:lnTo>
                    <a:pt x="0" y="746"/>
                  </a:lnTo>
                  <a:lnTo>
                    <a:pt x="0" y="0"/>
                  </a:lnTo>
                  <a:close/>
                  <a:moveTo>
                    <a:pt x="1" y="745"/>
                  </a:moveTo>
                  <a:lnTo>
                    <a:pt x="1" y="745"/>
                  </a:lnTo>
                  <a:lnTo>
                    <a:pt x="867" y="745"/>
                  </a:lnTo>
                  <a:lnTo>
                    <a:pt x="867" y="745"/>
                  </a:lnTo>
                  <a:lnTo>
                    <a:pt x="867" y="0"/>
                  </a:lnTo>
                  <a:lnTo>
                    <a:pt x="867" y="1"/>
                  </a:lnTo>
                  <a:lnTo>
                    <a:pt x="1" y="1"/>
                  </a:lnTo>
                  <a:lnTo>
                    <a:pt x="1" y="0"/>
                  </a:lnTo>
                  <a:lnTo>
                    <a:pt x="1" y="74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Freeform 7"/>
            <p:cNvSpPr>
              <a:spLocks/>
            </p:cNvSpPr>
            <p:nvPr/>
          </p:nvSpPr>
          <p:spPr bwMode="auto">
            <a:xfrm>
              <a:off x="2921" y="3684"/>
              <a:ext cx="175" cy="84"/>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8"/>
            <p:cNvSpPr>
              <a:spLocks noEditPoints="1"/>
            </p:cNvSpPr>
            <p:nvPr/>
          </p:nvSpPr>
          <p:spPr bwMode="auto">
            <a:xfrm>
              <a:off x="2920" y="3683"/>
              <a:ext cx="177" cy="86"/>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Rectangle 9"/>
            <p:cNvSpPr>
              <a:spLocks noChangeArrowheads="1"/>
            </p:cNvSpPr>
            <p:nvPr/>
          </p:nvSpPr>
          <p:spPr bwMode="auto">
            <a:xfrm>
              <a:off x="2982" y="3688"/>
              <a:ext cx="7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0" name="Rectangle 10"/>
            <p:cNvSpPr>
              <a:spLocks noChangeArrowheads="1"/>
            </p:cNvSpPr>
            <p:nvPr/>
          </p:nvSpPr>
          <p:spPr bwMode="auto">
            <a:xfrm>
              <a:off x="3010" y="3688"/>
              <a:ext cx="7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1" name="Rectangle 11"/>
            <p:cNvSpPr>
              <a:spLocks noChangeArrowheads="1"/>
            </p:cNvSpPr>
            <p:nvPr/>
          </p:nvSpPr>
          <p:spPr bwMode="auto">
            <a:xfrm>
              <a:off x="2675" y="3520"/>
              <a:ext cx="8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N</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2" name="Freeform 12"/>
            <p:cNvSpPr>
              <a:spLocks/>
            </p:cNvSpPr>
            <p:nvPr/>
          </p:nvSpPr>
          <p:spPr bwMode="auto">
            <a:xfrm>
              <a:off x="2298" y="3684"/>
              <a:ext cx="174" cy="84"/>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3" name="Freeform 13"/>
            <p:cNvSpPr>
              <a:spLocks noEditPoints="1"/>
            </p:cNvSpPr>
            <p:nvPr/>
          </p:nvSpPr>
          <p:spPr bwMode="auto">
            <a:xfrm>
              <a:off x="2298" y="3683"/>
              <a:ext cx="175" cy="86"/>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4" name="Rectangle 14"/>
            <p:cNvSpPr>
              <a:spLocks noChangeArrowheads="1"/>
            </p:cNvSpPr>
            <p:nvPr/>
          </p:nvSpPr>
          <p:spPr bwMode="auto">
            <a:xfrm>
              <a:off x="2361" y="3690"/>
              <a:ext cx="7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5" name="Rectangle 15"/>
            <p:cNvSpPr>
              <a:spLocks noChangeArrowheads="1"/>
            </p:cNvSpPr>
            <p:nvPr/>
          </p:nvSpPr>
          <p:spPr bwMode="auto">
            <a:xfrm>
              <a:off x="2387" y="3688"/>
              <a:ext cx="7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6" name="Freeform 16"/>
            <p:cNvSpPr>
              <a:spLocks/>
            </p:cNvSpPr>
            <p:nvPr/>
          </p:nvSpPr>
          <p:spPr bwMode="auto">
            <a:xfrm>
              <a:off x="2609" y="3205"/>
              <a:ext cx="175" cy="85"/>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7" name="Freeform 17"/>
            <p:cNvSpPr>
              <a:spLocks noEditPoints="1"/>
            </p:cNvSpPr>
            <p:nvPr/>
          </p:nvSpPr>
          <p:spPr bwMode="auto">
            <a:xfrm>
              <a:off x="2609" y="3204"/>
              <a:ext cx="175" cy="86"/>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Rectangle 18"/>
            <p:cNvSpPr>
              <a:spLocks noChangeArrowheads="1"/>
            </p:cNvSpPr>
            <p:nvPr/>
          </p:nvSpPr>
          <p:spPr bwMode="auto">
            <a:xfrm>
              <a:off x="2671" y="3211"/>
              <a:ext cx="75"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dirty="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59" name="Rectangle 19"/>
            <p:cNvSpPr>
              <a:spLocks noChangeArrowheads="1"/>
            </p:cNvSpPr>
            <p:nvPr/>
          </p:nvSpPr>
          <p:spPr bwMode="auto">
            <a:xfrm>
              <a:off x="2698" y="3209"/>
              <a:ext cx="71"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60" name="Rectangle 20"/>
            <p:cNvSpPr>
              <a:spLocks noChangeArrowheads="1"/>
            </p:cNvSpPr>
            <p:nvPr/>
          </p:nvSpPr>
          <p:spPr bwMode="auto">
            <a:xfrm>
              <a:off x="2675" y="3781"/>
              <a:ext cx="11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S3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61" name="Rectangle 21"/>
            <p:cNvSpPr>
              <a:spLocks noChangeArrowheads="1"/>
            </p:cNvSpPr>
            <p:nvPr/>
          </p:nvSpPr>
          <p:spPr bwMode="auto">
            <a:xfrm>
              <a:off x="2388" y="3394"/>
              <a:ext cx="11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S1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62" name="Rectangle 22"/>
            <p:cNvSpPr>
              <a:spLocks noChangeArrowheads="1"/>
            </p:cNvSpPr>
            <p:nvPr/>
          </p:nvSpPr>
          <p:spPr bwMode="auto">
            <a:xfrm>
              <a:off x="2962" y="3406"/>
              <a:ext cx="116" cy="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900" b="0" i="0" u="none" strike="noStrike" cap="none" normalizeH="0" baseline="0" smtClean="0">
                  <a:ln>
                    <a:noFill/>
                  </a:ln>
                  <a:solidFill>
                    <a:srgbClr val="000000"/>
                  </a:solidFill>
                  <a:effectLst/>
                  <a:latin typeface="Times New Roman" panose="02020603050405020304" pitchFamily="18" charset="0"/>
                </a:rPr>
                <a:t>S2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63" name="Freeform 23"/>
            <p:cNvSpPr>
              <a:spLocks noEditPoints="1"/>
            </p:cNvSpPr>
            <p:nvPr/>
          </p:nvSpPr>
          <p:spPr bwMode="auto">
            <a:xfrm>
              <a:off x="2780" y="3278"/>
              <a:ext cx="240" cy="389"/>
            </a:xfrm>
            <a:custGeom>
              <a:avLst/>
              <a:gdLst>
                <a:gd name="T0" fmla="*/ 6 w 240"/>
                <a:gd name="T1" fmla="*/ 0 h 389"/>
                <a:gd name="T2" fmla="*/ 39 w 240"/>
                <a:gd name="T3" fmla="*/ 54 h 389"/>
                <a:gd name="T4" fmla="*/ 33 w 240"/>
                <a:gd name="T5" fmla="*/ 58 h 389"/>
                <a:gd name="T6" fmla="*/ 0 w 240"/>
                <a:gd name="T7" fmla="*/ 4 h 389"/>
                <a:gd name="T8" fmla="*/ 6 w 240"/>
                <a:gd name="T9" fmla="*/ 0 h 389"/>
                <a:gd name="T10" fmla="*/ 52 w 240"/>
                <a:gd name="T11" fmla="*/ 74 h 389"/>
                <a:gd name="T12" fmla="*/ 85 w 240"/>
                <a:gd name="T13" fmla="*/ 128 h 389"/>
                <a:gd name="T14" fmla="*/ 78 w 240"/>
                <a:gd name="T15" fmla="*/ 132 h 389"/>
                <a:gd name="T16" fmla="*/ 45 w 240"/>
                <a:gd name="T17" fmla="*/ 78 h 389"/>
                <a:gd name="T18" fmla="*/ 52 w 240"/>
                <a:gd name="T19" fmla="*/ 74 h 389"/>
                <a:gd name="T20" fmla="*/ 97 w 240"/>
                <a:gd name="T21" fmla="*/ 148 h 389"/>
                <a:gd name="T22" fmla="*/ 131 w 240"/>
                <a:gd name="T23" fmla="*/ 202 h 389"/>
                <a:gd name="T24" fmla="*/ 124 w 240"/>
                <a:gd name="T25" fmla="*/ 207 h 389"/>
                <a:gd name="T26" fmla="*/ 91 w 240"/>
                <a:gd name="T27" fmla="*/ 153 h 389"/>
                <a:gd name="T28" fmla="*/ 97 w 240"/>
                <a:gd name="T29" fmla="*/ 148 h 389"/>
                <a:gd name="T30" fmla="*/ 143 w 240"/>
                <a:gd name="T31" fmla="*/ 223 h 389"/>
                <a:gd name="T32" fmla="*/ 176 w 240"/>
                <a:gd name="T33" fmla="*/ 277 h 389"/>
                <a:gd name="T34" fmla="*/ 169 w 240"/>
                <a:gd name="T35" fmla="*/ 281 h 389"/>
                <a:gd name="T36" fmla="*/ 136 w 240"/>
                <a:gd name="T37" fmla="*/ 227 h 389"/>
                <a:gd name="T38" fmla="*/ 143 w 240"/>
                <a:gd name="T39" fmla="*/ 223 h 389"/>
                <a:gd name="T40" fmla="*/ 188 w 240"/>
                <a:gd name="T41" fmla="*/ 297 h 389"/>
                <a:gd name="T42" fmla="*/ 222 w 240"/>
                <a:gd name="T43" fmla="*/ 351 h 389"/>
                <a:gd name="T44" fmla="*/ 215 w 240"/>
                <a:gd name="T45" fmla="*/ 355 h 389"/>
                <a:gd name="T46" fmla="*/ 182 w 240"/>
                <a:gd name="T47" fmla="*/ 301 h 389"/>
                <a:gd name="T48" fmla="*/ 188 w 240"/>
                <a:gd name="T49" fmla="*/ 297 h 389"/>
                <a:gd name="T50" fmla="*/ 236 w 240"/>
                <a:gd name="T51" fmla="*/ 345 h 389"/>
                <a:gd name="T52" fmla="*/ 240 w 240"/>
                <a:gd name="T53" fmla="*/ 389 h 389"/>
                <a:gd name="T54" fmla="*/ 203 w 240"/>
                <a:gd name="T55" fmla="*/ 366 h 389"/>
                <a:gd name="T56" fmla="*/ 236 w 240"/>
                <a:gd name="T57" fmla="*/ 34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389">
                  <a:moveTo>
                    <a:pt x="6" y="0"/>
                  </a:moveTo>
                  <a:lnTo>
                    <a:pt x="39" y="54"/>
                  </a:lnTo>
                  <a:lnTo>
                    <a:pt x="33" y="58"/>
                  </a:lnTo>
                  <a:lnTo>
                    <a:pt x="0" y="4"/>
                  </a:lnTo>
                  <a:lnTo>
                    <a:pt x="6" y="0"/>
                  </a:lnTo>
                  <a:close/>
                  <a:moveTo>
                    <a:pt x="52" y="74"/>
                  </a:moveTo>
                  <a:lnTo>
                    <a:pt x="85" y="128"/>
                  </a:lnTo>
                  <a:lnTo>
                    <a:pt x="78" y="132"/>
                  </a:lnTo>
                  <a:lnTo>
                    <a:pt x="45" y="78"/>
                  </a:lnTo>
                  <a:lnTo>
                    <a:pt x="52" y="74"/>
                  </a:lnTo>
                  <a:close/>
                  <a:moveTo>
                    <a:pt x="97" y="148"/>
                  </a:moveTo>
                  <a:lnTo>
                    <a:pt x="131" y="202"/>
                  </a:lnTo>
                  <a:lnTo>
                    <a:pt x="124" y="207"/>
                  </a:lnTo>
                  <a:lnTo>
                    <a:pt x="91" y="153"/>
                  </a:lnTo>
                  <a:lnTo>
                    <a:pt x="97" y="148"/>
                  </a:lnTo>
                  <a:close/>
                  <a:moveTo>
                    <a:pt x="143" y="223"/>
                  </a:moveTo>
                  <a:lnTo>
                    <a:pt x="176" y="277"/>
                  </a:lnTo>
                  <a:lnTo>
                    <a:pt x="169" y="281"/>
                  </a:lnTo>
                  <a:lnTo>
                    <a:pt x="136" y="227"/>
                  </a:lnTo>
                  <a:lnTo>
                    <a:pt x="143" y="223"/>
                  </a:lnTo>
                  <a:close/>
                  <a:moveTo>
                    <a:pt x="188" y="297"/>
                  </a:moveTo>
                  <a:lnTo>
                    <a:pt x="222" y="351"/>
                  </a:lnTo>
                  <a:lnTo>
                    <a:pt x="215" y="355"/>
                  </a:lnTo>
                  <a:lnTo>
                    <a:pt x="182" y="301"/>
                  </a:lnTo>
                  <a:lnTo>
                    <a:pt x="188" y="297"/>
                  </a:lnTo>
                  <a:close/>
                  <a:moveTo>
                    <a:pt x="236" y="345"/>
                  </a:moveTo>
                  <a:lnTo>
                    <a:pt x="240" y="389"/>
                  </a:lnTo>
                  <a:lnTo>
                    <a:pt x="203" y="366"/>
                  </a:lnTo>
                  <a:lnTo>
                    <a:pt x="236" y="34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4" name="Freeform 24"/>
            <p:cNvSpPr>
              <a:spLocks noEditPoints="1"/>
            </p:cNvSpPr>
            <p:nvPr/>
          </p:nvSpPr>
          <p:spPr bwMode="auto">
            <a:xfrm>
              <a:off x="2433" y="3576"/>
              <a:ext cx="228" cy="107"/>
            </a:xfrm>
            <a:custGeom>
              <a:avLst/>
              <a:gdLst>
                <a:gd name="T0" fmla="*/ 228 w 228"/>
                <a:gd name="T1" fmla="*/ 8 h 107"/>
                <a:gd name="T2" fmla="*/ 170 w 228"/>
                <a:gd name="T3" fmla="*/ 33 h 107"/>
                <a:gd name="T4" fmla="*/ 166 w 228"/>
                <a:gd name="T5" fmla="*/ 26 h 107"/>
                <a:gd name="T6" fmla="*/ 224 w 228"/>
                <a:gd name="T7" fmla="*/ 0 h 107"/>
                <a:gd name="T8" fmla="*/ 228 w 228"/>
                <a:gd name="T9" fmla="*/ 8 h 107"/>
                <a:gd name="T10" fmla="*/ 148 w 228"/>
                <a:gd name="T11" fmla="*/ 43 h 107"/>
                <a:gd name="T12" fmla="*/ 90 w 228"/>
                <a:gd name="T13" fmla="*/ 69 h 107"/>
                <a:gd name="T14" fmla="*/ 87 w 228"/>
                <a:gd name="T15" fmla="*/ 62 h 107"/>
                <a:gd name="T16" fmla="*/ 145 w 228"/>
                <a:gd name="T17" fmla="*/ 36 h 107"/>
                <a:gd name="T18" fmla="*/ 148 w 228"/>
                <a:gd name="T19" fmla="*/ 43 h 107"/>
                <a:gd name="T20" fmla="*/ 68 w 228"/>
                <a:gd name="T21" fmla="*/ 79 h 107"/>
                <a:gd name="T22" fmla="*/ 35 w 228"/>
                <a:gd name="T23" fmla="*/ 94 h 107"/>
                <a:gd name="T24" fmla="*/ 31 w 228"/>
                <a:gd name="T25" fmla="*/ 86 h 107"/>
                <a:gd name="T26" fmla="*/ 65 w 228"/>
                <a:gd name="T27" fmla="*/ 71 h 107"/>
                <a:gd name="T28" fmla="*/ 68 w 228"/>
                <a:gd name="T29" fmla="*/ 79 h 107"/>
                <a:gd name="T30" fmla="*/ 45 w 228"/>
                <a:gd name="T31" fmla="*/ 107 h 107"/>
                <a:gd name="T32" fmla="*/ 0 w 228"/>
                <a:gd name="T33" fmla="*/ 104 h 107"/>
                <a:gd name="T34" fmla="*/ 29 w 228"/>
                <a:gd name="T35" fmla="*/ 70 h 107"/>
                <a:gd name="T36" fmla="*/ 45 w 228"/>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107">
                  <a:moveTo>
                    <a:pt x="228" y="8"/>
                  </a:moveTo>
                  <a:lnTo>
                    <a:pt x="170" y="33"/>
                  </a:lnTo>
                  <a:lnTo>
                    <a:pt x="166" y="26"/>
                  </a:lnTo>
                  <a:lnTo>
                    <a:pt x="224" y="0"/>
                  </a:lnTo>
                  <a:lnTo>
                    <a:pt x="228" y="8"/>
                  </a:lnTo>
                  <a:close/>
                  <a:moveTo>
                    <a:pt x="148" y="43"/>
                  </a:moveTo>
                  <a:lnTo>
                    <a:pt x="90" y="69"/>
                  </a:lnTo>
                  <a:lnTo>
                    <a:pt x="87" y="62"/>
                  </a:lnTo>
                  <a:lnTo>
                    <a:pt x="145" y="36"/>
                  </a:lnTo>
                  <a:lnTo>
                    <a:pt x="148" y="43"/>
                  </a:lnTo>
                  <a:close/>
                  <a:moveTo>
                    <a:pt x="68" y="79"/>
                  </a:moveTo>
                  <a:lnTo>
                    <a:pt x="35" y="94"/>
                  </a:lnTo>
                  <a:lnTo>
                    <a:pt x="31" y="86"/>
                  </a:lnTo>
                  <a:lnTo>
                    <a:pt x="65" y="71"/>
                  </a:lnTo>
                  <a:lnTo>
                    <a:pt x="68" y="79"/>
                  </a:lnTo>
                  <a:close/>
                  <a:moveTo>
                    <a:pt x="45" y="107"/>
                  </a:moveTo>
                  <a:lnTo>
                    <a:pt x="0" y="104"/>
                  </a:lnTo>
                  <a:lnTo>
                    <a:pt x="29" y="70"/>
                  </a:lnTo>
                  <a:lnTo>
                    <a:pt x="45" y="107"/>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5" name="Freeform 25"/>
            <p:cNvSpPr>
              <a:spLocks noEditPoints="1"/>
            </p:cNvSpPr>
            <p:nvPr/>
          </p:nvSpPr>
          <p:spPr bwMode="auto">
            <a:xfrm>
              <a:off x="2731" y="3576"/>
              <a:ext cx="227" cy="107"/>
            </a:xfrm>
            <a:custGeom>
              <a:avLst/>
              <a:gdLst>
                <a:gd name="T0" fmla="*/ 3 w 227"/>
                <a:gd name="T1" fmla="*/ 0 h 107"/>
                <a:gd name="T2" fmla="*/ 61 w 227"/>
                <a:gd name="T3" fmla="*/ 26 h 107"/>
                <a:gd name="T4" fmla="*/ 58 w 227"/>
                <a:gd name="T5" fmla="*/ 33 h 107"/>
                <a:gd name="T6" fmla="*/ 0 w 227"/>
                <a:gd name="T7" fmla="*/ 8 h 107"/>
                <a:gd name="T8" fmla="*/ 3 w 227"/>
                <a:gd name="T9" fmla="*/ 0 h 107"/>
                <a:gd name="T10" fmla="*/ 83 w 227"/>
                <a:gd name="T11" fmla="*/ 36 h 107"/>
                <a:gd name="T12" fmla="*/ 141 w 227"/>
                <a:gd name="T13" fmla="*/ 62 h 107"/>
                <a:gd name="T14" fmla="*/ 138 w 227"/>
                <a:gd name="T15" fmla="*/ 69 h 107"/>
                <a:gd name="T16" fmla="*/ 80 w 227"/>
                <a:gd name="T17" fmla="*/ 43 h 107"/>
                <a:gd name="T18" fmla="*/ 83 w 227"/>
                <a:gd name="T19" fmla="*/ 36 h 107"/>
                <a:gd name="T20" fmla="*/ 162 w 227"/>
                <a:gd name="T21" fmla="*/ 71 h 107"/>
                <a:gd name="T22" fmla="*/ 196 w 227"/>
                <a:gd name="T23" fmla="*/ 86 h 107"/>
                <a:gd name="T24" fmla="*/ 193 w 227"/>
                <a:gd name="T25" fmla="*/ 94 h 107"/>
                <a:gd name="T26" fmla="*/ 159 w 227"/>
                <a:gd name="T27" fmla="*/ 79 h 107"/>
                <a:gd name="T28" fmla="*/ 162 w 227"/>
                <a:gd name="T29" fmla="*/ 71 h 107"/>
                <a:gd name="T30" fmla="*/ 199 w 227"/>
                <a:gd name="T31" fmla="*/ 70 h 107"/>
                <a:gd name="T32" fmla="*/ 227 w 227"/>
                <a:gd name="T33" fmla="*/ 104 h 107"/>
                <a:gd name="T34" fmla="*/ 183 w 227"/>
                <a:gd name="T35" fmla="*/ 107 h 107"/>
                <a:gd name="T36" fmla="*/ 199 w 227"/>
                <a:gd name="T37" fmla="*/ 7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07">
                  <a:moveTo>
                    <a:pt x="3" y="0"/>
                  </a:moveTo>
                  <a:lnTo>
                    <a:pt x="61" y="26"/>
                  </a:lnTo>
                  <a:lnTo>
                    <a:pt x="58" y="33"/>
                  </a:lnTo>
                  <a:lnTo>
                    <a:pt x="0" y="8"/>
                  </a:lnTo>
                  <a:lnTo>
                    <a:pt x="3" y="0"/>
                  </a:lnTo>
                  <a:close/>
                  <a:moveTo>
                    <a:pt x="83" y="36"/>
                  </a:moveTo>
                  <a:lnTo>
                    <a:pt x="141" y="62"/>
                  </a:lnTo>
                  <a:lnTo>
                    <a:pt x="138" y="69"/>
                  </a:lnTo>
                  <a:lnTo>
                    <a:pt x="80" y="43"/>
                  </a:lnTo>
                  <a:lnTo>
                    <a:pt x="83" y="36"/>
                  </a:lnTo>
                  <a:close/>
                  <a:moveTo>
                    <a:pt x="162" y="71"/>
                  </a:moveTo>
                  <a:lnTo>
                    <a:pt x="196" y="86"/>
                  </a:lnTo>
                  <a:lnTo>
                    <a:pt x="193" y="94"/>
                  </a:lnTo>
                  <a:lnTo>
                    <a:pt x="159" y="79"/>
                  </a:lnTo>
                  <a:lnTo>
                    <a:pt x="162" y="71"/>
                  </a:lnTo>
                  <a:close/>
                  <a:moveTo>
                    <a:pt x="199" y="70"/>
                  </a:moveTo>
                  <a:lnTo>
                    <a:pt x="227" y="104"/>
                  </a:lnTo>
                  <a:lnTo>
                    <a:pt x="183" y="107"/>
                  </a:lnTo>
                  <a:lnTo>
                    <a:pt x="199" y="7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6" name="Freeform 26"/>
            <p:cNvSpPr>
              <a:spLocks noEditPoints="1"/>
            </p:cNvSpPr>
            <p:nvPr/>
          </p:nvSpPr>
          <p:spPr bwMode="auto">
            <a:xfrm>
              <a:off x="2676" y="3293"/>
              <a:ext cx="40" cy="212"/>
            </a:xfrm>
            <a:custGeom>
              <a:avLst/>
              <a:gdLst>
                <a:gd name="T0" fmla="*/ 16 w 40"/>
                <a:gd name="T1" fmla="*/ 212 h 212"/>
                <a:gd name="T2" fmla="*/ 16 w 40"/>
                <a:gd name="T3" fmla="*/ 148 h 212"/>
                <a:gd name="T4" fmla="*/ 24 w 40"/>
                <a:gd name="T5" fmla="*/ 148 h 212"/>
                <a:gd name="T6" fmla="*/ 24 w 40"/>
                <a:gd name="T7" fmla="*/ 212 h 212"/>
                <a:gd name="T8" fmla="*/ 16 w 40"/>
                <a:gd name="T9" fmla="*/ 212 h 212"/>
                <a:gd name="T10" fmla="*/ 16 w 40"/>
                <a:gd name="T11" fmla="*/ 124 h 212"/>
                <a:gd name="T12" fmla="*/ 16 w 40"/>
                <a:gd name="T13" fmla="*/ 61 h 212"/>
                <a:gd name="T14" fmla="*/ 24 w 40"/>
                <a:gd name="T15" fmla="*/ 61 h 212"/>
                <a:gd name="T16" fmla="*/ 24 w 40"/>
                <a:gd name="T17" fmla="*/ 124 h 212"/>
                <a:gd name="T18" fmla="*/ 16 w 40"/>
                <a:gd name="T19" fmla="*/ 124 h 212"/>
                <a:gd name="T20" fmla="*/ 16 w 40"/>
                <a:gd name="T21" fmla="*/ 37 h 212"/>
                <a:gd name="T22" fmla="*/ 16 w 40"/>
                <a:gd name="T23" fmla="*/ 36 h 212"/>
                <a:gd name="T24" fmla="*/ 24 w 40"/>
                <a:gd name="T25" fmla="*/ 36 h 212"/>
                <a:gd name="T26" fmla="*/ 24 w 40"/>
                <a:gd name="T27" fmla="*/ 37 h 212"/>
                <a:gd name="T28" fmla="*/ 16 w 40"/>
                <a:gd name="T29" fmla="*/ 37 h 212"/>
                <a:gd name="T30" fmla="*/ 0 w 40"/>
                <a:gd name="T31" fmla="*/ 40 h 212"/>
                <a:gd name="T32" fmla="*/ 20 w 40"/>
                <a:gd name="T33" fmla="*/ 0 h 212"/>
                <a:gd name="T34" fmla="*/ 40 w 40"/>
                <a:gd name="T35" fmla="*/ 40 h 212"/>
                <a:gd name="T36" fmla="*/ 0 w 40"/>
                <a:gd name="T37" fmla="*/ 4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2">
                  <a:moveTo>
                    <a:pt x="16" y="212"/>
                  </a:moveTo>
                  <a:lnTo>
                    <a:pt x="16" y="148"/>
                  </a:lnTo>
                  <a:lnTo>
                    <a:pt x="24" y="148"/>
                  </a:lnTo>
                  <a:lnTo>
                    <a:pt x="24" y="212"/>
                  </a:lnTo>
                  <a:lnTo>
                    <a:pt x="16" y="212"/>
                  </a:lnTo>
                  <a:close/>
                  <a:moveTo>
                    <a:pt x="16" y="124"/>
                  </a:moveTo>
                  <a:lnTo>
                    <a:pt x="16" y="61"/>
                  </a:lnTo>
                  <a:lnTo>
                    <a:pt x="24" y="61"/>
                  </a:lnTo>
                  <a:lnTo>
                    <a:pt x="24" y="124"/>
                  </a:lnTo>
                  <a:lnTo>
                    <a:pt x="16" y="124"/>
                  </a:lnTo>
                  <a:close/>
                  <a:moveTo>
                    <a:pt x="16" y="37"/>
                  </a:moveTo>
                  <a:lnTo>
                    <a:pt x="16" y="36"/>
                  </a:lnTo>
                  <a:lnTo>
                    <a:pt x="24" y="36"/>
                  </a:lnTo>
                  <a:lnTo>
                    <a:pt x="24" y="37"/>
                  </a:lnTo>
                  <a:lnTo>
                    <a:pt x="16" y="37"/>
                  </a:lnTo>
                  <a:close/>
                  <a:moveTo>
                    <a:pt x="0" y="40"/>
                  </a:moveTo>
                  <a:lnTo>
                    <a:pt x="20" y="0"/>
                  </a:lnTo>
                  <a:lnTo>
                    <a:pt x="40" y="40"/>
                  </a:lnTo>
                  <a:lnTo>
                    <a:pt x="0" y="4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7" name="Freeform 27"/>
            <p:cNvSpPr>
              <a:spLocks noEditPoints="1"/>
            </p:cNvSpPr>
            <p:nvPr/>
          </p:nvSpPr>
          <p:spPr bwMode="auto">
            <a:xfrm>
              <a:off x="2368" y="3280"/>
              <a:ext cx="253" cy="403"/>
            </a:xfrm>
            <a:custGeom>
              <a:avLst/>
              <a:gdLst>
                <a:gd name="T0" fmla="*/ 0 w 253"/>
                <a:gd name="T1" fmla="*/ 398 h 403"/>
                <a:gd name="T2" fmla="*/ 34 w 253"/>
                <a:gd name="T3" fmla="*/ 344 h 403"/>
                <a:gd name="T4" fmla="*/ 40 w 253"/>
                <a:gd name="T5" fmla="*/ 349 h 403"/>
                <a:gd name="T6" fmla="*/ 7 w 253"/>
                <a:gd name="T7" fmla="*/ 403 h 403"/>
                <a:gd name="T8" fmla="*/ 0 w 253"/>
                <a:gd name="T9" fmla="*/ 398 h 403"/>
                <a:gd name="T10" fmla="*/ 46 w 253"/>
                <a:gd name="T11" fmla="*/ 324 h 403"/>
                <a:gd name="T12" fmla="*/ 80 w 253"/>
                <a:gd name="T13" fmla="*/ 270 h 403"/>
                <a:gd name="T14" fmla="*/ 86 w 253"/>
                <a:gd name="T15" fmla="*/ 275 h 403"/>
                <a:gd name="T16" fmla="*/ 53 w 253"/>
                <a:gd name="T17" fmla="*/ 329 h 403"/>
                <a:gd name="T18" fmla="*/ 46 w 253"/>
                <a:gd name="T19" fmla="*/ 324 h 403"/>
                <a:gd name="T20" fmla="*/ 92 w 253"/>
                <a:gd name="T21" fmla="*/ 250 h 403"/>
                <a:gd name="T22" fmla="*/ 126 w 253"/>
                <a:gd name="T23" fmla="*/ 196 h 403"/>
                <a:gd name="T24" fmla="*/ 132 w 253"/>
                <a:gd name="T25" fmla="*/ 201 h 403"/>
                <a:gd name="T26" fmla="*/ 99 w 253"/>
                <a:gd name="T27" fmla="*/ 254 h 403"/>
                <a:gd name="T28" fmla="*/ 92 w 253"/>
                <a:gd name="T29" fmla="*/ 250 h 403"/>
                <a:gd name="T30" fmla="*/ 138 w 253"/>
                <a:gd name="T31" fmla="*/ 176 h 403"/>
                <a:gd name="T32" fmla="*/ 172 w 253"/>
                <a:gd name="T33" fmla="*/ 122 h 403"/>
                <a:gd name="T34" fmla="*/ 178 w 253"/>
                <a:gd name="T35" fmla="*/ 126 h 403"/>
                <a:gd name="T36" fmla="*/ 145 w 253"/>
                <a:gd name="T37" fmla="*/ 180 h 403"/>
                <a:gd name="T38" fmla="*/ 138 w 253"/>
                <a:gd name="T39" fmla="*/ 176 h 403"/>
                <a:gd name="T40" fmla="*/ 184 w 253"/>
                <a:gd name="T41" fmla="*/ 102 h 403"/>
                <a:gd name="T42" fmla="*/ 218 w 253"/>
                <a:gd name="T43" fmla="*/ 48 h 403"/>
                <a:gd name="T44" fmla="*/ 225 w 253"/>
                <a:gd name="T45" fmla="*/ 52 h 403"/>
                <a:gd name="T46" fmla="*/ 191 w 253"/>
                <a:gd name="T47" fmla="*/ 106 h 403"/>
                <a:gd name="T48" fmla="*/ 184 w 253"/>
                <a:gd name="T49" fmla="*/ 102 h 403"/>
                <a:gd name="T50" fmla="*/ 230 w 253"/>
                <a:gd name="T51" fmla="*/ 28 h 403"/>
                <a:gd name="T52" fmla="*/ 230 w 253"/>
                <a:gd name="T53" fmla="*/ 28 h 403"/>
                <a:gd name="T54" fmla="*/ 237 w 253"/>
                <a:gd name="T55" fmla="*/ 32 h 403"/>
                <a:gd name="T56" fmla="*/ 237 w 253"/>
                <a:gd name="T57" fmla="*/ 32 h 403"/>
                <a:gd name="T58" fmla="*/ 230 w 253"/>
                <a:gd name="T59" fmla="*/ 28 h 403"/>
                <a:gd name="T60" fmla="*/ 215 w 253"/>
                <a:gd name="T61" fmla="*/ 23 h 403"/>
                <a:gd name="T62" fmla="*/ 253 w 253"/>
                <a:gd name="T63" fmla="*/ 0 h 403"/>
                <a:gd name="T64" fmla="*/ 249 w 253"/>
                <a:gd name="T65" fmla="*/ 44 h 403"/>
                <a:gd name="T66" fmla="*/ 215 w 253"/>
                <a:gd name="T67" fmla="*/ 2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403">
                  <a:moveTo>
                    <a:pt x="0" y="398"/>
                  </a:moveTo>
                  <a:lnTo>
                    <a:pt x="34" y="344"/>
                  </a:lnTo>
                  <a:lnTo>
                    <a:pt x="40" y="349"/>
                  </a:lnTo>
                  <a:lnTo>
                    <a:pt x="7" y="403"/>
                  </a:lnTo>
                  <a:lnTo>
                    <a:pt x="0" y="398"/>
                  </a:lnTo>
                  <a:close/>
                  <a:moveTo>
                    <a:pt x="46" y="324"/>
                  </a:moveTo>
                  <a:lnTo>
                    <a:pt x="80" y="270"/>
                  </a:lnTo>
                  <a:lnTo>
                    <a:pt x="86" y="275"/>
                  </a:lnTo>
                  <a:lnTo>
                    <a:pt x="53" y="329"/>
                  </a:lnTo>
                  <a:lnTo>
                    <a:pt x="46" y="324"/>
                  </a:lnTo>
                  <a:close/>
                  <a:moveTo>
                    <a:pt x="92" y="250"/>
                  </a:moveTo>
                  <a:lnTo>
                    <a:pt x="126" y="196"/>
                  </a:lnTo>
                  <a:lnTo>
                    <a:pt x="132" y="201"/>
                  </a:lnTo>
                  <a:lnTo>
                    <a:pt x="99" y="254"/>
                  </a:lnTo>
                  <a:lnTo>
                    <a:pt x="92" y="250"/>
                  </a:lnTo>
                  <a:close/>
                  <a:moveTo>
                    <a:pt x="138" y="176"/>
                  </a:moveTo>
                  <a:lnTo>
                    <a:pt x="172" y="122"/>
                  </a:lnTo>
                  <a:lnTo>
                    <a:pt x="178" y="126"/>
                  </a:lnTo>
                  <a:lnTo>
                    <a:pt x="145" y="180"/>
                  </a:lnTo>
                  <a:lnTo>
                    <a:pt x="138" y="176"/>
                  </a:lnTo>
                  <a:close/>
                  <a:moveTo>
                    <a:pt x="184" y="102"/>
                  </a:moveTo>
                  <a:lnTo>
                    <a:pt x="218" y="48"/>
                  </a:lnTo>
                  <a:lnTo>
                    <a:pt x="225" y="52"/>
                  </a:lnTo>
                  <a:lnTo>
                    <a:pt x="191" y="106"/>
                  </a:lnTo>
                  <a:lnTo>
                    <a:pt x="184" y="102"/>
                  </a:lnTo>
                  <a:close/>
                  <a:moveTo>
                    <a:pt x="230" y="28"/>
                  </a:moveTo>
                  <a:lnTo>
                    <a:pt x="230" y="28"/>
                  </a:lnTo>
                  <a:lnTo>
                    <a:pt x="237" y="32"/>
                  </a:lnTo>
                  <a:lnTo>
                    <a:pt x="237" y="32"/>
                  </a:lnTo>
                  <a:lnTo>
                    <a:pt x="230" y="28"/>
                  </a:lnTo>
                  <a:close/>
                  <a:moveTo>
                    <a:pt x="215" y="23"/>
                  </a:moveTo>
                  <a:lnTo>
                    <a:pt x="253" y="0"/>
                  </a:lnTo>
                  <a:lnTo>
                    <a:pt x="249" y="44"/>
                  </a:lnTo>
                  <a:lnTo>
                    <a:pt x="215" y="2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8" name="Freeform 28"/>
            <p:cNvSpPr>
              <a:spLocks noEditPoints="1"/>
            </p:cNvSpPr>
            <p:nvPr/>
          </p:nvSpPr>
          <p:spPr bwMode="auto">
            <a:xfrm>
              <a:off x="2472" y="3711"/>
              <a:ext cx="448" cy="40"/>
            </a:xfrm>
            <a:custGeom>
              <a:avLst/>
              <a:gdLst>
                <a:gd name="T0" fmla="*/ 448 w 448"/>
                <a:gd name="T1" fmla="*/ 24 h 40"/>
                <a:gd name="T2" fmla="*/ 385 w 448"/>
                <a:gd name="T3" fmla="*/ 24 h 40"/>
                <a:gd name="T4" fmla="*/ 385 w 448"/>
                <a:gd name="T5" fmla="*/ 16 h 40"/>
                <a:gd name="T6" fmla="*/ 448 w 448"/>
                <a:gd name="T7" fmla="*/ 16 h 40"/>
                <a:gd name="T8" fmla="*/ 448 w 448"/>
                <a:gd name="T9" fmla="*/ 24 h 40"/>
                <a:gd name="T10" fmla="*/ 361 w 448"/>
                <a:gd name="T11" fmla="*/ 24 h 40"/>
                <a:gd name="T12" fmla="*/ 298 w 448"/>
                <a:gd name="T13" fmla="*/ 24 h 40"/>
                <a:gd name="T14" fmla="*/ 298 w 448"/>
                <a:gd name="T15" fmla="*/ 16 h 40"/>
                <a:gd name="T16" fmla="*/ 361 w 448"/>
                <a:gd name="T17" fmla="*/ 16 h 40"/>
                <a:gd name="T18" fmla="*/ 361 w 448"/>
                <a:gd name="T19" fmla="*/ 24 h 40"/>
                <a:gd name="T20" fmla="*/ 274 w 448"/>
                <a:gd name="T21" fmla="*/ 24 h 40"/>
                <a:gd name="T22" fmla="*/ 211 w 448"/>
                <a:gd name="T23" fmla="*/ 24 h 40"/>
                <a:gd name="T24" fmla="*/ 211 w 448"/>
                <a:gd name="T25" fmla="*/ 16 h 40"/>
                <a:gd name="T26" fmla="*/ 274 w 448"/>
                <a:gd name="T27" fmla="*/ 16 h 40"/>
                <a:gd name="T28" fmla="*/ 274 w 448"/>
                <a:gd name="T29" fmla="*/ 24 h 40"/>
                <a:gd name="T30" fmla="*/ 187 w 448"/>
                <a:gd name="T31" fmla="*/ 24 h 40"/>
                <a:gd name="T32" fmla="*/ 124 w 448"/>
                <a:gd name="T33" fmla="*/ 24 h 40"/>
                <a:gd name="T34" fmla="*/ 124 w 448"/>
                <a:gd name="T35" fmla="*/ 16 h 40"/>
                <a:gd name="T36" fmla="*/ 187 w 448"/>
                <a:gd name="T37" fmla="*/ 16 h 40"/>
                <a:gd name="T38" fmla="*/ 187 w 448"/>
                <a:gd name="T39" fmla="*/ 24 h 40"/>
                <a:gd name="T40" fmla="*/ 100 w 448"/>
                <a:gd name="T41" fmla="*/ 24 h 40"/>
                <a:gd name="T42" fmla="*/ 37 w 448"/>
                <a:gd name="T43" fmla="*/ 24 h 40"/>
                <a:gd name="T44" fmla="*/ 37 w 448"/>
                <a:gd name="T45" fmla="*/ 16 h 40"/>
                <a:gd name="T46" fmla="*/ 100 w 448"/>
                <a:gd name="T47" fmla="*/ 16 h 40"/>
                <a:gd name="T48" fmla="*/ 100 w 448"/>
                <a:gd name="T49" fmla="*/ 24 h 40"/>
                <a:gd name="T50" fmla="*/ 39 w 448"/>
                <a:gd name="T51" fmla="*/ 40 h 40"/>
                <a:gd name="T52" fmla="*/ 0 w 448"/>
                <a:gd name="T53" fmla="*/ 20 h 40"/>
                <a:gd name="T54" fmla="*/ 39 w 448"/>
                <a:gd name="T55" fmla="*/ 0 h 40"/>
                <a:gd name="T56" fmla="*/ 39 w 448"/>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0">
                  <a:moveTo>
                    <a:pt x="448" y="24"/>
                  </a:moveTo>
                  <a:lnTo>
                    <a:pt x="385" y="24"/>
                  </a:lnTo>
                  <a:lnTo>
                    <a:pt x="385" y="16"/>
                  </a:lnTo>
                  <a:lnTo>
                    <a:pt x="448" y="16"/>
                  </a:lnTo>
                  <a:lnTo>
                    <a:pt x="448" y="24"/>
                  </a:lnTo>
                  <a:close/>
                  <a:moveTo>
                    <a:pt x="361" y="24"/>
                  </a:moveTo>
                  <a:lnTo>
                    <a:pt x="298" y="24"/>
                  </a:lnTo>
                  <a:lnTo>
                    <a:pt x="298" y="16"/>
                  </a:lnTo>
                  <a:lnTo>
                    <a:pt x="361" y="16"/>
                  </a:lnTo>
                  <a:lnTo>
                    <a:pt x="361" y="24"/>
                  </a:lnTo>
                  <a:close/>
                  <a:moveTo>
                    <a:pt x="274" y="24"/>
                  </a:moveTo>
                  <a:lnTo>
                    <a:pt x="211" y="24"/>
                  </a:lnTo>
                  <a:lnTo>
                    <a:pt x="211" y="16"/>
                  </a:lnTo>
                  <a:lnTo>
                    <a:pt x="274" y="16"/>
                  </a:lnTo>
                  <a:lnTo>
                    <a:pt x="274" y="24"/>
                  </a:lnTo>
                  <a:close/>
                  <a:moveTo>
                    <a:pt x="187" y="24"/>
                  </a:moveTo>
                  <a:lnTo>
                    <a:pt x="124" y="24"/>
                  </a:lnTo>
                  <a:lnTo>
                    <a:pt x="124" y="16"/>
                  </a:lnTo>
                  <a:lnTo>
                    <a:pt x="187" y="16"/>
                  </a:lnTo>
                  <a:lnTo>
                    <a:pt x="187" y="24"/>
                  </a:lnTo>
                  <a:close/>
                  <a:moveTo>
                    <a:pt x="100" y="24"/>
                  </a:moveTo>
                  <a:lnTo>
                    <a:pt x="37" y="24"/>
                  </a:lnTo>
                  <a:lnTo>
                    <a:pt x="37" y="16"/>
                  </a:lnTo>
                  <a:lnTo>
                    <a:pt x="100" y="16"/>
                  </a:lnTo>
                  <a:lnTo>
                    <a:pt x="100" y="24"/>
                  </a:lnTo>
                  <a:close/>
                  <a:moveTo>
                    <a:pt x="39" y="40"/>
                  </a:moveTo>
                  <a:lnTo>
                    <a:pt x="0" y="20"/>
                  </a:lnTo>
                  <a:lnTo>
                    <a:pt x="39" y="0"/>
                  </a:lnTo>
                  <a:lnTo>
                    <a:pt x="39" y="4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grpSp>
        <p:nvGrpSpPr>
          <p:cNvPr id="69" name="Group 184"/>
          <p:cNvGrpSpPr>
            <a:grpSpLocks/>
          </p:cNvGrpSpPr>
          <p:nvPr/>
        </p:nvGrpSpPr>
        <p:grpSpPr bwMode="auto">
          <a:xfrm>
            <a:off x="204200" y="73748"/>
            <a:ext cx="2864485" cy="2109799"/>
            <a:chOff x="3172" y="3097"/>
            <a:chExt cx="1207" cy="889"/>
          </a:xfrm>
        </p:grpSpPr>
        <p:sp>
          <p:nvSpPr>
            <p:cNvPr id="70" name="Freeform 30"/>
            <p:cNvSpPr>
              <a:spLocks noEditPoints="1"/>
            </p:cNvSpPr>
            <p:nvPr/>
          </p:nvSpPr>
          <p:spPr bwMode="auto">
            <a:xfrm>
              <a:off x="3309" y="3549"/>
              <a:ext cx="160" cy="316"/>
            </a:xfrm>
            <a:custGeom>
              <a:avLst/>
              <a:gdLst>
                <a:gd name="T0" fmla="*/ 160 w 160"/>
                <a:gd name="T1" fmla="*/ 3 h 316"/>
                <a:gd name="T2" fmla="*/ 137 w 160"/>
                <a:gd name="T3" fmla="*/ 48 h 316"/>
                <a:gd name="T4" fmla="*/ 132 w 160"/>
                <a:gd name="T5" fmla="*/ 45 h 316"/>
                <a:gd name="T6" fmla="*/ 154 w 160"/>
                <a:gd name="T7" fmla="*/ 0 h 316"/>
                <a:gd name="T8" fmla="*/ 160 w 160"/>
                <a:gd name="T9" fmla="*/ 3 h 316"/>
                <a:gd name="T10" fmla="*/ 129 w 160"/>
                <a:gd name="T11" fmla="*/ 65 h 316"/>
                <a:gd name="T12" fmla="*/ 107 w 160"/>
                <a:gd name="T13" fmla="*/ 109 h 316"/>
                <a:gd name="T14" fmla="*/ 101 w 160"/>
                <a:gd name="T15" fmla="*/ 107 h 316"/>
                <a:gd name="T16" fmla="*/ 124 w 160"/>
                <a:gd name="T17" fmla="*/ 62 h 316"/>
                <a:gd name="T18" fmla="*/ 129 w 160"/>
                <a:gd name="T19" fmla="*/ 65 h 316"/>
                <a:gd name="T20" fmla="*/ 99 w 160"/>
                <a:gd name="T21" fmla="*/ 126 h 316"/>
                <a:gd name="T22" fmla="*/ 76 w 160"/>
                <a:gd name="T23" fmla="*/ 171 h 316"/>
                <a:gd name="T24" fmla="*/ 71 w 160"/>
                <a:gd name="T25" fmla="*/ 168 h 316"/>
                <a:gd name="T26" fmla="*/ 93 w 160"/>
                <a:gd name="T27" fmla="*/ 123 h 316"/>
                <a:gd name="T28" fmla="*/ 99 w 160"/>
                <a:gd name="T29" fmla="*/ 126 h 316"/>
                <a:gd name="T30" fmla="*/ 68 w 160"/>
                <a:gd name="T31" fmla="*/ 188 h 316"/>
                <a:gd name="T32" fmla="*/ 46 w 160"/>
                <a:gd name="T33" fmla="*/ 232 h 316"/>
                <a:gd name="T34" fmla="*/ 40 w 160"/>
                <a:gd name="T35" fmla="*/ 229 h 316"/>
                <a:gd name="T36" fmla="*/ 62 w 160"/>
                <a:gd name="T37" fmla="*/ 185 h 316"/>
                <a:gd name="T38" fmla="*/ 68 w 160"/>
                <a:gd name="T39" fmla="*/ 188 h 316"/>
                <a:gd name="T40" fmla="*/ 37 w 160"/>
                <a:gd name="T41" fmla="*/ 249 h 316"/>
                <a:gd name="T42" fmla="*/ 16 w 160"/>
                <a:gd name="T43" fmla="*/ 293 h 316"/>
                <a:gd name="T44" fmla="*/ 10 w 160"/>
                <a:gd name="T45" fmla="*/ 290 h 316"/>
                <a:gd name="T46" fmla="*/ 32 w 160"/>
                <a:gd name="T47" fmla="*/ 246 h 316"/>
                <a:gd name="T48" fmla="*/ 37 w 160"/>
                <a:gd name="T49" fmla="*/ 249 h 316"/>
                <a:gd name="T50" fmla="*/ 28 w 160"/>
                <a:gd name="T51" fmla="*/ 295 h 316"/>
                <a:gd name="T52" fmla="*/ 0 w 160"/>
                <a:gd name="T53" fmla="*/ 316 h 316"/>
                <a:gd name="T54" fmla="*/ 0 w 160"/>
                <a:gd name="T55" fmla="*/ 281 h 316"/>
                <a:gd name="T56" fmla="*/ 28 w 160"/>
                <a:gd name="T57" fmla="*/ 295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 h="316">
                  <a:moveTo>
                    <a:pt x="160" y="3"/>
                  </a:moveTo>
                  <a:lnTo>
                    <a:pt x="137" y="48"/>
                  </a:lnTo>
                  <a:lnTo>
                    <a:pt x="132" y="45"/>
                  </a:lnTo>
                  <a:lnTo>
                    <a:pt x="154" y="0"/>
                  </a:lnTo>
                  <a:lnTo>
                    <a:pt x="160" y="3"/>
                  </a:lnTo>
                  <a:close/>
                  <a:moveTo>
                    <a:pt x="129" y="65"/>
                  </a:moveTo>
                  <a:lnTo>
                    <a:pt x="107" y="109"/>
                  </a:lnTo>
                  <a:lnTo>
                    <a:pt x="101" y="107"/>
                  </a:lnTo>
                  <a:lnTo>
                    <a:pt x="124" y="62"/>
                  </a:lnTo>
                  <a:lnTo>
                    <a:pt x="129" y="65"/>
                  </a:lnTo>
                  <a:close/>
                  <a:moveTo>
                    <a:pt x="99" y="126"/>
                  </a:moveTo>
                  <a:lnTo>
                    <a:pt x="76" y="171"/>
                  </a:lnTo>
                  <a:lnTo>
                    <a:pt x="71" y="168"/>
                  </a:lnTo>
                  <a:lnTo>
                    <a:pt x="93" y="123"/>
                  </a:lnTo>
                  <a:lnTo>
                    <a:pt x="99" y="126"/>
                  </a:lnTo>
                  <a:close/>
                  <a:moveTo>
                    <a:pt x="68" y="188"/>
                  </a:moveTo>
                  <a:lnTo>
                    <a:pt x="46" y="232"/>
                  </a:lnTo>
                  <a:lnTo>
                    <a:pt x="40" y="229"/>
                  </a:lnTo>
                  <a:lnTo>
                    <a:pt x="62" y="185"/>
                  </a:lnTo>
                  <a:lnTo>
                    <a:pt x="68" y="188"/>
                  </a:lnTo>
                  <a:close/>
                  <a:moveTo>
                    <a:pt x="37" y="249"/>
                  </a:moveTo>
                  <a:lnTo>
                    <a:pt x="16" y="293"/>
                  </a:lnTo>
                  <a:lnTo>
                    <a:pt x="10" y="290"/>
                  </a:lnTo>
                  <a:lnTo>
                    <a:pt x="32" y="246"/>
                  </a:lnTo>
                  <a:lnTo>
                    <a:pt x="37" y="249"/>
                  </a:lnTo>
                  <a:close/>
                  <a:moveTo>
                    <a:pt x="28" y="295"/>
                  </a:moveTo>
                  <a:lnTo>
                    <a:pt x="0" y="316"/>
                  </a:lnTo>
                  <a:lnTo>
                    <a:pt x="0" y="281"/>
                  </a:lnTo>
                  <a:lnTo>
                    <a:pt x="28" y="29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1" name="Freeform 31"/>
            <p:cNvSpPr>
              <a:spLocks noEditPoints="1"/>
            </p:cNvSpPr>
            <p:nvPr/>
          </p:nvSpPr>
          <p:spPr bwMode="auto">
            <a:xfrm>
              <a:off x="3505" y="3880"/>
              <a:ext cx="588" cy="32"/>
            </a:xfrm>
            <a:custGeom>
              <a:avLst/>
              <a:gdLst>
                <a:gd name="T0" fmla="*/ 0 w 588"/>
                <a:gd name="T1" fmla="*/ 22 h 32"/>
                <a:gd name="T2" fmla="*/ 50 w 588"/>
                <a:gd name="T3" fmla="*/ 21 h 32"/>
                <a:gd name="T4" fmla="*/ 50 w 588"/>
                <a:gd name="T5" fmla="*/ 27 h 32"/>
                <a:gd name="T6" fmla="*/ 0 w 588"/>
                <a:gd name="T7" fmla="*/ 28 h 32"/>
                <a:gd name="T8" fmla="*/ 0 w 588"/>
                <a:gd name="T9" fmla="*/ 22 h 32"/>
                <a:gd name="T10" fmla="*/ 69 w 588"/>
                <a:gd name="T11" fmla="*/ 21 h 32"/>
                <a:gd name="T12" fmla="*/ 118 w 588"/>
                <a:gd name="T13" fmla="*/ 20 h 32"/>
                <a:gd name="T14" fmla="*/ 119 w 588"/>
                <a:gd name="T15" fmla="*/ 26 h 32"/>
                <a:gd name="T16" fmla="*/ 69 w 588"/>
                <a:gd name="T17" fmla="*/ 27 h 32"/>
                <a:gd name="T18" fmla="*/ 69 w 588"/>
                <a:gd name="T19" fmla="*/ 21 h 32"/>
                <a:gd name="T20" fmla="*/ 137 w 588"/>
                <a:gd name="T21" fmla="*/ 19 h 32"/>
                <a:gd name="T22" fmla="*/ 187 w 588"/>
                <a:gd name="T23" fmla="*/ 19 h 32"/>
                <a:gd name="T24" fmla="*/ 187 w 588"/>
                <a:gd name="T25" fmla="*/ 25 h 32"/>
                <a:gd name="T26" fmla="*/ 137 w 588"/>
                <a:gd name="T27" fmla="*/ 26 h 32"/>
                <a:gd name="T28" fmla="*/ 137 w 588"/>
                <a:gd name="T29" fmla="*/ 19 h 32"/>
                <a:gd name="T30" fmla="*/ 205 w 588"/>
                <a:gd name="T31" fmla="*/ 18 h 32"/>
                <a:gd name="T32" fmla="*/ 255 w 588"/>
                <a:gd name="T33" fmla="*/ 18 h 32"/>
                <a:gd name="T34" fmla="*/ 255 w 588"/>
                <a:gd name="T35" fmla="*/ 24 h 32"/>
                <a:gd name="T36" fmla="*/ 206 w 588"/>
                <a:gd name="T37" fmla="*/ 25 h 32"/>
                <a:gd name="T38" fmla="*/ 205 w 588"/>
                <a:gd name="T39" fmla="*/ 18 h 32"/>
                <a:gd name="T40" fmla="*/ 274 w 588"/>
                <a:gd name="T41" fmla="*/ 17 h 32"/>
                <a:gd name="T42" fmla="*/ 324 w 588"/>
                <a:gd name="T43" fmla="*/ 16 h 32"/>
                <a:gd name="T44" fmla="*/ 324 w 588"/>
                <a:gd name="T45" fmla="*/ 23 h 32"/>
                <a:gd name="T46" fmla="*/ 274 w 588"/>
                <a:gd name="T47" fmla="*/ 24 h 32"/>
                <a:gd name="T48" fmla="*/ 274 w 588"/>
                <a:gd name="T49" fmla="*/ 17 h 32"/>
                <a:gd name="T50" fmla="*/ 342 w 588"/>
                <a:gd name="T51" fmla="*/ 16 h 32"/>
                <a:gd name="T52" fmla="*/ 392 w 588"/>
                <a:gd name="T53" fmla="*/ 15 h 32"/>
                <a:gd name="T54" fmla="*/ 392 w 588"/>
                <a:gd name="T55" fmla="*/ 22 h 32"/>
                <a:gd name="T56" fmla="*/ 342 w 588"/>
                <a:gd name="T57" fmla="*/ 22 h 32"/>
                <a:gd name="T58" fmla="*/ 342 w 588"/>
                <a:gd name="T59" fmla="*/ 16 h 32"/>
                <a:gd name="T60" fmla="*/ 411 w 588"/>
                <a:gd name="T61" fmla="*/ 15 h 32"/>
                <a:gd name="T62" fmla="*/ 460 w 588"/>
                <a:gd name="T63" fmla="*/ 14 h 32"/>
                <a:gd name="T64" fmla="*/ 461 w 588"/>
                <a:gd name="T65" fmla="*/ 21 h 32"/>
                <a:gd name="T66" fmla="*/ 411 w 588"/>
                <a:gd name="T67" fmla="*/ 21 h 32"/>
                <a:gd name="T68" fmla="*/ 411 w 588"/>
                <a:gd name="T69" fmla="*/ 15 h 32"/>
                <a:gd name="T70" fmla="*/ 479 w 588"/>
                <a:gd name="T71" fmla="*/ 14 h 32"/>
                <a:gd name="T72" fmla="*/ 529 w 588"/>
                <a:gd name="T73" fmla="*/ 13 h 32"/>
                <a:gd name="T74" fmla="*/ 529 w 588"/>
                <a:gd name="T75" fmla="*/ 19 h 32"/>
                <a:gd name="T76" fmla="*/ 479 w 588"/>
                <a:gd name="T77" fmla="*/ 20 h 32"/>
                <a:gd name="T78" fmla="*/ 479 w 588"/>
                <a:gd name="T79" fmla="*/ 14 h 32"/>
                <a:gd name="T80" fmla="*/ 548 w 588"/>
                <a:gd name="T81" fmla="*/ 13 h 32"/>
                <a:gd name="T82" fmla="*/ 560 w 588"/>
                <a:gd name="T83" fmla="*/ 13 h 32"/>
                <a:gd name="T84" fmla="*/ 560 w 588"/>
                <a:gd name="T85" fmla="*/ 19 h 32"/>
                <a:gd name="T86" fmla="*/ 548 w 588"/>
                <a:gd name="T87" fmla="*/ 19 h 32"/>
                <a:gd name="T88" fmla="*/ 548 w 588"/>
                <a:gd name="T89" fmla="*/ 13 h 32"/>
                <a:gd name="T90" fmla="*/ 557 w 588"/>
                <a:gd name="T91" fmla="*/ 0 h 32"/>
                <a:gd name="T92" fmla="*/ 588 w 588"/>
                <a:gd name="T93" fmla="*/ 15 h 32"/>
                <a:gd name="T94" fmla="*/ 557 w 588"/>
                <a:gd name="T95" fmla="*/ 32 h 32"/>
                <a:gd name="T96" fmla="*/ 557 w 588"/>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8" h="32">
                  <a:moveTo>
                    <a:pt x="0" y="22"/>
                  </a:moveTo>
                  <a:lnTo>
                    <a:pt x="50" y="21"/>
                  </a:lnTo>
                  <a:lnTo>
                    <a:pt x="50" y="27"/>
                  </a:lnTo>
                  <a:lnTo>
                    <a:pt x="0" y="28"/>
                  </a:lnTo>
                  <a:lnTo>
                    <a:pt x="0" y="22"/>
                  </a:lnTo>
                  <a:close/>
                  <a:moveTo>
                    <a:pt x="69" y="21"/>
                  </a:moveTo>
                  <a:lnTo>
                    <a:pt x="118" y="20"/>
                  </a:lnTo>
                  <a:lnTo>
                    <a:pt x="119" y="26"/>
                  </a:lnTo>
                  <a:lnTo>
                    <a:pt x="69" y="27"/>
                  </a:lnTo>
                  <a:lnTo>
                    <a:pt x="69" y="21"/>
                  </a:lnTo>
                  <a:close/>
                  <a:moveTo>
                    <a:pt x="137" y="19"/>
                  </a:moveTo>
                  <a:lnTo>
                    <a:pt x="187" y="19"/>
                  </a:lnTo>
                  <a:lnTo>
                    <a:pt x="187" y="25"/>
                  </a:lnTo>
                  <a:lnTo>
                    <a:pt x="137" y="26"/>
                  </a:lnTo>
                  <a:lnTo>
                    <a:pt x="137" y="19"/>
                  </a:lnTo>
                  <a:close/>
                  <a:moveTo>
                    <a:pt x="205" y="18"/>
                  </a:moveTo>
                  <a:lnTo>
                    <a:pt x="255" y="18"/>
                  </a:lnTo>
                  <a:lnTo>
                    <a:pt x="255" y="24"/>
                  </a:lnTo>
                  <a:lnTo>
                    <a:pt x="206" y="25"/>
                  </a:lnTo>
                  <a:lnTo>
                    <a:pt x="205" y="18"/>
                  </a:lnTo>
                  <a:close/>
                  <a:moveTo>
                    <a:pt x="274" y="17"/>
                  </a:moveTo>
                  <a:lnTo>
                    <a:pt x="324" y="16"/>
                  </a:lnTo>
                  <a:lnTo>
                    <a:pt x="324" y="23"/>
                  </a:lnTo>
                  <a:lnTo>
                    <a:pt x="274" y="24"/>
                  </a:lnTo>
                  <a:lnTo>
                    <a:pt x="274" y="17"/>
                  </a:lnTo>
                  <a:close/>
                  <a:moveTo>
                    <a:pt x="342" y="16"/>
                  </a:moveTo>
                  <a:lnTo>
                    <a:pt x="392" y="15"/>
                  </a:lnTo>
                  <a:lnTo>
                    <a:pt x="392" y="22"/>
                  </a:lnTo>
                  <a:lnTo>
                    <a:pt x="342" y="22"/>
                  </a:lnTo>
                  <a:lnTo>
                    <a:pt x="342" y="16"/>
                  </a:lnTo>
                  <a:close/>
                  <a:moveTo>
                    <a:pt x="411" y="15"/>
                  </a:moveTo>
                  <a:lnTo>
                    <a:pt x="460" y="14"/>
                  </a:lnTo>
                  <a:lnTo>
                    <a:pt x="461" y="21"/>
                  </a:lnTo>
                  <a:lnTo>
                    <a:pt x="411" y="21"/>
                  </a:lnTo>
                  <a:lnTo>
                    <a:pt x="411" y="15"/>
                  </a:lnTo>
                  <a:close/>
                  <a:moveTo>
                    <a:pt x="479" y="14"/>
                  </a:moveTo>
                  <a:lnTo>
                    <a:pt x="529" y="13"/>
                  </a:lnTo>
                  <a:lnTo>
                    <a:pt x="529" y="19"/>
                  </a:lnTo>
                  <a:lnTo>
                    <a:pt x="479" y="20"/>
                  </a:lnTo>
                  <a:lnTo>
                    <a:pt x="479" y="14"/>
                  </a:lnTo>
                  <a:close/>
                  <a:moveTo>
                    <a:pt x="548" y="13"/>
                  </a:moveTo>
                  <a:lnTo>
                    <a:pt x="560" y="13"/>
                  </a:lnTo>
                  <a:lnTo>
                    <a:pt x="560" y="19"/>
                  </a:lnTo>
                  <a:lnTo>
                    <a:pt x="548" y="19"/>
                  </a:lnTo>
                  <a:lnTo>
                    <a:pt x="548" y="13"/>
                  </a:lnTo>
                  <a:close/>
                  <a:moveTo>
                    <a:pt x="557" y="0"/>
                  </a:moveTo>
                  <a:lnTo>
                    <a:pt x="588" y="15"/>
                  </a:lnTo>
                  <a:lnTo>
                    <a:pt x="557" y="32"/>
                  </a:lnTo>
                  <a:lnTo>
                    <a:pt x="557"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2" name="Freeform 32"/>
            <p:cNvSpPr>
              <a:spLocks noEditPoints="1"/>
            </p:cNvSpPr>
            <p:nvPr/>
          </p:nvSpPr>
          <p:spPr bwMode="auto">
            <a:xfrm>
              <a:off x="4179" y="3637"/>
              <a:ext cx="100" cy="111"/>
            </a:xfrm>
            <a:custGeom>
              <a:avLst/>
              <a:gdLst>
                <a:gd name="T0" fmla="*/ 4 w 100"/>
                <a:gd name="T1" fmla="*/ 0 h 111"/>
                <a:gd name="T2" fmla="*/ 38 w 100"/>
                <a:gd name="T3" fmla="*/ 37 h 111"/>
                <a:gd name="T4" fmla="*/ 33 w 100"/>
                <a:gd name="T5" fmla="*/ 41 h 111"/>
                <a:gd name="T6" fmla="*/ 0 w 100"/>
                <a:gd name="T7" fmla="*/ 4 h 111"/>
                <a:gd name="T8" fmla="*/ 4 w 100"/>
                <a:gd name="T9" fmla="*/ 0 h 111"/>
                <a:gd name="T10" fmla="*/ 50 w 100"/>
                <a:gd name="T11" fmla="*/ 51 h 111"/>
                <a:gd name="T12" fmla="*/ 83 w 100"/>
                <a:gd name="T13" fmla="*/ 88 h 111"/>
                <a:gd name="T14" fmla="*/ 79 w 100"/>
                <a:gd name="T15" fmla="*/ 92 h 111"/>
                <a:gd name="T16" fmla="*/ 46 w 100"/>
                <a:gd name="T17" fmla="*/ 55 h 111"/>
                <a:gd name="T18" fmla="*/ 50 w 100"/>
                <a:gd name="T19" fmla="*/ 51 h 111"/>
                <a:gd name="T20" fmla="*/ 90 w 100"/>
                <a:gd name="T21" fmla="*/ 77 h 111"/>
                <a:gd name="T22" fmla="*/ 100 w 100"/>
                <a:gd name="T23" fmla="*/ 111 h 111"/>
                <a:gd name="T24" fmla="*/ 67 w 100"/>
                <a:gd name="T25" fmla="*/ 98 h 111"/>
                <a:gd name="T26" fmla="*/ 90 w 100"/>
                <a:gd name="T27" fmla="*/ 77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11">
                  <a:moveTo>
                    <a:pt x="4" y="0"/>
                  </a:moveTo>
                  <a:lnTo>
                    <a:pt x="38" y="37"/>
                  </a:lnTo>
                  <a:lnTo>
                    <a:pt x="33" y="41"/>
                  </a:lnTo>
                  <a:lnTo>
                    <a:pt x="0" y="4"/>
                  </a:lnTo>
                  <a:lnTo>
                    <a:pt x="4" y="0"/>
                  </a:lnTo>
                  <a:close/>
                  <a:moveTo>
                    <a:pt x="50" y="51"/>
                  </a:moveTo>
                  <a:lnTo>
                    <a:pt x="83" y="88"/>
                  </a:lnTo>
                  <a:lnTo>
                    <a:pt x="79" y="92"/>
                  </a:lnTo>
                  <a:lnTo>
                    <a:pt x="46" y="55"/>
                  </a:lnTo>
                  <a:lnTo>
                    <a:pt x="50" y="51"/>
                  </a:lnTo>
                  <a:close/>
                  <a:moveTo>
                    <a:pt x="90" y="77"/>
                  </a:moveTo>
                  <a:lnTo>
                    <a:pt x="100" y="111"/>
                  </a:lnTo>
                  <a:lnTo>
                    <a:pt x="67" y="98"/>
                  </a:lnTo>
                  <a:lnTo>
                    <a:pt x="90" y="77"/>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3" name="Freeform 33"/>
            <p:cNvSpPr>
              <a:spLocks noEditPoints="1"/>
            </p:cNvSpPr>
            <p:nvPr/>
          </p:nvSpPr>
          <p:spPr bwMode="auto">
            <a:xfrm>
              <a:off x="4041" y="3412"/>
              <a:ext cx="104" cy="247"/>
            </a:xfrm>
            <a:custGeom>
              <a:avLst/>
              <a:gdLst>
                <a:gd name="T0" fmla="*/ 6 w 104"/>
                <a:gd name="T1" fmla="*/ 0 h 247"/>
                <a:gd name="T2" fmla="*/ 25 w 104"/>
                <a:gd name="T3" fmla="*/ 47 h 247"/>
                <a:gd name="T4" fmla="*/ 19 w 104"/>
                <a:gd name="T5" fmla="*/ 49 h 247"/>
                <a:gd name="T6" fmla="*/ 0 w 104"/>
                <a:gd name="T7" fmla="*/ 3 h 247"/>
                <a:gd name="T8" fmla="*/ 6 w 104"/>
                <a:gd name="T9" fmla="*/ 0 h 247"/>
                <a:gd name="T10" fmla="*/ 32 w 104"/>
                <a:gd name="T11" fmla="*/ 64 h 247"/>
                <a:gd name="T12" fmla="*/ 50 w 104"/>
                <a:gd name="T13" fmla="*/ 111 h 247"/>
                <a:gd name="T14" fmla="*/ 44 w 104"/>
                <a:gd name="T15" fmla="*/ 113 h 247"/>
                <a:gd name="T16" fmla="*/ 26 w 104"/>
                <a:gd name="T17" fmla="*/ 66 h 247"/>
                <a:gd name="T18" fmla="*/ 32 w 104"/>
                <a:gd name="T19" fmla="*/ 64 h 247"/>
                <a:gd name="T20" fmla="*/ 57 w 104"/>
                <a:gd name="T21" fmla="*/ 128 h 247"/>
                <a:gd name="T22" fmla="*/ 75 w 104"/>
                <a:gd name="T23" fmla="*/ 174 h 247"/>
                <a:gd name="T24" fmla="*/ 70 w 104"/>
                <a:gd name="T25" fmla="*/ 177 h 247"/>
                <a:gd name="T26" fmla="*/ 51 w 104"/>
                <a:gd name="T27" fmla="*/ 130 h 247"/>
                <a:gd name="T28" fmla="*/ 57 w 104"/>
                <a:gd name="T29" fmla="*/ 128 h 247"/>
                <a:gd name="T30" fmla="*/ 82 w 104"/>
                <a:gd name="T31" fmla="*/ 192 h 247"/>
                <a:gd name="T32" fmla="*/ 93 w 104"/>
                <a:gd name="T33" fmla="*/ 220 h 247"/>
                <a:gd name="T34" fmla="*/ 88 w 104"/>
                <a:gd name="T35" fmla="*/ 222 h 247"/>
                <a:gd name="T36" fmla="*/ 76 w 104"/>
                <a:gd name="T37" fmla="*/ 194 h 247"/>
                <a:gd name="T38" fmla="*/ 82 w 104"/>
                <a:gd name="T39" fmla="*/ 192 h 247"/>
                <a:gd name="T40" fmla="*/ 104 w 104"/>
                <a:gd name="T41" fmla="*/ 212 h 247"/>
                <a:gd name="T42" fmla="*/ 101 w 104"/>
                <a:gd name="T43" fmla="*/ 247 h 247"/>
                <a:gd name="T44" fmla="*/ 75 w 104"/>
                <a:gd name="T45" fmla="*/ 224 h 247"/>
                <a:gd name="T46" fmla="*/ 104 w 104"/>
                <a:gd name="T47" fmla="*/ 21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247">
                  <a:moveTo>
                    <a:pt x="6" y="0"/>
                  </a:moveTo>
                  <a:lnTo>
                    <a:pt x="25" y="47"/>
                  </a:lnTo>
                  <a:lnTo>
                    <a:pt x="19" y="49"/>
                  </a:lnTo>
                  <a:lnTo>
                    <a:pt x="0" y="3"/>
                  </a:lnTo>
                  <a:lnTo>
                    <a:pt x="6" y="0"/>
                  </a:lnTo>
                  <a:close/>
                  <a:moveTo>
                    <a:pt x="32" y="64"/>
                  </a:moveTo>
                  <a:lnTo>
                    <a:pt x="50" y="111"/>
                  </a:lnTo>
                  <a:lnTo>
                    <a:pt x="44" y="113"/>
                  </a:lnTo>
                  <a:lnTo>
                    <a:pt x="26" y="66"/>
                  </a:lnTo>
                  <a:lnTo>
                    <a:pt x="32" y="64"/>
                  </a:lnTo>
                  <a:close/>
                  <a:moveTo>
                    <a:pt x="57" y="128"/>
                  </a:moveTo>
                  <a:lnTo>
                    <a:pt x="75" y="174"/>
                  </a:lnTo>
                  <a:lnTo>
                    <a:pt x="70" y="177"/>
                  </a:lnTo>
                  <a:lnTo>
                    <a:pt x="51" y="130"/>
                  </a:lnTo>
                  <a:lnTo>
                    <a:pt x="57" y="128"/>
                  </a:lnTo>
                  <a:close/>
                  <a:moveTo>
                    <a:pt x="82" y="192"/>
                  </a:moveTo>
                  <a:lnTo>
                    <a:pt x="93" y="220"/>
                  </a:lnTo>
                  <a:lnTo>
                    <a:pt x="88" y="222"/>
                  </a:lnTo>
                  <a:lnTo>
                    <a:pt x="76" y="194"/>
                  </a:lnTo>
                  <a:lnTo>
                    <a:pt x="82" y="192"/>
                  </a:lnTo>
                  <a:close/>
                  <a:moveTo>
                    <a:pt x="104" y="212"/>
                  </a:moveTo>
                  <a:lnTo>
                    <a:pt x="101" y="247"/>
                  </a:lnTo>
                  <a:lnTo>
                    <a:pt x="75" y="224"/>
                  </a:lnTo>
                  <a:lnTo>
                    <a:pt x="104" y="21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4" name="Freeform 34"/>
            <p:cNvSpPr>
              <a:spLocks noEditPoints="1"/>
            </p:cNvSpPr>
            <p:nvPr/>
          </p:nvSpPr>
          <p:spPr bwMode="auto">
            <a:xfrm>
              <a:off x="3602" y="3809"/>
              <a:ext cx="187" cy="59"/>
            </a:xfrm>
            <a:custGeom>
              <a:avLst/>
              <a:gdLst>
                <a:gd name="T0" fmla="*/ 0 w 187"/>
                <a:gd name="T1" fmla="*/ 53 h 59"/>
                <a:gd name="T2" fmla="*/ 48 w 187"/>
                <a:gd name="T3" fmla="*/ 41 h 59"/>
                <a:gd name="T4" fmla="*/ 50 w 187"/>
                <a:gd name="T5" fmla="*/ 47 h 59"/>
                <a:gd name="T6" fmla="*/ 2 w 187"/>
                <a:gd name="T7" fmla="*/ 59 h 59"/>
                <a:gd name="T8" fmla="*/ 0 w 187"/>
                <a:gd name="T9" fmla="*/ 53 h 59"/>
                <a:gd name="T10" fmla="*/ 66 w 187"/>
                <a:gd name="T11" fmla="*/ 36 h 59"/>
                <a:gd name="T12" fmla="*/ 114 w 187"/>
                <a:gd name="T13" fmla="*/ 23 h 59"/>
                <a:gd name="T14" fmla="*/ 116 w 187"/>
                <a:gd name="T15" fmla="*/ 29 h 59"/>
                <a:gd name="T16" fmla="*/ 68 w 187"/>
                <a:gd name="T17" fmla="*/ 42 h 59"/>
                <a:gd name="T18" fmla="*/ 66 w 187"/>
                <a:gd name="T19" fmla="*/ 36 h 59"/>
                <a:gd name="T20" fmla="*/ 132 w 187"/>
                <a:gd name="T21" fmla="*/ 18 h 59"/>
                <a:gd name="T22" fmla="*/ 159 w 187"/>
                <a:gd name="T23" fmla="*/ 11 h 59"/>
                <a:gd name="T24" fmla="*/ 161 w 187"/>
                <a:gd name="T25" fmla="*/ 17 h 59"/>
                <a:gd name="T26" fmla="*/ 134 w 187"/>
                <a:gd name="T27" fmla="*/ 25 h 59"/>
                <a:gd name="T28" fmla="*/ 132 w 187"/>
                <a:gd name="T29" fmla="*/ 18 h 59"/>
                <a:gd name="T30" fmla="*/ 153 w 187"/>
                <a:gd name="T31" fmla="*/ 0 h 59"/>
                <a:gd name="T32" fmla="*/ 187 w 187"/>
                <a:gd name="T33" fmla="*/ 7 h 59"/>
                <a:gd name="T34" fmla="*/ 161 w 187"/>
                <a:gd name="T35" fmla="*/ 30 h 59"/>
                <a:gd name="T36" fmla="*/ 153 w 187"/>
                <a:gd name="T3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7" h="59">
                  <a:moveTo>
                    <a:pt x="0" y="53"/>
                  </a:moveTo>
                  <a:lnTo>
                    <a:pt x="48" y="41"/>
                  </a:lnTo>
                  <a:lnTo>
                    <a:pt x="50" y="47"/>
                  </a:lnTo>
                  <a:lnTo>
                    <a:pt x="2" y="59"/>
                  </a:lnTo>
                  <a:lnTo>
                    <a:pt x="0" y="53"/>
                  </a:lnTo>
                  <a:close/>
                  <a:moveTo>
                    <a:pt x="66" y="36"/>
                  </a:moveTo>
                  <a:lnTo>
                    <a:pt x="114" y="23"/>
                  </a:lnTo>
                  <a:lnTo>
                    <a:pt x="116" y="29"/>
                  </a:lnTo>
                  <a:lnTo>
                    <a:pt x="68" y="42"/>
                  </a:lnTo>
                  <a:lnTo>
                    <a:pt x="66" y="36"/>
                  </a:lnTo>
                  <a:close/>
                  <a:moveTo>
                    <a:pt x="132" y="18"/>
                  </a:moveTo>
                  <a:lnTo>
                    <a:pt x="159" y="11"/>
                  </a:lnTo>
                  <a:lnTo>
                    <a:pt x="161" y="17"/>
                  </a:lnTo>
                  <a:lnTo>
                    <a:pt x="134" y="25"/>
                  </a:lnTo>
                  <a:lnTo>
                    <a:pt x="132" y="18"/>
                  </a:lnTo>
                  <a:close/>
                  <a:moveTo>
                    <a:pt x="153" y="0"/>
                  </a:moveTo>
                  <a:lnTo>
                    <a:pt x="187" y="7"/>
                  </a:lnTo>
                  <a:lnTo>
                    <a:pt x="161" y="30"/>
                  </a:lnTo>
                  <a:lnTo>
                    <a:pt x="153"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5" name="Freeform 35"/>
            <p:cNvSpPr>
              <a:spLocks noEditPoints="1"/>
            </p:cNvSpPr>
            <p:nvPr/>
          </p:nvSpPr>
          <p:spPr bwMode="auto">
            <a:xfrm>
              <a:off x="3327" y="3639"/>
              <a:ext cx="159" cy="238"/>
            </a:xfrm>
            <a:custGeom>
              <a:avLst/>
              <a:gdLst>
                <a:gd name="T0" fmla="*/ 0 w 159"/>
                <a:gd name="T1" fmla="*/ 235 h 238"/>
                <a:gd name="T2" fmla="*/ 27 w 159"/>
                <a:gd name="T3" fmla="*/ 193 h 238"/>
                <a:gd name="T4" fmla="*/ 32 w 159"/>
                <a:gd name="T5" fmla="*/ 197 h 238"/>
                <a:gd name="T6" fmla="*/ 5 w 159"/>
                <a:gd name="T7" fmla="*/ 238 h 238"/>
                <a:gd name="T8" fmla="*/ 0 w 159"/>
                <a:gd name="T9" fmla="*/ 235 h 238"/>
                <a:gd name="T10" fmla="*/ 37 w 159"/>
                <a:gd name="T11" fmla="*/ 178 h 238"/>
                <a:gd name="T12" fmla="*/ 65 w 159"/>
                <a:gd name="T13" fmla="*/ 136 h 238"/>
                <a:gd name="T14" fmla="*/ 70 w 159"/>
                <a:gd name="T15" fmla="*/ 140 h 238"/>
                <a:gd name="T16" fmla="*/ 43 w 159"/>
                <a:gd name="T17" fmla="*/ 181 h 238"/>
                <a:gd name="T18" fmla="*/ 37 w 159"/>
                <a:gd name="T19" fmla="*/ 178 h 238"/>
                <a:gd name="T20" fmla="*/ 75 w 159"/>
                <a:gd name="T21" fmla="*/ 120 h 238"/>
                <a:gd name="T22" fmla="*/ 103 w 159"/>
                <a:gd name="T23" fmla="*/ 79 h 238"/>
                <a:gd name="T24" fmla="*/ 108 w 159"/>
                <a:gd name="T25" fmla="*/ 82 h 238"/>
                <a:gd name="T26" fmla="*/ 80 w 159"/>
                <a:gd name="T27" fmla="*/ 124 h 238"/>
                <a:gd name="T28" fmla="*/ 75 w 159"/>
                <a:gd name="T29" fmla="*/ 120 h 238"/>
                <a:gd name="T30" fmla="*/ 113 w 159"/>
                <a:gd name="T31" fmla="*/ 63 h 238"/>
                <a:gd name="T32" fmla="*/ 141 w 159"/>
                <a:gd name="T33" fmla="*/ 22 h 238"/>
                <a:gd name="T34" fmla="*/ 146 w 159"/>
                <a:gd name="T35" fmla="*/ 26 h 238"/>
                <a:gd name="T36" fmla="*/ 118 w 159"/>
                <a:gd name="T37" fmla="*/ 67 h 238"/>
                <a:gd name="T38" fmla="*/ 113 w 159"/>
                <a:gd name="T39" fmla="*/ 63 h 238"/>
                <a:gd name="T40" fmla="*/ 128 w 159"/>
                <a:gd name="T41" fmla="*/ 18 h 238"/>
                <a:gd name="T42" fmla="*/ 159 w 159"/>
                <a:gd name="T43" fmla="*/ 0 h 238"/>
                <a:gd name="T44" fmla="*/ 154 w 159"/>
                <a:gd name="T45" fmla="*/ 35 h 238"/>
                <a:gd name="T46" fmla="*/ 128 w 159"/>
                <a:gd name="T47" fmla="*/ 18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9" h="238">
                  <a:moveTo>
                    <a:pt x="0" y="235"/>
                  </a:moveTo>
                  <a:lnTo>
                    <a:pt x="27" y="193"/>
                  </a:lnTo>
                  <a:lnTo>
                    <a:pt x="32" y="197"/>
                  </a:lnTo>
                  <a:lnTo>
                    <a:pt x="5" y="238"/>
                  </a:lnTo>
                  <a:lnTo>
                    <a:pt x="0" y="235"/>
                  </a:lnTo>
                  <a:close/>
                  <a:moveTo>
                    <a:pt x="37" y="178"/>
                  </a:moveTo>
                  <a:lnTo>
                    <a:pt x="65" y="136"/>
                  </a:lnTo>
                  <a:lnTo>
                    <a:pt x="70" y="140"/>
                  </a:lnTo>
                  <a:lnTo>
                    <a:pt x="43" y="181"/>
                  </a:lnTo>
                  <a:lnTo>
                    <a:pt x="37" y="178"/>
                  </a:lnTo>
                  <a:close/>
                  <a:moveTo>
                    <a:pt x="75" y="120"/>
                  </a:moveTo>
                  <a:lnTo>
                    <a:pt x="103" y="79"/>
                  </a:lnTo>
                  <a:lnTo>
                    <a:pt x="108" y="82"/>
                  </a:lnTo>
                  <a:lnTo>
                    <a:pt x="80" y="124"/>
                  </a:lnTo>
                  <a:lnTo>
                    <a:pt x="75" y="120"/>
                  </a:lnTo>
                  <a:close/>
                  <a:moveTo>
                    <a:pt x="113" y="63"/>
                  </a:moveTo>
                  <a:lnTo>
                    <a:pt x="141" y="22"/>
                  </a:lnTo>
                  <a:lnTo>
                    <a:pt x="146" y="26"/>
                  </a:lnTo>
                  <a:lnTo>
                    <a:pt x="118" y="67"/>
                  </a:lnTo>
                  <a:lnTo>
                    <a:pt x="113" y="63"/>
                  </a:lnTo>
                  <a:close/>
                  <a:moveTo>
                    <a:pt x="128" y="18"/>
                  </a:moveTo>
                  <a:lnTo>
                    <a:pt x="159" y="0"/>
                  </a:lnTo>
                  <a:lnTo>
                    <a:pt x="154" y="35"/>
                  </a:lnTo>
                  <a:lnTo>
                    <a:pt x="128" y="1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6" name="Freeform 36"/>
            <p:cNvSpPr>
              <a:spLocks noEditPoints="1"/>
            </p:cNvSpPr>
            <p:nvPr/>
          </p:nvSpPr>
          <p:spPr bwMode="auto">
            <a:xfrm>
              <a:off x="3444" y="3413"/>
              <a:ext cx="297" cy="454"/>
            </a:xfrm>
            <a:custGeom>
              <a:avLst/>
              <a:gdLst>
                <a:gd name="T0" fmla="*/ 0 w 297"/>
                <a:gd name="T1" fmla="*/ 451 h 454"/>
                <a:gd name="T2" fmla="*/ 27 w 297"/>
                <a:gd name="T3" fmla="*/ 409 h 454"/>
                <a:gd name="T4" fmla="*/ 32 w 297"/>
                <a:gd name="T5" fmla="*/ 412 h 454"/>
                <a:gd name="T6" fmla="*/ 5 w 297"/>
                <a:gd name="T7" fmla="*/ 454 h 454"/>
                <a:gd name="T8" fmla="*/ 0 w 297"/>
                <a:gd name="T9" fmla="*/ 451 h 454"/>
                <a:gd name="T10" fmla="*/ 37 w 297"/>
                <a:gd name="T11" fmla="*/ 393 h 454"/>
                <a:gd name="T12" fmla="*/ 64 w 297"/>
                <a:gd name="T13" fmla="*/ 351 h 454"/>
                <a:gd name="T14" fmla="*/ 70 w 297"/>
                <a:gd name="T15" fmla="*/ 355 h 454"/>
                <a:gd name="T16" fmla="*/ 42 w 297"/>
                <a:gd name="T17" fmla="*/ 396 h 454"/>
                <a:gd name="T18" fmla="*/ 37 w 297"/>
                <a:gd name="T19" fmla="*/ 393 h 454"/>
                <a:gd name="T20" fmla="*/ 75 w 297"/>
                <a:gd name="T21" fmla="*/ 336 h 454"/>
                <a:gd name="T22" fmla="*/ 102 w 297"/>
                <a:gd name="T23" fmla="*/ 294 h 454"/>
                <a:gd name="T24" fmla="*/ 107 w 297"/>
                <a:gd name="T25" fmla="*/ 297 h 454"/>
                <a:gd name="T26" fmla="*/ 80 w 297"/>
                <a:gd name="T27" fmla="*/ 339 h 454"/>
                <a:gd name="T28" fmla="*/ 75 w 297"/>
                <a:gd name="T29" fmla="*/ 336 h 454"/>
                <a:gd name="T30" fmla="*/ 112 w 297"/>
                <a:gd name="T31" fmla="*/ 278 h 454"/>
                <a:gd name="T32" fmla="*/ 139 w 297"/>
                <a:gd name="T33" fmla="*/ 236 h 454"/>
                <a:gd name="T34" fmla="*/ 144 w 297"/>
                <a:gd name="T35" fmla="*/ 240 h 454"/>
                <a:gd name="T36" fmla="*/ 117 w 297"/>
                <a:gd name="T37" fmla="*/ 281 h 454"/>
                <a:gd name="T38" fmla="*/ 112 w 297"/>
                <a:gd name="T39" fmla="*/ 278 h 454"/>
                <a:gd name="T40" fmla="*/ 149 w 297"/>
                <a:gd name="T41" fmla="*/ 221 h 454"/>
                <a:gd name="T42" fmla="*/ 177 w 297"/>
                <a:gd name="T43" fmla="*/ 179 h 454"/>
                <a:gd name="T44" fmla="*/ 182 w 297"/>
                <a:gd name="T45" fmla="*/ 182 h 454"/>
                <a:gd name="T46" fmla="*/ 155 w 297"/>
                <a:gd name="T47" fmla="*/ 224 h 454"/>
                <a:gd name="T48" fmla="*/ 149 w 297"/>
                <a:gd name="T49" fmla="*/ 221 h 454"/>
                <a:gd name="T50" fmla="*/ 187 w 297"/>
                <a:gd name="T51" fmla="*/ 163 h 454"/>
                <a:gd name="T52" fmla="*/ 214 w 297"/>
                <a:gd name="T53" fmla="*/ 121 h 454"/>
                <a:gd name="T54" fmla="*/ 219 w 297"/>
                <a:gd name="T55" fmla="*/ 125 h 454"/>
                <a:gd name="T56" fmla="*/ 192 w 297"/>
                <a:gd name="T57" fmla="*/ 167 h 454"/>
                <a:gd name="T58" fmla="*/ 187 w 297"/>
                <a:gd name="T59" fmla="*/ 163 h 454"/>
                <a:gd name="T60" fmla="*/ 224 w 297"/>
                <a:gd name="T61" fmla="*/ 106 h 454"/>
                <a:gd name="T62" fmla="*/ 252 w 297"/>
                <a:gd name="T63" fmla="*/ 64 h 454"/>
                <a:gd name="T64" fmla="*/ 257 w 297"/>
                <a:gd name="T65" fmla="*/ 67 h 454"/>
                <a:gd name="T66" fmla="*/ 230 w 297"/>
                <a:gd name="T67" fmla="*/ 109 h 454"/>
                <a:gd name="T68" fmla="*/ 224 w 297"/>
                <a:gd name="T69" fmla="*/ 106 h 454"/>
                <a:gd name="T70" fmla="*/ 262 w 297"/>
                <a:gd name="T71" fmla="*/ 48 h 454"/>
                <a:gd name="T72" fmla="*/ 279 w 297"/>
                <a:gd name="T73" fmla="*/ 22 h 454"/>
                <a:gd name="T74" fmla="*/ 284 w 297"/>
                <a:gd name="T75" fmla="*/ 26 h 454"/>
                <a:gd name="T76" fmla="*/ 267 w 297"/>
                <a:gd name="T77" fmla="*/ 52 h 454"/>
                <a:gd name="T78" fmla="*/ 262 w 297"/>
                <a:gd name="T79" fmla="*/ 48 h 454"/>
                <a:gd name="T80" fmla="*/ 267 w 297"/>
                <a:gd name="T81" fmla="*/ 18 h 454"/>
                <a:gd name="T82" fmla="*/ 297 w 297"/>
                <a:gd name="T83" fmla="*/ 0 h 454"/>
                <a:gd name="T84" fmla="*/ 293 w 297"/>
                <a:gd name="T85" fmla="*/ 35 h 454"/>
                <a:gd name="T86" fmla="*/ 267 w 297"/>
                <a:gd name="T87" fmla="*/ 1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7" h="454">
                  <a:moveTo>
                    <a:pt x="0" y="451"/>
                  </a:moveTo>
                  <a:lnTo>
                    <a:pt x="27" y="409"/>
                  </a:lnTo>
                  <a:lnTo>
                    <a:pt x="32" y="412"/>
                  </a:lnTo>
                  <a:lnTo>
                    <a:pt x="5" y="454"/>
                  </a:lnTo>
                  <a:lnTo>
                    <a:pt x="0" y="451"/>
                  </a:lnTo>
                  <a:close/>
                  <a:moveTo>
                    <a:pt x="37" y="393"/>
                  </a:moveTo>
                  <a:lnTo>
                    <a:pt x="64" y="351"/>
                  </a:lnTo>
                  <a:lnTo>
                    <a:pt x="70" y="355"/>
                  </a:lnTo>
                  <a:lnTo>
                    <a:pt x="42" y="396"/>
                  </a:lnTo>
                  <a:lnTo>
                    <a:pt x="37" y="393"/>
                  </a:lnTo>
                  <a:close/>
                  <a:moveTo>
                    <a:pt x="75" y="336"/>
                  </a:moveTo>
                  <a:lnTo>
                    <a:pt x="102" y="294"/>
                  </a:lnTo>
                  <a:lnTo>
                    <a:pt x="107" y="297"/>
                  </a:lnTo>
                  <a:lnTo>
                    <a:pt x="80" y="339"/>
                  </a:lnTo>
                  <a:lnTo>
                    <a:pt x="75" y="336"/>
                  </a:lnTo>
                  <a:close/>
                  <a:moveTo>
                    <a:pt x="112" y="278"/>
                  </a:moveTo>
                  <a:lnTo>
                    <a:pt x="139" y="236"/>
                  </a:lnTo>
                  <a:lnTo>
                    <a:pt x="144" y="240"/>
                  </a:lnTo>
                  <a:lnTo>
                    <a:pt x="117" y="281"/>
                  </a:lnTo>
                  <a:lnTo>
                    <a:pt x="112" y="278"/>
                  </a:lnTo>
                  <a:close/>
                  <a:moveTo>
                    <a:pt x="149" y="221"/>
                  </a:moveTo>
                  <a:lnTo>
                    <a:pt x="177" y="179"/>
                  </a:lnTo>
                  <a:lnTo>
                    <a:pt x="182" y="182"/>
                  </a:lnTo>
                  <a:lnTo>
                    <a:pt x="155" y="224"/>
                  </a:lnTo>
                  <a:lnTo>
                    <a:pt x="149" y="221"/>
                  </a:lnTo>
                  <a:close/>
                  <a:moveTo>
                    <a:pt x="187" y="163"/>
                  </a:moveTo>
                  <a:lnTo>
                    <a:pt x="214" y="121"/>
                  </a:lnTo>
                  <a:lnTo>
                    <a:pt x="219" y="125"/>
                  </a:lnTo>
                  <a:lnTo>
                    <a:pt x="192" y="167"/>
                  </a:lnTo>
                  <a:lnTo>
                    <a:pt x="187" y="163"/>
                  </a:lnTo>
                  <a:close/>
                  <a:moveTo>
                    <a:pt x="224" y="106"/>
                  </a:moveTo>
                  <a:lnTo>
                    <a:pt x="252" y="64"/>
                  </a:lnTo>
                  <a:lnTo>
                    <a:pt x="257" y="67"/>
                  </a:lnTo>
                  <a:lnTo>
                    <a:pt x="230" y="109"/>
                  </a:lnTo>
                  <a:lnTo>
                    <a:pt x="224" y="106"/>
                  </a:lnTo>
                  <a:close/>
                  <a:moveTo>
                    <a:pt x="262" y="48"/>
                  </a:moveTo>
                  <a:lnTo>
                    <a:pt x="279" y="22"/>
                  </a:lnTo>
                  <a:lnTo>
                    <a:pt x="284" y="26"/>
                  </a:lnTo>
                  <a:lnTo>
                    <a:pt x="267" y="52"/>
                  </a:lnTo>
                  <a:lnTo>
                    <a:pt x="262" y="48"/>
                  </a:lnTo>
                  <a:close/>
                  <a:moveTo>
                    <a:pt x="267" y="18"/>
                  </a:moveTo>
                  <a:lnTo>
                    <a:pt x="297" y="0"/>
                  </a:lnTo>
                  <a:lnTo>
                    <a:pt x="293" y="35"/>
                  </a:lnTo>
                  <a:lnTo>
                    <a:pt x="267" y="1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7" name="Freeform 37"/>
            <p:cNvSpPr>
              <a:spLocks noEditPoints="1"/>
            </p:cNvSpPr>
            <p:nvPr/>
          </p:nvSpPr>
          <p:spPr bwMode="auto">
            <a:xfrm>
              <a:off x="3456" y="3685"/>
              <a:ext cx="470" cy="184"/>
            </a:xfrm>
            <a:custGeom>
              <a:avLst/>
              <a:gdLst>
                <a:gd name="T0" fmla="*/ 2 w 470"/>
                <a:gd name="T1" fmla="*/ 0 h 184"/>
                <a:gd name="T2" fmla="*/ 48 w 470"/>
                <a:gd name="T3" fmla="*/ 18 h 184"/>
                <a:gd name="T4" fmla="*/ 46 w 470"/>
                <a:gd name="T5" fmla="*/ 24 h 184"/>
                <a:gd name="T6" fmla="*/ 0 w 470"/>
                <a:gd name="T7" fmla="*/ 6 h 184"/>
                <a:gd name="T8" fmla="*/ 2 w 470"/>
                <a:gd name="T9" fmla="*/ 0 h 184"/>
                <a:gd name="T10" fmla="*/ 66 w 470"/>
                <a:gd name="T11" fmla="*/ 25 h 184"/>
                <a:gd name="T12" fmla="*/ 112 w 470"/>
                <a:gd name="T13" fmla="*/ 42 h 184"/>
                <a:gd name="T14" fmla="*/ 110 w 470"/>
                <a:gd name="T15" fmla="*/ 48 h 184"/>
                <a:gd name="T16" fmla="*/ 64 w 470"/>
                <a:gd name="T17" fmla="*/ 30 h 184"/>
                <a:gd name="T18" fmla="*/ 66 w 470"/>
                <a:gd name="T19" fmla="*/ 25 h 184"/>
                <a:gd name="T20" fmla="*/ 130 w 470"/>
                <a:gd name="T21" fmla="*/ 49 h 184"/>
                <a:gd name="T22" fmla="*/ 176 w 470"/>
                <a:gd name="T23" fmla="*/ 66 h 184"/>
                <a:gd name="T24" fmla="*/ 174 w 470"/>
                <a:gd name="T25" fmla="*/ 72 h 184"/>
                <a:gd name="T26" fmla="*/ 128 w 470"/>
                <a:gd name="T27" fmla="*/ 54 h 184"/>
                <a:gd name="T28" fmla="*/ 130 w 470"/>
                <a:gd name="T29" fmla="*/ 49 h 184"/>
                <a:gd name="T30" fmla="*/ 194 w 470"/>
                <a:gd name="T31" fmla="*/ 73 h 184"/>
                <a:gd name="T32" fmla="*/ 240 w 470"/>
                <a:gd name="T33" fmla="*/ 90 h 184"/>
                <a:gd name="T34" fmla="*/ 238 w 470"/>
                <a:gd name="T35" fmla="*/ 96 h 184"/>
                <a:gd name="T36" fmla="*/ 192 w 470"/>
                <a:gd name="T37" fmla="*/ 79 h 184"/>
                <a:gd name="T38" fmla="*/ 194 w 470"/>
                <a:gd name="T39" fmla="*/ 73 h 184"/>
                <a:gd name="T40" fmla="*/ 258 w 470"/>
                <a:gd name="T41" fmla="*/ 97 h 184"/>
                <a:gd name="T42" fmla="*/ 304 w 470"/>
                <a:gd name="T43" fmla="*/ 114 h 184"/>
                <a:gd name="T44" fmla="*/ 302 w 470"/>
                <a:gd name="T45" fmla="*/ 120 h 184"/>
                <a:gd name="T46" fmla="*/ 256 w 470"/>
                <a:gd name="T47" fmla="*/ 103 h 184"/>
                <a:gd name="T48" fmla="*/ 258 w 470"/>
                <a:gd name="T49" fmla="*/ 97 h 184"/>
                <a:gd name="T50" fmla="*/ 322 w 470"/>
                <a:gd name="T51" fmla="*/ 121 h 184"/>
                <a:gd name="T52" fmla="*/ 369 w 470"/>
                <a:gd name="T53" fmla="*/ 139 h 184"/>
                <a:gd name="T54" fmla="*/ 366 w 470"/>
                <a:gd name="T55" fmla="*/ 144 h 184"/>
                <a:gd name="T56" fmla="*/ 320 w 470"/>
                <a:gd name="T57" fmla="*/ 127 h 184"/>
                <a:gd name="T58" fmla="*/ 322 w 470"/>
                <a:gd name="T59" fmla="*/ 121 h 184"/>
                <a:gd name="T60" fmla="*/ 386 w 470"/>
                <a:gd name="T61" fmla="*/ 145 h 184"/>
                <a:gd name="T62" fmla="*/ 433 w 470"/>
                <a:gd name="T63" fmla="*/ 163 h 184"/>
                <a:gd name="T64" fmla="*/ 430 w 470"/>
                <a:gd name="T65" fmla="*/ 169 h 184"/>
                <a:gd name="T66" fmla="*/ 384 w 470"/>
                <a:gd name="T67" fmla="*/ 151 h 184"/>
                <a:gd name="T68" fmla="*/ 386 w 470"/>
                <a:gd name="T69" fmla="*/ 145 h 184"/>
                <a:gd name="T70" fmla="*/ 446 w 470"/>
                <a:gd name="T71" fmla="*/ 155 h 184"/>
                <a:gd name="T72" fmla="*/ 470 w 470"/>
                <a:gd name="T73" fmla="*/ 180 h 184"/>
                <a:gd name="T74" fmla="*/ 436 w 470"/>
                <a:gd name="T75" fmla="*/ 184 h 184"/>
                <a:gd name="T76" fmla="*/ 446 w 470"/>
                <a:gd name="T77" fmla="*/ 15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0" h="184">
                  <a:moveTo>
                    <a:pt x="2" y="0"/>
                  </a:moveTo>
                  <a:lnTo>
                    <a:pt x="48" y="18"/>
                  </a:lnTo>
                  <a:lnTo>
                    <a:pt x="46" y="24"/>
                  </a:lnTo>
                  <a:lnTo>
                    <a:pt x="0" y="6"/>
                  </a:lnTo>
                  <a:lnTo>
                    <a:pt x="2" y="0"/>
                  </a:lnTo>
                  <a:close/>
                  <a:moveTo>
                    <a:pt x="66" y="25"/>
                  </a:moveTo>
                  <a:lnTo>
                    <a:pt x="112" y="42"/>
                  </a:lnTo>
                  <a:lnTo>
                    <a:pt x="110" y="48"/>
                  </a:lnTo>
                  <a:lnTo>
                    <a:pt x="64" y="30"/>
                  </a:lnTo>
                  <a:lnTo>
                    <a:pt x="66" y="25"/>
                  </a:lnTo>
                  <a:close/>
                  <a:moveTo>
                    <a:pt x="130" y="49"/>
                  </a:moveTo>
                  <a:lnTo>
                    <a:pt x="176" y="66"/>
                  </a:lnTo>
                  <a:lnTo>
                    <a:pt x="174" y="72"/>
                  </a:lnTo>
                  <a:lnTo>
                    <a:pt x="128" y="54"/>
                  </a:lnTo>
                  <a:lnTo>
                    <a:pt x="130" y="49"/>
                  </a:lnTo>
                  <a:close/>
                  <a:moveTo>
                    <a:pt x="194" y="73"/>
                  </a:moveTo>
                  <a:lnTo>
                    <a:pt x="240" y="90"/>
                  </a:lnTo>
                  <a:lnTo>
                    <a:pt x="238" y="96"/>
                  </a:lnTo>
                  <a:lnTo>
                    <a:pt x="192" y="79"/>
                  </a:lnTo>
                  <a:lnTo>
                    <a:pt x="194" y="73"/>
                  </a:lnTo>
                  <a:close/>
                  <a:moveTo>
                    <a:pt x="258" y="97"/>
                  </a:moveTo>
                  <a:lnTo>
                    <a:pt x="304" y="114"/>
                  </a:lnTo>
                  <a:lnTo>
                    <a:pt x="302" y="120"/>
                  </a:lnTo>
                  <a:lnTo>
                    <a:pt x="256" y="103"/>
                  </a:lnTo>
                  <a:lnTo>
                    <a:pt x="258" y="97"/>
                  </a:lnTo>
                  <a:close/>
                  <a:moveTo>
                    <a:pt x="322" y="121"/>
                  </a:moveTo>
                  <a:lnTo>
                    <a:pt x="369" y="139"/>
                  </a:lnTo>
                  <a:lnTo>
                    <a:pt x="366" y="144"/>
                  </a:lnTo>
                  <a:lnTo>
                    <a:pt x="320" y="127"/>
                  </a:lnTo>
                  <a:lnTo>
                    <a:pt x="322" y="121"/>
                  </a:lnTo>
                  <a:close/>
                  <a:moveTo>
                    <a:pt x="386" y="145"/>
                  </a:moveTo>
                  <a:lnTo>
                    <a:pt x="433" y="163"/>
                  </a:lnTo>
                  <a:lnTo>
                    <a:pt x="430" y="169"/>
                  </a:lnTo>
                  <a:lnTo>
                    <a:pt x="384" y="151"/>
                  </a:lnTo>
                  <a:lnTo>
                    <a:pt x="386" y="145"/>
                  </a:lnTo>
                  <a:close/>
                  <a:moveTo>
                    <a:pt x="446" y="155"/>
                  </a:moveTo>
                  <a:lnTo>
                    <a:pt x="470" y="180"/>
                  </a:lnTo>
                  <a:lnTo>
                    <a:pt x="436" y="184"/>
                  </a:lnTo>
                  <a:lnTo>
                    <a:pt x="446" y="15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8" name="Freeform 38"/>
            <p:cNvSpPr>
              <a:spLocks noEditPoints="1"/>
            </p:cNvSpPr>
            <p:nvPr/>
          </p:nvSpPr>
          <p:spPr bwMode="auto">
            <a:xfrm>
              <a:off x="3672" y="3413"/>
              <a:ext cx="276" cy="445"/>
            </a:xfrm>
            <a:custGeom>
              <a:avLst/>
              <a:gdLst>
                <a:gd name="T0" fmla="*/ 271 w 276"/>
                <a:gd name="T1" fmla="*/ 445 h 445"/>
                <a:gd name="T2" fmla="*/ 245 w 276"/>
                <a:gd name="T3" fmla="*/ 402 h 445"/>
                <a:gd name="T4" fmla="*/ 250 w 276"/>
                <a:gd name="T5" fmla="*/ 399 h 445"/>
                <a:gd name="T6" fmla="*/ 276 w 276"/>
                <a:gd name="T7" fmla="*/ 441 h 445"/>
                <a:gd name="T8" fmla="*/ 271 w 276"/>
                <a:gd name="T9" fmla="*/ 445 h 445"/>
                <a:gd name="T10" fmla="*/ 235 w 276"/>
                <a:gd name="T11" fmla="*/ 386 h 445"/>
                <a:gd name="T12" fmla="*/ 209 w 276"/>
                <a:gd name="T13" fmla="*/ 344 h 445"/>
                <a:gd name="T14" fmla="*/ 214 w 276"/>
                <a:gd name="T15" fmla="*/ 340 h 445"/>
                <a:gd name="T16" fmla="*/ 240 w 276"/>
                <a:gd name="T17" fmla="*/ 383 h 445"/>
                <a:gd name="T18" fmla="*/ 235 w 276"/>
                <a:gd name="T19" fmla="*/ 386 h 445"/>
                <a:gd name="T20" fmla="*/ 199 w 276"/>
                <a:gd name="T21" fmla="*/ 328 h 445"/>
                <a:gd name="T22" fmla="*/ 173 w 276"/>
                <a:gd name="T23" fmla="*/ 285 h 445"/>
                <a:gd name="T24" fmla="*/ 178 w 276"/>
                <a:gd name="T25" fmla="*/ 282 h 445"/>
                <a:gd name="T26" fmla="*/ 204 w 276"/>
                <a:gd name="T27" fmla="*/ 324 h 445"/>
                <a:gd name="T28" fmla="*/ 199 w 276"/>
                <a:gd name="T29" fmla="*/ 328 h 445"/>
                <a:gd name="T30" fmla="*/ 163 w 276"/>
                <a:gd name="T31" fmla="*/ 269 h 445"/>
                <a:gd name="T32" fmla="*/ 137 w 276"/>
                <a:gd name="T33" fmla="*/ 227 h 445"/>
                <a:gd name="T34" fmla="*/ 142 w 276"/>
                <a:gd name="T35" fmla="*/ 224 h 445"/>
                <a:gd name="T36" fmla="*/ 168 w 276"/>
                <a:gd name="T37" fmla="*/ 266 h 445"/>
                <a:gd name="T38" fmla="*/ 163 w 276"/>
                <a:gd name="T39" fmla="*/ 269 h 445"/>
                <a:gd name="T40" fmla="*/ 127 w 276"/>
                <a:gd name="T41" fmla="*/ 211 h 445"/>
                <a:gd name="T42" fmla="*/ 101 w 276"/>
                <a:gd name="T43" fmla="*/ 169 h 445"/>
                <a:gd name="T44" fmla="*/ 106 w 276"/>
                <a:gd name="T45" fmla="*/ 165 h 445"/>
                <a:gd name="T46" fmla="*/ 132 w 276"/>
                <a:gd name="T47" fmla="*/ 208 h 445"/>
                <a:gd name="T48" fmla="*/ 127 w 276"/>
                <a:gd name="T49" fmla="*/ 211 h 445"/>
                <a:gd name="T50" fmla="*/ 91 w 276"/>
                <a:gd name="T51" fmla="*/ 153 h 445"/>
                <a:gd name="T52" fmla="*/ 64 w 276"/>
                <a:gd name="T53" fmla="*/ 110 h 445"/>
                <a:gd name="T54" fmla="*/ 70 w 276"/>
                <a:gd name="T55" fmla="*/ 107 h 445"/>
                <a:gd name="T56" fmla="*/ 96 w 276"/>
                <a:gd name="T57" fmla="*/ 149 h 445"/>
                <a:gd name="T58" fmla="*/ 91 w 276"/>
                <a:gd name="T59" fmla="*/ 153 h 445"/>
                <a:gd name="T60" fmla="*/ 55 w 276"/>
                <a:gd name="T61" fmla="*/ 94 h 445"/>
                <a:gd name="T62" fmla="*/ 28 w 276"/>
                <a:gd name="T63" fmla="*/ 52 h 445"/>
                <a:gd name="T64" fmla="*/ 34 w 276"/>
                <a:gd name="T65" fmla="*/ 49 h 445"/>
                <a:gd name="T66" fmla="*/ 60 w 276"/>
                <a:gd name="T67" fmla="*/ 91 h 445"/>
                <a:gd name="T68" fmla="*/ 55 w 276"/>
                <a:gd name="T69" fmla="*/ 94 h 445"/>
                <a:gd name="T70" fmla="*/ 19 w 276"/>
                <a:gd name="T71" fmla="*/ 36 h 445"/>
                <a:gd name="T72" fmla="*/ 12 w 276"/>
                <a:gd name="T73" fmla="*/ 26 h 445"/>
                <a:gd name="T74" fmla="*/ 18 w 276"/>
                <a:gd name="T75" fmla="*/ 23 h 445"/>
                <a:gd name="T76" fmla="*/ 24 w 276"/>
                <a:gd name="T77" fmla="*/ 33 h 445"/>
                <a:gd name="T78" fmla="*/ 19 w 276"/>
                <a:gd name="T79" fmla="*/ 36 h 445"/>
                <a:gd name="T80" fmla="*/ 3 w 276"/>
                <a:gd name="T81" fmla="*/ 35 h 445"/>
                <a:gd name="T82" fmla="*/ 0 w 276"/>
                <a:gd name="T83" fmla="*/ 0 h 445"/>
                <a:gd name="T84" fmla="*/ 30 w 276"/>
                <a:gd name="T85" fmla="*/ 19 h 445"/>
                <a:gd name="T86" fmla="*/ 3 w 276"/>
                <a:gd name="T87" fmla="*/ 3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6" h="445">
                  <a:moveTo>
                    <a:pt x="271" y="445"/>
                  </a:moveTo>
                  <a:lnTo>
                    <a:pt x="245" y="402"/>
                  </a:lnTo>
                  <a:lnTo>
                    <a:pt x="250" y="399"/>
                  </a:lnTo>
                  <a:lnTo>
                    <a:pt x="276" y="441"/>
                  </a:lnTo>
                  <a:lnTo>
                    <a:pt x="271" y="445"/>
                  </a:lnTo>
                  <a:close/>
                  <a:moveTo>
                    <a:pt x="235" y="386"/>
                  </a:moveTo>
                  <a:lnTo>
                    <a:pt x="209" y="344"/>
                  </a:lnTo>
                  <a:lnTo>
                    <a:pt x="214" y="340"/>
                  </a:lnTo>
                  <a:lnTo>
                    <a:pt x="240" y="383"/>
                  </a:lnTo>
                  <a:lnTo>
                    <a:pt x="235" y="386"/>
                  </a:lnTo>
                  <a:close/>
                  <a:moveTo>
                    <a:pt x="199" y="328"/>
                  </a:moveTo>
                  <a:lnTo>
                    <a:pt x="173" y="285"/>
                  </a:lnTo>
                  <a:lnTo>
                    <a:pt x="178" y="282"/>
                  </a:lnTo>
                  <a:lnTo>
                    <a:pt x="204" y="324"/>
                  </a:lnTo>
                  <a:lnTo>
                    <a:pt x="199" y="328"/>
                  </a:lnTo>
                  <a:close/>
                  <a:moveTo>
                    <a:pt x="163" y="269"/>
                  </a:moveTo>
                  <a:lnTo>
                    <a:pt x="137" y="227"/>
                  </a:lnTo>
                  <a:lnTo>
                    <a:pt x="142" y="224"/>
                  </a:lnTo>
                  <a:lnTo>
                    <a:pt x="168" y="266"/>
                  </a:lnTo>
                  <a:lnTo>
                    <a:pt x="163" y="269"/>
                  </a:lnTo>
                  <a:close/>
                  <a:moveTo>
                    <a:pt x="127" y="211"/>
                  </a:moveTo>
                  <a:lnTo>
                    <a:pt x="101" y="169"/>
                  </a:lnTo>
                  <a:lnTo>
                    <a:pt x="106" y="165"/>
                  </a:lnTo>
                  <a:lnTo>
                    <a:pt x="132" y="208"/>
                  </a:lnTo>
                  <a:lnTo>
                    <a:pt x="127" y="211"/>
                  </a:lnTo>
                  <a:close/>
                  <a:moveTo>
                    <a:pt x="91" y="153"/>
                  </a:moveTo>
                  <a:lnTo>
                    <a:pt x="64" y="110"/>
                  </a:lnTo>
                  <a:lnTo>
                    <a:pt x="70" y="107"/>
                  </a:lnTo>
                  <a:lnTo>
                    <a:pt x="96" y="149"/>
                  </a:lnTo>
                  <a:lnTo>
                    <a:pt x="91" y="153"/>
                  </a:lnTo>
                  <a:close/>
                  <a:moveTo>
                    <a:pt x="55" y="94"/>
                  </a:moveTo>
                  <a:lnTo>
                    <a:pt x="28" y="52"/>
                  </a:lnTo>
                  <a:lnTo>
                    <a:pt x="34" y="49"/>
                  </a:lnTo>
                  <a:lnTo>
                    <a:pt x="60" y="91"/>
                  </a:lnTo>
                  <a:lnTo>
                    <a:pt x="55" y="94"/>
                  </a:lnTo>
                  <a:close/>
                  <a:moveTo>
                    <a:pt x="19" y="36"/>
                  </a:moveTo>
                  <a:lnTo>
                    <a:pt x="12" y="26"/>
                  </a:lnTo>
                  <a:lnTo>
                    <a:pt x="18" y="23"/>
                  </a:lnTo>
                  <a:lnTo>
                    <a:pt x="24" y="33"/>
                  </a:lnTo>
                  <a:lnTo>
                    <a:pt x="19" y="36"/>
                  </a:lnTo>
                  <a:close/>
                  <a:moveTo>
                    <a:pt x="3" y="35"/>
                  </a:moveTo>
                  <a:lnTo>
                    <a:pt x="0" y="0"/>
                  </a:lnTo>
                  <a:lnTo>
                    <a:pt x="30" y="19"/>
                  </a:lnTo>
                  <a:lnTo>
                    <a:pt x="3"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79" name="Freeform 39"/>
            <p:cNvSpPr>
              <a:spLocks noEditPoints="1"/>
            </p:cNvSpPr>
            <p:nvPr/>
          </p:nvSpPr>
          <p:spPr bwMode="auto">
            <a:xfrm>
              <a:off x="3495" y="3431"/>
              <a:ext cx="444" cy="445"/>
            </a:xfrm>
            <a:custGeom>
              <a:avLst/>
              <a:gdLst>
                <a:gd name="T0" fmla="*/ 444 w 444"/>
                <a:gd name="T1" fmla="*/ 4 h 445"/>
                <a:gd name="T2" fmla="*/ 409 w 444"/>
                <a:gd name="T3" fmla="*/ 40 h 445"/>
                <a:gd name="T4" fmla="*/ 404 w 444"/>
                <a:gd name="T5" fmla="*/ 35 h 445"/>
                <a:gd name="T6" fmla="*/ 439 w 444"/>
                <a:gd name="T7" fmla="*/ 0 h 445"/>
                <a:gd name="T8" fmla="*/ 444 w 444"/>
                <a:gd name="T9" fmla="*/ 4 h 445"/>
                <a:gd name="T10" fmla="*/ 395 w 444"/>
                <a:gd name="T11" fmla="*/ 53 h 445"/>
                <a:gd name="T12" fmla="*/ 360 w 444"/>
                <a:gd name="T13" fmla="*/ 88 h 445"/>
                <a:gd name="T14" fmla="*/ 356 w 444"/>
                <a:gd name="T15" fmla="*/ 84 h 445"/>
                <a:gd name="T16" fmla="*/ 391 w 444"/>
                <a:gd name="T17" fmla="*/ 49 h 445"/>
                <a:gd name="T18" fmla="*/ 395 w 444"/>
                <a:gd name="T19" fmla="*/ 53 h 445"/>
                <a:gd name="T20" fmla="*/ 347 w 444"/>
                <a:gd name="T21" fmla="*/ 102 h 445"/>
                <a:gd name="T22" fmla="*/ 312 w 444"/>
                <a:gd name="T23" fmla="*/ 137 h 445"/>
                <a:gd name="T24" fmla="*/ 307 w 444"/>
                <a:gd name="T25" fmla="*/ 132 h 445"/>
                <a:gd name="T26" fmla="*/ 342 w 444"/>
                <a:gd name="T27" fmla="*/ 97 h 445"/>
                <a:gd name="T28" fmla="*/ 347 w 444"/>
                <a:gd name="T29" fmla="*/ 102 h 445"/>
                <a:gd name="T30" fmla="*/ 298 w 444"/>
                <a:gd name="T31" fmla="*/ 150 h 445"/>
                <a:gd name="T32" fmla="*/ 263 w 444"/>
                <a:gd name="T33" fmla="*/ 185 h 445"/>
                <a:gd name="T34" fmla="*/ 259 w 444"/>
                <a:gd name="T35" fmla="*/ 181 h 445"/>
                <a:gd name="T36" fmla="*/ 294 w 444"/>
                <a:gd name="T37" fmla="*/ 146 h 445"/>
                <a:gd name="T38" fmla="*/ 298 w 444"/>
                <a:gd name="T39" fmla="*/ 150 h 445"/>
                <a:gd name="T40" fmla="*/ 250 w 444"/>
                <a:gd name="T41" fmla="*/ 199 h 445"/>
                <a:gd name="T42" fmla="*/ 215 w 444"/>
                <a:gd name="T43" fmla="*/ 234 h 445"/>
                <a:gd name="T44" fmla="*/ 210 w 444"/>
                <a:gd name="T45" fmla="*/ 229 h 445"/>
                <a:gd name="T46" fmla="*/ 246 w 444"/>
                <a:gd name="T47" fmla="*/ 194 h 445"/>
                <a:gd name="T48" fmla="*/ 250 w 444"/>
                <a:gd name="T49" fmla="*/ 199 h 445"/>
                <a:gd name="T50" fmla="*/ 202 w 444"/>
                <a:gd name="T51" fmla="*/ 247 h 445"/>
                <a:gd name="T52" fmla="*/ 166 w 444"/>
                <a:gd name="T53" fmla="*/ 282 h 445"/>
                <a:gd name="T54" fmla="*/ 162 w 444"/>
                <a:gd name="T55" fmla="*/ 278 h 445"/>
                <a:gd name="T56" fmla="*/ 197 w 444"/>
                <a:gd name="T57" fmla="*/ 243 h 445"/>
                <a:gd name="T58" fmla="*/ 202 w 444"/>
                <a:gd name="T59" fmla="*/ 247 h 445"/>
                <a:gd name="T60" fmla="*/ 153 w 444"/>
                <a:gd name="T61" fmla="*/ 296 h 445"/>
                <a:gd name="T62" fmla="*/ 118 w 444"/>
                <a:gd name="T63" fmla="*/ 331 h 445"/>
                <a:gd name="T64" fmla="*/ 113 w 444"/>
                <a:gd name="T65" fmla="*/ 326 h 445"/>
                <a:gd name="T66" fmla="*/ 149 w 444"/>
                <a:gd name="T67" fmla="*/ 291 h 445"/>
                <a:gd name="T68" fmla="*/ 153 w 444"/>
                <a:gd name="T69" fmla="*/ 296 h 445"/>
                <a:gd name="T70" fmla="*/ 105 w 444"/>
                <a:gd name="T71" fmla="*/ 344 h 445"/>
                <a:gd name="T72" fmla="*/ 70 w 444"/>
                <a:gd name="T73" fmla="*/ 379 h 445"/>
                <a:gd name="T74" fmla="*/ 65 w 444"/>
                <a:gd name="T75" fmla="*/ 375 h 445"/>
                <a:gd name="T76" fmla="*/ 100 w 444"/>
                <a:gd name="T77" fmla="*/ 340 h 445"/>
                <a:gd name="T78" fmla="*/ 105 w 444"/>
                <a:gd name="T79" fmla="*/ 344 h 445"/>
                <a:gd name="T80" fmla="*/ 56 w 444"/>
                <a:gd name="T81" fmla="*/ 393 h 445"/>
                <a:gd name="T82" fmla="*/ 22 w 444"/>
                <a:gd name="T83" fmla="*/ 427 h 445"/>
                <a:gd name="T84" fmla="*/ 18 w 444"/>
                <a:gd name="T85" fmla="*/ 423 h 445"/>
                <a:gd name="T86" fmla="*/ 52 w 444"/>
                <a:gd name="T87" fmla="*/ 388 h 445"/>
                <a:gd name="T88" fmla="*/ 56 w 444"/>
                <a:gd name="T89" fmla="*/ 393 h 445"/>
                <a:gd name="T90" fmla="*/ 33 w 444"/>
                <a:gd name="T91" fmla="*/ 434 h 445"/>
                <a:gd name="T92" fmla="*/ 0 w 444"/>
                <a:gd name="T93" fmla="*/ 445 h 445"/>
                <a:gd name="T94" fmla="*/ 11 w 444"/>
                <a:gd name="T95" fmla="*/ 412 h 445"/>
                <a:gd name="T96" fmla="*/ 33 w 444"/>
                <a:gd name="T97" fmla="*/ 43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4" h="445">
                  <a:moveTo>
                    <a:pt x="444" y="4"/>
                  </a:moveTo>
                  <a:lnTo>
                    <a:pt x="409" y="40"/>
                  </a:lnTo>
                  <a:lnTo>
                    <a:pt x="404" y="35"/>
                  </a:lnTo>
                  <a:lnTo>
                    <a:pt x="439" y="0"/>
                  </a:lnTo>
                  <a:lnTo>
                    <a:pt x="444" y="4"/>
                  </a:lnTo>
                  <a:close/>
                  <a:moveTo>
                    <a:pt x="395" y="53"/>
                  </a:moveTo>
                  <a:lnTo>
                    <a:pt x="360" y="88"/>
                  </a:lnTo>
                  <a:lnTo>
                    <a:pt x="356" y="84"/>
                  </a:lnTo>
                  <a:lnTo>
                    <a:pt x="391" y="49"/>
                  </a:lnTo>
                  <a:lnTo>
                    <a:pt x="395" y="53"/>
                  </a:lnTo>
                  <a:close/>
                  <a:moveTo>
                    <a:pt x="347" y="102"/>
                  </a:moveTo>
                  <a:lnTo>
                    <a:pt x="312" y="137"/>
                  </a:lnTo>
                  <a:lnTo>
                    <a:pt x="307" y="132"/>
                  </a:lnTo>
                  <a:lnTo>
                    <a:pt x="342" y="97"/>
                  </a:lnTo>
                  <a:lnTo>
                    <a:pt x="347" y="102"/>
                  </a:lnTo>
                  <a:close/>
                  <a:moveTo>
                    <a:pt x="298" y="150"/>
                  </a:moveTo>
                  <a:lnTo>
                    <a:pt x="263" y="185"/>
                  </a:lnTo>
                  <a:lnTo>
                    <a:pt x="259" y="181"/>
                  </a:lnTo>
                  <a:lnTo>
                    <a:pt x="294" y="146"/>
                  </a:lnTo>
                  <a:lnTo>
                    <a:pt x="298" y="150"/>
                  </a:lnTo>
                  <a:close/>
                  <a:moveTo>
                    <a:pt x="250" y="199"/>
                  </a:moveTo>
                  <a:lnTo>
                    <a:pt x="215" y="234"/>
                  </a:lnTo>
                  <a:lnTo>
                    <a:pt x="210" y="229"/>
                  </a:lnTo>
                  <a:lnTo>
                    <a:pt x="246" y="194"/>
                  </a:lnTo>
                  <a:lnTo>
                    <a:pt x="250" y="199"/>
                  </a:lnTo>
                  <a:close/>
                  <a:moveTo>
                    <a:pt x="202" y="247"/>
                  </a:moveTo>
                  <a:lnTo>
                    <a:pt x="166" y="282"/>
                  </a:lnTo>
                  <a:lnTo>
                    <a:pt x="162" y="278"/>
                  </a:lnTo>
                  <a:lnTo>
                    <a:pt x="197" y="243"/>
                  </a:lnTo>
                  <a:lnTo>
                    <a:pt x="202" y="247"/>
                  </a:lnTo>
                  <a:close/>
                  <a:moveTo>
                    <a:pt x="153" y="296"/>
                  </a:moveTo>
                  <a:lnTo>
                    <a:pt x="118" y="331"/>
                  </a:lnTo>
                  <a:lnTo>
                    <a:pt x="113" y="326"/>
                  </a:lnTo>
                  <a:lnTo>
                    <a:pt x="149" y="291"/>
                  </a:lnTo>
                  <a:lnTo>
                    <a:pt x="153" y="296"/>
                  </a:lnTo>
                  <a:close/>
                  <a:moveTo>
                    <a:pt x="105" y="344"/>
                  </a:moveTo>
                  <a:lnTo>
                    <a:pt x="70" y="379"/>
                  </a:lnTo>
                  <a:lnTo>
                    <a:pt x="65" y="375"/>
                  </a:lnTo>
                  <a:lnTo>
                    <a:pt x="100" y="340"/>
                  </a:lnTo>
                  <a:lnTo>
                    <a:pt x="105" y="344"/>
                  </a:lnTo>
                  <a:close/>
                  <a:moveTo>
                    <a:pt x="56" y="393"/>
                  </a:moveTo>
                  <a:lnTo>
                    <a:pt x="22" y="427"/>
                  </a:lnTo>
                  <a:lnTo>
                    <a:pt x="18" y="423"/>
                  </a:lnTo>
                  <a:lnTo>
                    <a:pt x="52" y="388"/>
                  </a:lnTo>
                  <a:lnTo>
                    <a:pt x="56" y="393"/>
                  </a:lnTo>
                  <a:close/>
                  <a:moveTo>
                    <a:pt x="33" y="434"/>
                  </a:moveTo>
                  <a:lnTo>
                    <a:pt x="0" y="445"/>
                  </a:lnTo>
                  <a:lnTo>
                    <a:pt x="11" y="412"/>
                  </a:lnTo>
                  <a:lnTo>
                    <a:pt x="33" y="43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0" name="Freeform 40"/>
            <p:cNvSpPr>
              <a:spLocks noEditPoints="1"/>
            </p:cNvSpPr>
            <p:nvPr/>
          </p:nvSpPr>
          <p:spPr bwMode="auto">
            <a:xfrm>
              <a:off x="3582" y="3571"/>
              <a:ext cx="443" cy="239"/>
            </a:xfrm>
            <a:custGeom>
              <a:avLst/>
              <a:gdLst>
                <a:gd name="T0" fmla="*/ 0 w 443"/>
                <a:gd name="T1" fmla="*/ 233 h 239"/>
                <a:gd name="T2" fmla="*/ 44 w 443"/>
                <a:gd name="T3" fmla="*/ 210 h 239"/>
                <a:gd name="T4" fmla="*/ 46 w 443"/>
                <a:gd name="T5" fmla="*/ 215 h 239"/>
                <a:gd name="T6" fmla="*/ 3 w 443"/>
                <a:gd name="T7" fmla="*/ 239 h 239"/>
                <a:gd name="T8" fmla="*/ 0 w 443"/>
                <a:gd name="T9" fmla="*/ 233 h 239"/>
                <a:gd name="T10" fmla="*/ 60 w 443"/>
                <a:gd name="T11" fmla="*/ 201 h 239"/>
                <a:gd name="T12" fmla="*/ 104 w 443"/>
                <a:gd name="T13" fmla="*/ 177 h 239"/>
                <a:gd name="T14" fmla="*/ 107 w 443"/>
                <a:gd name="T15" fmla="*/ 183 h 239"/>
                <a:gd name="T16" fmla="*/ 63 w 443"/>
                <a:gd name="T17" fmla="*/ 206 h 239"/>
                <a:gd name="T18" fmla="*/ 60 w 443"/>
                <a:gd name="T19" fmla="*/ 201 h 239"/>
                <a:gd name="T20" fmla="*/ 120 w 443"/>
                <a:gd name="T21" fmla="*/ 169 h 239"/>
                <a:gd name="T22" fmla="*/ 164 w 443"/>
                <a:gd name="T23" fmla="*/ 145 h 239"/>
                <a:gd name="T24" fmla="*/ 167 w 443"/>
                <a:gd name="T25" fmla="*/ 151 h 239"/>
                <a:gd name="T26" fmla="*/ 123 w 443"/>
                <a:gd name="T27" fmla="*/ 174 h 239"/>
                <a:gd name="T28" fmla="*/ 120 w 443"/>
                <a:gd name="T29" fmla="*/ 169 h 239"/>
                <a:gd name="T30" fmla="*/ 181 w 443"/>
                <a:gd name="T31" fmla="*/ 136 h 239"/>
                <a:gd name="T32" fmla="*/ 225 w 443"/>
                <a:gd name="T33" fmla="*/ 113 h 239"/>
                <a:gd name="T34" fmla="*/ 228 w 443"/>
                <a:gd name="T35" fmla="*/ 118 h 239"/>
                <a:gd name="T36" fmla="*/ 184 w 443"/>
                <a:gd name="T37" fmla="*/ 142 h 239"/>
                <a:gd name="T38" fmla="*/ 181 w 443"/>
                <a:gd name="T39" fmla="*/ 136 h 239"/>
                <a:gd name="T40" fmla="*/ 241 w 443"/>
                <a:gd name="T41" fmla="*/ 104 h 239"/>
                <a:gd name="T42" fmla="*/ 285 w 443"/>
                <a:gd name="T43" fmla="*/ 80 h 239"/>
                <a:gd name="T44" fmla="*/ 288 w 443"/>
                <a:gd name="T45" fmla="*/ 86 h 239"/>
                <a:gd name="T46" fmla="*/ 244 w 443"/>
                <a:gd name="T47" fmla="*/ 109 h 239"/>
                <a:gd name="T48" fmla="*/ 241 w 443"/>
                <a:gd name="T49" fmla="*/ 104 h 239"/>
                <a:gd name="T50" fmla="*/ 302 w 443"/>
                <a:gd name="T51" fmla="*/ 72 h 239"/>
                <a:gd name="T52" fmla="*/ 345 w 443"/>
                <a:gd name="T53" fmla="*/ 48 h 239"/>
                <a:gd name="T54" fmla="*/ 348 w 443"/>
                <a:gd name="T55" fmla="*/ 54 h 239"/>
                <a:gd name="T56" fmla="*/ 304 w 443"/>
                <a:gd name="T57" fmla="*/ 77 h 239"/>
                <a:gd name="T58" fmla="*/ 302 w 443"/>
                <a:gd name="T59" fmla="*/ 72 h 239"/>
                <a:gd name="T60" fmla="*/ 362 w 443"/>
                <a:gd name="T61" fmla="*/ 39 h 239"/>
                <a:gd name="T62" fmla="*/ 406 w 443"/>
                <a:gd name="T63" fmla="*/ 16 h 239"/>
                <a:gd name="T64" fmla="*/ 409 w 443"/>
                <a:gd name="T65" fmla="*/ 21 h 239"/>
                <a:gd name="T66" fmla="*/ 365 w 443"/>
                <a:gd name="T67" fmla="*/ 45 h 239"/>
                <a:gd name="T68" fmla="*/ 362 w 443"/>
                <a:gd name="T69" fmla="*/ 39 h 239"/>
                <a:gd name="T70" fmla="*/ 408 w 443"/>
                <a:gd name="T71" fmla="*/ 1 h 239"/>
                <a:gd name="T72" fmla="*/ 443 w 443"/>
                <a:gd name="T73" fmla="*/ 0 h 239"/>
                <a:gd name="T74" fmla="*/ 423 w 443"/>
                <a:gd name="T75" fmla="*/ 28 h 239"/>
                <a:gd name="T76" fmla="*/ 408 w 443"/>
                <a:gd name="T77" fmla="*/ 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43" h="239">
                  <a:moveTo>
                    <a:pt x="0" y="233"/>
                  </a:moveTo>
                  <a:lnTo>
                    <a:pt x="44" y="210"/>
                  </a:lnTo>
                  <a:lnTo>
                    <a:pt x="46" y="215"/>
                  </a:lnTo>
                  <a:lnTo>
                    <a:pt x="3" y="239"/>
                  </a:lnTo>
                  <a:lnTo>
                    <a:pt x="0" y="233"/>
                  </a:lnTo>
                  <a:close/>
                  <a:moveTo>
                    <a:pt x="60" y="201"/>
                  </a:moveTo>
                  <a:lnTo>
                    <a:pt x="104" y="177"/>
                  </a:lnTo>
                  <a:lnTo>
                    <a:pt x="107" y="183"/>
                  </a:lnTo>
                  <a:lnTo>
                    <a:pt x="63" y="206"/>
                  </a:lnTo>
                  <a:lnTo>
                    <a:pt x="60" y="201"/>
                  </a:lnTo>
                  <a:close/>
                  <a:moveTo>
                    <a:pt x="120" y="169"/>
                  </a:moveTo>
                  <a:lnTo>
                    <a:pt x="164" y="145"/>
                  </a:lnTo>
                  <a:lnTo>
                    <a:pt x="167" y="151"/>
                  </a:lnTo>
                  <a:lnTo>
                    <a:pt x="123" y="174"/>
                  </a:lnTo>
                  <a:lnTo>
                    <a:pt x="120" y="169"/>
                  </a:lnTo>
                  <a:close/>
                  <a:moveTo>
                    <a:pt x="181" y="136"/>
                  </a:moveTo>
                  <a:lnTo>
                    <a:pt x="225" y="113"/>
                  </a:lnTo>
                  <a:lnTo>
                    <a:pt x="228" y="118"/>
                  </a:lnTo>
                  <a:lnTo>
                    <a:pt x="184" y="142"/>
                  </a:lnTo>
                  <a:lnTo>
                    <a:pt x="181" y="136"/>
                  </a:lnTo>
                  <a:close/>
                  <a:moveTo>
                    <a:pt x="241" y="104"/>
                  </a:moveTo>
                  <a:lnTo>
                    <a:pt x="285" y="80"/>
                  </a:lnTo>
                  <a:lnTo>
                    <a:pt x="288" y="86"/>
                  </a:lnTo>
                  <a:lnTo>
                    <a:pt x="244" y="109"/>
                  </a:lnTo>
                  <a:lnTo>
                    <a:pt x="241" y="104"/>
                  </a:lnTo>
                  <a:close/>
                  <a:moveTo>
                    <a:pt x="302" y="72"/>
                  </a:moveTo>
                  <a:lnTo>
                    <a:pt x="345" y="48"/>
                  </a:lnTo>
                  <a:lnTo>
                    <a:pt x="348" y="54"/>
                  </a:lnTo>
                  <a:lnTo>
                    <a:pt x="304" y="77"/>
                  </a:lnTo>
                  <a:lnTo>
                    <a:pt x="302" y="72"/>
                  </a:lnTo>
                  <a:close/>
                  <a:moveTo>
                    <a:pt x="362" y="39"/>
                  </a:moveTo>
                  <a:lnTo>
                    <a:pt x="406" y="16"/>
                  </a:lnTo>
                  <a:lnTo>
                    <a:pt x="409" y="21"/>
                  </a:lnTo>
                  <a:lnTo>
                    <a:pt x="365" y="45"/>
                  </a:lnTo>
                  <a:lnTo>
                    <a:pt x="362" y="39"/>
                  </a:lnTo>
                  <a:close/>
                  <a:moveTo>
                    <a:pt x="408" y="1"/>
                  </a:moveTo>
                  <a:lnTo>
                    <a:pt x="443" y="0"/>
                  </a:lnTo>
                  <a:lnTo>
                    <a:pt x="423" y="28"/>
                  </a:lnTo>
                  <a:lnTo>
                    <a:pt x="408" y="1"/>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1" name="Freeform 41"/>
            <p:cNvSpPr>
              <a:spLocks noEditPoints="1"/>
            </p:cNvSpPr>
            <p:nvPr/>
          </p:nvSpPr>
          <p:spPr bwMode="auto">
            <a:xfrm>
              <a:off x="3601" y="3482"/>
              <a:ext cx="162" cy="375"/>
            </a:xfrm>
            <a:custGeom>
              <a:avLst/>
              <a:gdLst>
                <a:gd name="T0" fmla="*/ 156 w 162"/>
                <a:gd name="T1" fmla="*/ 375 h 375"/>
                <a:gd name="T2" fmla="*/ 137 w 162"/>
                <a:gd name="T3" fmla="*/ 329 h 375"/>
                <a:gd name="T4" fmla="*/ 143 w 162"/>
                <a:gd name="T5" fmla="*/ 327 h 375"/>
                <a:gd name="T6" fmla="*/ 162 w 162"/>
                <a:gd name="T7" fmla="*/ 373 h 375"/>
                <a:gd name="T8" fmla="*/ 156 w 162"/>
                <a:gd name="T9" fmla="*/ 375 h 375"/>
                <a:gd name="T10" fmla="*/ 130 w 162"/>
                <a:gd name="T11" fmla="*/ 312 h 375"/>
                <a:gd name="T12" fmla="*/ 110 w 162"/>
                <a:gd name="T13" fmla="*/ 266 h 375"/>
                <a:gd name="T14" fmla="*/ 116 w 162"/>
                <a:gd name="T15" fmla="*/ 263 h 375"/>
                <a:gd name="T16" fmla="*/ 136 w 162"/>
                <a:gd name="T17" fmla="*/ 309 h 375"/>
                <a:gd name="T18" fmla="*/ 130 w 162"/>
                <a:gd name="T19" fmla="*/ 312 h 375"/>
                <a:gd name="T20" fmla="*/ 103 w 162"/>
                <a:gd name="T21" fmla="*/ 249 h 375"/>
                <a:gd name="T22" fmla="*/ 84 w 162"/>
                <a:gd name="T23" fmla="*/ 203 h 375"/>
                <a:gd name="T24" fmla="*/ 89 w 162"/>
                <a:gd name="T25" fmla="*/ 200 h 375"/>
                <a:gd name="T26" fmla="*/ 109 w 162"/>
                <a:gd name="T27" fmla="*/ 246 h 375"/>
                <a:gd name="T28" fmla="*/ 103 w 162"/>
                <a:gd name="T29" fmla="*/ 249 h 375"/>
                <a:gd name="T30" fmla="*/ 76 w 162"/>
                <a:gd name="T31" fmla="*/ 185 h 375"/>
                <a:gd name="T32" fmla="*/ 57 w 162"/>
                <a:gd name="T33" fmla="*/ 139 h 375"/>
                <a:gd name="T34" fmla="*/ 63 w 162"/>
                <a:gd name="T35" fmla="*/ 137 h 375"/>
                <a:gd name="T36" fmla="*/ 82 w 162"/>
                <a:gd name="T37" fmla="*/ 183 h 375"/>
                <a:gd name="T38" fmla="*/ 76 w 162"/>
                <a:gd name="T39" fmla="*/ 185 h 375"/>
                <a:gd name="T40" fmla="*/ 50 w 162"/>
                <a:gd name="T41" fmla="*/ 122 h 375"/>
                <a:gd name="T42" fmla="*/ 30 w 162"/>
                <a:gd name="T43" fmla="*/ 76 h 375"/>
                <a:gd name="T44" fmla="*/ 36 w 162"/>
                <a:gd name="T45" fmla="*/ 74 h 375"/>
                <a:gd name="T46" fmla="*/ 56 w 162"/>
                <a:gd name="T47" fmla="*/ 120 h 375"/>
                <a:gd name="T48" fmla="*/ 50 w 162"/>
                <a:gd name="T49" fmla="*/ 122 h 375"/>
                <a:gd name="T50" fmla="*/ 23 w 162"/>
                <a:gd name="T51" fmla="*/ 59 h 375"/>
                <a:gd name="T52" fmla="*/ 10 w 162"/>
                <a:gd name="T53" fmla="*/ 27 h 375"/>
                <a:gd name="T54" fmla="*/ 16 w 162"/>
                <a:gd name="T55" fmla="*/ 25 h 375"/>
                <a:gd name="T56" fmla="*/ 29 w 162"/>
                <a:gd name="T57" fmla="*/ 56 h 375"/>
                <a:gd name="T58" fmla="*/ 23 w 162"/>
                <a:gd name="T59" fmla="*/ 59 h 375"/>
                <a:gd name="T60" fmla="*/ 0 w 162"/>
                <a:gd name="T61" fmla="*/ 35 h 375"/>
                <a:gd name="T62" fmla="*/ 2 w 162"/>
                <a:gd name="T63" fmla="*/ 0 h 375"/>
                <a:gd name="T64" fmla="*/ 28 w 162"/>
                <a:gd name="T65" fmla="*/ 23 h 375"/>
                <a:gd name="T66" fmla="*/ 0 w 162"/>
                <a:gd name="T67" fmla="*/ 3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375">
                  <a:moveTo>
                    <a:pt x="156" y="375"/>
                  </a:moveTo>
                  <a:lnTo>
                    <a:pt x="137" y="329"/>
                  </a:lnTo>
                  <a:lnTo>
                    <a:pt x="143" y="327"/>
                  </a:lnTo>
                  <a:lnTo>
                    <a:pt x="162" y="373"/>
                  </a:lnTo>
                  <a:lnTo>
                    <a:pt x="156" y="375"/>
                  </a:lnTo>
                  <a:close/>
                  <a:moveTo>
                    <a:pt x="130" y="312"/>
                  </a:moveTo>
                  <a:lnTo>
                    <a:pt x="110" y="266"/>
                  </a:lnTo>
                  <a:lnTo>
                    <a:pt x="116" y="263"/>
                  </a:lnTo>
                  <a:lnTo>
                    <a:pt x="136" y="309"/>
                  </a:lnTo>
                  <a:lnTo>
                    <a:pt x="130" y="312"/>
                  </a:lnTo>
                  <a:close/>
                  <a:moveTo>
                    <a:pt x="103" y="249"/>
                  </a:moveTo>
                  <a:lnTo>
                    <a:pt x="84" y="203"/>
                  </a:lnTo>
                  <a:lnTo>
                    <a:pt x="89" y="200"/>
                  </a:lnTo>
                  <a:lnTo>
                    <a:pt x="109" y="246"/>
                  </a:lnTo>
                  <a:lnTo>
                    <a:pt x="103" y="249"/>
                  </a:lnTo>
                  <a:close/>
                  <a:moveTo>
                    <a:pt x="76" y="185"/>
                  </a:moveTo>
                  <a:lnTo>
                    <a:pt x="57" y="139"/>
                  </a:lnTo>
                  <a:lnTo>
                    <a:pt x="63" y="137"/>
                  </a:lnTo>
                  <a:lnTo>
                    <a:pt x="82" y="183"/>
                  </a:lnTo>
                  <a:lnTo>
                    <a:pt x="76" y="185"/>
                  </a:lnTo>
                  <a:close/>
                  <a:moveTo>
                    <a:pt x="50" y="122"/>
                  </a:moveTo>
                  <a:lnTo>
                    <a:pt x="30" y="76"/>
                  </a:lnTo>
                  <a:lnTo>
                    <a:pt x="36" y="74"/>
                  </a:lnTo>
                  <a:lnTo>
                    <a:pt x="56" y="120"/>
                  </a:lnTo>
                  <a:lnTo>
                    <a:pt x="50" y="122"/>
                  </a:lnTo>
                  <a:close/>
                  <a:moveTo>
                    <a:pt x="23" y="59"/>
                  </a:moveTo>
                  <a:lnTo>
                    <a:pt x="10" y="27"/>
                  </a:lnTo>
                  <a:lnTo>
                    <a:pt x="16" y="25"/>
                  </a:lnTo>
                  <a:lnTo>
                    <a:pt x="29" y="56"/>
                  </a:lnTo>
                  <a:lnTo>
                    <a:pt x="23" y="59"/>
                  </a:lnTo>
                  <a:close/>
                  <a:moveTo>
                    <a:pt x="0" y="35"/>
                  </a:moveTo>
                  <a:lnTo>
                    <a:pt x="2" y="0"/>
                  </a:lnTo>
                  <a:lnTo>
                    <a:pt x="28" y="23"/>
                  </a:lnTo>
                  <a:lnTo>
                    <a:pt x="0"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2" name="Freeform 42"/>
            <p:cNvSpPr>
              <a:spLocks noEditPoints="1"/>
            </p:cNvSpPr>
            <p:nvPr/>
          </p:nvSpPr>
          <p:spPr bwMode="auto">
            <a:xfrm>
              <a:off x="3515" y="3626"/>
              <a:ext cx="716" cy="272"/>
            </a:xfrm>
            <a:custGeom>
              <a:avLst/>
              <a:gdLst>
                <a:gd name="T0" fmla="*/ 714 w 716"/>
                <a:gd name="T1" fmla="*/ 272 h 272"/>
                <a:gd name="T2" fmla="*/ 667 w 716"/>
                <a:gd name="T3" fmla="*/ 255 h 272"/>
                <a:gd name="T4" fmla="*/ 669 w 716"/>
                <a:gd name="T5" fmla="*/ 249 h 272"/>
                <a:gd name="T6" fmla="*/ 716 w 716"/>
                <a:gd name="T7" fmla="*/ 266 h 272"/>
                <a:gd name="T8" fmla="*/ 714 w 716"/>
                <a:gd name="T9" fmla="*/ 272 h 272"/>
                <a:gd name="T10" fmla="*/ 650 w 716"/>
                <a:gd name="T11" fmla="*/ 249 h 272"/>
                <a:gd name="T12" fmla="*/ 603 w 716"/>
                <a:gd name="T13" fmla="*/ 231 h 272"/>
                <a:gd name="T14" fmla="*/ 605 w 716"/>
                <a:gd name="T15" fmla="*/ 225 h 272"/>
                <a:gd name="T16" fmla="*/ 652 w 716"/>
                <a:gd name="T17" fmla="*/ 243 h 272"/>
                <a:gd name="T18" fmla="*/ 650 w 716"/>
                <a:gd name="T19" fmla="*/ 249 h 272"/>
                <a:gd name="T20" fmla="*/ 585 w 716"/>
                <a:gd name="T21" fmla="*/ 225 h 272"/>
                <a:gd name="T22" fmla="*/ 539 w 716"/>
                <a:gd name="T23" fmla="*/ 207 h 272"/>
                <a:gd name="T24" fmla="*/ 541 w 716"/>
                <a:gd name="T25" fmla="*/ 202 h 272"/>
                <a:gd name="T26" fmla="*/ 588 w 716"/>
                <a:gd name="T27" fmla="*/ 219 h 272"/>
                <a:gd name="T28" fmla="*/ 585 w 716"/>
                <a:gd name="T29" fmla="*/ 225 h 272"/>
                <a:gd name="T30" fmla="*/ 521 w 716"/>
                <a:gd name="T31" fmla="*/ 201 h 272"/>
                <a:gd name="T32" fmla="*/ 475 w 716"/>
                <a:gd name="T33" fmla="*/ 184 h 272"/>
                <a:gd name="T34" fmla="*/ 477 w 716"/>
                <a:gd name="T35" fmla="*/ 178 h 272"/>
                <a:gd name="T36" fmla="*/ 523 w 716"/>
                <a:gd name="T37" fmla="*/ 195 h 272"/>
                <a:gd name="T38" fmla="*/ 521 w 716"/>
                <a:gd name="T39" fmla="*/ 201 h 272"/>
                <a:gd name="T40" fmla="*/ 457 w 716"/>
                <a:gd name="T41" fmla="*/ 177 h 272"/>
                <a:gd name="T42" fmla="*/ 410 w 716"/>
                <a:gd name="T43" fmla="*/ 160 h 272"/>
                <a:gd name="T44" fmla="*/ 413 w 716"/>
                <a:gd name="T45" fmla="*/ 154 h 272"/>
                <a:gd name="T46" fmla="*/ 459 w 716"/>
                <a:gd name="T47" fmla="*/ 171 h 272"/>
                <a:gd name="T48" fmla="*/ 457 w 716"/>
                <a:gd name="T49" fmla="*/ 177 h 272"/>
                <a:gd name="T50" fmla="*/ 393 w 716"/>
                <a:gd name="T51" fmla="*/ 153 h 272"/>
                <a:gd name="T52" fmla="*/ 346 w 716"/>
                <a:gd name="T53" fmla="*/ 136 h 272"/>
                <a:gd name="T54" fmla="*/ 348 w 716"/>
                <a:gd name="T55" fmla="*/ 130 h 272"/>
                <a:gd name="T56" fmla="*/ 395 w 716"/>
                <a:gd name="T57" fmla="*/ 147 h 272"/>
                <a:gd name="T58" fmla="*/ 393 w 716"/>
                <a:gd name="T59" fmla="*/ 153 h 272"/>
                <a:gd name="T60" fmla="*/ 329 w 716"/>
                <a:gd name="T61" fmla="*/ 129 h 272"/>
                <a:gd name="T62" fmla="*/ 282 w 716"/>
                <a:gd name="T63" fmla="*/ 112 h 272"/>
                <a:gd name="T64" fmla="*/ 284 w 716"/>
                <a:gd name="T65" fmla="*/ 106 h 272"/>
                <a:gd name="T66" fmla="*/ 331 w 716"/>
                <a:gd name="T67" fmla="*/ 124 h 272"/>
                <a:gd name="T68" fmla="*/ 329 w 716"/>
                <a:gd name="T69" fmla="*/ 129 h 272"/>
                <a:gd name="T70" fmla="*/ 265 w 716"/>
                <a:gd name="T71" fmla="*/ 106 h 272"/>
                <a:gd name="T72" fmla="*/ 218 w 716"/>
                <a:gd name="T73" fmla="*/ 88 h 272"/>
                <a:gd name="T74" fmla="*/ 220 w 716"/>
                <a:gd name="T75" fmla="*/ 82 h 272"/>
                <a:gd name="T76" fmla="*/ 267 w 716"/>
                <a:gd name="T77" fmla="*/ 100 h 272"/>
                <a:gd name="T78" fmla="*/ 265 w 716"/>
                <a:gd name="T79" fmla="*/ 106 h 272"/>
                <a:gd name="T80" fmla="*/ 200 w 716"/>
                <a:gd name="T81" fmla="*/ 82 h 272"/>
                <a:gd name="T82" fmla="*/ 154 w 716"/>
                <a:gd name="T83" fmla="*/ 65 h 272"/>
                <a:gd name="T84" fmla="*/ 156 w 716"/>
                <a:gd name="T85" fmla="*/ 59 h 272"/>
                <a:gd name="T86" fmla="*/ 203 w 716"/>
                <a:gd name="T87" fmla="*/ 76 h 272"/>
                <a:gd name="T88" fmla="*/ 200 w 716"/>
                <a:gd name="T89" fmla="*/ 82 h 272"/>
                <a:gd name="T90" fmla="*/ 136 w 716"/>
                <a:gd name="T91" fmla="*/ 58 h 272"/>
                <a:gd name="T92" fmla="*/ 90 w 716"/>
                <a:gd name="T93" fmla="*/ 41 h 272"/>
                <a:gd name="T94" fmla="*/ 92 w 716"/>
                <a:gd name="T95" fmla="*/ 35 h 272"/>
                <a:gd name="T96" fmla="*/ 138 w 716"/>
                <a:gd name="T97" fmla="*/ 52 h 272"/>
                <a:gd name="T98" fmla="*/ 136 w 716"/>
                <a:gd name="T99" fmla="*/ 58 h 272"/>
                <a:gd name="T100" fmla="*/ 72 w 716"/>
                <a:gd name="T101" fmla="*/ 34 h 272"/>
                <a:gd name="T102" fmla="*/ 25 w 716"/>
                <a:gd name="T103" fmla="*/ 17 h 272"/>
                <a:gd name="T104" fmla="*/ 28 w 716"/>
                <a:gd name="T105" fmla="*/ 11 h 272"/>
                <a:gd name="T106" fmla="*/ 74 w 716"/>
                <a:gd name="T107" fmla="*/ 28 h 272"/>
                <a:gd name="T108" fmla="*/ 72 w 716"/>
                <a:gd name="T109" fmla="*/ 34 h 272"/>
                <a:gd name="T110" fmla="*/ 23 w 716"/>
                <a:gd name="T111" fmla="*/ 29 h 272"/>
                <a:gd name="T112" fmla="*/ 0 w 716"/>
                <a:gd name="T113" fmla="*/ 4 h 272"/>
                <a:gd name="T114" fmla="*/ 34 w 716"/>
                <a:gd name="T115" fmla="*/ 0 h 272"/>
                <a:gd name="T116" fmla="*/ 23 w 716"/>
                <a:gd name="T117" fmla="*/ 2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16" h="272">
                  <a:moveTo>
                    <a:pt x="714" y="272"/>
                  </a:moveTo>
                  <a:lnTo>
                    <a:pt x="667" y="255"/>
                  </a:lnTo>
                  <a:lnTo>
                    <a:pt x="669" y="249"/>
                  </a:lnTo>
                  <a:lnTo>
                    <a:pt x="716" y="266"/>
                  </a:lnTo>
                  <a:lnTo>
                    <a:pt x="714" y="272"/>
                  </a:lnTo>
                  <a:close/>
                  <a:moveTo>
                    <a:pt x="650" y="249"/>
                  </a:moveTo>
                  <a:lnTo>
                    <a:pt x="603" y="231"/>
                  </a:lnTo>
                  <a:lnTo>
                    <a:pt x="605" y="225"/>
                  </a:lnTo>
                  <a:lnTo>
                    <a:pt x="652" y="243"/>
                  </a:lnTo>
                  <a:lnTo>
                    <a:pt x="650" y="249"/>
                  </a:lnTo>
                  <a:close/>
                  <a:moveTo>
                    <a:pt x="585" y="225"/>
                  </a:moveTo>
                  <a:lnTo>
                    <a:pt x="539" y="207"/>
                  </a:lnTo>
                  <a:lnTo>
                    <a:pt x="541" y="202"/>
                  </a:lnTo>
                  <a:lnTo>
                    <a:pt x="588" y="219"/>
                  </a:lnTo>
                  <a:lnTo>
                    <a:pt x="585" y="225"/>
                  </a:lnTo>
                  <a:close/>
                  <a:moveTo>
                    <a:pt x="521" y="201"/>
                  </a:moveTo>
                  <a:lnTo>
                    <a:pt x="475" y="184"/>
                  </a:lnTo>
                  <a:lnTo>
                    <a:pt x="477" y="178"/>
                  </a:lnTo>
                  <a:lnTo>
                    <a:pt x="523" y="195"/>
                  </a:lnTo>
                  <a:lnTo>
                    <a:pt x="521" y="201"/>
                  </a:lnTo>
                  <a:close/>
                  <a:moveTo>
                    <a:pt x="457" y="177"/>
                  </a:moveTo>
                  <a:lnTo>
                    <a:pt x="410" y="160"/>
                  </a:lnTo>
                  <a:lnTo>
                    <a:pt x="413" y="154"/>
                  </a:lnTo>
                  <a:lnTo>
                    <a:pt x="459" y="171"/>
                  </a:lnTo>
                  <a:lnTo>
                    <a:pt x="457" y="177"/>
                  </a:lnTo>
                  <a:close/>
                  <a:moveTo>
                    <a:pt x="393" y="153"/>
                  </a:moveTo>
                  <a:lnTo>
                    <a:pt x="346" y="136"/>
                  </a:lnTo>
                  <a:lnTo>
                    <a:pt x="348" y="130"/>
                  </a:lnTo>
                  <a:lnTo>
                    <a:pt x="395" y="147"/>
                  </a:lnTo>
                  <a:lnTo>
                    <a:pt x="393" y="153"/>
                  </a:lnTo>
                  <a:close/>
                  <a:moveTo>
                    <a:pt x="329" y="129"/>
                  </a:moveTo>
                  <a:lnTo>
                    <a:pt x="282" y="112"/>
                  </a:lnTo>
                  <a:lnTo>
                    <a:pt x="284" y="106"/>
                  </a:lnTo>
                  <a:lnTo>
                    <a:pt x="331" y="124"/>
                  </a:lnTo>
                  <a:lnTo>
                    <a:pt x="329" y="129"/>
                  </a:lnTo>
                  <a:close/>
                  <a:moveTo>
                    <a:pt x="265" y="106"/>
                  </a:moveTo>
                  <a:lnTo>
                    <a:pt x="218" y="88"/>
                  </a:lnTo>
                  <a:lnTo>
                    <a:pt x="220" y="82"/>
                  </a:lnTo>
                  <a:lnTo>
                    <a:pt x="267" y="100"/>
                  </a:lnTo>
                  <a:lnTo>
                    <a:pt x="265" y="106"/>
                  </a:lnTo>
                  <a:close/>
                  <a:moveTo>
                    <a:pt x="200" y="82"/>
                  </a:moveTo>
                  <a:lnTo>
                    <a:pt x="154" y="65"/>
                  </a:lnTo>
                  <a:lnTo>
                    <a:pt x="156" y="59"/>
                  </a:lnTo>
                  <a:lnTo>
                    <a:pt x="203" y="76"/>
                  </a:lnTo>
                  <a:lnTo>
                    <a:pt x="200" y="82"/>
                  </a:lnTo>
                  <a:close/>
                  <a:moveTo>
                    <a:pt x="136" y="58"/>
                  </a:moveTo>
                  <a:lnTo>
                    <a:pt x="90" y="41"/>
                  </a:lnTo>
                  <a:lnTo>
                    <a:pt x="92" y="35"/>
                  </a:lnTo>
                  <a:lnTo>
                    <a:pt x="138" y="52"/>
                  </a:lnTo>
                  <a:lnTo>
                    <a:pt x="136" y="58"/>
                  </a:lnTo>
                  <a:close/>
                  <a:moveTo>
                    <a:pt x="72" y="34"/>
                  </a:moveTo>
                  <a:lnTo>
                    <a:pt x="25" y="17"/>
                  </a:lnTo>
                  <a:lnTo>
                    <a:pt x="28" y="11"/>
                  </a:lnTo>
                  <a:lnTo>
                    <a:pt x="74" y="28"/>
                  </a:lnTo>
                  <a:lnTo>
                    <a:pt x="72" y="34"/>
                  </a:lnTo>
                  <a:close/>
                  <a:moveTo>
                    <a:pt x="23" y="29"/>
                  </a:moveTo>
                  <a:lnTo>
                    <a:pt x="0" y="4"/>
                  </a:lnTo>
                  <a:lnTo>
                    <a:pt x="34" y="0"/>
                  </a:lnTo>
                  <a:lnTo>
                    <a:pt x="23" y="29"/>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3" name="Freeform 43"/>
            <p:cNvSpPr>
              <a:spLocks noEditPoints="1"/>
            </p:cNvSpPr>
            <p:nvPr/>
          </p:nvSpPr>
          <p:spPr bwMode="auto">
            <a:xfrm>
              <a:off x="3813" y="3305"/>
              <a:ext cx="31" cy="69"/>
            </a:xfrm>
            <a:custGeom>
              <a:avLst/>
              <a:gdLst>
                <a:gd name="T0" fmla="*/ 19 w 31"/>
                <a:gd name="T1" fmla="*/ 0 h 69"/>
                <a:gd name="T2" fmla="*/ 19 w 31"/>
                <a:gd name="T3" fmla="*/ 41 h 69"/>
                <a:gd name="T4" fmla="*/ 13 w 31"/>
                <a:gd name="T5" fmla="*/ 41 h 69"/>
                <a:gd name="T6" fmla="*/ 13 w 31"/>
                <a:gd name="T7" fmla="*/ 0 h 69"/>
                <a:gd name="T8" fmla="*/ 19 w 31"/>
                <a:gd name="T9" fmla="*/ 0 h 69"/>
                <a:gd name="T10" fmla="*/ 31 w 31"/>
                <a:gd name="T11" fmla="*/ 38 h 69"/>
                <a:gd name="T12" fmla="*/ 16 w 31"/>
                <a:gd name="T13" fmla="*/ 69 h 69"/>
                <a:gd name="T14" fmla="*/ 0 w 31"/>
                <a:gd name="T15" fmla="*/ 38 h 69"/>
                <a:gd name="T16" fmla="*/ 31 w 31"/>
                <a:gd name="T17" fmla="*/ 3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69">
                  <a:moveTo>
                    <a:pt x="19" y="0"/>
                  </a:moveTo>
                  <a:lnTo>
                    <a:pt x="19" y="41"/>
                  </a:lnTo>
                  <a:lnTo>
                    <a:pt x="13" y="41"/>
                  </a:lnTo>
                  <a:lnTo>
                    <a:pt x="13" y="0"/>
                  </a:lnTo>
                  <a:lnTo>
                    <a:pt x="19" y="0"/>
                  </a:lnTo>
                  <a:close/>
                  <a:moveTo>
                    <a:pt x="31" y="38"/>
                  </a:moveTo>
                  <a:lnTo>
                    <a:pt x="16" y="69"/>
                  </a:lnTo>
                  <a:lnTo>
                    <a:pt x="0" y="38"/>
                  </a:lnTo>
                  <a:lnTo>
                    <a:pt x="31" y="3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4" name="Freeform 44"/>
            <p:cNvSpPr>
              <a:spLocks noEditPoints="1"/>
            </p:cNvSpPr>
            <p:nvPr/>
          </p:nvSpPr>
          <p:spPr bwMode="auto">
            <a:xfrm>
              <a:off x="3738" y="3284"/>
              <a:ext cx="247" cy="444"/>
            </a:xfrm>
            <a:custGeom>
              <a:avLst/>
              <a:gdLst>
                <a:gd name="T0" fmla="*/ 5 w 247"/>
                <a:gd name="T1" fmla="*/ 0 h 444"/>
                <a:gd name="T2" fmla="*/ 29 w 247"/>
                <a:gd name="T3" fmla="*/ 44 h 444"/>
                <a:gd name="T4" fmla="*/ 24 w 247"/>
                <a:gd name="T5" fmla="*/ 47 h 444"/>
                <a:gd name="T6" fmla="*/ 0 w 247"/>
                <a:gd name="T7" fmla="*/ 3 h 444"/>
                <a:gd name="T8" fmla="*/ 5 w 247"/>
                <a:gd name="T9" fmla="*/ 0 h 444"/>
                <a:gd name="T10" fmla="*/ 39 w 247"/>
                <a:gd name="T11" fmla="*/ 60 h 444"/>
                <a:gd name="T12" fmla="*/ 63 w 247"/>
                <a:gd name="T13" fmla="*/ 104 h 444"/>
                <a:gd name="T14" fmla="*/ 57 w 247"/>
                <a:gd name="T15" fmla="*/ 107 h 444"/>
                <a:gd name="T16" fmla="*/ 33 w 247"/>
                <a:gd name="T17" fmla="*/ 63 h 444"/>
                <a:gd name="T18" fmla="*/ 39 w 247"/>
                <a:gd name="T19" fmla="*/ 60 h 444"/>
                <a:gd name="T20" fmla="*/ 72 w 247"/>
                <a:gd name="T21" fmla="*/ 120 h 444"/>
                <a:gd name="T22" fmla="*/ 96 w 247"/>
                <a:gd name="T23" fmla="*/ 164 h 444"/>
                <a:gd name="T24" fmla="*/ 91 w 247"/>
                <a:gd name="T25" fmla="*/ 167 h 444"/>
                <a:gd name="T26" fmla="*/ 66 w 247"/>
                <a:gd name="T27" fmla="*/ 123 h 444"/>
                <a:gd name="T28" fmla="*/ 72 w 247"/>
                <a:gd name="T29" fmla="*/ 120 h 444"/>
                <a:gd name="T30" fmla="*/ 105 w 247"/>
                <a:gd name="T31" fmla="*/ 180 h 444"/>
                <a:gd name="T32" fmla="*/ 129 w 247"/>
                <a:gd name="T33" fmla="*/ 224 h 444"/>
                <a:gd name="T34" fmla="*/ 124 w 247"/>
                <a:gd name="T35" fmla="*/ 227 h 444"/>
                <a:gd name="T36" fmla="*/ 100 w 247"/>
                <a:gd name="T37" fmla="*/ 183 h 444"/>
                <a:gd name="T38" fmla="*/ 105 w 247"/>
                <a:gd name="T39" fmla="*/ 180 h 444"/>
                <a:gd name="T40" fmla="*/ 138 w 247"/>
                <a:gd name="T41" fmla="*/ 240 h 444"/>
                <a:gd name="T42" fmla="*/ 162 w 247"/>
                <a:gd name="T43" fmla="*/ 284 h 444"/>
                <a:gd name="T44" fmla="*/ 157 w 247"/>
                <a:gd name="T45" fmla="*/ 287 h 444"/>
                <a:gd name="T46" fmla="*/ 133 w 247"/>
                <a:gd name="T47" fmla="*/ 243 h 444"/>
                <a:gd name="T48" fmla="*/ 138 w 247"/>
                <a:gd name="T49" fmla="*/ 240 h 444"/>
                <a:gd name="T50" fmla="*/ 171 w 247"/>
                <a:gd name="T51" fmla="*/ 300 h 444"/>
                <a:gd name="T52" fmla="*/ 196 w 247"/>
                <a:gd name="T53" fmla="*/ 344 h 444"/>
                <a:gd name="T54" fmla="*/ 190 w 247"/>
                <a:gd name="T55" fmla="*/ 347 h 444"/>
                <a:gd name="T56" fmla="*/ 166 w 247"/>
                <a:gd name="T57" fmla="*/ 303 h 444"/>
                <a:gd name="T58" fmla="*/ 171 w 247"/>
                <a:gd name="T59" fmla="*/ 300 h 444"/>
                <a:gd name="T60" fmla="*/ 205 w 247"/>
                <a:gd name="T61" fmla="*/ 360 h 444"/>
                <a:gd name="T62" fmla="*/ 229 w 247"/>
                <a:gd name="T63" fmla="*/ 404 h 444"/>
                <a:gd name="T64" fmla="*/ 223 w 247"/>
                <a:gd name="T65" fmla="*/ 407 h 444"/>
                <a:gd name="T66" fmla="*/ 199 w 247"/>
                <a:gd name="T67" fmla="*/ 363 h 444"/>
                <a:gd name="T68" fmla="*/ 205 w 247"/>
                <a:gd name="T69" fmla="*/ 360 h 444"/>
                <a:gd name="T70" fmla="*/ 246 w 247"/>
                <a:gd name="T71" fmla="*/ 409 h 444"/>
                <a:gd name="T72" fmla="*/ 247 w 247"/>
                <a:gd name="T73" fmla="*/ 444 h 444"/>
                <a:gd name="T74" fmla="*/ 219 w 247"/>
                <a:gd name="T75" fmla="*/ 424 h 444"/>
                <a:gd name="T76" fmla="*/ 246 w 247"/>
                <a:gd name="T77" fmla="*/ 409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7" h="444">
                  <a:moveTo>
                    <a:pt x="5" y="0"/>
                  </a:moveTo>
                  <a:lnTo>
                    <a:pt x="29" y="44"/>
                  </a:lnTo>
                  <a:lnTo>
                    <a:pt x="24" y="47"/>
                  </a:lnTo>
                  <a:lnTo>
                    <a:pt x="0" y="3"/>
                  </a:lnTo>
                  <a:lnTo>
                    <a:pt x="5" y="0"/>
                  </a:lnTo>
                  <a:close/>
                  <a:moveTo>
                    <a:pt x="39" y="60"/>
                  </a:moveTo>
                  <a:lnTo>
                    <a:pt x="63" y="104"/>
                  </a:lnTo>
                  <a:lnTo>
                    <a:pt x="57" y="107"/>
                  </a:lnTo>
                  <a:lnTo>
                    <a:pt x="33" y="63"/>
                  </a:lnTo>
                  <a:lnTo>
                    <a:pt x="39" y="60"/>
                  </a:lnTo>
                  <a:close/>
                  <a:moveTo>
                    <a:pt x="72" y="120"/>
                  </a:moveTo>
                  <a:lnTo>
                    <a:pt x="96" y="164"/>
                  </a:lnTo>
                  <a:lnTo>
                    <a:pt x="91" y="167"/>
                  </a:lnTo>
                  <a:lnTo>
                    <a:pt x="66" y="123"/>
                  </a:lnTo>
                  <a:lnTo>
                    <a:pt x="72" y="120"/>
                  </a:lnTo>
                  <a:close/>
                  <a:moveTo>
                    <a:pt x="105" y="180"/>
                  </a:moveTo>
                  <a:lnTo>
                    <a:pt x="129" y="224"/>
                  </a:lnTo>
                  <a:lnTo>
                    <a:pt x="124" y="227"/>
                  </a:lnTo>
                  <a:lnTo>
                    <a:pt x="100" y="183"/>
                  </a:lnTo>
                  <a:lnTo>
                    <a:pt x="105" y="180"/>
                  </a:lnTo>
                  <a:close/>
                  <a:moveTo>
                    <a:pt x="138" y="240"/>
                  </a:moveTo>
                  <a:lnTo>
                    <a:pt x="162" y="284"/>
                  </a:lnTo>
                  <a:lnTo>
                    <a:pt x="157" y="287"/>
                  </a:lnTo>
                  <a:lnTo>
                    <a:pt x="133" y="243"/>
                  </a:lnTo>
                  <a:lnTo>
                    <a:pt x="138" y="240"/>
                  </a:lnTo>
                  <a:close/>
                  <a:moveTo>
                    <a:pt x="171" y="300"/>
                  </a:moveTo>
                  <a:lnTo>
                    <a:pt x="196" y="344"/>
                  </a:lnTo>
                  <a:lnTo>
                    <a:pt x="190" y="347"/>
                  </a:lnTo>
                  <a:lnTo>
                    <a:pt x="166" y="303"/>
                  </a:lnTo>
                  <a:lnTo>
                    <a:pt x="171" y="300"/>
                  </a:lnTo>
                  <a:close/>
                  <a:moveTo>
                    <a:pt x="205" y="360"/>
                  </a:moveTo>
                  <a:lnTo>
                    <a:pt x="229" y="404"/>
                  </a:lnTo>
                  <a:lnTo>
                    <a:pt x="223" y="407"/>
                  </a:lnTo>
                  <a:lnTo>
                    <a:pt x="199" y="363"/>
                  </a:lnTo>
                  <a:lnTo>
                    <a:pt x="205" y="360"/>
                  </a:lnTo>
                  <a:close/>
                  <a:moveTo>
                    <a:pt x="246" y="409"/>
                  </a:moveTo>
                  <a:lnTo>
                    <a:pt x="247" y="444"/>
                  </a:lnTo>
                  <a:lnTo>
                    <a:pt x="219" y="424"/>
                  </a:lnTo>
                  <a:lnTo>
                    <a:pt x="246" y="409"/>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5" name="Freeform 45"/>
            <p:cNvSpPr>
              <a:spLocks noEditPoints="1"/>
            </p:cNvSpPr>
            <p:nvPr/>
          </p:nvSpPr>
          <p:spPr bwMode="auto">
            <a:xfrm>
              <a:off x="3542" y="3295"/>
              <a:ext cx="267" cy="307"/>
            </a:xfrm>
            <a:custGeom>
              <a:avLst/>
              <a:gdLst>
                <a:gd name="T0" fmla="*/ 0 w 267"/>
                <a:gd name="T1" fmla="*/ 303 h 307"/>
                <a:gd name="T2" fmla="*/ 33 w 267"/>
                <a:gd name="T3" fmla="*/ 265 h 307"/>
                <a:gd name="T4" fmla="*/ 38 w 267"/>
                <a:gd name="T5" fmla="*/ 269 h 307"/>
                <a:gd name="T6" fmla="*/ 5 w 267"/>
                <a:gd name="T7" fmla="*/ 307 h 307"/>
                <a:gd name="T8" fmla="*/ 0 w 267"/>
                <a:gd name="T9" fmla="*/ 303 h 307"/>
                <a:gd name="T10" fmla="*/ 45 w 267"/>
                <a:gd name="T11" fmla="*/ 251 h 307"/>
                <a:gd name="T12" fmla="*/ 78 w 267"/>
                <a:gd name="T13" fmla="*/ 213 h 307"/>
                <a:gd name="T14" fmla="*/ 83 w 267"/>
                <a:gd name="T15" fmla="*/ 217 h 307"/>
                <a:gd name="T16" fmla="*/ 50 w 267"/>
                <a:gd name="T17" fmla="*/ 255 h 307"/>
                <a:gd name="T18" fmla="*/ 45 w 267"/>
                <a:gd name="T19" fmla="*/ 251 h 307"/>
                <a:gd name="T20" fmla="*/ 90 w 267"/>
                <a:gd name="T21" fmla="*/ 199 h 307"/>
                <a:gd name="T22" fmla="*/ 123 w 267"/>
                <a:gd name="T23" fmla="*/ 161 h 307"/>
                <a:gd name="T24" fmla="*/ 128 w 267"/>
                <a:gd name="T25" fmla="*/ 166 h 307"/>
                <a:gd name="T26" fmla="*/ 95 w 267"/>
                <a:gd name="T27" fmla="*/ 203 h 307"/>
                <a:gd name="T28" fmla="*/ 90 w 267"/>
                <a:gd name="T29" fmla="*/ 199 h 307"/>
                <a:gd name="T30" fmla="*/ 135 w 267"/>
                <a:gd name="T31" fmla="*/ 147 h 307"/>
                <a:gd name="T32" fmla="*/ 168 w 267"/>
                <a:gd name="T33" fmla="*/ 110 h 307"/>
                <a:gd name="T34" fmla="*/ 172 w 267"/>
                <a:gd name="T35" fmla="*/ 114 h 307"/>
                <a:gd name="T36" fmla="*/ 140 w 267"/>
                <a:gd name="T37" fmla="*/ 151 h 307"/>
                <a:gd name="T38" fmla="*/ 135 w 267"/>
                <a:gd name="T39" fmla="*/ 147 h 307"/>
                <a:gd name="T40" fmla="*/ 180 w 267"/>
                <a:gd name="T41" fmla="*/ 95 h 307"/>
                <a:gd name="T42" fmla="*/ 213 w 267"/>
                <a:gd name="T43" fmla="*/ 58 h 307"/>
                <a:gd name="T44" fmla="*/ 217 w 267"/>
                <a:gd name="T45" fmla="*/ 62 h 307"/>
                <a:gd name="T46" fmla="*/ 185 w 267"/>
                <a:gd name="T47" fmla="*/ 100 h 307"/>
                <a:gd name="T48" fmla="*/ 180 w 267"/>
                <a:gd name="T49" fmla="*/ 95 h 307"/>
                <a:gd name="T50" fmla="*/ 225 w 267"/>
                <a:gd name="T51" fmla="*/ 44 h 307"/>
                <a:gd name="T52" fmla="*/ 246 w 267"/>
                <a:gd name="T53" fmla="*/ 19 h 307"/>
                <a:gd name="T54" fmla="*/ 251 w 267"/>
                <a:gd name="T55" fmla="*/ 23 h 307"/>
                <a:gd name="T56" fmla="*/ 230 w 267"/>
                <a:gd name="T57" fmla="*/ 48 h 307"/>
                <a:gd name="T58" fmla="*/ 225 w 267"/>
                <a:gd name="T59" fmla="*/ 44 h 307"/>
                <a:gd name="T60" fmla="*/ 235 w 267"/>
                <a:gd name="T61" fmla="*/ 13 h 307"/>
                <a:gd name="T62" fmla="*/ 267 w 267"/>
                <a:gd name="T63" fmla="*/ 0 h 307"/>
                <a:gd name="T64" fmla="*/ 258 w 267"/>
                <a:gd name="T65" fmla="*/ 34 h 307"/>
                <a:gd name="T66" fmla="*/ 235 w 267"/>
                <a:gd name="T67" fmla="*/ 13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7" h="307">
                  <a:moveTo>
                    <a:pt x="0" y="303"/>
                  </a:moveTo>
                  <a:lnTo>
                    <a:pt x="33" y="265"/>
                  </a:lnTo>
                  <a:lnTo>
                    <a:pt x="38" y="269"/>
                  </a:lnTo>
                  <a:lnTo>
                    <a:pt x="5" y="307"/>
                  </a:lnTo>
                  <a:lnTo>
                    <a:pt x="0" y="303"/>
                  </a:lnTo>
                  <a:close/>
                  <a:moveTo>
                    <a:pt x="45" y="251"/>
                  </a:moveTo>
                  <a:lnTo>
                    <a:pt x="78" y="213"/>
                  </a:lnTo>
                  <a:lnTo>
                    <a:pt x="83" y="217"/>
                  </a:lnTo>
                  <a:lnTo>
                    <a:pt x="50" y="255"/>
                  </a:lnTo>
                  <a:lnTo>
                    <a:pt x="45" y="251"/>
                  </a:lnTo>
                  <a:close/>
                  <a:moveTo>
                    <a:pt x="90" y="199"/>
                  </a:moveTo>
                  <a:lnTo>
                    <a:pt x="123" y="161"/>
                  </a:lnTo>
                  <a:lnTo>
                    <a:pt x="128" y="166"/>
                  </a:lnTo>
                  <a:lnTo>
                    <a:pt x="95" y="203"/>
                  </a:lnTo>
                  <a:lnTo>
                    <a:pt x="90" y="199"/>
                  </a:lnTo>
                  <a:close/>
                  <a:moveTo>
                    <a:pt x="135" y="147"/>
                  </a:moveTo>
                  <a:lnTo>
                    <a:pt x="168" y="110"/>
                  </a:lnTo>
                  <a:lnTo>
                    <a:pt x="172" y="114"/>
                  </a:lnTo>
                  <a:lnTo>
                    <a:pt x="140" y="151"/>
                  </a:lnTo>
                  <a:lnTo>
                    <a:pt x="135" y="147"/>
                  </a:lnTo>
                  <a:close/>
                  <a:moveTo>
                    <a:pt x="180" y="95"/>
                  </a:moveTo>
                  <a:lnTo>
                    <a:pt x="213" y="58"/>
                  </a:lnTo>
                  <a:lnTo>
                    <a:pt x="217" y="62"/>
                  </a:lnTo>
                  <a:lnTo>
                    <a:pt x="185" y="100"/>
                  </a:lnTo>
                  <a:lnTo>
                    <a:pt x="180" y="95"/>
                  </a:lnTo>
                  <a:close/>
                  <a:moveTo>
                    <a:pt x="225" y="44"/>
                  </a:moveTo>
                  <a:lnTo>
                    <a:pt x="246" y="19"/>
                  </a:lnTo>
                  <a:lnTo>
                    <a:pt x="251" y="23"/>
                  </a:lnTo>
                  <a:lnTo>
                    <a:pt x="230" y="48"/>
                  </a:lnTo>
                  <a:lnTo>
                    <a:pt x="225" y="44"/>
                  </a:lnTo>
                  <a:close/>
                  <a:moveTo>
                    <a:pt x="235" y="13"/>
                  </a:moveTo>
                  <a:lnTo>
                    <a:pt x="267" y="0"/>
                  </a:lnTo>
                  <a:lnTo>
                    <a:pt x="258" y="34"/>
                  </a:lnTo>
                  <a:lnTo>
                    <a:pt x="235" y="1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6" name="Freeform 46"/>
            <p:cNvSpPr>
              <a:spLocks noEditPoints="1"/>
            </p:cNvSpPr>
            <p:nvPr/>
          </p:nvSpPr>
          <p:spPr bwMode="auto">
            <a:xfrm>
              <a:off x="3796" y="3412"/>
              <a:ext cx="365" cy="433"/>
            </a:xfrm>
            <a:custGeom>
              <a:avLst/>
              <a:gdLst>
                <a:gd name="T0" fmla="*/ 5 w 365"/>
                <a:gd name="T1" fmla="*/ 0 h 433"/>
                <a:gd name="T2" fmla="*/ 37 w 365"/>
                <a:gd name="T3" fmla="*/ 38 h 433"/>
                <a:gd name="T4" fmla="*/ 32 w 365"/>
                <a:gd name="T5" fmla="*/ 42 h 433"/>
                <a:gd name="T6" fmla="*/ 0 w 365"/>
                <a:gd name="T7" fmla="*/ 3 h 433"/>
                <a:gd name="T8" fmla="*/ 5 w 365"/>
                <a:gd name="T9" fmla="*/ 0 h 433"/>
                <a:gd name="T10" fmla="*/ 49 w 365"/>
                <a:gd name="T11" fmla="*/ 52 h 433"/>
                <a:gd name="T12" fmla="*/ 81 w 365"/>
                <a:gd name="T13" fmla="*/ 90 h 433"/>
                <a:gd name="T14" fmla="*/ 76 w 365"/>
                <a:gd name="T15" fmla="*/ 94 h 433"/>
                <a:gd name="T16" fmla="*/ 44 w 365"/>
                <a:gd name="T17" fmla="*/ 56 h 433"/>
                <a:gd name="T18" fmla="*/ 49 w 365"/>
                <a:gd name="T19" fmla="*/ 52 h 433"/>
                <a:gd name="T20" fmla="*/ 93 w 365"/>
                <a:gd name="T21" fmla="*/ 105 h 433"/>
                <a:gd name="T22" fmla="*/ 125 w 365"/>
                <a:gd name="T23" fmla="*/ 143 h 433"/>
                <a:gd name="T24" fmla="*/ 121 w 365"/>
                <a:gd name="T25" fmla="*/ 147 h 433"/>
                <a:gd name="T26" fmla="*/ 88 w 365"/>
                <a:gd name="T27" fmla="*/ 109 h 433"/>
                <a:gd name="T28" fmla="*/ 93 w 365"/>
                <a:gd name="T29" fmla="*/ 105 h 433"/>
                <a:gd name="T30" fmla="*/ 137 w 365"/>
                <a:gd name="T31" fmla="*/ 157 h 433"/>
                <a:gd name="T32" fmla="*/ 169 w 365"/>
                <a:gd name="T33" fmla="*/ 195 h 433"/>
                <a:gd name="T34" fmla="*/ 165 w 365"/>
                <a:gd name="T35" fmla="*/ 199 h 433"/>
                <a:gd name="T36" fmla="*/ 133 w 365"/>
                <a:gd name="T37" fmla="*/ 161 h 433"/>
                <a:gd name="T38" fmla="*/ 137 w 365"/>
                <a:gd name="T39" fmla="*/ 157 h 433"/>
                <a:gd name="T40" fmla="*/ 181 w 365"/>
                <a:gd name="T41" fmla="*/ 210 h 433"/>
                <a:gd name="T42" fmla="*/ 214 w 365"/>
                <a:gd name="T43" fmla="*/ 248 h 433"/>
                <a:gd name="T44" fmla="*/ 209 w 365"/>
                <a:gd name="T45" fmla="*/ 252 h 433"/>
                <a:gd name="T46" fmla="*/ 177 w 365"/>
                <a:gd name="T47" fmla="*/ 214 h 433"/>
                <a:gd name="T48" fmla="*/ 181 w 365"/>
                <a:gd name="T49" fmla="*/ 210 h 433"/>
                <a:gd name="T50" fmla="*/ 226 w 365"/>
                <a:gd name="T51" fmla="*/ 262 h 433"/>
                <a:gd name="T52" fmla="*/ 258 w 365"/>
                <a:gd name="T53" fmla="*/ 300 h 433"/>
                <a:gd name="T54" fmla="*/ 253 w 365"/>
                <a:gd name="T55" fmla="*/ 304 h 433"/>
                <a:gd name="T56" fmla="*/ 221 w 365"/>
                <a:gd name="T57" fmla="*/ 266 h 433"/>
                <a:gd name="T58" fmla="*/ 226 w 365"/>
                <a:gd name="T59" fmla="*/ 262 h 433"/>
                <a:gd name="T60" fmla="*/ 270 w 365"/>
                <a:gd name="T61" fmla="*/ 315 h 433"/>
                <a:gd name="T62" fmla="*/ 302 w 365"/>
                <a:gd name="T63" fmla="*/ 353 h 433"/>
                <a:gd name="T64" fmla="*/ 297 w 365"/>
                <a:gd name="T65" fmla="*/ 357 h 433"/>
                <a:gd name="T66" fmla="*/ 265 w 365"/>
                <a:gd name="T67" fmla="*/ 319 h 433"/>
                <a:gd name="T68" fmla="*/ 270 w 365"/>
                <a:gd name="T69" fmla="*/ 315 h 433"/>
                <a:gd name="T70" fmla="*/ 314 w 365"/>
                <a:gd name="T71" fmla="*/ 367 h 433"/>
                <a:gd name="T72" fmla="*/ 346 w 365"/>
                <a:gd name="T73" fmla="*/ 405 h 433"/>
                <a:gd name="T74" fmla="*/ 341 w 365"/>
                <a:gd name="T75" fmla="*/ 409 h 433"/>
                <a:gd name="T76" fmla="*/ 309 w 365"/>
                <a:gd name="T77" fmla="*/ 371 h 433"/>
                <a:gd name="T78" fmla="*/ 314 w 365"/>
                <a:gd name="T79" fmla="*/ 367 h 433"/>
                <a:gd name="T80" fmla="*/ 357 w 365"/>
                <a:gd name="T81" fmla="*/ 400 h 433"/>
                <a:gd name="T82" fmla="*/ 365 w 365"/>
                <a:gd name="T83" fmla="*/ 433 h 433"/>
                <a:gd name="T84" fmla="*/ 334 w 365"/>
                <a:gd name="T85" fmla="*/ 420 h 433"/>
                <a:gd name="T86" fmla="*/ 357 w 365"/>
                <a:gd name="T87" fmla="*/ 40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65" h="433">
                  <a:moveTo>
                    <a:pt x="5" y="0"/>
                  </a:moveTo>
                  <a:lnTo>
                    <a:pt x="37" y="38"/>
                  </a:lnTo>
                  <a:lnTo>
                    <a:pt x="32" y="42"/>
                  </a:lnTo>
                  <a:lnTo>
                    <a:pt x="0" y="3"/>
                  </a:lnTo>
                  <a:lnTo>
                    <a:pt x="5" y="0"/>
                  </a:lnTo>
                  <a:close/>
                  <a:moveTo>
                    <a:pt x="49" y="52"/>
                  </a:moveTo>
                  <a:lnTo>
                    <a:pt x="81" y="90"/>
                  </a:lnTo>
                  <a:lnTo>
                    <a:pt x="76" y="94"/>
                  </a:lnTo>
                  <a:lnTo>
                    <a:pt x="44" y="56"/>
                  </a:lnTo>
                  <a:lnTo>
                    <a:pt x="49" y="52"/>
                  </a:lnTo>
                  <a:close/>
                  <a:moveTo>
                    <a:pt x="93" y="105"/>
                  </a:moveTo>
                  <a:lnTo>
                    <a:pt x="125" y="143"/>
                  </a:lnTo>
                  <a:lnTo>
                    <a:pt x="121" y="147"/>
                  </a:lnTo>
                  <a:lnTo>
                    <a:pt x="88" y="109"/>
                  </a:lnTo>
                  <a:lnTo>
                    <a:pt x="93" y="105"/>
                  </a:lnTo>
                  <a:close/>
                  <a:moveTo>
                    <a:pt x="137" y="157"/>
                  </a:moveTo>
                  <a:lnTo>
                    <a:pt x="169" y="195"/>
                  </a:lnTo>
                  <a:lnTo>
                    <a:pt x="165" y="199"/>
                  </a:lnTo>
                  <a:lnTo>
                    <a:pt x="133" y="161"/>
                  </a:lnTo>
                  <a:lnTo>
                    <a:pt x="137" y="157"/>
                  </a:lnTo>
                  <a:close/>
                  <a:moveTo>
                    <a:pt x="181" y="210"/>
                  </a:moveTo>
                  <a:lnTo>
                    <a:pt x="214" y="248"/>
                  </a:lnTo>
                  <a:lnTo>
                    <a:pt x="209" y="252"/>
                  </a:lnTo>
                  <a:lnTo>
                    <a:pt x="177" y="214"/>
                  </a:lnTo>
                  <a:lnTo>
                    <a:pt x="181" y="210"/>
                  </a:lnTo>
                  <a:close/>
                  <a:moveTo>
                    <a:pt x="226" y="262"/>
                  </a:moveTo>
                  <a:lnTo>
                    <a:pt x="258" y="300"/>
                  </a:lnTo>
                  <a:lnTo>
                    <a:pt x="253" y="304"/>
                  </a:lnTo>
                  <a:lnTo>
                    <a:pt x="221" y="266"/>
                  </a:lnTo>
                  <a:lnTo>
                    <a:pt x="226" y="262"/>
                  </a:lnTo>
                  <a:close/>
                  <a:moveTo>
                    <a:pt x="270" y="315"/>
                  </a:moveTo>
                  <a:lnTo>
                    <a:pt x="302" y="353"/>
                  </a:lnTo>
                  <a:lnTo>
                    <a:pt x="297" y="357"/>
                  </a:lnTo>
                  <a:lnTo>
                    <a:pt x="265" y="319"/>
                  </a:lnTo>
                  <a:lnTo>
                    <a:pt x="270" y="315"/>
                  </a:lnTo>
                  <a:close/>
                  <a:moveTo>
                    <a:pt x="314" y="367"/>
                  </a:moveTo>
                  <a:lnTo>
                    <a:pt x="346" y="405"/>
                  </a:lnTo>
                  <a:lnTo>
                    <a:pt x="341" y="409"/>
                  </a:lnTo>
                  <a:lnTo>
                    <a:pt x="309" y="371"/>
                  </a:lnTo>
                  <a:lnTo>
                    <a:pt x="314" y="367"/>
                  </a:lnTo>
                  <a:close/>
                  <a:moveTo>
                    <a:pt x="357" y="400"/>
                  </a:moveTo>
                  <a:lnTo>
                    <a:pt x="365" y="433"/>
                  </a:lnTo>
                  <a:lnTo>
                    <a:pt x="334" y="420"/>
                  </a:lnTo>
                  <a:lnTo>
                    <a:pt x="357" y="40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7" name="Freeform 47"/>
            <p:cNvSpPr>
              <a:spLocks/>
            </p:cNvSpPr>
            <p:nvPr/>
          </p:nvSpPr>
          <p:spPr bwMode="auto">
            <a:xfrm>
              <a:off x="3946" y="3721"/>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8" name="Freeform 48"/>
            <p:cNvSpPr>
              <a:spLocks noEditPoints="1"/>
            </p:cNvSpPr>
            <p:nvPr/>
          </p:nvSpPr>
          <p:spPr bwMode="auto">
            <a:xfrm>
              <a:off x="3946" y="3721"/>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89" name="Rectangle 49"/>
            <p:cNvSpPr>
              <a:spLocks noChangeArrowheads="1"/>
            </p:cNvSpPr>
            <p:nvPr/>
          </p:nvSpPr>
          <p:spPr bwMode="auto">
            <a:xfrm>
              <a:off x="3984" y="3724"/>
              <a:ext cx="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0" name="Rectangle 50"/>
            <p:cNvSpPr>
              <a:spLocks noChangeArrowheads="1"/>
            </p:cNvSpPr>
            <p:nvPr/>
          </p:nvSpPr>
          <p:spPr bwMode="auto">
            <a:xfrm>
              <a:off x="4016" y="3724"/>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1" name="Freeform 51"/>
            <p:cNvSpPr>
              <a:spLocks/>
            </p:cNvSpPr>
            <p:nvPr/>
          </p:nvSpPr>
          <p:spPr bwMode="auto">
            <a:xfrm>
              <a:off x="3457" y="3721"/>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2" name="Freeform 52"/>
            <p:cNvSpPr>
              <a:spLocks noEditPoints="1"/>
            </p:cNvSpPr>
            <p:nvPr/>
          </p:nvSpPr>
          <p:spPr bwMode="auto">
            <a:xfrm>
              <a:off x="3457" y="3721"/>
              <a:ext cx="137"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3" name="Rectangle 53"/>
            <p:cNvSpPr>
              <a:spLocks noChangeArrowheads="1"/>
            </p:cNvSpPr>
            <p:nvPr/>
          </p:nvSpPr>
          <p:spPr bwMode="auto">
            <a:xfrm>
              <a:off x="3494" y="3724"/>
              <a:ext cx="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4" name="Rectangle 54"/>
            <p:cNvSpPr>
              <a:spLocks noChangeArrowheads="1"/>
            </p:cNvSpPr>
            <p:nvPr/>
          </p:nvSpPr>
          <p:spPr bwMode="auto">
            <a:xfrm>
              <a:off x="3527" y="3724"/>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5" name="Freeform 55"/>
            <p:cNvSpPr>
              <a:spLocks/>
            </p:cNvSpPr>
            <p:nvPr/>
          </p:nvSpPr>
          <p:spPr bwMode="auto">
            <a:xfrm>
              <a:off x="3702" y="3344"/>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6" name="Freeform 56"/>
            <p:cNvSpPr>
              <a:spLocks noEditPoints="1"/>
            </p:cNvSpPr>
            <p:nvPr/>
          </p:nvSpPr>
          <p:spPr bwMode="auto">
            <a:xfrm>
              <a:off x="3701" y="3344"/>
              <a:ext cx="138"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97" name="Rectangle 57"/>
            <p:cNvSpPr>
              <a:spLocks noChangeArrowheads="1"/>
            </p:cNvSpPr>
            <p:nvPr/>
          </p:nvSpPr>
          <p:spPr bwMode="auto">
            <a:xfrm>
              <a:off x="3739" y="3348"/>
              <a:ext cx="6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8" name="Rectangle 58"/>
            <p:cNvSpPr>
              <a:spLocks noChangeArrowheads="1"/>
            </p:cNvSpPr>
            <p:nvPr/>
          </p:nvSpPr>
          <p:spPr bwMode="auto">
            <a:xfrm>
              <a:off x="3771" y="3348"/>
              <a:ext cx="58"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99" name="Freeform 59"/>
            <p:cNvSpPr>
              <a:spLocks noEditPoints="1"/>
            </p:cNvSpPr>
            <p:nvPr/>
          </p:nvSpPr>
          <p:spPr bwMode="auto">
            <a:xfrm>
              <a:off x="3835" y="3401"/>
              <a:ext cx="190" cy="307"/>
            </a:xfrm>
            <a:custGeom>
              <a:avLst/>
              <a:gdLst>
                <a:gd name="T0" fmla="*/ 6 w 190"/>
                <a:gd name="T1" fmla="*/ 0 h 307"/>
                <a:gd name="T2" fmla="*/ 32 w 190"/>
                <a:gd name="T3" fmla="*/ 43 h 307"/>
                <a:gd name="T4" fmla="*/ 26 w 190"/>
                <a:gd name="T5" fmla="*/ 46 h 307"/>
                <a:gd name="T6" fmla="*/ 0 w 190"/>
                <a:gd name="T7" fmla="*/ 4 h 307"/>
                <a:gd name="T8" fmla="*/ 6 w 190"/>
                <a:gd name="T9" fmla="*/ 0 h 307"/>
                <a:gd name="T10" fmla="*/ 42 w 190"/>
                <a:gd name="T11" fmla="*/ 59 h 307"/>
                <a:gd name="T12" fmla="*/ 68 w 190"/>
                <a:gd name="T13" fmla="*/ 102 h 307"/>
                <a:gd name="T14" fmla="*/ 62 w 190"/>
                <a:gd name="T15" fmla="*/ 105 h 307"/>
                <a:gd name="T16" fmla="*/ 36 w 190"/>
                <a:gd name="T17" fmla="*/ 62 h 307"/>
                <a:gd name="T18" fmla="*/ 42 w 190"/>
                <a:gd name="T19" fmla="*/ 59 h 307"/>
                <a:gd name="T20" fmla="*/ 77 w 190"/>
                <a:gd name="T21" fmla="*/ 118 h 307"/>
                <a:gd name="T22" fmla="*/ 103 w 190"/>
                <a:gd name="T23" fmla="*/ 160 h 307"/>
                <a:gd name="T24" fmla="*/ 98 w 190"/>
                <a:gd name="T25" fmla="*/ 163 h 307"/>
                <a:gd name="T26" fmla="*/ 72 w 190"/>
                <a:gd name="T27" fmla="*/ 121 h 307"/>
                <a:gd name="T28" fmla="*/ 77 w 190"/>
                <a:gd name="T29" fmla="*/ 118 h 307"/>
                <a:gd name="T30" fmla="*/ 113 w 190"/>
                <a:gd name="T31" fmla="*/ 176 h 307"/>
                <a:gd name="T32" fmla="*/ 139 w 190"/>
                <a:gd name="T33" fmla="*/ 219 h 307"/>
                <a:gd name="T34" fmla="*/ 134 w 190"/>
                <a:gd name="T35" fmla="*/ 222 h 307"/>
                <a:gd name="T36" fmla="*/ 108 w 190"/>
                <a:gd name="T37" fmla="*/ 179 h 307"/>
                <a:gd name="T38" fmla="*/ 113 w 190"/>
                <a:gd name="T39" fmla="*/ 176 h 307"/>
                <a:gd name="T40" fmla="*/ 149 w 190"/>
                <a:gd name="T41" fmla="*/ 235 h 307"/>
                <a:gd name="T42" fmla="*/ 175 w 190"/>
                <a:gd name="T43" fmla="*/ 277 h 307"/>
                <a:gd name="T44" fmla="*/ 170 w 190"/>
                <a:gd name="T45" fmla="*/ 280 h 307"/>
                <a:gd name="T46" fmla="*/ 144 w 190"/>
                <a:gd name="T47" fmla="*/ 238 h 307"/>
                <a:gd name="T48" fmla="*/ 149 w 190"/>
                <a:gd name="T49" fmla="*/ 235 h 307"/>
                <a:gd name="T50" fmla="*/ 187 w 190"/>
                <a:gd name="T51" fmla="*/ 272 h 307"/>
                <a:gd name="T52" fmla="*/ 190 w 190"/>
                <a:gd name="T53" fmla="*/ 307 h 307"/>
                <a:gd name="T54" fmla="*/ 160 w 190"/>
                <a:gd name="T55" fmla="*/ 289 h 307"/>
                <a:gd name="T56" fmla="*/ 187 w 190"/>
                <a:gd name="T57" fmla="*/ 272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0" h="307">
                  <a:moveTo>
                    <a:pt x="6" y="0"/>
                  </a:moveTo>
                  <a:lnTo>
                    <a:pt x="32" y="43"/>
                  </a:lnTo>
                  <a:lnTo>
                    <a:pt x="26" y="46"/>
                  </a:lnTo>
                  <a:lnTo>
                    <a:pt x="0" y="4"/>
                  </a:lnTo>
                  <a:lnTo>
                    <a:pt x="6" y="0"/>
                  </a:lnTo>
                  <a:close/>
                  <a:moveTo>
                    <a:pt x="42" y="59"/>
                  </a:moveTo>
                  <a:lnTo>
                    <a:pt x="68" y="102"/>
                  </a:lnTo>
                  <a:lnTo>
                    <a:pt x="62" y="105"/>
                  </a:lnTo>
                  <a:lnTo>
                    <a:pt x="36" y="62"/>
                  </a:lnTo>
                  <a:lnTo>
                    <a:pt x="42" y="59"/>
                  </a:lnTo>
                  <a:close/>
                  <a:moveTo>
                    <a:pt x="77" y="118"/>
                  </a:moveTo>
                  <a:lnTo>
                    <a:pt x="103" y="160"/>
                  </a:lnTo>
                  <a:lnTo>
                    <a:pt x="98" y="163"/>
                  </a:lnTo>
                  <a:lnTo>
                    <a:pt x="72" y="121"/>
                  </a:lnTo>
                  <a:lnTo>
                    <a:pt x="77" y="118"/>
                  </a:lnTo>
                  <a:close/>
                  <a:moveTo>
                    <a:pt x="113" y="176"/>
                  </a:moveTo>
                  <a:lnTo>
                    <a:pt x="139" y="219"/>
                  </a:lnTo>
                  <a:lnTo>
                    <a:pt x="134" y="222"/>
                  </a:lnTo>
                  <a:lnTo>
                    <a:pt x="108" y="179"/>
                  </a:lnTo>
                  <a:lnTo>
                    <a:pt x="113" y="176"/>
                  </a:lnTo>
                  <a:close/>
                  <a:moveTo>
                    <a:pt x="149" y="235"/>
                  </a:moveTo>
                  <a:lnTo>
                    <a:pt x="175" y="277"/>
                  </a:lnTo>
                  <a:lnTo>
                    <a:pt x="170" y="280"/>
                  </a:lnTo>
                  <a:lnTo>
                    <a:pt x="144" y="238"/>
                  </a:lnTo>
                  <a:lnTo>
                    <a:pt x="149" y="235"/>
                  </a:lnTo>
                  <a:close/>
                  <a:moveTo>
                    <a:pt x="187" y="272"/>
                  </a:moveTo>
                  <a:lnTo>
                    <a:pt x="190" y="307"/>
                  </a:lnTo>
                  <a:lnTo>
                    <a:pt x="160" y="289"/>
                  </a:lnTo>
                  <a:lnTo>
                    <a:pt x="187" y="27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0" name="Freeform 60"/>
            <p:cNvSpPr>
              <a:spLocks noEditPoints="1"/>
            </p:cNvSpPr>
            <p:nvPr/>
          </p:nvSpPr>
          <p:spPr bwMode="auto">
            <a:xfrm>
              <a:off x="3563" y="3637"/>
              <a:ext cx="179" cy="83"/>
            </a:xfrm>
            <a:custGeom>
              <a:avLst/>
              <a:gdLst>
                <a:gd name="T0" fmla="*/ 179 w 179"/>
                <a:gd name="T1" fmla="*/ 5 h 83"/>
                <a:gd name="T2" fmla="*/ 133 w 179"/>
                <a:gd name="T3" fmla="*/ 25 h 83"/>
                <a:gd name="T4" fmla="*/ 131 w 179"/>
                <a:gd name="T5" fmla="*/ 20 h 83"/>
                <a:gd name="T6" fmla="*/ 176 w 179"/>
                <a:gd name="T7" fmla="*/ 0 h 83"/>
                <a:gd name="T8" fmla="*/ 179 w 179"/>
                <a:gd name="T9" fmla="*/ 5 h 83"/>
                <a:gd name="T10" fmla="*/ 116 w 179"/>
                <a:gd name="T11" fmla="*/ 33 h 83"/>
                <a:gd name="T12" fmla="*/ 71 w 179"/>
                <a:gd name="T13" fmla="*/ 53 h 83"/>
                <a:gd name="T14" fmla="*/ 68 w 179"/>
                <a:gd name="T15" fmla="*/ 48 h 83"/>
                <a:gd name="T16" fmla="*/ 114 w 179"/>
                <a:gd name="T17" fmla="*/ 27 h 83"/>
                <a:gd name="T18" fmla="*/ 116 w 179"/>
                <a:gd name="T19" fmla="*/ 33 h 83"/>
                <a:gd name="T20" fmla="*/ 54 w 179"/>
                <a:gd name="T21" fmla="*/ 61 h 83"/>
                <a:gd name="T22" fmla="*/ 27 w 179"/>
                <a:gd name="T23" fmla="*/ 73 h 83"/>
                <a:gd name="T24" fmla="*/ 25 w 179"/>
                <a:gd name="T25" fmla="*/ 67 h 83"/>
                <a:gd name="T26" fmla="*/ 51 w 179"/>
                <a:gd name="T27" fmla="*/ 55 h 83"/>
                <a:gd name="T28" fmla="*/ 54 w 179"/>
                <a:gd name="T29" fmla="*/ 61 h 83"/>
                <a:gd name="T30" fmla="*/ 35 w 179"/>
                <a:gd name="T31" fmla="*/ 83 h 83"/>
                <a:gd name="T32" fmla="*/ 0 w 179"/>
                <a:gd name="T33" fmla="*/ 81 h 83"/>
                <a:gd name="T34" fmla="*/ 22 w 179"/>
                <a:gd name="T35" fmla="*/ 55 h 83"/>
                <a:gd name="T36" fmla="*/ 35 w 179"/>
                <a:gd name="T3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 h="83">
                  <a:moveTo>
                    <a:pt x="179" y="5"/>
                  </a:moveTo>
                  <a:lnTo>
                    <a:pt x="133" y="25"/>
                  </a:lnTo>
                  <a:lnTo>
                    <a:pt x="131" y="20"/>
                  </a:lnTo>
                  <a:lnTo>
                    <a:pt x="176" y="0"/>
                  </a:lnTo>
                  <a:lnTo>
                    <a:pt x="179" y="5"/>
                  </a:lnTo>
                  <a:close/>
                  <a:moveTo>
                    <a:pt x="116" y="33"/>
                  </a:moveTo>
                  <a:lnTo>
                    <a:pt x="71" y="53"/>
                  </a:lnTo>
                  <a:lnTo>
                    <a:pt x="68" y="48"/>
                  </a:lnTo>
                  <a:lnTo>
                    <a:pt x="114" y="27"/>
                  </a:lnTo>
                  <a:lnTo>
                    <a:pt x="116" y="33"/>
                  </a:lnTo>
                  <a:close/>
                  <a:moveTo>
                    <a:pt x="54" y="61"/>
                  </a:moveTo>
                  <a:lnTo>
                    <a:pt x="27" y="73"/>
                  </a:lnTo>
                  <a:lnTo>
                    <a:pt x="25" y="67"/>
                  </a:lnTo>
                  <a:lnTo>
                    <a:pt x="51" y="55"/>
                  </a:lnTo>
                  <a:lnTo>
                    <a:pt x="54" y="61"/>
                  </a:lnTo>
                  <a:close/>
                  <a:moveTo>
                    <a:pt x="35" y="83"/>
                  </a:moveTo>
                  <a:lnTo>
                    <a:pt x="0" y="81"/>
                  </a:lnTo>
                  <a:lnTo>
                    <a:pt x="22" y="55"/>
                  </a:lnTo>
                  <a:lnTo>
                    <a:pt x="35" y="8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1" name="Freeform 61"/>
            <p:cNvSpPr>
              <a:spLocks noEditPoints="1"/>
            </p:cNvSpPr>
            <p:nvPr/>
          </p:nvSpPr>
          <p:spPr bwMode="auto">
            <a:xfrm>
              <a:off x="3797" y="3637"/>
              <a:ext cx="179" cy="83"/>
            </a:xfrm>
            <a:custGeom>
              <a:avLst/>
              <a:gdLst>
                <a:gd name="T0" fmla="*/ 3 w 179"/>
                <a:gd name="T1" fmla="*/ 0 h 83"/>
                <a:gd name="T2" fmla="*/ 48 w 179"/>
                <a:gd name="T3" fmla="*/ 20 h 83"/>
                <a:gd name="T4" fmla="*/ 46 w 179"/>
                <a:gd name="T5" fmla="*/ 25 h 83"/>
                <a:gd name="T6" fmla="*/ 0 w 179"/>
                <a:gd name="T7" fmla="*/ 5 h 83"/>
                <a:gd name="T8" fmla="*/ 3 w 179"/>
                <a:gd name="T9" fmla="*/ 0 h 83"/>
                <a:gd name="T10" fmla="*/ 65 w 179"/>
                <a:gd name="T11" fmla="*/ 27 h 83"/>
                <a:gd name="T12" fmla="*/ 111 w 179"/>
                <a:gd name="T13" fmla="*/ 48 h 83"/>
                <a:gd name="T14" fmla="*/ 108 w 179"/>
                <a:gd name="T15" fmla="*/ 53 h 83"/>
                <a:gd name="T16" fmla="*/ 63 w 179"/>
                <a:gd name="T17" fmla="*/ 33 h 83"/>
                <a:gd name="T18" fmla="*/ 65 w 179"/>
                <a:gd name="T19" fmla="*/ 27 h 83"/>
                <a:gd name="T20" fmla="*/ 128 w 179"/>
                <a:gd name="T21" fmla="*/ 55 h 83"/>
                <a:gd name="T22" fmla="*/ 155 w 179"/>
                <a:gd name="T23" fmla="*/ 67 h 83"/>
                <a:gd name="T24" fmla="*/ 152 w 179"/>
                <a:gd name="T25" fmla="*/ 73 h 83"/>
                <a:gd name="T26" fmla="*/ 125 w 179"/>
                <a:gd name="T27" fmla="*/ 61 h 83"/>
                <a:gd name="T28" fmla="*/ 128 w 179"/>
                <a:gd name="T29" fmla="*/ 55 h 83"/>
                <a:gd name="T30" fmla="*/ 157 w 179"/>
                <a:gd name="T31" fmla="*/ 55 h 83"/>
                <a:gd name="T32" fmla="*/ 179 w 179"/>
                <a:gd name="T33" fmla="*/ 81 h 83"/>
                <a:gd name="T34" fmla="*/ 144 w 179"/>
                <a:gd name="T35" fmla="*/ 83 h 83"/>
                <a:gd name="T36" fmla="*/ 157 w 179"/>
                <a:gd name="T37" fmla="*/ 55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 h="83">
                  <a:moveTo>
                    <a:pt x="3" y="0"/>
                  </a:moveTo>
                  <a:lnTo>
                    <a:pt x="48" y="20"/>
                  </a:lnTo>
                  <a:lnTo>
                    <a:pt x="46" y="25"/>
                  </a:lnTo>
                  <a:lnTo>
                    <a:pt x="0" y="5"/>
                  </a:lnTo>
                  <a:lnTo>
                    <a:pt x="3" y="0"/>
                  </a:lnTo>
                  <a:close/>
                  <a:moveTo>
                    <a:pt x="65" y="27"/>
                  </a:moveTo>
                  <a:lnTo>
                    <a:pt x="111" y="48"/>
                  </a:lnTo>
                  <a:lnTo>
                    <a:pt x="108" y="53"/>
                  </a:lnTo>
                  <a:lnTo>
                    <a:pt x="63" y="33"/>
                  </a:lnTo>
                  <a:lnTo>
                    <a:pt x="65" y="27"/>
                  </a:lnTo>
                  <a:close/>
                  <a:moveTo>
                    <a:pt x="128" y="55"/>
                  </a:moveTo>
                  <a:lnTo>
                    <a:pt x="155" y="67"/>
                  </a:lnTo>
                  <a:lnTo>
                    <a:pt x="152" y="73"/>
                  </a:lnTo>
                  <a:lnTo>
                    <a:pt x="125" y="61"/>
                  </a:lnTo>
                  <a:lnTo>
                    <a:pt x="128" y="55"/>
                  </a:lnTo>
                  <a:close/>
                  <a:moveTo>
                    <a:pt x="157" y="55"/>
                  </a:moveTo>
                  <a:lnTo>
                    <a:pt x="179" y="81"/>
                  </a:lnTo>
                  <a:lnTo>
                    <a:pt x="144" y="83"/>
                  </a:lnTo>
                  <a:lnTo>
                    <a:pt x="157" y="5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2" name="Freeform 62"/>
            <p:cNvSpPr>
              <a:spLocks noEditPoints="1"/>
            </p:cNvSpPr>
            <p:nvPr/>
          </p:nvSpPr>
          <p:spPr bwMode="auto">
            <a:xfrm>
              <a:off x="3754" y="3413"/>
              <a:ext cx="31" cy="167"/>
            </a:xfrm>
            <a:custGeom>
              <a:avLst/>
              <a:gdLst>
                <a:gd name="T0" fmla="*/ 13 w 31"/>
                <a:gd name="T1" fmla="*/ 167 h 167"/>
                <a:gd name="T2" fmla="*/ 13 w 31"/>
                <a:gd name="T3" fmla="*/ 117 h 167"/>
                <a:gd name="T4" fmla="*/ 19 w 31"/>
                <a:gd name="T5" fmla="*/ 117 h 167"/>
                <a:gd name="T6" fmla="*/ 19 w 31"/>
                <a:gd name="T7" fmla="*/ 167 h 167"/>
                <a:gd name="T8" fmla="*/ 13 w 31"/>
                <a:gd name="T9" fmla="*/ 167 h 167"/>
                <a:gd name="T10" fmla="*/ 13 w 31"/>
                <a:gd name="T11" fmla="*/ 98 h 167"/>
                <a:gd name="T12" fmla="*/ 13 w 31"/>
                <a:gd name="T13" fmla="*/ 48 h 167"/>
                <a:gd name="T14" fmla="*/ 19 w 31"/>
                <a:gd name="T15" fmla="*/ 48 h 167"/>
                <a:gd name="T16" fmla="*/ 19 w 31"/>
                <a:gd name="T17" fmla="*/ 98 h 167"/>
                <a:gd name="T18" fmla="*/ 13 w 31"/>
                <a:gd name="T19" fmla="*/ 98 h 167"/>
                <a:gd name="T20" fmla="*/ 13 w 31"/>
                <a:gd name="T21" fmla="*/ 30 h 167"/>
                <a:gd name="T22" fmla="*/ 13 w 31"/>
                <a:gd name="T23" fmla="*/ 29 h 167"/>
                <a:gd name="T24" fmla="*/ 19 w 31"/>
                <a:gd name="T25" fmla="*/ 29 h 167"/>
                <a:gd name="T26" fmla="*/ 19 w 31"/>
                <a:gd name="T27" fmla="*/ 30 h 167"/>
                <a:gd name="T28" fmla="*/ 13 w 31"/>
                <a:gd name="T29" fmla="*/ 30 h 167"/>
                <a:gd name="T30" fmla="*/ 0 w 31"/>
                <a:gd name="T31" fmla="*/ 32 h 167"/>
                <a:gd name="T32" fmla="*/ 16 w 31"/>
                <a:gd name="T33" fmla="*/ 0 h 167"/>
                <a:gd name="T34" fmla="*/ 31 w 31"/>
                <a:gd name="T35" fmla="*/ 32 h 167"/>
                <a:gd name="T36" fmla="*/ 0 w 31"/>
                <a:gd name="T37" fmla="*/ 32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167">
                  <a:moveTo>
                    <a:pt x="13" y="167"/>
                  </a:moveTo>
                  <a:lnTo>
                    <a:pt x="13" y="117"/>
                  </a:lnTo>
                  <a:lnTo>
                    <a:pt x="19" y="117"/>
                  </a:lnTo>
                  <a:lnTo>
                    <a:pt x="19" y="167"/>
                  </a:lnTo>
                  <a:lnTo>
                    <a:pt x="13" y="167"/>
                  </a:lnTo>
                  <a:close/>
                  <a:moveTo>
                    <a:pt x="13" y="98"/>
                  </a:moveTo>
                  <a:lnTo>
                    <a:pt x="13" y="48"/>
                  </a:lnTo>
                  <a:lnTo>
                    <a:pt x="19" y="48"/>
                  </a:lnTo>
                  <a:lnTo>
                    <a:pt x="19" y="98"/>
                  </a:lnTo>
                  <a:lnTo>
                    <a:pt x="13" y="98"/>
                  </a:lnTo>
                  <a:close/>
                  <a:moveTo>
                    <a:pt x="13" y="30"/>
                  </a:moveTo>
                  <a:lnTo>
                    <a:pt x="13" y="29"/>
                  </a:lnTo>
                  <a:lnTo>
                    <a:pt x="19" y="29"/>
                  </a:lnTo>
                  <a:lnTo>
                    <a:pt x="19" y="30"/>
                  </a:lnTo>
                  <a:lnTo>
                    <a:pt x="13" y="30"/>
                  </a:lnTo>
                  <a:close/>
                  <a:moveTo>
                    <a:pt x="0" y="32"/>
                  </a:moveTo>
                  <a:lnTo>
                    <a:pt x="16" y="0"/>
                  </a:lnTo>
                  <a:lnTo>
                    <a:pt x="31" y="32"/>
                  </a:lnTo>
                  <a:lnTo>
                    <a:pt x="0" y="3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3" name="Freeform 63"/>
            <p:cNvSpPr>
              <a:spLocks noEditPoints="1"/>
            </p:cNvSpPr>
            <p:nvPr/>
          </p:nvSpPr>
          <p:spPr bwMode="auto">
            <a:xfrm>
              <a:off x="3512" y="3403"/>
              <a:ext cx="199" cy="317"/>
            </a:xfrm>
            <a:custGeom>
              <a:avLst/>
              <a:gdLst>
                <a:gd name="T0" fmla="*/ 0 w 199"/>
                <a:gd name="T1" fmla="*/ 314 h 317"/>
                <a:gd name="T2" fmla="*/ 26 w 199"/>
                <a:gd name="T3" fmla="*/ 271 h 317"/>
                <a:gd name="T4" fmla="*/ 32 w 199"/>
                <a:gd name="T5" fmla="*/ 275 h 317"/>
                <a:gd name="T6" fmla="*/ 5 w 199"/>
                <a:gd name="T7" fmla="*/ 317 h 317"/>
                <a:gd name="T8" fmla="*/ 0 w 199"/>
                <a:gd name="T9" fmla="*/ 314 h 317"/>
                <a:gd name="T10" fmla="*/ 36 w 199"/>
                <a:gd name="T11" fmla="*/ 256 h 317"/>
                <a:gd name="T12" fmla="*/ 63 w 199"/>
                <a:gd name="T13" fmla="*/ 213 h 317"/>
                <a:gd name="T14" fmla="*/ 68 w 199"/>
                <a:gd name="T15" fmla="*/ 216 h 317"/>
                <a:gd name="T16" fmla="*/ 41 w 199"/>
                <a:gd name="T17" fmla="*/ 259 h 317"/>
                <a:gd name="T18" fmla="*/ 36 w 199"/>
                <a:gd name="T19" fmla="*/ 256 h 317"/>
                <a:gd name="T20" fmla="*/ 72 w 199"/>
                <a:gd name="T21" fmla="*/ 197 h 317"/>
                <a:gd name="T22" fmla="*/ 99 w 199"/>
                <a:gd name="T23" fmla="*/ 155 h 317"/>
                <a:gd name="T24" fmla="*/ 104 w 199"/>
                <a:gd name="T25" fmla="*/ 158 h 317"/>
                <a:gd name="T26" fmla="*/ 78 w 199"/>
                <a:gd name="T27" fmla="*/ 201 h 317"/>
                <a:gd name="T28" fmla="*/ 72 w 199"/>
                <a:gd name="T29" fmla="*/ 197 h 317"/>
                <a:gd name="T30" fmla="*/ 109 w 199"/>
                <a:gd name="T31" fmla="*/ 139 h 317"/>
                <a:gd name="T32" fmla="*/ 135 w 199"/>
                <a:gd name="T33" fmla="*/ 97 h 317"/>
                <a:gd name="T34" fmla="*/ 140 w 199"/>
                <a:gd name="T35" fmla="*/ 100 h 317"/>
                <a:gd name="T36" fmla="*/ 114 w 199"/>
                <a:gd name="T37" fmla="*/ 142 h 317"/>
                <a:gd name="T38" fmla="*/ 109 w 199"/>
                <a:gd name="T39" fmla="*/ 139 h 317"/>
                <a:gd name="T40" fmla="*/ 145 w 199"/>
                <a:gd name="T41" fmla="*/ 81 h 317"/>
                <a:gd name="T42" fmla="*/ 171 w 199"/>
                <a:gd name="T43" fmla="*/ 38 h 317"/>
                <a:gd name="T44" fmla="*/ 176 w 199"/>
                <a:gd name="T45" fmla="*/ 42 h 317"/>
                <a:gd name="T46" fmla="*/ 150 w 199"/>
                <a:gd name="T47" fmla="*/ 84 h 317"/>
                <a:gd name="T48" fmla="*/ 145 w 199"/>
                <a:gd name="T49" fmla="*/ 81 h 317"/>
                <a:gd name="T50" fmla="*/ 181 w 199"/>
                <a:gd name="T51" fmla="*/ 22 h 317"/>
                <a:gd name="T52" fmla="*/ 181 w 199"/>
                <a:gd name="T53" fmla="*/ 22 h 317"/>
                <a:gd name="T54" fmla="*/ 186 w 199"/>
                <a:gd name="T55" fmla="*/ 26 h 317"/>
                <a:gd name="T56" fmla="*/ 186 w 199"/>
                <a:gd name="T57" fmla="*/ 26 h 317"/>
                <a:gd name="T58" fmla="*/ 181 w 199"/>
                <a:gd name="T59" fmla="*/ 22 h 317"/>
                <a:gd name="T60" fmla="*/ 169 w 199"/>
                <a:gd name="T61" fmla="*/ 18 h 317"/>
                <a:gd name="T62" fmla="*/ 199 w 199"/>
                <a:gd name="T63" fmla="*/ 0 h 317"/>
                <a:gd name="T64" fmla="*/ 195 w 199"/>
                <a:gd name="T65" fmla="*/ 35 h 317"/>
                <a:gd name="T66" fmla="*/ 169 w 199"/>
                <a:gd name="T67" fmla="*/ 18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9" h="317">
                  <a:moveTo>
                    <a:pt x="0" y="314"/>
                  </a:moveTo>
                  <a:lnTo>
                    <a:pt x="26" y="271"/>
                  </a:lnTo>
                  <a:lnTo>
                    <a:pt x="32" y="275"/>
                  </a:lnTo>
                  <a:lnTo>
                    <a:pt x="5" y="317"/>
                  </a:lnTo>
                  <a:lnTo>
                    <a:pt x="0" y="314"/>
                  </a:lnTo>
                  <a:close/>
                  <a:moveTo>
                    <a:pt x="36" y="256"/>
                  </a:moveTo>
                  <a:lnTo>
                    <a:pt x="63" y="213"/>
                  </a:lnTo>
                  <a:lnTo>
                    <a:pt x="68" y="216"/>
                  </a:lnTo>
                  <a:lnTo>
                    <a:pt x="41" y="259"/>
                  </a:lnTo>
                  <a:lnTo>
                    <a:pt x="36" y="256"/>
                  </a:lnTo>
                  <a:close/>
                  <a:moveTo>
                    <a:pt x="72" y="197"/>
                  </a:moveTo>
                  <a:lnTo>
                    <a:pt x="99" y="155"/>
                  </a:lnTo>
                  <a:lnTo>
                    <a:pt x="104" y="158"/>
                  </a:lnTo>
                  <a:lnTo>
                    <a:pt x="78" y="201"/>
                  </a:lnTo>
                  <a:lnTo>
                    <a:pt x="72" y="197"/>
                  </a:lnTo>
                  <a:close/>
                  <a:moveTo>
                    <a:pt x="109" y="139"/>
                  </a:moveTo>
                  <a:lnTo>
                    <a:pt x="135" y="97"/>
                  </a:lnTo>
                  <a:lnTo>
                    <a:pt x="140" y="100"/>
                  </a:lnTo>
                  <a:lnTo>
                    <a:pt x="114" y="142"/>
                  </a:lnTo>
                  <a:lnTo>
                    <a:pt x="109" y="139"/>
                  </a:lnTo>
                  <a:close/>
                  <a:moveTo>
                    <a:pt x="145" y="81"/>
                  </a:moveTo>
                  <a:lnTo>
                    <a:pt x="171" y="38"/>
                  </a:lnTo>
                  <a:lnTo>
                    <a:pt x="176" y="42"/>
                  </a:lnTo>
                  <a:lnTo>
                    <a:pt x="150" y="84"/>
                  </a:lnTo>
                  <a:lnTo>
                    <a:pt x="145" y="81"/>
                  </a:lnTo>
                  <a:close/>
                  <a:moveTo>
                    <a:pt x="181" y="22"/>
                  </a:moveTo>
                  <a:lnTo>
                    <a:pt x="181" y="22"/>
                  </a:lnTo>
                  <a:lnTo>
                    <a:pt x="186" y="26"/>
                  </a:lnTo>
                  <a:lnTo>
                    <a:pt x="186" y="26"/>
                  </a:lnTo>
                  <a:lnTo>
                    <a:pt x="181" y="22"/>
                  </a:lnTo>
                  <a:close/>
                  <a:moveTo>
                    <a:pt x="169" y="18"/>
                  </a:moveTo>
                  <a:lnTo>
                    <a:pt x="199" y="0"/>
                  </a:lnTo>
                  <a:lnTo>
                    <a:pt x="195" y="35"/>
                  </a:lnTo>
                  <a:lnTo>
                    <a:pt x="169" y="18"/>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4" name="Freeform 64"/>
            <p:cNvSpPr>
              <a:spLocks noEditPoints="1"/>
            </p:cNvSpPr>
            <p:nvPr/>
          </p:nvSpPr>
          <p:spPr bwMode="auto">
            <a:xfrm>
              <a:off x="3593" y="3742"/>
              <a:ext cx="353" cy="32"/>
            </a:xfrm>
            <a:custGeom>
              <a:avLst/>
              <a:gdLst>
                <a:gd name="T0" fmla="*/ 353 w 353"/>
                <a:gd name="T1" fmla="*/ 19 h 32"/>
                <a:gd name="T2" fmla="*/ 303 w 353"/>
                <a:gd name="T3" fmla="*/ 19 h 32"/>
                <a:gd name="T4" fmla="*/ 303 w 353"/>
                <a:gd name="T5" fmla="*/ 13 h 32"/>
                <a:gd name="T6" fmla="*/ 353 w 353"/>
                <a:gd name="T7" fmla="*/ 13 h 32"/>
                <a:gd name="T8" fmla="*/ 353 w 353"/>
                <a:gd name="T9" fmla="*/ 19 h 32"/>
                <a:gd name="T10" fmla="*/ 284 w 353"/>
                <a:gd name="T11" fmla="*/ 19 h 32"/>
                <a:gd name="T12" fmla="*/ 235 w 353"/>
                <a:gd name="T13" fmla="*/ 19 h 32"/>
                <a:gd name="T14" fmla="*/ 235 w 353"/>
                <a:gd name="T15" fmla="*/ 13 h 32"/>
                <a:gd name="T16" fmla="*/ 284 w 353"/>
                <a:gd name="T17" fmla="*/ 13 h 32"/>
                <a:gd name="T18" fmla="*/ 284 w 353"/>
                <a:gd name="T19" fmla="*/ 19 h 32"/>
                <a:gd name="T20" fmla="*/ 216 w 353"/>
                <a:gd name="T21" fmla="*/ 19 h 32"/>
                <a:gd name="T22" fmla="*/ 166 w 353"/>
                <a:gd name="T23" fmla="*/ 19 h 32"/>
                <a:gd name="T24" fmla="*/ 166 w 353"/>
                <a:gd name="T25" fmla="*/ 13 h 32"/>
                <a:gd name="T26" fmla="*/ 216 w 353"/>
                <a:gd name="T27" fmla="*/ 13 h 32"/>
                <a:gd name="T28" fmla="*/ 216 w 353"/>
                <a:gd name="T29" fmla="*/ 19 h 32"/>
                <a:gd name="T30" fmla="*/ 148 w 353"/>
                <a:gd name="T31" fmla="*/ 19 h 32"/>
                <a:gd name="T32" fmla="*/ 98 w 353"/>
                <a:gd name="T33" fmla="*/ 19 h 32"/>
                <a:gd name="T34" fmla="*/ 98 w 353"/>
                <a:gd name="T35" fmla="*/ 13 h 32"/>
                <a:gd name="T36" fmla="*/ 148 w 353"/>
                <a:gd name="T37" fmla="*/ 13 h 32"/>
                <a:gd name="T38" fmla="*/ 148 w 353"/>
                <a:gd name="T39" fmla="*/ 19 h 32"/>
                <a:gd name="T40" fmla="*/ 79 w 353"/>
                <a:gd name="T41" fmla="*/ 19 h 32"/>
                <a:gd name="T42" fmla="*/ 29 w 353"/>
                <a:gd name="T43" fmla="*/ 19 h 32"/>
                <a:gd name="T44" fmla="*/ 29 w 353"/>
                <a:gd name="T45" fmla="*/ 13 h 32"/>
                <a:gd name="T46" fmla="*/ 79 w 353"/>
                <a:gd name="T47" fmla="*/ 13 h 32"/>
                <a:gd name="T48" fmla="*/ 79 w 353"/>
                <a:gd name="T49" fmla="*/ 19 h 32"/>
                <a:gd name="T50" fmla="*/ 31 w 353"/>
                <a:gd name="T51" fmla="*/ 32 h 32"/>
                <a:gd name="T52" fmla="*/ 0 w 353"/>
                <a:gd name="T53" fmla="*/ 16 h 32"/>
                <a:gd name="T54" fmla="*/ 31 w 353"/>
                <a:gd name="T55" fmla="*/ 0 h 32"/>
                <a:gd name="T56" fmla="*/ 31 w 353"/>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3" h="32">
                  <a:moveTo>
                    <a:pt x="353" y="19"/>
                  </a:moveTo>
                  <a:lnTo>
                    <a:pt x="303" y="19"/>
                  </a:lnTo>
                  <a:lnTo>
                    <a:pt x="303" y="13"/>
                  </a:lnTo>
                  <a:lnTo>
                    <a:pt x="353" y="13"/>
                  </a:lnTo>
                  <a:lnTo>
                    <a:pt x="353" y="19"/>
                  </a:lnTo>
                  <a:close/>
                  <a:moveTo>
                    <a:pt x="284" y="19"/>
                  </a:moveTo>
                  <a:lnTo>
                    <a:pt x="235" y="19"/>
                  </a:lnTo>
                  <a:lnTo>
                    <a:pt x="235" y="13"/>
                  </a:lnTo>
                  <a:lnTo>
                    <a:pt x="284" y="13"/>
                  </a:lnTo>
                  <a:lnTo>
                    <a:pt x="284" y="19"/>
                  </a:lnTo>
                  <a:close/>
                  <a:moveTo>
                    <a:pt x="216" y="19"/>
                  </a:moveTo>
                  <a:lnTo>
                    <a:pt x="166" y="19"/>
                  </a:lnTo>
                  <a:lnTo>
                    <a:pt x="166" y="13"/>
                  </a:lnTo>
                  <a:lnTo>
                    <a:pt x="216" y="13"/>
                  </a:lnTo>
                  <a:lnTo>
                    <a:pt x="216" y="19"/>
                  </a:lnTo>
                  <a:close/>
                  <a:moveTo>
                    <a:pt x="148" y="19"/>
                  </a:moveTo>
                  <a:lnTo>
                    <a:pt x="98" y="19"/>
                  </a:lnTo>
                  <a:lnTo>
                    <a:pt x="98" y="13"/>
                  </a:lnTo>
                  <a:lnTo>
                    <a:pt x="148" y="13"/>
                  </a:lnTo>
                  <a:lnTo>
                    <a:pt x="148" y="19"/>
                  </a:lnTo>
                  <a:close/>
                  <a:moveTo>
                    <a:pt x="79" y="19"/>
                  </a:moveTo>
                  <a:lnTo>
                    <a:pt x="29" y="19"/>
                  </a:lnTo>
                  <a:lnTo>
                    <a:pt x="29" y="13"/>
                  </a:lnTo>
                  <a:lnTo>
                    <a:pt x="79" y="13"/>
                  </a:lnTo>
                  <a:lnTo>
                    <a:pt x="79" y="19"/>
                  </a:lnTo>
                  <a:close/>
                  <a:moveTo>
                    <a:pt x="31" y="32"/>
                  </a:moveTo>
                  <a:lnTo>
                    <a:pt x="0" y="16"/>
                  </a:lnTo>
                  <a:lnTo>
                    <a:pt x="31" y="0"/>
                  </a:lnTo>
                  <a:lnTo>
                    <a:pt x="31" y="3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5" name="Freeform 65"/>
            <p:cNvSpPr>
              <a:spLocks/>
            </p:cNvSpPr>
            <p:nvPr/>
          </p:nvSpPr>
          <p:spPr bwMode="auto">
            <a:xfrm>
              <a:off x="3702" y="3856"/>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6" name="Freeform 66"/>
            <p:cNvSpPr>
              <a:spLocks noEditPoints="1"/>
            </p:cNvSpPr>
            <p:nvPr/>
          </p:nvSpPr>
          <p:spPr bwMode="auto">
            <a:xfrm>
              <a:off x="3701" y="3856"/>
              <a:ext cx="138"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2"/>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7" name="Rectangle 67"/>
            <p:cNvSpPr>
              <a:spLocks noChangeArrowheads="1"/>
            </p:cNvSpPr>
            <p:nvPr/>
          </p:nvSpPr>
          <p:spPr bwMode="auto">
            <a:xfrm>
              <a:off x="3726" y="3859"/>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P17</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08" name="Freeform 68"/>
            <p:cNvSpPr>
              <a:spLocks/>
            </p:cNvSpPr>
            <p:nvPr/>
          </p:nvSpPr>
          <p:spPr bwMode="auto">
            <a:xfrm>
              <a:off x="3603" y="3797"/>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09" name="Freeform 69"/>
            <p:cNvSpPr>
              <a:spLocks noEditPoints="1"/>
            </p:cNvSpPr>
            <p:nvPr/>
          </p:nvSpPr>
          <p:spPr bwMode="auto">
            <a:xfrm>
              <a:off x="3603" y="3797"/>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0" name="Rectangle 70"/>
            <p:cNvSpPr>
              <a:spLocks noChangeArrowheads="1"/>
            </p:cNvSpPr>
            <p:nvPr/>
          </p:nvSpPr>
          <p:spPr bwMode="auto">
            <a:xfrm>
              <a:off x="3628" y="3800"/>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P18</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11" name="Freeform 71"/>
            <p:cNvSpPr>
              <a:spLocks/>
            </p:cNvSpPr>
            <p:nvPr/>
          </p:nvSpPr>
          <p:spPr bwMode="auto">
            <a:xfrm>
              <a:off x="3535" y="3866"/>
              <a:ext cx="138" cy="66"/>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2" name="Freeform 72"/>
            <p:cNvSpPr>
              <a:spLocks noEditPoints="1"/>
            </p:cNvSpPr>
            <p:nvPr/>
          </p:nvSpPr>
          <p:spPr bwMode="auto">
            <a:xfrm>
              <a:off x="3534" y="3865"/>
              <a:ext cx="139" cy="68"/>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2"/>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3" name="Rectangle 73"/>
            <p:cNvSpPr>
              <a:spLocks noChangeArrowheads="1"/>
            </p:cNvSpPr>
            <p:nvPr/>
          </p:nvSpPr>
          <p:spPr bwMode="auto">
            <a:xfrm>
              <a:off x="3559" y="3869"/>
              <a:ext cx="12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P19</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14" name="Freeform 74"/>
            <p:cNvSpPr>
              <a:spLocks/>
            </p:cNvSpPr>
            <p:nvPr/>
          </p:nvSpPr>
          <p:spPr bwMode="auto">
            <a:xfrm>
              <a:off x="3407" y="3571"/>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5" name="Freeform 75"/>
            <p:cNvSpPr>
              <a:spLocks noEditPoints="1"/>
            </p:cNvSpPr>
            <p:nvPr/>
          </p:nvSpPr>
          <p:spPr bwMode="auto">
            <a:xfrm>
              <a:off x="3407" y="3571"/>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6" name="Rectangle 76"/>
            <p:cNvSpPr>
              <a:spLocks noChangeArrowheads="1"/>
            </p:cNvSpPr>
            <p:nvPr/>
          </p:nvSpPr>
          <p:spPr bwMode="auto">
            <a:xfrm>
              <a:off x="3432" y="3574"/>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P25</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17" name="Freeform 77"/>
            <p:cNvSpPr>
              <a:spLocks/>
            </p:cNvSpPr>
            <p:nvPr/>
          </p:nvSpPr>
          <p:spPr bwMode="auto">
            <a:xfrm>
              <a:off x="3457" y="3797"/>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8" name="Freeform 78"/>
            <p:cNvSpPr>
              <a:spLocks noEditPoints="1"/>
            </p:cNvSpPr>
            <p:nvPr/>
          </p:nvSpPr>
          <p:spPr bwMode="auto">
            <a:xfrm>
              <a:off x="3457" y="3797"/>
              <a:ext cx="137"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19" name="Rectangle 79"/>
            <p:cNvSpPr>
              <a:spLocks noChangeArrowheads="1"/>
            </p:cNvSpPr>
            <p:nvPr/>
          </p:nvSpPr>
          <p:spPr bwMode="auto">
            <a:xfrm>
              <a:off x="3481" y="3800"/>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P20</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20" name="Freeform 80"/>
            <p:cNvSpPr>
              <a:spLocks/>
            </p:cNvSpPr>
            <p:nvPr/>
          </p:nvSpPr>
          <p:spPr bwMode="auto">
            <a:xfrm>
              <a:off x="3975" y="3797"/>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1" name="Freeform 81"/>
            <p:cNvSpPr>
              <a:spLocks noEditPoints="1"/>
            </p:cNvSpPr>
            <p:nvPr/>
          </p:nvSpPr>
          <p:spPr bwMode="auto">
            <a:xfrm>
              <a:off x="3975" y="3797"/>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2" name="Rectangle 82"/>
            <p:cNvSpPr>
              <a:spLocks noChangeArrowheads="1"/>
            </p:cNvSpPr>
            <p:nvPr/>
          </p:nvSpPr>
          <p:spPr bwMode="auto">
            <a:xfrm>
              <a:off x="4000" y="3800"/>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P14</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23" name="Freeform 83"/>
            <p:cNvSpPr>
              <a:spLocks/>
            </p:cNvSpPr>
            <p:nvPr/>
          </p:nvSpPr>
          <p:spPr bwMode="auto">
            <a:xfrm>
              <a:off x="4083" y="3846"/>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4" name="Freeform 84"/>
            <p:cNvSpPr>
              <a:spLocks noEditPoints="1"/>
            </p:cNvSpPr>
            <p:nvPr/>
          </p:nvSpPr>
          <p:spPr bwMode="auto">
            <a:xfrm>
              <a:off x="4083" y="3845"/>
              <a:ext cx="139" cy="68"/>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2"/>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5" name="Rectangle 85"/>
            <p:cNvSpPr>
              <a:spLocks noChangeArrowheads="1"/>
            </p:cNvSpPr>
            <p:nvPr/>
          </p:nvSpPr>
          <p:spPr bwMode="auto">
            <a:xfrm>
              <a:off x="4108" y="3849"/>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26" name="Freeform 86"/>
            <p:cNvSpPr>
              <a:spLocks/>
            </p:cNvSpPr>
            <p:nvPr/>
          </p:nvSpPr>
          <p:spPr bwMode="auto">
            <a:xfrm>
              <a:off x="4191" y="3797"/>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7" name="Freeform 87"/>
            <p:cNvSpPr>
              <a:spLocks noEditPoints="1"/>
            </p:cNvSpPr>
            <p:nvPr/>
          </p:nvSpPr>
          <p:spPr bwMode="auto">
            <a:xfrm>
              <a:off x="4190" y="3797"/>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28" name="Rectangle 88"/>
            <p:cNvSpPr>
              <a:spLocks noChangeArrowheads="1"/>
            </p:cNvSpPr>
            <p:nvPr/>
          </p:nvSpPr>
          <p:spPr bwMode="auto">
            <a:xfrm>
              <a:off x="4216" y="3800"/>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29" name="Freeform 89"/>
            <p:cNvSpPr>
              <a:spLocks/>
            </p:cNvSpPr>
            <p:nvPr/>
          </p:nvSpPr>
          <p:spPr bwMode="auto">
            <a:xfrm>
              <a:off x="4142" y="3728"/>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0" name="Freeform 90"/>
            <p:cNvSpPr>
              <a:spLocks noEditPoints="1"/>
            </p:cNvSpPr>
            <p:nvPr/>
          </p:nvSpPr>
          <p:spPr bwMode="auto">
            <a:xfrm>
              <a:off x="4142" y="3728"/>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1" name="Rectangle 91"/>
            <p:cNvSpPr>
              <a:spLocks noChangeArrowheads="1"/>
            </p:cNvSpPr>
            <p:nvPr/>
          </p:nvSpPr>
          <p:spPr bwMode="auto">
            <a:xfrm>
              <a:off x="4168" y="3731"/>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32" name="Freeform 92"/>
            <p:cNvSpPr>
              <a:spLocks/>
            </p:cNvSpPr>
            <p:nvPr/>
          </p:nvSpPr>
          <p:spPr bwMode="auto">
            <a:xfrm>
              <a:off x="4094" y="3660"/>
              <a:ext cx="136"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3" name="Freeform 93"/>
            <p:cNvSpPr>
              <a:spLocks noEditPoints="1"/>
            </p:cNvSpPr>
            <p:nvPr/>
          </p:nvSpPr>
          <p:spPr bwMode="auto">
            <a:xfrm>
              <a:off x="4093" y="3659"/>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4" name="Rectangle 94"/>
            <p:cNvSpPr>
              <a:spLocks noChangeArrowheads="1"/>
            </p:cNvSpPr>
            <p:nvPr/>
          </p:nvSpPr>
          <p:spPr bwMode="auto">
            <a:xfrm>
              <a:off x="4118" y="3663"/>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P10</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35" name="Freeform 95"/>
            <p:cNvSpPr>
              <a:spLocks/>
            </p:cNvSpPr>
            <p:nvPr/>
          </p:nvSpPr>
          <p:spPr bwMode="auto">
            <a:xfrm>
              <a:off x="4054" y="3584"/>
              <a:ext cx="137" cy="65"/>
            </a:xfrm>
            <a:custGeom>
              <a:avLst/>
              <a:gdLst>
                <a:gd name="T0" fmla="*/ 0 w 2112"/>
                <a:gd name="T1" fmla="*/ 504 h 1008"/>
                <a:gd name="T2" fmla="*/ 1056 w 2112"/>
                <a:gd name="T3" fmla="*/ 0 h 1008"/>
                <a:gd name="T4" fmla="*/ 1056 w 2112"/>
                <a:gd name="T5" fmla="*/ 0 h 1008"/>
                <a:gd name="T6" fmla="*/ 2112 w 2112"/>
                <a:gd name="T7" fmla="*/ 504 h 1008"/>
                <a:gd name="T8" fmla="*/ 2112 w 2112"/>
                <a:gd name="T9" fmla="*/ 504 h 1008"/>
                <a:gd name="T10" fmla="*/ 2112 w 2112"/>
                <a:gd name="T11" fmla="*/ 504 h 1008"/>
                <a:gd name="T12" fmla="*/ 1056 w 2112"/>
                <a:gd name="T13" fmla="*/ 1008 h 1008"/>
                <a:gd name="T14" fmla="*/ 1056 w 2112"/>
                <a:gd name="T15" fmla="*/ 1008 h 1008"/>
                <a:gd name="T16" fmla="*/ 1056 w 2112"/>
                <a:gd name="T17" fmla="*/ 1008 h 1008"/>
                <a:gd name="T18" fmla="*/ 0 w 2112"/>
                <a:gd name="T19" fmla="*/ 504 h 1008"/>
                <a:gd name="T20" fmla="*/ 0 w 2112"/>
                <a:gd name="T21"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08">
                  <a:moveTo>
                    <a:pt x="0" y="504"/>
                  </a:moveTo>
                  <a:cubicBezTo>
                    <a:pt x="0" y="226"/>
                    <a:pt x="473" y="0"/>
                    <a:pt x="1056" y="0"/>
                  </a:cubicBezTo>
                  <a:lnTo>
                    <a:pt x="1056" y="0"/>
                  </a:lnTo>
                  <a:cubicBezTo>
                    <a:pt x="1640" y="0"/>
                    <a:pt x="2112" y="226"/>
                    <a:pt x="2112" y="504"/>
                  </a:cubicBezTo>
                  <a:cubicBezTo>
                    <a:pt x="2112" y="504"/>
                    <a:pt x="2112" y="504"/>
                    <a:pt x="2112" y="504"/>
                  </a:cubicBezTo>
                  <a:lnTo>
                    <a:pt x="2112" y="504"/>
                  </a:lnTo>
                  <a:cubicBezTo>
                    <a:pt x="2112" y="783"/>
                    <a:pt x="1640" y="1008"/>
                    <a:pt x="1056" y="1008"/>
                  </a:cubicBezTo>
                  <a:cubicBezTo>
                    <a:pt x="1056" y="1008"/>
                    <a:pt x="1056" y="1008"/>
                    <a:pt x="1056" y="1008"/>
                  </a:cubicBezTo>
                  <a:lnTo>
                    <a:pt x="1056" y="1008"/>
                  </a:lnTo>
                  <a:cubicBezTo>
                    <a:pt x="473" y="1008"/>
                    <a:pt x="0" y="783"/>
                    <a:pt x="0" y="504"/>
                  </a:cubicBezTo>
                  <a:cubicBezTo>
                    <a:pt x="0" y="504"/>
                    <a:pt x="0" y="504"/>
                    <a:pt x="0" y="504"/>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6" name="Freeform 96"/>
            <p:cNvSpPr>
              <a:spLocks noEditPoints="1"/>
            </p:cNvSpPr>
            <p:nvPr/>
          </p:nvSpPr>
          <p:spPr bwMode="auto">
            <a:xfrm>
              <a:off x="4054" y="3583"/>
              <a:ext cx="137" cy="67"/>
            </a:xfrm>
            <a:custGeom>
              <a:avLst/>
              <a:gdLst>
                <a:gd name="T0" fmla="*/ 5 w 2128"/>
                <a:gd name="T1" fmla="*/ 461 h 1024"/>
                <a:gd name="T2" fmla="*/ 22 w 2128"/>
                <a:gd name="T3" fmla="*/ 408 h 1024"/>
                <a:gd name="T4" fmla="*/ 85 w 2128"/>
                <a:gd name="T5" fmla="*/ 312 h 1024"/>
                <a:gd name="T6" fmla="*/ 245 w 2128"/>
                <a:gd name="T7" fmla="*/ 186 h 1024"/>
                <a:gd name="T8" fmla="*/ 472 w 2128"/>
                <a:gd name="T9" fmla="*/ 87 h 1024"/>
                <a:gd name="T10" fmla="*/ 1064 w 2128"/>
                <a:gd name="T11" fmla="*/ 0 h 1024"/>
                <a:gd name="T12" fmla="*/ 1657 w 2128"/>
                <a:gd name="T13" fmla="*/ 87 h 1024"/>
                <a:gd name="T14" fmla="*/ 1883 w 2128"/>
                <a:gd name="T15" fmla="*/ 185 h 1024"/>
                <a:gd name="T16" fmla="*/ 2043 w 2128"/>
                <a:gd name="T17" fmla="*/ 311 h 1024"/>
                <a:gd name="T18" fmla="*/ 2107 w 2128"/>
                <a:gd name="T19" fmla="*/ 408 h 1024"/>
                <a:gd name="T20" fmla="*/ 2123 w 2128"/>
                <a:gd name="T21" fmla="*/ 461 h 1024"/>
                <a:gd name="T22" fmla="*/ 2123 w 2128"/>
                <a:gd name="T23" fmla="*/ 565 h 1024"/>
                <a:gd name="T24" fmla="*/ 2107 w 2128"/>
                <a:gd name="T25" fmla="*/ 618 h 1024"/>
                <a:gd name="T26" fmla="*/ 2044 w 2128"/>
                <a:gd name="T27" fmla="*/ 713 h 1024"/>
                <a:gd name="T28" fmla="*/ 1884 w 2128"/>
                <a:gd name="T29" fmla="*/ 840 h 1024"/>
                <a:gd name="T30" fmla="*/ 1658 w 2128"/>
                <a:gd name="T31" fmla="*/ 938 h 1024"/>
                <a:gd name="T32" fmla="*/ 1065 w 2128"/>
                <a:gd name="T33" fmla="*/ 1024 h 1024"/>
                <a:gd name="T34" fmla="*/ 472 w 2128"/>
                <a:gd name="T35" fmla="*/ 938 h 1024"/>
                <a:gd name="T36" fmla="*/ 246 w 2128"/>
                <a:gd name="T37" fmla="*/ 841 h 1024"/>
                <a:gd name="T38" fmla="*/ 86 w 2128"/>
                <a:gd name="T39" fmla="*/ 714 h 1024"/>
                <a:gd name="T40" fmla="*/ 22 w 2128"/>
                <a:gd name="T41" fmla="*/ 618 h 1024"/>
                <a:gd name="T42" fmla="*/ 5 w 2128"/>
                <a:gd name="T43" fmla="*/ 565 h 1024"/>
                <a:gd name="T44" fmla="*/ 21 w 2128"/>
                <a:gd name="T45" fmla="*/ 562 h 1024"/>
                <a:gd name="T46" fmla="*/ 63 w 2128"/>
                <a:gd name="T47" fmla="*/ 659 h 1024"/>
                <a:gd name="T48" fmla="*/ 140 w 2128"/>
                <a:gd name="T49" fmla="*/ 747 h 1024"/>
                <a:gd name="T50" fmla="*/ 321 w 2128"/>
                <a:gd name="T51" fmla="*/ 862 h 1024"/>
                <a:gd name="T52" fmla="*/ 655 w 2128"/>
                <a:gd name="T53" fmla="*/ 969 h 1024"/>
                <a:gd name="T54" fmla="*/ 1276 w 2128"/>
                <a:gd name="T55" fmla="*/ 999 h 1024"/>
                <a:gd name="T56" fmla="*/ 1733 w 2128"/>
                <a:gd name="T57" fmla="*/ 894 h 1024"/>
                <a:gd name="T58" fmla="*/ 1936 w 2128"/>
                <a:gd name="T59" fmla="*/ 788 h 1024"/>
                <a:gd name="T60" fmla="*/ 2067 w 2128"/>
                <a:gd name="T61" fmla="*/ 658 h 1024"/>
                <a:gd name="T62" fmla="*/ 2092 w 2128"/>
                <a:gd name="T63" fmla="*/ 612 h 1024"/>
                <a:gd name="T64" fmla="*/ 2112 w 2128"/>
                <a:gd name="T65" fmla="*/ 512 h 1024"/>
                <a:gd name="T66" fmla="*/ 2108 w 2128"/>
                <a:gd name="T67" fmla="*/ 464 h 1024"/>
                <a:gd name="T68" fmla="*/ 2066 w 2128"/>
                <a:gd name="T69" fmla="*/ 366 h 1024"/>
                <a:gd name="T70" fmla="*/ 1988 w 2128"/>
                <a:gd name="T71" fmla="*/ 279 h 1024"/>
                <a:gd name="T72" fmla="*/ 1808 w 2128"/>
                <a:gd name="T73" fmla="*/ 164 h 1024"/>
                <a:gd name="T74" fmla="*/ 1474 w 2128"/>
                <a:gd name="T75" fmla="*/ 56 h 1024"/>
                <a:gd name="T76" fmla="*/ 853 w 2128"/>
                <a:gd name="T77" fmla="*/ 26 h 1024"/>
                <a:gd name="T78" fmla="*/ 396 w 2128"/>
                <a:gd name="T79" fmla="*/ 131 h 1024"/>
                <a:gd name="T80" fmla="*/ 193 w 2128"/>
                <a:gd name="T81" fmla="*/ 237 h 1024"/>
                <a:gd name="T82" fmla="*/ 62 w 2128"/>
                <a:gd name="T83" fmla="*/ 367 h 1024"/>
                <a:gd name="T84" fmla="*/ 37 w 2128"/>
                <a:gd name="T85" fmla="*/ 414 h 1024"/>
                <a:gd name="T86" fmla="*/ 16 w 2128"/>
                <a:gd name="T87" fmla="*/ 513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24">
                  <a:moveTo>
                    <a:pt x="0" y="513"/>
                  </a:moveTo>
                  <a:cubicBezTo>
                    <a:pt x="0" y="513"/>
                    <a:pt x="0" y="512"/>
                    <a:pt x="0" y="512"/>
                  </a:cubicBezTo>
                  <a:lnTo>
                    <a:pt x="5" y="461"/>
                  </a:lnTo>
                  <a:cubicBezTo>
                    <a:pt x="6" y="460"/>
                    <a:pt x="6" y="460"/>
                    <a:pt x="6" y="459"/>
                  </a:cubicBezTo>
                  <a:lnTo>
                    <a:pt x="22" y="409"/>
                  </a:lnTo>
                  <a:cubicBezTo>
                    <a:pt x="22" y="409"/>
                    <a:pt x="22" y="408"/>
                    <a:pt x="22" y="408"/>
                  </a:cubicBezTo>
                  <a:lnTo>
                    <a:pt x="48" y="359"/>
                  </a:lnTo>
                  <a:cubicBezTo>
                    <a:pt x="49" y="358"/>
                    <a:pt x="49" y="358"/>
                    <a:pt x="49" y="358"/>
                  </a:cubicBezTo>
                  <a:lnTo>
                    <a:pt x="85" y="312"/>
                  </a:lnTo>
                  <a:lnTo>
                    <a:pt x="130" y="267"/>
                  </a:lnTo>
                  <a:lnTo>
                    <a:pt x="183" y="224"/>
                  </a:lnTo>
                  <a:lnTo>
                    <a:pt x="245" y="186"/>
                  </a:lnTo>
                  <a:lnTo>
                    <a:pt x="314" y="149"/>
                  </a:lnTo>
                  <a:lnTo>
                    <a:pt x="389" y="116"/>
                  </a:lnTo>
                  <a:lnTo>
                    <a:pt x="472" y="87"/>
                  </a:lnTo>
                  <a:lnTo>
                    <a:pt x="651" y="41"/>
                  </a:lnTo>
                  <a:lnTo>
                    <a:pt x="850" y="11"/>
                  </a:lnTo>
                  <a:lnTo>
                    <a:pt x="1064" y="0"/>
                  </a:lnTo>
                  <a:lnTo>
                    <a:pt x="1278" y="10"/>
                  </a:lnTo>
                  <a:lnTo>
                    <a:pt x="1477" y="41"/>
                  </a:lnTo>
                  <a:lnTo>
                    <a:pt x="1657" y="87"/>
                  </a:lnTo>
                  <a:lnTo>
                    <a:pt x="1739" y="116"/>
                  </a:lnTo>
                  <a:lnTo>
                    <a:pt x="1815" y="149"/>
                  </a:lnTo>
                  <a:lnTo>
                    <a:pt x="1883" y="185"/>
                  </a:lnTo>
                  <a:lnTo>
                    <a:pt x="1945" y="224"/>
                  </a:lnTo>
                  <a:lnTo>
                    <a:pt x="1998" y="266"/>
                  </a:lnTo>
                  <a:lnTo>
                    <a:pt x="2043" y="311"/>
                  </a:lnTo>
                  <a:lnTo>
                    <a:pt x="2080" y="358"/>
                  </a:lnTo>
                  <a:cubicBezTo>
                    <a:pt x="2080" y="358"/>
                    <a:pt x="2080" y="358"/>
                    <a:pt x="2081" y="359"/>
                  </a:cubicBezTo>
                  <a:lnTo>
                    <a:pt x="2107" y="408"/>
                  </a:lnTo>
                  <a:cubicBezTo>
                    <a:pt x="2107" y="408"/>
                    <a:pt x="2107" y="409"/>
                    <a:pt x="2107" y="409"/>
                  </a:cubicBezTo>
                  <a:lnTo>
                    <a:pt x="2123" y="459"/>
                  </a:lnTo>
                  <a:cubicBezTo>
                    <a:pt x="2123" y="460"/>
                    <a:pt x="2123" y="460"/>
                    <a:pt x="2123" y="461"/>
                  </a:cubicBezTo>
                  <a:lnTo>
                    <a:pt x="2128" y="512"/>
                  </a:lnTo>
                  <a:cubicBezTo>
                    <a:pt x="2128" y="512"/>
                    <a:pt x="2128" y="513"/>
                    <a:pt x="2128" y="513"/>
                  </a:cubicBezTo>
                  <a:lnTo>
                    <a:pt x="2123" y="565"/>
                  </a:lnTo>
                  <a:cubicBezTo>
                    <a:pt x="2123" y="566"/>
                    <a:pt x="2123" y="566"/>
                    <a:pt x="2123" y="567"/>
                  </a:cubicBezTo>
                  <a:lnTo>
                    <a:pt x="2107" y="617"/>
                  </a:lnTo>
                  <a:cubicBezTo>
                    <a:pt x="2107" y="617"/>
                    <a:pt x="2107" y="618"/>
                    <a:pt x="2107" y="618"/>
                  </a:cubicBezTo>
                  <a:lnTo>
                    <a:pt x="2081" y="666"/>
                  </a:lnTo>
                  <a:cubicBezTo>
                    <a:pt x="2080" y="667"/>
                    <a:pt x="2080" y="667"/>
                    <a:pt x="2080" y="667"/>
                  </a:cubicBezTo>
                  <a:lnTo>
                    <a:pt x="2044" y="713"/>
                  </a:lnTo>
                  <a:lnTo>
                    <a:pt x="1999" y="759"/>
                  </a:lnTo>
                  <a:lnTo>
                    <a:pt x="1945" y="801"/>
                  </a:lnTo>
                  <a:lnTo>
                    <a:pt x="1884" y="840"/>
                  </a:lnTo>
                  <a:lnTo>
                    <a:pt x="1815" y="877"/>
                  </a:lnTo>
                  <a:lnTo>
                    <a:pt x="1740" y="909"/>
                  </a:lnTo>
                  <a:lnTo>
                    <a:pt x="1658" y="938"/>
                  </a:lnTo>
                  <a:lnTo>
                    <a:pt x="1477" y="984"/>
                  </a:lnTo>
                  <a:lnTo>
                    <a:pt x="1279" y="1014"/>
                  </a:lnTo>
                  <a:lnTo>
                    <a:pt x="1065" y="1024"/>
                  </a:lnTo>
                  <a:lnTo>
                    <a:pt x="851" y="1014"/>
                  </a:lnTo>
                  <a:lnTo>
                    <a:pt x="652" y="984"/>
                  </a:lnTo>
                  <a:lnTo>
                    <a:pt x="472" y="938"/>
                  </a:lnTo>
                  <a:lnTo>
                    <a:pt x="390" y="909"/>
                  </a:lnTo>
                  <a:lnTo>
                    <a:pt x="314" y="877"/>
                  </a:lnTo>
                  <a:lnTo>
                    <a:pt x="246" y="841"/>
                  </a:lnTo>
                  <a:lnTo>
                    <a:pt x="184" y="801"/>
                  </a:lnTo>
                  <a:lnTo>
                    <a:pt x="131" y="760"/>
                  </a:lnTo>
                  <a:lnTo>
                    <a:pt x="86" y="714"/>
                  </a:lnTo>
                  <a:lnTo>
                    <a:pt x="49" y="667"/>
                  </a:lnTo>
                  <a:cubicBezTo>
                    <a:pt x="49" y="667"/>
                    <a:pt x="49" y="667"/>
                    <a:pt x="48" y="666"/>
                  </a:cubicBezTo>
                  <a:lnTo>
                    <a:pt x="22" y="618"/>
                  </a:lnTo>
                  <a:cubicBezTo>
                    <a:pt x="22" y="618"/>
                    <a:pt x="22" y="617"/>
                    <a:pt x="22" y="617"/>
                  </a:cubicBezTo>
                  <a:lnTo>
                    <a:pt x="6" y="567"/>
                  </a:lnTo>
                  <a:cubicBezTo>
                    <a:pt x="6" y="566"/>
                    <a:pt x="6" y="566"/>
                    <a:pt x="5" y="565"/>
                  </a:cubicBezTo>
                  <a:lnTo>
                    <a:pt x="0" y="513"/>
                  </a:lnTo>
                  <a:close/>
                  <a:moveTo>
                    <a:pt x="21" y="564"/>
                  </a:moveTo>
                  <a:lnTo>
                    <a:pt x="21" y="562"/>
                  </a:lnTo>
                  <a:lnTo>
                    <a:pt x="37" y="612"/>
                  </a:lnTo>
                  <a:lnTo>
                    <a:pt x="37" y="611"/>
                  </a:lnTo>
                  <a:lnTo>
                    <a:pt x="63" y="659"/>
                  </a:lnTo>
                  <a:lnTo>
                    <a:pt x="62" y="658"/>
                  </a:lnTo>
                  <a:lnTo>
                    <a:pt x="97" y="703"/>
                  </a:lnTo>
                  <a:lnTo>
                    <a:pt x="140" y="747"/>
                  </a:lnTo>
                  <a:lnTo>
                    <a:pt x="193" y="788"/>
                  </a:lnTo>
                  <a:lnTo>
                    <a:pt x="253" y="826"/>
                  </a:lnTo>
                  <a:lnTo>
                    <a:pt x="321" y="862"/>
                  </a:lnTo>
                  <a:lnTo>
                    <a:pt x="395" y="894"/>
                  </a:lnTo>
                  <a:lnTo>
                    <a:pt x="476" y="923"/>
                  </a:lnTo>
                  <a:lnTo>
                    <a:pt x="655" y="969"/>
                  </a:lnTo>
                  <a:lnTo>
                    <a:pt x="852" y="998"/>
                  </a:lnTo>
                  <a:lnTo>
                    <a:pt x="1064" y="1008"/>
                  </a:lnTo>
                  <a:lnTo>
                    <a:pt x="1276" y="999"/>
                  </a:lnTo>
                  <a:lnTo>
                    <a:pt x="1473" y="969"/>
                  </a:lnTo>
                  <a:lnTo>
                    <a:pt x="1653" y="923"/>
                  </a:lnTo>
                  <a:lnTo>
                    <a:pt x="1733" y="894"/>
                  </a:lnTo>
                  <a:lnTo>
                    <a:pt x="1808" y="862"/>
                  </a:lnTo>
                  <a:lnTo>
                    <a:pt x="1875" y="827"/>
                  </a:lnTo>
                  <a:lnTo>
                    <a:pt x="1936" y="788"/>
                  </a:lnTo>
                  <a:lnTo>
                    <a:pt x="1988" y="748"/>
                  </a:lnTo>
                  <a:lnTo>
                    <a:pt x="2031" y="704"/>
                  </a:lnTo>
                  <a:lnTo>
                    <a:pt x="2067" y="658"/>
                  </a:lnTo>
                  <a:lnTo>
                    <a:pt x="2066" y="659"/>
                  </a:lnTo>
                  <a:lnTo>
                    <a:pt x="2092" y="611"/>
                  </a:lnTo>
                  <a:lnTo>
                    <a:pt x="2092" y="612"/>
                  </a:lnTo>
                  <a:lnTo>
                    <a:pt x="2108" y="562"/>
                  </a:lnTo>
                  <a:lnTo>
                    <a:pt x="2107" y="564"/>
                  </a:lnTo>
                  <a:lnTo>
                    <a:pt x="2112" y="512"/>
                  </a:lnTo>
                  <a:lnTo>
                    <a:pt x="2112" y="513"/>
                  </a:lnTo>
                  <a:lnTo>
                    <a:pt x="2107" y="462"/>
                  </a:lnTo>
                  <a:lnTo>
                    <a:pt x="2108" y="464"/>
                  </a:lnTo>
                  <a:lnTo>
                    <a:pt x="2092" y="414"/>
                  </a:lnTo>
                  <a:lnTo>
                    <a:pt x="2092" y="415"/>
                  </a:lnTo>
                  <a:lnTo>
                    <a:pt x="2066" y="366"/>
                  </a:lnTo>
                  <a:lnTo>
                    <a:pt x="2067" y="367"/>
                  </a:lnTo>
                  <a:lnTo>
                    <a:pt x="2032" y="322"/>
                  </a:lnTo>
                  <a:lnTo>
                    <a:pt x="1988" y="279"/>
                  </a:lnTo>
                  <a:lnTo>
                    <a:pt x="1936" y="237"/>
                  </a:lnTo>
                  <a:lnTo>
                    <a:pt x="1876" y="200"/>
                  </a:lnTo>
                  <a:lnTo>
                    <a:pt x="1808" y="164"/>
                  </a:lnTo>
                  <a:lnTo>
                    <a:pt x="1734" y="131"/>
                  </a:lnTo>
                  <a:lnTo>
                    <a:pt x="1653" y="102"/>
                  </a:lnTo>
                  <a:lnTo>
                    <a:pt x="1474" y="56"/>
                  </a:lnTo>
                  <a:lnTo>
                    <a:pt x="1277" y="26"/>
                  </a:lnTo>
                  <a:lnTo>
                    <a:pt x="1065" y="16"/>
                  </a:lnTo>
                  <a:lnTo>
                    <a:pt x="853" y="26"/>
                  </a:lnTo>
                  <a:lnTo>
                    <a:pt x="655" y="56"/>
                  </a:lnTo>
                  <a:lnTo>
                    <a:pt x="477" y="102"/>
                  </a:lnTo>
                  <a:lnTo>
                    <a:pt x="396" y="131"/>
                  </a:lnTo>
                  <a:lnTo>
                    <a:pt x="321" y="164"/>
                  </a:lnTo>
                  <a:lnTo>
                    <a:pt x="254" y="199"/>
                  </a:lnTo>
                  <a:lnTo>
                    <a:pt x="193" y="237"/>
                  </a:lnTo>
                  <a:lnTo>
                    <a:pt x="141" y="278"/>
                  </a:lnTo>
                  <a:lnTo>
                    <a:pt x="98" y="321"/>
                  </a:lnTo>
                  <a:lnTo>
                    <a:pt x="62" y="367"/>
                  </a:lnTo>
                  <a:lnTo>
                    <a:pt x="63" y="366"/>
                  </a:lnTo>
                  <a:lnTo>
                    <a:pt x="37" y="415"/>
                  </a:lnTo>
                  <a:lnTo>
                    <a:pt x="37" y="414"/>
                  </a:lnTo>
                  <a:lnTo>
                    <a:pt x="21" y="464"/>
                  </a:lnTo>
                  <a:lnTo>
                    <a:pt x="21" y="462"/>
                  </a:lnTo>
                  <a:lnTo>
                    <a:pt x="16" y="513"/>
                  </a:lnTo>
                  <a:lnTo>
                    <a:pt x="16" y="512"/>
                  </a:lnTo>
                  <a:lnTo>
                    <a:pt x="21" y="56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7" name="Rectangle 97"/>
            <p:cNvSpPr>
              <a:spLocks noChangeArrowheads="1"/>
            </p:cNvSpPr>
            <p:nvPr/>
          </p:nvSpPr>
          <p:spPr bwMode="auto">
            <a:xfrm>
              <a:off x="4092" y="3586"/>
              <a:ext cx="9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P9</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38" name="Freeform 98"/>
            <p:cNvSpPr>
              <a:spLocks/>
            </p:cNvSpPr>
            <p:nvPr/>
          </p:nvSpPr>
          <p:spPr bwMode="auto">
            <a:xfrm>
              <a:off x="4005" y="3512"/>
              <a:ext cx="137"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39" name="Freeform 99"/>
            <p:cNvSpPr>
              <a:spLocks noEditPoints="1"/>
            </p:cNvSpPr>
            <p:nvPr/>
          </p:nvSpPr>
          <p:spPr bwMode="auto">
            <a:xfrm>
              <a:off x="4005" y="3511"/>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0" name="Rectangle 100"/>
            <p:cNvSpPr>
              <a:spLocks noChangeArrowheads="1"/>
            </p:cNvSpPr>
            <p:nvPr/>
          </p:nvSpPr>
          <p:spPr bwMode="auto">
            <a:xfrm>
              <a:off x="4043" y="3515"/>
              <a:ext cx="9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P8</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41" name="Freeform 101"/>
            <p:cNvSpPr>
              <a:spLocks/>
            </p:cNvSpPr>
            <p:nvPr/>
          </p:nvSpPr>
          <p:spPr bwMode="auto">
            <a:xfrm>
              <a:off x="3957" y="3443"/>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2" name="Freeform 102"/>
            <p:cNvSpPr>
              <a:spLocks noEditPoints="1"/>
            </p:cNvSpPr>
            <p:nvPr/>
          </p:nvSpPr>
          <p:spPr bwMode="auto">
            <a:xfrm>
              <a:off x="3956" y="3443"/>
              <a:ext cx="138"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3" name="Rectangle 103"/>
            <p:cNvSpPr>
              <a:spLocks noChangeArrowheads="1"/>
            </p:cNvSpPr>
            <p:nvPr/>
          </p:nvSpPr>
          <p:spPr bwMode="auto">
            <a:xfrm>
              <a:off x="3994" y="3446"/>
              <a:ext cx="9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P7</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44" name="Freeform 104"/>
            <p:cNvSpPr>
              <a:spLocks/>
            </p:cNvSpPr>
            <p:nvPr/>
          </p:nvSpPr>
          <p:spPr bwMode="auto">
            <a:xfrm>
              <a:off x="3907" y="3374"/>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5" name="Freeform 105"/>
            <p:cNvSpPr>
              <a:spLocks noEditPoints="1"/>
            </p:cNvSpPr>
            <p:nvPr/>
          </p:nvSpPr>
          <p:spPr bwMode="auto">
            <a:xfrm>
              <a:off x="3906" y="3374"/>
              <a:ext cx="139" cy="68"/>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6" name="Rectangle 106"/>
            <p:cNvSpPr>
              <a:spLocks noChangeArrowheads="1"/>
            </p:cNvSpPr>
            <p:nvPr/>
          </p:nvSpPr>
          <p:spPr bwMode="auto">
            <a:xfrm>
              <a:off x="3945" y="3377"/>
              <a:ext cx="9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P6</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47" name="Freeform 107"/>
            <p:cNvSpPr>
              <a:spLocks/>
            </p:cNvSpPr>
            <p:nvPr/>
          </p:nvSpPr>
          <p:spPr bwMode="auto">
            <a:xfrm>
              <a:off x="3849" y="3306"/>
              <a:ext cx="137"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8" name="Freeform 108"/>
            <p:cNvSpPr>
              <a:spLocks noEditPoints="1"/>
            </p:cNvSpPr>
            <p:nvPr/>
          </p:nvSpPr>
          <p:spPr bwMode="auto">
            <a:xfrm>
              <a:off x="3848" y="3305"/>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49" name="Rectangle 109"/>
            <p:cNvSpPr>
              <a:spLocks noChangeArrowheads="1"/>
            </p:cNvSpPr>
            <p:nvPr/>
          </p:nvSpPr>
          <p:spPr bwMode="auto">
            <a:xfrm>
              <a:off x="3886" y="3308"/>
              <a:ext cx="9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P5</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50" name="Freeform 110"/>
            <p:cNvSpPr>
              <a:spLocks/>
            </p:cNvSpPr>
            <p:nvPr/>
          </p:nvSpPr>
          <p:spPr bwMode="auto">
            <a:xfrm>
              <a:off x="3779" y="3237"/>
              <a:ext cx="138" cy="66"/>
            </a:xfrm>
            <a:custGeom>
              <a:avLst/>
              <a:gdLst>
                <a:gd name="T0" fmla="*/ 0 w 2128"/>
                <a:gd name="T1" fmla="*/ 504 h 1008"/>
                <a:gd name="T2" fmla="*/ 1064 w 2128"/>
                <a:gd name="T3" fmla="*/ 0 h 1008"/>
                <a:gd name="T4" fmla="*/ 1064 w 2128"/>
                <a:gd name="T5" fmla="*/ 0 h 1008"/>
                <a:gd name="T6" fmla="*/ 2128 w 2128"/>
                <a:gd name="T7" fmla="*/ 504 h 1008"/>
                <a:gd name="T8" fmla="*/ 2128 w 2128"/>
                <a:gd name="T9" fmla="*/ 504 h 1008"/>
                <a:gd name="T10" fmla="*/ 2128 w 2128"/>
                <a:gd name="T11" fmla="*/ 504 h 1008"/>
                <a:gd name="T12" fmla="*/ 1064 w 2128"/>
                <a:gd name="T13" fmla="*/ 1008 h 1008"/>
                <a:gd name="T14" fmla="*/ 1064 w 2128"/>
                <a:gd name="T15" fmla="*/ 1008 h 1008"/>
                <a:gd name="T16" fmla="*/ 1064 w 2128"/>
                <a:gd name="T17" fmla="*/ 1008 h 1008"/>
                <a:gd name="T18" fmla="*/ 0 w 2128"/>
                <a:gd name="T19" fmla="*/ 504 h 1008"/>
                <a:gd name="T20" fmla="*/ 0 w 2128"/>
                <a:gd name="T21"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08">
                  <a:moveTo>
                    <a:pt x="0" y="504"/>
                  </a:moveTo>
                  <a:cubicBezTo>
                    <a:pt x="0" y="226"/>
                    <a:pt x="477" y="0"/>
                    <a:pt x="1064" y="0"/>
                  </a:cubicBezTo>
                  <a:lnTo>
                    <a:pt x="1064" y="0"/>
                  </a:lnTo>
                  <a:cubicBezTo>
                    <a:pt x="1652" y="0"/>
                    <a:pt x="2128" y="226"/>
                    <a:pt x="2128" y="504"/>
                  </a:cubicBezTo>
                  <a:cubicBezTo>
                    <a:pt x="2128" y="504"/>
                    <a:pt x="2128" y="504"/>
                    <a:pt x="2128" y="504"/>
                  </a:cubicBezTo>
                  <a:lnTo>
                    <a:pt x="2128" y="504"/>
                  </a:lnTo>
                  <a:cubicBezTo>
                    <a:pt x="2128" y="783"/>
                    <a:pt x="1652" y="1008"/>
                    <a:pt x="1064" y="1008"/>
                  </a:cubicBezTo>
                  <a:cubicBezTo>
                    <a:pt x="1064" y="1008"/>
                    <a:pt x="1064" y="1008"/>
                    <a:pt x="1064" y="1008"/>
                  </a:cubicBezTo>
                  <a:lnTo>
                    <a:pt x="1064" y="1008"/>
                  </a:lnTo>
                  <a:cubicBezTo>
                    <a:pt x="477" y="1008"/>
                    <a:pt x="0" y="783"/>
                    <a:pt x="0" y="504"/>
                  </a:cubicBezTo>
                  <a:cubicBezTo>
                    <a:pt x="0" y="504"/>
                    <a:pt x="0" y="504"/>
                    <a:pt x="0" y="504"/>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1" name="Freeform 111"/>
            <p:cNvSpPr>
              <a:spLocks noEditPoints="1"/>
            </p:cNvSpPr>
            <p:nvPr/>
          </p:nvSpPr>
          <p:spPr bwMode="auto">
            <a:xfrm>
              <a:off x="3779" y="3237"/>
              <a:ext cx="139" cy="66"/>
            </a:xfrm>
            <a:custGeom>
              <a:avLst/>
              <a:gdLst>
                <a:gd name="T0" fmla="*/ 7 w 2144"/>
                <a:gd name="T1" fmla="*/ 461 h 1024"/>
                <a:gd name="T2" fmla="*/ 23 w 2144"/>
                <a:gd name="T3" fmla="*/ 408 h 1024"/>
                <a:gd name="T4" fmla="*/ 86 w 2144"/>
                <a:gd name="T5" fmla="*/ 312 h 1024"/>
                <a:gd name="T6" fmla="*/ 247 w 2144"/>
                <a:gd name="T7" fmla="*/ 186 h 1024"/>
                <a:gd name="T8" fmla="*/ 475 w 2144"/>
                <a:gd name="T9" fmla="*/ 87 h 1024"/>
                <a:gd name="T10" fmla="*/ 1072 w 2144"/>
                <a:gd name="T11" fmla="*/ 0 h 1024"/>
                <a:gd name="T12" fmla="*/ 1669 w 2144"/>
                <a:gd name="T13" fmla="*/ 87 h 1024"/>
                <a:gd name="T14" fmla="*/ 1897 w 2144"/>
                <a:gd name="T15" fmla="*/ 185 h 1024"/>
                <a:gd name="T16" fmla="*/ 2058 w 2144"/>
                <a:gd name="T17" fmla="*/ 311 h 1024"/>
                <a:gd name="T18" fmla="*/ 2122 w 2144"/>
                <a:gd name="T19" fmla="*/ 408 h 1024"/>
                <a:gd name="T20" fmla="*/ 2139 w 2144"/>
                <a:gd name="T21" fmla="*/ 461 h 1024"/>
                <a:gd name="T22" fmla="*/ 2139 w 2144"/>
                <a:gd name="T23" fmla="*/ 565 h 1024"/>
                <a:gd name="T24" fmla="*/ 2122 w 2144"/>
                <a:gd name="T25" fmla="*/ 618 h 1024"/>
                <a:gd name="T26" fmla="*/ 2059 w 2144"/>
                <a:gd name="T27" fmla="*/ 713 h 1024"/>
                <a:gd name="T28" fmla="*/ 1959 w 2144"/>
                <a:gd name="T29" fmla="*/ 801 h 1024"/>
                <a:gd name="T30" fmla="*/ 1753 w 2144"/>
                <a:gd name="T31" fmla="*/ 909 h 1024"/>
                <a:gd name="T32" fmla="*/ 1289 w 2144"/>
                <a:gd name="T33" fmla="*/ 1014 h 1024"/>
                <a:gd name="T34" fmla="*/ 657 w 2144"/>
                <a:gd name="T35" fmla="*/ 984 h 1024"/>
                <a:gd name="T36" fmla="*/ 317 w 2144"/>
                <a:gd name="T37" fmla="*/ 877 h 1024"/>
                <a:gd name="T38" fmla="*/ 133 w 2144"/>
                <a:gd name="T39" fmla="*/ 760 h 1024"/>
                <a:gd name="T40" fmla="*/ 49 w 2144"/>
                <a:gd name="T41" fmla="*/ 666 h 1024"/>
                <a:gd name="T42" fmla="*/ 7 w 2144"/>
                <a:gd name="T43" fmla="*/ 567 h 1024"/>
                <a:gd name="T44" fmla="*/ 22 w 2144"/>
                <a:gd name="T45" fmla="*/ 564 h 1024"/>
                <a:gd name="T46" fmla="*/ 38 w 2144"/>
                <a:gd name="T47" fmla="*/ 611 h 1024"/>
                <a:gd name="T48" fmla="*/ 98 w 2144"/>
                <a:gd name="T49" fmla="*/ 703 h 1024"/>
                <a:gd name="T50" fmla="*/ 255 w 2144"/>
                <a:gd name="T51" fmla="*/ 826 h 1024"/>
                <a:gd name="T52" fmla="*/ 479 w 2144"/>
                <a:gd name="T53" fmla="*/ 923 h 1024"/>
                <a:gd name="T54" fmla="*/ 1072 w 2144"/>
                <a:gd name="T55" fmla="*/ 1008 h 1024"/>
                <a:gd name="T56" fmla="*/ 1665 w 2144"/>
                <a:gd name="T57" fmla="*/ 923 h 1024"/>
                <a:gd name="T58" fmla="*/ 1889 w 2144"/>
                <a:gd name="T59" fmla="*/ 827 h 1024"/>
                <a:gd name="T60" fmla="*/ 2003 w 2144"/>
                <a:gd name="T61" fmla="*/ 748 h 1024"/>
                <a:gd name="T62" fmla="*/ 2081 w 2144"/>
                <a:gd name="T63" fmla="*/ 659 h 1024"/>
                <a:gd name="T64" fmla="*/ 2124 w 2144"/>
                <a:gd name="T65" fmla="*/ 562 h 1024"/>
                <a:gd name="T66" fmla="*/ 2128 w 2144"/>
                <a:gd name="T67" fmla="*/ 513 h 1024"/>
                <a:gd name="T68" fmla="*/ 2107 w 2144"/>
                <a:gd name="T69" fmla="*/ 414 h 1024"/>
                <a:gd name="T70" fmla="*/ 2082 w 2144"/>
                <a:gd name="T71" fmla="*/ 367 h 1024"/>
                <a:gd name="T72" fmla="*/ 1950 w 2144"/>
                <a:gd name="T73" fmla="*/ 237 h 1024"/>
                <a:gd name="T74" fmla="*/ 1747 w 2144"/>
                <a:gd name="T75" fmla="*/ 131 h 1024"/>
                <a:gd name="T76" fmla="*/ 1287 w 2144"/>
                <a:gd name="T77" fmla="*/ 26 h 1024"/>
                <a:gd name="T78" fmla="*/ 660 w 2144"/>
                <a:gd name="T79" fmla="*/ 56 h 1024"/>
                <a:gd name="T80" fmla="*/ 324 w 2144"/>
                <a:gd name="T81" fmla="*/ 164 h 1024"/>
                <a:gd name="T82" fmla="*/ 143 w 2144"/>
                <a:gd name="T83" fmla="*/ 278 h 1024"/>
                <a:gd name="T84" fmla="*/ 64 w 2144"/>
                <a:gd name="T85" fmla="*/ 366 h 1024"/>
                <a:gd name="T86" fmla="*/ 22 w 2144"/>
                <a:gd name="T87" fmla="*/ 464 h 1024"/>
                <a:gd name="T88" fmla="*/ 16 w 2144"/>
                <a:gd name="T89"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4" h="1024">
                  <a:moveTo>
                    <a:pt x="1" y="513"/>
                  </a:moveTo>
                  <a:cubicBezTo>
                    <a:pt x="0" y="513"/>
                    <a:pt x="0" y="512"/>
                    <a:pt x="1" y="512"/>
                  </a:cubicBezTo>
                  <a:lnTo>
                    <a:pt x="7" y="461"/>
                  </a:lnTo>
                  <a:cubicBezTo>
                    <a:pt x="7" y="460"/>
                    <a:pt x="7" y="460"/>
                    <a:pt x="7" y="459"/>
                  </a:cubicBezTo>
                  <a:lnTo>
                    <a:pt x="23" y="409"/>
                  </a:lnTo>
                  <a:cubicBezTo>
                    <a:pt x="23" y="409"/>
                    <a:pt x="23" y="408"/>
                    <a:pt x="23" y="408"/>
                  </a:cubicBezTo>
                  <a:lnTo>
                    <a:pt x="49" y="359"/>
                  </a:lnTo>
                  <a:cubicBezTo>
                    <a:pt x="50" y="358"/>
                    <a:pt x="50" y="358"/>
                    <a:pt x="50" y="358"/>
                  </a:cubicBezTo>
                  <a:lnTo>
                    <a:pt x="86" y="312"/>
                  </a:lnTo>
                  <a:lnTo>
                    <a:pt x="132" y="267"/>
                  </a:lnTo>
                  <a:lnTo>
                    <a:pt x="185" y="224"/>
                  </a:lnTo>
                  <a:lnTo>
                    <a:pt x="247" y="186"/>
                  </a:lnTo>
                  <a:lnTo>
                    <a:pt x="317" y="149"/>
                  </a:lnTo>
                  <a:lnTo>
                    <a:pt x="392" y="116"/>
                  </a:lnTo>
                  <a:lnTo>
                    <a:pt x="475" y="87"/>
                  </a:lnTo>
                  <a:lnTo>
                    <a:pt x="656" y="41"/>
                  </a:lnTo>
                  <a:lnTo>
                    <a:pt x="857" y="11"/>
                  </a:lnTo>
                  <a:lnTo>
                    <a:pt x="1072" y="0"/>
                  </a:lnTo>
                  <a:lnTo>
                    <a:pt x="1288" y="10"/>
                  </a:lnTo>
                  <a:lnTo>
                    <a:pt x="1488" y="41"/>
                  </a:lnTo>
                  <a:lnTo>
                    <a:pt x="1669" y="87"/>
                  </a:lnTo>
                  <a:lnTo>
                    <a:pt x="1752" y="116"/>
                  </a:lnTo>
                  <a:lnTo>
                    <a:pt x="1829" y="149"/>
                  </a:lnTo>
                  <a:lnTo>
                    <a:pt x="1897" y="185"/>
                  </a:lnTo>
                  <a:lnTo>
                    <a:pt x="1959" y="224"/>
                  </a:lnTo>
                  <a:lnTo>
                    <a:pt x="2013" y="266"/>
                  </a:lnTo>
                  <a:lnTo>
                    <a:pt x="2058" y="311"/>
                  </a:lnTo>
                  <a:lnTo>
                    <a:pt x="2095" y="358"/>
                  </a:lnTo>
                  <a:cubicBezTo>
                    <a:pt x="2095" y="358"/>
                    <a:pt x="2095" y="358"/>
                    <a:pt x="2096" y="359"/>
                  </a:cubicBezTo>
                  <a:lnTo>
                    <a:pt x="2122" y="408"/>
                  </a:lnTo>
                  <a:cubicBezTo>
                    <a:pt x="2122" y="408"/>
                    <a:pt x="2122" y="408"/>
                    <a:pt x="2122" y="409"/>
                  </a:cubicBezTo>
                  <a:lnTo>
                    <a:pt x="2139" y="459"/>
                  </a:lnTo>
                  <a:cubicBezTo>
                    <a:pt x="2139" y="459"/>
                    <a:pt x="2139" y="460"/>
                    <a:pt x="2139" y="461"/>
                  </a:cubicBezTo>
                  <a:lnTo>
                    <a:pt x="2144" y="512"/>
                  </a:lnTo>
                  <a:cubicBezTo>
                    <a:pt x="2144" y="512"/>
                    <a:pt x="2144" y="513"/>
                    <a:pt x="2144" y="513"/>
                  </a:cubicBezTo>
                  <a:lnTo>
                    <a:pt x="2139" y="565"/>
                  </a:lnTo>
                  <a:cubicBezTo>
                    <a:pt x="2139" y="566"/>
                    <a:pt x="2139" y="566"/>
                    <a:pt x="2139" y="567"/>
                  </a:cubicBezTo>
                  <a:lnTo>
                    <a:pt x="2122" y="617"/>
                  </a:lnTo>
                  <a:cubicBezTo>
                    <a:pt x="2122" y="617"/>
                    <a:pt x="2122" y="618"/>
                    <a:pt x="2122" y="618"/>
                  </a:cubicBezTo>
                  <a:lnTo>
                    <a:pt x="2096" y="666"/>
                  </a:lnTo>
                  <a:cubicBezTo>
                    <a:pt x="2095" y="667"/>
                    <a:pt x="2095" y="667"/>
                    <a:pt x="2095" y="667"/>
                  </a:cubicBezTo>
                  <a:lnTo>
                    <a:pt x="2059" y="713"/>
                  </a:lnTo>
                  <a:lnTo>
                    <a:pt x="2014" y="759"/>
                  </a:lnTo>
                  <a:cubicBezTo>
                    <a:pt x="2014" y="759"/>
                    <a:pt x="2014" y="760"/>
                    <a:pt x="2013" y="760"/>
                  </a:cubicBezTo>
                  <a:lnTo>
                    <a:pt x="1959" y="801"/>
                  </a:lnTo>
                  <a:lnTo>
                    <a:pt x="1898" y="840"/>
                  </a:lnTo>
                  <a:lnTo>
                    <a:pt x="1829" y="877"/>
                  </a:lnTo>
                  <a:lnTo>
                    <a:pt x="1753" y="909"/>
                  </a:lnTo>
                  <a:lnTo>
                    <a:pt x="1670" y="938"/>
                  </a:lnTo>
                  <a:lnTo>
                    <a:pt x="1488" y="984"/>
                  </a:lnTo>
                  <a:lnTo>
                    <a:pt x="1289" y="1014"/>
                  </a:lnTo>
                  <a:lnTo>
                    <a:pt x="1073" y="1024"/>
                  </a:lnTo>
                  <a:lnTo>
                    <a:pt x="858" y="1014"/>
                  </a:lnTo>
                  <a:lnTo>
                    <a:pt x="657" y="984"/>
                  </a:lnTo>
                  <a:lnTo>
                    <a:pt x="475" y="938"/>
                  </a:lnTo>
                  <a:lnTo>
                    <a:pt x="393" y="909"/>
                  </a:lnTo>
                  <a:lnTo>
                    <a:pt x="317" y="877"/>
                  </a:lnTo>
                  <a:lnTo>
                    <a:pt x="248" y="841"/>
                  </a:lnTo>
                  <a:lnTo>
                    <a:pt x="186" y="801"/>
                  </a:lnTo>
                  <a:lnTo>
                    <a:pt x="133" y="760"/>
                  </a:lnTo>
                  <a:lnTo>
                    <a:pt x="87" y="714"/>
                  </a:lnTo>
                  <a:lnTo>
                    <a:pt x="50" y="667"/>
                  </a:lnTo>
                  <a:cubicBezTo>
                    <a:pt x="50" y="667"/>
                    <a:pt x="50" y="667"/>
                    <a:pt x="49" y="666"/>
                  </a:cubicBezTo>
                  <a:lnTo>
                    <a:pt x="23" y="618"/>
                  </a:lnTo>
                  <a:cubicBezTo>
                    <a:pt x="23" y="618"/>
                    <a:pt x="23" y="617"/>
                    <a:pt x="23" y="617"/>
                  </a:cubicBezTo>
                  <a:lnTo>
                    <a:pt x="7" y="567"/>
                  </a:lnTo>
                  <a:cubicBezTo>
                    <a:pt x="7" y="566"/>
                    <a:pt x="7" y="566"/>
                    <a:pt x="7" y="565"/>
                  </a:cubicBezTo>
                  <a:lnTo>
                    <a:pt x="1" y="513"/>
                  </a:lnTo>
                  <a:close/>
                  <a:moveTo>
                    <a:pt x="22" y="564"/>
                  </a:moveTo>
                  <a:lnTo>
                    <a:pt x="22" y="562"/>
                  </a:lnTo>
                  <a:lnTo>
                    <a:pt x="38" y="612"/>
                  </a:lnTo>
                  <a:lnTo>
                    <a:pt x="38" y="611"/>
                  </a:lnTo>
                  <a:lnTo>
                    <a:pt x="64" y="659"/>
                  </a:lnTo>
                  <a:lnTo>
                    <a:pt x="63" y="658"/>
                  </a:lnTo>
                  <a:lnTo>
                    <a:pt x="98" y="703"/>
                  </a:lnTo>
                  <a:lnTo>
                    <a:pt x="142" y="747"/>
                  </a:lnTo>
                  <a:lnTo>
                    <a:pt x="195" y="788"/>
                  </a:lnTo>
                  <a:lnTo>
                    <a:pt x="255" y="826"/>
                  </a:lnTo>
                  <a:lnTo>
                    <a:pt x="324" y="862"/>
                  </a:lnTo>
                  <a:lnTo>
                    <a:pt x="398" y="894"/>
                  </a:lnTo>
                  <a:lnTo>
                    <a:pt x="479" y="923"/>
                  </a:lnTo>
                  <a:lnTo>
                    <a:pt x="660" y="969"/>
                  </a:lnTo>
                  <a:lnTo>
                    <a:pt x="859" y="998"/>
                  </a:lnTo>
                  <a:lnTo>
                    <a:pt x="1072" y="1008"/>
                  </a:lnTo>
                  <a:lnTo>
                    <a:pt x="1286" y="999"/>
                  </a:lnTo>
                  <a:lnTo>
                    <a:pt x="1484" y="969"/>
                  </a:lnTo>
                  <a:lnTo>
                    <a:pt x="1665" y="923"/>
                  </a:lnTo>
                  <a:lnTo>
                    <a:pt x="1746" y="894"/>
                  </a:lnTo>
                  <a:lnTo>
                    <a:pt x="1822" y="862"/>
                  </a:lnTo>
                  <a:lnTo>
                    <a:pt x="1889" y="827"/>
                  </a:lnTo>
                  <a:lnTo>
                    <a:pt x="1950" y="788"/>
                  </a:lnTo>
                  <a:lnTo>
                    <a:pt x="2004" y="747"/>
                  </a:lnTo>
                  <a:lnTo>
                    <a:pt x="2003" y="748"/>
                  </a:lnTo>
                  <a:lnTo>
                    <a:pt x="2046" y="704"/>
                  </a:lnTo>
                  <a:lnTo>
                    <a:pt x="2082" y="658"/>
                  </a:lnTo>
                  <a:lnTo>
                    <a:pt x="2081" y="659"/>
                  </a:lnTo>
                  <a:lnTo>
                    <a:pt x="2107" y="611"/>
                  </a:lnTo>
                  <a:lnTo>
                    <a:pt x="2107" y="612"/>
                  </a:lnTo>
                  <a:lnTo>
                    <a:pt x="2124" y="562"/>
                  </a:lnTo>
                  <a:lnTo>
                    <a:pt x="2123" y="564"/>
                  </a:lnTo>
                  <a:lnTo>
                    <a:pt x="2128" y="512"/>
                  </a:lnTo>
                  <a:lnTo>
                    <a:pt x="2128" y="513"/>
                  </a:lnTo>
                  <a:lnTo>
                    <a:pt x="2123" y="462"/>
                  </a:lnTo>
                  <a:lnTo>
                    <a:pt x="2124" y="464"/>
                  </a:lnTo>
                  <a:lnTo>
                    <a:pt x="2107" y="414"/>
                  </a:lnTo>
                  <a:lnTo>
                    <a:pt x="2107" y="415"/>
                  </a:lnTo>
                  <a:lnTo>
                    <a:pt x="2081" y="366"/>
                  </a:lnTo>
                  <a:lnTo>
                    <a:pt x="2082" y="367"/>
                  </a:lnTo>
                  <a:lnTo>
                    <a:pt x="2047" y="322"/>
                  </a:lnTo>
                  <a:lnTo>
                    <a:pt x="2004" y="279"/>
                  </a:lnTo>
                  <a:lnTo>
                    <a:pt x="1950" y="237"/>
                  </a:lnTo>
                  <a:lnTo>
                    <a:pt x="1890" y="200"/>
                  </a:lnTo>
                  <a:lnTo>
                    <a:pt x="1822" y="164"/>
                  </a:lnTo>
                  <a:lnTo>
                    <a:pt x="1747" y="131"/>
                  </a:lnTo>
                  <a:lnTo>
                    <a:pt x="1665" y="102"/>
                  </a:lnTo>
                  <a:lnTo>
                    <a:pt x="1485" y="56"/>
                  </a:lnTo>
                  <a:lnTo>
                    <a:pt x="1287" y="26"/>
                  </a:lnTo>
                  <a:lnTo>
                    <a:pt x="1073" y="16"/>
                  </a:lnTo>
                  <a:lnTo>
                    <a:pt x="860" y="26"/>
                  </a:lnTo>
                  <a:lnTo>
                    <a:pt x="660" y="56"/>
                  </a:lnTo>
                  <a:lnTo>
                    <a:pt x="480" y="102"/>
                  </a:lnTo>
                  <a:lnTo>
                    <a:pt x="399" y="131"/>
                  </a:lnTo>
                  <a:lnTo>
                    <a:pt x="324" y="164"/>
                  </a:lnTo>
                  <a:lnTo>
                    <a:pt x="256" y="199"/>
                  </a:lnTo>
                  <a:lnTo>
                    <a:pt x="195" y="237"/>
                  </a:lnTo>
                  <a:lnTo>
                    <a:pt x="143" y="278"/>
                  </a:lnTo>
                  <a:lnTo>
                    <a:pt x="99" y="321"/>
                  </a:lnTo>
                  <a:lnTo>
                    <a:pt x="63" y="367"/>
                  </a:lnTo>
                  <a:lnTo>
                    <a:pt x="64" y="366"/>
                  </a:lnTo>
                  <a:lnTo>
                    <a:pt x="38" y="415"/>
                  </a:lnTo>
                  <a:lnTo>
                    <a:pt x="38" y="414"/>
                  </a:lnTo>
                  <a:lnTo>
                    <a:pt x="22" y="464"/>
                  </a:lnTo>
                  <a:lnTo>
                    <a:pt x="22" y="462"/>
                  </a:lnTo>
                  <a:lnTo>
                    <a:pt x="16" y="513"/>
                  </a:lnTo>
                  <a:lnTo>
                    <a:pt x="16" y="512"/>
                  </a:lnTo>
                  <a:lnTo>
                    <a:pt x="22" y="56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2" name="Rectangle 112"/>
            <p:cNvSpPr>
              <a:spLocks noChangeArrowheads="1"/>
            </p:cNvSpPr>
            <p:nvPr/>
          </p:nvSpPr>
          <p:spPr bwMode="auto">
            <a:xfrm>
              <a:off x="3818" y="3240"/>
              <a:ext cx="9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P4</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53" name="Freeform 113"/>
            <p:cNvSpPr>
              <a:spLocks/>
            </p:cNvSpPr>
            <p:nvPr/>
          </p:nvSpPr>
          <p:spPr bwMode="auto">
            <a:xfrm>
              <a:off x="3887" y="3856"/>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4" name="Freeform 114"/>
            <p:cNvSpPr>
              <a:spLocks noEditPoints="1"/>
            </p:cNvSpPr>
            <p:nvPr/>
          </p:nvSpPr>
          <p:spPr bwMode="auto">
            <a:xfrm>
              <a:off x="3887" y="3856"/>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2"/>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5" name="Rectangle 115"/>
            <p:cNvSpPr>
              <a:spLocks noChangeArrowheads="1"/>
            </p:cNvSpPr>
            <p:nvPr/>
          </p:nvSpPr>
          <p:spPr bwMode="auto">
            <a:xfrm>
              <a:off x="3912" y="3859"/>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P15</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56" name="Freeform 116"/>
            <p:cNvSpPr>
              <a:spLocks/>
            </p:cNvSpPr>
            <p:nvPr/>
          </p:nvSpPr>
          <p:spPr bwMode="auto">
            <a:xfrm>
              <a:off x="3779" y="3797"/>
              <a:ext cx="138"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7" name="Freeform 117"/>
            <p:cNvSpPr>
              <a:spLocks noEditPoints="1"/>
            </p:cNvSpPr>
            <p:nvPr/>
          </p:nvSpPr>
          <p:spPr bwMode="auto">
            <a:xfrm>
              <a:off x="3779" y="3797"/>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58" name="Rectangle 118"/>
            <p:cNvSpPr>
              <a:spLocks noChangeArrowheads="1"/>
            </p:cNvSpPr>
            <p:nvPr/>
          </p:nvSpPr>
          <p:spPr bwMode="auto">
            <a:xfrm>
              <a:off x="3804" y="3800"/>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P16</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59" name="Freeform 119"/>
            <p:cNvSpPr>
              <a:spLocks/>
            </p:cNvSpPr>
            <p:nvPr/>
          </p:nvSpPr>
          <p:spPr bwMode="auto">
            <a:xfrm>
              <a:off x="3457" y="3492"/>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0" name="Freeform 120"/>
            <p:cNvSpPr>
              <a:spLocks noEditPoints="1"/>
            </p:cNvSpPr>
            <p:nvPr/>
          </p:nvSpPr>
          <p:spPr bwMode="auto">
            <a:xfrm>
              <a:off x="3457" y="3492"/>
              <a:ext cx="137"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1" name="Rectangle 121"/>
            <p:cNvSpPr>
              <a:spLocks noChangeArrowheads="1"/>
            </p:cNvSpPr>
            <p:nvPr/>
          </p:nvSpPr>
          <p:spPr bwMode="auto">
            <a:xfrm>
              <a:off x="3481" y="3495"/>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P26</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62" name="Freeform 122"/>
            <p:cNvSpPr>
              <a:spLocks/>
            </p:cNvSpPr>
            <p:nvPr/>
          </p:nvSpPr>
          <p:spPr bwMode="auto">
            <a:xfrm>
              <a:off x="3506" y="3423"/>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00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3" name="Freeform 123"/>
            <p:cNvSpPr>
              <a:spLocks noEditPoints="1"/>
            </p:cNvSpPr>
            <p:nvPr/>
          </p:nvSpPr>
          <p:spPr bwMode="auto">
            <a:xfrm>
              <a:off x="3505" y="3423"/>
              <a:ext cx="138"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4" name="Rectangle 124"/>
            <p:cNvSpPr>
              <a:spLocks noChangeArrowheads="1"/>
            </p:cNvSpPr>
            <p:nvPr/>
          </p:nvSpPr>
          <p:spPr bwMode="auto">
            <a:xfrm>
              <a:off x="3530" y="3426"/>
              <a:ext cx="126"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P27</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65" name="Freeform 125"/>
            <p:cNvSpPr>
              <a:spLocks/>
            </p:cNvSpPr>
            <p:nvPr/>
          </p:nvSpPr>
          <p:spPr bwMode="auto">
            <a:xfrm>
              <a:off x="3545" y="3355"/>
              <a:ext cx="137"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00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6" name="Freeform 126"/>
            <p:cNvSpPr>
              <a:spLocks noEditPoints="1"/>
            </p:cNvSpPr>
            <p:nvPr/>
          </p:nvSpPr>
          <p:spPr bwMode="auto">
            <a:xfrm>
              <a:off x="3545" y="3354"/>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7" name="Rectangle 127"/>
            <p:cNvSpPr>
              <a:spLocks noChangeArrowheads="1"/>
            </p:cNvSpPr>
            <p:nvPr/>
          </p:nvSpPr>
          <p:spPr bwMode="auto">
            <a:xfrm>
              <a:off x="3569" y="3358"/>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P28</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68" name="Freeform 128"/>
            <p:cNvSpPr>
              <a:spLocks/>
            </p:cNvSpPr>
            <p:nvPr/>
          </p:nvSpPr>
          <p:spPr bwMode="auto">
            <a:xfrm>
              <a:off x="3584" y="3286"/>
              <a:ext cx="137"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69" name="Freeform 129"/>
            <p:cNvSpPr>
              <a:spLocks noEditPoints="1"/>
            </p:cNvSpPr>
            <p:nvPr/>
          </p:nvSpPr>
          <p:spPr bwMode="auto">
            <a:xfrm>
              <a:off x="3583" y="3285"/>
              <a:ext cx="139" cy="68"/>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0" name="Rectangle 130"/>
            <p:cNvSpPr>
              <a:spLocks noChangeArrowheads="1"/>
            </p:cNvSpPr>
            <p:nvPr/>
          </p:nvSpPr>
          <p:spPr bwMode="auto">
            <a:xfrm>
              <a:off x="3608" y="3289"/>
              <a:ext cx="12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P29</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71" name="Freeform 131"/>
            <p:cNvSpPr>
              <a:spLocks/>
            </p:cNvSpPr>
            <p:nvPr/>
          </p:nvSpPr>
          <p:spPr bwMode="auto">
            <a:xfrm>
              <a:off x="3702" y="3149"/>
              <a:ext cx="137" cy="65"/>
            </a:xfrm>
            <a:custGeom>
              <a:avLst/>
              <a:gdLst>
                <a:gd name="T0" fmla="*/ 0 w 2112"/>
                <a:gd name="T1" fmla="*/ 504 h 1008"/>
                <a:gd name="T2" fmla="*/ 1056 w 2112"/>
                <a:gd name="T3" fmla="*/ 0 h 1008"/>
                <a:gd name="T4" fmla="*/ 1056 w 2112"/>
                <a:gd name="T5" fmla="*/ 0 h 1008"/>
                <a:gd name="T6" fmla="*/ 2112 w 2112"/>
                <a:gd name="T7" fmla="*/ 504 h 1008"/>
                <a:gd name="T8" fmla="*/ 2112 w 2112"/>
                <a:gd name="T9" fmla="*/ 504 h 1008"/>
                <a:gd name="T10" fmla="*/ 2112 w 2112"/>
                <a:gd name="T11" fmla="*/ 504 h 1008"/>
                <a:gd name="T12" fmla="*/ 1056 w 2112"/>
                <a:gd name="T13" fmla="*/ 1008 h 1008"/>
                <a:gd name="T14" fmla="*/ 1056 w 2112"/>
                <a:gd name="T15" fmla="*/ 1008 h 1008"/>
                <a:gd name="T16" fmla="*/ 1056 w 2112"/>
                <a:gd name="T17" fmla="*/ 1008 h 1008"/>
                <a:gd name="T18" fmla="*/ 0 w 2112"/>
                <a:gd name="T19" fmla="*/ 504 h 1008"/>
                <a:gd name="T20" fmla="*/ 0 w 2112"/>
                <a:gd name="T21"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08">
                  <a:moveTo>
                    <a:pt x="0" y="504"/>
                  </a:moveTo>
                  <a:cubicBezTo>
                    <a:pt x="0" y="226"/>
                    <a:pt x="473" y="0"/>
                    <a:pt x="1056" y="0"/>
                  </a:cubicBezTo>
                  <a:lnTo>
                    <a:pt x="1056" y="0"/>
                  </a:lnTo>
                  <a:cubicBezTo>
                    <a:pt x="1640" y="0"/>
                    <a:pt x="2112" y="226"/>
                    <a:pt x="2112" y="504"/>
                  </a:cubicBezTo>
                  <a:cubicBezTo>
                    <a:pt x="2112" y="504"/>
                    <a:pt x="2112" y="504"/>
                    <a:pt x="2112" y="504"/>
                  </a:cubicBezTo>
                  <a:lnTo>
                    <a:pt x="2112" y="504"/>
                  </a:lnTo>
                  <a:cubicBezTo>
                    <a:pt x="2112" y="783"/>
                    <a:pt x="1640" y="1008"/>
                    <a:pt x="1056" y="1008"/>
                  </a:cubicBezTo>
                  <a:cubicBezTo>
                    <a:pt x="1056" y="1008"/>
                    <a:pt x="1056" y="1008"/>
                    <a:pt x="1056" y="1008"/>
                  </a:cubicBezTo>
                  <a:lnTo>
                    <a:pt x="1056" y="1008"/>
                  </a:lnTo>
                  <a:cubicBezTo>
                    <a:pt x="473" y="1008"/>
                    <a:pt x="0" y="783"/>
                    <a:pt x="0" y="504"/>
                  </a:cubicBezTo>
                  <a:cubicBezTo>
                    <a:pt x="0" y="504"/>
                    <a:pt x="0" y="504"/>
                    <a:pt x="0" y="504"/>
                  </a:cubicBezTo>
                  <a:close/>
                </a:path>
              </a:pathLst>
            </a:custGeom>
            <a:solidFill>
              <a:srgbClr val="00FF9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2" name="Freeform 132"/>
            <p:cNvSpPr>
              <a:spLocks noEditPoints="1"/>
            </p:cNvSpPr>
            <p:nvPr/>
          </p:nvSpPr>
          <p:spPr bwMode="auto">
            <a:xfrm>
              <a:off x="3701" y="3148"/>
              <a:ext cx="138" cy="67"/>
            </a:xfrm>
            <a:custGeom>
              <a:avLst/>
              <a:gdLst>
                <a:gd name="T0" fmla="*/ 5 w 2128"/>
                <a:gd name="T1" fmla="*/ 461 h 1024"/>
                <a:gd name="T2" fmla="*/ 22 w 2128"/>
                <a:gd name="T3" fmla="*/ 408 h 1024"/>
                <a:gd name="T4" fmla="*/ 85 w 2128"/>
                <a:gd name="T5" fmla="*/ 312 h 1024"/>
                <a:gd name="T6" fmla="*/ 245 w 2128"/>
                <a:gd name="T7" fmla="*/ 186 h 1024"/>
                <a:gd name="T8" fmla="*/ 472 w 2128"/>
                <a:gd name="T9" fmla="*/ 87 h 1024"/>
                <a:gd name="T10" fmla="*/ 1064 w 2128"/>
                <a:gd name="T11" fmla="*/ 0 h 1024"/>
                <a:gd name="T12" fmla="*/ 1657 w 2128"/>
                <a:gd name="T13" fmla="*/ 87 h 1024"/>
                <a:gd name="T14" fmla="*/ 1883 w 2128"/>
                <a:gd name="T15" fmla="*/ 185 h 1024"/>
                <a:gd name="T16" fmla="*/ 2043 w 2128"/>
                <a:gd name="T17" fmla="*/ 311 h 1024"/>
                <a:gd name="T18" fmla="*/ 2107 w 2128"/>
                <a:gd name="T19" fmla="*/ 408 h 1024"/>
                <a:gd name="T20" fmla="*/ 2123 w 2128"/>
                <a:gd name="T21" fmla="*/ 461 h 1024"/>
                <a:gd name="T22" fmla="*/ 2123 w 2128"/>
                <a:gd name="T23" fmla="*/ 565 h 1024"/>
                <a:gd name="T24" fmla="*/ 2107 w 2128"/>
                <a:gd name="T25" fmla="*/ 618 h 1024"/>
                <a:gd name="T26" fmla="*/ 2044 w 2128"/>
                <a:gd name="T27" fmla="*/ 713 h 1024"/>
                <a:gd name="T28" fmla="*/ 1884 w 2128"/>
                <a:gd name="T29" fmla="*/ 840 h 1024"/>
                <a:gd name="T30" fmla="*/ 1658 w 2128"/>
                <a:gd name="T31" fmla="*/ 938 h 1024"/>
                <a:gd name="T32" fmla="*/ 1065 w 2128"/>
                <a:gd name="T33" fmla="*/ 1024 h 1024"/>
                <a:gd name="T34" fmla="*/ 472 w 2128"/>
                <a:gd name="T35" fmla="*/ 938 h 1024"/>
                <a:gd name="T36" fmla="*/ 246 w 2128"/>
                <a:gd name="T37" fmla="*/ 841 h 1024"/>
                <a:gd name="T38" fmla="*/ 86 w 2128"/>
                <a:gd name="T39" fmla="*/ 714 h 1024"/>
                <a:gd name="T40" fmla="*/ 22 w 2128"/>
                <a:gd name="T41" fmla="*/ 618 h 1024"/>
                <a:gd name="T42" fmla="*/ 5 w 2128"/>
                <a:gd name="T43" fmla="*/ 565 h 1024"/>
                <a:gd name="T44" fmla="*/ 21 w 2128"/>
                <a:gd name="T45" fmla="*/ 562 h 1024"/>
                <a:gd name="T46" fmla="*/ 63 w 2128"/>
                <a:gd name="T47" fmla="*/ 659 h 1024"/>
                <a:gd name="T48" fmla="*/ 140 w 2128"/>
                <a:gd name="T49" fmla="*/ 747 h 1024"/>
                <a:gd name="T50" fmla="*/ 321 w 2128"/>
                <a:gd name="T51" fmla="*/ 862 h 1024"/>
                <a:gd name="T52" fmla="*/ 655 w 2128"/>
                <a:gd name="T53" fmla="*/ 969 h 1024"/>
                <a:gd name="T54" fmla="*/ 1276 w 2128"/>
                <a:gd name="T55" fmla="*/ 999 h 1024"/>
                <a:gd name="T56" fmla="*/ 1733 w 2128"/>
                <a:gd name="T57" fmla="*/ 894 h 1024"/>
                <a:gd name="T58" fmla="*/ 1936 w 2128"/>
                <a:gd name="T59" fmla="*/ 788 h 1024"/>
                <a:gd name="T60" fmla="*/ 2067 w 2128"/>
                <a:gd name="T61" fmla="*/ 658 h 1024"/>
                <a:gd name="T62" fmla="*/ 2092 w 2128"/>
                <a:gd name="T63" fmla="*/ 612 h 1024"/>
                <a:gd name="T64" fmla="*/ 2112 w 2128"/>
                <a:gd name="T65" fmla="*/ 512 h 1024"/>
                <a:gd name="T66" fmla="*/ 2108 w 2128"/>
                <a:gd name="T67" fmla="*/ 464 h 1024"/>
                <a:gd name="T68" fmla="*/ 2066 w 2128"/>
                <a:gd name="T69" fmla="*/ 366 h 1024"/>
                <a:gd name="T70" fmla="*/ 1988 w 2128"/>
                <a:gd name="T71" fmla="*/ 279 h 1024"/>
                <a:gd name="T72" fmla="*/ 1808 w 2128"/>
                <a:gd name="T73" fmla="*/ 164 h 1024"/>
                <a:gd name="T74" fmla="*/ 1474 w 2128"/>
                <a:gd name="T75" fmla="*/ 56 h 1024"/>
                <a:gd name="T76" fmla="*/ 853 w 2128"/>
                <a:gd name="T77" fmla="*/ 26 h 1024"/>
                <a:gd name="T78" fmla="*/ 396 w 2128"/>
                <a:gd name="T79" fmla="*/ 131 h 1024"/>
                <a:gd name="T80" fmla="*/ 193 w 2128"/>
                <a:gd name="T81" fmla="*/ 237 h 1024"/>
                <a:gd name="T82" fmla="*/ 62 w 2128"/>
                <a:gd name="T83" fmla="*/ 367 h 1024"/>
                <a:gd name="T84" fmla="*/ 37 w 2128"/>
                <a:gd name="T85" fmla="*/ 414 h 1024"/>
                <a:gd name="T86" fmla="*/ 16 w 2128"/>
                <a:gd name="T87" fmla="*/ 513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24">
                  <a:moveTo>
                    <a:pt x="0" y="513"/>
                  </a:moveTo>
                  <a:cubicBezTo>
                    <a:pt x="0" y="513"/>
                    <a:pt x="0" y="512"/>
                    <a:pt x="0" y="512"/>
                  </a:cubicBezTo>
                  <a:lnTo>
                    <a:pt x="5" y="461"/>
                  </a:lnTo>
                  <a:cubicBezTo>
                    <a:pt x="6" y="460"/>
                    <a:pt x="6" y="460"/>
                    <a:pt x="6" y="459"/>
                  </a:cubicBezTo>
                  <a:lnTo>
                    <a:pt x="22" y="409"/>
                  </a:lnTo>
                  <a:cubicBezTo>
                    <a:pt x="22" y="409"/>
                    <a:pt x="22" y="408"/>
                    <a:pt x="22" y="408"/>
                  </a:cubicBezTo>
                  <a:lnTo>
                    <a:pt x="48" y="359"/>
                  </a:lnTo>
                  <a:cubicBezTo>
                    <a:pt x="49" y="358"/>
                    <a:pt x="49" y="358"/>
                    <a:pt x="49" y="358"/>
                  </a:cubicBezTo>
                  <a:lnTo>
                    <a:pt x="85" y="312"/>
                  </a:lnTo>
                  <a:lnTo>
                    <a:pt x="130" y="267"/>
                  </a:lnTo>
                  <a:lnTo>
                    <a:pt x="183" y="224"/>
                  </a:lnTo>
                  <a:lnTo>
                    <a:pt x="245" y="186"/>
                  </a:lnTo>
                  <a:lnTo>
                    <a:pt x="314" y="149"/>
                  </a:lnTo>
                  <a:lnTo>
                    <a:pt x="389" y="116"/>
                  </a:lnTo>
                  <a:lnTo>
                    <a:pt x="472" y="87"/>
                  </a:lnTo>
                  <a:lnTo>
                    <a:pt x="651" y="41"/>
                  </a:lnTo>
                  <a:lnTo>
                    <a:pt x="850" y="11"/>
                  </a:lnTo>
                  <a:lnTo>
                    <a:pt x="1064" y="0"/>
                  </a:lnTo>
                  <a:lnTo>
                    <a:pt x="1278" y="10"/>
                  </a:lnTo>
                  <a:lnTo>
                    <a:pt x="1477" y="41"/>
                  </a:lnTo>
                  <a:lnTo>
                    <a:pt x="1657" y="87"/>
                  </a:lnTo>
                  <a:lnTo>
                    <a:pt x="1739" y="116"/>
                  </a:lnTo>
                  <a:lnTo>
                    <a:pt x="1815" y="149"/>
                  </a:lnTo>
                  <a:lnTo>
                    <a:pt x="1883" y="185"/>
                  </a:lnTo>
                  <a:lnTo>
                    <a:pt x="1945" y="224"/>
                  </a:lnTo>
                  <a:lnTo>
                    <a:pt x="1998" y="266"/>
                  </a:lnTo>
                  <a:lnTo>
                    <a:pt x="2043" y="311"/>
                  </a:lnTo>
                  <a:lnTo>
                    <a:pt x="2080" y="358"/>
                  </a:lnTo>
                  <a:cubicBezTo>
                    <a:pt x="2080" y="358"/>
                    <a:pt x="2080" y="358"/>
                    <a:pt x="2081" y="359"/>
                  </a:cubicBezTo>
                  <a:lnTo>
                    <a:pt x="2107" y="408"/>
                  </a:lnTo>
                  <a:cubicBezTo>
                    <a:pt x="2107" y="408"/>
                    <a:pt x="2107" y="409"/>
                    <a:pt x="2107" y="409"/>
                  </a:cubicBezTo>
                  <a:lnTo>
                    <a:pt x="2123" y="459"/>
                  </a:lnTo>
                  <a:cubicBezTo>
                    <a:pt x="2123" y="460"/>
                    <a:pt x="2123" y="460"/>
                    <a:pt x="2123" y="461"/>
                  </a:cubicBezTo>
                  <a:lnTo>
                    <a:pt x="2128" y="512"/>
                  </a:lnTo>
                  <a:cubicBezTo>
                    <a:pt x="2128" y="512"/>
                    <a:pt x="2128" y="513"/>
                    <a:pt x="2128" y="513"/>
                  </a:cubicBezTo>
                  <a:lnTo>
                    <a:pt x="2123" y="565"/>
                  </a:lnTo>
                  <a:cubicBezTo>
                    <a:pt x="2123" y="566"/>
                    <a:pt x="2123" y="566"/>
                    <a:pt x="2123" y="567"/>
                  </a:cubicBezTo>
                  <a:lnTo>
                    <a:pt x="2107" y="617"/>
                  </a:lnTo>
                  <a:cubicBezTo>
                    <a:pt x="2107" y="617"/>
                    <a:pt x="2107" y="618"/>
                    <a:pt x="2107" y="618"/>
                  </a:cubicBezTo>
                  <a:lnTo>
                    <a:pt x="2081" y="666"/>
                  </a:lnTo>
                  <a:cubicBezTo>
                    <a:pt x="2080" y="667"/>
                    <a:pt x="2080" y="667"/>
                    <a:pt x="2080" y="667"/>
                  </a:cubicBezTo>
                  <a:lnTo>
                    <a:pt x="2044" y="713"/>
                  </a:lnTo>
                  <a:lnTo>
                    <a:pt x="1999" y="759"/>
                  </a:lnTo>
                  <a:lnTo>
                    <a:pt x="1945" y="801"/>
                  </a:lnTo>
                  <a:lnTo>
                    <a:pt x="1884" y="840"/>
                  </a:lnTo>
                  <a:lnTo>
                    <a:pt x="1815" y="877"/>
                  </a:lnTo>
                  <a:lnTo>
                    <a:pt x="1740" y="909"/>
                  </a:lnTo>
                  <a:lnTo>
                    <a:pt x="1658" y="938"/>
                  </a:lnTo>
                  <a:lnTo>
                    <a:pt x="1477" y="984"/>
                  </a:lnTo>
                  <a:lnTo>
                    <a:pt x="1279" y="1014"/>
                  </a:lnTo>
                  <a:lnTo>
                    <a:pt x="1065" y="1024"/>
                  </a:lnTo>
                  <a:lnTo>
                    <a:pt x="851" y="1014"/>
                  </a:lnTo>
                  <a:lnTo>
                    <a:pt x="652" y="984"/>
                  </a:lnTo>
                  <a:lnTo>
                    <a:pt x="472" y="938"/>
                  </a:lnTo>
                  <a:lnTo>
                    <a:pt x="390" y="909"/>
                  </a:lnTo>
                  <a:lnTo>
                    <a:pt x="314" y="877"/>
                  </a:lnTo>
                  <a:lnTo>
                    <a:pt x="246" y="841"/>
                  </a:lnTo>
                  <a:lnTo>
                    <a:pt x="184" y="801"/>
                  </a:lnTo>
                  <a:lnTo>
                    <a:pt x="131" y="760"/>
                  </a:lnTo>
                  <a:lnTo>
                    <a:pt x="86" y="714"/>
                  </a:lnTo>
                  <a:lnTo>
                    <a:pt x="49" y="667"/>
                  </a:lnTo>
                  <a:cubicBezTo>
                    <a:pt x="49" y="667"/>
                    <a:pt x="49" y="667"/>
                    <a:pt x="48" y="666"/>
                  </a:cubicBezTo>
                  <a:lnTo>
                    <a:pt x="22" y="618"/>
                  </a:lnTo>
                  <a:cubicBezTo>
                    <a:pt x="22" y="618"/>
                    <a:pt x="22" y="617"/>
                    <a:pt x="22" y="617"/>
                  </a:cubicBezTo>
                  <a:lnTo>
                    <a:pt x="6" y="567"/>
                  </a:lnTo>
                  <a:cubicBezTo>
                    <a:pt x="6" y="566"/>
                    <a:pt x="6" y="566"/>
                    <a:pt x="5" y="565"/>
                  </a:cubicBezTo>
                  <a:lnTo>
                    <a:pt x="0" y="513"/>
                  </a:lnTo>
                  <a:close/>
                  <a:moveTo>
                    <a:pt x="21" y="564"/>
                  </a:moveTo>
                  <a:lnTo>
                    <a:pt x="21" y="562"/>
                  </a:lnTo>
                  <a:lnTo>
                    <a:pt x="37" y="612"/>
                  </a:lnTo>
                  <a:lnTo>
                    <a:pt x="37" y="611"/>
                  </a:lnTo>
                  <a:lnTo>
                    <a:pt x="63" y="659"/>
                  </a:lnTo>
                  <a:lnTo>
                    <a:pt x="62" y="658"/>
                  </a:lnTo>
                  <a:lnTo>
                    <a:pt x="97" y="703"/>
                  </a:lnTo>
                  <a:lnTo>
                    <a:pt x="140" y="747"/>
                  </a:lnTo>
                  <a:lnTo>
                    <a:pt x="193" y="788"/>
                  </a:lnTo>
                  <a:lnTo>
                    <a:pt x="253" y="826"/>
                  </a:lnTo>
                  <a:lnTo>
                    <a:pt x="321" y="862"/>
                  </a:lnTo>
                  <a:lnTo>
                    <a:pt x="395" y="894"/>
                  </a:lnTo>
                  <a:lnTo>
                    <a:pt x="476" y="923"/>
                  </a:lnTo>
                  <a:lnTo>
                    <a:pt x="655" y="969"/>
                  </a:lnTo>
                  <a:lnTo>
                    <a:pt x="852" y="998"/>
                  </a:lnTo>
                  <a:lnTo>
                    <a:pt x="1064" y="1008"/>
                  </a:lnTo>
                  <a:lnTo>
                    <a:pt x="1276" y="999"/>
                  </a:lnTo>
                  <a:lnTo>
                    <a:pt x="1473" y="969"/>
                  </a:lnTo>
                  <a:lnTo>
                    <a:pt x="1653" y="923"/>
                  </a:lnTo>
                  <a:lnTo>
                    <a:pt x="1733" y="894"/>
                  </a:lnTo>
                  <a:lnTo>
                    <a:pt x="1808" y="862"/>
                  </a:lnTo>
                  <a:lnTo>
                    <a:pt x="1875" y="827"/>
                  </a:lnTo>
                  <a:lnTo>
                    <a:pt x="1936" y="788"/>
                  </a:lnTo>
                  <a:lnTo>
                    <a:pt x="1988" y="748"/>
                  </a:lnTo>
                  <a:lnTo>
                    <a:pt x="2031" y="704"/>
                  </a:lnTo>
                  <a:lnTo>
                    <a:pt x="2067" y="658"/>
                  </a:lnTo>
                  <a:lnTo>
                    <a:pt x="2066" y="659"/>
                  </a:lnTo>
                  <a:lnTo>
                    <a:pt x="2092" y="611"/>
                  </a:lnTo>
                  <a:lnTo>
                    <a:pt x="2092" y="612"/>
                  </a:lnTo>
                  <a:lnTo>
                    <a:pt x="2108" y="562"/>
                  </a:lnTo>
                  <a:lnTo>
                    <a:pt x="2107" y="564"/>
                  </a:lnTo>
                  <a:lnTo>
                    <a:pt x="2112" y="512"/>
                  </a:lnTo>
                  <a:lnTo>
                    <a:pt x="2112" y="513"/>
                  </a:lnTo>
                  <a:lnTo>
                    <a:pt x="2107" y="462"/>
                  </a:lnTo>
                  <a:lnTo>
                    <a:pt x="2108" y="464"/>
                  </a:lnTo>
                  <a:lnTo>
                    <a:pt x="2092" y="414"/>
                  </a:lnTo>
                  <a:lnTo>
                    <a:pt x="2092" y="415"/>
                  </a:lnTo>
                  <a:lnTo>
                    <a:pt x="2066" y="366"/>
                  </a:lnTo>
                  <a:lnTo>
                    <a:pt x="2067" y="367"/>
                  </a:lnTo>
                  <a:lnTo>
                    <a:pt x="2032" y="322"/>
                  </a:lnTo>
                  <a:lnTo>
                    <a:pt x="1988" y="279"/>
                  </a:lnTo>
                  <a:lnTo>
                    <a:pt x="1936" y="237"/>
                  </a:lnTo>
                  <a:lnTo>
                    <a:pt x="1876" y="200"/>
                  </a:lnTo>
                  <a:lnTo>
                    <a:pt x="1808" y="164"/>
                  </a:lnTo>
                  <a:lnTo>
                    <a:pt x="1734" y="131"/>
                  </a:lnTo>
                  <a:lnTo>
                    <a:pt x="1653" y="102"/>
                  </a:lnTo>
                  <a:lnTo>
                    <a:pt x="1474" y="56"/>
                  </a:lnTo>
                  <a:lnTo>
                    <a:pt x="1277" y="26"/>
                  </a:lnTo>
                  <a:lnTo>
                    <a:pt x="1065" y="16"/>
                  </a:lnTo>
                  <a:lnTo>
                    <a:pt x="853" y="26"/>
                  </a:lnTo>
                  <a:lnTo>
                    <a:pt x="655" y="56"/>
                  </a:lnTo>
                  <a:lnTo>
                    <a:pt x="477" y="102"/>
                  </a:lnTo>
                  <a:lnTo>
                    <a:pt x="396" y="131"/>
                  </a:lnTo>
                  <a:lnTo>
                    <a:pt x="321" y="164"/>
                  </a:lnTo>
                  <a:lnTo>
                    <a:pt x="254" y="199"/>
                  </a:lnTo>
                  <a:lnTo>
                    <a:pt x="193" y="237"/>
                  </a:lnTo>
                  <a:lnTo>
                    <a:pt x="141" y="278"/>
                  </a:lnTo>
                  <a:lnTo>
                    <a:pt x="98" y="321"/>
                  </a:lnTo>
                  <a:lnTo>
                    <a:pt x="62" y="367"/>
                  </a:lnTo>
                  <a:lnTo>
                    <a:pt x="63" y="366"/>
                  </a:lnTo>
                  <a:lnTo>
                    <a:pt x="37" y="415"/>
                  </a:lnTo>
                  <a:lnTo>
                    <a:pt x="37" y="414"/>
                  </a:lnTo>
                  <a:lnTo>
                    <a:pt x="21" y="464"/>
                  </a:lnTo>
                  <a:lnTo>
                    <a:pt x="21" y="462"/>
                  </a:lnTo>
                  <a:lnTo>
                    <a:pt x="16" y="513"/>
                  </a:lnTo>
                  <a:lnTo>
                    <a:pt x="16" y="512"/>
                  </a:lnTo>
                  <a:lnTo>
                    <a:pt x="21" y="56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3" name="Rectangle 133"/>
            <p:cNvSpPr>
              <a:spLocks noChangeArrowheads="1"/>
            </p:cNvSpPr>
            <p:nvPr/>
          </p:nvSpPr>
          <p:spPr bwMode="auto">
            <a:xfrm>
              <a:off x="3726" y="3151"/>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P30</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74" name="Freeform 134"/>
            <p:cNvSpPr>
              <a:spLocks/>
            </p:cNvSpPr>
            <p:nvPr/>
          </p:nvSpPr>
          <p:spPr bwMode="auto">
            <a:xfrm>
              <a:off x="3369" y="3866"/>
              <a:ext cx="137"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5" name="Freeform 135"/>
            <p:cNvSpPr>
              <a:spLocks noEditPoints="1"/>
            </p:cNvSpPr>
            <p:nvPr/>
          </p:nvSpPr>
          <p:spPr bwMode="auto">
            <a:xfrm>
              <a:off x="3368" y="3865"/>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2"/>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6" name="Rectangle 136"/>
            <p:cNvSpPr>
              <a:spLocks noChangeArrowheads="1"/>
            </p:cNvSpPr>
            <p:nvPr/>
          </p:nvSpPr>
          <p:spPr bwMode="auto">
            <a:xfrm>
              <a:off x="3393" y="3869"/>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77" name="Freeform 137"/>
            <p:cNvSpPr>
              <a:spLocks/>
            </p:cNvSpPr>
            <p:nvPr/>
          </p:nvSpPr>
          <p:spPr bwMode="auto">
            <a:xfrm>
              <a:off x="3300" y="3797"/>
              <a:ext cx="137" cy="67"/>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8" name="Freeform 138"/>
            <p:cNvSpPr>
              <a:spLocks noEditPoints="1"/>
            </p:cNvSpPr>
            <p:nvPr/>
          </p:nvSpPr>
          <p:spPr bwMode="auto">
            <a:xfrm>
              <a:off x="3299" y="3797"/>
              <a:ext cx="139" cy="67"/>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79" name="Rectangle 139"/>
            <p:cNvSpPr>
              <a:spLocks noChangeArrowheads="1"/>
            </p:cNvSpPr>
            <p:nvPr/>
          </p:nvSpPr>
          <p:spPr bwMode="auto">
            <a:xfrm>
              <a:off x="3324" y="3800"/>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80" name="Freeform 140"/>
            <p:cNvSpPr>
              <a:spLocks/>
            </p:cNvSpPr>
            <p:nvPr/>
          </p:nvSpPr>
          <p:spPr bwMode="auto">
            <a:xfrm>
              <a:off x="3290" y="3719"/>
              <a:ext cx="137" cy="66"/>
            </a:xfrm>
            <a:custGeom>
              <a:avLst/>
              <a:gdLst>
                <a:gd name="T0" fmla="*/ 0 w 2112"/>
                <a:gd name="T1" fmla="*/ 504 h 1008"/>
                <a:gd name="T2" fmla="*/ 1056 w 2112"/>
                <a:gd name="T3" fmla="*/ 0 h 1008"/>
                <a:gd name="T4" fmla="*/ 1056 w 2112"/>
                <a:gd name="T5" fmla="*/ 0 h 1008"/>
                <a:gd name="T6" fmla="*/ 2112 w 2112"/>
                <a:gd name="T7" fmla="*/ 504 h 1008"/>
                <a:gd name="T8" fmla="*/ 2112 w 2112"/>
                <a:gd name="T9" fmla="*/ 504 h 1008"/>
                <a:gd name="T10" fmla="*/ 2112 w 2112"/>
                <a:gd name="T11" fmla="*/ 504 h 1008"/>
                <a:gd name="T12" fmla="*/ 1056 w 2112"/>
                <a:gd name="T13" fmla="*/ 1008 h 1008"/>
                <a:gd name="T14" fmla="*/ 1056 w 2112"/>
                <a:gd name="T15" fmla="*/ 1008 h 1008"/>
                <a:gd name="T16" fmla="*/ 1056 w 2112"/>
                <a:gd name="T17" fmla="*/ 1008 h 1008"/>
                <a:gd name="T18" fmla="*/ 0 w 2112"/>
                <a:gd name="T19" fmla="*/ 504 h 1008"/>
                <a:gd name="T20" fmla="*/ 0 w 2112"/>
                <a:gd name="T21" fmla="*/ 504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08">
                  <a:moveTo>
                    <a:pt x="0" y="504"/>
                  </a:moveTo>
                  <a:cubicBezTo>
                    <a:pt x="0" y="226"/>
                    <a:pt x="473" y="0"/>
                    <a:pt x="1056" y="0"/>
                  </a:cubicBezTo>
                  <a:lnTo>
                    <a:pt x="1056" y="0"/>
                  </a:lnTo>
                  <a:cubicBezTo>
                    <a:pt x="1640" y="0"/>
                    <a:pt x="2112" y="226"/>
                    <a:pt x="2112" y="504"/>
                  </a:cubicBezTo>
                  <a:cubicBezTo>
                    <a:pt x="2112" y="504"/>
                    <a:pt x="2112" y="504"/>
                    <a:pt x="2112" y="504"/>
                  </a:cubicBezTo>
                  <a:lnTo>
                    <a:pt x="2112" y="504"/>
                  </a:lnTo>
                  <a:cubicBezTo>
                    <a:pt x="2112" y="783"/>
                    <a:pt x="1640" y="1008"/>
                    <a:pt x="1056" y="1008"/>
                  </a:cubicBezTo>
                  <a:cubicBezTo>
                    <a:pt x="1056" y="1008"/>
                    <a:pt x="1056" y="1008"/>
                    <a:pt x="1056" y="1008"/>
                  </a:cubicBezTo>
                  <a:lnTo>
                    <a:pt x="1056" y="1008"/>
                  </a:lnTo>
                  <a:cubicBezTo>
                    <a:pt x="473" y="1008"/>
                    <a:pt x="0" y="783"/>
                    <a:pt x="0" y="504"/>
                  </a:cubicBezTo>
                  <a:cubicBezTo>
                    <a:pt x="0" y="504"/>
                    <a:pt x="0" y="504"/>
                    <a:pt x="0" y="504"/>
                  </a:cubicBezTo>
                  <a:close/>
                </a:path>
              </a:pathLst>
            </a:custGeom>
            <a:solidFill>
              <a:srgbClr val="00FF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1" name="Freeform 141"/>
            <p:cNvSpPr>
              <a:spLocks noEditPoints="1"/>
            </p:cNvSpPr>
            <p:nvPr/>
          </p:nvSpPr>
          <p:spPr bwMode="auto">
            <a:xfrm>
              <a:off x="3290" y="3718"/>
              <a:ext cx="138" cy="67"/>
            </a:xfrm>
            <a:custGeom>
              <a:avLst/>
              <a:gdLst>
                <a:gd name="T0" fmla="*/ 5 w 2128"/>
                <a:gd name="T1" fmla="*/ 461 h 1024"/>
                <a:gd name="T2" fmla="*/ 22 w 2128"/>
                <a:gd name="T3" fmla="*/ 408 h 1024"/>
                <a:gd name="T4" fmla="*/ 85 w 2128"/>
                <a:gd name="T5" fmla="*/ 312 h 1024"/>
                <a:gd name="T6" fmla="*/ 245 w 2128"/>
                <a:gd name="T7" fmla="*/ 186 h 1024"/>
                <a:gd name="T8" fmla="*/ 472 w 2128"/>
                <a:gd name="T9" fmla="*/ 87 h 1024"/>
                <a:gd name="T10" fmla="*/ 1064 w 2128"/>
                <a:gd name="T11" fmla="*/ 0 h 1024"/>
                <a:gd name="T12" fmla="*/ 1657 w 2128"/>
                <a:gd name="T13" fmla="*/ 87 h 1024"/>
                <a:gd name="T14" fmla="*/ 1883 w 2128"/>
                <a:gd name="T15" fmla="*/ 185 h 1024"/>
                <a:gd name="T16" fmla="*/ 2043 w 2128"/>
                <a:gd name="T17" fmla="*/ 311 h 1024"/>
                <a:gd name="T18" fmla="*/ 2107 w 2128"/>
                <a:gd name="T19" fmla="*/ 408 h 1024"/>
                <a:gd name="T20" fmla="*/ 2123 w 2128"/>
                <a:gd name="T21" fmla="*/ 461 h 1024"/>
                <a:gd name="T22" fmla="*/ 2123 w 2128"/>
                <a:gd name="T23" fmla="*/ 565 h 1024"/>
                <a:gd name="T24" fmla="*/ 2107 w 2128"/>
                <a:gd name="T25" fmla="*/ 618 h 1024"/>
                <a:gd name="T26" fmla="*/ 2044 w 2128"/>
                <a:gd name="T27" fmla="*/ 713 h 1024"/>
                <a:gd name="T28" fmla="*/ 1884 w 2128"/>
                <a:gd name="T29" fmla="*/ 840 h 1024"/>
                <a:gd name="T30" fmla="*/ 1658 w 2128"/>
                <a:gd name="T31" fmla="*/ 938 h 1024"/>
                <a:gd name="T32" fmla="*/ 1065 w 2128"/>
                <a:gd name="T33" fmla="*/ 1024 h 1024"/>
                <a:gd name="T34" fmla="*/ 472 w 2128"/>
                <a:gd name="T35" fmla="*/ 938 h 1024"/>
                <a:gd name="T36" fmla="*/ 246 w 2128"/>
                <a:gd name="T37" fmla="*/ 841 h 1024"/>
                <a:gd name="T38" fmla="*/ 86 w 2128"/>
                <a:gd name="T39" fmla="*/ 714 h 1024"/>
                <a:gd name="T40" fmla="*/ 22 w 2128"/>
                <a:gd name="T41" fmla="*/ 618 h 1024"/>
                <a:gd name="T42" fmla="*/ 5 w 2128"/>
                <a:gd name="T43" fmla="*/ 565 h 1024"/>
                <a:gd name="T44" fmla="*/ 21 w 2128"/>
                <a:gd name="T45" fmla="*/ 562 h 1024"/>
                <a:gd name="T46" fmla="*/ 63 w 2128"/>
                <a:gd name="T47" fmla="*/ 659 h 1024"/>
                <a:gd name="T48" fmla="*/ 140 w 2128"/>
                <a:gd name="T49" fmla="*/ 747 h 1024"/>
                <a:gd name="T50" fmla="*/ 321 w 2128"/>
                <a:gd name="T51" fmla="*/ 862 h 1024"/>
                <a:gd name="T52" fmla="*/ 655 w 2128"/>
                <a:gd name="T53" fmla="*/ 969 h 1024"/>
                <a:gd name="T54" fmla="*/ 1276 w 2128"/>
                <a:gd name="T55" fmla="*/ 999 h 1024"/>
                <a:gd name="T56" fmla="*/ 1733 w 2128"/>
                <a:gd name="T57" fmla="*/ 894 h 1024"/>
                <a:gd name="T58" fmla="*/ 1936 w 2128"/>
                <a:gd name="T59" fmla="*/ 788 h 1024"/>
                <a:gd name="T60" fmla="*/ 2067 w 2128"/>
                <a:gd name="T61" fmla="*/ 658 h 1024"/>
                <a:gd name="T62" fmla="*/ 2092 w 2128"/>
                <a:gd name="T63" fmla="*/ 612 h 1024"/>
                <a:gd name="T64" fmla="*/ 2112 w 2128"/>
                <a:gd name="T65" fmla="*/ 512 h 1024"/>
                <a:gd name="T66" fmla="*/ 2108 w 2128"/>
                <a:gd name="T67" fmla="*/ 464 h 1024"/>
                <a:gd name="T68" fmla="*/ 2066 w 2128"/>
                <a:gd name="T69" fmla="*/ 366 h 1024"/>
                <a:gd name="T70" fmla="*/ 1988 w 2128"/>
                <a:gd name="T71" fmla="*/ 279 h 1024"/>
                <a:gd name="T72" fmla="*/ 1808 w 2128"/>
                <a:gd name="T73" fmla="*/ 164 h 1024"/>
                <a:gd name="T74" fmla="*/ 1474 w 2128"/>
                <a:gd name="T75" fmla="*/ 56 h 1024"/>
                <a:gd name="T76" fmla="*/ 853 w 2128"/>
                <a:gd name="T77" fmla="*/ 26 h 1024"/>
                <a:gd name="T78" fmla="*/ 396 w 2128"/>
                <a:gd name="T79" fmla="*/ 131 h 1024"/>
                <a:gd name="T80" fmla="*/ 193 w 2128"/>
                <a:gd name="T81" fmla="*/ 237 h 1024"/>
                <a:gd name="T82" fmla="*/ 62 w 2128"/>
                <a:gd name="T83" fmla="*/ 367 h 1024"/>
                <a:gd name="T84" fmla="*/ 37 w 2128"/>
                <a:gd name="T85" fmla="*/ 414 h 1024"/>
                <a:gd name="T86" fmla="*/ 16 w 2128"/>
                <a:gd name="T87" fmla="*/ 513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24">
                  <a:moveTo>
                    <a:pt x="0" y="513"/>
                  </a:moveTo>
                  <a:cubicBezTo>
                    <a:pt x="0" y="513"/>
                    <a:pt x="0" y="512"/>
                    <a:pt x="0" y="512"/>
                  </a:cubicBezTo>
                  <a:lnTo>
                    <a:pt x="5" y="461"/>
                  </a:lnTo>
                  <a:cubicBezTo>
                    <a:pt x="6" y="460"/>
                    <a:pt x="6" y="460"/>
                    <a:pt x="6" y="459"/>
                  </a:cubicBezTo>
                  <a:lnTo>
                    <a:pt x="22" y="409"/>
                  </a:lnTo>
                  <a:cubicBezTo>
                    <a:pt x="22" y="409"/>
                    <a:pt x="22" y="408"/>
                    <a:pt x="22" y="408"/>
                  </a:cubicBezTo>
                  <a:lnTo>
                    <a:pt x="48" y="359"/>
                  </a:lnTo>
                  <a:cubicBezTo>
                    <a:pt x="49" y="358"/>
                    <a:pt x="49" y="358"/>
                    <a:pt x="49" y="358"/>
                  </a:cubicBezTo>
                  <a:lnTo>
                    <a:pt x="85" y="312"/>
                  </a:lnTo>
                  <a:lnTo>
                    <a:pt x="130" y="267"/>
                  </a:lnTo>
                  <a:lnTo>
                    <a:pt x="183" y="224"/>
                  </a:lnTo>
                  <a:lnTo>
                    <a:pt x="245" y="186"/>
                  </a:lnTo>
                  <a:lnTo>
                    <a:pt x="314" y="149"/>
                  </a:lnTo>
                  <a:lnTo>
                    <a:pt x="389" y="116"/>
                  </a:lnTo>
                  <a:lnTo>
                    <a:pt x="472" y="87"/>
                  </a:lnTo>
                  <a:lnTo>
                    <a:pt x="651" y="41"/>
                  </a:lnTo>
                  <a:lnTo>
                    <a:pt x="850" y="11"/>
                  </a:lnTo>
                  <a:lnTo>
                    <a:pt x="1064" y="0"/>
                  </a:lnTo>
                  <a:lnTo>
                    <a:pt x="1278" y="10"/>
                  </a:lnTo>
                  <a:lnTo>
                    <a:pt x="1477" y="41"/>
                  </a:lnTo>
                  <a:lnTo>
                    <a:pt x="1657" y="87"/>
                  </a:lnTo>
                  <a:lnTo>
                    <a:pt x="1739" y="116"/>
                  </a:lnTo>
                  <a:lnTo>
                    <a:pt x="1815" y="149"/>
                  </a:lnTo>
                  <a:lnTo>
                    <a:pt x="1883" y="185"/>
                  </a:lnTo>
                  <a:lnTo>
                    <a:pt x="1945" y="224"/>
                  </a:lnTo>
                  <a:lnTo>
                    <a:pt x="1998" y="266"/>
                  </a:lnTo>
                  <a:lnTo>
                    <a:pt x="2043" y="311"/>
                  </a:lnTo>
                  <a:lnTo>
                    <a:pt x="2080" y="358"/>
                  </a:lnTo>
                  <a:cubicBezTo>
                    <a:pt x="2080" y="358"/>
                    <a:pt x="2080" y="358"/>
                    <a:pt x="2081" y="359"/>
                  </a:cubicBezTo>
                  <a:lnTo>
                    <a:pt x="2107" y="408"/>
                  </a:lnTo>
                  <a:cubicBezTo>
                    <a:pt x="2107" y="408"/>
                    <a:pt x="2107" y="409"/>
                    <a:pt x="2107" y="409"/>
                  </a:cubicBezTo>
                  <a:lnTo>
                    <a:pt x="2123" y="459"/>
                  </a:lnTo>
                  <a:cubicBezTo>
                    <a:pt x="2123" y="460"/>
                    <a:pt x="2123" y="460"/>
                    <a:pt x="2123" y="461"/>
                  </a:cubicBezTo>
                  <a:lnTo>
                    <a:pt x="2128" y="512"/>
                  </a:lnTo>
                  <a:cubicBezTo>
                    <a:pt x="2128" y="512"/>
                    <a:pt x="2128" y="513"/>
                    <a:pt x="2128" y="513"/>
                  </a:cubicBezTo>
                  <a:lnTo>
                    <a:pt x="2123" y="565"/>
                  </a:lnTo>
                  <a:cubicBezTo>
                    <a:pt x="2123" y="566"/>
                    <a:pt x="2123" y="566"/>
                    <a:pt x="2123" y="567"/>
                  </a:cubicBezTo>
                  <a:lnTo>
                    <a:pt x="2107" y="617"/>
                  </a:lnTo>
                  <a:cubicBezTo>
                    <a:pt x="2107" y="617"/>
                    <a:pt x="2107" y="618"/>
                    <a:pt x="2107" y="618"/>
                  </a:cubicBezTo>
                  <a:lnTo>
                    <a:pt x="2081" y="666"/>
                  </a:lnTo>
                  <a:cubicBezTo>
                    <a:pt x="2080" y="667"/>
                    <a:pt x="2080" y="667"/>
                    <a:pt x="2080" y="667"/>
                  </a:cubicBezTo>
                  <a:lnTo>
                    <a:pt x="2044" y="713"/>
                  </a:lnTo>
                  <a:lnTo>
                    <a:pt x="1999" y="759"/>
                  </a:lnTo>
                  <a:lnTo>
                    <a:pt x="1945" y="801"/>
                  </a:lnTo>
                  <a:lnTo>
                    <a:pt x="1884" y="840"/>
                  </a:lnTo>
                  <a:lnTo>
                    <a:pt x="1815" y="877"/>
                  </a:lnTo>
                  <a:lnTo>
                    <a:pt x="1740" y="909"/>
                  </a:lnTo>
                  <a:lnTo>
                    <a:pt x="1658" y="938"/>
                  </a:lnTo>
                  <a:lnTo>
                    <a:pt x="1477" y="984"/>
                  </a:lnTo>
                  <a:lnTo>
                    <a:pt x="1279" y="1014"/>
                  </a:lnTo>
                  <a:lnTo>
                    <a:pt x="1065" y="1024"/>
                  </a:lnTo>
                  <a:lnTo>
                    <a:pt x="851" y="1014"/>
                  </a:lnTo>
                  <a:lnTo>
                    <a:pt x="652" y="984"/>
                  </a:lnTo>
                  <a:lnTo>
                    <a:pt x="472" y="938"/>
                  </a:lnTo>
                  <a:lnTo>
                    <a:pt x="390" y="909"/>
                  </a:lnTo>
                  <a:lnTo>
                    <a:pt x="314" y="877"/>
                  </a:lnTo>
                  <a:lnTo>
                    <a:pt x="246" y="841"/>
                  </a:lnTo>
                  <a:lnTo>
                    <a:pt x="184" y="801"/>
                  </a:lnTo>
                  <a:lnTo>
                    <a:pt x="131" y="760"/>
                  </a:lnTo>
                  <a:lnTo>
                    <a:pt x="86" y="714"/>
                  </a:lnTo>
                  <a:lnTo>
                    <a:pt x="49" y="667"/>
                  </a:lnTo>
                  <a:cubicBezTo>
                    <a:pt x="49" y="667"/>
                    <a:pt x="49" y="667"/>
                    <a:pt x="48" y="666"/>
                  </a:cubicBezTo>
                  <a:lnTo>
                    <a:pt x="22" y="618"/>
                  </a:lnTo>
                  <a:cubicBezTo>
                    <a:pt x="22" y="618"/>
                    <a:pt x="22" y="617"/>
                    <a:pt x="22" y="617"/>
                  </a:cubicBezTo>
                  <a:lnTo>
                    <a:pt x="6" y="567"/>
                  </a:lnTo>
                  <a:cubicBezTo>
                    <a:pt x="6" y="566"/>
                    <a:pt x="6" y="566"/>
                    <a:pt x="5" y="565"/>
                  </a:cubicBezTo>
                  <a:lnTo>
                    <a:pt x="0" y="513"/>
                  </a:lnTo>
                  <a:close/>
                  <a:moveTo>
                    <a:pt x="21" y="564"/>
                  </a:moveTo>
                  <a:lnTo>
                    <a:pt x="21" y="562"/>
                  </a:lnTo>
                  <a:lnTo>
                    <a:pt x="37" y="612"/>
                  </a:lnTo>
                  <a:lnTo>
                    <a:pt x="37" y="611"/>
                  </a:lnTo>
                  <a:lnTo>
                    <a:pt x="63" y="659"/>
                  </a:lnTo>
                  <a:lnTo>
                    <a:pt x="62" y="658"/>
                  </a:lnTo>
                  <a:lnTo>
                    <a:pt x="97" y="703"/>
                  </a:lnTo>
                  <a:lnTo>
                    <a:pt x="140" y="747"/>
                  </a:lnTo>
                  <a:lnTo>
                    <a:pt x="193" y="788"/>
                  </a:lnTo>
                  <a:lnTo>
                    <a:pt x="253" y="826"/>
                  </a:lnTo>
                  <a:lnTo>
                    <a:pt x="321" y="862"/>
                  </a:lnTo>
                  <a:lnTo>
                    <a:pt x="395" y="894"/>
                  </a:lnTo>
                  <a:lnTo>
                    <a:pt x="476" y="923"/>
                  </a:lnTo>
                  <a:lnTo>
                    <a:pt x="655" y="969"/>
                  </a:lnTo>
                  <a:lnTo>
                    <a:pt x="852" y="998"/>
                  </a:lnTo>
                  <a:lnTo>
                    <a:pt x="1064" y="1008"/>
                  </a:lnTo>
                  <a:lnTo>
                    <a:pt x="1276" y="999"/>
                  </a:lnTo>
                  <a:lnTo>
                    <a:pt x="1473" y="969"/>
                  </a:lnTo>
                  <a:lnTo>
                    <a:pt x="1653" y="923"/>
                  </a:lnTo>
                  <a:lnTo>
                    <a:pt x="1733" y="894"/>
                  </a:lnTo>
                  <a:lnTo>
                    <a:pt x="1808" y="862"/>
                  </a:lnTo>
                  <a:lnTo>
                    <a:pt x="1875" y="827"/>
                  </a:lnTo>
                  <a:lnTo>
                    <a:pt x="1936" y="788"/>
                  </a:lnTo>
                  <a:lnTo>
                    <a:pt x="1988" y="748"/>
                  </a:lnTo>
                  <a:lnTo>
                    <a:pt x="2031" y="704"/>
                  </a:lnTo>
                  <a:lnTo>
                    <a:pt x="2067" y="658"/>
                  </a:lnTo>
                  <a:lnTo>
                    <a:pt x="2066" y="659"/>
                  </a:lnTo>
                  <a:lnTo>
                    <a:pt x="2092" y="611"/>
                  </a:lnTo>
                  <a:lnTo>
                    <a:pt x="2092" y="612"/>
                  </a:lnTo>
                  <a:lnTo>
                    <a:pt x="2108" y="562"/>
                  </a:lnTo>
                  <a:lnTo>
                    <a:pt x="2107" y="564"/>
                  </a:lnTo>
                  <a:lnTo>
                    <a:pt x="2112" y="512"/>
                  </a:lnTo>
                  <a:lnTo>
                    <a:pt x="2112" y="513"/>
                  </a:lnTo>
                  <a:lnTo>
                    <a:pt x="2107" y="462"/>
                  </a:lnTo>
                  <a:lnTo>
                    <a:pt x="2108" y="464"/>
                  </a:lnTo>
                  <a:lnTo>
                    <a:pt x="2092" y="414"/>
                  </a:lnTo>
                  <a:lnTo>
                    <a:pt x="2092" y="415"/>
                  </a:lnTo>
                  <a:lnTo>
                    <a:pt x="2066" y="366"/>
                  </a:lnTo>
                  <a:lnTo>
                    <a:pt x="2067" y="367"/>
                  </a:lnTo>
                  <a:lnTo>
                    <a:pt x="2032" y="322"/>
                  </a:lnTo>
                  <a:lnTo>
                    <a:pt x="1988" y="279"/>
                  </a:lnTo>
                  <a:lnTo>
                    <a:pt x="1936" y="237"/>
                  </a:lnTo>
                  <a:lnTo>
                    <a:pt x="1876" y="200"/>
                  </a:lnTo>
                  <a:lnTo>
                    <a:pt x="1808" y="164"/>
                  </a:lnTo>
                  <a:lnTo>
                    <a:pt x="1734" y="131"/>
                  </a:lnTo>
                  <a:lnTo>
                    <a:pt x="1653" y="102"/>
                  </a:lnTo>
                  <a:lnTo>
                    <a:pt x="1474" y="56"/>
                  </a:lnTo>
                  <a:lnTo>
                    <a:pt x="1277" y="26"/>
                  </a:lnTo>
                  <a:lnTo>
                    <a:pt x="1065" y="16"/>
                  </a:lnTo>
                  <a:lnTo>
                    <a:pt x="853" y="26"/>
                  </a:lnTo>
                  <a:lnTo>
                    <a:pt x="655" y="56"/>
                  </a:lnTo>
                  <a:lnTo>
                    <a:pt x="477" y="102"/>
                  </a:lnTo>
                  <a:lnTo>
                    <a:pt x="396" y="131"/>
                  </a:lnTo>
                  <a:lnTo>
                    <a:pt x="321" y="164"/>
                  </a:lnTo>
                  <a:lnTo>
                    <a:pt x="254" y="199"/>
                  </a:lnTo>
                  <a:lnTo>
                    <a:pt x="193" y="237"/>
                  </a:lnTo>
                  <a:lnTo>
                    <a:pt x="141" y="278"/>
                  </a:lnTo>
                  <a:lnTo>
                    <a:pt x="98" y="321"/>
                  </a:lnTo>
                  <a:lnTo>
                    <a:pt x="62" y="367"/>
                  </a:lnTo>
                  <a:lnTo>
                    <a:pt x="63" y="366"/>
                  </a:lnTo>
                  <a:lnTo>
                    <a:pt x="37" y="415"/>
                  </a:lnTo>
                  <a:lnTo>
                    <a:pt x="37" y="414"/>
                  </a:lnTo>
                  <a:lnTo>
                    <a:pt x="21" y="464"/>
                  </a:lnTo>
                  <a:lnTo>
                    <a:pt x="21" y="462"/>
                  </a:lnTo>
                  <a:lnTo>
                    <a:pt x="16" y="513"/>
                  </a:lnTo>
                  <a:lnTo>
                    <a:pt x="16" y="512"/>
                  </a:lnTo>
                  <a:lnTo>
                    <a:pt x="21" y="564"/>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2" name="Rectangle 142"/>
            <p:cNvSpPr>
              <a:spLocks noChangeArrowheads="1"/>
            </p:cNvSpPr>
            <p:nvPr/>
          </p:nvSpPr>
          <p:spPr bwMode="auto">
            <a:xfrm>
              <a:off x="3315" y="3722"/>
              <a:ext cx="12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P23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83" name="Freeform 143"/>
            <p:cNvSpPr>
              <a:spLocks/>
            </p:cNvSpPr>
            <p:nvPr/>
          </p:nvSpPr>
          <p:spPr bwMode="auto">
            <a:xfrm>
              <a:off x="3319" y="3640"/>
              <a:ext cx="138" cy="66"/>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4" name="Freeform 144"/>
            <p:cNvSpPr>
              <a:spLocks noEditPoints="1"/>
            </p:cNvSpPr>
            <p:nvPr/>
          </p:nvSpPr>
          <p:spPr bwMode="auto">
            <a:xfrm>
              <a:off x="3319" y="3639"/>
              <a:ext cx="139" cy="68"/>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5" name="Rectangle 145"/>
            <p:cNvSpPr>
              <a:spLocks noChangeArrowheads="1"/>
            </p:cNvSpPr>
            <p:nvPr/>
          </p:nvSpPr>
          <p:spPr bwMode="auto">
            <a:xfrm>
              <a:off x="3344" y="3643"/>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dirty="0" smtClean="0">
                  <a:ln>
                    <a:noFill/>
                  </a:ln>
                  <a:solidFill>
                    <a:srgbClr val="000000"/>
                  </a:solidFill>
                  <a:effectLst/>
                  <a:latin typeface="Times New Roman" panose="02020603050405020304" pitchFamily="18" charset="0"/>
                </a:rPr>
                <a:t>P24</a:t>
              </a: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86" name="Freeform 146"/>
            <p:cNvSpPr>
              <a:spLocks/>
            </p:cNvSpPr>
            <p:nvPr/>
          </p:nvSpPr>
          <p:spPr bwMode="auto">
            <a:xfrm>
              <a:off x="4221" y="3876"/>
              <a:ext cx="137" cy="67"/>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7" name="Freeform 147"/>
            <p:cNvSpPr>
              <a:spLocks noEditPoints="1"/>
            </p:cNvSpPr>
            <p:nvPr/>
          </p:nvSpPr>
          <p:spPr bwMode="auto">
            <a:xfrm>
              <a:off x="4221" y="3876"/>
              <a:ext cx="137" cy="67"/>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2"/>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88" name="Rectangle 148"/>
            <p:cNvSpPr>
              <a:spLocks noChangeArrowheads="1"/>
            </p:cNvSpPr>
            <p:nvPr/>
          </p:nvSpPr>
          <p:spPr bwMode="auto">
            <a:xfrm>
              <a:off x="4245" y="3879"/>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P31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89" name="Freeform 149"/>
            <p:cNvSpPr>
              <a:spLocks/>
            </p:cNvSpPr>
            <p:nvPr/>
          </p:nvSpPr>
          <p:spPr bwMode="auto">
            <a:xfrm>
              <a:off x="3222" y="3866"/>
              <a:ext cx="137"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0" name="Freeform 150"/>
            <p:cNvSpPr>
              <a:spLocks noEditPoints="1"/>
            </p:cNvSpPr>
            <p:nvPr/>
          </p:nvSpPr>
          <p:spPr bwMode="auto">
            <a:xfrm>
              <a:off x="3221" y="3865"/>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2"/>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5"/>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1" name="Rectangle 151"/>
            <p:cNvSpPr>
              <a:spLocks noChangeArrowheads="1"/>
            </p:cNvSpPr>
            <p:nvPr/>
          </p:nvSpPr>
          <p:spPr bwMode="auto">
            <a:xfrm>
              <a:off x="3246" y="3869"/>
              <a:ext cx="12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P32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92" name="Freeform 152"/>
            <p:cNvSpPr>
              <a:spLocks/>
            </p:cNvSpPr>
            <p:nvPr/>
          </p:nvSpPr>
          <p:spPr bwMode="auto">
            <a:xfrm>
              <a:off x="3614" y="3227"/>
              <a:ext cx="136" cy="66"/>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3" name="Freeform 153"/>
            <p:cNvSpPr>
              <a:spLocks noEditPoints="1"/>
            </p:cNvSpPr>
            <p:nvPr/>
          </p:nvSpPr>
          <p:spPr bwMode="auto">
            <a:xfrm>
              <a:off x="3613" y="3226"/>
              <a:ext cx="138" cy="68"/>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4" name="Rectangle 154"/>
            <p:cNvSpPr>
              <a:spLocks noChangeArrowheads="1"/>
            </p:cNvSpPr>
            <p:nvPr/>
          </p:nvSpPr>
          <p:spPr bwMode="auto">
            <a:xfrm>
              <a:off x="3638" y="3230"/>
              <a:ext cx="12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P33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195" name="Freeform 155"/>
            <p:cNvSpPr>
              <a:spLocks noEditPoints="1"/>
            </p:cNvSpPr>
            <p:nvPr/>
          </p:nvSpPr>
          <p:spPr bwMode="auto">
            <a:xfrm>
              <a:off x="3963" y="3571"/>
              <a:ext cx="88" cy="286"/>
            </a:xfrm>
            <a:custGeom>
              <a:avLst/>
              <a:gdLst>
                <a:gd name="T0" fmla="*/ 0 w 88"/>
                <a:gd name="T1" fmla="*/ 284 h 286"/>
                <a:gd name="T2" fmla="*/ 13 w 88"/>
                <a:gd name="T3" fmla="*/ 236 h 286"/>
                <a:gd name="T4" fmla="*/ 19 w 88"/>
                <a:gd name="T5" fmla="*/ 238 h 286"/>
                <a:gd name="T6" fmla="*/ 6 w 88"/>
                <a:gd name="T7" fmla="*/ 286 h 286"/>
                <a:gd name="T8" fmla="*/ 0 w 88"/>
                <a:gd name="T9" fmla="*/ 284 h 286"/>
                <a:gd name="T10" fmla="*/ 18 w 88"/>
                <a:gd name="T11" fmla="*/ 218 h 286"/>
                <a:gd name="T12" fmla="*/ 31 w 88"/>
                <a:gd name="T13" fmla="*/ 170 h 286"/>
                <a:gd name="T14" fmla="*/ 37 w 88"/>
                <a:gd name="T15" fmla="*/ 171 h 286"/>
                <a:gd name="T16" fmla="*/ 24 w 88"/>
                <a:gd name="T17" fmla="*/ 220 h 286"/>
                <a:gd name="T18" fmla="*/ 18 w 88"/>
                <a:gd name="T19" fmla="*/ 218 h 286"/>
                <a:gd name="T20" fmla="*/ 36 w 88"/>
                <a:gd name="T21" fmla="*/ 152 h 286"/>
                <a:gd name="T22" fmla="*/ 49 w 88"/>
                <a:gd name="T23" fmla="*/ 103 h 286"/>
                <a:gd name="T24" fmla="*/ 55 w 88"/>
                <a:gd name="T25" fmla="*/ 105 h 286"/>
                <a:gd name="T26" fmla="*/ 42 w 88"/>
                <a:gd name="T27" fmla="*/ 153 h 286"/>
                <a:gd name="T28" fmla="*/ 36 w 88"/>
                <a:gd name="T29" fmla="*/ 152 h 286"/>
                <a:gd name="T30" fmla="*/ 54 w 88"/>
                <a:gd name="T31" fmla="*/ 85 h 286"/>
                <a:gd name="T32" fmla="*/ 68 w 88"/>
                <a:gd name="T33" fmla="*/ 37 h 286"/>
                <a:gd name="T34" fmla="*/ 74 w 88"/>
                <a:gd name="T35" fmla="*/ 39 h 286"/>
                <a:gd name="T36" fmla="*/ 60 w 88"/>
                <a:gd name="T37" fmla="*/ 87 h 286"/>
                <a:gd name="T38" fmla="*/ 54 w 88"/>
                <a:gd name="T39" fmla="*/ 85 h 286"/>
                <a:gd name="T40" fmla="*/ 58 w 88"/>
                <a:gd name="T41" fmla="*/ 26 h 286"/>
                <a:gd name="T42" fmla="*/ 81 w 88"/>
                <a:gd name="T43" fmla="*/ 0 h 286"/>
                <a:gd name="T44" fmla="*/ 88 w 88"/>
                <a:gd name="T45" fmla="*/ 34 h 286"/>
                <a:gd name="T46" fmla="*/ 58 w 88"/>
                <a:gd name="T47" fmla="*/ 2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8" h="286">
                  <a:moveTo>
                    <a:pt x="0" y="284"/>
                  </a:moveTo>
                  <a:lnTo>
                    <a:pt x="13" y="236"/>
                  </a:lnTo>
                  <a:lnTo>
                    <a:pt x="19" y="238"/>
                  </a:lnTo>
                  <a:lnTo>
                    <a:pt x="6" y="286"/>
                  </a:lnTo>
                  <a:lnTo>
                    <a:pt x="0" y="284"/>
                  </a:lnTo>
                  <a:close/>
                  <a:moveTo>
                    <a:pt x="18" y="218"/>
                  </a:moveTo>
                  <a:lnTo>
                    <a:pt x="31" y="170"/>
                  </a:lnTo>
                  <a:lnTo>
                    <a:pt x="37" y="171"/>
                  </a:lnTo>
                  <a:lnTo>
                    <a:pt x="24" y="220"/>
                  </a:lnTo>
                  <a:lnTo>
                    <a:pt x="18" y="218"/>
                  </a:lnTo>
                  <a:close/>
                  <a:moveTo>
                    <a:pt x="36" y="152"/>
                  </a:moveTo>
                  <a:lnTo>
                    <a:pt x="49" y="103"/>
                  </a:lnTo>
                  <a:lnTo>
                    <a:pt x="55" y="105"/>
                  </a:lnTo>
                  <a:lnTo>
                    <a:pt x="42" y="153"/>
                  </a:lnTo>
                  <a:lnTo>
                    <a:pt x="36" y="152"/>
                  </a:lnTo>
                  <a:close/>
                  <a:moveTo>
                    <a:pt x="54" y="85"/>
                  </a:moveTo>
                  <a:lnTo>
                    <a:pt x="68" y="37"/>
                  </a:lnTo>
                  <a:lnTo>
                    <a:pt x="74" y="39"/>
                  </a:lnTo>
                  <a:lnTo>
                    <a:pt x="60" y="87"/>
                  </a:lnTo>
                  <a:lnTo>
                    <a:pt x="54" y="85"/>
                  </a:lnTo>
                  <a:close/>
                  <a:moveTo>
                    <a:pt x="58" y="26"/>
                  </a:moveTo>
                  <a:lnTo>
                    <a:pt x="81" y="0"/>
                  </a:lnTo>
                  <a:lnTo>
                    <a:pt x="88" y="34"/>
                  </a:lnTo>
                  <a:lnTo>
                    <a:pt x="58" y="26"/>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6" name="Freeform 156"/>
            <p:cNvSpPr>
              <a:spLocks noEditPoints="1"/>
            </p:cNvSpPr>
            <p:nvPr/>
          </p:nvSpPr>
          <p:spPr bwMode="auto">
            <a:xfrm>
              <a:off x="3986" y="3511"/>
              <a:ext cx="61" cy="218"/>
            </a:xfrm>
            <a:custGeom>
              <a:avLst/>
              <a:gdLst>
                <a:gd name="T0" fmla="*/ 55 w 61"/>
                <a:gd name="T1" fmla="*/ 218 h 218"/>
                <a:gd name="T2" fmla="*/ 44 w 61"/>
                <a:gd name="T3" fmla="*/ 169 h 218"/>
                <a:gd name="T4" fmla="*/ 50 w 61"/>
                <a:gd name="T5" fmla="*/ 167 h 218"/>
                <a:gd name="T6" fmla="*/ 61 w 61"/>
                <a:gd name="T7" fmla="*/ 216 h 218"/>
                <a:gd name="T8" fmla="*/ 55 w 61"/>
                <a:gd name="T9" fmla="*/ 218 h 218"/>
                <a:gd name="T10" fmla="*/ 40 w 61"/>
                <a:gd name="T11" fmla="*/ 151 h 218"/>
                <a:gd name="T12" fmla="*/ 29 w 61"/>
                <a:gd name="T13" fmla="*/ 102 h 218"/>
                <a:gd name="T14" fmla="*/ 35 w 61"/>
                <a:gd name="T15" fmla="*/ 100 h 218"/>
                <a:gd name="T16" fmla="*/ 46 w 61"/>
                <a:gd name="T17" fmla="*/ 149 h 218"/>
                <a:gd name="T18" fmla="*/ 40 w 61"/>
                <a:gd name="T19" fmla="*/ 151 h 218"/>
                <a:gd name="T20" fmla="*/ 25 w 61"/>
                <a:gd name="T21" fmla="*/ 84 h 218"/>
                <a:gd name="T22" fmla="*/ 13 w 61"/>
                <a:gd name="T23" fmla="*/ 35 h 218"/>
                <a:gd name="T24" fmla="*/ 19 w 61"/>
                <a:gd name="T25" fmla="*/ 34 h 218"/>
                <a:gd name="T26" fmla="*/ 31 w 61"/>
                <a:gd name="T27" fmla="*/ 82 h 218"/>
                <a:gd name="T28" fmla="*/ 25 w 61"/>
                <a:gd name="T29" fmla="*/ 84 h 218"/>
                <a:gd name="T30" fmla="*/ 0 w 61"/>
                <a:gd name="T31" fmla="*/ 34 h 218"/>
                <a:gd name="T32" fmla="*/ 9 w 61"/>
                <a:gd name="T33" fmla="*/ 0 h 218"/>
                <a:gd name="T34" fmla="*/ 31 w 61"/>
                <a:gd name="T35" fmla="*/ 27 h 218"/>
                <a:gd name="T36" fmla="*/ 0 w 61"/>
                <a:gd name="T37" fmla="*/ 3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 h="218">
                  <a:moveTo>
                    <a:pt x="55" y="218"/>
                  </a:moveTo>
                  <a:lnTo>
                    <a:pt x="44" y="169"/>
                  </a:lnTo>
                  <a:lnTo>
                    <a:pt x="50" y="167"/>
                  </a:lnTo>
                  <a:lnTo>
                    <a:pt x="61" y="216"/>
                  </a:lnTo>
                  <a:lnTo>
                    <a:pt x="55" y="218"/>
                  </a:lnTo>
                  <a:close/>
                  <a:moveTo>
                    <a:pt x="40" y="151"/>
                  </a:moveTo>
                  <a:lnTo>
                    <a:pt x="29" y="102"/>
                  </a:lnTo>
                  <a:lnTo>
                    <a:pt x="35" y="100"/>
                  </a:lnTo>
                  <a:lnTo>
                    <a:pt x="46" y="149"/>
                  </a:lnTo>
                  <a:lnTo>
                    <a:pt x="40" y="151"/>
                  </a:lnTo>
                  <a:close/>
                  <a:moveTo>
                    <a:pt x="25" y="84"/>
                  </a:moveTo>
                  <a:lnTo>
                    <a:pt x="13" y="35"/>
                  </a:lnTo>
                  <a:lnTo>
                    <a:pt x="19" y="34"/>
                  </a:lnTo>
                  <a:lnTo>
                    <a:pt x="31" y="82"/>
                  </a:lnTo>
                  <a:lnTo>
                    <a:pt x="25" y="84"/>
                  </a:lnTo>
                  <a:close/>
                  <a:moveTo>
                    <a:pt x="0" y="34"/>
                  </a:moveTo>
                  <a:lnTo>
                    <a:pt x="9" y="0"/>
                  </a:lnTo>
                  <a:lnTo>
                    <a:pt x="31" y="27"/>
                  </a:lnTo>
                  <a:lnTo>
                    <a:pt x="0" y="3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7" name="Freeform 157"/>
            <p:cNvSpPr>
              <a:spLocks noEditPoints="1"/>
            </p:cNvSpPr>
            <p:nvPr/>
          </p:nvSpPr>
          <p:spPr bwMode="auto">
            <a:xfrm>
              <a:off x="3897" y="3374"/>
              <a:ext cx="287" cy="473"/>
            </a:xfrm>
            <a:custGeom>
              <a:avLst/>
              <a:gdLst>
                <a:gd name="T0" fmla="*/ 281 w 287"/>
                <a:gd name="T1" fmla="*/ 473 h 473"/>
                <a:gd name="T2" fmla="*/ 256 w 287"/>
                <a:gd name="T3" fmla="*/ 430 h 473"/>
                <a:gd name="T4" fmla="*/ 261 w 287"/>
                <a:gd name="T5" fmla="*/ 427 h 473"/>
                <a:gd name="T6" fmla="*/ 287 w 287"/>
                <a:gd name="T7" fmla="*/ 470 h 473"/>
                <a:gd name="T8" fmla="*/ 281 w 287"/>
                <a:gd name="T9" fmla="*/ 473 h 473"/>
                <a:gd name="T10" fmla="*/ 246 w 287"/>
                <a:gd name="T11" fmla="*/ 414 h 473"/>
                <a:gd name="T12" fmla="*/ 220 w 287"/>
                <a:gd name="T13" fmla="*/ 372 h 473"/>
                <a:gd name="T14" fmla="*/ 226 w 287"/>
                <a:gd name="T15" fmla="*/ 368 h 473"/>
                <a:gd name="T16" fmla="*/ 251 w 287"/>
                <a:gd name="T17" fmla="*/ 411 h 473"/>
                <a:gd name="T18" fmla="*/ 246 w 287"/>
                <a:gd name="T19" fmla="*/ 414 h 473"/>
                <a:gd name="T20" fmla="*/ 211 w 287"/>
                <a:gd name="T21" fmla="*/ 355 h 473"/>
                <a:gd name="T22" fmla="*/ 185 w 287"/>
                <a:gd name="T23" fmla="*/ 313 h 473"/>
                <a:gd name="T24" fmla="*/ 190 w 287"/>
                <a:gd name="T25" fmla="*/ 310 h 473"/>
                <a:gd name="T26" fmla="*/ 216 w 287"/>
                <a:gd name="T27" fmla="*/ 352 h 473"/>
                <a:gd name="T28" fmla="*/ 211 w 287"/>
                <a:gd name="T29" fmla="*/ 355 h 473"/>
                <a:gd name="T30" fmla="*/ 175 w 287"/>
                <a:gd name="T31" fmla="*/ 297 h 473"/>
                <a:gd name="T32" fmla="*/ 150 w 287"/>
                <a:gd name="T33" fmla="*/ 254 h 473"/>
                <a:gd name="T34" fmla="*/ 155 w 287"/>
                <a:gd name="T35" fmla="*/ 251 h 473"/>
                <a:gd name="T36" fmla="*/ 181 w 287"/>
                <a:gd name="T37" fmla="*/ 293 h 473"/>
                <a:gd name="T38" fmla="*/ 175 w 287"/>
                <a:gd name="T39" fmla="*/ 297 h 473"/>
                <a:gd name="T40" fmla="*/ 140 w 287"/>
                <a:gd name="T41" fmla="*/ 238 h 473"/>
                <a:gd name="T42" fmla="*/ 114 w 287"/>
                <a:gd name="T43" fmla="*/ 195 h 473"/>
                <a:gd name="T44" fmla="*/ 119 w 287"/>
                <a:gd name="T45" fmla="*/ 192 h 473"/>
                <a:gd name="T46" fmla="*/ 145 w 287"/>
                <a:gd name="T47" fmla="*/ 235 h 473"/>
                <a:gd name="T48" fmla="*/ 140 w 287"/>
                <a:gd name="T49" fmla="*/ 238 h 473"/>
                <a:gd name="T50" fmla="*/ 104 w 287"/>
                <a:gd name="T51" fmla="*/ 179 h 473"/>
                <a:gd name="T52" fmla="*/ 79 w 287"/>
                <a:gd name="T53" fmla="*/ 136 h 473"/>
                <a:gd name="T54" fmla="*/ 84 w 287"/>
                <a:gd name="T55" fmla="*/ 133 h 473"/>
                <a:gd name="T56" fmla="*/ 110 w 287"/>
                <a:gd name="T57" fmla="*/ 176 h 473"/>
                <a:gd name="T58" fmla="*/ 104 w 287"/>
                <a:gd name="T59" fmla="*/ 179 h 473"/>
                <a:gd name="T60" fmla="*/ 69 w 287"/>
                <a:gd name="T61" fmla="*/ 120 h 473"/>
                <a:gd name="T62" fmla="*/ 43 w 287"/>
                <a:gd name="T63" fmla="*/ 78 h 473"/>
                <a:gd name="T64" fmla="*/ 49 w 287"/>
                <a:gd name="T65" fmla="*/ 74 h 473"/>
                <a:gd name="T66" fmla="*/ 74 w 287"/>
                <a:gd name="T67" fmla="*/ 117 h 473"/>
                <a:gd name="T68" fmla="*/ 69 w 287"/>
                <a:gd name="T69" fmla="*/ 120 h 473"/>
                <a:gd name="T70" fmla="*/ 34 w 287"/>
                <a:gd name="T71" fmla="*/ 62 h 473"/>
                <a:gd name="T72" fmla="*/ 12 w 287"/>
                <a:gd name="T73" fmla="*/ 26 h 473"/>
                <a:gd name="T74" fmla="*/ 17 w 287"/>
                <a:gd name="T75" fmla="*/ 22 h 473"/>
                <a:gd name="T76" fmla="*/ 39 w 287"/>
                <a:gd name="T77" fmla="*/ 58 h 473"/>
                <a:gd name="T78" fmla="*/ 34 w 287"/>
                <a:gd name="T79" fmla="*/ 62 h 473"/>
                <a:gd name="T80" fmla="*/ 3 w 287"/>
                <a:gd name="T81" fmla="*/ 35 h 473"/>
                <a:gd name="T82" fmla="*/ 0 w 287"/>
                <a:gd name="T83" fmla="*/ 0 h 473"/>
                <a:gd name="T84" fmla="*/ 30 w 287"/>
                <a:gd name="T85" fmla="*/ 19 h 473"/>
                <a:gd name="T86" fmla="*/ 3 w 287"/>
                <a:gd name="T87" fmla="*/ 3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 h="473">
                  <a:moveTo>
                    <a:pt x="281" y="473"/>
                  </a:moveTo>
                  <a:lnTo>
                    <a:pt x="256" y="430"/>
                  </a:lnTo>
                  <a:lnTo>
                    <a:pt x="261" y="427"/>
                  </a:lnTo>
                  <a:lnTo>
                    <a:pt x="287" y="470"/>
                  </a:lnTo>
                  <a:lnTo>
                    <a:pt x="281" y="473"/>
                  </a:lnTo>
                  <a:close/>
                  <a:moveTo>
                    <a:pt x="246" y="414"/>
                  </a:moveTo>
                  <a:lnTo>
                    <a:pt x="220" y="372"/>
                  </a:lnTo>
                  <a:lnTo>
                    <a:pt x="226" y="368"/>
                  </a:lnTo>
                  <a:lnTo>
                    <a:pt x="251" y="411"/>
                  </a:lnTo>
                  <a:lnTo>
                    <a:pt x="246" y="414"/>
                  </a:lnTo>
                  <a:close/>
                  <a:moveTo>
                    <a:pt x="211" y="355"/>
                  </a:moveTo>
                  <a:lnTo>
                    <a:pt x="185" y="313"/>
                  </a:lnTo>
                  <a:lnTo>
                    <a:pt x="190" y="310"/>
                  </a:lnTo>
                  <a:lnTo>
                    <a:pt x="216" y="352"/>
                  </a:lnTo>
                  <a:lnTo>
                    <a:pt x="211" y="355"/>
                  </a:lnTo>
                  <a:close/>
                  <a:moveTo>
                    <a:pt x="175" y="297"/>
                  </a:moveTo>
                  <a:lnTo>
                    <a:pt x="150" y="254"/>
                  </a:lnTo>
                  <a:lnTo>
                    <a:pt x="155" y="251"/>
                  </a:lnTo>
                  <a:lnTo>
                    <a:pt x="181" y="293"/>
                  </a:lnTo>
                  <a:lnTo>
                    <a:pt x="175" y="297"/>
                  </a:lnTo>
                  <a:close/>
                  <a:moveTo>
                    <a:pt x="140" y="238"/>
                  </a:moveTo>
                  <a:lnTo>
                    <a:pt x="114" y="195"/>
                  </a:lnTo>
                  <a:lnTo>
                    <a:pt x="119" y="192"/>
                  </a:lnTo>
                  <a:lnTo>
                    <a:pt x="145" y="235"/>
                  </a:lnTo>
                  <a:lnTo>
                    <a:pt x="140" y="238"/>
                  </a:lnTo>
                  <a:close/>
                  <a:moveTo>
                    <a:pt x="104" y="179"/>
                  </a:moveTo>
                  <a:lnTo>
                    <a:pt x="79" y="136"/>
                  </a:lnTo>
                  <a:lnTo>
                    <a:pt x="84" y="133"/>
                  </a:lnTo>
                  <a:lnTo>
                    <a:pt x="110" y="176"/>
                  </a:lnTo>
                  <a:lnTo>
                    <a:pt x="104" y="179"/>
                  </a:lnTo>
                  <a:close/>
                  <a:moveTo>
                    <a:pt x="69" y="120"/>
                  </a:moveTo>
                  <a:lnTo>
                    <a:pt x="43" y="78"/>
                  </a:lnTo>
                  <a:lnTo>
                    <a:pt x="49" y="74"/>
                  </a:lnTo>
                  <a:lnTo>
                    <a:pt x="74" y="117"/>
                  </a:lnTo>
                  <a:lnTo>
                    <a:pt x="69" y="120"/>
                  </a:lnTo>
                  <a:close/>
                  <a:moveTo>
                    <a:pt x="34" y="62"/>
                  </a:moveTo>
                  <a:lnTo>
                    <a:pt x="12" y="26"/>
                  </a:lnTo>
                  <a:lnTo>
                    <a:pt x="17" y="22"/>
                  </a:lnTo>
                  <a:lnTo>
                    <a:pt x="39" y="58"/>
                  </a:lnTo>
                  <a:lnTo>
                    <a:pt x="34" y="62"/>
                  </a:lnTo>
                  <a:close/>
                  <a:moveTo>
                    <a:pt x="3" y="35"/>
                  </a:moveTo>
                  <a:lnTo>
                    <a:pt x="0" y="0"/>
                  </a:lnTo>
                  <a:lnTo>
                    <a:pt x="30" y="19"/>
                  </a:lnTo>
                  <a:lnTo>
                    <a:pt x="3"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8" name="Freeform 158"/>
            <p:cNvSpPr>
              <a:spLocks noEditPoints="1"/>
            </p:cNvSpPr>
            <p:nvPr/>
          </p:nvSpPr>
          <p:spPr bwMode="auto">
            <a:xfrm>
              <a:off x="3571" y="3551"/>
              <a:ext cx="104" cy="247"/>
            </a:xfrm>
            <a:custGeom>
              <a:avLst/>
              <a:gdLst>
                <a:gd name="T0" fmla="*/ 98 w 104"/>
                <a:gd name="T1" fmla="*/ 247 h 247"/>
                <a:gd name="T2" fmla="*/ 80 w 104"/>
                <a:gd name="T3" fmla="*/ 200 h 247"/>
                <a:gd name="T4" fmla="*/ 86 w 104"/>
                <a:gd name="T5" fmla="*/ 198 h 247"/>
                <a:gd name="T6" fmla="*/ 104 w 104"/>
                <a:gd name="T7" fmla="*/ 244 h 247"/>
                <a:gd name="T8" fmla="*/ 98 w 104"/>
                <a:gd name="T9" fmla="*/ 247 h 247"/>
                <a:gd name="T10" fmla="*/ 73 w 104"/>
                <a:gd name="T11" fmla="*/ 183 h 247"/>
                <a:gd name="T12" fmla="*/ 54 w 104"/>
                <a:gd name="T13" fmla="*/ 137 h 247"/>
                <a:gd name="T14" fmla="*/ 60 w 104"/>
                <a:gd name="T15" fmla="*/ 134 h 247"/>
                <a:gd name="T16" fmla="*/ 79 w 104"/>
                <a:gd name="T17" fmla="*/ 181 h 247"/>
                <a:gd name="T18" fmla="*/ 73 w 104"/>
                <a:gd name="T19" fmla="*/ 183 h 247"/>
                <a:gd name="T20" fmla="*/ 47 w 104"/>
                <a:gd name="T21" fmla="*/ 119 h 247"/>
                <a:gd name="T22" fmla="*/ 29 w 104"/>
                <a:gd name="T23" fmla="*/ 73 h 247"/>
                <a:gd name="T24" fmla="*/ 34 w 104"/>
                <a:gd name="T25" fmla="*/ 71 h 247"/>
                <a:gd name="T26" fmla="*/ 53 w 104"/>
                <a:gd name="T27" fmla="*/ 117 h 247"/>
                <a:gd name="T28" fmla="*/ 47 w 104"/>
                <a:gd name="T29" fmla="*/ 119 h 247"/>
                <a:gd name="T30" fmla="*/ 22 w 104"/>
                <a:gd name="T31" fmla="*/ 56 h 247"/>
                <a:gd name="T32" fmla="*/ 10 w 104"/>
                <a:gd name="T33" fmla="*/ 27 h 247"/>
                <a:gd name="T34" fmla="*/ 16 w 104"/>
                <a:gd name="T35" fmla="*/ 25 h 247"/>
                <a:gd name="T36" fmla="*/ 27 w 104"/>
                <a:gd name="T37" fmla="*/ 53 h 247"/>
                <a:gd name="T38" fmla="*/ 22 w 104"/>
                <a:gd name="T39" fmla="*/ 56 h 247"/>
                <a:gd name="T40" fmla="*/ 0 w 104"/>
                <a:gd name="T41" fmla="*/ 35 h 247"/>
                <a:gd name="T42" fmla="*/ 3 w 104"/>
                <a:gd name="T43" fmla="*/ 0 h 247"/>
                <a:gd name="T44" fmla="*/ 29 w 104"/>
                <a:gd name="T45" fmla="*/ 23 h 247"/>
                <a:gd name="T46" fmla="*/ 0 w 104"/>
                <a:gd name="T47" fmla="*/ 35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4" h="247">
                  <a:moveTo>
                    <a:pt x="98" y="247"/>
                  </a:moveTo>
                  <a:lnTo>
                    <a:pt x="80" y="200"/>
                  </a:lnTo>
                  <a:lnTo>
                    <a:pt x="86" y="198"/>
                  </a:lnTo>
                  <a:lnTo>
                    <a:pt x="104" y="244"/>
                  </a:lnTo>
                  <a:lnTo>
                    <a:pt x="98" y="247"/>
                  </a:lnTo>
                  <a:close/>
                  <a:moveTo>
                    <a:pt x="73" y="183"/>
                  </a:moveTo>
                  <a:lnTo>
                    <a:pt x="54" y="137"/>
                  </a:lnTo>
                  <a:lnTo>
                    <a:pt x="60" y="134"/>
                  </a:lnTo>
                  <a:lnTo>
                    <a:pt x="79" y="181"/>
                  </a:lnTo>
                  <a:lnTo>
                    <a:pt x="73" y="183"/>
                  </a:lnTo>
                  <a:close/>
                  <a:moveTo>
                    <a:pt x="47" y="119"/>
                  </a:moveTo>
                  <a:lnTo>
                    <a:pt x="29" y="73"/>
                  </a:lnTo>
                  <a:lnTo>
                    <a:pt x="34" y="71"/>
                  </a:lnTo>
                  <a:lnTo>
                    <a:pt x="53" y="117"/>
                  </a:lnTo>
                  <a:lnTo>
                    <a:pt x="47" y="119"/>
                  </a:lnTo>
                  <a:close/>
                  <a:moveTo>
                    <a:pt x="22" y="56"/>
                  </a:moveTo>
                  <a:lnTo>
                    <a:pt x="10" y="27"/>
                  </a:lnTo>
                  <a:lnTo>
                    <a:pt x="16" y="25"/>
                  </a:lnTo>
                  <a:lnTo>
                    <a:pt x="27" y="53"/>
                  </a:lnTo>
                  <a:lnTo>
                    <a:pt x="22" y="56"/>
                  </a:lnTo>
                  <a:close/>
                  <a:moveTo>
                    <a:pt x="0" y="35"/>
                  </a:moveTo>
                  <a:lnTo>
                    <a:pt x="3" y="0"/>
                  </a:lnTo>
                  <a:lnTo>
                    <a:pt x="29" y="23"/>
                  </a:lnTo>
                  <a:lnTo>
                    <a:pt x="0" y="3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199" name="Freeform 159"/>
            <p:cNvSpPr>
              <a:spLocks noEditPoints="1"/>
            </p:cNvSpPr>
            <p:nvPr/>
          </p:nvSpPr>
          <p:spPr bwMode="auto">
            <a:xfrm>
              <a:off x="3640" y="3480"/>
              <a:ext cx="218" cy="317"/>
            </a:xfrm>
            <a:custGeom>
              <a:avLst/>
              <a:gdLst>
                <a:gd name="T0" fmla="*/ 5 w 218"/>
                <a:gd name="T1" fmla="*/ 0 h 317"/>
                <a:gd name="T2" fmla="*/ 33 w 218"/>
                <a:gd name="T3" fmla="*/ 42 h 317"/>
                <a:gd name="T4" fmla="*/ 28 w 218"/>
                <a:gd name="T5" fmla="*/ 45 h 317"/>
                <a:gd name="T6" fmla="*/ 0 w 218"/>
                <a:gd name="T7" fmla="*/ 4 h 317"/>
                <a:gd name="T8" fmla="*/ 5 w 218"/>
                <a:gd name="T9" fmla="*/ 0 h 317"/>
                <a:gd name="T10" fmla="*/ 44 w 218"/>
                <a:gd name="T11" fmla="*/ 57 h 317"/>
                <a:gd name="T12" fmla="*/ 72 w 218"/>
                <a:gd name="T13" fmla="*/ 98 h 317"/>
                <a:gd name="T14" fmla="*/ 67 w 218"/>
                <a:gd name="T15" fmla="*/ 102 h 317"/>
                <a:gd name="T16" fmla="*/ 38 w 218"/>
                <a:gd name="T17" fmla="*/ 61 h 317"/>
                <a:gd name="T18" fmla="*/ 44 w 218"/>
                <a:gd name="T19" fmla="*/ 57 h 317"/>
                <a:gd name="T20" fmla="*/ 82 w 218"/>
                <a:gd name="T21" fmla="*/ 114 h 317"/>
                <a:gd name="T22" fmla="*/ 111 w 218"/>
                <a:gd name="T23" fmla="*/ 155 h 317"/>
                <a:gd name="T24" fmla="*/ 105 w 218"/>
                <a:gd name="T25" fmla="*/ 158 h 317"/>
                <a:gd name="T26" fmla="*/ 77 w 218"/>
                <a:gd name="T27" fmla="*/ 117 h 317"/>
                <a:gd name="T28" fmla="*/ 82 w 218"/>
                <a:gd name="T29" fmla="*/ 114 h 317"/>
                <a:gd name="T30" fmla="*/ 121 w 218"/>
                <a:gd name="T31" fmla="*/ 170 h 317"/>
                <a:gd name="T32" fmla="*/ 149 w 218"/>
                <a:gd name="T33" fmla="*/ 211 h 317"/>
                <a:gd name="T34" fmla="*/ 144 w 218"/>
                <a:gd name="T35" fmla="*/ 215 h 317"/>
                <a:gd name="T36" fmla="*/ 116 w 218"/>
                <a:gd name="T37" fmla="*/ 174 h 317"/>
                <a:gd name="T38" fmla="*/ 121 w 218"/>
                <a:gd name="T39" fmla="*/ 170 h 317"/>
                <a:gd name="T40" fmla="*/ 160 w 218"/>
                <a:gd name="T41" fmla="*/ 227 h 317"/>
                <a:gd name="T42" fmla="*/ 188 w 218"/>
                <a:gd name="T43" fmla="*/ 268 h 317"/>
                <a:gd name="T44" fmla="*/ 183 w 218"/>
                <a:gd name="T45" fmla="*/ 271 h 317"/>
                <a:gd name="T46" fmla="*/ 155 w 218"/>
                <a:gd name="T47" fmla="*/ 230 h 317"/>
                <a:gd name="T48" fmla="*/ 160 w 218"/>
                <a:gd name="T49" fmla="*/ 227 h 317"/>
                <a:gd name="T50" fmla="*/ 199 w 218"/>
                <a:gd name="T51" fmla="*/ 283 h 317"/>
                <a:gd name="T52" fmla="*/ 204 w 218"/>
                <a:gd name="T53" fmla="*/ 292 h 317"/>
                <a:gd name="T54" fmla="*/ 199 w 218"/>
                <a:gd name="T55" fmla="*/ 295 h 317"/>
                <a:gd name="T56" fmla="*/ 194 w 218"/>
                <a:gd name="T57" fmla="*/ 287 h 317"/>
                <a:gd name="T58" fmla="*/ 199 w 218"/>
                <a:gd name="T59" fmla="*/ 283 h 317"/>
                <a:gd name="T60" fmla="*/ 213 w 218"/>
                <a:gd name="T61" fmla="*/ 282 h 317"/>
                <a:gd name="T62" fmla="*/ 218 w 218"/>
                <a:gd name="T63" fmla="*/ 317 h 317"/>
                <a:gd name="T64" fmla="*/ 187 w 218"/>
                <a:gd name="T65" fmla="*/ 300 h 317"/>
                <a:gd name="T66" fmla="*/ 213 w 218"/>
                <a:gd name="T67" fmla="*/ 282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8" h="317">
                  <a:moveTo>
                    <a:pt x="5" y="0"/>
                  </a:moveTo>
                  <a:lnTo>
                    <a:pt x="33" y="42"/>
                  </a:lnTo>
                  <a:lnTo>
                    <a:pt x="28" y="45"/>
                  </a:lnTo>
                  <a:lnTo>
                    <a:pt x="0" y="4"/>
                  </a:lnTo>
                  <a:lnTo>
                    <a:pt x="5" y="0"/>
                  </a:lnTo>
                  <a:close/>
                  <a:moveTo>
                    <a:pt x="44" y="57"/>
                  </a:moveTo>
                  <a:lnTo>
                    <a:pt x="72" y="98"/>
                  </a:lnTo>
                  <a:lnTo>
                    <a:pt x="67" y="102"/>
                  </a:lnTo>
                  <a:lnTo>
                    <a:pt x="38" y="61"/>
                  </a:lnTo>
                  <a:lnTo>
                    <a:pt x="44" y="57"/>
                  </a:lnTo>
                  <a:close/>
                  <a:moveTo>
                    <a:pt x="82" y="114"/>
                  </a:moveTo>
                  <a:lnTo>
                    <a:pt x="111" y="155"/>
                  </a:lnTo>
                  <a:lnTo>
                    <a:pt x="105" y="158"/>
                  </a:lnTo>
                  <a:lnTo>
                    <a:pt x="77" y="117"/>
                  </a:lnTo>
                  <a:lnTo>
                    <a:pt x="82" y="114"/>
                  </a:lnTo>
                  <a:close/>
                  <a:moveTo>
                    <a:pt x="121" y="170"/>
                  </a:moveTo>
                  <a:lnTo>
                    <a:pt x="149" y="211"/>
                  </a:lnTo>
                  <a:lnTo>
                    <a:pt x="144" y="215"/>
                  </a:lnTo>
                  <a:lnTo>
                    <a:pt x="116" y="174"/>
                  </a:lnTo>
                  <a:lnTo>
                    <a:pt x="121" y="170"/>
                  </a:lnTo>
                  <a:close/>
                  <a:moveTo>
                    <a:pt x="160" y="227"/>
                  </a:moveTo>
                  <a:lnTo>
                    <a:pt x="188" y="268"/>
                  </a:lnTo>
                  <a:lnTo>
                    <a:pt x="183" y="271"/>
                  </a:lnTo>
                  <a:lnTo>
                    <a:pt x="155" y="230"/>
                  </a:lnTo>
                  <a:lnTo>
                    <a:pt x="160" y="227"/>
                  </a:lnTo>
                  <a:close/>
                  <a:moveTo>
                    <a:pt x="199" y="283"/>
                  </a:moveTo>
                  <a:lnTo>
                    <a:pt x="204" y="292"/>
                  </a:lnTo>
                  <a:lnTo>
                    <a:pt x="199" y="295"/>
                  </a:lnTo>
                  <a:lnTo>
                    <a:pt x="194" y="287"/>
                  </a:lnTo>
                  <a:lnTo>
                    <a:pt x="199" y="283"/>
                  </a:lnTo>
                  <a:close/>
                  <a:moveTo>
                    <a:pt x="213" y="282"/>
                  </a:moveTo>
                  <a:lnTo>
                    <a:pt x="218" y="317"/>
                  </a:lnTo>
                  <a:lnTo>
                    <a:pt x="187" y="300"/>
                  </a:lnTo>
                  <a:lnTo>
                    <a:pt x="213" y="28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0" name="Freeform 160"/>
            <p:cNvSpPr>
              <a:spLocks noEditPoints="1"/>
            </p:cNvSpPr>
            <p:nvPr/>
          </p:nvSpPr>
          <p:spPr bwMode="auto">
            <a:xfrm>
              <a:off x="4077" y="3639"/>
              <a:ext cx="32" cy="168"/>
            </a:xfrm>
            <a:custGeom>
              <a:avLst/>
              <a:gdLst>
                <a:gd name="T0" fmla="*/ 13 w 32"/>
                <a:gd name="T1" fmla="*/ 168 h 168"/>
                <a:gd name="T2" fmla="*/ 13 w 32"/>
                <a:gd name="T3" fmla="*/ 118 h 168"/>
                <a:gd name="T4" fmla="*/ 19 w 32"/>
                <a:gd name="T5" fmla="*/ 118 h 168"/>
                <a:gd name="T6" fmla="*/ 19 w 32"/>
                <a:gd name="T7" fmla="*/ 168 h 168"/>
                <a:gd name="T8" fmla="*/ 13 w 32"/>
                <a:gd name="T9" fmla="*/ 168 h 168"/>
                <a:gd name="T10" fmla="*/ 13 w 32"/>
                <a:gd name="T11" fmla="*/ 99 h 168"/>
                <a:gd name="T12" fmla="*/ 13 w 32"/>
                <a:gd name="T13" fmla="*/ 49 h 168"/>
                <a:gd name="T14" fmla="*/ 19 w 32"/>
                <a:gd name="T15" fmla="*/ 49 h 168"/>
                <a:gd name="T16" fmla="*/ 19 w 32"/>
                <a:gd name="T17" fmla="*/ 99 h 168"/>
                <a:gd name="T18" fmla="*/ 13 w 32"/>
                <a:gd name="T19" fmla="*/ 99 h 168"/>
                <a:gd name="T20" fmla="*/ 13 w 32"/>
                <a:gd name="T21" fmla="*/ 31 h 168"/>
                <a:gd name="T22" fmla="*/ 13 w 32"/>
                <a:gd name="T23" fmla="*/ 28 h 168"/>
                <a:gd name="T24" fmla="*/ 19 w 32"/>
                <a:gd name="T25" fmla="*/ 28 h 168"/>
                <a:gd name="T26" fmla="*/ 19 w 32"/>
                <a:gd name="T27" fmla="*/ 31 h 168"/>
                <a:gd name="T28" fmla="*/ 13 w 32"/>
                <a:gd name="T29" fmla="*/ 31 h 168"/>
                <a:gd name="T30" fmla="*/ 0 w 32"/>
                <a:gd name="T31" fmla="*/ 32 h 168"/>
                <a:gd name="T32" fmla="*/ 16 w 32"/>
                <a:gd name="T33" fmla="*/ 0 h 168"/>
                <a:gd name="T34" fmla="*/ 32 w 32"/>
                <a:gd name="T35" fmla="*/ 32 h 168"/>
                <a:gd name="T36" fmla="*/ 0 w 32"/>
                <a:gd name="T37" fmla="*/ 3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168">
                  <a:moveTo>
                    <a:pt x="13" y="168"/>
                  </a:moveTo>
                  <a:lnTo>
                    <a:pt x="13" y="118"/>
                  </a:lnTo>
                  <a:lnTo>
                    <a:pt x="19" y="118"/>
                  </a:lnTo>
                  <a:lnTo>
                    <a:pt x="19" y="168"/>
                  </a:lnTo>
                  <a:lnTo>
                    <a:pt x="13" y="168"/>
                  </a:lnTo>
                  <a:close/>
                  <a:moveTo>
                    <a:pt x="13" y="99"/>
                  </a:moveTo>
                  <a:lnTo>
                    <a:pt x="13" y="49"/>
                  </a:lnTo>
                  <a:lnTo>
                    <a:pt x="19" y="49"/>
                  </a:lnTo>
                  <a:lnTo>
                    <a:pt x="19" y="99"/>
                  </a:lnTo>
                  <a:lnTo>
                    <a:pt x="13" y="99"/>
                  </a:lnTo>
                  <a:close/>
                  <a:moveTo>
                    <a:pt x="13" y="31"/>
                  </a:moveTo>
                  <a:lnTo>
                    <a:pt x="13" y="28"/>
                  </a:lnTo>
                  <a:lnTo>
                    <a:pt x="19" y="28"/>
                  </a:lnTo>
                  <a:lnTo>
                    <a:pt x="19" y="31"/>
                  </a:lnTo>
                  <a:lnTo>
                    <a:pt x="13" y="31"/>
                  </a:lnTo>
                  <a:close/>
                  <a:moveTo>
                    <a:pt x="0" y="32"/>
                  </a:moveTo>
                  <a:lnTo>
                    <a:pt x="16" y="0"/>
                  </a:lnTo>
                  <a:lnTo>
                    <a:pt x="32" y="32"/>
                  </a:lnTo>
                  <a:lnTo>
                    <a:pt x="0" y="32"/>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1" name="Rectangle 161"/>
            <p:cNvSpPr>
              <a:spLocks noChangeArrowheads="1"/>
            </p:cNvSpPr>
            <p:nvPr/>
          </p:nvSpPr>
          <p:spPr bwMode="auto">
            <a:xfrm>
              <a:off x="3645" y="3532"/>
              <a:ext cx="95"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S1</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202" name="Rectangle 162"/>
            <p:cNvSpPr>
              <a:spLocks noChangeArrowheads="1"/>
            </p:cNvSpPr>
            <p:nvPr/>
          </p:nvSpPr>
          <p:spPr bwMode="auto">
            <a:xfrm>
              <a:off x="3743" y="3680"/>
              <a:ext cx="9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S3</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203" name="Rectangle 163"/>
            <p:cNvSpPr>
              <a:spLocks noChangeArrowheads="1"/>
            </p:cNvSpPr>
            <p:nvPr/>
          </p:nvSpPr>
          <p:spPr bwMode="auto">
            <a:xfrm>
              <a:off x="3832" y="3522"/>
              <a:ext cx="94"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S2</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204" name="Freeform 164"/>
            <p:cNvSpPr>
              <a:spLocks noEditPoints="1"/>
            </p:cNvSpPr>
            <p:nvPr/>
          </p:nvSpPr>
          <p:spPr bwMode="auto">
            <a:xfrm>
              <a:off x="3837" y="3873"/>
              <a:ext cx="60" cy="31"/>
            </a:xfrm>
            <a:custGeom>
              <a:avLst/>
              <a:gdLst>
                <a:gd name="T0" fmla="*/ 2 w 60"/>
                <a:gd name="T1" fmla="*/ 6 h 31"/>
                <a:gd name="T2" fmla="*/ 34 w 60"/>
                <a:gd name="T3" fmla="*/ 13 h 31"/>
                <a:gd name="T4" fmla="*/ 32 w 60"/>
                <a:gd name="T5" fmla="*/ 19 h 31"/>
                <a:gd name="T6" fmla="*/ 0 w 60"/>
                <a:gd name="T7" fmla="*/ 12 h 31"/>
                <a:gd name="T8" fmla="*/ 2 w 60"/>
                <a:gd name="T9" fmla="*/ 6 h 31"/>
                <a:gd name="T10" fmla="*/ 33 w 60"/>
                <a:gd name="T11" fmla="*/ 0 h 31"/>
                <a:gd name="T12" fmla="*/ 60 w 60"/>
                <a:gd name="T13" fmla="*/ 22 h 31"/>
                <a:gd name="T14" fmla="*/ 26 w 60"/>
                <a:gd name="T15" fmla="*/ 31 h 31"/>
                <a:gd name="T16" fmla="*/ 33 w 60"/>
                <a:gd name="T17"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31">
                  <a:moveTo>
                    <a:pt x="2" y="6"/>
                  </a:moveTo>
                  <a:lnTo>
                    <a:pt x="34" y="13"/>
                  </a:lnTo>
                  <a:lnTo>
                    <a:pt x="32" y="19"/>
                  </a:lnTo>
                  <a:lnTo>
                    <a:pt x="0" y="12"/>
                  </a:lnTo>
                  <a:lnTo>
                    <a:pt x="2" y="6"/>
                  </a:lnTo>
                  <a:close/>
                  <a:moveTo>
                    <a:pt x="33" y="0"/>
                  </a:moveTo>
                  <a:lnTo>
                    <a:pt x="60" y="22"/>
                  </a:lnTo>
                  <a:lnTo>
                    <a:pt x="26" y="31"/>
                  </a:lnTo>
                  <a:lnTo>
                    <a:pt x="33"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5" name="Freeform 165"/>
            <p:cNvSpPr>
              <a:spLocks noEditPoints="1"/>
            </p:cNvSpPr>
            <p:nvPr/>
          </p:nvSpPr>
          <p:spPr bwMode="auto">
            <a:xfrm>
              <a:off x="3593" y="3362"/>
              <a:ext cx="277" cy="376"/>
            </a:xfrm>
            <a:custGeom>
              <a:avLst/>
              <a:gdLst>
                <a:gd name="T0" fmla="*/ 277 w 277"/>
                <a:gd name="T1" fmla="*/ 3 h 376"/>
                <a:gd name="T2" fmla="*/ 247 w 277"/>
                <a:gd name="T3" fmla="*/ 44 h 376"/>
                <a:gd name="T4" fmla="*/ 242 w 277"/>
                <a:gd name="T5" fmla="*/ 40 h 376"/>
                <a:gd name="T6" fmla="*/ 272 w 277"/>
                <a:gd name="T7" fmla="*/ 0 h 376"/>
                <a:gd name="T8" fmla="*/ 277 w 277"/>
                <a:gd name="T9" fmla="*/ 3 h 376"/>
                <a:gd name="T10" fmla="*/ 236 w 277"/>
                <a:gd name="T11" fmla="*/ 59 h 376"/>
                <a:gd name="T12" fmla="*/ 207 w 277"/>
                <a:gd name="T13" fmla="*/ 99 h 376"/>
                <a:gd name="T14" fmla="*/ 202 w 277"/>
                <a:gd name="T15" fmla="*/ 95 h 376"/>
                <a:gd name="T16" fmla="*/ 231 w 277"/>
                <a:gd name="T17" fmla="*/ 55 h 376"/>
                <a:gd name="T18" fmla="*/ 236 w 277"/>
                <a:gd name="T19" fmla="*/ 59 h 376"/>
                <a:gd name="T20" fmla="*/ 196 w 277"/>
                <a:gd name="T21" fmla="*/ 114 h 376"/>
                <a:gd name="T22" fmla="*/ 166 w 277"/>
                <a:gd name="T23" fmla="*/ 154 h 376"/>
                <a:gd name="T24" fmla="*/ 161 w 277"/>
                <a:gd name="T25" fmla="*/ 151 h 376"/>
                <a:gd name="T26" fmla="*/ 191 w 277"/>
                <a:gd name="T27" fmla="*/ 110 h 376"/>
                <a:gd name="T28" fmla="*/ 196 w 277"/>
                <a:gd name="T29" fmla="*/ 114 h 376"/>
                <a:gd name="T30" fmla="*/ 155 w 277"/>
                <a:gd name="T31" fmla="*/ 170 h 376"/>
                <a:gd name="T32" fmla="*/ 126 w 277"/>
                <a:gd name="T33" fmla="*/ 210 h 376"/>
                <a:gd name="T34" fmla="*/ 121 w 277"/>
                <a:gd name="T35" fmla="*/ 206 h 376"/>
                <a:gd name="T36" fmla="*/ 150 w 277"/>
                <a:gd name="T37" fmla="*/ 166 h 376"/>
                <a:gd name="T38" fmla="*/ 155 w 277"/>
                <a:gd name="T39" fmla="*/ 170 h 376"/>
                <a:gd name="T40" fmla="*/ 115 w 277"/>
                <a:gd name="T41" fmla="*/ 225 h 376"/>
                <a:gd name="T42" fmla="*/ 85 w 277"/>
                <a:gd name="T43" fmla="*/ 265 h 376"/>
                <a:gd name="T44" fmla="*/ 80 w 277"/>
                <a:gd name="T45" fmla="*/ 262 h 376"/>
                <a:gd name="T46" fmla="*/ 110 w 277"/>
                <a:gd name="T47" fmla="*/ 221 h 376"/>
                <a:gd name="T48" fmla="*/ 115 w 277"/>
                <a:gd name="T49" fmla="*/ 225 h 376"/>
                <a:gd name="T50" fmla="*/ 74 w 277"/>
                <a:gd name="T51" fmla="*/ 280 h 376"/>
                <a:gd name="T52" fmla="*/ 45 w 277"/>
                <a:gd name="T53" fmla="*/ 321 h 376"/>
                <a:gd name="T54" fmla="*/ 40 w 277"/>
                <a:gd name="T55" fmla="*/ 317 h 376"/>
                <a:gd name="T56" fmla="*/ 69 w 277"/>
                <a:gd name="T57" fmla="*/ 277 h 376"/>
                <a:gd name="T58" fmla="*/ 74 w 277"/>
                <a:gd name="T59" fmla="*/ 280 h 376"/>
                <a:gd name="T60" fmla="*/ 34 w 277"/>
                <a:gd name="T61" fmla="*/ 336 h 376"/>
                <a:gd name="T62" fmla="*/ 20 w 277"/>
                <a:gd name="T63" fmla="*/ 355 h 376"/>
                <a:gd name="T64" fmla="*/ 14 w 277"/>
                <a:gd name="T65" fmla="*/ 352 h 376"/>
                <a:gd name="T66" fmla="*/ 29 w 277"/>
                <a:gd name="T67" fmla="*/ 332 h 376"/>
                <a:gd name="T68" fmla="*/ 34 w 277"/>
                <a:gd name="T69" fmla="*/ 336 h 376"/>
                <a:gd name="T70" fmla="*/ 31 w 277"/>
                <a:gd name="T71" fmla="*/ 360 h 376"/>
                <a:gd name="T72" fmla="*/ 0 w 277"/>
                <a:gd name="T73" fmla="*/ 376 h 376"/>
                <a:gd name="T74" fmla="*/ 6 w 277"/>
                <a:gd name="T75" fmla="*/ 342 h 376"/>
                <a:gd name="T76" fmla="*/ 31 w 277"/>
                <a:gd name="T77" fmla="*/ 36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7" h="376">
                  <a:moveTo>
                    <a:pt x="277" y="3"/>
                  </a:moveTo>
                  <a:lnTo>
                    <a:pt x="247" y="44"/>
                  </a:lnTo>
                  <a:lnTo>
                    <a:pt x="242" y="40"/>
                  </a:lnTo>
                  <a:lnTo>
                    <a:pt x="272" y="0"/>
                  </a:lnTo>
                  <a:lnTo>
                    <a:pt x="277" y="3"/>
                  </a:lnTo>
                  <a:close/>
                  <a:moveTo>
                    <a:pt x="236" y="59"/>
                  </a:moveTo>
                  <a:lnTo>
                    <a:pt x="207" y="99"/>
                  </a:lnTo>
                  <a:lnTo>
                    <a:pt x="202" y="95"/>
                  </a:lnTo>
                  <a:lnTo>
                    <a:pt x="231" y="55"/>
                  </a:lnTo>
                  <a:lnTo>
                    <a:pt x="236" y="59"/>
                  </a:lnTo>
                  <a:close/>
                  <a:moveTo>
                    <a:pt x="196" y="114"/>
                  </a:moveTo>
                  <a:lnTo>
                    <a:pt x="166" y="154"/>
                  </a:lnTo>
                  <a:lnTo>
                    <a:pt x="161" y="151"/>
                  </a:lnTo>
                  <a:lnTo>
                    <a:pt x="191" y="110"/>
                  </a:lnTo>
                  <a:lnTo>
                    <a:pt x="196" y="114"/>
                  </a:lnTo>
                  <a:close/>
                  <a:moveTo>
                    <a:pt x="155" y="170"/>
                  </a:moveTo>
                  <a:lnTo>
                    <a:pt x="126" y="210"/>
                  </a:lnTo>
                  <a:lnTo>
                    <a:pt x="121" y="206"/>
                  </a:lnTo>
                  <a:lnTo>
                    <a:pt x="150" y="166"/>
                  </a:lnTo>
                  <a:lnTo>
                    <a:pt x="155" y="170"/>
                  </a:lnTo>
                  <a:close/>
                  <a:moveTo>
                    <a:pt x="115" y="225"/>
                  </a:moveTo>
                  <a:lnTo>
                    <a:pt x="85" y="265"/>
                  </a:lnTo>
                  <a:lnTo>
                    <a:pt x="80" y="262"/>
                  </a:lnTo>
                  <a:lnTo>
                    <a:pt x="110" y="221"/>
                  </a:lnTo>
                  <a:lnTo>
                    <a:pt x="115" y="225"/>
                  </a:lnTo>
                  <a:close/>
                  <a:moveTo>
                    <a:pt x="74" y="280"/>
                  </a:moveTo>
                  <a:lnTo>
                    <a:pt x="45" y="321"/>
                  </a:lnTo>
                  <a:lnTo>
                    <a:pt x="40" y="317"/>
                  </a:lnTo>
                  <a:lnTo>
                    <a:pt x="69" y="277"/>
                  </a:lnTo>
                  <a:lnTo>
                    <a:pt x="74" y="280"/>
                  </a:lnTo>
                  <a:close/>
                  <a:moveTo>
                    <a:pt x="34" y="336"/>
                  </a:moveTo>
                  <a:lnTo>
                    <a:pt x="20" y="355"/>
                  </a:lnTo>
                  <a:lnTo>
                    <a:pt x="14" y="352"/>
                  </a:lnTo>
                  <a:lnTo>
                    <a:pt x="29" y="332"/>
                  </a:lnTo>
                  <a:lnTo>
                    <a:pt x="34" y="336"/>
                  </a:lnTo>
                  <a:close/>
                  <a:moveTo>
                    <a:pt x="31" y="360"/>
                  </a:moveTo>
                  <a:lnTo>
                    <a:pt x="0" y="376"/>
                  </a:lnTo>
                  <a:lnTo>
                    <a:pt x="6" y="342"/>
                  </a:lnTo>
                  <a:lnTo>
                    <a:pt x="31" y="36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6" name="Freeform 166"/>
            <p:cNvSpPr>
              <a:spLocks noEditPoints="1"/>
            </p:cNvSpPr>
            <p:nvPr/>
          </p:nvSpPr>
          <p:spPr bwMode="auto">
            <a:xfrm>
              <a:off x="3408" y="3699"/>
              <a:ext cx="31" cy="108"/>
            </a:xfrm>
            <a:custGeom>
              <a:avLst/>
              <a:gdLst>
                <a:gd name="T0" fmla="*/ 6 w 31"/>
                <a:gd name="T1" fmla="*/ 108 h 108"/>
                <a:gd name="T2" fmla="*/ 10 w 31"/>
                <a:gd name="T3" fmla="*/ 58 h 108"/>
                <a:gd name="T4" fmla="*/ 17 w 31"/>
                <a:gd name="T5" fmla="*/ 58 h 108"/>
                <a:gd name="T6" fmla="*/ 12 w 31"/>
                <a:gd name="T7" fmla="*/ 108 h 108"/>
                <a:gd name="T8" fmla="*/ 6 w 31"/>
                <a:gd name="T9" fmla="*/ 108 h 108"/>
                <a:gd name="T10" fmla="*/ 12 w 31"/>
                <a:gd name="T11" fmla="*/ 39 h 108"/>
                <a:gd name="T12" fmla="*/ 13 w 31"/>
                <a:gd name="T13" fmla="*/ 27 h 108"/>
                <a:gd name="T14" fmla="*/ 19 w 31"/>
                <a:gd name="T15" fmla="*/ 28 h 108"/>
                <a:gd name="T16" fmla="*/ 18 w 31"/>
                <a:gd name="T17" fmla="*/ 40 h 108"/>
                <a:gd name="T18" fmla="*/ 12 w 31"/>
                <a:gd name="T19" fmla="*/ 39 h 108"/>
                <a:gd name="T20" fmla="*/ 0 w 31"/>
                <a:gd name="T21" fmla="*/ 29 h 108"/>
                <a:gd name="T22" fmla="*/ 19 w 31"/>
                <a:gd name="T23" fmla="*/ 0 h 108"/>
                <a:gd name="T24" fmla="*/ 31 w 31"/>
                <a:gd name="T25" fmla="*/ 32 h 108"/>
                <a:gd name="T26" fmla="*/ 0 w 31"/>
                <a:gd name="T27" fmla="*/ 2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108">
                  <a:moveTo>
                    <a:pt x="6" y="108"/>
                  </a:moveTo>
                  <a:lnTo>
                    <a:pt x="10" y="58"/>
                  </a:lnTo>
                  <a:lnTo>
                    <a:pt x="17" y="58"/>
                  </a:lnTo>
                  <a:lnTo>
                    <a:pt x="12" y="108"/>
                  </a:lnTo>
                  <a:lnTo>
                    <a:pt x="6" y="108"/>
                  </a:lnTo>
                  <a:close/>
                  <a:moveTo>
                    <a:pt x="12" y="39"/>
                  </a:moveTo>
                  <a:lnTo>
                    <a:pt x="13" y="27"/>
                  </a:lnTo>
                  <a:lnTo>
                    <a:pt x="19" y="28"/>
                  </a:lnTo>
                  <a:lnTo>
                    <a:pt x="18" y="40"/>
                  </a:lnTo>
                  <a:lnTo>
                    <a:pt x="12" y="39"/>
                  </a:lnTo>
                  <a:close/>
                  <a:moveTo>
                    <a:pt x="0" y="29"/>
                  </a:moveTo>
                  <a:lnTo>
                    <a:pt x="19" y="0"/>
                  </a:lnTo>
                  <a:lnTo>
                    <a:pt x="31" y="32"/>
                  </a:lnTo>
                  <a:lnTo>
                    <a:pt x="0" y="29"/>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7" name="Freeform 167"/>
            <p:cNvSpPr>
              <a:spLocks noEditPoints="1"/>
            </p:cNvSpPr>
            <p:nvPr/>
          </p:nvSpPr>
          <p:spPr bwMode="auto">
            <a:xfrm>
              <a:off x="3640" y="3421"/>
              <a:ext cx="316" cy="317"/>
            </a:xfrm>
            <a:custGeom>
              <a:avLst/>
              <a:gdLst>
                <a:gd name="T0" fmla="*/ 4 w 316"/>
                <a:gd name="T1" fmla="*/ 0 h 317"/>
                <a:gd name="T2" fmla="*/ 40 w 316"/>
                <a:gd name="T3" fmla="*/ 35 h 317"/>
                <a:gd name="T4" fmla="*/ 35 w 316"/>
                <a:gd name="T5" fmla="*/ 39 h 317"/>
                <a:gd name="T6" fmla="*/ 0 w 316"/>
                <a:gd name="T7" fmla="*/ 4 h 317"/>
                <a:gd name="T8" fmla="*/ 4 w 316"/>
                <a:gd name="T9" fmla="*/ 0 h 317"/>
                <a:gd name="T10" fmla="*/ 53 w 316"/>
                <a:gd name="T11" fmla="*/ 48 h 317"/>
                <a:gd name="T12" fmla="*/ 88 w 316"/>
                <a:gd name="T13" fmla="*/ 84 h 317"/>
                <a:gd name="T14" fmla="*/ 83 w 316"/>
                <a:gd name="T15" fmla="*/ 88 h 317"/>
                <a:gd name="T16" fmla="*/ 48 w 316"/>
                <a:gd name="T17" fmla="*/ 53 h 317"/>
                <a:gd name="T18" fmla="*/ 53 w 316"/>
                <a:gd name="T19" fmla="*/ 48 h 317"/>
                <a:gd name="T20" fmla="*/ 101 w 316"/>
                <a:gd name="T21" fmla="*/ 97 h 317"/>
                <a:gd name="T22" fmla="*/ 136 w 316"/>
                <a:gd name="T23" fmla="*/ 132 h 317"/>
                <a:gd name="T24" fmla="*/ 132 w 316"/>
                <a:gd name="T25" fmla="*/ 137 h 317"/>
                <a:gd name="T26" fmla="*/ 97 w 316"/>
                <a:gd name="T27" fmla="*/ 101 h 317"/>
                <a:gd name="T28" fmla="*/ 101 w 316"/>
                <a:gd name="T29" fmla="*/ 97 h 317"/>
                <a:gd name="T30" fmla="*/ 150 w 316"/>
                <a:gd name="T31" fmla="*/ 145 h 317"/>
                <a:gd name="T32" fmla="*/ 185 w 316"/>
                <a:gd name="T33" fmla="*/ 181 h 317"/>
                <a:gd name="T34" fmla="*/ 180 w 316"/>
                <a:gd name="T35" fmla="*/ 185 h 317"/>
                <a:gd name="T36" fmla="*/ 145 w 316"/>
                <a:gd name="T37" fmla="*/ 150 h 317"/>
                <a:gd name="T38" fmla="*/ 150 w 316"/>
                <a:gd name="T39" fmla="*/ 145 h 317"/>
                <a:gd name="T40" fmla="*/ 198 w 316"/>
                <a:gd name="T41" fmla="*/ 194 h 317"/>
                <a:gd name="T42" fmla="*/ 233 w 316"/>
                <a:gd name="T43" fmla="*/ 229 h 317"/>
                <a:gd name="T44" fmla="*/ 229 w 316"/>
                <a:gd name="T45" fmla="*/ 234 h 317"/>
                <a:gd name="T46" fmla="*/ 193 w 316"/>
                <a:gd name="T47" fmla="*/ 198 h 317"/>
                <a:gd name="T48" fmla="*/ 198 w 316"/>
                <a:gd name="T49" fmla="*/ 194 h 317"/>
                <a:gd name="T50" fmla="*/ 246 w 316"/>
                <a:gd name="T51" fmla="*/ 243 h 317"/>
                <a:gd name="T52" fmla="*/ 281 w 316"/>
                <a:gd name="T53" fmla="*/ 278 h 317"/>
                <a:gd name="T54" fmla="*/ 277 w 316"/>
                <a:gd name="T55" fmla="*/ 282 h 317"/>
                <a:gd name="T56" fmla="*/ 242 w 316"/>
                <a:gd name="T57" fmla="*/ 247 h 317"/>
                <a:gd name="T58" fmla="*/ 246 w 316"/>
                <a:gd name="T59" fmla="*/ 243 h 317"/>
                <a:gd name="T60" fmla="*/ 295 w 316"/>
                <a:gd name="T61" fmla="*/ 291 h 317"/>
                <a:gd name="T62" fmla="*/ 299 w 316"/>
                <a:gd name="T63" fmla="*/ 295 h 317"/>
                <a:gd name="T64" fmla="*/ 294 w 316"/>
                <a:gd name="T65" fmla="*/ 300 h 317"/>
                <a:gd name="T66" fmla="*/ 290 w 316"/>
                <a:gd name="T67" fmla="*/ 296 h 317"/>
                <a:gd name="T68" fmla="*/ 295 w 316"/>
                <a:gd name="T69" fmla="*/ 291 h 317"/>
                <a:gd name="T70" fmla="*/ 305 w 316"/>
                <a:gd name="T71" fmla="*/ 284 h 317"/>
                <a:gd name="T72" fmla="*/ 316 w 316"/>
                <a:gd name="T73" fmla="*/ 317 h 317"/>
                <a:gd name="T74" fmla="*/ 283 w 316"/>
                <a:gd name="T75" fmla="*/ 306 h 317"/>
                <a:gd name="T76" fmla="*/ 305 w 316"/>
                <a:gd name="T77" fmla="*/ 284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6" h="317">
                  <a:moveTo>
                    <a:pt x="4" y="0"/>
                  </a:moveTo>
                  <a:lnTo>
                    <a:pt x="40" y="35"/>
                  </a:lnTo>
                  <a:lnTo>
                    <a:pt x="35" y="39"/>
                  </a:lnTo>
                  <a:lnTo>
                    <a:pt x="0" y="4"/>
                  </a:lnTo>
                  <a:lnTo>
                    <a:pt x="4" y="0"/>
                  </a:lnTo>
                  <a:close/>
                  <a:moveTo>
                    <a:pt x="53" y="48"/>
                  </a:moveTo>
                  <a:lnTo>
                    <a:pt x="88" y="84"/>
                  </a:lnTo>
                  <a:lnTo>
                    <a:pt x="83" y="88"/>
                  </a:lnTo>
                  <a:lnTo>
                    <a:pt x="48" y="53"/>
                  </a:lnTo>
                  <a:lnTo>
                    <a:pt x="53" y="48"/>
                  </a:lnTo>
                  <a:close/>
                  <a:moveTo>
                    <a:pt x="101" y="97"/>
                  </a:moveTo>
                  <a:lnTo>
                    <a:pt x="136" y="132"/>
                  </a:lnTo>
                  <a:lnTo>
                    <a:pt x="132" y="137"/>
                  </a:lnTo>
                  <a:lnTo>
                    <a:pt x="97" y="101"/>
                  </a:lnTo>
                  <a:lnTo>
                    <a:pt x="101" y="97"/>
                  </a:lnTo>
                  <a:close/>
                  <a:moveTo>
                    <a:pt x="150" y="145"/>
                  </a:moveTo>
                  <a:lnTo>
                    <a:pt x="185" y="181"/>
                  </a:lnTo>
                  <a:lnTo>
                    <a:pt x="180" y="185"/>
                  </a:lnTo>
                  <a:lnTo>
                    <a:pt x="145" y="150"/>
                  </a:lnTo>
                  <a:lnTo>
                    <a:pt x="150" y="145"/>
                  </a:lnTo>
                  <a:close/>
                  <a:moveTo>
                    <a:pt x="198" y="194"/>
                  </a:moveTo>
                  <a:lnTo>
                    <a:pt x="233" y="229"/>
                  </a:lnTo>
                  <a:lnTo>
                    <a:pt x="229" y="234"/>
                  </a:lnTo>
                  <a:lnTo>
                    <a:pt x="193" y="198"/>
                  </a:lnTo>
                  <a:lnTo>
                    <a:pt x="198" y="194"/>
                  </a:lnTo>
                  <a:close/>
                  <a:moveTo>
                    <a:pt x="246" y="243"/>
                  </a:moveTo>
                  <a:lnTo>
                    <a:pt x="281" y="278"/>
                  </a:lnTo>
                  <a:lnTo>
                    <a:pt x="277" y="282"/>
                  </a:lnTo>
                  <a:lnTo>
                    <a:pt x="242" y="247"/>
                  </a:lnTo>
                  <a:lnTo>
                    <a:pt x="246" y="243"/>
                  </a:lnTo>
                  <a:close/>
                  <a:moveTo>
                    <a:pt x="295" y="291"/>
                  </a:moveTo>
                  <a:lnTo>
                    <a:pt x="299" y="295"/>
                  </a:lnTo>
                  <a:lnTo>
                    <a:pt x="294" y="300"/>
                  </a:lnTo>
                  <a:lnTo>
                    <a:pt x="290" y="296"/>
                  </a:lnTo>
                  <a:lnTo>
                    <a:pt x="295" y="291"/>
                  </a:lnTo>
                  <a:close/>
                  <a:moveTo>
                    <a:pt x="305" y="284"/>
                  </a:moveTo>
                  <a:lnTo>
                    <a:pt x="316" y="317"/>
                  </a:lnTo>
                  <a:lnTo>
                    <a:pt x="283" y="306"/>
                  </a:lnTo>
                  <a:lnTo>
                    <a:pt x="305" y="284"/>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8" name="Freeform 168"/>
            <p:cNvSpPr>
              <a:spLocks noEditPoints="1"/>
            </p:cNvSpPr>
            <p:nvPr/>
          </p:nvSpPr>
          <p:spPr bwMode="auto">
            <a:xfrm>
              <a:off x="3682" y="3397"/>
              <a:ext cx="275" cy="88"/>
            </a:xfrm>
            <a:custGeom>
              <a:avLst/>
              <a:gdLst>
                <a:gd name="T0" fmla="*/ 273 w 275"/>
                <a:gd name="T1" fmla="*/ 88 h 88"/>
                <a:gd name="T2" fmla="*/ 226 w 275"/>
                <a:gd name="T3" fmla="*/ 74 h 88"/>
                <a:gd name="T4" fmla="*/ 227 w 275"/>
                <a:gd name="T5" fmla="*/ 68 h 88"/>
                <a:gd name="T6" fmla="*/ 275 w 275"/>
                <a:gd name="T7" fmla="*/ 82 h 88"/>
                <a:gd name="T8" fmla="*/ 273 w 275"/>
                <a:gd name="T9" fmla="*/ 88 h 88"/>
                <a:gd name="T10" fmla="*/ 208 w 275"/>
                <a:gd name="T11" fmla="*/ 69 h 88"/>
                <a:gd name="T12" fmla="*/ 160 w 275"/>
                <a:gd name="T13" fmla="*/ 55 h 88"/>
                <a:gd name="T14" fmla="*/ 161 w 275"/>
                <a:gd name="T15" fmla="*/ 49 h 88"/>
                <a:gd name="T16" fmla="*/ 209 w 275"/>
                <a:gd name="T17" fmla="*/ 63 h 88"/>
                <a:gd name="T18" fmla="*/ 208 w 275"/>
                <a:gd name="T19" fmla="*/ 69 h 88"/>
                <a:gd name="T20" fmla="*/ 142 w 275"/>
                <a:gd name="T21" fmla="*/ 50 h 88"/>
                <a:gd name="T22" fmla="*/ 94 w 275"/>
                <a:gd name="T23" fmla="*/ 37 h 88"/>
                <a:gd name="T24" fmla="*/ 96 w 275"/>
                <a:gd name="T25" fmla="*/ 31 h 88"/>
                <a:gd name="T26" fmla="*/ 144 w 275"/>
                <a:gd name="T27" fmla="*/ 44 h 88"/>
                <a:gd name="T28" fmla="*/ 142 w 275"/>
                <a:gd name="T29" fmla="*/ 50 h 88"/>
                <a:gd name="T30" fmla="*/ 76 w 275"/>
                <a:gd name="T31" fmla="*/ 31 h 88"/>
                <a:gd name="T32" fmla="*/ 28 w 275"/>
                <a:gd name="T33" fmla="*/ 18 h 88"/>
                <a:gd name="T34" fmla="*/ 30 w 275"/>
                <a:gd name="T35" fmla="*/ 12 h 88"/>
                <a:gd name="T36" fmla="*/ 78 w 275"/>
                <a:gd name="T37" fmla="*/ 25 h 88"/>
                <a:gd name="T38" fmla="*/ 76 w 275"/>
                <a:gd name="T39" fmla="*/ 31 h 88"/>
                <a:gd name="T40" fmla="*/ 25 w 275"/>
                <a:gd name="T41" fmla="*/ 30 h 88"/>
                <a:gd name="T42" fmla="*/ 0 w 275"/>
                <a:gd name="T43" fmla="*/ 6 h 88"/>
                <a:gd name="T44" fmla="*/ 34 w 275"/>
                <a:gd name="T45" fmla="*/ 0 h 88"/>
                <a:gd name="T46" fmla="*/ 25 w 275"/>
                <a:gd name="T47" fmla="*/ 3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5" h="88">
                  <a:moveTo>
                    <a:pt x="273" y="88"/>
                  </a:moveTo>
                  <a:lnTo>
                    <a:pt x="226" y="74"/>
                  </a:lnTo>
                  <a:lnTo>
                    <a:pt x="227" y="68"/>
                  </a:lnTo>
                  <a:lnTo>
                    <a:pt x="275" y="82"/>
                  </a:lnTo>
                  <a:lnTo>
                    <a:pt x="273" y="88"/>
                  </a:lnTo>
                  <a:close/>
                  <a:moveTo>
                    <a:pt x="208" y="69"/>
                  </a:moveTo>
                  <a:lnTo>
                    <a:pt x="160" y="55"/>
                  </a:lnTo>
                  <a:lnTo>
                    <a:pt x="161" y="49"/>
                  </a:lnTo>
                  <a:lnTo>
                    <a:pt x="209" y="63"/>
                  </a:lnTo>
                  <a:lnTo>
                    <a:pt x="208" y="69"/>
                  </a:lnTo>
                  <a:close/>
                  <a:moveTo>
                    <a:pt x="142" y="50"/>
                  </a:moveTo>
                  <a:lnTo>
                    <a:pt x="94" y="37"/>
                  </a:lnTo>
                  <a:lnTo>
                    <a:pt x="96" y="31"/>
                  </a:lnTo>
                  <a:lnTo>
                    <a:pt x="144" y="44"/>
                  </a:lnTo>
                  <a:lnTo>
                    <a:pt x="142" y="50"/>
                  </a:lnTo>
                  <a:close/>
                  <a:moveTo>
                    <a:pt x="76" y="31"/>
                  </a:moveTo>
                  <a:lnTo>
                    <a:pt x="28" y="18"/>
                  </a:lnTo>
                  <a:lnTo>
                    <a:pt x="30" y="12"/>
                  </a:lnTo>
                  <a:lnTo>
                    <a:pt x="78" y="25"/>
                  </a:lnTo>
                  <a:lnTo>
                    <a:pt x="76" y="31"/>
                  </a:lnTo>
                  <a:close/>
                  <a:moveTo>
                    <a:pt x="25" y="30"/>
                  </a:moveTo>
                  <a:lnTo>
                    <a:pt x="0" y="6"/>
                  </a:lnTo>
                  <a:lnTo>
                    <a:pt x="34" y="0"/>
                  </a:lnTo>
                  <a:lnTo>
                    <a:pt x="25" y="3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09" name="Freeform 169"/>
            <p:cNvSpPr>
              <a:spLocks noEditPoints="1"/>
            </p:cNvSpPr>
            <p:nvPr/>
          </p:nvSpPr>
          <p:spPr bwMode="auto">
            <a:xfrm>
              <a:off x="3688" y="3345"/>
              <a:ext cx="37" cy="462"/>
            </a:xfrm>
            <a:custGeom>
              <a:avLst/>
              <a:gdLst>
                <a:gd name="T0" fmla="*/ 6 w 37"/>
                <a:gd name="T1" fmla="*/ 0 h 462"/>
                <a:gd name="T2" fmla="*/ 8 w 37"/>
                <a:gd name="T3" fmla="*/ 50 h 462"/>
                <a:gd name="T4" fmla="*/ 2 w 37"/>
                <a:gd name="T5" fmla="*/ 50 h 462"/>
                <a:gd name="T6" fmla="*/ 0 w 37"/>
                <a:gd name="T7" fmla="*/ 0 h 462"/>
                <a:gd name="T8" fmla="*/ 6 w 37"/>
                <a:gd name="T9" fmla="*/ 0 h 462"/>
                <a:gd name="T10" fmla="*/ 9 w 37"/>
                <a:gd name="T11" fmla="*/ 68 h 462"/>
                <a:gd name="T12" fmla="*/ 11 w 37"/>
                <a:gd name="T13" fmla="*/ 118 h 462"/>
                <a:gd name="T14" fmla="*/ 5 w 37"/>
                <a:gd name="T15" fmla="*/ 118 h 462"/>
                <a:gd name="T16" fmla="*/ 3 w 37"/>
                <a:gd name="T17" fmla="*/ 69 h 462"/>
                <a:gd name="T18" fmla="*/ 9 w 37"/>
                <a:gd name="T19" fmla="*/ 68 h 462"/>
                <a:gd name="T20" fmla="*/ 12 w 37"/>
                <a:gd name="T21" fmla="*/ 137 h 462"/>
                <a:gd name="T22" fmla="*/ 14 w 37"/>
                <a:gd name="T23" fmla="*/ 187 h 462"/>
                <a:gd name="T24" fmla="*/ 8 w 37"/>
                <a:gd name="T25" fmla="*/ 187 h 462"/>
                <a:gd name="T26" fmla="*/ 6 w 37"/>
                <a:gd name="T27" fmla="*/ 137 h 462"/>
                <a:gd name="T28" fmla="*/ 12 w 37"/>
                <a:gd name="T29" fmla="*/ 137 h 462"/>
                <a:gd name="T30" fmla="*/ 15 w 37"/>
                <a:gd name="T31" fmla="*/ 206 h 462"/>
                <a:gd name="T32" fmla="*/ 17 w 37"/>
                <a:gd name="T33" fmla="*/ 255 h 462"/>
                <a:gd name="T34" fmla="*/ 11 w 37"/>
                <a:gd name="T35" fmla="*/ 256 h 462"/>
                <a:gd name="T36" fmla="*/ 9 w 37"/>
                <a:gd name="T37" fmla="*/ 206 h 462"/>
                <a:gd name="T38" fmla="*/ 15 w 37"/>
                <a:gd name="T39" fmla="*/ 206 h 462"/>
                <a:gd name="T40" fmla="*/ 18 w 37"/>
                <a:gd name="T41" fmla="*/ 274 h 462"/>
                <a:gd name="T42" fmla="*/ 20 w 37"/>
                <a:gd name="T43" fmla="*/ 324 h 462"/>
                <a:gd name="T44" fmla="*/ 14 w 37"/>
                <a:gd name="T45" fmla="*/ 324 h 462"/>
                <a:gd name="T46" fmla="*/ 11 w 37"/>
                <a:gd name="T47" fmla="*/ 274 h 462"/>
                <a:gd name="T48" fmla="*/ 18 w 37"/>
                <a:gd name="T49" fmla="*/ 274 h 462"/>
                <a:gd name="T50" fmla="*/ 21 w 37"/>
                <a:gd name="T51" fmla="*/ 343 h 462"/>
                <a:gd name="T52" fmla="*/ 23 w 37"/>
                <a:gd name="T53" fmla="*/ 393 h 462"/>
                <a:gd name="T54" fmla="*/ 17 w 37"/>
                <a:gd name="T55" fmla="*/ 393 h 462"/>
                <a:gd name="T56" fmla="*/ 14 w 37"/>
                <a:gd name="T57" fmla="*/ 343 h 462"/>
                <a:gd name="T58" fmla="*/ 21 w 37"/>
                <a:gd name="T59" fmla="*/ 343 h 462"/>
                <a:gd name="T60" fmla="*/ 24 w 37"/>
                <a:gd name="T61" fmla="*/ 411 h 462"/>
                <a:gd name="T62" fmla="*/ 24 w 37"/>
                <a:gd name="T63" fmla="*/ 434 h 462"/>
                <a:gd name="T64" fmla="*/ 18 w 37"/>
                <a:gd name="T65" fmla="*/ 434 h 462"/>
                <a:gd name="T66" fmla="*/ 17 w 37"/>
                <a:gd name="T67" fmla="*/ 412 h 462"/>
                <a:gd name="T68" fmla="*/ 24 w 37"/>
                <a:gd name="T69" fmla="*/ 411 h 462"/>
                <a:gd name="T70" fmla="*/ 37 w 37"/>
                <a:gd name="T71" fmla="*/ 430 h 462"/>
                <a:gd name="T72" fmla="*/ 23 w 37"/>
                <a:gd name="T73" fmla="*/ 462 h 462"/>
                <a:gd name="T74" fmla="*/ 6 w 37"/>
                <a:gd name="T75" fmla="*/ 431 h 462"/>
                <a:gd name="T76" fmla="*/ 37 w 37"/>
                <a:gd name="T77" fmla="*/ 4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462">
                  <a:moveTo>
                    <a:pt x="6" y="0"/>
                  </a:moveTo>
                  <a:lnTo>
                    <a:pt x="8" y="50"/>
                  </a:lnTo>
                  <a:lnTo>
                    <a:pt x="2" y="50"/>
                  </a:lnTo>
                  <a:lnTo>
                    <a:pt x="0" y="0"/>
                  </a:lnTo>
                  <a:lnTo>
                    <a:pt x="6" y="0"/>
                  </a:lnTo>
                  <a:close/>
                  <a:moveTo>
                    <a:pt x="9" y="68"/>
                  </a:moveTo>
                  <a:lnTo>
                    <a:pt x="11" y="118"/>
                  </a:lnTo>
                  <a:lnTo>
                    <a:pt x="5" y="118"/>
                  </a:lnTo>
                  <a:lnTo>
                    <a:pt x="3" y="69"/>
                  </a:lnTo>
                  <a:lnTo>
                    <a:pt x="9" y="68"/>
                  </a:lnTo>
                  <a:close/>
                  <a:moveTo>
                    <a:pt x="12" y="137"/>
                  </a:moveTo>
                  <a:lnTo>
                    <a:pt x="14" y="187"/>
                  </a:lnTo>
                  <a:lnTo>
                    <a:pt x="8" y="187"/>
                  </a:lnTo>
                  <a:lnTo>
                    <a:pt x="6" y="137"/>
                  </a:lnTo>
                  <a:lnTo>
                    <a:pt x="12" y="137"/>
                  </a:lnTo>
                  <a:close/>
                  <a:moveTo>
                    <a:pt x="15" y="206"/>
                  </a:moveTo>
                  <a:lnTo>
                    <a:pt x="17" y="255"/>
                  </a:lnTo>
                  <a:lnTo>
                    <a:pt x="11" y="256"/>
                  </a:lnTo>
                  <a:lnTo>
                    <a:pt x="9" y="206"/>
                  </a:lnTo>
                  <a:lnTo>
                    <a:pt x="15" y="206"/>
                  </a:lnTo>
                  <a:close/>
                  <a:moveTo>
                    <a:pt x="18" y="274"/>
                  </a:moveTo>
                  <a:lnTo>
                    <a:pt x="20" y="324"/>
                  </a:lnTo>
                  <a:lnTo>
                    <a:pt x="14" y="324"/>
                  </a:lnTo>
                  <a:lnTo>
                    <a:pt x="11" y="274"/>
                  </a:lnTo>
                  <a:lnTo>
                    <a:pt x="18" y="274"/>
                  </a:lnTo>
                  <a:close/>
                  <a:moveTo>
                    <a:pt x="21" y="343"/>
                  </a:moveTo>
                  <a:lnTo>
                    <a:pt x="23" y="393"/>
                  </a:lnTo>
                  <a:lnTo>
                    <a:pt x="17" y="393"/>
                  </a:lnTo>
                  <a:lnTo>
                    <a:pt x="14" y="343"/>
                  </a:lnTo>
                  <a:lnTo>
                    <a:pt x="21" y="343"/>
                  </a:lnTo>
                  <a:close/>
                  <a:moveTo>
                    <a:pt x="24" y="411"/>
                  </a:moveTo>
                  <a:lnTo>
                    <a:pt x="24" y="434"/>
                  </a:lnTo>
                  <a:lnTo>
                    <a:pt x="18" y="434"/>
                  </a:lnTo>
                  <a:lnTo>
                    <a:pt x="17" y="412"/>
                  </a:lnTo>
                  <a:lnTo>
                    <a:pt x="24" y="411"/>
                  </a:lnTo>
                  <a:close/>
                  <a:moveTo>
                    <a:pt x="37" y="430"/>
                  </a:moveTo>
                  <a:lnTo>
                    <a:pt x="23" y="462"/>
                  </a:lnTo>
                  <a:lnTo>
                    <a:pt x="6" y="431"/>
                  </a:lnTo>
                  <a:lnTo>
                    <a:pt x="37" y="43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0" name="Freeform 170"/>
            <p:cNvSpPr>
              <a:spLocks noEditPoints="1"/>
            </p:cNvSpPr>
            <p:nvPr/>
          </p:nvSpPr>
          <p:spPr bwMode="auto">
            <a:xfrm>
              <a:off x="3416" y="3773"/>
              <a:ext cx="79" cy="37"/>
            </a:xfrm>
            <a:custGeom>
              <a:avLst/>
              <a:gdLst>
                <a:gd name="T0" fmla="*/ 0 w 79"/>
                <a:gd name="T1" fmla="*/ 31 h 37"/>
                <a:gd name="T2" fmla="*/ 46 w 79"/>
                <a:gd name="T3" fmla="*/ 13 h 37"/>
                <a:gd name="T4" fmla="*/ 49 w 79"/>
                <a:gd name="T5" fmla="*/ 19 h 37"/>
                <a:gd name="T6" fmla="*/ 2 w 79"/>
                <a:gd name="T7" fmla="*/ 37 h 37"/>
                <a:gd name="T8" fmla="*/ 0 w 79"/>
                <a:gd name="T9" fmla="*/ 31 h 37"/>
                <a:gd name="T10" fmla="*/ 44 w 79"/>
                <a:gd name="T11" fmla="*/ 0 h 37"/>
                <a:gd name="T12" fmla="*/ 79 w 79"/>
                <a:gd name="T13" fmla="*/ 4 h 37"/>
                <a:gd name="T14" fmla="*/ 56 w 79"/>
                <a:gd name="T15" fmla="*/ 30 h 37"/>
                <a:gd name="T16" fmla="*/ 44 w 79"/>
                <a:gd name="T17"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37">
                  <a:moveTo>
                    <a:pt x="0" y="31"/>
                  </a:moveTo>
                  <a:lnTo>
                    <a:pt x="46" y="13"/>
                  </a:lnTo>
                  <a:lnTo>
                    <a:pt x="49" y="19"/>
                  </a:lnTo>
                  <a:lnTo>
                    <a:pt x="2" y="37"/>
                  </a:lnTo>
                  <a:lnTo>
                    <a:pt x="0" y="31"/>
                  </a:lnTo>
                  <a:close/>
                  <a:moveTo>
                    <a:pt x="44" y="0"/>
                  </a:moveTo>
                  <a:lnTo>
                    <a:pt x="79" y="4"/>
                  </a:lnTo>
                  <a:lnTo>
                    <a:pt x="56" y="30"/>
                  </a:lnTo>
                  <a:lnTo>
                    <a:pt x="44"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1" name="Freeform 171"/>
            <p:cNvSpPr>
              <a:spLocks noEditPoints="1"/>
            </p:cNvSpPr>
            <p:nvPr/>
          </p:nvSpPr>
          <p:spPr bwMode="auto">
            <a:xfrm>
              <a:off x="3348" y="3543"/>
              <a:ext cx="666" cy="178"/>
            </a:xfrm>
            <a:custGeom>
              <a:avLst/>
              <a:gdLst>
                <a:gd name="T0" fmla="*/ 0 w 666"/>
                <a:gd name="T1" fmla="*/ 172 h 178"/>
                <a:gd name="T2" fmla="*/ 48 w 666"/>
                <a:gd name="T3" fmla="*/ 160 h 178"/>
                <a:gd name="T4" fmla="*/ 50 w 666"/>
                <a:gd name="T5" fmla="*/ 166 h 178"/>
                <a:gd name="T6" fmla="*/ 2 w 666"/>
                <a:gd name="T7" fmla="*/ 178 h 178"/>
                <a:gd name="T8" fmla="*/ 0 w 666"/>
                <a:gd name="T9" fmla="*/ 172 h 178"/>
                <a:gd name="T10" fmla="*/ 66 w 666"/>
                <a:gd name="T11" fmla="*/ 156 h 178"/>
                <a:gd name="T12" fmla="*/ 115 w 666"/>
                <a:gd name="T13" fmla="*/ 144 h 178"/>
                <a:gd name="T14" fmla="*/ 116 w 666"/>
                <a:gd name="T15" fmla="*/ 150 h 178"/>
                <a:gd name="T16" fmla="*/ 68 w 666"/>
                <a:gd name="T17" fmla="*/ 162 h 178"/>
                <a:gd name="T18" fmla="*/ 66 w 666"/>
                <a:gd name="T19" fmla="*/ 156 h 178"/>
                <a:gd name="T20" fmla="*/ 133 w 666"/>
                <a:gd name="T21" fmla="*/ 139 h 178"/>
                <a:gd name="T22" fmla="*/ 181 w 666"/>
                <a:gd name="T23" fmla="*/ 127 h 178"/>
                <a:gd name="T24" fmla="*/ 183 w 666"/>
                <a:gd name="T25" fmla="*/ 133 h 178"/>
                <a:gd name="T26" fmla="*/ 134 w 666"/>
                <a:gd name="T27" fmla="*/ 145 h 178"/>
                <a:gd name="T28" fmla="*/ 133 w 666"/>
                <a:gd name="T29" fmla="*/ 139 h 178"/>
                <a:gd name="T30" fmla="*/ 199 w 666"/>
                <a:gd name="T31" fmla="*/ 122 h 178"/>
                <a:gd name="T32" fmla="*/ 247 w 666"/>
                <a:gd name="T33" fmla="*/ 110 h 178"/>
                <a:gd name="T34" fmla="*/ 249 w 666"/>
                <a:gd name="T35" fmla="*/ 116 h 178"/>
                <a:gd name="T36" fmla="*/ 201 w 666"/>
                <a:gd name="T37" fmla="*/ 128 h 178"/>
                <a:gd name="T38" fmla="*/ 199 w 666"/>
                <a:gd name="T39" fmla="*/ 122 h 178"/>
                <a:gd name="T40" fmla="*/ 265 w 666"/>
                <a:gd name="T41" fmla="*/ 106 h 178"/>
                <a:gd name="T42" fmla="*/ 314 w 666"/>
                <a:gd name="T43" fmla="*/ 93 h 178"/>
                <a:gd name="T44" fmla="*/ 315 w 666"/>
                <a:gd name="T45" fmla="*/ 100 h 178"/>
                <a:gd name="T46" fmla="*/ 267 w 666"/>
                <a:gd name="T47" fmla="*/ 112 h 178"/>
                <a:gd name="T48" fmla="*/ 265 w 666"/>
                <a:gd name="T49" fmla="*/ 106 h 178"/>
                <a:gd name="T50" fmla="*/ 332 w 666"/>
                <a:gd name="T51" fmla="*/ 89 h 178"/>
                <a:gd name="T52" fmla="*/ 380 w 666"/>
                <a:gd name="T53" fmla="*/ 77 h 178"/>
                <a:gd name="T54" fmla="*/ 382 w 666"/>
                <a:gd name="T55" fmla="*/ 83 h 178"/>
                <a:gd name="T56" fmla="*/ 333 w 666"/>
                <a:gd name="T57" fmla="*/ 95 h 178"/>
                <a:gd name="T58" fmla="*/ 332 w 666"/>
                <a:gd name="T59" fmla="*/ 89 h 178"/>
                <a:gd name="T60" fmla="*/ 398 w 666"/>
                <a:gd name="T61" fmla="*/ 72 h 178"/>
                <a:gd name="T62" fmla="*/ 446 w 666"/>
                <a:gd name="T63" fmla="*/ 60 h 178"/>
                <a:gd name="T64" fmla="*/ 448 w 666"/>
                <a:gd name="T65" fmla="*/ 66 h 178"/>
                <a:gd name="T66" fmla="*/ 400 w 666"/>
                <a:gd name="T67" fmla="*/ 78 h 178"/>
                <a:gd name="T68" fmla="*/ 398 w 666"/>
                <a:gd name="T69" fmla="*/ 72 h 178"/>
                <a:gd name="T70" fmla="*/ 465 w 666"/>
                <a:gd name="T71" fmla="*/ 55 h 178"/>
                <a:gd name="T72" fmla="*/ 513 w 666"/>
                <a:gd name="T73" fmla="*/ 43 h 178"/>
                <a:gd name="T74" fmla="*/ 514 w 666"/>
                <a:gd name="T75" fmla="*/ 49 h 178"/>
                <a:gd name="T76" fmla="*/ 466 w 666"/>
                <a:gd name="T77" fmla="*/ 62 h 178"/>
                <a:gd name="T78" fmla="*/ 465 w 666"/>
                <a:gd name="T79" fmla="*/ 55 h 178"/>
                <a:gd name="T80" fmla="*/ 531 w 666"/>
                <a:gd name="T81" fmla="*/ 39 h 178"/>
                <a:gd name="T82" fmla="*/ 579 w 666"/>
                <a:gd name="T83" fmla="*/ 27 h 178"/>
                <a:gd name="T84" fmla="*/ 581 w 666"/>
                <a:gd name="T85" fmla="*/ 33 h 178"/>
                <a:gd name="T86" fmla="*/ 532 w 666"/>
                <a:gd name="T87" fmla="*/ 45 h 178"/>
                <a:gd name="T88" fmla="*/ 531 w 666"/>
                <a:gd name="T89" fmla="*/ 39 h 178"/>
                <a:gd name="T90" fmla="*/ 597 w 666"/>
                <a:gd name="T91" fmla="*/ 22 h 178"/>
                <a:gd name="T92" fmla="*/ 638 w 666"/>
                <a:gd name="T93" fmla="*/ 12 h 178"/>
                <a:gd name="T94" fmla="*/ 640 w 666"/>
                <a:gd name="T95" fmla="*/ 18 h 178"/>
                <a:gd name="T96" fmla="*/ 599 w 666"/>
                <a:gd name="T97" fmla="*/ 28 h 178"/>
                <a:gd name="T98" fmla="*/ 597 w 666"/>
                <a:gd name="T99" fmla="*/ 22 h 178"/>
                <a:gd name="T100" fmla="*/ 632 w 666"/>
                <a:gd name="T101" fmla="*/ 0 h 178"/>
                <a:gd name="T102" fmla="*/ 666 w 666"/>
                <a:gd name="T103" fmla="*/ 8 h 178"/>
                <a:gd name="T104" fmla="*/ 640 w 666"/>
                <a:gd name="T105" fmla="*/ 31 h 178"/>
                <a:gd name="T106" fmla="*/ 632 w 666"/>
                <a:gd name="T107"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66" h="178">
                  <a:moveTo>
                    <a:pt x="0" y="172"/>
                  </a:moveTo>
                  <a:lnTo>
                    <a:pt x="48" y="160"/>
                  </a:lnTo>
                  <a:lnTo>
                    <a:pt x="50" y="166"/>
                  </a:lnTo>
                  <a:lnTo>
                    <a:pt x="2" y="178"/>
                  </a:lnTo>
                  <a:lnTo>
                    <a:pt x="0" y="172"/>
                  </a:lnTo>
                  <a:close/>
                  <a:moveTo>
                    <a:pt x="66" y="156"/>
                  </a:moveTo>
                  <a:lnTo>
                    <a:pt x="115" y="144"/>
                  </a:lnTo>
                  <a:lnTo>
                    <a:pt x="116" y="150"/>
                  </a:lnTo>
                  <a:lnTo>
                    <a:pt x="68" y="162"/>
                  </a:lnTo>
                  <a:lnTo>
                    <a:pt x="66" y="156"/>
                  </a:lnTo>
                  <a:close/>
                  <a:moveTo>
                    <a:pt x="133" y="139"/>
                  </a:moveTo>
                  <a:lnTo>
                    <a:pt x="181" y="127"/>
                  </a:lnTo>
                  <a:lnTo>
                    <a:pt x="183" y="133"/>
                  </a:lnTo>
                  <a:lnTo>
                    <a:pt x="134" y="145"/>
                  </a:lnTo>
                  <a:lnTo>
                    <a:pt x="133" y="139"/>
                  </a:lnTo>
                  <a:close/>
                  <a:moveTo>
                    <a:pt x="199" y="122"/>
                  </a:moveTo>
                  <a:lnTo>
                    <a:pt x="247" y="110"/>
                  </a:lnTo>
                  <a:lnTo>
                    <a:pt x="249" y="116"/>
                  </a:lnTo>
                  <a:lnTo>
                    <a:pt x="201" y="128"/>
                  </a:lnTo>
                  <a:lnTo>
                    <a:pt x="199" y="122"/>
                  </a:lnTo>
                  <a:close/>
                  <a:moveTo>
                    <a:pt x="265" y="106"/>
                  </a:moveTo>
                  <a:lnTo>
                    <a:pt x="314" y="93"/>
                  </a:lnTo>
                  <a:lnTo>
                    <a:pt x="315" y="100"/>
                  </a:lnTo>
                  <a:lnTo>
                    <a:pt x="267" y="112"/>
                  </a:lnTo>
                  <a:lnTo>
                    <a:pt x="265" y="106"/>
                  </a:lnTo>
                  <a:close/>
                  <a:moveTo>
                    <a:pt x="332" y="89"/>
                  </a:moveTo>
                  <a:lnTo>
                    <a:pt x="380" y="77"/>
                  </a:lnTo>
                  <a:lnTo>
                    <a:pt x="382" y="83"/>
                  </a:lnTo>
                  <a:lnTo>
                    <a:pt x="333" y="95"/>
                  </a:lnTo>
                  <a:lnTo>
                    <a:pt x="332" y="89"/>
                  </a:lnTo>
                  <a:close/>
                  <a:moveTo>
                    <a:pt x="398" y="72"/>
                  </a:moveTo>
                  <a:lnTo>
                    <a:pt x="446" y="60"/>
                  </a:lnTo>
                  <a:lnTo>
                    <a:pt x="448" y="66"/>
                  </a:lnTo>
                  <a:lnTo>
                    <a:pt x="400" y="78"/>
                  </a:lnTo>
                  <a:lnTo>
                    <a:pt x="398" y="72"/>
                  </a:lnTo>
                  <a:close/>
                  <a:moveTo>
                    <a:pt x="465" y="55"/>
                  </a:moveTo>
                  <a:lnTo>
                    <a:pt x="513" y="43"/>
                  </a:lnTo>
                  <a:lnTo>
                    <a:pt x="514" y="49"/>
                  </a:lnTo>
                  <a:lnTo>
                    <a:pt x="466" y="62"/>
                  </a:lnTo>
                  <a:lnTo>
                    <a:pt x="465" y="55"/>
                  </a:lnTo>
                  <a:close/>
                  <a:moveTo>
                    <a:pt x="531" y="39"/>
                  </a:moveTo>
                  <a:lnTo>
                    <a:pt x="579" y="27"/>
                  </a:lnTo>
                  <a:lnTo>
                    <a:pt x="581" y="33"/>
                  </a:lnTo>
                  <a:lnTo>
                    <a:pt x="532" y="45"/>
                  </a:lnTo>
                  <a:lnTo>
                    <a:pt x="531" y="39"/>
                  </a:lnTo>
                  <a:close/>
                  <a:moveTo>
                    <a:pt x="597" y="22"/>
                  </a:moveTo>
                  <a:lnTo>
                    <a:pt x="638" y="12"/>
                  </a:lnTo>
                  <a:lnTo>
                    <a:pt x="640" y="18"/>
                  </a:lnTo>
                  <a:lnTo>
                    <a:pt x="599" y="28"/>
                  </a:lnTo>
                  <a:lnTo>
                    <a:pt x="597" y="22"/>
                  </a:lnTo>
                  <a:close/>
                  <a:moveTo>
                    <a:pt x="632" y="0"/>
                  </a:moveTo>
                  <a:lnTo>
                    <a:pt x="666" y="8"/>
                  </a:lnTo>
                  <a:lnTo>
                    <a:pt x="640" y="31"/>
                  </a:lnTo>
                  <a:lnTo>
                    <a:pt x="632" y="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2" name="Freeform 172"/>
            <p:cNvSpPr>
              <a:spLocks noEditPoints="1"/>
            </p:cNvSpPr>
            <p:nvPr/>
          </p:nvSpPr>
          <p:spPr bwMode="auto">
            <a:xfrm>
              <a:off x="3514" y="3577"/>
              <a:ext cx="579" cy="121"/>
            </a:xfrm>
            <a:custGeom>
              <a:avLst/>
              <a:gdLst>
                <a:gd name="T0" fmla="*/ 1 w 579"/>
                <a:gd name="T1" fmla="*/ 0 h 121"/>
                <a:gd name="T2" fmla="*/ 50 w 579"/>
                <a:gd name="T3" fmla="*/ 9 h 121"/>
                <a:gd name="T4" fmla="*/ 49 w 579"/>
                <a:gd name="T5" fmla="*/ 15 h 121"/>
                <a:gd name="T6" fmla="*/ 0 w 579"/>
                <a:gd name="T7" fmla="*/ 6 h 121"/>
                <a:gd name="T8" fmla="*/ 1 w 579"/>
                <a:gd name="T9" fmla="*/ 0 h 121"/>
                <a:gd name="T10" fmla="*/ 68 w 579"/>
                <a:gd name="T11" fmla="*/ 13 h 121"/>
                <a:gd name="T12" fmla="*/ 117 w 579"/>
                <a:gd name="T13" fmla="*/ 22 h 121"/>
                <a:gd name="T14" fmla="*/ 116 w 579"/>
                <a:gd name="T15" fmla="*/ 28 h 121"/>
                <a:gd name="T16" fmla="*/ 67 w 579"/>
                <a:gd name="T17" fmla="*/ 19 h 121"/>
                <a:gd name="T18" fmla="*/ 68 w 579"/>
                <a:gd name="T19" fmla="*/ 13 h 121"/>
                <a:gd name="T20" fmla="*/ 136 w 579"/>
                <a:gd name="T21" fmla="*/ 25 h 121"/>
                <a:gd name="T22" fmla="*/ 185 w 579"/>
                <a:gd name="T23" fmla="*/ 34 h 121"/>
                <a:gd name="T24" fmla="*/ 184 w 579"/>
                <a:gd name="T25" fmla="*/ 40 h 121"/>
                <a:gd name="T26" fmla="*/ 135 w 579"/>
                <a:gd name="T27" fmla="*/ 31 h 121"/>
                <a:gd name="T28" fmla="*/ 136 w 579"/>
                <a:gd name="T29" fmla="*/ 25 h 121"/>
                <a:gd name="T30" fmla="*/ 203 w 579"/>
                <a:gd name="T31" fmla="*/ 38 h 121"/>
                <a:gd name="T32" fmla="*/ 252 w 579"/>
                <a:gd name="T33" fmla="*/ 47 h 121"/>
                <a:gd name="T34" fmla="*/ 251 w 579"/>
                <a:gd name="T35" fmla="*/ 53 h 121"/>
                <a:gd name="T36" fmla="*/ 202 w 579"/>
                <a:gd name="T37" fmla="*/ 44 h 121"/>
                <a:gd name="T38" fmla="*/ 203 w 579"/>
                <a:gd name="T39" fmla="*/ 38 h 121"/>
                <a:gd name="T40" fmla="*/ 270 w 579"/>
                <a:gd name="T41" fmla="*/ 50 h 121"/>
                <a:gd name="T42" fmla="*/ 319 w 579"/>
                <a:gd name="T43" fmla="*/ 59 h 121"/>
                <a:gd name="T44" fmla="*/ 318 w 579"/>
                <a:gd name="T45" fmla="*/ 66 h 121"/>
                <a:gd name="T46" fmla="*/ 269 w 579"/>
                <a:gd name="T47" fmla="*/ 56 h 121"/>
                <a:gd name="T48" fmla="*/ 270 w 579"/>
                <a:gd name="T49" fmla="*/ 50 h 121"/>
                <a:gd name="T50" fmla="*/ 338 w 579"/>
                <a:gd name="T51" fmla="*/ 63 h 121"/>
                <a:gd name="T52" fmla="*/ 386 w 579"/>
                <a:gd name="T53" fmla="*/ 72 h 121"/>
                <a:gd name="T54" fmla="*/ 385 w 579"/>
                <a:gd name="T55" fmla="*/ 78 h 121"/>
                <a:gd name="T56" fmla="*/ 336 w 579"/>
                <a:gd name="T57" fmla="*/ 69 h 121"/>
                <a:gd name="T58" fmla="*/ 338 w 579"/>
                <a:gd name="T59" fmla="*/ 63 h 121"/>
                <a:gd name="T60" fmla="*/ 405 w 579"/>
                <a:gd name="T61" fmla="*/ 75 h 121"/>
                <a:gd name="T62" fmla="*/ 454 w 579"/>
                <a:gd name="T63" fmla="*/ 85 h 121"/>
                <a:gd name="T64" fmla="*/ 452 w 579"/>
                <a:gd name="T65" fmla="*/ 91 h 121"/>
                <a:gd name="T66" fmla="*/ 404 w 579"/>
                <a:gd name="T67" fmla="*/ 82 h 121"/>
                <a:gd name="T68" fmla="*/ 405 w 579"/>
                <a:gd name="T69" fmla="*/ 75 h 121"/>
                <a:gd name="T70" fmla="*/ 472 w 579"/>
                <a:gd name="T71" fmla="*/ 88 h 121"/>
                <a:gd name="T72" fmla="*/ 521 w 579"/>
                <a:gd name="T73" fmla="*/ 97 h 121"/>
                <a:gd name="T74" fmla="*/ 520 w 579"/>
                <a:gd name="T75" fmla="*/ 103 h 121"/>
                <a:gd name="T76" fmla="*/ 471 w 579"/>
                <a:gd name="T77" fmla="*/ 94 h 121"/>
                <a:gd name="T78" fmla="*/ 472 w 579"/>
                <a:gd name="T79" fmla="*/ 88 h 121"/>
                <a:gd name="T80" fmla="*/ 539 w 579"/>
                <a:gd name="T81" fmla="*/ 101 h 121"/>
                <a:gd name="T82" fmla="*/ 552 w 579"/>
                <a:gd name="T83" fmla="*/ 103 h 121"/>
                <a:gd name="T84" fmla="*/ 551 w 579"/>
                <a:gd name="T85" fmla="*/ 109 h 121"/>
                <a:gd name="T86" fmla="*/ 538 w 579"/>
                <a:gd name="T87" fmla="*/ 107 h 121"/>
                <a:gd name="T88" fmla="*/ 539 w 579"/>
                <a:gd name="T89" fmla="*/ 101 h 121"/>
                <a:gd name="T90" fmla="*/ 551 w 579"/>
                <a:gd name="T91" fmla="*/ 90 h 121"/>
                <a:gd name="T92" fmla="*/ 579 w 579"/>
                <a:gd name="T93" fmla="*/ 111 h 121"/>
                <a:gd name="T94" fmla="*/ 546 w 579"/>
                <a:gd name="T95" fmla="*/ 121 h 121"/>
                <a:gd name="T96" fmla="*/ 551 w 579"/>
                <a:gd name="T97" fmla="*/ 9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9" h="121">
                  <a:moveTo>
                    <a:pt x="1" y="0"/>
                  </a:moveTo>
                  <a:lnTo>
                    <a:pt x="50" y="9"/>
                  </a:lnTo>
                  <a:lnTo>
                    <a:pt x="49" y="15"/>
                  </a:lnTo>
                  <a:lnTo>
                    <a:pt x="0" y="6"/>
                  </a:lnTo>
                  <a:lnTo>
                    <a:pt x="1" y="0"/>
                  </a:lnTo>
                  <a:close/>
                  <a:moveTo>
                    <a:pt x="68" y="13"/>
                  </a:moveTo>
                  <a:lnTo>
                    <a:pt x="117" y="22"/>
                  </a:lnTo>
                  <a:lnTo>
                    <a:pt x="116" y="28"/>
                  </a:lnTo>
                  <a:lnTo>
                    <a:pt x="67" y="19"/>
                  </a:lnTo>
                  <a:lnTo>
                    <a:pt x="68" y="13"/>
                  </a:lnTo>
                  <a:close/>
                  <a:moveTo>
                    <a:pt x="136" y="25"/>
                  </a:moveTo>
                  <a:lnTo>
                    <a:pt x="185" y="34"/>
                  </a:lnTo>
                  <a:lnTo>
                    <a:pt x="184" y="40"/>
                  </a:lnTo>
                  <a:lnTo>
                    <a:pt x="135" y="31"/>
                  </a:lnTo>
                  <a:lnTo>
                    <a:pt x="136" y="25"/>
                  </a:lnTo>
                  <a:close/>
                  <a:moveTo>
                    <a:pt x="203" y="38"/>
                  </a:moveTo>
                  <a:lnTo>
                    <a:pt x="252" y="47"/>
                  </a:lnTo>
                  <a:lnTo>
                    <a:pt x="251" y="53"/>
                  </a:lnTo>
                  <a:lnTo>
                    <a:pt x="202" y="44"/>
                  </a:lnTo>
                  <a:lnTo>
                    <a:pt x="203" y="38"/>
                  </a:lnTo>
                  <a:close/>
                  <a:moveTo>
                    <a:pt x="270" y="50"/>
                  </a:moveTo>
                  <a:lnTo>
                    <a:pt x="319" y="59"/>
                  </a:lnTo>
                  <a:lnTo>
                    <a:pt x="318" y="66"/>
                  </a:lnTo>
                  <a:lnTo>
                    <a:pt x="269" y="56"/>
                  </a:lnTo>
                  <a:lnTo>
                    <a:pt x="270" y="50"/>
                  </a:lnTo>
                  <a:close/>
                  <a:moveTo>
                    <a:pt x="338" y="63"/>
                  </a:moveTo>
                  <a:lnTo>
                    <a:pt x="386" y="72"/>
                  </a:lnTo>
                  <a:lnTo>
                    <a:pt x="385" y="78"/>
                  </a:lnTo>
                  <a:lnTo>
                    <a:pt x="336" y="69"/>
                  </a:lnTo>
                  <a:lnTo>
                    <a:pt x="338" y="63"/>
                  </a:lnTo>
                  <a:close/>
                  <a:moveTo>
                    <a:pt x="405" y="75"/>
                  </a:moveTo>
                  <a:lnTo>
                    <a:pt x="454" y="85"/>
                  </a:lnTo>
                  <a:lnTo>
                    <a:pt x="452" y="91"/>
                  </a:lnTo>
                  <a:lnTo>
                    <a:pt x="404" y="82"/>
                  </a:lnTo>
                  <a:lnTo>
                    <a:pt x="405" y="75"/>
                  </a:lnTo>
                  <a:close/>
                  <a:moveTo>
                    <a:pt x="472" y="88"/>
                  </a:moveTo>
                  <a:lnTo>
                    <a:pt x="521" y="97"/>
                  </a:lnTo>
                  <a:lnTo>
                    <a:pt x="520" y="103"/>
                  </a:lnTo>
                  <a:lnTo>
                    <a:pt x="471" y="94"/>
                  </a:lnTo>
                  <a:lnTo>
                    <a:pt x="472" y="88"/>
                  </a:lnTo>
                  <a:close/>
                  <a:moveTo>
                    <a:pt x="539" y="101"/>
                  </a:moveTo>
                  <a:lnTo>
                    <a:pt x="552" y="103"/>
                  </a:lnTo>
                  <a:lnTo>
                    <a:pt x="551" y="109"/>
                  </a:lnTo>
                  <a:lnTo>
                    <a:pt x="538" y="107"/>
                  </a:lnTo>
                  <a:lnTo>
                    <a:pt x="539" y="101"/>
                  </a:lnTo>
                  <a:close/>
                  <a:moveTo>
                    <a:pt x="551" y="90"/>
                  </a:moveTo>
                  <a:lnTo>
                    <a:pt x="579" y="111"/>
                  </a:lnTo>
                  <a:lnTo>
                    <a:pt x="546" y="121"/>
                  </a:lnTo>
                  <a:lnTo>
                    <a:pt x="551" y="9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3" name="Rectangle 173"/>
            <p:cNvSpPr>
              <a:spLocks noChangeArrowheads="1"/>
            </p:cNvSpPr>
            <p:nvPr/>
          </p:nvSpPr>
          <p:spPr bwMode="auto">
            <a:xfrm>
              <a:off x="3753" y="3591"/>
              <a:ext cx="72" cy="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700" b="0" i="0" u="none" strike="noStrike" cap="none" normalizeH="0" baseline="0" smtClean="0">
                  <a:ln>
                    <a:noFill/>
                  </a:ln>
                  <a:solidFill>
                    <a:srgbClr val="000000"/>
                  </a:solidFill>
                  <a:effectLst/>
                  <a:latin typeface="Times New Roman" panose="02020603050405020304" pitchFamily="18" charset="0"/>
                </a:rPr>
                <a:t>N</a:t>
              </a: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214" name="Freeform 174"/>
            <p:cNvSpPr>
              <a:spLocks noEditPoints="1"/>
            </p:cNvSpPr>
            <p:nvPr/>
          </p:nvSpPr>
          <p:spPr bwMode="auto">
            <a:xfrm>
              <a:off x="3768" y="3115"/>
              <a:ext cx="61" cy="43"/>
            </a:xfrm>
            <a:custGeom>
              <a:avLst/>
              <a:gdLst>
                <a:gd name="T0" fmla="*/ 8 w 953"/>
                <a:gd name="T1" fmla="*/ 427 h 671"/>
                <a:gd name="T2" fmla="*/ 33 w 953"/>
                <a:gd name="T3" fmla="*/ 334 h 671"/>
                <a:gd name="T4" fmla="*/ 72 w 953"/>
                <a:gd name="T5" fmla="*/ 247 h 671"/>
                <a:gd name="T6" fmla="*/ 123 w 953"/>
                <a:gd name="T7" fmla="*/ 168 h 671"/>
                <a:gd name="T8" fmla="*/ 184 w 953"/>
                <a:gd name="T9" fmla="*/ 102 h 671"/>
                <a:gd name="T10" fmla="*/ 253 w 953"/>
                <a:gd name="T11" fmla="*/ 49 h 671"/>
                <a:gd name="T12" fmla="*/ 328 w 953"/>
                <a:gd name="T13" fmla="*/ 15 h 671"/>
                <a:gd name="T14" fmla="*/ 408 w 953"/>
                <a:gd name="T15" fmla="*/ 1 h 671"/>
                <a:gd name="T16" fmla="*/ 454 w 953"/>
                <a:gd name="T17" fmla="*/ 5 h 671"/>
                <a:gd name="T18" fmla="*/ 495 w 953"/>
                <a:gd name="T19" fmla="*/ 16 h 671"/>
                <a:gd name="T20" fmla="*/ 536 w 953"/>
                <a:gd name="T21" fmla="*/ 36 h 671"/>
                <a:gd name="T22" fmla="*/ 581 w 953"/>
                <a:gd name="T23" fmla="*/ 66 h 671"/>
                <a:gd name="T24" fmla="*/ 648 w 953"/>
                <a:gd name="T25" fmla="*/ 133 h 671"/>
                <a:gd name="T26" fmla="*/ 708 w 953"/>
                <a:gd name="T27" fmla="*/ 219 h 671"/>
                <a:gd name="T28" fmla="*/ 795 w 953"/>
                <a:gd name="T29" fmla="*/ 426 h 671"/>
                <a:gd name="T30" fmla="*/ 821 w 953"/>
                <a:gd name="T31" fmla="*/ 550 h 671"/>
                <a:gd name="T32" fmla="*/ 744 w 953"/>
                <a:gd name="T33" fmla="*/ 594 h 671"/>
                <a:gd name="T34" fmla="*/ 742 w 953"/>
                <a:gd name="T35" fmla="*/ 561 h 671"/>
                <a:gd name="T36" fmla="*/ 685 w 953"/>
                <a:gd name="T37" fmla="*/ 351 h 671"/>
                <a:gd name="T38" fmla="*/ 640 w 953"/>
                <a:gd name="T39" fmla="*/ 260 h 671"/>
                <a:gd name="T40" fmla="*/ 587 w 953"/>
                <a:gd name="T41" fmla="*/ 185 h 671"/>
                <a:gd name="T42" fmla="*/ 530 w 953"/>
                <a:gd name="T43" fmla="*/ 128 h 671"/>
                <a:gd name="T44" fmla="*/ 467 w 953"/>
                <a:gd name="T45" fmla="*/ 90 h 671"/>
                <a:gd name="T46" fmla="*/ 438 w 953"/>
                <a:gd name="T47" fmla="*/ 83 h 671"/>
                <a:gd name="T48" fmla="*/ 410 w 953"/>
                <a:gd name="T49" fmla="*/ 80 h 671"/>
                <a:gd name="T50" fmla="*/ 351 w 953"/>
                <a:gd name="T51" fmla="*/ 91 h 671"/>
                <a:gd name="T52" fmla="*/ 294 w 953"/>
                <a:gd name="T53" fmla="*/ 118 h 671"/>
                <a:gd name="T54" fmla="*/ 237 w 953"/>
                <a:gd name="T55" fmla="*/ 161 h 671"/>
                <a:gd name="T56" fmla="*/ 186 w 953"/>
                <a:gd name="T57" fmla="*/ 218 h 671"/>
                <a:gd name="T58" fmla="*/ 142 w 953"/>
                <a:gd name="T59" fmla="*/ 285 h 671"/>
                <a:gd name="T60" fmla="*/ 108 w 953"/>
                <a:gd name="T61" fmla="*/ 361 h 671"/>
                <a:gd name="T62" fmla="*/ 86 w 953"/>
                <a:gd name="T63" fmla="*/ 441 h 671"/>
                <a:gd name="T64" fmla="*/ 79 w 953"/>
                <a:gd name="T65" fmla="*/ 524 h 671"/>
                <a:gd name="T66" fmla="*/ 943 w 953"/>
                <a:gd name="T67" fmla="*/ 360 h 671"/>
                <a:gd name="T68" fmla="*/ 595 w 953"/>
                <a:gd name="T69" fmla="*/ 384 h 671"/>
                <a:gd name="T70" fmla="*/ 661 w 953"/>
                <a:gd name="T71" fmla="*/ 339 h 671"/>
                <a:gd name="T72" fmla="*/ 748 w 953"/>
                <a:gd name="T73" fmla="*/ 574 h 671"/>
                <a:gd name="T74" fmla="*/ 925 w 953"/>
                <a:gd name="T75" fmla="*/ 307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3" h="671">
                  <a:moveTo>
                    <a:pt x="0" y="517"/>
                  </a:moveTo>
                  <a:lnTo>
                    <a:pt x="8" y="427"/>
                  </a:lnTo>
                  <a:cubicBezTo>
                    <a:pt x="8" y="424"/>
                    <a:pt x="8" y="422"/>
                    <a:pt x="9" y="420"/>
                  </a:cubicBezTo>
                  <a:lnTo>
                    <a:pt x="33" y="334"/>
                  </a:lnTo>
                  <a:cubicBezTo>
                    <a:pt x="33" y="332"/>
                    <a:pt x="34" y="330"/>
                    <a:pt x="35" y="328"/>
                  </a:cubicBezTo>
                  <a:lnTo>
                    <a:pt x="72" y="247"/>
                  </a:lnTo>
                  <a:cubicBezTo>
                    <a:pt x="73" y="245"/>
                    <a:pt x="74" y="243"/>
                    <a:pt x="75" y="241"/>
                  </a:cubicBezTo>
                  <a:lnTo>
                    <a:pt x="123" y="168"/>
                  </a:lnTo>
                  <a:cubicBezTo>
                    <a:pt x="124" y="167"/>
                    <a:pt x="126" y="165"/>
                    <a:pt x="127" y="163"/>
                  </a:cubicBezTo>
                  <a:lnTo>
                    <a:pt x="184" y="102"/>
                  </a:lnTo>
                  <a:cubicBezTo>
                    <a:pt x="186" y="100"/>
                    <a:pt x="188" y="99"/>
                    <a:pt x="189" y="97"/>
                  </a:cubicBezTo>
                  <a:lnTo>
                    <a:pt x="253" y="49"/>
                  </a:lnTo>
                  <a:cubicBezTo>
                    <a:pt x="256" y="48"/>
                    <a:pt x="258" y="46"/>
                    <a:pt x="261" y="45"/>
                  </a:cubicBezTo>
                  <a:lnTo>
                    <a:pt x="328" y="15"/>
                  </a:lnTo>
                  <a:cubicBezTo>
                    <a:pt x="331" y="14"/>
                    <a:pt x="335" y="13"/>
                    <a:pt x="338" y="12"/>
                  </a:cubicBezTo>
                  <a:lnTo>
                    <a:pt x="408" y="1"/>
                  </a:lnTo>
                  <a:cubicBezTo>
                    <a:pt x="412" y="0"/>
                    <a:pt x="415" y="0"/>
                    <a:pt x="419" y="1"/>
                  </a:cubicBezTo>
                  <a:lnTo>
                    <a:pt x="454" y="5"/>
                  </a:lnTo>
                  <a:cubicBezTo>
                    <a:pt x="456" y="5"/>
                    <a:pt x="458" y="5"/>
                    <a:pt x="460" y="6"/>
                  </a:cubicBezTo>
                  <a:lnTo>
                    <a:pt x="495" y="16"/>
                  </a:lnTo>
                  <a:cubicBezTo>
                    <a:pt x="498" y="17"/>
                    <a:pt x="500" y="18"/>
                    <a:pt x="502" y="19"/>
                  </a:cubicBezTo>
                  <a:lnTo>
                    <a:pt x="536" y="36"/>
                  </a:lnTo>
                  <a:lnTo>
                    <a:pt x="575" y="61"/>
                  </a:lnTo>
                  <a:cubicBezTo>
                    <a:pt x="577" y="63"/>
                    <a:pt x="579" y="64"/>
                    <a:pt x="581" y="66"/>
                  </a:cubicBezTo>
                  <a:lnTo>
                    <a:pt x="644" y="128"/>
                  </a:lnTo>
                  <a:cubicBezTo>
                    <a:pt x="645" y="130"/>
                    <a:pt x="647" y="131"/>
                    <a:pt x="648" y="133"/>
                  </a:cubicBezTo>
                  <a:lnTo>
                    <a:pt x="705" y="214"/>
                  </a:lnTo>
                  <a:cubicBezTo>
                    <a:pt x="706" y="216"/>
                    <a:pt x="707" y="218"/>
                    <a:pt x="708" y="219"/>
                  </a:cubicBezTo>
                  <a:lnTo>
                    <a:pt x="756" y="314"/>
                  </a:lnTo>
                  <a:lnTo>
                    <a:pt x="795" y="426"/>
                  </a:lnTo>
                  <a:lnTo>
                    <a:pt x="821" y="544"/>
                  </a:lnTo>
                  <a:cubicBezTo>
                    <a:pt x="821" y="546"/>
                    <a:pt x="821" y="548"/>
                    <a:pt x="821" y="550"/>
                  </a:cubicBezTo>
                  <a:lnTo>
                    <a:pt x="824" y="589"/>
                  </a:lnTo>
                  <a:lnTo>
                    <a:pt x="744" y="594"/>
                  </a:lnTo>
                  <a:lnTo>
                    <a:pt x="742" y="555"/>
                  </a:lnTo>
                  <a:lnTo>
                    <a:pt x="742" y="561"/>
                  </a:lnTo>
                  <a:lnTo>
                    <a:pt x="720" y="453"/>
                  </a:lnTo>
                  <a:lnTo>
                    <a:pt x="685" y="351"/>
                  </a:lnTo>
                  <a:lnTo>
                    <a:pt x="637" y="256"/>
                  </a:lnTo>
                  <a:lnTo>
                    <a:pt x="640" y="260"/>
                  </a:lnTo>
                  <a:lnTo>
                    <a:pt x="583" y="179"/>
                  </a:lnTo>
                  <a:lnTo>
                    <a:pt x="587" y="185"/>
                  </a:lnTo>
                  <a:lnTo>
                    <a:pt x="524" y="123"/>
                  </a:lnTo>
                  <a:lnTo>
                    <a:pt x="530" y="128"/>
                  </a:lnTo>
                  <a:lnTo>
                    <a:pt x="501" y="107"/>
                  </a:lnTo>
                  <a:lnTo>
                    <a:pt x="467" y="90"/>
                  </a:lnTo>
                  <a:lnTo>
                    <a:pt x="473" y="93"/>
                  </a:lnTo>
                  <a:lnTo>
                    <a:pt x="438" y="83"/>
                  </a:lnTo>
                  <a:lnTo>
                    <a:pt x="445" y="84"/>
                  </a:lnTo>
                  <a:lnTo>
                    <a:pt x="410" y="80"/>
                  </a:lnTo>
                  <a:lnTo>
                    <a:pt x="421" y="80"/>
                  </a:lnTo>
                  <a:lnTo>
                    <a:pt x="351" y="91"/>
                  </a:lnTo>
                  <a:lnTo>
                    <a:pt x="361" y="88"/>
                  </a:lnTo>
                  <a:lnTo>
                    <a:pt x="294" y="118"/>
                  </a:lnTo>
                  <a:lnTo>
                    <a:pt x="301" y="113"/>
                  </a:lnTo>
                  <a:lnTo>
                    <a:pt x="237" y="161"/>
                  </a:lnTo>
                  <a:lnTo>
                    <a:pt x="243" y="157"/>
                  </a:lnTo>
                  <a:lnTo>
                    <a:pt x="186" y="218"/>
                  </a:lnTo>
                  <a:lnTo>
                    <a:pt x="190" y="212"/>
                  </a:lnTo>
                  <a:lnTo>
                    <a:pt x="142" y="285"/>
                  </a:lnTo>
                  <a:lnTo>
                    <a:pt x="145" y="280"/>
                  </a:lnTo>
                  <a:lnTo>
                    <a:pt x="108" y="361"/>
                  </a:lnTo>
                  <a:lnTo>
                    <a:pt x="110" y="355"/>
                  </a:lnTo>
                  <a:lnTo>
                    <a:pt x="86" y="441"/>
                  </a:lnTo>
                  <a:lnTo>
                    <a:pt x="87" y="434"/>
                  </a:lnTo>
                  <a:lnTo>
                    <a:pt x="79" y="524"/>
                  </a:lnTo>
                  <a:lnTo>
                    <a:pt x="0" y="517"/>
                  </a:lnTo>
                  <a:close/>
                  <a:moveTo>
                    <a:pt x="943" y="360"/>
                  </a:moveTo>
                  <a:lnTo>
                    <a:pt x="789" y="671"/>
                  </a:lnTo>
                  <a:lnTo>
                    <a:pt x="595" y="384"/>
                  </a:lnTo>
                  <a:cubicBezTo>
                    <a:pt x="583" y="366"/>
                    <a:pt x="587" y="341"/>
                    <a:pt x="606" y="328"/>
                  </a:cubicBezTo>
                  <a:cubicBezTo>
                    <a:pt x="624" y="316"/>
                    <a:pt x="649" y="321"/>
                    <a:pt x="661" y="339"/>
                  </a:cubicBezTo>
                  <a:lnTo>
                    <a:pt x="817" y="569"/>
                  </a:lnTo>
                  <a:lnTo>
                    <a:pt x="748" y="574"/>
                  </a:lnTo>
                  <a:lnTo>
                    <a:pt x="872" y="325"/>
                  </a:lnTo>
                  <a:cubicBezTo>
                    <a:pt x="882" y="305"/>
                    <a:pt x="906" y="297"/>
                    <a:pt x="925" y="307"/>
                  </a:cubicBezTo>
                  <a:cubicBezTo>
                    <a:pt x="945" y="317"/>
                    <a:pt x="953" y="341"/>
                    <a:pt x="943" y="360"/>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5" name="Freeform 175"/>
            <p:cNvSpPr>
              <a:spLocks noEditPoints="1"/>
            </p:cNvSpPr>
            <p:nvPr/>
          </p:nvSpPr>
          <p:spPr bwMode="auto">
            <a:xfrm>
              <a:off x="3664" y="3178"/>
              <a:ext cx="58" cy="50"/>
            </a:xfrm>
            <a:custGeom>
              <a:avLst/>
              <a:gdLst>
                <a:gd name="T0" fmla="*/ 484 w 894"/>
                <a:gd name="T1" fmla="*/ 85 h 771"/>
                <a:gd name="T2" fmla="*/ 302 w 894"/>
                <a:gd name="T3" fmla="*/ 123 h 771"/>
                <a:gd name="T4" fmla="*/ 159 w 894"/>
                <a:gd name="T5" fmla="*/ 189 h 771"/>
                <a:gd name="T6" fmla="*/ 112 w 894"/>
                <a:gd name="T7" fmla="*/ 226 h 771"/>
                <a:gd name="T8" fmla="*/ 84 w 894"/>
                <a:gd name="T9" fmla="*/ 263 h 771"/>
                <a:gd name="T10" fmla="*/ 81 w 894"/>
                <a:gd name="T11" fmla="*/ 276 h 771"/>
                <a:gd name="T12" fmla="*/ 80 w 894"/>
                <a:gd name="T13" fmla="*/ 290 h 771"/>
                <a:gd name="T14" fmla="*/ 90 w 894"/>
                <a:gd name="T15" fmla="*/ 322 h 771"/>
                <a:gd name="T16" fmla="*/ 112 w 894"/>
                <a:gd name="T17" fmla="*/ 354 h 771"/>
                <a:gd name="T18" fmla="*/ 147 w 894"/>
                <a:gd name="T19" fmla="*/ 387 h 771"/>
                <a:gd name="T20" fmla="*/ 196 w 894"/>
                <a:gd name="T21" fmla="*/ 419 h 771"/>
                <a:gd name="T22" fmla="*/ 256 w 894"/>
                <a:gd name="T23" fmla="*/ 449 h 771"/>
                <a:gd name="T24" fmla="*/ 395 w 894"/>
                <a:gd name="T25" fmla="*/ 484 h 771"/>
                <a:gd name="T26" fmla="*/ 545 w 894"/>
                <a:gd name="T27" fmla="*/ 486 h 771"/>
                <a:gd name="T28" fmla="*/ 688 w 894"/>
                <a:gd name="T29" fmla="*/ 466 h 771"/>
                <a:gd name="T30" fmla="*/ 801 w 894"/>
                <a:gd name="T31" fmla="*/ 432 h 771"/>
                <a:gd name="T32" fmla="*/ 857 w 894"/>
                <a:gd name="T33" fmla="*/ 493 h 771"/>
                <a:gd name="T34" fmla="*/ 770 w 894"/>
                <a:gd name="T35" fmla="*/ 528 h 771"/>
                <a:gd name="T36" fmla="*/ 628 w 894"/>
                <a:gd name="T37" fmla="*/ 558 h 771"/>
                <a:gd name="T38" fmla="*/ 463 w 894"/>
                <a:gd name="T39" fmla="*/ 569 h 771"/>
                <a:gd name="T40" fmla="*/ 298 w 894"/>
                <a:gd name="T41" fmla="*/ 546 h 771"/>
                <a:gd name="T42" fmla="*/ 156 w 894"/>
                <a:gd name="T43" fmla="*/ 488 h 771"/>
                <a:gd name="T44" fmla="*/ 97 w 894"/>
                <a:gd name="T45" fmla="*/ 448 h 771"/>
                <a:gd name="T46" fmla="*/ 50 w 894"/>
                <a:gd name="T47" fmla="*/ 403 h 771"/>
                <a:gd name="T48" fmla="*/ 16 w 894"/>
                <a:gd name="T49" fmla="*/ 351 h 771"/>
                <a:gd name="T50" fmla="*/ 1 w 894"/>
                <a:gd name="T51" fmla="*/ 293 h 771"/>
                <a:gd name="T52" fmla="*/ 4 w 894"/>
                <a:gd name="T53" fmla="*/ 256 h 771"/>
                <a:gd name="T54" fmla="*/ 15 w 894"/>
                <a:gd name="T55" fmla="*/ 224 h 771"/>
                <a:gd name="T56" fmla="*/ 56 w 894"/>
                <a:gd name="T57" fmla="*/ 170 h 771"/>
                <a:gd name="T58" fmla="*/ 116 w 894"/>
                <a:gd name="T59" fmla="*/ 122 h 771"/>
                <a:gd name="T60" fmla="*/ 195 w 894"/>
                <a:gd name="T61" fmla="*/ 79 h 771"/>
                <a:gd name="T62" fmla="*/ 377 w 894"/>
                <a:gd name="T63" fmla="*/ 21 h 771"/>
                <a:gd name="T64" fmla="*/ 580 w 894"/>
                <a:gd name="T65" fmla="*/ 0 h 771"/>
                <a:gd name="T66" fmla="*/ 560 w 894"/>
                <a:gd name="T67" fmla="*/ 492 h 771"/>
                <a:gd name="T68" fmla="*/ 809 w 894"/>
                <a:gd name="T69" fmla="*/ 736 h 771"/>
                <a:gd name="T70" fmla="*/ 732 w 894"/>
                <a:gd name="T71" fmla="*/ 717 h 771"/>
                <a:gd name="T72" fmla="*/ 849 w 894"/>
                <a:gd name="T73" fmla="*/ 496 h 771"/>
                <a:gd name="T74" fmla="*/ 532 w 894"/>
                <a:gd name="T75" fmla="*/ 54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4" h="771">
                  <a:moveTo>
                    <a:pt x="585" y="79"/>
                  </a:moveTo>
                  <a:lnTo>
                    <a:pt x="484" y="85"/>
                  </a:lnTo>
                  <a:lnTo>
                    <a:pt x="390" y="100"/>
                  </a:lnTo>
                  <a:lnTo>
                    <a:pt x="302" y="123"/>
                  </a:lnTo>
                  <a:lnTo>
                    <a:pt x="224" y="154"/>
                  </a:lnTo>
                  <a:lnTo>
                    <a:pt x="159" y="189"/>
                  </a:lnTo>
                  <a:lnTo>
                    <a:pt x="165" y="185"/>
                  </a:lnTo>
                  <a:lnTo>
                    <a:pt x="112" y="226"/>
                  </a:lnTo>
                  <a:lnTo>
                    <a:pt x="119" y="219"/>
                  </a:lnTo>
                  <a:lnTo>
                    <a:pt x="84" y="263"/>
                  </a:lnTo>
                  <a:lnTo>
                    <a:pt x="90" y="253"/>
                  </a:lnTo>
                  <a:lnTo>
                    <a:pt x="81" y="276"/>
                  </a:lnTo>
                  <a:lnTo>
                    <a:pt x="83" y="267"/>
                  </a:lnTo>
                  <a:lnTo>
                    <a:pt x="80" y="290"/>
                  </a:lnTo>
                  <a:lnTo>
                    <a:pt x="80" y="276"/>
                  </a:lnTo>
                  <a:lnTo>
                    <a:pt x="90" y="322"/>
                  </a:lnTo>
                  <a:lnTo>
                    <a:pt x="85" y="310"/>
                  </a:lnTo>
                  <a:lnTo>
                    <a:pt x="112" y="354"/>
                  </a:lnTo>
                  <a:lnTo>
                    <a:pt x="105" y="346"/>
                  </a:lnTo>
                  <a:lnTo>
                    <a:pt x="147" y="387"/>
                  </a:lnTo>
                  <a:lnTo>
                    <a:pt x="142" y="382"/>
                  </a:lnTo>
                  <a:lnTo>
                    <a:pt x="196" y="419"/>
                  </a:lnTo>
                  <a:lnTo>
                    <a:pt x="191" y="417"/>
                  </a:lnTo>
                  <a:lnTo>
                    <a:pt x="256" y="449"/>
                  </a:lnTo>
                  <a:lnTo>
                    <a:pt x="323" y="471"/>
                  </a:lnTo>
                  <a:lnTo>
                    <a:pt x="395" y="484"/>
                  </a:lnTo>
                  <a:lnTo>
                    <a:pt x="469" y="490"/>
                  </a:lnTo>
                  <a:lnTo>
                    <a:pt x="545" y="486"/>
                  </a:lnTo>
                  <a:lnTo>
                    <a:pt x="619" y="479"/>
                  </a:lnTo>
                  <a:lnTo>
                    <a:pt x="688" y="466"/>
                  </a:lnTo>
                  <a:lnTo>
                    <a:pt x="751" y="451"/>
                  </a:lnTo>
                  <a:lnTo>
                    <a:pt x="801" y="432"/>
                  </a:lnTo>
                  <a:lnTo>
                    <a:pt x="820" y="422"/>
                  </a:lnTo>
                  <a:lnTo>
                    <a:pt x="857" y="493"/>
                  </a:lnTo>
                  <a:lnTo>
                    <a:pt x="828" y="507"/>
                  </a:lnTo>
                  <a:lnTo>
                    <a:pt x="770" y="528"/>
                  </a:lnTo>
                  <a:lnTo>
                    <a:pt x="703" y="545"/>
                  </a:lnTo>
                  <a:lnTo>
                    <a:pt x="628" y="558"/>
                  </a:lnTo>
                  <a:lnTo>
                    <a:pt x="548" y="566"/>
                  </a:lnTo>
                  <a:lnTo>
                    <a:pt x="463" y="569"/>
                  </a:lnTo>
                  <a:lnTo>
                    <a:pt x="380" y="563"/>
                  </a:lnTo>
                  <a:lnTo>
                    <a:pt x="298" y="546"/>
                  </a:lnTo>
                  <a:lnTo>
                    <a:pt x="221" y="520"/>
                  </a:lnTo>
                  <a:lnTo>
                    <a:pt x="156" y="488"/>
                  </a:lnTo>
                  <a:cubicBezTo>
                    <a:pt x="154" y="488"/>
                    <a:pt x="152" y="487"/>
                    <a:pt x="151" y="485"/>
                  </a:cubicBezTo>
                  <a:lnTo>
                    <a:pt x="97" y="448"/>
                  </a:lnTo>
                  <a:cubicBezTo>
                    <a:pt x="95" y="447"/>
                    <a:pt x="93" y="446"/>
                    <a:pt x="92" y="444"/>
                  </a:cubicBezTo>
                  <a:lnTo>
                    <a:pt x="50" y="403"/>
                  </a:lnTo>
                  <a:cubicBezTo>
                    <a:pt x="47" y="401"/>
                    <a:pt x="45" y="398"/>
                    <a:pt x="43" y="395"/>
                  </a:cubicBezTo>
                  <a:lnTo>
                    <a:pt x="16" y="351"/>
                  </a:lnTo>
                  <a:cubicBezTo>
                    <a:pt x="14" y="348"/>
                    <a:pt x="12" y="343"/>
                    <a:pt x="11" y="339"/>
                  </a:cubicBezTo>
                  <a:lnTo>
                    <a:pt x="1" y="293"/>
                  </a:lnTo>
                  <a:cubicBezTo>
                    <a:pt x="0" y="288"/>
                    <a:pt x="0" y="284"/>
                    <a:pt x="1" y="279"/>
                  </a:cubicBezTo>
                  <a:lnTo>
                    <a:pt x="4" y="256"/>
                  </a:lnTo>
                  <a:cubicBezTo>
                    <a:pt x="4" y="253"/>
                    <a:pt x="5" y="250"/>
                    <a:pt x="6" y="247"/>
                  </a:cubicBezTo>
                  <a:lnTo>
                    <a:pt x="15" y="224"/>
                  </a:lnTo>
                  <a:cubicBezTo>
                    <a:pt x="17" y="220"/>
                    <a:pt x="19" y="217"/>
                    <a:pt x="21" y="214"/>
                  </a:cubicBezTo>
                  <a:lnTo>
                    <a:pt x="56" y="170"/>
                  </a:lnTo>
                  <a:cubicBezTo>
                    <a:pt x="58" y="167"/>
                    <a:pt x="60" y="165"/>
                    <a:pt x="63" y="163"/>
                  </a:cubicBezTo>
                  <a:lnTo>
                    <a:pt x="116" y="122"/>
                  </a:lnTo>
                  <a:cubicBezTo>
                    <a:pt x="118" y="120"/>
                    <a:pt x="120" y="119"/>
                    <a:pt x="122" y="118"/>
                  </a:cubicBezTo>
                  <a:lnTo>
                    <a:pt x="195" y="79"/>
                  </a:lnTo>
                  <a:lnTo>
                    <a:pt x="281" y="46"/>
                  </a:lnTo>
                  <a:lnTo>
                    <a:pt x="377" y="21"/>
                  </a:lnTo>
                  <a:lnTo>
                    <a:pt x="479" y="6"/>
                  </a:lnTo>
                  <a:lnTo>
                    <a:pt x="580" y="0"/>
                  </a:lnTo>
                  <a:lnTo>
                    <a:pt x="585" y="79"/>
                  </a:lnTo>
                  <a:close/>
                  <a:moveTo>
                    <a:pt x="560" y="492"/>
                  </a:moveTo>
                  <a:lnTo>
                    <a:pt x="894" y="400"/>
                  </a:lnTo>
                  <a:lnTo>
                    <a:pt x="809" y="736"/>
                  </a:lnTo>
                  <a:cubicBezTo>
                    <a:pt x="804" y="758"/>
                    <a:pt x="782" y="771"/>
                    <a:pt x="761" y="765"/>
                  </a:cubicBezTo>
                  <a:cubicBezTo>
                    <a:pt x="739" y="760"/>
                    <a:pt x="726" y="738"/>
                    <a:pt x="732" y="717"/>
                  </a:cubicBezTo>
                  <a:lnTo>
                    <a:pt x="799" y="447"/>
                  </a:lnTo>
                  <a:lnTo>
                    <a:pt x="849" y="496"/>
                  </a:lnTo>
                  <a:lnTo>
                    <a:pt x="581" y="569"/>
                  </a:lnTo>
                  <a:cubicBezTo>
                    <a:pt x="560" y="575"/>
                    <a:pt x="537" y="563"/>
                    <a:pt x="532" y="541"/>
                  </a:cubicBezTo>
                  <a:cubicBezTo>
                    <a:pt x="526" y="520"/>
                    <a:pt x="538" y="498"/>
                    <a:pt x="560" y="492"/>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6" name="Freeform 176"/>
            <p:cNvSpPr>
              <a:spLocks noEditPoints="1"/>
            </p:cNvSpPr>
            <p:nvPr/>
          </p:nvSpPr>
          <p:spPr bwMode="auto">
            <a:xfrm>
              <a:off x="3498" y="3385"/>
              <a:ext cx="67" cy="52"/>
            </a:xfrm>
            <a:custGeom>
              <a:avLst/>
              <a:gdLst>
                <a:gd name="T0" fmla="*/ 602 w 1040"/>
                <a:gd name="T1" fmla="*/ 85 h 786"/>
                <a:gd name="T2" fmla="*/ 369 w 1040"/>
                <a:gd name="T3" fmla="*/ 129 h 786"/>
                <a:gd name="T4" fmla="*/ 185 w 1040"/>
                <a:gd name="T5" fmla="*/ 204 h 786"/>
                <a:gd name="T6" fmla="*/ 124 w 1040"/>
                <a:gd name="T7" fmla="*/ 246 h 786"/>
                <a:gd name="T8" fmla="*/ 107 w 1040"/>
                <a:gd name="T9" fmla="*/ 262 h 786"/>
                <a:gd name="T10" fmla="*/ 92 w 1040"/>
                <a:gd name="T11" fmla="*/ 281 h 786"/>
                <a:gd name="T12" fmla="*/ 84 w 1040"/>
                <a:gd name="T13" fmla="*/ 296 h 786"/>
                <a:gd name="T14" fmla="*/ 80 w 1040"/>
                <a:gd name="T15" fmla="*/ 307 h 786"/>
                <a:gd name="T16" fmla="*/ 85 w 1040"/>
                <a:gd name="T17" fmla="*/ 345 h 786"/>
                <a:gd name="T18" fmla="*/ 111 w 1040"/>
                <a:gd name="T19" fmla="*/ 388 h 786"/>
                <a:gd name="T20" fmla="*/ 154 w 1040"/>
                <a:gd name="T21" fmla="*/ 430 h 786"/>
                <a:gd name="T22" fmla="*/ 213 w 1040"/>
                <a:gd name="T23" fmla="*/ 469 h 786"/>
                <a:gd name="T24" fmla="*/ 369 w 1040"/>
                <a:gd name="T25" fmla="*/ 529 h 786"/>
                <a:gd name="T26" fmla="*/ 542 w 1040"/>
                <a:gd name="T27" fmla="*/ 552 h 786"/>
                <a:gd name="T28" fmla="*/ 718 w 1040"/>
                <a:gd name="T29" fmla="*/ 536 h 786"/>
                <a:gd name="T30" fmla="*/ 871 w 1040"/>
                <a:gd name="T31" fmla="*/ 494 h 786"/>
                <a:gd name="T32" fmla="*/ 925 w 1040"/>
                <a:gd name="T33" fmla="*/ 470 h 786"/>
                <a:gd name="T34" fmla="*/ 967 w 1040"/>
                <a:gd name="T35" fmla="*/ 443 h 786"/>
                <a:gd name="T36" fmla="*/ 1028 w 1040"/>
                <a:gd name="T37" fmla="*/ 496 h 786"/>
                <a:gd name="T38" fmla="*/ 1019 w 1040"/>
                <a:gd name="T39" fmla="*/ 504 h 786"/>
                <a:gd name="T40" fmla="*/ 964 w 1040"/>
                <a:gd name="T41" fmla="*/ 540 h 786"/>
                <a:gd name="T42" fmla="*/ 816 w 1040"/>
                <a:gd name="T43" fmla="*/ 595 h 786"/>
                <a:gd name="T44" fmla="*/ 634 w 1040"/>
                <a:gd name="T45" fmla="*/ 627 h 786"/>
                <a:gd name="T46" fmla="*/ 439 w 1040"/>
                <a:gd name="T47" fmla="*/ 625 h 786"/>
                <a:gd name="T48" fmla="*/ 256 w 1040"/>
                <a:gd name="T49" fmla="*/ 577 h 786"/>
                <a:gd name="T50" fmla="*/ 175 w 1040"/>
                <a:gd name="T51" fmla="*/ 539 h 786"/>
                <a:gd name="T52" fmla="*/ 105 w 1040"/>
                <a:gd name="T53" fmla="*/ 492 h 786"/>
                <a:gd name="T54" fmla="*/ 50 w 1040"/>
                <a:gd name="T55" fmla="*/ 438 h 786"/>
                <a:gd name="T56" fmla="*/ 12 w 1040"/>
                <a:gd name="T57" fmla="*/ 375 h 786"/>
                <a:gd name="T58" fmla="*/ 1 w 1040"/>
                <a:gd name="T59" fmla="*/ 309 h 786"/>
                <a:gd name="T60" fmla="*/ 8 w 1040"/>
                <a:gd name="T61" fmla="*/ 273 h 786"/>
                <a:gd name="T62" fmla="*/ 23 w 1040"/>
                <a:gd name="T63" fmla="*/ 241 h 786"/>
                <a:gd name="T64" fmla="*/ 47 w 1040"/>
                <a:gd name="T65" fmla="*/ 210 h 786"/>
                <a:gd name="T66" fmla="*/ 109 w 1040"/>
                <a:gd name="T67" fmla="*/ 156 h 786"/>
                <a:gd name="T68" fmla="*/ 243 w 1040"/>
                <a:gd name="T69" fmla="*/ 88 h 786"/>
                <a:gd name="T70" fmla="*/ 470 w 1040"/>
                <a:gd name="T71" fmla="*/ 24 h 786"/>
                <a:gd name="T72" fmla="*/ 727 w 1040"/>
                <a:gd name="T73" fmla="*/ 0 h 786"/>
                <a:gd name="T74" fmla="*/ 735 w 1040"/>
                <a:gd name="T75" fmla="*/ 566 h 786"/>
                <a:gd name="T76" fmla="*/ 1034 w 1040"/>
                <a:gd name="T77" fmla="*/ 747 h 786"/>
                <a:gd name="T78" fmla="*/ 954 w 1040"/>
                <a:gd name="T79" fmla="*/ 745 h 786"/>
                <a:gd name="T80" fmla="*/ 1018 w 1040"/>
                <a:gd name="T81" fmla="*/ 503 h 786"/>
                <a:gd name="T82" fmla="*/ 720 w 1040"/>
                <a:gd name="T83" fmla="*/ 621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40" h="786">
                  <a:moveTo>
                    <a:pt x="730" y="79"/>
                  </a:moveTo>
                  <a:lnTo>
                    <a:pt x="602" y="85"/>
                  </a:lnTo>
                  <a:lnTo>
                    <a:pt x="481" y="103"/>
                  </a:lnTo>
                  <a:lnTo>
                    <a:pt x="369" y="129"/>
                  </a:lnTo>
                  <a:lnTo>
                    <a:pt x="268" y="163"/>
                  </a:lnTo>
                  <a:lnTo>
                    <a:pt x="185" y="204"/>
                  </a:lnTo>
                  <a:lnTo>
                    <a:pt x="152" y="224"/>
                  </a:lnTo>
                  <a:lnTo>
                    <a:pt x="124" y="246"/>
                  </a:lnTo>
                  <a:lnTo>
                    <a:pt x="102" y="267"/>
                  </a:lnTo>
                  <a:lnTo>
                    <a:pt x="107" y="262"/>
                  </a:lnTo>
                  <a:lnTo>
                    <a:pt x="88" y="288"/>
                  </a:lnTo>
                  <a:lnTo>
                    <a:pt x="92" y="281"/>
                  </a:lnTo>
                  <a:lnTo>
                    <a:pt x="81" y="306"/>
                  </a:lnTo>
                  <a:lnTo>
                    <a:pt x="84" y="296"/>
                  </a:lnTo>
                  <a:lnTo>
                    <a:pt x="80" y="322"/>
                  </a:lnTo>
                  <a:lnTo>
                    <a:pt x="80" y="307"/>
                  </a:lnTo>
                  <a:lnTo>
                    <a:pt x="91" y="358"/>
                  </a:lnTo>
                  <a:lnTo>
                    <a:pt x="85" y="345"/>
                  </a:lnTo>
                  <a:lnTo>
                    <a:pt x="117" y="395"/>
                  </a:lnTo>
                  <a:lnTo>
                    <a:pt x="111" y="388"/>
                  </a:lnTo>
                  <a:lnTo>
                    <a:pt x="160" y="435"/>
                  </a:lnTo>
                  <a:lnTo>
                    <a:pt x="154" y="430"/>
                  </a:lnTo>
                  <a:lnTo>
                    <a:pt x="218" y="472"/>
                  </a:lnTo>
                  <a:lnTo>
                    <a:pt x="213" y="469"/>
                  </a:lnTo>
                  <a:lnTo>
                    <a:pt x="289" y="504"/>
                  </a:lnTo>
                  <a:lnTo>
                    <a:pt x="369" y="529"/>
                  </a:lnTo>
                  <a:lnTo>
                    <a:pt x="454" y="546"/>
                  </a:lnTo>
                  <a:lnTo>
                    <a:pt x="542" y="552"/>
                  </a:lnTo>
                  <a:lnTo>
                    <a:pt x="631" y="548"/>
                  </a:lnTo>
                  <a:lnTo>
                    <a:pt x="718" y="536"/>
                  </a:lnTo>
                  <a:lnTo>
                    <a:pt x="799" y="517"/>
                  </a:lnTo>
                  <a:lnTo>
                    <a:pt x="871" y="494"/>
                  </a:lnTo>
                  <a:lnTo>
                    <a:pt x="931" y="467"/>
                  </a:lnTo>
                  <a:lnTo>
                    <a:pt x="925" y="470"/>
                  </a:lnTo>
                  <a:lnTo>
                    <a:pt x="974" y="437"/>
                  </a:lnTo>
                  <a:lnTo>
                    <a:pt x="967" y="443"/>
                  </a:lnTo>
                  <a:lnTo>
                    <a:pt x="969" y="441"/>
                  </a:lnTo>
                  <a:lnTo>
                    <a:pt x="1028" y="496"/>
                  </a:lnTo>
                  <a:lnTo>
                    <a:pt x="1026" y="498"/>
                  </a:lnTo>
                  <a:cubicBezTo>
                    <a:pt x="1024" y="500"/>
                    <a:pt x="1021" y="502"/>
                    <a:pt x="1019" y="504"/>
                  </a:cubicBezTo>
                  <a:lnTo>
                    <a:pt x="970" y="537"/>
                  </a:lnTo>
                  <a:cubicBezTo>
                    <a:pt x="968" y="538"/>
                    <a:pt x="966" y="539"/>
                    <a:pt x="964" y="540"/>
                  </a:cubicBezTo>
                  <a:lnTo>
                    <a:pt x="896" y="571"/>
                  </a:lnTo>
                  <a:lnTo>
                    <a:pt x="816" y="595"/>
                  </a:lnTo>
                  <a:lnTo>
                    <a:pt x="729" y="615"/>
                  </a:lnTo>
                  <a:lnTo>
                    <a:pt x="634" y="627"/>
                  </a:lnTo>
                  <a:lnTo>
                    <a:pt x="537" y="631"/>
                  </a:lnTo>
                  <a:lnTo>
                    <a:pt x="439" y="625"/>
                  </a:lnTo>
                  <a:lnTo>
                    <a:pt x="344" y="606"/>
                  </a:lnTo>
                  <a:lnTo>
                    <a:pt x="256" y="577"/>
                  </a:lnTo>
                  <a:lnTo>
                    <a:pt x="180" y="542"/>
                  </a:lnTo>
                  <a:cubicBezTo>
                    <a:pt x="178" y="541"/>
                    <a:pt x="176" y="540"/>
                    <a:pt x="175" y="539"/>
                  </a:cubicBezTo>
                  <a:lnTo>
                    <a:pt x="111" y="497"/>
                  </a:lnTo>
                  <a:cubicBezTo>
                    <a:pt x="108" y="496"/>
                    <a:pt x="107" y="494"/>
                    <a:pt x="105" y="492"/>
                  </a:cubicBezTo>
                  <a:lnTo>
                    <a:pt x="56" y="445"/>
                  </a:lnTo>
                  <a:cubicBezTo>
                    <a:pt x="53" y="443"/>
                    <a:pt x="51" y="441"/>
                    <a:pt x="50" y="438"/>
                  </a:cubicBezTo>
                  <a:lnTo>
                    <a:pt x="18" y="388"/>
                  </a:lnTo>
                  <a:cubicBezTo>
                    <a:pt x="15" y="384"/>
                    <a:pt x="13" y="380"/>
                    <a:pt x="12" y="375"/>
                  </a:cubicBezTo>
                  <a:lnTo>
                    <a:pt x="1" y="324"/>
                  </a:lnTo>
                  <a:cubicBezTo>
                    <a:pt x="0" y="319"/>
                    <a:pt x="0" y="314"/>
                    <a:pt x="1" y="309"/>
                  </a:cubicBezTo>
                  <a:lnTo>
                    <a:pt x="5" y="283"/>
                  </a:lnTo>
                  <a:cubicBezTo>
                    <a:pt x="5" y="280"/>
                    <a:pt x="6" y="277"/>
                    <a:pt x="8" y="273"/>
                  </a:cubicBezTo>
                  <a:lnTo>
                    <a:pt x="19" y="248"/>
                  </a:lnTo>
                  <a:cubicBezTo>
                    <a:pt x="20" y="246"/>
                    <a:pt x="21" y="243"/>
                    <a:pt x="23" y="241"/>
                  </a:cubicBezTo>
                  <a:lnTo>
                    <a:pt x="42" y="215"/>
                  </a:lnTo>
                  <a:cubicBezTo>
                    <a:pt x="44" y="213"/>
                    <a:pt x="45" y="211"/>
                    <a:pt x="47" y="210"/>
                  </a:cubicBezTo>
                  <a:lnTo>
                    <a:pt x="75" y="183"/>
                  </a:lnTo>
                  <a:lnTo>
                    <a:pt x="109" y="156"/>
                  </a:lnTo>
                  <a:lnTo>
                    <a:pt x="150" y="131"/>
                  </a:lnTo>
                  <a:lnTo>
                    <a:pt x="243" y="88"/>
                  </a:lnTo>
                  <a:lnTo>
                    <a:pt x="350" y="52"/>
                  </a:lnTo>
                  <a:lnTo>
                    <a:pt x="470" y="24"/>
                  </a:lnTo>
                  <a:lnTo>
                    <a:pt x="599" y="6"/>
                  </a:lnTo>
                  <a:lnTo>
                    <a:pt x="727" y="0"/>
                  </a:lnTo>
                  <a:lnTo>
                    <a:pt x="730" y="79"/>
                  </a:lnTo>
                  <a:close/>
                  <a:moveTo>
                    <a:pt x="735" y="566"/>
                  </a:moveTo>
                  <a:lnTo>
                    <a:pt x="1040" y="400"/>
                  </a:lnTo>
                  <a:lnTo>
                    <a:pt x="1034" y="747"/>
                  </a:lnTo>
                  <a:cubicBezTo>
                    <a:pt x="1034" y="769"/>
                    <a:pt x="1016" y="786"/>
                    <a:pt x="994" y="786"/>
                  </a:cubicBezTo>
                  <a:cubicBezTo>
                    <a:pt x="972" y="786"/>
                    <a:pt x="954" y="768"/>
                    <a:pt x="954" y="745"/>
                  </a:cubicBezTo>
                  <a:lnTo>
                    <a:pt x="959" y="468"/>
                  </a:lnTo>
                  <a:lnTo>
                    <a:pt x="1018" y="503"/>
                  </a:lnTo>
                  <a:lnTo>
                    <a:pt x="774" y="636"/>
                  </a:lnTo>
                  <a:cubicBezTo>
                    <a:pt x="754" y="647"/>
                    <a:pt x="730" y="640"/>
                    <a:pt x="720" y="621"/>
                  </a:cubicBezTo>
                  <a:cubicBezTo>
                    <a:pt x="709" y="601"/>
                    <a:pt x="716" y="577"/>
                    <a:pt x="735" y="566"/>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7" name="Freeform 177"/>
            <p:cNvSpPr>
              <a:spLocks noEditPoints="1"/>
            </p:cNvSpPr>
            <p:nvPr/>
          </p:nvSpPr>
          <p:spPr bwMode="auto">
            <a:xfrm>
              <a:off x="3799" y="3178"/>
              <a:ext cx="73" cy="50"/>
            </a:xfrm>
            <a:custGeom>
              <a:avLst/>
              <a:gdLst>
                <a:gd name="T0" fmla="*/ 701 w 1129"/>
                <a:gd name="T1" fmla="*/ 6 h 765"/>
                <a:gd name="T2" fmla="*/ 878 w 1129"/>
                <a:gd name="T3" fmla="*/ 53 h 765"/>
                <a:gd name="T4" fmla="*/ 961 w 1129"/>
                <a:gd name="T5" fmla="*/ 93 h 765"/>
                <a:gd name="T6" fmla="*/ 1027 w 1129"/>
                <a:gd name="T7" fmla="*/ 139 h 765"/>
                <a:gd name="T8" fmla="*/ 1082 w 1129"/>
                <a:gd name="T9" fmla="*/ 193 h 765"/>
                <a:gd name="T10" fmla="*/ 1117 w 1129"/>
                <a:gd name="T11" fmla="*/ 255 h 765"/>
                <a:gd name="T12" fmla="*/ 1127 w 1129"/>
                <a:gd name="T13" fmla="*/ 323 h 765"/>
                <a:gd name="T14" fmla="*/ 1115 w 1129"/>
                <a:gd name="T15" fmla="*/ 364 h 765"/>
                <a:gd name="T16" fmla="*/ 1090 w 1129"/>
                <a:gd name="T17" fmla="*/ 396 h 765"/>
                <a:gd name="T18" fmla="*/ 1017 w 1129"/>
                <a:gd name="T19" fmla="*/ 449 h 765"/>
                <a:gd name="T20" fmla="*/ 902 w 1129"/>
                <a:gd name="T21" fmla="*/ 499 h 765"/>
                <a:gd name="T22" fmla="*/ 759 w 1129"/>
                <a:gd name="T23" fmla="*/ 541 h 765"/>
                <a:gd name="T24" fmla="*/ 591 w 1129"/>
                <a:gd name="T25" fmla="*/ 577 h 765"/>
                <a:gd name="T26" fmla="*/ 207 w 1129"/>
                <a:gd name="T27" fmla="*/ 622 h 765"/>
                <a:gd name="T28" fmla="*/ 78 w 1129"/>
                <a:gd name="T29" fmla="*/ 546 h 765"/>
                <a:gd name="T30" fmla="*/ 395 w 1129"/>
                <a:gd name="T31" fmla="*/ 525 h 765"/>
                <a:gd name="T32" fmla="*/ 659 w 1129"/>
                <a:gd name="T33" fmla="*/ 483 h 765"/>
                <a:gd name="T34" fmla="*/ 809 w 1129"/>
                <a:gd name="T35" fmla="*/ 444 h 765"/>
                <a:gd name="T36" fmla="*/ 929 w 1129"/>
                <a:gd name="T37" fmla="*/ 402 h 765"/>
                <a:gd name="T38" fmla="*/ 1009 w 1129"/>
                <a:gd name="T39" fmla="*/ 360 h 765"/>
                <a:gd name="T40" fmla="*/ 1032 w 1129"/>
                <a:gd name="T41" fmla="*/ 342 h 765"/>
                <a:gd name="T42" fmla="*/ 1043 w 1129"/>
                <a:gd name="T43" fmla="*/ 331 h 765"/>
                <a:gd name="T44" fmla="*/ 1049 w 1129"/>
                <a:gd name="T45" fmla="*/ 323 h 765"/>
                <a:gd name="T46" fmla="*/ 1043 w 1129"/>
                <a:gd name="T47" fmla="*/ 284 h 765"/>
                <a:gd name="T48" fmla="*/ 1020 w 1129"/>
                <a:gd name="T49" fmla="*/ 242 h 765"/>
                <a:gd name="T50" fmla="*/ 977 w 1129"/>
                <a:gd name="T51" fmla="*/ 200 h 765"/>
                <a:gd name="T52" fmla="*/ 921 w 1129"/>
                <a:gd name="T53" fmla="*/ 162 h 765"/>
                <a:gd name="T54" fmla="*/ 776 w 1129"/>
                <a:gd name="T55" fmla="*/ 103 h 765"/>
                <a:gd name="T56" fmla="*/ 606 w 1129"/>
                <a:gd name="T57" fmla="*/ 79 h 765"/>
                <a:gd name="T58" fmla="*/ 305 w 1129"/>
                <a:gd name="T59" fmla="*/ 754 h 765"/>
                <a:gd name="T60" fmla="*/ 294 w 1129"/>
                <a:gd name="T61" fmla="*/ 405 h 765"/>
                <a:gd name="T62" fmla="*/ 337 w 1129"/>
                <a:gd name="T63" fmla="*/ 473 h 765"/>
                <a:gd name="T64" fmla="*/ 99 w 1129"/>
                <a:gd name="T65" fmla="*/ 551 h 765"/>
                <a:gd name="T66" fmla="*/ 359 w 1129"/>
                <a:gd name="T67" fmla="*/ 73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9" h="765">
                  <a:moveTo>
                    <a:pt x="611" y="0"/>
                  </a:moveTo>
                  <a:lnTo>
                    <a:pt x="701" y="6"/>
                  </a:lnTo>
                  <a:lnTo>
                    <a:pt x="793" y="24"/>
                  </a:lnTo>
                  <a:lnTo>
                    <a:pt x="878" y="53"/>
                  </a:lnTo>
                  <a:lnTo>
                    <a:pt x="956" y="89"/>
                  </a:lnTo>
                  <a:cubicBezTo>
                    <a:pt x="958" y="90"/>
                    <a:pt x="959" y="91"/>
                    <a:pt x="961" y="93"/>
                  </a:cubicBezTo>
                  <a:lnTo>
                    <a:pt x="1022" y="135"/>
                  </a:lnTo>
                  <a:cubicBezTo>
                    <a:pt x="1024" y="136"/>
                    <a:pt x="1026" y="137"/>
                    <a:pt x="1027" y="139"/>
                  </a:cubicBezTo>
                  <a:lnTo>
                    <a:pt x="1075" y="185"/>
                  </a:lnTo>
                  <a:cubicBezTo>
                    <a:pt x="1078" y="187"/>
                    <a:pt x="1080" y="190"/>
                    <a:pt x="1082" y="193"/>
                  </a:cubicBezTo>
                  <a:lnTo>
                    <a:pt x="1112" y="243"/>
                  </a:lnTo>
                  <a:cubicBezTo>
                    <a:pt x="1114" y="247"/>
                    <a:pt x="1116" y="251"/>
                    <a:pt x="1117" y="255"/>
                  </a:cubicBezTo>
                  <a:lnTo>
                    <a:pt x="1128" y="306"/>
                  </a:lnTo>
                  <a:cubicBezTo>
                    <a:pt x="1129" y="312"/>
                    <a:pt x="1129" y="318"/>
                    <a:pt x="1127" y="323"/>
                  </a:cubicBezTo>
                  <a:lnTo>
                    <a:pt x="1121" y="349"/>
                  </a:lnTo>
                  <a:cubicBezTo>
                    <a:pt x="1120" y="355"/>
                    <a:pt x="1118" y="360"/>
                    <a:pt x="1115" y="364"/>
                  </a:cubicBezTo>
                  <a:lnTo>
                    <a:pt x="1097" y="389"/>
                  </a:lnTo>
                  <a:cubicBezTo>
                    <a:pt x="1095" y="392"/>
                    <a:pt x="1093" y="394"/>
                    <a:pt x="1090" y="396"/>
                  </a:cubicBezTo>
                  <a:lnTo>
                    <a:pt x="1060" y="421"/>
                  </a:lnTo>
                  <a:lnTo>
                    <a:pt x="1017" y="449"/>
                  </a:lnTo>
                  <a:lnTo>
                    <a:pt x="962" y="475"/>
                  </a:lnTo>
                  <a:lnTo>
                    <a:pt x="902" y="499"/>
                  </a:lnTo>
                  <a:lnTo>
                    <a:pt x="834" y="521"/>
                  </a:lnTo>
                  <a:lnTo>
                    <a:pt x="759" y="541"/>
                  </a:lnTo>
                  <a:lnTo>
                    <a:pt x="678" y="560"/>
                  </a:lnTo>
                  <a:lnTo>
                    <a:pt x="591" y="577"/>
                  </a:lnTo>
                  <a:lnTo>
                    <a:pt x="406" y="604"/>
                  </a:lnTo>
                  <a:lnTo>
                    <a:pt x="207" y="622"/>
                  </a:lnTo>
                  <a:lnTo>
                    <a:pt x="81" y="626"/>
                  </a:lnTo>
                  <a:lnTo>
                    <a:pt x="78" y="546"/>
                  </a:lnTo>
                  <a:lnTo>
                    <a:pt x="200" y="543"/>
                  </a:lnTo>
                  <a:lnTo>
                    <a:pt x="395" y="525"/>
                  </a:lnTo>
                  <a:lnTo>
                    <a:pt x="576" y="498"/>
                  </a:lnTo>
                  <a:lnTo>
                    <a:pt x="659" y="483"/>
                  </a:lnTo>
                  <a:lnTo>
                    <a:pt x="738" y="464"/>
                  </a:lnTo>
                  <a:lnTo>
                    <a:pt x="809" y="444"/>
                  </a:lnTo>
                  <a:lnTo>
                    <a:pt x="873" y="424"/>
                  </a:lnTo>
                  <a:lnTo>
                    <a:pt x="929" y="402"/>
                  </a:lnTo>
                  <a:lnTo>
                    <a:pt x="974" y="382"/>
                  </a:lnTo>
                  <a:lnTo>
                    <a:pt x="1009" y="360"/>
                  </a:lnTo>
                  <a:lnTo>
                    <a:pt x="1039" y="335"/>
                  </a:lnTo>
                  <a:lnTo>
                    <a:pt x="1032" y="342"/>
                  </a:lnTo>
                  <a:lnTo>
                    <a:pt x="1050" y="317"/>
                  </a:lnTo>
                  <a:lnTo>
                    <a:pt x="1043" y="331"/>
                  </a:lnTo>
                  <a:lnTo>
                    <a:pt x="1049" y="305"/>
                  </a:lnTo>
                  <a:lnTo>
                    <a:pt x="1049" y="323"/>
                  </a:lnTo>
                  <a:lnTo>
                    <a:pt x="1038" y="272"/>
                  </a:lnTo>
                  <a:lnTo>
                    <a:pt x="1043" y="284"/>
                  </a:lnTo>
                  <a:lnTo>
                    <a:pt x="1013" y="234"/>
                  </a:lnTo>
                  <a:lnTo>
                    <a:pt x="1020" y="242"/>
                  </a:lnTo>
                  <a:lnTo>
                    <a:pt x="972" y="196"/>
                  </a:lnTo>
                  <a:lnTo>
                    <a:pt x="977" y="200"/>
                  </a:lnTo>
                  <a:lnTo>
                    <a:pt x="916" y="158"/>
                  </a:lnTo>
                  <a:lnTo>
                    <a:pt x="921" y="162"/>
                  </a:lnTo>
                  <a:lnTo>
                    <a:pt x="853" y="128"/>
                  </a:lnTo>
                  <a:lnTo>
                    <a:pt x="776" y="103"/>
                  </a:lnTo>
                  <a:lnTo>
                    <a:pt x="696" y="85"/>
                  </a:lnTo>
                  <a:lnTo>
                    <a:pt x="606" y="79"/>
                  </a:lnTo>
                  <a:lnTo>
                    <a:pt x="611" y="0"/>
                  </a:lnTo>
                  <a:close/>
                  <a:moveTo>
                    <a:pt x="305" y="754"/>
                  </a:moveTo>
                  <a:lnTo>
                    <a:pt x="0" y="588"/>
                  </a:lnTo>
                  <a:lnTo>
                    <a:pt x="294" y="405"/>
                  </a:lnTo>
                  <a:cubicBezTo>
                    <a:pt x="313" y="393"/>
                    <a:pt x="338" y="399"/>
                    <a:pt x="349" y="418"/>
                  </a:cubicBezTo>
                  <a:cubicBezTo>
                    <a:pt x="361" y="437"/>
                    <a:pt x="355" y="461"/>
                    <a:pt x="337" y="473"/>
                  </a:cubicBezTo>
                  <a:lnTo>
                    <a:pt x="101" y="620"/>
                  </a:lnTo>
                  <a:lnTo>
                    <a:pt x="99" y="551"/>
                  </a:lnTo>
                  <a:lnTo>
                    <a:pt x="343" y="684"/>
                  </a:lnTo>
                  <a:cubicBezTo>
                    <a:pt x="362" y="694"/>
                    <a:pt x="369" y="719"/>
                    <a:pt x="359" y="738"/>
                  </a:cubicBezTo>
                  <a:cubicBezTo>
                    <a:pt x="348" y="758"/>
                    <a:pt x="324" y="765"/>
                    <a:pt x="305" y="754"/>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8" name="Freeform 178"/>
            <p:cNvSpPr>
              <a:spLocks noEditPoints="1"/>
            </p:cNvSpPr>
            <p:nvPr/>
          </p:nvSpPr>
          <p:spPr bwMode="auto">
            <a:xfrm>
              <a:off x="3566" y="3454"/>
              <a:ext cx="111" cy="70"/>
            </a:xfrm>
            <a:custGeom>
              <a:avLst/>
              <a:gdLst>
                <a:gd name="T0" fmla="*/ 1283 w 1709"/>
                <a:gd name="T1" fmla="*/ 11 h 1070"/>
                <a:gd name="T2" fmla="*/ 1378 w 1709"/>
                <a:gd name="T3" fmla="*/ 45 h 1070"/>
                <a:gd name="T4" fmla="*/ 1466 w 1709"/>
                <a:gd name="T5" fmla="*/ 96 h 1070"/>
                <a:gd name="T6" fmla="*/ 1545 w 1709"/>
                <a:gd name="T7" fmla="*/ 164 h 1070"/>
                <a:gd name="T8" fmla="*/ 1610 w 1709"/>
                <a:gd name="T9" fmla="*/ 244 h 1070"/>
                <a:gd name="T10" fmla="*/ 1662 w 1709"/>
                <a:gd name="T11" fmla="*/ 332 h 1070"/>
                <a:gd name="T12" fmla="*/ 1695 w 1709"/>
                <a:gd name="T13" fmla="*/ 430 h 1070"/>
                <a:gd name="T14" fmla="*/ 1708 w 1709"/>
                <a:gd name="T15" fmla="*/ 530 h 1070"/>
                <a:gd name="T16" fmla="*/ 1704 w 1709"/>
                <a:gd name="T17" fmla="*/ 584 h 1070"/>
                <a:gd name="T18" fmla="*/ 1690 w 1709"/>
                <a:gd name="T19" fmla="*/ 637 h 1070"/>
                <a:gd name="T20" fmla="*/ 1667 w 1709"/>
                <a:gd name="T21" fmla="*/ 689 h 1070"/>
                <a:gd name="T22" fmla="*/ 1598 w 1709"/>
                <a:gd name="T23" fmla="*/ 785 h 1070"/>
                <a:gd name="T24" fmla="*/ 1550 w 1709"/>
                <a:gd name="T25" fmla="*/ 833 h 1070"/>
                <a:gd name="T26" fmla="*/ 1331 w 1709"/>
                <a:gd name="T27" fmla="*/ 973 h 1070"/>
                <a:gd name="T28" fmla="*/ 1196 w 1709"/>
                <a:gd name="T29" fmla="*/ 1025 h 1070"/>
                <a:gd name="T30" fmla="*/ 1046 w 1709"/>
                <a:gd name="T31" fmla="*/ 1058 h 1070"/>
                <a:gd name="T32" fmla="*/ 895 w 1709"/>
                <a:gd name="T33" fmla="*/ 1069 h 1070"/>
                <a:gd name="T34" fmla="*/ 607 w 1709"/>
                <a:gd name="T35" fmla="*/ 1028 h 1070"/>
                <a:gd name="T36" fmla="*/ 351 w 1709"/>
                <a:gd name="T37" fmla="*/ 915 h 1070"/>
                <a:gd name="T38" fmla="*/ 247 w 1709"/>
                <a:gd name="T39" fmla="*/ 839 h 1070"/>
                <a:gd name="T40" fmla="*/ 164 w 1709"/>
                <a:gd name="T41" fmla="*/ 751 h 1070"/>
                <a:gd name="T42" fmla="*/ 110 w 1709"/>
                <a:gd name="T43" fmla="*/ 657 h 1070"/>
                <a:gd name="T44" fmla="*/ 104 w 1709"/>
                <a:gd name="T45" fmla="*/ 639 h 1070"/>
                <a:gd name="T46" fmla="*/ 184 w 1709"/>
                <a:gd name="T47" fmla="*/ 628 h 1070"/>
                <a:gd name="T48" fmla="*/ 200 w 1709"/>
                <a:gd name="T49" fmla="*/ 661 h 1070"/>
                <a:gd name="T50" fmla="*/ 257 w 1709"/>
                <a:gd name="T51" fmla="*/ 738 h 1070"/>
                <a:gd name="T52" fmla="*/ 393 w 1709"/>
                <a:gd name="T53" fmla="*/ 847 h 1070"/>
                <a:gd name="T54" fmla="*/ 499 w 1709"/>
                <a:gd name="T55" fmla="*/ 903 h 1070"/>
                <a:gd name="T56" fmla="*/ 758 w 1709"/>
                <a:gd name="T57" fmla="*/ 979 h 1070"/>
                <a:gd name="T58" fmla="*/ 895 w 1709"/>
                <a:gd name="T59" fmla="*/ 990 h 1070"/>
                <a:gd name="T60" fmla="*/ 1034 w 1709"/>
                <a:gd name="T61" fmla="*/ 979 h 1070"/>
                <a:gd name="T62" fmla="*/ 1297 w 1709"/>
                <a:gd name="T63" fmla="*/ 901 h 1070"/>
                <a:gd name="T64" fmla="*/ 1404 w 1709"/>
                <a:gd name="T65" fmla="*/ 842 h 1070"/>
                <a:gd name="T66" fmla="*/ 1498 w 1709"/>
                <a:gd name="T67" fmla="*/ 772 h 1070"/>
                <a:gd name="T68" fmla="*/ 1569 w 1709"/>
                <a:gd name="T69" fmla="*/ 695 h 1070"/>
                <a:gd name="T70" fmla="*/ 1615 w 1709"/>
                <a:gd name="T71" fmla="*/ 610 h 1070"/>
                <a:gd name="T72" fmla="*/ 1626 w 1709"/>
                <a:gd name="T73" fmla="*/ 570 h 1070"/>
                <a:gd name="T74" fmla="*/ 1629 w 1709"/>
                <a:gd name="T75" fmla="*/ 531 h 1070"/>
                <a:gd name="T76" fmla="*/ 1618 w 1709"/>
                <a:gd name="T77" fmla="*/ 447 h 1070"/>
                <a:gd name="T78" fmla="*/ 1590 w 1709"/>
                <a:gd name="T79" fmla="*/ 365 h 1070"/>
                <a:gd name="T80" fmla="*/ 1545 w 1709"/>
                <a:gd name="T81" fmla="*/ 289 h 1070"/>
                <a:gd name="T82" fmla="*/ 1487 w 1709"/>
                <a:gd name="T83" fmla="*/ 220 h 1070"/>
                <a:gd name="T84" fmla="*/ 1419 w 1709"/>
                <a:gd name="T85" fmla="*/ 161 h 1070"/>
                <a:gd name="T86" fmla="*/ 1344 w 1709"/>
                <a:gd name="T87" fmla="*/ 117 h 1070"/>
                <a:gd name="T88" fmla="*/ 1265 w 1709"/>
                <a:gd name="T89" fmla="*/ 88 h 1070"/>
                <a:gd name="T90" fmla="*/ 1184 w 1709"/>
                <a:gd name="T91" fmla="*/ 79 h 1070"/>
                <a:gd name="T92" fmla="*/ 8 w 1709"/>
                <a:gd name="T93" fmla="*/ 874 h 1070"/>
                <a:gd name="T94" fmla="*/ 352 w 1709"/>
                <a:gd name="T95" fmla="*/ 814 h 1070"/>
                <a:gd name="T96" fmla="*/ 290 w 1709"/>
                <a:gd name="T97" fmla="*/ 866 h 1070"/>
                <a:gd name="T98" fmla="*/ 179 w 1709"/>
                <a:gd name="T99" fmla="*/ 641 h 1070"/>
                <a:gd name="T100" fmla="*/ 31 w 1709"/>
                <a:gd name="T101" fmla="*/ 925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9" h="1070">
                  <a:moveTo>
                    <a:pt x="1193" y="0"/>
                  </a:moveTo>
                  <a:lnTo>
                    <a:pt x="1283" y="11"/>
                  </a:lnTo>
                  <a:cubicBezTo>
                    <a:pt x="1286" y="11"/>
                    <a:pt x="1289" y="12"/>
                    <a:pt x="1292" y="13"/>
                  </a:cubicBezTo>
                  <a:lnTo>
                    <a:pt x="1378" y="45"/>
                  </a:lnTo>
                  <a:cubicBezTo>
                    <a:pt x="1381" y="46"/>
                    <a:pt x="1383" y="47"/>
                    <a:pt x="1385" y="48"/>
                  </a:cubicBezTo>
                  <a:lnTo>
                    <a:pt x="1466" y="96"/>
                  </a:lnTo>
                  <a:cubicBezTo>
                    <a:pt x="1468" y="97"/>
                    <a:pt x="1470" y="99"/>
                    <a:pt x="1472" y="100"/>
                  </a:cubicBezTo>
                  <a:lnTo>
                    <a:pt x="1545" y="164"/>
                  </a:lnTo>
                  <a:cubicBezTo>
                    <a:pt x="1547" y="166"/>
                    <a:pt x="1548" y="167"/>
                    <a:pt x="1549" y="169"/>
                  </a:cubicBezTo>
                  <a:lnTo>
                    <a:pt x="1610" y="244"/>
                  </a:lnTo>
                  <a:cubicBezTo>
                    <a:pt x="1612" y="246"/>
                    <a:pt x="1613" y="248"/>
                    <a:pt x="1614" y="249"/>
                  </a:cubicBezTo>
                  <a:lnTo>
                    <a:pt x="1662" y="332"/>
                  </a:lnTo>
                  <a:cubicBezTo>
                    <a:pt x="1663" y="335"/>
                    <a:pt x="1665" y="337"/>
                    <a:pt x="1665" y="340"/>
                  </a:cubicBezTo>
                  <a:lnTo>
                    <a:pt x="1695" y="430"/>
                  </a:lnTo>
                  <a:cubicBezTo>
                    <a:pt x="1696" y="432"/>
                    <a:pt x="1697" y="435"/>
                    <a:pt x="1697" y="438"/>
                  </a:cubicBezTo>
                  <a:lnTo>
                    <a:pt x="1708" y="530"/>
                  </a:lnTo>
                  <a:cubicBezTo>
                    <a:pt x="1709" y="532"/>
                    <a:pt x="1709" y="535"/>
                    <a:pt x="1708" y="538"/>
                  </a:cubicBezTo>
                  <a:lnTo>
                    <a:pt x="1704" y="584"/>
                  </a:lnTo>
                  <a:cubicBezTo>
                    <a:pt x="1704" y="586"/>
                    <a:pt x="1704" y="589"/>
                    <a:pt x="1703" y="591"/>
                  </a:cubicBezTo>
                  <a:lnTo>
                    <a:pt x="1690" y="637"/>
                  </a:lnTo>
                  <a:cubicBezTo>
                    <a:pt x="1689" y="639"/>
                    <a:pt x="1689" y="641"/>
                    <a:pt x="1688" y="643"/>
                  </a:cubicBezTo>
                  <a:lnTo>
                    <a:pt x="1667" y="689"/>
                  </a:lnTo>
                  <a:lnTo>
                    <a:pt x="1636" y="738"/>
                  </a:lnTo>
                  <a:lnTo>
                    <a:pt x="1598" y="785"/>
                  </a:lnTo>
                  <a:lnTo>
                    <a:pt x="1555" y="829"/>
                  </a:lnTo>
                  <a:cubicBezTo>
                    <a:pt x="1553" y="830"/>
                    <a:pt x="1552" y="831"/>
                    <a:pt x="1550" y="833"/>
                  </a:cubicBezTo>
                  <a:lnTo>
                    <a:pt x="1451" y="907"/>
                  </a:lnTo>
                  <a:lnTo>
                    <a:pt x="1331" y="973"/>
                  </a:lnTo>
                  <a:cubicBezTo>
                    <a:pt x="1329" y="974"/>
                    <a:pt x="1327" y="975"/>
                    <a:pt x="1326" y="976"/>
                  </a:cubicBezTo>
                  <a:lnTo>
                    <a:pt x="1196" y="1025"/>
                  </a:lnTo>
                  <a:lnTo>
                    <a:pt x="1051" y="1058"/>
                  </a:lnTo>
                  <a:cubicBezTo>
                    <a:pt x="1049" y="1058"/>
                    <a:pt x="1047" y="1058"/>
                    <a:pt x="1046" y="1058"/>
                  </a:cubicBezTo>
                  <a:lnTo>
                    <a:pt x="902" y="1069"/>
                  </a:lnTo>
                  <a:cubicBezTo>
                    <a:pt x="899" y="1070"/>
                    <a:pt x="897" y="1070"/>
                    <a:pt x="895" y="1069"/>
                  </a:cubicBezTo>
                  <a:lnTo>
                    <a:pt x="751" y="1058"/>
                  </a:lnTo>
                  <a:lnTo>
                    <a:pt x="607" y="1028"/>
                  </a:lnTo>
                  <a:lnTo>
                    <a:pt x="472" y="978"/>
                  </a:lnTo>
                  <a:lnTo>
                    <a:pt x="351" y="915"/>
                  </a:lnTo>
                  <a:cubicBezTo>
                    <a:pt x="349" y="914"/>
                    <a:pt x="347" y="913"/>
                    <a:pt x="346" y="912"/>
                  </a:cubicBezTo>
                  <a:lnTo>
                    <a:pt x="247" y="839"/>
                  </a:lnTo>
                  <a:lnTo>
                    <a:pt x="202" y="796"/>
                  </a:lnTo>
                  <a:lnTo>
                    <a:pt x="164" y="751"/>
                  </a:lnTo>
                  <a:lnTo>
                    <a:pt x="133" y="704"/>
                  </a:lnTo>
                  <a:lnTo>
                    <a:pt x="110" y="657"/>
                  </a:lnTo>
                  <a:cubicBezTo>
                    <a:pt x="109" y="655"/>
                    <a:pt x="108" y="653"/>
                    <a:pt x="107" y="651"/>
                  </a:cubicBezTo>
                  <a:lnTo>
                    <a:pt x="104" y="639"/>
                  </a:lnTo>
                  <a:lnTo>
                    <a:pt x="180" y="616"/>
                  </a:lnTo>
                  <a:lnTo>
                    <a:pt x="184" y="628"/>
                  </a:lnTo>
                  <a:lnTo>
                    <a:pt x="181" y="622"/>
                  </a:lnTo>
                  <a:lnTo>
                    <a:pt x="200" y="661"/>
                  </a:lnTo>
                  <a:lnTo>
                    <a:pt x="225" y="700"/>
                  </a:lnTo>
                  <a:lnTo>
                    <a:pt x="257" y="738"/>
                  </a:lnTo>
                  <a:lnTo>
                    <a:pt x="294" y="774"/>
                  </a:lnTo>
                  <a:lnTo>
                    <a:pt x="393" y="847"/>
                  </a:lnTo>
                  <a:lnTo>
                    <a:pt x="388" y="844"/>
                  </a:lnTo>
                  <a:lnTo>
                    <a:pt x="499" y="903"/>
                  </a:lnTo>
                  <a:lnTo>
                    <a:pt x="624" y="949"/>
                  </a:lnTo>
                  <a:lnTo>
                    <a:pt x="758" y="979"/>
                  </a:lnTo>
                  <a:lnTo>
                    <a:pt x="902" y="990"/>
                  </a:lnTo>
                  <a:lnTo>
                    <a:pt x="895" y="990"/>
                  </a:lnTo>
                  <a:lnTo>
                    <a:pt x="1039" y="979"/>
                  </a:lnTo>
                  <a:lnTo>
                    <a:pt x="1034" y="979"/>
                  </a:lnTo>
                  <a:lnTo>
                    <a:pt x="1167" y="950"/>
                  </a:lnTo>
                  <a:lnTo>
                    <a:pt x="1297" y="901"/>
                  </a:lnTo>
                  <a:lnTo>
                    <a:pt x="1292" y="903"/>
                  </a:lnTo>
                  <a:lnTo>
                    <a:pt x="1404" y="842"/>
                  </a:lnTo>
                  <a:lnTo>
                    <a:pt x="1503" y="768"/>
                  </a:lnTo>
                  <a:lnTo>
                    <a:pt x="1498" y="772"/>
                  </a:lnTo>
                  <a:lnTo>
                    <a:pt x="1536" y="734"/>
                  </a:lnTo>
                  <a:lnTo>
                    <a:pt x="1569" y="695"/>
                  </a:lnTo>
                  <a:lnTo>
                    <a:pt x="1594" y="656"/>
                  </a:lnTo>
                  <a:lnTo>
                    <a:pt x="1615" y="610"/>
                  </a:lnTo>
                  <a:lnTo>
                    <a:pt x="1613" y="616"/>
                  </a:lnTo>
                  <a:lnTo>
                    <a:pt x="1626" y="570"/>
                  </a:lnTo>
                  <a:lnTo>
                    <a:pt x="1625" y="577"/>
                  </a:lnTo>
                  <a:lnTo>
                    <a:pt x="1629" y="531"/>
                  </a:lnTo>
                  <a:lnTo>
                    <a:pt x="1629" y="539"/>
                  </a:lnTo>
                  <a:lnTo>
                    <a:pt x="1618" y="447"/>
                  </a:lnTo>
                  <a:lnTo>
                    <a:pt x="1620" y="455"/>
                  </a:lnTo>
                  <a:lnTo>
                    <a:pt x="1590" y="365"/>
                  </a:lnTo>
                  <a:lnTo>
                    <a:pt x="1593" y="372"/>
                  </a:lnTo>
                  <a:lnTo>
                    <a:pt x="1545" y="289"/>
                  </a:lnTo>
                  <a:lnTo>
                    <a:pt x="1548" y="295"/>
                  </a:lnTo>
                  <a:lnTo>
                    <a:pt x="1487" y="220"/>
                  </a:lnTo>
                  <a:lnTo>
                    <a:pt x="1492" y="225"/>
                  </a:lnTo>
                  <a:lnTo>
                    <a:pt x="1419" y="161"/>
                  </a:lnTo>
                  <a:lnTo>
                    <a:pt x="1425" y="165"/>
                  </a:lnTo>
                  <a:lnTo>
                    <a:pt x="1344" y="117"/>
                  </a:lnTo>
                  <a:lnTo>
                    <a:pt x="1351" y="120"/>
                  </a:lnTo>
                  <a:lnTo>
                    <a:pt x="1265" y="88"/>
                  </a:lnTo>
                  <a:lnTo>
                    <a:pt x="1274" y="90"/>
                  </a:lnTo>
                  <a:lnTo>
                    <a:pt x="1184" y="79"/>
                  </a:lnTo>
                  <a:lnTo>
                    <a:pt x="1193" y="0"/>
                  </a:lnTo>
                  <a:close/>
                  <a:moveTo>
                    <a:pt x="8" y="874"/>
                  </a:moveTo>
                  <a:lnTo>
                    <a:pt x="128" y="549"/>
                  </a:lnTo>
                  <a:lnTo>
                    <a:pt x="352" y="814"/>
                  </a:lnTo>
                  <a:cubicBezTo>
                    <a:pt x="366" y="831"/>
                    <a:pt x="364" y="856"/>
                    <a:pt x="347" y="871"/>
                  </a:cubicBezTo>
                  <a:cubicBezTo>
                    <a:pt x="330" y="885"/>
                    <a:pt x="305" y="883"/>
                    <a:pt x="290" y="866"/>
                  </a:cubicBezTo>
                  <a:lnTo>
                    <a:pt x="111" y="653"/>
                  </a:lnTo>
                  <a:lnTo>
                    <a:pt x="179" y="641"/>
                  </a:lnTo>
                  <a:lnTo>
                    <a:pt x="83" y="902"/>
                  </a:lnTo>
                  <a:cubicBezTo>
                    <a:pt x="75" y="923"/>
                    <a:pt x="52" y="933"/>
                    <a:pt x="31" y="925"/>
                  </a:cubicBezTo>
                  <a:cubicBezTo>
                    <a:pt x="10" y="918"/>
                    <a:pt x="0" y="895"/>
                    <a:pt x="8" y="874"/>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19" name="Freeform 179"/>
            <p:cNvSpPr>
              <a:spLocks noEditPoints="1"/>
            </p:cNvSpPr>
            <p:nvPr/>
          </p:nvSpPr>
          <p:spPr bwMode="auto">
            <a:xfrm>
              <a:off x="3554" y="3321"/>
              <a:ext cx="62" cy="43"/>
            </a:xfrm>
            <a:custGeom>
              <a:avLst/>
              <a:gdLst>
                <a:gd name="T0" fmla="*/ 866 w 953"/>
                <a:gd name="T1" fmla="*/ 434 h 671"/>
                <a:gd name="T2" fmla="*/ 843 w 953"/>
                <a:gd name="T3" fmla="*/ 355 h 671"/>
                <a:gd name="T4" fmla="*/ 808 w 953"/>
                <a:gd name="T5" fmla="*/ 280 h 671"/>
                <a:gd name="T6" fmla="*/ 763 w 953"/>
                <a:gd name="T7" fmla="*/ 212 h 671"/>
                <a:gd name="T8" fmla="*/ 710 w 953"/>
                <a:gd name="T9" fmla="*/ 157 h 671"/>
                <a:gd name="T10" fmla="*/ 652 w 953"/>
                <a:gd name="T11" fmla="*/ 113 h 671"/>
                <a:gd name="T12" fmla="*/ 592 w 953"/>
                <a:gd name="T13" fmla="*/ 88 h 671"/>
                <a:gd name="T14" fmla="*/ 532 w 953"/>
                <a:gd name="T15" fmla="*/ 80 h 671"/>
                <a:gd name="T16" fmla="*/ 508 w 953"/>
                <a:gd name="T17" fmla="*/ 84 h 671"/>
                <a:gd name="T18" fmla="*/ 479 w 953"/>
                <a:gd name="T19" fmla="*/ 93 h 671"/>
                <a:gd name="T20" fmla="*/ 452 w 953"/>
                <a:gd name="T21" fmla="*/ 107 h 671"/>
                <a:gd name="T22" fmla="*/ 424 w 953"/>
                <a:gd name="T23" fmla="*/ 127 h 671"/>
                <a:gd name="T24" fmla="*/ 365 w 953"/>
                <a:gd name="T25" fmla="*/ 185 h 671"/>
                <a:gd name="T26" fmla="*/ 313 w 953"/>
                <a:gd name="T27" fmla="*/ 260 h 671"/>
                <a:gd name="T28" fmla="*/ 268 w 953"/>
                <a:gd name="T29" fmla="*/ 351 h 671"/>
                <a:gd name="T30" fmla="*/ 211 w 953"/>
                <a:gd name="T31" fmla="*/ 561 h 671"/>
                <a:gd name="T32" fmla="*/ 209 w 953"/>
                <a:gd name="T33" fmla="*/ 594 h 671"/>
                <a:gd name="T34" fmla="*/ 132 w 953"/>
                <a:gd name="T35" fmla="*/ 550 h 671"/>
                <a:gd name="T36" fmla="*/ 158 w 953"/>
                <a:gd name="T37" fmla="*/ 426 h 671"/>
                <a:gd name="T38" fmla="*/ 245 w 953"/>
                <a:gd name="T39" fmla="*/ 219 h 671"/>
                <a:gd name="T40" fmla="*/ 305 w 953"/>
                <a:gd name="T41" fmla="*/ 133 h 671"/>
                <a:gd name="T42" fmla="*/ 374 w 953"/>
                <a:gd name="T43" fmla="*/ 66 h 671"/>
                <a:gd name="T44" fmla="*/ 412 w 953"/>
                <a:gd name="T45" fmla="*/ 39 h 671"/>
                <a:gd name="T46" fmla="*/ 451 w 953"/>
                <a:gd name="T47" fmla="*/ 19 h 671"/>
                <a:gd name="T48" fmla="*/ 492 w 953"/>
                <a:gd name="T49" fmla="*/ 6 h 671"/>
                <a:gd name="T50" fmla="*/ 534 w 953"/>
                <a:gd name="T51" fmla="*/ 1 h 671"/>
                <a:gd name="T52" fmla="*/ 615 w 953"/>
                <a:gd name="T53" fmla="*/ 12 h 671"/>
                <a:gd name="T54" fmla="*/ 693 w 953"/>
                <a:gd name="T55" fmla="*/ 45 h 671"/>
                <a:gd name="T56" fmla="*/ 764 w 953"/>
                <a:gd name="T57" fmla="*/ 98 h 671"/>
                <a:gd name="T58" fmla="*/ 826 w 953"/>
                <a:gd name="T59" fmla="*/ 163 h 671"/>
                <a:gd name="T60" fmla="*/ 878 w 953"/>
                <a:gd name="T61" fmla="*/ 241 h 671"/>
                <a:gd name="T62" fmla="*/ 918 w 953"/>
                <a:gd name="T63" fmla="*/ 328 h 671"/>
                <a:gd name="T64" fmla="*/ 944 w 953"/>
                <a:gd name="T65" fmla="*/ 420 h 671"/>
                <a:gd name="T66" fmla="*/ 953 w 953"/>
                <a:gd name="T67" fmla="*/ 517 h 671"/>
                <a:gd name="T68" fmla="*/ 358 w 953"/>
                <a:gd name="T69" fmla="*/ 384 h 671"/>
                <a:gd name="T70" fmla="*/ 10 w 953"/>
                <a:gd name="T71" fmla="*/ 360 h 671"/>
                <a:gd name="T72" fmla="*/ 81 w 953"/>
                <a:gd name="T73" fmla="*/ 325 h 671"/>
                <a:gd name="T74" fmla="*/ 136 w 953"/>
                <a:gd name="T75" fmla="*/ 569 h 671"/>
                <a:gd name="T76" fmla="*/ 347 w 953"/>
                <a:gd name="T77" fmla="*/ 32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53" h="671">
                  <a:moveTo>
                    <a:pt x="874" y="524"/>
                  </a:moveTo>
                  <a:lnTo>
                    <a:pt x="866" y="434"/>
                  </a:lnTo>
                  <a:lnTo>
                    <a:pt x="867" y="441"/>
                  </a:lnTo>
                  <a:lnTo>
                    <a:pt x="843" y="355"/>
                  </a:lnTo>
                  <a:lnTo>
                    <a:pt x="845" y="361"/>
                  </a:lnTo>
                  <a:lnTo>
                    <a:pt x="808" y="280"/>
                  </a:lnTo>
                  <a:lnTo>
                    <a:pt x="811" y="285"/>
                  </a:lnTo>
                  <a:lnTo>
                    <a:pt x="763" y="212"/>
                  </a:lnTo>
                  <a:lnTo>
                    <a:pt x="767" y="218"/>
                  </a:lnTo>
                  <a:lnTo>
                    <a:pt x="710" y="157"/>
                  </a:lnTo>
                  <a:lnTo>
                    <a:pt x="715" y="161"/>
                  </a:lnTo>
                  <a:lnTo>
                    <a:pt x="652" y="113"/>
                  </a:lnTo>
                  <a:lnTo>
                    <a:pt x="660" y="118"/>
                  </a:lnTo>
                  <a:lnTo>
                    <a:pt x="592" y="88"/>
                  </a:lnTo>
                  <a:lnTo>
                    <a:pt x="602" y="91"/>
                  </a:lnTo>
                  <a:lnTo>
                    <a:pt x="532" y="80"/>
                  </a:lnTo>
                  <a:lnTo>
                    <a:pt x="543" y="80"/>
                  </a:lnTo>
                  <a:lnTo>
                    <a:pt x="508" y="84"/>
                  </a:lnTo>
                  <a:lnTo>
                    <a:pt x="514" y="83"/>
                  </a:lnTo>
                  <a:lnTo>
                    <a:pt x="479" y="93"/>
                  </a:lnTo>
                  <a:lnTo>
                    <a:pt x="486" y="90"/>
                  </a:lnTo>
                  <a:lnTo>
                    <a:pt x="452" y="107"/>
                  </a:lnTo>
                  <a:lnTo>
                    <a:pt x="457" y="104"/>
                  </a:lnTo>
                  <a:lnTo>
                    <a:pt x="424" y="127"/>
                  </a:lnTo>
                  <a:lnTo>
                    <a:pt x="429" y="123"/>
                  </a:lnTo>
                  <a:lnTo>
                    <a:pt x="365" y="185"/>
                  </a:lnTo>
                  <a:lnTo>
                    <a:pt x="370" y="179"/>
                  </a:lnTo>
                  <a:lnTo>
                    <a:pt x="313" y="260"/>
                  </a:lnTo>
                  <a:lnTo>
                    <a:pt x="316" y="256"/>
                  </a:lnTo>
                  <a:lnTo>
                    <a:pt x="268" y="351"/>
                  </a:lnTo>
                  <a:lnTo>
                    <a:pt x="233" y="453"/>
                  </a:lnTo>
                  <a:lnTo>
                    <a:pt x="211" y="561"/>
                  </a:lnTo>
                  <a:lnTo>
                    <a:pt x="211" y="555"/>
                  </a:lnTo>
                  <a:lnTo>
                    <a:pt x="209" y="594"/>
                  </a:lnTo>
                  <a:lnTo>
                    <a:pt x="129" y="589"/>
                  </a:lnTo>
                  <a:lnTo>
                    <a:pt x="132" y="550"/>
                  </a:lnTo>
                  <a:cubicBezTo>
                    <a:pt x="132" y="548"/>
                    <a:pt x="132" y="546"/>
                    <a:pt x="132" y="544"/>
                  </a:cubicBezTo>
                  <a:lnTo>
                    <a:pt x="158" y="426"/>
                  </a:lnTo>
                  <a:lnTo>
                    <a:pt x="197" y="314"/>
                  </a:lnTo>
                  <a:lnTo>
                    <a:pt x="245" y="219"/>
                  </a:lnTo>
                  <a:cubicBezTo>
                    <a:pt x="246" y="218"/>
                    <a:pt x="247" y="216"/>
                    <a:pt x="248" y="214"/>
                  </a:cubicBezTo>
                  <a:lnTo>
                    <a:pt x="305" y="133"/>
                  </a:lnTo>
                  <a:cubicBezTo>
                    <a:pt x="306" y="131"/>
                    <a:pt x="308" y="129"/>
                    <a:pt x="310" y="128"/>
                  </a:cubicBezTo>
                  <a:lnTo>
                    <a:pt x="374" y="66"/>
                  </a:lnTo>
                  <a:cubicBezTo>
                    <a:pt x="375" y="64"/>
                    <a:pt x="377" y="63"/>
                    <a:pt x="379" y="62"/>
                  </a:cubicBezTo>
                  <a:lnTo>
                    <a:pt x="412" y="39"/>
                  </a:lnTo>
                  <a:cubicBezTo>
                    <a:pt x="413" y="38"/>
                    <a:pt x="415" y="37"/>
                    <a:pt x="417" y="36"/>
                  </a:cubicBezTo>
                  <a:lnTo>
                    <a:pt x="451" y="19"/>
                  </a:lnTo>
                  <a:cubicBezTo>
                    <a:pt x="453" y="18"/>
                    <a:pt x="455" y="17"/>
                    <a:pt x="457" y="16"/>
                  </a:cubicBezTo>
                  <a:lnTo>
                    <a:pt x="492" y="6"/>
                  </a:lnTo>
                  <a:cubicBezTo>
                    <a:pt x="495" y="5"/>
                    <a:pt x="497" y="5"/>
                    <a:pt x="499" y="5"/>
                  </a:cubicBezTo>
                  <a:lnTo>
                    <a:pt x="534" y="1"/>
                  </a:lnTo>
                  <a:cubicBezTo>
                    <a:pt x="538" y="0"/>
                    <a:pt x="541" y="0"/>
                    <a:pt x="545" y="1"/>
                  </a:cubicBezTo>
                  <a:lnTo>
                    <a:pt x="615" y="12"/>
                  </a:lnTo>
                  <a:cubicBezTo>
                    <a:pt x="618" y="12"/>
                    <a:pt x="621" y="13"/>
                    <a:pt x="625" y="15"/>
                  </a:cubicBezTo>
                  <a:lnTo>
                    <a:pt x="693" y="45"/>
                  </a:lnTo>
                  <a:cubicBezTo>
                    <a:pt x="695" y="46"/>
                    <a:pt x="698" y="48"/>
                    <a:pt x="701" y="50"/>
                  </a:cubicBezTo>
                  <a:lnTo>
                    <a:pt x="764" y="98"/>
                  </a:lnTo>
                  <a:cubicBezTo>
                    <a:pt x="765" y="99"/>
                    <a:pt x="767" y="101"/>
                    <a:pt x="769" y="102"/>
                  </a:cubicBezTo>
                  <a:lnTo>
                    <a:pt x="826" y="163"/>
                  </a:lnTo>
                  <a:cubicBezTo>
                    <a:pt x="827" y="165"/>
                    <a:pt x="829" y="167"/>
                    <a:pt x="830" y="168"/>
                  </a:cubicBezTo>
                  <a:lnTo>
                    <a:pt x="878" y="241"/>
                  </a:lnTo>
                  <a:cubicBezTo>
                    <a:pt x="879" y="243"/>
                    <a:pt x="880" y="245"/>
                    <a:pt x="881" y="247"/>
                  </a:cubicBezTo>
                  <a:lnTo>
                    <a:pt x="918" y="328"/>
                  </a:lnTo>
                  <a:cubicBezTo>
                    <a:pt x="919" y="330"/>
                    <a:pt x="919" y="332"/>
                    <a:pt x="920" y="334"/>
                  </a:cubicBezTo>
                  <a:lnTo>
                    <a:pt x="944" y="420"/>
                  </a:lnTo>
                  <a:cubicBezTo>
                    <a:pt x="945" y="422"/>
                    <a:pt x="945" y="424"/>
                    <a:pt x="945" y="427"/>
                  </a:cubicBezTo>
                  <a:lnTo>
                    <a:pt x="953" y="517"/>
                  </a:lnTo>
                  <a:lnTo>
                    <a:pt x="874" y="524"/>
                  </a:lnTo>
                  <a:close/>
                  <a:moveTo>
                    <a:pt x="358" y="384"/>
                  </a:moveTo>
                  <a:lnTo>
                    <a:pt x="163" y="671"/>
                  </a:lnTo>
                  <a:lnTo>
                    <a:pt x="10" y="360"/>
                  </a:lnTo>
                  <a:cubicBezTo>
                    <a:pt x="0" y="341"/>
                    <a:pt x="8" y="317"/>
                    <a:pt x="28" y="307"/>
                  </a:cubicBezTo>
                  <a:cubicBezTo>
                    <a:pt x="47" y="297"/>
                    <a:pt x="71" y="305"/>
                    <a:pt x="81" y="325"/>
                  </a:cubicBezTo>
                  <a:lnTo>
                    <a:pt x="205" y="574"/>
                  </a:lnTo>
                  <a:lnTo>
                    <a:pt x="136" y="569"/>
                  </a:lnTo>
                  <a:lnTo>
                    <a:pt x="292" y="339"/>
                  </a:lnTo>
                  <a:cubicBezTo>
                    <a:pt x="304" y="321"/>
                    <a:pt x="329" y="316"/>
                    <a:pt x="347" y="328"/>
                  </a:cubicBezTo>
                  <a:cubicBezTo>
                    <a:pt x="365" y="341"/>
                    <a:pt x="370" y="366"/>
                    <a:pt x="358" y="384"/>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0" name="Freeform 180"/>
            <p:cNvSpPr>
              <a:spLocks noEditPoints="1"/>
            </p:cNvSpPr>
            <p:nvPr/>
          </p:nvSpPr>
          <p:spPr bwMode="auto">
            <a:xfrm>
              <a:off x="3397" y="3750"/>
              <a:ext cx="64" cy="69"/>
            </a:xfrm>
            <a:custGeom>
              <a:avLst/>
              <a:gdLst>
                <a:gd name="T0" fmla="*/ 566 w 992"/>
                <a:gd name="T1" fmla="*/ 11 h 1070"/>
                <a:gd name="T2" fmla="*/ 661 w 992"/>
                <a:gd name="T3" fmla="*/ 45 h 1070"/>
                <a:gd name="T4" fmla="*/ 749 w 992"/>
                <a:gd name="T5" fmla="*/ 96 h 1070"/>
                <a:gd name="T6" fmla="*/ 828 w 992"/>
                <a:gd name="T7" fmla="*/ 164 h 1070"/>
                <a:gd name="T8" fmla="*/ 893 w 992"/>
                <a:gd name="T9" fmla="*/ 244 h 1070"/>
                <a:gd name="T10" fmla="*/ 945 w 992"/>
                <a:gd name="T11" fmla="*/ 332 h 1070"/>
                <a:gd name="T12" fmla="*/ 978 w 992"/>
                <a:gd name="T13" fmla="*/ 430 h 1070"/>
                <a:gd name="T14" fmla="*/ 991 w 992"/>
                <a:gd name="T15" fmla="*/ 530 h 1070"/>
                <a:gd name="T16" fmla="*/ 982 w 992"/>
                <a:gd name="T17" fmla="*/ 630 h 1070"/>
                <a:gd name="T18" fmla="*/ 956 w 992"/>
                <a:gd name="T19" fmla="*/ 727 h 1070"/>
                <a:gd name="T20" fmla="*/ 915 w 992"/>
                <a:gd name="T21" fmla="*/ 817 h 1070"/>
                <a:gd name="T22" fmla="*/ 861 w 992"/>
                <a:gd name="T23" fmla="*/ 898 h 1070"/>
                <a:gd name="T24" fmla="*/ 798 w 992"/>
                <a:gd name="T25" fmla="*/ 966 h 1070"/>
                <a:gd name="T26" fmla="*/ 725 w 992"/>
                <a:gd name="T27" fmla="*/ 1020 h 1070"/>
                <a:gd name="T28" fmla="*/ 646 w 992"/>
                <a:gd name="T29" fmla="*/ 1055 h 1070"/>
                <a:gd name="T30" fmla="*/ 562 w 992"/>
                <a:gd name="T31" fmla="*/ 1069 h 1070"/>
                <a:gd name="T32" fmla="*/ 515 w 992"/>
                <a:gd name="T33" fmla="*/ 1065 h 1070"/>
                <a:gd name="T34" fmla="*/ 472 w 992"/>
                <a:gd name="T35" fmla="*/ 1054 h 1070"/>
                <a:gd name="T36" fmla="*/ 429 w 992"/>
                <a:gd name="T37" fmla="*/ 1035 h 1070"/>
                <a:gd name="T38" fmla="*/ 384 w 992"/>
                <a:gd name="T39" fmla="*/ 1005 h 1070"/>
                <a:gd name="T40" fmla="*/ 312 w 992"/>
                <a:gd name="T41" fmla="*/ 937 h 1070"/>
                <a:gd name="T42" fmla="*/ 249 w 992"/>
                <a:gd name="T43" fmla="*/ 852 h 1070"/>
                <a:gd name="T44" fmla="*/ 157 w 992"/>
                <a:gd name="T45" fmla="*/ 645 h 1070"/>
                <a:gd name="T46" fmla="*/ 127 w 992"/>
                <a:gd name="T47" fmla="*/ 482 h 1070"/>
                <a:gd name="T48" fmla="*/ 209 w 992"/>
                <a:gd name="T49" fmla="*/ 509 h 1070"/>
                <a:gd name="T50" fmla="*/ 269 w 992"/>
                <a:gd name="T51" fmla="*/ 719 h 1070"/>
                <a:gd name="T52" fmla="*/ 316 w 992"/>
                <a:gd name="T53" fmla="*/ 809 h 1070"/>
                <a:gd name="T54" fmla="*/ 372 w 992"/>
                <a:gd name="T55" fmla="*/ 884 h 1070"/>
                <a:gd name="T56" fmla="*/ 433 w 992"/>
                <a:gd name="T57" fmla="*/ 942 h 1070"/>
                <a:gd name="T58" fmla="*/ 500 w 992"/>
                <a:gd name="T59" fmla="*/ 979 h 1070"/>
                <a:gd name="T60" fmla="*/ 530 w 992"/>
                <a:gd name="T61" fmla="*/ 987 h 1070"/>
                <a:gd name="T62" fmla="*/ 561 w 992"/>
                <a:gd name="T63" fmla="*/ 990 h 1070"/>
                <a:gd name="T64" fmla="*/ 625 w 992"/>
                <a:gd name="T65" fmla="*/ 979 h 1070"/>
                <a:gd name="T66" fmla="*/ 685 w 992"/>
                <a:gd name="T67" fmla="*/ 951 h 1070"/>
                <a:gd name="T68" fmla="*/ 745 w 992"/>
                <a:gd name="T69" fmla="*/ 906 h 1070"/>
                <a:gd name="T70" fmla="*/ 798 w 992"/>
                <a:gd name="T71" fmla="*/ 848 h 1070"/>
                <a:gd name="T72" fmla="*/ 845 w 992"/>
                <a:gd name="T73" fmla="*/ 778 h 1070"/>
                <a:gd name="T74" fmla="*/ 881 w 992"/>
                <a:gd name="T75" fmla="*/ 700 h 1070"/>
                <a:gd name="T76" fmla="*/ 904 w 992"/>
                <a:gd name="T77" fmla="*/ 616 h 1070"/>
                <a:gd name="T78" fmla="*/ 912 w 992"/>
                <a:gd name="T79" fmla="*/ 531 h 1070"/>
                <a:gd name="T80" fmla="*/ 901 w 992"/>
                <a:gd name="T81" fmla="*/ 447 h 1070"/>
                <a:gd name="T82" fmla="*/ 873 w 992"/>
                <a:gd name="T83" fmla="*/ 365 h 1070"/>
                <a:gd name="T84" fmla="*/ 828 w 992"/>
                <a:gd name="T85" fmla="*/ 289 h 1070"/>
                <a:gd name="T86" fmla="*/ 770 w 992"/>
                <a:gd name="T87" fmla="*/ 220 h 1070"/>
                <a:gd name="T88" fmla="*/ 702 w 992"/>
                <a:gd name="T89" fmla="*/ 161 h 1070"/>
                <a:gd name="T90" fmla="*/ 627 w 992"/>
                <a:gd name="T91" fmla="*/ 117 h 1070"/>
                <a:gd name="T92" fmla="*/ 548 w 992"/>
                <a:gd name="T93" fmla="*/ 88 h 1070"/>
                <a:gd name="T94" fmla="*/ 467 w 992"/>
                <a:gd name="T95" fmla="*/ 79 h 1070"/>
                <a:gd name="T96" fmla="*/ 9 w 992"/>
                <a:gd name="T97" fmla="*/ 712 h 1070"/>
                <a:gd name="T98" fmla="*/ 357 w 992"/>
                <a:gd name="T99" fmla="*/ 685 h 1070"/>
                <a:gd name="T100" fmla="*/ 292 w 992"/>
                <a:gd name="T101" fmla="*/ 731 h 1070"/>
                <a:gd name="T102" fmla="*/ 203 w 992"/>
                <a:gd name="T103" fmla="*/ 497 h 1070"/>
                <a:gd name="T104" fmla="*/ 28 w 992"/>
                <a:gd name="T105" fmla="*/ 765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2" h="1070">
                  <a:moveTo>
                    <a:pt x="476" y="0"/>
                  </a:moveTo>
                  <a:lnTo>
                    <a:pt x="566" y="11"/>
                  </a:lnTo>
                  <a:cubicBezTo>
                    <a:pt x="569" y="11"/>
                    <a:pt x="572" y="12"/>
                    <a:pt x="575" y="13"/>
                  </a:cubicBezTo>
                  <a:lnTo>
                    <a:pt x="661" y="45"/>
                  </a:lnTo>
                  <a:cubicBezTo>
                    <a:pt x="664" y="46"/>
                    <a:pt x="666" y="47"/>
                    <a:pt x="668" y="48"/>
                  </a:cubicBezTo>
                  <a:lnTo>
                    <a:pt x="749" y="96"/>
                  </a:lnTo>
                  <a:cubicBezTo>
                    <a:pt x="751" y="97"/>
                    <a:pt x="753" y="99"/>
                    <a:pt x="755" y="100"/>
                  </a:cubicBezTo>
                  <a:lnTo>
                    <a:pt x="828" y="164"/>
                  </a:lnTo>
                  <a:cubicBezTo>
                    <a:pt x="830" y="166"/>
                    <a:pt x="831" y="167"/>
                    <a:pt x="832" y="169"/>
                  </a:cubicBezTo>
                  <a:lnTo>
                    <a:pt x="893" y="244"/>
                  </a:lnTo>
                  <a:cubicBezTo>
                    <a:pt x="895" y="246"/>
                    <a:pt x="896" y="248"/>
                    <a:pt x="897" y="249"/>
                  </a:cubicBezTo>
                  <a:lnTo>
                    <a:pt x="945" y="332"/>
                  </a:lnTo>
                  <a:cubicBezTo>
                    <a:pt x="946" y="335"/>
                    <a:pt x="948" y="337"/>
                    <a:pt x="948" y="340"/>
                  </a:cubicBezTo>
                  <a:lnTo>
                    <a:pt x="978" y="430"/>
                  </a:lnTo>
                  <a:cubicBezTo>
                    <a:pt x="979" y="432"/>
                    <a:pt x="980" y="435"/>
                    <a:pt x="980" y="438"/>
                  </a:cubicBezTo>
                  <a:lnTo>
                    <a:pt x="991" y="530"/>
                  </a:lnTo>
                  <a:cubicBezTo>
                    <a:pt x="992" y="533"/>
                    <a:pt x="992" y="535"/>
                    <a:pt x="991" y="538"/>
                  </a:cubicBezTo>
                  <a:lnTo>
                    <a:pt x="982" y="630"/>
                  </a:lnTo>
                  <a:cubicBezTo>
                    <a:pt x="982" y="633"/>
                    <a:pt x="982" y="635"/>
                    <a:pt x="981" y="637"/>
                  </a:cubicBezTo>
                  <a:lnTo>
                    <a:pt x="956" y="727"/>
                  </a:lnTo>
                  <a:cubicBezTo>
                    <a:pt x="955" y="729"/>
                    <a:pt x="955" y="731"/>
                    <a:pt x="954" y="733"/>
                  </a:cubicBezTo>
                  <a:lnTo>
                    <a:pt x="915" y="817"/>
                  </a:lnTo>
                  <a:cubicBezTo>
                    <a:pt x="914" y="819"/>
                    <a:pt x="913" y="821"/>
                    <a:pt x="912" y="823"/>
                  </a:cubicBezTo>
                  <a:lnTo>
                    <a:pt x="861" y="898"/>
                  </a:lnTo>
                  <a:cubicBezTo>
                    <a:pt x="859" y="900"/>
                    <a:pt x="858" y="901"/>
                    <a:pt x="857" y="903"/>
                  </a:cubicBezTo>
                  <a:lnTo>
                    <a:pt x="798" y="966"/>
                  </a:lnTo>
                  <a:cubicBezTo>
                    <a:pt x="796" y="968"/>
                    <a:pt x="794" y="969"/>
                    <a:pt x="792" y="971"/>
                  </a:cubicBezTo>
                  <a:lnTo>
                    <a:pt x="725" y="1020"/>
                  </a:lnTo>
                  <a:cubicBezTo>
                    <a:pt x="723" y="1021"/>
                    <a:pt x="720" y="1023"/>
                    <a:pt x="717" y="1024"/>
                  </a:cubicBezTo>
                  <a:lnTo>
                    <a:pt x="646" y="1055"/>
                  </a:lnTo>
                  <a:cubicBezTo>
                    <a:pt x="643" y="1057"/>
                    <a:pt x="640" y="1058"/>
                    <a:pt x="636" y="1058"/>
                  </a:cubicBezTo>
                  <a:lnTo>
                    <a:pt x="562" y="1069"/>
                  </a:lnTo>
                  <a:cubicBezTo>
                    <a:pt x="559" y="1070"/>
                    <a:pt x="556" y="1070"/>
                    <a:pt x="552" y="1069"/>
                  </a:cubicBezTo>
                  <a:lnTo>
                    <a:pt x="515" y="1065"/>
                  </a:lnTo>
                  <a:cubicBezTo>
                    <a:pt x="513" y="1065"/>
                    <a:pt x="511" y="1065"/>
                    <a:pt x="509" y="1064"/>
                  </a:cubicBezTo>
                  <a:lnTo>
                    <a:pt x="472" y="1054"/>
                  </a:lnTo>
                  <a:cubicBezTo>
                    <a:pt x="470" y="1053"/>
                    <a:pt x="468" y="1053"/>
                    <a:pt x="465" y="1052"/>
                  </a:cubicBezTo>
                  <a:lnTo>
                    <a:pt x="429" y="1035"/>
                  </a:lnTo>
                  <a:lnTo>
                    <a:pt x="390" y="1009"/>
                  </a:lnTo>
                  <a:cubicBezTo>
                    <a:pt x="388" y="1008"/>
                    <a:pt x="386" y="1006"/>
                    <a:pt x="384" y="1005"/>
                  </a:cubicBezTo>
                  <a:lnTo>
                    <a:pt x="317" y="943"/>
                  </a:lnTo>
                  <a:cubicBezTo>
                    <a:pt x="316" y="941"/>
                    <a:pt x="314" y="939"/>
                    <a:pt x="312" y="937"/>
                  </a:cubicBezTo>
                  <a:lnTo>
                    <a:pt x="252" y="857"/>
                  </a:lnTo>
                  <a:cubicBezTo>
                    <a:pt x="251" y="856"/>
                    <a:pt x="250" y="854"/>
                    <a:pt x="249" y="852"/>
                  </a:cubicBezTo>
                  <a:lnTo>
                    <a:pt x="198" y="756"/>
                  </a:lnTo>
                  <a:lnTo>
                    <a:pt x="157" y="645"/>
                  </a:lnTo>
                  <a:lnTo>
                    <a:pt x="130" y="526"/>
                  </a:lnTo>
                  <a:lnTo>
                    <a:pt x="127" y="482"/>
                  </a:lnTo>
                  <a:lnTo>
                    <a:pt x="206" y="476"/>
                  </a:lnTo>
                  <a:lnTo>
                    <a:pt x="209" y="509"/>
                  </a:lnTo>
                  <a:lnTo>
                    <a:pt x="232" y="618"/>
                  </a:lnTo>
                  <a:lnTo>
                    <a:pt x="269" y="719"/>
                  </a:lnTo>
                  <a:lnTo>
                    <a:pt x="320" y="815"/>
                  </a:lnTo>
                  <a:lnTo>
                    <a:pt x="316" y="809"/>
                  </a:lnTo>
                  <a:lnTo>
                    <a:pt x="376" y="889"/>
                  </a:lnTo>
                  <a:lnTo>
                    <a:pt x="372" y="884"/>
                  </a:lnTo>
                  <a:lnTo>
                    <a:pt x="439" y="946"/>
                  </a:lnTo>
                  <a:lnTo>
                    <a:pt x="433" y="942"/>
                  </a:lnTo>
                  <a:lnTo>
                    <a:pt x="464" y="962"/>
                  </a:lnTo>
                  <a:lnTo>
                    <a:pt x="500" y="979"/>
                  </a:lnTo>
                  <a:lnTo>
                    <a:pt x="493" y="977"/>
                  </a:lnTo>
                  <a:lnTo>
                    <a:pt x="530" y="987"/>
                  </a:lnTo>
                  <a:lnTo>
                    <a:pt x="524" y="986"/>
                  </a:lnTo>
                  <a:lnTo>
                    <a:pt x="561" y="990"/>
                  </a:lnTo>
                  <a:lnTo>
                    <a:pt x="551" y="990"/>
                  </a:lnTo>
                  <a:lnTo>
                    <a:pt x="625" y="979"/>
                  </a:lnTo>
                  <a:lnTo>
                    <a:pt x="614" y="982"/>
                  </a:lnTo>
                  <a:lnTo>
                    <a:pt x="685" y="951"/>
                  </a:lnTo>
                  <a:lnTo>
                    <a:pt x="678" y="955"/>
                  </a:lnTo>
                  <a:lnTo>
                    <a:pt x="745" y="906"/>
                  </a:lnTo>
                  <a:lnTo>
                    <a:pt x="739" y="911"/>
                  </a:lnTo>
                  <a:lnTo>
                    <a:pt x="798" y="848"/>
                  </a:lnTo>
                  <a:lnTo>
                    <a:pt x="794" y="853"/>
                  </a:lnTo>
                  <a:lnTo>
                    <a:pt x="845" y="778"/>
                  </a:lnTo>
                  <a:lnTo>
                    <a:pt x="842" y="784"/>
                  </a:lnTo>
                  <a:lnTo>
                    <a:pt x="881" y="700"/>
                  </a:lnTo>
                  <a:lnTo>
                    <a:pt x="879" y="706"/>
                  </a:lnTo>
                  <a:lnTo>
                    <a:pt x="904" y="616"/>
                  </a:lnTo>
                  <a:lnTo>
                    <a:pt x="903" y="623"/>
                  </a:lnTo>
                  <a:lnTo>
                    <a:pt x="912" y="531"/>
                  </a:lnTo>
                  <a:lnTo>
                    <a:pt x="912" y="539"/>
                  </a:lnTo>
                  <a:lnTo>
                    <a:pt x="901" y="447"/>
                  </a:lnTo>
                  <a:lnTo>
                    <a:pt x="903" y="455"/>
                  </a:lnTo>
                  <a:lnTo>
                    <a:pt x="873" y="365"/>
                  </a:lnTo>
                  <a:lnTo>
                    <a:pt x="876" y="372"/>
                  </a:lnTo>
                  <a:lnTo>
                    <a:pt x="828" y="289"/>
                  </a:lnTo>
                  <a:lnTo>
                    <a:pt x="831" y="295"/>
                  </a:lnTo>
                  <a:lnTo>
                    <a:pt x="770" y="220"/>
                  </a:lnTo>
                  <a:lnTo>
                    <a:pt x="775" y="225"/>
                  </a:lnTo>
                  <a:lnTo>
                    <a:pt x="702" y="161"/>
                  </a:lnTo>
                  <a:lnTo>
                    <a:pt x="708" y="165"/>
                  </a:lnTo>
                  <a:lnTo>
                    <a:pt x="627" y="117"/>
                  </a:lnTo>
                  <a:lnTo>
                    <a:pt x="634" y="120"/>
                  </a:lnTo>
                  <a:lnTo>
                    <a:pt x="548" y="88"/>
                  </a:lnTo>
                  <a:lnTo>
                    <a:pt x="557" y="90"/>
                  </a:lnTo>
                  <a:lnTo>
                    <a:pt x="467" y="79"/>
                  </a:lnTo>
                  <a:lnTo>
                    <a:pt x="476" y="0"/>
                  </a:lnTo>
                  <a:close/>
                  <a:moveTo>
                    <a:pt x="9" y="712"/>
                  </a:moveTo>
                  <a:lnTo>
                    <a:pt x="160" y="400"/>
                  </a:lnTo>
                  <a:lnTo>
                    <a:pt x="357" y="685"/>
                  </a:lnTo>
                  <a:cubicBezTo>
                    <a:pt x="370" y="703"/>
                    <a:pt x="365" y="728"/>
                    <a:pt x="347" y="741"/>
                  </a:cubicBezTo>
                  <a:cubicBezTo>
                    <a:pt x="329" y="753"/>
                    <a:pt x="304" y="749"/>
                    <a:pt x="292" y="731"/>
                  </a:cubicBezTo>
                  <a:lnTo>
                    <a:pt x="134" y="502"/>
                  </a:lnTo>
                  <a:lnTo>
                    <a:pt x="203" y="497"/>
                  </a:lnTo>
                  <a:lnTo>
                    <a:pt x="81" y="747"/>
                  </a:lnTo>
                  <a:cubicBezTo>
                    <a:pt x="72" y="767"/>
                    <a:pt x="48" y="775"/>
                    <a:pt x="28" y="765"/>
                  </a:cubicBezTo>
                  <a:cubicBezTo>
                    <a:pt x="8" y="756"/>
                    <a:pt x="0" y="732"/>
                    <a:pt x="9" y="712"/>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1" name="Freeform 181"/>
            <p:cNvSpPr>
              <a:spLocks noEditPoints="1"/>
            </p:cNvSpPr>
            <p:nvPr/>
          </p:nvSpPr>
          <p:spPr bwMode="auto">
            <a:xfrm>
              <a:off x="3257" y="3750"/>
              <a:ext cx="82" cy="50"/>
            </a:xfrm>
            <a:custGeom>
              <a:avLst/>
              <a:gdLst>
                <a:gd name="T0" fmla="*/ 433 w 1277"/>
                <a:gd name="T1" fmla="*/ 85 h 766"/>
                <a:gd name="T2" fmla="*/ 276 w 1277"/>
                <a:gd name="T3" fmla="*/ 128 h 766"/>
                <a:gd name="T4" fmla="*/ 213 w 1277"/>
                <a:gd name="T5" fmla="*/ 158 h 766"/>
                <a:gd name="T6" fmla="*/ 157 w 1277"/>
                <a:gd name="T7" fmla="*/ 196 h 766"/>
                <a:gd name="T8" fmla="*/ 116 w 1277"/>
                <a:gd name="T9" fmla="*/ 234 h 766"/>
                <a:gd name="T10" fmla="*/ 91 w 1277"/>
                <a:gd name="T11" fmla="*/ 272 h 766"/>
                <a:gd name="T12" fmla="*/ 79 w 1277"/>
                <a:gd name="T13" fmla="*/ 304 h 766"/>
                <a:gd name="T14" fmla="*/ 78 w 1277"/>
                <a:gd name="T15" fmla="*/ 315 h 766"/>
                <a:gd name="T16" fmla="*/ 93 w 1277"/>
                <a:gd name="T17" fmla="*/ 334 h 766"/>
                <a:gd name="T18" fmla="*/ 166 w 1277"/>
                <a:gd name="T19" fmla="*/ 380 h 766"/>
                <a:gd name="T20" fmla="*/ 282 w 1277"/>
                <a:gd name="T21" fmla="*/ 424 h 766"/>
                <a:gd name="T22" fmla="*/ 436 w 1277"/>
                <a:gd name="T23" fmla="*/ 464 h 766"/>
                <a:gd name="T24" fmla="*/ 620 w 1277"/>
                <a:gd name="T25" fmla="*/ 498 h 766"/>
                <a:gd name="T26" fmla="*/ 1049 w 1277"/>
                <a:gd name="T27" fmla="*/ 543 h 766"/>
                <a:gd name="T28" fmla="*/ 1196 w 1277"/>
                <a:gd name="T29" fmla="*/ 626 h 766"/>
                <a:gd name="T30" fmla="*/ 817 w 1277"/>
                <a:gd name="T31" fmla="*/ 604 h 766"/>
                <a:gd name="T32" fmla="*/ 509 w 1277"/>
                <a:gd name="T33" fmla="*/ 561 h 766"/>
                <a:gd name="T34" fmla="*/ 333 w 1277"/>
                <a:gd name="T35" fmla="*/ 521 h 766"/>
                <a:gd name="T36" fmla="*/ 187 w 1277"/>
                <a:gd name="T37" fmla="*/ 475 h 766"/>
                <a:gd name="T38" fmla="*/ 77 w 1277"/>
                <a:gd name="T39" fmla="*/ 422 h 766"/>
                <a:gd name="T40" fmla="*/ 38 w 1277"/>
                <a:gd name="T41" fmla="*/ 391 h 766"/>
                <a:gd name="T42" fmla="*/ 9 w 1277"/>
                <a:gd name="T43" fmla="*/ 351 h 766"/>
                <a:gd name="T44" fmla="*/ 1 w 1277"/>
                <a:gd name="T45" fmla="*/ 306 h 766"/>
                <a:gd name="T46" fmla="*/ 17 w 1277"/>
                <a:gd name="T47" fmla="*/ 243 h 766"/>
                <a:gd name="T48" fmla="*/ 54 w 1277"/>
                <a:gd name="T49" fmla="*/ 185 h 766"/>
                <a:gd name="T50" fmla="*/ 107 w 1277"/>
                <a:gd name="T51" fmla="*/ 135 h 766"/>
                <a:gd name="T52" fmla="*/ 173 w 1277"/>
                <a:gd name="T53" fmla="*/ 89 h 766"/>
                <a:gd name="T54" fmla="*/ 336 w 1277"/>
                <a:gd name="T55" fmla="*/ 24 h 766"/>
                <a:gd name="T56" fmla="*/ 518 w 1277"/>
                <a:gd name="T57" fmla="*/ 0 h 766"/>
                <a:gd name="T58" fmla="*/ 982 w 1277"/>
                <a:gd name="T59" fmla="*/ 406 h 766"/>
                <a:gd name="T60" fmla="*/ 973 w 1277"/>
                <a:gd name="T61" fmla="*/ 755 h 766"/>
                <a:gd name="T62" fmla="*/ 934 w 1277"/>
                <a:gd name="T63" fmla="*/ 685 h 766"/>
                <a:gd name="T64" fmla="*/ 1176 w 1277"/>
                <a:gd name="T65" fmla="*/ 620 h 766"/>
                <a:gd name="T66" fmla="*/ 927 w 1277"/>
                <a:gd name="T67" fmla="*/ 419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7" h="766">
                  <a:moveTo>
                    <a:pt x="523" y="79"/>
                  </a:moveTo>
                  <a:lnTo>
                    <a:pt x="433" y="85"/>
                  </a:lnTo>
                  <a:lnTo>
                    <a:pt x="353" y="103"/>
                  </a:lnTo>
                  <a:lnTo>
                    <a:pt x="276" y="128"/>
                  </a:lnTo>
                  <a:lnTo>
                    <a:pt x="208" y="162"/>
                  </a:lnTo>
                  <a:lnTo>
                    <a:pt x="213" y="158"/>
                  </a:lnTo>
                  <a:lnTo>
                    <a:pt x="152" y="200"/>
                  </a:lnTo>
                  <a:lnTo>
                    <a:pt x="157" y="196"/>
                  </a:lnTo>
                  <a:lnTo>
                    <a:pt x="109" y="242"/>
                  </a:lnTo>
                  <a:lnTo>
                    <a:pt x="116" y="234"/>
                  </a:lnTo>
                  <a:lnTo>
                    <a:pt x="86" y="284"/>
                  </a:lnTo>
                  <a:lnTo>
                    <a:pt x="91" y="272"/>
                  </a:lnTo>
                  <a:lnTo>
                    <a:pt x="80" y="323"/>
                  </a:lnTo>
                  <a:lnTo>
                    <a:pt x="79" y="304"/>
                  </a:lnTo>
                  <a:lnTo>
                    <a:pt x="86" y="330"/>
                  </a:lnTo>
                  <a:lnTo>
                    <a:pt x="78" y="315"/>
                  </a:lnTo>
                  <a:lnTo>
                    <a:pt x="99" y="340"/>
                  </a:lnTo>
                  <a:lnTo>
                    <a:pt x="93" y="334"/>
                  </a:lnTo>
                  <a:lnTo>
                    <a:pt x="126" y="359"/>
                  </a:lnTo>
                  <a:lnTo>
                    <a:pt x="166" y="380"/>
                  </a:lnTo>
                  <a:lnTo>
                    <a:pt x="218" y="401"/>
                  </a:lnTo>
                  <a:lnTo>
                    <a:pt x="282" y="424"/>
                  </a:lnTo>
                  <a:lnTo>
                    <a:pt x="354" y="444"/>
                  </a:lnTo>
                  <a:lnTo>
                    <a:pt x="436" y="464"/>
                  </a:lnTo>
                  <a:lnTo>
                    <a:pt x="526" y="482"/>
                  </a:lnTo>
                  <a:lnTo>
                    <a:pt x="620" y="498"/>
                  </a:lnTo>
                  <a:lnTo>
                    <a:pt x="828" y="525"/>
                  </a:lnTo>
                  <a:lnTo>
                    <a:pt x="1049" y="543"/>
                  </a:lnTo>
                  <a:lnTo>
                    <a:pt x="1198" y="546"/>
                  </a:lnTo>
                  <a:lnTo>
                    <a:pt x="1196" y="626"/>
                  </a:lnTo>
                  <a:lnTo>
                    <a:pt x="1042" y="622"/>
                  </a:lnTo>
                  <a:lnTo>
                    <a:pt x="817" y="604"/>
                  </a:lnTo>
                  <a:lnTo>
                    <a:pt x="607" y="577"/>
                  </a:lnTo>
                  <a:lnTo>
                    <a:pt x="509" y="561"/>
                  </a:lnTo>
                  <a:lnTo>
                    <a:pt x="417" y="541"/>
                  </a:lnTo>
                  <a:lnTo>
                    <a:pt x="333" y="521"/>
                  </a:lnTo>
                  <a:lnTo>
                    <a:pt x="255" y="499"/>
                  </a:lnTo>
                  <a:lnTo>
                    <a:pt x="187" y="475"/>
                  </a:lnTo>
                  <a:lnTo>
                    <a:pt x="127" y="450"/>
                  </a:lnTo>
                  <a:lnTo>
                    <a:pt x="77" y="422"/>
                  </a:lnTo>
                  <a:lnTo>
                    <a:pt x="44" y="397"/>
                  </a:lnTo>
                  <a:cubicBezTo>
                    <a:pt x="42" y="396"/>
                    <a:pt x="40" y="393"/>
                    <a:pt x="38" y="391"/>
                  </a:cubicBezTo>
                  <a:lnTo>
                    <a:pt x="17" y="366"/>
                  </a:lnTo>
                  <a:cubicBezTo>
                    <a:pt x="13" y="362"/>
                    <a:pt x="10" y="356"/>
                    <a:pt x="9" y="351"/>
                  </a:cubicBezTo>
                  <a:lnTo>
                    <a:pt x="2" y="325"/>
                  </a:lnTo>
                  <a:cubicBezTo>
                    <a:pt x="0" y="319"/>
                    <a:pt x="0" y="312"/>
                    <a:pt x="1" y="306"/>
                  </a:cubicBezTo>
                  <a:lnTo>
                    <a:pt x="12" y="255"/>
                  </a:lnTo>
                  <a:cubicBezTo>
                    <a:pt x="13" y="251"/>
                    <a:pt x="15" y="247"/>
                    <a:pt x="17" y="243"/>
                  </a:cubicBezTo>
                  <a:lnTo>
                    <a:pt x="47" y="193"/>
                  </a:lnTo>
                  <a:cubicBezTo>
                    <a:pt x="49" y="190"/>
                    <a:pt x="51" y="187"/>
                    <a:pt x="54" y="185"/>
                  </a:cubicBezTo>
                  <a:lnTo>
                    <a:pt x="102" y="139"/>
                  </a:lnTo>
                  <a:cubicBezTo>
                    <a:pt x="103" y="137"/>
                    <a:pt x="105" y="136"/>
                    <a:pt x="107" y="135"/>
                  </a:cubicBezTo>
                  <a:lnTo>
                    <a:pt x="168" y="93"/>
                  </a:lnTo>
                  <a:cubicBezTo>
                    <a:pt x="169" y="91"/>
                    <a:pt x="171" y="90"/>
                    <a:pt x="173" y="89"/>
                  </a:cubicBezTo>
                  <a:lnTo>
                    <a:pt x="251" y="53"/>
                  </a:lnTo>
                  <a:lnTo>
                    <a:pt x="336" y="24"/>
                  </a:lnTo>
                  <a:lnTo>
                    <a:pt x="428" y="6"/>
                  </a:lnTo>
                  <a:lnTo>
                    <a:pt x="518" y="0"/>
                  </a:lnTo>
                  <a:lnTo>
                    <a:pt x="523" y="79"/>
                  </a:lnTo>
                  <a:close/>
                  <a:moveTo>
                    <a:pt x="982" y="406"/>
                  </a:moveTo>
                  <a:lnTo>
                    <a:pt x="1277" y="588"/>
                  </a:lnTo>
                  <a:lnTo>
                    <a:pt x="973" y="755"/>
                  </a:lnTo>
                  <a:cubicBezTo>
                    <a:pt x="954" y="766"/>
                    <a:pt x="929" y="759"/>
                    <a:pt x="919" y="739"/>
                  </a:cubicBezTo>
                  <a:cubicBezTo>
                    <a:pt x="908" y="720"/>
                    <a:pt x="915" y="696"/>
                    <a:pt x="934" y="685"/>
                  </a:cubicBezTo>
                  <a:lnTo>
                    <a:pt x="1178" y="551"/>
                  </a:lnTo>
                  <a:lnTo>
                    <a:pt x="1176" y="620"/>
                  </a:lnTo>
                  <a:lnTo>
                    <a:pt x="940" y="474"/>
                  </a:lnTo>
                  <a:cubicBezTo>
                    <a:pt x="921" y="463"/>
                    <a:pt x="915" y="438"/>
                    <a:pt x="927" y="419"/>
                  </a:cubicBezTo>
                  <a:cubicBezTo>
                    <a:pt x="939" y="400"/>
                    <a:pt x="963" y="395"/>
                    <a:pt x="982" y="406"/>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2" name="Freeform 182"/>
            <p:cNvSpPr>
              <a:spLocks noEditPoints="1"/>
            </p:cNvSpPr>
            <p:nvPr/>
          </p:nvSpPr>
          <p:spPr bwMode="auto">
            <a:xfrm>
              <a:off x="3472" y="3454"/>
              <a:ext cx="64" cy="70"/>
            </a:xfrm>
            <a:custGeom>
              <a:avLst/>
              <a:gdLst>
                <a:gd name="T0" fmla="*/ 435 w 992"/>
                <a:gd name="T1" fmla="*/ 90 h 1070"/>
                <a:gd name="T2" fmla="*/ 358 w 992"/>
                <a:gd name="T3" fmla="*/ 120 h 1070"/>
                <a:gd name="T4" fmla="*/ 284 w 992"/>
                <a:gd name="T5" fmla="*/ 165 h 1070"/>
                <a:gd name="T6" fmla="*/ 217 w 992"/>
                <a:gd name="T7" fmla="*/ 225 h 1070"/>
                <a:gd name="T8" fmla="*/ 160 w 992"/>
                <a:gd name="T9" fmla="*/ 295 h 1070"/>
                <a:gd name="T10" fmla="*/ 116 w 992"/>
                <a:gd name="T11" fmla="*/ 372 h 1070"/>
                <a:gd name="T12" fmla="*/ 89 w 992"/>
                <a:gd name="T13" fmla="*/ 455 h 1070"/>
                <a:gd name="T14" fmla="*/ 80 w 992"/>
                <a:gd name="T15" fmla="*/ 539 h 1070"/>
                <a:gd name="T16" fmla="*/ 89 w 992"/>
                <a:gd name="T17" fmla="*/ 623 h 1070"/>
                <a:gd name="T18" fmla="*/ 113 w 992"/>
                <a:gd name="T19" fmla="*/ 706 h 1070"/>
                <a:gd name="T20" fmla="*/ 150 w 992"/>
                <a:gd name="T21" fmla="*/ 784 h 1070"/>
                <a:gd name="T22" fmla="*/ 198 w 992"/>
                <a:gd name="T23" fmla="*/ 853 h 1070"/>
                <a:gd name="T24" fmla="*/ 253 w 992"/>
                <a:gd name="T25" fmla="*/ 911 h 1070"/>
                <a:gd name="T26" fmla="*/ 315 w 992"/>
                <a:gd name="T27" fmla="*/ 955 h 1070"/>
                <a:gd name="T28" fmla="*/ 378 w 992"/>
                <a:gd name="T29" fmla="*/ 982 h 1070"/>
                <a:gd name="T30" fmla="*/ 442 w 992"/>
                <a:gd name="T31" fmla="*/ 990 h 1070"/>
                <a:gd name="T32" fmla="*/ 469 w 992"/>
                <a:gd name="T33" fmla="*/ 986 h 1070"/>
                <a:gd name="T34" fmla="*/ 500 w 992"/>
                <a:gd name="T35" fmla="*/ 977 h 1070"/>
                <a:gd name="T36" fmla="*/ 529 w 992"/>
                <a:gd name="T37" fmla="*/ 962 h 1070"/>
                <a:gd name="T38" fmla="*/ 554 w 992"/>
                <a:gd name="T39" fmla="*/ 946 h 1070"/>
                <a:gd name="T40" fmla="*/ 616 w 992"/>
                <a:gd name="T41" fmla="*/ 890 h 1070"/>
                <a:gd name="T42" fmla="*/ 672 w 992"/>
                <a:gd name="T43" fmla="*/ 815 h 1070"/>
                <a:gd name="T44" fmla="*/ 760 w 992"/>
                <a:gd name="T45" fmla="*/ 618 h 1070"/>
                <a:gd name="T46" fmla="*/ 786 w 992"/>
                <a:gd name="T47" fmla="*/ 476 h 1070"/>
                <a:gd name="T48" fmla="*/ 862 w 992"/>
                <a:gd name="T49" fmla="*/ 526 h 1070"/>
                <a:gd name="T50" fmla="*/ 794 w 992"/>
                <a:gd name="T51" fmla="*/ 756 h 1070"/>
                <a:gd name="T52" fmla="*/ 740 w 992"/>
                <a:gd name="T53" fmla="*/ 857 h 1070"/>
                <a:gd name="T54" fmla="*/ 676 w 992"/>
                <a:gd name="T55" fmla="*/ 943 h 1070"/>
                <a:gd name="T56" fmla="*/ 603 w 992"/>
                <a:gd name="T57" fmla="*/ 1009 h 1070"/>
                <a:gd name="T58" fmla="*/ 528 w 992"/>
                <a:gd name="T59" fmla="*/ 1052 h 1070"/>
                <a:gd name="T60" fmla="*/ 484 w 992"/>
                <a:gd name="T61" fmla="*/ 1064 h 1070"/>
                <a:gd name="T62" fmla="*/ 441 w 992"/>
                <a:gd name="T63" fmla="*/ 1069 h 1070"/>
                <a:gd name="T64" fmla="*/ 357 w 992"/>
                <a:gd name="T65" fmla="*/ 1058 h 1070"/>
                <a:gd name="T66" fmla="*/ 275 w 992"/>
                <a:gd name="T67" fmla="*/ 1024 h 1070"/>
                <a:gd name="T68" fmla="*/ 201 w 992"/>
                <a:gd name="T69" fmla="*/ 971 h 1070"/>
                <a:gd name="T70" fmla="*/ 136 w 992"/>
                <a:gd name="T71" fmla="*/ 903 h 1070"/>
                <a:gd name="T72" fmla="*/ 80 w 992"/>
                <a:gd name="T73" fmla="*/ 823 h 1070"/>
                <a:gd name="T74" fmla="*/ 38 w 992"/>
                <a:gd name="T75" fmla="*/ 733 h 1070"/>
                <a:gd name="T76" fmla="*/ 11 w 992"/>
                <a:gd name="T77" fmla="*/ 637 h 1070"/>
                <a:gd name="T78" fmla="*/ 1 w 992"/>
                <a:gd name="T79" fmla="*/ 538 h 1070"/>
                <a:gd name="T80" fmla="*/ 12 w 992"/>
                <a:gd name="T81" fmla="*/ 438 h 1070"/>
                <a:gd name="T82" fmla="*/ 44 w 992"/>
                <a:gd name="T83" fmla="*/ 340 h 1070"/>
                <a:gd name="T84" fmla="*/ 95 w 992"/>
                <a:gd name="T85" fmla="*/ 249 h 1070"/>
                <a:gd name="T86" fmla="*/ 159 w 992"/>
                <a:gd name="T87" fmla="*/ 169 h 1070"/>
                <a:gd name="T88" fmla="*/ 237 w 992"/>
                <a:gd name="T89" fmla="*/ 100 h 1070"/>
                <a:gd name="T90" fmla="*/ 324 w 992"/>
                <a:gd name="T91" fmla="*/ 48 h 1070"/>
                <a:gd name="T92" fmla="*/ 417 w 992"/>
                <a:gd name="T93" fmla="*/ 13 h 1070"/>
                <a:gd name="T94" fmla="*/ 516 w 992"/>
                <a:gd name="T95" fmla="*/ 0 h 1070"/>
                <a:gd name="T96" fmla="*/ 634 w 992"/>
                <a:gd name="T97" fmla="*/ 685 h 1070"/>
                <a:gd name="T98" fmla="*/ 983 w 992"/>
                <a:gd name="T99" fmla="*/ 712 h 1070"/>
                <a:gd name="T100" fmla="*/ 911 w 992"/>
                <a:gd name="T101" fmla="*/ 747 h 1070"/>
                <a:gd name="T102" fmla="*/ 858 w 992"/>
                <a:gd name="T103" fmla="*/ 502 h 1070"/>
                <a:gd name="T104" fmla="*/ 645 w 992"/>
                <a:gd name="T105" fmla="*/ 741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2" h="1070">
                  <a:moveTo>
                    <a:pt x="525" y="79"/>
                  </a:moveTo>
                  <a:lnTo>
                    <a:pt x="435" y="90"/>
                  </a:lnTo>
                  <a:lnTo>
                    <a:pt x="444" y="88"/>
                  </a:lnTo>
                  <a:lnTo>
                    <a:pt x="358" y="120"/>
                  </a:lnTo>
                  <a:lnTo>
                    <a:pt x="365" y="117"/>
                  </a:lnTo>
                  <a:lnTo>
                    <a:pt x="284" y="165"/>
                  </a:lnTo>
                  <a:lnTo>
                    <a:pt x="290" y="161"/>
                  </a:lnTo>
                  <a:lnTo>
                    <a:pt x="217" y="225"/>
                  </a:lnTo>
                  <a:lnTo>
                    <a:pt x="221" y="220"/>
                  </a:lnTo>
                  <a:lnTo>
                    <a:pt x="160" y="295"/>
                  </a:lnTo>
                  <a:lnTo>
                    <a:pt x="164" y="289"/>
                  </a:lnTo>
                  <a:lnTo>
                    <a:pt x="116" y="372"/>
                  </a:lnTo>
                  <a:lnTo>
                    <a:pt x="119" y="365"/>
                  </a:lnTo>
                  <a:lnTo>
                    <a:pt x="89" y="455"/>
                  </a:lnTo>
                  <a:lnTo>
                    <a:pt x="91" y="447"/>
                  </a:lnTo>
                  <a:lnTo>
                    <a:pt x="80" y="539"/>
                  </a:lnTo>
                  <a:lnTo>
                    <a:pt x="80" y="531"/>
                  </a:lnTo>
                  <a:lnTo>
                    <a:pt x="89" y="623"/>
                  </a:lnTo>
                  <a:lnTo>
                    <a:pt x="88" y="616"/>
                  </a:lnTo>
                  <a:lnTo>
                    <a:pt x="113" y="706"/>
                  </a:lnTo>
                  <a:lnTo>
                    <a:pt x="111" y="700"/>
                  </a:lnTo>
                  <a:lnTo>
                    <a:pt x="150" y="784"/>
                  </a:lnTo>
                  <a:lnTo>
                    <a:pt x="147" y="778"/>
                  </a:lnTo>
                  <a:lnTo>
                    <a:pt x="198" y="853"/>
                  </a:lnTo>
                  <a:lnTo>
                    <a:pt x="193" y="848"/>
                  </a:lnTo>
                  <a:lnTo>
                    <a:pt x="253" y="911"/>
                  </a:lnTo>
                  <a:lnTo>
                    <a:pt x="248" y="906"/>
                  </a:lnTo>
                  <a:lnTo>
                    <a:pt x="315" y="955"/>
                  </a:lnTo>
                  <a:lnTo>
                    <a:pt x="307" y="951"/>
                  </a:lnTo>
                  <a:lnTo>
                    <a:pt x="378" y="982"/>
                  </a:lnTo>
                  <a:lnTo>
                    <a:pt x="368" y="979"/>
                  </a:lnTo>
                  <a:lnTo>
                    <a:pt x="442" y="990"/>
                  </a:lnTo>
                  <a:lnTo>
                    <a:pt x="432" y="990"/>
                  </a:lnTo>
                  <a:lnTo>
                    <a:pt x="469" y="986"/>
                  </a:lnTo>
                  <a:lnTo>
                    <a:pt x="463" y="987"/>
                  </a:lnTo>
                  <a:lnTo>
                    <a:pt x="500" y="977"/>
                  </a:lnTo>
                  <a:lnTo>
                    <a:pt x="493" y="979"/>
                  </a:lnTo>
                  <a:lnTo>
                    <a:pt x="529" y="962"/>
                  </a:lnTo>
                  <a:lnTo>
                    <a:pt x="559" y="942"/>
                  </a:lnTo>
                  <a:lnTo>
                    <a:pt x="554" y="946"/>
                  </a:lnTo>
                  <a:lnTo>
                    <a:pt x="621" y="884"/>
                  </a:lnTo>
                  <a:lnTo>
                    <a:pt x="616" y="890"/>
                  </a:lnTo>
                  <a:lnTo>
                    <a:pt x="675" y="810"/>
                  </a:lnTo>
                  <a:lnTo>
                    <a:pt x="672" y="815"/>
                  </a:lnTo>
                  <a:lnTo>
                    <a:pt x="723" y="719"/>
                  </a:lnTo>
                  <a:lnTo>
                    <a:pt x="760" y="618"/>
                  </a:lnTo>
                  <a:lnTo>
                    <a:pt x="783" y="509"/>
                  </a:lnTo>
                  <a:lnTo>
                    <a:pt x="786" y="476"/>
                  </a:lnTo>
                  <a:lnTo>
                    <a:pt x="865" y="483"/>
                  </a:lnTo>
                  <a:lnTo>
                    <a:pt x="862" y="526"/>
                  </a:lnTo>
                  <a:lnTo>
                    <a:pt x="835" y="645"/>
                  </a:lnTo>
                  <a:lnTo>
                    <a:pt x="794" y="756"/>
                  </a:lnTo>
                  <a:lnTo>
                    <a:pt x="743" y="852"/>
                  </a:lnTo>
                  <a:cubicBezTo>
                    <a:pt x="742" y="854"/>
                    <a:pt x="741" y="856"/>
                    <a:pt x="740" y="857"/>
                  </a:cubicBezTo>
                  <a:lnTo>
                    <a:pt x="681" y="937"/>
                  </a:lnTo>
                  <a:cubicBezTo>
                    <a:pt x="679" y="939"/>
                    <a:pt x="677" y="941"/>
                    <a:pt x="676" y="943"/>
                  </a:cubicBezTo>
                  <a:lnTo>
                    <a:pt x="609" y="1005"/>
                  </a:lnTo>
                  <a:cubicBezTo>
                    <a:pt x="607" y="1006"/>
                    <a:pt x="605" y="1008"/>
                    <a:pt x="603" y="1009"/>
                  </a:cubicBezTo>
                  <a:lnTo>
                    <a:pt x="564" y="1035"/>
                  </a:lnTo>
                  <a:lnTo>
                    <a:pt x="528" y="1052"/>
                  </a:lnTo>
                  <a:cubicBezTo>
                    <a:pt x="525" y="1053"/>
                    <a:pt x="523" y="1053"/>
                    <a:pt x="521" y="1054"/>
                  </a:cubicBezTo>
                  <a:lnTo>
                    <a:pt x="484" y="1064"/>
                  </a:lnTo>
                  <a:cubicBezTo>
                    <a:pt x="482" y="1065"/>
                    <a:pt x="480" y="1065"/>
                    <a:pt x="478" y="1065"/>
                  </a:cubicBezTo>
                  <a:lnTo>
                    <a:pt x="441" y="1069"/>
                  </a:lnTo>
                  <a:cubicBezTo>
                    <a:pt x="437" y="1070"/>
                    <a:pt x="434" y="1070"/>
                    <a:pt x="431" y="1069"/>
                  </a:cubicBezTo>
                  <a:lnTo>
                    <a:pt x="357" y="1058"/>
                  </a:lnTo>
                  <a:cubicBezTo>
                    <a:pt x="353" y="1058"/>
                    <a:pt x="350" y="1057"/>
                    <a:pt x="346" y="1055"/>
                  </a:cubicBezTo>
                  <a:lnTo>
                    <a:pt x="275" y="1024"/>
                  </a:lnTo>
                  <a:cubicBezTo>
                    <a:pt x="273" y="1023"/>
                    <a:pt x="270" y="1021"/>
                    <a:pt x="268" y="1020"/>
                  </a:cubicBezTo>
                  <a:lnTo>
                    <a:pt x="201" y="971"/>
                  </a:lnTo>
                  <a:cubicBezTo>
                    <a:pt x="199" y="969"/>
                    <a:pt x="197" y="968"/>
                    <a:pt x="196" y="966"/>
                  </a:cubicBezTo>
                  <a:lnTo>
                    <a:pt x="136" y="903"/>
                  </a:lnTo>
                  <a:cubicBezTo>
                    <a:pt x="134" y="901"/>
                    <a:pt x="133" y="900"/>
                    <a:pt x="131" y="898"/>
                  </a:cubicBezTo>
                  <a:lnTo>
                    <a:pt x="80" y="823"/>
                  </a:lnTo>
                  <a:cubicBezTo>
                    <a:pt x="79" y="821"/>
                    <a:pt x="78" y="819"/>
                    <a:pt x="77" y="817"/>
                  </a:cubicBezTo>
                  <a:lnTo>
                    <a:pt x="38" y="733"/>
                  </a:lnTo>
                  <a:cubicBezTo>
                    <a:pt x="37" y="731"/>
                    <a:pt x="37" y="729"/>
                    <a:pt x="36" y="727"/>
                  </a:cubicBezTo>
                  <a:lnTo>
                    <a:pt x="11" y="637"/>
                  </a:lnTo>
                  <a:cubicBezTo>
                    <a:pt x="10" y="635"/>
                    <a:pt x="10" y="633"/>
                    <a:pt x="10" y="630"/>
                  </a:cubicBezTo>
                  <a:lnTo>
                    <a:pt x="1" y="538"/>
                  </a:lnTo>
                  <a:cubicBezTo>
                    <a:pt x="0" y="535"/>
                    <a:pt x="0" y="533"/>
                    <a:pt x="1" y="530"/>
                  </a:cubicBezTo>
                  <a:lnTo>
                    <a:pt x="12" y="438"/>
                  </a:lnTo>
                  <a:cubicBezTo>
                    <a:pt x="12" y="435"/>
                    <a:pt x="13" y="432"/>
                    <a:pt x="14" y="430"/>
                  </a:cubicBezTo>
                  <a:lnTo>
                    <a:pt x="44" y="340"/>
                  </a:lnTo>
                  <a:cubicBezTo>
                    <a:pt x="44" y="337"/>
                    <a:pt x="45" y="335"/>
                    <a:pt x="47" y="332"/>
                  </a:cubicBezTo>
                  <a:lnTo>
                    <a:pt x="95" y="249"/>
                  </a:lnTo>
                  <a:cubicBezTo>
                    <a:pt x="96" y="248"/>
                    <a:pt x="97" y="246"/>
                    <a:pt x="98" y="244"/>
                  </a:cubicBezTo>
                  <a:lnTo>
                    <a:pt x="159" y="169"/>
                  </a:lnTo>
                  <a:cubicBezTo>
                    <a:pt x="161" y="167"/>
                    <a:pt x="162" y="166"/>
                    <a:pt x="164" y="164"/>
                  </a:cubicBezTo>
                  <a:lnTo>
                    <a:pt x="237" y="100"/>
                  </a:lnTo>
                  <a:cubicBezTo>
                    <a:pt x="239" y="99"/>
                    <a:pt x="241" y="97"/>
                    <a:pt x="243" y="96"/>
                  </a:cubicBezTo>
                  <a:lnTo>
                    <a:pt x="324" y="48"/>
                  </a:lnTo>
                  <a:cubicBezTo>
                    <a:pt x="326" y="47"/>
                    <a:pt x="328" y="46"/>
                    <a:pt x="331" y="45"/>
                  </a:cubicBezTo>
                  <a:lnTo>
                    <a:pt x="417" y="13"/>
                  </a:lnTo>
                  <a:cubicBezTo>
                    <a:pt x="419" y="12"/>
                    <a:pt x="423" y="11"/>
                    <a:pt x="426" y="11"/>
                  </a:cubicBezTo>
                  <a:lnTo>
                    <a:pt x="516" y="0"/>
                  </a:lnTo>
                  <a:lnTo>
                    <a:pt x="525" y="79"/>
                  </a:lnTo>
                  <a:close/>
                  <a:moveTo>
                    <a:pt x="634" y="685"/>
                  </a:moveTo>
                  <a:lnTo>
                    <a:pt x="831" y="400"/>
                  </a:lnTo>
                  <a:lnTo>
                    <a:pt x="983" y="712"/>
                  </a:lnTo>
                  <a:cubicBezTo>
                    <a:pt x="992" y="732"/>
                    <a:pt x="984" y="756"/>
                    <a:pt x="964" y="765"/>
                  </a:cubicBezTo>
                  <a:cubicBezTo>
                    <a:pt x="944" y="775"/>
                    <a:pt x="920" y="767"/>
                    <a:pt x="911" y="747"/>
                  </a:cubicBezTo>
                  <a:lnTo>
                    <a:pt x="789" y="497"/>
                  </a:lnTo>
                  <a:lnTo>
                    <a:pt x="858" y="502"/>
                  </a:lnTo>
                  <a:lnTo>
                    <a:pt x="700" y="731"/>
                  </a:lnTo>
                  <a:cubicBezTo>
                    <a:pt x="688" y="749"/>
                    <a:pt x="663" y="753"/>
                    <a:pt x="645" y="741"/>
                  </a:cubicBezTo>
                  <a:cubicBezTo>
                    <a:pt x="626" y="728"/>
                    <a:pt x="622" y="703"/>
                    <a:pt x="634" y="685"/>
                  </a:cubicBez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223" name="Freeform 183"/>
            <p:cNvSpPr>
              <a:spLocks noEditPoints="1"/>
            </p:cNvSpPr>
            <p:nvPr/>
          </p:nvSpPr>
          <p:spPr bwMode="auto">
            <a:xfrm>
              <a:off x="3172" y="3097"/>
              <a:ext cx="1207" cy="889"/>
            </a:xfrm>
            <a:custGeom>
              <a:avLst/>
              <a:gdLst>
                <a:gd name="T0" fmla="*/ 0 w 1207"/>
                <a:gd name="T1" fmla="*/ 0 h 889"/>
                <a:gd name="T2" fmla="*/ 1207 w 1207"/>
                <a:gd name="T3" fmla="*/ 0 h 889"/>
                <a:gd name="T4" fmla="*/ 1207 w 1207"/>
                <a:gd name="T5" fmla="*/ 889 h 889"/>
                <a:gd name="T6" fmla="*/ 0 w 1207"/>
                <a:gd name="T7" fmla="*/ 889 h 889"/>
                <a:gd name="T8" fmla="*/ 0 w 1207"/>
                <a:gd name="T9" fmla="*/ 0 h 889"/>
                <a:gd name="T10" fmla="*/ 3 w 1207"/>
                <a:gd name="T11" fmla="*/ 887 h 889"/>
                <a:gd name="T12" fmla="*/ 1 w 1207"/>
                <a:gd name="T13" fmla="*/ 886 h 889"/>
                <a:gd name="T14" fmla="*/ 1206 w 1207"/>
                <a:gd name="T15" fmla="*/ 886 h 889"/>
                <a:gd name="T16" fmla="*/ 1204 w 1207"/>
                <a:gd name="T17" fmla="*/ 887 h 889"/>
                <a:gd name="T18" fmla="*/ 1204 w 1207"/>
                <a:gd name="T19" fmla="*/ 2 h 889"/>
                <a:gd name="T20" fmla="*/ 1206 w 1207"/>
                <a:gd name="T21" fmla="*/ 3 h 889"/>
                <a:gd name="T22" fmla="*/ 1 w 1207"/>
                <a:gd name="T23" fmla="*/ 3 h 889"/>
                <a:gd name="T24" fmla="*/ 3 w 1207"/>
                <a:gd name="T25" fmla="*/ 2 h 889"/>
                <a:gd name="T26" fmla="*/ 3 w 1207"/>
                <a:gd name="T27" fmla="*/ 887 h 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7" h="889">
                  <a:moveTo>
                    <a:pt x="0" y="0"/>
                  </a:moveTo>
                  <a:lnTo>
                    <a:pt x="1207" y="0"/>
                  </a:lnTo>
                  <a:lnTo>
                    <a:pt x="1207" y="889"/>
                  </a:lnTo>
                  <a:lnTo>
                    <a:pt x="0" y="889"/>
                  </a:lnTo>
                  <a:lnTo>
                    <a:pt x="0" y="0"/>
                  </a:lnTo>
                  <a:close/>
                  <a:moveTo>
                    <a:pt x="3" y="887"/>
                  </a:moveTo>
                  <a:lnTo>
                    <a:pt x="1" y="886"/>
                  </a:lnTo>
                  <a:lnTo>
                    <a:pt x="1206" y="886"/>
                  </a:lnTo>
                  <a:lnTo>
                    <a:pt x="1204" y="887"/>
                  </a:lnTo>
                  <a:lnTo>
                    <a:pt x="1204" y="2"/>
                  </a:lnTo>
                  <a:lnTo>
                    <a:pt x="1206" y="3"/>
                  </a:lnTo>
                  <a:lnTo>
                    <a:pt x="1" y="3"/>
                  </a:lnTo>
                  <a:lnTo>
                    <a:pt x="3" y="2"/>
                  </a:lnTo>
                  <a:lnTo>
                    <a:pt x="3" y="887"/>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224" name="Стрелка вниз 223"/>
          <p:cNvSpPr/>
          <p:nvPr/>
        </p:nvSpPr>
        <p:spPr>
          <a:xfrm rot="16200000">
            <a:off x="3873072" y="-617115"/>
            <a:ext cx="991554" cy="2494020"/>
          </a:xfrm>
          <a:prstGeom prst="down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dirty="0"/>
              <a:t>Упрощение</a:t>
            </a:r>
          </a:p>
          <a:p>
            <a:pPr algn="ctr"/>
            <a:r>
              <a:rPr lang="ru-RU" dirty="0"/>
              <a:t>генома</a:t>
            </a:r>
          </a:p>
        </p:txBody>
      </p:sp>
      <p:sp>
        <p:nvSpPr>
          <p:cNvPr id="225" name="Стрелка вниз 224"/>
          <p:cNvSpPr/>
          <p:nvPr/>
        </p:nvSpPr>
        <p:spPr>
          <a:xfrm rot="5400000">
            <a:off x="3878153" y="357292"/>
            <a:ext cx="978851" cy="24965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a:t>Усложнение генома</a:t>
            </a:r>
          </a:p>
        </p:txBody>
      </p:sp>
    </p:spTree>
    <p:extLst>
      <p:ext uri="{BB962C8B-B14F-4D97-AF65-F5344CB8AC3E}">
        <p14:creationId xmlns:p14="http://schemas.microsoft.com/office/powerpoint/2010/main" val="41784883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47056" y="-91553"/>
            <a:ext cx="10430607" cy="1117343"/>
          </a:xfrm>
        </p:spPr>
        <p:txBody>
          <a:bodyPr>
            <a:normAutofit/>
          </a:bodyPr>
          <a:lstStyle/>
          <a:p>
            <a:pPr algn="ctr"/>
            <a:r>
              <a:rPr lang="ru-RU" sz="3200" dirty="0" smtClean="0"/>
              <a:t>Достижимые наборы комбинаций метаболических систем</a:t>
            </a:r>
            <a:endParaRPr lang="ru-RU" sz="3200" dirty="0"/>
          </a:p>
        </p:txBody>
      </p:sp>
      <p:sp>
        <p:nvSpPr>
          <p:cNvPr id="6" name="Прямоугольник 5"/>
          <p:cNvSpPr/>
          <p:nvPr/>
        </p:nvSpPr>
        <p:spPr>
          <a:xfrm>
            <a:off x="4745257" y="1836776"/>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Прямоугольник 8"/>
          <p:cNvSpPr/>
          <p:nvPr/>
        </p:nvSpPr>
        <p:spPr>
          <a:xfrm>
            <a:off x="5483737" y="1691089"/>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Прямоугольник 9"/>
          <p:cNvSpPr/>
          <p:nvPr/>
        </p:nvSpPr>
        <p:spPr>
          <a:xfrm>
            <a:off x="6514653" y="1691089"/>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Прямоугольник 10"/>
          <p:cNvSpPr/>
          <p:nvPr/>
        </p:nvSpPr>
        <p:spPr>
          <a:xfrm>
            <a:off x="7541474" y="1691089"/>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Прямоугольник 11"/>
          <p:cNvSpPr/>
          <p:nvPr/>
        </p:nvSpPr>
        <p:spPr>
          <a:xfrm>
            <a:off x="8568295" y="169068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Прямоугольник 12"/>
          <p:cNvSpPr/>
          <p:nvPr/>
        </p:nvSpPr>
        <p:spPr>
          <a:xfrm>
            <a:off x="9599211" y="169068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Прямоугольник 13"/>
          <p:cNvSpPr/>
          <p:nvPr/>
        </p:nvSpPr>
        <p:spPr>
          <a:xfrm>
            <a:off x="10630127" y="169068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Прямоугольник 14"/>
          <p:cNvSpPr/>
          <p:nvPr/>
        </p:nvSpPr>
        <p:spPr>
          <a:xfrm>
            <a:off x="4452821" y="1690688"/>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4745257" y="2657131"/>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7" name="Прямоугольник 16"/>
          <p:cNvSpPr/>
          <p:nvPr/>
        </p:nvSpPr>
        <p:spPr>
          <a:xfrm>
            <a:off x="5483737" y="2511444"/>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8" name="Прямоугольник 17"/>
          <p:cNvSpPr/>
          <p:nvPr/>
        </p:nvSpPr>
        <p:spPr>
          <a:xfrm>
            <a:off x="6514653" y="2511444"/>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9" name="Прямоугольник 18"/>
          <p:cNvSpPr/>
          <p:nvPr/>
        </p:nvSpPr>
        <p:spPr>
          <a:xfrm>
            <a:off x="7541474" y="2511444"/>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1" name="Прямоугольник 20"/>
          <p:cNvSpPr/>
          <p:nvPr/>
        </p:nvSpPr>
        <p:spPr>
          <a:xfrm>
            <a:off x="9599211" y="2511043"/>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2" name="Прямоугольник 21"/>
          <p:cNvSpPr/>
          <p:nvPr/>
        </p:nvSpPr>
        <p:spPr>
          <a:xfrm>
            <a:off x="10630127" y="2511043"/>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3" name="Прямоугольник 22"/>
          <p:cNvSpPr/>
          <p:nvPr/>
        </p:nvSpPr>
        <p:spPr>
          <a:xfrm>
            <a:off x="4452821" y="2511043"/>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4" name="Прямоугольник 23"/>
          <p:cNvSpPr/>
          <p:nvPr/>
        </p:nvSpPr>
        <p:spPr>
          <a:xfrm>
            <a:off x="4784813" y="6414763"/>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1" name="Прямоугольник 30"/>
          <p:cNvSpPr/>
          <p:nvPr/>
        </p:nvSpPr>
        <p:spPr>
          <a:xfrm>
            <a:off x="4492377" y="6268675"/>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2" name="Прямоугольник 31"/>
          <p:cNvSpPr/>
          <p:nvPr/>
        </p:nvSpPr>
        <p:spPr>
          <a:xfrm>
            <a:off x="4767345" y="3865446"/>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4" name="Прямоугольник 33"/>
          <p:cNvSpPr/>
          <p:nvPr/>
        </p:nvSpPr>
        <p:spPr>
          <a:xfrm>
            <a:off x="6536741" y="3719759"/>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5" name="Прямоугольник 34"/>
          <p:cNvSpPr/>
          <p:nvPr/>
        </p:nvSpPr>
        <p:spPr>
          <a:xfrm>
            <a:off x="7563562" y="3719759"/>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6" name="Прямоугольник 35"/>
          <p:cNvSpPr/>
          <p:nvPr/>
        </p:nvSpPr>
        <p:spPr>
          <a:xfrm>
            <a:off x="8590383" y="371935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7" name="Прямоугольник 36"/>
          <p:cNvSpPr/>
          <p:nvPr/>
        </p:nvSpPr>
        <p:spPr>
          <a:xfrm>
            <a:off x="9621299" y="371935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8" name="Прямоугольник 37"/>
          <p:cNvSpPr/>
          <p:nvPr/>
        </p:nvSpPr>
        <p:spPr>
          <a:xfrm>
            <a:off x="10652215" y="3719358"/>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39" name="Прямоугольник 38"/>
          <p:cNvSpPr/>
          <p:nvPr/>
        </p:nvSpPr>
        <p:spPr>
          <a:xfrm>
            <a:off x="4474909" y="3719358"/>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0" name="Прямоугольник 39"/>
          <p:cNvSpPr/>
          <p:nvPr/>
        </p:nvSpPr>
        <p:spPr>
          <a:xfrm>
            <a:off x="4767345" y="5710482"/>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3" name="Прямоугольник 42"/>
          <p:cNvSpPr/>
          <p:nvPr/>
        </p:nvSpPr>
        <p:spPr>
          <a:xfrm>
            <a:off x="7563562" y="5564795"/>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7" name="Прямоугольник 46"/>
          <p:cNvSpPr/>
          <p:nvPr/>
        </p:nvSpPr>
        <p:spPr>
          <a:xfrm>
            <a:off x="4474909" y="5564394"/>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8" name="Прямоугольник 47"/>
          <p:cNvSpPr/>
          <p:nvPr/>
        </p:nvSpPr>
        <p:spPr>
          <a:xfrm>
            <a:off x="4767345" y="4553448"/>
            <a:ext cx="6316105" cy="186053"/>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49" name="Прямоугольник 48"/>
          <p:cNvSpPr/>
          <p:nvPr/>
        </p:nvSpPr>
        <p:spPr>
          <a:xfrm>
            <a:off x="5505825" y="4407761"/>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1" name="Прямоугольник 50"/>
          <p:cNvSpPr/>
          <p:nvPr/>
        </p:nvSpPr>
        <p:spPr>
          <a:xfrm>
            <a:off x="7563562" y="4407761"/>
            <a:ext cx="723673" cy="473726"/>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2" name="Прямоугольник 51"/>
          <p:cNvSpPr/>
          <p:nvPr/>
        </p:nvSpPr>
        <p:spPr>
          <a:xfrm>
            <a:off x="8590383" y="4407360"/>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3" name="Прямоугольник 52"/>
          <p:cNvSpPr/>
          <p:nvPr/>
        </p:nvSpPr>
        <p:spPr>
          <a:xfrm>
            <a:off x="9621299" y="4407360"/>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4" name="Прямоугольник 53"/>
          <p:cNvSpPr/>
          <p:nvPr/>
        </p:nvSpPr>
        <p:spPr>
          <a:xfrm>
            <a:off x="10652215" y="4407360"/>
            <a:ext cx="723673" cy="47372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5" name="Прямоугольник 54"/>
          <p:cNvSpPr/>
          <p:nvPr/>
        </p:nvSpPr>
        <p:spPr>
          <a:xfrm>
            <a:off x="4474909" y="4407360"/>
            <a:ext cx="723673" cy="47372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56" name="Овал 55"/>
          <p:cNvSpPr/>
          <p:nvPr/>
        </p:nvSpPr>
        <p:spPr>
          <a:xfrm>
            <a:off x="4733029" y="3197438"/>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5" name="Овал 64"/>
          <p:cNvSpPr/>
          <p:nvPr/>
        </p:nvSpPr>
        <p:spPr>
          <a:xfrm>
            <a:off x="4733029" y="3351260"/>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6" name="Овал 65"/>
          <p:cNvSpPr/>
          <p:nvPr/>
        </p:nvSpPr>
        <p:spPr>
          <a:xfrm>
            <a:off x="4733029" y="3505082"/>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7" name="Овал 66"/>
          <p:cNvSpPr/>
          <p:nvPr/>
        </p:nvSpPr>
        <p:spPr>
          <a:xfrm>
            <a:off x="4766080" y="4975791"/>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8" name="Овал 67"/>
          <p:cNvSpPr/>
          <p:nvPr/>
        </p:nvSpPr>
        <p:spPr>
          <a:xfrm>
            <a:off x="4766080" y="5129613"/>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69" name="Овал 68"/>
          <p:cNvSpPr/>
          <p:nvPr/>
        </p:nvSpPr>
        <p:spPr>
          <a:xfrm>
            <a:off x="4766080" y="5283435"/>
            <a:ext cx="121185" cy="12118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0" name="TextBox 69"/>
          <p:cNvSpPr txBox="1"/>
          <p:nvPr/>
        </p:nvSpPr>
        <p:spPr>
          <a:xfrm>
            <a:off x="4589275" y="1288719"/>
            <a:ext cx="450764" cy="369332"/>
          </a:xfrm>
          <a:prstGeom prst="rect">
            <a:avLst/>
          </a:prstGeom>
          <a:noFill/>
        </p:spPr>
        <p:txBody>
          <a:bodyPr wrap="none" rtlCol="0">
            <a:spAutoFit/>
          </a:bodyPr>
          <a:lstStyle/>
          <a:p>
            <a:r>
              <a:rPr lang="en-US" dirty="0" smtClean="0">
                <a:solidFill>
                  <a:prstClr val="black"/>
                </a:solidFill>
              </a:rPr>
              <a:t>N1</a:t>
            </a:r>
            <a:endParaRPr lang="ru-RU" dirty="0">
              <a:solidFill>
                <a:prstClr val="black"/>
              </a:solidFill>
            </a:endParaRPr>
          </a:p>
        </p:txBody>
      </p:sp>
      <p:sp>
        <p:nvSpPr>
          <p:cNvPr id="71" name="TextBox 70"/>
          <p:cNvSpPr txBox="1"/>
          <p:nvPr/>
        </p:nvSpPr>
        <p:spPr>
          <a:xfrm>
            <a:off x="5620191" y="1287262"/>
            <a:ext cx="407484" cy="369332"/>
          </a:xfrm>
          <a:prstGeom prst="rect">
            <a:avLst/>
          </a:prstGeom>
          <a:noFill/>
        </p:spPr>
        <p:txBody>
          <a:bodyPr wrap="none" rtlCol="0">
            <a:spAutoFit/>
          </a:bodyPr>
          <a:lstStyle/>
          <a:p>
            <a:r>
              <a:rPr lang="en-US" dirty="0">
                <a:solidFill>
                  <a:prstClr val="black"/>
                </a:solidFill>
              </a:rPr>
              <a:t>S</a:t>
            </a:r>
            <a:r>
              <a:rPr lang="en-US" dirty="0" smtClean="0">
                <a:solidFill>
                  <a:prstClr val="black"/>
                </a:solidFill>
              </a:rPr>
              <a:t>1</a:t>
            </a:r>
            <a:endParaRPr lang="ru-RU" dirty="0">
              <a:solidFill>
                <a:prstClr val="black"/>
              </a:solidFill>
            </a:endParaRPr>
          </a:p>
        </p:txBody>
      </p:sp>
      <p:sp>
        <p:nvSpPr>
          <p:cNvPr id="72" name="TextBox 71"/>
          <p:cNvSpPr txBox="1"/>
          <p:nvPr/>
        </p:nvSpPr>
        <p:spPr>
          <a:xfrm>
            <a:off x="6644927" y="1294130"/>
            <a:ext cx="407484" cy="369332"/>
          </a:xfrm>
          <a:prstGeom prst="rect">
            <a:avLst/>
          </a:prstGeom>
          <a:noFill/>
        </p:spPr>
        <p:txBody>
          <a:bodyPr wrap="none" rtlCol="0">
            <a:spAutoFit/>
          </a:bodyPr>
          <a:lstStyle/>
          <a:p>
            <a:r>
              <a:rPr lang="en-US" dirty="0" smtClean="0">
                <a:solidFill>
                  <a:prstClr val="black"/>
                </a:solidFill>
              </a:rPr>
              <a:t>S2</a:t>
            </a:r>
            <a:endParaRPr lang="ru-RU" dirty="0">
              <a:solidFill>
                <a:prstClr val="black"/>
              </a:solidFill>
            </a:endParaRPr>
          </a:p>
        </p:txBody>
      </p:sp>
      <p:sp>
        <p:nvSpPr>
          <p:cNvPr id="73" name="TextBox 72"/>
          <p:cNvSpPr txBox="1"/>
          <p:nvPr/>
        </p:nvSpPr>
        <p:spPr>
          <a:xfrm>
            <a:off x="7682023" y="1287262"/>
            <a:ext cx="407484" cy="369332"/>
          </a:xfrm>
          <a:prstGeom prst="rect">
            <a:avLst/>
          </a:prstGeom>
          <a:noFill/>
        </p:spPr>
        <p:txBody>
          <a:bodyPr wrap="none" rtlCol="0">
            <a:spAutoFit/>
          </a:bodyPr>
          <a:lstStyle/>
          <a:p>
            <a:r>
              <a:rPr lang="en-US" dirty="0" smtClean="0">
                <a:solidFill>
                  <a:prstClr val="black"/>
                </a:solidFill>
              </a:rPr>
              <a:t>S3</a:t>
            </a:r>
            <a:endParaRPr lang="ru-RU" dirty="0">
              <a:solidFill>
                <a:prstClr val="black"/>
              </a:solidFill>
            </a:endParaRPr>
          </a:p>
        </p:txBody>
      </p:sp>
      <p:sp>
        <p:nvSpPr>
          <p:cNvPr id="74" name="TextBox 73"/>
          <p:cNvSpPr txBox="1"/>
          <p:nvPr/>
        </p:nvSpPr>
        <p:spPr>
          <a:xfrm>
            <a:off x="8667078" y="1294130"/>
            <a:ext cx="526106" cy="369332"/>
          </a:xfrm>
          <a:prstGeom prst="rect">
            <a:avLst/>
          </a:prstGeom>
          <a:noFill/>
        </p:spPr>
        <p:txBody>
          <a:bodyPr wrap="none" rtlCol="0">
            <a:spAutoFit/>
          </a:bodyPr>
          <a:lstStyle/>
          <a:p>
            <a:r>
              <a:rPr lang="en-US" dirty="0" smtClean="0">
                <a:solidFill>
                  <a:prstClr val="black"/>
                </a:solidFill>
              </a:rPr>
              <a:t>SP1</a:t>
            </a:r>
            <a:endParaRPr lang="ru-RU" dirty="0">
              <a:solidFill>
                <a:prstClr val="black"/>
              </a:solidFill>
            </a:endParaRPr>
          </a:p>
        </p:txBody>
      </p:sp>
      <p:sp>
        <p:nvSpPr>
          <p:cNvPr id="75" name="TextBox 74"/>
          <p:cNvSpPr txBox="1"/>
          <p:nvPr/>
        </p:nvSpPr>
        <p:spPr>
          <a:xfrm>
            <a:off x="9691711" y="1294130"/>
            <a:ext cx="526106" cy="369332"/>
          </a:xfrm>
          <a:prstGeom prst="rect">
            <a:avLst/>
          </a:prstGeom>
          <a:noFill/>
        </p:spPr>
        <p:txBody>
          <a:bodyPr wrap="none" rtlCol="0">
            <a:spAutoFit/>
          </a:bodyPr>
          <a:lstStyle/>
          <a:p>
            <a:r>
              <a:rPr lang="en-US" dirty="0" smtClean="0">
                <a:solidFill>
                  <a:prstClr val="black"/>
                </a:solidFill>
              </a:rPr>
              <a:t>SP2</a:t>
            </a:r>
            <a:endParaRPr lang="ru-RU" dirty="0">
              <a:solidFill>
                <a:prstClr val="black"/>
              </a:solidFill>
            </a:endParaRPr>
          </a:p>
        </p:txBody>
      </p:sp>
      <p:sp>
        <p:nvSpPr>
          <p:cNvPr id="76" name="TextBox 75"/>
          <p:cNvSpPr txBox="1"/>
          <p:nvPr/>
        </p:nvSpPr>
        <p:spPr>
          <a:xfrm>
            <a:off x="10722627" y="1294130"/>
            <a:ext cx="526106" cy="369332"/>
          </a:xfrm>
          <a:prstGeom prst="rect">
            <a:avLst/>
          </a:prstGeom>
          <a:noFill/>
        </p:spPr>
        <p:txBody>
          <a:bodyPr wrap="none" rtlCol="0">
            <a:spAutoFit/>
          </a:bodyPr>
          <a:lstStyle/>
          <a:p>
            <a:r>
              <a:rPr lang="en-US" dirty="0" smtClean="0">
                <a:solidFill>
                  <a:prstClr val="black"/>
                </a:solidFill>
              </a:rPr>
              <a:t>SP3</a:t>
            </a:r>
            <a:endParaRPr lang="ru-RU" dirty="0">
              <a:solidFill>
                <a:prstClr val="black"/>
              </a:solidFill>
            </a:endParaRPr>
          </a:p>
        </p:txBody>
      </p:sp>
      <p:sp>
        <p:nvSpPr>
          <p:cNvPr id="77" name="Стрелка вправо 76"/>
          <p:cNvSpPr/>
          <p:nvPr/>
        </p:nvSpPr>
        <p:spPr>
          <a:xfrm>
            <a:off x="3444949" y="1763732"/>
            <a:ext cx="680484" cy="3276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8" name="Стрелка вправо 77"/>
          <p:cNvSpPr/>
          <p:nvPr/>
        </p:nvSpPr>
        <p:spPr>
          <a:xfrm>
            <a:off x="3467037" y="5637438"/>
            <a:ext cx="680484" cy="3276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9" name="Объект 2"/>
          <p:cNvSpPr txBox="1">
            <a:spLocks/>
          </p:cNvSpPr>
          <p:nvPr/>
        </p:nvSpPr>
        <p:spPr>
          <a:xfrm>
            <a:off x="467128" y="1656594"/>
            <a:ext cx="2793420" cy="802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solidFill>
                  <a:prstClr val="black"/>
                </a:solidFill>
              </a:rPr>
              <a:t>Метаболически полный геном</a:t>
            </a:r>
            <a:endParaRPr lang="ru-RU" sz="2000" dirty="0">
              <a:solidFill>
                <a:prstClr val="black"/>
              </a:solidFill>
            </a:endParaRPr>
          </a:p>
        </p:txBody>
      </p:sp>
      <p:sp>
        <p:nvSpPr>
          <p:cNvPr id="80" name="Объект 2"/>
          <p:cNvSpPr txBox="1">
            <a:spLocks/>
          </p:cNvSpPr>
          <p:nvPr/>
        </p:nvSpPr>
        <p:spPr>
          <a:xfrm>
            <a:off x="149679" y="5283435"/>
            <a:ext cx="3242929" cy="90092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solidFill>
                  <a:prstClr val="black"/>
                </a:solidFill>
              </a:rPr>
              <a:t>Метаболически бедный геном (специализированный вид)</a:t>
            </a:r>
            <a:endParaRPr lang="ru-RU" sz="2000" dirty="0">
              <a:solidFill>
                <a:prstClr val="black"/>
              </a:solidFill>
            </a:endParaRPr>
          </a:p>
        </p:txBody>
      </p:sp>
      <p:sp>
        <p:nvSpPr>
          <p:cNvPr id="81" name="Левая фигурная скобка 80"/>
          <p:cNvSpPr/>
          <p:nvPr/>
        </p:nvSpPr>
        <p:spPr>
          <a:xfrm rot="5400000">
            <a:off x="9778669" y="-95234"/>
            <a:ext cx="400043" cy="275022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2" name="Левая фигурная скобка 81"/>
          <p:cNvSpPr/>
          <p:nvPr/>
        </p:nvSpPr>
        <p:spPr>
          <a:xfrm rot="5400000">
            <a:off x="6171013" y="-456319"/>
            <a:ext cx="400043" cy="343694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solidFill>
                <a:prstClr val="black"/>
              </a:solidFill>
            </a:endParaRPr>
          </a:p>
        </p:txBody>
      </p:sp>
      <p:sp>
        <p:nvSpPr>
          <p:cNvPr id="83" name="Объект 2"/>
          <p:cNvSpPr txBox="1">
            <a:spLocks/>
          </p:cNvSpPr>
          <p:nvPr/>
        </p:nvSpPr>
        <p:spPr>
          <a:xfrm>
            <a:off x="5040039" y="693779"/>
            <a:ext cx="2793420" cy="518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solidFill>
                  <a:prstClr val="black"/>
                </a:solidFill>
              </a:rPr>
              <a:t>Утилизация субстратов</a:t>
            </a:r>
            <a:endParaRPr lang="ru-RU" sz="2000" dirty="0">
              <a:solidFill>
                <a:prstClr val="black"/>
              </a:solidFill>
            </a:endParaRPr>
          </a:p>
        </p:txBody>
      </p:sp>
      <p:sp>
        <p:nvSpPr>
          <p:cNvPr id="84" name="Объект 2"/>
          <p:cNvSpPr txBox="1">
            <a:spLocks/>
          </p:cNvSpPr>
          <p:nvPr/>
        </p:nvSpPr>
        <p:spPr>
          <a:xfrm>
            <a:off x="8584244" y="678085"/>
            <a:ext cx="2793420" cy="5183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solidFill>
                  <a:prstClr val="black"/>
                </a:solidFill>
              </a:rPr>
              <a:t>Синтез продуктов</a:t>
            </a:r>
            <a:endParaRPr lang="ru-RU" sz="2000" dirty="0">
              <a:solidFill>
                <a:prstClr val="black"/>
              </a:solidFill>
            </a:endParaRPr>
          </a:p>
        </p:txBody>
      </p:sp>
      <p:sp>
        <p:nvSpPr>
          <p:cNvPr id="4" name="Номер слайда 3"/>
          <p:cNvSpPr>
            <a:spLocks noGrp="1"/>
          </p:cNvSpPr>
          <p:nvPr>
            <p:ph type="sldNum" sz="quarter" idx="12"/>
          </p:nvPr>
        </p:nvSpPr>
        <p:spPr>
          <a:xfrm>
            <a:off x="9193184" y="6322975"/>
            <a:ext cx="2743200" cy="365125"/>
          </a:xfrm>
        </p:spPr>
        <p:txBody>
          <a:bodyPr/>
          <a:lstStyle/>
          <a:p>
            <a:fld id="{DC658397-8FED-4EC6-BCCD-5874972A0C01}" type="slidenum">
              <a:rPr lang="ru-RU" smtClean="0">
                <a:solidFill>
                  <a:prstClr val="black">
                    <a:tint val="75000"/>
                  </a:prstClr>
                </a:solidFill>
              </a:rPr>
              <a:pPr/>
              <a:t>22</a:t>
            </a:fld>
            <a:endParaRPr lang="ru-RU" dirty="0">
              <a:solidFill>
                <a:prstClr val="black">
                  <a:tint val="75000"/>
                </a:prstClr>
              </a:solidFill>
            </a:endParaRPr>
          </a:p>
        </p:txBody>
      </p:sp>
      <p:sp>
        <p:nvSpPr>
          <p:cNvPr id="64" name="Стрелка вправо 63"/>
          <p:cNvSpPr/>
          <p:nvPr/>
        </p:nvSpPr>
        <p:spPr>
          <a:xfrm>
            <a:off x="3467037" y="6334937"/>
            <a:ext cx="680484" cy="327638"/>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5" name="Объект 2"/>
          <p:cNvSpPr txBox="1">
            <a:spLocks/>
          </p:cNvSpPr>
          <p:nvPr/>
        </p:nvSpPr>
        <p:spPr>
          <a:xfrm>
            <a:off x="149679" y="6322975"/>
            <a:ext cx="3242929" cy="419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ru-RU" sz="2000" dirty="0" smtClean="0">
                <a:solidFill>
                  <a:prstClr val="black"/>
                </a:solidFill>
              </a:rPr>
              <a:t>Минимальный геном</a:t>
            </a:r>
            <a:endParaRPr lang="ru-RU" sz="2000" dirty="0">
              <a:solidFill>
                <a:prstClr val="black"/>
              </a:solidFill>
            </a:endParaRPr>
          </a:p>
        </p:txBody>
      </p:sp>
    </p:spTree>
    <p:extLst>
      <p:ext uri="{BB962C8B-B14F-4D97-AF65-F5344CB8AC3E}">
        <p14:creationId xmlns:p14="http://schemas.microsoft.com/office/powerpoint/2010/main" val="29529420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800" y="-390218"/>
            <a:ext cx="4663210" cy="2156988"/>
          </a:xfrm>
        </p:spPr>
        <p:txBody>
          <a:bodyPr>
            <a:normAutofit/>
          </a:bodyPr>
          <a:lstStyle/>
          <a:p>
            <a:r>
              <a:rPr lang="ru-RU" sz="3600" dirty="0" smtClean="0"/>
              <a:t>Экологические функциональные группы (</a:t>
            </a:r>
            <a:r>
              <a:rPr lang="ru-RU" sz="3600" dirty="0" err="1"/>
              <a:t>э</a:t>
            </a:r>
            <a:r>
              <a:rPr lang="ru-RU" sz="3600" dirty="0" err="1" smtClean="0"/>
              <a:t>когруппы</a:t>
            </a:r>
            <a:r>
              <a:rPr lang="ru-RU" sz="3600" dirty="0" smtClean="0"/>
              <a:t>)</a:t>
            </a:r>
            <a:endParaRPr lang="ru-RU" sz="3600" dirty="0"/>
          </a:p>
        </p:txBody>
      </p:sp>
      <p:sp>
        <p:nvSpPr>
          <p:cNvPr id="3" name="Прямоугольник 2"/>
          <p:cNvSpPr/>
          <p:nvPr/>
        </p:nvSpPr>
        <p:spPr>
          <a:xfrm>
            <a:off x="22088" y="1278883"/>
            <a:ext cx="4708387" cy="5468164"/>
          </a:xfrm>
          <a:prstGeom prst="rect">
            <a:avLst/>
          </a:prstGeom>
        </p:spPr>
        <p:txBody>
          <a:bodyPr wrap="square">
            <a:spAutoFit/>
          </a:bodyPr>
          <a:lstStyle/>
          <a:p>
            <a:pPr marL="285750" indent="-285750">
              <a:spcAft>
                <a:spcPts val="400"/>
              </a:spcAft>
              <a:buFont typeface="Arial" panose="020B0604020202020204" pitchFamily="34" charset="0"/>
              <a:buChar char="•"/>
            </a:pPr>
            <a:r>
              <a:rPr lang="ru-RU" b="1" i="1" dirty="0"/>
              <a:t>минимальный геном</a:t>
            </a:r>
            <a:r>
              <a:rPr lang="ru-RU" dirty="0"/>
              <a:t> – популяция, способная лишь утилизировать неспецифический субстрат</a:t>
            </a:r>
            <a:r>
              <a:rPr lang="ru-RU" dirty="0" smtClean="0"/>
              <a:t>.</a:t>
            </a:r>
            <a:endParaRPr lang="ru-RU" b="1" i="1" dirty="0" smtClean="0"/>
          </a:p>
          <a:p>
            <a:pPr marL="285750" indent="-285750">
              <a:spcAft>
                <a:spcPts val="400"/>
              </a:spcAft>
              <a:buFont typeface="Arial" panose="020B0604020202020204" pitchFamily="34" charset="0"/>
              <a:buChar char="•"/>
            </a:pPr>
            <a:r>
              <a:rPr lang="ru-RU" b="1" i="1" dirty="0" smtClean="0"/>
              <a:t>продуценты</a:t>
            </a:r>
            <a:r>
              <a:rPr lang="ru-RU" dirty="0" smtClean="0"/>
              <a:t> </a:t>
            </a:r>
            <a:r>
              <a:rPr lang="ru-RU" sz="1600" dirty="0" smtClean="0"/>
              <a:t>– класс организмов, образующих метаболические тупики, которые могут быть использованы другими организмами в качестве источника энергии, структурного элемента, донора или акцептора электронов и т.д.</a:t>
            </a:r>
          </a:p>
          <a:p>
            <a:pPr marL="285750" indent="-285750">
              <a:spcAft>
                <a:spcPts val="400"/>
              </a:spcAft>
              <a:buFont typeface="Arial" panose="020B0604020202020204" pitchFamily="34" charset="0"/>
              <a:buChar char="•"/>
            </a:pPr>
            <a:r>
              <a:rPr lang="ru-RU" b="1" i="1" dirty="0" err="1" smtClean="0"/>
              <a:t>квазикомменсалы</a:t>
            </a:r>
            <a:r>
              <a:rPr lang="ru-RU" dirty="0" smtClean="0"/>
              <a:t> – </a:t>
            </a:r>
            <a:r>
              <a:rPr lang="ru-RU" sz="1600" dirty="0" smtClean="0"/>
              <a:t>класс организмов, потребляющих чужие продукты</a:t>
            </a:r>
            <a:r>
              <a:rPr lang="en-US" sz="1600" dirty="0" smtClean="0"/>
              <a:t> </a:t>
            </a:r>
            <a:r>
              <a:rPr lang="ru-RU" sz="1600" dirty="0" smtClean="0"/>
              <a:t>(потребление</a:t>
            </a:r>
            <a:r>
              <a:rPr lang="en-US" sz="1600" dirty="0" smtClean="0"/>
              <a:t>&gt;</a:t>
            </a:r>
            <a:r>
              <a:rPr lang="ru-RU" sz="1600" dirty="0" smtClean="0"/>
              <a:t>производство).</a:t>
            </a:r>
            <a:endParaRPr lang="ru-RU" dirty="0" smtClean="0"/>
          </a:p>
          <a:p>
            <a:pPr marL="285750" indent="-285750">
              <a:spcAft>
                <a:spcPts val="400"/>
              </a:spcAft>
              <a:buFont typeface="Arial" panose="020B0604020202020204" pitchFamily="34" charset="0"/>
              <a:buChar char="•"/>
            </a:pPr>
            <a:r>
              <a:rPr lang="ru-RU" b="1" i="1" dirty="0" err="1" smtClean="0"/>
              <a:t>квазимутуалисты</a:t>
            </a:r>
            <a:r>
              <a:rPr lang="ru-RU" dirty="0" smtClean="0"/>
              <a:t> – </a:t>
            </a:r>
            <a:r>
              <a:rPr lang="ru-RU" sz="1600" dirty="0" smtClean="0"/>
              <a:t>класс </a:t>
            </a:r>
            <a:r>
              <a:rPr lang="ru-RU" sz="1600" dirty="0" err="1" smtClean="0"/>
              <a:t>короткогеномных</a:t>
            </a:r>
            <a:r>
              <a:rPr lang="ru-RU" sz="1600" dirty="0" smtClean="0"/>
              <a:t> организмов, потенциально способных вступать в симбиотические трофические кольца.</a:t>
            </a:r>
            <a:r>
              <a:rPr lang="ru-RU" dirty="0" smtClean="0"/>
              <a:t> </a:t>
            </a:r>
          </a:p>
          <a:p>
            <a:pPr marL="285750" indent="-285750">
              <a:spcAft>
                <a:spcPts val="400"/>
              </a:spcAft>
              <a:buFont typeface="Arial" panose="020B0604020202020204" pitchFamily="34" charset="0"/>
              <a:buChar char="•"/>
            </a:pPr>
            <a:r>
              <a:rPr lang="ru-RU" b="1" i="1" dirty="0" err="1" smtClean="0"/>
              <a:t>эдификаторы</a:t>
            </a:r>
            <a:r>
              <a:rPr lang="ru-RU" dirty="0" smtClean="0"/>
              <a:t> – </a:t>
            </a:r>
            <a:r>
              <a:rPr lang="ru-RU" sz="1600" dirty="0" smtClean="0"/>
              <a:t>популяции, обладающие широким спектром метаболических активностей и поэтому способные существенно преобразовывать среду обитания, оказывая через неё влияние на многие другие популяции сообщества.</a:t>
            </a:r>
            <a:endParaRPr lang="ru-RU" dirty="0" smtClean="0"/>
          </a:p>
        </p:txBody>
      </p:sp>
      <p:grpSp>
        <p:nvGrpSpPr>
          <p:cNvPr id="74" name="Группа 73"/>
          <p:cNvGrpSpPr/>
          <p:nvPr/>
        </p:nvGrpSpPr>
        <p:grpSpPr>
          <a:xfrm>
            <a:off x="4370180" y="200013"/>
            <a:ext cx="7626256" cy="6528165"/>
            <a:chOff x="4410521" y="200013"/>
            <a:chExt cx="7626256" cy="6528165"/>
          </a:xfrm>
        </p:grpSpPr>
        <p:sp>
          <p:nvSpPr>
            <p:cNvPr id="5" name="Прямоугольник 4"/>
            <p:cNvSpPr/>
            <p:nvPr/>
          </p:nvSpPr>
          <p:spPr>
            <a:xfrm>
              <a:off x="4990607" y="579823"/>
              <a:ext cx="6127046" cy="6148355"/>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002060"/>
                </a:solidFill>
              </a:endParaRPr>
            </a:p>
          </p:txBody>
        </p:sp>
        <p:cxnSp>
          <p:nvCxnSpPr>
            <p:cNvPr id="63" name="Прямая со стрелкой 62"/>
            <p:cNvCxnSpPr/>
            <p:nvPr/>
          </p:nvCxnSpPr>
          <p:spPr>
            <a:xfrm flipV="1">
              <a:off x="8054130" y="2902224"/>
              <a:ext cx="3063340" cy="3055883"/>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 стрелкой 64"/>
            <p:cNvCxnSpPr/>
            <p:nvPr/>
          </p:nvCxnSpPr>
          <p:spPr>
            <a:xfrm flipH="1" flipV="1">
              <a:off x="5005557" y="2900410"/>
              <a:ext cx="3053528" cy="306275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Прямая со стрелкой 67"/>
            <p:cNvCxnSpPr/>
            <p:nvPr/>
          </p:nvCxnSpPr>
          <p:spPr>
            <a:xfrm>
              <a:off x="4994181" y="3641788"/>
              <a:ext cx="6116863" cy="7919"/>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6" name="Прямая со стрелкой 5"/>
            <p:cNvCxnSpPr>
              <a:endCxn id="5" idx="0"/>
            </p:cNvCxnSpPr>
            <p:nvPr/>
          </p:nvCxnSpPr>
          <p:spPr>
            <a:xfrm flipV="1">
              <a:off x="8054130" y="579823"/>
              <a:ext cx="1" cy="61483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7" name="Прямая со стрелкой 6"/>
            <p:cNvCxnSpPr/>
            <p:nvPr/>
          </p:nvCxnSpPr>
          <p:spPr>
            <a:xfrm>
              <a:off x="4990607" y="5968215"/>
              <a:ext cx="6127046"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8" name="5-конечная звезда 7"/>
            <p:cNvSpPr/>
            <p:nvPr/>
          </p:nvSpPr>
          <p:spPr>
            <a:xfrm rot="10800000">
              <a:off x="7917931" y="1268145"/>
              <a:ext cx="252221" cy="272958"/>
            </a:xfrm>
            <a:prstGeom prst="star5">
              <a:avLst>
                <a:gd name="adj" fmla="val 10875"/>
                <a:gd name="hf" fmla="val 105146"/>
                <a:gd name="vf" fmla="val 11055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9" name="Прямая со стрелкой 8"/>
            <p:cNvCxnSpPr/>
            <p:nvPr/>
          </p:nvCxnSpPr>
          <p:spPr>
            <a:xfrm flipH="1" flipV="1">
              <a:off x="8817399" y="579824"/>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Прямая со стрелкой 9"/>
            <p:cNvCxnSpPr/>
            <p:nvPr/>
          </p:nvCxnSpPr>
          <p:spPr>
            <a:xfrm flipH="1" flipV="1">
              <a:off x="9570760" y="579822"/>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1" name="Прямая со стрелкой 10"/>
            <p:cNvCxnSpPr/>
            <p:nvPr/>
          </p:nvCxnSpPr>
          <p:spPr>
            <a:xfrm flipH="1" flipV="1">
              <a:off x="10344115" y="579822"/>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2" name="Прямая со стрелкой 11"/>
            <p:cNvCxnSpPr/>
            <p:nvPr/>
          </p:nvCxnSpPr>
          <p:spPr>
            <a:xfrm flipH="1" flipV="1">
              <a:off x="7295726" y="579822"/>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3" name="Прямая со стрелкой 12"/>
            <p:cNvCxnSpPr/>
            <p:nvPr/>
          </p:nvCxnSpPr>
          <p:spPr>
            <a:xfrm flipH="1" flipV="1">
              <a:off x="6547409" y="579822"/>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Прямая со стрелкой 13"/>
            <p:cNvCxnSpPr/>
            <p:nvPr/>
          </p:nvCxnSpPr>
          <p:spPr>
            <a:xfrm flipH="1" flipV="1">
              <a:off x="5769009" y="579822"/>
              <a:ext cx="10088" cy="6148352"/>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5" name="Прямая со стрелкой 14"/>
            <p:cNvCxnSpPr/>
            <p:nvPr/>
          </p:nvCxnSpPr>
          <p:spPr>
            <a:xfrm flipV="1">
              <a:off x="4990607" y="4443418"/>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6" name="Прямая со стрелкой 15"/>
            <p:cNvCxnSpPr/>
            <p:nvPr/>
          </p:nvCxnSpPr>
          <p:spPr>
            <a:xfrm flipV="1">
              <a:off x="4990607" y="5200763"/>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Прямая со стрелкой 16"/>
            <p:cNvCxnSpPr/>
            <p:nvPr/>
          </p:nvCxnSpPr>
          <p:spPr>
            <a:xfrm flipV="1">
              <a:off x="4990607" y="5958107"/>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8" name="Прямая со стрелкой 17"/>
            <p:cNvCxnSpPr/>
            <p:nvPr/>
          </p:nvCxnSpPr>
          <p:spPr>
            <a:xfrm flipV="1">
              <a:off x="4990607" y="2892116"/>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9" name="Прямая со стрелкой 18"/>
            <p:cNvCxnSpPr/>
            <p:nvPr/>
          </p:nvCxnSpPr>
          <p:spPr>
            <a:xfrm flipV="1">
              <a:off x="4990607" y="2143316"/>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Прямая со стрелкой 19"/>
            <p:cNvCxnSpPr/>
            <p:nvPr/>
          </p:nvCxnSpPr>
          <p:spPr>
            <a:xfrm flipV="1">
              <a:off x="4990607" y="1378300"/>
              <a:ext cx="6126863" cy="10108"/>
            </a:xfrm>
            <a:prstGeom prst="straightConnector1">
              <a:avLst/>
            </a:prstGeom>
            <a:ln w="12700">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21" name="5-конечная звезда 20"/>
            <p:cNvSpPr/>
            <p:nvPr/>
          </p:nvSpPr>
          <p:spPr>
            <a:xfrm rot="10800000">
              <a:off x="7917930" y="2782833"/>
              <a:ext cx="252221" cy="272958"/>
            </a:xfrm>
            <a:prstGeom prst="star5">
              <a:avLst>
                <a:gd name="adj" fmla="val 10875"/>
                <a:gd name="hf" fmla="val 105146"/>
                <a:gd name="vf" fmla="val 11055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5-конечная звезда 21"/>
            <p:cNvSpPr/>
            <p:nvPr/>
          </p:nvSpPr>
          <p:spPr>
            <a:xfrm rot="10800000">
              <a:off x="8686335" y="2006836"/>
              <a:ext cx="252221" cy="272958"/>
            </a:xfrm>
            <a:prstGeom prst="star5">
              <a:avLst>
                <a:gd name="adj" fmla="val 10875"/>
                <a:gd name="hf" fmla="val 105146"/>
                <a:gd name="vf" fmla="val 11055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5-конечная звезда 22"/>
            <p:cNvSpPr/>
            <p:nvPr/>
          </p:nvSpPr>
          <p:spPr>
            <a:xfrm rot="10800000">
              <a:off x="7164568" y="2006836"/>
              <a:ext cx="252221" cy="272958"/>
            </a:xfrm>
            <a:prstGeom prst="star5">
              <a:avLst>
                <a:gd name="adj" fmla="val 10875"/>
                <a:gd name="hf" fmla="val 105146"/>
                <a:gd name="vf" fmla="val 110557"/>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5-конечная звезда 23"/>
            <p:cNvSpPr/>
            <p:nvPr/>
          </p:nvSpPr>
          <p:spPr>
            <a:xfrm rot="10800000">
              <a:off x="7917929" y="4304322"/>
              <a:ext cx="252221" cy="272958"/>
            </a:xfrm>
            <a:prstGeom prst="star5">
              <a:avLst>
                <a:gd name="adj" fmla="val 10875"/>
                <a:gd name="hf" fmla="val 105146"/>
                <a:gd name="vf" fmla="val 110557"/>
              </a:avLst>
            </a:prstGeom>
            <a:solidFill>
              <a:srgbClr val="57D3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5-конечная звезда 24"/>
            <p:cNvSpPr/>
            <p:nvPr/>
          </p:nvSpPr>
          <p:spPr>
            <a:xfrm rot="10800000">
              <a:off x="7162828" y="3558139"/>
              <a:ext cx="252221" cy="272958"/>
            </a:xfrm>
            <a:prstGeom prst="star5">
              <a:avLst>
                <a:gd name="adj" fmla="val 10875"/>
                <a:gd name="hf" fmla="val 105146"/>
                <a:gd name="vf" fmla="val 110557"/>
              </a:avLst>
            </a:prstGeom>
            <a:solidFill>
              <a:srgbClr val="57D3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5-конечная звезда 25"/>
            <p:cNvSpPr/>
            <p:nvPr/>
          </p:nvSpPr>
          <p:spPr>
            <a:xfrm rot="10800000">
              <a:off x="8686335" y="3563888"/>
              <a:ext cx="252221" cy="272958"/>
            </a:xfrm>
            <a:prstGeom prst="star5">
              <a:avLst>
                <a:gd name="adj" fmla="val 10875"/>
                <a:gd name="hf" fmla="val 105146"/>
                <a:gd name="vf" fmla="val 110557"/>
              </a:avLst>
            </a:prstGeom>
            <a:solidFill>
              <a:srgbClr val="57D3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5-конечная звезда 26"/>
            <p:cNvSpPr/>
            <p:nvPr/>
          </p:nvSpPr>
          <p:spPr>
            <a:xfrm rot="10800000">
              <a:off x="7161405" y="5060099"/>
              <a:ext cx="252221" cy="272958"/>
            </a:xfrm>
            <a:prstGeom prst="star5">
              <a:avLst>
                <a:gd name="adj" fmla="val 10875"/>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5-конечная звезда 27"/>
            <p:cNvSpPr/>
            <p:nvPr/>
          </p:nvSpPr>
          <p:spPr>
            <a:xfrm rot="10800000">
              <a:off x="6431386" y="4304321"/>
              <a:ext cx="252221" cy="272958"/>
            </a:xfrm>
            <a:prstGeom prst="star5">
              <a:avLst>
                <a:gd name="adj" fmla="val 10875"/>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5-конечная звезда 28"/>
            <p:cNvSpPr/>
            <p:nvPr/>
          </p:nvSpPr>
          <p:spPr>
            <a:xfrm rot="10800000">
              <a:off x="5657847" y="3558140"/>
              <a:ext cx="252221" cy="272958"/>
            </a:xfrm>
            <a:prstGeom prst="star5">
              <a:avLst>
                <a:gd name="adj" fmla="val 10875"/>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5-конечная звезда 29"/>
            <p:cNvSpPr/>
            <p:nvPr/>
          </p:nvSpPr>
          <p:spPr>
            <a:xfrm rot="10800000">
              <a:off x="6426343" y="2782834"/>
              <a:ext cx="252221" cy="272958"/>
            </a:xfrm>
            <a:prstGeom prst="star5">
              <a:avLst>
                <a:gd name="adj" fmla="val 10875"/>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5-конечная звезда 30"/>
            <p:cNvSpPr/>
            <p:nvPr/>
          </p:nvSpPr>
          <p:spPr>
            <a:xfrm rot="10800000">
              <a:off x="8716508" y="5060099"/>
              <a:ext cx="252221" cy="272958"/>
            </a:xfrm>
            <a:prstGeom prst="star5">
              <a:avLst>
                <a:gd name="adj" fmla="val 10875"/>
                <a:gd name="hf" fmla="val 105146"/>
                <a:gd name="vf" fmla="val 11055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5-конечная звезда 31"/>
            <p:cNvSpPr/>
            <p:nvPr/>
          </p:nvSpPr>
          <p:spPr>
            <a:xfrm rot="10800000">
              <a:off x="9444649" y="4317050"/>
              <a:ext cx="252221" cy="272958"/>
            </a:xfrm>
            <a:prstGeom prst="star5">
              <a:avLst>
                <a:gd name="adj" fmla="val 10875"/>
                <a:gd name="hf" fmla="val 105146"/>
                <a:gd name="vf" fmla="val 11055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5-конечная звезда 32"/>
            <p:cNvSpPr/>
            <p:nvPr/>
          </p:nvSpPr>
          <p:spPr>
            <a:xfrm rot="10800000">
              <a:off x="10228092" y="3558140"/>
              <a:ext cx="252221" cy="272958"/>
            </a:xfrm>
            <a:prstGeom prst="star5">
              <a:avLst>
                <a:gd name="adj" fmla="val 10875"/>
                <a:gd name="hf" fmla="val 105146"/>
                <a:gd name="vf" fmla="val 11055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5-конечная звезда 33"/>
            <p:cNvSpPr/>
            <p:nvPr/>
          </p:nvSpPr>
          <p:spPr>
            <a:xfrm rot="10800000">
              <a:off x="9444648" y="2784054"/>
              <a:ext cx="252221" cy="272958"/>
            </a:xfrm>
            <a:prstGeom prst="star5">
              <a:avLst>
                <a:gd name="adj" fmla="val 10875"/>
                <a:gd name="hf" fmla="val 105146"/>
                <a:gd name="vf" fmla="val 110557"/>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Прямоугольник 34"/>
            <p:cNvSpPr/>
            <p:nvPr/>
          </p:nvSpPr>
          <p:spPr>
            <a:xfrm rot="2642524">
              <a:off x="7269234" y="1395973"/>
              <a:ext cx="1504403" cy="1467879"/>
            </a:xfrm>
            <a:prstGeom prst="rect">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smtClean="0">
                  <a:solidFill>
                    <a:srgbClr val="002060"/>
                  </a:solidFill>
                </a:rPr>
                <a:t>эдификаторы</a:t>
              </a:r>
              <a:endParaRPr lang="ru-RU" dirty="0" smtClean="0">
                <a:solidFill>
                  <a:srgbClr val="002060"/>
                </a:solidFill>
              </a:endParaRPr>
            </a:p>
          </p:txBody>
        </p:sp>
        <p:sp>
          <p:nvSpPr>
            <p:cNvPr id="36" name="Прямоугольник 35"/>
            <p:cNvSpPr/>
            <p:nvPr/>
          </p:nvSpPr>
          <p:spPr>
            <a:xfrm>
              <a:off x="5443351" y="200013"/>
              <a:ext cx="5261248" cy="369332"/>
            </a:xfrm>
            <a:prstGeom prst="rect">
              <a:avLst/>
            </a:prstGeom>
          </p:spPr>
          <p:txBody>
            <a:bodyPr wrap="none">
              <a:spAutoFit/>
            </a:bodyPr>
            <a:lstStyle/>
            <a:p>
              <a:pPr algn="ctr"/>
              <a:r>
                <a:rPr lang="ru-RU" dirty="0" smtClean="0"/>
                <a:t>Количество специфических метаболических систем</a:t>
              </a:r>
              <a:endParaRPr lang="ru-RU" dirty="0"/>
            </a:p>
          </p:txBody>
        </p:sp>
        <p:sp>
          <p:nvSpPr>
            <p:cNvPr id="37" name="Прямоугольник 36"/>
            <p:cNvSpPr/>
            <p:nvPr/>
          </p:nvSpPr>
          <p:spPr>
            <a:xfrm>
              <a:off x="11235594" y="5772216"/>
              <a:ext cx="768160" cy="369332"/>
            </a:xfrm>
            <a:prstGeom prst="rect">
              <a:avLst/>
            </a:prstGeom>
          </p:spPr>
          <p:txBody>
            <a:bodyPr wrap="none">
              <a:spAutoFit/>
            </a:bodyPr>
            <a:lstStyle/>
            <a:p>
              <a:pPr algn="ctr"/>
              <a:r>
                <a:rPr lang="ru-RU" dirty="0" smtClean="0"/>
                <a:t>Уклон</a:t>
              </a:r>
              <a:endParaRPr lang="ru-RU" dirty="0"/>
            </a:p>
          </p:txBody>
        </p:sp>
        <p:sp>
          <p:nvSpPr>
            <p:cNvPr id="38" name="Прямоугольник 37"/>
            <p:cNvSpPr/>
            <p:nvPr/>
          </p:nvSpPr>
          <p:spPr>
            <a:xfrm>
              <a:off x="7793286" y="5922475"/>
              <a:ext cx="319545" cy="391998"/>
            </a:xfrm>
            <a:prstGeom prst="rect">
              <a:avLst/>
            </a:prstGeom>
          </p:spPr>
          <p:txBody>
            <a:bodyPr wrap="none">
              <a:spAutoFit/>
            </a:bodyPr>
            <a:lstStyle/>
            <a:p>
              <a:r>
                <a:rPr lang="ru-RU" smtClean="0"/>
                <a:t>0</a:t>
              </a:r>
              <a:endParaRPr lang="ru-RU" dirty="0"/>
            </a:p>
          </p:txBody>
        </p:sp>
        <p:sp>
          <p:nvSpPr>
            <p:cNvPr id="39" name="Прямоугольник 38"/>
            <p:cNvSpPr/>
            <p:nvPr/>
          </p:nvSpPr>
          <p:spPr>
            <a:xfrm>
              <a:off x="8745035" y="5939631"/>
              <a:ext cx="319545" cy="391998"/>
            </a:xfrm>
            <a:prstGeom prst="rect">
              <a:avLst/>
            </a:prstGeom>
          </p:spPr>
          <p:txBody>
            <a:bodyPr wrap="none">
              <a:spAutoFit/>
            </a:bodyPr>
            <a:lstStyle/>
            <a:p>
              <a:r>
                <a:rPr lang="en-US" dirty="0"/>
                <a:t>1</a:t>
              </a:r>
              <a:endParaRPr lang="ru-RU" dirty="0"/>
            </a:p>
          </p:txBody>
        </p:sp>
        <p:sp>
          <p:nvSpPr>
            <p:cNvPr id="40" name="Прямоугольник 39"/>
            <p:cNvSpPr/>
            <p:nvPr/>
          </p:nvSpPr>
          <p:spPr>
            <a:xfrm>
              <a:off x="4751590" y="5010933"/>
              <a:ext cx="319545" cy="391998"/>
            </a:xfrm>
            <a:prstGeom prst="rect">
              <a:avLst/>
            </a:prstGeom>
          </p:spPr>
          <p:txBody>
            <a:bodyPr wrap="none">
              <a:spAutoFit/>
            </a:bodyPr>
            <a:lstStyle/>
            <a:p>
              <a:r>
                <a:rPr lang="en-US" dirty="0"/>
                <a:t>1</a:t>
              </a:r>
              <a:endParaRPr lang="ru-RU" dirty="0"/>
            </a:p>
          </p:txBody>
        </p:sp>
        <p:sp>
          <p:nvSpPr>
            <p:cNvPr id="41" name="Прямоугольник 40"/>
            <p:cNvSpPr/>
            <p:nvPr/>
          </p:nvSpPr>
          <p:spPr>
            <a:xfrm>
              <a:off x="7012634" y="5903204"/>
              <a:ext cx="394252" cy="391998"/>
            </a:xfrm>
            <a:prstGeom prst="rect">
              <a:avLst/>
            </a:prstGeom>
          </p:spPr>
          <p:txBody>
            <a:bodyPr wrap="none">
              <a:spAutoFit/>
            </a:bodyPr>
            <a:lstStyle/>
            <a:p>
              <a:r>
                <a:rPr lang="en-US" dirty="0" smtClean="0"/>
                <a:t>-1</a:t>
              </a:r>
              <a:endParaRPr lang="ru-RU" dirty="0"/>
            </a:p>
          </p:txBody>
        </p:sp>
        <p:sp>
          <p:nvSpPr>
            <p:cNvPr id="42" name="Прямоугольник 41"/>
            <p:cNvSpPr/>
            <p:nvPr/>
          </p:nvSpPr>
          <p:spPr>
            <a:xfrm>
              <a:off x="4754984" y="4263698"/>
              <a:ext cx="319545" cy="391998"/>
            </a:xfrm>
            <a:prstGeom prst="rect">
              <a:avLst/>
            </a:prstGeom>
          </p:spPr>
          <p:txBody>
            <a:bodyPr wrap="none">
              <a:spAutoFit/>
            </a:bodyPr>
            <a:lstStyle/>
            <a:p>
              <a:r>
                <a:rPr lang="en-US" dirty="0"/>
                <a:t>2</a:t>
              </a:r>
              <a:endParaRPr lang="ru-RU" dirty="0"/>
            </a:p>
          </p:txBody>
        </p:sp>
        <p:sp>
          <p:nvSpPr>
            <p:cNvPr id="43" name="Прямоугольник 42"/>
            <p:cNvSpPr/>
            <p:nvPr/>
          </p:nvSpPr>
          <p:spPr>
            <a:xfrm>
              <a:off x="9535355" y="5903204"/>
              <a:ext cx="319545" cy="391998"/>
            </a:xfrm>
            <a:prstGeom prst="rect">
              <a:avLst/>
            </a:prstGeom>
          </p:spPr>
          <p:txBody>
            <a:bodyPr wrap="none">
              <a:spAutoFit/>
            </a:bodyPr>
            <a:lstStyle/>
            <a:p>
              <a:r>
                <a:rPr lang="en-US" dirty="0"/>
                <a:t>2</a:t>
              </a:r>
              <a:endParaRPr lang="ru-RU" dirty="0"/>
            </a:p>
          </p:txBody>
        </p:sp>
        <p:sp>
          <p:nvSpPr>
            <p:cNvPr id="44" name="Прямоугольник 43"/>
            <p:cNvSpPr/>
            <p:nvPr/>
          </p:nvSpPr>
          <p:spPr>
            <a:xfrm>
              <a:off x="6236749" y="5906797"/>
              <a:ext cx="394252" cy="391998"/>
            </a:xfrm>
            <a:prstGeom prst="rect">
              <a:avLst/>
            </a:prstGeom>
          </p:spPr>
          <p:txBody>
            <a:bodyPr wrap="none">
              <a:spAutoFit/>
            </a:bodyPr>
            <a:lstStyle/>
            <a:p>
              <a:r>
                <a:rPr lang="en-US" dirty="0" smtClean="0"/>
                <a:t>-2</a:t>
              </a:r>
              <a:endParaRPr lang="ru-RU" dirty="0"/>
            </a:p>
          </p:txBody>
        </p:sp>
        <p:sp>
          <p:nvSpPr>
            <p:cNvPr id="45" name="Прямоугольник 44"/>
            <p:cNvSpPr/>
            <p:nvPr/>
          </p:nvSpPr>
          <p:spPr>
            <a:xfrm>
              <a:off x="4759845" y="3456943"/>
              <a:ext cx="319545" cy="391998"/>
            </a:xfrm>
            <a:prstGeom prst="rect">
              <a:avLst/>
            </a:prstGeom>
          </p:spPr>
          <p:txBody>
            <a:bodyPr wrap="none">
              <a:spAutoFit/>
            </a:bodyPr>
            <a:lstStyle/>
            <a:p>
              <a:r>
                <a:rPr lang="en-US" dirty="0" smtClean="0"/>
                <a:t>3</a:t>
              </a:r>
              <a:endParaRPr lang="ru-RU" dirty="0"/>
            </a:p>
          </p:txBody>
        </p:sp>
        <p:sp>
          <p:nvSpPr>
            <p:cNvPr id="46" name="Прямоугольник 45"/>
            <p:cNvSpPr/>
            <p:nvPr/>
          </p:nvSpPr>
          <p:spPr>
            <a:xfrm>
              <a:off x="10310636" y="5921432"/>
              <a:ext cx="319545" cy="391998"/>
            </a:xfrm>
            <a:prstGeom prst="rect">
              <a:avLst/>
            </a:prstGeom>
          </p:spPr>
          <p:txBody>
            <a:bodyPr wrap="none">
              <a:spAutoFit/>
            </a:bodyPr>
            <a:lstStyle/>
            <a:p>
              <a:r>
                <a:rPr lang="en-US" dirty="0" smtClean="0"/>
                <a:t>3</a:t>
              </a:r>
              <a:endParaRPr lang="ru-RU" dirty="0"/>
            </a:p>
          </p:txBody>
        </p:sp>
        <p:sp>
          <p:nvSpPr>
            <p:cNvPr id="47" name="Прямоугольник 46"/>
            <p:cNvSpPr/>
            <p:nvPr/>
          </p:nvSpPr>
          <p:spPr>
            <a:xfrm>
              <a:off x="5460014" y="5921432"/>
              <a:ext cx="394252" cy="391998"/>
            </a:xfrm>
            <a:prstGeom prst="rect">
              <a:avLst/>
            </a:prstGeom>
          </p:spPr>
          <p:txBody>
            <a:bodyPr wrap="none">
              <a:spAutoFit/>
            </a:bodyPr>
            <a:lstStyle/>
            <a:p>
              <a:r>
                <a:rPr lang="en-US" dirty="0" smtClean="0"/>
                <a:t>-3</a:t>
              </a:r>
              <a:endParaRPr lang="ru-RU" dirty="0"/>
            </a:p>
          </p:txBody>
        </p:sp>
        <p:sp>
          <p:nvSpPr>
            <p:cNvPr id="48" name="Прямоугольник 47"/>
            <p:cNvSpPr/>
            <p:nvPr/>
          </p:nvSpPr>
          <p:spPr>
            <a:xfrm>
              <a:off x="4756321" y="2696117"/>
              <a:ext cx="319545" cy="391998"/>
            </a:xfrm>
            <a:prstGeom prst="rect">
              <a:avLst/>
            </a:prstGeom>
          </p:spPr>
          <p:txBody>
            <a:bodyPr wrap="none">
              <a:spAutoFit/>
            </a:bodyPr>
            <a:lstStyle/>
            <a:p>
              <a:r>
                <a:rPr lang="en-US" dirty="0" smtClean="0"/>
                <a:t>4</a:t>
              </a:r>
              <a:endParaRPr lang="ru-RU" dirty="0"/>
            </a:p>
          </p:txBody>
        </p:sp>
        <p:sp>
          <p:nvSpPr>
            <p:cNvPr id="49" name="Прямоугольник 48"/>
            <p:cNvSpPr/>
            <p:nvPr/>
          </p:nvSpPr>
          <p:spPr>
            <a:xfrm>
              <a:off x="4756321" y="1953236"/>
              <a:ext cx="319545" cy="391998"/>
            </a:xfrm>
            <a:prstGeom prst="rect">
              <a:avLst/>
            </a:prstGeom>
          </p:spPr>
          <p:txBody>
            <a:bodyPr wrap="none">
              <a:spAutoFit/>
            </a:bodyPr>
            <a:lstStyle/>
            <a:p>
              <a:r>
                <a:rPr lang="en-US" dirty="0" smtClean="0"/>
                <a:t>5</a:t>
              </a:r>
              <a:endParaRPr lang="ru-RU" dirty="0"/>
            </a:p>
          </p:txBody>
        </p:sp>
        <p:sp>
          <p:nvSpPr>
            <p:cNvPr id="50" name="Прямоугольник 49"/>
            <p:cNvSpPr/>
            <p:nvPr/>
          </p:nvSpPr>
          <p:spPr>
            <a:xfrm>
              <a:off x="4746183" y="1214982"/>
              <a:ext cx="319545" cy="391998"/>
            </a:xfrm>
            <a:prstGeom prst="rect">
              <a:avLst/>
            </a:prstGeom>
          </p:spPr>
          <p:txBody>
            <a:bodyPr wrap="none">
              <a:spAutoFit/>
            </a:bodyPr>
            <a:lstStyle/>
            <a:p>
              <a:r>
                <a:rPr lang="en-US" dirty="0" smtClean="0"/>
                <a:t>6</a:t>
              </a:r>
              <a:endParaRPr lang="ru-RU" dirty="0"/>
            </a:p>
          </p:txBody>
        </p:sp>
        <p:sp>
          <p:nvSpPr>
            <p:cNvPr id="51" name="Овал 50"/>
            <p:cNvSpPr/>
            <p:nvPr/>
          </p:nvSpPr>
          <p:spPr>
            <a:xfrm>
              <a:off x="6994268" y="3251791"/>
              <a:ext cx="2116371" cy="1377517"/>
            </a:xfrm>
            <a:prstGeom prst="ellipse">
              <a:avLst/>
            </a:prstGeom>
            <a:noFill/>
            <a:ln w="57150">
              <a:solidFill>
                <a:srgbClr val="57D3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Прямоугольник 51"/>
            <p:cNvSpPr/>
            <p:nvPr/>
          </p:nvSpPr>
          <p:spPr>
            <a:xfrm>
              <a:off x="7151312" y="3841746"/>
              <a:ext cx="1882503" cy="369332"/>
            </a:xfrm>
            <a:prstGeom prst="rect">
              <a:avLst/>
            </a:prstGeom>
          </p:spPr>
          <p:txBody>
            <a:bodyPr wrap="none">
              <a:spAutoFit/>
            </a:bodyPr>
            <a:lstStyle/>
            <a:p>
              <a:pPr algn="ctr"/>
              <a:r>
                <a:rPr lang="ru-RU" dirty="0" err="1" smtClean="0">
                  <a:solidFill>
                    <a:srgbClr val="26A4AA"/>
                  </a:solidFill>
                </a:rPr>
                <a:t>квазимутуалисты</a:t>
              </a:r>
              <a:endParaRPr lang="ru-RU" dirty="0">
                <a:solidFill>
                  <a:srgbClr val="26A4AA"/>
                </a:solidFill>
              </a:endParaRPr>
            </a:p>
          </p:txBody>
        </p:sp>
        <p:sp>
          <p:nvSpPr>
            <p:cNvPr id="53" name="Полилиния 52"/>
            <p:cNvSpPr/>
            <p:nvPr/>
          </p:nvSpPr>
          <p:spPr>
            <a:xfrm>
              <a:off x="8555088" y="2461945"/>
              <a:ext cx="2300256" cy="3093524"/>
            </a:xfrm>
            <a:custGeom>
              <a:avLst/>
              <a:gdLst>
                <a:gd name="connsiteX0" fmla="*/ 266700 w 2171700"/>
                <a:gd name="connsiteY0" fmla="*/ 2914650 h 2914650"/>
                <a:gd name="connsiteX1" fmla="*/ 2171700 w 2171700"/>
                <a:gd name="connsiteY1" fmla="*/ 1114425 h 2914650"/>
                <a:gd name="connsiteX2" fmla="*/ 800100 w 2171700"/>
                <a:gd name="connsiteY2" fmla="*/ 0 h 2914650"/>
                <a:gd name="connsiteX3" fmla="*/ 581025 w 2171700"/>
                <a:gd name="connsiteY3" fmla="*/ 819150 h 2914650"/>
                <a:gd name="connsiteX4" fmla="*/ 809625 w 2171700"/>
                <a:gd name="connsiteY4" fmla="*/ 1466850 h 2914650"/>
                <a:gd name="connsiteX5" fmla="*/ 0 w 2171700"/>
                <a:gd name="connsiteY5" fmla="*/ 2524125 h 2914650"/>
                <a:gd name="connsiteX6" fmla="*/ 266700 w 2171700"/>
                <a:gd name="connsiteY6" fmla="*/ 291465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914650">
                  <a:moveTo>
                    <a:pt x="266700" y="2914650"/>
                  </a:moveTo>
                  <a:lnTo>
                    <a:pt x="2171700" y="1114425"/>
                  </a:lnTo>
                  <a:lnTo>
                    <a:pt x="800100" y="0"/>
                  </a:lnTo>
                  <a:lnTo>
                    <a:pt x="581025" y="819150"/>
                  </a:lnTo>
                  <a:lnTo>
                    <a:pt x="809625" y="1466850"/>
                  </a:lnTo>
                  <a:lnTo>
                    <a:pt x="0" y="2524125"/>
                  </a:lnTo>
                  <a:lnTo>
                    <a:pt x="266700" y="2914650"/>
                  </a:lnTo>
                  <a:close/>
                </a:path>
              </a:pathLst>
            </a:cu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олилиния 53"/>
            <p:cNvSpPr/>
            <p:nvPr/>
          </p:nvSpPr>
          <p:spPr>
            <a:xfrm flipH="1">
              <a:off x="5276211" y="2461945"/>
              <a:ext cx="2300256" cy="3093524"/>
            </a:xfrm>
            <a:custGeom>
              <a:avLst/>
              <a:gdLst>
                <a:gd name="connsiteX0" fmla="*/ 266700 w 2171700"/>
                <a:gd name="connsiteY0" fmla="*/ 2914650 h 2914650"/>
                <a:gd name="connsiteX1" fmla="*/ 2171700 w 2171700"/>
                <a:gd name="connsiteY1" fmla="*/ 1114425 h 2914650"/>
                <a:gd name="connsiteX2" fmla="*/ 800100 w 2171700"/>
                <a:gd name="connsiteY2" fmla="*/ 0 h 2914650"/>
                <a:gd name="connsiteX3" fmla="*/ 581025 w 2171700"/>
                <a:gd name="connsiteY3" fmla="*/ 819150 h 2914650"/>
                <a:gd name="connsiteX4" fmla="*/ 809625 w 2171700"/>
                <a:gd name="connsiteY4" fmla="*/ 1466850 h 2914650"/>
                <a:gd name="connsiteX5" fmla="*/ 0 w 2171700"/>
                <a:gd name="connsiteY5" fmla="*/ 2524125 h 2914650"/>
                <a:gd name="connsiteX6" fmla="*/ 266700 w 2171700"/>
                <a:gd name="connsiteY6" fmla="*/ 2914650 h 2914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1700" h="2914650">
                  <a:moveTo>
                    <a:pt x="266700" y="2914650"/>
                  </a:moveTo>
                  <a:lnTo>
                    <a:pt x="2171700" y="1114425"/>
                  </a:lnTo>
                  <a:lnTo>
                    <a:pt x="800100" y="0"/>
                  </a:lnTo>
                  <a:lnTo>
                    <a:pt x="581025" y="819150"/>
                  </a:lnTo>
                  <a:lnTo>
                    <a:pt x="809625" y="1466850"/>
                  </a:lnTo>
                  <a:lnTo>
                    <a:pt x="0" y="2524125"/>
                  </a:lnTo>
                  <a:lnTo>
                    <a:pt x="266700" y="2914650"/>
                  </a:ln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54"/>
            <p:cNvSpPr/>
            <p:nvPr/>
          </p:nvSpPr>
          <p:spPr>
            <a:xfrm>
              <a:off x="4434557" y="4655696"/>
              <a:ext cx="1991186" cy="369332"/>
            </a:xfrm>
            <a:prstGeom prst="rect">
              <a:avLst/>
            </a:prstGeom>
          </p:spPr>
          <p:txBody>
            <a:bodyPr wrap="none">
              <a:spAutoFit/>
            </a:bodyPr>
            <a:lstStyle/>
            <a:p>
              <a:pPr algn="ctr"/>
              <a:r>
                <a:rPr lang="ru-RU" dirty="0" err="1" smtClean="0">
                  <a:solidFill>
                    <a:srgbClr val="FF0000"/>
                  </a:solidFill>
                </a:rPr>
                <a:t>квазикомменсалы</a:t>
              </a:r>
              <a:endParaRPr lang="ru-RU" dirty="0">
                <a:solidFill>
                  <a:srgbClr val="FF0000"/>
                </a:solidFill>
              </a:endParaRPr>
            </a:p>
          </p:txBody>
        </p:sp>
        <p:sp>
          <p:nvSpPr>
            <p:cNvPr id="56" name="Прямоугольник 55"/>
            <p:cNvSpPr/>
            <p:nvPr/>
          </p:nvSpPr>
          <p:spPr>
            <a:xfrm>
              <a:off x="9687707" y="4649526"/>
              <a:ext cx="1378070" cy="369332"/>
            </a:xfrm>
            <a:prstGeom prst="rect">
              <a:avLst/>
            </a:prstGeom>
          </p:spPr>
          <p:txBody>
            <a:bodyPr wrap="none">
              <a:spAutoFit/>
            </a:bodyPr>
            <a:lstStyle/>
            <a:p>
              <a:pPr algn="ctr"/>
              <a:r>
                <a:rPr lang="ru-RU" dirty="0" smtClean="0">
                  <a:solidFill>
                    <a:schemeClr val="accent6">
                      <a:lumMod val="50000"/>
                    </a:schemeClr>
                  </a:solidFill>
                </a:rPr>
                <a:t>продуценты</a:t>
              </a:r>
              <a:endParaRPr lang="ru-RU" dirty="0">
                <a:solidFill>
                  <a:schemeClr val="accent6">
                    <a:lumMod val="50000"/>
                  </a:schemeClr>
                </a:solidFill>
              </a:endParaRPr>
            </a:p>
          </p:txBody>
        </p:sp>
        <p:sp>
          <p:nvSpPr>
            <p:cNvPr id="57" name="5-конечная звезда 56"/>
            <p:cNvSpPr/>
            <p:nvPr/>
          </p:nvSpPr>
          <p:spPr>
            <a:xfrm rot="10800000">
              <a:off x="7928205" y="5828425"/>
              <a:ext cx="252221" cy="272958"/>
            </a:xfrm>
            <a:prstGeom prst="star5">
              <a:avLst>
                <a:gd name="adj" fmla="val 10875"/>
                <a:gd name="hf" fmla="val 105146"/>
                <a:gd name="vf" fmla="val 11055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Прямоугольник 57"/>
            <p:cNvSpPr/>
            <p:nvPr/>
          </p:nvSpPr>
          <p:spPr>
            <a:xfrm>
              <a:off x="6516929" y="6231066"/>
              <a:ext cx="2254976" cy="369332"/>
            </a:xfrm>
            <a:prstGeom prst="rect">
              <a:avLst/>
            </a:prstGeom>
          </p:spPr>
          <p:txBody>
            <a:bodyPr wrap="none">
              <a:spAutoFit/>
            </a:bodyPr>
            <a:lstStyle/>
            <a:p>
              <a:pPr algn="ctr"/>
              <a:r>
                <a:rPr lang="ru-RU" dirty="0" smtClean="0">
                  <a:solidFill>
                    <a:srgbClr val="7030A0"/>
                  </a:solidFill>
                </a:rPr>
                <a:t>минимальный геном</a:t>
              </a:r>
              <a:endParaRPr lang="ru-RU" dirty="0">
                <a:solidFill>
                  <a:srgbClr val="7030A0"/>
                </a:solidFill>
              </a:endParaRPr>
            </a:p>
          </p:txBody>
        </p:sp>
        <p:sp>
          <p:nvSpPr>
            <p:cNvPr id="59" name="Овал 58"/>
            <p:cNvSpPr/>
            <p:nvPr/>
          </p:nvSpPr>
          <p:spPr>
            <a:xfrm>
              <a:off x="7729049" y="5611951"/>
              <a:ext cx="645686" cy="647012"/>
            </a:xfrm>
            <a:prstGeom prst="ellipse">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TextBox 63"/>
            <p:cNvSpPr txBox="1"/>
            <p:nvPr/>
          </p:nvSpPr>
          <p:spPr>
            <a:xfrm>
              <a:off x="10045078" y="2564412"/>
              <a:ext cx="1991699" cy="369332"/>
            </a:xfrm>
            <a:prstGeom prst="rect">
              <a:avLst/>
            </a:prstGeom>
            <a:noFill/>
          </p:spPr>
          <p:txBody>
            <a:bodyPr wrap="none" rtlCol="0">
              <a:spAutoFit/>
            </a:bodyPr>
            <a:lstStyle/>
            <a:p>
              <a:r>
                <a:rPr lang="ru-RU" dirty="0" smtClean="0">
                  <a:solidFill>
                    <a:schemeClr val="accent6"/>
                  </a:solidFill>
                </a:rPr>
                <a:t>Линия альтруизма</a:t>
              </a:r>
              <a:endParaRPr lang="ru-RU" dirty="0">
                <a:solidFill>
                  <a:schemeClr val="accent6"/>
                </a:solidFill>
              </a:endParaRPr>
            </a:p>
          </p:txBody>
        </p:sp>
        <p:sp>
          <p:nvSpPr>
            <p:cNvPr id="72" name="TextBox 71"/>
            <p:cNvSpPr txBox="1"/>
            <p:nvPr/>
          </p:nvSpPr>
          <p:spPr>
            <a:xfrm>
              <a:off x="4410521" y="2487320"/>
              <a:ext cx="1704954" cy="369332"/>
            </a:xfrm>
            <a:prstGeom prst="rect">
              <a:avLst/>
            </a:prstGeom>
            <a:noFill/>
          </p:spPr>
          <p:txBody>
            <a:bodyPr wrap="none" rtlCol="0">
              <a:spAutoFit/>
            </a:bodyPr>
            <a:lstStyle/>
            <a:p>
              <a:r>
                <a:rPr lang="ru-RU" dirty="0" smtClean="0">
                  <a:solidFill>
                    <a:schemeClr val="accent2"/>
                  </a:solidFill>
                </a:rPr>
                <a:t>Линия эгоизма</a:t>
              </a:r>
              <a:endParaRPr lang="ru-RU" dirty="0">
                <a:solidFill>
                  <a:schemeClr val="accent2"/>
                </a:solidFill>
              </a:endParaRPr>
            </a:p>
          </p:txBody>
        </p:sp>
        <p:sp>
          <p:nvSpPr>
            <p:cNvPr id="73" name="TextBox 72"/>
            <p:cNvSpPr txBox="1"/>
            <p:nvPr/>
          </p:nvSpPr>
          <p:spPr>
            <a:xfrm>
              <a:off x="7324261" y="699027"/>
              <a:ext cx="1654620" cy="369332"/>
            </a:xfrm>
            <a:prstGeom prst="rect">
              <a:avLst/>
            </a:prstGeom>
            <a:noFill/>
          </p:spPr>
          <p:txBody>
            <a:bodyPr wrap="none" rtlCol="0">
              <a:spAutoFit/>
            </a:bodyPr>
            <a:lstStyle/>
            <a:p>
              <a:r>
                <a:rPr lang="ru-RU" dirty="0" smtClean="0"/>
                <a:t>Линия баланса</a:t>
              </a:r>
              <a:endParaRPr lang="ru-RU" dirty="0"/>
            </a:p>
          </p:txBody>
        </p:sp>
      </p:grpSp>
      <p:sp>
        <p:nvSpPr>
          <p:cNvPr id="4" name="Номер слайда 3"/>
          <p:cNvSpPr>
            <a:spLocks noGrp="1"/>
          </p:cNvSpPr>
          <p:nvPr>
            <p:ph type="sldNum" sz="quarter" idx="12"/>
          </p:nvPr>
        </p:nvSpPr>
        <p:spPr/>
        <p:txBody>
          <a:bodyPr/>
          <a:lstStyle/>
          <a:p>
            <a:fld id="{95130943-35C6-43B0-A15C-71C50BA984F4}" type="slidenum">
              <a:rPr lang="ru-RU" smtClean="0"/>
              <a:t>23</a:t>
            </a:fld>
            <a:endParaRPr lang="ru-RU"/>
          </a:p>
        </p:txBody>
      </p:sp>
    </p:spTree>
    <p:extLst>
      <p:ext uri="{BB962C8B-B14F-4D97-AF65-F5344CB8AC3E}">
        <p14:creationId xmlns:p14="http://schemas.microsoft.com/office/powerpoint/2010/main" val="2019173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1742399"/>
            <a:ext cx="5810250" cy="4381500"/>
          </a:xfrm>
          <a:prstGeom prst="rect">
            <a:avLst/>
          </a:prstGeom>
        </p:spPr>
      </p:pic>
      <p:sp>
        <p:nvSpPr>
          <p:cNvPr id="2" name="Заголовок 1"/>
          <p:cNvSpPr>
            <a:spLocks noGrp="1"/>
          </p:cNvSpPr>
          <p:nvPr>
            <p:ph type="title"/>
          </p:nvPr>
        </p:nvSpPr>
        <p:spPr/>
        <p:txBody>
          <a:bodyPr>
            <a:normAutofit/>
          </a:bodyPr>
          <a:lstStyle/>
          <a:p>
            <a:r>
              <a:rPr lang="ru-RU" dirty="0" smtClean="0"/>
              <a:t>От популяционных динамик к динамике биомасс </a:t>
            </a:r>
            <a:r>
              <a:rPr lang="ru-RU" dirty="0" err="1" smtClean="0"/>
              <a:t>экогрупп</a:t>
            </a:r>
            <a:endParaRPr lang="ru-RU" dirty="0"/>
          </a:p>
        </p:txBody>
      </p:sp>
      <p:sp>
        <p:nvSpPr>
          <p:cNvPr id="5" name="Объект 4"/>
          <p:cNvSpPr>
            <a:spLocks noGrp="1"/>
          </p:cNvSpPr>
          <p:nvPr>
            <p:ph idx="1"/>
          </p:nvPr>
        </p:nvSpPr>
        <p:spPr>
          <a:xfrm>
            <a:off x="383822" y="6175611"/>
            <a:ext cx="9832622" cy="428389"/>
          </a:xfrm>
        </p:spPr>
        <p:txBody>
          <a:bodyPr>
            <a:normAutofit fontScale="92500" lnSpcReduction="10000"/>
          </a:bodyPr>
          <a:lstStyle/>
          <a:p>
            <a:r>
              <a:rPr lang="ru-RU" dirty="0" smtClean="0"/>
              <a:t>От численностей отдельных популяций к экологическому смыслу</a:t>
            </a:r>
            <a:endParaRPr lang="ru-RU" dirty="0"/>
          </a:p>
        </p:txBody>
      </p:sp>
      <p:graphicFrame>
        <p:nvGraphicFramePr>
          <p:cNvPr id="10" name="Диаграмма 9"/>
          <p:cNvGraphicFramePr>
            <a:graphicFrameLocks/>
          </p:cNvGraphicFramePr>
          <p:nvPr>
            <p:extLst>
              <p:ext uri="{D42A27DB-BD31-4B8C-83A1-F6EECF244321}">
                <p14:modId xmlns:p14="http://schemas.microsoft.com/office/powerpoint/2010/main" val="1762776229"/>
              </p:ext>
            </p:extLst>
          </p:nvPr>
        </p:nvGraphicFramePr>
        <p:xfrm>
          <a:off x="0" y="2172729"/>
          <a:ext cx="5610578" cy="3624263"/>
        </p:xfrm>
        <a:graphic>
          <a:graphicData uri="http://schemas.openxmlformats.org/drawingml/2006/chart">
            <c:chart xmlns:c="http://schemas.openxmlformats.org/drawingml/2006/chart" xmlns:r="http://schemas.openxmlformats.org/officeDocument/2006/relationships" r:id="rId4"/>
          </a:graphicData>
        </a:graphic>
      </p:graphicFrame>
      <p:sp>
        <p:nvSpPr>
          <p:cNvPr id="8" name="Стрелка вправо 7"/>
          <p:cNvSpPr/>
          <p:nvPr/>
        </p:nvSpPr>
        <p:spPr>
          <a:xfrm>
            <a:off x="5570184" y="3792576"/>
            <a:ext cx="1051631" cy="469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Номер слайда 3"/>
          <p:cNvSpPr>
            <a:spLocks noGrp="1"/>
          </p:cNvSpPr>
          <p:nvPr>
            <p:ph type="sldNum" sz="quarter" idx="12"/>
          </p:nvPr>
        </p:nvSpPr>
        <p:spPr/>
        <p:txBody>
          <a:bodyPr/>
          <a:lstStyle/>
          <a:p>
            <a:fld id="{95130943-35C6-43B0-A15C-71C50BA984F4}" type="slidenum">
              <a:rPr lang="ru-RU" smtClean="0"/>
              <a:t>24</a:t>
            </a:fld>
            <a:endParaRPr lang="ru-RU"/>
          </a:p>
        </p:txBody>
      </p:sp>
    </p:spTree>
    <p:extLst>
      <p:ext uri="{BB962C8B-B14F-4D97-AF65-F5344CB8AC3E}">
        <p14:creationId xmlns:p14="http://schemas.microsoft.com/office/powerpoint/2010/main" val="17868624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771" y="-189218"/>
            <a:ext cx="4765510" cy="3593663"/>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71" y="3404445"/>
            <a:ext cx="4310301" cy="3250391"/>
          </a:xfrm>
          <a:prstGeom prst="rect">
            <a:avLst/>
          </a:prstGeom>
        </p:spPr>
      </p:pic>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1249" y="3520034"/>
            <a:ext cx="4266276" cy="3217192"/>
          </a:xfrm>
          <a:prstGeom prst="rect">
            <a:avLst/>
          </a:prstGeom>
        </p:spPr>
      </p:pic>
      <p:sp>
        <p:nvSpPr>
          <p:cNvPr id="2" name="Заголовок 1"/>
          <p:cNvSpPr>
            <a:spLocks noGrp="1"/>
          </p:cNvSpPr>
          <p:nvPr>
            <p:ph type="title"/>
          </p:nvPr>
        </p:nvSpPr>
        <p:spPr>
          <a:xfrm>
            <a:off x="6131858" y="622132"/>
            <a:ext cx="5750261" cy="2788411"/>
          </a:xfrm>
        </p:spPr>
        <p:txBody>
          <a:bodyPr>
            <a:normAutofit fontScale="90000"/>
          </a:bodyPr>
          <a:lstStyle/>
          <a:p>
            <a:r>
              <a:rPr lang="ru-RU" dirty="0" smtClean="0"/>
              <a:t>Динамика биомасс </a:t>
            </a:r>
            <a:r>
              <a:rPr lang="ru-RU" dirty="0" err="1" smtClean="0"/>
              <a:t>экогрупп</a:t>
            </a:r>
            <a:r>
              <a:rPr lang="ru-RU" dirty="0" smtClean="0"/>
              <a:t> позволяет различать режимы эволюции экосистемы и сукцессию</a:t>
            </a:r>
            <a:endParaRPr lang="ru-RU" dirty="0"/>
          </a:p>
        </p:txBody>
      </p:sp>
      <p:sp>
        <p:nvSpPr>
          <p:cNvPr id="8" name="Объект 2"/>
          <p:cNvSpPr txBox="1">
            <a:spLocks/>
          </p:cNvSpPr>
          <p:nvPr/>
        </p:nvSpPr>
        <p:spPr>
          <a:xfrm>
            <a:off x="3760534" y="1349672"/>
            <a:ext cx="2804160" cy="1413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ru-RU" sz="1800" dirty="0" smtClean="0"/>
              <a:t>Переход от некогерентной эволюции к когерентной эволюции</a:t>
            </a:r>
            <a:endParaRPr lang="ru-RU" sz="1800" dirty="0"/>
          </a:p>
        </p:txBody>
      </p:sp>
      <p:sp>
        <p:nvSpPr>
          <p:cNvPr id="6" name="Объект 2"/>
          <p:cNvSpPr txBox="1">
            <a:spLocks/>
          </p:cNvSpPr>
          <p:nvPr/>
        </p:nvSpPr>
        <p:spPr>
          <a:xfrm>
            <a:off x="3648774" y="4936152"/>
            <a:ext cx="2022475" cy="396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ru-RU" sz="1800" dirty="0" smtClean="0"/>
              <a:t>сукцессия</a:t>
            </a:r>
            <a:endParaRPr lang="ru-RU" sz="1800" dirty="0"/>
          </a:p>
        </p:txBody>
      </p:sp>
      <p:sp>
        <p:nvSpPr>
          <p:cNvPr id="7" name="Объект 2"/>
          <p:cNvSpPr txBox="1">
            <a:spLocks/>
          </p:cNvSpPr>
          <p:nvPr/>
        </p:nvSpPr>
        <p:spPr>
          <a:xfrm>
            <a:off x="8566214" y="4936152"/>
            <a:ext cx="2204720" cy="396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ru-RU" sz="1800" dirty="0"/>
              <a:t>к</a:t>
            </a:r>
            <a:r>
              <a:rPr lang="ru-RU" sz="1800" dirty="0" smtClean="0"/>
              <a:t>огерентная эволюция</a:t>
            </a:r>
            <a:endParaRPr lang="ru-RU" sz="1800" dirty="0"/>
          </a:p>
        </p:txBody>
      </p:sp>
      <p:sp>
        <p:nvSpPr>
          <p:cNvPr id="3" name="Номер слайда 2"/>
          <p:cNvSpPr>
            <a:spLocks noGrp="1"/>
          </p:cNvSpPr>
          <p:nvPr>
            <p:ph type="sldNum" sz="quarter" idx="12"/>
          </p:nvPr>
        </p:nvSpPr>
        <p:spPr/>
        <p:txBody>
          <a:bodyPr/>
          <a:lstStyle/>
          <a:p>
            <a:fld id="{95130943-35C6-43B0-A15C-71C50BA984F4}" type="slidenum">
              <a:rPr lang="ru-RU" smtClean="0"/>
              <a:t>25</a:t>
            </a:fld>
            <a:endParaRPr lang="ru-RU"/>
          </a:p>
        </p:txBody>
      </p:sp>
    </p:spTree>
    <p:extLst>
      <p:ext uri="{BB962C8B-B14F-4D97-AF65-F5344CB8AC3E}">
        <p14:creationId xmlns:p14="http://schemas.microsoft.com/office/powerpoint/2010/main" val="8443881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868" y="-298558"/>
            <a:ext cx="11996898" cy="1982223"/>
          </a:xfrm>
        </p:spPr>
        <p:txBody>
          <a:bodyPr>
            <a:normAutofit/>
          </a:bodyPr>
          <a:lstStyle/>
          <a:p>
            <a:r>
              <a:rPr lang="ru-RU" sz="3600" dirty="0" smtClean="0"/>
              <a:t>Моделирование </a:t>
            </a:r>
            <a:r>
              <a:rPr lang="ru-RU" sz="3600" dirty="0"/>
              <a:t>действия отбора в сообществе с полным </a:t>
            </a:r>
            <a:r>
              <a:rPr lang="ru-RU" sz="3600" dirty="0" smtClean="0"/>
              <a:t>набором комбинаций </a:t>
            </a:r>
            <a:r>
              <a:rPr lang="ru-RU" sz="3600" dirty="0"/>
              <a:t>метаболических систем</a:t>
            </a:r>
          </a:p>
        </p:txBody>
      </p:sp>
      <p:sp>
        <p:nvSpPr>
          <p:cNvPr id="3" name="Объект 2"/>
          <p:cNvSpPr>
            <a:spLocks noGrp="1"/>
          </p:cNvSpPr>
          <p:nvPr>
            <p:ph idx="1"/>
          </p:nvPr>
        </p:nvSpPr>
        <p:spPr>
          <a:xfrm>
            <a:off x="5647424" y="1683665"/>
            <a:ext cx="6307254" cy="2867349"/>
          </a:xfrm>
        </p:spPr>
        <p:txBody>
          <a:bodyPr>
            <a:normAutofit fontScale="85000" lnSpcReduction="20000"/>
          </a:bodyPr>
          <a:lstStyle/>
          <a:p>
            <a:pPr marL="0" indent="0">
              <a:spcBef>
                <a:spcPts val="1500"/>
              </a:spcBef>
              <a:buNone/>
            </a:pPr>
            <a:r>
              <a:rPr lang="ru-RU" dirty="0" smtClean="0"/>
              <a:t>В </a:t>
            </a:r>
            <a:r>
              <a:rPr lang="ru-RU" dirty="0"/>
              <a:t>детерминированной </a:t>
            </a:r>
            <a:r>
              <a:rPr lang="ru-RU" dirty="0" smtClean="0"/>
              <a:t>экосистеме </a:t>
            </a:r>
            <a:r>
              <a:rPr lang="ru-RU" dirty="0"/>
              <a:t>с полным набором </a:t>
            </a:r>
            <a:r>
              <a:rPr lang="ru-RU" dirty="0" smtClean="0"/>
              <a:t>комбинаций метаболических </a:t>
            </a:r>
            <a:r>
              <a:rPr lang="ru-RU" dirty="0"/>
              <a:t>систем отбор действует по-разному на подвижные и неподвижные организмы. </a:t>
            </a:r>
            <a:endParaRPr lang="ru-RU" dirty="0" smtClean="0"/>
          </a:p>
          <a:p>
            <a:pPr marL="0" indent="0">
              <a:spcBef>
                <a:spcPts val="1500"/>
              </a:spcBef>
              <a:buNone/>
            </a:pPr>
            <a:r>
              <a:rPr lang="ru-RU" dirty="0" smtClean="0">
                <a:solidFill>
                  <a:srgbClr val="FF0000"/>
                </a:solidFill>
              </a:rPr>
              <a:t>Без хемотаксиса:</a:t>
            </a:r>
            <a:r>
              <a:rPr lang="ru-RU" dirty="0" smtClean="0"/>
              <a:t> установление </a:t>
            </a:r>
            <a:r>
              <a:rPr lang="ru-RU" dirty="0"/>
              <a:t>структуры из </a:t>
            </a:r>
            <a:r>
              <a:rPr lang="ru-RU" dirty="0" err="1"/>
              <a:t>эдификаторов</a:t>
            </a:r>
            <a:r>
              <a:rPr lang="ru-RU" dirty="0"/>
              <a:t> и </a:t>
            </a:r>
            <a:r>
              <a:rPr lang="ru-RU" dirty="0" err="1" smtClean="0"/>
              <a:t>квазикомменсалов</a:t>
            </a:r>
            <a:r>
              <a:rPr lang="ru-RU" dirty="0"/>
              <a:t>, где вторые преобладают над первыми по мере удаления от </a:t>
            </a:r>
            <a:r>
              <a:rPr lang="ru-RU" dirty="0" smtClean="0"/>
              <a:t>источника неспецифического субстрата. </a:t>
            </a:r>
          </a:p>
          <a:p>
            <a:endParaRPr lang="ru-RU" dirty="0"/>
          </a:p>
        </p:txBody>
      </p:sp>
      <p:graphicFrame>
        <p:nvGraphicFramePr>
          <p:cNvPr id="4" name="Таблица 3"/>
          <p:cNvGraphicFramePr>
            <a:graphicFrameLocks noGrp="1"/>
          </p:cNvGraphicFramePr>
          <p:nvPr>
            <p:extLst>
              <p:ext uri="{D42A27DB-BD31-4B8C-83A1-F6EECF244321}">
                <p14:modId xmlns:p14="http://schemas.microsoft.com/office/powerpoint/2010/main" val="2169849941"/>
              </p:ext>
            </p:extLst>
          </p:nvPr>
        </p:nvGraphicFramePr>
        <p:xfrm>
          <a:off x="-5742879" y="-1523"/>
          <a:ext cx="5565912" cy="6838538"/>
        </p:xfrm>
        <a:graphic>
          <a:graphicData uri="http://schemas.openxmlformats.org/drawingml/2006/table">
            <a:tbl>
              <a:tblPr firstRow="1" firstCol="1" bandRow="1">
                <a:tableStyleId>{5C22544A-7EE6-4342-B048-85BDC9FD1C3A}</a:tableStyleId>
              </a:tblPr>
              <a:tblGrid>
                <a:gridCol w="503880"/>
                <a:gridCol w="5062032"/>
              </a:tblGrid>
              <a:tr h="3419269">
                <a:tc>
                  <a:txBody>
                    <a:bodyPr/>
                    <a:lstStyle/>
                    <a:p>
                      <a:pPr marL="71755" marR="71755" algn="ctr">
                        <a:lnSpc>
                          <a:spcPct val="107000"/>
                        </a:lnSpc>
                        <a:spcAft>
                          <a:spcPts val="0"/>
                        </a:spcAft>
                      </a:pPr>
                      <a:r>
                        <a:rPr lang="ru-RU" sz="1400" dirty="0">
                          <a:effectLst/>
                        </a:rPr>
                        <a:t>Без хемотаксиса</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l">
                        <a:lnSpc>
                          <a:spcPct val="107000"/>
                        </a:lnSpc>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r h="3419269">
                <a:tc>
                  <a:txBody>
                    <a:bodyPr/>
                    <a:lstStyle/>
                    <a:p>
                      <a:pPr marL="71755" marR="71755" algn="ctr">
                        <a:lnSpc>
                          <a:spcPct val="107000"/>
                        </a:lnSpc>
                        <a:spcAft>
                          <a:spcPts val="0"/>
                        </a:spcAft>
                      </a:pPr>
                      <a:r>
                        <a:rPr lang="ru-RU" sz="1400" dirty="0">
                          <a:effectLst/>
                        </a:rPr>
                        <a:t>С хемотаксисом</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vert="vert270" anchor="ctr"/>
                </a:tc>
                <a:tc>
                  <a:txBody>
                    <a:bodyPr/>
                    <a:lstStyle/>
                    <a:p>
                      <a:pPr algn="l">
                        <a:lnSpc>
                          <a:spcPct val="107000"/>
                        </a:lnSpc>
                        <a:spcAft>
                          <a:spcPts val="0"/>
                        </a:spcAft>
                      </a:pP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5122" name="Рисунок 15" descr="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810" y="-20986"/>
            <a:ext cx="4561858" cy="3438939"/>
          </a:xfrm>
          <a:prstGeom prst="rect">
            <a:avLst/>
          </a:prstGeom>
          <a:noFill/>
          <a:extLst>
            <a:ext uri="{909E8E84-426E-40DD-AFC4-6F175D3DCCD1}">
              <a14:hiddenFill xmlns:a14="http://schemas.microsoft.com/office/drawing/2010/main">
                <a:solidFill>
                  <a:srgbClr val="FFFFFF"/>
                </a:solidFill>
              </a14:hiddenFill>
            </a:ext>
          </a:extLst>
        </p:spPr>
      </p:pic>
      <p:pic>
        <p:nvPicPr>
          <p:cNvPr id="5121" name="Рисунок 16" descr="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1984" y="3484774"/>
            <a:ext cx="4476651" cy="337246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621354" y="4615096"/>
            <a:ext cx="6333323" cy="1569660"/>
          </a:xfrm>
          <a:prstGeom prst="rect">
            <a:avLst/>
          </a:prstGeom>
        </p:spPr>
        <p:txBody>
          <a:bodyPr wrap="square">
            <a:spAutoFit/>
          </a:bodyPr>
          <a:lstStyle/>
          <a:p>
            <a:r>
              <a:rPr lang="ru-RU" sz="2400" dirty="0">
                <a:solidFill>
                  <a:schemeClr val="accent6"/>
                </a:solidFill>
              </a:rPr>
              <a:t>С хемотаксисом: </a:t>
            </a:r>
            <a:r>
              <a:rPr lang="ru-RU" sz="2400" dirty="0"/>
              <a:t>отбор </a:t>
            </a:r>
            <a:r>
              <a:rPr lang="ru-RU" sz="2400" dirty="0" smtClean="0"/>
              <a:t>всюду поддерживает </a:t>
            </a:r>
            <a:r>
              <a:rPr lang="ru-RU" sz="2400" dirty="0"/>
              <a:t>популяцию с </a:t>
            </a:r>
            <a:r>
              <a:rPr lang="ru-RU" sz="2400" dirty="0" err="1"/>
              <a:t>метаболически</a:t>
            </a:r>
            <a:r>
              <a:rPr lang="ru-RU" sz="2400" dirty="0"/>
              <a:t> полным геномом (</a:t>
            </a:r>
            <a:r>
              <a:rPr lang="ru-RU" sz="2400" dirty="0" err="1"/>
              <a:t>эдификатор</a:t>
            </a:r>
            <a:r>
              <a:rPr lang="ru-RU" sz="2400" dirty="0"/>
              <a:t>), имеющую замкнутый метаболизм.</a:t>
            </a:r>
          </a:p>
        </p:txBody>
      </p:sp>
      <p:sp>
        <p:nvSpPr>
          <p:cNvPr id="6" name="Номер слайда 5"/>
          <p:cNvSpPr>
            <a:spLocks noGrp="1"/>
          </p:cNvSpPr>
          <p:nvPr>
            <p:ph type="sldNum" sz="quarter" idx="12"/>
          </p:nvPr>
        </p:nvSpPr>
        <p:spPr/>
        <p:txBody>
          <a:bodyPr/>
          <a:lstStyle/>
          <a:p>
            <a:fld id="{95130943-35C6-43B0-A15C-71C50BA984F4}" type="slidenum">
              <a:rPr lang="ru-RU" smtClean="0"/>
              <a:t>26</a:t>
            </a:fld>
            <a:endParaRPr lang="ru-RU"/>
          </a:p>
        </p:txBody>
      </p:sp>
      <p:graphicFrame>
        <p:nvGraphicFramePr>
          <p:cNvPr id="11" name="Диаграмма 10"/>
          <p:cNvGraphicFramePr>
            <a:graphicFrameLocks/>
          </p:cNvGraphicFramePr>
          <p:nvPr>
            <p:extLst>
              <p:ext uri="{D42A27DB-BD31-4B8C-83A1-F6EECF244321}">
                <p14:modId xmlns:p14="http://schemas.microsoft.com/office/powerpoint/2010/main" val="713063848"/>
              </p:ext>
            </p:extLst>
          </p:nvPr>
        </p:nvGraphicFramePr>
        <p:xfrm>
          <a:off x="398432" y="1246057"/>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Диаграмма 14"/>
          <p:cNvGraphicFramePr>
            <a:graphicFrameLocks/>
          </p:cNvGraphicFramePr>
          <p:nvPr>
            <p:extLst>
              <p:ext uri="{D42A27DB-BD31-4B8C-83A1-F6EECF244321}">
                <p14:modId xmlns:p14="http://schemas.microsoft.com/office/powerpoint/2010/main" val="3352838367"/>
              </p:ext>
            </p:extLst>
          </p:nvPr>
        </p:nvGraphicFramePr>
        <p:xfrm>
          <a:off x="398432" y="3978275"/>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611436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tretch>
            <a:fillRect/>
          </a:stretch>
        </p:blipFill>
        <p:spPr>
          <a:xfrm>
            <a:off x="5394854" y="1860498"/>
            <a:ext cx="6797146" cy="4692247"/>
          </a:xfrm>
          <a:prstGeom prst="rect">
            <a:avLst/>
          </a:prstGeom>
        </p:spPr>
      </p:pic>
      <p:sp>
        <p:nvSpPr>
          <p:cNvPr id="6" name="Прямоугольник 5"/>
          <p:cNvSpPr/>
          <p:nvPr/>
        </p:nvSpPr>
        <p:spPr>
          <a:xfrm>
            <a:off x="324554" y="4852367"/>
            <a:ext cx="6095295" cy="1569659"/>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324555" y="567470"/>
            <a:ext cx="8610600" cy="1293028"/>
          </a:xfrm>
        </p:spPr>
        <p:txBody>
          <a:bodyPr>
            <a:normAutofit fontScale="90000"/>
          </a:bodyPr>
          <a:lstStyle/>
          <a:p>
            <a:r>
              <a:rPr lang="ru-RU" dirty="0" smtClean="0"/>
              <a:t>Анализ методом главных компонент</a:t>
            </a:r>
            <a:endParaRPr lang="ru-RU" dirty="0"/>
          </a:p>
        </p:txBody>
      </p:sp>
      <p:sp>
        <p:nvSpPr>
          <p:cNvPr id="3" name="Объект 2"/>
          <p:cNvSpPr>
            <a:spLocks noGrp="1"/>
          </p:cNvSpPr>
          <p:nvPr>
            <p:ph idx="1"/>
          </p:nvPr>
        </p:nvSpPr>
        <p:spPr>
          <a:xfrm>
            <a:off x="324555" y="1860499"/>
            <a:ext cx="5816600" cy="2780081"/>
          </a:xfrm>
        </p:spPr>
        <p:txBody>
          <a:bodyPr>
            <a:normAutofit/>
          </a:bodyPr>
          <a:lstStyle/>
          <a:p>
            <a:r>
              <a:rPr lang="ru-RU" sz="2400" dirty="0" smtClean="0"/>
              <a:t>Объекты – вычислительные эксперименты стохастической модели;</a:t>
            </a:r>
          </a:p>
          <a:p>
            <a:r>
              <a:rPr lang="ru-RU" sz="2400" dirty="0" smtClean="0"/>
              <a:t>Признаки – биомассы 4 </a:t>
            </a:r>
            <a:r>
              <a:rPr lang="ru-RU" sz="2400" dirty="0" err="1" smtClean="0"/>
              <a:t>экогрупп</a:t>
            </a:r>
            <a:r>
              <a:rPr lang="ru-RU" sz="2400" dirty="0" smtClean="0"/>
              <a:t>.</a:t>
            </a:r>
          </a:p>
          <a:p>
            <a:r>
              <a:rPr lang="en-US" sz="2400" i="1" dirty="0"/>
              <a:t>x </a:t>
            </a:r>
            <a:r>
              <a:rPr lang="ru-RU" sz="2400" i="1" dirty="0"/>
              <a:t>= </a:t>
            </a:r>
            <a:r>
              <a:rPr lang="ru-RU" sz="2400" i="1" dirty="0" smtClean="0"/>
              <a:t>(общая биомасса </a:t>
            </a:r>
            <a:r>
              <a:rPr lang="ru-RU" sz="2400" i="1" dirty="0" err="1" smtClean="0"/>
              <a:t>эдификаторов</a:t>
            </a:r>
            <a:r>
              <a:rPr lang="ru-RU" sz="2400" i="1" dirty="0" smtClean="0"/>
              <a:t>, общая биомасса продуцентов, общая биомасса </a:t>
            </a:r>
            <a:r>
              <a:rPr lang="ru-RU" sz="2400" i="1" dirty="0" err="1" smtClean="0"/>
              <a:t>квазикомменсалов</a:t>
            </a:r>
            <a:r>
              <a:rPr lang="ru-RU" sz="2400" i="1" dirty="0" smtClean="0"/>
              <a:t>, общая биомасса </a:t>
            </a:r>
            <a:r>
              <a:rPr lang="ru-RU" sz="2400" i="1" dirty="0" err="1" smtClean="0"/>
              <a:t>квазимутуалистов</a:t>
            </a:r>
            <a:r>
              <a:rPr lang="ru-RU" sz="2400" i="1" dirty="0" smtClean="0"/>
              <a:t>)</a:t>
            </a:r>
            <a:endParaRPr lang="ru-RU" sz="2400" dirty="0"/>
          </a:p>
        </p:txBody>
      </p:sp>
      <p:sp>
        <p:nvSpPr>
          <p:cNvPr id="5" name="Прямоугольник 4"/>
          <p:cNvSpPr/>
          <p:nvPr/>
        </p:nvSpPr>
        <p:spPr>
          <a:xfrm>
            <a:off x="324555" y="4852367"/>
            <a:ext cx="6095295" cy="1569660"/>
          </a:xfrm>
          <a:prstGeom prst="rect">
            <a:avLst/>
          </a:prstGeom>
        </p:spPr>
        <p:txBody>
          <a:bodyPr wrap="square">
            <a:spAutoFit/>
          </a:bodyPr>
          <a:lstStyle/>
          <a:p>
            <a:r>
              <a:rPr lang="ru-RU" sz="2400" b="1" dirty="0" smtClean="0"/>
              <a:t>Результаты вычислительных экспериментов с </a:t>
            </a:r>
            <a:r>
              <a:rPr lang="ru-RU" sz="2400" b="1" dirty="0"/>
              <a:t>хемотаксисом и без не перемешиваются </a:t>
            </a:r>
            <a:r>
              <a:rPr lang="ru-RU" sz="2400" b="1" dirty="0" smtClean="0"/>
              <a:t>=</a:t>
            </a:r>
            <a:r>
              <a:rPr lang="en-US" sz="2400" b="1" dirty="0" smtClean="0"/>
              <a:t>&gt; </a:t>
            </a:r>
            <a:r>
              <a:rPr lang="ru-RU" sz="2400" b="1" dirty="0" smtClean="0"/>
              <a:t>есть отличия в </a:t>
            </a:r>
            <a:r>
              <a:rPr lang="ru-RU" sz="2400" b="1" dirty="0"/>
              <a:t>экологической структуре формируемых сообществ.</a:t>
            </a:r>
          </a:p>
        </p:txBody>
      </p:sp>
      <p:sp>
        <p:nvSpPr>
          <p:cNvPr id="7" name="Номер слайда 6"/>
          <p:cNvSpPr>
            <a:spLocks noGrp="1"/>
          </p:cNvSpPr>
          <p:nvPr>
            <p:ph type="sldNum" sz="quarter" idx="12"/>
          </p:nvPr>
        </p:nvSpPr>
        <p:spPr/>
        <p:txBody>
          <a:bodyPr/>
          <a:lstStyle/>
          <a:p>
            <a:fld id="{95130943-35C6-43B0-A15C-71C50BA984F4}" type="slidenum">
              <a:rPr lang="ru-RU" smtClean="0"/>
              <a:t>27</a:t>
            </a:fld>
            <a:endParaRPr lang="ru-RU"/>
          </a:p>
        </p:txBody>
      </p:sp>
    </p:spTree>
    <p:extLst>
      <p:ext uri="{BB962C8B-B14F-4D97-AF65-F5344CB8AC3E}">
        <p14:creationId xmlns:p14="http://schemas.microsoft.com/office/powerpoint/2010/main" val="24222636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5244" y="1695452"/>
            <a:ext cx="10061342" cy="343034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Вывод</a:t>
            </a:r>
            <a:endParaRPr lang="ru-RU" dirty="0"/>
          </a:p>
        </p:txBody>
      </p:sp>
      <p:sp>
        <p:nvSpPr>
          <p:cNvPr id="3" name="Объект 2"/>
          <p:cNvSpPr>
            <a:spLocks noGrp="1"/>
          </p:cNvSpPr>
          <p:nvPr>
            <p:ph idx="1"/>
          </p:nvPr>
        </p:nvSpPr>
        <p:spPr>
          <a:xfrm>
            <a:off x="838200" y="1825625"/>
            <a:ext cx="9975574" cy="4351338"/>
          </a:xfrm>
        </p:spPr>
        <p:txBody>
          <a:bodyPr>
            <a:normAutofit/>
          </a:bodyPr>
          <a:lstStyle/>
          <a:p>
            <a:r>
              <a:rPr lang="ru-RU" dirty="0" smtClean="0"/>
              <a:t>Процессы </a:t>
            </a:r>
            <a:r>
              <a:rPr lang="ru-RU" dirty="0"/>
              <a:t>горизонтального переноса и потери генов могут приводить к стабильному распределению биомасс </a:t>
            </a:r>
            <a:r>
              <a:rPr lang="ru-RU" dirty="0" err="1"/>
              <a:t>экогрупп</a:t>
            </a:r>
            <a:r>
              <a:rPr lang="ru-RU" dirty="0"/>
              <a:t>, отличному от того, которое наблюдается в </a:t>
            </a:r>
            <a:r>
              <a:rPr lang="ru-RU" dirty="0" smtClean="0"/>
              <a:t>ходе </a:t>
            </a:r>
            <a:r>
              <a:rPr lang="ru-RU" dirty="0"/>
              <a:t>естественного отбора </a:t>
            </a:r>
            <a:r>
              <a:rPr lang="ru-RU" dirty="0" smtClean="0"/>
              <a:t>в сообществе </a:t>
            </a:r>
            <a:r>
              <a:rPr lang="ru-RU" dirty="0"/>
              <a:t>с </a:t>
            </a:r>
            <a:r>
              <a:rPr lang="ru-RU" dirty="0" smtClean="0"/>
              <a:t>полным набором комбинаций метаболических систем. </a:t>
            </a:r>
          </a:p>
          <a:p>
            <a:r>
              <a:rPr lang="ru-RU" dirty="0" smtClean="0"/>
              <a:t>Причём в </a:t>
            </a:r>
            <a:r>
              <a:rPr lang="ru-RU" dirty="0"/>
              <a:t>этот режим попадают не только формирующиеся </a:t>
            </a:r>
            <a:r>
              <a:rPr lang="ru-RU" dirty="0" smtClean="0"/>
              <a:t>сообщества на </a:t>
            </a:r>
            <a:r>
              <a:rPr lang="ru-RU" dirty="0"/>
              <a:t>ранних стадиях, но и относительно сформированные </a:t>
            </a:r>
            <a:r>
              <a:rPr lang="ru-RU" dirty="0" smtClean="0"/>
              <a:t>экосистемы</a:t>
            </a:r>
            <a:endParaRPr lang="en-US" dirty="0" smtClean="0"/>
          </a:p>
        </p:txBody>
      </p:sp>
      <p:sp>
        <p:nvSpPr>
          <p:cNvPr id="5" name="Номер слайда 4"/>
          <p:cNvSpPr>
            <a:spLocks noGrp="1"/>
          </p:cNvSpPr>
          <p:nvPr>
            <p:ph type="sldNum" sz="quarter" idx="12"/>
          </p:nvPr>
        </p:nvSpPr>
        <p:spPr/>
        <p:txBody>
          <a:bodyPr/>
          <a:lstStyle/>
          <a:p>
            <a:fld id="{95130943-35C6-43B0-A15C-71C50BA984F4}" type="slidenum">
              <a:rPr lang="ru-RU" smtClean="0"/>
              <a:t>28</a:t>
            </a:fld>
            <a:endParaRPr lang="ru-RU"/>
          </a:p>
        </p:txBody>
      </p:sp>
    </p:spTree>
    <p:extLst>
      <p:ext uri="{BB962C8B-B14F-4D97-AF65-F5344CB8AC3E}">
        <p14:creationId xmlns:p14="http://schemas.microsoft.com/office/powerpoint/2010/main" val="4294798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Влияние адаптивных миграций на видовое богатство и биомассу сообщества</a:t>
            </a:r>
            <a:endParaRPr lang="ru-RU" dirty="0"/>
          </a:p>
        </p:txBody>
      </p:sp>
      <p:sp>
        <p:nvSpPr>
          <p:cNvPr id="3" name="Объект 2"/>
          <p:cNvSpPr>
            <a:spLocks noGrp="1"/>
          </p:cNvSpPr>
          <p:nvPr>
            <p:ph idx="1"/>
          </p:nvPr>
        </p:nvSpPr>
        <p:spPr>
          <a:xfrm>
            <a:off x="7196013" y="2366484"/>
            <a:ext cx="4210878" cy="3751814"/>
          </a:xfrm>
        </p:spPr>
        <p:txBody>
          <a:bodyPr>
            <a:normAutofit/>
          </a:bodyPr>
          <a:lstStyle/>
          <a:p>
            <a:r>
              <a:rPr lang="ru-RU" dirty="0" smtClean="0"/>
              <a:t>Среднее число видов </a:t>
            </a:r>
            <a:r>
              <a:rPr lang="ru-RU" i="1" dirty="0" smtClean="0"/>
              <a:t>ниже в 2,78 раза</a:t>
            </a:r>
            <a:r>
              <a:rPr lang="ru-RU" dirty="0" smtClean="0"/>
              <a:t>, а суммарная биомасса </a:t>
            </a:r>
            <a:r>
              <a:rPr lang="ru-RU" i="1" dirty="0" smtClean="0"/>
              <a:t>в 1,96 раза ниже</a:t>
            </a:r>
            <a:r>
              <a:rPr lang="ru-RU" dirty="0" smtClean="0"/>
              <a:t> в случае, когда клетки были способны мигрировать в ячейки с лучшими условиями.</a:t>
            </a:r>
            <a:endParaRPr lang="ru-RU" dirty="0"/>
          </a:p>
        </p:txBody>
      </p:sp>
      <p:graphicFrame>
        <p:nvGraphicFramePr>
          <p:cNvPr id="4" name="Диаграмма 3"/>
          <p:cNvGraphicFramePr/>
          <p:nvPr>
            <p:extLst>
              <p:ext uri="{D42A27DB-BD31-4B8C-83A1-F6EECF244321}">
                <p14:modId xmlns:p14="http://schemas.microsoft.com/office/powerpoint/2010/main" val="1835182261"/>
              </p:ext>
            </p:extLst>
          </p:nvPr>
        </p:nvGraphicFramePr>
        <p:xfrm>
          <a:off x="838199" y="1602769"/>
          <a:ext cx="6360785" cy="2639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extLst>
              <p:ext uri="{D42A27DB-BD31-4B8C-83A1-F6EECF244321}">
                <p14:modId xmlns:p14="http://schemas.microsoft.com/office/powerpoint/2010/main" val="2113232800"/>
              </p:ext>
            </p:extLst>
          </p:nvPr>
        </p:nvGraphicFramePr>
        <p:xfrm>
          <a:off x="838199" y="4242391"/>
          <a:ext cx="6357814" cy="2615609"/>
        </p:xfrm>
        <a:graphic>
          <a:graphicData uri="http://schemas.openxmlformats.org/drawingml/2006/chart">
            <c:chart xmlns:c="http://schemas.openxmlformats.org/drawingml/2006/chart" xmlns:r="http://schemas.openxmlformats.org/officeDocument/2006/relationships" r:id="rId4"/>
          </a:graphicData>
        </a:graphic>
      </p:graphicFrame>
      <p:sp>
        <p:nvSpPr>
          <p:cNvPr id="6" name="Номер слайда 5"/>
          <p:cNvSpPr>
            <a:spLocks noGrp="1"/>
          </p:cNvSpPr>
          <p:nvPr>
            <p:ph type="sldNum" sz="quarter" idx="12"/>
          </p:nvPr>
        </p:nvSpPr>
        <p:spPr/>
        <p:txBody>
          <a:bodyPr/>
          <a:lstStyle/>
          <a:p>
            <a:fld id="{DC658397-8FED-4EC6-BCCD-5874972A0C01}" type="slidenum">
              <a:rPr lang="ru-RU" smtClean="0">
                <a:solidFill>
                  <a:prstClr val="black">
                    <a:tint val="75000"/>
                  </a:prstClr>
                </a:solidFill>
              </a:rPr>
              <a:pPr/>
              <a:t>29</a:t>
            </a:fld>
            <a:endParaRPr lang="ru-RU">
              <a:solidFill>
                <a:prstClr val="black">
                  <a:tint val="75000"/>
                </a:prstClr>
              </a:solidFill>
            </a:endParaRPr>
          </a:p>
        </p:txBody>
      </p:sp>
      <p:sp>
        <p:nvSpPr>
          <p:cNvPr id="7" name="Прямоугольник 6"/>
          <p:cNvSpPr/>
          <p:nvPr/>
        </p:nvSpPr>
        <p:spPr>
          <a:xfrm>
            <a:off x="-3211551" y="2082277"/>
            <a:ext cx="3118987" cy="1938992"/>
          </a:xfrm>
          <a:prstGeom prst="rect">
            <a:avLst/>
          </a:prstGeom>
        </p:spPr>
        <p:txBody>
          <a:bodyPr wrap="square">
            <a:spAutoFit/>
          </a:bodyPr>
          <a:lstStyle/>
          <a:p>
            <a:r>
              <a:rPr lang="ru-RU" sz="2400" dirty="0" smtClean="0">
                <a:solidFill>
                  <a:srgbClr val="FF0000"/>
                </a:solidFill>
              </a:rPr>
              <a:t>Добавить разбиение видового богатства по </a:t>
            </a:r>
            <a:r>
              <a:rPr lang="ru-RU" sz="2400" dirty="0" err="1" smtClean="0">
                <a:solidFill>
                  <a:srgbClr val="FF0000"/>
                </a:solidFill>
              </a:rPr>
              <a:t>экогруппам</a:t>
            </a:r>
            <a:r>
              <a:rPr lang="ru-RU" sz="2400" dirty="0" smtClean="0">
                <a:solidFill>
                  <a:srgbClr val="FF0000"/>
                </a:solidFill>
              </a:rPr>
              <a:t> и динамику видового богатства во времени</a:t>
            </a:r>
            <a:endParaRPr lang="ru-RU" sz="2400" dirty="0">
              <a:solidFill>
                <a:srgbClr val="FF0000"/>
              </a:solidFill>
            </a:endParaRPr>
          </a:p>
        </p:txBody>
      </p:sp>
    </p:spTree>
    <p:extLst>
      <p:ext uri="{BB962C8B-B14F-4D97-AF65-F5344CB8AC3E}">
        <p14:creationId xmlns:p14="http://schemas.microsoft.com/office/powerpoint/2010/main" val="16094218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5706476" y="3289240"/>
            <a:ext cx="5647324" cy="3432235"/>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5" name="Прямоугольник 254"/>
          <p:cNvSpPr/>
          <p:nvPr/>
        </p:nvSpPr>
        <p:spPr>
          <a:xfrm>
            <a:off x="318241" y="3289240"/>
            <a:ext cx="4889864" cy="306711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006866" y="183250"/>
            <a:ext cx="10704153" cy="1293028"/>
          </a:xfrm>
        </p:spPr>
        <p:txBody>
          <a:bodyPr>
            <a:normAutofit fontScale="90000"/>
          </a:bodyPr>
          <a:lstStyle/>
          <a:p>
            <a:pPr algn="ctr"/>
            <a:r>
              <a:rPr lang="ru-RU" dirty="0" smtClean="0"/>
              <a:t>Противоположные тренды эволюции геномов микроорганизмов</a:t>
            </a:r>
            <a:endParaRPr lang="ru-RU" dirty="0"/>
          </a:p>
        </p:txBody>
      </p:sp>
      <p:sp>
        <p:nvSpPr>
          <p:cNvPr id="3" name="Объект 2"/>
          <p:cNvSpPr>
            <a:spLocks noGrp="1"/>
          </p:cNvSpPr>
          <p:nvPr>
            <p:ph idx="1"/>
          </p:nvPr>
        </p:nvSpPr>
        <p:spPr>
          <a:xfrm>
            <a:off x="5753101" y="3289240"/>
            <a:ext cx="5600699" cy="3168668"/>
          </a:xfrm>
        </p:spPr>
        <p:txBody>
          <a:bodyPr>
            <a:noAutofit/>
          </a:bodyPr>
          <a:lstStyle/>
          <a:p>
            <a:r>
              <a:rPr lang="ru-RU" sz="2400" dirty="0" smtClean="0"/>
              <a:t>Приобретение генов устойчивости к антибиотикам </a:t>
            </a:r>
            <a:r>
              <a:rPr lang="ru-RU" sz="2400" dirty="0"/>
              <a:t>[</a:t>
            </a:r>
            <a:r>
              <a:rPr lang="ru-RU" sz="2400" dirty="0" err="1"/>
              <a:t>Rodrıguez-Martinez</a:t>
            </a:r>
            <a:r>
              <a:rPr lang="ru-RU" sz="2400" dirty="0"/>
              <a:t>, </a:t>
            </a:r>
            <a:r>
              <a:rPr lang="ru-RU" sz="2400" dirty="0" err="1"/>
              <a:t>Pascual</a:t>
            </a:r>
            <a:r>
              <a:rPr lang="ru-RU" sz="2400" dirty="0"/>
              <a:t>, 2006] [</a:t>
            </a:r>
            <a:r>
              <a:rPr lang="ru-RU" sz="2400" dirty="0" err="1"/>
              <a:t>Händel</a:t>
            </a:r>
            <a:r>
              <a:rPr lang="ru-RU" sz="2400" dirty="0"/>
              <a:t> </a:t>
            </a:r>
            <a:r>
              <a:rPr lang="en-US" sz="2400" dirty="0" smtClean="0"/>
              <a:t>et al</a:t>
            </a:r>
            <a:r>
              <a:rPr lang="ru-RU" sz="2400" dirty="0" smtClean="0"/>
              <a:t>., </a:t>
            </a:r>
            <a:r>
              <a:rPr lang="ru-RU" sz="2400" dirty="0"/>
              <a:t>2016]</a:t>
            </a:r>
            <a:endParaRPr lang="ru-RU" sz="2400" dirty="0" smtClean="0"/>
          </a:p>
          <a:p>
            <a:r>
              <a:rPr lang="ru-RU" sz="2400" dirty="0"/>
              <a:t>Приобретение </a:t>
            </a:r>
            <a:r>
              <a:rPr lang="ru-RU" sz="2400" dirty="0" smtClean="0"/>
              <a:t>генов, способствующих выживанию в экстремальных условиях</a:t>
            </a:r>
            <a:r>
              <a:rPr lang="en-US" sz="2400" dirty="0" smtClean="0"/>
              <a:t> [</a:t>
            </a:r>
            <a:r>
              <a:rPr lang="da-DK" sz="2400" dirty="0"/>
              <a:t>Nelson et al., 1999; Nesbo et al., 2001</a:t>
            </a:r>
            <a:r>
              <a:rPr lang="en-US" sz="2400" dirty="0" smtClean="0"/>
              <a:t>]</a:t>
            </a:r>
            <a:endParaRPr lang="ru-RU" sz="2400" dirty="0" smtClean="0"/>
          </a:p>
          <a:p>
            <a:r>
              <a:rPr lang="ru-RU" sz="2400" dirty="0" err="1" smtClean="0"/>
              <a:t>Симбиогенез</a:t>
            </a:r>
            <a:r>
              <a:rPr lang="ru-RU" sz="2400" dirty="0" smtClean="0"/>
              <a:t> (вплоть до </a:t>
            </a:r>
            <a:r>
              <a:rPr lang="ru-RU" sz="2400" dirty="0" err="1" smtClean="0"/>
              <a:t>симбиогенетической</a:t>
            </a:r>
            <a:r>
              <a:rPr lang="ru-RU" sz="2400" dirty="0" smtClean="0"/>
              <a:t> теории эволюции)</a:t>
            </a:r>
            <a:r>
              <a:rPr lang="en-US" sz="2400" dirty="0" smtClean="0"/>
              <a:t> </a:t>
            </a:r>
            <a:r>
              <a:rPr lang="ru-RU" sz="2400" dirty="0"/>
              <a:t>[</a:t>
            </a:r>
            <a:r>
              <a:rPr lang="ru-RU" sz="2400" dirty="0" err="1"/>
              <a:t>Margulis</a:t>
            </a:r>
            <a:r>
              <a:rPr lang="ru-RU" sz="2400" dirty="0"/>
              <a:t>, 1970] [</a:t>
            </a:r>
            <a:r>
              <a:rPr lang="ru-RU" sz="2400" dirty="0" err="1"/>
              <a:t>Archibald</a:t>
            </a:r>
            <a:r>
              <a:rPr lang="ru-RU" sz="2400" dirty="0"/>
              <a:t>, 2011]</a:t>
            </a:r>
          </a:p>
        </p:txBody>
      </p:sp>
      <p:sp>
        <p:nvSpPr>
          <p:cNvPr id="4" name="Объект 2"/>
          <p:cNvSpPr txBox="1">
            <a:spLocks/>
          </p:cNvSpPr>
          <p:nvPr/>
        </p:nvSpPr>
        <p:spPr>
          <a:xfrm>
            <a:off x="334720" y="3289240"/>
            <a:ext cx="4873385" cy="3067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2400" dirty="0" smtClean="0"/>
              <a:t>Редукция генома у паразитов [</a:t>
            </a:r>
            <a:r>
              <a:rPr lang="ru-RU" sz="2400" dirty="0" err="1" smtClean="0"/>
              <a:t>Moran</a:t>
            </a:r>
            <a:r>
              <a:rPr lang="ru-RU" sz="2400" dirty="0" smtClean="0"/>
              <a:t>, 2002]</a:t>
            </a:r>
          </a:p>
          <a:p>
            <a:r>
              <a:rPr lang="ru-RU" sz="2400" dirty="0" smtClean="0"/>
              <a:t>Потеря генов в </a:t>
            </a:r>
            <a:r>
              <a:rPr lang="en-US" sz="2400" i="1" dirty="0" smtClean="0"/>
              <a:t>in vitro</a:t>
            </a:r>
            <a:r>
              <a:rPr lang="ru-RU" sz="2400" dirty="0" smtClean="0"/>
              <a:t> системах [</a:t>
            </a:r>
            <a:r>
              <a:rPr lang="ru-RU" sz="2400" dirty="0" err="1" smtClean="0"/>
              <a:t>Mira</a:t>
            </a:r>
            <a:r>
              <a:rPr lang="ru-RU" sz="2400" dirty="0" smtClean="0"/>
              <a:t>, </a:t>
            </a:r>
            <a:r>
              <a:rPr lang="en-US" sz="2400" dirty="0" smtClean="0"/>
              <a:t>et al., </a:t>
            </a:r>
            <a:r>
              <a:rPr lang="ru-RU" sz="2400" dirty="0" smtClean="0"/>
              <a:t>2001]</a:t>
            </a:r>
          </a:p>
          <a:p>
            <a:r>
              <a:rPr lang="ru-RU" sz="2400" dirty="0" smtClean="0"/>
              <a:t>Оптимизация длины генома при </a:t>
            </a:r>
            <a:r>
              <a:rPr lang="ru-RU" sz="2400" dirty="0" err="1" smtClean="0"/>
              <a:t>синтрофии</a:t>
            </a:r>
            <a:r>
              <a:rPr lang="en-US" sz="2400" dirty="0" smtClean="0"/>
              <a:t> </a:t>
            </a:r>
            <a:r>
              <a:rPr lang="ru-RU" sz="2400" dirty="0" smtClean="0"/>
              <a:t>[</a:t>
            </a:r>
            <a:r>
              <a:rPr lang="ru-RU" sz="2400" dirty="0" err="1" smtClean="0"/>
              <a:t>McCutcheon</a:t>
            </a:r>
            <a:r>
              <a:rPr lang="ru-RU" sz="2400" dirty="0" smtClean="0"/>
              <a:t>, </a:t>
            </a:r>
            <a:r>
              <a:rPr lang="ru-RU" sz="2400" dirty="0" err="1" smtClean="0"/>
              <a:t>Moran</a:t>
            </a:r>
            <a:r>
              <a:rPr lang="ru-RU" sz="2400" dirty="0" smtClean="0"/>
              <a:t>, 2011] [</a:t>
            </a:r>
            <a:r>
              <a:rPr lang="ru-RU" sz="2400" dirty="0" err="1" smtClean="0"/>
              <a:t>Kunin</a:t>
            </a:r>
            <a:r>
              <a:rPr lang="ru-RU" sz="2400" dirty="0" smtClean="0"/>
              <a:t>, </a:t>
            </a:r>
            <a:r>
              <a:rPr lang="ru-RU" sz="2400" dirty="0" err="1" smtClean="0"/>
              <a:t>Ouzounis</a:t>
            </a:r>
            <a:r>
              <a:rPr lang="ru-RU" sz="2400" dirty="0" smtClean="0"/>
              <a:t>, 2003]</a:t>
            </a:r>
            <a:endParaRPr lang="ru-RU" sz="2400" dirty="0"/>
          </a:p>
        </p:txBody>
      </p:sp>
      <p:sp>
        <p:nvSpPr>
          <p:cNvPr id="6" name="Стрелка вниз 5"/>
          <p:cNvSpPr/>
          <p:nvPr/>
        </p:nvSpPr>
        <p:spPr>
          <a:xfrm rot="2923033">
            <a:off x="4074234" y="1316884"/>
            <a:ext cx="1059591" cy="197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dirty="0" smtClean="0"/>
              <a:t>Упрощение</a:t>
            </a:r>
          </a:p>
          <a:p>
            <a:pPr algn="ctr"/>
            <a:r>
              <a:rPr lang="ru-RU" dirty="0" smtClean="0"/>
              <a:t>генома</a:t>
            </a:r>
            <a:endParaRPr lang="ru-RU" dirty="0"/>
          </a:p>
        </p:txBody>
      </p:sp>
      <p:sp>
        <p:nvSpPr>
          <p:cNvPr id="7" name="Стрелка вниз 6"/>
          <p:cNvSpPr/>
          <p:nvPr/>
        </p:nvSpPr>
        <p:spPr>
          <a:xfrm rot="19021585">
            <a:off x="7120610" y="1408416"/>
            <a:ext cx="990806" cy="1854633"/>
          </a:xfrm>
          <a:prstGeom prst="downArrow">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ru-RU" dirty="0" smtClean="0"/>
              <a:t>Усложнение генома</a:t>
            </a:r>
            <a:endParaRPr lang="ru-RU" dirty="0"/>
          </a:p>
        </p:txBody>
      </p:sp>
      <p:sp>
        <p:nvSpPr>
          <p:cNvPr id="8" name="Номер слайда 7"/>
          <p:cNvSpPr>
            <a:spLocks noGrp="1"/>
          </p:cNvSpPr>
          <p:nvPr>
            <p:ph type="sldNum" sz="quarter" idx="12"/>
          </p:nvPr>
        </p:nvSpPr>
        <p:spPr/>
        <p:txBody>
          <a:bodyPr/>
          <a:lstStyle/>
          <a:p>
            <a:fld id="{95130943-35C6-43B0-A15C-71C50BA984F4}" type="slidenum">
              <a:rPr lang="ru-RU" smtClean="0"/>
              <a:t>3</a:t>
            </a:fld>
            <a:endParaRPr lang="ru-RU"/>
          </a:p>
        </p:txBody>
      </p:sp>
    </p:spTree>
    <p:extLst>
      <p:ext uri="{BB962C8B-B14F-4D97-AF65-F5344CB8AC3E}">
        <p14:creationId xmlns:p14="http://schemas.microsoft.com/office/powerpoint/2010/main" val="36966558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1120" y="764373"/>
            <a:ext cx="8895080" cy="1293028"/>
          </a:xfrm>
        </p:spPr>
        <p:txBody>
          <a:bodyPr/>
          <a:lstStyle/>
          <a:p>
            <a:r>
              <a:rPr lang="ru-RU" dirty="0" smtClean="0"/>
              <a:t>Биологическая интерпретация</a:t>
            </a:r>
            <a:endParaRPr lang="ru-RU" dirty="0"/>
          </a:p>
        </p:txBody>
      </p:sp>
      <p:sp>
        <p:nvSpPr>
          <p:cNvPr id="4" name="Объект 2"/>
          <p:cNvSpPr txBox="1">
            <a:spLocks/>
          </p:cNvSpPr>
          <p:nvPr/>
        </p:nvSpPr>
        <p:spPr>
          <a:xfrm>
            <a:off x="6515092" y="2357652"/>
            <a:ext cx="4991108" cy="36604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2800" dirty="0" smtClean="0"/>
              <a:t>Высокая мобильность позволяет популяциям максимально эффективно утилизировать имеющийся во всех частях пространства субстрат</a:t>
            </a:r>
            <a:endParaRPr lang="ru-RU" sz="2800" dirty="0"/>
          </a:p>
        </p:txBody>
      </p:sp>
      <p:sp>
        <p:nvSpPr>
          <p:cNvPr id="20" name="Овал 19"/>
          <p:cNvSpPr/>
          <p:nvPr/>
        </p:nvSpPr>
        <p:spPr>
          <a:xfrm>
            <a:off x="2355482" y="2057401"/>
            <a:ext cx="1052731" cy="60050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1</a:t>
            </a:r>
            <a:endParaRPr lang="ru-RU" b="1" dirty="0"/>
          </a:p>
        </p:txBody>
      </p:sp>
      <p:sp>
        <p:nvSpPr>
          <p:cNvPr id="21" name="Овал 20"/>
          <p:cNvSpPr/>
          <p:nvPr/>
        </p:nvSpPr>
        <p:spPr>
          <a:xfrm>
            <a:off x="3305291" y="4168058"/>
            <a:ext cx="1070720" cy="581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2</a:t>
            </a:r>
            <a:endParaRPr lang="ru-RU" b="1" dirty="0"/>
          </a:p>
        </p:txBody>
      </p:sp>
      <p:cxnSp>
        <p:nvCxnSpPr>
          <p:cNvPr id="22" name="Прямая со стрелкой 21"/>
          <p:cNvCxnSpPr>
            <a:stCxn id="12" idx="0"/>
            <a:endCxn id="20" idx="2"/>
          </p:cNvCxnSpPr>
          <p:nvPr/>
        </p:nvCxnSpPr>
        <p:spPr>
          <a:xfrm flipV="1">
            <a:off x="895844" y="2357652"/>
            <a:ext cx="1459638" cy="28635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4" idx="6"/>
            <a:endCxn id="21" idx="2"/>
          </p:cNvCxnSpPr>
          <p:nvPr/>
        </p:nvCxnSpPr>
        <p:spPr>
          <a:xfrm flipV="1">
            <a:off x="1158719" y="4458925"/>
            <a:ext cx="2146572" cy="86316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Скругленная соединительная линия 25"/>
          <p:cNvCxnSpPr>
            <a:stCxn id="21" idx="0"/>
            <a:endCxn id="20" idx="5"/>
          </p:cNvCxnSpPr>
          <p:nvPr/>
        </p:nvCxnSpPr>
        <p:spPr>
          <a:xfrm rot="16200000" flipV="1">
            <a:off x="2748300" y="3075706"/>
            <a:ext cx="1598096" cy="586607"/>
          </a:xfrm>
          <a:prstGeom prst="curvedConnector3">
            <a:avLst>
              <a:gd name="adj1" fmla="val 50000"/>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63" name="TextBox 62"/>
          <p:cNvSpPr txBox="1"/>
          <p:nvPr/>
        </p:nvSpPr>
        <p:spPr>
          <a:xfrm>
            <a:off x="4023035" y="3682265"/>
            <a:ext cx="434734" cy="369332"/>
          </a:xfrm>
          <a:prstGeom prst="rect">
            <a:avLst/>
          </a:prstGeom>
          <a:noFill/>
        </p:spPr>
        <p:txBody>
          <a:bodyPr wrap="none" rtlCol="0">
            <a:spAutoFit/>
          </a:bodyPr>
          <a:lstStyle/>
          <a:p>
            <a:r>
              <a:rPr lang="en-US" b="1" dirty="0" smtClean="0"/>
              <a:t>S3</a:t>
            </a:r>
            <a:endParaRPr lang="ru-RU" b="1" dirty="0"/>
          </a:p>
        </p:txBody>
      </p:sp>
      <p:grpSp>
        <p:nvGrpSpPr>
          <p:cNvPr id="11" name="Группа 10"/>
          <p:cNvGrpSpPr/>
          <p:nvPr/>
        </p:nvGrpSpPr>
        <p:grpSpPr>
          <a:xfrm>
            <a:off x="796815" y="5221227"/>
            <a:ext cx="361904" cy="438640"/>
            <a:chOff x="204670" y="4951590"/>
            <a:chExt cx="361904" cy="438640"/>
          </a:xfrm>
        </p:grpSpPr>
        <p:sp>
          <p:nvSpPr>
            <p:cNvPr id="12" name="Овал 11"/>
            <p:cNvSpPr/>
            <p:nvPr/>
          </p:nvSpPr>
          <p:spPr>
            <a:xfrm>
              <a:off x="216074" y="4951590"/>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p:cNvSpPr/>
            <p:nvPr/>
          </p:nvSpPr>
          <p:spPr>
            <a:xfrm>
              <a:off x="391324" y="5198817"/>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Овал 13"/>
            <p:cNvSpPr/>
            <p:nvPr/>
          </p:nvSpPr>
          <p:spPr>
            <a:xfrm>
              <a:off x="450643" y="4989145"/>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04670" y="5257280"/>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TextBox 15"/>
          <p:cNvSpPr txBox="1"/>
          <p:nvPr/>
        </p:nvSpPr>
        <p:spPr>
          <a:xfrm>
            <a:off x="719331" y="5619917"/>
            <a:ext cx="484428" cy="369332"/>
          </a:xfrm>
          <a:prstGeom prst="rect">
            <a:avLst/>
          </a:prstGeom>
          <a:noFill/>
        </p:spPr>
        <p:txBody>
          <a:bodyPr wrap="none" rtlCol="0">
            <a:spAutoFit/>
          </a:bodyPr>
          <a:lstStyle/>
          <a:p>
            <a:r>
              <a:rPr lang="en-US" b="1" dirty="0" smtClean="0"/>
              <a:t>N1</a:t>
            </a:r>
            <a:endParaRPr lang="ru-RU" b="1" dirty="0"/>
          </a:p>
        </p:txBody>
      </p:sp>
      <p:sp>
        <p:nvSpPr>
          <p:cNvPr id="3" name="Номер слайда 2"/>
          <p:cNvSpPr>
            <a:spLocks noGrp="1"/>
          </p:cNvSpPr>
          <p:nvPr>
            <p:ph type="sldNum" sz="quarter" idx="12"/>
          </p:nvPr>
        </p:nvSpPr>
        <p:spPr/>
        <p:txBody>
          <a:bodyPr/>
          <a:lstStyle/>
          <a:p>
            <a:fld id="{95130943-35C6-43B0-A15C-71C50BA984F4}" type="slidenum">
              <a:rPr lang="ru-RU" smtClean="0"/>
              <a:t>30</a:t>
            </a:fld>
            <a:endParaRPr lang="ru-RU"/>
          </a:p>
        </p:txBody>
      </p:sp>
    </p:spTree>
    <p:extLst>
      <p:ext uri="{BB962C8B-B14F-4D97-AF65-F5344CB8AC3E}">
        <p14:creationId xmlns:p14="http://schemas.microsoft.com/office/powerpoint/2010/main" val="19291665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09520" y="764373"/>
            <a:ext cx="8996680" cy="1293028"/>
          </a:xfrm>
        </p:spPr>
        <p:txBody>
          <a:bodyPr/>
          <a:lstStyle/>
          <a:p>
            <a:r>
              <a:rPr lang="ru-RU" dirty="0"/>
              <a:t>Биологическая интерпретация</a:t>
            </a:r>
          </a:p>
        </p:txBody>
      </p:sp>
      <p:sp>
        <p:nvSpPr>
          <p:cNvPr id="4" name="Объект 2"/>
          <p:cNvSpPr txBox="1">
            <a:spLocks/>
          </p:cNvSpPr>
          <p:nvPr/>
        </p:nvSpPr>
        <p:spPr>
          <a:xfrm>
            <a:off x="6303633" y="2694654"/>
            <a:ext cx="5364302" cy="3528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2800" dirty="0"/>
              <a:t>Это приводит к быстрому росту популяций, способных утилизировать субстраты, актуально присутствующие в среде</a:t>
            </a:r>
          </a:p>
        </p:txBody>
      </p:sp>
      <p:sp>
        <p:nvSpPr>
          <p:cNvPr id="20" name="Овал 19"/>
          <p:cNvSpPr/>
          <p:nvPr/>
        </p:nvSpPr>
        <p:spPr>
          <a:xfrm>
            <a:off x="2355482" y="2057401"/>
            <a:ext cx="2462982" cy="1404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1</a:t>
            </a:r>
            <a:endParaRPr lang="ru-RU" b="1" dirty="0"/>
          </a:p>
        </p:txBody>
      </p:sp>
      <p:sp>
        <p:nvSpPr>
          <p:cNvPr id="21" name="Овал 20"/>
          <p:cNvSpPr/>
          <p:nvPr/>
        </p:nvSpPr>
        <p:spPr>
          <a:xfrm>
            <a:off x="3305291" y="4168058"/>
            <a:ext cx="1070720" cy="581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2</a:t>
            </a:r>
            <a:endParaRPr lang="ru-RU" b="1" dirty="0"/>
          </a:p>
        </p:txBody>
      </p:sp>
      <p:cxnSp>
        <p:nvCxnSpPr>
          <p:cNvPr id="22" name="Прямая со стрелкой 21"/>
          <p:cNvCxnSpPr>
            <a:stCxn id="12" idx="7"/>
            <a:endCxn id="20" idx="2"/>
          </p:cNvCxnSpPr>
          <p:nvPr/>
        </p:nvCxnSpPr>
        <p:spPr>
          <a:xfrm flipV="1">
            <a:off x="899835" y="2759872"/>
            <a:ext cx="1455647" cy="2595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13" idx="7"/>
            <a:endCxn id="21" idx="2"/>
          </p:cNvCxnSpPr>
          <p:nvPr/>
        </p:nvCxnSpPr>
        <p:spPr>
          <a:xfrm flipV="1">
            <a:off x="1075085" y="4458925"/>
            <a:ext cx="2230206" cy="11439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Скругленная соединительная линия 25"/>
          <p:cNvCxnSpPr>
            <a:stCxn id="21" idx="0"/>
            <a:endCxn id="20" idx="5"/>
          </p:cNvCxnSpPr>
          <p:nvPr/>
        </p:nvCxnSpPr>
        <p:spPr>
          <a:xfrm rot="5400000" flipH="1" flipV="1">
            <a:off x="3693478" y="3403767"/>
            <a:ext cx="911464" cy="617118"/>
          </a:xfrm>
          <a:prstGeom prst="curvedConnector3">
            <a:avLst>
              <a:gd name="adj1" fmla="val 50000"/>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63" name="TextBox 62"/>
          <p:cNvSpPr txBox="1"/>
          <p:nvPr/>
        </p:nvSpPr>
        <p:spPr>
          <a:xfrm>
            <a:off x="4023035" y="3682265"/>
            <a:ext cx="434734" cy="369332"/>
          </a:xfrm>
          <a:prstGeom prst="rect">
            <a:avLst/>
          </a:prstGeom>
          <a:noFill/>
        </p:spPr>
        <p:txBody>
          <a:bodyPr wrap="none" rtlCol="0">
            <a:spAutoFit/>
          </a:bodyPr>
          <a:lstStyle/>
          <a:p>
            <a:r>
              <a:rPr lang="en-US" b="1" dirty="0" smtClean="0"/>
              <a:t>S3</a:t>
            </a:r>
            <a:endParaRPr lang="ru-RU" b="1" dirty="0"/>
          </a:p>
        </p:txBody>
      </p:sp>
      <p:grpSp>
        <p:nvGrpSpPr>
          <p:cNvPr id="11" name="Группа 10"/>
          <p:cNvGrpSpPr/>
          <p:nvPr/>
        </p:nvGrpSpPr>
        <p:grpSpPr>
          <a:xfrm>
            <a:off x="738846" y="5327640"/>
            <a:ext cx="361904" cy="438640"/>
            <a:chOff x="204670" y="4951590"/>
            <a:chExt cx="361904" cy="438640"/>
          </a:xfrm>
        </p:grpSpPr>
        <p:sp>
          <p:nvSpPr>
            <p:cNvPr id="12" name="Овал 11"/>
            <p:cNvSpPr/>
            <p:nvPr/>
          </p:nvSpPr>
          <p:spPr>
            <a:xfrm>
              <a:off x="216074" y="4951590"/>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Овал 12"/>
            <p:cNvSpPr/>
            <p:nvPr/>
          </p:nvSpPr>
          <p:spPr>
            <a:xfrm>
              <a:off x="391324" y="5198817"/>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Овал 13"/>
            <p:cNvSpPr/>
            <p:nvPr/>
          </p:nvSpPr>
          <p:spPr>
            <a:xfrm>
              <a:off x="450643" y="4989145"/>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204670" y="5257280"/>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6" name="TextBox 15"/>
          <p:cNvSpPr txBox="1"/>
          <p:nvPr/>
        </p:nvSpPr>
        <p:spPr>
          <a:xfrm>
            <a:off x="661362" y="5726330"/>
            <a:ext cx="484428" cy="369332"/>
          </a:xfrm>
          <a:prstGeom prst="rect">
            <a:avLst/>
          </a:prstGeom>
          <a:noFill/>
        </p:spPr>
        <p:txBody>
          <a:bodyPr wrap="none" rtlCol="0">
            <a:spAutoFit/>
          </a:bodyPr>
          <a:lstStyle/>
          <a:p>
            <a:r>
              <a:rPr lang="en-US" b="1" dirty="0" smtClean="0"/>
              <a:t>N1</a:t>
            </a:r>
            <a:endParaRPr lang="ru-RU" b="1" dirty="0"/>
          </a:p>
        </p:txBody>
      </p:sp>
      <p:sp>
        <p:nvSpPr>
          <p:cNvPr id="3" name="Номер слайда 2"/>
          <p:cNvSpPr>
            <a:spLocks noGrp="1"/>
          </p:cNvSpPr>
          <p:nvPr>
            <p:ph type="sldNum" sz="quarter" idx="12"/>
          </p:nvPr>
        </p:nvSpPr>
        <p:spPr/>
        <p:txBody>
          <a:bodyPr/>
          <a:lstStyle/>
          <a:p>
            <a:fld id="{95130943-35C6-43B0-A15C-71C50BA984F4}" type="slidenum">
              <a:rPr lang="ru-RU" smtClean="0"/>
              <a:t>31</a:t>
            </a:fld>
            <a:endParaRPr lang="ru-RU"/>
          </a:p>
        </p:txBody>
      </p:sp>
    </p:spTree>
    <p:extLst>
      <p:ext uri="{BB962C8B-B14F-4D97-AF65-F5344CB8AC3E}">
        <p14:creationId xmlns:p14="http://schemas.microsoft.com/office/powerpoint/2010/main" val="2364404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Овал 18"/>
          <p:cNvSpPr/>
          <p:nvPr/>
        </p:nvSpPr>
        <p:spPr>
          <a:xfrm>
            <a:off x="3400059" y="5879731"/>
            <a:ext cx="662680" cy="36371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3</a:t>
            </a:r>
            <a:endParaRPr lang="ru-RU" b="1" dirty="0"/>
          </a:p>
        </p:txBody>
      </p:sp>
      <p:sp>
        <p:nvSpPr>
          <p:cNvPr id="20" name="Овал 19"/>
          <p:cNvSpPr/>
          <p:nvPr/>
        </p:nvSpPr>
        <p:spPr>
          <a:xfrm>
            <a:off x="2355482" y="2057401"/>
            <a:ext cx="2462982" cy="140494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1</a:t>
            </a:r>
            <a:endParaRPr lang="ru-RU" b="1" dirty="0"/>
          </a:p>
        </p:txBody>
      </p:sp>
      <p:sp>
        <p:nvSpPr>
          <p:cNvPr id="21" name="Овал 20"/>
          <p:cNvSpPr/>
          <p:nvPr/>
        </p:nvSpPr>
        <p:spPr>
          <a:xfrm>
            <a:off x="3305291" y="4168058"/>
            <a:ext cx="1070720" cy="5817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t>
            </a:r>
            <a:r>
              <a:rPr lang="ru-RU" b="1" dirty="0" smtClean="0"/>
              <a:t>2</a:t>
            </a:r>
            <a:endParaRPr lang="ru-RU" b="1" dirty="0"/>
          </a:p>
        </p:txBody>
      </p:sp>
      <p:cxnSp>
        <p:nvCxnSpPr>
          <p:cNvPr id="22" name="Прямая со стрелкой 21"/>
          <p:cNvCxnSpPr>
            <a:stCxn id="31" idx="7"/>
            <a:endCxn id="20" idx="2"/>
          </p:cNvCxnSpPr>
          <p:nvPr/>
        </p:nvCxnSpPr>
        <p:spPr>
          <a:xfrm flipV="1">
            <a:off x="908887" y="2759872"/>
            <a:ext cx="1446595" cy="251917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a:stCxn id="32" idx="7"/>
            <a:endCxn id="21" idx="2"/>
          </p:cNvCxnSpPr>
          <p:nvPr/>
        </p:nvCxnSpPr>
        <p:spPr>
          <a:xfrm flipV="1">
            <a:off x="1084137" y="4458925"/>
            <a:ext cx="2221154" cy="10673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a:endCxn id="19" idx="2"/>
          </p:cNvCxnSpPr>
          <p:nvPr/>
        </p:nvCxnSpPr>
        <p:spPr>
          <a:xfrm>
            <a:off x="1123377" y="5683329"/>
            <a:ext cx="2276682" cy="3782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6" name="Скругленная соединительная линия 25"/>
          <p:cNvCxnSpPr>
            <a:stCxn id="21" idx="0"/>
            <a:endCxn id="20" idx="5"/>
          </p:cNvCxnSpPr>
          <p:nvPr/>
        </p:nvCxnSpPr>
        <p:spPr>
          <a:xfrm rot="5400000" flipH="1" flipV="1">
            <a:off x="3693478" y="3403767"/>
            <a:ext cx="911464" cy="617118"/>
          </a:xfrm>
          <a:prstGeom prst="curvedConnector3">
            <a:avLst>
              <a:gd name="adj1" fmla="val 50000"/>
            </a:avLst>
          </a:prstGeom>
          <a:ln w="76200">
            <a:tailEnd type="triangle"/>
          </a:ln>
        </p:spPr>
        <p:style>
          <a:lnRef idx="1">
            <a:schemeClr val="accent4"/>
          </a:lnRef>
          <a:fillRef idx="0">
            <a:schemeClr val="accent4"/>
          </a:fillRef>
          <a:effectRef idx="0">
            <a:schemeClr val="accent4"/>
          </a:effectRef>
          <a:fontRef idx="minor">
            <a:schemeClr val="tx1"/>
          </a:fontRef>
        </p:style>
      </p:cxnSp>
      <p:cxnSp>
        <p:nvCxnSpPr>
          <p:cNvPr id="27" name="Скругленная соединительная линия 26"/>
          <p:cNvCxnSpPr>
            <a:stCxn id="21" idx="4"/>
            <a:endCxn id="19" idx="0"/>
          </p:cNvCxnSpPr>
          <p:nvPr/>
        </p:nvCxnSpPr>
        <p:spPr>
          <a:xfrm rot="5400000">
            <a:off x="3221055" y="5260135"/>
            <a:ext cx="1129940" cy="109252"/>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28" name="TextBox 27"/>
          <p:cNvSpPr txBox="1"/>
          <p:nvPr/>
        </p:nvSpPr>
        <p:spPr>
          <a:xfrm>
            <a:off x="4810468" y="6154263"/>
            <a:ext cx="434734" cy="369332"/>
          </a:xfrm>
          <a:prstGeom prst="rect">
            <a:avLst/>
          </a:prstGeom>
          <a:noFill/>
        </p:spPr>
        <p:txBody>
          <a:bodyPr wrap="none" rtlCol="0">
            <a:spAutoFit/>
          </a:bodyPr>
          <a:lstStyle/>
          <a:p>
            <a:r>
              <a:rPr lang="en-US" b="1" dirty="0" smtClean="0"/>
              <a:t>S1</a:t>
            </a:r>
            <a:endParaRPr lang="ru-RU" b="1" dirty="0"/>
          </a:p>
        </p:txBody>
      </p:sp>
      <p:sp>
        <p:nvSpPr>
          <p:cNvPr id="29" name="TextBox 28"/>
          <p:cNvSpPr txBox="1"/>
          <p:nvPr/>
        </p:nvSpPr>
        <p:spPr>
          <a:xfrm>
            <a:off x="4786890" y="5217464"/>
            <a:ext cx="434734" cy="369332"/>
          </a:xfrm>
          <a:prstGeom prst="rect">
            <a:avLst/>
          </a:prstGeom>
          <a:noFill/>
        </p:spPr>
        <p:txBody>
          <a:bodyPr wrap="none" rtlCol="0">
            <a:spAutoFit/>
          </a:bodyPr>
          <a:lstStyle/>
          <a:p>
            <a:r>
              <a:rPr lang="en-US" b="1" dirty="0" smtClean="0"/>
              <a:t>S2</a:t>
            </a:r>
            <a:endParaRPr lang="ru-RU" b="1" dirty="0"/>
          </a:p>
        </p:txBody>
      </p:sp>
      <p:sp>
        <p:nvSpPr>
          <p:cNvPr id="30" name="TextBox 29"/>
          <p:cNvSpPr txBox="1"/>
          <p:nvPr/>
        </p:nvSpPr>
        <p:spPr>
          <a:xfrm>
            <a:off x="3018840" y="5101004"/>
            <a:ext cx="434734" cy="369332"/>
          </a:xfrm>
          <a:prstGeom prst="rect">
            <a:avLst/>
          </a:prstGeom>
          <a:noFill/>
        </p:spPr>
        <p:txBody>
          <a:bodyPr wrap="none" rtlCol="0">
            <a:spAutoFit/>
          </a:bodyPr>
          <a:lstStyle/>
          <a:p>
            <a:r>
              <a:rPr lang="en-US" b="1" dirty="0" smtClean="0"/>
              <a:t>S3</a:t>
            </a:r>
            <a:endParaRPr lang="ru-RU" b="1" dirty="0"/>
          </a:p>
        </p:txBody>
      </p:sp>
      <p:cxnSp>
        <p:nvCxnSpPr>
          <p:cNvPr id="48" name="Скругленная соединительная линия 47"/>
          <p:cNvCxnSpPr>
            <a:stCxn id="19" idx="7"/>
          </p:cNvCxnSpPr>
          <p:nvPr/>
        </p:nvCxnSpPr>
        <p:spPr>
          <a:xfrm rot="5400000" flipH="1" flipV="1">
            <a:off x="4325959" y="5244123"/>
            <a:ext cx="328606" cy="1049140"/>
          </a:xfrm>
          <a:prstGeom prst="curvedConnector2">
            <a:avLst/>
          </a:prstGeom>
          <a:ln w="28575">
            <a:tailEnd type="triangle"/>
          </a:ln>
        </p:spPr>
        <p:style>
          <a:lnRef idx="1">
            <a:schemeClr val="accent4"/>
          </a:lnRef>
          <a:fillRef idx="0">
            <a:schemeClr val="accent4"/>
          </a:fillRef>
          <a:effectRef idx="0">
            <a:schemeClr val="accent4"/>
          </a:effectRef>
          <a:fontRef idx="minor">
            <a:schemeClr val="tx1"/>
          </a:fontRef>
        </p:style>
      </p:cxnSp>
      <p:cxnSp>
        <p:nvCxnSpPr>
          <p:cNvPr id="51" name="Скругленная соединительная линия 50"/>
          <p:cNvCxnSpPr>
            <a:stCxn id="19" idx="6"/>
          </p:cNvCxnSpPr>
          <p:nvPr/>
        </p:nvCxnSpPr>
        <p:spPr>
          <a:xfrm>
            <a:off x="4062739" y="6061588"/>
            <a:ext cx="1037423" cy="35558"/>
          </a:xfrm>
          <a:prstGeom prst="curvedConnector3">
            <a:avLst>
              <a:gd name="adj1" fmla="val 50000"/>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63" name="TextBox 62"/>
          <p:cNvSpPr txBox="1"/>
          <p:nvPr/>
        </p:nvSpPr>
        <p:spPr>
          <a:xfrm>
            <a:off x="4023035" y="3682265"/>
            <a:ext cx="434734" cy="369332"/>
          </a:xfrm>
          <a:prstGeom prst="rect">
            <a:avLst/>
          </a:prstGeom>
          <a:noFill/>
        </p:spPr>
        <p:txBody>
          <a:bodyPr wrap="none" rtlCol="0">
            <a:spAutoFit/>
          </a:bodyPr>
          <a:lstStyle/>
          <a:p>
            <a:r>
              <a:rPr lang="en-US" b="1" dirty="0" smtClean="0"/>
              <a:t>S3</a:t>
            </a:r>
            <a:endParaRPr lang="ru-RU" b="1" dirty="0"/>
          </a:p>
        </p:txBody>
      </p:sp>
      <p:sp>
        <p:nvSpPr>
          <p:cNvPr id="88" name="Знак запрета 87"/>
          <p:cNvSpPr/>
          <p:nvPr/>
        </p:nvSpPr>
        <p:spPr>
          <a:xfrm>
            <a:off x="1919894" y="5659949"/>
            <a:ext cx="575187" cy="482487"/>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9" name="Знак запрета 88"/>
          <p:cNvSpPr/>
          <p:nvPr/>
        </p:nvSpPr>
        <p:spPr>
          <a:xfrm>
            <a:off x="3541745" y="5033531"/>
            <a:ext cx="575187" cy="482487"/>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1" name="Знак запрета 90"/>
          <p:cNvSpPr/>
          <p:nvPr/>
        </p:nvSpPr>
        <p:spPr>
          <a:xfrm>
            <a:off x="4368234" y="5481096"/>
            <a:ext cx="426431" cy="357705"/>
          </a:xfrm>
          <a:prstGeom prst="noSmoking">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2" name="Знак запрета 91"/>
          <p:cNvSpPr/>
          <p:nvPr/>
        </p:nvSpPr>
        <p:spPr>
          <a:xfrm>
            <a:off x="4315672" y="5953842"/>
            <a:ext cx="426431" cy="357705"/>
          </a:xfrm>
          <a:prstGeom prst="noSmoking">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95" name="Объект 94"/>
          <p:cNvSpPr>
            <a:spLocks noGrp="1"/>
          </p:cNvSpPr>
          <p:nvPr>
            <p:ph idx="1"/>
          </p:nvPr>
        </p:nvSpPr>
        <p:spPr>
          <a:xfrm>
            <a:off x="6265059" y="2209801"/>
            <a:ext cx="5241141" cy="4008884"/>
          </a:xfrm>
        </p:spPr>
        <p:txBody>
          <a:bodyPr>
            <a:noAutofit/>
          </a:bodyPr>
          <a:lstStyle/>
          <a:p>
            <a:r>
              <a:rPr lang="ru-RU" sz="2800" dirty="0" smtClean="0"/>
              <a:t>В свою очередь, максимальная эффективность утилизации всех ресурсов со стороны </a:t>
            </a:r>
            <a:r>
              <a:rPr lang="ru-RU" sz="2800" b="1" dirty="0" smtClean="0"/>
              <a:t>уже укрепившихся видов</a:t>
            </a:r>
            <a:r>
              <a:rPr lang="ru-RU" sz="2800" dirty="0" smtClean="0"/>
              <a:t> препятствует реализации экологических ниш </a:t>
            </a:r>
            <a:r>
              <a:rPr lang="ru-RU" sz="2800" b="1" dirty="0" smtClean="0"/>
              <a:t>новыми видами</a:t>
            </a:r>
            <a:endParaRPr lang="ru-RU" sz="2800" b="1" dirty="0"/>
          </a:p>
        </p:txBody>
      </p:sp>
      <p:grpSp>
        <p:nvGrpSpPr>
          <p:cNvPr id="25" name="Группа 24"/>
          <p:cNvGrpSpPr/>
          <p:nvPr/>
        </p:nvGrpSpPr>
        <p:grpSpPr>
          <a:xfrm>
            <a:off x="747898" y="5251016"/>
            <a:ext cx="361904" cy="438640"/>
            <a:chOff x="204670" y="4951590"/>
            <a:chExt cx="361904" cy="438640"/>
          </a:xfrm>
        </p:grpSpPr>
        <p:sp>
          <p:nvSpPr>
            <p:cNvPr id="31" name="Овал 30"/>
            <p:cNvSpPr/>
            <p:nvPr/>
          </p:nvSpPr>
          <p:spPr>
            <a:xfrm>
              <a:off x="216074" y="4951590"/>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Овал 31"/>
            <p:cNvSpPr/>
            <p:nvPr/>
          </p:nvSpPr>
          <p:spPr>
            <a:xfrm>
              <a:off x="391324" y="5198817"/>
              <a:ext cx="175250" cy="19141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Овал 32"/>
            <p:cNvSpPr/>
            <p:nvPr/>
          </p:nvSpPr>
          <p:spPr>
            <a:xfrm>
              <a:off x="450643" y="4989145"/>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204670" y="5257280"/>
              <a:ext cx="115931" cy="12662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5" name="TextBox 34"/>
          <p:cNvSpPr txBox="1"/>
          <p:nvPr/>
        </p:nvSpPr>
        <p:spPr>
          <a:xfrm>
            <a:off x="670414" y="5649706"/>
            <a:ext cx="484428" cy="369332"/>
          </a:xfrm>
          <a:prstGeom prst="rect">
            <a:avLst/>
          </a:prstGeom>
          <a:noFill/>
        </p:spPr>
        <p:txBody>
          <a:bodyPr wrap="none" rtlCol="0">
            <a:spAutoFit/>
          </a:bodyPr>
          <a:lstStyle/>
          <a:p>
            <a:r>
              <a:rPr lang="en-US" b="1" dirty="0" smtClean="0"/>
              <a:t>N1</a:t>
            </a:r>
            <a:endParaRPr lang="ru-RU" b="1" dirty="0"/>
          </a:p>
        </p:txBody>
      </p:sp>
      <p:sp>
        <p:nvSpPr>
          <p:cNvPr id="36" name="Заголовок 1"/>
          <p:cNvSpPr>
            <a:spLocks noGrp="1"/>
          </p:cNvSpPr>
          <p:nvPr>
            <p:ph type="title"/>
          </p:nvPr>
        </p:nvSpPr>
        <p:spPr>
          <a:xfrm>
            <a:off x="2509520" y="764373"/>
            <a:ext cx="8996680" cy="1293028"/>
          </a:xfrm>
        </p:spPr>
        <p:txBody>
          <a:bodyPr/>
          <a:lstStyle/>
          <a:p>
            <a:r>
              <a:rPr lang="ru-RU" dirty="0"/>
              <a:t>Биологическая интерпретация</a:t>
            </a:r>
          </a:p>
        </p:txBody>
      </p:sp>
      <p:sp>
        <p:nvSpPr>
          <p:cNvPr id="2" name="Номер слайда 1"/>
          <p:cNvSpPr>
            <a:spLocks noGrp="1"/>
          </p:cNvSpPr>
          <p:nvPr>
            <p:ph type="sldNum" sz="quarter" idx="12"/>
          </p:nvPr>
        </p:nvSpPr>
        <p:spPr/>
        <p:txBody>
          <a:bodyPr/>
          <a:lstStyle/>
          <a:p>
            <a:fld id="{95130943-35C6-43B0-A15C-71C50BA984F4}" type="slidenum">
              <a:rPr lang="ru-RU" smtClean="0"/>
              <a:t>32</a:t>
            </a:fld>
            <a:endParaRPr lang="ru-RU"/>
          </a:p>
        </p:txBody>
      </p:sp>
    </p:spTree>
    <p:extLst>
      <p:ext uri="{BB962C8B-B14F-4D97-AF65-F5344CB8AC3E}">
        <p14:creationId xmlns:p14="http://schemas.microsoft.com/office/powerpoint/2010/main" val="30780988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60091" y="2194561"/>
            <a:ext cx="8781190" cy="2800349"/>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460091" y="525145"/>
            <a:ext cx="10515600" cy="1325563"/>
          </a:xfrm>
        </p:spPr>
        <p:txBody>
          <a:bodyPr/>
          <a:lstStyle/>
          <a:p>
            <a:r>
              <a:rPr lang="ru-RU" dirty="0" smtClean="0"/>
              <a:t>ВЫВОД</a:t>
            </a:r>
            <a:endParaRPr lang="ru-RU" dirty="0"/>
          </a:p>
        </p:txBody>
      </p:sp>
      <p:sp>
        <p:nvSpPr>
          <p:cNvPr id="3" name="Объект 2"/>
          <p:cNvSpPr>
            <a:spLocks noGrp="1"/>
          </p:cNvSpPr>
          <p:nvPr>
            <p:ph idx="1"/>
          </p:nvPr>
        </p:nvSpPr>
        <p:spPr>
          <a:xfrm>
            <a:off x="1725562" y="2390775"/>
            <a:ext cx="8592720" cy="3307381"/>
          </a:xfrm>
        </p:spPr>
        <p:txBody>
          <a:bodyPr>
            <a:normAutofit/>
          </a:bodyPr>
          <a:lstStyle/>
          <a:p>
            <a:pPr marL="0" indent="0">
              <a:buNone/>
            </a:pPr>
            <a:r>
              <a:rPr lang="ru-RU" sz="3200" dirty="0" smtClean="0"/>
              <a:t>Активные </a:t>
            </a:r>
            <a:r>
              <a:rPr lang="ru-RU" sz="3200" dirty="0"/>
              <a:t>миграции являются фактором, препятствующим видообразованию и снижающим суммарную биомассу </a:t>
            </a:r>
            <a:r>
              <a:rPr lang="ru-RU" sz="3200" dirty="0" smtClean="0"/>
              <a:t>сообщества, что обуславливается быстрой экспансией уже укрепившихся видов.</a:t>
            </a:r>
            <a:endParaRPr lang="ru-RU" sz="3200" dirty="0"/>
          </a:p>
        </p:txBody>
      </p:sp>
      <p:sp>
        <p:nvSpPr>
          <p:cNvPr id="4" name="Номер слайда 3"/>
          <p:cNvSpPr>
            <a:spLocks noGrp="1"/>
          </p:cNvSpPr>
          <p:nvPr>
            <p:ph type="sldNum" sz="quarter" idx="12"/>
          </p:nvPr>
        </p:nvSpPr>
        <p:spPr/>
        <p:txBody>
          <a:bodyPr/>
          <a:lstStyle/>
          <a:p>
            <a:fld id="{95130943-35C6-43B0-A15C-71C50BA984F4}" type="slidenum">
              <a:rPr lang="ru-RU" smtClean="0"/>
              <a:t>33</a:t>
            </a:fld>
            <a:endParaRPr lang="ru-RU"/>
          </a:p>
        </p:txBody>
      </p:sp>
    </p:spTree>
    <p:extLst>
      <p:ext uri="{BB962C8B-B14F-4D97-AF65-F5344CB8AC3E}">
        <p14:creationId xmlns:p14="http://schemas.microsoft.com/office/powerpoint/2010/main" val="781626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90237" y="764704"/>
            <a:ext cx="3899401" cy="400110"/>
          </a:xfrm>
          <a:prstGeom prst="rect">
            <a:avLst/>
          </a:prstGeom>
          <a:noFill/>
        </p:spPr>
        <p:txBody>
          <a:bodyPr wrap="none" rtlCol="0">
            <a:spAutoFit/>
          </a:bodyPr>
          <a:lstStyle/>
          <a:p>
            <a:r>
              <a:rPr lang="ru-RU" sz="2000" b="1" dirty="0">
                <a:solidFill>
                  <a:prstClr val="black"/>
                </a:solidFill>
              </a:rPr>
              <a:t>Лизогенный и </a:t>
            </a:r>
            <a:r>
              <a:rPr lang="ru-RU" sz="2000" b="1" dirty="0" err="1">
                <a:solidFill>
                  <a:prstClr val="black"/>
                </a:solidFill>
              </a:rPr>
              <a:t>литический</a:t>
            </a:r>
            <a:r>
              <a:rPr lang="ru-RU" sz="2000" b="1" dirty="0">
                <a:solidFill>
                  <a:prstClr val="black"/>
                </a:solidFill>
              </a:rPr>
              <a:t> циклы</a:t>
            </a:r>
          </a:p>
        </p:txBody>
      </p:sp>
      <p:sp>
        <p:nvSpPr>
          <p:cNvPr id="5" name="Прямоугольник 4"/>
          <p:cNvSpPr/>
          <p:nvPr/>
        </p:nvSpPr>
        <p:spPr>
          <a:xfrm>
            <a:off x="5231904" y="1196752"/>
            <a:ext cx="1800200" cy="57606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solidFill>
                  <a:prstClr val="black"/>
                </a:solidFill>
              </a:rPr>
              <a:t>Заражение</a:t>
            </a:r>
          </a:p>
        </p:txBody>
      </p:sp>
      <p:sp>
        <p:nvSpPr>
          <p:cNvPr id="7" name="Стрелка вверх 6"/>
          <p:cNvSpPr/>
          <p:nvPr/>
        </p:nvSpPr>
        <p:spPr>
          <a:xfrm rot="14075894">
            <a:off x="4351814" y="1496227"/>
            <a:ext cx="484632" cy="15692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TextBox 7"/>
          <p:cNvSpPr txBox="1"/>
          <p:nvPr/>
        </p:nvSpPr>
        <p:spPr>
          <a:xfrm>
            <a:off x="2207569" y="1700809"/>
            <a:ext cx="2808311" cy="646331"/>
          </a:xfrm>
          <a:prstGeom prst="rect">
            <a:avLst/>
          </a:prstGeom>
          <a:noFill/>
        </p:spPr>
        <p:txBody>
          <a:bodyPr wrap="square" rtlCol="0">
            <a:spAutoFit/>
          </a:bodyPr>
          <a:lstStyle/>
          <a:p>
            <a:pPr algn="ctr"/>
            <a:r>
              <a:rPr lang="ru-RU" dirty="0">
                <a:solidFill>
                  <a:prstClr val="black"/>
                </a:solidFill>
              </a:rPr>
              <a:t>Клетки в </a:t>
            </a:r>
            <a:r>
              <a:rPr lang="ru-RU" dirty="0" err="1">
                <a:solidFill>
                  <a:prstClr val="black"/>
                </a:solidFill>
              </a:rPr>
              <a:t>пессимальных</a:t>
            </a:r>
            <a:r>
              <a:rPr lang="ru-RU" dirty="0">
                <a:solidFill>
                  <a:prstClr val="black"/>
                </a:solidFill>
              </a:rPr>
              <a:t> условиях</a:t>
            </a:r>
          </a:p>
        </p:txBody>
      </p:sp>
      <p:sp>
        <p:nvSpPr>
          <p:cNvPr id="9" name="Стрелка вверх 8"/>
          <p:cNvSpPr/>
          <p:nvPr/>
        </p:nvSpPr>
        <p:spPr>
          <a:xfrm rot="7553439">
            <a:off x="7423482" y="1484029"/>
            <a:ext cx="484632" cy="15692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TextBox 9"/>
          <p:cNvSpPr txBox="1"/>
          <p:nvPr/>
        </p:nvSpPr>
        <p:spPr>
          <a:xfrm>
            <a:off x="7392145" y="1628801"/>
            <a:ext cx="2808311" cy="646331"/>
          </a:xfrm>
          <a:prstGeom prst="rect">
            <a:avLst/>
          </a:prstGeom>
          <a:noFill/>
        </p:spPr>
        <p:txBody>
          <a:bodyPr wrap="square" rtlCol="0">
            <a:spAutoFit/>
          </a:bodyPr>
          <a:lstStyle/>
          <a:p>
            <a:pPr algn="ctr"/>
            <a:r>
              <a:rPr lang="ru-RU" dirty="0">
                <a:solidFill>
                  <a:prstClr val="black"/>
                </a:solidFill>
              </a:rPr>
              <a:t>Клетки в оптимальных условиях</a:t>
            </a:r>
          </a:p>
        </p:txBody>
      </p:sp>
      <p:sp>
        <p:nvSpPr>
          <p:cNvPr id="11" name="Прямоугольник 10"/>
          <p:cNvSpPr/>
          <p:nvPr/>
        </p:nvSpPr>
        <p:spPr>
          <a:xfrm>
            <a:off x="1631504" y="2852936"/>
            <a:ext cx="3240360" cy="3600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solidFill>
                  <a:prstClr val="black"/>
                </a:solidFill>
              </a:rPr>
              <a:t>Инфицированная популяция</a:t>
            </a:r>
          </a:p>
          <a:p>
            <a:pPr algn="ctr"/>
            <a:r>
              <a:rPr lang="ru-RU" dirty="0">
                <a:solidFill>
                  <a:prstClr val="black"/>
                </a:solidFill>
              </a:rPr>
              <a:t>Лизогенный цикл:</a:t>
            </a:r>
          </a:p>
          <a:p>
            <a:pPr algn="ctr"/>
            <a:endParaRPr lang="ru-RU" dirty="0">
              <a:solidFill>
                <a:prstClr val="black"/>
              </a:solidFill>
            </a:endParaRPr>
          </a:p>
          <a:p>
            <a:pPr algn="ctr"/>
            <a:r>
              <a:rPr lang="ru-RU" dirty="0">
                <a:solidFill>
                  <a:prstClr val="black"/>
                </a:solidFill>
              </a:rPr>
              <a:t>В геном популяции (вектор генетических спектров) добавляются гены вируса (образуется </a:t>
            </a:r>
            <a:r>
              <a:rPr lang="ru-RU" dirty="0" err="1">
                <a:solidFill>
                  <a:prstClr val="black"/>
                </a:solidFill>
              </a:rPr>
              <a:t>профаг</a:t>
            </a:r>
            <a:r>
              <a:rPr lang="ru-RU" dirty="0">
                <a:solidFill>
                  <a:prstClr val="black"/>
                </a:solidFill>
              </a:rPr>
              <a:t>). </a:t>
            </a:r>
          </a:p>
          <a:p>
            <a:pPr algn="ctr"/>
            <a:endParaRPr lang="ru-RU" dirty="0">
              <a:solidFill>
                <a:prstClr val="black"/>
              </a:solidFill>
            </a:endParaRPr>
          </a:p>
          <a:p>
            <a:pPr algn="ctr"/>
            <a:r>
              <a:rPr lang="ru-RU" dirty="0">
                <a:solidFill>
                  <a:prstClr val="black"/>
                </a:solidFill>
              </a:rPr>
              <a:t>Дальнейший цикл инфицированной популяции аналогичен обычно полиморфной популяции.</a:t>
            </a:r>
          </a:p>
        </p:txBody>
      </p:sp>
      <p:sp>
        <p:nvSpPr>
          <p:cNvPr id="12" name="Прямоугольник 11"/>
          <p:cNvSpPr/>
          <p:nvPr/>
        </p:nvSpPr>
        <p:spPr>
          <a:xfrm>
            <a:off x="7320136" y="2852936"/>
            <a:ext cx="3240360" cy="36004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dirty="0">
                <a:solidFill>
                  <a:prstClr val="black"/>
                </a:solidFill>
              </a:rPr>
              <a:t>Инфицированная популяция</a:t>
            </a:r>
          </a:p>
          <a:p>
            <a:pPr algn="ctr"/>
            <a:r>
              <a:rPr lang="ru-RU" dirty="0" err="1">
                <a:solidFill>
                  <a:prstClr val="black"/>
                </a:solidFill>
              </a:rPr>
              <a:t>Литический</a:t>
            </a:r>
            <a:r>
              <a:rPr lang="ru-RU" dirty="0">
                <a:solidFill>
                  <a:prstClr val="black"/>
                </a:solidFill>
              </a:rPr>
              <a:t> цикл:</a:t>
            </a:r>
          </a:p>
          <a:p>
            <a:pPr algn="ctr"/>
            <a:endParaRPr lang="ru-RU" dirty="0">
              <a:solidFill>
                <a:prstClr val="black"/>
              </a:solidFill>
            </a:endParaRPr>
          </a:p>
          <a:p>
            <a:pPr algn="ctr"/>
            <a:r>
              <a:rPr lang="ru-RU" dirty="0">
                <a:solidFill>
                  <a:prstClr val="black"/>
                </a:solidFill>
              </a:rPr>
              <a:t>Часть клеток популяции (вплоть до 100%) погибают, с образованием фагов.</a:t>
            </a:r>
          </a:p>
          <a:p>
            <a:pPr algn="ctr"/>
            <a:endParaRPr lang="ru-RU" dirty="0">
              <a:solidFill>
                <a:prstClr val="black"/>
              </a:solidFill>
            </a:endParaRPr>
          </a:p>
          <a:p>
            <a:pPr algn="ctr"/>
            <a:r>
              <a:rPr lang="ru-RU" dirty="0">
                <a:solidFill>
                  <a:prstClr val="black"/>
                </a:solidFill>
              </a:rPr>
              <a:t>Число образованных в ходе лизиса фагов зависит от вирулентности, которая, в свою очередь, определяется значением аллелей </a:t>
            </a:r>
            <a:r>
              <a:rPr lang="ru-RU" dirty="0" err="1">
                <a:solidFill>
                  <a:prstClr val="black"/>
                </a:solidFill>
              </a:rPr>
              <a:t>фаговых</a:t>
            </a:r>
            <a:r>
              <a:rPr lang="ru-RU" dirty="0">
                <a:solidFill>
                  <a:prstClr val="black"/>
                </a:solidFill>
              </a:rPr>
              <a:t> генов.</a:t>
            </a:r>
          </a:p>
        </p:txBody>
      </p:sp>
      <p:sp>
        <p:nvSpPr>
          <p:cNvPr id="13" name="Стрелка вверх 12"/>
          <p:cNvSpPr/>
          <p:nvPr/>
        </p:nvSpPr>
        <p:spPr>
          <a:xfrm rot="5400000">
            <a:off x="5853684" y="4153062"/>
            <a:ext cx="484632" cy="244827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TextBox 13"/>
          <p:cNvSpPr txBox="1"/>
          <p:nvPr/>
        </p:nvSpPr>
        <p:spPr>
          <a:xfrm>
            <a:off x="5087888" y="3573016"/>
            <a:ext cx="1944216"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ru-RU" sz="1600" dirty="0">
                <a:solidFill>
                  <a:prstClr val="white"/>
                </a:solidFill>
              </a:rPr>
              <a:t>Впоследствии,</a:t>
            </a:r>
          </a:p>
          <a:p>
            <a:pPr algn="ctr"/>
            <a:r>
              <a:rPr lang="ru-RU" sz="1600" dirty="0">
                <a:solidFill>
                  <a:prstClr val="white"/>
                </a:solidFill>
              </a:rPr>
              <a:t>п</a:t>
            </a:r>
            <a:r>
              <a:rPr lang="ru-RU" sz="1600" dirty="0" smtClean="0">
                <a:solidFill>
                  <a:prstClr val="white"/>
                </a:solidFill>
              </a:rPr>
              <a:t>ри </a:t>
            </a:r>
            <a:r>
              <a:rPr lang="ru-RU" sz="1600" dirty="0">
                <a:solidFill>
                  <a:prstClr val="white"/>
                </a:solidFill>
              </a:rPr>
              <a:t>улучшении условий возможен случайный переход части популяции в литическую форму</a:t>
            </a:r>
          </a:p>
        </p:txBody>
      </p:sp>
      <p:sp>
        <p:nvSpPr>
          <p:cNvPr id="15" name="Прямоугольник 14"/>
          <p:cNvSpPr/>
          <p:nvPr/>
        </p:nvSpPr>
        <p:spPr>
          <a:xfrm>
            <a:off x="4655841" y="6516052"/>
            <a:ext cx="3424361" cy="369332"/>
          </a:xfrm>
          <a:prstGeom prst="rect">
            <a:avLst/>
          </a:prstGeom>
        </p:spPr>
        <p:txBody>
          <a:bodyPr wrap="square">
            <a:spAutoFit/>
          </a:bodyPr>
          <a:lstStyle/>
          <a:p>
            <a:r>
              <a:rPr lang="ru-RU" dirty="0" err="1" smtClean="0">
                <a:solidFill>
                  <a:prstClr val="black"/>
                </a:solidFill>
                <a:latin typeface="Times New Roman" panose="02020603050405020304" pitchFamily="18" charset="0"/>
                <a:ea typeface="Times New Roman" panose="02020603050405020304" pitchFamily="18" charset="0"/>
              </a:rPr>
              <a:t>Лашин</a:t>
            </a:r>
            <a:r>
              <a:rPr lang="ru-RU" dirty="0" smtClean="0">
                <a:solidFill>
                  <a:prstClr val="black"/>
                </a:solidFill>
                <a:latin typeface="Times New Roman" panose="02020603050405020304" pitchFamily="18" charset="0"/>
                <a:ea typeface="Times New Roman" panose="02020603050405020304" pitchFamily="18" charset="0"/>
              </a:rPr>
              <a:t> и др., Генетика, </a:t>
            </a:r>
            <a:r>
              <a:rPr lang="en-US" dirty="0" smtClean="0">
                <a:solidFill>
                  <a:prstClr val="black"/>
                </a:solidFill>
                <a:latin typeface="Times New Roman" panose="02020603050405020304" pitchFamily="18" charset="0"/>
                <a:ea typeface="Times New Roman" panose="02020603050405020304" pitchFamily="18" charset="0"/>
              </a:rPr>
              <a:t>2011</a:t>
            </a:r>
            <a:endParaRPr lang="ru-RU" dirty="0">
              <a:solidFill>
                <a:prstClr val="black"/>
              </a:solidFill>
            </a:endParaRPr>
          </a:p>
        </p:txBody>
      </p:sp>
      <p:sp>
        <p:nvSpPr>
          <p:cNvPr id="16" name="Заголовок 1"/>
          <p:cNvSpPr txBox="1">
            <a:spLocks/>
          </p:cNvSpPr>
          <p:nvPr/>
        </p:nvSpPr>
        <p:spPr>
          <a:xfrm>
            <a:off x="1147199" y="-169623"/>
            <a:ext cx="11481775" cy="129302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a:t>Моделирование фаговой </a:t>
            </a:r>
            <a:r>
              <a:rPr lang="ru-RU" dirty="0" smtClean="0"/>
              <a:t>инфекции в ГЭК</a:t>
            </a:r>
            <a:endParaRPr lang="ru-RU" dirty="0"/>
          </a:p>
        </p:txBody>
      </p:sp>
      <p:sp>
        <p:nvSpPr>
          <p:cNvPr id="2" name="Номер слайда 1"/>
          <p:cNvSpPr>
            <a:spLocks noGrp="1"/>
          </p:cNvSpPr>
          <p:nvPr>
            <p:ph type="sldNum" sz="quarter" idx="12"/>
          </p:nvPr>
        </p:nvSpPr>
        <p:spPr/>
        <p:txBody>
          <a:bodyPr/>
          <a:lstStyle/>
          <a:p>
            <a:fld id="{516AF1FC-12AF-49A0-89D0-C7FA9CC254F7}" type="slidenum">
              <a:rPr lang="ru-RU" smtClean="0">
                <a:solidFill>
                  <a:prstClr val="black">
                    <a:tint val="75000"/>
                  </a:prstClr>
                </a:solidFill>
              </a:rPr>
              <a:pPr/>
              <a:t>34</a:t>
            </a:fld>
            <a:endParaRPr lang="ru-RU">
              <a:solidFill>
                <a:prstClr val="black">
                  <a:tint val="75000"/>
                </a:prstClr>
              </a:solidFill>
            </a:endParaRPr>
          </a:p>
        </p:txBody>
      </p:sp>
    </p:spTree>
    <p:extLst>
      <p:ext uri="{BB962C8B-B14F-4D97-AF65-F5344CB8AC3E}">
        <p14:creationId xmlns:p14="http://schemas.microsoft.com/office/powerpoint/2010/main" val="40692640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Прямоугольник 86"/>
          <p:cNvSpPr/>
          <p:nvPr/>
        </p:nvSpPr>
        <p:spPr>
          <a:xfrm>
            <a:off x="5116287" y="3270409"/>
            <a:ext cx="6237514" cy="206468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Прямоугольник 55"/>
          <p:cNvSpPr/>
          <p:nvPr/>
        </p:nvSpPr>
        <p:spPr>
          <a:xfrm>
            <a:off x="4707240" y="1525329"/>
            <a:ext cx="7235820" cy="1422580"/>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5" name="Прямоугольник 84"/>
          <p:cNvSpPr/>
          <p:nvPr/>
        </p:nvSpPr>
        <p:spPr>
          <a:xfrm>
            <a:off x="216857" y="1508676"/>
            <a:ext cx="4115706" cy="176173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4" name="Прямоугольник 83"/>
          <p:cNvSpPr/>
          <p:nvPr/>
        </p:nvSpPr>
        <p:spPr>
          <a:xfrm>
            <a:off x="1625601" y="100070"/>
            <a:ext cx="8650258" cy="9453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216377" y="141370"/>
            <a:ext cx="11481775" cy="1293028"/>
          </a:xfrm>
        </p:spPr>
        <p:txBody>
          <a:bodyPr>
            <a:normAutofit fontScale="90000"/>
          </a:bodyPr>
          <a:lstStyle/>
          <a:p>
            <a:r>
              <a:rPr lang="ru-RU" dirty="0" smtClean="0"/>
              <a:t>Влияние </a:t>
            </a:r>
            <a:r>
              <a:rPr lang="ru-RU" dirty="0"/>
              <a:t>умеренной фаговой инфекции на эволюцию сообщества симбиотических популяций</a:t>
            </a:r>
          </a:p>
        </p:txBody>
      </p:sp>
      <p:sp>
        <p:nvSpPr>
          <p:cNvPr id="3" name="Объект 2"/>
          <p:cNvSpPr>
            <a:spLocks noGrp="1"/>
          </p:cNvSpPr>
          <p:nvPr>
            <p:ph idx="1"/>
          </p:nvPr>
        </p:nvSpPr>
        <p:spPr>
          <a:xfrm>
            <a:off x="336175" y="1511980"/>
            <a:ext cx="4044809" cy="1663983"/>
          </a:xfrm>
        </p:spPr>
        <p:txBody>
          <a:bodyPr>
            <a:noAutofit/>
          </a:bodyPr>
          <a:lstStyle/>
          <a:p>
            <a:pPr marL="0" indent="0">
              <a:buNone/>
            </a:pPr>
            <a:r>
              <a:rPr lang="ru-RU" sz="2400" dirty="0" smtClean="0"/>
              <a:t>Та </a:t>
            </a:r>
            <a:r>
              <a:rPr lang="ru-RU" sz="2400" dirty="0"/>
              <a:t>же эволюционирующая </a:t>
            </a:r>
            <a:r>
              <a:rPr lang="ru-RU" sz="2400" dirty="0" smtClean="0"/>
              <a:t>система. На определённой стадии развития сообщества добавляется умеренный бактериофаг.</a:t>
            </a:r>
            <a:endParaRPr lang="ru-RU" sz="2400" dirty="0"/>
          </a:p>
        </p:txBody>
      </p:sp>
      <p:sp>
        <p:nvSpPr>
          <p:cNvPr id="102" name="Объект 2"/>
          <p:cNvSpPr txBox="1">
            <a:spLocks/>
          </p:cNvSpPr>
          <p:nvPr/>
        </p:nvSpPr>
        <p:spPr>
          <a:xfrm>
            <a:off x="4707240" y="3318059"/>
            <a:ext cx="7235820" cy="14126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457200" lvl="1" indent="0">
              <a:buNone/>
            </a:pPr>
            <a:r>
              <a:rPr lang="ru-RU" smtClean="0"/>
              <a:t>Исследовались следующие вопросы:</a:t>
            </a:r>
          </a:p>
          <a:p>
            <a:pPr lvl="1"/>
            <a:r>
              <a:rPr lang="ru-RU" smtClean="0"/>
              <a:t>каковы особенности протекания умеренной фаговой инфекции в сообществе, заражённом на различных этапах его эволюции?</a:t>
            </a:r>
          </a:p>
          <a:p>
            <a:pPr lvl="1"/>
            <a:r>
              <a:rPr lang="ru-RU" smtClean="0"/>
              <a:t>будет ли это как-то зависеть от пространственных факторов?</a:t>
            </a:r>
            <a:endParaRPr lang="ru-RU" dirty="0"/>
          </a:p>
        </p:txBody>
      </p:sp>
      <p:sp>
        <p:nvSpPr>
          <p:cNvPr id="86" name="Объект 2"/>
          <p:cNvSpPr txBox="1">
            <a:spLocks/>
          </p:cNvSpPr>
          <p:nvPr/>
        </p:nvSpPr>
        <p:spPr>
          <a:xfrm>
            <a:off x="4707240" y="1529786"/>
            <a:ext cx="7235820" cy="141812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dirty="0"/>
              <a:t>В ходе исследования </a:t>
            </a:r>
            <a:r>
              <a:rPr lang="ru-RU" dirty="0" smtClean="0"/>
              <a:t>варьировались:</a:t>
            </a:r>
          </a:p>
          <a:p>
            <a:pPr>
              <a:buFont typeface="Wingdings" panose="05000000000000000000" pitchFamily="2" charset="2"/>
              <a:buChar char="Ø"/>
            </a:pPr>
            <a:r>
              <a:rPr lang="ru-RU" dirty="0" smtClean="0"/>
              <a:t>время ввода умеренных </a:t>
            </a:r>
            <a:r>
              <a:rPr lang="ru-RU" dirty="0"/>
              <a:t>фагов в </a:t>
            </a:r>
            <a:r>
              <a:rPr lang="ru-RU" dirty="0" smtClean="0"/>
              <a:t>среду</a:t>
            </a:r>
          </a:p>
          <a:p>
            <a:pPr>
              <a:buFont typeface="Wingdings" panose="05000000000000000000" pitchFamily="2" charset="2"/>
              <a:buChar char="Ø"/>
            </a:pPr>
            <a:r>
              <a:rPr lang="ru-RU" dirty="0"/>
              <a:t>п</a:t>
            </a:r>
            <a:r>
              <a:rPr lang="ru-RU" dirty="0" smtClean="0"/>
              <a:t>ространственная локализация очага заражения</a:t>
            </a:r>
          </a:p>
          <a:p>
            <a:pPr>
              <a:buFont typeface="Wingdings" panose="05000000000000000000" pitchFamily="2" charset="2"/>
              <a:buChar char="Ø"/>
            </a:pPr>
            <a:r>
              <a:rPr lang="ru-RU" dirty="0" smtClean="0"/>
              <a:t>наличие </a:t>
            </a:r>
            <a:r>
              <a:rPr lang="ru-RU" dirty="0"/>
              <a:t>или </a:t>
            </a:r>
            <a:r>
              <a:rPr lang="ru-RU" dirty="0" smtClean="0"/>
              <a:t>отсутствие способности к хемотаксису </a:t>
            </a:r>
            <a:r>
              <a:rPr lang="ru-RU" dirty="0"/>
              <a:t>у </a:t>
            </a:r>
            <a:r>
              <a:rPr lang="ru-RU" dirty="0" smtClean="0"/>
              <a:t>клеток</a:t>
            </a:r>
            <a:r>
              <a:rPr lang="ru-RU" dirty="0"/>
              <a:t>. </a:t>
            </a:r>
            <a:endParaRPr lang="ru-RU" dirty="0" smtClean="0"/>
          </a:p>
        </p:txBody>
      </p:sp>
      <p:grpSp>
        <p:nvGrpSpPr>
          <p:cNvPr id="4" name="Группа 3"/>
          <p:cNvGrpSpPr/>
          <p:nvPr/>
        </p:nvGrpSpPr>
        <p:grpSpPr>
          <a:xfrm>
            <a:off x="468094" y="3482326"/>
            <a:ext cx="751037" cy="879208"/>
            <a:chOff x="587006" y="3361340"/>
            <a:chExt cx="1079711" cy="1263973"/>
          </a:xfrm>
        </p:grpSpPr>
        <p:sp>
          <p:nvSpPr>
            <p:cNvPr id="114" name="Правильный пятиугольник 113"/>
            <p:cNvSpPr/>
            <p:nvPr/>
          </p:nvSpPr>
          <p:spPr>
            <a:xfrm>
              <a:off x="587006" y="3361340"/>
              <a:ext cx="1079711" cy="557724"/>
            </a:xfrm>
            <a:prstGeom prst="pentagon">
              <a:avLst/>
            </a:prstGeom>
            <a:solidFill>
              <a:srgbClr val="C4220D">
                <a:lumMod val="5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050" b="1" i="0" u="none" strike="noStrike" kern="0" cap="none" spc="0" normalizeH="0" baseline="0" noProof="0" dirty="0" smtClean="0">
                  <a:ln>
                    <a:noFill/>
                  </a:ln>
                  <a:solidFill>
                    <a:prstClr val="white"/>
                  </a:solidFill>
                  <a:effectLst/>
                  <a:uLnTx/>
                  <a:uFillTx/>
                  <a:latin typeface="Century Gothic" panose="020B0502020202020204"/>
                  <a:ea typeface="+mn-ea"/>
                  <a:cs typeface="+mn-cs"/>
                </a:rPr>
                <a:t>ФАГ</a:t>
              </a:r>
            </a:p>
          </p:txBody>
        </p:sp>
        <p:grpSp>
          <p:nvGrpSpPr>
            <p:cNvPr id="115" name="Группа 114"/>
            <p:cNvGrpSpPr/>
            <p:nvPr/>
          </p:nvGrpSpPr>
          <p:grpSpPr>
            <a:xfrm>
              <a:off x="686388" y="3911582"/>
              <a:ext cx="853260" cy="713731"/>
              <a:chOff x="11469706" y="3039589"/>
              <a:chExt cx="359147" cy="300418"/>
            </a:xfrm>
          </p:grpSpPr>
          <p:sp>
            <p:nvSpPr>
              <p:cNvPr id="116" name="Прямоугольник 115"/>
              <p:cNvSpPr/>
              <p:nvPr/>
            </p:nvSpPr>
            <p:spPr>
              <a:xfrm>
                <a:off x="11596370" y="3039589"/>
                <a:ext cx="114300" cy="249171"/>
              </a:xfrm>
              <a:prstGeom prst="rect">
                <a:avLst/>
              </a:prstGeom>
              <a:solidFill>
                <a:srgbClr val="C4220D"/>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rgbClr val="C4220D">
                      <a:lumMod val="50000"/>
                    </a:srgbClr>
                  </a:solidFill>
                  <a:effectLst/>
                  <a:uLnTx/>
                  <a:uFillTx/>
                  <a:latin typeface="Century Gothic" panose="020B0502020202020204"/>
                  <a:ea typeface="+mn-ea"/>
                  <a:cs typeface="+mn-cs"/>
                </a:endParaRPr>
              </a:p>
            </p:txBody>
          </p:sp>
          <p:cxnSp>
            <p:nvCxnSpPr>
              <p:cNvPr id="117" name="Соединительная линия уступом 116"/>
              <p:cNvCxnSpPr>
                <a:stCxn id="116" idx="1"/>
              </p:cNvCxnSpPr>
              <p:nvPr/>
            </p:nvCxnSpPr>
            <p:spPr>
              <a:xfrm rot="10800000" flipV="1">
                <a:off x="11469706" y="3164175"/>
                <a:ext cx="126665" cy="175832"/>
              </a:xfrm>
              <a:prstGeom prst="bentConnector2">
                <a:avLst/>
              </a:prstGeom>
              <a:noFill/>
              <a:ln w="9525" cap="flat" cmpd="sng" algn="ctr">
                <a:solidFill>
                  <a:srgbClr val="C4220D"/>
                </a:solidFill>
                <a:prstDash val="solid"/>
              </a:ln>
              <a:effectLst/>
            </p:spPr>
          </p:cxnSp>
          <p:cxnSp>
            <p:nvCxnSpPr>
              <p:cNvPr id="118" name="Соединительная линия уступом 117"/>
              <p:cNvCxnSpPr>
                <a:stCxn id="116" idx="3"/>
              </p:cNvCxnSpPr>
              <p:nvPr/>
            </p:nvCxnSpPr>
            <p:spPr>
              <a:xfrm>
                <a:off x="11710670" y="3164175"/>
                <a:ext cx="118183" cy="175832"/>
              </a:xfrm>
              <a:prstGeom prst="bentConnector2">
                <a:avLst/>
              </a:prstGeom>
              <a:noFill/>
              <a:ln w="9525" cap="flat" cmpd="sng" algn="ctr">
                <a:solidFill>
                  <a:srgbClr val="C4220D"/>
                </a:solidFill>
                <a:prstDash val="solid"/>
              </a:ln>
              <a:effectLst/>
            </p:spPr>
          </p:cxnSp>
        </p:grpSp>
      </p:grpSp>
      <p:sp>
        <p:nvSpPr>
          <p:cNvPr id="119" name="Прямоугольник 118"/>
          <p:cNvSpPr/>
          <p:nvPr/>
        </p:nvSpPr>
        <p:spPr>
          <a:xfrm>
            <a:off x="8610600" y="6194459"/>
            <a:ext cx="2454518" cy="369332"/>
          </a:xfrm>
          <a:prstGeom prst="rect">
            <a:avLst/>
          </a:prstGeom>
        </p:spPr>
        <p:txBody>
          <a:bodyPr wrap="none">
            <a:spAutoFit/>
          </a:bodyPr>
          <a:lstStyle/>
          <a:p>
            <a:pPr>
              <a:defRPr/>
            </a:pPr>
            <a:r>
              <a:rPr lang="en-US" altLang="ru-RU" dirty="0" smtClean="0">
                <a:solidFill>
                  <a:prstClr val="black"/>
                </a:solidFill>
                <a:latin typeface="Century Gothic" panose="020B0502020202020204"/>
              </a:rPr>
              <a:t>Klimenko </a:t>
            </a:r>
            <a:r>
              <a:rPr lang="en-US" altLang="ru-RU" dirty="0">
                <a:solidFill>
                  <a:prstClr val="black"/>
                </a:solidFill>
                <a:latin typeface="Century Gothic" panose="020B0502020202020204"/>
              </a:rPr>
              <a:t>et al</a:t>
            </a:r>
            <a:r>
              <a:rPr lang="en-US" altLang="ru-RU" dirty="0" smtClean="0">
                <a:solidFill>
                  <a:prstClr val="black"/>
                </a:solidFill>
                <a:latin typeface="Century Gothic" panose="020B0502020202020204"/>
              </a:rPr>
              <a:t>.</a:t>
            </a:r>
            <a:r>
              <a:rPr lang="en-US" altLang="ru-RU" dirty="0" smtClean="0">
                <a:solidFill>
                  <a:srgbClr val="000099"/>
                </a:solidFill>
                <a:latin typeface="Century Gothic" panose="020B0502020202020204"/>
              </a:rPr>
              <a:t>, </a:t>
            </a:r>
            <a:r>
              <a:rPr lang="en-US" dirty="0" smtClean="0">
                <a:solidFill>
                  <a:prstClr val="black"/>
                </a:solidFill>
                <a:latin typeface="Century Gothic" panose="020B0502020202020204"/>
              </a:rPr>
              <a:t>2016</a:t>
            </a:r>
          </a:p>
        </p:txBody>
      </p:sp>
      <p:sp>
        <p:nvSpPr>
          <p:cNvPr id="57" name="Номер слайда 56"/>
          <p:cNvSpPr>
            <a:spLocks noGrp="1"/>
          </p:cNvSpPr>
          <p:nvPr>
            <p:ph type="sldNum" sz="quarter" idx="12"/>
          </p:nvPr>
        </p:nvSpPr>
        <p:spPr/>
        <p:txBody>
          <a:bodyPr/>
          <a:lstStyle/>
          <a:p>
            <a:fld id="{95130943-35C6-43B0-A15C-71C50BA984F4}" type="slidenum">
              <a:rPr lang="ru-RU" smtClean="0"/>
              <a:t>35</a:t>
            </a:fld>
            <a:endParaRPr lang="ru-RU"/>
          </a:p>
        </p:txBody>
      </p:sp>
      <p:grpSp>
        <p:nvGrpSpPr>
          <p:cNvPr id="36" name="Group 29"/>
          <p:cNvGrpSpPr>
            <a:grpSpLocks/>
          </p:cNvGrpSpPr>
          <p:nvPr/>
        </p:nvGrpSpPr>
        <p:grpSpPr bwMode="auto">
          <a:xfrm>
            <a:off x="216377" y="3389280"/>
            <a:ext cx="3901603" cy="3353221"/>
            <a:chOff x="2275" y="3145"/>
            <a:chExt cx="868" cy="746"/>
          </a:xfrm>
        </p:grpSpPr>
        <p:sp>
          <p:nvSpPr>
            <p:cNvPr id="37" name="Freeform 6"/>
            <p:cNvSpPr>
              <a:spLocks noEditPoints="1"/>
            </p:cNvSpPr>
            <p:nvPr/>
          </p:nvSpPr>
          <p:spPr bwMode="auto">
            <a:xfrm>
              <a:off x="2275" y="3145"/>
              <a:ext cx="868" cy="746"/>
            </a:xfrm>
            <a:custGeom>
              <a:avLst/>
              <a:gdLst>
                <a:gd name="T0" fmla="*/ 0 w 868"/>
                <a:gd name="T1" fmla="*/ 0 h 746"/>
                <a:gd name="T2" fmla="*/ 868 w 868"/>
                <a:gd name="T3" fmla="*/ 0 h 746"/>
                <a:gd name="T4" fmla="*/ 868 w 868"/>
                <a:gd name="T5" fmla="*/ 746 h 746"/>
                <a:gd name="T6" fmla="*/ 0 w 868"/>
                <a:gd name="T7" fmla="*/ 746 h 746"/>
                <a:gd name="T8" fmla="*/ 0 w 868"/>
                <a:gd name="T9" fmla="*/ 0 h 746"/>
                <a:gd name="T10" fmla="*/ 1 w 868"/>
                <a:gd name="T11" fmla="*/ 745 h 746"/>
                <a:gd name="T12" fmla="*/ 1 w 868"/>
                <a:gd name="T13" fmla="*/ 745 h 746"/>
                <a:gd name="T14" fmla="*/ 867 w 868"/>
                <a:gd name="T15" fmla="*/ 745 h 746"/>
                <a:gd name="T16" fmla="*/ 867 w 868"/>
                <a:gd name="T17" fmla="*/ 745 h 746"/>
                <a:gd name="T18" fmla="*/ 867 w 868"/>
                <a:gd name="T19" fmla="*/ 0 h 746"/>
                <a:gd name="T20" fmla="*/ 867 w 868"/>
                <a:gd name="T21" fmla="*/ 1 h 746"/>
                <a:gd name="T22" fmla="*/ 1 w 868"/>
                <a:gd name="T23" fmla="*/ 1 h 746"/>
                <a:gd name="T24" fmla="*/ 1 w 868"/>
                <a:gd name="T25" fmla="*/ 0 h 746"/>
                <a:gd name="T26" fmla="*/ 1 w 868"/>
                <a:gd name="T27" fmla="*/ 745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8" h="746">
                  <a:moveTo>
                    <a:pt x="0" y="0"/>
                  </a:moveTo>
                  <a:lnTo>
                    <a:pt x="868" y="0"/>
                  </a:lnTo>
                  <a:lnTo>
                    <a:pt x="868" y="746"/>
                  </a:lnTo>
                  <a:lnTo>
                    <a:pt x="0" y="746"/>
                  </a:lnTo>
                  <a:lnTo>
                    <a:pt x="0" y="0"/>
                  </a:lnTo>
                  <a:close/>
                  <a:moveTo>
                    <a:pt x="1" y="745"/>
                  </a:moveTo>
                  <a:lnTo>
                    <a:pt x="1" y="745"/>
                  </a:lnTo>
                  <a:lnTo>
                    <a:pt x="867" y="745"/>
                  </a:lnTo>
                  <a:lnTo>
                    <a:pt x="867" y="745"/>
                  </a:lnTo>
                  <a:lnTo>
                    <a:pt x="867" y="0"/>
                  </a:lnTo>
                  <a:lnTo>
                    <a:pt x="867" y="1"/>
                  </a:lnTo>
                  <a:lnTo>
                    <a:pt x="1" y="1"/>
                  </a:lnTo>
                  <a:lnTo>
                    <a:pt x="1" y="0"/>
                  </a:lnTo>
                  <a:lnTo>
                    <a:pt x="1" y="745"/>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8" name="Freeform 7"/>
            <p:cNvSpPr>
              <a:spLocks/>
            </p:cNvSpPr>
            <p:nvPr/>
          </p:nvSpPr>
          <p:spPr bwMode="auto">
            <a:xfrm>
              <a:off x="2921" y="3684"/>
              <a:ext cx="175" cy="84"/>
            </a:xfrm>
            <a:custGeom>
              <a:avLst/>
              <a:gdLst>
                <a:gd name="T0" fmla="*/ 0 w 2128"/>
                <a:gd name="T1" fmla="*/ 512 h 1024"/>
                <a:gd name="T2" fmla="*/ 1064 w 2128"/>
                <a:gd name="T3" fmla="*/ 0 h 1024"/>
                <a:gd name="T4" fmla="*/ 1064 w 2128"/>
                <a:gd name="T5" fmla="*/ 0 h 1024"/>
                <a:gd name="T6" fmla="*/ 2128 w 2128"/>
                <a:gd name="T7" fmla="*/ 512 h 1024"/>
                <a:gd name="T8" fmla="*/ 2128 w 2128"/>
                <a:gd name="T9" fmla="*/ 512 h 1024"/>
                <a:gd name="T10" fmla="*/ 2128 w 2128"/>
                <a:gd name="T11" fmla="*/ 512 h 1024"/>
                <a:gd name="T12" fmla="*/ 1064 w 2128"/>
                <a:gd name="T13" fmla="*/ 1024 h 1024"/>
                <a:gd name="T14" fmla="*/ 1064 w 2128"/>
                <a:gd name="T15" fmla="*/ 1024 h 1024"/>
                <a:gd name="T16" fmla="*/ 1064 w 2128"/>
                <a:gd name="T17" fmla="*/ 1024 h 1024"/>
                <a:gd name="T18" fmla="*/ 0 w 2128"/>
                <a:gd name="T19" fmla="*/ 512 h 1024"/>
                <a:gd name="T20" fmla="*/ 0 w 2128"/>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28" h="1024">
                  <a:moveTo>
                    <a:pt x="0" y="512"/>
                  </a:moveTo>
                  <a:cubicBezTo>
                    <a:pt x="0" y="230"/>
                    <a:pt x="477" y="0"/>
                    <a:pt x="1064" y="0"/>
                  </a:cubicBezTo>
                  <a:lnTo>
                    <a:pt x="1064" y="0"/>
                  </a:lnTo>
                  <a:cubicBezTo>
                    <a:pt x="1652" y="0"/>
                    <a:pt x="2128" y="230"/>
                    <a:pt x="2128" y="512"/>
                  </a:cubicBezTo>
                  <a:cubicBezTo>
                    <a:pt x="2128" y="512"/>
                    <a:pt x="2128" y="512"/>
                    <a:pt x="2128" y="512"/>
                  </a:cubicBezTo>
                  <a:lnTo>
                    <a:pt x="2128" y="512"/>
                  </a:lnTo>
                  <a:cubicBezTo>
                    <a:pt x="2128" y="795"/>
                    <a:pt x="1652" y="1024"/>
                    <a:pt x="1064" y="1024"/>
                  </a:cubicBezTo>
                  <a:cubicBezTo>
                    <a:pt x="1064" y="1024"/>
                    <a:pt x="1064" y="1024"/>
                    <a:pt x="1064" y="1024"/>
                  </a:cubicBezTo>
                  <a:lnTo>
                    <a:pt x="1064" y="1024"/>
                  </a:lnTo>
                  <a:cubicBezTo>
                    <a:pt x="477"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39" name="Freeform 8"/>
            <p:cNvSpPr>
              <a:spLocks noEditPoints="1"/>
            </p:cNvSpPr>
            <p:nvPr/>
          </p:nvSpPr>
          <p:spPr bwMode="auto">
            <a:xfrm>
              <a:off x="2920" y="3683"/>
              <a:ext cx="177" cy="86"/>
            </a:xfrm>
            <a:custGeom>
              <a:avLst/>
              <a:gdLst>
                <a:gd name="T0" fmla="*/ 7 w 2144"/>
                <a:gd name="T1" fmla="*/ 468 h 1040"/>
                <a:gd name="T2" fmla="*/ 23 w 2144"/>
                <a:gd name="T3" fmla="*/ 414 h 1040"/>
                <a:gd name="T4" fmla="*/ 86 w 2144"/>
                <a:gd name="T5" fmla="*/ 317 h 1040"/>
                <a:gd name="T6" fmla="*/ 247 w 2144"/>
                <a:gd name="T7" fmla="*/ 189 h 1040"/>
                <a:gd name="T8" fmla="*/ 475 w 2144"/>
                <a:gd name="T9" fmla="*/ 89 h 1040"/>
                <a:gd name="T10" fmla="*/ 1072 w 2144"/>
                <a:gd name="T11" fmla="*/ 0 h 1040"/>
                <a:gd name="T12" fmla="*/ 1670 w 2144"/>
                <a:gd name="T13" fmla="*/ 89 h 1040"/>
                <a:gd name="T14" fmla="*/ 1897 w 2144"/>
                <a:gd name="T15" fmla="*/ 188 h 1040"/>
                <a:gd name="T16" fmla="*/ 2058 w 2144"/>
                <a:gd name="T17" fmla="*/ 316 h 1040"/>
                <a:gd name="T18" fmla="*/ 2122 w 2144"/>
                <a:gd name="T19" fmla="*/ 414 h 1040"/>
                <a:gd name="T20" fmla="*/ 2139 w 2144"/>
                <a:gd name="T21" fmla="*/ 468 h 1040"/>
                <a:gd name="T22" fmla="*/ 2139 w 2144"/>
                <a:gd name="T23" fmla="*/ 573 h 1040"/>
                <a:gd name="T24" fmla="*/ 2122 w 2144"/>
                <a:gd name="T25" fmla="*/ 627 h 1040"/>
                <a:gd name="T26" fmla="*/ 2059 w 2144"/>
                <a:gd name="T27" fmla="*/ 724 h 1040"/>
                <a:gd name="T28" fmla="*/ 1898 w 2144"/>
                <a:gd name="T29" fmla="*/ 853 h 1040"/>
                <a:gd name="T30" fmla="*/ 1670 w 2144"/>
                <a:gd name="T31" fmla="*/ 953 h 1040"/>
                <a:gd name="T32" fmla="*/ 1073 w 2144"/>
                <a:gd name="T33" fmla="*/ 1040 h 1040"/>
                <a:gd name="T34" fmla="*/ 475 w 2144"/>
                <a:gd name="T35" fmla="*/ 953 h 1040"/>
                <a:gd name="T36" fmla="*/ 248 w 2144"/>
                <a:gd name="T37" fmla="*/ 854 h 1040"/>
                <a:gd name="T38" fmla="*/ 87 w 2144"/>
                <a:gd name="T39" fmla="*/ 725 h 1040"/>
                <a:gd name="T40" fmla="*/ 23 w 2144"/>
                <a:gd name="T41" fmla="*/ 627 h 1040"/>
                <a:gd name="T42" fmla="*/ 7 w 2144"/>
                <a:gd name="T43" fmla="*/ 573 h 1040"/>
                <a:gd name="T44" fmla="*/ 22 w 2144"/>
                <a:gd name="T45" fmla="*/ 570 h 1040"/>
                <a:gd name="T46" fmla="*/ 64 w 2144"/>
                <a:gd name="T47" fmla="*/ 669 h 1040"/>
                <a:gd name="T48" fmla="*/ 142 w 2144"/>
                <a:gd name="T49" fmla="*/ 758 h 1040"/>
                <a:gd name="T50" fmla="*/ 324 w 2144"/>
                <a:gd name="T51" fmla="*/ 875 h 1040"/>
                <a:gd name="T52" fmla="*/ 660 w 2144"/>
                <a:gd name="T53" fmla="*/ 985 h 1040"/>
                <a:gd name="T54" fmla="*/ 1286 w 2144"/>
                <a:gd name="T55" fmla="*/ 1015 h 1040"/>
                <a:gd name="T56" fmla="*/ 1746 w 2144"/>
                <a:gd name="T57" fmla="*/ 908 h 1040"/>
                <a:gd name="T58" fmla="*/ 1950 w 2144"/>
                <a:gd name="T59" fmla="*/ 800 h 1040"/>
                <a:gd name="T60" fmla="*/ 2082 w 2144"/>
                <a:gd name="T61" fmla="*/ 668 h 1040"/>
                <a:gd name="T62" fmla="*/ 2107 w 2144"/>
                <a:gd name="T63" fmla="*/ 621 h 1040"/>
                <a:gd name="T64" fmla="*/ 2128 w 2144"/>
                <a:gd name="T65" fmla="*/ 520 h 1040"/>
                <a:gd name="T66" fmla="*/ 2124 w 2144"/>
                <a:gd name="T67" fmla="*/ 471 h 1040"/>
                <a:gd name="T68" fmla="*/ 2081 w 2144"/>
                <a:gd name="T69" fmla="*/ 372 h 1040"/>
                <a:gd name="T70" fmla="*/ 2004 w 2144"/>
                <a:gd name="T71" fmla="*/ 283 h 1040"/>
                <a:gd name="T72" fmla="*/ 1822 w 2144"/>
                <a:gd name="T73" fmla="*/ 166 h 1040"/>
                <a:gd name="T74" fmla="*/ 1485 w 2144"/>
                <a:gd name="T75" fmla="*/ 56 h 1040"/>
                <a:gd name="T76" fmla="*/ 860 w 2144"/>
                <a:gd name="T77" fmla="*/ 26 h 1040"/>
                <a:gd name="T78" fmla="*/ 399 w 2144"/>
                <a:gd name="T79" fmla="*/ 133 h 1040"/>
                <a:gd name="T80" fmla="*/ 195 w 2144"/>
                <a:gd name="T81" fmla="*/ 241 h 1040"/>
                <a:gd name="T82" fmla="*/ 63 w 2144"/>
                <a:gd name="T83" fmla="*/ 373 h 1040"/>
                <a:gd name="T84" fmla="*/ 38 w 2144"/>
                <a:gd name="T85" fmla="*/ 420 h 1040"/>
                <a:gd name="T86" fmla="*/ 16 w 2144"/>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 h="1040">
                  <a:moveTo>
                    <a:pt x="1" y="521"/>
                  </a:moveTo>
                  <a:cubicBezTo>
                    <a:pt x="0" y="521"/>
                    <a:pt x="0" y="520"/>
                    <a:pt x="1" y="520"/>
                  </a:cubicBezTo>
                  <a:lnTo>
                    <a:pt x="7" y="468"/>
                  </a:lnTo>
                  <a:cubicBezTo>
                    <a:pt x="7" y="467"/>
                    <a:pt x="7" y="467"/>
                    <a:pt x="7" y="466"/>
                  </a:cubicBezTo>
                  <a:lnTo>
                    <a:pt x="23" y="415"/>
                  </a:lnTo>
                  <a:cubicBezTo>
                    <a:pt x="23" y="415"/>
                    <a:pt x="23" y="414"/>
                    <a:pt x="23" y="414"/>
                  </a:cubicBezTo>
                  <a:lnTo>
                    <a:pt x="49" y="365"/>
                  </a:lnTo>
                  <a:cubicBezTo>
                    <a:pt x="50" y="364"/>
                    <a:pt x="50" y="364"/>
                    <a:pt x="50" y="364"/>
                  </a:cubicBezTo>
                  <a:lnTo>
                    <a:pt x="86" y="317"/>
                  </a:lnTo>
                  <a:lnTo>
                    <a:pt x="132" y="271"/>
                  </a:lnTo>
                  <a:lnTo>
                    <a:pt x="185" y="228"/>
                  </a:lnTo>
                  <a:lnTo>
                    <a:pt x="247" y="189"/>
                  </a:lnTo>
                  <a:lnTo>
                    <a:pt x="317" y="151"/>
                  </a:lnTo>
                  <a:lnTo>
                    <a:pt x="392" y="118"/>
                  </a:lnTo>
                  <a:lnTo>
                    <a:pt x="475" y="89"/>
                  </a:lnTo>
                  <a:lnTo>
                    <a:pt x="656" y="41"/>
                  </a:lnTo>
                  <a:lnTo>
                    <a:pt x="857" y="11"/>
                  </a:lnTo>
                  <a:lnTo>
                    <a:pt x="1072" y="0"/>
                  </a:lnTo>
                  <a:lnTo>
                    <a:pt x="1288" y="10"/>
                  </a:lnTo>
                  <a:lnTo>
                    <a:pt x="1488" y="41"/>
                  </a:lnTo>
                  <a:lnTo>
                    <a:pt x="1670" y="89"/>
                  </a:lnTo>
                  <a:lnTo>
                    <a:pt x="1752" y="118"/>
                  </a:lnTo>
                  <a:lnTo>
                    <a:pt x="1829" y="151"/>
                  </a:lnTo>
                  <a:lnTo>
                    <a:pt x="1897" y="188"/>
                  </a:lnTo>
                  <a:lnTo>
                    <a:pt x="1959" y="228"/>
                  </a:lnTo>
                  <a:lnTo>
                    <a:pt x="2013" y="270"/>
                  </a:lnTo>
                  <a:lnTo>
                    <a:pt x="2058" y="316"/>
                  </a:lnTo>
                  <a:lnTo>
                    <a:pt x="2095" y="364"/>
                  </a:lnTo>
                  <a:cubicBezTo>
                    <a:pt x="2095" y="364"/>
                    <a:pt x="2095" y="364"/>
                    <a:pt x="2096" y="365"/>
                  </a:cubicBezTo>
                  <a:lnTo>
                    <a:pt x="2122" y="414"/>
                  </a:lnTo>
                  <a:cubicBezTo>
                    <a:pt x="2122" y="414"/>
                    <a:pt x="2122" y="415"/>
                    <a:pt x="2122" y="415"/>
                  </a:cubicBezTo>
                  <a:lnTo>
                    <a:pt x="2139" y="466"/>
                  </a:lnTo>
                  <a:cubicBezTo>
                    <a:pt x="2139" y="467"/>
                    <a:pt x="2139" y="467"/>
                    <a:pt x="2139" y="468"/>
                  </a:cubicBezTo>
                  <a:lnTo>
                    <a:pt x="2144" y="520"/>
                  </a:lnTo>
                  <a:cubicBezTo>
                    <a:pt x="2144" y="520"/>
                    <a:pt x="2144" y="521"/>
                    <a:pt x="2144" y="521"/>
                  </a:cubicBezTo>
                  <a:lnTo>
                    <a:pt x="2139" y="573"/>
                  </a:lnTo>
                  <a:cubicBezTo>
                    <a:pt x="2139" y="574"/>
                    <a:pt x="2139" y="574"/>
                    <a:pt x="2139" y="575"/>
                  </a:cubicBezTo>
                  <a:lnTo>
                    <a:pt x="2122" y="626"/>
                  </a:lnTo>
                  <a:cubicBezTo>
                    <a:pt x="2122" y="626"/>
                    <a:pt x="2122" y="627"/>
                    <a:pt x="2122" y="627"/>
                  </a:cubicBezTo>
                  <a:lnTo>
                    <a:pt x="2096" y="676"/>
                  </a:lnTo>
                  <a:cubicBezTo>
                    <a:pt x="2095" y="677"/>
                    <a:pt x="2095" y="677"/>
                    <a:pt x="2095" y="677"/>
                  </a:cubicBezTo>
                  <a:lnTo>
                    <a:pt x="2059" y="724"/>
                  </a:lnTo>
                  <a:lnTo>
                    <a:pt x="2014" y="770"/>
                  </a:lnTo>
                  <a:lnTo>
                    <a:pt x="1959" y="813"/>
                  </a:lnTo>
                  <a:lnTo>
                    <a:pt x="1898" y="853"/>
                  </a:lnTo>
                  <a:lnTo>
                    <a:pt x="1829" y="890"/>
                  </a:lnTo>
                  <a:lnTo>
                    <a:pt x="1753" y="923"/>
                  </a:lnTo>
                  <a:lnTo>
                    <a:pt x="1670" y="953"/>
                  </a:lnTo>
                  <a:lnTo>
                    <a:pt x="1488" y="1000"/>
                  </a:lnTo>
                  <a:lnTo>
                    <a:pt x="1289" y="1030"/>
                  </a:lnTo>
                  <a:lnTo>
                    <a:pt x="1073" y="1040"/>
                  </a:lnTo>
                  <a:lnTo>
                    <a:pt x="858" y="1030"/>
                  </a:lnTo>
                  <a:lnTo>
                    <a:pt x="657" y="1000"/>
                  </a:lnTo>
                  <a:lnTo>
                    <a:pt x="475" y="953"/>
                  </a:lnTo>
                  <a:lnTo>
                    <a:pt x="393" y="923"/>
                  </a:lnTo>
                  <a:lnTo>
                    <a:pt x="317" y="890"/>
                  </a:lnTo>
                  <a:lnTo>
                    <a:pt x="248" y="854"/>
                  </a:lnTo>
                  <a:lnTo>
                    <a:pt x="186" y="813"/>
                  </a:lnTo>
                  <a:lnTo>
                    <a:pt x="132" y="771"/>
                  </a:lnTo>
                  <a:lnTo>
                    <a:pt x="87" y="725"/>
                  </a:lnTo>
                  <a:lnTo>
                    <a:pt x="50" y="677"/>
                  </a:lnTo>
                  <a:cubicBezTo>
                    <a:pt x="50" y="677"/>
                    <a:pt x="50" y="677"/>
                    <a:pt x="49" y="676"/>
                  </a:cubicBezTo>
                  <a:lnTo>
                    <a:pt x="23" y="627"/>
                  </a:lnTo>
                  <a:cubicBezTo>
                    <a:pt x="23" y="627"/>
                    <a:pt x="23" y="626"/>
                    <a:pt x="23" y="626"/>
                  </a:cubicBezTo>
                  <a:lnTo>
                    <a:pt x="7" y="575"/>
                  </a:lnTo>
                  <a:cubicBezTo>
                    <a:pt x="7" y="574"/>
                    <a:pt x="7" y="574"/>
                    <a:pt x="7" y="573"/>
                  </a:cubicBezTo>
                  <a:lnTo>
                    <a:pt x="1" y="521"/>
                  </a:lnTo>
                  <a:close/>
                  <a:moveTo>
                    <a:pt x="22" y="572"/>
                  </a:moveTo>
                  <a:lnTo>
                    <a:pt x="22" y="570"/>
                  </a:lnTo>
                  <a:lnTo>
                    <a:pt x="38" y="621"/>
                  </a:lnTo>
                  <a:lnTo>
                    <a:pt x="38" y="620"/>
                  </a:lnTo>
                  <a:lnTo>
                    <a:pt x="64" y="669"/>
                  </a:lnTo>
                  <a:lnTo>
                    <a:pt x="63" y="668"/>
                  </a:lnTo>
                  <a:lnTo>
                    <a:pt x="98" y="714"/>
                  </a:lnTo>
                  <a:lnTo>
                    <a:pt x="142" y="758"/>
                  </a:lnTo>
                  <a:lnTo>
                    <a:pt x="195" y="800"/>
                  </a:lnTo>
                  <a:lnTo>
                    <a:pt x="255" y="839"/>
                  </a:lnTo>
                  <a:lnTo>
                    <a:pt x="324" y="875"/>
                  </a:lnTo>
                  <a:lnTo>
                    <a:pt x="398" y="908"/>
                  </a:lnTo>
                  <a:lnTo>
                    <a:pt x="479" y="938"/>
                  </a:lnTo>
                  <a:lnTo>
                    <a:pt x="660" y="985"/>
                  </a:lnTo>
                  <a:lnTo>
                    <a:pt x="859" y="1014"/>
                  </a:lnTo>
                  <a:lnTo>
                    <a:pt x="1072" y="1024"/>
                  </a:lnTo>
                  <a:lnTo>
                    <a:pt x="1286" y="1015"/>
                  </a:lnTo>
                  <a:lnTo>
                    <a:pt x="1484" y="985"/>
                  </a:lnTo>
                  <a:lnTo>
                    <a:pt x="1665" y="938"/>
                  </a:lnTo>
                  <a:lnTo>
                    <a:pt x="1746" y="908"/>
                  </a:lnTo>
                  <a:lnTo>
                    <a:pt x="1822" y="875"/>
                  </a:lnTo>
                  <a:lnTo>
                    <a:pt x="1889" y="840"/>
                  </a:lnTo>
                  <a:lnTo>
                    <a:pt x="1950" y="800"/>
                  </a:lnTo>
                  <a:lnTo>
                    <a:pt x="2003" y="759"/>
                  </a:lnTo>
                  <a:lnTo>
                    <a:pt x="2046" y="715"/>
                  </a:lnTo>
                  <a:lnTo>
                    <a:pt x="2082" y="668"/>
                  </a:lnTo>
                  <a:lnTo>
                    <a:pt x="2081" y="669"/>
                  </a:lnTo>
                  <a:lnTo>
                    <a:pt x="2107" y="620"/>
                  </a:lnTo>
                  <a:lnTo>
                    <a:pt x="2107" y="621"/>
                  </a:lnTo>
                  <a:lnTo>
                    <a:pt x="2124" y="570"/>
                  </a:lnTo>
                  <a:lnTo>
                    <a:pt x="2123" y="572"/>
                  </a:lnTo>
                  <a:lnTo>
                    <a:pt x="2128" y="520"/>
                  </a:lnTo>
                  <a:lnTo>
                    <a:pt x="2128" y="521"/>
                  </a:lnTo>
                  <a:lnTo>
                    <a:pt x="2123" y="469"/>
                  </a:lnTo>
                  <a:lnTo>
                    <a:pt x="2124" y="471"/>
                  </a:lnTo>
                  <a:lnTo>
                    <a:pt x="2107" y="420"/>
                  </a:lnTo>
                  <a:lnTo>
                    <a:pt x="2107" y="421"/>
                  </a:lnTo>
                  <a:lnTo>
                    <a:pt x="2081" y="372"/>
                  </a:lnTo>
                  <a:lnTo>
                    <a:pt x="2082" y="373"/>
                  </a:lnTo>
                  <a:lnTo>
                    <a:pt x="2047" y="327"/>
                  </a:lnTo>
                  <a:lnTo>
                    <a:pt x="2004" y="283"/>
                  </a:lnTo>
                  <a:lnTo>
                    <a:pt x="1950" y="241"/>
                  </a:lnTo>
                  <a:lnTo>
                    <a:pt x="1890" y="203"/>
                  </a:lnTo>
                  <a:lnTo>
                    <a:pt x="1822" y="166"/>
                  </a:lnTo>
                  <a:lnTo>
                    <a:pt x="1747" y="133"/>
                  </a:lnTo>
                  <a:lnTo>
                    <a:pt x="1665" y="104"/>
                  </a:lnTo>
                  <a:lnTo>
                    <a:pt x="1485" y="56"/>
                  </a:lnTo>
                  <a:lnTo>
                    <a:pt x="1287" y="26"/>
                  </a:lnTo>
                  <a:lnTo>
                    <a:pt x="1073" y="16"/>
                  </a:lnTo>
                  <a:lnTo>
                    <a:pt x="860" y="26"/>
                  </a:lnTo>
                  <a:lnTo>
                    <a:pt x="661" y="56"/>
                  </a:lnTo>
                  <a:lnTo>
                    <a:pt x="480" y="104"/>
                  </a:lnTo>
                  <a:lnTo>
                    <a:pt x="399" y="133"/>
                  </a:lnTo>
                  <a:lnTo>
                    <a:pt x="324" y="166"/>
                  </a:lnTo>
                  <a:lnTo>
                    <a:pt x="256" y="202"/>
                  </a:lnTo>
                  <a:lnTo>
                    <a:pt x="195" y="241"/>
                  </a:lnTo>
                  <a:lnTo>
                    <a:pt x="143" y="282"/>
                  </a:lnTo>
                  <a:lnTo>
                    <a:pt x="99" y="326"/>
                  </a:lnTo>
                  <a:lnTo>
                    <a:pt x="63" y="373"/>
                  </a:lnTo>
                  <a:lnTo>
                    <a:pt x="64" y="372"/>
                  </a:lnTo>
                  <a:lnTo>
                    <a:pt x="38" y="421"/>
                  </a:lnTo>
                  <a:lnTo>
                    <a:pt x="38" y="420"/>
                  </a:lnTo>
                  <a:lnTo>
                    <a:pt x="22" y="471"/>
                  </a:lnTo>
                  <a:lnTo>
                    <a:pt x="22" y="469"/>
                  </a:lnTo>
                  <a:lnTo>
                    <a:pt x="16" y="521"/>
                  </a:lnTo>
                  <a:lnTo>
                    <a:pt x="16" y="520"/>
                  </a:lnTo>
                  <a:lnTo>
                    <a:pt x="22"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2" name="Rectangle 11"/>
            <p:cNvSpPr>
              <a:spLocks noChangeArrowheads="1"/>
            </p:cNvSpPr>
            <p:nvPr/>
          </p:nvSpPr>
          <p:spPr bwMode="auto">
            <a:xfrm>
              <a:off x="2675" y="3520"/>
              <a:ext cx="37"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000000"/>
                  </a:solidFill>
                  <a:effectLst/>
                  <a:latin typeface="Times New Roman" panose="02020603050405020304" pitchFamily="18" charset="0"/>
                </a:rPr>
                <a:t>N</a:t>
              </a:r>
              <a:endParaRPr kumimoji="0" lang="ru-RU" altLang="ru-RU" sz="4400" b="0" i="0" u="none" strike="noStrike" cap="none" normalizeH="0" baseline="0" dirty="0" smtClean="0">
                <a:ln>
                  <a:noFill/>
                </a:ln>
                <a:solidFill>
                  <a:schemeClr val="tx1"/>
                </a:solidFill>
                <a:effectLst/>
                <a:latin typeface="Arial" panose="020B0604020202020204" pitchFamily="34" charset="0"/>
              </a:endParaRPr>
            </a:p>
          </p:txBody>
        </p:sp>
        <p:sp>
          <p:nvSpPr>
            <p:cNvPr id="43" name="Freeform 12"/>
            <p:cNvSpPr>
              <a:spLocks/>
            </p:cNvSpPr>
            <p:nvPr/>
          </p:nvSpPr>
          <p:spPr bwMode="auto">
            <a:xfrm>
              <a:off x="2298" y="3684"/>
              <a:ext cx="174" cy="84"/>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4" name="Freeform 13"/>
            <p:cNvSpPr>
              <a:spLocks noEditPoints="1"/>
            </p:cNvSpPr>
            <p:nvPr/>
          </p:nvSpPr>
          <p:spPr bwMode="auto">
            <a:xfrm>
              <a:off x="2298" y="3683"/>
              <a:ext cx="175" cy="86"/>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7"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7" name="Freeform 16"/>
            <p:cNvSpPr>
              <a:spLocks/>
            </p:cNvSpPr>
            <p:nvPr/>
          </p:nvSpPr>
          <p:spPr bwMode="auto">
            <a:xfrm>
              <a:off x="2609" y="3205"/>
              <a:ext cx="175" cy="85"/>
            </a:xfrm>
            <a:custGeom>
              <a:avLst/>
              <a:gdLst>
                <a:gd name="T0" fmla="*/ 0 w 2112"/>
                <a:gd name="T1" fmla="*/ 512 h 1024"/>
                <a:gd name="T2" fmla="*/ 1056 w 2112"/>
                <a:gd name="T3" fmla="*/ 0 h 1024"/>
                <a:gd name="T4" fmla="*/ 1056 w 2112"/>
                <a:gd name="T5" fmla="*/ 0 h 1024"/>
                <a:gd name="T6" fmla="*/ 2112 w 2112"/>
                <a:gd name="T7" fmla="*/ 512 h 1024"/>
                <a:gd name="T8" fmla="*/ 2112 w 2112"/>
                <a:gd name="T9" fmla="*/ 512 h 1024"/>
                <a:gd name="T10" fmla="*/ 2112 w 2112"/>
                <a:gd name="T11" fmla="*/ 512 h 1024"/>
                <a:gd name="T12" fmla="*/ 1056 w 2112"/>
                <a:gd name="T13" fmla="*/ 1024 h 1024"/>
                <a:gd name="T14" fmla="*/ 1056 w 2112"/>
                <a:gd name="T15" fmla="*/ 1024 h 1024"/>
                <a:gd name="T16" fmla="*/ 1056 w 2112"/>
                <a:gd name="T17" fmla="*/ 1024 h 1024"/>
                <a:gd name="T18" fmla="*/ 0 w 2112"/>
                <a:gd name="T19" fmla="*/ 512 h 1024"/>
                <a:gd name="T20" fmla="*/ 0 w 2112"/>
                <a:gd name="T21" fmla="*/ 512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2" h="1024">
                  <a:moveTo>
                    <a:pt x="0" y="512"/>
                  </a:moveTo>
                  <a:cubicBezTo>
                    <a:pt x="0" y="230"/>
                    <a:pt x="473" y="0"/>
                    <a:pt x="1056" y="0"/>
                  </a:cubicBezTo>
                  <a:lnTo>
                    <a:pt x="1056" y="0"/>
                  </a:lnTo>
                  <a:cubicBezTo>
                    <a:pt x="1640" y="0"/>
                    <a:pt x="2112" y="230"/>
                    <a:pt x="2112" y="512"/>
                  </a:cubicBezTo>
                  <a:cubicBezTo>
                    <a:pt x="2112" y="512"/>
                    <a:pt x="2112" y="512"/>
                    <a:pt x="2112" y="512"/>
                  </a:cubicBezTo>
                  <a:lnTo>
                    <a:pt x="2112" y="512"/>
                  </a:lnTo>
                  <a:cubicBezTo>
                    <a:pt x="2112" y="795"/>
                    <a:pt x="1640" y="1024"/>
                    <a:pt x="1056" y="1024"/>
                  </a:cubicBezTo>
                  <a:cubicBezTo>
                    <a:pt x="1056" y="1024"/>
                    <a:pt x="1056" y="1024"/>
                    <a:pt x="1056" y="1024"/>
                  </a:cubicBezTo>
                  <a:lnTo>
                    <a:pt x="1056" y="1024"/>
                  </a:lnTo>
                  <a:cubicBezTo>
                    <a:pt x="473" y="1024"/>
                    <a:pt x="0" y="795"/>
                    <a:pt x="0" y="512"/>
                  </a:cubicBezTo>
                  <a:cubicBezTo>
                    <a:pt x="0" y="512"/>
                    <a:pt x="0" y="512"/>
                    <a:pt x="0" y="512"/>
                  </a:cubicBezTo>
                  <a:close/>
                </a:path>
              </a:pathLst>
            </a:custGeom>
            <a:solidFill>
              <a:srgbClr val="99CCF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8" name="Freeform 17"/>
            <p:cNvSpPr>
              <a:spLocks noEditPoints="1"/>
            </p:cNvSpPr>
            <p:nvPr/>
          </p:nvSpPr>
          <p:spPr bwMode="auto">
            <a:xfrm>
              <a:off x="2609" y="3204"/>
              <a:ext cx="175" cy="86"/>
            </a:xfrm>
            <a:custGeom>
              <a:avLst/>
              <a:gdLst>
                <a:gd name="T0" fmla="*/ 5 w 2128"/>
                <a:gd name="T1" fmla="*/ 468 h 1040"/>
                <a:gd name="T2" fmla="*/ 22 w 2128"/>
                <a:gd name="T3" fmla="*/ 414 h 1040"/>
                <a:gd name="T4" fmla="*/ 85 w 2128"/>
                <a:gd name="T5" fmla="*/ 317 h 1040"/>
                <a:gd name="T6" fmla="*/ 245 w 2128"/>
                <a:gd name="T7" fmla="*/ 189 h 1040"/>
                <a:gd name="T8" fmla="*/ 472 w 2128"/>
                <a:gd name="T9" fmla="*/ 89 h 1040"/>
                <a:gd name="T10" fmla="*/ 1064 w 2128"/>
                <a:gd name="T11" fmla="*/ 0 h 1040"/>
                <a:gd name="T12" fmla="*/ 1658 w 2128"/>
                <a:gd name="T13" fmla="*/ 89 h 1040"/>
                <a:gd name="T14" fmla="*/ 1883 w 2128"/>
                <a:gd name="T15" fmla="*/ 188 h 1040"/>
                <a:gd name="T16" fmla="*/ 2043 w 2128"/>
                <a:gd name="T17" fmla="*/ 316 h 1040"/>
                <a:gd name="T18" fmla="*/ 2107 w 2128"/>
                <a:gd name="T19" fmla="*/ 414 h 1040"/>
                <a:gd name="T20" fmla="*/ 2123 w 2128"/>
                <a:gd name="T21" fmla="*/ 468 h 1040"/>
                <a:gd name="T22" fmla="*/ 2123 w 2128"/>
                <a:gd name="T23" fmla="*/ 573 h 1040"/>
                <a:gd name="T24" fmla="*/ 2107 w 2128"/>
                <a:gd name="T25" fmla="*/ 627 h 1040"/>
                <a:gd name="T26" fmla="*/ 2044 w 2128"/>
                <a:gd name="T27" fmla="*/ 724 h 1040"/>
                <a:gd name="T28" fmla="*/ 1884 w 2128"/>
                <a:gd name="T29" fmla="*/ 853 h 1040"/>
                <a:gd name="T30" fmla="*/ 1658 w 2128"/>
                <a:gd name="T31" fmla="*/ 953 h 1040"/>
                <a:gd name="T32" fmla="*/ 1065 w 2128"/>
                <a:gd name="T33" fmla="*/ 1040 h 1040"/>
                <a:gd name="T34" fmla="*/ 472 w 2128"/>
                <a:gd name="T35" fmla="*/ 953 h 1040"/>
                <a:gd name="T36" fmla="*/ 246 w 2128"/>
                <a:gd name="T37" fmla="*/ 854 h 1040"/>
                <a:gd name="T38" fmla="*/ 86 w 2128"/>
                <a:gd name="T39" fmla="*/ 725 h 1040"/>
                <a:gd name="T40" fmla="*/ 22 w 2128"/>
                <a:gd name="T41" fmla="*/ 627 h 1040"/>
                <a:gd name="T42" fmla="*/ 5 w 2128"/>
                <a:gd name="T43" fmla="*/ 573 h 1040"/>
                <a:gd name="T44" fmla="*/ 21 w 2128"/>
                <a:gd name="T45" fmla="*/ 570 h 1040"/>
                <a:gd name="T46" fmla="*/ 63 w 2128"/>
                <a:gd name="T47" fmla="*/ 669 h 1040"/>
                <a:gd name="T48" fmla="*/ 140 w 2128"/>
                <a:gd name="T49" fmla="*/ 758 h 1040"/>
                <a:gd name="T50" fmla="*/ 321 w 2128"/>
                <a:gd name="T51" fmla="*/ 875 h 1040"/>
                <a:gd name="T52" fmla="*/ 655 w 2128"/>
                <a:gd name="T53" fmla="*/ 985 h 1040"/>
                <a:gd name="T54" fmla="*/ 1276 w 2128"/>
                <a:gd name="T55" fmla="*/ 1015 h 1040"/>
                <a:gd name="T56" fmla="*/ 1733 w 2128"/>
                <a:gd name="T57" fmla="*/ 908 h 1040"/>
                <a:gd name="T58" fmla="*/ 1935 w 2128"/>
                <a:gd name="T59" fmla="*/ 800 h 1040"/>
                <a:gd name="T60" fmla="*/ 2067 w 2128"/>
                <a:gd name="T61" fmla="*/ 668 h 1040"/>
                <a:gd name="T62" fmla="*/ 2092 w 2128"/>
                <a:gd name="T63" fmla="*/ 621 h 1040"/>
                <a:gd name="T64" fmla="*/ 2112 w 2128"/>
                <a:gd name="T65" fmla="*/ 520 h 1040"/>
                <a:gd name="T66" fmla="*/ 2108 w 2128"/>
                <a:gd name="T67" fmla="*/ 471 h 1040"/>
                <a:gd name="T68" fmla="*/ 2066 w 2128"/>
                <a:gd name="T69" fmla="*/ 372 h 1040"/>
                <a:gd name="T70" fmla="*/ 1988 w 2128"/>
                <a:gd name="T71" fmla="*/ 283 h 1040"/>
                <a:gd name="T72" fmla="*/ 1808 w 2128"/>
                <a:gd name="T73" fmla="*/ 166 h 1040"/>
                <a:gd name="T74" fmla="*/ 1474 w 2128"/>
                <a:gd name="T75" fmla="*/ 56 h 1040"/>
                <a:gd name="T76" fmla="*/ 853 w 2128"/>
                <a:gd name="T77" fmla="*/ 26 h 1040"/>
                <a:gd name="T78" fmla="*/ 396 w 2128"/>
                <a:gd name="T79" fmla="*/ 133 h 1040"/>
                <a:gd name="T80" fmla="*/ 193 w 2128"/>
                <a:gd name="T81" fmla="*/ 241 h 1040"/>
                <a:gd name="T82" fmla="*/ 62 w 2128"/>
                <a:gd name="T83" fmla="*/ 373 h 1040"/>
                <a:gd name="T84" fmla="*/ 37 w 2128"/>
                <a:gd name="T85" fmla="*/ 420 h 1040"/>
                <a:gd name="T86" fmla="*/ 16 w 2128"/>
                <a:gd name="T87" fmla="*/ 521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8" h="1040">
                  <a:moveTo>
                    <a:pt x="0" y="521"/>
                  </a:moveTo>
                  <a:cubicBezTo>
                    <a:pt x="0" y="521"/>
                    <a:pt x="0" y="520"/>
                    <a:pt x="0" y="520"/>
                  </a:cubicBezTo>
                  <a:lnTo>
                    <a:pt x="5" y="468"/>
                  </a:lnTo>
                  <a:cubicBezTo>
                    <a:pt x="6" y="467"/>
                    <a:pt x="6" y="467"/>
                    <a:pt x="6" y="466"/>
                  </a:cubicBezTo>
                  <a:lnTo>
                    <a:pt x="22" y="415"/>
                  </a:lnTo>
                  <a:cubicBezTo>
                    <a:pt x="22" y="415"/>
                    <a:pt x="22" y="414"/>
                    <a:pt x="22" y="414"/>
                  </a:cubicBezTo>
                  <a:lnTo>
                    <a:pt x="48" y="365"/>
                  </a:lnTo>
                  <a:cubicBezTo>
                    <a:pt x="49" y="364"/>
                    <a:pt x="49" y="364"/>
                    <a:pt x="49" y="364"/>
                  </a:cubicBezTo>
                  <a:lnTo>
                    <a:pt x="85" y="317"/>
                  </a:lnTo>
                  <a:lnTo>
                    <a:pt x="130" y="271"/>
                  </a:lnTo>
                  <a:lnTo>
                    <a:pt x="183" y="228"/>
                  </a:lnTo>
                  <a:lnTo>
                    <a:pt x="245" y="189"/>
                  </a:lnTo>
                  <a:lnTo>
                    <a:pt x="314" y="151"/>
                  </a:lnTo>
                  <a:lnTo>
                    <a:pt x="389" y="118"/>
                  </a:lnTo>
                  <a:lnTo>
                    <a:pt x="472" y="89"/>
                  </a:lnTo>
                  <a:lnTo>
                    <a:pt x="651" y="41"/>
                  </a:lnTo>
                  <a:lnTo>
                    <a:pt x="850" y="11"/>
                  </a:lnTo>
                  <a:lnTo>
                    <a:pt x="1064" y="0"/>
                  </a:lnTo>
                  <a:lnTo>
                    <a:pt x="1278" y="10"/>
                  </a:lnTo>
                  <a:lnTo>
                    <a:pt x="1477" y="41"/>
                  </a:lnTo>
                  <a:lnTo>
                    <a:pt x="1658" y="89"/>
                  </a:lnTo>
                  <a:lnTo>
                    <a:pt x="1739" y="118"/>
                  </a:lnTo>
                  <a:lnTo>
                    <a:pt x="1815" y="151"/>
                  </a:lnTo>
                  <a:lnTo>
                    <a:pt x="1883" y="188"/>
                  </a:lnTo>
                  <a:lnTo>
                    <a:pt x="1945" y="228"/>
                  </a:lnTo>
                  <a:lnTo>
                    <a:pt x="1998" y="270"/>
                  </a:lnTo>
                  <a:lnTo>
                    <a:pt x="2043" y="316"/>
                  </a:lnTo>
                  <a:lnTo>
                    <a:pt x="2080" y="364"/>
                  </a:lnTo>
                  <a:cubicBezTo>
                    <a:pt x="2080" y="364"/>
                    <a:pt x="2080" y="364"/>
                    <a:pt x="2081" y="365"/>
                  </a:cubicBezTo>
                  <a:lnTo>
                    <a:pt x="2107" y="414"/>
                  </a:lnTo>
                  <a:cubicBezTo>
                    <a:pt x="2107" y="414"/>
                    <a:pt x="2107" y="415"/>
                    <a:pt x="2107" y="415"/>
                  </a:cubicBezTo>
                  <a:lnTo>
                    <a:pt x="2123" y="466"/>
                  </a:lnTo>
                  <a:cubicBezTo>
                    <a:pt x="2123" y="467"/>
                    <a:pt x="2123" y="467"/>
                    <a:pt x="2123" y="468"/>
                  </a:cubicBezTo>
                  <a:lnTo>
                    <a:pt x="2128" y="520"/>
                  </a:lnTo>
                  <a:cubicBezTo>
                    <a:pt x="2128" y="520"/>
                    <a:pt x="2128" y="521"/>
                    <a:pt x="2128" y="521"/>
                  </a:cubicBezTo>
                  <a:lnTo>
                    <a:pt x="2123" y="573"/>
                  </a:lnTo>
                  <a:cubicBezTo>
                    <a:pt x="2123" y="574"/>
                    <a:pt x="2123" y="574"/>
                    <a:pt x="2123" y="575"/>
                  </a:cubicBezTo>
                  <a:lnTo>
                    <a:pt x="2107" y="626"/>
                  </a:lnTo>
                  <a:cubicBezTo>
                    <a:pt x="2107" y="626"/>
                    <a:pt x="2107" y="627"/>
                    <a:pt x="2107" y="627"/>
                  </a:cubicBezTo>
                  <a:lnTo>
                    <a:pt x="2081" y="676"/>
                  </a:lnTo>
                  <a:cubicBezTo>
                    <a:pt x="2080" y="677"/>
                    <a:pt x="2080" y="677"/>
                    <a:pt x="2080" y="677"/>
                  </a:cubicBezTo>
                  <a:lnTo>
                    <a:pt x="2044" y="724"/>
                  </a:lnTo>
                  <a:lnTo>
                    <a:pt x="1999" y="770"/>
                  </a:lnTo>
                  <a:lnTo>
                    <a:pt x="1945" y="813"/>
                  </a:lnTo>
                  <a:lnTo>
                    <a:pt x="1884" y="853"/>
                  </a:lnTo>
                  <a:lnTo>
                    <a:pt x="1815" y="890"/>
                  </a:lnTo>
                  <a:lnTo>
                    <a:pt x="1740" y="923"/>
                  </a:lnTo>
                  <a:lnTo>
                    <a:pt x="1658" y="953"/>
                  </a:lnTo>
                  <a:lnTo>
                    <a:pt x="1477" y="1000"/>
                  </a:lnTo>
                  <a:lnTo>
                    <a:pt x="1279" y="1030"/>
                  </a:lnTo>
                  <a:lnTo>
                    <a:pt x="1065" y="1040"/>
                  </a:lnTo>
                  <a:lnTo>
                    <a:pt x="851" y="1030"/>
                  </a:lnTo>
                  <a:lnTo>
                    <a:pt x="652" y="1000"/>
                  </a:lnTo>
                  <a:lnTo>
                    <a:pt x="472" y="953"/>
                  </a:lnTo>
                  <a:lnTo>
                    <a:pt x="390" y="923"/>
                  </a:lnTo>
                  <a:lnTo>
                    <a:pt x="314" y="890"/>
                  </a:lnTo>
                  <a:lnTo>
                    <a:pt x="246" y="854"/>
                  </a:lnTo>
                  <a:lnTo>
                    <a:pt x="184" y="813"/>
                  </a:lnTo>
                  <a:lnTo>
                    <a:pt x="130" y="771"/>
                  </a:lnTo>
                  <a:lnTo>
                    <a:pt x="86" y="725"/>
                  </a:lnTo>
                  <a:lnTo>
                    <a:pt x="49" y="677"/>
                  </a:lnTo>
                  <a:cubicBezTo>
                    <a:pt x="49" y="677"/>
                    <a:pt x="49" y="677"/>
                    <a:pt x="48" y="676"/>
                  </a:cubicBezTo>
                  <a:lnTo>
                    <a:pt x="22" y="627"/>
                  </a:lnTo>
                  <a:cubicBezTo>
                    <a:pt x="22" y="627"/>
                    <a:pt x="22" y="626"/>
                    <a:pt x="22" y="626"/>
                  </a:cubicBezTo>
                  <a:lnTo>
                    <a:pt x="6" y="575"/>
                  </a:lnTo>
                  <a:cubicBezTo>
                    <a:pt x="6" y="574"/>
                    <a:pt x="6" y="574"/>
                    <a:pt x="5" y="573"/>
                  </a:cubicBezTo>
                  <a:lnTo>
                    <a:pt x="0" y="521"/>
                  </a:lnTo>
                  <a:close/>
                  <a:moveTo>
                    <a:pt x="21" y="572"/>
                  </a:moveTo>
                  <a:lnTo>
                    <a:pt x="21" y="570"/>
                  </a:lnTo>
                  <a:lnTo>
                    <a:pt x="37" y="621"/>
                  </a:lnTo>
                  <a:lnTo>
                    <a:pt x="37" y="620"/>
                  </a:lnTo>
                  <a:lnTo>
                    <a:pt x="63" y="669"/>
                  </a:lnTo>
                  <a:lnTo>
                    <a:pt x="62" y="668"/>
                  </a:lnTo>
                  <a:lnTo>
                    <a:pt x="97" y="714"/>
                  </a:lnTo>
                  <a:lnTo>
                    <a:pt x="140" y="758"/>
                  </a:lnTo>
                  <a:lnTo>
                    <a:pt x="193" y="800"/>
                  </a:lnTo>
                  <a:lnTo>
                    <a:pt x="253" y="839"/>
                  </a:lnTo>
                  <a:lnTo>
                    <a:pt x="321" y="875"/>
                  </a:lnTo>
                  <a:lnTo>
                    <a:pt x="395" y="908"/>
                  </a:lnTo>
                  <a:lnTo>
                    <a:pt x="476" y="938"/>
                  </a:lnTo>
                  <a:lnTo>
                    <a:pt x="655" y="985"/>
                  </a:lnTo>
                  <a:lnTo>
                    <a:pt x="852" y="1014"/>
                  </a:lnTo>
                  <a:lnTo>
                    <a:pt x="1064" y="1024"/>
                  </a:lnTo>
                  <a:lnTo>
                    <a:pt x="1276" y="1015"/>
                  </a:lnTo>
                  <a:lnTo>
                    <a:pt x="1473" y="985"/>
                  </a:lnTo>
                  <a:lnTo>
                    <a:pt x="1653" y="938"/>
                  </a:lnTo>
                  <a:lnTo>
                    <a:pt x="1733" y="908"/>
                  </a:lnTo>
                  <a:lnTo>
                    <a:pt x="1808" y="875"/>
                  </a:lnTo>
                  <a:lnTo>
                    <a:pt x="1875" y="840"/>
                  </a:lnTo>
                  <a:lnTo>
                    <a:pt x="1935" y="800"/>
                  </a:lnTo>
                  <a:lnTo>
                    <a:pt x="1988" y="759"/>
                  </a:lnTo>
                  <a:lnTo>
                    <a:pt x="2031" y="715"/>
                  </a:lnTo>
                  <a:lnTo>
                    <a:pt x="2067" y="668"/>
                  </a:lnTo>
                  <a:lnTo>
                    <a:pt x="2066" y="669"/>
                  </a:lnTo>
                  <a:lnTo>
                    <a:pt x="2092" y="620"/>
                  </a:lnTo>
                  <a:lnTo>
                    <a:pt x="2092" y="621"/>
                  </a:lnTo>
                  <a:lnTo>
                    <a:pt x="2108" y="570"/>
                  </a:lnTo>
                  <a:lnTo>
                    <a:pt x="2107" y="572"/>
                  </a:lnTo>
                  <a:lnTo>
                    <a:pt x="2112" y="520"/>
                  </a:lnTo>
                  <a:lnTo>
                    <a:pt x="2112" y="521"/>
                  </a:lnTo>
                  <a:lnTo>
                    <a:pt x="2107" y="469"/>
                  </a:lnTo>
                  <a:lnTo>
                    <a:pt x="2108" y="471"/>
                  </a:lnTo>
                  <a:lnTo>
                    <a:pt x="2092" y="420"/>
                  </a:lnTo>
                  <a:lnTo>
                    <a:pt x="2092" y="421"/>
                  </a:lnTo>
                  <a:lnTo>
                    <a:pt x="2066" y="372"/>
                  </a:lnTo>
                  <a:lnTo>
                    <a:pt x="2067" y="373"/>
                  </a:lnTo>
                  <a:lnTo>
                    <a:pt x="2032" y="327"/>
                  </a:lnTo>
                  <a:lnTo>
                    <a:pt x="1988" y="283"/>
                  </a:lnTo>
                  <a:lnTo>
                    <a:pt x="1936" y="241"/>
                  </a:lnTo>
                  <a:lnTo>
                    <a:pt x="1876" y="203"/>
                  </a:lnTo>
                  <a:lnTo>
                    <a:pt x="1808" y="166"/>
                  </a:lnTo>
                  <a:lnTo>
                    <a:pt x="1734" y="133"/>
                  </a:lnTo>
                  <a:lnTo>
                    <a:pt x="1653" y="104"/>
                  </a:lnTo>
                  <a:lnTo>
                    <a:pt x="1474" y="56"/>
                  </a:lnTo>
                  <a:lnTo>
                    <a:pt x="1277" y="26"/>
                  </a:lnTo>
                  <a:lnTo>
                    <a:pt x="1065" y="16"/>
                  </a:lnTo>
                  <a:lnTo>
                    <a:pt x="853" y="26"/>
                  </a:lnTo>
                  <a:lnTo>
                    <a:pt x="656" y="56"/>
                  </a:lnTo>
                  <a:lnTo>
                    <a:pt x="477" y="104"/>
                  </a:lnTo>
                  <a:lnTo>
                    <a:pt x="396" y="133"/>
                  </a:lnTo>
                  <a:lnTo>
                    <a:pt x="321" y="166"/>
                  </a:lnTo>
                  <a:lnTo>
                    <a:pt x="254" y="202"/>
                  </a:lnTo>
                  <a:lnTo>
                    <a:pt x="193" y="241"/>
                  </a:lnTo>
                  <a:lnTo>
                    <a:pt x="141" y="282"/>
                  </a:lnTo>
                  <a:lnTo>
                    <a:pt x="98" y="326"/>
                  </a:lnTo>
                  <a:lnTo>
                    <a:pt x="62" y="373"/>
                  </a:lnTo>
                  <a:lnTo>
                    <a:pt x="63" y="372"/>
                  </a:lnTo>
                  <a:lnTo>
                    <a:pt x="37" y="421"/>
                  </a:lnTo>
                  <a:lnTo>
                    <a:pt x="37" y="420"/>
                  </a:lnTo>
                  <a:lnTo>
                    <a:pt x="21" y="471"/>
                  </a:lnTo>
                  <a:lnTo>
                    <a:pt x="21" y="469"/>
                  </a:lnTo>
                  <a:lnTo>
                    <a:pt x="16" y="521"/>
                  </a:lnTo>
                  <a:lnTo>
                    <a:pt x="16" y="520"/>
                  </a:lnTo>
                  <a:lnTo>
                    <a:pt x="21" y="572"/>
                  </a:lnTo>
                  <a:close/>
                </a:path>
              </a:pathLst>
            </a:custGeom>
            <a:solidFill>
              <a:srgbClr val="000000"/>
            </a:solidFill>
            <a:ln w="0"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49" name="Rectangle 18"/>
            <p:cNvSpPr>
              <a:spLocks noChangeArrowheads="1"/>
            </p:cNvSpPr>
            <p:nvPr/>
          </p:nvSpPr>
          <p:spPr bwMode="auto">
            <a:xfrm>
              <a:off x="2673" y="3215"/>
              <a:ext cx="109" cy="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rPr>
                <a:t>P1</a:t>
              </a:r>
              <a:endParaRPr kumimoji="0" lang="ru-RU" altLang="ru-RU" sz="4000" b="0" i="0" u="none" strike="noStrike" cap="none" normalizeH="0" baseline="0" dirty="0" smtClean="0">
                <a:ln>
                  <a:noFill/>
                </a:ln>
                <a:solidFill>
                  <a:schemeClr val="tx1"/>
                </a:solidFill>
                <a:effectLst/>
                <a:latin typeface="Arial" panose="020B0604020202020204" pitchFamily="34" charset="0"/>
              </a:endParaRPr>
            </a:p>
          </p:txBody>
        </p:sp>
        <p:sp>
          <p:nvSpPr>
            <p:cNvPr id="51" name="Rectangle 20"/>
            <p:cNvSpPr>
              <a:spLocks noChangeArrowheads="1"/>
            </p:cNvSpPr>
            <p:nvPr/>
          </p:nvSpPr>
          <p:spPr bwMode="auto">
            <a:xfrm>
              <a:off x="2675" y="3781"/>
              <a:ext cx="54"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000000"/>
                  </a:solidFill>
                  <a:effectLst/>
                  <a:latin typeface="Times New Roman" panose="02020603050405020304" pitchFamily="18" charset="0"/>
                </a:rPr>
                <a:t>S3</a:t>
              </a:r>
              <a:endParaRPr kumimoji="0" lang="ru-RU" altLang="ru-RU" sz="4400" b="0" i="0" u="none" strike="noStrike" cap="none" normalizeH="0" baseline="0" dirty="0" smtClean="0">
                <a:ln>
                  <a:noFill/>
                </a:ln>
                <a:solidFill>
                  <a:schemeClr val="tx1"/>
                </a:solidFill>
                <a:effectLst/>
                <a:latin typeface="Arial" panose="020B0604020202020204" pitchFamily="34" charset="0"/>
              </a:endParaRPr>
            </a:p>
          </p:txBody>
        </p:sp>
        <p:sp>
          <p:nvSpPr>
            <p:cNvPr id="52" name="Rectangle 21"/>
            <p:cNvSpPr>
              <a:spLocks noChangeArrowheads="1"/>
            </p:cNvSpPr>
            <p:nvPr/>
          </p:nvSpPr>
          <p:spPr bwMode="auto">
            <a:xfrm>
              <a:off x="2388" y="3394"/>
              <a:ext cx="54"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000000"/>
                  </a:solidFill>
                  <a:effectLst/>
                  <a:latin typeface="Times New Roman" panose="02020603050405020304" pitchFamily="18" charset="0"/>
                </a:rPr>
                <a:t>S1</a:t>
              </a:r>
              <a:endParaRPr kumimoji="0" lang="ru-RU" altLang="ru-RU" sz="4400" b="0" i="0" u="none" strike="noStrike" cap="none" normalizeH="0" baseline="0" dirty="0" smtClean="0">
                <a:ln>
                  <a:noFill/>
                </a:ln>
                <a:solidFill>
                  <a:schemeClr val="tx1"/>
                </a:solidFill>
                <a:effectLst/>
                <a:latin typeface="Arial" panose="020B0604020202020204" pitchFamily="34" charset="0"/>
              </a:endParaRPr>
            </a:p>
          </p:txBody>
        </p:sp>
        <p:sp>
          <p:nvSpPr>
            <p:cNvPr id="53" name="Rectangle 22"/>
            <p:cNvSpPr>
              <a:spLocks noChangeArrowheads="1"/>
            </p:cNvSpPr>
            <p:nvPr/>
          </p:nvSpPr>
          <p:spPr bwMode="auto">
            <a:xfrm>
              <a:off x="2962" y="3406"/>
              <a:ext cx="54" cy="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b="0" i="0" u="none" strike="noStrike" cap="none" normalizeH="0" baseline="0" dirty="0" smtClean="0">
                  <a:ln>
                    <a:noFill/>
                  </a:ln>
                  <a:solidFill>
                    <a:srgbClr val="000000"/>
                  </a:solidFill>
                  <a:effectLst/>
                  <a:latin typeface="Times New Roman" panose="02020603050405020304" pitchFamily="18" charset="0"/>
                </a:rPr>
                <a:t>S2</a:t>
              </a:r>
              <a:endParaRPr kumimoji="0" lang="ru-RU" altLang="ru-RU" sz="4400" b="0" i="0" u="none" strike="noStrike" cap="none" normalizeH="0" baseline="0" dirty="0" smtClean="0">
                <a:ln>
                  <a:noFill/>
                </a:ln>
                <a:solidFill>
                  <a:schemeClr val="tx1"/>
                </a:solidFill>
                <a:effectLst/>
                <a:latin typeface="Arial" panose="020B0604020202020204" pitchFamily="34" charset="0"/>
              </a:endParaRPr>
            </a:p>
          </p:txBody>
        </p:sp>
        <p:sp>
          <p:nvSpPr>
            <p:cNvPr id="54" name="Freeform 23"/>
            <p:cNvSpPr>
              <a:spLocks noEditPoints="1"/>
            </p:cNvSpPr>
            <p:nvPr/>
          </p:nvSpPr>
          <p:spPr bwMode="auto">
            <a:xfrm>
              <a:off x="2780" y="3278"/>
              <a:ext cx="240" cy="389"/>
            </a:xfrm>
            <a:custGeom>
              <a:avLst/>
              <a:gdLst>
                <a:gd name="T0" fmla="*/ 6 w 240"/>
                <a:gd name="T1" fmla="*/ 0 h 389"/>
                <a:gd name="T2" fmla="*/ 39 w 240"/>
                <a:gd name="T3" fmla="*/ 54 h 389"/>
                <a:gd name="T4" fmla="*/ 33 w 240"/>
                <a:gd name="T5" fmla="*/ 58 h 389"/>
                <a:gd name="T6" fmla="*/ 0 w 240"/>
                <a:gd name="T7" fmla="*/ 4 h 389"/>
                <a:gd name="T8" fmla="*/ 6 w 240"/>
                <a:gd name="T9" fmla="*/ 0 h 389"/>
                <a:gd name="T10" fmla="*/ 52 w 240"/>
                <a:gd name="T11" fmla="*/ 74 h 389"/>
                <a:gd name="T12" fmla="*/ 85 w 240"/>
                <a:gd name="T13" fmla="*/ 128 h 389"/>
                <a:gd name="T14" fmla="*/ 78 w 240"/>
                <a:gd name="T15" fmla="*/ 132 h 389"/>
                <a:gd name="T16" fmla="*/ 45 w 240"/>
                <a:gd name="T17" fmla="*/ 78 h 389"/>
                <a:gd name="T18" fmla="*/ 52 w 240"/>
                <a:gd name="T19" fmla="*/ 74 h 389"/>
                <a:gd name="T20" fmla="*/ 97 w 240"/>
                <a:gd name="T21" fmla="*/ 148 h 389"/>
                <a:gd name="T22" fmla="*/ 131 w 240"/>
                <a:gd name="T23" fmla="*/ 202 h 389"/>
                <a:gd name="T24" fmla="*/ 124 w 240"/>
                <a:gd name="T25" fmla="*/ 207 h 389"/>
                <a:gd name="T26" fmla="*/ 91 w 240"/>
                <a:gd name="T27" fmla="*/ 153 h 389"/>
                <a:gd name="T28" fmla="*/ 97 w 240"/>
                <a:gd name="T29" fmla="*/ 148 h 389"/>
                <a:gd name="T30" fmla="*/ 143 w 240"/>
                <a:gd name="T31" fmla="*/ 223 h 389"/>
                <a:gd name="T32" fmla="*/ 176 w 240"/>
                <a:gd name="T33" fmla="*/ 277 h 389"/>
                <a:gd name="T34" fmla="*/ 169 w 240"/>
                <a:gd name="T35" fmla="*/ 281 h 389"/>
                <a:gd name="T36" fmla="*/ 136 w 240"/>
                <a:gd name="T37" fmla="*/ 227 h 389"/>
                <a:gd name="T38" fmla="*/ 143 w 240"/>
                <a:gd name="T39" fmla="*/ 223 h 389"/>
                <a:gd name="T40" fmla="*/ 188 w 240"/>
                <a:gd name="T41" fmla="*/ 297 h 389"/>
                <a:gd name="T42" fmla="*/ 222 w 240"/>
                <a:gd name="T43" fmla="*/ 351 h 389"/>
                <a:gd name="T44" fmla="*/ 215 w 240"/>
                <a:gd name="T45" fmla="*/ 355 h 389"/>
                <a:gd name="T46" fmla="*/ 182 w 240"/>
                <a:gd name="T47" fmla="*/ 301 h 389"/>
                <a:gd name="T48" fmla="*/ 188 w 240"/>
                <a:gd name="T49" fmla="*/ 297 h 389"/>
                <a:gd name="T50" fmla="*/ 236 w 240"/>
                <a:gd name="T51" fmla="*/ 345 h 389"/>
                <a:gd name="T52" fmla="*/ 240 w 240"/>
                <a:gd name="T53" fmla="*/ 389 h 389"/>
                <a:gd name="T54" fmla="*/ 203 w 240"/>
                <a:gd name="T55" fmla="*/ 366 h 389"/>
                <a:gd name="T56" fmla="*/ 236 w 240"/>
                <a:gd name="T57" fmla="*/ 34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0" h="389">
                  <a:moveTo>
                    <a:pt x="6" y="0"/>
                  </a:moveTo>
                  <a:lnTo>
                    <a:pt x="39" y="54"/>
                  </a:lnTo>
                  <a:lnTo>
                    <a:pt x="33" y="58"/>
                  </a:lnTo>
                  <a:lnTo>
                    <a:pt x="0" y="4"/>
                  </a:lnTo>
                  <a:lnTo>
                    <a:pt x="6" y="0"/>
                  </a:lnTo>
                  <a:close/>
                  <a:moveTo>
                    <a:pt x="52" y="74"/>
                  </a:moveTo>
                  <a:lnTo>
                    <a:pt x="85" y="128"/>
                  </a:lnTo>
                  <a:lnTo>
                    <a:pt x="78" y="132"/>
                  </a:lnTo>
                  <a:lnTo>
                    <a:pt x="45" y="78"/>
                  </a:lnTo>
                  <a:lnTo>
                    <a:pt x="52" y="74"/>
                  </a:lnTo>
                  <a:close/>
                  <a:moveTo>
                    <a:pt x="97" y="148"/>
                  </a:moveTo>
                  <a:lnTo>
                    <a:pt x="131" y="202"/>
                  </a:lnTo>
                  <a:lnTo>
                    <a:pt x="124" y="207"/>
                  </a:lnTo>
                  <a:lnTo>
                    <a:pt x="91" y="153"/>
                  </a:lnTo>
                  <a:lnTo>
                    <a:pt x="97" y="148"/>
                  </a:lnTo>
                  <a:close/>
                  <a:moveTo>
                    <a:pt x="143" y="223"/>
                  </a:moveTo>
                  <a:lnTo>
                    <a:pt x="176" y="277"/>
                  </a:lnTo>
                  <a:lnTo>
                    <a:pt x="169" y="281"/>
                  </a:lnTo>
                  <a:lnTo>
                    <a:pt x="136" y="227"/>
                  </a:lnTo>
                  <a:lnTo>
                    <a:pt x="143" y="223"/>
                  </a:lnTo>
                  <a:close/>
                  <a:moveTo>
                    <a:pt x="188" y="297"/>
                  </a:moveTo>
                  <a:lnTo>
                    <a:pt x="222" y="351"/>
                  </a:lnTo>
                  <a:lnTo>
                    <a:pt x="215" y="355"/>
                  </a:lnTo>
                  <a:lnTo>
                    <a:pt x="182" y="301"/>
                  </a:lnTo>
                  <a:lnTo>
                    <a:pt x="188" y="297"/>
                  </a:lnTo>
                  <a:close/>
                  <a:moveTo>
                    <a:pt x="236" y="345"/>
                  </a:moveTo>
                  <a:lnTo>
                    <a:pt x="240" y="389"/>
                  </a:lnTo>
                  <a:lnTo>
                    <a:pt x="203" y="366"/>
                  </a:lnTo>
                  <a:lnTo>
                    <a:pt x="236" y="345"/>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5" name="Freeform 24"/>
            <p:cNvSpPr>
              <a:spLocks noEditPoints="1"/>
            </p:cNvSpPr>
            <p:nvPr/>
          </p:nvSpPr>
          <p:spPr bwMode="auto">
            <a:xfrm>
              <a:off x="2433" y="3576"/>
              <a:ext cx="228" cy="107"/>
            </a:xfrm>
            <a:custGeom>
              <a:avLst/>
              <a:gdLst>
                <a:gd name="T0" fmla="*/ 228 w 228"/>
                <a:gd name="T1" fmla="*/ 8 h 107"/>
                <a:gd name="T2" fmla="*/ 170 w 228"/>
                <a:gd name="T3" fmla="*/ 33 h 107"/>
                <a:gd name="T4" fmla="*/ 166 w 228"/>
                <a:gd name="T5" fmla="*/ 26 h 107"/>
                <a:gd name="T6" fmla="*/ 224 w 228"/>
                <a:gd name="T7" fmla="*/ 0 h 107"/>
                <a:gd name="T8" fmla="*/ 228 w 228"/>
                <a:gd name="T9" fmla="*/ 8 h 107"/>
                <a:gd name="T10" fmla="*/ 148 w 228"/>
                <a:gd name="T11" fmla="*/ 43 h 107"/>
                <a:gd name="T12" fmla="*/ 90 w 228"/>
                <a:gd name="T13" fmla="*/ 69 h 107"/>
                <a:gd name="T14" fmla="*/ 87 w 228"/>
                <a:gd name="T15" fmla="*/ 62 h 107"/>
                <a:gd name="T16" fmla="*/ 145 w 228"/>
                <a:gd name="T17" fmla="*/ 36 h 107"/>
                <a:gd name="T18" fmla="*/ 148 w 228"/>
                <a:gd name="T19" fmla="*/ 43 h 107"/>
                <a:gd name="T20" fmla="*/ 68 w 228"/>
                <a:gd name="T21" fmla="*/ 79 h 107"/>
                <a:gd name="T22" fmla="*/ 35 w 228"/>
                <a:gd name="T23" fmla="*/ 94 h 107"/>
                <a:gd name="T24" fmla="*/ 31 w 228"/>
                <a:gd name="T25" fmla="*/ 86 h 107"/>
                <a:gd name="T26" fmla="*/ 65 w 228"/>
                <a:gd name="T27" fmla="*/ 71 h 107"/>
                <a:gd name="T28" fmla="*/ 68 w 228"/>
                <a:gd name="T29" fmla="*/ 79 h 107"/>
                <a:gd name="T30" fmla="*/ 45 w 228"/>
                <a:gd name="T31" fmla="*/ 107 h 107"/>
                <a:gd name="T32" fmla="*/ 0 w 228"/>
                <a:gd name="T33" fmla="*/ 104 h 107"/>
                <a:gd name="T34" fmla="*/ 29 w 228"/>
                <a:gd name="T35" fmla="*/ 70 h 107"/>
                <a:gd name="T36" fmla="*/ 45 w 228"/>
                <a:gd name="T3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8" h="107">
                  <a:moveTo>
                    <a:pt x="228" y="8"/>
                  </a:moveTo>
                  <a:lnTo>
                    <a:pt x="170" y="33"/>
                  </a:lnTo>
                  <a:lnTo>
                    <a:pt x="166" y="26"/>
                  </a:lnTo>
                  <a:lnTo>
                    <a:pt x="224" y="0"/>
                  </a:lnTo>
                  <a:lnTo>
                    <a:pt x="228" y="8"/>
                  </a:lnTo>
                  <a:close/>
                  <a:moveTo>
                    <a:pt x="148" y="43"/>
                  </a:moveTo>
                  <a:lnTo>
                    <a:pt x="90" y="69"/>
                  </a:lnTo>
                  <a:lnTo>
                    <a:pt x="87" y="62"/>
                  </a:lnTo>
                  <a:lnTo>
                    <a:pt x="145" y="36"/>
                  </a:lnTo>
                  <a:lnTo>
                    <a:pt x="148" y="43"/>
                  </a:lnTo>
                  <a:close/>
                  <a:moveTo>
                    <a:pt x="68" y="79"/>
                  </a:moveTo>
                  <a:lnTo>
                    <a:pt x="35" y="94"/>
                  </a:lnTo>
                  <a:lnTo>
                    <a:pt x="31" y="86"/>
                  </a:lnTo>
                  <a:lnTo>
                    <a:pt x="65" y="71"/>
                  </a:lnTo>
                  <a:lnTo>
                    <a:pt x="68" y="79"/>
                  </a:lnTo>
                  <a:close/>
                  <a:moveTo>
                    <a:pt x="45" y="107"/>
                  </a:moveTo>
                  <a:lnTo>
                    <a:pt x="0" y="104"/>
                  </a:lnTo>
                  <a:lnTo>
                    <a:pt x="29" y="70"/>
                  </a:lnTo>
                  <a:lnTo>
                    <a:pt x="45" y="107"/>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8" name="Freeform 25"/>
            <p:cNvSpPr>
              <a:spLocks noEditPoints="1"/>
            </p:cNvSpPr>
            <p:nvPr/>
          </p:nvSpPr>
          <p:spPr bwMode="auto">
            <a:xfrm>
              <a:off x="2731" y="3576"/>
              <a:ext cx="227" cy="107"/>
            </a:xfrm>
            <a:custGeom>
              <a:avLst/>
              <a:gdLst>
                <a:gd name="T0" fmla="*/ 3 w 227"/>
                <a:gd name="T1" fmla="*/ 0 h 107"/>
                <a:gd name="T2" fmla="*/ 61 w 227"/>
                <a:gd name="T3" fmla="*/ 26 h 107"/>
                <a:gd name="T4" fmla="*/ 58 w 227"/>
                <a:gd name="T5" fmla="*/ 33 h 107"/>
                <a:gd name="T6" fmla="*/ 0 w 227"/>
                <a:gd name="T7" fmla="*/ 8 h 107"/>
                <a:gd name="T8" fmla="*/ 3 w 227"/>
                <a:gd name="T9" fmla="*/ 0 h 107"/>
                <a:gd name="T10" fmla="*/ 83 w 227"/>
                <a:gd name="T11" fmla="*/ 36 h 107"/>
                <a:gd name="T12" fmla="*/ 141 w 227"/>
                <a:gd name="T13" fmla="*/ 62 h 107"/>
                <a:gd name="T14" fmla="*/ 138 w 227"/>
                <a:gd name="T15" fmla="*/ 69 h 107"/>
                <a:gd name="T16" fmla="*/ 80 w 227"/>
                <a:gd name="T17" fmla="*/ 43 h 107"/>
                <a:gd name="T18" fmla="*/ 83 w 227"/>
                <a:gd name="T19" fmla="*/ 36 h 107"/>
                <a:gd name="T20" fmla="*/ 162 w 227"/>
                <a:gd name="T21" fmla="*/ 71 h 107"/>
                <a:gd name="T22" fmla="*/ 196 w 227"/>
                <a:gd name="T23" fmla="*/ 86 h 107"/>
                <a:gd name="T24" fmla="*/ 193 w 227"/>
                <a:gd name="T25" fmla="*/ 94 h 107"/>
                <a:gd name="T26" fmla="*/ 159 w 227"/>
                <a:gd name="T27" fmla="*/ 79 h 107"/>
                <a:gd name="T28" fmla="*/ 162 w 227"/>
                <a:gd name="T29" fmla="*/ 71 h 107"/>
                <a:gd name="T30" fmla="*/ 199 w 227"/>
                <a:gd name="T31" fmla="*/ 70 h 107"/>
                <a:gd name="T32" fmla="*/ 227 w 227"/>
                <a:gd name="T33" fmla="*/ 104 h 107"/>
                <a:gd name="T34" fmla="*/ 183 w 227"/>
                <a:gd name="T35" fmla="*/ 107 h 107"/>
                <a:gd name="T36" fmla="*/ 199 w 227"/>
                <a:gd name="T37" fmla="*/ 7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7" h="107">
                  <a:moveTo>
                    <a:pt x="3" y="0"/>
                  </a:moveTo>
                  <a:lnTo>
                    <a:pt x="61" y="26"/>
                  </a:lnTo>
                  <a:lnTo>
                    <a:pt x="58" y="33"/>
                  </a:lnTo>
                  <a:lnTo>
                    <a:pt x="0" y="8"/>
                  </a:lnTo>
                  <a:lnTo>
                    <a:pt x="3" y="0"/>
                  </a:lnTo>
                  <a:close/>
                  <a:moveTo>
                    <a:pt x="83" y="36"/>
                  </a:moveTo>
                  <a:lnTo>
                    <a:pt x="141" y="62"/>
                  </a:lnTo>
                  <a:lnTo>
                    <a:pt x="138" y="69"/>
                  </a:lnTo>
                  <a:lnTo>
                    <a:pt x="80" y="43"/>
                  </a:lnTo>
                  <a:lnTo>
                    <a:pt x="83" y="36"/>
                  </a:lnTo>
                  <a:close/>
                  <a:moveTo>
                    <a:pt x="162" y="71"/>
                  </a:moveTo>
                  <a:lnTo>
                    <a:pt x="196" y="86"/>
                  </a:lnTo>
                  <a:lnTo>
                    <a:pt x="193" y="94"/>
                  </a:lnTo>
                  <a:lnTo>
                    <a:pt x="159" y="79"/>
                  </a:lnTo>
                  <a:lnTo>
                    <a:pt x="162" y="71"/>
                  </a:lnTo>
                  <a:close/>
                  <a:moveTo>
                    <a:pt x="199" y="70"/>
                  </a:moveTo>
                  <a:lnTo>
                    <a:pt x="227" y="104"/>
                  </a:lnTo>
                  <a:lnTo>
                    <a:pt x="183" y="107"/>
                  </a:lnTo>
                  <a:lnTo>
                    <a:pt x="199" y="7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59" name="Freeform 26"/>
            <p:cNvSpPr>
              <a:spLocks noEditPoints="1"/>
            </p:cNvSpPr>
            <p:nvPr/>
          </p:nvSpPr>
          <p:spPr bwMode="auto">
            <a:xfrm>
              <a:off x="2676" y="3293"/>
              <a:ext cx="40" cy="212"/>
            </a:xfrm>
            <a:custGeom>
              <a:avLst/>
              <a:gdLst>
                <a:gd name="T0" fmla="*/ 16 w 40"/>
                <a:gd name="T1" fmla="*/ 212 h 212"/>
                <a:gd name="T2" fmla="*/ 16 w 40"/>
                <a:gd name="T3" fmla="*/ 148 h 212"/>
                <a:gd name="T4" fmla="*/ 24 w 40"/>
                <a:gd name="T5" fmla="*/ 148 h 212"/>
                <a:gd name="T6" fmla="*/ 24 w 40"/>
                <a:gd name="T7" fmla="*/ 212 h 212"/>
                <a:gd name="T8" fmla="*/ 16 w 40"/>
                <a:gd name="T9" fmla="*/ 212 h 212"/>
                <a:gd name="T10" fmla="*/ 16 w 40"/>
                <a:gd name="T11" fmla="*/ 124 h 212"/>
                <a:gd name="T12" fmla="*/ 16 w 40"/>
                <a:gd name="T13" fmla="*/ 61 h 212"/>
                <a:gd name="T14" fmla="*/ 24 w 40"/>
                <a:gd name="T15" fmla="*/ 61 h 212"/>
                <a:gd name="T16" fmla="*/ 24 w 40"/>
                <a:gd name="T17" fmla="*/ 124 h 212"/>
                <a:gd name="T18" fmla="*/ 16 w 40"/>
                <a:gd name="T19" fmla="*/ 124 h 212"/>
                <a:gd name="T20" fmla="*/ 16 w 40"/>
                <a:gd name="T21" fmla="*/ 37 h 212"/>
                <a:gd name="T22" fmla="*/ 16 w 40"/>
                <a:gd name="T23" fmla="*/ 36 h 212"/>
                <a:gd name="T24" fmla="*/ 24 w 40"/>
                <a:gd name="T25" fmla="*/ 36 h 212"/>
                <a:gd name="T26" fmla="*/ 24 w 40"/>
                <a:gd name="T27" fmla="*/ 37 h 212"/>
                <a:gd name="T28" fmla="*/ 16 w 40"/>
                <a:gd name="T29" fmla="*/ 37 h 212"/>
                <a:gd name="T30" fmla="*/ 0 w 40"/>
                <a:gd name="T31" fmla="*/ 40 h 212"/>
                <a:gd name="T32" fmla="*/ 20 w 40"/>
                <a:gd name="T33" fmla="*/ 0 h 212"/>
                <a:gd name="T34" fmla="*/ 40 w 40"/>
                <a:gd name="T35" fmla="*/ 40 h 212"/>
                <a:gd name="T36" fmla="*/ 0 w 40"/>
                <a:gd name="T37" fmla="*/ 4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2">
                  <a:moveTo>
                    <a:pt x="16" y="212"/>
                  </a:moveTo>
                  <a:lnTo>
                    <a:pt x="16" y="148"/>
                  </a:lnTo>
                  <a:lnTo>
                    <a:pt x="24" y="148"/>
                  </a:lnTo>
                  <a:lnTo>
                    <a:pt x="24" y="212"/>
                  </a:lnTo>
                  <a:lnTo>
                    <a:pt x="16" y="212"/>
                  </a:lnTo>
                  <a:close/>
                  <a:moveTo>
                    <a:pt x="16" y="124"/>
                  </a:moveTo>
                  <a:lnTo>
                    <a:pt x="16" y="61"/>
                  </a:lnTo>
                  <a:lnTo>
                    <a:pt x="24" y="61"/>
                  </a:lnTo>
                  <a:lnTo>
                    <a:pt x="24" y="124"/>
                  </a:lnTo>
                  <a:lnTo>
                    <a:pt x="16" y="124"/>
                  </a:lnTo>
                  <a:close/>
                  <a:moveTo>
                    <a:pt x="16" y="37"/>
                  </a:moveTo>
                  <a:lnTo>
                    <a:pt x="16" y="36"/>
                  </a:lnTo>
                  <a:lnTo>
                    <a:pt x="24" y="36"/>
                  </a:lnTo>
                  <a:lnTo>
                    <a:pt x="24" y="37"/>
                  </a:lnTo>
                  <a:lnTo>
                    <a:pt x="16" y="37"/>
                  </a:lnTo>
                  <a:close/>
                  <a:moveTo>
                    <a:pt x="0" y="40"/>
                  </a:moveTo>
                  <a:lnTo>
                    <a:pt x="20" y="0"/>
                  </a:lnTo>
                  <a:lnTo>
                    <a:pt x="40" y="40"/>
                  </a:lnTo>
                  <a:lnTo>
                    <a:pt x="0" y="4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0" name="Freeform 27"/>
            <p:cNvSpPr>
              <a:spLocks noEditPoints="1"/>
            </p:cNvSpPr>
            <p:nvPr/>
          </p:nvSpPr>
          <p:spPr bwMode="auto">
            <a:xfrm>
              <a:off x="2368" y="3280"/>
              <a:ext cx="253" cy="403"/>
            </a:xfrm>
            <a:custGeom>
              <a:avLst/>
              <a:gdLst>
                <a:gd name="T0" fmla="*/ 0 w 253"/>
                <a:gd name="T1" fmla="*/ 398 h 403"/>
                <a:gd name="T2" fmla="*/ 34 w 253"/>
                <a:gd name="T3" fmla="*/ 344 h 403"/>
                <a:gd name="T4" fmla="*/ 40 w 253"/>
                <a:gd name="T5" fmla="*/ 349 h 403"/>
                <a:gd name="T6" fmla="*/ 7 w 253"/>
                <a:gd name="T7" fmla="*/ 403 h 403"/>
                <a:gd name="T8" fmla="*/ 0 w 253"/>
                <a:gd name="T9" fmla="*/ 398 h 403"/>
                <a:gd name="T10" fmla="*/ 46 w 253"/>
                <a:gd name="T11" fmla="*/ 324 h 403"/>
                <a:gd name="T12" fmla="*/ 80 w 253"/>
                <a:gd name="T13" fmla="*/ 270 h 403"/>
                <a:gd name="T14" fmla="*/ 86 w 253"/>
                <a:gd name="T15" fmla="*/ 275 h 403"/>
                <a:gd name="T16" fmla="*/ 53 w 253"/>
                <a:gd name="T17" fmla="*/ 329 h 403"/>
                <a:gd name="T18" fmla="*/ 46 w 253"/>
                <a:gd name="T19" fmla="*/ 324 h 403"/>
                <a:gd name="T20" fmla="*/ 92 w 253"/>
                <a:gd name="T21" fmla="*/ 250 h 403"/>
                <a:gd name="T22" fmla="*/ 126 w 253"/>
                <a:gd name="T23" fmla="*/ 196 h 403"/>
                <a:gd name="T24" fmla="*/ 132 w 253"/>
                <a:gd name="T25" fmla="*/ 201 h 403"/>
                <a:gd name="T26" fmla="*/ 99 w 253"/>
                <a:gd name="T27" fmla="*/ 254 h 403"/>
                <a:gd name="T28" fmla="*/ 92 w 253"/>
                <a:gd name="T29" fmla="*/ 250 h 403"/>
                <a:gd name="T30" fmla="*/ 138 w 253"/>
                <a:gd name="T31" fmla="*/ 176 h 403"/>
                <a:gd name="T32" fmla="*/ 172 w 253"/>
                <a:gd name="T33" fmla="*/ 122 h 403"/>
                <a:gd name="T34" fmla="*/ 178 w 253"/>
                <a:gd name="T35" fmla="*/ 126 h 403"/>
                <a:gd name="T36" fmla="*/ 145 w 253"/>
                <a:gd name="T37" fmla="*/ 180 h 403"/>
                <a:gd name="T38" fmla="*/ 138 w 253"/>
                <a:gd name="T39" fmla="*/ 176 h 403"/>
                <a:gd name="T40" fmla="*/ 184 w 253"/>
                <a:gd name="T41" fmla="*/ 102 h 403"/>
                <a:gd name="T42" fmla="*/ 218 w 253"/>
                <a:gd name="T43" fmla="*/ 48 h 403"/>
                <a:gd name="T44" fmla="*/ 225 w 253"/>
                <a:gd name="T45" fmla="*/ 52 h 403"/>
                <a:gd name="T46" fmla="*/ 191 w 253"/>
                <a:gd name="T47" fmla="*/ 106 h 403"/>
                <a:gd name="T48" fmla="*/ 184 w 253"/>
                <a:gd name="T49" fmla="*/ 102 h 403"/>
                <a:gd name="T50" fmla="*/ 230 w 253"/>
                <a:gd name="T51" fmla="*/ 28 h 403"/>
                <a:gd name="T52" fmla="*/ 230 w 253"/>
                <a:gd name="T53" fmla="*/ 28 h 403"/>
                <a:gd name="T54" fmla="*/ 237 w 253"/>
                <a:gd name="T55" fmla="*/ 32 h 403"/>
                <a:gd name="T56" fmla="*/ 237 w 253"/>
                <a:gd name="T57" fmla="*/ 32 h 403"/>
                <a:gd name="T58" fmla="*/ 230 w 253"/>
                <a:gd name="T59" fmla="*/ 28 h 403"/>
                <a:gd name="T60" fmla="*/ 215 w 253"/>
                <a:gd name="T61" fmla="*/ 23 h 403"/>
                <a:gd name="T62" fmla="*/ 253 w 253"/>
                <a:gd name="T63" fmla="*/ 0 h 403"/>
                <a:gd name="T64" fmla="*/ 249 w 253"/>
                <a:gd name="T65" fmla="*/ 44 h 403"/>
                <a:gd name="T66" fmla="*/ 215 w 253"/>
                <a:gd name="T67" fmla="*/ 2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3" h="403">
                  <a:moveTo>
                    <a:pt x="0" y="398"/>
                  </a:moveTo>
                  <a:lnTo>
                    <a:pt x="34" y="344"/>
                  </a:lnTo>
                  <a:lnTo>
                    <a:pt x="40" y="349"/>
                  </a:lnTo>
                  <a:lnTo>
                    <a:pt x="7" y="403"/>
                  </a:lnTo>
                  <a:lnTo>
                    <a:pt x="0" y="398"/>
                  </a:lnTo>
                  <a:close/>
                  <a:moveTo>
                    <a:pt x="46" y="324"/>
                  </a:moveTo>
                  <a:lnTo>
                    <a:pt x="80" y="270"/>
                  </a:lnTo>
                  <a:lnTo>
                    <a:pt x="86" y="275"/>
                  </a:lnTo>
                  <a:lnTo>
                    <a:pt x="53" y="329"/>
                  </a:lnTo>
                  <a:lnTo>
                    <a:pt x="46" y="324"/>
                  </a:lnTo>
                  <a:close/>
                  <a:moveTo>
                    <a:pt x="92" y="250"/>
                  </a:moveTo>
                  <a:lnTo>
                    <a:pt x="126" y="196"/>
                  </a:lnTo>
                  <a:lnTo>
                    <a:pt x="132" y="201"/>
                  </a:lnTo>
                  <a:lnTo>
                    <a:pt x="99" y="254"/>
                  </a:lnTo>
                  <a:lnTo>
                    <a:pt x="92" y="250"/>
                  </a:lnTo>
                  <a:close/>
                  <a:moveTo>
                    <a:pt x="138" y="176"/>
                  </a:moveTo>
                  <a:lnTo>
                    <a:pt x="172" y="122"/>
                  </a:lnTo>
                  <a:lnTo>
                    <a:pt x="178" y="126"/>
                  </a:lnTo>
                  <a:lnTo>
                    <a:pt x="145" y="180"/>
                  </a:lnTo>
                  <a:lnTo>
                    <a:pt x="138" y="176"/>
                  </a:lnTo>
                  <a:close/>
                  <a:moveTo>
                    <a:pt x="184" y="102"/>
                  </a:moveTo>
                  <a:lnTo>
                    <a:pt x="218" y="48"/>
                  </a:lnTo>
                  <a:lnTo>
                    <a:pt x="225" y="52"/>
                  </a:lnTo>
                  <a:lnTo>
                    <a:pt x="191" y="106"/>
                  </a:lnTo>
                  <a:lnTo>
                    <a:pt x="184" y="102"/>
                  </a:lnTo>
                  <a:close/>
                  <a:moveTo>
                    <a:pt x="230" y="28"/>
                  </a:moveTo>
                  <a:lnTo>
                    <a:pt x="230" y="28"/>
                  </a:lnTo>
                  <a:lnTo>
                    <a:pt x="237" y="32"/>
                  </a:lnTo>
                  <a:lnTo>
                    <a:pt x="237" y="32"/>
                  </a:lnTo>
                  <a:lnTo>
                    <a:pt x="230" y="28"/>
                  </a:lnTo>
                  <a:close/>
                  <a:moveTo>
                    <a:pt x="215" y="23"/>
                  </a:moveTo>
                  <a:lnTo>
                    <a:pt x="253" y="0"/>
                  </a:lnTo>
                  <a:lnTo>
                    <a:pt x="249" y="44"/>
                  </a:lnTo>
                  <a:lnTo>
                    <a:pt x="215" y="23"/>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sp>
          <p:nvSpPr>
            <p:cNvPr id="61" name="Freeform 28"/>
            <p:cNvSpPr>
              <a:spLocks noEditPoints="1"/>
            </p:cNvSpPr>
            <p:nvPr/>
          </p:nvSpPr>
          <p:spPr bwMode="auto">
            <a:xfrm>
              <a:off x="2472" y="3711"/>
              <a:ext cx="448" cy="40"/>
            </a:xfrm>
            <a:custGeom>
              <a:avLst/>
              <a:gdLst>
                <a:gd name="T0" fmla="*/ 448 w 448"/>
                <a:gd name="T1" fmla="*/ 24 h 40"/>
                <a:gd name="T2" fmla="*/ 385 w 448"/>
                <a:gd name="T3" fmla="*/ 24 h 40"/>
                <a:gd name="T4" fmla="*/ 385 w 448"/>
                <a:gd name="T5" fmla="*/ 16 h 40"/>
                <a:gd name="T6" fmla="*/ 448 w 448"/>
                <a:gd name="T7" fmla="*/ 16 h 40"/>
                <a:gd name="T8" fmla="*/ 448 w 448"/>
                <a:gd name="T9" fmla="*/ 24 h 40"/>
                <a:gd name="T10" fmla="*/ 361 w 448"/>
                <a:gd name="T11" fmla="*/ 24 h 40"/>
                <a:gd name="T12" fmla="*/ 298 w 448"/>
                <a:gd name="T13" fmla="*/ 24 h 40"/>
                <a:gd name="T14" fmla="*/ 298 w 448"/>
                <a:gd name="T15" fmla="*/ 16 h 40"/>
                <a:gd name="T16" fmla="*/ 361 w 448"/>
                <a:gd name="T17" fmla="*/ 16 h 40"/>
                <a:gd name="T18" fmla="*/ 361 w 448"/>
                <a:gd name="T19" fmla="*/ 24 h 40"/>
                <a:gd name="T20" fmla="*/ 274 w 448"/>
                <a:gd name="T21" fmla="*/ 24 h 40"/>
                <a:gd name="T22" fmla="*/ 211 w 448"/>
                <a:gd name="T23" fmla="*/ 24 h 40"/>
                <a:gd name="T24" fmla="*/ 211 w 448"/>
                <a:gd name="T25" fmla="*/ 16 h 40"/>
                <a:gd name="T26" fmla="*/ 274 w 448"/>
                <a:gd name="T27" fmla="*/ 16 h 40"/>
                <a:gd name="T28" fmla="*/ 274 w 448"/>
                <a:gd name="T29" fmla="*/ 24 h 40"/>
                <a:gd name="T30" fmla="*/ 187 w 448"/>
                <a:gd name="T31" fmla="*/ 24 h 40"/>
                <a:gd name="T32" fmla="*/ 124 w 448"/>
                <a:gd name="T33" fmla="*/ 24 h 40"/>
                <a:gd name="T34" fmla="*/ 124 w 448"/>
                <a:gd name="T35" fmla="*/ 16 h 40"/>
                <a:gd name="T36" fmla="*/ 187 w 448"/>
                <a:gd name="T37" fmla="*/ 16 h 40"/>
                <a:gd name="T38" fmla="*/ 187 w 448"/>
                <a:gd name="T39" fmla="*/ 24 h 40"/>
                <a:gd name="T40" fmla="*/ 100 w 448"/>
                <a:gd name="T41" fmla="*/ 24 h 40"/>
                <a:gd name="T42" fmla="*/ 37 w 448"/>
                <a:gd name="T43" fmla="*/ 24 h 40"/>
                <a:gd name="T44" fmla="*/ 37 w 448"/>
                <a:gd name="T45" fmla="*/ 16 h 40"/>
                <a:gd name="T46" fmla="*/ 100 w 448"/>
                <a:gd name="T47" fmla="*/ 16 h 40"/>
                <a:gd name="T48" fmla="*/ 100 w 448"/>
                <a:gd name="T49" fmla="*/ 24 h 40"/>
                <a:gd name="T50" fmla="*/ 39 w 448"/>
                <a:gd name="T51" fmla="*/ 40 h 40"/>
                <a:gd name="T52" fmla="*/ 0 w 448"/>
                <a:gd name="T53" fmla="*/ 20 h 40"/>
                <a:gd name="T54" fmla="*/ 39 w 448"/>
                <a:gd name="T55" fmla="*/ 0 h 40"/>
                <a:gd name="T56" fmla="*/ 39 w 448"/>
                <a:gd name="T5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40">
                  <a:moveTo>
                    <a:pt x="448" y="24"/>
                  </a:moveTo>
                  <a:lnTo>
                    <a:pt x="385" y="24"/>
                  </a:lnTo>
                  <a:lnTo>
                    <a:pt x="385" y="16"/>
                  </a:lnTo>
                  <a:lnTo>
                    <a:pt x="448" y="16"/>
                  </a:lnTo>
                  <a:lnTo>
                    <a:pt x="448" y="24"/>
                  </a:lnTo>
                  <a:close/>
                  <a:moveTo>
                    <a:pt x="361" y="24"/>
                  </a:moveTo>
                  <a:lnTo>
                    <a:pt x="298" y="24"/>
                  </a:lnTo>
                  <a:lnTo>
                    <a:pt x="298" y="16"/>
                  </a:lnTo>
                  <a:lnTo>
                    <a:pt x="361" y="16"/>
                  </a:lnTo>
                  <a:lnTo>
                    <a:pt x="361" y="24"/>
                  </a:lnTo>
                  <a:close/>
                  <a:moveTo>
                    <a:pt x="274" y="24"/>
                  </a:moveTo>
                  <a:lnTo>
                    <a:pt x="211" y="24"/>
                  </a:lnTo>
                  <a:lnTo>
                    <a:pt x="211" y="16"/>
                  </a:lnTo>
                  <a:lnTo>
                    <a:pt x="274" y="16"/>
                  </a:lnTo>
                  <a:lnTo>
                    <a:pt x="274" y="24"/>
                  </a:lnTo>
                  <a:close/>
                  <a:moveTo>
                    <a:pt x="187" y="24"/>
                  </a:moveTo>
                  <a:lnTo>
                    <a:pt x="124" y="24"/>
                  </a:lnTo>
                  <a:lnTo>
                    <a:pt x="124" y="16"/>
                  </a:lnTo>
                  <a:lnTo>
                    <a:pt x="187" y="16"/>
                  </a:lnTo>
                  <a:lnTo>
                    <a:pt x="187" y="24"/>
                  </a:lnTo>
                  <a:close/>
                  <a:moveTo>
                    <a:pt x="100" y="24"/>
                  </a:moveTo>
                  <a:lnTo>
                    <a:pt x="37" y="24"/>
                  </a:lnTo>
                  <a:lnTo>
                    <a:pt x="37" y="16"/>
                  </a:lnTo>
                  <a:lnTo>
                    <a:pt x="100" y="16"/>
                  </a:lnTo>
                  <a:lnTo>
                    <a:pt x="100" y="24"/>
                  </a:lnTo>
                  <a:close/>
                  <a:moveTo>
                    <a:pt x="39" y="40"/>
                  </a:moveTo>
                  <a:lnTo>
                    <a:pt x="0" y="20"/>
                  </a:lnTo>
                  <a:lnTo>
                    <a:pt x="39" y="0"/>
                  </a:lnTo>
                  <a:lnTo>
                    <a:pt x="39" y="40"/>
                  </a:lnTo>
                  <a:close/>
                </a:path>
              </a:pathLst>
            </a:custGeom>
            <a:solidFill>
              <a:srgbClr val="FF0000"/>
            </a:solidFill>
            <a:ln w="0" cap="flat">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ru-RU"/>
            </a:p>
          </p:txBody>
        </p:sp>
      </p:grpSp>
      <p:sp>
        <p:nvSpPr>
          <p:cNvPr id="101" name="Молния 100"/>
          <p:cNvSpPr/>
          <p:nvPr/>
        </p:nvSpPr>
        <p:spPr>
          <a:xfrm rot="1285664">
            <a:off x="1008557" y="4013594"/>
            <a:ext cx="859046" cy="486056"/>
          </a:xfrm>
          <a:prstGeom prst="lightningBol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Rectangle 18"/>
          <p:cNvSpPr>
            <a:spLocks noChangeArrowheads="1"/>
          </p:cNvSpPr>
          <p:nvPr/>
        </p:nvSpPr>
        <p:spPr bwMode="auto">
          <a:xfrm>
            <a:off x="596017" y="5860541"/>
            <a:ext cx="299095" cy="24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rPr>
              <a:t>P3</a:t>
            </a:r>
            <a:endParaRPr kumimoji="0" lang="ru-RU" altLang="ru-RU" sz="4000" b="0" i="0" u="none" strike="noStrike" cap="none" normalizeH="0" baseline="0" dirty="0" smtClean="0">
              <a:ln>
                <a:noFill/>
              </a:ln>
              <a:solidFill>
                <a:schemeClr val="tx1"/>
              </a:solidFill>
              <a:effectLst/>
              <a:latin typeface="Arial" panose="020B0604020202020204" pitchFamily="34" charset="0"/>
            </a:endParaRPr>
          </a:p>
        </p:txBody>
      </p:sp>
      <p:sp>
        <p:nvSpPr>
          <p:cNvPr id="63" name="Rectangle 18"/>
          <p:cNvSpPr>
            <a:spLocks noChangeArrowheads="1"/>
          </p:cNvSpPr>
          <p:nvPr/>
        </p:nvSpPr>
        <p:spPr bwMode="auto">
          <a:xfrm>
            <a:off x="3425760" y="5858926"/>
            <a:ext cx="299095" cy="24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600" b="0" i="0" u="none" strike="noStrike" cap="none" normalizeH="0" baseline="0" dirty="0" smtClean="0">
                <a:ln>
                  <a:noFill/>
                </a:ln>
                <a:solidFill>
                  <a:srgbClr val="000000"/>
                </a:solidFill>
                <a:effectLst/>
                <a:latin typeface="Times New Roman" panose="02020603050405020304" pitchFamily="18" charset="0"/>
              </a:rPr>
              <a:t>P2</a:t>
            </a:r>
            <a:endParaRPr kumimoji="0" lang="ru-RU" altLang="ru-RU" sz="40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09703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4125" y="233338"/>
            <a:ext cx="4395295" cy="1293028"/>
          </a:xfrm>
        </p:spPr>
        <p:txBody>
          <a:bodyPr>
            <a:normAutofit/>
          </a:bodyPr>
          <a:lstStyle/>
          <a:p>
            <a:pPr algn="ctr"/>
            <a:r>
              <a:rPr lang="ru-RU" sz="3600" dirty="0"/>
              <a:t>Скорость </a:t>
            </a:r>
            <a:r>
              <a:rPr lang="ru-RU" sz="3600" dirty="0" smtClean="0"/>
              <a:t>«видообразования»</a:t>
            </a:r>
            <a:endParaRPr lang="ru-RU" sz="3600" dirty="0"/>
          </a:p>
        </p:txBody>
      </p:sp>
      <p:sp>
        <p:nvSpPr>
          <p:cNvPr id="3" name="Объект 2"/>
          <p:cNvSpPr>
            <a:spLocks noGrp="1"/>
          </p:cNvSpPr>
          <p:nvPr>
            <p:ph idx="1"/>
          </p:nvPr>
        </p:nvSpPr>
        <p:spPr>
          <a:xfrm>
            <a:off x="126939" y="233338"/>
            <a:ext cx="4316370" cy="831002"/>
          </a:xfrm>
        </p:spPr>
        <p:txBody>
          <a:bodyPr>
            <a:normAutofit lnSpcReduction="10000"/>
          </a:bodyPr>
          <a:lstStyle/>
          <a:p>
            <a:pPr>
              <a:spcBef>
                <a:spcPts val="800"/>
              </a:spcBef>
            </a:pPr>
            <a:r>
              <a:rPr lang="ru-RU" sz="2400" dirty="0" smtClean="0"/>
              <a:t>Характерная картина</a:t>
            </a:r>
          </a:p>
          <a:p>
            <a:pPr>
              <a:spcBef>
                <a:spcPts val="800"/>
              </a:spcBef>
            </a:pPr>
            <a:r>
              <a:rPr lang="ru-RU" sz="2400" dirty="0" smtClean="0"/>
              <a:t>Как измерить?</a:t>
            </a:r>
            <a:endParaRPr lang="ru-RU" sz="2400" dirty="0"/>
          </a:p>
        </p:txBody>
      </p:sp>
      <p:pic>
        <p:nvPicPr>
          <p:cNvPr id="9" name="Рисунок 8"/>
          <p:cNvPicPr>
            <a:picLocks noChangeAspect="1"/>
          </p:cNvPicPr>
          <p:nvPr/>
        </p:nvPicPr>
        <p:blipFill>
          <a:blip r:embed="rId3"/>
          <a:stretch>
            <a:fillRect/>
          </a:stretch>
        </p:blipFill>
        <p:spPr>
          <a:xfrm>
            <a:off x="130906" y="936373"/>
            <a:ext cx="4366260" cy="2638873"/>
          </a:xfrm>
          <a:prstGeom prst="rect">
            <a:avLst/>
          </a:prstGeom>
        </p:spPr>
      </p:pic>
      <p:sp>
        <p:nvSpPr>
          <p:cNvPr id="27" name="Прямоугольник 26"/>
          <p:cNvSpPr/>
          <p:nvPr/>
        </p:nvSpPr>
        <p:spPr>
          <a:xfrm>
            <a:off x="5230090" y="1854132"/>
            <a:ext cx="3739330" cy="215993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бъект 2"/>
          <p:cNvSpPr txBox="1">
            <a:spLocks/>
          </p:cNvSpPr>
          <p:nvPr/>
        </p:nvSpPr>
        <p:spPr>
          <a:xfrm>
            <a:off x="5396677" y="1945844"/>
            <a:ext cx="3477697" cy="206821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dirty="0" smtClean="0"/>
              <a:t>После добавления умеренного фага в систему индекс скорости видообразования (</a:t>
            </a:r>
            <a:r>
              <a:rPr lang="en-US" dirty="0" smtClean="0"/>
              <a:t>SRI</a:t>
            </a:r>
            <a:r>
              <a:rPr lang="ru-RU" dirty="0" smtClean="0"/>
              <a:t>) падает </a:t>
            </a:r>
            <a:r>
              <a:rPr lang="ru-RU" b="1" dirty="0" smtClean="0"/>
              <a:t>более чем на порядок</a:t>
            </a:r>
            <a:endParaRPr lang="ru-RU" dirty="0"/>
          </a:p>
        </p:txBody>
      </p:sp>
      <mc:AlternateContent xmlns:mc="http://schemas.openxmlformats.org/markup-compatibility/2006" xmlns:a14="http://schemas.microsoft.com/office/drawing/2010/main">
        <mc:Choice Requires="a14">
          <p:sp>
            <p:nvSpPr>
              <p:cNvPr id="29" name="Прямоугольник 28"/>
              <p:cNvSpPr/>
              <p:nvPr/>
            </p:nvSpPr>
            <p:spPr>
              <a:xfrm>
                <a:off x="5396678" y="6049724"/>
                <a:ext cx="6795322"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i="1" smtClean="0">
                          <a:latin typeface="Cambria Math" panose="02040503050406030204" pitchFamily="18" charset="0"/>
                        </a:rPr>
                        <m:t>𝑆𝑅𝐼</m:t>
                      </m:r>
                      <m:r>
                        <a:rPr lang="ru-RU" i="0">
                          <a:latin typeface="Cambria Math" panose="02040503050406030204" pitchFamily="18" charset="0"/>
                        </a:rPr>
                        <m:t>= </m:t>
                      </m:r>
                      <m:f>
                        <m:fPr>
                          <m:ctrlPr>
                            <a:rPr lang="ru-RU" i="1">
                              <a:latin typeface="Cambria Math" panose="02040503050406030204" pitchFamily="18" charset="0"/>
                            </a:rPr>
                          </m:ctrlPr>
                        </m:fPr>
                        <m:num>
                          <m:d>
                            <m:dPr>
                              <m:begChr m:val="‖"/>
                              <m:endChr m:val="‖"/>
                              <m:ctrlPr>
                                <a:rPr lang="ru-RU" i="1">
                                  <a:latin typeface="Cambria Math" panose="02040503050406030204" pitchFamily="18" charset="0"/>
                                </a:rPr>
                              </m:ctrlPr>
                            </m:dPr>
                            <m:e>
                              <m:d>
                                <m:dPr>
                                  <m:begChr m:val="{"/>
                                  <m:endChr m:val="}"/>
                                  <m:ctrlPr>
                                    <a:rPr lang="ru-RU" i="1">
                                      <a:latin typeface="Cambria Math" panose="02040503050406030204" pitchFamily="18" charset="0"/>
                                    </a:rPr>
                                  </m:ctrlPr>
                                </m:dPr>
                                <m:e>
                                  <m:r>
                                    <a:rPr lang="ru-RU" i="1">
                                      <a:latin typeface="Cambria Math" panose="02040503050406030204" pitchFamily="18" charset="0"/>
                                    </a:rPr>
                                    <m:t>𝑝</m:t>
                                  </m:r>
                                  <m:r>
                                    <a:rPr lang="ru-RU" i="0">
                                      <a:latin typeface="Cambria Math" panose="02040503050406030204" pitchFamily="18" charset="0"/>
                                    </a:rPr>
                                    <m:t>|</m:t>
                                  </m:r>
                                  <m:r>
                                    <a:rPr lang="ru-RU" i="1">
                                      <a:latin typeface="Cambria Math" panose="02040503050406030204" pitchFamily="18" charset="0"/>
                                    </a:rPr>
                                    <m:t>𝑝</m:t>
                                  </m:r>
                                  <m:r>
                                    <a:rPr lang="ru-RU" i="0">
                                      <a:latin typeface="Cambria Math" panose="02040503050406030204" pitchFamily="18" charset="0"/>
                                    </a:rPr>
                                    <m:t>−</m:t>
                                  </m:r>
                                  <m:r>
                                    <a:rPr lang="ru-RU" i="1">
                                      <a:latin typeface="Cambria Math" panose="02040503050406030204" pitchFamily="18" charset="0"/>
                                    </a:rPr>
                                    <m:t>вновь возникшая жизнеспособная популяция</m:t>
                                  </m:r>
                                </m:e>
                              </m:d>
                            </m:e>
                          </m:d>
                        </m:num>
                        <m:den>
                          <m:r>
                            <a:rPr lang="ru-RU" i="1">
                              <a:latin typeface="Cambria Math" panose="02040503050406030204" pitchFamily="18" charset="0"/>
                            </a:rPr>
                            <m:t>𝑡𝑖𝑚𝑒</m:t>
                          </m:r>
                          <m:r>
                            <m:rPr>
                              <m:lit/>
                            </m:rPr>
                            <a:rPr lang="ru-RU" i="0">
                              <a:latin typeface="Cambria Math" panose="02040503050406030204" pitchFamily="18" charset="0"/>
                            </a:rPr>
                            <m:t>_</m:t>
                          </m:r>
                          <m:r>
                            <a:rPr lang="ru-RU" i="1">
                              <a:latin typeface="Cambria Math" panose="02040503050406030204" pitchFamily="18" charset="0"/>
                            </a:rPr>
                            <m:t>𝑠𝑝𝑎𝑛</m:t>
                          </m:r>
                        </m:den>
                      </m:f>
                    </m:oMath>
                  </m:oMathPara>
                </a14:m>
                <a:endParaRPr lang="ru-RU" dirty="0"/>
              </a:p>
            </p:txBody>
          </p:sp>
        </mc:Choice>
        <mc:Fallback xmlns="">
          <p:sp>
            <p:nvSpPr>
              <p:cNvPr id="29" name="Прямоугольник 28"/>
              <p:cNvSpPr>
                <a:spLocks noRot="1" noChangeAspect="1" noMove="1" noResize="1" noEditPoints="1" noAdjustHandles="1" noChangeArrowheads="1" noChangeShapeType="1" noTextEdit="1"/>
              </p:cNvSpPr>
              <p:nvPr/>
            </p:nvSpPr>
            <p:spPr>
              <a:xfrm>
                <a:off x="5396678" y="6049724"/>
                <a:ext cx="6795322" cy="677108"/>
              </a:xfrm>
              <a:prstGeom prst="rect">
                <a:avLst/>
              </a:prstGeom>
              <a:blipFill rotWithShape="0">
                <a:blip r:embed="rId4"/>
                <a:stretch>
                  <a:fillRect/>
                </a:stretch>
              </a:blipFill>
            </p:spPr>
            <p:txBody>
              <a:bodyPr/>
              <a:lstStyle/>
              <a:p>
                <a:r>
                  <a:rPr lang="ru-RU">
                    <a:noFill/>
                  </a:rPr>
                  <a:t> </a:t>
                </a:r>
              </a:p>
            </p:txBody>
          </p:sp>
        </mc:Fallback>
      </mc:AlternateContent>
      <p:sp>
        <p:nvSpPr>
          <p:cNvPr id="30" name="Прямоугольник 29"/>
          <p:cNvSpPr/>
          <p:nvPr/>
        </p:nvSpPr>
        <p:spPr>
          <a:xfrm>
            <a:off x="5382986" y="4228314"/>
            <a:ext cx="3810674" cy="1631216"/>
          </a:xfrm>
          <a:prstGeom prst="rect">
            <a:avLst/>
          </a:prstGeom>
        </p:spPr>
        <p:txBody>
          <a:bodyPr wrap="square">
            <a:spAutoFit/>
          </a:bodyPr>
          <a:lstStyle/>
          <a:p>
            <a:r>
              <a:rPr lang="ru-RU" sz="2000" i="1" dirty="0" err="1"/>
              <a:t>time_span</a:t>
            </a:r>
            <a:r>
              <a:rPr lang="ru-RU" sz="2000" dirty="0"/>
              <a:t> – промежуток </a:t>
            </a:r>
            <a:r>
              <a:rPr lang="ru-RU" sz="2000" dirty="0" smtClean="0"/>
              <a:t>времени, </a:t>
            </a:r>
            <a:r>
              <a:rPr lang="ru-RU" sz="2000" dirty="0"/>
              <a:t>на протяжении которого оценивается скорость </a:t>
            </a:r>
            <a:r>
              <a:rPr lang="ru-RU" sz="2000" dirty="0" smtClean="0"/>
              <a:t>видообразования</a:t>
            </a:r>
          </a:p>
          <a:p>
            <a:r>
              <a:rPr lang="en-US" sz="2000" dirty="0" smtClean="0"/>
              <a:t>SRI – Speciation Rate Index</a:t>
            </a:r>
            <a:endParaRPr lang="ru-RU" sz="2000" dirty="0"/>
          </a:p>
        </p:txBody>
      </p:sp>
      <p:graphicFrame>
        <p:nvGraphicFramePr>
          <p:cNvPr id="11" name="Таблица 10"/>
          <p:cNvGraphicFramePr>
            <a:graphicFrameLocks noGrp="1"/>
          </p:cNvGraphicFramePr>
          <p:nvPr>
            <p:extLst>
              <p:ext uri="{D42A27DB-BD31-4B8C-83A1-F6EECF244321}">
                <p14:modId xmlns:p14="http://schemas.microsoft.com/office/powerpoint/2010/main" val="3340567693"/>
              </p:ext>
            </p:extLst>
          </p:nvPr>
        </p:nvGraphicFramePr>
        <p:xfrm>
          <a:off x="9136007" y="609044"/>
          <a:ext cx="3013710" cy="5440680"/>
        </p:xfrm>
        <a:graphic>
          <a:graphicData uri="http://schemas.openxmlformats.org/drawingml/2006/table">
            <a:tbl>
              <a:tblPr firstRow="1" bandRow="1">
                <a:tableStyleId>{5C22544A-7EE6-4342-B048-85BDC9FD1C3A}</a:tableStyleId>
              </a:tblPr>
              <a:tblGrid>
                <a:gridCol w="472368"/>
                <a:gridCol w="2541342"/>
              </a:tblGrid>
              <a:tr h="617219">
                <a:tc>
                  <a:txBody>
                    <a:bodyPr/>
                    <a:lstStyle/>
                    <a:p>
                      <a:endParaRPr lang="ru-RU" sz="1600" dirty="0"/>
                    </a:p>
                  </a:txBody>
                  <a:tcPr/>
                </a:tc>
                <a:tc>
                  <a:txBody>
                    <a:bodyPr/>
                    <a:lstStyle/>
                    <a:p>
                      <a:pPr algn="ctr"/>
                      <a:r>
                        <a:rPr lang="ru-RU" sz="1600" dirty="0" smtClean="0"/>
                        <a:t>Среднее</a:t>
                      </a:r>
                      <a:r>
                        <a:rPr lang="ru-RU" sz="1600" baseline="0" dirty="0" smtClean="0"/>
                        <a:t> добавление фага</a:t>
                      </a:r>
                    </a:p>
                    <a:p>
                      <a:pPr algn="ctr"/>
                      <a:r>
                        <a:rPr lang="ru-RU" sz="1600" baseline="0" dirty="0" smtClean="0"/>
                        <a:t>(на 5000 поколении)</a:t>
                      </a:r>
                      <a:endParaRPr lang="ru-RU" sz="1600" dirty="0"/>
                    </a:p>
                  </a:txBody>
                  <a:tcPr anchor="ctr"/>
                </a:tc>
              </a:tr>
              <a:tr h="1611631">
                <a:tc>
                  <a:txBody>
                    <a:bodyPr/>
                    <a:lstStyle/>
                    <a:p>
                      <a:pPr algn="ctr"/>
                      <a:r>
                        <a:rPr lang="ru-RU" sz="1600" b="1" dirty="0" smtClean="0"/>
                        <a:t>В ячейку</a:t>
                      </a:r>
                      <a:r>
                        <a:rPr lang="ru-RU" sz="1600" b="1" baseline="0" dirty="0" smtClean="0"/>
                        <a:t> (1,1)</a:t>
                      </a:r>
                      <a:endParaRPr lang="ru-RU" sz="1600" b="1" dirty="0"/>
                    </a:p>
                  </a:txBody>
                  <a:tcPr vert="vert270" anchor="ctr"/>
                </a:tc>
                <a:tc>
                  <a:txBody>
                    <a:bodyPr/>
                    <a:lstStyle/>
                    <a:p>
                      <a:endParaRPr lang="ru-RU" sz="1600" dirty="0"/>
                    </a:p>
                  </a:txBody>
                  <a:tcPr/>
                </a:tc>
              </a:tr>
              <a:tr h="1657350">
                <a:tc>
                  <a:txBody>
                    <a:bodyPr/>
                    <a:lstStyle/>
                    <a:p>
                      <a:pPr algn="ctr"/>
                      <a:r>
                        <a:rPr lang="ru-RU" sz="1600" b="1" dirty="0" smtClean="0"/>
                        <a:t>В ячейку</a:t>
                      </a:r>
                      <a:r>
                        <a:rPr lang="ru-RU" sz="1600" b="1" baseline="0" dirty="0" smtClean="0"/>
                        <a:t> (3,3)</a:t>
                      </a:r>
                      <a:endParaRPr lang="ru-RU" sz="1600" b="1" dirty="0"/>
                    </a:p>
                  </a:txBody>
                  <a:tcPr vert="vert270" anchor="ctr"/>
                </a:tc>
                <a:tc>
                  <a:txBody>
                    <a:bodyPr/>
                    <a:lstStyle/>
                    <a:p>
                      <a:endParaRPr lang="ru-RU" sz="1600" dirty="0"/>
                    </a:p>
                  </a:txBody>
                  <a:tcPr/>
                </a:tc>
              </a:tr>
              <a:tr h="1554480">
                <a:tc>
                  <a:txBody>
                    <a:bodyPr/>
                    <a:lstStyle/>
                    <a:p>
                      <a:pPr algn="ctr"/>
                      <a:r>
                        <a:rPr lang="ru-RU" sz="1600" b="1" dirty="0" smtClean="0"/>
                        <a:t>В ячейку</a:t>
                      </a:r>
                      <a:r>
                        <a:rPr lang="ru-RU" sz="1600" b="1" baseline="0" dirty="0" smtClean="0"/>
                        <a:t> (5,5)</a:t>
                      </a:r>
                      <a:endParaRPr lang="ru-RU" sz="1600" b="1" dirty="0"/>
                    </a:p>
                  </a:txBody>
                  <a:tcPr vert="vert270" anchor="ctr"/>
                </a:tc>
                <a:tc>
                  <a:txBody>
                    <a:bodyPr/>
                    <a:lstStyle/>
                    <a:p>
                      <a:endParaRPr lang="ru-RU" sz="1600" dirty="0"/>
                    </a:p>
                  </a:txBody>
                  <a:tcPr/>
                </a:tc>
              </a:tr>
            </a:tbl>
          </a:graphicData>
        </a:graphic>
      </p:graphicFrame>
      <p:pic>
        <p:nvPicPr>
          <p:cNvPr id="54" name="Рисунок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5187" y="1271338"/>
            <a:ext cx="1948884" cy="1522566"/>
          </a:xfrm>
          <a:prstGeom prst="rect">
            <a:avLst/>
          </a:prstGeom>
        </p:spPr>
      </p:pic>
      <p:pic>
        <p:nvPicPr>
          <p:cNvPr id="55" name="Рисунок 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5187" y="2931056"/>
            <a:ext cx="1948884" cy="1504209"/>
          </a:xfrm>
          <a:prstGeom prst="rect">
            <a:avLst/>
          </a:prstGeom>
        </p:spPr>
      </p:pic>
      <p:pic>
        <p:nvPicPr>
          <p:cNvPr id="56" name="Рисунок 5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5187" y="4517083"/>
            <a:ext cx="1948884" cy="1508458"/>
          </a:xfrm>
          <a:prstGeom prst="rect">
            <a:avLst/>
          </a:prstGeom>
        </p:spPr>
      </p:pic>
      <p:sp>
        <p:nvSpPr>
          <p:cNvPr id="57" name="Молния 56"/>
          <p:cNvSpPr/>
          <p:nvPr/>
        </p:nvSpPr>
        <p:spPr>
          <a:xfrm rot="5716163">
            <a:off x="10813368" y="1534475"/>
            <a:ext cx="305438" cy="133786"/>
          </a:xfrm>
          <a:prstGeom prst="lightningBolt">
            <a:avLst/>
          </a:prstGeom>
          <a:solidFill>
            <a:srgbClr val="92CE4A">
              <a:lumMod val="40000"/>
              <a:lumOff val="6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entury Gothic" panose="020B0502020202020204"/>
              <a:ea typeface="+mn-ea"/>
              <a:cs typeface="+mn-cs"/>
            </a:endParaRPr>
          </a:p>
        </p:txBody>
      </p:sp>
      <p:grpSp>
        <p:nvGrpSpPr>
          <p:cNvPr id="60" name="Группа 59"/>
          <p:cNvGrpSpPr/>
          <p:nvPr/>
        </p:nvGrpSpPr>
        <p:grpSpPr>
          <a:xfrm>
            <a:off x="11094568" y="1282906"/>
            <a:ext cx="241723" cy="320489"/>
            <a:chOff x="6318268" y="984823"/>
            <a:chExt cx="371207" cy="492165"/>
          </a:xfrm>
        </p:grpSpPr>
        <p:sp>
          <p:nvSpPr>
            <p:cNvPr id="61" name="Правильный пятиугольник 60"/>
            <p:cNvSpPr/>
            <p:nvPr/>
          </p:nvSpPr>
          <p:spPr>
            <a:xfrm>
              <a:off x="6318268" y="984823"/>
              <a:ext cx="371207" cy="191747"/>
            </a:xfrm>
            <a:prstGeom prst="pentagon">
              <a:avLst/>
            </a:prstGeom>
            <a:solidFill>
              <a:srgbClr val="C4220D">
                <a:lumMod val="5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prstClr val="white"/>
                </a:solidFill>
                <a:effectLst/>
                <a:uLnTx/>
                <a:uFillTx/>
                <a:latin typeface="Century Gothic" panose="020B0502020202020204"/>
                <a:ea typeface="+mn-ea"/>
                <a:cs typeface="+mn-cs"/>
              </a:endParaRPr>
            </a:p>
          </p:txBody>
        </p:sp>
        <p:sp>
          <p:nvSpPr>
            <p:cNvPr id="62" name="Прямоугольник 61"/>
            <p:cNvSpPr/>
            <p:nvPr/>
          </p:nvSpPr>
          <p:spPr>
            <a:xfrm>
              <a:off x="6444932" y="1176570"/>
              <a:ext cx="114300" cy="249171"/>
            </a:xfrm>
            <a:prstGeom prst="rect">
              <a:avLst/>
            </a:prstGeom>
            <a:solidFill>
              <a:srgbClr val="C4220D"/>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rgbClr val="C4220D">
                    <a:lumMod val="50000"/>
                  </a:srgbClr>
                </a:solidFill>
                <a:effectLst/>
                <a:uLnTx/>
                <a:uFillTx/>
                <a:latin typeface="Century Gothic" panose="020B0502020202020204"/>
                <a:ea typeface="+mn-ea"/>
                <a:cs typeface="+mn-cs"/>
              </a:endParaRPr>
            </a:p>
          </p:txBody>
        </p:sp>
        <p:cxnSp>
          <p:nvCxnSpPr>
            <p:cNvPr id="63" name="Соединительная линия уступом 62"/>
            <p:cNvCxnSpPr>
              <a:stCxn id="62" idx="1"/>
            </p:cNvCxnSpPr>
            <p:nvPr/>
          </p:nvCxnSpPr>
          <p:spPr>
            <a:xfrm rot="10800000" flipV="1">
              <a:off x="6318268" y="1301156"/>
              <a:ext cx="126665" cy="175832"/>
            </a:xfrm>
            <a:prstGeom prst="bentConnector2">
              <a:avLst/>
            </a:prstGeom>
            <a:noFill/>
            <a:ln w="9525" cap="flat" cmpd="sng" algn="ctr">
              <a:solidFill>
                <a:srgbClr val="C4220D"/>
              </a:solidFill>
              <a:prstDash val="solid"/>
            </a:ln>
            <a:effectLst/>
          </p:spPr>
        </p:cxnSp>
        <p:cxnSp>
          <p:nvCxnSpPr>
            <p:cNvPr id="64" name="Соединительная линия уступом 63"/>
            <p:cNvCxnSpPr>
              <a:stCxn id="62" idx="3"/>
            </p:cNvCxnSpPr>
            <p:nvPr/>
          </p:nvCxnSpPr>
          <p:spPr>
            <a:xfrm>
              <a:off x="6559232" y="1301156"/>
              <a:ext cx="118183" cy="175832"/>
            </a:xfrm>
            <a:prstGeom prst="bentConnector2">
              <a:avLst/>
            </a:prstGeom>
            <a:noFill/>
            <a:ln w="9525" cap="flat" cmpd="sng" algn="ctr">
              <a:solidFill>
                <a:srgbClr val="C4220D"/>
              </a:solidFill>
              <a:prstDash val="solid"/>
            </a:ln>
            <a:effectLst/>
          </p:spPr>
        </p:cxnSp>
      </p:grpSp>
      <p:sp>
        <p:nvSpPr>
          <p:cNvPr id="75" name="Молния 74"/>
          <p:cNvSpPr/>
          <p:nvPr/>
        </p:nvSpPr>
        <p:spPr>
          <a:xfrm rot="5716163">
            <a:off x="10816471" y="3397594"/>
            <a:ext cx="305438" cy="133786"/>
          </a:xfrm>
          <a:prstGeom prst="lightningBolt">
            <a:avLst/>
          </a:prstGeom>
          <a:solidFill>
            <a:srgbClr val="92CE4A">
              <a:lumMod val="40000"/>
              <a:lumOff val="6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entury Gothic" panose="020B0502020202020204"/>
              <a:ea typeface="+mn-ea"/>
              <a:cs typeface="+mn-cs"/>
            </a:endParaRPr>
          </a:p>
        </p:txBody>
      </p:sp>
      <p:grpSp>
        <p:nvGrpSpPr>
          <p:cNvPr id="76" name="Группа 75"/>
          <p:cNvGrpSpPr/>
          <p:nvPr/>
        </p:nvGrpSpPr>
        <p:grpSpPr>
          <a:xfrm>
            <a:off x="11097671" y="3146025"/>
            <a:ext cx="241723" cy="320489"/>
            <a:chOff x="6318268" y="984823"/>
            <a:chExt cx="371207" cy="492165"/>
          </a:xfrm>
        </p:grpSpPr>
        <p:sp>
          <p:nvSpPr>
            <p:cNvPr id="77" name="Правильный пятиугольник 76"/>
            <p:cNvSpPr/>
            <p:nvPr/>
          </p:nvSpPr>
          <p:spPr>
            <a:xfrm>
              <a:off x="6318268" y="984823"/>
              <a:ext cx="371207" cy="191747"/>
            </a:xfrm>
            <a:prstGeom prst="pentagon">
              <a:avLst/>
            </a:prstGeom>
            <a:solidFill>
              <a:srgbClr val="C4220D">
                <a:lumMod val="5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prstClr val="white"/>
                </a:solidFill>
                <a:effectLst/>
                <a:uLnTx/>
                <a:uFillTx/>
                <a:latin typeface="Century Gothic" panose="020B0502020202020204"/>
                <a:ea typeface="+mn-ea"/>
                <a:cs typeface="+mn-cs"/>
              </a:endParaRPr>
            </a:p>
          </p:txBody>
        </p:sp>
        <p:sp>
          <p:nvSpPr>
            <p:cNvPr id="78" name="Прямоугольник 77"/>
            <p:cNvSpPr/>
            <p:nvPr/>
          </p:nvSpPr>
          <p:spPr>
            <a:xfrm>
              <a:off x="6444932" y="1176570"/>
              <a:ext cx="114300" cy="249171"/>
            </a:xfrm>
            <a:prstGeom prst="rect">
              <a:avLst/>
            </a:prstGeom>
            <a:solidFill>
              <a:srgbClr val="C4220D"/>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rgbClr val="C4220D">
                    <a:lumMod val="50000"/>
                  </a:srgbClr>
                </a:solidFill>
                <a:effectLst/>
                <a:uLnTx/>
                <a:uFillTx/>
                <a:latin typeface="Century Gothic" panose="020B0502020202020204"/>
                <a:ea typeface="+mn-ea"/>
                <a:cs typeface="+mn-cs"/>
              </a:endParaRPr>
            </a:p>
          </p:txBody>
        </p:sp>
        <p:cxnSp>
          <p:nvCxnSpPr>
            <p:cNvPr id="79" name="Соединительная линия уступом 78"/>
            <p:cNvCxnSpPr>
              <a:stCxn id="78" idx="1"/>
            </p:cNvCxnSpPr>
            <p:nvPr/>
          </p:nvCxnSpPr>
          <p:spPr>
            <a:xfrm rot="10800000" flipV="1">
              <a:off x="6318268" y="1301156"/>
              <a:ext cx="126665" cy="175832"/>
            </a:xfrm>
            <a:prstGeom prst="bentConnector2">
              <a:avLst/>
            </a:prstGeom>
            <a:noFill/>
            <a:ln w="9525" cap="flat" cmpd="sng" algn="ctr">
              <a:solidFill>
                <a:srgbClr val="C4220D"/>
              </a:solidFill>
              <a:prstDash val="solid"/>
            </a:ln>
            <a:effectLst/>
          </p:spPr>
        </p:cxnSp>
        <p:cxnSp>
          <p:nvCxnSpPr>
            <p:cNvPr id="80" name="Соединительная линия уступом 79"/>
            <p:cNvCxnSpPr>
              <a:stCxn id="78" idx="3"/>
            </p:cNvCxnSpPr>
            <p:nvPr/>
          </p:nvCxnSpPr>
          <p:spPr>
            <a:xfrm>
              <a:off x="6559232" y="1301156"/>
              <a:ext cx="118183" cy="175832"/>
            </a:xfrm>
            <a:prstGeom prst="bentConnector2">
              <a:avLst/>
            </a:prstGeom>
            <a:noFill/>
            <a:ln w="9525" cap="flat" cmpd="sng" algn="ctr">
              <a:solidFill>
                <a:srgbClr val="C4220D"/>
              </a:solidFill>
              <a:prstDash val="solid"/>
            </a:ln>
            <a:effectLst/>
          </p:spPr>
        </p:cxnSp>
      </p:grpSp>
      <p:sp>
        <p:nvSpPr>
          <p:cNvPr id="81" name="Молния 80"/>
          <p:cNvSpPr/>
          <p:nvPr/>
        </p:nvSpPr>
        <p:spPr>
          <a:xfrm rot="16701526">
            <a:off x="10563276" y="5012039"/>
            <a:ext cx="305438" cy="133786"/>
          </a:xfrm>
          <a:prstGeom prst="lightningBolt">
            <a:avLst/>
          </a:prstGeom>
          <a:solidFill>
            <a:srgbClr val="92CE4A">
              <a:lumMod val="40000"/>
              <a:lumOff val="6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prstClr val="white"/>
              </a:solidFill>
              <a:effectLst/>
              <a:uLnTx/>
              <a:uFillTx/>
              <a:latin typeface="Century Gothic" panose="020B0502020202020204"/>
              <a:ea typeface="+mn-ea"/>
              <a:cs typeface="+mn-cs"/>
            </a:endParaRPr>
          </a:p>
        </p:txBody>
      </p:sp>
      <p:grpSp>
        <p:nvGrpSpPr>
          <p:cNvPr id="82" name="Группа 81"/>
          <p:cNvGrpSpPr/>
          <p:nvPr/>
        </p:nvGrpSpPr>
        <p:grpSpPr>
          <a:xfrm>
            <a:off x="10385888" y="5181044"/>
            <a:ext cx="241723" cy="320489"/>
            <a:chOff x="6318268" y="984823"/>
            <a:chExt cx="371207" cy="492165"/>
          </a:xfrm>
        </p:grpSpPr>
        <p:sp>
          <p:nvSpPr>
            <p:cNvPr id="83" name="Правильный пятиугольник 82"/>
            <p:cNvSpPr/>
            <p:nvPr/>
          </p:nvSpPr>
          <p:spPr>
            <a:xfrm>
              <a:off x="6318268" y="984823"/>
              <a:ext cx="371207" cy="191747"/>
            </a:xfrm>
            <a:prstGeom prst="pentagon">
              <a:avLst/>
            </a:prstGeom>
            <a:solidFill>
              <a:srgbClr val="C4220D">
                <a:lumMod val="50000"/>
              </a:srgbClr>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1" i="0" u="none" strike="noStrike" kern="0" cap="none" spc="0" normalizeH="0" baseline="0" noProof="0" dirty="0" smtClean="0">
                <a:ln>
                  <a:noFill/>
                </a:ln>
                <a:solidFill>
                  <a:prstClr val="white"/>
                </a:solidFill>
                <a:effectLst/>
                <a:uLnTx/>
                <a:uFillTx/>
                <a:latin typeface="Century Gothic" panose="020B0502020202020204"/>
                <a:ea typeface="+mn-ea"/>
                <a:cs typeface="+mn-cs"/>
              </a:endParaRPr>
            </a:p>
          </p:txBody>
        </p:sp>
        <p:sp>
          <p:nvSpPr>
            <p:cNvPr id="84" name="Прямоугольник 83"/>
            <p:cNvSpPr/>
            <p:nvPr/>
          </p:nvSpPr>
          <p:spPr>
            <a:xfrm>
              <a:off x="6444932" y="1176570"/>
              <a:ext cx="114300" cy="249171"/>
            </a:xfrm>
            <a:prstGeom prst="rect">
              <a:avLst/>
            </a:prstGeom>
            <a:solidFill>
              <a:srgbClr val="C4220D"/>
            </a:solidFill>
            <a:ln w="12700" cap="flat" cmpd="sng" algn="ctr">
              <a:solidFill>
                <a:srgbClr val="C4220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smtClean="0">
                <a:ln>
                  <a:noFill/>
                </a:ln>
                <a:solidFill>
                  <a:srgbClr val="C4220D">
                    <a:lumMod val="50000"/>
                  </a:srgbClr>
                </a:solidFill>
                <a:effectLst/>
                <a:uLnTx/>
                <a:uFillTx/>
                <a:latin typeface="Century Gothic" panose="020B0502020202020204"/>
                <a:ea typeface="+mn-ea"/>
                <a:cs typeface="+mn-cs"/>
              </a:endParaRPr>
            </a:p>
          </p:txBody>
        </p:sp>
        <p:cxnSp>
          <p:nvCxnSpPr>
            <p:cNvPr id="85" name="Соединительная линия уступом 84"/>
            <p:cNvCxnSpPr>
              <a:stCxn id="84" idx="1"/>
            </p:cNvCxnSpPr>
            <p:nvPr/>
          </p:nvCxnSpPr>
          <p:spPr>
            <a:xfrm rot="10800000" flipV="1">
              <a:off x="6318268" y="1301156"/>
              <a:ext cx="126665" cy="175832"/>
            </a:xfrm>
            <a:prstGeom prst="bentConnector2">
              <a:avLst/>
            </a:prstGeom>
            <a:noFill/>
            <a:ln w="9525" cap="flat" cmpd="sng" algn="ctr">
              <a:solidFill>
                <a:srgbClr val="C4220D"/>
              </a:solidFill>
              <a:prstDash val="solid"/>
            </a:ln>
            <a:effectLst/>
          </p:spPr>
        </p:cxnSp>
        <p:cxnSp>
          <p:nvCxnSpPr>
            <p:cNvPr id="86" name="Соединительная линия уступом 85"/>
            <p:cNvCxnSpPr>
              <a:stCxn id="84" idx="3"/>
            </p:cNvCxnSpPr>
            <p:nvPr/>
          </p:nvCxnSpPr>
          <p:spPr>
            <a:xfrm>
              <a:off x="6559232" y="1301156"/>
              <a:ext cx="118183" cy="175832"/>
            </a:xfrm>
            <a:prstGeom prst="bentConnector2">
              <a:avLst/>
            </a:prstGeom>
            <a:noFill/>
            <a:ln w="9525" cap="flat" cmpd="sng" algn="ctr">
              <a:solidFill>
                <a:srgbClr val="C4220D"/>
              </a:solidFill>
              <a:prstDash val="solid"/>
            </a:ln>
            <a:effectLst/>
          </p:spPr>
        </p:cxnSp>
      </p:grpSp>
      <p:sp>
        <p:nvSpPr>
          <p:cNvPr id="88" name="Прямоугольник 87"/>
          <p:cNvSpPr/>
          <p:nvPr/>
        </p:nvSpPr>
        <p:spPr>
          <a:xfrm>
            <a:off x="9333990" y="-18571"/>
            <a:ext cx="2982314" cy="646331"/>
          </a:xfrm>
          <a:prstGeom prst="rect">
            <a:avLst/>
          </a:prstGeom>
        </p:spPr>
        <p:txBody>
          <a:bodyPr wrap="square">
            <a:spAutoFit/>
          </a:bodyPr>
          <a:lstStyle/>
          <a:p>
            <a:pPr algn="ctr">
              <a:defRPr/>
            </a:pPr>
            <a:r>
              <a:rPr lang="ru-RU" altLang="ru-RU" dirty="0" smtClean="0">
                <a:solidFill>
                  <a:prstClr val="black"/>
                </a:solidFill>
                <a:latin typeface="Century Gothic" panose="020B0502020202020204"/>
              </a:rPr>
              <a:t>Динамика видового богатства</a:t>
            </a:r>
            <a:endParaRPr lang="en-US" dirty="0" smtClean="0">
              <a:solidFill>
                <a:prstClr val="black"/>
              </a:solidFill>
              <a:latin typeface="Century Gothic" panose="020B0502020202020204"/>
            </a:endParaRPr>
          </a:p>
        </p:txBody>
      </p:sp>
      <p:sp>
        <p:nvSpPr>
          <p:cNvPr id="4" name="Номер слайда 3"/>
          <p:cNvSpPr>
            <a:spLocks noGrp="1"/>
          </p:cNvSpPr>
          <p:nvPr>
            <p:ph type="sldNum" sz="quarter" idx="12"/>
          </p:nvPr>
        </p:nvSpPr>
        <p:spPr/>
        <p:txBody>
          <a:bodyPr/>
          <a:lstStyle/>
          <a:p>
            <a:fld id="{95130943-35C6-43B0-A15C-71C50BA984F4}" type="slidenum">
              <a:rPr lang="ru-RU" smtClean="0"/>
              <a:t>36</a:t>
            </a:fld>
            <a:endParaRPr lang="ru-RU"/>
          </a:p>
        </p:txBody>
      </p:sp>
      <p:graphicFrame>
        <p:nvGraphicFramePr>
          <p:cNvPr id="37" name="Диаграмма 36"/>
          <p:cNvGraphicFramePr>
            <a:graphicFrameLocks/>
          </p:cNvGraphicFramePr>
          <p:nvPr>
            <p:extLst>
              <p:ext uri="{D42A27DB-BD31-4B8C-83A1-F6EECF244321}">
                <p14:modId xmlns:p14="http://schemas.microsoft.com/office/powerpoint/2010/main" val="92188892"/>
              </p:ext>
            </p:extLst>
          </p:nvPr>
        </p:nvGraphicFramePr>
        <p:xfrm>
          <a:off x="103562" y="3532254"/>
          <a:ext cx="4861177" cy="2707414"/>
        </p:xfrm>
        <a:graphic>
          <a:graphicData uri="http://schemas.openxmlformats.org/drawingml/2006/chart">
            <c:chart xmlns:c="http://schemas.openxmlformats.org/drawingml/2006/chart" xmlns:r="http://schemas.openxmlformats.org/officeDocument/2006/relationships" r:id="rId8"/>
          </a:graphicData>
        </a:graphic>
      </p:graphicFrame>
      <p:sp>
        <p:nvSpPr>
          <p:cNvPr id="38" name="Прямоугольник 37"/>
          <p:cNvSpPr/>
          <p:nvPr/>
        </p:nvSpPr>
        <p:spPr>
          <a:xfrm>
            <a:off x="2269486" y="6356350"/>
            <a:ext cx="2520740" cy="338554"/>
          </a:xfrm>
          <a:prstGeom prst="rect">
            <a:avLst/>
          </a:prstGeom>
        </p:spPr>
        <p:txBody>
          <a:bodyPr wrap="square">
            <a:spAutoFit/>
          </a:bodyPr>
          <a:lstStyle/>
          <a:p>
            <a:pPr algn="r"/>
            <a:r>
              <a:rPr lang="ru-RU" sz="1600" dirty="0" smtClean="0"/>
              <a:t>Уровень значимости </a:t>
            </a:r>
            <a:r>
              <a:rPr lang="en-US" sz="1600" dirty="0" smtClean="0"/>
              <a:t>0.999</a:t>
            </a:r>
            <a:endParaRPr lang="en-US" sz="1600" dirty="0"/>
          </a:p>
        </p:txBody>
      </p:sp>
      <p:sp>
        <p:nvSpPr>
          <p:cNvPr id="7" name="Прямоугольник 6"/>
          <p:cNvSpPr/>
          <p:nvPr/>
        </p:nvSpPr>
        <p:spPr>
          <a:xfrm>
            <a:off x="-2939282" y="6076979"/>
            <a:ext cx="888385" cy="276999"/>
          </a:xfrm>
          <a:prstGeom prst="rect">
            <a:avLst/>
          </a:prstGeom>
        </p:spPr>
        <p:txBody>
          <a:bodyPr wrap="none">
            <a:spAutoFit/>
          </a:bodyPr>
          <a:lstStyle/>
          <a:p>
            <a:r>
              <a:rPr lang="en-US" sz="1200" dirty="0" smtClean="0"/>
              <a:t>p &lt; 2.2e-16</a:t>
            </a:r>
            <a:endParaRPr lang="ru-RU" sz="1200" dirty="0"/>
          </a:p>
        </p:txBody>
      </p:sp>
      <p:sp>
        <p:nvSpPr>
          <p:cNvPr id="8" name="Прямоугольник 7"/>
          <p:cNvSpPr/>
          <p:nvPr/>
        </p:nvSpPr>
        <p:spPr>
          <a:xfrm>
            <a:off x="-2049296" y="6079351"/>
            <a:ext cx="1045479" cy="276999"/>
          </a:xfrm>
          <a:prstGeom prst="rect">
            <a:avLst/>
          </a:prstGeom>
        </p:spPr>
        <p:txBody>
          <a:bodyPr wrap="none">
            <a:spAutoFit/>
          </a:bodyPr>
          <a:lstStyle/>
          <a:p>
            <a:r>
              <a:rPr lang="ru-RU" sz="1200" dirty="0" smtClean="0"/>
              <a:t>p </a:t>
            </a:r>
            <a:r>
              <a:rPr lang="ru-RU" sz="1200" dirty="0"/>
              <a:t>= 3.574e-13</a:t>
            </a:r>
          </a:p>
        </p:txBody>
      </p:sp>
      <p:sp>
        <p:nvSpPr>
          <p:cNvPr id="10" name="Прямоугольник 9"/>
          <p:cNvSpPr/>
          <p:nvPr/>
        </p:nvSpPr>
        <p:spPr>
          <a:xfrm>
            <a:off x="-1021383" y="5881449"/>
            <a:ext cx="1449918" cy="461665"/>
          </a:xfrm>
          <a:prstGeom prst="rect">
            <a:avLst/>
          </a:prstGeom>
        </p:spPr>
        <p:txBody>
          <a:bodyPr wrap="square">
            <a:spAutoFit/>
          </a:bodyPr>
          <a:lstStyle/>
          <a:p>
            <a:endParaRPr lang="ru-RU" sz="1200" dirty="0"/>
          </a:p>
          <a:p>
            <a:r>
              <a:rPr lang="ru-RU" sz="1200" dirty="0" smtClean="0"/>
              <a:t>p</a:t>
            </a:r>
            <a:r>
              <a:rPr lang="en-US" sz="1200" dirty="0" smtClean="0"/>
              <a:t> </a:t>
            </a:r>
            <a:r>
              <a:rPr lang="ru-RU" sz="1200" dirty="0" smtClean="0"/>
              <a:t>= </a:t>
            </a:r>
            <a:r>
              <a:rPr lang="ru-RU" sz="1200" dirty="0"/>
              <a:t>3.892e-14</a:t>
            </a:r>
          </a:p>
        </p:txBody>
      </p:sp>
    </p:spTree>
    <p:extLst>
      <p:ext uri="{BB962C8B-B14F-4D97-AF65-F5344CB8AC3E}">
        <p14:creationId xmlns:p14="http://schemas.microsoft.com/office/powerpoint/2010/main" val="2748167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7832074" y="52765"/>
            <a:ext cx="3429000" cy="4400550"/>
          </a:xfrm>
          <a:prstGeom prst="rect">
            <a:avLst/>
          </a:prstGeom>
        </p:spPr>
      </p:pic>
      <p:sp>
        <p:nvSpPr>
          <p:cNvPr id="4" name="Прямоугольник 3"/>
          <p:cNvSpPr/>
          <p:nvPr/>
        </p:nvSpPr>
        <p:spPr>
          <a:xfrm>
            <a:off x="694650" y="1958657"/>
            <a:ext cx="7137424" cy="4024125"/>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694650" y="499109"/>
            <a:ext cx="10515600" cy="1325563"/>
          </a:xfrm>
        </p:spPr>
        <p:txBody>
          <a:bodyPr/>
          <a:lstStyle/>
          <a:p>
            <a:r>
              <a:rPr lang="ru-RU" dirty="0" smtClean="0"/>
              <a:t>ВЫВОД</a:t>
            </a:r>
            <a:endParaRPr lang="ru-RU" dirty="0"/>
          </a:p>
        </p:txBody>
      </p:sp>
      <p:sp>
        <p:nvSpPr>
          <p:cNvPr id="3" name="Объект 2"/>
          <p:cNvSpPr>
            <a:spLocks noGrp="1"/>
          </p:cNvSpPr>
          <p:nvPr>
            <p:ph idx="1"/>
          </p:nvPr>
        </p:nvSpPr>
        <p:spPr>
          <a:xfrm>
            <a:off x="838200" y="2160001"/>
            <a:ext cx="6993873" cy="3822781"/>
          </a:xfrm>
        </p:spPr>
        <p:txBody>
          <a:bodyPr>
            <a:normAutofit fontScale="85000" lnSpcReduction="20000"/>
          </a:bodyPr>
          <a:lstStyle/>
          <a:p>
            <a:pPr>
              <a:spcBef>
                <a:spcPts val="1800"/>
              </a:spcBef>
            </a:pPr>
            <a:r>
              <a:rPr lang="ru-RU" dirty="0" smtClean="0"/>
              <a:t>В результате </a:t>
            </a:r>
            <a:r>
              <a:rPr lang="ru-RU" dirty="0"/>
              <a:t>умеренной фаговой </a:t>
            </a:r>
            <a:r>
              <a:rPr lang="ru-RU" dirty="0" smtClean="0"/>
              <a:t>инфекции происходит </a:t>
            </a:r>
            <a:r>
              <a:rPr lang="ru-RU" b="1" dirty="0" smtClean="0"/>
              <a:t>резкое падение скорости видообразования</a:t>
            </a:r>
            <a:r>
              <a:rPr lang="ru-RU" dirty="0" smtClean="0"/>
              <a:t>, обусловленного перестройкой геномов, что может быть объяснено тем, что усиленный отбор затрудняет появление новых жизнеспособных популяций, которые могли бы занять потенциальные экологические лицензии</a:t>
            </a:r>
            <a:r>
              <a:rPr lang="en-US" dirty="0" smtClean="0"/>
              <a:t>.</a:t>
            </a:r>
            <a:endParaRPr lang="ru-RU" dirty="0" smtClean="0"/>
          </a:p>
          <a:p>
            <a:pPr>
              <a:spcBef>
                <a:spcPts val="1800"/>
              </a:spcBef>
            </a:pPr>
            <a:r>
              <a:rPr lang="ru-RU" dirty="0" smtClean="0"/>
              <a:t>В то же время умеренный </a:t>
            </a:r>
            <a:r>
              <a:rPr lang="ru-RU" dirty="0"/>
              <a:t>фаг </a:t>
            </a:r>
            <a:r>
              <a:rPr lang="ru-RU" dirty="0" smtClean="0"/>
              <a:t>играет роль </a:t>
            </a:r>
            <a:r>
              <a:rPr lang="ru-RU" b="1" dirty="0" smtClean="0"/>
              <a:t>стабилизирующего фактора</a:t>
            </a:r>
            <a:r>
              <a:rPr lang="ru-RU" dirty="0" smtClean="0"/>
              <a:t>, подавляющего чрезмерное видообразование и способствующего переходу экосистемы в стационарное в смысле числа видов состояние.</a:t>
            </a:r>
            <a:endParaRPr lang="ru-RU" dirty="0"/>
          </a:p>
        </p:txBody>
      </p:sp>
      <p:sp>
        <p:nvSpPr>
          <p:cNvPr id="5" name="Прямоугольник 4"/>
          <p:cNvSpPr/>
          <p:nvPr/>
        </p:nvSpPr>
        <p:spPr>
          <a:xfrm>
            <a:off x="0" y="6200358"/>
            <a:ext cx="4143969" cy="338554"/>
          </a:xfrm>
          <a:prstGeom prst="rect">
            <a:avLst/>
          </a:prstGeom>
        </p:spPr>
        <p:txBody>
          <a:bodyPr wrap="square">
            <a:spAutoFit/>
          </a:bodyPr>
          <a:lstStyle/>
          <a:p>
            <a:pPr algn="r"/>
            <a:r>
              <a:rPr lang="en-US" sz="1600" dirty="0" err="1" smtClean="0"/>
              <a:t>Klimenko</a:t>
            </a:r>
            <a:r>
              <a:rPr lang="en-US" sz="1600" dirty="0" smtClean="0"/>
              <a:t> et al., BMC Microbiology</a:t>
            </a:r>
            <a:r>
              <a:rPr lang="en-US" sz="1600" dirty="0"/>
              <a:t>,</a:t>
            </a:r>
            <a:r>
              <a:rPr lang="en-US" sz="1600" dirty="0" smtClean="0"/>
              <a:t> 2016</a:t>
            </a:r>
            <a:endParaRPr lang="ru-RU" sz="1600" dirty="0"/>
          </a:p>
        </p:txBody>
      </p:sp>
      <p:sp>
        <p:nvSpPr>
          <p:cNvPr id="6" name="Номер слайда 5"/>
          <p:cNvSpPr>
            <a:spLocks noGrp="1"/>
          </p:cNvSpPr>
          <p:nvPr>
            <p:ph type="sldNum" sz="quarter" idx="12"/>
          </p:nvPr>
        </p:nvSpPr>
        <p:spPr/>
        <p:txBody>
          <a:bodyPr/>
          <a:lstStyle/>
          <a:p>
            <a:fld id="{95130943-35C6-43B0-A15C-71C50BA984F4}" type="slidenum">
              <a:rPr lang="ru-RU" smtClean="0"/>
              <a:t>37</a:t>
            </a:fld>
            <a:endParaRPr lang="ru-RU"/>
          </a:p>
        </p:txBody>
      </p:sp>
      <p:sp>
        <p:nvSpPr>
          <p:cNvPr id="7" name="Объект 2"/>
          <p:cNvSpPr txBox="1">
            <a:spLocks/>
          </p:cNvSpPr>
          <p:nvPr/>
        </p:nvSpPr>
        <p:spPr>
          <a:xfrm>
            <a:off x="12282153" y="304845"/>
            <a:ext cx="6172200" cy="4873625"/>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smtClean="0"/>
              <a:t>Понятие «экологической лицензии» было впервые введено Гюнтером (</a:t>
            </a:r>
            <a:r>
              <a:rPr lang="ru-RU" dirty="0" err="1" smtClean="0"/>
              <a:t>Günther</a:t>
            </a:r>
            <a:r>
              <a:rPr lang="ru-RU" dirty="0" smtClean="0"/>
              <a:t>, 1949), но оно было весьма расплывчатым и определялось как условия внешней и внутренней среды, разрешающие осуществляться некоторым эволюционным факторам и событиям. Многими годами позже понятие экологической лицензии было предложено снова (Левченко, 1984a, 1990a, 1993a; Старобогатов, 1984, 1985; Левченко, Старобогатов, 1986a, 1990), причем были учтены следующие особенности: 1) место экосистемы в пространстве и времени, 2) роль потоков вещества и энергии и 3) наличие градиентов условий, обеспечиваемых экосистемой для популяций и организмов в ней существующих. </a:t>
            </a:r>
          </a:p>
          <a:p>
            <a:endParaRPr lang="ru-RU" dirty="0" smtClean="0"/>
          </a:p>
          <a:p>
            <a:r>
              <a:rPr lang="ru-RU" dirty="0" smtClean="0"/>
              <a:t>Описание </a:t>
            </a:r>
            <a:r>
              <a:rPr lang="ru-RU" b="1" dirty="0" smtClean="0"/>
              <a:t>экологической лицензии</a:t>
            </a:r>
            <a:r>
              <a:rPr lang="ru-RU" dirty="0" smtClean="0"/>
              <a:t>, как совокупности условий, предоставляемых экосистемой популяциям, проистекает из тех интуитивных представлений, которые используются, когда говорят о так называемой «пустой» или «свободной» экологической нише.</a:t>
            </a:r>
          </a:p>
          <a:p>
            <a:endParaRPr lang="ru-RU" dirty="0"/>
          </a:p>
        </p:txBody>
      </p:sp>
      <p:sp>
        <p:nvSpPr>
          <p:cNvPr id="8" name="Прямоугольник 7"/>
          <p:cNvSpPr/>
          <p:nvPr/>
        </p:nvSpPr>
        <p:spPr>
          <a:xfrm>
            <a:off x="7832074" y="4453315"/>
            <a:ext cx="4450079" cy="1938992"/>
          </a:xfrm>
          <a:prstGeom prst="rect">
            <a:avLst/>
          </a:prstGeom>
        </p:spPr>
        <p:txBody>
          <a:bodyPr wrap="square">
            <a:spAutoFit/>
          </a:bodyPr>
          <a:lstStyle/>
          <a:p>
            <a:pPr marL="285750" indent="-285750">
              <a:buFont typeface="Arial" panose="020B0604020202020204" pitchFamily="34" charset="0"/>
              <a:buChar char="•"/>
            </a:pPr>
            <a:r>
              <a:rPr lang="ru-RU" sz="2400" dirty="0"/>
              <a:t>Коэволюция бактерий и </a:t>
            </a:r>
            <a:r>
              <a:rPr lang="ru-RU" sz="2400" dirty="0" smtClean="0"/>
              <a:t>фагов ограничивает </a:t>
            </a:r>
            <a:r>
              <a:rPr lang="ru-RU" sz="2400" dirty="0"/>
              <a:t>приобретение мутаций, благоприятных для роста в абиотической </a:t>
            </a:r>
            <a:r>
              <a:rPr lang="ru-RU" sz="2400" dirty="0" smtClean="0"/>
              <a:t>среде </a:t>
            </a:r>
            <a:r>
              <a:rPr lang="en-US" sz="2400" dirty="0" smtClean="0"/>
              <a:t>[</a:t>
            </a:r>
            <a:r>
              <a:rPr lang="en-US" sz="2400" dirty="0" err="1" smtClean="0"/>
              <a:t>Scanlan</a:t>
            </a:r>
            <a:r>
              <a:rPr lang="en-US" sz="2400" dirty="0" smtClean="0"/>
              <a:t> </a:t>
            </a:r>
            <a:r>
              <a:rPr lang="en-US" sz="2400" dirty="0"/>
              <a:t>et </a:t>
            </a:r>
            <a:r>
              <a:rPr lang="en-US" sz="2400" dirty="0" smtClean="0"/>
              <a:t>al., </a:t>
            </a:r>
            <a:r>
              <a:rPr lang="en-US" sz="2400" dirty="0"/>
              <a:t>2015]</a:t>
            </a:r>
            <a:endParaRPr lang="ru-RU" sz="2400" dirty="0"/>
          </a:p>
        </p:txBody>
      </p:sp>
    </p:spTree>
    <p:extLst>
      <p:ext uri="{BB962C8B-B14F-4D97-AF65-F5344CB8AC3E}">
        <p14:creationId xmlns:p14="http://schemas.microsoft.com/office/powerpoint/2010/main" val="36255110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65968" y="244706"/>
            <a:ext cx="7250402" cy="2086777"/>
          </a:xfrm>
          <a:solidFill>
            <a:schemeClr val="bg1"/>
          </a:solidFill>
        </p:spPr>
        <p:txBody>
          <a:bodyPr>
            <a:normAutofit fontScale="90000"/>
          </a:bodyPr>
          <a:lstStyle/>
          <a:p>
            <a:pPr algn="l"/>
            <a:r>
              <a:rPr lang="ru-RU" dirty="0"/>
              <a:t>Моделирование миграционных стратегий подвижных </a:t>
            </a:r>
            <a:r>
              <a:rPr lang="ru-RU" dirty="0" smtClean="0"/>
              <a:t>микроорганизмов </a:t>
            </a:r>
            <a:endParaRPr lang="ru-RU" dirty="0"/>
          </a:p>
        </p:txBody>
      </p:sp>
      <p:sp>
        <p:nvSpPr>
          <p:cNvPr id="5" name="Объект 4"/>
          <p:cNvSpPr>
            <a:spLocks noGrp="1"/>
          </p:cNvSpPr>
          <p:nvPr>
            <p:ph idx="1"/>
          </p:nvPr>
        </p:nvSpPr>
        <p:spPr>
          <a:xfrm>
            <a:off x="365968" y="2331483"/>
            <a:ext cx="5021270" cy="4351338"/>
          </a:xfrm>
        </p:spPr>
        <p:txBody>
          <a:bodyPr>
            <a:normAutofit fontScale="92500" lnSpcReduction="10000"/>
          </a:bodyPr>
          <a:lstStyle/>
          <a:p>
            <a:r>
              <a:rPr lang="ru-RU" dirty="0" smtClean="0"/>
              <a:t>По имеющимся оценкам различные морские бактерии затрачивают на активное передвижение </a:t>
            </a:r>
            <a:r>
              <a:rPr lang="en-US" dirty="0" smtClean="0"/>
              <a:t>~</a:t>
            </a:r>
            <a:r>
              <a:rPr lang="ru-RU" dirty="0" smtClean="0"/>
              <a:t>2-50% своих энергетических бюджетов </a:t>
            </a:r>
            <a:r>
              <a:rPr lang="en-US" dirty="0" smtClean="0"/>
              <a:t>[Stocker, Seymour, 2012]</a:t>
            </a:r>
            <a:r>
              <a:rPr lang="ru-RU" dirty="0" smtClean="0"/>
              <a:t>. При этом различные виды сильно варьируют по степени подвижности.</a:t>
            </a:r>
          </a:p>
          <a:p>
            <a:r>
              <a:rPr lang="ru-RU" dirty="0"/>
              <a:t>Цель - исследование причин поддержания такого диапазона и </a:t>
            </a:r>
            <a:r>
              <a:rPr lang="ru-RU" dirty="0" smtClean="0"/>
              <a:t>выявление возможных </a:t>
            </a:r>
            <a:r>
              <a:rPr lang="ru-RU" dirty="0"/>
              <a:t>адаптационных стратегий</a:t>
            </a:r>
          </a:p>
        </p:txBody>
      </p:sp>
      <p:sp>
        <p:nvSpPr>
          <p:cNvPr id="3" name="Номер слайда 2"/>
          <p:cNvSpPr>
            <a:spLocks noGrp="1"/>
          </p:cNvSpPr>
          <p:nvPr>
            <p:ph type="sldNum" sz="quarter" idx="12"/>
          </p:nvPr>
        </p:nvSpPr>
        <p:spPr/>
        <p:txBody>
          <a:bodyPr/>
          <a:lstStyle/>
          <a:p>
            <a:fld id="{95130943-35C6-43B0-A15C-71C50BA984F4}" type="slidenum">
              <a:rPr lang="ru-RU" smtClean="0"/>
              <a:t>38</a:t>
            </a:fld>
            <a:endParaRPr lang="ru-RU"/>
          </a:p>
        </p:txBody>
      </p:sp>
      <p:grpSp>
        <p:nvGrpSpPr>
          <p:cNvPr id="7" name="Группа 6"/>
          <p:cNvGrpSpPr/>
          <p:nvPr/>
        </p:nvGrpSpPr>
        <p:grpSpPr>
          <a:xfrm>
            <a:off x="7914671" y="33399"/>
            <a:ext cx="3439129" cy="2431250"/>
            <a:chOff x="5994142" y="0"/>
            <a:chExt cx="6197858" cy="438150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750" y="0"/>
              <a:ext cx="5810250" cy="4381500"/>
            </a:xfrm>
            <a:prstGeom prst="rect">
              <a:avLst/>
            </a:prstGeom>
          </p:spPr>
        </p:pic>
        <p:sp>
          <p:nvSpPr>
            <p:cNvPr id="9" name="Прямоугольник 8"/>
            <p:cNvSpPr/>
            <p:nvPr/>
          </p:nvSpPr>
          <p:spPr>
            <a:xfrm>
              <a:off x="5994142" y="3478014"/>
              <a:ext cx="838350" cy="471463"/>
            </a:xfrm>
            <a:prstGeom prst="rect">
              <a:avLst/>
            </a:prstGeom>
          </p:spPr>
          <p:txBody>
            <a:bodyPr wrap="none">
              <a:spAutoFit/>
            </a:bodyPr>
            <a:lstStyle/>
            <a:p>
              <a:r>
                <a:rPr lang="ru-RU" sz="1050" dirty="0">
                  <a:solidFill>
                    <a:srgbClr val="FF0000"/>
                  </a:solidFill>
                </a:rPr>
                <a:t>2.5%</a:t>
              </a:r>
            </a:p>
          </p:txBody>
        </p:sp>
        <p:cxnSp>
          <p:nvCxnSpPr>
            <p:cNvPr id="10" name="Прямая соединительная линия 9"/>
            <p:cNvCxnSpPr/>
            <p:nvPr/>
          </p:nvCxnSpPr>
          <p:spPr>
            <a:xfrm flipV="1">
              <a:off x="9652000" y="2210097"/>
              <a:ext cx="10160" cy="16372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flipH="1" flipV="1">
              <a:off x="7091680" y="2190750"/>
              <a:ext cx="2570480" cy="1934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Прямоугольник 11"/>
            <p:cNvSpPr/>
            <p:nvPr/>
          </p:nvSpPr>
          <p:spPr>
            <a:xfrm>
              <a:off x="5994142" y="2025431"/>
              <a:ext cx="774795" cy="471463"/>
            </a:xfrm>
            <a:prstGeom prst="rect">
              <a:avLst/>
            </a:prstGeom>
          </p:spPr>
          <p:txBody>
            <a:bodyPr wrap="none">
              <a:spAutoFit/>
            </a:bodyPr>
            <a:lstStyle/>
            <a:p>
              <a:r>
                <a:rPr lang="ru-RU" sz="1050" dirty="0" smtClean="0">
                  <a:solidFill>
                    <a:srgbClr val="FF0000"/>
                  </a:solidFill>
                </a:rPr>
                <a:t>25</a:t>
              </a:r>
              <a:r>
                <a:rPr lang="ru-RU" sz="1050" dirty="0">
                  <a:solidFill>
                    <a:srgbClr val="FF0000"/>
                  </a:solidFill>
                </a:rPr>
                <a:t>%</a:t>
              </a:r>
            </a:p>
          </p:txBody>
        </p:sp>
        <p:sp>
          <p:nvSpPr>
            <p:cNvPr id="13" name="Прямоугольник 12"/>
            <p:cNvSpPr/>
            <p:nvPr/>
          </p:nvSpPr>
          <p:spPr>
            <a:xfrm>
              <a:off x="6022996" y="385347"/>
              <a:ext cx="774795" cy="471463"/>
            </a:xfrm>
            <a:prstGeom prst="rect">
              <a:avLst/>
            </a:prstGeom>
          </p:spPr>
          <p:txBody>
            <a:bodyPr wrap="none">
              <a:spAutoFit/>
            </a:bodyPr>
            <a:lstStyle/>
            <a:p>
              <a:r>
                <a:rPr lang="ru-RU" sz="1050" dirty="0" smtClean="0">
                  <a:solidFill>
                    <a:srgbClr val="FF0000"/>
                  </a:solidFill>
                </a:rPr>
                <a:t>50%</a:t>
              </a:r>
              <a:endParaRPr lang="ru-RU" sz="1050" dirty="0">
                <a:solidFill>
                  <a:srgbClr val="FF0000"/>
                </a:solidFill>
              </a:endParaRPr>
            </a:p>
          </p:txBody>
        </p:sp>
      </p:grpSp>
      <mc:AlternateContent xmlns:mc="http://schemas.openxmlformats.org/markup-compatibility/2006" xmlns:a14="http://schemas.microsoft.com/office/drawing/2010/main">
        <mc:Choice Requires="a14">
          <p:sp>
            <p:nvSpPr>
              <p:cNvPr id="14" name="Прямоугольник 13"/>
              <p:cNvSpPr/>
              <p:nvPr/>
            </p:nvSpPr>
            <p:spPr>
              <a:xfrm>
                <a:off x="8072578" y="3818116"/>
                <a:ext cx="4237075" cy="2903359"/>
              </a:xfrm>
              <a:prstGeom prst="rect">
                <a:avLst/>
              </a:prstGeom>
            </p:spPr>
            <p:txBody>
              <a:bodyPr wrap="square">
                <a:spAutoFit/>
              </a:bodyPr>
              <a:lstStyle/>
              <a:p>
                <a14:m>
                  <m:oMath xmlns:m="http://schemas.openxmlformats.org/officeDocument/2006/math">
                    <m:sSub>
                      <m:sSubPr>
                        <m:ctrlPr>
                          <a:rPr lang="ru-RU" sz="1600" i="1">
                            <a:solidFill>
                              <a:prstClr val="black"/>
                            </a:solidFill>
                            <a:latin typeface="Cambria Math" panose="02040503050406030204" pitchFamily="18" charset="0"/>
                            <a:cs typeface="Times New Roman" panose="02020603050405020304" pitchFamily="18" charset="0"/>
                          </a:rPr>
                        </m:ctrlPr>
                      </m:sSubPr>
                      <m:e>
                        <m:r>
                          <a:rPr lang="ru-RU"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𝑎𝑣</m:t>
                        </m:r>
                      </m:e>
                      <m:sub>
                        <m:r>
                          <a:rPr lang="ru-RU"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oMath>
                </a14:m>
                <a:r>
                  <a:rPr lang="ru-RU" sz="1600" dirty="0">
                    <a:solidFill>
                      <a:prstClr val="black"/>
                    </a:solidFill>
                    <a:ea typeface="Calibri" panose="020F0502020204030204" pitchFamily="34" charset="0"/>
                  </a:rPr>
                  <a:t> –</a:t>
                </a:r>
                <a:r>
                  <a:rPr lang="ru-RU" sz="1600" dirty="0" smtClean="0">
                    <a:solidFill>
                      <a:prstClr val="black"/>
                    </a:solidFill>
                    <a:ea typeface="Times New Roman" panose="02020603050405020304" pitchFamily="18" charset="0"/>
                  </a:rPr>
                  <a:t> </a:t>
                </a:r>
                <a:r>
                  <a:rPr lang="ru-RU" sz="1600" dirty="0">
                    <a:solidFill>
                      <a:prstClr val="black"/>
                    </a:solidFill>
                    <a:ea typeface="Times New Roman" panose="02020603050405020304" pitchFamily="18" charset="0"/>
                  </a:rPr>
                  <a:t>аллель гена </a:t>
                </a:r>
                <a:r>
                  <a:rPr lang="ru-RU" sz="1600" dirty="0">
                    <a:solidFill>
                      <a:srgbClr val="5B9BD5">
                        <a:lumMod val="75000"/>
                      </a:srgbClr>
                    </a:solidFill>
                    <a:ea typeface="Times New Roman" panose="02020603050405020304" pitchFamily="18" charset="0"/>
                  </a:rPr>
                  <a:t>миграционной </a:t>
                </a:r>
                <a:r>
                  <a:rPr lang="ru-RU" sz="1600" dirty="0" smtClean="0">
                    <a:solidFill>
                      <a:srgbClr val="5B9BD5">
                        <a:lumMod val="75000"/>
                      </a:srgbClr>
                    </a:solidFill>
                    <a:ea typeface="Times New Roman" panose="02020603050405020304" pitchFamily="18" charset="0"/>
                  </a:rPr>
                  <a:t>ригидности</a:t>
                </a:r>
                <a:r>
                  <a:rPr lang="ru-RU" sz="1600" dirty="0" smtClean="0">
                    <a:solidFill>
                      <a:prstClr val="black"/>
                    </a:solidFill>
                    <a:ea typeface="Times New Roman" panose="02020603050405020304" pitchFamily="18" charset="0"/>
                  </a:rPr>
                  <a:t>, </a:t>
                </a:r>
              </a:p>
              <a:p>
                <a14:m>
                  <m:oMath xmlns:m="http://schemas.openxmlformats.org/officeDocument/2006/math">
                    <m:sSub>
                      <m:sSubPr>
                        <m:ctrlPr>
                          <a:rPr lang="ru-RU" sz="1600" i="1" smtClean="0">
                            <a:solidFill>
                              <a:prstClr val="black"/>
                            </a:solidFill>
                            <a:latin typeface="Cambria Math" panose="02040503050406030204" pitchFamily="18" charset="0"/>
                            <a:cs typeface="Times New Roman" panose="02020603050405020304" pitchFamily="18" charset="0"/>
                          </a:rPr>
                        </m:ctrlPr>
                      </m:sSubPr>
                      <m:e>
                        <m:r>
                          <a:rPr lang="en-US" sz="1600" i="1" smtClean="0">
                            <a:solidFill>
                              <a:prstClr val="black"/>
                            </a:solidFill>
                            <a:latin typeface="Cambria Math" panose="02040503050406030204" pitchFamily="18" charset="0"/>
                            <a:cs typeface="Times New Roman" panose="02020603050405020304" pitchFamily="18" charset="0"/>
                          </a:rPr>
                          <m:t>𝐶𝐻</m:t>
                        </m:r>
                      </m:e>
                      <m:sub>
                        <m:r>
                          <a:rPr lang="ru-RU" sz="1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Sub>
                  </m:oMath>
                </a14:m>
                <a:r>
                  <a:rPr lang="ru-RU" sz="1600" dirty="0">
                    <a:solidFill>
                      <a:prstClr val="black"/>
                    </a:solidFill>
                    <a:ea typeface="Calibri" panose="020F0502020204030204" pitchFamily="34" charset="0"/>
                  </a:rPr>
                  <a:t> </a:t>
                </a:r>
                <a:r>
                  <a:rPr lang="ru-RU" sz="1600" dirty="0" smtClean="0">
                    <a:solidFill>
                      <a:prstClr val="black"/>
                    </a:solidFill>
                    <a:ea typeface="Calibri" panose="020F0502020204030204" pitchFamily="34" charset="0"/>
                  </a:rPr>
                  <a:t>–</a:t>
                </a:r>
                <a:r>
                  <a:rPr lang="ru-RU" sz="1600" dirty="0" smtClean="0">
                    <a:solidFill>
                      <a:prstClr val="black"/>
                    </a:solidFill>
                    <a:ea typeface="Times New Roman" panose="02020603050405020304" pitchFamily="18" charset="0"/>
                  </a:rPr>
                  <a:t> </a:t>
                </a:r>
                <a:r>
                  <a:rPr lang="ru-RU" sz="1600" dirty="0">
                    <a:solidFill>
                      <a:prstClr val="black"/>
                    </a:solidFill>
                    <a:ea typeface="Times New Roman" panose="02020603050405020304" pitchFamily="18" charset="0"/>
                  </a:rPr>
                  <a:t>аллель гена</a:t>
                </a:r>
                <a:r>
                  <a:rPr lang="ru-RU" sz="1600" dirty="0">
                    <a:solidFill>
                      <a:prstClr val="black"/>
                    </a:solidFill>
                    <a:ea typeface="Calibri" panose="020F0502020204030204" pitchFamily="34" charset="0"/>
                  </a:rPr>
                  <a:t> </a:t>
                </a:r>
                <a:r>
                  <a:rPr lang="ru-RU" sz="1600" dirty="0" smtClean="0">
                    <a:solidFill>
                      <a:srgbClr val="C00000"/>
                    </a:solidFill>
                    <a:ea typeface="Calibri" panose="020F0502020204030204" pitchFamily="34" charset="0"/>
                  </a:rPr>
                  <a:t>стоимости</a:t>
                </a:r>
                <a:r>
                  <a:rPr lang="ru-RU" sz="1600" dirty="0" smtClean="0">
                    <a:solidFill>
                      <a:prstClr val="black"/>
                    </a:solidFill>
                    <a:ea typeface="Calibri" panose="020F0502020204030204" pitchFamily="34" charset="0"/>
                  </a:rPr>
                  <a:t> </a:t>
                </a:r>
                <a:r>
                  <a:rPr lang="ru-RU" sz="1600" dirty="0" smtClean="0">
                    <a:solidFill>
                      <a:srgbClr val="C00000"/>
                    </a:solidFill>
                    <a:ea typeface="Calibri" panose="020F0502020204030204" pitchFamily="34" charset="0"/>
                  </a:rPr>
                  <a:t>миграции</a:t>
                </a:r>
                <a:r>
                  <a:rPr lang="ru-RU" sz="1600" dirty="0" smtClean="0">
                    <a:solidFill>
                      <a:prstClr val="black"/>
                    </a:solidFill>
                    <a:ea typeface="Calibri" panose="020F0502020204030204" pitchFamily="34" charset="0"/>
                  </a:rPr>
                  <a:t>,  </a:t>
                </a:r>
              </a:p>
              <a:p>
                <a:pPr>
                  <a:spcAft>
                    <a:spcPts val="800"/>
                  </a:spcAft>
                </a:pPr>
                <a:r>
                  <a:rPr lang="en-US" sz="1600" i="1" dirty="0" smtClean="0">
                    <a:solidFill>
                      <a:prstClr val="black"/>
                    </a:solidFill>
                    <a:ea typeface="Calibri" panose="020F0502020204030204" pitchFamily="34" charset="0"/>
                  </a:rPr>
                  <a:t>C</a:t>
                </a:r>
                <a:r>
                  <a:rPr lang="ru-RU" sz="1600" dirty="0" smtClean="0">
                    <a:solidFill>
                      <a:prstClr val="black"/>
                    </a:solidFill>
                    <a:ea typeface="Calibri" panose="020F0502020204030204" pitchFamily="34" charset="0"/>
                  </a:rPr>
                  <a:t> </a:t>
                </a:r>
                <a:r>
                  <a:rPr lang="ru-RU" sz="1600" dirty="0">
                    <a:solidFill>
                      <a:prstClr val="black"/>
                    </a:solidFill>
                    <a:ea typeface="Calibri" panose="020F0502020204030204" pitchFamily="34" charset="0"/>
                  </a:rPr>
                  <a:t>– доля </a:t>
                </a:r>
                <a:r>
                  <a:rPr lang="ru-RU" sz="1600" dirty="0" smtClean="0">
                    <a:solidFill>
                      <a:prstClr val="black"/>
                    </a:solidFill>
                    <a:ea typeface="Calibri" panose="020F0502020204030204" pitchFamily="34" charset="0"/>
                  </a:rPr>
                  <a:t>энергетического </a:t>
                </a:r>
                <a:r>
                  <a:rPr lang="ru-RU" sz="1600" dirty="0">
                    <a:solidFill>
                      <a:prstClr val="black"/>
                    </a:solidFill>
                    <a:ea typeface="Calibri" panose="020F0502020204030204" pitchFamily="34" charset="0"/>
                  </a:rPr>
                  <a:t>бюджета клетки, которая </a:t>
                </a:r>
                <a:r>
                  <a:rPr lang="ru-RU" sz="1600" dirty="0" smtClean="0">
                    <a:solidFill>
                      <a:prstClr val="black"/>
                    </a:solidFill>
                    <a:ea typeface="Calibri" panose="020F0502020204030204" pitchFamily="34" charset="0"/>
                  </a:rPr>
                  <a:t>расходуется </a:t>
                </a:r>
                <a:r>
                  <a:rPr lang="ru-RU" sz="1600" dirty="0">
                    <a:solidFill>
                      <a:prstClr val="black"/>
                    </a:solidFill>
                    <a:ea typeface="Calibri" panose="020F0502020204030204" pitchFamily="34" charset="0"/>
                  </a:rPr>
                  <a:t>при активном перемещении. </a:t>
                </a:r>
                <a:endParaRPr lang="ru-RU" sz="1600" dirty="0" smtClean="0">
                  <a:solidFill>
                    <a:prstClr val="black"/>
                  </a:solidFill>
                  <a:ea typeface="Calibri" panose="020F0502020204030204" pitchFamily="34" charset="0"/>
                </a:endParaRPr>
              </a:p>
              <a:p>
                <a:pPr>
                  <a:spcAft>
                    <a:spcPts val="800"/>
                  </a:spcAft>
                </a:pPr>
                <a:r>
                  <a:rPr lang="ru-RU" sz="1600" dirty="0" smtClean="0">
                    <a:solidFill>
                      <a:prstClr val="black"/>
                    </a:solidFill>
                    <a:ea typeface="Calibri" panose="020F0502020204030204" pitchFamily="34" charset="0"/>
                  </a:rPr>
                  <a:t>Таким образом, </a:t>
                </a:r>
                <a:r>
                  <a:rPr lang="en-US" sz="1600" i="1" dirty="0" smtClean="0">
                    <a:solidFill>
                      <a:prstClr val="black"/>
                    </a:solidFill>
                    <a:ea typeface="Calibri" panose="020F0502020204030204" pitchFamily="34" charset="0"/>
                  </a:rPr>
                  <a:t>C</a:t>
                </a:r>
                <a:r>
                  <a:rPr lang="ru-RU" sz="1600" dirty="0" smtClean="0">
                    <a:solidFill>
                      <a:prstClr val="black"/>
                    </a:solidFill>
                    <a:ea typeface="Calibri" panose="020F0502020204030204" pitchFamily="34" charset="0"/>
                  </a:rPr>
                  <a:t> </a:t>
                </a:r>
                <a:r>
                  <a:rPr lang="ru-RU" sz="1600" dirty="0">
                    <a:solidFill>
                      <a:prstClr val="black"/>
                    </a:solidFill>
                    <a:ea typeface="Calibri" panose="020F0502020204030204" pitchFamily="34" charset="0"/>
                  </a:rPr>
                  <a:t>– это штраф </a:t>
                </a:r>
                <a:r>
                  <a:rPr lang="ru-RU" sz="1600" dirty="0" smtClean="0">
                    <a:solidFill>
                      <a:prstClr val="black"/>
                    </a:solidFill>
                    <a:ea typeface="Calibri" panose="020F0502020204030204" pitchFamily="34" charset="0"/>
                  </a:rPr>
                  <a:t>за миграцию, </a:t>
                </a:r>
                <a:r>
                  <a:rPr lang="ru-RU" sz="1600" dirty="0">
                    <a:solidFill>
                      <a:prstClr val="black"/>
                    </a:solidFill>
                    <a:ea typeface="Calibri" panose="020F0502020204030204" pitchFamily="34" charset="0"/>
                  </a:rPr>
                  <a:t>определяемый как функция от аллели </a:t>
                </a:r>
                <a:r>
                  <a:rPr lang="ru-RU" sz="1600" dirty="0">
                    <a:solidFill>
                      <a:prstClr val="black"/>
                    </a:solidFill>
                    <a:ea typeface="Times New Roman" panose="02020603050405020304" pitchFamily="18" charset="0"/>
                  </a:rPr>
                  <a:t>гена</a:t>
                </a:r>
                <a:r>
                  <a:rPr lang="ru-RU" sz="1600" dirty="0">
                    <a:solidFill>
                      <a:prstClr val="black"/>
                    </a:solidFill>
                    <a:ea typeface="Calibri" panose="020F0502020204030204" pitchFamily="34" charset="0"/>
                  </a:rPr>
                  <a:t> </a:t>
                </a:r>
                <a:r>
                  <a:rPr lang="ru-RU" sz="1600" dirty="0">
                    <a:solidFill>
                      <a:srgbClr val="C00000"/>
                    </a:solidFill>
                    <a:ea typeface="Calibri" panose="020F0502020204030204" pitchFamily="34" charset="0"/>
                  </a:rPr>
                  <a:t>стоимости</a:t>
                </a:r>
                <a:r>
                  <a:rPr lang="ru-RU" sz="1600" dirty="0">
                    <a:solidFill>
                      <a:prstClr val="black"/>
                    </a:solidFill>
                    <a:ea typeface="Calibri" panose="020F0502020204030204" pitchFamily="34" charset="0"/>
                  </a:rPr>
                  <a:t> </a:t>
                </a:r>
                <a:r>
                  <a:rPr lang="ru-RU" sz="1600" dirty="0">
                    <a:solidFill>
                      <a:srgbClr val="C00000"/>
                    </a:solidFill>
                    <a:ea typeface="Calibri" panose="020F0502020204030204" pitchFamily="34" charset="0"/>
                  </a:rPr>
                  <a:t>миграции</a:t>
                </a:r>
                <a:r>
                  <a:rPr lang="ru-RU" sz="1600" dirty="0" smtClean="0">
                    <a:solidFill>
                      <a:prstClr val="black"/>
                    </a:solidFill>
                    <a:ea typeface="Calibri" panose="020F0502020204030204" pitchFamily="34" charset="0"/>
                  </a:rPr>
                  <a:t>, </a:t>
                </a:r>
                <a:r>
                  <a:rPr lang="ru-RU" sz="1600" dirty="0">
                    <a:solidFill>
                      <a:prstClr val="black"/>
                    </a:solidFill>
                    <a:ea typeface="Calibri" panose="020F0502020204030204" pitchFamily="34" charset="0"/>
                  </a:rPr>
                  <a:t>причём </a:t>
                </a:r>
                <a:r>
                  <a:rPr lang="ru-RU" sz="1600" dirty="0">
                    <a:solidFill>
                      <a:prstClr val="black"/>
                    </a:solidFill>
                    <a:ea typeface="Times New Roman" panose="02020603050405020304" pitchFamily="18" charset="0"/>
                  </a:rPr>
                  <a:t>аллель гена </a:t>
                </a:r>
                <a:r>
                  <a:rPr lang="ru-RU" sz="1600" dirty="0">
                    <a:solidFill>
                      <a:srgbClr val="5B9BD5">
                        <a:lumMod val="75000"/>
                      </a:srgbClr>
                    </a:solidFill>
                    <a:ea typeface="Times New Roman" panose="02020603050405020304" pitchFamily="18" charset="0"/>
                  </a:rPr>
                  <a:t>миграционной ригидности</a:t>
                </a:r>
                <a:r>
                  <a:rPr lang="ru-RU" sz="1600" dirty="0">
                    <a:solidFill>
                      <a:prstClr val="black"/>
                    </a:solidFill>
                    <a:ea typeface="Times New Roman" panose="02020603050405020304" pitchFamily="18" charset="0"/>
                  </a:rPr>
                  <a:t> представляет собой параметр нелинейности данной зависимости.</a:t>
                </a:r>
                <a:endParaRPr lang="ru-RU" sz="1600" dirty="0">
                  <a:solidFill>
                    <a:prstClr val="black"/>
                  </a:solidFill>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8072578" y="3818116"/>
                <a:ext cx="4237075" cy="2903359"/>
              </a:xfrm>
              <a:prstGeom prst="rect">
                <a:avLst/>
              </a:prstGeom>
              <a:blipFill rotWithShape="0">
                <a:blip r:embed="rId4"/>
                <a:stretch>
                  <a:fillRect l="-719" t="-629" b="-167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Прямоугольник 14"/>
              <p:cNvSpPr/>
              <p:nvPr/>
            </p:nvSpPr>
            <p:spPr>
              <a:xfrm>
                <a:off x="9282828" y="2665981"/>
                <a:ext cx="2386390" cy="9787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sSubSup>
                            <m:sSubSup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sSub>
                                <m:sSub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𝑎𝑣</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bSup>
                        </m:num>
                        <m:den>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 </m:t>
                          </m:r>
                          <m:sSubSup>
                            <m:sSubSup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SupPr>
                            <m:e>
                              <m:r>
                                <a:rPr lang="en-US" sz="24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b>
                            <m:sup>
                              <m:sSub>
                                <m:sSubPr>
                                  <m:ctrlP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bPr>
                                <m:e>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𝑎𝑣</m:t>
                                  </m:r>
                                </m:e>
                                <m:sub>
                                  <m:r>
                                    <a:rPr lang="ru-RU" sz="24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sub>
                              </m:sSub>
                            </m:sup>
                          </m:sSubSup>
                        </m:den>
                      </m:f>
                    </m:oMath>
                  </m:oMathPara>
                </a14:m>
                <a:endParaRPr lang="ru-RU" sz="2400" dirty="0">
                  <a:solidFill>
                    <a:prstClr val="black"/>
                  </a:solidFill>
                </a:endParaRP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9282828" y="2665981"/>
                <a:ext cx="2386390" cy="978729"/>
              </a:xfrm>
              <a:prstGeom prst="rect">
                <a:avLst/>
              </a:prstGeom>
              <a:blipFill rotWithShape="0">
                <a:blip r:embed="rId5"/>
                <a:stretch>
                  <a:fillRect/>
                </a:stretch>
              </a:blipFill>
            </p:spPr>
            <p:txBody>
              <a:bodyPr/>
              <a:lstStyle/>
              <a:p>
                <a:r>
                  <a:rPr lang="ru-RU">
                    <a:noFill/>
                  </a:rPr>
                  <a:t> </a:t>
                </a:r>
              </a:p>
            </p:txBody>
          </p:sp>
        </mc:Fallback>
      </mc:AlternateContent>
      <p:sp>
        <p:nvSpPr>
          <p:cNvPr id="16" name="Заголовок 1"/>
          <p:cNvSpPr txBox="1">
            <a:spLocks/>
          </p:cNvSpPr>
          <p:nvPr/>
        </p:nvSpPr>
        <p:spPr>
          <a:xfrm>
            <a:off x="8013539" y="2895526"/>
            <a:ext cx="1465483" cy="633874"/>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smtClean="0">
                <a:solidFill>
                  <a:prstClr val="black"/>
                </a:solidFill>
              </a:rPr>
              <a:t>Подмодель штрафа за миграцию</a:t>
            </a:r>
            <a:endParaRPr lang="ru-RU" sz="2000" b="1" dirty="0">
              <a:solidFill>
                <a:prstClr val="black"/>
              </a:solidFill>
            </a:endParaRPr>
          </a:p>
        </p:txBody>
      </p:sp>
      <p:sp>
        <p:nvSpPr>
          <p:cNvPr id="17" name="Объект 4"/>
          <p:cNvSpPr txBox="1">
            <a:spLocks/>
          </p:cNvSpPr>
          <p:nvPr/>
        </p:nvSpPr>
        <p:spPr>
          <a:xfrm>
            <a:off x="5528753" y="2678474"/>
            <a:ext cx="2600881" cy="19210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Font typeface="Arial" panose="020B0604020202020204" pitchFamily="34" charset="0"/>
              <a:buNone/>
            </a:pPr>
            <a:r>
              <a:rPr lang="ru-RU" sz="2000" i="1" dirty="0" smtClean="0">
                <a:solidFill>
                  <a:prstClr val="black"/>
                </a:solidFill>
              </a:rPr>
              <a:t>Если запас энергии клетки ниже, чем требуется для «уплаты штрафа», никто никуда не идёт!</a:t>
            </a:r>
            <a:endParaRPr lang="ru-RU" sz="2000" i="1" dirty="0">
              <a:solidFill>
                <a:prstClr val="black"/>
              </a:solidFill>
            </a:endParaRPr>
          </a:p>
        </p:txBody>
      </p:sp>
    </p:spTree>
    <p:extLst>
      <p:ext uri="{BB962C8B-B14F-4D97-AF65-F5344CB8AC3E}">
        <p14:creationId xmlns:p14="http://schemas.microsoft.com/office/powerpoint/2010/main" val="16479074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оугольник 41"/>
          <p:cNvSpPr/>
          <p:nvPr/>
        </p:nvSpPr>
        <p:spPr>
          <a:xfrm>
            <a:off x="652411" y="4380823"/>
            <a:ext cx="4677071" cy="2212127"/>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p:cNvSpPr>
            <a:spLocks noGrp="1"/>
          </p:cNvSpPr>
          <p:nvPr>
            <p:ph type="title"/>
          </p:nvPr>
        </p:nvSpPr>
        <p:spPr>
          <a:xfrm>
            <a:off x="6406088" y="-26886"/>
            <a:ext cx="5737122" cy="880996"/>
          </a:xfrm>
        </p:spPr>
        <p:txBody>
          <a:bodyPr>
            <a:normAutofit/>
          </a:bodyPr>
          <a:lstStyle/>
          <a:p>
            <a:r>
              <a:rPr lang="ru-RU" sz="2400" b="1" dirty="0" smtClean="0"/>
              <a:t>Схема моделируемой системы</a:t>
            </a:r>
            <a:endParaRPr lang="ru-RU" sz="2400" b="1" dirty="0"/>
          </a:p>
        </p:txBody>
      </p:sp>
      <p:sp>
        <p:nvSpPr>
          <p:cNvPr id="5" name="Объект 4"/>
          <p:cNvSpPr>
            <a:spLocks noGrp="1"/>
          </p:cNvSpPr>
          <p:nvPr>
            <p:ph idx="1"/>
          </p:nvPr>
        </p:nvSpPr>
        <p:spPr>
          <a:xfrm>
            <a:off x="6327144" y="2412926"/>
            <a:ext cx="5521955" cy="1457035"/>
          </a:xfrm>
        </p:spPr>
        <p:txBody>
          <a:bodyPr>
            <a:noAutofit/>
          </a:bodyPr>
          <a:lstStyle/>
          <a:p>
            <a:pPr>
              <a:spcBef>
                <a:spcPts val="600"/>
              </a:spcBef>
            </a:pPr>
            <a:r>
              <a:rPr lang="ru-RU" sz="1600" dirty="0" smtClean="0"/>
              <a:t>Популяция бактерий полиморфна по гену стоимости миграции</a:t>
            </a:r>
          </a:p>
          <a:p>
            <a:pPr>
              <a:spcBef>
                <a:spcPts val="600"/>
              </a:spcBef>
            </a:pPr>
            <a:r>
              <a:rPr lang="ru-RU" sz="1600" dirty="0" smtClean="0"/>
              <a:t>1000 ячеек (</a:t>
            </a:r>
            <a:r>
              <a:rPr lang="en-US" sz="1600" dirty="0" smtClean="0"/>
              <a:t>1D</a:t>
            </a:r>
            <a:r>
              <a:rPr lang="ru-RU" sz="1600" dirty="0" smtClean="0"/>
              <a:t>)</a:t>
            </a:r>
          </a:p>
          <a:p>
            <a:pPr>
              <a:spcBef>
                <a:spcPts val="600"/>
              </a:spcBef>
            </a:pPr>
            <a:r>
              <a:rPr lang="ru-RU" sz="1600" dirty="0" smtClean="0"/>
              <a:t>Отражаемая субстратная волна (1 ячейка за 1 итерацию)</a:t>
            </a:r>
          </a:p>
          <a:p>
            <a:pPr>
              <a:spcBef>
                <a:spcPts val="600"/>
              </a:spcBef>
            </a:pPr>
            <a:r>
              <a:rPr lang="ru-RU" sz="1600" dirty="0" smtClean="0"/>
              <a:t>Однородное начальное распределение </a:t>
            </a:r>
            <a:r>
              <a:rPr lang="ru-RU" sz="1600" dirty="0"/>
              <a:t>клеток</a:t>
            </a:r>
          </a:p>
        </p:txBody>
      </p:sp>
      <p:grpSp>
        <p:nvGrpSpPr>
          <p:cNvPr id="3" name="Группа 2"/>
          <p:cNvGrpSpPr/>
          <p:nvPr/>
        </p:nvGrpSpPr>
        <p:grpSpPr>
          <a:xfrm>
            <a:off x="6269086" y="744577"/>
            <a:ext cx="5110113" cy="1832311"/>
            <a:chOff x="931817" y="1567537"/>
            <a:chExt cx="8120680" cy="2911798"/>
          </a:xfrm>
        </p:grpSpPr>
        <p:sp>
          <p:nvSpPr>
            <p:cNvPr id="6" name="Скругленный прямоугольник 5"/>
            <p:cNvSpPr/>
            <p:nvPr/>
          </p:nvSpPr>
          <p:spPr>
            <a:xfrm>
              <a:off x="931817"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7" name="Скругленный прямоугольник 6"/>
            <p:cNvSpPr/>
            <p:nvPr/>
          </p:nvSpPr>
          <p:spPr>
            <a:xfrm>
              <a:off x="1748246"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8" name="Скругленный прямоугольник 7"/>
            <p:cNvSpPr/>
            <p:nvPr/>
          </p:nvSpPr>
          <p:spPr>
            <a:xfrm>
              <a:off x="2564675"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9" name="Скругленный прямоугольник 8"/>
            <p:cNvSpPr/>
            <p:nvPr/>
          </p:nvSpPr>
          <p:spPr>
            <a:xfrm>
              <a:off x="7267303"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0" name="Скругленный прямоугольник 9"/>
            <p:cNvSpPr/>
            <p:nvPr/>
          </p:nvSpPr>
          <p:spPr>
            <a:xfrm>
              <a:off x="8085909"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1" name="Овал 10"/>
            <p:cNvSpPr/>
            <p:nvPr/>
          </p:nvSpPr>
          <p:spPr>
            <a:xfrm>
              <a:off x="5968637" y="3600995"/>
              <a:ext cx="69668" cy="696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2" name="Овал 11"/>
            <p:cNvSpPr/>
            <p:nvPr/>
          </p:nvSpPr>
          <p:spPr>
            <a:xfrm>
              <a:off x="6086204" y="3600995"/>
              <a:ext cx="69668" cy="696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3" name="Овал 12"/>
            <p:cNvSpPr/>
            <p:nvPr/>
          </p:nvSpPr>
          <p:spPr>
            <a:xfrm>
              <a:off x="6203771" y="3600995"/>
              <a:ext cx="69668" cy="6966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4" name="Скругленный прямоугольник 13"/>
            <p:cNvSpPr/>
            <p:nvPr/>
          </p:nvSpPr>
          <p:spPr>
            <a:xfrm>
              <a:off x="3381104"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5" name="Скругленный прямоугольник 14"/>
            <p:cNvSpPr/>
            <p:nvPr/>
          </p:nvSpPr>
          <p:spPr>
            <a:xfrm>
              <a:off x="4251961" y="3474720"/>
              <a:ext cx="722812" cy="391886"/>
            </a:xfrm>
            <a:prstGeom prst="roundRect">
              <a:avLst>
                <a:gd name="adj" fmla="val 3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16" name="Прямоугольник 15"/>
            <p:cNvSpPr/>
            <p:nvPr/>
          </p:nvSpPr>
          <p:spPr>
            <a:xfrm>
              <a:off x="1067975" y="3831539"/>
              <a:ext cx="586654" cy="617379"/>
            </a:xfrm>
            <a:prstGeom prst="rect">
              <a:avLst/>
            </a:prstGeom>
          </p:spPr>
          <p:txBody>
            <a:bodyPr wrap="none">
              <a:spAutoFit/>
            </a:bodyPr>
            <a:lstStyle/>
            <a:p>
              <a:r>
                <a:rPr lang="ru-RU" sz="1200" dirty="0" smtClean="0">
                  <a:solidFill>
                    <a:prstClr val="black"/>
                  </a:solidFill>
                </a:rPr>
                <a:t>1</a:t>
              </a:r>
              <a:endParaRPr lang="ru-RU" sz="1200" dirty="0">
                <a:solidFill>
                  <a:prstClr val="black"/>
                </a:solidFill>
              </a:endParaRPr>
            </a:p>
          </p:txBody>
        </p:sp>
        <p:sp>
          <p:nvSpPr>
            <p:cNvPr id="17" name="Прямоугольник 16"/>
            <p:cNvSpPr/>
            <p:nvPr/>
          </p:nvSpPr>
          <p:spPr>
            <a:xfrm>
              <a:off x="1885494" y="3831539"/>
              <a:ext cx="586654" cy="617379"/>
            </a:xfrm>
            <a:prstGeom prst="rect">
              <a:avLst/>
            </a:prstGeom>
          </p:spPr>
          <p:txBody>
            <a:bodyPr wrap="none">
              <a:spAutoFit/>
            </a:bodyPr>
            <a:lstStyle/>
            <a:p>
              <a:r>
                <a:rPr lang="ru-RU" sz="1200" dirty="0" smtClean="0">
                  <a:solidFill>
                    <a:prstClr val="black"/>
                  </a:solidFill>
                </a:rPr>
                <a:t>2</a:t>
              </a:r>
              <a:endParaRPr lang="ru-RU" sz="1200" dirty="0">
                <a:solidFill>
                  <a:prstClr val="black"/>
                </a:solidFill>
              </a:endParaRPr>
            </a:p>
          </p:txBody>
        </p:sp>
        <p:sp>
          <p:nvSpPr>
            <p:cNvPr id="18" name="Прямоугольник 17"/>
            <p:cNvSpPr/>
            <p:nvPr/>
          </p:nvSpPr>
          <p:spPr>
            <a:xfrm>
              <a:off x="2691656" y="3844308"/>
              <a:ext cx="586654" cy="617379"/>
            </a:xfrm>
            <a:prstGeom prst="rect">
              <a:avLst/>
            </a:prstGeom>
          </p:spPr>
          <p:txBody>
            <a:bodyPr wrap="none">
              <a:spAutoFit/>
            </a:bodyPr>
            <a:lstStyle/>
            <a:p>
              <a:r>
                <a:rPr lang="ru-RU" sz="1200" dirty="0" smtClean="0">
                  <a:solidFill>
                    <a:prstClr val="black"/>
                  </a:solidFill>
                </a:rPr>
                <a:t>3</a:t>
              </a:r>
              <a:endParaRPr lang="ru-RU" sz="1200" dirty="0">
                <a:solidFill>
                  <a:prstClr val="black"/>
                </a:solidFill>
              </a:endParaRPr>
            </a:p>
          </p:txBody>
        </p:sp>
        <p:sp>
          <p:nvSpPr>
            <p:cNvPr id="19" name="Прямоугольник 18"/>
            <p:cNvSpPr/>
            <p:nvPr/>
          </p:nvSpPr>
          <p:spPr>
            <a:xfrm>
              <a:off x="3520604" y="3831540"/>
              <a:ext cx="586654" cy="617379"/>
            </a:xfrm>
            <a:prstGeom prst="rect">
              <a:avLst/>
            </a:prstGeom>
          </p:spPr>
          <p:txBody>
            <a:bodyPr wrap="none">
              <a:spAutoFit/>
            </a:bodyPr>
            <a:lstStyle/>
            <a:p>
              <a:r>
                <a:rPr lang="ru-RU" sz="1200" dirty="0">
                  <a:solidFill>
                    <a:prstClr val="black"/>
                  </a:solidFill>
                </a:rPr>
                <a:t>4</a:t>
              </a:r>
            </a:p>
          </p:txBody>
        </p:sp>
        <p:sp>
          <p:nvSpPr>
            <p:cNvPr id="20" name="Прямоугольник 19"/>
            <p:cNvSpPr/>
            <p:nvPr/>
          </p:nvSpPr>
          <p:spPr>
            <a:xfrm>
              <a:off x="4372371" y="3826890"/>
              <a:ext cx="586654" cy="617379"/>
            </a:xfrm>
            <a:prstGeom prst="rect">
              <a:avLst/>
            </a:prstGeom>
          </p:spPr>
          <p:txBody>
            <a:bodyPr wrap="none">
              <a:spAutoFit/>
            </a:bodyPr>
            <a:lstStyle/>
            <a:p>
              <a:r>
                <a:rPr lang="ru-RU" sz="1200" dirty="0" smtClean="0">
                  <a:solidFill>
                    <a:prstClr val="black"/>
                  </a:solidFill>
                </a:rPr>
                <a:t>5</a:t>
              </a:r>
              <a:endParaRPr lang="ru-RU" sz="1200" dirty="0">
                <a:solidFill>
                  <a:prstClr val="black"/>
                </a:solidFill>
              </a:endParaRPr>
            </a:p>
          </p:txBody>
        </p:sp>
        <p:sp>
          <p:nvSpPr>
            <p:cNvPr id="21" name="Прямоугольник 20"/>
            <p:cNvSpPr/>
            <p:nvPr/>
          </p:nvSpPr>
          <p:spPr>
            <a:xfrm>
              <a:off x="7273186" y="3861956"/>
              <a:ext cx="936787" cy="617379"/>
            </a:xfrm>
            <a:prstGeom prst="rect">
              <a:avLst/>
            </a:prstGeom>
          </p:spPr>
          <p:txBody>
            <a:bodyPr wrap="none">
              <a:spAutoFit/>
            </a:bodyPr>
            <a:lstStyle/>
            <a:p>
              <a:r>
                <a:rPr lang="ru-RU" sz="1200" dirty="0" smtClean="0">
                  <a:solidFill>
                    <a:prstClr val="black"/>
                  </a:solidFill>
                </a:rPr>
                <a:t>999</a:t>
              </a:r>
              <a:endParaRPr lang="ru-RU" sz="1200" dirty="0">
                <a:solidFill>
                  <a:prstClr val="black"/>
                </a:solidFill>
              </a:endParaRPr>
            </a:p>
          </p:txBody>
        </p:sp>
        <p:sp>
          <p:nvSpPr>
            <p:cNvPr id="22" name="Прямоугольник 21"/>
            <p:cNvSpPr/>
            <p:nvPr/>
          </p:nvSpPr>
          <p:spPr>
            <a:xfrm>
              <a:off x="7940643" y="3831540"/>
              <a:ext cx="1111854" cy="617379"/>
            </a:xfrm>
            <a:prstGeom prst="rect">
              <a:avLst/>
            </a:prstGeom>
          </p:spPr>
          <p:txBody>
            <a:bodyPr wrap="none">
              <a:spAutoFit/>
            </a:bodyPr>
            <a:lstStyle/>
            <a:p>
              <a:r>
                <a:rPr lang="ru-RU" sz="1200" dirty="0" smtClean="0">
                  <a:solidFill>
                    <a:prstClr val="black"/>
                  </a:solidFill>
                </a:rPr>
                <a:t>1000</a:t>
              </a:r>
              <a:endParaRPr lang="ru-RU" sz="1200" dirty="0">
                <a:solidFill>
                  <a:prstClr val="black"/>
                </a:solidFill>
              </a:endParaRPr>
            </a:p>
          </p:txBody>
        </p:sp>
        <p:sp>
          <p:nvSpPr>
            <p:cNvPr id="24" name="Полилиния 23"/>
            <p:cNvSpPr/>
            <p:nvPr/>
          </p:nvSpPr>
          <p:spPr>
            <a:xfrm flipH="1">
              <a:off x="1149532" y="1567537"/>
              <a:ext cx="3518264" cy="1820097"/>
            </a:xfrm>
            <a:custGeom>
              <a:avLst/>
              <a:gdLst>
                <a:gd name="connsiteX0" fmla="*/ 0 w 3518263"/>
                <a:gd name="connsiteY0" fmla="*/ 1802680 h 1820097"/>
                <a:gd name="connsiteX1" fmla="*/ 1201783 w 3518263"/>
                <a:gd name="connsiteY1" fmla="*/ 6 h 1820097"/>
                <a:gd name="connsiteX2" fmla="*/ 3518263 w 3518263"/>
                <a:gd name="connsiteY2" fmla="*/ 1820097 h 1820097"/>
              </a:gdLst>
              <a:ahLst/>
              <a:cxnLst>
                <a:cxn ang="0">
                  <a:pos x="connsiteX0" y="connsiteY0"/>
                </a:cxn>
                <a:cxn ang="0">
                  <a:pos x="connsiteX1" y="connsiteY1"/>
                </a:cxn>
                <a:cxn ang="0">
                  <a:pos x="connsiteX2" y="connsiteY2"/>
                </a:cxn>
              </a:cxnLst>
              <a:rect l="l" t="t" r="r" b="b"/>
              <a:pathLst>
                <a:path w="3518263" h="1820097">
                  <a:moveTo>
                    <a:pt x="0" y="1802680"/>
                  </a:moveTo>
                  <a:cubicBezTo>
                    <a:pt x="307703" y="899891"/>
                    <a:pt x="615406" y="-2897"/>
                    <a:pt x="1201783" y="6"/>
                  </a:cubicBezTo>
                  <a:cubicBezTo>
                    <a:pt x="1788160" y="2909"/>
                    <a:pt x="3120572" y="1509491"/>
                    <a:pt x="3518263" y="1820097"/>
                  </a:cubicBezTo>
                </a:path>
              </a:pathLst>
            </a:cu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prstClr val="white"/>
                  </a:solidFill>
                </a:rPr>
                <a:t>	</a:t>
              </a:r>
              <a:endParaRPr lang="en-US" sz="1200" dirty="0" smtClean="0">
                <a:solidFill>
                  <a:prstClr val="white"/>
                </a:solidFill>
              </a:endParaRPr>
            </a:p>
            <a:p>
              <a:pPr algn="ctr"/>
              <a:r>
                <a:rPr lang="en-US" sz="1200" b="1" dirty="0">
                  <a:solidFill>
                    <a:prstClr val="white"/>
                  </a:solidFill>
                </a:rPr>
                <a:t> </a:t>
              </a:r>
              <a:r>
                <a:rPr lang="en-US" sz="1200" b="1" dirty="0" smtClean="0">
                  <a:solidFill>
                    <a:prstClr val="white"/>
                  </a:solidFill>
                </a:rPr>
                <a:t>        </a:t>
              </a:r>
              <a:r>
                <a:rPr lang="ru-RU" b="1" dirty="0" smtClean="0">
                  <a:solidFill>
                    <a:prstClr val="white"/>
                  </a:solidFill>
                </a:rPr>
                <a:t>Субстрат</a:t>
              </a:r>
              <a:endParaRPr lang="ru-RU" b="1" dirty="0">
                <a:solidFill>
                  <a:prstClr val="white"/>
                </a:solidFill>
              </a:endParaRPr>
            </a:p>
          </p:txBody>
        </p:sp>
        <p:sp>
          <p:nvSpPr>
            <p:cNvPr id="25" name="Стрелка вправо 24"/>
            <p:cNvSpPr/>
            <p:nvPr/>
          </p:nvSpPr>
          <p:spPr>
            <a:xfrm>
              <a:off x="3904554" y="1567537"/>
              <a:ext cx="734279" cy="1231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6" name="Стрелка вправо 25"/>
            <p:cNvSpPr/>
            <p:nvPr/>
          </p:nvSpPr>
          <p:spPr>
            <a:xfrm rot="10800000">
              <a:off x="8074442" y="3096375"/>
              <a:ext cx="734279" cy="123151"/>
            </a:xfrm>
            <a:prstGeom prst="rightArrow">
              <a:avLst/>
            </a:prstGeom>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grpSp>
      <p:sp>
        <p:nvSpPr>
          <p:cNvPr id="2" name="Прямоугольник 1"/>
          <p:cNvSpPr/>
          <p:nvPr/>
        </p:nvSpPr>
        <p:spPr>
          <a:xfrm>
            <a:off x="-2543625" y="758018"/>
            <a:ext cx="2011932" cy="3970318"/>
          </a:xfrm>
          <a:prstGeom prst="rect">
            <a:avLst/>
          </a:prstGeom>
        </p:spPr>
        <p:txBody>
          <a:bodyPr wrap="square">
            <a:spAutoFit/>
          </a:bodyPr>
          <a:lstStyle/>
          <a:p>
            <a:pPr marL="457200" indent="-457200">
              <a:buFont typeface="Arial" panose="020B0604020202020204" pitchFamily="34" charset="0"/>
              <a:buChar char="•"/>
            </a:pPr>
            <a:r>
              <a:rPr lang="ru-RU" dirty="0" smtClean="0">
                <a:solidFill>
                  <a:prstClr val="black"/>
                </a:solidFill>
              </a:rPr>
              <a:t>Будет ли наблюдаться </a:t>
            </a:r>
            <a:r>
              <a:rPr lang="ru-RU" dirty="0" err="1" smtClean="0">
                <a:solidFill>
                  <a:prstClr val="black"/>
                </a:solidFill>
              </a:rPr>
              <a:t>немонотонность</a:t>
            </a:r>
            <a:r>
              <a:rPr lang="ru-RU" dirty="0" smtClean="0">
                <a:solidFill>
                  <a:prstClr val="black"/>
                </a:solidFill>
              </a:rPr>
              <a:t> влияния параметров миграции на приспособленность популяции?</a:t>
            </a:r>
          </a:p>
          <a:p>
            <a:pPr marL="457200" indent="-457200">
              <a:buFont typeface="Arial" panose="020B0604020202020204" pitchFamily="34" charset="0"/>
              <a:buChar char="•"/>
            </a:pPr>
            <a:r>
              <a:rPr lang="ru-RU" dirty="0" smtClean="0">
                <a:solidFill>
                  <a:prstClr val="black"/>
                </a:solidFill>
              </a:rPr>
              <a:t>Возможны ли разные оптимизационные стратегии?</a:t>
            </a:r>
            <a:endParaRPr lang="ru-RU" dirty="0">
              <a:solidFill>
                <a:prstClr val="black"/>
              </a:solidFill>
            </a:endParaRPr>
          </a:p>
        </p:txBody>
      </p:sp>
      <p:sp>
        <p:nvSpPr>
          <p:cNvPr id="27" name="Заголовок 3"/>
          <p:cNvSpPr txBox="1">
            <a:spLocks/>
          </p:cNvSpPr>
          <p:nvPr/>
        </p:nvSpPr>
        <p:spPr>
          <a:xfrm>
            <a:off x="6521858" y="3707134"/>
            <a:ext cx="5877351" cy="6736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000" b="1" dirty="0" err="1" smtClean="0">
                <a:solidFill>
                  <a:prstClr val="black"/>
                </a:solidFill>
              </a:rPr>
              <a:t>Дизруптивный</a:t>
            </a:r>
            <a:r>
              <a:rPr lang="ru-RU" sz="2000" b="1" dirty="0" smtClean="0">
                <a:solidFill>
                  <a:prstClr val="black"/>
                </a:solidFill>
              </a:rPr>
              <a:t> отбор по гену стоимости миграции</a:t>
            </a:r>
            <a:endParaRPr lang="ru-RU" sz="2000" b="1" dirty="0">
              <a:solidFill>
                <a:prstClr val="black"/>
              </a:solidFill>
            </a:endParaRPr>
          </a:p>
        </p:txBody>
      </p:sp>
      <p:sp>
        <p:nvSpPr>
          <p:cNvPr id="28" name="Объект 4"/>
          <p:cNvSpPr txBox="1">
            <a:spLocks/>
          </p:cNvSpPr>
          <p:nvPr/>
        </p:nvSpPr>
        <p:spPr>
          <a:xfrm>
            <a:off x="785299" y="4440785"/>
            <a:ext cx="4544183" cy="21521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ru-RU" sz="2400" b="1" i="1" dirty="0" smtClean="0">
                <a:solidFill>
                  <a:prstClr val="black"/>
                </a:solidFill>
              </a:rPr>
              <a:t>Промежуточные формы уступают место крайним значениям, соответствующим </a:t>
            </a:r>
            <a:r>
              <a:rPr lang="ru-RU" sz="2400" b="1" i="1" dirty="0" err="1" smtClean="0">
                <a:solidFill>
                  <a:prstClr val="black"/>
                </a:solidFill>
              </a:rPr>
              <a:t>сверхмобильным</a:t>
            </a:r>
            <a:r>
              <a:rPr lang="ru-RU" sz="2400" b="1" i="1" dirty="0" smtClean="0">
                <a:solidFill>
                  <a:prstClr val="black"/>
                </a:solidFill>
              </a:rPr>
              <a:t> мигрантам и сберегающим энергию малоподвижным формам</a:t>
            </a:r>
            <a:endParaRPr lang="ru-RU" sz="2400" b="1" i="1" dirty="0">
              <a:solidFill>
                <a:prstClr val="black"/>
              </a:solidFill>
            </a:endParaRPr>
          </a:p>
        </p:txBody>
      </p:sp>
      <p:sp>
        <p:nvSpPr>
          <p:cNvPr id="23" name="Номер слайда 22"/>
          <p:cNvSpPr>
            <a:spLocks noGrp="1"/>
          </p:cNvSpPr>
          <p:nvPr>
            <p:ph type="sldNum" sz="quarter" idx="12"/>
          </p:nvPr>
        </p:nvSpPr>
        <p:spPr/>
        <p:txBody>
          <a:bodyPr/>
          <a:lstStyle/>
          <a:p>
            <a:fld id="{204DF482-CCB4-420F-8C5C-EB82652F631F}" type="slidenum">
              <a:rPr lang="ru-RU" smtClean="0">
                <a:solidFill>
                  <a:prstClr val="black">
                    <a:tint val="75000"/>
                  </a:prstClr>
                </a:solidFill>
              </a:rPr>
              <a:pPr/>
              <a:t>39</a:t>
            </a:fld>
            <a:endParaRPr lang="ru-RU">
              <a:solidFill>
                <a:prstClr val="black">
                  <a:tint val="75000"/>
                </a:prstClr>
              </a:solidFill>
            </a:endParaRPr>
          </a:p>
        </p:txBody>
      </p:sp>
      <p:pic>
        <p:nvPicPr>
          <p:cNvPr id="29" name="Рисунок 28"/>
          <p:cNvPicPr>
            <a:picLocks noChangeAspect="1"/>
          </p:cNvPicPr>
          <p:nvPr/>
        </p:nvPicPr>
        <p:blipFill>
          <a:blip r:embed="rId3"/>
          <a:stretch>
            <a:fillRect/>
          </a:stretch>
        </p:blipFill>
        <p:spPr>
          <a:xfrm>
            <a:off x="6608626" y="4358639"/>
            <a:ext cx="5583374" cy="2520881"/>
          </a:xfrm>
          <a:prstGeom prst="rect">
            <a:avLst/>
          </a:prstGeom>
        </p:spPr>
      </p:pic>
      <p:pic>
        <p:nvPicPr>
          <p:cNvPr id="43" name="Рисунок 42"/>
          <p:cNvPicPr>
            <a:picLocks noChangeAspect="1"/>
          </p:cNvPicPr>
          <p:nvPr/>
        </p:nvPicPr>
        <p:blipFill>
          <a:blip r:embed="rId4"/>
          <a:stretch>
            <a:fillRect/>
          </a:stretch>
        </p:blipFill>
        <p:spPr>
          <a:xfrm>
            <a:off x="1475502" y="-25409"/>
            <a:ext cx="2786880" cy="2621867"/>
          </a:xfrm>
          <a:prstGeom prst="rect">
            <a:avLst/>
          </a:prstGeom>
        </p:spPr>
      </p:pic>
      <p:sp>
        <p:nvSpPr>
          <p:cNvPr id="44" name="Объект 4"/>
          <p:cNvSpPr txBox="1">
            <a:spLocks/>
          </p:cNvSpPr>
          <p:nvPr/>
        </p:nvSpPr>
        <p:spPr>
          <a:xfrm>
            <a:off x="12321" y="2803139"/>
            <a:ext cx="6090138" cy="1718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400" dirty="0"/>
              <a:t>Органические субстраты распространяются из многих источников, включая выделения </a:t>
            </a:r>
            <a:r>
              <a:rPr lang="ru-RU" sz="1400" dirty="0" err="1"/>
              <a:t>зоо</a:t>
            </a:r>
            <a:r>
              <a:rPr lang="ru-RU" sz="1400" dirty="0"/>
              <a:t>- (слева) и фитопланктона (вверху, справа внизу), лизис фитопланктона (справа вверху) и осаждающихся частиц снега. Последние, в частности, могут оставлять интенсивные </a:t>
            </a:r>
            <a:r>
              <a:rPr lang="ru-RU" sz="1400" dirty="0" err="1"/>
              <a:t>кометоподобные</a:t>
            </a:r>
            <a:r>
              <a:rPr lang="ru-RU" sz="1400" dirty="0"/>
              <a:t> столбы растворённого вещества</a:t>
            </a:r>
            <a:r>
              <a:rPr lang="ru-RU" sz="1400" dirty="0" smtClean="0"/>
              <a:t>. </a:t>
            </a:r>
            <a:r>
              <a:rPr lang="en-US" sz="1400" dirty="0" smtClean="0"/>
              <a:t>[</a:t>
            </a:r>
            <a:r>
              <a:rPr lang="en-US" sz="1400" dirty="0"/>
              <a:t>Stocker, Seymour, </a:t>
            </a:r>
            <a:r>
              <a:rPr lang="en-US" sz="1400" dirty="0" smtClean="0"/>
              <a:t>Gorick 201</a:t>
            </a:r>
            <a:r>
              <a:rPr lang="ru-RU" sz="1400" dirty="0" smtClean="0"/>
              <a:t>0</a:t>
            </a:r>
            <a:r>
              <a:rPr lang="en-US" sz="1400" dirty="0" smtClean="0"/>
              <a:t>]</a:t>
            </a:r>
            <a:endParaRPr lang="ru-RU" sz="1400" dirty="0"/>
          </a:p>
          <a:p>
            <a:r>
              <a:rPr lang="ru-RU" sz="1400" dirty="0" smtClean="0"/>
              <a:t>Всё это является источником питательных веществ для морских бактерий</a:t>
            </a:r>
            <a:endParaRPr lang="ru-RU" sz="1400" dirty="0"/>
          </a:p>
        </p:txBody>
      </p:sp>
      <p:sp>
        <p:nvSpPr>
          <p:cNvPr id="33" name="Прямоугольник 32"/>
          <p:cNvSpPr/>
          <p:nvPr/>
        </p:nvSpPr>
        <p:spPr>
          <a:xfrm>
            <a:off x="-3241589" y="5018914"/>
            <a:ext cx="3121024" cy="1200329"/>
          </a:xfrm>
          <a:prstGeom prst="rect">
            <a:avLst/>
          </a:prstGeom>
        </p:spPr>
        <p:txBody>
          <a:bodyPr wrap="square">
            <a:spAutoFit/>
          </a:bodyPr>
          <a:lstStyle/>
          <a:p>
            <a:r>
              <a:rPr lang="ru-RU" sz="2400" dirty="0" smtClean="0">
                <a:solidFill>
                  <a:srgbClr val="FF0000"/>
                </a:solidFill>
              </a:rPr>
              <a:t>ИЗМЕНИТЬ ЗАГОЛОВОК ДИАГРАММЫ</a:t>
            </a:r>
            <a:endParaRPr lang="ru-RU" sz="2400" dirty="0">
              <a:solidFill>
                <a:srgbClr val="FF0000"/>
              </a:solidFill>
            </a:endParaRPr>
          </a:p>
        </p:txBody>
      </p:sp>
    </p:spTree>
    <p:extLst>
      <p:ext uri="{BB962C8B-B14F-4D97-AF65-F5344CB8AC3E}">
        <p14:creationId xmlns:p14="http://schemas.microsoft.com/office/powerpoint/2010/main" val="138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76971"/>
            <a:ext cx="5958016" cy="1325563"/>
          </a:xfrm>
        </p:spPr>
        <p:txBody>
          <a:bodyPr>
            <a:normAutofit fontScale="90000"/>
          </a:bodyPr>
          <a:lstStyle/>
          <a:p>
            <a:r>
              <a:rPr lang="ru-RU" dirty="0" smtClean="0"/>
              <a:t>Горизонтальный перенос и потеря генов в популяциях прокариот</a:t>
            </a:r>
            <a:endParaRPr lang="ru-RU" dirty="0"/>
          </a:p>
        </p:txBody>
      </p:sp>
      <p:sp>
        <p:nvSpPr>
          <p:cNvPr id="3" name="Объект 2"/>
          <p:cNvSpPr>
            <a:spLocks noGrp="1"/>
          </p:cNvSpPr>
          <p:nvPr>
            <p:ph idx="1"/>
          </p:nvPr>
        </p:nvSpPr>
        <p:spPr>
          <a:xfrm>
            <a:off x="838200" y="1679505"/>
            <a:ext cx="3914553" cy="5041970"/>
          </a:xfrm>
        </p:spPr>
        <p:txBody>
          <a:bodyPr>
            <a:normAutofit lnSpcReduction="10000"/>
          </a:bodyPr>
          <a:lstStyle/>
          <a:p>
            <a:r>
              <a:rPr lang="ru-RU" dirty="0" smtClean="0"/>
              <a:t>В сообществах прокариот происходят активные процессы обмена генетическим материалом</a:t>
            </a:r>
          </a:p>
          <a:p>
            <a:r>
              <a:rPr lang="ru-RU" dirty="0" smtClean="0"/>
              <a:t>На геномном уровне показано, что бактерии в сообществе обмениваются метаболическими подсистемами (</a:t>
            </a:r>
            <a:r>
              <a:rPr lang="en-US" dirty="0" smtClean="0"/>
              <a:t>Metabolic toolbox</a:t>
            </a:r>
            <a:r>
              <a:rPr lang="ru-RU" dirty="0" smtClean="0"/>
              <a:t>)</a:t>
            </a:r>
            <a:r>
              <a:rPr lang="en-US" dirty="0" smtClean="0"/>
              <a:t> [</a:t>
            </a:r>
            <a:r>
              <a:rPr lang="en-US" dirty="0" err="1" smtClean="0"/>
              <a:t>Maslov</a:t>
            </a:r>
            <a:r>
              <a:rPr lang="en-US" dirty="0" smtClean="0"/>
              <a:t> et al., 2009]</a:t>
            </a:r>
            <a:endParaRPr lang="ru-RU" dirty="0"/>
          </a:p>
        </p:txBody>
      </p:sp>
      <p:pic>
        <p:nvPicPr>
          <p:cNvPr id="4" name="Рисунок 3"/>
          <p:cNvPicPr>
            <a:picLocks noChangeAspect="1"/>
          </p:cNvPicPr>
          <p:nvPr/>
        </p:nvPicPr>
        <p:blipFill>
          <a:blip r:embed="rId3"/>
          <a:stretch>
            <a:fillRect/>
          </a:stretch>
        </p:blipFill>
        <p:spPr>
          <a:xfrm>
            <a:off x="6667500" y="0"/>
            <a:ext cx="5524500" cy="2914650"/>
          </a:xfrm>
          <a:prstGeom prst="rect">
            <a:avLst/>
          </a:prstGeom>
        </p:spPr>
      </p:pic>
      <p:pic>
        <p:nvPicPr>
          <p:cNvPr id="8" name="Рисунок 7"/>
          <p:cNvPicPr>
            <a:picLocks noChangeAspect="1"/>
          </p:cNvPicPr>
          <p:nvPr/>
        </p:nvPicPr>
        <p:blipFill>
          <a:blip r:embed="rId4"/>
          <a:stretch>
            <a:fillRect/>
          </a:stretch>
        </p:blipFill>
        <p:spPr>
          <a:xfrm>
            <a:off x="4752753" y="2864815"/>
            <a:ext cx="7439247" cy="3993185"/>
          </a:xfrm>
          <a:prstGeom prst="rect">
            <a:avLst/>
          </a:prstGeom>
        </p:spPr>
      </p:pic>
      <p:sp>
        <p:nvSpPr>
          <p:cNvPr id="6" name="Номер слайда 5"/>
          <p:cNvSpPr>
            <a:spLocks noGrp="1"/>
          </p:cNvSpPr>
          <p:nvPr>
            <p:ph type="sldNum" sz="quarter" idx="12"/>
          </p:nvPr>
        </p:nvSpPr>
        <p:spPr>
          <a:xfrm>
            <a:off x="8667306" y="6492875"/>
            <a:ext cx="2743200" cy="365125"/>
          </a:xfrm>
        </p:spPr>
        <p:txBody>
          <a:bodyPr/>
          <a:lstStyle/>
          <a:p>
            <a:fld id="{95130943-35C6-43B0-A15C-71C50BA984F4}" type="slidenum">
              <a:rPr lang="ru-RU" smtClean="0"/>
              <a:t>4</a:t>
            </a:fld>
            <a:endParaRPr lang="ru-RU" dirty="0"/>
          </a:p>
        </p:txBody>
      </p:sp>
      <p:sp>
        <p:nvSpPr>
          <p:cNvPr id="10" name="Прямоугольник 9"/>
          <p:cNvSpPr/>
          <p:nvPr/>
        </p:nvSpPr>
        <p:spPr>
          <a:xfrm>
            <a:off x="12192000" y="3962995"/>
            <a:ext cx="3170865" cy="923330"/>
          </a:xfrm>
          <a:prstGeom prst="rect">
            <a:avLst/>
          </a:prstGeom>
        </p:spPr>
        <p:txBody>
          <a:bodyPr wrap="square">
            <a:spAutoFit/>
          </a:bodyPr>
          <a:lstStyle/>
          <a:p>
            <a:r>
              <a:rPr lang="ru-RU" dirty="0" smtClean="0"/>
              <a:t>MGE</a:t>
            </a:r>
            <a:r>
              <a:rPr lang="ru-RU" dirty="0"/>
              <a:t>, </a:t>
            </a:r>
            <a:r>
              <a:rPr lang="ru-RU" dirty="0" err="1"/>
              <a:t>mobile</a:t>
            </a:r>
            <a:r>
              <a:rPr lang="ru-RU" dirty="0"/>
              <a:t> </a:t>
            </a:r>
            <a:r>
              <a:rPr lang="ru-RU" dirty="0" err="1"/>
              <a:t>genetic</a:t>
            </a:r>
            <a:r>
              <a:rPr lang="ru-RU" dirty="0"/>
              <a:t> </a:t>
            </a:r>
            <a:r>
              <a:rPr lang="ru-RU" dirty="0" err="1"/>
              <a:t>elements</a:t>
            </a:r>
            <a:r>
              <a:rPr lang="ru-RU" dirty="0"/>
              <a:t>; OMP, </a:t>
            </a:r>
            <a:r>
              <a:rPr lang="ru-RU" dirty="0" err="1"/>
              <a:t>outer</a:t>
            </a:r>
            <a:r>
              <a:rPr lang="ru-RU" dirty="0"/>
              <a:t> </a:t>
            </a:r>
            <a:r>
              <a:rPr lang="ru-RU" dirty="0" err="1"/>
              <a:t>membrane</a:t>
            </a:r>
            <a:r>
              <a:rPr lang="ru-RU" dirty="0"/>
              <a:t> </a:t>
            </a:r>
            <a:r>
              <a:rPr lang="ru-RU" dirty="0" err="1"/>
              <a:t>protein</a:t>
            </a:r>
            <a:r>
              <a:rPr lang="ru-RU" dirty="0"/>
              <a:t>; LPS, </a:t>
            </a:r>
            <a:r>
              <a:rPr lang="ru-RU" dirty="0" err="1"/>
              <a:t>lipopolysaccharide</a:t>
            </a:r>
            <a:r>
              <a:rPr lang="ru-RU" dirty="0"/>
              <a:t>.</a:t>
            </a:r>
          </a:p>
        </p:txBody>
      </p:sp>
      <p:sp>
        <p:nvSpPr>
          <p:cNvPr id="11" name="Прямоугольник 10"/>
          <p:cNvSpPr/>
          <p:nvPr/>
        </p:nvSpPr>
        <p:spPr>
          <a:xfrm>
            <a:off x="8266670" y="4705713"/>
            <a:ext cx="3985406" cy="1200329"/>
          </a:xfrm>
          <a:prstGeom prst="rect">
            <a:avLst/>
          </a:prstGeom>
        </p:spPr>
        <p:txBody>
          <a:bodyPr wrap="square">
            <a:spAutoFit/>
          </a:bodyPr>
          <a:lstStyle/>
          <a:p>
            <a:r>
              <a:rPr lang="ru-RU" dirty="0" smtClean="0"/>
              <a:t>Функции</a:t>
            </a:r>
            <a:r>
              <a:rPr lang="ru-RU" dirty="0"/>
              <a:t> </a:t>
            </a:r>
            <a:r>
              <a:rPr lang="ru-RU" dirty="0" smtClean="0"/>
              <a:t>вспомогательных генов из 228 геномов </a:t>
            </a:r>
            <a:r>
              <a:rPr lang="ru-RU" i="1" dirty="0" smtClean="0"/>
              <a:t>E</a:t>
            </a:r>
            <a:r>
              <a:rPr lang="ru-RU" i="1" dirty="0"/>
              <a:t>. </a:t>
            </a:r>
            <a:r>
              <a:rPr lang="ru-RU" i="1" dirty="0" err="1"/>
              <a:t>coli</a:t>
            </a:r>
            <a:r>
              <a:rPr lang="ru-RU" i="1" dirty="0"/>
              <a:t> </a:t>
            </a:r>
            <a:r>
              <a:rPr lang="ru-RU" dirty="0" smtClean="0"/>
              <a:t>ST131</a:t>
            </a:r>
          </a:p>
          <a:p>
            <a:r>
              <a:rPr lang="ru-RU" dirty="0"/>
              <a:t>[</a:t>
            </a:r>
            <a:r>
              <a:rPr lang="ru-RU" dirty="0" err="1"/>
              <a:t>McInerney</a:t>
            </a:r>
            <a:r>
              <a:rPr lang="ru-RU" dirty="0"/>
              <a:t> </a:t>
            </a:r>
            <a:r>
              <a:rPr lang="ru-RU" dirty="0" err="1"/>
              <a:t>et</a:t>
            </a:r>
            <a:r>
              <a:rPr lang="ru-RU" dirty="0"/>
              <a:t> </a:t>
            </a:r>
            <a:r>
              <a:rPr lang="ru-RU" dirty="0" err="1"/>
              <a:t>al</a:t>
            </a:r>
            <a:r>
              <a:rPr lang="ru-RU" dirty="0" smtClean="0"/>
              <a:t>.,</a:t>
            </a:r>
            <a:endParaRPr lang="en-US" dirty="0" smtClean="0"/>
          </a:p>
          <a:p>
            <a:r>
              <a:rPr lang="ru-RU" dirty="0" err="1" smtClean="0"/>
              <a:t>Nature</a:t>
            </a:r>
            <a:r>
              <a:rPr lang="ru-RU" dirty="0" smtClean="0"/>
              <a:t> </a:t>
            </a:r>
            <a:r>
              <a:rPr lang="ru-RU" dirty="0" err="1" smtClean="0"/>
              <a:t>Microbiology</a:t>
            </a:r>
            <a:r>
              <a:rPr lang="ru-RU" dirty="0" smtClean="0"/>
              <a:t>, 2017]</a:t>
            </a:r>
            <a:endParaRPr lang="ru-RU" dirty="0"/>
          </a:p>
        </p:txBody>
      </p:sp>
      <p:sp>
        <p:nvSpPr>
          <p:cNvPr id="12" name="Прямоугольник 11"/>
          <p:cNvSpPr/>
          <p:nvPr/>
        </p:nvSpPr>
        <p:spPr>
          <a:xfrm>
            <a:off x="5529263" y="3098006"/>
            <a:ext cx="607880" cy="1809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218951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1460091" y="2114550"/>
            <a:ext cx="8592720" cy="3371851"/>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p:txBody>
          <a:bodyPr/>
          <a:lstStyle/>
          <a:p>
            <a:r>
              <a:rPr lang="ru-RU" dirty="0" smtClean="0"/>
              <a:t>ВЫВОД</a:t>
            </a:r>
            <a:endParaRPr lang="ru-RU" dirty="0"/>
          </a:p>
        </p:txBody>
      </p:sp>
      <p:sp>
        <p:nvSpPr>
          <p:cNvPr id="3" name="Объект 2"/>
          <p:cNvSpPr>
            <a:spLocks noGrp="1"/>
          </p:cNvSpPr>
          <p:nvPr>
            <p:ph idx="1"/>
          </p:nvPr>
        </p:nvSpPr>
        <p:spPr>
          <a:xfrm>
            <a:off x="1460091" y="2194561"/>
            <a:ext cx="8592720" cy="3307381"/>
          </a:xfrm>
        </p:spPr>
        <p:txBody>
          <a:bodyPr>
            <a:normAutofit fontScale="85000" lnSpcReduction="10000"/>
          </a:bodyPr>
          <a:lstStyle/>
          <a:p>
            <a:r>
              <a:rPr lang="ru-RU" sz="3200" dirty="0" smtClean="0"/>
              <a:t>Выявлены </a:t>
            </a:r>
            <a:r>
              <a:rPr lang="ru-RU" sz="3200" dirty="0"/>
              <a:t>различные оптимизационные стратегии – направленные на эффективную миграцию вслед за источником питательных веществ и направленные на малоподвижность и оптимизированный метаболизм</a:t>
            </a:r>
            <a:r>
              <a:rPr lang="ru-RU" sz="3200" dirty="0" smtClean="0"/>
              <a:t>.</a:t>
            </a:r>
          </a:p>
          <a:p>
            <a:r>
              <a:rPr lang="ru-RU" sz="3200" dirty="0" smtClean="0"/>
              <a:t>Показано</a:t>
            </a:r>
            <a:r>
              <a:rPr lang="ru-RU" sz="3200" dirty="0"/>
              <a:t>, что в </a:t>
            </a:r>
            <a:r>
              <a:rPr lang="ru-RU" sz="3200" dirty="0" smtClean="0"/>
              <a:t>условиях изменчивой по субстрату </a:t>
            </a:r>
            <a:r>
              <a:rPr lang="ru-RU" sz="3200" dirty="0"/>
              <a:t>среды обитания и однородного начального распределения клеток действует </a:t>
            </a:r>
            <a:r>
              <a:rPr lang="ru-RU" sz="3200" dirty="0" err="1"/>
              <a:t>дизруптивный</a:t>
            </a:r>
            <a:r>
              <a:rPr lang="ru-RU" sz="3200" dirty="0"/>
              <a:t> отбор по признаку энергетической стоимости </a:t>
            </a:r>
            <a:r>
              <a:rPr lang="ru-RU" sz="3200" dirty="0" smtClean="0"/>
              <a:t>миграции.</a:t>
            </a:r>
            <a:endParaRPr lang="ru-RU" sz="3200" dirty="0"/>
          </a:p>
        </p:txBody>
      </p:sp>
      <p:sp>
        <p:nvSpPr>
          <p:cNvPr id="4" name="Номер слайда 3"/>
          <p:cNvSpPr>
            <a:spLocks noGrp="1"/>
          </p:cNvSpPr>
          <p:nvPr>
            <p:ph type="sldNum" sz="quarter" idx="12"/>
          </p:nvPr>
        </p:nvSpPr>
        <p:spPr/>
        <p:txBody>
          <a:bodyPr/>
          <a:lstStyle/>
          <a:p>
            <a:fld id="{204DF482-CCB4-420F-8C5C-EB82652F631F}" type="slidenum">
              <a:rPr lang="ru-RU" smtClean="0">
                <a:solidFill>
                  <a:prstClr val="black">
                    <a:tint val="75000"/>
                  </a:prstClr>
                </a:solidFill>
              </a:rPr>
              <a:pPr/>
              <a:t>40</a:t>
            </a:fld>
            <a:endParaRPr lang="ru-RU">
              <a:solidFill>
                <a:prstClr val="black">
                  <a:tint val="75000"/>
                </a:prstClr>
              </a:solidFill>
            </a:endParaRPr>
          </a:p>
        </p:txBody>
      </p:sp>
    </p:spTree>
    <p:extLst>
      <p:ext uri="{BB962C8B-B14F-4D97-AF65-F5344CB8AC3E}">
        <p14:creationId xmlns:p14="http://schemas.microsoft.com/office/powerpoint/2010/main" val="28321906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680" y="166496"/>
            <a:ext cx="8610600" cy="1293028"/>
          </a:xfrm>
        </p:spPr>
        <p:txBody>
          <a:bodyPr/>
          <a:lstStyle/>
          <a:p>
            <a:r>
              <a:rPr lang="ru-RU" dirty="0" smtClean="0"/>
              <a:t>Выводы</a:t>
            </a:r>
            <a:endParaRPr lang="ru-RU" dirty="0"/>
          </a:p>
        </p:txBody>
      </p:sp>
      <p:sp>
        <p:nvSpPr>
          <p:cNvPr id="3" name="Объект 2"/>
          <p:cNvSpPr>
            <a:spLocks noGrp="1"/>
          </p:cNvSpPr>
          <p:nvPr>
            <p:ph idx="1"/>
          </p:nvPr>
        </p:nvSpPr>
        <p:spPr>
          <a:xfrm>
            <a:off x="487680" y="1459524"/>
            <a:ext cx="10942320" cy="5111006"/>
          </a:xfrm>
        </p:spPr>
        <p:txBody>
          <a:bodyPr>
            <a:noAutofit/>
          </a:bodyPr>
          <a:lstStyle/>
          <a:p>
            <a:pPr marL="457200" indent="-457200">
              <a:buFont typeface="+mj-lt"/>
              <a:buAutoNum type="arabicPeriod"/>
            </a:pPr>
            <a:r>
              <a:rPr lang="ru-RU" sz="2000" dirty="0" smtClean="0"/>
              <a:t>Разработано </a:t>
            </a:r>
            <a:r>
              <a:rPr lang="ru-RU" sz="2000" dirty="0"/>
              <a:t>расширение методики «ГЭК» для решения задач моделирования генетической изменчивости в пространственно-распределённых микробных сообществах и реализовано в виде программного комплекса «ГЭК 3D», созданы средства для анализа модельных данных системы «ГЭК 3D».</a:t>
            </a:r>
          </a:p>
          <a:p>
            <a:pPr marL="457200" indent="-457200">
              <a:buFont typeface="+mj-lt"/>
              <a:buAutoNum type="arabicPeriod"/>
            </a:pPr>
            <a:r>
              <a:rPr lang="ru-RU" sz="2000" dirty="0" smtClean="0"/>
              <a:t>В </a:t>
            </a:r>
            <a:r>
              <a:rPr lang="ru-RU" sz="2000" dirty="0"/>
              <a:t>модели </a:t>
            </a:r>
            <a:r>
              <a:rPr lang="ru-RU" sz="2000" dirty="0" smtClean="0"/>
              <a:t>микробного сообщества </a:t>
            </a:r>
            <a:r>
              <a:rPr lang="ru-RU" sz="2000" dirty="0"/>
              <a:t>по типу «Отравитель-жертва» показано, что в средах, характеризуемых выраженным градиентом неспецифического субстрата и сквозным протоком, скорость эволюции «отравителя» и «жертвы» различается в разных частях пространства в соответствии с интенсивностью отбора, действующего на популяции. </a:t>
            </a:r>
            <a:r>
              <a:rPr lang="ru-RU" sz="2000" dirty="0" smtClean="0"/>
              <a:t>Впервые показано</a:t>
            </a:r>
            <a:r>
              <a:rPr lang="ru-RU" sz="2000" dirty="0"/>
              <a:t>, что, несмотря на вызываемую хемотаксисом в неоднородной среде нерегулярность локальной популяционной динамики, тренд изменения частот аллелей остаётся устойчивым.</a:t>
            </a:r>
          </a:p>
          <a:p>
            <a:pPr marL="457200" indent="-457200">
              <a:buFont typeface="+mj-lt"/>
              <a:buAutoNum type="arabicPeriod"/>
            </a:pPr>
            <a:r>
              <a:rPr lang="ru-RU" sz="2000" dirty="0" smtClean="0"/>
              <a:t>Показано</a:t>
            </a:r>
            <a:r>
              <a:rPr lang="ru-RU" sz="2000" dirty="0"/>
              <a:t>, что в </a:t>
            </a:r>
            <a:r>
              <a:rPr lang="ru-RU" sz="2000" dirty="0" smtClean="0"/>
              <a:t>модели </a:t>
            </a:r>
            <a:r>
              <a:rPr lang="ru-RU" sz="2000" dirty="0"/>
              <a:t>симбиотических сообществ с компенсаторным типом питания горизонтальный перенос генов лишь </a:t>
            </a:r>
            <a:r>
              <a:rPr lang="ru-RU" sz="2000" dirty="0" smtClean="0"/>
              <a:t>в </a:t>
            </a:r>
            <a:r>
              <a:rPr lang="ru-RU" sz="2000" dirty="0"/>
              <a:t>ресурсно-богатых ячейках оказывает влияние на </a:t>
            </a:r>
            <a:r>
              <a:rPr lang="ru-RU" sz="2000" dirty="0" smtClean="0"/>
              <a:t>сценарий развития сообщества. </a:t>
            </a:r>
            <a:r>
              <a:rPr lang="ru-RU" sz="2000" dirty="0"/>
              <a:t>В </a:t>
            </a:r>
            <a:r>
              <a:rPr lang="ru-RU" sz="2000" dirty="0" err="1"/>
              <a:t>некомпенсаторных</a:t>
            </a:r>
            <a:r>
              <a:rPr lang="ru-RU" sz="2000" dirty="0"/>
              <a:t> системах сочетание хемотаксиса и горизонтального переноса может приводить к дестабилизации системы и перестройке её экологической структуры</a:t>
            </a:r>
            <a:r>
              <a:rPr lang="ru-RU" sz="2000" dirty="0" smtClean="0"/>
              <a:t>.</a:t>
            </a:r>
            <a:endParaRPr lang="ru-RU" sz="2000" dirty="0"/>
          </a:p>
        </p:txBody>
      </p:sp>
      <p:sp>
        <p:nvSpPr>
          <p:cNvPr id="4" name="Номер слайда 3"/>
          <p:cNvSpPr>
            <a:spLocks noGrp="1"/>
          </p:cNvSpPr>
          <p:nvPr>
            <p:ph type="sldNum" sz="quarter" idx="12"/>
          </p:nvPr>
        </p:nvSpPr>
        <p:spPr/>
        <p:txBody>
          <a:bodyPr/>
          <a:lstStyle/>
          <a:p>
            <a:fld id="{95130943-35C6-43B0-A15C-71C50BA984F4}" type="slidenum">
              <a:rPr lang="ru-RU" smtClean="0"/>
              <a:t>41</a:t>
            </a:fld>
            <a:endParaRPr lang="ru-RU"/>
          </a:p>
        </p:txBody>
      </p:sp>
    </p:spTree>
    <p:extLst>
      <p:ext uri="{BB962C8B-B14F-4D97-AF65-F5344CB8AC3E}">
        <p14:creationId xmlns:p14="http://schemas.microsoft.com/office/powerpoint/2010/main" val="30963320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9966" y="131326"/>
            <a:ext cx="8610600" cy="1293028"/>
          </a:xfrm>
        </p:spPr>
        <p:txBody>
          <a:bodyPr/>
          <a:lstStyle/>
          <a:p>
            <a:r>
              <a:rPr lang="ru-RU" dirty="0"/>
              <a:t>Выводы</a:t>
            </a:r>
          </a:p>
        </p:txBody>
      </p:sp>
      <p:sp>
        <p:nvSpPr>
          <p:cNvPr id="3" name="Объект 2"/>
          <p:cNvSpPr>
            <a:spLocks noGrp="1"/>
          </p:cNvSpPr>
          <p:nvPr>
            <p:ph idx="1"/>
          </p:nvPr>
        </p:nvSpPr>
        <p:spPr>
          <a:xfrm>
            <a:off x="549966" y="1424354"/>
            <a:ext cx="10939669" cy="4931996"/>
          </a:xfrm>
        </p:spPr>
        <p:txBody>
          <a:bodyPr>
            <a:noAutofit/>
          </a:bodyPr>
          <a:lstStyle/>
          <a:p>
            <a:pPr marL="457200" indent="-457200">
              <a:buFont typeface="+mj-lt"/>
              <a:buAutoNum type="arabicPeriod" startAt="4"/>
            </a:pPr>
            <a:r>
              <a:rPr lang="ru-RU" sz="2400" dirty="0" smtClean="0"/>
              <a:t>Впервые </a:t>
            </a:r>
            <a:r>
              <a:rPr lang="ru-RU" sz="2400" dirty="0"/>
              <a:t>показано, что при наличии в одномерной среде градиентов субстратов и при условии неподвижности клеток возможные типы усложнения </a:t>
            </a:r>
            <a:r>
              <a:rPr lang="ru-RU" sz="2400" dirty="0" smtClean="0"/>
              <a:t>или </a:t>
            </a:r>
            <a:r>
              <a:rPr lang="ru-RU" sz="2400" dirty="0"/>
              <a:t>упрощения метаболизма распределяются в пространстве по ячейкам системы. Выявлено соответствие между этим распределением с пространственным распределением </a:t>
            </a:r>
            <a:r>
              <a:rPr lang="ru-RU" sz="2400" dirty="0" smtClean="0"/>
              <a:t>экологических </a:t>
            </a:r>
            <a:r>
              <a:rPr lang="ru-RU" sz="2400" dirty="0"/>
              <a:t>функциональных групп.</a:t>
            </a:r>
          </a:p>
          <a:p>
            <a:pPr marL="457200" indent="-457200">
              <a:buFont typeface="+mj-lt"/>
              <a:buAutoNum type="arabicPeriod" startAt="4"/>
            </a:pPr>
            <a:r>
              <a:rPr lang="ru-RU" sz="2400" dirty="0" smtClean="0"/>
              <a:t>Показано</a:t>
            </a:r>
            <a:r>
              <a:rPr lang="ru-RU" sz="2400" dirty="0"/>
              <a:t>, что процессы горизонтального переноса и потери генов в сообществах подвижных прокариот </a:t>
            </a:r>
            <a:r>
              <a:rPr lang="ru-RU" sz="2400" dirty="0" smtClean="0"/>
              <a:t>могут </a:t>
            </a:r>
            <a:r>
              <a:rPr lang="ru-RU" sz="2400" dirty="0"/>
              <a:t>приводить к стабильному </a:t>
            </a:r>
            <a:r>
              <a:rPr lang="ru-RU" sz="2400" dirty="0" smtClean="0"/>
              <a:t>распределению </a:t>
            </a:r>
            <a:r>
              <a:rPr lang="ru-RU" sz="2400" dirty="0"/>
              <a:t>биомасс </a:t>
            </a:r>
            <a:r>
              <a:rPr lang="ru-RU" sz="2400" dirty="0" err="1"/>
              <a:t>экогрупп</a:t>
            </a:r>
            <a:r>
              <a:rPr lang="ru-RU" sz="2400" dirty="0"/>
              <a:t>, отличному от того, которое наблюдается в ходе естественного отбора в сообществе с полным набором комбинаций метаболических систем. Показано, что в этот режим попадают не только формирующиеся </a:t>
            </a:r>
            <a:r>
              <a:rPr lang="ru-RU" sz="2400" dirty="0" smtClean="0"/>
              <a:t>сообщества на </a:t>
            </a:r>
            <a:r>
              <a:rPr lang="ru-RU" sz="2400" dirty="0"/>
              <a:t>ранних стадиях, но и относительно сформированные </a:t>
            </a:r>
            <a:r>
              <a:rPr lang="ru-RU" sz="2400" dirty="0" smtClean="0"/>
              <a:t>экосистемы.</a:t>
            </a:r>
            <a:endParaRPr lang="ru-RU" sz="2400" dirty="0"/>
          </a:p>
        </p:txBody>
      </p:sp>
      <p:sp>
        <p:nvSpPr>
          <p:cNvPr id="4" name="Номер слайда 3"/>
          <p:cNvSpPr>
            <a:spLocks noGrp="1"/>
          </p:cNvSpPr>
          <p:nvPr>
            <p:ph type="sldNum" sz="quarter" idx="12"/>
          </p:nvPr>
        </p:nvSpPr>
        <p:spPr/>
        <p:txBody>
          <a:bodyPr/>
          <a:lstStyle/>
          <a:p>
            <a:fld id="{95130943-35C6-43B0-A15C-71C50BA984F4}" type="slidenum">
              <a:rPr lang="ru-RU" smtClean="0"/>
              <a:t>42</a:t>
            </a:fld>
            <a:endParaRPr lang="ru-RU"/>
          </a:p>
        </p:txBody>
      </p:sp>
    </p:spTree>
    <p:extLst>
      <p:ext uri="{BB962C8B-B14F-4D97-AF65-F5344CB8AC3E}">
        <p14:creationId xmlns:p14="http://schemas.microsoft.com/office/powerpoint/2010/main" val="21945983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0695" y="0"/>
            <a:ext cx="8610600" cy="1293028"/>
          </a:xfrm>
        </p:spPr>
        <p:txBody>
          <a:bodyPr/>
          <a:lstStyle/>
          <a:p>
            <a:r>
              <a:rPr lang="ru-RU" dirty="0"/>
              <a:t>Выводы</a:t>
            </a:r>
          </a:p>
        </p:txBody>
      </p:sp>
      <p:sp>
        <p:nvSpPr>
          <p:cNvPr id="3" name="Объект 2"/>
          <p:cNvSpPr>
            <a:spLocks noGrp="1"/>
          </p:cNvSpPr>
          <p:nvPr>
            <p:ph idx="1"/>
          </p:nvPr>
        </p:nvSpPr>
        <p:spPr>
          <a:xfrm>
            <a:off x="430695" y="1293028"/>
            <a:ext cx="11312769" cy="4984087"/>
          </a:xfrm>
        </p:spPr>
        <p:txBody>
          <a:bodyPr>
            <a:noAutofit/>
          </a:bodyPr>
          <a:lstStyle/>
          <a:p>
            <a:pPr marL="457200" indent="-457200">
              <a:buFont typeface="+mj-lt"/>
              <a:buAutoNum type="arabicPeriod" startAt="6"/>
            </a:pPr>
            <a:r>
              <a:rPr lang="ru-RU" sz="2400" dirty="0"/>
              <a:t>Показано, что способность к хемотаксису у клеток популяций в эволюционирующем сообществе может приводить к снижению как числа видов в системе, так и суммарной биомассы сообщества, что обусловлено цепным снижением числа доступных лицензий в процессе упрощения экологической структуры сообщества</a:t>
            </a:r>
            <a:r>
              <a:rPr lang="ru-RU" sz="2400" dirty="0" smtClean="0"/>
              <a:t>.</a:t>
            </a:r>
          </a:p>
          <a:p>
            <a:pPr marL="457200" indent="-457200">
              <a:buFont typeface="+mj-lt"/>
              <a:buAutoNum type="arabicPeriod" startAt="6"/>
            </a:pPr>
            <a:r>
              <a:rPr lang="ru-RU" sz="2400" dirty="0" smtClean="0"/>
              <a:t>Показано</a:t>
            </a:r>
            <a:r>
              <a:rPr lang="ru-RU" sz="2400" dirty="0"/>
              <a:t>, что умеренный бактериофаг играет стабилизирующую и сдерживающую роль, замедляя видообразование, </a:t>
            </a:r>
            <a:r>
              <a:rPr lang="ru-RU" sz="2400" dirty="0" smtClean="0"/>
              <a:t>обусловленное </a:t>
            </a:r>
            <a:r>
              <a:rPr lang="ru-RU" sz="2400" dirty="0"/>
              <a:t>перестройкой геномов, что особенно ярко проявляется при инвазии в ячейки с высоким видовым разнообразием в уже сформированных сообществах. </a:t>
            </a:r>
          </a:p>
          <a:p>
            <a:pPr marL="457200" indent="-457200">
              <a:buFont typeface="+mj-lt"/>
              <a:buAutoNum type="arabicPeriod" startAt="6"/>
            </a:pPr>
            <a:r>
              <a:rPr lang="ru-RU" sz="2400" dirty="0" smtClean="0"/>
              <a:t>В </a:t>
            </a:r>
            <a:r>
              <a:rPr lang="ru-RU" sz="2400" dirty="0"/>
              <a:t>модели миграционных стратегий подвижных </a:t>
            </a:r>
            <a:r>
              <a:rPr lang="ru-RU" sz="2400" dirty="0" smtClean="0"/>
              <a:t>микроорганизмов </a:t>
            </a:r>
            <a:r>
              <a:rPr lang="ru-RU" sz="2400" dirty="0"/>
              <a:t>показано, что в </a:t>
            </a:r>
            <a:r>
              <a:rPr lang="ru-RU" sz="2400" dirty="0" smtClean="0"/>
              <a:t>условиях изменчивой по субстрату </a:t>
            </a:r>
            <a:r>
              <a:rPr lang="ru-RU" sz="2400" dirty="0"/>
              <a:t>среды обитания и однородного начального распределения клеток действует </a:t>
            </a:r>
            <a:r>
              <a:rPr lang="ru-RU" sz="2400" dirty="0" err="1"/>
              <a:t>дизруптивный</a:t>
            </a:r>
            <a:r>
              <a:rPr lang="ru-RU" sz="2400" dirty="0"/>
              <a:t> отбор по признаку энергетической стоимости миграции.</a:t>
            </a:r>
          </a:p>
          <a:p>
            <a:pPr marL="457200" indent="-457200">
              <a:buFont typeface="+mj-lt"/>
              <a:buAutoNum type="arabicPeriod" startAt="6"/>
            </a:pPr>
            <a:endParaRPr lang="ru-RU" sz="2400" dirty="0"/>
          </a:p>
        </p:txBody>
      </p:sp>
      <p:sp>
        <p:nvSpPr>
          <p:cNvPr id="4" name="Номер слайда 3"/>
          <p:cNvSpPr>
            <a:spLocks noGrp="1"/>
          </p:cNvSpPr>
          <p:nvPr>
            <p:ph type="sldNum" sz="quarter" idx="12"/>
          </p:nvPr>
        </p:nvSpPr>
        <p:spPr/>
        <p:txBody>
          <a:bodyPr/>
          <a:lstStyle/>
          <a:p>
            <a:fld id="{95130943-35C6-43B0-A15C-71C50BA984F4}" type="slidenum">
              <a:rPr lang="ru-RU" smtClean="0"/>
              <a:t>43</a:t>
            </a:fld>
            <a:endParaRPr lang="ru-RU"/>
          </a:p>
        </p:txBody>
      </p:sp>
    </p:spTree>
    <p:extLst>
      <p:ext uri="{BB962C8B-B14F-4D97-AF65-F5344CB8AC3E}">
        <p14:creationId xmlns:p14="http://schemas.microsoft.com/office/powerpoint/2010/main" val="31043973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Положения, выносимые на защиту</a:t>
            </a:r>
            <a:endParaRPr lang="ru-RU" dirty="0"/>
          </a:p>
        </p:txBody>
      </p:sp>
      <p:sp>
        <p:nvSpPr>
          <p:cNvPr id="3" name="Объект 2"/>
          <p:cNvSpPr>
            <a:spLocks noGrp="1"/>
          </p:cNvSpPr>
          <p:nvPr>
            <p:ph idx="1"/>
          </p:nvPr>
        </p:nvSpPr>
        <p:spPr>
          <a:xfrm>
            <a:off x="838200" y="1690688"/>
            <a:ext cx="10801350" cy="5030787"/>
          </a:xfrm>
        </p:spPr>
        <p:txBody>
          <a:bodyPr>
            <a:normAutofit fontScale="92500" lnSpcReduction="20000"/>
          </a:bodyPr>
          <a:lstStyle/>
          <a:p>
            <a:pPr marL="514350" lvl="0" indent="-514350">
              <a:buFont typeface="+mj-lt"/>
              <a:buAutoNum type="arabicPeriod"/>
            </a:pPr>
            <a:r>
              <a:rPr lang="ru-RU" dirty="0"/>
              <a:t>Эволюционную перспективу популяций, получивших преимущество в результате горизонтального переноса, определяют не их собственные </a:t>
            </a:r>
            <a:r>
              <a:rPr lang="ru-RU" dirty="0" err="1"/>
              <a:t>преадаптации</a:t>
            </a:r>
            <a:r>
              <a:rPr lang="ru-RU" dirty="0"/>
              <a:t>, а параметры экосистемы. Данные ограничения могут быть преодолены лишь мобильными организмами, способными к адаптивным миграциям и менее жёстко зависящими от экологических факторов.</a:t>
            </a:r>
          </a:p>
          <a:p>
            <a:pPr marL="514350" lvl="0" indent="-514350">
              <a:buFont typeface="+mj-lt"/>
              <a:buAutoNum type="arabicPeriod"/>
            </a:pPr>
            <a:r>
              <a:rPr lang="ru-RU" dirty="0"/>
              <a:t>Процессы горизонтального переноса и потери генов в сообществах подвижных прокариот могут приводить к стабильному распределению биомасс экологических функциональных групп, отличному от того, которое наблюдается в ходе естественного отбора в сообществе с полным набором комбинаций метаболических систем.</a:t>
            </a:r>
          </a:p>
          <a:p>
            <a:pPr marL="514350" lvl="0" indent="-514350">
              <a:buFont typeface="+mj-lt"/>
              <a:buAutoNum type="arabicPeriod"/>
            </a:pPr>
            <a:r>
              <a:rPr lang="ru-RU" dirty="0"/>
              <a:t>Способность к хемотаксису у клеток популяций в эволюционирующем сообществе может приводить к снижению как числа видов в системе, так и суммарной биомассы сообщества, что обусловлено цепным снижением числа доступных лицензий в процессе упрощения экологической структуры сообщества.</a:t>
            </a:r>
          </a:p>
          <a:p>
            <a:pPr marL="514350" indent="-514350">
              <a:buFont typeface="+mj-lt"/>
              <a:buAutoNum type="arabicPeriod"/>
            </a:pPr>
            <a:endParaRPr lang="ru-RU" dirty="0"/>
          </a:p>
        </p:txBody>
      </p:sp>
      <p:sp>
        <p:nvSpPr>
          <p:cNvPr id="4" name="Номер слайда 3"/>
          <p:cNvSpPr>
            <a:spLocks noGrp="1"/>
          </p:cNvSpPr>
          <p:nvPr>
            <p:ph type="sldNum" sz="quarter" idx="12"/>
          </p:nvPr>
        </p:nvSpPr>
        <p:spPr/>
        <p:txBody>
          <a:bodyPr/>
          <a:lstStyle/>
          <a:p>
            <a:fld id="{95130943-35C6-43B0-A15C-71C50BA984F4}" type="slidenum">
              <a:rPr lang="ru-RU" smtClean="0"/>
              <a:t>44</a:t>
            </a:fld>
            <a:endParaRPr lang="ru-RU"/>
          </a:p>
        </p:txBody>
      </p:sp>
    </p:spTree>
    <p:extLst>
      <p:ext uri="{BB962C8B-B14F-4D97-AF65-F5344CB8AC3E}">
        <p14:creationId xmlns:p14="http://schemas.microsoft.com/office/powerpoint/2010/main" val="21258780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92100"/>
            <a:ext cx="8610600" cy="916332"/>
          </a:xfrm>
        </p:spPr>
        <p:txBody>
          <a:bodyPr>
            <a:normAutofit/>
          </a:bodyPr>
          <a:lstStyle/>
          <a:p>
            <a:r>
              <a:rPr lang="ru-RU" sz="4000" dirty="0" smtClean="0"/>
              <a:t>Публикации</a:t>
            </a:r>
            <a:endParaRPr lang="ru-RU" sz="4000" dirty="0"/>
          </a:p>
        </p:txBody>
      </p:sp>
      <p:sp>
        <p:nvSpPr>
          <p:cNvPr id="5" name="Объект 2"/>
          <p:cNvSpPr txBox="1">
            <a:spLocks/>
          </p:cNvSpPr>
          <p:nvPr/>
        </p:nvSpPr>
        <p:spPr>
          <a:xfrm>
            <a:off x="495300" y="824232"/>
            <a:ext cx="11451535" cy="556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sz="1800" dirty="0" smtClean="0"/>
              <a:t>Публикации в рецензируемых журналах:</a:t>
            </a:r>
          </a:p>
          <a:p>
            <a:pPr marL="457200" indent="-457200">
              <a:spcBef>
                <a:spcPts val="800"/>
              </a:spcBef>
              <a:buFont typeface="+mj-lt"/>
              <a:buAutoNum type="arabicPeriod"/>
            </a:pPr>
            <a:r>
              <a:rPr lang="en-US" sz="1600" b="1" i="1" dirty="0" err="1" smtClean="0"/>
              <a:t>Klimenko</a:t>
            </a:r>
            <a:r>
              <a:rPr lang="en-US" sz="1600" b="1" i="1" dirty="0" smtClean="0"/>
              <a:t> A.I.,</a:t>
            </a:r>
            <a:r>
              <a:rPr lang="en-US" sz="1600" i="1" dirty="0" smtClean="0"/>
              <a:t> </a:t>
            </a:r>
            <a:r>
              <a:rPr lang="en-US" sz="1600" i="1" dirty="0" err="1" smtClean="0"/>
              <a:t>Matushkin</a:t>
            </a:r>
            <a:r>
              <a:rPr lang="en-US" sz="1600" i="1" dirty="0" smtClean="0"/>
              <a:t> </a:t>
            </a:r>
            <a:r>
              <a:rPr lang="en-US" sz="1600" i="1" dirty="0" err="1" smtClean="0"/>
              <a:t>Yu.G</a:t>
            </a:r>
            <a:r>
              <a:rPr lang="en-US" sz="1600" i="1" dirty="0" smtClean="0"/>
              <a:t>., </a:t>
            </a:r>
            <a:r>
              <a:rPr lang="en-US" sz="1600" i="1" dirty="0" err="1" smtClean="0"/>
              <a:t>Kolchanov</a:t>
            </a:r>
            <a:r>
              <a:rPr lang="en-US" sz="1600" i="1" dirty="0" smtClean="0"/>
              <a:t> N.A., Lashin S.A. BACTERIOPHAGES AFFECT EVOLUTION OF BACTERIAL COMMUNITIES IN SPATIALLY DISTRIBUTED HABITATS: A SIMULATION STUDY. // BMC microbiology. – 2016. – </a:t>
            </a:r>
            <a:r>
              <a:rPr lang="ru-RU" sz="1600" i="1" dirty="0" smtClean="0"/>
              <a:t>Т. 16. – №. 1. – С. 31. </a:t>
            </a:r>
            <a:r>
              <a:rPr lang="en-US" sz="1600" i="1" dirty="0"/>
              <a:t>IF </a:t>
            </a:r>
            <a:r>
              <a:rPr lang="en-US" sz="1600" i="1" dirty="0" err="1"/>
              <a:t>WoS</a:t>
            </a:r>
            <a:r>
              <a:rPr lang="en-US" sz="1600" i="1" dirty="0"/>
              <a:t> – 2.581</a:t>
            </a:r>
            <a:endParaRPr lang="ru-RU" sz="1600" i="1" dirty="0" smtClean="0"/>
          </a:p>
          <a:p>
            <a:pPr marL="457200" indent="-457200">
              <a:spcBef>
                <a:spcPts val="800"/>
              </a:spcBef>
              <a:buFont typeface="+mj-lt"/>
              <a:buAutoNum type="arabicPeriod"/>
            </a:pPr>
            <a:r>
              <a:rPr lang="ru-RU" sz="1600" b="1" i="1" dirty="0" smtClean="0"/>
              <a:t>Клименко А.И., </a:t>
            </a:r>
            <a:r>
              <a:rPr lang="ru-RU" sz="1600" i="1" dirty="0" smtClean="0"/>
              <a:t>Мустафин З.С., </a:t>
            </a:r>
            <a:r>
              <a:rPr lang="ru-RU" sz="1600" i="1" dirty="0" err="1" smtClean="0"/>
              <a:t>Чеканцев</a:t>
            </a:r>
            <a:r>
              <a:rPr lang="ru-RU" sz="1600" i="1" dirty="0" smtClean="0"/>
              <a:t> А.Д., Зудин Р.К., Матушкин Ю.Г., </a:t>
            </a:r>
            <a:r>
              <a:rPr lang="ru-RU" sz="1600" i="1" dirty="0" err="1" smtClean="0"/>
              <a:t>Лашин</a:t>
            </a:r>
            <a:r>
              <a:rPr lang="ru-RU" sz="1600" i="1" dirty="0" smtClean="0"/>
              <a:t> С.А. СОВРЕМЕННЫЕ ПОДХОДЫ К МАТЕМАТИЧЕСКОМУ И КОМПЬЮТЕРНОМУ МОДЕЛИРОВАНИЮ В МИКРОБИОЛОГИИ // </a:t>
            </a:r>
            <a:r>
              <a:rPr lang="ru-RU" sz="1600" i="1" dirty="0" err="1" smtClean="0"/>
              <a:t>Вавиловский</a:t>
            </a:r>
            <a:r>
              <a:rPr lang="ru-RU" sz="1600" i="1" dirty="0" smtClean="0"/>
              <a:t> журнал генетики и селекции. – 2015. – Т. 19. – №. 6. – С. 745-752.</a:t>
            </a:r>
            <a:endParaRPr lang="ru-RU" sz="1600" dirty="0" smtClean="0"/>
          </a:p>
          <a:p>
            <a:pPr marL="457200" indent="-457200">
              <a:spcBef>
                <a:spcPts val="800"/>
              </a:spcBef>
              <a:buFont typeface="+mj-lt"/>
              <a:buAutoNum type="arabicPeriod"/>
            </a:pPr>
            <a:r>
              <a:rPr lang="en-US" sz="1600" b="1" i="1" dirty="0" err="1" smtClean="0"/>
              <a:t>Klimenko</a:t>
            </a:r>
            <a:r>
              <a:rPr lang="en-US" sz="1600" b="1" i="1" dirty="0" smtClean="0"/>
              <a:t> A.I.,</a:t>
            </a:r>
            <a:r>
              <a:rPr lang="en-US" sz="1600" i="1" dirty="0" smtClean="0"/>
              <a:t> </a:t>
            </a:r>
            <a:r>
              <a:rPr lang="en-US" sz="1600" i="1" dirty="0" err="1" smtClean="0"/>
              <a:t>Matushkin</a:t>
            </a:r>
            <a:r>
              <a:rPr lang="en-US" sz="1600" i="1" dirty="0" smtClean="0"/>
              <a:t> </a:t>
            </a:r>
            <a:r>
              <a:rPr lang="en-US" sz="1600" i="1" dirty="0" err="1" smtClean="0"/>
              <a:t>Yu.G</a:t>
            </a:r>
            <a:r>
              <a:rPr lang="en-US" sz="1600" i="1" dirty="0" smtClean="0"/>
              <a:t>., </a:t>
            </a:r>
            <a:r>
              <a:rPr lang="en-US" sz="1600" i="1" dirty="0" err="1" smtClean="0"/>
              <a:t>Kolchanov</a:t>
            </a:r>
            <a:r>
              <a:rPr lang="en-US" sz="1600" i="1" dirty="0" smtClean="0"/>
              <a:t> N.A., Lashin S.A. MODELING EVOLUTION OF SPATIALLY DISTRIBUTED BACTERIAL COMMUNITIES: A SIMULATION WITH THE HAPLOID EVOLUTIONARY CONSTRUCTOR // BMC </a:t>
            </a:r>
            <a:r>
              <a:rPr lang="en-US" sz="1600" i="1" dirty="0" err="1" smtClean="0"/>
              <a:t>Evol</a:t>
            </a:r>
            <a:r>
              <a:rPr lang="en-US" sz="1600" i="1" dirty="0" smtClean="0"/>
              <a:t> Biol.</a:t>
            </a:r>
            <a:r>
              <a:rPr lang="en-US" sz="1600" dirty="0" smtClean="0"/>
              <a:t> –</a:t>
            </a:r>
            <a:r>
              <a:rPr lang="en-US" sz="1600" i="1" dirty="0" smtClean="0"/>
              <a:t> 2015. </a:t>
            </a:r>
            <a:r>
              <a:rPr lang="en-US" sz="1600" dirty="0" smtClean="0"/>
              <a:t>– </a:t>
            </a:r>
            <a:r>
              <a:rPr lang="ru-RU" sz="1600" i="1" dirty="0" smtClean="0"/>
              <a:t>Т</a:t>
            </a:r>
            <a:r>
              <a:rPr lang="en-US" sz="1600" i="1" dirty="0" smtClean="0"/>
              <a:t>.15.</a:t>
            </a:r>
            <a:r>
              <a:rPr lang="en-US" sz="1600" dirty="0" smtClean="0"/>
              <a:t> –</a:t>
            </a:r>
            <a:r>
              <a:rPr lang="en-US" sz="1600" i="1" dirty="0" smtClean="0"/>
              <a:t> №. </a:t>
            </a:r>
            <a:r>
              <a:rPr lang="en-US" sz="1600" i="1" dirty="0" err="1" smtClean="0"/>
              <a:t>Suppl</a:t>
            </a:r>
            <a:r>
              <a:rPr lang="en-US" sz="1600" i="1" dirty="0" smtClean="0"/>
              <a:t> 1.</a:t>
            </a:r>
            <a:r>
              <a:rPr lang="en-US" sz="1600" dirty="0" smtClean="0"/>
              <a:t> –</a:t>
            </a:r>
            <a:r>
              <a:rPr lang="en-US" sz="1600" i="1" dirty="0" smtClean="0"/>
              <a:t> </a:t>
            </a:r>
            <a:r>
              <a:rPr lang="ru-RU" sz="1600" i="1" dirty="0" smtClean="0"/>
              <a:t>С</a:t>
            </a:r>
            <a:r>
              <a:rPr lang="en-US" sz="1600" i="1" dirty="0" smtClean="0"/>
              <a:t>. S3. </a:t>
            </a:r>
            <a:r>
              <a:rPr lang="en-US" sz="1600" dirty="0"/>
              <a:t>IF </a:t>
            </a:r>
            <a:r>
              <a:rPr lang="en-US" sz="1600" dirty="0" err="1"/>
              <a:t>WoS</a:t>
            </a:r>
            <a:r>
              <a:rPr lang="en-US" sz="1600" dirty="0"/>
              <a:t> - 3.41</a:t>
            </a:r>
            <a:endParaRPr lang="ru-RU" sz="1600" dirty="0" smtClean="0"/>
          </a:p>
          <a:p>
            <a:pPr marL="457200" indent="-457200">
              <a:spcBef>
                <a:spcPts val="800"/>
              </a:spcBef>
              <a:buFont typeface="+mj-lt"/>
              <a:buAutoNum type="arabicPeriod"/>
            </a:pPr>
            <a:r>
              <a:rPr lang="en-US" sz="1600" i="1" dirty="0" smtClean="0"/>
              <a:t>Lashin S.A., </a:t>
            </a:r>
            <a:r>
              <a:rPr lang="en-US" sz="1600" b="1" i="1" dirty="0" err="1" smtClean="0"/>
              <a:t>Klimenko</a:t>
            </a:r>
            <a:r>
              <a:rPr lang="en-US" sz="1600" b="1" i="1" dirty="0" smtClean="0"/>
              <a:t> A.I.</a:t>
            </a:r>
            <a:r>
              <a:rPr lang="en-US" sz="1600" i="1" dirty="0" smtClean="0"/>
              <a:t>, </a:t>
            </a:r>
            <a:r>
              <a:rPr lang="en-US" sz="1600" i="1" dirty="0" err="1" smtClean="0"/>
              <a:t>Mustafin</a:t>
            </a:r>
            <a:r>
              <a:rPr lang="en-US" sz="1600" i="1" dirty="0" smtClean="0"/>
              <a:t> Z.S., </a:t>
            </a:r>
            <a:r>
              <a:rPr lang="en-US" sz="1600" i="1" dirty="0" err="1" smtClean="0"/>
              <a:t>Kolchanov</a:t>
            </a:r>
            <a:r>
              <a:rPr lang="en-US" sz="1600" i="1" dirty="0" smtClean="0"/>
              <a:t> N.A., </a:t>
            </a:r>
            <a:r>
              <a:rPr lang="en-US" sz="1600" i="1" dirty="0" err="1" smtClean="0"/>
              <a:t>Matushkin</a:t>
            </a:r>
            <a:r>
              <a:rPr lang="en-US" sz="1600" i="1" dirty="0" smtClean="0"/>
              <a:t> </a:t>
            </a:r>
            <a:r>
              <a:rPr lang="en-US" sz="1600" i="1" dirty="0" err="1" smtClean="0"/>
              <a:t>Yu.G</a:t>
            </a:r>
            <a:r>
              <a:rPr lang="en-US" sz="1600" i="1" dirty="0" smtClean="0"/>
              <a:t>. HEC 2.0: IMPROVED SIMULATION OF THE EVOLUTION OF PROKARYOTIC COMMUNITIES // </a:t>
            </a:r>
            <a:r>
              <a:rPr lang="ru-RU" sz="1600" i="1" dirty="0" smtClean="0"/>
              <a:t>Математическая </a:t>
            </a:r>
            <a:r>
              <a:rPr lang="ru-RU" sz="1600" i="1" dirty="0"/>
              <a:t>биология и </a:t>
            </a:r>
            <a:r>
              <a:rPr lang="ru-RU" sz="1600" i="1" dirty="0" err="1"/>
              <a:t>биоинформатика</a:t>
            </a:r>
            <a:r>
              <a:rPr lang="ru-RU" sz="1600" i="1" dirty="0"/>
              <a:t> (на англ</a:t>
            </a:r>
            <a:r>
              <a:rPr lang="ru-RU" sz="1600" i="1" dirty="0" smtClean="0"/>
              <a:t>.)</a:t>
            </a:r>
            <a:r>
              <a:rPr lang="en-US" sz="1600" i="1" dirty="0" smtClean="0"/>
              <a:t>.</a:t>
            </a:r>
            <a:r>
              <a:rPr lang="en-US" sz="1600" dirty="0" smtClean="0"/>
              <a:t> –</a:t>
            </a:r>
            <a:r>
              <a:rPr lang="en-US" sz="1600" i="1" dirty="0" smtClean="0"/>
              <a:t> 2014.</a:t>
            </a:r>
            <a:r>
              <a:rPr lang="en-US" sz="1600" dirty="0" smtClean="0"/>
              <a:t> –</a:t>
            </a:r>
            <a:r>
              <a:rPr lang="en-US" sz="1600" i="1" dirty="0" smtClean="0"/>
              <a:t> </a:t>
            </a:r>
            <a:r>
              <a:rPr lang="ru-RU" sz="1600" i="1" dirty="0" smtClean="0"/>
              <a:t>Т</a:t>
            </a:r>
            <a:r>
              <a:rPr lang="en-US" sz="1600" i="1" dirty="0" smtClean="0"/>
              <a:t>.9.</a:t>
            </a:r>
            <a:r>
              <a:rPr lang="en-US" sz="1600" dirty="0" smtClean="0"/>
              <a:t> –</a:t>
            </a:r>
            <a:r>
              <a:rPr lang="en-US" sz="1600" i="1" dirty="0" smtClean="0"/>
              <a:t> №. 2.</a:t>
            </a:r>
            <a:r>
              <a:rPr lang="en-US" sz="1600" dirty="0" smtClean="0"/>
              <a:t> –</a:t>
            </a:r>
            <a:r>
              <a:rPr lang="en-US" sz="1600" i="1" dirty="0" smtClean="0"/>
              <a:t> </a:t>
            </a:r>
            <a:r>
              <a:rPr lang="ru-RU" sz="1600" i="1" dirty="0" smtClean="0"/>
              <a:t>С</a:t>
            </a:r>
            <a:r>
              <a:rPr lang="en-US" sz="1600" i="1" dirty="0" smtClean="0"/>
              <a:t>. 585-596.</a:t>
            </a:r>
            <a:endParaRPr lang="ru-RU" sz="1400" dirty="0"/>
          </a:p>
        </p:txBody>
      </p:sp>
      <p:sp>
        <p:nvSpPr>
          <p:cNvPr id="4" name="Номер слайда 3"/>
          <p:cNvSpPr>
            <a:spLocks noGrp="1"/>
          </p:cNvSpPr>
          <p:nvPr>
            <p:ph type="sldNum" sz="quarter" idx="12"/>
          </p:nvPr>
        </p:nvSpPr>
        <p:spPr/>
        <p:txBody>
          <a:bodyPr/>
          <a:lstStyle/>
          <a:p>
            <a:fld id="{95130943-35C6-43B0-A15C-71C50BA984F4}" type="slidenum">
              <a:rPr lang="ru-RU" smtClean="0"/>
              <a:t>45</a:t>
            </a:fld>
            <a:endParaRPr lang="ru-RU"/>
          </a:p>
        </p:txBody>
      </p:sp>
      <p:sp>
        <p:nvSpPr>
          <p:cNvPr id="6" name="Прямоугольник 5"/>
          <p:cNvSpPr/>
          <p:nvPr/>
        </p:nvSpPr>
        <p:spPr>
          <a:xfrm>
            <a:off x="495299" y="3737956"/>
            <a:ext cx="11451535" cy="1456809"/>
          </a:xfrm>
          <a:prstGeom prst="rect">
            <a:avLst/>
          </a:prstGeom>
        </p:spPr>
        <p:txBody>
          <a:bodyPr wrap="square">
            <a:spAutoFit/>
          </a:bodyPr>
          <a:lstStyle/>
          <a:p>
            <a:pPr>
              <a:spcBef>
                <a:spcPts val="800"/>
              </a:spcBef>
            </a:pPr>
            <a:r>
              <a:rPr lang="ru-RU" dirty="0" smtClean="0"/>
              <a:t>Глава в монографии:</a:t>
            </a:r>
          </a:p>
          <a:p>
            <a:pPr marL="457200" indent="-457200">
              <a:spcBef>
                <a:spcPts val="800"/>
              </a:spcBef>
              <a:buFont typeface="+mj-lt"/>
              <a:buAutoNum type="arabicPeriod"/>
            </a:pPr>
            <a:r>
              <a:rPr lang="en-US" sz="1600" i="1" dirty="0" smtClean="0"/>
              <a:t>Lashin </a:t>
            </a:r>
            <a:r>
              <a:rPr lang="en-US" sz="1600" i="1" dirty="0"/>
              <a:t>S.A., Matushkin </a:t>
            </a:r>
            <a:r>
              <a:rPr lang="en-US" sz="1600" i="1" dirty="0" err="1"/>
              <a:t>Yu.G</a:t>
            </a:r>
            <a:r>
              <a:rPr lang="en-US" sz="1600" i="1" dirty="0"/>
              <a:t>., </a:t>
            </a:r>
            <a:r>
              <a:rPr lang="en-US" sz="1600" b="1" i="1" dirty="0"/>
              <a:t>Klimenko A.I.</a:t>
            </a:r>
            <a:r>
              <a:rPr lang="en-US" sz="1600" i="1" dirty="0"/>
              <a:t>, </a:t>
            </a:r>
            <a:r>
              <a:rPr lang="en-US" sz="1600" i="1" dirty="0" err="1"/>
              <a:t>Suslov</a:t>
            </a:r>
            <a:r>
              <a:rPr lang="en-US" sz="1600" i="1" dirty="0"/>
              <a:t> V.V., </a:t>
            </a:r>
            <a:r>
              <a:rPr lang="en-US" sz="1600" i="1" dirty="0" err="1"/>
              <a:t>Kolchanov</a:t>
            </a:r>
            <a:r>
              <a:rPr lang="en-US" sz="1600" i="1" dirty="0"/>
              <a:t> N.A. EVOLUTION, BIODIVERSITY AND ECOLOGY IN MICROBIAL COMMUNITIES: MATHEMATICAL MODELING AND SIMULATION WITH THE “HAPLOID EVOLUTIONARY CONSTRUCTOR” SOFTWARE TOOL // Biodiversity - The Dynamic Balance of the Planet, PhD. Oscar </a:t>
            </a:r>
            <a:r>
              <a:rPr lang="en-US" sz="1600" i="1" dirty="0" err="1"/>
              <a:t>Grillo</a:t>
            </a:r>
            <a:r>
              <a:rPr lang="en-US" sz="1600" i="1" dirty="0"/>
              <a:t> (Ed.), 2014, ISBN: 978-953-51-1315-7, </a:t>
            </a:r>
            <a:r>
              <a:rPr lang="en-US" sz="1600" i="1" dirty="0" err="1"/>
              <a:t>InTech</a:t>
            </a:r>
            <a:r>
              <a:rPr lang="en-US" sz="1600" i="1" dirty="0"/>
              <a:t>, DOI: 10.5772/58302.</a:t>
            </a:r>
            <a:endParaRPr lang="ru-RU" sz="1600" dirty="0"/>
          </a:p>
        </p:txBody>
      </p:sp>
      <p:sp>
        <p:nvSpPr>
          <p:cNvPr id="9" name="Объект 2"/>
          <p:cNvSpPr>
            <a:spLocks noGrp="1"/>
          </p:cNvSpPr>
          <p:nvPr>
            <p:ph idx="1"/>
          </p:nvPr>
        </p:nvSpPr>
        <p:spPr>
          <a:xfrm>
            <a:off x="495298" y="5194765"/>
            <a:ext cx="11451535" cy="1612851"/>
          </a:xfrm>
        </p:spPr>
        <p:txBody>
          <a:bodyPr>
            <a:normAutofit/>
          </a:bodyPr>
          <a:lstStyle/>
          <a:p>
            <a:pPr marL="0" indent="0">
              <a:buNone/>
            </a:pPr>
            <a:r>
              <a:rPr lang="ru-RU" sz="1800" dirty="0"/>
              <a:t>Авторские </a:t>
            </a:r>
            <a:r>
              <a:rPr lang="ru-RU" sz="1800" dirty="0" smtClean="0"/>
              <a:t>свидетельства:</a:t>
            </a:r>
            <a:endParaRPr lang="ru-RU" sz="1800" dirty="0"/>
          </a:p>
          <a:p>
            <a:pPr marL="457200" indent="-457200">
              <a:buFont typeface="+mj-lt"/>
              <a:buAutoNum type="arabicPeriod"/>
            </a:pPr>
            <a:r>
              <a:rPr lang="ru-RU" sz="1600" dirty="0" smtClean="0"/>
              <a:t>2015</a:t>
            </a:r>
            <a:r>
              <a:rPr lang="ru-RU" sz="1600" dirty="0"/>
              <a:t>	Программный комплекс «Гаплоидный эволюционный конструктор» для моделирования популяционно-экологических процессов в микробных сообществах (ГЭК) / </a:t>
            </a:r>
            <a:r>
              <a:rPr lang="ru-RU" sz="1600" dirty="0" err="1"/>
              <a:t>Software</a:t>
            </a:r>
            <a:r>
              <a:rPr lang="ru-RU" sz="1600" dirty="0"/>
              <a:t> </a:t>
            </a:r>
            <a:r>
              <a:rPr lang="ru-RU" sz="1600" dirty="0" err="1"/>
              <a:t>package</a:t>
            </a:r>
            <a:r>
              <a:rPr lang="ru-RU" sz="1600" dirty="0"/>
              <a:t> «</a:t>
            </a:r>
            <a:r>
              <a:rPr lang="ru-RU" sz="1600" dirty="0" err="1"/>
              <a:t>Haploid</a:t>
            </a:r>
            <a:r>
              <a:rPr lang="ru-RU" sz="1600" dirty="0"/>
              <a:t> </a:t>
            </a:r>
            <a:r>
              <a:rPr lang="ru-RU" sz="1600" dirty="0" err="1"/>
              <a:t>Evolutionary</a:t>
            </a:r>
            <a:r>
              <a:rPr lang="ru-RU" sz="1600" dirty="0"/>
              <a:t> </a:t>
            </a:r>
            <a:r>
              <a:rPr lang="ru-RU" sz="1600" dirty="0" err="1"/>
              <a:t>Constructor</a:t>
            </a:r>
            <a:r>
              <a:rPr lang="ru-RU" sz="1600" dirty="0"/>
              <a:t>” </a:t>
            </a:r>
            <a:r>
              <a:rPr lang="ru-RU" sz="1600" dirty="0" err="1"/>
              <a:t>for</a:t>
            </a:r>
            <a:r>
              <a:rPr lang="ru-RU" sz="1600" dirty="0"/>
              <a:t> </a:t>
            </a:r>
            <a:r>
              <a:rPr lang="ru-RU" sz="1600" dirty="0" err="1"/>
              <a:t>simulation</a:t>
            </a:r>
            <a:r>
              <a:rPr lang="ru-RU" sz="1600" dirty="0"/>
              <a:t> </a:t>
            </a:r>
            <a:r>
              <a:rPr lang="ru-RU" sz="1600" dirty="0" err="1"/>
              <a:t>populational-ecological</a:t>
            </a:r>
            <a:r>
              <a:rPr lang="ru-RU" sz="1600" dirty="0"/>
              <a:t> </a:t>
            </a:r>
            <a:r>
              <a:rPr lang="ru-RU" sz="1600" dirty="0" err="1"/>
              <a:t>processes</a:t>
            </a:r>
            <a:r>
              <a:rPr lang="ru-RU" sz="1600" dirty="0"/>
              <a:t> </a:t>
            </a:r>
            <a:r>
              <a:rPr lang="ru-RU" sz="1600" dirty="0" err="1"/>
              <a:t>in</a:t>
            </a:r>
            <a:r>
              <a:rPr lang="ru-RU" sz="1600" dirty="0"/>
              <a:t> </a:t>
            </a:r>
            <a:r>
              <a:rPr lang="ru-RU" sz="1600" dirty="0" err="1"/>
              <a:t>microbial</a:t>
            </a:r>
            <a:r>
              <a:rPr lang="ru-RU" sz="1600" dirty="0"/>
              <a:t> </a:t>
            </a:r>
            <a:r>
              <a:rPr lang="ru-RU" sz="1600" dirty="0" err="1"/>
              <a:t>communities</a:t>
            </a:r>
            <a:r>
              <a:rPr lang="ru-RU" sz="1600" dirty="0"/>
              <a:t> (HEC)» </a:t>
            </a:r>
            <a:r>
              <a:rPr lang="ru-RU" sz="1600" dirty="0" err="1" smtClean="0"/>
              <a:t>Лашин</a:t>
            </a:r>
            <a:r>
              <a:rPr lang="ru-RU" sz="1600" dirty="0" smtClean="0"/>
              <a:t> </a:t>
            </a:r>
            <a:r>
              <a:rPr lang="ru-RU" sz="1600" dirty="0"/>
              <a:t>С.А., Матушкин Ю.Г., </a:t>
            </a:r>
            <a:r>
              <a:rPr lang="ru-RU" sz="1600" dirty="0" err="1"/>
              <a:t>Афонников</a:t>
            </a:r>
            <a:r>
              <a:rPr lang="ru-RU" sz="1600" dirty="0"/>
              <a:t> Д.А., Мустафин З.С., </a:t>
            </a:r>
            <a:r>
              <a:rPr lang="ru-RU" sz="1600" dirty="0" err="1"/>
              <a:t>Чеканцев</a:t>
            </a:r>
            <a:r>
              <a:rPr lang="ru-RU" sz="1600" dirty="0"/>
              <a:t> А.Д., </a:t>
            </a:r>
            <a:r>
              <a:rPr lang="ru-RU" sz="1600" b="1" dirty="0"/>
              <a:t>Клименко А.И.</a:t>
            </a:r>
            <a:r>
              <a:rPr lang="ru-RU" sz="1600" dirty="0"/>
              <a:t>, Зудин Р.К.</a:t>
            </a:r>
          </a:p>
          <a:p>
            <a:endParaRPr lang="ru-RU" dirty="0"/>
          </a:p>
        </p:txBody>
      </p:sp>
    </p:spTree>
    <p:extLst>
      <p:ext uri="{BB962C8B-B14F-4D97-AF65-F5344CB8AC3E}">
        <p14:creationId xmlns:p14="http://schemas.microsoft.com/office/powerpoint/2010/main" val="3392672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878" y="-238537"/>
            <a:ext cx="12350262" cy="1293028"/>
          </a:xfrm>
          <a:noFill/>
        </p:spPr>
        <p:txBody>
          <a:bodyPr/>
          <a:lstStyle/>
          <a:p>
            <a:r>
              <a:rPr lang="ru-RU" dirty="0" smtClean="0"/>
              <a:t>Работа представлена на </a:t>
            </a:r>
            <a:r>
              <a:rPr lang="ru-RU" dirty="0"/>
              <a:t>конференциях</a:t>
            </a:r>
          </a:p>
        </p:txBody>
      </p:sp>
      <p:sp>
        <p:nvSpPr>
          <p:cNvPr id="5" name="Объект 2"/>
          <p:cNvSpPr txBox="1">
            <a:spLocks/>
          </p:cNvSpPr>
          <p:nvPr/>
        </p:nvSpPr>
        <p:spPr>
          <a:xfrm>
            <a:off x="-474785" y="791308"/>
            <a:ext cx="12666785" cy="606669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914400" lvl="1" indent="-457200">
              <a:buFont typeface="+mj-lt"/>
              <a:buAutoNum type="arabicPeriod"/>
            </a:pPr>
            <a:r>
              <a:rPr lang="ru-RU" sz="1900" i="1" dirty="0"/>
              <a:t>XVII Всероссийская конференция молодых ученых по математическому моделированию и информационным технологиям (YM2016</a:t>
            </a:r>
            <a:r>
              <a:rPr lang="ru-RU" sz="1900" i="1" dirty="0" smtClean="0"/>
              <a:t>), Новосибирск, </a:t>
            </a:r>
            <a:r>
              <a:rPr lang="ru-RU" sz="1900" i="1" dirty="0"/>
              <a:t>очное участие, устный доклад</a:t>
            </a:r>
            <a:r>
              <a:rPr lang="ru-RU" sz="1900" i="1" dirty="0" smtClean="0"/>
              <a:t>.</a:t>
            </a:r>
          </a:p>
          <a:p>
            <a:pPr marL="914400" lvl="1" indent="-457200">
              <a:buFont typeface="+mj-lt"/>
              <a:buAutoNum type="arabicPeriod"/>
            </a:pPr>
            <a:r>
              <a:rPr lang="en-US" sz="1900" i="1" dirty="0"/>
              <a:t>The Tenth International Conference on Bioinformatics of Genome Regulation and Structure\Systems Biology (BGRS\SB 2016</a:t>
            </a:r>
            <a:r>
              <a:rPr lang="en-US" sz="1900" i="1" dirty="0" smtClean="0"/>
              <a:t>),</a:t>
            </a:r>
            <a:r>
              <a:rPr lang="ru-RU" sz="1900" i="1" dirty="0"/>
              <a:t> Новосибирск,</a:t>
            </a:r>
            <a:r>
              <a:rPr lang="en-US" sz="1900" i="1" dirty="0"/>
              <a:t> </a:t>
            </a:r>
            <a:r>
              <a:rPr lang="ru-RU" sz="1900" i="1" dirty="0"/>
              <a:t>международная конференция</a:t>
            </a:r>
            <a:r>
              <a:rPr lang="en-US" sz="1900" i="1" dirty="0"/>
              <a:t>, </a:t>
            </a:r>
            <a:r>
              <a:rPr lang="ru-RU" sz="1900" i="1" dirty="0"/>
              <a:t>очное участие</a:t>
            </a:r>
            <a:r>
              <a:rPr lang="en-US" sz="1900" i="1" dirty="0"/>
              <a:t>, </a:t>
            </a:r>
            <a:r>
              <a:rPr lang="ru-RU" sz="1900" i="1" dirty="0"/>
              <a:t>устный доклад</a:t>
            </a:r>
            <a:r>
              <a:rPr lang="en-US" sz="1900" i="1" dirty="0"/>
              <a:t>, </a:t>
            </a:r>
            <a:r>
              <a:rPr lang="ru-RU" sz="1900" i="1" dirty="0"/>
              <a:t>стендовый доклад</a:t>
            </a:r>
            <a:r>
              <a:rPr lang="en-US" sz="1900" i="1" dirty="0" smtClean="0"/>
              <a:t>.</a:t>
            </a:r>
            <a:endParaRPr lang="ru-RU" sz="1900" i="1" dirty="0" smtClean="0"/>
          </a:p>
          <a:p>
            <a:pPr marL="914400" lvl="1" indent="-457200">
              <a:buFont typeface="+mj-lt"/>
              <a:buAutoNum type="arabicPeriod"/>
            </a:pPr>
            <a:r>
              <a:rPr lang="ru-RU" sz="1900" i="1" dirty="0"/>
              <a:t>Санкт‒Петербургский международный симпозиум «Системная биология и </a:t>
            </a:r>
            <a:r>
              <a:rPr lang="ru-RU" sz="1900" i="1" dirty="0" err="1"/>
              <a:t>биоинформатика</a:t>
            </a:r>
            <a:r>
              <a:rPr lang="ru-RU" sz="1900" i="1" dirty="0"/>
              <a:t>» (SBBI’2016), </a:t>
            </a:r>
            <a:r>
              <a:rPr lang="ru-RU" sz="1900" i="1" dirty="0" smtClean="0"/>
              <a:t>Санкт-Петербург</a:t>
            </a:r>
            <a:r>
              <a:rPr lang="en-US" sz="1900" i="1" dirty="0"/>
              <a:t>, </a:t>
            </a:r>
            <a:r>
              <a:rPr lang="ru-RU" sz="1900" i="1" dirty="0"/>
              <a:t>очное участие</a:t>
            </a:r>
            <a:r>
              <a:rPr lang="en-US" sz="1900" i="1" dirty="0"/>
              <a:t>, </a:t>
            </a:r>
            <a:r>
              <a:rPr lang="ru-RU" sz="1900" i="1" dirty="0"/>
              <a:t>стендовый доклад</a:t>
            </a:r>
            <a:r>
              <a:rPr lang="en-US" sz="1900" i="1" dirty="0" smtClean="0"/>
              <a:t>.</a:t>
            </a:r>
            <a:endParaRPr lang="ru-RU" sz="1900" i="1" dirty="0"/>
          </a:p>
          <a:p>
            <a:pPr marL="914400" lvl="1" indent="-457200">
              <a:buFont typeface="+mj-lt"/>
              <a:buAutoNum type="arabicPeriod"/>
            </a:pPr>
            <a:r>
              <a:rPr lang="en-US" sz="1900" i="1" dirty="0" smtClean="0"/>
              <a:t>International Practical Course in Systems Biology (ICYSB 2015)</a:t>
            </a:r>
            <a:r>
              <a:rPr lang="ru-RU" sz="1900" i="1" dirty="0" smtClean="0"/>
              <a:t>, Гётеборг, Швеция,</a:t>
            </a:r>
            <a:r>
              <a:rPr lang="en-US" sz="1900" i="1" dirty="0" smtClean="0"/>
              <a:t> </a:t>
            </a:r>
            <a:r>
              <a:rPr lang="ru-RU" sz="1900" i="1" dirty="0" smtClean="0"/>
              <a:t>международный практический курс, очное участие, устный доклад.</a:t>
            </a:r>
            <a:endParaRPr lang="ru-RU" sz="1900" dirty="0" smtClean="0"/>
          </a:p>
          <a:p>
            <a:pPr marL="914400" lvl="1" indent="-457200">
              <a:buFont typeface="+mj-lt"/>
              <a:buAutoNum type="arabicPeriod"/>
            </a:pPr>
            <a:r>
              <a:rPr lang="en-US" sz="1900" i="1" dirty="0" smtClean="0"/>
              <a:t>The Ninth International Conference on Bioinformatics of Genome Regulation and Structure\Systems Biology 2014 (BGRS\SB 2014),</a:t>
            </a:r>
            <a:r>
              <a:rPr lang="ru-RU" sz="1900" i="1" dirty="0"/>
              <a:t> </a:t>
            </a:r>
            <a:r>
              <a:rPr lang="ru-RU" sz="1900" i="1" dirty="0" smtClean="0"/>
              <a:t>Новосибирск,</a:t>
            </a:r>
            <a:r>
              <a:rPr lang="en-US" sz="1900" i="1" dirty="0" smtClean="0"/>
              <a:t> </a:t>
            </a:r>
            <a:r>
              <a:rPr lang="ru-RU" sz="1900" i="1" dirty="0" smtClean="0"/>
              <a:t>международная конференция</a:t>
            </a:r>
            <a:r>
              <a:rPr lang="en-US" sz="1900" i="1" dirty="0" smtClean="0"/>
              <a:t>, </a:t>
            </a:r>
            <a:r>
              <a:rPr lang="ru-RU" sz="1900" i="1" dirty="0" smtClean="0"/>
              <a:t>очное участие</a:t>
            </a:r>
            <a:r>
              <a:rPr lang="en-US" sz="1900" i="1" dirty="0" smtClean="0"/>
              <a:t>, </a:t>
            </a:r>
            <a:r>
              <a:rPr lang="ru-RU" sz="1900" i="1" dirty="0" smtClean="0"/>
              <a:t>устный доклад</a:t>
            </a:r>
            <a:r>
              <a:rPr lang="en-US" sz="1900" i="1" dirty="0" smtClean="0"/>
              <a:t>, </a:t>
            </a:r>
            <a:r>
              <a:rPr lang="ru-RU" sz="1900" i="1" dirty="0" smtClean="0"/>
              <a:t>стендовый доклад</a:t>
            </a:r>
            <a:r>
              <a:rPr lang="en-US" sz="1900" i="1" dirty="0" smtClean="0"/>
              <a:t>. </a:t>
            </a:r>
            <a:endParaRPr lang="ru-RU" sz="1900" dirty="0" smtClean="0"/>
          </a:p>
          <a:p>
            <a:pPr marL="914400" lvl="1" indent="-457200">
              <a:buFont typeface="+mj-lt"/>
              <a:buAutoNum type="arabicPeriod"/>
            </a:pPr>
            <a:r>
              <a:rPr lang="ru-RU" sz="1900" i="1" dirty="0" smtClean="0"/>
              <a:t>Развитие жизни в процессе абиотических изменений на Земле 2014, Листвянка, всероссийская научно-практическая конференция, очное участие, устный доклад.</a:t>
            </a:r>
            <a:endParaRPr lang="ru-RU" sz="1900" dirty="0" smtClean="0"/>
          </a:p>
          <a:p>
            <a:pPr marL="914400" lvl="1" indent="-457200">
              <a:buFont typeface="+mj-lt"/>
              <a:buAutoNum type="arabicPeriod"/>
            </a:pPr>
            <a:r>
              <a:rPr lang="ru-RU" sz="1900" i="1" dirty="0" smtClean="0"/>
              <a:t>Международная научная студенческая конференция 2014 (МНСК-2014), Новосибирск, </a:t>
            </a:r>
            <a:r>
              <a:rPr lang="ru-RU" sz="1900" i="1" dirty="0"/>
              <a:t>очное участие, устный доклад.</a:t>
            </a:r>
            <a:endParaRPr lang="ru-RU" sz="1900" dirty="0" smtClean="0"/>
          </a:p>
          <a:p>
            <a:pPr marL="914400" lvl="1" indent="-457200">
              <a:buFont typeface="+mj-lt"/>
              <a:buAutoNum type="arabicPeriod"/>
            </a:pPr>
            <a:r>
              <a:rPr lang="en-US" sz="1900" i="1" dirty="0" smtClean="0"/>
              <a:t>XIII</a:t>
            </a:r>
            <a:r>
              <a:rPr lang="ru-RU" sz="1900" i="1" dirty="0" smtClean="0"/>
              <a:t> всероссийская конференция молодых ученых по математическому моделированию и информационным технологиям (</a:t>
            </a:r>
            <a:r>
              <a:rPr lang="en-US" sz="1900" i="1" dirty="0" smtClean="0"/>
              <a:t>YM</a:t>
            </a:r>
            <a:r>
              <a:rPr lang="ru-RU" sz="1900" i="1" dirty="0" smtClean="0"/>
              <a:t>2012), Новосибирск</a:t>
            </a:r>
            <a:r>
              <a:rPr lang="ru-RU" sz="1900" i="1" dirty="0"/>
              <a:t> , очное участие, устный доклад.</a:t>
            </a:r>
            <a:endParaRPr lang="ru-RU" sz="1900" dirty="0" smtClean="0"/>
          </a:p>
          <a:p>
            <a:pPr marL="914400" lvl="1" indent="-457200">
              <a:buFont typeface="+mj-lt"/>
              <a:buAutoNum type="arabicPeriod"/>
            </a:pPr>
            <a:r>
              <a:rPr lang="en-US" sz="1900" i="1" dirty="0" smtClean="0"/>
              <a:t>The Eighth International Conference on Bioinformatics of Genome Regulation and Structure\Systems Biology 2012 (BGRS\SB 2012),</a:t>
            </a:r>
            <a:r>
              <a:rPr lang="ru-RU" sz="1900" i="1" dirty="0"/>
              <a:t> </a:t>
            </a:r>
            <a:r>
              <a:rPr lang="ru-RU" sz="1900" i="1" dirty="0" smtClean="0"/>
              <a:t>Новосибирск,</a:t>
            </a:r>
            <a:r>
              <a:rPr lang="en-US" sz="1900" i="1" dirty="0" smtClean="0"/>
              <a:t> </a:t>
            </a:r>
            <a:r>
              <a:rPr lang="ru-RU" sz="1900" i="1" dirty="0" smtClean="0"/>
              <a:t>международная конференция</a:t>
            </a:r>
            <a:r>
              <a:rPr lang="en-US" sz="1900" i="1" dirty="0" smtClean="0"/>
              <a:t>, </a:t>
            </a:r>
            <a:r>
              <a:rPr lang="ru-RU" sz="1900" i="1" dirty="0" smtClean="0"/>
              <a:t>очное участие</a:t>
            </a:r>
            <a:r>
              <a:rPr lang="en-US" sz="1900" i="1" dirty="0" smtClean="0"/>
              <a:t>, </a:t>
            </a:r>
            <a:r>
              <a:rPr lang="ru-RU" sz="1900" i="1" dirty="0" smtClean="0"/>
              <a:t>стендовый доклад</a:t>
            </a:r>
            <a:r>
              <a:rPr lang="en-US" sz="1900" i="1" dirty="0" smtClean="0"/>
              <a:t>.</a:t>
            </a:r>
            <a:endParaRPr lang="ru-RU" sz="1900" dirty="0" smtClean="0"/>
          </a:p>
        </p:txBody>
      </p:sp>
      <p:sp>
        <p:nvSpPr>
          <p:cNvPr id="3" name="Номер слайда 2"/>
          <p:cNvSpPr>
            <a:spLocks noGrp="1"/>
          </p:cNvSpPr>
          <p:nvPr>
            <p:ph type="sldNum" sz="quarter" idx="12"/>
          </p:nvPr>
        </p:nvSpPr>
        <p:spPr/>
        <p:txBody>
          <a:bodyPr/>
          <a:lstStyle/>
          <a:p>
            <a:fld id="{95130943-35C6-43B0-A15C-71C50BA984F4}" type="slidenum">
              <a:rPr lang="ru-RU" smtClean="0"/>
              <a:t>46</a:t>
            </a:fld>
            <a:endParaRPr lang="ru-RU"/>
          </a:p>
        </p:txBody>
      </p:sp>
    </p:spTree>
    <p:extLst>
      <p:ext uri="{BB962C8B-B14F-4D97-AF65-F5344CB8AC3E}">
        <p14:creationId xmlns:p14="http://schemas.microsoft.com/office/powerpoint/2010/main" val="13915799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2742" y="242267"/>
            <a:ext cx="8610600" cy="1293028"/>
          </a:xfrm>
        </p:spPr>
        <p:txBody>
          <a:bodyPr/>
          <a:lstStyle/>
          <a:p>
            <a:r>
              <a:rPr lang="ru-RU" dirty="0" smtClean="0"/>
              <a:t>Формальные сведения</a:t>
            </a:r>
            <a:endParaRPr lang="ru-RU" dirty="0"/>
          </a:p>
        </p:txBody>
      </p:sp>
      <p:sp>
        <p:nvSpPr>
          <p:cNvPr id="3" name="Объект 2"/>
          <p:cNvSpPr>
            <a:spLocks noGrp="1"/>
          </p:cNvSpPr>
          <p:nvPr>
            <p:ph idx="1"/>
          </p:nvPr>
        </p:nvSpPr>
        <p:spPr>
          <a:xfrm>
            <a:off x="632742" y="1784180"/>
            <a:ext cx="10721058" cy="2092082"/>
          </a:xfrm>
        </p:spPr>
        <p:txBody>
          <a:bodyPr>
            <a:noAutofit/>
          </a:bodyPr>
          <a:lstStyle/>
          <a:p>
            <a:r>
              <a:rPr lang="ru-RU" dirty="0"/>
              <a:t>специальность </a:t>
            </a:r>
            <a:r>
              <a:rPr lang="ru-RU" dirty="0" smtClean="0"/>
              <a:t>03.01.09 – математическая </a:t>
            </a:r>
            <a:r>
              <a:rPr lang="ru-RU" dirty="0"/>
              <a:t>биология и </a:t>
            </a:r>
            <a:r>
              <a:rPr lang="ru-RU" dirty="0" err="1" smtClean="0"/>
              <a:t>биоинформатика</a:t>
            </a:r>
            <a:endParaRPr lang="ru-RU" dirty="0" smtClean="0"/>
          </a:p>
          <a:p>
            <a:r>
              <a:rPr lang="ru-RU" dirty="0" smtClean="0"/>
              <a:t>Экзамены:</a:t>
            </a:r>
            <a:endParaRPr lang="en-US" dirty="0" smtClean="0"/>
          </a:p>
          <a:p>
            <a:pPr lvl="1"/>
            <a:r>
              <a:rPr lang="ru-RU" sz="2800" dirty="0" smtClean="0"/>
              <a:t>Специальность – отлично</a:t>
            </a:r>
          </a:p>
          <a:p>
            <a:pPr lvl="1"/>
            <a:r>
              <a:rPr lang="ru-RU" sz="2800" dirty="0" smtClean="0"/>
              <a:t>Философия и история науки – отлично</a:t>
            </a:r>
          </a:p>
          <a:p>
            <a:pPr lvl="1"/>
            <a:r>
              <a:rPr lang="ru-RU" sz="2800" dirty="0" smtClean="0"/>
              <a:t>Английский язык – отлично</a:t>
            </a:r>
          </a:p>
          <a:p>
            <a:endParaRPr lang="ru-RU" dirty="0" smtClean="0"/>
          </a:p>
        </p:txBody>
      </p:sp>
      <p:sp>
        <p:nvSpPr>
          <p:cNvPr id="4" name="Номер слайда 3"/>
          <p:cNvSpPr>
            <a:spLocks noGrp="1"/>
          </p:cNvSpPr>
          <p:nvPr>
            <p:ph type="sldNum" sz="quarter" idx="12"/>
          </p:nvPr>
        </p:nvSpPr>
        <p:spPr/>
        <p:txBody>
          <a:bodyPr/>
          <a:lstStyle/>
          <a:p>
            <a:fld id="{95130943-35C6-43B0-A15C-71C50BA984F4}" type="slidenum">
              <a:rPr lang="ru-RU" smtClean="0"/>
              <a:t>47</a:t>
            </a:fld>
            <a:endParaRPr lang="ru-RU"/>
          </a:p>
        </p:txBody>
      </p:sp>
    </p:spTree>
    <p:extLst>
      <p:ext uri="{BB962C8B-B14F-4D97-AF65-F5344CB8AC3E}">
        <p14:creationId xmlns:p14="http://schemas.microsoft.com/office/powerpoint/2010/main" val="7459972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Благодарности</a:t>
            </a:r>
            <a:endParaRPr lang="ru-RU" dirty="0"/>
          </a:p>
        </p:txBody>
      </p:sp>
      <p:sp>
        <p:nvSpPr>
          <p:cNvPr id="3" name="Объект 2"/>
          <p:cNvSpPr>
            <a:spLocks noGrp="1"/>
          </p:cNvSpPr>
          <p:nvPr>
            <p:ph idx="1"/>
          </p:nvPr>
        </p:nvSpPr>
        <p:spPr/>
        <p:txBody>
          <a:bodyPr>
            <a:normAutofit/>
          </a:bodyPr>
          <a:lstStyle/>
          <a:p>
            <a:pPr marL="0" indent="0">
              <a:buNone/>
            </a:pPr>
            <a:r>
              <a:rPr lang="ru-RU" sz="4000" dirty="0" smtClean="0"/>
              <a:t>Выражаем благодарности</a:t>
            </a:r>
          </a:p>
          <a:p>
            <a:pPr lvl="1">
              <a:buFont typeface="Wingdings" panose="05000000000000000000" pitchFamily="2" charset="2"/>
              <a:buChar char="ü"/>
            </a:pPr>
            <a:r>
              <a:rPr lang="ru-RU" sz="3600" dirty="0" smtClean="0"/>
              <a:t>С.А. Лашину</a:t>
            </a:r>
          </a:p>
          <a:p>
            <a:pPr lvl="1">
              <a:buFont typeface="Wingdings" panose="05000000000000000000" pitchFamily="2" charset="2"/>
              <a:buChar char="ü"/>
            </a:pPr>
            <a:r>
              <a:rPr lang="ru-RU" sz="3600" dirty="0" smtClean="0"/>
              <a:t>Ю.Г. Матушкину</a:t>
            </a:r>
          </a:p>
          <a:p>
            <a:pPr lvl="1">
              <a:buFont typeface="Wingdings" panose="05000000000000000000" pitchFamily="2" charset="2"/>
              <a:buChar char="ü"/>
            </a:pPr>
            <a:r>
              <a:rPr lang="ru-RU" sz="3600" dirty="0" smtClean="0"/>
              <a:t>В. В. Суслову</a:t>
            </a:r>
          </a:p>
          <a:p>
            <a:endParaRPr lang="ru-RU" sz="4000" dirty="0"/>
          </a:p>
        </p:txBody>
      </p:sp>
      <p:sp>
        <p:nvSpPr>
          <p:cNvPr id="4" name="Номер слайда 3"/>
          <p:cNvSpPr>
            <a:spLocks noGrp="1"/>
          </p:cNvSpPr>
          <p:nvPr>
            <p:ph type="sldNum" sz="quarter" idx="12"/>
          </p:nvPr>
        </p:nvSpPr>
        <p:spPr/>
        <p:txBody>
          <a:bodyPr/>
          <a:lstStyle/>
          <a:p>
            <a:fld id="{95130943-35C6-43B0-A15C-71C50BA984F4}" type="slidenum">
              <a:rPr lang="ru-RU" smtClean="0"/>
              <a:t>48</a:t>
            </a:fld>
            <a:endParaRPr lang="ru-RU"/>
          </a:p>
        </p:txBody>
      </p:sp>
    </p:spTree>
    <p:extLst>
      <p:ext uri="{BB962C8B-B14F-4D97-AF65-F5344CB8AC3E}">
        <p14:creationId xmlns:p14="http://schemas.microsoft.com/office/powerpoint/2010/main" val="3907148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92100"/>
            <a:ext cx="8610600" cy="916332"/>
          </a:xfrm>
        </p:spPr>
        <p:txBody>
          <a:bodyPr>
            <a:normAutofit/>
          </a:bodyPr>
          <a:lstStyle/>
          <a:p>
            <a:r>
              <a:rPr lang="ru-RU" sz="4000" dirty="0" smtClean="0"/>
              <a:t>Публикации</a:t>
            </a:r>
            <a:endParaRPr lang="ru-RU" sz="4000" dirty="0"/>
          </a:p>
        </p:txBody>
      </p:sp>
      <p:sp>
        <p:nvSpPr>
          <p:cNvPr id="5" name="Объект 2"/>
          <p:cNvSpPr txBox="1">
            <a:spLocks/>
          </p:cNvSpPr>
          <p:nvPr/>
        </p:nvSpPr>
        <p:spPr>
          <a:xfrm>
            <a:off x="495300" y="824232"/>
            <a:ext cx="11451535" cy="55649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sz="1800" dirty="0" smtClean="0"/>
              <a:t>Публикации в рецензируемых журналах:</a:t>
            </a:r>
          </a:p>
          <a:p>
            <a:pPr marL="457200" indent="-457200">
              <a:spcBef>
                <a:spcPts val="800"/>
              </a:spcBef>
              <a:buFont typeface="+mj-lt"/>
              <a:buAutoNum type="arabicPeriod"/>
            </a:pPr>
            <a:r>
              <a:rPr lang="en-US" sz="1600" b="1" i="1" dirty="0" err="1" smtClean="0"/>
              <a:t>Klimenko</a:t>
            </a:r>
            <a:r>
              <a:rPr lang="en-US" sz="1600" b="1" i="1" dirty="0" smtClean="0"/>
              <a:t> A.I.,</a:t>
            </a:r>
            <a:r>
              <a:rPr lang="en-US" sz="1600" i="1" dirty="0" smtClean="0"/>
              <a:t> </a:t>
            </a:r>
            <a:r>
              <a:rPr lang="en-US" sz="1600" i="1" dirty="0" err="1" smtClean="0"/>
              <a:t>Matushkin</a:t>
            </a:r>
            <a:r>
              <a:rPr lang="en-US" sz="1600" i="1" dirty="0" smtClean="0"/>
              <a:t> </a:t>
            </a:r>
            <a:r>
              <a:rPr lang="en-US" sz="1600" i="1" dirty="0" err="1" smtClean="0"/>
              <a:t>Yu.G</a:t>
            </a:r>
            <a:r>
              <a:rPr lang="en-US" sz="1600" i="1" dirty="0" smtClean="0"/>
              <a:t>., </a:t>
            </a:r>
            <a:r>
              <a:rPr lang="en-US" sz="1600" i="1" dirty="0" err="1" smtClean="0"/>
              <a:t>Kolchanov</a:t>
            </a:r>
            <a:r>
              <a:rPr lang="en-US" sz="1600" i="1" dirty="0" smtClean="0"/>
              <a:t> N.A., Lashin S.A. BACTERIOPHAGES AFFECT EVOLUTION OF BACTERIAL COMMUNITIES IN SPATIALLY DISTRIBUTED HABITATS: A SIMULATION STUDY. // BMC microbiology. – 2016. – </a:t>
            </a:r>
            <a:r>
              <a:rPr lang="ru-RU" sz="1600" i="1" dirty="0" smtClean="0"/>
              <a:t>Т. 16. – №. 1. – С. 31. </a:t>
            </a:r>
            <a:r>
              <a:rPr lang="en-US" sz="1600" i="1" dirty="0"/>
              <a:t>IF </a:t>
            </a:r>
            <a:r>
              <a:rPr lang="en-US" sz="1600" i="1" dirty="0" err="1"/>
              <a:t>WoS</a:t>
            </a:r>
            <a:r>
              <a:rPr lang="en-US" sz="1600" i="1" dirty="0"/>
              <a:t> – 2.581</a:t>
            </a:r>
            <a:endParaRPr lang="ru-RU" sz="1600" i="1" dirty="0" smtClean="0"/>
          </a:p>
          <a:p>
            <a:pPr marL="457200" indent="-457200">
              <a:spcBef>
                <a:spcPts val="800"/>
              </a:spcBef>
              <a:buFont typeface="+mj-lt"/>
              <a:buAutoNum type="arabicPeriod"/>
            </a:pPr>
            <a:r>
              <a:rPr lang="ru-RU" sz="1600" b="1" i="1" dirty="0" smtClean="0"/>
              <a:t>Клименко А.И., </a:t>
            </a:r>
            <a:r>
              <a:rPr lang="ru-RU" sz="1600" i="1" dirty="0" smtClean="0"/>
              <a:t>Мустафин З.С., </a:t>
            </a:r>
            <a:r>
              <a:rPr lang="ru-RU" sz="1600" i="1" dirty="0" err="1" smtClean="0"/>
              <a:t>Чеканцев</a:t>
            </a:r>
            <a:r>
              <a:rPr lang="ru-RU" sz="1600" i="1" dirty="0" smtClean="0"/>
              <a:t> А.Д., Зудин Р.К., Матушкин Ю.Г., </a:t>
            </a:r>
            <a:r>
              <a:rPr lang="ru-RU" sz="1600" i="1" dirty="0" err="1" smtClean="0"/>
              <a:t>Лашин</a:t>
            </a:r>
            <a:r>
              <a:rPr lang="ru-RU" sz="1600" i="1" dirty="0" smtClean="0"/>
              <a:t> С.А. СОВРЕМЕННЫЕ ПОДХОДЫ К МАТЕМАТИЧЕСКОМУ И КОМПЬЮТЕРНОМУ МОДЕЛИРОВАНИЮ В МИКРОБИОЛОГИИ // </a:t>
            </a:r>
            <a:r>
              <a:rPr lang="ru-RU" sz="1600" i="1" dirty="0" err="1" smtClean="0"/>
              <a:t>Вавиловский</a:t>
            </a:r>
            <a:r>
              <a:rPr lang="ru-RU" sz="1600" i="1" dirty="0" smtClean="0"/>
              <a:t> журнал генетики и селекции. – 2015. – Т. 19. – №. 6. – С. 745-752.</a:t>
            </a:r>
            <a:endParaRPr lang="ru-RU" sz="1600" dirty="0" smtClean="0"/>
          </a:p>
          <a:p>
            <a:pPr marL="457200" indent="-457200">
              <a:spcBef>
                <a:spcPts val="800"/>
              </a:spcBef>
              <a:buFont typeface="+mj-lt"/>
              <a:buAutoNum type="arabicPeriod"/>
            </a:pPr>
            <a:r>
              <a:rPr lang="en-US" sz="1600" b="1" i="1" dirty="0" err="1" smtClean="0"/>
              <a:t>Klimenko</a:t>
            </a:r>
            <a:r>
              <a:rPr lang="en-US" sz="1600" b="1" i="1" dirty="0" smtClean="0"/>
              <a:t> A.I.,</a:t>
            </a:r>
            <a:r>
              <a:rPr lang="en-US" sz="1600" i="1" dirty="0" smtClean="0"/>
              <a:t> </a:t>
            </a:r>
            <a:r>
              <a:rPr lang="en-US" sz="1600" i="1" dirty="0" err="1" smtClean="0"/>
              <a:t>Matushkin</a:t>
            </a:r>
            <a:r>
              <a:rPr lang="en-US" sz="1600" i="1" dirty="0" smtClean="0"/>
              <a:t> </a:t>
            </a:r>
            <a:r>
              <a:rPr lang="en-US" sz="1600" i="1" dirty="0" err="1" smtClean="0"/>
              <a:t>Yu.G</a:t>
            </a:r>
            <a:r>
              <a:rPr lang="en-US" sz="1600" i="1" dirty="0" smtClean="0"/>
              <a:t>., </a:t>
            </a:r>
            <a:r>
              <a:rPr lang="en-US" sz="1600" i="1" dirty="0" err="1" smtClean="0"/>
              <a:t>Kolchanov</a:t>
            </a:r>
            <a:r>
              <a:rPr lang="en-US" sz="1600" i="1" dirty="0" smtClean="0"/>
              <a:t> N.A., Lashin S.A. MODELING EVOLUTION OF SPATIALLY DISTRIBUTED BACTERIAL COMMUNITIES: A SIMULATION WITH THE HAPLOID EVOLUTIONARY CONSTRUCTOR // BMC </a:t>
            </a:r>
            <a:r>
              <a:rPr lang="en-US" sz="1600" i="1" dirty="0" err="1" smtClean="0"/>
              <a:t>Evol</a:t>
            </a:r>
            <a:r>
              <a:rPr lang="en-US" sz="1600" i="1" dirty="0" smtClean="0"/>
              <a:t> Biol.</a:t>
            </a:r>
            <a:r>
              <a:rPr lang="en-US" sz="1600" dirty="0" smtClean="0"/>
              <a:t> –</a:t>
            </a:r>
            <a:r>
              <a:rPr lang="en-US" sz="1600" i="1" dirty="0" smtClean="0"/>
              <a:t> 2015. </a:t>
            </a:r>
            <a:r>
              <a:rPr lang="en-US" sz="1600" dirty="0" smtClean="0"/>
              <a:t>– </a:t>
            </a:r>
            <a:r>
              <a:rPr lang="ru-RU" sz="1600" i="1" dirty="0" smtClean="0"/>
              <a:t>Т</a:t>
            </a:r>
            <a:r>
              <a:rPr lang="en-US" sz="1600" i="1" dirty="0" smtClean="0"/>
              <a:t>.15.</a:t>
            </a:r>
            <a:r>
              <a:rPr lang="en-US" sz="1600" dirty="0" smtClean="0"/>
              <a:t> –</a:t>
            </a:r>
            <a:r>
              <a:rPr lang="en-US" sz="1600" i="1" dirty="0" smtClean="0"/>
              <a:t> №. </a:t>
            </a:r>
            <a:r>
              <a:rPr lang="en-US" sz="1600" i="1" dirty="0" err="1" smtClean="0"/>
              <a:t>Suppl</a:t>
            </a:r>
            <a:r>
              <a:rPr lang="en-US" sz="1600" i="1" dirty="0" smtClean="0"/>
              <a:t> 1.</a:t>
            </a:r>
            <a:r>
              <a:rPr lang="en-US" sz="1600" dirty="0" smtClean="0"/>
              <a:t> –</a:t>
            </a:r>
            <a:r>
              <a:rPr lang="en-US" sz="1600" i="1" dirty="0" smtClean="0"/>
              <a:t> </a:t>
            </a:r>
            <a:r>
              <a:rPr lang="ru-RU" sz="1600" i="1" dirty="0" smtClean="0"/>
              <a:t>С</a:t>
            </a:r>
            <a:r>
              <a:rPr lang="en-US" sz="1600" i="1" dirty="0" smtClean="0"/>
              <a:t>. S3. </a:t>
            </a:r>
            <a:r>
              <a:rPr lang="en-US" sz="1600" dirty="0"/>
              <a:t>IF </a:t>
            </a:r>
            <a:r>
              <a:rPr lang="en-US" sz="1600" dirty="0" err="1"/>
              <a:t>WoS</a:t>
            </a:r>
            <a:r>
              <a:rPr lang="en-US" sz="1600" dirty="0"/>
              <a:t> - 3.41</a:t>
            </a:r>
            <a:endParaRPr lang="ru-RU" sz="1600" dirty="0" smtClean="0"/>
          </a:p>
          <a:p>
            <a:pPr marL="457200" indent="-457200">
              <a:spcBef>
                <a:spcPts val="800"/>
              </a:spcBef>
              <a:buFont typeface="+mj-lt"/>
              <a:buAutoNum type="arabicPeriod"/>
            </a:pPr>
            <a:r>
              <a:rPr lang="en-US" sz="1600" i="1" dirty="0" smtClean="0"/>
              <a:t>Lashin S.A., </a:t>
            </a:r>
            <a:r>
              <a:rPr lang="en-US" sz="1600" b="1" i="1" dirty="0" err="1" smtClean="0"/>
              <a:t>Klimenko</a:t>
            </a:r>
            <a:r>
              <a:rPr lang="en-US" sz="1600" b="1" i="1" dirty="0" smtClean="0"/>
              <a:t> A.I.</a:t>
            </a:r>
            <a:r>
              <a:rPr lang="en-US" sz="1600" i="1" dirty="0" smtClean="0"/>
              <a:t>, </a:t>
            </a:r>
            <a:r>
              <a:rPr lang="en-US" sz="1600" i="1" dirty="0" err="1" smtClean="0"/>
              <a:t>Mustafin</a:t>
            </a:r>
            <a:r>
              <a:rPr lang="en-US" sz="1600" i="1" dirty="0" smtClean="0"/>
              <a:t> Z.S., </a:t>
            </a:r>
            <a:r>
              <a:rPr lang="en-US" sz="1600" i="1" dirty="0" err="1" smtClean="0"/>
              <a:t>Kolchanov</a:t>
            </a:r>
            <a:r>
              <a:rPr lang="en-US" sz="1600" i="1" dirty="0" smtClean="0"/>
              <a:t> N.A., </a:t>
            </a:r>
            <a:r>
              <a:rPr lang="en-US" sz="1600" i="1" dirty="0" err="1" smtClean="0"/>
              <a:t>Matushkin</a:t>
            </a:r>
            <a:r>
              <a:rPr lang="en-US" sz="1600" i="1" dirty="0" smtClean="0"/>
              <a:t> </a:t>
            </a:r>
            <a:r>
              <a:rPr lang="en-US" sz="1600" i="1" dirty="0" err="1" smtClean="0"/>
              <a:t>Yu.G</a:t>
            </a:r>
            <a:r>
              <a:rPr lang="en-US" sz="1600" i="1" dirty="0" smtClean="0"/>
              <a:t>. HEC 2.0: IMPROVED SIMULATION OF THE EVOLUTION OF PROKARYOTIC COMMUNITIES // Math. Biology &amp; Bioinformatics.</a:t>
            </a:r>
            <a:r>
              <a:rPr lang="en-US" sz="1600" dirty="0" smtClean="0"/>
              <a:t> –</a:t>
            </a:r>
            <a:r>
              <a:rPr lang="en-US" sz="1600" i="1" dirty="0" smtClean="0"/>
              <a:t> 2014.</a:t>
            </a:r>
            <a:r>
              <a:rPr lang="en-US" sz="1600" dirty="0" smtClean="0"/>
              <a:t> –</a:t>
            </a:r>
            <a:r>
              <a:rPr lang="en-US" sz="1600" i="1" dirty="0" smtClean="0"/>
              <a:t> </a:t>
            </a:r>
            <a:r>
              <a:rPr lang="ru-RU" sz="1600" i="1" dirty="0" smtClean="0"/>
              <a:t>Т</a:t>
            </a:r>
            <a:r>
              <a:rPr lang="en-US" sz="1600" i="1" dirty="0" smtClean="0"/>
              <a:t>.9.</a:t>
            </a:r>
            <a:r>
              <a:rPr lang="en-US" sz="1600" dirty="0" smtClean="0"/>
              <a:t> –</a:t>
            </a:r>
            <a:r>
              <a:rPr lang="en-US" sz="1600" i="1" dirty="0" smtClean="0"/>
              <a:t> №. 2.</a:t>
            </a:r>
            <a:r>
              <a:rPr lang="en-US" sz="1600" dirty="0" smtClean="0"/>
              <a:t> –</a:t>
            </a:r>
            <a:r>
              <a:rPr lang="en-US" sz="1600" i="1" dirty="0" smtClean="0"/>
              <a:t> </a:t>
            </a:r>
            <a:r>
              <a:rPr lang="ru-RU" sz="1600" i="1" dirty="0" smtClean="0"/>
              <a:t>С</a:t>
            </a:r>
            <a:r>
              <a:rPr lang="en-US" sz="1600" i="1" dirty="0" smtClean="0"/>
              <a:t>. 585-596.</a:t>
            </a:r>
            <a:endParaRPr lang="ru-RU" sz="1400" dirty="0"/>
          </a:p>
        </p:txBody>
      </p:sp>
      <p:sp>
        <p:nvSpPr>
          <p:cNvPr id="4" name="Номер слайда 3"/>
          <p:cNvSpPr>
            <a:spLocks noGrp="1"/>
          </p:cNvSpPr>
          <p:nvPr>
            <p:ph type="sldNum" sz="quarter" idx="12"/>
          </p:nvPr>
        </p:nvSpPr>
        <p:spPr/>
        <p:txBody>
          <a:bodyPr/>
          <a:lstStyle/>
          <a:p>
            <a:fld id="{95130943-35C6-43B0-A15C-71C50BA984F4}" type="slidenum">
              <a:rPr lang="ru-RU" smtClean="0"/>
              <a:t>49</a:t>
            </a:fld>
            <a:endParaRPr lang="ru-RU"/>
          </a:p>
        </p:txBody>
      </p:sp>
      <p:sp>
        <p:nvSpPr>
          <p:cNvPr id="6" name="Прямоугольник 5"/>
          <p:cNvSpPr/>
          <p:nvPr/>
        </p:nvSpPr>
        <p:spPr>
          <a:xfrm>
            <a:off x="495299" y="3737956"/>
            <a:ext cx="11451535" cy="1456809"/>
          </a:xfrm>
          <a:prstGeom prst="rect">
            <a:avLst/>
          </a:prstGeom>
        </p:spPr>
        <p:txBody>
          <a:bodyPr wrap="square">
            <a:spAutoFit/>
          </a:bodyPr>
          <a:lstStyle/>
          <a:p>
            <a:pPr>
              <a:spcBef>
                <a:spcPts val="800"/>
              </a:spcBef>
            </a:pPr>
            <a:r>
              <a:rPr lang="ru-RU" dirty="0" smtClean="0"/>
              <a:t>Глава в монографии:</a:t>
            </a:r>
          </a:p>
          <a:p>
            <a:pPr marL="457200" indent="-457200">
              <a:spcBef>
                <a:spcPts val="800"/>
              </a:spcBef>
              <a:buFont typeface="+mj-lt"/>
              <a:buAutoNum type="arabicPeriod"/>
            </a:pPr>
            <a:r>
              <a:rPr lang="en-US" sz="1600" i="1" dirty="0" smtClean="0"/>
              <a:t>Lashin </a:t>
            </a:r>
            <a:r>
              <a:rPr lang="en-US" sz="1600" i="1" dirty="0"/>
              <a:t>S.A., Matushkin </a:t>
            </a:r>
            <a:r>
              <a:rPr lang="en-US" sz="1600" i="1" dirty="0" err="1"/>
              <a:t>Yu.G</a:t>
            </a:r>
            <a:r>
              <a:rPr lang="en-US" sz="1600" i="1" dirty="0"/>
              <a:t>., </a:t>
            </a:r>
            <a:r>
              <a:rPr lang="en-US" sz="1600" b="1" i="1" dirty="0"/>
              <a:t>Klimenko A.I.</a:t>
            </a:r>
            <a:r>
              <a:rPr lang="en-US" sz="1600" i="1" dirty="0"/>
              <a:t>, </a:t>
            </a:r>
            <a:r>
              <a:rPr lang="en-US" sz="1600" i="1" dirty="0" err="1"/>
              <a:t>Suslov</a:t>
            </a:r>
            <a:r>
              <a:rPr lang="en-US" sz="1600" i="1" dirty="0"/>
              <a:t> V.V., </a:t>
            </a:r>
            <a:r>
              <a:rPr lang="en-US" sz="1600" i="1" dirty="0" err="1"/>
              <a:t>Kolchanov</a:t>
            </a:r>
            <a:r>
              <a:rPr lang="en-US" sz="1600" i="1" dirty="0"/>
              <a:t> N.A. EVOLUTION, BIODIVERSITY AND ECOLOGY IN MICROBIAL COMMUNITIES: MATHEMATICAL MODELING AND SIMULATION WITH THE “HAPLOID EVOLUTIONARY CONSTRUCTOR” SOFTWARE TOOL // Biodiversity - The Dynamic Balance of the Planet, PhD. Oscar </a:t>
            </a:r>
            <a:r>
              <a:rPr lang="en-US" sz="1600" i="1" dirty="0" err="1"/>
              <a:t>Grillo</a:t>
            </a:r>
            <a:r>
              <a:rPr lang="en-US" sz="1600" i="1" dirty="0"/>
              <a:t> (Ed.), 2014, ISBN: 978-953-51-1315-7, </a:t>
            </a:r>
            <a:r>
              <a:rPr lang="en-US" sz="1600" i="1" dirty="0" err="1"/>
              <a:t>InTech</a:t>
            </a:r>
            <a:r>
              <a:rPr lang="en-US" sz="1600" i="1" dirty="0"/>
              <a:t>, DOI: 10.5772/58302.</a:t>
            </a:r>
            <a:endParaRPr lang="ru-RU" sz="1600" dirty="0"/>
          </a:p>
        </p:txBody>
      </p:sp>
      <p:sp>
        <p:nvSpPr>
          <p:cNvPr id="9" name="Объект 2"/>
          <p:cNvSpPr>
            <a:spLocks noGrp="1"/>
          </p:cNvSpPr>
          <p:nvPr>
            <p:ph idx="1"/>
          </p:nvPr>
        </p:nvSpPr>
        <p:spPr>
          <a:xfrm>
            <a:off x="495298" y="5194765"/>
            <a:ext cx="11451535" cy="1612851"/>
          </a:xfrm>
        </p:spPr>
        <p:txBody>
          <a:bodyPr>
            <a:normAutofit/>
          </a:bodyPr>
          <a:lstStyle/>
          <a:p>
            <a:pPr marL="0" indent="0">
              <a:buNone/>
            </a:pPr>
            <a:r>
              <a:rPr lang="ru-RU" sz="1900" dirty="0"/>
              <a:t>Авторские </a:t>
            </a:r>
            <a:r>
              <a:rPr lang="ru-RU" sz="1900" dirty="0" smtClean="0"/>
              <a:t>свидетельства:</a:t>
            </a:r>
            <a:endParaRPr lang="ru-RU" sz="1900" dirty="0"/>
          </a:p>
          <a:p>
            <a:pPr marL="457200" indent="-457200">
              <a:buFont typeface="+mj-lt"/>
              <a:buAutoNum type="arabicPeriod"/>
            </a:pPr>
            <a:r>
              <a:rPr lang="ru-RU" sz="1600" dirty="0" smtClean="0"/>
              <a:t>2015</a:t>
            </a:r>
            <a:r>
              <a:rPr lang="ru-RU" sz="1600" dirty="0"/>
              <a:t>	Программный комплекс «Гаплоидный эволюционный конструктор» для моделирования популяционно-экологических процессов в микробных сообществах (ГЭК) / </a:t>
            </a:r>
            <a:r>
              <a:rPr lang="ru-RU" sz="1600" dirty="0" err="1"/>
              <a:t>Software</a:t>
            </a:r>
            <a:r>
              <a:rPr lang="ru-RU" sz="1600" dirty="0"/>
              <a:t> </a:t>
            </a:r>
            <a:r>
              <a:rPr lang="ru-RU" sz="1600" dirty="0" err="1"/>
              <a:t>package</a:t>
            </a:r>
            <a:r>
              <a:rPr lang="ru-RU" sz="1600" dirty="0"/>
              <a:t> «</a:t>
            </a:r>
            <a:r>
              <a:rPr lang="ru-RU" sz="1600" dirty="0" err="1"/>
              <a:t>Haploid</a:t>
            </a:r>
            <a:r>
              <a:rPr lang="ru-RU" sz="1600" dirty="0"/>
              <a:t> </a:t>
            </a:r>
            <a:r>
              <a:rPr lang="ru-RU" sz="1600" dirty="0" err="1"/>
              <a:t>Evolutionary</a:t>
            </a:r>
            <a:r>
              <a:rPr lang="ru-RU" sz="1600" dirty="0"/>
              <a:t> </a:t>
            </a:r>
            <a:r>
              <a:rPr lang="ru-RU" sz="1600" dirty="0" err="1"/>
              <a:t>Constructor</a:t>
            </a:r>
            <a:r>
              <a:rPr lang="ru-RU" sz="1600" dirty="0"/>
              <a:t>” </a:t>
            </a:r>
            <a:r>
              <a:rPr lang="ru-RU" sz="1600" dirty="0" err="1"/>
              <a:t>for</a:t>
            </a:r>
            <a:r>
              <a:rPr lang="ru-RU" sz="1600" dirty="0"/>
              <a:t> </a:t>
            </a:r>
            <a:r>
              <a:rPr lang="ru-RU" sz="1600" dirty="0" err="1"/>
              <a:t>simulation</a:t>
            </a:r>
            <a:r>
              <a:rPr lang="ru-RU" sz="1600" dirty="0"/>
              <a:t> </a:t>
            </a:r>
            <a:r>
              <a:rPr lang="ru-RU" sz="1600" dirty="0" err="1"/>
              <a:t>populational-ecological</a:t>
            </a:r>
            <a:r>
              <a:rPr lang="ru-RU" sz="1600" dirty="0"/>
              <a:t> </a:t>
            </a:r>
            <a:r>
              <a:rPr lang="ru-RU" sz="1600" dirty="0" err="1"/>
              <a:t>processes</a:t>
            </a:r>
            <a:r>
              <a:rPr lang="ru-RU" sz="1600" dirty="0"/>
              <a:t> </a:t>
            </a:r>
            <a:r>
              <a:rPr lang="ru-RU" sz="1600" dirty="0" err="1"/>
              <a:t>in</a:t>
            </a:r>
            <a:r>
              <a:rPr lang="ru-RU" sz="1600" dirty="0"/>
              <a:t> </a:t>
            </a:r>
            <a:r>
              <a:rPr lang="ru-RU" sz="1600" dirty="0" err="1"/>
              <a:t>microbial</a:t>
            </a:r>
            <a:r>
              <a:rPr lang="ru-RU" sz="1600" dirty="0"/>
              <a:t> </a:t>
            </a:r>
            <a:r>
              <a:rPr lang="ru-RU" sz="1600" dirty="0" err="1"/>
              <a:t>communities</a:t>
            </a:r>
            <a:r>
              <a:rPr lang="ru-RU" sz="1600" dirty="0"/>
              <a:t> (HEC)» </a:t>
            </a:r>
            <a:r>
              <a:rPr lang="ru-RU" sz="1600" dirty="0" err="1" smtClean="0"/>
              <a:t>Лашин</a:t>
            </a:r>
            <a:r>
              <a:rPr lang="ru-RU" sz="1600" dirty="0" smtClean="0"/>
              <a:t> </a:t>
            </a:r>
            <a:r>
              <a:rPr lang="ru-RU" sz="1600" dirty="0"/>
              <a:t>С.А., Матушкин Ю.Г., </a:t>
            </a:r>
            <a:r>
              <a:rPr lang="ru-RU" sz="1600" dirty="0" err="1"/>
              <a:t>Афонников</a:t>
            </a:r>
            <a:r>
              <a:rPr lang="ru-RU" sz="1600" dirty="0"/>
              <a:t> Д.А., Мустафин З.С., </a:t>
            </a:r>
            <a:r>
              <a:rPr lang="ru-RU" sz="1600" dirty="0" err="1"/>
              <a:t>Чеканцев</a:t>
            </a:r>
            <a:r>
              <a:rPr lang="ru-RU" sz="1600" dirty="0"/>
              <a:t> А.Д., </a:t>
            </a:r>
            <a:r>
              <a:rPr lang="ru-RU" sz="1600" b="1" dirty="0"/>
              <a:t>Клименко А.И.</a:t>
            </a:r>
            <a:r>
              <a:rPr lang="ru-RU" sz="1600" dirty="0"/>
              <a:t>, Зудин Р.К.</a:t>
            </a:r>
          </a:p>
          <a:p>
            <a:endParaRPr lang="ru-RU" dirty="0"/>
          </a:p>
        </p:txBody>
      </p:sp>
    </p:spTree>
    <p:extLst>
      <p:ext uri="{BB962C8B-B14F-4D97-AF65-F5344CB8AC3E}">
        <p14:creationId xmlns:p14="http://schemas.microsoft.com/office/powerpoint/2010/main" val="658507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 y="1"/>
            <a:ext cx="12000411" cy="1143480"/>
          </a:xfrm>
        </p:spPr>
        <p:txBody>
          <a:bodyPr>
            <a:normAutofit fontScale="90000"/>
          </a:bodyPr>
          <a:lstStyle/>
          <a:p>
            <a:r>
              <a:rPr lang="ru-RU" dirty="0" smtClean="0"/>
              <a:t>Сравнение существующих средств</a:t>
            </a:r>
            <a:r>
              <a:rPr lang="en-US" dirty="0" smtClean="0"/>
              <a:t> </a:t>
            </a:r>
            <a:r>
              <a:rPr lang="ru-RU" dirty="0" smtClean="0"/>
              <a:t>моделирования</a:t>
            </a:r>
            <a:endParaRPr lang="ru-RU" dirty="0"/>
          </a:p>
        </p:txBody>
      </p:sp>
      <p:graphicFrame>
        <p:nvGraphicFramePr>
          <p:cNvPr id="8" name="Объект 7"/>
          <p:cNvGraphicFramePr>
            <a:graphicFrameLocks noGrp="1"/>
          </p:cNvGraphicFramePr>
          <p:nvPr>
            <p:ph idx="1"/>
            <p:extLst>
              <p:ext uri="{D42A27DB-BD31-4B8C-83A1-F6EECF244321}">
                <p14:modId xmlns:p14="http://schemas.microsoft.com/office/powerpoint/2010/main" val="2594449856"/>
              </p:ext>
            </p:extLst>
          </p:nvPr>
        </p:nvGraphicFramePr>
        <p:xfrm>
          <a:off x="121920" y="1115788"/>
          <a:ext cx="11782865" cy="5002437"/>
        </p:xfrm>
        <a:graphic>
          <a:graphicData uri="http://schemas.openxmlformats.org/drawingml/2006/table">
            <a:tbl>
              <a:tblPr firstRow="1" firstCol="1" bandRow="1">
                <a:tableStyleId>{8A107856-5554-42FB-B03E-39F5DBC370BA}</a:tableStyleId>
              </a:tblPr>
              <a:tblGrid>
                <a:gridCol w="1683027"/>
                <a:gridCol w="1683027"/>
                <a:gridCol w="1788216"/>
                <a:gridCol w="3786810"/>
                <a:gridCol w="2841785"/>
              </a:tblGrid>
              <a:tr h="809497">
                <a:tc>
                  <a:txBody>
                    <a:bodyPr/>
                    <a:lstStyle/>
                    <a:p>
                      <a:pPr algn="ctr">
                        <a:lnSpc>
                          <a:spcPts val="1800"/>
                        </a:lnSpc>
                        <a:spcAft>
                          <a:spcPts val="800"/>
                        </a:spcAft>
                        <a:tabLst>
                          <a:tab pos="448310" algn="l"/>
                        </a:tabLst>
                      </a:pPr>
                      <a:r>
                        <a:rPr lang="ru-RU" sz="1600" dirty="0">
                          <a:solidFill>
                            <a:schemeClr val="accent1">
                              <a:lumMod val="50000"/>
                            </a:schemeClr>
                          </a:solidFill>
                          <a:effectLst/>
                        </a:rPr>
                        <a:t>Название программного средства</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chemeClr val="accent1">
                              <a:lumMod val="50000"/>
                            </a:schemeClr>
                          </a:solidFill>
                          <a:effectLst/>
                        </a:rPr>
                        <a:t>Единица моделирования</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chemeClr val="accent1">
                              <a:lumMod val="50000"/>
                            </a:schemeClr>
                          </a:solidFill>
                          <a:effectLst/>
                        </a:rPr>
                        <a:t>Размер популяции</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chemeClr val="accent1">
                              <a:lumMod val="50000"/>
                            </a:schemeClr>
                          </a:solidFill>
                          <a:effectLst/>
                        </a:rPr>
                        <a:t>Генетическое разнообразие</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chemeClr val="accent1">
                              <a:lumMod val="50000"/>
                            </a:schemeClr>
                          </a:solidFill>
                          <a:effectLst/>
                        </a:rPr>
                        <a:t>Учёт пространственного распределения</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r>
              <a:tr h="712424">
                <a:tc>
                  <a:txBody>
                    <a:bodyPr/>
                    <a:lstStyle/>
                    <a:p>
                      <a:pPr algn="ctr">
                        <a:lnSpc>
                          <a:spcPts val="1800"/>
                        </a:lnSpc>
                        <a:spcAft>
                          <a:spcPts val="800"/>
                        </a:spcAft>
                        <a:tabLst>
                          <a:tab pos="448310" algn="l"/>
                        </a:tabLst>
                      </a:pPr>
                      <a:r>
                        <a:rPr lang="en-US" sz="1600" dirty="0" err="1" smtClean="0">
                          <a:solidFill>
                            <a:schemeClr val="accent1">
                              <a:lumMod val="50000"/>
                            </a:schemeClr>
                          </a:solidFill>
                          <a:effectLst/>
                        </a:rPr>
                        <a:t>AgentCell</a:t>
                      </a:r>
                      <a:endParaRPr lang="ru-RU" sz="1600" dirty="0" smtClean="0">
                        <a:solidFill>
                          <a:schemeClr val="accent1">
                            <a:lumMod val="50000"/>
                          </a:schemeClr>
                        </a:solidFill>
                        <a:effectLst/>
                      </a:endParaRPr>
                    </a:p>
                    <a:p>
                      <a:pPr algn="ctr">
                        <a:lnSpc>
                          <a:spcPts val="1800"/>
                        </a:lnSpc>
                        <a:spcAft>
                          <a:spcPts val="800"/>
                        </a:spcAft>
                        <a:tabLst>
                          <a:tab pos="448310" algn="l"/>
                        </a:tabLst>
                      </a:pPr>
                      <a:r>
                        <a:rPr lang="ru-RU" sz="1600" dirty="0" smtClean="0">
                          <a:solidFill>
                            <a:schemeClr val="accent1">
                              <a:lumMod val="50000"/>
                            </a:schemeClr>
                          </a:solidFill>
                          <a:effectLst/>
                        </a:rPr>
                        <a:t>(</a:t>
                      </a:r>
                      <a:r>
                        <a:rPr lang="en-US" sz="1600" dirty="0">
                          <a:solidFill>
                            <a:schemeClr val="accent1">
                              <a:lumMod val="50000"/>
                            </a:schemeClr>
                          </a:solidFill>
                          <a:effectLst/>
                        </a:rPr>
                        <a:t>v</a:t>
                      </a:r>
                      <a:r>
                        <a:rPr lang="ru-RU" sz="1600" dirty="0">
                          <a:solidFill>
                            <a:schemeClr val="accent1">
                              <a:lumMod val="50000"/>
                            </a:schemeClr>
                          </a:solidFill>
                          <a:effectLst/>
                        </a:rPr>
                        <a:t>. </a:t>
                      </a:r>
                      <a:r>
                        <a:rPr lang="en-US" sz="1600" dirty="0">
                          <a:solidFill>
                            <a:schemeClr val="accent1">
                              <a:lumMod val="50000"/>
                            </a:schemeClr>
                          </a:solidFill>
                          <a:effectLst/>
                        </a:rPr>
                        <a:t>2.0</a:t>
                      </a:r>
                      <a:r>
                        <a:rPr lang="ru-RU" sz="1600" dirty="0">
                          <a:solidFill>
                            <a:schemeClr val="accent1">
                              <a:lumMod val="50000"/>
                            </a:schemeClr>
                          </a:solidFill>
                          <a:effectLst/>
                        </a:rPr>
                        <a:t>)</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Клетка</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Несколько тысяч клеток</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Только </a:t>
                      </a:r>
                      <a:r>
                        <a:rPr lang="en-US" sz="1600" i="1" dirty="0">
                          <a:solidFill>
                            <a:srgbClr val="90200A"/>
                          </a:solidFill>
                          <a:effectLst/>
                        </a:rPr>
                        <a:t>E</a:t>
                      </a:r>
                      <a:r>
                        <a:rPr lang="ru-RU" sz="1600" i="1" dirty="0" smtClean="0">
                          <a:solidFill>
                            <a:srgbClr val="90200A"/>
                          </a:solidFill>
                          <a:effectLst/>
                        </a:rPr>
                        <a:t>.</a:t>
                      </a:r>
                      <a:r>
                        <a:rPr lang="en-US" sz="1600" i="1" dirty="0" smtClean="0">
                          <a:solidFill>
                            <a:srgbClr val="90200A"/>
                          </a:solidFill>
                          <a:effectLst/>
                        </a:rPr>
                        <a:t>coli</a:t>
                      </a:r>
                      <a:endParaRPr lang="ru-RU" sz="1600" i="1"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a:solidFill>
                            <a:srgbClr val="90200A"/>
                          </a:solidFill>
                          <a:effectLst/>
                        </a:rPr>
                        <a:t>Нет</a:t>
                      </a:r>
                      <a:endParaRPr lang="ru-RU" sz="1600">
                        <a:solidFill>
                          <a:srgbClr val="90200A"/>
                        </a:solidFill>
                        <a:effectLst/>
                        <a:latin typeface="Times New Roman" panose="02020603050405020304" pitchFamily="18" charset="0"/>
                        <a:ea typeface="Andale Sans UI;Arial Unicode MS"/>
                      </a:endParaRPr>
                    </a:p>
                  </a:txBody>
                  <a:tcPr marL="4861" marR="4861" marT="0" marB="0"/>
                </a:tc>
              </a:tr>
              <a:tr h="1240553">
                <a:tc>
                  <a:txBody>
                    <a:bodyPr/>
                    <a:lstStyle/>
                    <a:p>
                      <a:pPr algn="ctr">
                        <a:lnSpc>
                          <a:spcPts val="1800"/>
                        </a:lnSpc>
                        <a:spcAft>
                          <a:spcPts val="800"/>
                        </a:spcAft>
                        <a:tabLst>
                          <a:tab pos="448310" algn="l"/>
                        </a:tabLst>
                      </a:pPr>
                      <a:r>
                        <a:rPr lang="en-US" sz="1600">
                          <a:solidFill>
                            <a:schemeClr val="accent1">
                              <a:lumMod val="50000"/>
                            </a:schemeClr>
                          </a:solidFill>
                          <a:effectLst/>
                        </a:rPr>
                        <a:t>AQUASIM</a:t>
                      </a:r>
                      <a:endParaRPr lang="ru-RU" sz="160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a:solidFill>
                            <a:srgbClr val="90200A"/>
                          </a:solidFill>
                          <a:effectLst/>
                        </a:rPr>
                        <a:t>Компартмент</a:t>
                      </a:r>
                      <a:endParaRPr lang="ru-RU" sz="160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Определяется толщиной биоплёнки (в примере – в метрах)</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Позволяет моделировать </a:t>
                      </a:r>
                      <a:r>
                        <a:rPr lang="ru-RU" sz="1600" dirty="0" err="1">
                          <a:solidFill>
                            <a:srgbClr val="90200A"/>
                          </a:solidFill>
                          <a:effectLst/>
                        </a:rPr>
                        <a:t>мультивидовые</a:t>
                      </a:r>
                      <a:r>
                        <a:rPr lang="ru-RU" sz="1600" dirty="0">
                          <a:solidFill>
                            <a:srgbClr val="90200A"/>
                          </a:solidFill>
                          <a:effectLst/>
                        </a:rPr>
                        <a:t> реакторы, но не допускает генетической изменчивости в процессе моделирования</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a:solidFill>
                            <a:srgbClr val="90200A"/>
                          </a:solidFill>
                          <a:effectLst/>
                        </a:rPr>
                        <a:t>Есть (с учётом различных топологий связности компартментов и мембран)</a:t>
                      </a:r>
                      <a:endParaRPr lang="ru-RU" sz="1600">
                        <a:solidFill>
                          <a:srgbClr val="90200A"/>
                        </a:solidFill>
                        <a:effectLst/>
                        <a:latin typeface="Times New Roman" panose="02020603050405020304" pitchFamily="18" charset="0"/>
                        <a:ea typeface="Andale Sans UI;Arial Unicode MS"/>
                      </a:endParaRPr>
                    </a:p>
                  </a:txBody>
                  <a:tcPr marL="4861" marR="4861" marT="0" marB="0"/>
                </a:tc>
              </a:tr>
              <a:tr h="1230489">
                <a:tc>
                  <a:txBody>
                    <a:bodyPr/>
                    <a:lstStyle/>
                    <a:p>
                      <a:pPr algn="ctr">
                        <a:lnSpc>
                          <a:spcPts val="1800"/>
                        </a:lnSpc>
                        <a:spcAft>
                          <a:spcPts val="800"/>
                        </a:spcAft>
                        <a:tabLst>
                          <a:tab pos="448310" algn="l"/>
                        </a:tabLst>
                      </a:pPr>
                      <a:r>
                        <a:rPr lang="en-US" sz="1600" dirty="0">
                          <a:solidFill>
                            <a:schemeClr val="accent1">
                              <a:lumMod val="50000"/>
                            </a:schemeClr>
                          </a:solidFill>
                          <a:effectLst/>
                        </a:rPr>
                        <a:t>INDISIM</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a:solidFill>
                            <a:srgbClr val="90200A"/>
                          </a:solidFill>
                          <a:effectLst/>
                        </a:rPr>
                        <a:t>Клетка, супериндивид</a:t>
                      </a:r>
                      <a:endParaRPr lang="ru-RU" sz="160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Миллионы клеток</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Поддерживает индивидуальное разнообразие клеток, но не допускает генетической изменчивости в процессе моделирования</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Есть </a:t>
                      </a:r>
                      <a:r>
                        <a:rPr lang="ru-RU" sz="1600" dirty="0" smtClean="0">
                          <a:solidFill>
                            <a:srgbClr val="90200A"/>
                          </a:solidFill>
                          <a:effectLst/>
                        </a:rPr>
                        <a:t>(решётка </a:t>
                      </a:r>
                      <a:r>
                        <a:rPr lang="ru-RU" sz="1600" dirty="0">
                          <a:solidFill>
                            <a:srgbClr val="90200A"/>
                          </a:solidFill>
                          <a:effectLst/>
                        </a:rPr>
                        <a:t>из ячеек)</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r>
              <a:tr h="1009474">
                <a:tc>
                  <a:txBody>
                    <a:bodyPr/>
                    <a:lstStyle/>
                    <a:p>
                      <a:pPr algn="ctr">
                        <a:lnSpc>
                          <a:spcPts val="1800"/>
                        </a:lnSpc>
                        <a:spcAft>
                          <a:spcPts val="800"/>
                        </a:spcAft>
                        <a:tabLst>
                          <a:tab pos="448310" algn="l"/>
                        </a:tabLst>
                      </a:pPr>
                      <a:r>
                        <a:rPr lang="ru-RU" sz="1600" dirty="0">
                          <a:solidFill>
                            <a:schemeClr val="accent1">
                              <a:lumMod val="50000"/>
                            </a:schemeClr>
                          </a:solidFill>
                          <a:effectLst/>
                        </a:rPr>
                        <a:t>ГЭК</a:t>
                      </a:r>
                      <a:endParaRPr lang="ru-RU" sz="1600" dirty="0">
                        <a:solidFill>
                          <a:schemeClr val="accent1">
                            <a:lumMod val="50000"/>
                          </a:schemeClr>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a:solidFill>
                            <a:srgbClr val="90200A"/>
                          </a:solidFill>
                          <a:effectLst/>
                        </a:rPr>
                        <a:t>Метаболически однородная популяция</a:t>
                      </a:r>
                      <a:endParaRPr lang="ru-RU" sz="160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Свыше миллиарда клеток</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a:solidFill>
                            <a:srgbClr val="90200A"/>
                          </a:solidFill>
                          <a:effectLst/>
                        </a:rPr>
                        <a:t>Полная поддержка генетического разнообразия и изменчивости вплоть до видообразования</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c>
                  <a:txBody>
                    <a:bodyPr/>
                    <a:lstStyle/>
                    <a:p>
                      <a:pPr algn="ctr">
                        <a:lnSpc>
                          <a:spcPts val="1800"/>
                        </a:lnSpc>
                        <a:spcAft>
                          <a:spcPts val="800"/>
                        </a:spcAft>
                        <a:tabLst>
                          <a:tab pos="448310" algn="l"/>
                        </a:tabLst>
                      </a:pPr>
                      <a:r>
                        <a:rPr lang="ru-RU" sz="1600" dirty="0" smtClean="0">
                          <a:solidFill>
                            <a:srgbClr val="90200A"/>
                          </a:solidFill>
                          <a:effectLst/>
                        </a:rPr>
                        <a:t>Есть</a:t>
                      </a:r>
                      <a:r>
                        <a:rPr lang="en-US" sz="1600" dirty="0" smtClean="0">
                          <a:solidFill>
                            <a:srgbClr val="90200A"/>
                          </a:solidFill>
                          <a:effectLst/>
                        </a:rPr>
                        <a:t>*</a:t>
                      </a:r>
                      <a:r>
                        <a:rPr lang="ru-RU" sz="1600" dirty="0" smtClean="0">
                          <a:solidFill>
                            <a:srgbClr val="90200A"/>
                          </a:solidFill>
                          <a:effectLst/>
                        </a:rPr>
                        <a:t> (решётка </a:t>
                      </a:r>
                      <a:r>
                        <a:rPr lang="ru-RU" sz="1600" dirty="0">
                          <a:solidFill>
                            <a:srgbClr val="90200A"/>
                          </a:solidFill>
                          <a:effectLst/>
                        </a:rPr>
                        <a:t>из ячеек)</a:t>
                      </a:r>
                      <a:endParaRPr lang="ru-RU" sz="1600" dirty="0">
                        <a:solidFill>
                          <a:srgbClr val="90200A"/>
                        </a:solidFill>
                        <a:effectLst/>
                        <a:latin typeface="Times New Roman" panose="02020603050405020304" pitchFamily="18" charset="0"/>
                        <a:ea typeface="Andale Sans UI;Arial Unicode MS"/>
                      </a:endParaRPr>
                    </a:p>
                  </a:txBody>
                  <a:tcPr marL="4861" marR="4861" marT="0" marB="0"/>
                </a:tc>
              </a:tr>
            </a:tbl>
          </a:graphicData>
        </a:graphic>
      </p:graphicFrame>
      <p:sp>
        <p:nvSpPr>
          <p:cNvPr id="4" name="Объект 2"/>
          <p:cNvSpPr txBox="1">
            <a:spLocks/>
          </p:cNvSpPr>
          <p:nvPr/>
        </p:nvSpPr>
        <p:spPr>
          <a:xfrm>
            <a:off x="7665156" y="6197600"/>
            <a:ext cx="4239629" cy="56294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None/>
            </a:pPr>
            <a:r>
              <a:rPr lang="en-US" sz="2000" dirty="0" smtClean="0"/>
              <a:t>* - </a:t>
            </a:r>
            <a:r>
              <a:rPr lang="ru-RU" sz="2000" dirty="0" smtClean="0"/>
              <a:t>с учётом данной работы</a:t>
            </a:r>
            <a:endParaRPr lang="ru-RU" sz="2000" dirty="0"/>
          </a:p>
        </p:txBody>
      </p:sp>
      <p:sp>
        <p:nvSpPr>
          <p:cNvPr id="3" name="Прямоугольник 2"/>
          <p:cNvSpPr/>
          <p:nvPr/>
        </p:nvSpPr>
        <p:spPr>
          <a:xfrm>
            <a:off x="121920" y="6197600"/>
            <a:ext cx="3036793" cy="369332"/>
          </a:xfrm>
          <a:prstGeom prst="rect">
            <a:avLst/>
          </a:prstGeom>
        </p:spPr>
        <p:txBody>
          <a:bodyPr wrap="none">
            <a:spAutoFit/>
          </a:bodyPr>
          <a:lstStyle/>
          <a:p>
            <a:r>
              <a:rPr lang="ru-RU" dirty="0"/>
              <a:t>Клименко и др., </a:t>
            </a:r>
            <a:r>
              <a:rPr lang="ru-RU" dirty="0" err="1"/>
              <a:t>ВЖГиС</a:t>
            </a:r>
            <a:r>
              <a:rPr lang="ru-RU" dirty="0"/>
              <a:t>, 2015</a:t>
            </a:r>
          </a:p>
        </p:txBody>
      </p:sp>
      <p:sp>
        <p:nvSpPr>
          <p:cNvPr id="5" name="Номер слайда 4"/>
          <p:cNvSpPr>
            <a:spLocks noGrp="1"/>
          </p:cNvSpPr>
          <p:nvPr>
            <p:ph type="sldNum" sz="quarter" idx="12"/>
          </p:nvPr>
        </p:nvSpPr>
        <p:spPr/>
        <p:txBody>
          <a:bodyPr/>
          <a:lstStyle/>
          <a:p>
            <a:fld id="{95130943-35C6-43B0-A15C-71C50BA984F4}" type="slidenum">
              <a:rPr lang="ru-RU" smtClean="0"/>
              <a:t>5</a:t>
            </a:fld>
            <a:endParaRPr lang="ru-RU"/>
          </a:p>
        </p:txBody>
      </p:sp>
    </p:spTree>
    <p:extLst>
      <p:ext uri="{BB962C8B-B14F-4D97-AF65-F5344CB8AC3E}">
        <p14:creationId xmlns:p14="http://schemas.microsoft.com/office/powerpoint/2010/main" val="1999173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879600" y="2542373"/>
            <a:ext cx="8610600" cy="1293028"/>
          </a:xfrm>
        </p:spPr>
        <p:txBody>
          <a:bodyPr>
            <a:noAutofit/>
          </a:bodyPr>
          <a:lstStyle/>
          <a:p>
            <a:pPr algn="ctr"/>
            <a:r>
              <a:rPr lang="ru-RU" sz="4800" dirty="0" smtClean="0"/>
              <a:t>Спасибо за внимание!</a:t>
            </a:r>
            <a:endParaRPr lang="ru-RU" sz="4800" dirty="0"/>
          </a:p>
        </p:txBody>
      </p:sp>
      <p:sp>
        <p:nvSpPr>
          <p:cNvPr id="2" name="Номер слайда 1"/>
          <p:cNvSpPr>
            <a:spLocks noGrp="1"/>
          </p:cNvSpPr>
          <p:nvPr>
            <p:ph type="sldNum" sz="quarter" idx="12"/>
          </p:nvPr>
        </p:nvSpPr>
        <p:spPr/>
        <p:txBody>
          <a:bodyPr/>
          <a:lstStyle/>
          <a:p>
            <a:fld id="{95130943-35C6-43B0-A15C-71C50BA984F4}" type="slidenum">
              <a:rPr lang="ru-RU" smtClean="0"/>
              <a:t>50</a:t>
            </a:fld>
            <a:endParaRPr lang="ru-RU"/>
          </a:p>
        </p:txBody>
      </p:sp>
    </p:spTree>
    <p:extLst>
      <p:ext uri="{BB962C8B-B14F-4D97-AF65-F5344CB8AC3E}">
        <p14:creationId xmlns:p14="http://schemas.microsoft.com/office/powerpoint/2010/main" val="34587555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3606" y="365125"/>
            <a:ext cx="10930194" cy="1325563"/>
          </a:xfrm>
        </p:spPr>
        <p:txBody>
          <a:bodyPr/>
          <a:lstStyle/>
          <a:p>
            <a:r>
              <a:rPr lang="ru-RU" dirty="0"/>
              <a:t>Биологически обоснованные диапазоны параметров моделей</a:t>
            </a:r>
          </a:p>
        </p:txBody>
      </p:sp>
      <p:sp>
        <p:nvSpPr>
          <p:cNvPr id="3" name="Номер слайда 2"/>
          <p:cNvSpPr>
            <a:spLocks noGrp="1"/>
          </p:cNvSpPr>
          <p:nvPr>
            <p:ph type="sldNum" sz="quarter" idx="12"/>
          </p:nvPr>
        </p:nvSpPr>
        <p:spPr/>
        <p:txBody>
          <a:bodyPr/>
          <a:lstStyle/>
          <a:p>
            <a:fld id="{95130943-35C6-43B0-A15C-71C50BA984F4}" type="slidenum">
              <a:rPr lang="ru-RU" smtClean="0"/>
              <a:t>51</a:t>
            </a:fld>
            <a:endParaRPr lang="ru-RU"/>
          </a:p>
        </p:txBody>
      </p:sp>
      <p:graphicFrame>
        <p:nvGraphicFramePr>
          <p:cNvPr id="5" name="Таблица 4"/>
          <p:cNvGraphicFramePr>
            <a:graphicFrameLocks noGrp="1"/>
          </p:cNvGraphicFramePr>
          <p:nvPr>
            <p:extLst>
              <p:ext uri="{D42A27DB-BD31-4B8C-83A1-F6EECF244321}">
                <p14:modId xmlns:p14="http://schemas.microsoft.com/office/powerpoint/2010/main" val="1306458013"/>
              </p:ext>
            </p:extLst>
          </p:nvPr>
        </p:nvGraphicFramePr>
        <p:xfrm>
          <a:off x="423606" y="1690688"/>
          <a:ext cx="4958018" cy="5341420"/>
        </p:xfrm>
        <a:graphic>
          <a:graphicData uri="http://schemas.openxmlformats.org/drawingml/2006/table">
            <a:tbl>
              <a:tblPr firstRow="1" firstCol="1" bandRow="1">
                <a:tableStyleId>{5C22544A-7EE6-4342-B048-85BDC9FD1C3A}</a:tableStyleId>
              </a:tblPr>
              <a:tblGrid>
                <a:gridCol w="749670"/>
                <a:gridCol w="3459206"/>
                <a:gridCol w="749142"/>
              </a:tblGrid>
              <a:tr h="558976">
                <a:tc>
                  <a:txBody>
                    <a:bodyPr/>
                    <a:lstStyle/>
                    <a:p>
                      <a:pPr algn="ctr">
                        <a:lnSpc>
                          <a:spcPct val="150000"/>
                        </a:lnSpc>
                        <a:spcAft>
                          <a:spcPts val="0"/>
                        </a:spcAft>
                      </a:pPr>
                      <a:r>
                        <a:rPr lang="ru-RU" sz="900" dirty="0">
                          <a:effectLst/>
                        </a:rPr>
                        <a:t>Параметр</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dirty="0">
                          <a:effectLst/>
                        </a:rPr>
                        <a:t>Описание (единицы измерения)</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Диапазон типичных значений</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186326">
                <a:tc>
                  <a:txBody>
                    <a:bodyPr/>
                    <a:lstStyle/>
                    <a:p>
                      <a:pPr algn="ctr">
                        <a:lnSpc>
                          <a:spcPct val="150000"/>
                        </a:lnSpc>
                        <a:spcAft>
                          <a:spcPts val="0"/>
                        </a:spcAft>
                      </a:pPr>
                      <a:r>
                        <a:rPr lang="en-US" sz="900">
                          <a:effectLst/>
                        </a:rPr>
                        <a:t>V</a:t>
                      </a:r>
                      <a:r>
                        <a:rPr lang="en-US" sz="900" baseline="-25000">
                          <a:effectLst/>
                        </a:rPr>
                        <a:t>total</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Объём среды (л)</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dirty="0">
                          <a:effectLst/>
                        </a:rPr>
                        <a:t>10</a:t>
                      </a:r>
                      <a:r>
                        <a:rPr lang="en-US" sz="900" baseline="30000" dirty="0">
                          <a:effectLst/>
                        </a:rPr>
                        <a:t>–6</a:t>
                      </a:r>
                      <a:r>
                        <a:rPr lang="en-US" sz="900" dirty="0">
                          <a:effectLst/>
                        </a:rPr>
                        <a:t> – </a:t>
                      </a:r>
                      <a:r>
                        <a:rPr lang="en-US" sz="900" dirty="0" smtClean="0">
                          <a:effectLst/>
                        </a:rPr>
                        <a:t>10</a:t>
                      </a:r>
                      <a:r>
                        <a:rPr lang="en-US" sz="900" baseline="30000" dirty="0" smtClean="0">
                          <a:effectLst/>
                        </a:rPr>
                        <a:t>6</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N</a:t>
                      </a:r>
                      <a:r>
                        <a:rPr lang="en-US" sz="900" baseline="-25000">
                          <a:effectLst/>
                        </a:rPr>
                        <a:t>env,i</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Концентрация </a:t>
                      </a:r>
                      <a:r>
                        <a:rPr lang="en-US" sz="900">
                          <a:effectLst/>
                        </a:rPr>
                        <a:t>i</a:t>
                      </a:r>
                      <a:r>
                        <a:rPr lang="ru-RU" sz="900">
                          <a:effectLst/>
                        </a:rPr>
                        <a:t>-го неспецифического субстрата в среде обитания (</a:t>
                      </a:r>
                      <a:r>
                        <a:rPr lang="en-US" sz="900">
                          <a:effectLst/>
                        </a:rPr>
                        <a:t>mM</a:t>
                      </a:r>
                      <a:r>
                        <a:rPr lang="ru-RU" sz="900">
                          <a:effectLst/>
                        </a:rPr>
                        <a:t>)</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S</a:t>
                      </a:r>
                      <a:r>
                        <a:rPr lang="en-US" sz="900" baseline="-25000">
                          <a:effectLst/>
                        </a:rPr>
                        <a:t>env,i</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Концентрация </a:t>
                      </a:r>
                      <a:r>
                        <a:rPr lang="en-US" sz="900">
                          <a:effectLst/>
                        </a:rPr>
                        <a:t>i</a:t>
                      </a:r>
                      <a:r>
                        <a:rPr lang="ru-RU" sz="900">
                          <a:effectLst/>
                        </a:rPr>
                        <a:t>-го специфического субстрата в среде обитания (</a:t>
                      </a:r>
                      <a:r>
                        <a:rPr lang="en-US" sz="900">
                          <a:effectLst/>
                        </a:rPr>
                        <a:t>mM</a:t>
                      </a:r>
                      <a:r>
                        <a:rPr lang="ru-RU" sz="900">
                          <a:effectLst/>
                        </a:rPr>
                        <a:t>)</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N</a:t>
                      </a:r>
                      <a:r>
                        <a:rPr lang="en-US" sz="900" baseline="-25000">
                          <a:effectLst/>
                        </a:rPr>
                        <a:t>flow,i</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Концентрация </a:t>
                      </a:r>
                      <a:r>
                        <a:rPr lang="en-US" sz="900">
                          <a:effectLst/>
                        </a:rPr>
                        <a:t>i</a:t>
                      </a:r>
                      <a:r>
                        <a:rPr lang="ru-RU" sz="900">
                          <a:effectLst/>
                        </a:rPr>
                        <a:t>-го неспецифического субстрата в притоке (</a:t>
                      </a:r>
                      <a:r>
                        <a:rPr lang="en-US" sz="900">
                          <a:effectLst/>
                        </a:rPr>
                        <a:t>mM</a:t>
                      </a:r>
                      <a:r>
                        <a:rPr lang="ru-RU" sz="900">
                          <a:effectLst/>
                        </a:rPr>
                        <a:t>)</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fl</a:t>
                      </a:r>
                      <a:r>
                        <a:rPr lang="en-US" sz="900" baseline="-25000">
                          <a:effectLst/>
                        </a:rPr>
                        <a:t>p</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Коэффициент интенсивности протока в </a:t>
                      </a:r>
                      <a:r>
                        <a:rPr lang="en-US" sz="900">
                          <a:effectLst/>
                        </a:rPr>
                        <a:t>p</a:t>
                      </a:r>
                      <a:r>
                        <a:rPr lang="ru-RU" sz="900">
                          <a:effectLst/>
                        </a:rPr>
                        <a:t>-ом направлении (1/поколение)</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-1 – 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kd</a:t>
                      </a:r>
                      <a:r>
                        <a:rPr lang="en-US" sz="900" baseline="-25000">
                          <a:effectLst/>
                        </a:rPr>
                        <a:t>p</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Коэффициент интенсивности диффузии в </a:t>
                      </a:r>
                      <a:r>
                        <a:rPr lang="en-US" sz="900">
                          <a:effectLst/>
                        </a:rPr>
                        <a:t>p</a:t>
                      </a:r>
                      <a:r>
                        <a:rPr lang="ru-RU" sz="900">
                          <a:effectLst/>
                        </a:rPr>
                        <a:t>-ом направлении (1/поколение)</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0 – </a:t>
                      </a:r>
                      <a:r>
                        <a:rPr lang="en-US" sz="900">
                          <a:effectLst/>
                        </a:rPr>
                        <a:t>0.</a:t>
                      </a:r>
                      <a:r>
                        <a:rPr lang="ru-RU" sz="900">
                          <a:effectLst/>
                        </a:rPr>
                        <a:t>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186326">
                <a:tc>
                  <a:txBody>
                    <a:bodyPr/>
                    <a:lstStyle/>
                    <a:p>
                      <a:pPr algn="ctr">
                        <a:lnSpc>
                          <a:spcPct val="150000"/>
                        </a:lnSpc>
                        <a:spcAft>
                          <a:spcPts val="0"/>
                        </a:spcAft>
                      </a:pPr>
                      <a:r>
                        <a:rPr lang="en-US" sz="900">
                          <a:effectLst/>
                        </a:rPr>
                        <a:t>P</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Размер популяции (число клеток)</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10</a:t>
                      </a:r>
                      <a:r>
                        <a:rPr lang="en-US" sz="900" baseline="30000">
                          <a:effectLst/>
                        </a:rPr>
                        <a:t>20</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k</a:t>
                      </a:r>
                      <a:r>
                        <a:rPr lang="en-US" sz="900" baseline="-25000">
                          <a:effectLst/>
                        </a:rPr>
                        <a:t>free</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Доля клеток, находящихся в неприкреплённом состоянии (в виде планктона)</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186326">
                <a:tc>
                  <a:txBody>
                    <a:bodyPr/>
                    <a:lstStyle/>
                    <a:p>
                      <a:pPr algn="ctr">
                        <a:lnSpc>
                          <a:spcPct val="150000"/>
                        </a:lnSpc>
                        <a:spcAft>
                          <a:spcPts val="0"/>
                        </a:spcAft>
                      </a:pPr>
                      <a:r>
                        <a:rPr lang="en-US" sz="900">
                          <a:effectLst/>
                        </a:rPr>
                        <a:t>k</a:t>
                      </a:r>
                      <a:r>
                        <a:rPr lang="en-US" sz="900" baseline="-25000">
                          <a:effectLst/>
                        </a:rPr>
                        <a:t>death</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Коэффициент смертности популяции </a:t>
                      </a:r>
                      <a:r>
                        <a:rPr lang="en-US" sz="900">
                          <a:effectLst/>
                        </a:rPr>
                        <a:t>(1/</a:t>
                      </a:r>
                      <a:r>
                        <a:rPr lang="ru-RU" sz="900">
                          <a:effectLst/>
                        </a:rPr>
                        <a:t>клетки</a:t>
                      </a:r>
                      <a:r>
                        <a:rPr lang="en-US" sz="900">
                          <a:effectLst/>
                        </a:rPr>
                        <a:t>)</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0 – 10</a:t>
                      </a:r>
                      <a:r>
                        <a:rPr lang="en-US" sz="900" baseline="30000">
                          <a:effectLst/>
                        </a:rPr>
                        <a:t>–10</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372651">
                <a:tc>
                  <a:txBody>
                    <a:bodyPr/>
                    <a:lstStyle/>
                    <a:p>
                      <a:pPr algn="ctr">
                        <a:lnSpc>
                          <a:spcPct val="150000"/>
                        </a:lnSpc>
                        <a:spcAft>
                          <a:spcPts val="0"/>
                        </a:spcAft>
                      </a:pPr>
                      <a:r>
                        <a:rPr lang="en-US" sz="900">
                          <a:effectLst/>
                        </a:rPr>
                        <a:t>V</a:t>
                      </a:r>
                      <a:r>
                        <a:rPr lang="en-US" sz="900" baseline="-25000">
                          <a:effectLst/>
                        </a:rPr>
                        <a:t>consumed</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Средний объём, фильтруемый клеткой за одну итерацию (л/поколение)</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en-US" sz="900">
                          <a:effectLst/>
                        </a:rPr>
                        <a:t>5.4·10</a:t>
                      </a:r>
                      <a:r>
                        <a:rPr lang="en-US" sz="900" baseline="30000">
                          <a:effectLst/>
                        </a:rPr>
                        <a:t>–12</a:t>
                      </a:r>
                      <a:endParaRPr lang="ru-RU" sz="900">
                        <a:effectLst/>
                      </a:endParaRPr>
                    </a:p>
                    <a:p>
                      <a:pPr algn="ctr">
                        <a:lnSpc>
                          <a:spcPct val="150000"/>
                        </a:lnSpc>
                        <a:spcAft>
                          <a:spcPts val="0"/>
                        </a:spcAft>
                      </a:pPr>
                      <a:r>
                        <a:rPr lang="ru-RU" sz="900">
                          <a:effectLst/>
                        </a:rPr>
                        <a:t> </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745302">
                <a:tc>
                  <a:txBody>
                    <a:bodyPr/>
                    <a:lstStyle/>
                    <a:p>
                      <a:pPr algn="ctr">
                        <a:lnSpc>
                          <a:spcPct val="150000"/>
                        </a:lnSpc>
                        <a:spcAft>
                          <a:spcPts val="0"/>
                        </a:spcAft>
                      </a:pPr>
                      <a:r>
                        <a:rPr lang="en-US" sz="900">
                          <a:effectLst/>
                        </a:rPr>
                        <a:t>r</a:t>
                      </a:r>
                      <a:r>
                        <a:rPr lang="en-US" sz="900" baseline="-25000">
                          <a:effectLst/>
                        </a:rPr>
                        <a:t>i</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Эффективность утилизации </a:t>
                      </a:r>
                      <a:r>
                        <a:rPr lang="en-US" sz="900">
                          <a:effectLst/>
                        </a:rPr>
                        <a:t>i</a:t>
                      </a:r>
                      <a:r>
                        <a:rPr lang="ru-RU" sz="900">
                          <a:effectLst/>
                        </a:rPr>
                        <a:t>-го неспецифического субстрата – прирост численности за поколение/количество утилизированного субстрата за поколение (клетки/молекулы)</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just">
                        <a:lnSpc>
                          <a:spcPct val="150000"/>
                        </a:lnSpc>
                        <a:spcAft>
                          <a:spcPts val="0"/>
                        </a:spcAft>
                      </a:pPr>
                      <a:r>
                        <a:rPr lang="en-US" sz="900">
                          <a:effectLst/>
                        </a:rPr>
                        <a:t>10</a:t>
                      </a:r>
                      <a:r>
                        <a:rPr lang="en-US" sz="900" baseline="30000">
                          <a:effectLst/>
                        </a:rPr>
                        <a:t>–7</a:t>
                      </a:r>
                      <a:r>
                        <a:rPr lang="en-US" sz="900">
                          <a:effectLst/>
                        </a:rPr>
                        <a:t> – 10</a:t>
                      </a:r>
                      <a:r>
                        <a:rPr lang="en-US" sz="900" baseline="30000">
                          <a:effectLst/>
                        </a:rPr>
                        <a:t>–</a:t>
                      </a:r>
                      <a:r>
                        <a:rPr lang="ru-RU" sz="900" baseline="30000">
                          <a:effectLst/>
                        </a:rPr>
                        <a:t>4</a:t>
                      </a:r>
                      <a:endParaRPr lang="ru-RU" sz="900">
                        <a:effectLst/>
                      </a:endParaRPr>
                    </a:p>
                    <a:p>
                      <a:pPr algn="ctr">
                        <a:lnSpc>
                          <a:spcPct val="150000"/>
                        </a:lnSpc>
                        <a:spcAft>
                          <a:spcPts val="0"/>
                        </a:spcAft>
                      </a:pPr>
                      <a:r>
                        <a:rPr lang="ru-RU" sz="900">
                          <a:effectLst/>
                        </a:rPr>
                        <a:t> </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r h="558976">
                <a:tc>
                  <a:txBody>
                    <a:bodyPr/>
                    <a:lstStyle/>
                    <a:p>
                      <a:pPr algn="ctr">
                        <a:lnSpc>
                          <a:spcPct val="150000"/>
                        </a:lnSpc>
                        <a:spcAft>
                          <a:spcPts val="0"/>
                        </a:spcAft>
                      </a:pPr>
                      <a:r>
                        <a:rPr lang="en-US" sz="900">
                          <a:effectLst/>
                        </a:rPr>
                        <a:t>ccons_ns</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a:effectLst/>
                        </a:rPr>
                        <a:t>Норма потребления. Фиксированная часть </a:t>
                      </a:r>
                      <a:r>
                        <a:rPr lang="en-US" sz="900">
                          <a:effectLst/>
                        </a:rPr>
                        <a:t>r</a:t>
                      </a:r>
                      <a:r>
                        <a:rPr lang="en-US" sz="900" baseline="-25000">
                          <a:effectLst/>
                        </a:rPr>
                        <a:t>i</a:t>
                      </a:r>
                      <a:r>
                        <a:rPr lang="ru-RU" sz="900">
                          <a:effectLst/>
                        </a:rPr>
                        <a:t> – максимальная скорость потребления неспецифических субстратов (молекулы)</a:t>
                      </a:r>
                      <a:endParaRPr lang="ru-RU" sz="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c>
                  <a:txBody>
                    <a:bodyPr/>
                    <a:lstStyle/>
                    <a:p>
                      <a:pPr algn="ctr">
                        <a:lnSpc>
                          <a:spcPct val="150000"/>
                        </a:lnSpc>
                        <a:spcAft>
                          <a:spcPts val="0"/>
                        </a:spcAft>
                      </a:pPr>
                      <a:r>
                        <a:rPr lang="ru-RU" sz="900" dirty="0">
                          <a:effectLst/>
                        </a:rPr>
                        <a:t>10</a:t>
                      </a:r>
                      <a:r>
                        <a:rPr lang="ru-RU" sz="900" baseline="30000" dirty="0">
                          <a:effectLst/>
                        </a:rPr>
                        <a:t>5</a:t>
                      </a:r>
                      <a:r>
                        <a:rPr lang="ru-RU" sz="900" dirty="0">
                          <a:effectLst/>
                        </a:rPr>
                        <a:t> – 10</a:t>
                      </a:r>
                      <a:r>
                        <a:rPr lang="ru-RU" sz="900" baseline="30000" dirty="0">
                          <a:effectLst/>
                        </a:rPr>
                        <a:t>7</a:t>
                      </a:r>
                      <a:endParaRPr lang="ru-RU" sz="900" dirty="0">
                        <a:effectLst/>
                      </a:endParaRPr>
                    </a:p>
                    <a:p>
                      <a:pPr algn="just">
                        <a:lnSpc>
                          <a:spcPct val="150000"/>
                        </a:lnSpc>
                        <a:spcAft>
                          <a:spcPts val="0"/>
                        </a:spcAft>
                      </a:pPr>
                      <a:r>
                        <a:rPr lang="ru-RU" sz="900" dirty="0">
                          <a:effectLst/>
                        </a:rPr>
                        <a:t> </a:t>
                      </a:r>
                      <a:endParaRPr lang="ru-RU" sz="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926" marR="39926" marT="0" marB="0"/>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334923330"/>
              </p:ext>
            </p:extLst>
          </p:nvPr>
        </p:nvGraphicFramePr>
        <p:xfrm>
          <a:off x="5562600" y="1690688"/>
          <a:ext cx="5495925" cy="5136110"/>
        </p:xfrm>
        <a:graphic>
          <a:graphicData uri="http://schemas.openxmlformats.org/drawingml/2006/table">
            <a:tbl>
              <a:tblPr firstRow="1" firstCol="1" bandRow="1">
                <a:tableStyleId>{5C22544A-7EE6-4342-B048-85BDC9FD1C3A}</a:tableStyleId>
              </a:tblPr>
              <a:tblGrid>
                <a:gridCol w="796037"/>
                <a:gridCol w="3673159"/>
                <a:gridCol w="1026729"/>
              </a:tblGrid>
              <a:tr h="967459">
                <a:tc>
                  <a:txBody>
                    <a:bodyPr/>
                    <a:lstStyle/>
                    <a:p>
                      <a:pPr algn="ctr">
                        <a:lnSpc>
                          <a:spcPct val="150000"/>
                        </a:lnSpc>
                        <a:spcAft>
                          <a:spcPts val="0"/>
                        </a:spcAft>
                      </a:pPr>
                      <a:r>
                        <a:rPr lang="en-US" sz="1000" dirty="0" err="1">
                          <a:effectLst/>
                        </a:rPr>
                        <a:t>gr</a:t>
                      </a:r>
                      <a:r>
                        <a:rPr lang="en-US" sz="1000" baseline="-25000" dirty="0" err="1">
                          <a:effectLst/>
                        </a:rPr>
                        <a:t>i</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dirty="0">
                          <a:effectLst/>
                        </a:rPr>
                        <a:t>Изменяющаяся часть </a:t>
                      </a:r>
                      <a:r>
                        <a:rPr lang="en-US" sz="1000" dirty="0" err="1">
                          <a:effectLst/>
                        </a:rPr>
                        <a:t>r</a:t>
                      </a:r>
                      <a:r>
                        <a:rPr lang="en-US" sz="1000" baseline="-25000" dirty="0" err="1">
                          <a:effectLst/>
                        </a:rPr>
                        <a:t>i</a:t>
                      </a:r>
                      <a:r>
                        <a:rPr lang="ru-RU" sz="1000" dirty="0">
                          <a:effectLst/>
                        </a:rPr>
                        <a:t>, определяемая аллелями гена утилизации </a:t>
                      </a:r>
                      <a:r>
                        <a:rPr lang="en-US" sz="1000" dirty="0" err="1">
                          <a:effectLst/>
                        </a:rPr>
                        <a:t>i</a:t>
                      </a:r>
                      <a:r>
                        <a:rPr lang="ru-RU" sz="1000" dirty="0">
                          <a:effectLst/>
                        </a:rPr>
                        <a:t>-го неспецифического субстрата, – среднее число потомков/среднее поколение (клетки/поколение)</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1 – 20</a:t>
                      </a:r>
                    </a:p>
                    <a:p>
                      <a:pPr algn="ctr">
                        <a:lnSpc>
                          <a:spcPct val="150000"/>
                        </a:lnSpc>
                        <a:spcAft>
                          <a:spcPts val="0"/>
                        </a:spcAft>
                      </a:pPr>
                      <a:r>
                        <a:rPr lang="ru-RU"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773967">
                <a:tc>
                  <a:txBody>
                    <a:bodyPr/>
                    <a:lstStyle/>
                    <a:p>
                      <a:pPr algn="ctr">
                        <a:lnSpc>
                          <a:spcPct val="150000"/>
                        </a:lnSpc>
                        <a:spcAft>
                          <a:spcPts val="0"/>
                        </a:spcAft>
                      </a:pPr>
                      <a:r>
                        <a:rPr lang="en-US" sz="1000">
                          <a:effectLst/>
                        </a:rPr>
                        <a:t>c</a:t>
                      </a:r>
                      <a:r>
                        <a:rPr lang="en-US" sz="1000" baseline="-25000">
                          <a:effectLst/>
                        </a:rPr>
                        <a:t>i</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Эффективность утилизации </a:t>
                      </a:r>
                      <a:r>
                        <a:rPr lang="en-US" sz="1000">
                          <a:effectLst/>
                        </a:rPr>
                        <a:t>i</a:t>
                      </a:r>
                      <a:r>
                        <a:rPr lang="ru-RU" sz="1000">
                          <a:effectLst/>
                        </a:rPr>
                        <a:t>-го специфического субстрата – прирост численности за поколение/количество утилизированного субстрата за поколение (клетки/молекулы)</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just">
                        <a:lnSpc>
                          <a:spcPct val="150000"/>
                        </a:lnSpc>
                        <a:spcAft>
                          <a:spcPts val="0"/>
                        </a:spcAft>
                      </a:pPr>
                      <a:r>
                        <a:rPr lang="en-US" sz="1000">
                          <a:effectLst/>
                        </a:rPr>
                        <a:t>10</a:t>
                      </a:r>
                      <a:r>
                        <a:rPr lang="en-US" sz="1000" baseline="30000">
                          <a:effectLst/>
                        </a:rPr>
                        <a:t>–7</a:t>
                      </a:r>
                      <a:r>
                        <a:rPr lang="en-US" sz="1000">
                          <a:effectLst/>
                        </a:rPr>
                        <a:t> – 10</a:t>
                      </a:r>
                      <a:r>
                        <a:rPr lang="en-US" sz="1000" baseline="30000">
                          <a:effectLst/>
                        </a:rPr>
                        <a:t>–4</a:t>
                      </a:r>
                      <a:endParaRPr lang="ru-RU" sz="1000">
                        <a:effectLst/>
                      </a:endParaRPr>
                    </a:p>
                    <a:p>
                      <a:pPr algn="ctr">
                        <a:lnSpc>
                          <a:spcPct val="150000"/>
                        </a:lnSpc>
                        <a:spcAft>
                          <a:spcPts val="0"/>
                        </a:spcAft>
                      </a:pPr>
                      <a:r>
                        <a:rPr lang="en-US"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580475">
                <a:tc>
                  <a:txBody>
                    <a:bodyPr/>
                    <a:lstStyle/>
                    <a:p>
                      <a:pPr algn="ctr">
                        <a:lnSpc>
                          <a:spcPct val="150000"/>
                        </a:lnSpc>
                        <a:spcAft>
                          <a:spcPts val="0"/>
                        </a:spcAft>
                      </a:pPr>
                      <a:r>
                        <a:rPr lang="en-US" sz="1000">
                          <a:effectLst/>
                        </a:rPr>
                        <a:t>ccons_ss</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dirty="0">
                          <a:effectLst/>
                        </a:rPr>
                        <a:t>Норма потребления. Фиксированная часть </a:t>
                      </a:r>
                      <a:r>
                        <a:rPr lang="en-US" sz="1000" dirty="0">
                          <a:effectLst/>
                        </a:rPr>
                        <a:t>c</a:t>
                      </a:r>
                      <a:r>
                        <a:rPr lang="en-US" sz="1000" baseline="-25000" dirty="0">
                          <a:effectLst/>
                        </a:rPr>
                        <a:t>i</a:t>
                      </a:r>
                      <a:r>
                        <a:rPr lang="ru-RU" sz="1000" dirty="0">
                          <a:effectLst/>
                        </a:rPr>
                        <a:t> – максимальная скорость потребления специфических субстратов (молекулы)</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en-US" sz="1000">
                          <a:effectLst/>
                        </a:rPr>
                        <a:t>10</a:t>
                      </a:r>
                      <a:r>
                        <a:rPr lang="en-US" sz="1000" baseline="30000">
                          <a:effectLst/>
                        </a:rPr>
                        <a:t>5</a:t>
                      </a:r>
                      <a:r>
                        <a:rPr lang="en-US" sz="1000">
                          <a:effectLst/>
                        </a:rPr>
                        <a:t> – 10</a:t>
                      </a:r>
                      <a:r>
                        <a:rPr lang="en-US" sz="1000" baseline="30000">
                          <a:effectLst/>
                        </a:rPr>
                        <a:t>7</a:t>
                      </a:r>
                      <a:endParaRPr lang="ru-RU" sz="1000">
                        <a:effectLst/>
                      </a:endParaRPr>
                    </a:p>
                    <a:p>
                      <a:pPr algn="ctr">
                        <a:lnSpc>
                          <a:spcPct val="150000"/>
                        </a:lnSpc>
                        <a:spcAft>
                          <a:spcPts val="0"/>
                        </a:spcAft>
                      </a:pPr>
                      <a:r>
                        <a:rPr lang="en-US"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773967">
                <a:tc>
                  <a:txBody>
                    <a:bodyPr/>
                    <a:lstStyle/>
                    <a:p>
                      <a:pPr algn="ctr">
                        <a:lnSpc>
                          <a:spcPct val="150000"/>
                        </a:lnSpc>
                        <a:spcAft>
                          <a:spcPts val="0"/>
                        </a:spcAft>
                      </a:pPr>
                      <a:r>
                        <a:rPr lang="en-US" sz="1000">
                          <a:effectLst/>
                        </a:rPr>
                        <a:t>gc</a:t>
                      </a:r>
                      <a:r>
                        <a:rPr lang="en-US" sz="1000" baseline="-25000">
                          <a:effectLst/>
                        </a:rPr>
                        <a:t>i</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Изменяющаяся часть </a:t>
                      </a:r>
                      <a:r>
                        <a:rPr lang="en-US" sz="1000">
                          <a:effectLst/>
                        </a:rPr>
                        <a:t>c</a:t>
                      </a:r>
                      <a:r>
                        <a:rPr lang="en-US" sz="1000" baseline="-25000">
                          <a:effectLst/>
                        </a:rPr>
                        <a:t>i</a:t>
                      </a:r>
                      <a:r>
                        <a:rPr lang="ru-RU" sz="1000">
                          <a:effectLst/>
                        </a:rPr>
                        <a:t>, определяемая аллелями гена утилизации </a:t>
                      </a:r>
                      <a:r>
                        <a:rPr lang="en-US" sz="1000">
                          <a:effectLst/>
                        </a:rPr>
                        <a:t>i</a:t>
                      </a:r>
                      <a:r>
                        <a:rPr lang="ru-RU" sz="1000">
                          <a:effectLst/>
                        </a:rPr>
                        <a:t>-го специфического субстрата, – среднее число потомков/среднее поколение (клетки/поколение)</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en-US" sz="1000">
                          <a:effectLst/>
                        </a:rPr>
                        <a:t>1 – 20</a:t>
                      </a:r>
                      <a:endParaRPr lang="ru-RU" sz="1000">
                        <a:effectLst/>
                      </a:endParaRPr>
                    </a:p>
                    <a:p>
                      <a:pPr algn="ctr">
                        <a:lnSpc>
                          <a:spcPct val="150000"/>
                        </a:lnSpc>
                        <a:spcAft>
                          <a:spcPts val="0"/>
                        </a:spcAft>
                      </a:pPr>
                      <a:r>
                        <a:rPr lang="en-US"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386984">
                <a:tc>
                  <a:txBody>
                    <a:bodyPr/>
                    <a:lstStyle/>
                    <a:p>
                      <a:pPr algn="ctr">
                        <a:lnSpc>
                          <a:spcPct val="150000"/>
                        </a:lnSpc>
                        <a:spcAft>
                          <a:spcPts val="0"/>
                        </a:spcAft>
                      </a:pPr>
                      <a:r>
                        <a:rPr lang="en-US" sz="1000">
                          <a:effectLst/>
                        </a:rPr>
                        <a:t>d</a:t>
                      </a:r>
                      <a:r>
                        <a:rPr lang="en-US" sz="1000" baseline="-25000">
                          <a:effectLst/>
                        </a:rPr>
                        <a:t>i</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Эффективность синтеза </a:t>
                      </a:r>
                      <a:r>
                        <a:rPr lang="en-US" sz="1000">
                          <a:effectLst/>
                        </a:rPr>
                        <a:t>i</a:t>
                      </a:r>
                      <a:r>
                        <a:rPr lang="ru-RU" sz="1000">
                          <a:effectLst/>
                        </a:rPr>
                        <a:t>-го продукта (молекулы/поколение)</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10</a:t>
                      </a:r>
                      <a:r>
                        <a:rPr lang="ru-RU" sz="1000" baseline="30000">
                          <a:effectLst/>
                        </a:rPr>
                        <a:t>4</a:t>
                      </a:r>
                      <a:r>
                        <a:rPr lang="ru-RU" sz="1000">
                          <a:effectLst/>
                        </a:rPr>
                        <a:t> – 10</a:t>
                      </a:r>
                      <a:r>
                        <a:rPr lang="ru-RU" sz="1000" baseline="30000">
                          <a:effectLst/>
                        </a:rPr>
                        <a:t>8</a:t>
                      </a:r>
                      <a:endParaRPr lang="ru-RU" sz="1000">
                        <a:effectLst/>
                      </a:endParaRPr>
                    </a:p>
                    <a:p>
                      <a:pPr algn="ctr">
                        <a:lnSpc>
                          <a:spcPct val="150000"/>
                        </a:lnSpc>
                        <a:spcAft>
                          <a:spcPts val="0"/>
                        </a:spcAft>
                      </a:pPr>
                      <a:r>
                        <a:rPr lang="ru-RU"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773967">
                <a:tc>
                  <a:txBody>
                    <a:bodyPr/>
                    <a:lstStyle/>
                    <a:p>
                      <a:pPr algn="ctr">
                        <a:lnSpc>
                          <a:spcPct val="150000"/>
                        </a:lnSpc>
                        <a:spcAft>
                          <a:spcPts val="0"/>
                        </a:spcAft>
                      </a:pPr>
                      <a:r>
                        <a:rPr lang="en-US" sz="1000">
                          <a:effectLst/>
                        </a:rPr>
                        <a:t>cprod</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Норма синтеза. Фиксированная часть </a:t>
                      </a:r>
                      <a:r>
                        <a:rPr lang="en-US" sz="1000">
                          <a:effectLst/>
                        </a:rPr>
                        <a:t>d</a:t>
                      </a:r>
                      <a:r>
                        <a:rPr lang="en-US" sz="1000" baseline="-25000">
                          <a:effectLst/>
                        </a:rPr>
                        <a:t>i</a:t>
                      </a:r>
                      <a:r>
                        <a:rPr lang="ru-RU" sz="1000">
                          <a:effectLst/>
                        </a:rPr>
                        <a:t> – количество синтезированных одной клеткой молекул продукта за поколение (молекулы/поколение)</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10</a:t>
                      </a:r>
                      <a:r>
                        <a:rPr lang="ru-RU" sz="1000" baseline="30000">
                          <a:effectLst/>
                        </a:rPr>
                        <a:t>4</a:t>
                      </a:r>
                      <a:r>
                        <a:rPr lang="ru-RU" sz="1000">
                          <a:effectLst/>
                        </a:rPr>
                        <a:t> – 10</a:t>
                      </a:r>
                      <a:r>
                        <a:rPr lang="ru-RU" sz="1000" baseline="30000">
                          <a:effectLst/>
                        </a:rPr>
                        <a:t>7</a:t>
                      </a:r>
                      <a:endParaRPr lang="ru-RU" sz="1000">
                        <a:effectLst/>
                      </a:endParaRPr>
                    </a:p>
                    <a:p>
                      <a:pPr algn="ctr">
                        <a:lnSpc>
                          <a:spcPct val="150000"/>
                        </a:lnSpc>
                        <a:spcAft>
                          <a:spcPts val="0"/>
                        </a:spcAft>
                      </a:pPr>
                      <a:r>
                        <a:rPr lang="ru-RU" sz="1000">
                          <a:effectLst/>
                        </a:rPr>
                        <a:t> </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193492">
                <a:tc>
                  <a:txBody>
                    <a:bodyPr/>
                    <a:lstStyle/>
                    <a:p>
                      <a:pPr algn="ctr">
                        <a:lnSpc>
                          <a:spcPct val="150000"/>
                        </a:lnSpc>
                        <a:spcAft>
                          <a:spcPts val="0"/>
                        </a:spcAft>
                      </a:pPr>
                      <a:r>
                        <a:rPr lang="en-US" sz="1000">
                          <a:effectLst/>
                        </a:rPr>
                        <a:t>gd</a:t>
                      </a:r>
                      <a:r>
                        <a:rPr lang="en-US" sz="1000" baseline="-25000">
                          <a:effectLst/>
                        </a:rPr>
                        <a:t>i</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Изменяющаяся часть </a:t>
                      </a:r>
                      <a:r>
                        <a:rPr lang="en-US" sz="1000">
                          <a:effectLst/>
                        </a:rPr>
                        <a:t>d</a:t>
                      </a:r>
                      <a:r>
                        <a:rPr lang="en-US" sz="1000" baseline="-25000">
                          <a:effectLst/>
                        </a:rPr>
                        <a:t>i</a:t>
                      </a:r>
                      <a:r>
                        <a:rPr lang="ru-RU" sz="1000">
                          <a:effectLst/>
                        </a:rPr>
                        <a:t> (безразмерный)</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en-US" sz="1000">
                          <a:effectLst/>
                        </a:rPr>
                        <a:t>1 – 20</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r h="580475">
                <a:tc>
                  <a:txBody>
                    <a:bodyPr/>
                    <a:lstStyle/>
                    <a:p>
                      <a:pPr algn="ctr">
                        <a:lnSpc>
                          <a:spcPct val="150000"/>
                        </a:lnSpc>
                        <a:spcAft>
                          <a:spcPts val="0"/>
                        </a:spcAft>
                      </a:pPr>
                      <a:r>
                        <a:rPr lang="en-US" sz="1000">
                          <a:effectLst/>
                        </a:rPr>
                        <a:t>m</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a:effectLst/>
                        </a:rPr>
                        <a:t>Доля активно мигрирующих посредством хемотаксиса клеток из числа неприкреплённых клеток (безразмерный)</a:t>
                      </a:r>
                      <a:endParaRPr lang="ru-RU" sz="1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c>
                  <a:txBody>
                    <a:bodyPr/>
                    <a:lstStyle/>
                    <a:p>
                      <a:pPr algn="ctr">
                        <a:lnSpc>
                          <a:spcPct val="150000"/>
                        </a:lnSpc>
                        <a:spcAft>
                          <a:spcPts val="0"/>
                        </a:spcAft>
                      </a:pPr>
                      <a:r>
                        <a:rPr lang="ru-RU" sz="1000" dirty="0">
                          <a:effectLst/>
                        </a:rPr>
                        <a:t>0 </a:t>
                      </a:r>
                      <a:r>
                        <a:rPr lang="en-US" sz="1000" dirty="0">
                          <a:effectLst/>
                        </a:rPr>
                        <a:t>– </a:t>
                      </a:r>
                      <a:r>
                        <a:rPr lang="ru-RU" sz="1000" dirty="0">
                          <a:effectLst/>
                        </a:rPr>
                        <a:t>1</a:t>
                      </a:r>
                      <a:endParaRPr lang="ru-RU"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072" marR="39072" marT="0" marB="0"/>
                </a:tc>
              </a:tr>
            </a:tbl>
          </a:graphicData>
        </a:graphic>
      </p:graphicFrame>
    </p:spTree>
    <p:extLst>
      <p:ext uri="{BB962C8B-B14F-4D97-AF65-F5344CB8AC3E}">
        <p14:creationId xmlns:p14="http://schemas.microsoft.com/office/powerpoint/2010/main" val="15412918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Гаплоидный эволюционный конструктор</a:t>
            </a:r>
            <a:endParaRPr lang="ru-RU" dirty="0"/>
          </a:p>
        </p:txBody>
      </p:sp>
      <p:sp>
        <p:nvSpPr>
          <p:cNvPr id="4" name="Номер слайда 3"/>
          <p:cNvSpPr>
            <a:spLocks noGrp="1"/>
          </p:cNvSpPr>
          <p:nvPr>
            <p:ph type="sldNum" sz="quarter" idx="12"/>
          </p:nvPr>
        </p:nvSpPr>
        <p:spPr/>
        <p:txBody>
          <a:bodyPr/>
          <a:lstStyle/>
          <a:p>
            <a:fld id="{95130943-35C6-43B0-A15C-71C50BA984F4}" type="slidenum">
              <a:rPr lang="ru-RU" smtClean="0"/>
              <a:t>52</a:t>
            </a:fld>
            <a:endParaRPr lang="ru-RU"/>
          </a:p>
        </p:txBody>
      </p:sp>
      <p:pic>
        <p:nvPicPr>
          <p:cNvPr id="5" name="Рисунок 4"/>
          <p:cNvPicPr>
            <a:picLocks noChangeAspect="1"/>
          </p:cNvPicPr>
          <p:nvPr/>
        </p:nvPicPr>
        <p:blipFill>
          <a:blip r:embed="rId3" cstate="print"/>
          <a:stretch>
            <a:fillRect/>
          </a:stretch>
        </p:blipFill>
        <p:spPr>
          <a:xfrm>
            <a:off x="838200" y="1503688"/>
            <a:ext cx="8457764" cy="4492463"/>
          </a:xfrm>
          <a:prstGeom prst="rect">
            <a:avLst/>
          </a:prstGeom>
        </p:spPr>
      </p:pic>
      <p:sp>
        <p:nvSpPr>
          <p:cNvPr id="6" name="Text Box 4"/>
          <p:cNvSpPr txBox="1">
            <a:spLocks noChangeArrowheads="1"/>
          </p:cNvSpPr>
          <p:nvPr/>
        </p:nvSpPr>
        <p:spPr bwMode="auto">
          <a:xfrm>
            <a:off x="9295964" y="2211010"/>
            <a:ext cx="2624585" cy="396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19440" rIns="0" bIns="0"/>
          <a:lstStyle>
            <a:lvl1pPr marL="431800" indent="-322263">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1pPr>
            <a:lvl2pPr>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2pPr>
            <a:lvl3pPr>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3pPr>
            <a:lvl4pPr>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4pPr>
            <a:lvl5pPr>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cs typeface="Arial Unicode MS" panose="020B0604020202020204" pitchFamily="34" charset="-128"/>
              </a:defRPr>
            </a:lvl9pPr>
          </a:lstStyle>
          <a:p>
            <a:pPr algn="just">
              <a:lnSpc>
                <a:spcPct val="100000"/>
              </a:lnSpc>
              <a:spcAft>
                <a:spcPts val="1425"/>
              </a:spcAft>
              <a:buClrTx/>
              <a:buSzPct val="45000"/>
              <a:buFontTx/>
              <a:buNone/>
            </a:pPr>
            <a:r>
              <a:rPr lang="ru-RU" sz="2000" dirty="0" smtClean="0">
                <a:latin typeface="+mn-lt"/>
                <a:cs typeface="msmincho" charset="0"/>
              </a:rPr>
              <a:t>	</a:t>
            </a:r>
            <a:r>
              <a:rPr lang="de-DE" sz="2000" dirty="0" err="1" smtClean="0">
                <a:latin typeface="+mn-lt"/>
                <a:cs typeface="msmincho" charset="0"/>
              </a:rPr>
              <a:t>Лежащая</a:t>
            </a:r>
            <a:r>
              <a:rPr lang="de-DE" sz="2000" dirty="0" smtClean="0">
                <a:latin typeface="+mn-lt"/>
                <a:cs typeface="msmincho" charset="0"/>
              </a:rPr>
              <a:t> </a:t>
            </a:r>
            <a:r>
              <a:rPr lang="de-DE" sz="2000" dirty="0">
                <a:latin typeface="+mn-lt"/>
                <a:cs typeface="msmincho" charset="0"/>
              </a:rPr>
              <a:t>в </a:t>
            </a:r>
            <a:r>
              <a:rPr lang="de-DE" sz="2000" dirty="0" err="1">
                <a:latin typeface="+mn-lt"/>
                <a:cs typeface="msmincho" charset="0"/>
              </a:rPr>
              <a:t>основе</a:t>
            </a:r>
            <a:r>
              <a:rPr lang="de-DE" sz="2000" dirty="0">
                <a:latin typeface="+mn-lt"/>
                <a:cs typeface="msmincho" charset="0"/>
              </a:rPr>
              <a:t> ГЭК методика </a:t>
            </a:r>
            <a:r>
              <a:rPr lang="de-DE" sz="2000" dirty="0" err="1">
                <a:latin typeface="+mn-lt"/>
                <a:cs typeface="msmincho" charset="0"/>
              </a:rPr>
              <a:t>ориентирована</a:t>
            </a:r>
            <a:r>
              <a:rPr lang="de-DE" sz="2000" dirty="0">
                <a:latin typeface="+mn-lt"/>
                <a:cs typeface="msmincho" charset="0"/>
              </a:rPr>
              <a:t> </a:t>
            </a:r>
            <a:r>
              <a:rPr lang="de-DE" sz="2000" dirty="0" err="1" smtClean="0">
                <a:latin typeface="+mn-lt"/>
                <a:cs typeface="msmincho" charset="0"/>
              </a:rPr>
              <a:t>на</a:t>
            </a:r>
            <a:r>
              <a:rPr lang="ru-RU" sz="2000" dirty="0" smtClean="0">
                <a:latin typeface="+mn-lt"/>
                <a:cs typeface="msmincho" charset="0"/>
              </a:rPr>
              <a:t> р</a:t>
            </a:r>
            <a:r>
              <a:rPr lang="de-DE" sz="2000" dirty="0" err="1" smtClean="0">
                <a:latin typeface="+mn-lt"/>
                <a:cs typeface="msmincho" charset="0"/>
              </a:rPr>
              <a:t>ассмотрение</a:t>
            </a:r>
            <a:r>
              <a:rPr lang="de-DE" sz="2000" dirty="0" smtClean="0">
                <a:latin typeface="+mn-lt"/>
                <a:cs typeface="msmincho" charset="0"/>
              </a:rPr>
              <a:t> </a:t>
            </a:r>
            <a:r>
              <a:rPr lang="de-DE" sz="2000" dirty="0" err="1">
                <a:latin typeface="+mn-lt"/>
                <a:cs typeface="msmincho" charset="0"/>
              </a:rPr>
              <a:t>как</a:t>
            </a:r>
            <a:r>
              <a:rPr lang="de-DE" sz="2000" dirty="0">
                <a:latin typeface="+mn-lt"/>
                <a:cs typeface="msmincho" charset="0"/>
              </a:rPr>
              <a:t> </a:t>
            </a:r>
            <a:r>
              <a:rPr lang="de-DE" sz="2000" dirty="0" err="1">
                <a:latin typeface="+mn-lt"/>
                <a:cs typeface="msmincho" charset="0"/>
              </a:rPr>
              <a:t>генетико-популяционных</a:t>
            </a:r>
            <a:r>
              <a:rPr lang="de-DE" sz="2000" dirty="0">
                <a:latin typeface="+mn-lt"/>
                <a:cs typeface="msmincho" charset="0"/>
              </a:rPr>
              <a:t>, </a:t>
            </a:r>
            <a:r>
              <a:rPr lang="de-DE" sz="2000" dirty="0" err="1">
                <a:latin typeface="+mn-lt"/>
                <a:cs typeface="msmincho" charset="0"/>
              </a:rPr>
              <a:t>так</a:t>
            </a:r>
            <a:r>
              <a:rPr lang="de-DE" sz="2000" dirty="0">
                <a:latin typeface="+mn-lt"/>
                <a:cs typeface="msmincho" charset="0"/>
              </a:rPr>
              <a:t> и </a:t>
            </a:r>
            <a:r>
              <a:rPr lang="de-DE" sz="2000" dirty="0" err="1">
                <a:latin typeface="+mn-lt"/>
                <a:cs typeface="msmincho" charset="0"/>
              </a:rPr>
              <a:t>экологических</a:t>
            </a:r>
            <a:r>
              <a:rPr lang="de-DE" sz="2000" dirty="0">
                <a:latin typeface="+mn-lt"/>
                <a:cs typeface="msmincho" charset="0"/>
              </a:rPr>
              <a:t> </a:t>
            </a:r>
            <a:r>
              <a:rPr lang="de-DE" sz="2000" dirty="0" err="1">
                <a:latin typeface="+mn-lt"/>
                <a:cs typeface="msmincho" charset="0"/>
              </a:rPr>
              <a:t>факторов</a:t>
            </a:r>
            <a:endParaRPr lang="de-DE" sz="2000" dirty="0">
              <a:latin typeface="+mn-lt"/>
              <a:cs typeface="msmincho" charset="0"/>
            </a:endParaRPr>
          </a:p>
        </p:txBody>
      </p:sp>
      <p:sp>
        <p:nvSpPr>
          <p:cNvPr id="7" name="Прямоугольник 6"/>
          <p:cNvSpPr/>
          <p:nvPr/>
        </p:nvSpPr>
        <p:spPr>
          <a:xfrm>
            <a:off x="838200" y="6352143"/>
            <a:ext cx="3033587" cy="369332"/>
          </a:xfrm>
          <a:prstGeom prst="rect">
            <a:avLst/>
          </a:prstGeom>
        </p:spPr>
        <p:txBody>
          <a:bodyPr wrap="none">
            <a:spAutoFit/>
          </a:bodyPr>
          <a:lstStyle/>
          <a:p>
            <a:r>
              <a:rPr lang="en-US" dirty="0"/>
              <a:t>Lashin et al</a:t>
            </a:r>
            <a:r>
              <a:rPr lang="ru-RU" dirty="0"/>
              <a:t>.,</a:t>
            </a:r>
            <a:r>
              <a:rPr lang="en-US" dirty="0"/>
              <a:t> 2007, 2012, 2014</a:t>
            </a:r>
            <a:endParaRPr lang="ru-RU" dirty="0"/>
          </a:p>
        </p:txBody>
      </p:sp>
    </p:spTree>
    <p:extLst>
      <p:ext uri="{BB962C8B-B14F-4D97-AF65-F5344CB8AC3E}">
        <p14:creationId xmlns:p14="http://schemas.microsoft.com/office/powerpoint/2010/main" val="23519523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stretch>
            <a:fillRect/>
          </a:stretch>
        </p:blipFill>
        <p:spPr>
          <a:xfrm>
            <a:off x="2123768" y="406691"/>
            <a:ext cx="8617682" cy="5838804"/>
          </a:xfrm>
          <a:prstGeom prst="rect">
            <a:avLst/>
          </a:prstGeom>
        </p:spPr>
      </p:pic>
    </p:spTree>
    <p:extLst>
      <p:ext uri="{BB962C8B-B14F-4D97-AF65-F5344CB8AC3E}">
        <p14:creationId xmlns:p14="http://schemas.microsoft.com/office/powerpoint/2010/main" val="2039412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07111" y="428625"/>
            <a:ext cx="4518731" cy="1293028"/>
          </a:xfrm>
        </p:spPr>
        <p:txBody>
          <a:bodyPr>
            <a:normAutofit fontScale="90000"/>
          </a:bodyPr>
          <a:lstStyle/>
          <a:p>
            <a:r>
              <a:rPr lang="ru-RU" dirty="0" smtClean="0"/>
              <a:t>Локально доминирующие </a:t>
            </a:r>
            <a:r>
              <a:rPr lang="ru-RU" dirty="0" err="1" smtClean="0"/>
              <a:t>экогруппы</a:t>
            </a:r>
            <a:endParaRPr lang="ru-RU" dirty="0"/>
          </a:p>
        </p:txBody>
      </p:sp>
      <p:sp>
        <p:nvSpPr>
          <p:cNvPr id="3" name="Объект 2"/>
          <p:cNvSpPr>
            <a:spLocks noGrp="1"/>
          </p:cNvSpPr>
          <p:nvPr>
            <p:ph idx="1"/>
          </p:nvPr>
        </p:nvSpPr>
        <p:spPr>
          <a:xfrm>
            <a:off x="7507111" y="2194560"/>
            <a:ext cx="4292952" cy="4663440"/>
          </a:xfrm>
        </p:spPr>
        <p:txBody>
          <a:bodyPr>
            <a:normAutofit fontScale="70000" lnSpcReduction="20000"/>
          </a:bodyPr>
          <a:lstStyle/>
          <a:p>
            <a:r>
              <a:rPr lang="ru-RU" dirty="0" smtClean="0"/>
              <a:t>Для </a:t>
            </a:r>
            <a:r>
              <a:rPr lang="ru-RU" dirty="0"/>
              <a:t>мобильных клеток за несколькими исключениями наблюдается доминирование </a:t>
            </a:r>
            <a:r>
              <a:rPr lang="ru-RU" i="1" dirty="0"/>
              <a:t>во всей системе </a:t>
            </a:r>
            <a:r>
              <a:rPr lang="ru-RU" dirty="0"/>
              <a:t>либо </a:t>
            </a:r>
            <a:r>
              <a:rPr lang="ru-RU" dirty="0" err="1">
                <a:solidFill>
                  <a:schemeClr val="accent1">
                    <a:lumMod val="75000"/>
                  </a:schemeClr>
                </a:solidFill>
              </a:rPr>
              <a:t>эдификаторов</a:t>
            </a:r>
            <a:r>
              <a:rPr lang="ru-RU" dirty="0"/>
              <a:t>, либо </a:t>
            </a:r>
            <a:r>
              <a:rPr lang="ru-RU" dirty="0" err="1" smtClean="0">
                <a:solidFill>
                  <a:srgbClr val="FF0000"/>
                </a:solidFill>
              </a:rPr>
              <a:t>квазикомменсалов</a:t>
            </a:r>
            <a:endParaRPr lang="ru-RU" dirty="0" smtClean="0">
              <a:solidFill>
                <a:srgbClr val="FF0000"/>
              </a:solidFill>
            </a:endParaRPr>
          </a:p>
          <a:p>
            <a:r>
              <a:rPr lang="ru-RU" dirty="0" smtClean="0"/>
              <a:t>Для </a:t>
            </a:r>
            <a:r>
              <a:rPr lang="ru-RU" dirty="0"/>
              <a:t>немобильных клеток наблюдается </a:t>
            </a:r>
            <a:r>
              <a:rPr lang="ru-RU" i="1" dirty="0"/>
              <a:t>пространственная стратификация </a:t>
            </a:r>
            <a:r>
              <a:rPr lang="ru-RU" dirty="0"/>
              <a:t>доминирующих </a:t>
            </a:r>
            <a:r>
              <a:rPr lang="ru-RU" dirty="0" err="1"/>
              <a:t>экогрупп</a:t>
            </a:r>
            <a:r>
              <a:rPr lang="ru-RU" dirty="0"/>
              <a:t> в зависимости от близости ячейки к притоку – </a:t>
            </a:r>
            <a:r>
              <a:rPr lang="ru-RU" dirty="0" smtClean="0"/>
              <a:t>ближе доминируют </a:t>
            </a:r>
            <a:r>
              <a:rPr lang="ru-RU" dirty="0" err="1">
                <a:solidFill>
                  <a:schemeClr val="accent1">
                    <a:lumMod val="75000"/>
                  </a:schemeClr>
                </a:solidFill>
              </a:rPr>
              <a:t>эдификаторы</a:t>
            </a:r>
            <a:r>
              <a:rPr lang="ru-RU" dirty="0"/>
              <a:t>, а дальше – </a:t>
            </a:r>
            <a:r>
              <a:rPr lang="ru-RU" dirty="0" err="1" smtClean="0">
                <a:solidFill>
                  <a:srgbClr val="FF0000"/>
                </a:solidFill>
              </a:rPr>
              <a:t>квазикомменсалы</a:t>
            </a:r>
            <a:r>
              <a:rPr lang="ru-RU" dirty="0" smtClean="0"/>
              <a:t>.</a:t>
            </a:r>
            <a:endParaRPr lang="en-US" dirty="0" smtClean="0"/>
          </a:p>
          <a:p>
            <a:r>
              <a:rPr lang="ru-RU" dirty="0"/>
              <a:t>Причём анализ динамик биомасс </a:t>
            </a:r>
            <a:r>
              <a:rPr lang="ru-RU" dirty="0" err="1"/>
              <a:t>экогрупп</a:t>
            </a:r>
            <a:r>
              <a:rPr lang="ru-RU" dirty="0"/>
              <a:t> показывает, что присутствует </a:t>
            </a:r>
            <a:r>
              <a:rPr lang="ru-RU" i="1" dirty="0"/>
              <a:t>тенденция к паритету этих двух </a:t>
            </a:r>
            <a:r>
              <a:rPr lang="ru-RU" i="1" dirty="0" err="1"/>
              <a:t>экогрупп</a:t>
            </a:r>
            <a:r>
              <a:rPr lang="ru-RU" i="1" dirty="0"/>
              <a:t> по биомассе</a:t>
            </a:r>
            <a:r>
              <a:rPr lang="ru-RU" dirty="0"/>
              <a:t>, несмотря на неравное соотношение пространства, на котором реализуется их доминирование.</a:t>
            </a:r>
          </a:p>
          <a:p>
            <a:endParaRPr lang="ru-RU"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1522351736"/>
              </p:ext>
            </p:extLst>
          </p:nvPr>
        </p:nvGraphicFramePr>
        <p:xfrm>
          <a:off x="-1" y="-1"/>
          <a:ext cx="7281333" cy="7328045"/>
        </p:xfrm>
        <a:graphic>
          <a:graphicData uri="http://schemas.openxmlformats.org/presentationml/2006/ole">
            <mc:AlternateContent xmlns:mc="http://schemas.openxmlformats.org/markup-compatibility/2006">
              <mc:Choice xmlns:v="urn:schemas-microsoft-com:vml" Requires="v">
                <p:oleObj spid="_x0000_s1270" name="Документ" r:id="rId5" imgW="5938880" imgH="5976300" progId="Word.Document.12">
                  <p:embed/>
                </p:oleObj>
              </mc:Choice>
              <mc:Fallback>
                <p:oleObj name="Документ" r:id="rId5" imgW="5938880" imgH="5976300" progId="Word.Document.12">
                  <p:embed/>
                  <p:pic>
                    <p:nvPicPr>
                      <p:cNvPr id="0" name=""/>
                      <p:cNvPicPr/>
                      <p:nvPr/>
                    </p:nvPicPr>
                    <p:blipFill>
                      <a:blip r:embed="rId6"/>
                      <a:stretch>
                        <a:fillRect/>
                      </a:stretch>
                    </p:blipFill>
                    <p:spPr>
                      <a:xfrm>
                        <a:off x="-1" y="-1"/>
                        <a:ext cx="7281333" cy="7328045"/>
                      </a:xfrm>
                      <a:prstGeom prst="rect">
                        <a:avLst/>
                      </a:prstGeom>
                      <a:solidFill>
                        <a:schemeClr val="bg1"/>
                      </a:solidFill>
                    </p:spPr>
                  </p:pic>
                </p:oleObj>
              </mc:Fallback>
            </mc:AlternateContent>
          </a:graphicData>
        </a:graphic>
      </p:graphicFrame>
      <p:sp>
        <p:nvSpPr>
          <p:cNvPr id="4" name="Номер слайда 3"/>
          <p:cNvSpPr>
            <a:spLocks noGrp="1"/>
          </p:cNvSpPr>
          <p:nvPr>
            <p:ph type="sldNum" sz="quarter" idx="12"/>
          </p:nvPr>
        </p:nvSpPr>
        <p:spPr/>
        <p:txBody>
          <a:bodyPr/>
          <a:lstStyle/>
          <a:p>
            <a:fld id="{95130943-35C6-43B0-A15C-71C50BA984F4}" type="slidenum">
              <a:rPr lang="ru-RU" smtClean="0"/>
              <a:t>54</a:t>
            </a:fld>
            <a:endParaRPr lang="ru-RU"/>
          </a:p>
        </p:txBody>
      </p:sp>
    </p:spTree>
    <p:extLst>
      <p:ext uri="{BB962C8B-B14F-4D97-AF65-F5344CB8AC3E}">
        <p14:creationId xmlns:p14="http://schemas.microsoft.com/office/powerpoint/2010/main" val="11152293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34290"/>
            <a:ext cx="5312000" cy="930115"/>
          </a:xfrm>
        </p:spPr>
        <p:txBody>
          <a:bodyPr>
            <a:normAutofit fontScale="90000"/>
          </a:bodyPr>
          <a:lstStyle/>
          <a:p>
            <a:pPr algn="r"/>
            <a:r>
              <a:rPr lang="ru-RU" dirty="0" err="1"/>
              <a:t>Ф</a:t>
            </a:r>
            <a:r>
              <a:rPr lang="ru-RU" dirty="0" err="1" smtClean="0"/>
              <a:t>аговая</a:t>
            </a:r>
            <a:r>
              <a:rPr lang="ru-RU" dirty="0" smtClean="0"/>
              <a:t> инфекция. </a:t>
            </a:r>
            <a:br>
              <a:rPr lang="ru-RU" dirty="0" smtClean="0"/>
            </a:br>
            <a:r>
              <a:rPr lang="ru-RU" dirty="0" smtClean="0"/>
              <a:t>Лизогенный </a:t>
            </a:r>
            <a:r>
              <a:rPr lang="ru-RU" dirty="0"/>
              <a:t>и литический </a:t>
            </a:r>
            <a:r>
              <a:rPr lang="ru-RU" dirty="0" smtClean="0"/>
              <a:t>циклы</a:t>
            </a:r>
            <a:endParaRPr lang="ru-RU" dirty="0"/>
          </a:p>
        </p:txBody>
      </p:sp>
      <p:sp>
        <p:nvSpPr>
          <p:cNvPr id="5" name="Объект 2"/>
          <p:cNvSpPr txBox="1">
            <a:spLocks/>
          </p:cNvSpPr>
          <p:nvPr/>
        </p:nvSpPr>
        <p:spPr>
          <a:xfrm>
            <a:off x="90707" y="3463290"/>
            <a:ext cx="4570248" cy="3090834"/>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1800" dirty="0">
                <a:latin typeface="AdvOT46dcae81"/>
              </a:rPr>
              <a:t>Литические инфекции более распространены в условиях высокой доступности питательных веществ, в то время как </a:t>
            </a:r>
            <a:r>
              <a:rPr lang="ru-RU" sz="1800" dirty="0" err="1">
                <a:latin typeface="AdvOT46dcae81"/>
              </a:rPr>
              <a:t>лизогения</a:t>
            </a:r>
            <a:r>
              <a:rPr lang="ru-RU" sz="1800" dirty="0">
                <a:latin typeface="AdvOT46dcae81"/>
              </a:rPr>
              <a:t> чаще встречается в </a:t>
            </a:r>
            <a:r>
              <a:rPr lang="ru-RU" sz="1800" dirty="0" err="1">
                <a:latin typeface="AdvOT46dcae81"/>
              </a:rPr>
              <a:t>олиготрофных</a:t>
            </a:r>
            <a:r>
              <a:rPr lang="ru-RU" sz="1800" dirty="0">
                <a:latin typeface="AdvOT46dcae81"/>
              </a:rPr>
              <a:t> условиях [</a:t>
            </a:r>
            <a:r>
              <a:rPr lang="ru-RU" sz="1800" dirty="0" err="1">
                <a:latin typeface="AdvOT46dcae81"/>
              </a:rPr>
              <a:t>Paul</a:t>
            </a:r>
            <a:r>
              <a:rPr lang="ru-RU" sz="1800" dirty="0">
                <a:latin typeface="AdvOT46dcae81"/>
              </a:rPr>
              <a:t>, 2008</a:t>
            </a:r>
            <a:r>
              <a:rPr lang="ru-RU" sz="1800" dirty="0" smtClean="0">
                <a:latin typeface="AdvOT46dcae81"/>
              </a:rPr>
              <a:t>]</a:t>
            </a:r>
            <a:endParaRPr lang="en-US" sz="1800" dirty="0" smtClean="0">
              <a:latin typeface="AdvOT46dcae81"/>
            </a:endParaRPr>
          </a:p>
          <a:p>
            <a:r>
              <a:rPr lang="ru-RU" sz="1800" dirty="0">
                <a:latin typeface="AdvOT46dcae81"/>
              </a:rPr>
              <a:t>Однако, недавно было показано, что </a:t>
            </a:r>
            <a:r>
              <a:rPr lang="ru-RU" sz="1800" dirty="0" err="1">
                <a:latin typeface="AdvOT46dcae81"/>
              </a:rPr>
              <a:t>лизогения</a:t>
            </a:r>
            <a:r>
              <a:rPr lang="ru-RU" sz="1800" dirty="0">
                <a:latin typeface="AdvOT46dcae81"/>
              </a:rPr>
              <a:t> также может оказаться успешной стратегией и в том случае, если бактерии растут быстро и плотность их популяции высока [</a:t>
            </a:r>
            <a:r>
              <a:rPr lang="ru-RU" sz="1800" dirty="0" err="1">
                <a:latin typeface="AdvOT46dcae81"/>
              </a:rPr>
              <a:t>Knowles</a:t>
            </a:r>
            <a:r>
              <a:rPr lang="ru-RU" sz="1800" dirty="0">
                <a:latin typeface="AdvOT46dcae81"/>
              </a:rPr>
              <a:t> </a:t>
            </a:r>
            <a:r>
              <a:rPr lang="ru-RU" sz="1800" dirty="0" err="1">
                <a:latin typeface="AdvOT46dcae81"/>
              </a:rPr>
              <a:t>et</a:t>
            </a:r>
            <a:r>
              <a:rPr lang="ru-RU" sz="1800" dirty="0">
                <a:latin typeface="AdvOT46dcae81"/>
              </a:rPr>
              <a:t> </a:t>
            </a:r>
            <a:r>
              <a:rPr lang="ru-RU" sz="1800" dirty="0" err="1">
                <a:latin typeface="AdvOT46dcae81"/>
              </a:rPr>
              <a:t>al</a:t>
            </a:r>
            <a:r>
              <a:rPr lang="ru-RU" sz="1800" dirty="0">
                <a:latin typeface="AdvOT46dcae81"/>
              </a:rPr>
              <a:t>., 2016].</a:t>
            </a:r>
            <a:endParaRPr lang="ru-RU" sz="1800" dirty="0"/>
          </a:p>
        </p:txBody>
      </p:sp>
      <p:pic>
        <p:nvPicPr>
          <p:cNvPr id="1026" name="Picture 2" descr="http://classconnection.s3.amazonaws.com/801/flashcards/3736801/png/l___l-1466937C90E5DBC8B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07" y="320040"/>
            <a:ext cx="4570248" cy="2970661"/>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2"/>
          <p:cNvSpPr>
            <a:spLocks noGrp="1"/>
          </p:cNvSpPr>
          <p:nvPr>
            <p:ph idx="1"/>
          </p:nvPr>
        </p:nvSpPr>
        <p:spPr>
          <a:xfrm>
            <a:off x="4572000" y="1029263"/>
            <a:ext cx="4609652" cy="3790950"/>
          </a:xfrm>
        </p:spPr>
        <p:txBody>
          <a:bodyPr>
            <a:normAutofit/>
          </a:bodyPr>
          <a:lstStyle/>
          <a:p>
            <a:r>
              <a:rPr lang="ru-RU" sz="2000" dirty="0" smtClean="0"/>
              <a:t> </a:t>
            </a:r>
            <a:r>
              <a:rPr lang="ru-RU" sz="2000" dirty="0" smtClean="0">
                <a:solidFill>
                  <a:schemeClr val="accent5"/>
                </a:solidFill>
              </a:rPr>
              <a:t>Коэволюция</a:t>
            </a:r>
            <a:r>
              <a:rPr lang="ru-RU" sz="2000" dirty="0" smtClean="0"/>
              <a:t> бактерий и литических фагов</a:t>
            </a:r>
            <a:r>
              <a:rPr lang="en-US" sz="2000" dirty="0" smtClean="0"/>
              <a:t> [</a:t>
            </a:r>
            <a:r>
              <a:rPr lang="en-US" sz="2000" dirty="0"/>
              <a:t>Gomez et al., 2014</a:t>
            </a:r>
            <a:r>
              <a:rPr lang="en-US" sz="2000" dirty="0" smtClean="0"/>
              <a:t>], [</a:t>
            </a:r>
            <a:r>
              <a:rPr lang="en-US" sz="2000" dirty="0" err="1" smtClean="0"/>
              <a:t>B.Koskella</a:t>
            </a:r>
            <a:r>
              <a:rPr lang="en-US" sz="2000" dirty="0" smtClean="0"/>
              <a:t> </a:t>
            </a:r>
            <a:r>
              <a:rPr lang="en-US" sz="2000" dirty="0"/>
              <a:t>&amp; M.A. </a:t>
            </a:r>
            <a:r>
              <a:rPr lang="en-US" sz="2000" dirty="0" err="1"/>
              <a:t>Brockhurst</a:t>
            </a:r>
            <a:r>
              <a:rPr lang="en-US" sz="2000" dirty="0"/>
              <a:t>, </a:t>
            </a:r>
            <a:r>
              <a:rPr lang="en-US" sz="2000" dirty="0" smtClean="0"/>
              <a:t>2014]:</a:t>
            </a:r>
          </a:p>
          <a:p>
            <a:pPr lvl="1"/>
            <a:r>
              <a:rPr lang="ru-RU" sz="2000" i="1" dirty="0" smtClean="0"/>
              <a:t>Гонка вооружений </a:t>
            </a:r>
            <a:r>
              <a:rPr lang="ru-RU" sz="2000" dirty="0" smtClean="0"/>
              <a:t>(</a:t>
            </a:r>
            <a:r>
              <a:rPr lang="en-US" sz="2000" dirty="0" smtClean="0"/>
              <a:t>Arms race dynamics</a:t>
            </a:r>
            <a:r>
              <a:rPr lang="ru-RU" sz="2000" dirty="0" smtClean="0"/>
              <a:t>, </a:t>
            </a:r>
            <a:r>
              <a:rPr lang="en-US" sz="2000" dirty="0" smtClean="0"/>
              <a:t> ARD</a:t>
            </a:r>
            <a:r>
              <a:rPr lang="ru-RU" sz="2000" dirty="0" smtClean="0"/>
              <a:t>) </a:t>
            </a:r>
            <a:r>
              <a:rPr lang="en-US" sz="2000" dirty="0" smtClean="0"/>
              <a:t>[Hall </a:t>
            </a:r>
            <a:r>
              <a:rPr lang="en-US" sz="2000" dirty="0"/>
              <a:t>et al., </a:t>
            </a:r>
            <a:r>
              <a:rPr lang="en-US" sz="2000" dirty="0" smtClean="0"/>
              <a:t>2011]</a:t>
            </a:r>
          </a:p>
          <a:p>
            <a:pPr lvl="1"/>
            <a:r>
              <a:rPr lang="ru-RU" sz="2000" i="1" dirty="0" smtClean="0"/>
              <a:t>Флуктуирующий отбор </a:t>
            </a:r>
            <a:r>
              <a:rPr lang="en-US" sz="2000" dirty="0" smtClean="0"/>
              <a:t>(Fluctuating selection dynamics, FSD)</a:t>
            </a:r>
            <a:r>
              <a:rPr lang="ru-RU" sz="2000" dirty="0" smtClean="0"/>
              <a:t>:</a:t>
            </a:r>
          </a:p>
          <a:p>
            <a:pPr lvl="2"/>
            <a:r>
              <a:rPr lang="ru-RU" sz="1800" dirty="0" smtClean="0"/>
              <a:t>По специфичности </a:t>
            </a:r>
            <a:r>
              <a:rPr lang="fr-FR" sz="1800" dirty="0" smtClean="0"/>
              <a:t>[Gandon </a:t>
            </a:r>
            <a:r>
              <a:rPr lang="fr-FR" sz="1800" dirty="0"/>
              <a:t>et al., </a:t>
            </a:r>
            <a:r>
              <a:rPr lang="fr-FR" sz="1800" dirty="0" smtClean="0"/>
              <a:t>2008]</a:t>
            </a:r>
            <a:endParaRPr lang="ru-RU" sz="1800" dirty="0" smtClean="0"/>
          </a:p>
          <a:p>
            <a:pPr lvl="2"/>
            <a:r>
              <a:rPr lang="ru-RU" sz="1800" dirty="0" smtClean="0"/>
              <a:t>По диапазону </a:t>
            </a:r>
            <a:r>
              <a:rPr lang="en-US" sz="1800" dirty="0"/>
              <a:t>[Ashby et al., 2014]</a:t>
            </a:r>
            <a:endParaRPr lang="en-US" sz="1800" dirty="0" smtClean="0"/>
          </a:p>
          <a:p>
            <a:pPr marL="548640" lvl="2" indent="0">
              <a:buNone/>
            </a:pPr>
            <a:endParaRPr lang="en-US" sz="1800" dirty="0"/>
          </a:p>
        </p:txBody>
      </p:sp>
      <p:sp>
        <p:nvSpPr>
          <p:cNvPr id="7" name="Прямоугольник 6"/>
          <p:cNvSpPr/>
          <p:nvPr/>
        </p:nvSpPr>
        <p:spPr>
          <a:xfrm>
            <a:off x="8886592" y="892492"/>
            <a:ext cx="4312471" cy="1107996"/>
          </a:xfrm>
          <a:prstGeom prst="rect">
            <a:avLst/>
          </a:prstGeom>
        </p:spPr>
        <p:txBody>
          <a:bodyPr wrap="square">
            <a:spAutoFit/>
          </a:bodyPr>
          <a:lstStyle/>
          <a:p>
            <a:pPr marL="548640" lvl="2" indent="0">
              <a:buNone/>
            </a:pPr>
            <a:r>
              <a:rPr lang="en-US" sz="2200" b="1" dirty="0"/>
              <a:t>ARD</a:t>
            </a:r>
            <a:r>
              <a:rPr lang="en-US" sz="2200" dirty="0"/>
              <a:t>: </a:t>
            </a:r>
            <a:r>
              <a:rPr lang="ru-RU" sz="2200" dirty="0"/>
              <a:t>движение к </a:t>
            </a:r>
            <a:r>
              <a:rPr lang="ru-RU" sz="2200" dirty="0" err="1"/>
              <a:t>генерализму</a:t>
            </a:r>
            <a:endParaRPr lang="ru-RU" sz="2200" dirty="0"/>
          </a:p>
          <a:p>
            <a:pPr marL="548640" lvl="2" indent="0">
              <a:buNone/>
            </a:pPr>
            <a:r>
              <a:rPr lang="en-US" sz="2200" b="1" dirty="0"/>
              <a:t>FSD</a:t>
            </a:r>
            <a:r>
              <a:rPr lang="en-US" sz="2200" dirty="0"/>
              <a:t>: </a:t>
            </a:r>
            <a:r>
              <a:rPr lang="ru-RU" sz="2200" dirty="0" err="1"/>
              <a:t>специализм</a:t>
            </a:r>
            <a:endParaRPr lang="en-US" sz="2200" dirty="0"/>
          </a:p>
        </p:txBody>
      </p:sp>
      <p:sp>
        <p:nvSpPr>
          <p:cNvPr id="8" name="Объект 2"/>
          <p:cNvSpPr txBox="1">
            <a:spLocks/>
          </p:cNvSpPr>
          <p:nvPr/>
        </p:nvSpPr>
        <p:spPr>
          <a:xfrm>
            <a:off x="9243509" y="2506621"/>
            <a:ext cx="2948491" cy="431965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r>
              <a:rPr lang="ru-RU" sz="2000" dirty="0"/>
              <a:t>Пространственные градиенты </a:t>
            </a:r>
            <a:r>
              <a:rPr lang="ru-RU" sz="2000" dirty="0" smtClean="0"/>
              <a:t>способствуют </a:t>
            </a:r>
            <a:r>
              <a:rPr lang="ru-RU" sz="2000" dirty="0"/>
              <a:t>поддержанию устойчивой структуры сообщества за счёт образования рефугий и стабилизации сосуществования бактерий и фагов</a:t>
            </a:r>
            <a:r>
              <a:rPr lang="en-US" sz="2000" dirty="0" smtClean="0"/>
              <a:t>[</a:t>
            </a:r>
            <a:r>
              <a:rPr lang="de-DE" sz="2000" dirty="0" smtClean="0"/>
              <a:t>Schrag </a:t>
            </a:r>
            <a:r>
              <a:rPr lang="de-DE" sz="2000" dirty="0"/>
              <a:t>&amp; Mittler, </a:t>
            </a:r>
            <a:r>
              <a:rPr lang="de-DE" sz="2000" dirty="0" smtClean="0"/>
              <a:t>1996</a:t>
            </a:r>
            <a:r>
              <a:rPr lang="en-US" sz="2000" dirty="0" smtClean="0"/>
              <a:t>]</a:t>
            </a:r>
            <a:endParaRPr lang="ru-RU" sz="2000" dirty="0"/>
          </a:p>
        </p:txBody>
      </p:sp>
      <p:sp>
        <p:nvSpPr>
          <p:cNvPr id="9" name="Текст 3"/>
          <p:cNvSpPr txBox="1">
            <a:spLocks/>
          </p:cNvSpPr>
          <p:nvPr/>
        </p:nvSpPr>
        <p:spPr>
          <a:xfrm>
            <a:off x="9423439" y="2024536"/>
            <a:ext cx="2677981" cy="4913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ru-RU" sz="2000" b="1" dirty="0" smtClean="0">
                <a:solidFill>
                  <a:srgbClr val="00B050"/>
                </a:solidFill>
              </a:rPr>
              <a:t>Роль пространственной структуры</a:t>
            </a:r>
            <a:endParaRPr lang="ru-RU" sz="2000" b="1" dirty="0">
              <a:solidFill>
                <a:srgbClr val="00B050"/>
              </a:solidFill>
            </a:endParaRPr>
          </a:p>
        </p:txBody>
      </p:sp>
      <p:sp>
        <p:nvSpPr>
          <p:cNvPr id="10" name="Прямоугольник 9"/>
          <p:cNvSpPr/>
          <p:nvPr/>
        </p:nvSpPr>
        <p:spPr>
          <a:xfrm>
            <a:off x="4660955" y="5732978"/>
            <a:ext cx="4450079" cy="1200329"/>
          </a:xfrm>
          <a:prstGeom prst="rect">
            <a:avLst/>
          </a:prstGeom>
        </p:spPr>
        <p:txBody>
          <a:bodyPr wrap="square">
            <a:spAutoFit/>
          </a:bodyPr>
          <a:lstStyle/>
          <a:p>
            <a:pPr marL="285750" indent="-285750">
              <a:buFont typeface="Arial" panose="020B0604020202020204" pitchFamily="34" charset="0"/>
              <a:buChar char="•"/>
            </a:pPr>
            <a:r>
              <a:rPr lang="ru-RU" dirty="0"/>
              <a:t>Коэволюция бактерий и литических </a:t>
            </a:r>
            <a:r>
              <a:rPr lang="ru-RU" dirty="0" smtClean="0"/>
              <a:t>фагов ограничивает </a:t>
            </a:r>
            <a:r>
              <a:rPr lang="ru-RU" dirty="0"/>
              <a:t>приобретение мутаций, благоприятных для роста в абиотической </a:t>
            </a:r>
            <a:r>
              <a:rPr lang="ru-RU" dirty="0" smtClean="0"/>
              <a:t>среде </a:t>
            </a:r>
            <a:r>
              <a:rPr lang="en-US" dirty="0" smtClean="0"/>
              <a:t>[</a:t>
            </a:r>
            <a:r>
              <a:rPr lang="en-US" dirty="0" err="1" smtClean="0"/>
              <a:t>Scanlan</a:t>
            </a:r>
            <a:r>
              <a:rPr lang="en-US" dirty="0" smtClean="0"/>
              <a:t> </a:t>
            </a:r>
            <a:r>
              <a:rPr lang="en-US" dirty="0"/>
              <a:t>et </a:t>
            </a:r>
            <a:r>
              <a:rPr lang="en-US" dirty="0" smtClean="0"/>
              <a:t>al., </a:t>
            </a:r>
            <a:r>
              <a:rPr lang="en-US" dirty="0"/>
              <a:t>2015]</a:t>
            </a:r>
            <a:endParaRPr lang="ru-RU" dirty="0"/>
          </a:p>
        </p:txBody>
      </p:sp>
      <p:sp>
        <p:nvSpPr>
          <p:cNvPr id="11" name="Прямоугольник 10"/>
          <p:cNvSpPr/>
          <p:nvPr/>
        </p:nvSpPr>
        <p:spPr>
          <a:xfrm>
            <a:off x="4660955" y="4373340"/>
            <a:ext cx="4225637" cy="1477328"/>
          </a:xfrm>
          <a:prstGeom prst="rect">
            <a:avLst/>
          </a:prstGeom>
        </p:spPr>
        <p:txBody>
          <a:bodyPr wrap="square">
            <a:spAutoFit/>
          </a:bodyPr>
          <a:lstStyle/>
          <a:p>
            <a:pPr marL="285750" indent="-285750">
              <a:buFont typeface="Arial" panose="020B0604020202020204" pitchFamily="34" charset="0"/>
              <a:buChar char="•"/>
            </a:pPr>
            <a:r>
              <a:rPr lang="ru-RU" dirty="0" smtClean="0"/>
              <a:t> </a:t>
            </a:r>
            <a:r>
              <a:rPr lang="ru-RU" dirty="0" smtClean="0">
                <a:solidFill>
                  <a:schemeClr val="accent2">
                    <a:lumMod val="75000"/>
                  </a:schemeClr>
                </a:solidFill>
              </a:rPr>
              <a:t>Цена приспособленности на резистентность</a:t>
            </a:r>
            <a:r>
              <a:rPr lang="ru-RU" dirty="0" smtClean="0"/>
              <a:t> </a:t>
            </a:r>
            <a:r>
              <a:rPr lang="en-US" dirty="0" smtClean="0"/>
              <a:t>[</a:t>
            </a:r>
            <a:r>
              <a:rPr lang="en-US" dirty="0" err="1" smtClean="0"/>
              <a:t>Bohannan</a:t>
            </a:r>
            <a:r>
              <a:rPr lang="en-US" dirty="0" smtClean="0"/>
              <a:t> </a:t>
            </a:r>
            <a:r>
              <a:rPr lang="en-US" dirty="0"/>
              <a:t>and </a:t>
            </a:r>
            <a:r>
              <a:rPr lang="en-US" dirty="0" err="1" smtClean="0"/>
              <a:t>Lenski</a:t>
            </a:r>
            <a:r>
              <a:rPr lang="en-US" dirty="0" smtClean="0"/>
              <a:t>, 2000]</a:t>
            </a:r>
            <a:r>
              <a:rPr lang="ru-RU" dirty="0" smtClean="0"/>
              <a:t>. В почвенных системах снижение </a:t>
            </a:r>
            <a:r>
              <a:rPr lang="ru-RU" dirty="0" err="1" smtClean="0"/>
              <a:t>приспособенности</a:t>
            </a:r>
            <a:r>
              <a:rPr lang="ru-RU" dirty="0" smtClean="0"/>
              <a:t> до 36% </a:t>
            </a:r>
            <a:r>
              <a:rPr lang="en-US" dirty="0" smtClean="0"/>
              <a:t>[Gomez &amp; Buckling, 2011]</a:t>
            </a:r>
            <a:endParaRPr lang="ru-RU" dirty="0"/>
          </a:p>
        </p:txBody>
      </p:sp>
      <p:sp>
        <p:nvSpPr>
          <p:cNvPr id="3" name="Номер слайда 2"/>
          <p:cNvSpPr>
            <a:spLocks noGrp="1"/>
          </p:cNvSpPr>
          <p:nvPr>
            <p:ph type="sldNum" sz="quarter" idx="12"/>
          </p:nvPr>
        </p:nvSpPr>
        <p:spPr/>
        <p:txBody>
          <a:bodyPr/>
          <a:lstStyle/>
          <a:p>
            <a:fld id="{95130943-35C6-43B0-A15C-71C50BA984F4}" type="slidenum">
              <a:rPr lang="ru-RU" smtClean="0"/>
              <a:t>55</a:t>
            </a:fld>
            <a:endParaRPr lang="ru-RU"/>
          </a:p>
        </p:txBody>
      </p:sp>
    </p:spTree>
    <p:extLst>
      <p:ext uri="{BB962C8B-B14F-4D97-AF65-F5344CB8AC3E}">
        <p14:creationId xmlns:p14="http://schemas.microsoft.com/office/powerpoint/2010/main" val="31546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p:bldP spid="10"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Объект 4"/>
          <p:cNvSpPr txBox="1">
            <a:spLocks/>
          </p:cNvSpPr>
          <p:nvPr/>
        </p:nvSpPr>
        <p:spPr>
          <a:xfrm>
            <a:off x="9588500" y="2865199"/>
            <a:ext cx="2484120" cy="38253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4000"/>
              </a:spcAft>
            </a:pPr>
            <a:endParaRPr lang="ru-RU" sz="3000" dirty="0" smtClean="0"/>
          </a:p>
          <a:p>
            <a:pPr>
              <a:spcAft>
                <a:spcPts val="4000"/>
              </a:spcAft>
            </a:pPr>
            <a:r>
              <a:rPr lang="ru-RU" sz="3000" dirty="0" smtClean="0"/>
              <a:t>Быстрая волна</a:t>
            </a:r>
          </a:p>
          <a:p>
            <a:pPr>
              <a:spcAft>
                <a:spcPts val="4000"/>
              </a:spcAft>
            </a:pPr>
            <a:r>
              <a:rPr lang="ru-RU" sz="3000" dirty="0" smtClean="0"/>
              <a:t>Однородное </a:t>
            </a:r>
            <a:r>
              <a:rPr lang="ru-RU" sz="3000" dirty="0" err="1" smtClean="0"/>
              <a:t>распределе-ние</a:t>
            </a:r>
            <a:r>
              <a:rPr lang="ru-RU" sz="3000" dirty="0" smtClean="0"/>
              <a:t> клеток</a:t>
            </a:r>
            <a:endParaRPr lang="ru-RU" sz="3000" dirty="0"/>
          </a:p>
        </p:txBody>
      </p:sp>
      <p:pic>
        <p:nvPicPr>
          <p:cNvPr id="5" name="Рисунок 4"/>
          <p:cNvPicPr>
            <a:picLocks noChangeAspect="1"/>
          </p:cNvPicPr>
          <p:nvPr/>
        </p:nvPicPr>
        <p:blipFill>
          <a:blip r:embed="rId4"/>
          <a:stretch>
            <a:fillRect/>
          </a:stretch>
        </p:blipFill>
        <p:spPr>
          <a:xfrm>
            <a:off x="4572000" y="402431"/>
            <a:ext cx="4363720" cy="3011330"/>
          </a:xfrm>
          <a:prstGeom prst="rect">
            <a:avLst/>
          </a:prstGeom>
        </p:spPr>
      </p:pic>
      <p:pic>
        <p:nvPicPr>
          <p:cNvPr id="6" name="Рисунок 5"/>
          <p:cNvPicPr>
            <a:picLocks noChangeAspect="1"/>
          </p:cNvPicPr>
          <p:nvPr/>
        </p:nvPicPr>
        <p:blipFill>
          <a:blip r:embed="rId5"/>
          <a:stretch>
            <a:fillRect/>
          </a:stretch>
        </p:blipFill>
        <p:spPr>
          <a:xfrm>
            <a:off x="5059045" y="1908096"/>
            <a:ext cx="590550" cy="1114425"/>
          </a:xfrm>
          <a:prstGeom prst="rect">
            <a:avLst/>
          </a:prstGeom>
        </p:spPr>
      </p:pic>
      <p:sp>
        <p:nvSpPr>
          <p:cNvPr id="7" name="Объект 4"/>
          <p:cNvSpPr txBox="1">
            <a:spLocks/>
          </p:cNvSpPr>
          <p:nvPr/>
        </p:nvSpPr>
        <p:spPr>
          <a:xfrm>
            <a:off x="5649595" y="2011679"/>
            <a:ext cx="4259580" cy="101084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ru-RU" sz="3000" dirty="0" smtClean="0"/>
              <a:t>низкие энергозатраты</a:t>
            </a:r>
          </a:p>
          <a:p>
            <a:pPr>
              <a:buFontTx/>
              <a:buChar char="-"/>
            </a:pPr>
            <a:r>
              <a:rPr lang="ru-RU" sz="3000" dirty="0"/>
              <a:t>в</a:t>
            </a:r>
            <a:r>
              <a:rPr lang="ru-RU" sz="3000" dirty="0" smtClean="0"/>
              <a:t>ысокие энергозатраты</a:t>
            </a:r>
            <a:endParaRPr lang="ru-RU" sz="3000" dirty="0"/>
          </a:p>
        </p:txBody>
      </p:sp>
      <p:sp>
        <p:nvSpPr>
          <p:cNvPr id="9" name="Заголовок 1"/>
          <p:cNvSpPr txBox="1">
            <a:spLocks/>
          </p:cNvSpPr>
          <p:nvPr/>
        </p:nvSpPr>
        <p:spPr>
          <a:xfrm>
            <a:off x="4977765" y="508436"/>
            <a:ext cx="5603240"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smtClean="0"/>
              <a:t>Полиморфизм по гену энергозатрат на хемотаксис</a:t>
            </a:r>
            <a:endParaRPr lang="ru-RU" dirty="0"/>
          </a:p>
        </p:txBody>
      </p:sp>
    </p:spTree>
    <p:extLst>
      <p:ext uri="{BB962C8B-B14F-4D97-AF65-F5344CB8AC3E}">
        <p14:creationId xmlns:p14="http://schemas.microsoft.com/office/powerpoint/2010/main" val="3043163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438912" y="1782763"/>
            <a:ext cx="5742813" cy="4525962"/>
          </a:xfrm>
        </p:spPr>
        <p:txBody>
          <a:bodyPr>
            <a:normAutofit fontScale="92500" lnSpcReduction="10000"/>
          </a:bodyPr>
          <a:lstStyle/>
          <a:p>
            <a:pPr eaLnBrk="1" hangingPunct="1">
              <a:lnSpc>
                <a:spcPct val="90000"/>
              </a:lnSpc>
            </a:pPr>
            <a:r>
              <a:rPr lang="ru-RU" dirty="0"/>
              <a:t>Моделирование сообществ, состоящих из сотен популяций</a:t>
            </a:r>
            <a:r>
              <a:rPr lang="en-US" dirty="0"/>
              <a:t>. </a:t>
            </a:r>
            <a:r>
              <a:rPr lang="ru-RU" dirty="0"/>
              <a:t>Размер сообщества до </a:t>
            </a:r>
            <a:r>
              <a:rPr lang="en-US" dirty="0"/>
              <a:t>10</a:t>
            </a:r>
            <a:r>
              <a:rPr lang="en-US" baseline="30000" dirty="0"/>
              <a:t>20 </a:t>
            </a:r>
            <a:r>
              <a:rPr lang="ru-RU" dirty="0"/>
              <a:t>клеток</a:t>
            </a:r>
            <a:endParaRPr lang="en-US" dirty="0"/>
          </a:p>
          <a:p>
            <a:r>
              <a:rPr lang="ru-RU" dirty="0"/>
              <a:t>Моделирование «тяжёлого» полиморфизма: до</a:t>
            </a:r>
            <a:r>
              <a:rPr lang="en-US" dirty="0"/>
              <a:t> </a:t>
            </a:r>
            <a:r>
              <a:rPr lang="ru-RU" dirty="0"/>
              <a:t>1</a:t>
            </a:r>
            <a:r>
              <a:rPr lang="en-US" dirty="0"/>
              <a:t>0</a:t>
            </a:r>
            <a:r>
              <a:rPr lang="ru-RU" baseline="30000" dirty="0" smtClean="0"/>
              <a:t>8</a:t>
            </a:r>
            <a:r>
              <a:rPr lang="ru-RU" dirty="0"/>
              <a:t> </a:t>
            </a:r>
            <a:r>
              <a:rPr lang="ru-RU" dirty="0" smtClean="0"/>
              <a:t>аллельных </a:t>
            </a:r>
            <a:r>
              <a:rPr lang="ru-RU" dirty="0"/>
              <a:t>комбинаций в ОДНОЙ популяции</a:t>
            </a:r>
            <a:r>
              <a:rPr lang="en-US" dirty="0"/>
              <a:t> (</a:t>
            </a:r>
            <a:r>
              <a:rPr lang="ru-RU" dirty="0"/>
              <a:t>по 2</a:t>
            </a:r>
            <a:r>
              <a:rPr lang="en-US" dirty="0"/>
              <a:t>0-</a:t>
            </a:r>
            <a:r>
              <a:rPr lang="ru-RU" dirty="0"/>
              <a:t>40</a:t>
            </a:r>
            <a:r>
              <a:rPr lang="en-US" dirty="0"/>
              <a:t> </a:t>
            </a:r>
            <a:r>
              <a:rPr lang="ru-RU" dirty="0"/>
              <a:t>генам</a:t>
            </a:r>
            <a:r>
              <a:rPr lang="en-US" dirty="0"/>
              <a:t>)</a:t>
            </a:r>
          </a:p>
          <a:p>
            <a:pPr eaLnBrk="1" hangingPunct="1">
              <a:lnSpc>
                <a:spcPct val="90000"/>
              </a:lnSpc>
            </a:pPr>
            <a:r>
              <a:rPr lang="ru-RU" dirty="0"/>
              <a:t>Моделирование множественного видообразования (увеличение числа популяций в сообществе более чем в сто раз относительно начальных значений)</a:t>
            </a:r>
          </a:p>
        </p:txBody>
      </p:sp>
      <p:sp>
        <p:nvSpPr>
          <p:cNvPr id="4" name="Заголовок 1"/>
          <p:cNvSpPr txBox="1">
            <a:spLocks/>
          </p:cNvSpPr>
          <p:nvPr/>
        </p:nvSpPr>
        <p:spPr>
          <a:xfrm>
            <a:off x="438912" y="262968"/>
            <a:ext cx="8584759" cy="1143480"/>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dirty="0"/>
              <a:t>Программный комплекс </a:t>
            </a:r>
            <a:r>
              <a:rPr lang="ru-RU" dirty="0" smtClean="0"/>
              <a:t>«Гаплоидный эволюционный </a:t>
            </a:r>
            <a:r>
              <a:rPr lang="ru-RU" dirty="0"/>
              <a:t>конструктор</a:t>
            </a:r>
            <a:r>
              <a:rPr lang="ru-RU" dirty="0" smtClean="0"/>
              <a:t>» (ГЭК)</a:t>
            </a:r>
            <a:endParaRPr lang="ru-RU" dirty="0"/>
          </a:p>
        </p:txBody>
      </p:sp>
      <p:sp>
        <p:nvSpPr>
          <p:cNvPr id="5" name="Прямоугольник 4"/>
          <p:cNvSpPr/>
          <p:nvPr/>
        </p:nvSpPr>
        <p:spPr>
          <a:xfrm>
            <a:off x="438912" y="5931775"/>
            <a:ext cx="3096159" cy="376950"/>
          </a:xfrm>
          <a:prstGeom prst="rect">
            <a:avLst/>
          </a:prstGeom>
        </p:spPr>
        <p:txBody>
          <a:bodyPr wrap="square">
            <a:spAutoFit/>
          </a:bodyPr>
          <a:lstStyle/>
          <a:p>
            <a:r>
              <a:rPr lang="en-US" dirty="0"/>
              <a:t>Lashin et al</a:t>
            </a:r>
            <a:r>
              <a:rPr lang="ru-RU" dirty="0"/>
              <a:t>.,</a:t>
            </a:r>
            <a:r>
              <a:rPr lang="en-US" dirty="0"/>
              <a:t> 2007, 2012, 2014</a:t>
            </a:r>
            <a:endParaRPr lang="ru-RU" dirty="0"/>
          </a:p>
        </p:txBody>
      </p:sp>
      <p:pic>
        <p:nvPicPr>
          <p:cNvPr id="6" name="Рисунок 5"/>
          <p:cNvPicPr>
            <a:picLocks noChangeAspect="1"/>
          </p:cNvPicPr>
          <p:nvPr/>
        </p:nvPicPr>
        <p:blipFill>
          <a:blip r:embed="rId3"/>
          <a:stretch>
            <a:fillRect/>
          </a:stretch>
        </p:blipFill>
        <p:spPr>
          <a:xfrm>
            <a:off x="6181725" y="1735000"/>
            <a:ext cx="6010275" cy="3990975"/>
          </a:xfrm>
          <a:prstGeom prst="rect">
            <a:avLst/>
          </a:prstGeom>
        </p:spPr>
      </p:pic>
    </p:spTree>
    <p:extLst>
      <p:ext uri="{BB962C8B-B14F-4D97-AF65-F5344CB8AC3E}">
        <p14:creationId xmlns:p14="http://schemas.microsoft.com/office/powerpoint/2010/main" val="25627482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9866" y="-201738"/>
            <a:ext cx="8610600" cy="1293028"/>
          </a:xfrm>
        </p:spPr>
        <p:txBody>
          <a:bodyPr/>
          <a:lstStyle/>
          <a:p>
            <a:pPr algn="ctr"/>
            <a:r>
              <a:rPr lang="ru-RU" dirty="0" smtClean="0"/>
              <a:t>Цели и задачи</a:t>
            </a:r>
            <a:endParaRPr lang="ru-RU" dirty="0"/>
          </a:p>
        </p:txBody>
      </p:sp>
      <p:sp>
        <p:nvSpPr>
          <p:cNvPr id="3" name="Объект 2"/>
          <p:cNvSpPr>
            <a:spLocks noGrp="1"/>
          </p:cNvSpPr>
          <p:nvPr>
            <p:ph idx="1"/>
          </p:nvPr>
        </p:nvSpPr>
        <p:spPr>
          <a:xfrm>
            <a:off x="450761" y="770255"/>
            <a:ext cx="11464574" cy="5758881"/>
          </a:xfrm>
          <a:solidFill>
            <a:schemeClr val="bg1"/>
          </a:solidFill>
        </p:spPr>
        <p:txBody>
          <a:bodyPr>
            <a:noAutofit/>
          </a:bodyPr>
          <a:lstStyle/>
          <a:p>
            <a:r>
              <a:rPr lang="ru-RU" sz="2400" dirty="0">
                <a:latin typeface="+mj-lt"/>
                <a:cs typeface="Arial" panose="020B0604020202020204" pitchFamily="34" charset="0"/>
              </a:rPr>
              <a:t>Цель работы:</a:t>
            </a:r>
          </a:p>
          <a:p>
            <a:pPr lvl="1"/>
            <a:r>
              <a:rPr lang="ru-RU" dirty="0" smtClean="0">
                <a:latin typeface="+mj-lt"/>
                <a:cs typeface="Arial" panose="020B0604020202020204" pitchFamily="34" charset="0"/>
              </a:rPr>
              <a:t>Исследование </a:t>
            </a:r>
            <a:r>
              <a:rPr lang="ru-RU" dirty="0">
                <a:latin typeface="+mj-lt"/>
                <a:cs typeface="Arial" panose="020B0604020202020204" pitchFamily="34" charset="0"/>
              </a:rPr>
              <a:t>влияния пространственных факторов на процессы генетической изменчивости в микробных сообществах с помощью методов </a:t>
            </a:r>
            <a:r>
              <a:rPr lang="ru-RU" dirty="0" smtClean="0">
                <a:latin typeface="+mj-lt"/>
                <a:cs typeface="Arial" panose="020B0604020202020204" pitchFamily="34" charset="0"/>
              </a:rPr>
              <a:t>компьютерного </a:t>
            </a:r>
            <a:r>
              <a:rPr lang="ru-RU" dirty="0">
                <a:latin typeface="+mj-lt"/>
                <a:cs typeface="Arial" panose="020B0604020202020204" pitchFamily="34" charset="0"/>
              </a:rPr>
              <a:t>моделирования</a:t>
            </a:r>
          </a:p>
          <a:p>
            <a:r>
              <a:rPr lang="ru-RU" sz="2400" dirty="0">
                <a:latin typeface="+mj-lt"/>
                <a:cs typeface="Arial" panose="020B0604020202020204" pitchFamily="34" charset="0"/>
              </a:rPr>
              <a:t>Задачи:</a:t>
            </a:r>
          </a:p>
          <a:p>
            <a:pPr marL="914400" lvl="1" indent="-457200">
              <a:buFont typeface="+mj-lt"/>
              <a:buAutoNum type="arabicPeriod"/>
            </a:pPr>
            <a:r>
              <a:rPr lang="ru-RU" sz="2200" dirty="0">
                <a:latin typeface="+mj-lt"/>
                <a:cs typeface="Arial" panose="020B0604020202020204" pitchFamily="34" charset="0"/>
              </a:rPr>
              <a:t>Расширить методику «Гаплоидный эволюционный конструктор» для решения задач моделирования генетической изменчивости в пространственно-распределённых микробных сообществах и создать средства для анализа модельных данных разработанной </a:t>
            </a:r>
            <a:r>
              <a:rPr lang="ru-RU" sz="2200" dirty="0" smtClean="0">
                <a:latin typeface="+mj-lt"/>
                <a:cs typeface="Arial" panose="020B0604020202020204" pitchFamily="34" charset="0"/>
              </a:rPr>
              <a:t>системы.</a:t>
            </a:r>
          </a:p>
          <a:p>
            <a:pPr marL="914400" lvl="1" indent="-457200">
              <a:buFont typeface="+mj-lt"/>
              <a:buAutoNum type="arabicPeriod"/>
            </a:pPr>
            <a:r>
              <a:rPr lang="ru-RU" sz="2200" dirty="0" smtClean="0">
                <a:latin typeface="+mj-lt"/>
                <a:cs typeface="Arial" panose="020B0604020202020204" pitchFamily="34" charset="0"/>
              </a:rPr>
              <a:t>Исследовать </a:t>
            </a:r>
            <a:r>
              <a:rPr lang="ru-RU" sz="2200" dirty="0">
                <a:latin typeface="+mj-lt"/>
                <a:cs typeface="Arial" panose="020B0604020202020204" pitchFamily="34" charset="0"/>
              </a:rPr>
              <a:t>модели микробных сообществ с трофическими отношениями вида «Отравитель-жертва», выявить влияние пространственных факторов на </a:t>
            </a:r>
            <a:r>
              <a:rPr lang="ru-RU" sz="2200" dirty="0" smtClean="0">
                <a:latin typeface="+mj-lt"/>
                <a:cs typeface="Arial" panose="020B0604020202020204" pitchFamily="34" charset="0"/>
              </a:rPr>
              <a:t>скорость </a:t>
            </a:r>
            <a:r>
              <a:rPr lang="ru-RU" sz="2200" dirty="0">
                <a:latin typeface="+mj-lt"/>
                <a:cs typeface="Arial" panose="020B0604020202020204" pitchFamily="34" charset="0"/>
              </a:rPr>
              <a:t>изменения </a:t>
            </a:r>
            <a:r>
              <a:rPr lang="ru-RU" sz="2200" dirty="0" smtClean="0">
                <a:latin typeface="+mj-lt"/>
                <a:cs typeface="Arial" panose="020B0604020202020204" pitchFamily="34" charset="0"/>
              </a:rPr>
              <a:t>генетического разнообразия </a:t>
            </a:r>
            <a:r>
              <a:rPr lang="ru-RU" sz="2200" dirty="0">
                <a:latin typeface="+mj-lt"/>
                <a:cs typeface="Arial" panose="020B0604020202020204" pitchFamily="34" charset="0"/>
              </a:rPr>
              <a:t>и возможные режимы функционирования системы.</a:t>
            </a:r>
          </a:p>
          <a:p>
            <a:pPr marL="914400" lvl="1" indent="-457200">
              <a:buFont typeface="+mj-lt"/>
              <a:buAutoNum type="arabicPeriod"/>
            </a:pPr>
            <a:r>
              <a:rPr lang="ru-RU" sz="2200" dirty="0" smtClean="0">
                <a:latin typeface="+mj-lt"/>
                <a:cs typeface="Arial" panose="020B0604020202020204" pitchFamily="34" charset="0"/>
              </a:rPr>
              <a:t>Провести </a:t>
            </a:r>
            <a:r>
              <a:rPr lang="ru-RU" sz="2200" dirty="0">
                <a:latin typeface="+mj-lt"/>
                <a:cs typeface="Arial" panose="020B0604020202020204" pitchFamily="34" charset="0"/>
              </a:rPr>
              <a:t>исследование моделей симбиотических сообществ в пространственно-распределённой системе с изменяющимися условиями среды. Выявить влияние пространственных факторов и горизонтального переноса генов на возможные режимы функционирования системы популяций микроорганизмов с компенсаторным и </a:t>
            </a:r>
            <a:r>
              <a:rPr lang="ru-RU" sz="2200" dirty="0" err="1">
                <a:latin typeface="+mj-lt"/>
                <a:cs typeface="Arial" panose="020B0604020202020204" pitchFamily="34" charset="0"/>
              </a:rPr>
              <a:t>некомпенсаторным</a:t>
            </a:r>
            <a:r>
              <a:rPr lang="ru-RU" sz="2200" dirty="0">
                <a:latin typeface="+mj-lt"/>
                <a:cs typeface="Arial" panose="020B0604020202020204" pitchFamily="34" charset="0"/>
              </a:rPr>
              <a:t> типами зависимости от экологических факторов</a:t>
            </a:r>
            <a:r>
              <a:rPr lang="ru-RU" sz="2200" dirty="0" smtClean="0">
                <a:latin typeface="+mj-lt"/>
                <a:cs typeface="Arial" panose="020B0604020202020204" pitchFamily="34" charset="0"/>
              </a:rPr>
              <a:t>.</a:t>
            </a:r>
            <a:endParaRPr lang="ru-RU" sz="2200" dirty="0">
              <a:latin typeface="+mj-lt"/>
              <a:cs typeface="Arial" panose="020B0604020202020204" pitchFamily="34" charset="0"/>
            </a:endParaRPr>
          </a:p>
        </p:txBody>
      </p:sp>
      <p:sp>
        <p:nvSpPr>
          <p:cNvPr id="4" name="Номер слайда 3"/>
          <p:cNvSpPr>
            <a:spLocks noGrp="1"/>
          </p:cNvSpPr>
          <p:nvPr>
            <p:ph type="sldNum" sz="quarter" idx="12"/>
          </p:nvPr>
        </p:nvSpPr>
        <p:spPr/>
        <p:txBody>
          <a:bodyPr/>
          <a:lstStyle/>
          <a:p>
            <a:fld id="{95130943-35C6-43B0-A15C-71C50BA984F4}" type="slidenum">
              <a:rPr lang="ru-RU" smtClean="0"/>
              <a:t>7</a:t>
            </a:fld>
            <a:endParaRPr lang="ru-RU"/>
          </a:p>
        </p:txBody>
      </p:sp>
    </p:spTree>
    <p:extLst>
      <p:ext uri="{BB962C8B-B14F-4D97-AF65-F5344CB8AC3E}">
        <p14:creationId xmlns:p14="http://schemas.microsoft.com/office/powerpoint/2010/main" val="41993258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84839" y="465434"/>
            <a:ext cx="8610600" cy="1293028"/>
          </a:xfrm>
        </p:spPr>
        <p:txBody>
          <a:bodyPr/>
          <a:lstStyle/>
          <a:p>
            <a:pPr algn="ctr"/>
            <a:r>
              <a:rPr lang="ru-RU" dirty="0" smtClean="0"/>
              <a:t>Цели и задачи</a:t>
            </a:r>
            <a:endParaRPr lang="ru-RU" dirty="0"/>
          </a:p>
        </p:txBody>
      </p:sp>
      <p:sp>
        <p:nvSpPr>
          <p:cNvPr id="3" name="Объект 2"/>
          <p:cNvSpPr>
            <a:spLocks noGrp="1"/>
          </p:cNvSpPr>
          <p:nvPr>
            <p:ph idx="1"/>
          </p:nvPr>
        </p:nvSpPr>
        <p:spPr>
          <a:xfrm>
            <a:off x="293859" y="1758462"/>
            <a:ext cx="11592560" cy="5099538"/>
          </a:xfrm>
          <a:solidFill>
            <a:schemeClr val="bg1"/>
          </a:solidFill>
        </p:spPr>
        <p:txBody>
          <a:bodyPr>
            <a:noAutofit/>
          </a:bodyPr>
          <a:lstStyle/>
          <a:p>
            <a:pPr marL="914400" lvl="1" indent="-457200">
              <a:buFont typeface="+mj-lt"/>
              <a:buAutoNum type="arabicPeriod" startAt="4"/>
            </a:pPr>
            <a:r>
              <a:rPr lang="ru-RU" sz="2400" dirty="0" smtClean="0">
                <a:latin typeface="+mj-lt"/>
                <a:cs typeface="Arial" panose="020B0604020202020204" pitchFamily="34" charset="0"/>
              </a:rPr>
              <a:t>Исследовать </a:t>
            </a:r>
            <a:r>
              <a:rPr lang="ru-RU" sz="2400" dirty="0">
                <a:latin typeface="+mj-lt"/>
                <a:cs typeface="Arial" panose="020B0604020202020204" pitchFamily="34" charset="0"/>
              </a:rPr>
              <a:t>модели усложнения и упрощения метаболизма прокариот, эволюционирующих в пространственно-структурированной среде. Выявить </a:t>
            </a:r>
            <a:r>
              <a:rPr lang="ru-RU" dirty="0">
                <a:latin typeface="+mj-lt"/>
                <a:cs typeface="Arial" panose="020B0604020202020204" pitchFamily="34" charset="0"/>
              </a:rPr>
              <a:t>экологические структуры формирующихся сообществ </a:t>
            </a:r>
            <a:r>
              <a:rPr lang="ru-RU" dirty="0" smtClean="0">
                <a:latin typeface="+mj-lt"/>
                <a:cs typeface="Arial" panose="020B0604020202020204" pitchFamily="34" charset="0"/>
              </a:rPr>
              <a:t>и </a:t>
            </a:r>
            <a:r>
              <a:rPr lang="ru-RU" sz="2400" dirty="0" smtClean="0">
                <a:latin typeface="+mj-lt"/>
                <a:cs typeface="Arial" panose="020B0604020202020204" pitchFamily="34" charset="0"/>
              </a:rPr>
              <a:t>зависимость </a:t>
            </a:r>
            <a:r>
              <a:rPr lang="ru-RU" sz="2400" dirty="0">
                <a:latin typeface="+mj-lt"/>
                <a:cs typeface="Arial" panose="020B0604020202020204" pitchFamily="34" charset="0"/>
              </a:rPr>
              <a:t>трендов эволюции </a:t>
            </a:r>
            <a:r>
              <a:rPr lang="ru-RU" sz="2400" dirty="0" smtClean="0">
                <a:latin typeface="+mj-lt"/>
                <a:cs typeface="Arial" panose="020B0604020202020204" pitchFamily="34" charset="0"/>
              </a:rPr>
              <a:t>от </a:t>
            </a:r>
            <a:r>
              <a:rPr lang="ru-RU" sz="2400" dirty="0">
                <a:latin typeface="+mj-lt"/>
                <a:cs typeface="Arial" panose="020B0604020202020204" pitchFamily="34" charset="0"/>
              </a:rPr>
              <a:t>факторов пространственной неоднородности и подвижности микроорганизмов</a:t>
            </a:r>
            <a:r>
              <a:rPr lang="ru-RU" sz="2400" dirty="0" smtClean="0">
                <a:latin typeface="+mj-lt"/>
                <a:cs typeface="Arial" panose="020B0604020202020204" pitchFamily="34" charset="0"/>
              </a:rPr>
              <a:t>.</a:t>
            </a:r>
            <a:endParaRPr lang="ru-RU" sz="2400" dirty="0">
              <a:latin typeface="+mj-lt"/>
              <a:cs typeface="Arial" panose="020B0604020202020204" pitchFamily="34" charset="0"/>
            </a:endParaRPr>
          </a:p>
          <a:p>
            <a:pPr marL="914400" lvl="1" indent="-457200">
              <a:buFont typeface="+mj-lt"/>
              <a:buAutoNum type="arabicPeriod" startAt="4"/>
            </a:pPr>
            <a:r>
              <a:rPr lang="ru-RU" sz="2400" dirty="0" smtClean="0">
                <a:latin typeface="+mj-lt"/>
                <a:cs typeface="Arial" panose="020B0604020202020204" pitchFamily="34" charset="0"/>
              </a:rPr>
              <a:t>Провести </a:t>
            </a:r>
            <a:r>
              <a:rPr lang="ru-RU" sz="2400" dirty="0">
                <a:latin typeface="+mj-lt"/>
                <a:cs typeface="Arial" panose="020B0604020202020204" pitchFamily="34" charset="0"/>
              </a:rPr>
              <a:t>численное исследование  влияния умеренной фаговой инфекции на эволюционные процессы усложнения и упрощения метаболизма </a:t>
            </a:r>
            <a:r>
              <a:rPr lang="ru-RU" sz="2400" dirty="0" smtClean="0">
                <a:latin typeface="+mj-lt"/>
                <a:cs typeface="Arial" panose="020B0604020202020204" pitchFamily="34" charset="0"/>
              </a:rPr>
              <a:t>прокариот. </a:t>
            </a:r>
            <a:r>
              <a:rPr lang="ru-RU" sz="2400" dirty="0">
                <a:latin typeface="+mj-lt"/>
                <a:cs typeface="Arial" panose="020B0604020202020204" pitchFamily="34" charset="0"/>
              </a:rPr>
              <a:t>Исследовать зависимость эволюции сообщества от пространственной локализации очага заражения.</a:t>
            </a:r>
          </a:p>
          <a:p>
            <a:pPr marL="914400" lvl="1" indent="-457200">
              <a:buFont typeface="+mj-lt"/>
              <a:buAutoNum type="arabicPeriod" startAt="4"/>
            </a:pPr>
            <a:r>
              <a:rPr lang="ru-RU" sz="2400" dirty="0" smtClean="0">
                <a:latin typeface="+mj-lt"/>
                <a:cs typeface="Arial" panose="020B0604020202020204" pitchFamily="34" charset="0"/>
              </a:rPr>
              <a:t>Исследовать </a:t>
            </a:r>
            <a:r>
              <a:rPr lang="ru-RU" sz="2400" dirty="0">
                <a:latin typeface="+mj-lt"/>
                <a:cs typeface="Arial" panose="020B0604020202020204" pitchFamily="34" charset="0"/>
              </a:rPr>
              <a:t>модели формирования и конкуренции популяций подвижных </a:t>
            </a:r>
            <a:r>
              <a:rPr lang="ru-RU" sz="2400" dirty="0" smtClean="0">
                <a:latin typeface="+mj-lt"/>
                <a:cs typeface="Arial" panose="020B0604020202020204" pitchFamily="34" charset="0"/>
              </a:rPr>
              <a:t>микроорганизмов </a:t>
            </a:r>
            <a:r>
              <a:rPr lang="ru-RU" sz="2400" dirty="0">
                <a:latin typeface="+mj-lt"/>
                <a:cs typeface="Arial" panose="020B0604020202020204" pitchFamily="34" charset="0"/>
              </a:rPr>
              <a:t>с различными адаптационными стратегиями в периодически изменяющейся среде.</a:t>
            </a:r>
          </a:p>
        </p:txBody>
      </p:sp>
      <p:sp>
        <p:nvSpPr>
          <p:cNvPr id="4" name="Номер слайда 3"/>
          <p:cNvSpPr>
            <a:spLocks noGrp="1"/>
          </p:cNvSpPr>
          <p:nvPr>
            <p:ph type="sldNum" sz="quarter" idx="12"/>
          </p:nvPr>
        </p:nvSpPr>
        <p:spPr/>
        <p:txBody>
          <a:bodyPr/>
          <a:lstStyle/>
          <a:p>
            <a:fld id="{95130943-35C6-43B0-A15C-71C50BA984F4}" type="slidenum">
              <a:rPr lang="ru-RU" smtClean="0"/>
              <a:t>8</a:t>
            </a:fld>
            <a:endParaRPr lang="ru-RU"/>
          </a:p>
        </p:txBody>
      </p:sp>
    </p:spTree>
    <p:extLst>
      <p:ext uri="{BB962C8B-B14F-4D97-AF65-F5344CB8AC3E}">
        <p14:creationId xmlns:p14="http://schemas.microsoft.com/office/powerpoint/2010/main" val="395495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1389660" y="1498635"/>
            <a:ext cx="8774366" cy="5222840"/>
            <a:chOff x="-762955" y="0"/>
            <a:chExt cx="19447023" cy="11575616"/>
          </a:xfrm>
        </p:grpSpPr>
        <p:sp>
          <p:nvSpPr>
            <p:cNvPr id="10" name="Скругленный прямоугольник 9"/>
            <p:cNvSpPr/>
            <p:nvPr/>
          </p:nvSpPr>
          <p:spPr>
            <a:xfrm>
              <a:off x="-762955" y="0"/>
              <a:ext cx="19447023" cy="11575616"/>
            </a:xfrm>
            <a:prstGeom prst="roundRect">
              <a:avLst/>
            </a:prstGeom>
            <a:solidFill>
              <a:schemeClr val="bg1">
                <a:alpha val="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право 11"/>
            <p:cNvSpPr/>
            <p:nvPr/>
          </p:nvSpPr>
          <p:spPr>
            <a:xfrm rot="20219118">
              <a:off x="9305796" y="2329197"/>
              <a:ext cx="1487976" cy="112574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t>1 </a:t>
              </a:r>
              <a:r>
                <a:rPr lang="en-US" sz="1600" b="1" dirty="0" smtClean="0"/>
                <a:t>D</a:t>
              </a:r>
              <a:endParaRPr lang="ru-RU" sz="1600" b="1" dirty="0"/>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03313" y="1406222"/>
              <a:ext cx="6734175" cy="1792029"/>
            </a:xfrm>
            <a:prstGeom prst="rect">
              <a:avLst/>
            </a:prstGeom>
          </p:spPr>
        </p:pic>
        <p:cxnSp>
          <p:nvCxnSpPr>
            <p:cNvPr id="14" name="Прямая со стрелкой 13"/>
            <p:cNvCxnSpPr/>
            <p:nvPr/>
          </p:nvCxnSpPr>
          <p:spPr bwMode="auto">
            <a:xfrm>
              <a:off x="11151285" y="3344790"/>
              <a:ext cx="2160240" cy="0"/>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15" name="TextBox 14"/>
            <p:cNvSpPr txBox="1"/>
            <p:nvPr/>
          </p:nvSpPr>
          <p:spPr>
            <a:xfrm>
              <a:off x="10709688" y="3229835"/>
              <a:ext cx="288032" cy="369333"/>
            </a:xfrm>
            <a:prstGeom prst="rect">
              <a:avLst/>
            </a:prstGeom>
            <a:noFill/>
          </p:spPr>
          <p:txBody>
            <a:bodyPr wrap="square" rtlCol="0">
              <a:spAutoFit/>
            </a:bodyPr>
            <a:lstStyle/>
            <a:p>
              <a:r>
                <a:rPr lang="ru-RU" sz="1800" dirty="0"/>
                <a:t>О</a:t>
              </a:r>
            </a:p>
          </p:txBody>
        </p:sp>
        <p:sp>
          <p:nvSpPr>
            <p:cNvPr id="16" name="Стрелка вправо 15"/>
            <p:cNvSpPr/>
            <p:nvPr/>
          </p:nvSpPr>
          <p:spPr bwMode="auto">
            <a:xfrm>
              <a:off x="13942308" y="2302237"/>
              <a:ext cx="1656184" cy="576064"/>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smtClean="0">
                <a:ln>
                  <a:noFill/>
                </a:ln>
                <a:effectLst/>
                <a:latin typeface="Arial" panose="020B0604020202020204" pitchFamily="34" charset="0"/>
                <a:cs typeface="Arial Unicode MS" panose="020B0604020202020204" pitchFamily="34" charset="-128"/>
              </a:endParaRPr>
            </a:p>
          </p:txBody>
        </p:sp>
        <p:sp>
          <p:nvSpPr>
            <p:cNvPr id="17" name="TextBox 16"/>
            <p:cNvSpPr txBox="1"/>
            <p:nvPr/>
          </p:nvSpPr>
          <p:spPr>
            <a:xfrm>
              <a:off x="13078368" y="3171401"/>
              <a:ext cx="360041" cy="369333"/>
            </a:xfrm>
            <a:prstGeom prst="rect">
              <a:avLst/>
            </a:prstGeom>
            <a:noFill/>
          </p:spPr>
          <p:txBody>
            <a:bodyPr wrap="square" rtlCol="0">
              <a:spAutoFit/>
            </a:bodyPr>
            <a:lstStyle/>
            <a:p>
              <a:r>
                <a:rPr lang="ru-RU" sz="1800" dirty="0" smtClean="0"/>
                <a:t>Х</a:t>
              </a:r>
              <a:endParaRPr lang="ru-RU" sz="1800" dirty="0"/>
            </a:p>
          </p:txBody>
        </p:sp>
        <p:cxnSp>
          <p:nvCxnSpPr>
            <p:cNvPr id="19" name="Скругленная соединительная линия 18"/>
            <p:cNvCxnSpPr/>
            <p:nvPr/>
          </p:nvCxnSpPr>
          <p:spPr bwMode="auto">
            <a:xfrm>
              <a:off x="13487061" y="2801103"/>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Скругленная соединительная линия 19"/>
            <p:cNvCxnSpPr/>
            <p:nvPr/>
          </p:nvCxnSpPr>
          <p:spPr bwMode="auto">
            <a:xfrm>
              <a:off x="12411425" y="2415285"/>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13902898" y="2263579"/>
              <a:ext cx="1659197" cy="591777"/>
            </a:xfrm>
            <a:prstGeom prst="rect">
              <a:avLst/>
            </a:prstGeom>
            <a:noFill/>
          </p:spPr>
          <p:txBody>
            <a:bodyPr wrap="square" rtlCol="0">
              <a:spAutoFit/>
            </a:bodyPr>
            <a:lstStyle/>
            <a:p>
              <a:r>
                <a:rPr lang="ru-RU" sz="1100" b="1" dirty="0" smtClean="0">
                  <a:solidFill>
                    <a:schemeClr val="bg1"/>
                  </a:solidFill>
                  <a:latin typeface="Georgia" panose="02040502050405020303" pitchFamily="18" charset="0"/>
                </a:rPr>
                <a:t>проток</a:t>
              </a:r>
              <a:endParaRPr lang="ru-RU" sz="1100" b="1" dirty="0">
                <a:solidFill>
                  <a:schemeClr val="bg1"/>
                </a:solidFill>
                <a:latin typeface="Georgia" panose="02040502050405020303" pitchFamily="18" charset="0"/>
              </a:endParaRPr>
            </a:p>
          </p:txBody>
        </p:sp>
        <p:cxnSp>
          <p:nvCxnSpPr>
            <p:cNvPr id="22" name="Скругленная соединительная линия 21"/>
            <p:cNvCxnSpPr/>
            <p:nvPr/>
          </p:nvCxnSpPr>
          <p:spPr bwMode="auto">
            <a:xfrm>
              <a:off x="14729912" y="2878301"/>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Скругленная соединительная линия 22"/>
            <p:cNvCxnSpPr/>
            <p:nvPr/>
          </p:nvCxnSpPr>
          <p:spPr bwMode="auto">
            <a:xfrm>
              <a:off x="15850520" y="2723905"/>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Скругленная соединительная линия 23"/>
            <p:cNvCxnSpPr/>
            <p:nvPr/>
          </p:nvCxnSpPr>
          <p:spPr bwMode="auto">
            <a:xfrm>
              <a:off x="17740017" y="2415285"/>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Скругленная соединительная линия 24"/>
            <p:cNvCxnSpPr/>
            <p:nvPr/>
          </p:nvCxnSpPr>
          <p:spPr bwMode="auto">
            <a:xfrm rot="10800000">
              <a:off x="11151285" y="2302237"/>
              <a:ext cx="738082" cy="267444"/>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Box 25"/>
            <p:cNvSpPr txBox="1"/>
            <p:nvPr/>
          </p:nvSpPr>
          <p:spPr>
            <a:xfrm>
              <a:off x="11339208" y="2573750"/>
              <a:ext cx="2311661" cy="591777"/>
            </a:xfrm>
            <a:prstGeom prst="rect">
              <a:avLst/>
            </a:prstGeom>
            <a:noFill/>
          </p:spPr>
          <p:txBody>
            <a:bodyPr wrap="square" rtlCol="0">
              <a:spAutoFit/>
            </a:bodyPr>
            <a:lstStyle/>
            <a:p>
              <a:pPr algn="ctr"/>
              <a:r>
                <a:rPr lang="ru-RU" sz="1100" dirty="0" smtClean="0">
                  <a:latin typeface="Georgia" panose="02040502050405020303" pitchFamily="18" charset="0"/>
                  <a:cs typeface="Times New Roman" panose="02020603050405020304" pitchFamily="18" charset="0"/>
                </a:rPr>
                <a:t>Диффузия</a:t>
              </a:r>
              <a:endParaRPr lang="ru-RU" sz="1100" dirty="0">
                <a:latin typeface="Georgia" panose="02040502050405020303" pitchFamily="18" charset="0"/>
                <a:cs typeface="Times New Roman" panose="02020603050405020304" pitchFamily="18" charset="0"/>
              </a:endParaRPr>
            </a:p>
          </p:txBody>
        </p:sp>
        <p:sp>
          <p:nvSpPr>
            <p:cNvPr id="27" name="TextBox 26"/>
            <p:cNvSpPr txBox="1"/>
            <p:nvPr/>
          </p:nvSpPr>
          <p:spPr>
            <a:xfrm>
              <a:off x="15219181" y="1605220"/>
              <a:ext cx="2175537" cy="591777"/>
            </a:xfrm>
            <a:prstGeom prst="rect">
              <a:avLst/>
            </a:prstGeom>
            <a:noFill/>
          </p:spPr>
          <p:txBody>
            <a:bodyPr wrap="square" rtlCol="0">
              <a:spAutoFit/>
            </a:bodyPr>
            <a:lstStyle/>
            <a:p>
              <a:pPr algn="ctr"/>
              <a:r>
                <a:rPr lang="ru-RU" sz="1100" dirty="0" smtClean="0">
                  <a:solidFill>
                    <a:srgbClr val="C00000"/>
                  </a:solidFill>
                  <a:latin typeface="Georgia" panose="02040502050405020303" pitchFamily="18" charset="0"/>
                  <a:cs typeface="Times New Roman" panose="02020603050405020304" pitchFamily="18" charset="0"/>
                </a:rPr>
                <a:t>Хемотаксис</a:t>
              </a:r>
              <a:endParaRPr lang="ru-RU" sz="1100" dirty="0">
                <a:solidFill>
                  <a:srgbClr val="C00000"/>
                </a:solidFill>
                <a:latin typeface="Georgia" panose="02040502050405020303" pitchFamily="18" charset="0"/>
                <a:cs typeface="Times New Roman" panose="02020603050405020304" pitchFamily="18" charset="0"/>
              </a:endParaRPr>
            </a:p>
          </p:txBody>
        </p:sp>
        <p:cxnSp>
          <p:nvCxnSpPr>
            <p:cNvPr id="28" name="Прямая со стрелкой 27"/>
            <p:cNvCxnSpPr/>
            <p:nvPr/>
          </p:nvCxnSpPr>
          <p:spPr bwMode="auto">
            <a:xfrm flipH="1">
              <a:off x="16227849" y="2401735"/>
              <a:ext cx="720081" cy="0"/>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Прямая со стрелкой 28"/>
            <p:cNvCxnSpPr/>
            <p:nvPr/>
          </p:nvCxnSpPr>
          <p:spPr bwMode="auto">
            <a:xfrm flipH="1">
              <a:off x="15598492" y="2065625"/>
              <a:ext cx="720081" cy="0"/>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Прямая со стрелкой 29"/>
            <p:cNvCxnSpPr/>
            <p:nvPr/>
          </p:nvCxnSpPr>
          <p:spPr bwMode="auto">
            <a:xfrm flipV="1">
              <a:off x="13468347" y="2022249"/>
              <a:ext cx="594778" cy="4216"/>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Прямая со стрелкой 30"/>
            <p:cNvCxnSpPr/>
            <p:nvPr/>
          </p:nvCxnSpPr>
          <p:spPr bwMode="auto">
            <a:xfrm flipH="1">
              <a:off x="12150362" y="2312000"/>
              <a:ext cx="720081" cy="0"/>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Стрелка вправо 31"/>
            <p:cNvSpPr/>
            <p:nvPr/>
          </p:nvSpPr>
          <p:spPr>
            <a:xfrm>
              <a:off x="9439151" y="4335876"/>
              <a:ext cx="1487976" cy="112574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2 D</a:t>
              </a:r>
              <a:endParaRPr lang="ru-RU" sz="1600" b="1" dirty="0"/>
            </a:p>
          </p:txBody>
        </p:sp>
        <p:sp>
          <p:nvSpPr>
            <p:cNvPr id="33" name="Стрелка вправо 32"/>
            <p:cNvSpPr/>
            <p:nvPr/>
          </p:nvSpPr>
          <p:spPr>
            <a:xfrm rot="2164387">
              <a:off x="9272757" y="6069145"/>
              <a:ext cx="1487976" cy="1125747"/>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3 D</a:t>
              </a:r>
              <a:endParaRPr lang="ru-RU" sz="1600" b="1" dirty="0"/>
            </a:p>
          </p:txBody>
        </p:sp>
        <p:cxnSp>
          <p:nvCxnSpPr>
            <p:cNvPr id="34" name="Прямая со стрелкой 33"/>
            <p:cNvCxnSpPr/>
            <p:nvPr/>
          </p:nvCxnSpPr>
          <p:spPr bwMode="auto">
            <a:xfrm>
              <a:off x="11193758" y="6130091"/>
              <a:ext cx="2160240" cy="0"/>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35" name="TextBox 34"/>
            <p:cNvSpPr txBox="1"/>
            <p:nvPr/>
          </p:nvSpPr>
          <p:spPr>
            <a:xfrm>
              <a:off x="10633427" y="5868438"/>
              <a:ext cx="288032" cy="369333"/>
            </a:xfrm>
            <a:prstGeom prst="rect">
              <a:avLst/>
            </a:prstGeom>
            <a:noFill/>
          </p:spPr>
          <p:txBody>
            <a:bodyPr wrap="square" rtlCol="0">
              <a:spAutoFit/>
            </a:bodyPr>
            <a:lstStyle/>
            <a:p>
              <a:r>
                <a:rPr lang="ru-RU" sz="1800" dirty="0"/>
                <a:t>О</a:t>
              </a:r>
            </a:p>
          </p:txBody>
        </p:sp>
        <p:sp>
          <p:nvSpPr>
            <p:cNvPr id="36" name="TextBox 35"/>
            <p:cNvSpPr txBox="1"/>
            <p:nvPr/>
          </p:nvSpPr>
          <p:spPr>
            <a:xfrm>
              <a:off x="12987522" y="6021025"/>
              <a:ext cx="360041" cy="369333"/>
            </a:xfrm>
            <a:prstGeom prst="rect">
              <a:avLst/>
            </a:prstGeom>
            <a:noFill/>
          </p:spPr>
          <p:txBody>
            <a:bodyPr wrap="square" rtlCol="0">
              <a:spAutoFit/>
            </a:bodyPr>
            <a:lstStyle/>
            <a:p>
              <a:r>
                <a:rPr lang="ru-RU" sz="1800" dirty="0" smtClean="0"/>
                <a:t>Х</a:t>
              </a:r>
              <a:endParaRPr lang="ru-RU" sz="1800" dirty="0"/>
            </a:p>
          </p:txBody>
        </p:sp>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9879" y="3954141"/>
              <a:ext cx="6199007" cy="2057400"/>
            </a:xfrm>
            <a:prstGeom prst="rect">
              <a:avLst/>
            </a:prstGeom>
          </p:spPr>
        </p:pic>
        <p:cxnSp>
          <p:nvCxnSpPr>
            <p:cNvPr id="39" name="Прямая со стрелкой 38"/>
            <p:cNvCxnSpPr/>
            <p:nvPr/>
          </p:nvCxnSpPr>
          <p:spPr bwMode="auto">
            <a:xfrm flipV="1">
              <a:off x="11193758" y="5094937"/>
              <a:ext cx="936104" cy="1035154"/>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40" name="TextBox 39"/>
            <p:cNvSpPr txBox="1"/>
            <p:nvPr/>
          </p:nvSpPr>
          <p:spPr>
            <a:xfrm>
              <a:off x="11395817" y="4627968"/>
              <a:ext cx="432049" cy="369333"/>
            </a:xfrm>
            <a:prstGeom prst="rect">
              <a:avLst/>
            </a:prstGeom>
            <a:noFill/>
          </p:spPr>
          <p:txBody>
            <a:bodyPr wrap="square" rtlCol="0">
              <a:spAutoFit/>
            </a:bodyPr>
            <a:lstStyle/>
            <a:p>
              <a:r>
                <a:rPr lang="en-US" sz="1800" dirty="0" smtClean="0"/>
                <a:t>Y</a:t>
              </a:r>
              <a:endParaRPr lang="ru-RU" sz="1800" dirty="0"/>
            </a:p>
          </p:txBody>
        </p:sp>
        <p:sp>
          <p:nvSpPr>
            <p:cNvPr id="41" name="Стрелка вправо 40"/>
            <p:cNvSpPr/>
            <p:nvPr/>
          </p:nvSpPr>
          <p:spPr bwMode="auto">
            <a:xfrm rot="10800000" flipH="1" flipV="1">
              <a:off x="14100348" y="4649116"/>
              <a:ext cx="2071443" cy="576064"/>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smtClean="0">
                <a:ln>
                  <a:noFill/>
                </a:ln>
                <a:effectLst/>
                <a:latin typeface="Arial" panose="020B0604020202020204" pitchFamily="34" charset="0"/>
                <a:cs typeface="Arial Unicode MS" panose="020B0604020202020204" pitchFamily="34" charset="-128"/>
              </a:endParaRPr>
            </a:p>
          </p:txBody>
        </p:sp>
        <p:cxnSp>
          <p:nvCxnSpPr>
            <p:cNvPr id="43" name="Скругленная соединительная линия 42"/>
            <p:cNvCxnSpPr/>
            <p:nvPr/>
          </p:nvCxnSpPr>
          <p:spPr bwMode="auto">
            <a:xfrm>
              <a:off x="13684133" y="5584597"/>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Скругленная соединительная линия 43"/>
            <p:cNvCxnSpPr/>
            <p:nvPr/>
          </p:nvCxnSpPr>
          <p:spPr bwMode="auto">
            <a:xfrm>
              <a:off x="12608497" y="5198779"/>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Скругленная соединительная линия 44"/>
            <p:cNvCxnSpPr/>
            <p:nvPr/>
          </p:nvCxnSpPr>
          <p:spPr bwMode="auto">
            <a:xfrm>
              <a:off x="14926984" y="5661795"/>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Скругленная соединительная линия 45"/>
            <p:cNvCxnSpPr/>
            <p:nvPr/>
          </p:nvCxnSpPr>
          <p:spPr bwMode="auto">
            <a:xfrm>
              <a:off x="16047592" y="5507399"/>
              <a:ext cx="576064" cy="154396"/>
            </a:xfrm>
            <a:prstGeom prst="curvedConnector3">
              <a:avLst>
                <a:gd name="adj1" fmla="val 5178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Скругленная соединительная линия 46"/>
            <p:cNvCxnSpPr/>
            <p:nvPr/>
          </p:nvCxnSpPr>
          <p:spPr bwMode="auto">
            <a:xfrm>
              <a:off x="17094422" y="5430287"/>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Скругленная соединительная линия 47"/>
            <p:cNvCxnSpPr/>
            <p:nvPr/>
          </p:nvCxnSpPr>
          <p:spPr bwMode="auto">
            <a:xfrm>
              <a:off x="17770681" y="4669750"/>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Скругленная соединительная линия 48"/>
            <p:cNvCxnSpPr/>
            <p:nvPr/>
          </p:nvCxnSpPr>
          <p:spPr bwMode="auto">
            <a:xfrm rot="10800000">
              <a:off x="12307731" y="4141256"/>
              <a:ext cx="738082" cy="267444"/>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Прямая со стрелкой 49"/>
            <p:cNvCxnSpPr/>
            <p:nvPr/>
          </p:nvCxnSpPr>
          <p:spPr bwMode="auto">
            <a:xfrm flipH="1" flipV="1">
              <a:off x="14137954" y="5013046"/>
              <a:ext cx="572460" cy="534852"/>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Прямая со стрелкой 50"/>
            <p:cNvCxnSpPr/>
            <p:nvPr/>
          </p:nvCxnSpPr>
          <p:spPr bwMode="auto">
            <a:xfrm flipH="1">
              <a:off x="16263615" y="5219453"/>
              <a:ext cx="720081" cy="0"/>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2" name="Прямая со стрелкой 51"/>
            <p:cNvCxnSpPr/>
            <p:nvPr/>
          </p:nvCxnSpPr>
          <p:spPr bwMode="auto">
            <a:xfrm flipH="1">
              <a:off x="15681120" y="4469959"/>
              <a:ext cx="826961" cy="368593"/>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 name="Прямая со стрелкой 52"/>
            <p:cNvCxnSpPr/>
            <p:nvPr/>
          </p:nvCxnSpPr>
          <p:spPr bwMode="auto">
            <a:xfrm flipV="1">
              <a:off x="12689582" y="4480189"/>
              <a:ext cx="657981" cy="532857"/>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4" name="Скругленная соединительная линия 53"/>
            <p:cNvCxnSpPr/>
            <p:nvPr/>
          </p:nvCxnSpPr>
          <p:spPr bwMode="auto">
            <a:xfrm rot="5400000" flipH="1" flipV="1">
              <a:off x="12759747" y="4431557"/>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5" name="Скругленная соединительная линия 54"/>
            <p:cNvCxnSpPr/>
            <p:nvPr/>
          </p:nvCxnSpPr>
          <p:spPr bwMode="auto">
            <a:xfrm rot="5400000" flipH="1" flipV="1">
              <a:off x="13682449" y="4373358"/>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6" name="Скругленная соединительная линия 55"/>
            <p:cNvCxnSpPr/>
            <p:nvPr/>
          </p:nvCxnSpPr>
          <p:spPr bwMode="auto">
            <a:xfrm rot="5400000" flipH="1" flipV="1">
              <a:off x="15303385" y="4452761"/>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7" name="Скругленная соединительная линия 56"/>
            <p:cNvCxnSpPr/>
            <p:nvPr/>
          </p:nvCxnSpPr>
          <p:spPr bwMode="auto">
            <a:xfrm rot="5400000" flipH="1" flipV="1">
              <a:off x="16777680" y="4514897"/>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8" name="Скругленная соединительная линия 57"/>
            <p:cNvCxnSpPr/>
            <p:nvPr/>
          </p:nvCxnSpPr>
          <p:spPr bwMode="auto">
            <a:xfrm rot="5400000" flipH="1" flipV="1">
              <a:off x="16046783" y="4632991"/>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Скругленная соединительная линия 58"/>
            <p:cNvCxnSpPr/>
            <p:nvPr/>
          </p:nvCxnSpPr>
          <p:spPr bwMode="auto">
            <a:xfrm flipV="1">
              <a:off x="13347563" y="3605313"/>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Скругленная соединительная линия 59"/>
            <p:cNvCxnSpPr/>
            <p:nvPr/>
          </p:nvCxnSpPr>
          <p:spPr bwMode="auto">
            <a:xfrm flipV="1">
              <a:off x="14211295" y="3605313"/>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Скругленная соединительная линия 60"/>
            <p:cNvCxnSpPr/>
            <p:nvPr/>
          </p:nvCxnSpPr>
          <p:spPr bwMode="auto">
            <a:xfrm flipV="1">
              <a:off x="14917157" y="3650467"/>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2" name="Скругленная соединительная линия 61"/>
            <p:cNvCxnSpPr/>
            <p:nvPr/>
          </p:nvCxnSpPr>
          <p:spPr bwMode="auto">
            <a:xfrm flipV="1">
              <a:off x="15876642" y="3604012"/>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3" name="Скругленная соединительная линия 62"/>
            <p:cNvCxnSpPr/>
            <p:nvPr/>
          </p:nvCxnSpPr>
          <p:spPr bwMode="auto">
            <a:xfrm flipV="1">
              <a:off x="16740374" y="3559781"/>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4" name="Скругленная соединительная линия 63"/>
            <p:cNvCxnSpPr/>
            <p:nvPr/>
          </p:nvCxnSpPr>
          <p:spPr bwMode="auto">
            <a:xfrm flipV="1">
              <a:off x="17541634" y="3608102"/>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Скругленная соединительная линия 64"/>
            <p:cNvCxnSpPr/>
            <p:nvPr/>
          </p:nvCxnSpPr>
          <p:spPr bwMode="auto">
            <a:xfrm rot="5400000">
              <a:off x="11937698" y="5841298"/>
              <a:ext cx="532759" cy="315402"/>
            </a:xfrm>
            <a:prstGeom prst="curved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Скругленная соединительная линия 65"/>
            <p:cNvCxnSpPr/>
            <p:nvPr/>
          </p:nvCxnSpPr>
          <p:spPr bwMode="auto">
            <a:xfrm rot="5400000">
              <a:off x="12832108" y="5823537"/>
              <a:ext cx="532759" cy="315402"/>
            </a:xfrm>
            <a:prstGeom prst="curved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Скругленная соединительная линия 66"/>
            <p:cNvCxnSpPr/>
            <p:nvPr/>
          </p:nvCxnSpPr>
          <p:spPr bwMode="auto">
            <a:xfrm rot="5400000">
              <a:off x="13633627" y="5823537"/>
              <a:ext cx="532759" cy="315402"/>
            </a:xfrm>
            <a:prstGeom prst="curved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Скругленная соединительная линия 67"/>
            <p:cNvCxnSpPr/>
            <p:nvPr/>
          </p:nvCxnSpPr>
          <p:spPr bwMode="auto">
            <a:xfrm rot="5400000">
              <a:off x="14511067" y="5803170"/>
              <a:ext cx="532759" cy="315402"/>
            </a:xfrm>
            <a:prstGeom prst="curved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Скругленная соединительная линия 68"/>
            <p:cNvCxnSpPr/>
            <p:nvPr/>
          </p:nvCxnSpPr>
          <p:spPr bwMode="auto">
            <a:xfrm rot="5400000">
              <a:off x="16016929" y="5841298"/>
              <a:ext cx="532759" cy="315402"/>
            </a:xfrm>
            <a:prstGeom prst="curvedConnector3">
              <a:avLst>
                <a:gd name="adj1" fmla="val 50000"/>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72" name="Рисунок 7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81736" y="7178203"/>
              <a:ext cx="7582958" cy="3561692"/>
            </a:xfrm>
            <a:prstGeom prst="rect">
              <a:avLst/>
            </a:prstGeom>
          </p:spPr>
        </p:pic>
        <p:cxnSp>
          <p:nvCxnSpPr>
            <p:cNvPr id="73" name="Прямая со стрелкой 72"/>
            <p:cNvCxnSpPr/>
            <p:nvPr/>
          </p:nvCxnSpPr>
          <p:spPr bwMode="auto">
            <a:xfrm>
              <a:off x="9974758" y="10912974"/>
              <a:ext cx="2160240" cy="0"/>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74" name="TextBox 73"/>
            <p:cNvSpPr txBox="1"/>
            <p:nvPr/>
          </p:nvSpPr>
          <p:spPr>
            <a:xfrm>
              <a:off x="9359374" y="10739896"/>
              <a:ext cx="288032" cy="369333"/>
            </a:xfrm>
            <a:prstGeom prst="rect">
              <a:avLst/>
            </a:prstGeom>
            <a:noFill/>
          </p:spPr>
          <p:txBody>
            <a:bodyPr wrap="square" rtlCol="0">
              <a:spAutoFit/>
            </a:bodyPr>
            <a:lstStyle/>
            <a:p>
              <a:r>
                <a:rPr lang="ru-RU" sz="1800" dirty="0" smtClean="0"/>
                <a:t>О</a:t>
              </a:r>
              <a:endParaRPr lang="ru-RU" sz="1800" dirty="0"/>
            </a:p>
          </p:txBody>
        </p:sp>
        <p:sp>
          <p:nvSpPr>
            <p:cNvPr id="75" name="TextBox 74"/>
            <p:cNvSpPr txBox="1"/>
            <p:nvPr/>
          </p:nvSpPr>
          <p:spPr>
            <a:xfrm>
              <a:off x="12134998" y="10912974"/>
              <a:ext cx="360040" cy="369332"/>
            </a:xfrm>
            <a:prstGeom prst="rect">
              <a:avLst/>
            </a:prstGeom>
            <a:noFill/>
          </p:spPr>
          <p:txBody>
            <a:bodyPr wrap="square" rtlCol="0">
              <a:spAutoFit/>
            </a:bodyPr>
            <a:lstStyle/>
            <a:p>
              <a:r>
                <a:rPr lang="ru-RU" sz="1800" dirty="0" smtClean="0"/>
                <a:t>Х</a:t>
              </a:r>
              <a:endParaRPr lang="ru-RU" sz="1800" dirty="0"/>
            </a:p>
          </p:txBody>
        </p:sp>
        <p:cxnSp>
          <p:nvCxnSpPr>
            <p:cNvPr id="77" name="Прямая со стрелкой 76"/>
            <p:cNvCxnSpPr/>
            <p:nvPr/>
          </p:nvCxnSpPr>
          <p:spPr bwMode="auto">
            <a:xfrm flipV="1">
              <a:off x="9971441" y="10183251"/>
              <a:ext cx="634711" cy="710780"/>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78" name="TextBox 77"/>
            <p:cNvSpPr txBox="1"/>
            <p:nvPr/>
          </p:nvSpPr>
          <p:spPr>
            <a:xfrm>
              <a:off x="9936722" y="9747694"/>
              <a:ext cx="432049" cy="369333"/>
            </a:xfrm>
            <a:prstGeom prst="rect">
              <a:avLst/>
            </a:prstGeom>
            <a:noFill/>
          </p:spPr>
          <p:txBody>
            <a:bodyPr wrap="square" rtlCol="0">
              <a:spAutoFit/>
            </a:bodyPr>
            <a:lstStyle/>
            <a:p>
              <a:r>
                <a:rPr lang="en-US" sz="1800" dirty="0" smtClean="0"/>
                <a:t>Y</a:t>
              </a:r>
              <a:endParaRPr lang="ru-RU" sz="1800" dirty="0"/>
            </a:p>
          </p:txBody>
        </p:sp>
        <p:cxnSp>
          <p:nvCxnSpPr>
            <p:cNvPr id="79" name="Прямая со стрелкой 78"/>
            <p:cNvCxnSpPr/>
            <p:nvPr/>
          </p:nvCxnSpPr>
          <p:spPr bwMode="auto">
            <a:xfrm flipV="1">
              <a:off x="9974758" y="8896750"/>
              <a:ext cx="0" cy="2016224"/>
            </a:xfrm>
            <a:prstGeom prst="straightConnector1">
              <a:avLst/>
            </a:prstGeom>
            <a:ln>
              <a:headEnd type="none" w="med" len="med"/>
              <a:tailEnd type="triangle"/>
            </a:ln>
            <a:extLst/>
          </p:spPr>
          <p:style>
            <a:lnRef idx="3">
              <a:schemeClr val="dk1"/>
            </a:lnRef>
            <a:fillRef idx="0">
              <a:schemeClr val="dk1"/>
            </a:fillRef>
            <a:effectRef idx="2">
              <a:schemeClr val="dk1"/>
            </a:effectRef>
            <a:fontRef idx="minor">
              <a:schemeClr val="tx1"/>
            </a:fontRef>
          </p:style>
        </p:cxnSp>
        <p:sp>
          <p:nvSpPr>
            <p:cNvPr id="80" name="TextBox 79"/>
            <p:cNvSpPr txBox="1"/>
            <p:nvPr/>
          </p:nvSpPr>
          <p:spPr>
            <a:xfrm>
              <a:off x="9367434" y="8697334"/>
              <a:ext cx="416952" cy="369333"/>
            </a:xfrm>
            <a:prstGeom prst="rect">
              <a:avLst/>
            </a:prstGeom>
            <a:noFill/>
          </p:spPr>
          <p:txBody>
            <a:bodyPr wrap="square" rtlCol="0">
              <a:spAutoFit/>
            </a:bodyPr>
            <a:lstStyle/>
            <a:p>
              <a:r>
                <a:rPr lang="en-US" sz="1800" dirty="0" smtClean="0"/>
                <a:t>Z</a:t>
              </a:r>
              <a:endParaRPr lang="ru-RU" sz="1800" dirty="0"/>
            </a:p>
          </p:txBody>
        </p:sp>
        <p:sp>
          <p:nvSpPr>
            <p:cNvPr id="81" name="Стрелка вправо 80"/>
            <p:cNvSpPr/>
            <p:nvPr/>
          </p:nvSpPr>
          <p:spPr bwMode="auto">
            <a:xfrm rot="10800000" flipH="1" flipV="1">
              <a:off x="13396878" y="8473576"/>
              <a:ext cx="2451008" cy="576064"/>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smtClean="0">
                <a:ln>
                  <a:noFill/>
                </a:ln>
                <a:effectLst/>
                <a:latin typeface="Arial" panose="020B0604020202020204" pitchFamily="34" charset="0"/>
                <a:cs typeface="Arial Unicode MS" panose="020B0604020202020204" pitchFamily="34" charset="-128"/>
              </a:endParaRPr>
            </a:p>
          </p:txBody>
        </p:sp>
        <p:cxnSp>
          <p:nvCxnSpPr>
            <p:cNvPr id="83" name="Скругленная соединительная линия 82"/>
            <p:cNvCxnSpPr/>
            <p:nvPr/>
          </p:nvCxnSpPr>
          <p:spPr bwMode="auto">
            <a:xfrm>
              <a:off x="17094681" y="9962718"/>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4" name="Скругленная соединительная линия 83"/>
            <p:cNvCxnSpPr/>
            <p:nvPr/>
          </p:nvCxnSpPr>
          <p:spPr bwMode="auto">
            <a:xfrm>
              <a:off x="17770940" y="9202181"/>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5" name="Скругленная соединительная линия 84"/>
            <p:cNvCxnSpPr/>
            <p:nvPr/>
          </p:nvCxnSpPr>
          <p:spPr bwMode="auto">
            <a:xfrm>
              <a:off x="16871931" y="9047871"/>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 name="Скругленная соединительная линия 85"/>
            <p:cNvCxnSpPr/>
            <p:nvPr/>
          </p:nvCxnSpPr>
          <p:spPr bwMode="auto">
            <a:xfrm>
              <a:off x="17548190" y="8287334"/>
              <a:ext cx="792088" cy="308620"/>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7" name="Скругленная соединительная линия 86"/>
            <p:cNvCxnSpPr/>
            <p:nvPr/>
          </p:nvCxnSpPr>
          <p:spPr bwMode="auto">
            <a:xfrm rot="10800000">
              <a:off x="10374791" y="9754874"/>
              <a:ext cx="738082" cy="267444"/>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Скругленная соединительная линия 87"/>
            <p:cNvCxnSpPr/>
            <p:nvPr/>
          </p:nvCxnSpPr>
          <p:spPr bwMode="auto">
            <a:xfrm rot="10800000">
              <a:off x="10374791" y="8691605"/>
              <a:ext cx="738082" cy="267444"/>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Скругленная соединительная линия 88"/>
            <p:cNvCxnSpPr/>
            <p:nvPr/>
          </p:nvCxnSpPr>
          <p:spPr bwMode="auto">
            <a:xfrm rot="10800000">
              <a:off x="11280792" y="7545997"/>
              <a:ext cx="738082" cy="267444"/>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 name="Скругленная соединительная линия 89"/>
            <p:cNvCxnSpPr/>
            <p:nvPr/>
          </p:nvCxnSpPr>
          <p:spPr bwMode="auto">
            <a:xfrm rot="5400000" flipH="1" flipV="1">
              <a:off x="11798839" y="8023100"/>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1" name="Скругленная соединительная линия 90"/>
            <p:cNvCxnSpPr/>
            <p:nvPr/>
          </p:nvCxnSpPr>
          <p:spPr bwMode="auto">
            <a:xfrm rot="5400000" flipH="1" flipV="1">
              <a:off x="12721541" y="7964901"/>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2" name="Скругленная соединительная линия 91"/>
            <p:cNvCxnSpPr/>
            <p:nvPr/>
          </p:nvCxnSpPr>
          <p:spPr bwMode="auto">
            <a:xfrm rot="5400000" flipH="1" flipV="1">
              <a:off x="14830785" y="7974155"/>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3" name="Скругленная соединительная линия 92"/>
            <p:cNvCxnSpPr/>
            <p:nvPr/>
          </p:nvCxnSpPr>
          <p:spPr bwMode="auto">
            <a:xfrm rot="5400000" flipH="1" flipV="1">
              <a:off x="15819028" y="8023099"/>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4" name="Скругленная соединительная линия 93"/>
            <p:cNvCxnSpPr/>
            <p:nvPr/>
          </p:nvCxnSpPr>
          <p:spPr bwMode="auto">
            <a:xfrm rot="5400000" flipH="1" flipV="1">
              <a:off x="13875329" y="7985239"/>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Скругленная соединительная линия 94"/>
            <p:cNvCxnSpPr/>
            <p:nvPr/>
          </p:nvCxnSpPr>
          <p:spPr bwMode="auto">
            <a:xfrm rot="5400000" flipH="1" flipV="1">
              <a:off x="16998708" y="8055207"/>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6" name="Скругленная соединительная линия 95"/>
            <p:cNvCxnSpPr/>
            <p:nvPr/>
          </p:nvCxnSpPr>
          <p:spPr bwMode="auto">
            <a:xfrm rot="5400000" flipH="1" flipV="1">
              <a:off x="16926866" y="9370096"/>
              <a:ext cx="440071" cy="351950"/>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7" name="Скругленная соединительная линия 96"/>
            <p:cNvCxnSpPr/>
            <p:nvPr/>
          </p:nvCxnSpPr>
          <p:spPr bwMode="auto">
            <a:xfrm flipV="1">
              <a:off x="12551400" y="6868780"/>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8" name="Скругленная соединительная линия 97"/>
            <p:cNvCxnSpPr/>
            <p:nvPr/>
          </p:nvCxnSpPr>
          <p:spPr bwMode="auto">
            <a:xfrm flipV="1">
              <a:off x="13415132" y="6868780"/>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9" name="Скругленная соединительная линия 98"/>
            <p:cNvCxnSpPr/>
            <p:nvPr/>
          </p:nvCxnSpPr>
          <p:spPr bwMode="auto">
            <a:xfrm flipV="1">
              <a:off x="14501563" y="6841875"/>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0" name="Скругленная соединительная линия 99"/>
            <p:cNvCxnSpPr/>
            <p:nvPr/>
          </p:nvCxnSpPr>
          <p:spPr bwMode="auto">
            <a:xfrm flipV="1">
              <a:off x="15575818" y="6878914"/>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Скругленная соединительная линия 100"/>
            <p:cNvCxnSpPr/>
            <p:nvPr/>
          </p:nvCxnSpPr>
          <p:spPr bwMode="auto">
            <a:xfrm flipV="1">
              <a:off x="16650073" y="6843294"/>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2" name="Скругленная соединительная линия 101"/>
            <p:cNvCxnSpPr/>
            <p:nvPr/>
          </p:nvCxnSpPr>
          <p:spPr bwMode="auto">
            <a:xfrm flipV="1">
              <a:off x="17451333" y="6891615"/>
              <a:ext cx="566152" cy="485046"/>
            </a:xfrm>
            <a:prstGeom prst="curvedConnector3">
              <a:avLst>
                <a:gd name="adj1" fmla="val 39112"/>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3" name="Скругленная соединительная линия 102"/>
            <p:cNvCxnSpPr/>
            <p:nvPr/>
          </p:nvCxnSpPr>
          <p:spPr bwMode="auto">
            <a:xfrm rot="16200000" flipV="1">
              <a:off x="11214270" y="9633952"/>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4" name="Скругленная соединительная линия 103"/>
            <p:cNvCxnSpPr/>
            <p:nvPr/>
          </p:nvCxnSpPr>
          <p:spPr bwMode="auto">
            <a:xfrm rot="16200000" flipV="1">
              <a:off x="12227271" y="9638400"/>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5" name="Скругленная соединительная линия 104"/>
            <p:cNvCxnSpPr/>
            <p:nvPr/>
          </p:nvCxnSpPr>
          <p:spPr bwMode="auto">
            <a:xfrm rot="16200000" flipV="1">
              <a:off x="13001602" y="9643489"/>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6" name="Скругленная соединительная линия 105"/>
            <p:cNvCxnSpPr/>
            <p:nvPr/>
          </p:nvCxnSpPr>
          <p:spPr bwMode="auto">
            <a:xfrm rot="16200000" flipV="1">
              <a:off x="14071102" y="9622943"/>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7" name="Скругленная соединительная линия 106"/>
            <p:cNvCxnSpPr/>
            <p:nvPr/>
          </p:nvCxnSpPr>
          <p:spPr bwMode="auto">
            <a:xfrm rot="16200000" flipV="1">
              <a:off x="15055178" y="9612663"/>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8" name="Скругленная соединительная линия 107"/>
            <p:cNvCxnSpPr/>
            <p:nvPr/>
          </p:nvCxnSpPr>
          <p:spPr bwMode="auto">
            <a:xfrm rot="16200000" flipV="1">
              <a:off x="16105714" y="9683581"/>
              <a:ext cx="656161" cy="142586"/>
            </a:xfrm>
            <a:prstGeom prst="curvedConnector3">
              <a:avLst/>
            </a:prstGeom>
            <a:solidFill>
              <a:srgbClr val="00B8FF"/>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9" name="Скругленная соединительная линия 108"/>
            <p:cNvCxnSpPr/>
            <p:nvPr/>
          </p:nvCxnSpPr>
          <p:spPr bwMode="auto">
            <a:xfrm rot="16200000" flipH="1">
              <a:off x="15263157" y="10761728"/>
              <a:ext cx="504056" cy="121266"/>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0" name="Скругленная соединительная линия 109"/>
            <p:cNvCxnSpPr/>
            <p:nvPr/>
          </p:nvCxnSpPr>
          <p:spPr bwMode="auto">
            <a:xfrm rot="16200000" flipH="1">
              <a:off x="16192427" y="10755704"/>
              <a:ext cx="504056" cy="121266"/>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1" name="Скругленная соединительная линия 110"/>
            <p:cNvCxnSpPr/>
            <p:nvPr/>
          </p:nvCxnSpPr>
          <p:spPr bwMode="auto">
            <a:xfrm rot="16200000" flipH="1">
              <a:off x="14130204" y="10762143"/>
              <a:ext cx="504056" cy="121266"/>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2" name="Скругленная соединительная линия 111"/>
            <p:cNvCxnSpPr/>
            <p:nvPr/>
          </p:nvCxnSpPr>
          <p:spPr bwMode="auto">
            <a:xfrm rot="16200000" flipH="1">
              <a:off x="13051976" y="10762142"/>
              <a:ext cx="504056" cy="121266"/>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3" name="Скругленная соединительная линия 112"/>
            <p:cNvCxnSpPr/>
            <p:nvPr/>
          </p:nvCxnSpPr>
          <p:spPr bwMode="auto">
            <a:xfrm rot="16200000" flipH="1">
              <a:off x="12174387" y="10696788"/>
              <a:ext cx="504056" cy="121266"/>
            </a:xfrm>
            <a:prstGeom prst="curvedConnector3">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4" name="Прямая со стрелкой 113"/>
            <p:cNvCxnSpPr/>
            <p:nvPr/>
          </p:nvCxnSpPr>
          <p:spPr bwMode="auto">
            <a:xfrm flipH="1" flipV="1">
              <a:off x="11703846" y="9416530"/>
              <a:ext cx="572460" cy="534852"/>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5" name="Прямая со стрелкой 114"/>
            <p:cNvCxnSpPr/>
            <p:nvPr/>
          </p:nvCxnSpPr>
          <p:spPr bwMode="auto">
            <a:xfrm flipH="1">
              <a:off x="13750395" y="7813442"/>
              <a:ext cx="720081" cy="0"/>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 name="Прямая со стрелкой 115"/>
            <p:cNvCxnSpPr/>
            <p:nvPr/>
          </p:nvCxnSpPr>
          <p:spPr bwMode="auto">
            <a:xfrm flipH="1">
              <a:off x="14550961" y="8853903"/>
              <a:ext cx="826961" cy="368593"/>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7" name="Прямая со стрелкой 116"/>
            <p:cNvCxnSpPr/>
            <p:nvPr/>
          </p:nvCxnSpPr>
          <p:spPr bwMode="auto">
            <a:xfrm flipV="1">
              <a:off x="15371128" y="9419230"/>
              <a:ext cx="657981" cy="532857"/>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8" name="Прямая со стрелкой 117"/>
            <p:cNvCxnSpPr/>
            <p:nvPr/>
          </p:nvCxnSpPr>
          <p:spPr bwMode="auto">
            <a:xfrm>
              <a:off x="17757685" y="8594319"/>
              <a:ext cx="13255" cy="699554"/>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9" name="Прямая со стрелкой 118"/>
            <p:cNvCxnSpPr/>
            <p:nvPr/>
          </p:nvCxnSpPr>
          <p:spPr bwMode="auto">
            <a:xfrm>
              <a:off x="12828309" y="8622171"/>
              <a:ext cx="364827" cy="660806"/>
            </a:xfrm>
            <a:prstGeom prst="straightConnector1">
              <a:avLst/>
            </a:prstGeom>
            <a:solidFill>
              <a:srgbClr val="00B8FF"/>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2" name="Заголовок 1"/>
            <p:cNvSpPr txBox="1">
              <a:spLocks/>
            </p:cNvSpPr>
            <p:nvPr/>
          </p:nvSpPr>
          <p:spPr>
            <a:xfrm>
              <a:off x="2616346" y="185744"/>
              <a:ext cx="2852809" cy="854307"/>
            </a:xfrm>
            <a:prstGeom prst="rect">
              <a:avLst/>
            </a:prstGeom>
          </p:spPr>
          <p:txBody>
            <a:bodyPr vert="horz" lIns="329154" tIns="164577" rIns="329154" bIns="164577" rtlCol="0" anchor="ctr">
              <a:noAutofit/>
            </a:bodyPr>
            <a:lstStyle>
              <a:lvl1pPr algn="ctr" defTabSz="2743187" rtl="0" eaLnBrk="1" latinLnBrk="0" hangingPunct="1">
                <a:spcBef>
                  <a:spcPct val="0"/>
                </a:spcBef>
                <a:buNone/>
                <a:defRPr sz="13169" kern="1200">
                  <a:solidFill>
                    <a:schemeClr val="tx1"/>
                  </a:solidFill>
                  <a:latin typeface="+mj-lt"/>
                  <a:ea typeface="+mj-ea"/>
                  <a:cs typeface="+mj-cs"/>
                </a:defRPr>
              </a:lvl1pPr>
            </a:lstStyle>
            <a:p>
              <a:r>
                <a:rPr lang="ru-RU" sz="2800" dirty="0"/>
                <a:t>0</a:t>
              </a:r>
              <a:r>
                <a:rPr lang="en-US" sz="2800" dirty="0" smtClean="0"/>
                <a:t>D</a:t>
              </a:r>
              <a:endParaRPr lang="ru-RU" sz="2800" dirty="0"/>
            </a:p>
          </p:txBody>
        </p:sp>
      </p:grpSp>
      <p:sp>
        <p:nvSpPr>
          <p:cNvPr id="4" name="Прямоугольник 3"/>
          <p:cNvSpPr/>
          <p:nvPr/>
        </p:nvSpPr>
        <p:spPr>
          <a:xfrm>
            <a:off x="-3174135" y="1501056"/>
            <a:ext cx="2842490" cy="5333597"/>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011420" y="280008"/>
            <a:ext cx="8597047" cy="1139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p:cNvSpPr>
            <a:spLocks noGrp="1"/>
          </p:cNvSpPr>
          <p:nvPr>
            <p:ph type="title"/>
          </p:nvPr>
        </p:nvSpPr>
        <p:spPr>
          <a:xfrm>
            <a:off x="1389660" y="265541"/>
            <a:ext cx="10151627" cy="994122"/>
          </a:xfrm>
        </p:spPr>
        <p:txBody>
          <a:bodyPr>
            <a:noAutofit/>
          </a:bodyPr>
          <a:lstStyle/>
          <a:p>
            <a:r>
              <a:rPr lang="ru-RU" dirty="0" smtClean="0">
                <a:ea typeface="+mn-ea"/>
                <a:cs typeface="+mn-cs"/>
              </a:rPr>
              <a:t>Гаплоидный эволюционный конструктор (ГЭК 3</a:t>
            </a:r>
            <a:r>
              <a:rPr lang="en-US" dirty="0" smtClean="0">
                <a:ea typeface="+mn-ea"/>
                <a:cs typeface="+mn-cs"/>
              </a:rPr>
              <a:t>D</a:t>
            </a:r>
            <a:r>
              <a:rPr lang="ru-RU" dirty="0" smtClean="0">
                <a:ea typeface="+mn-ea"/>
                <a:cs typeface="+mn-cs"/>
              </a:rPr>
              <a:t>)</a:t>
            </a:r>
            <a:endParaRPr lang="ru-RU" dirty="0">
              <a:ea typeface="+mn-ea"/>
              <a:cs typeface="+mn-cs"/>
            </a:endParaRPr>
          </a:p>
        </p:txBody>
      </p:sp>
      <p:sp>
        <p:nvSpPr>
          <p:cNvPr id="5" name="TextBox 4"/>
          <p:cNvSpPr txBox="1"/>
          <p:nvPr/>
        </p:nvSpPr>
        <p:spPr>
          <a:xfrm>
            <a:off x="1643739" y="5569442"/>
            <a:ext cx="3756234" cy="376950"/>
          </a:xfrm>
          <a:prstGeom prst="rect">
            <a:avLst/>
          </a:prstGeom>
          <a:noFill/>
        </p:spPr>
        <p:txBody>
          <a:bodyPr wrap="square" rtlCol="0">
            <a:spAutoFit/>
          </a:bodyPr>
          <a:lstStyle/>
          <a:p>
            <a:r>
              <a:rPr lang="en-US" dirty="0" smtClean="0"/>
              <a:t>Klimenko </a:t>
            </a:r>
            <a:r>
              <a:rPr lang="en-US" dirty="0"/>
              <a:t>et </a:t>
            </a:r>
            <a:r>
              <a:rPr lang="en-US" dirty="0" smtClean="0"/>
              <a:t>al.</a:t>
            </a:r>
            <a:r>
              <a:rPr lang="ru-RU" dirty="0" smtClean="0"/>
              <a:t>, </a:t>
            </a:r>
            <a:r>
              <a:rPr lang="en-US" dirty="0"/>
              <a:t>BMC </a:t>
            </a:r>
            <a:r>
              <a:rPr lang="en-US" dirty="0" err="1"/>
              <a:t>Evol</a:t>
            </a:r>
            <a:r>
              <a:rPr lang="en-US" dirty="0"/>
              <a:t>. biol</a:t>
            </a:r>
            <a:r>
              <a:rPr lang="en-US" dirty="0" smtClean="0"/>
              <a:t>.</a:t>
            </a:r>
            <a:r>
              <a:rPr lang="ru-RU" dirty="0" smtClean="0"/>
              <a:t>,</a:t>
            </a:r>
            <a:r>
              <a:rPr lang="en-US" dirty="0" smtClean="0"/>
              <a:t> 201</a:t>
            </a:r>
            <a:r>
              <a:rPr lang="ru-RU" dirty="0" smtClean="0"/>
              <a:t>5</a:t>
            </a:r>
            <a:endParaRPr lang="ru-RU" dirty="0"/>
          </a:p>
        </p:txBody>
      </p:sp>
      <p:sp>
        <p:nvSpPr>
          <p:cNvPr id="7" name="Text Box 4"/>
          <p:cNvSpPr txBox="1">
            <a:spLocks noChangeArrowheads="1"/>
          </p:cNvSpPr>
          <p:nvPr/>
        </p:nvSpPr>
        <p:spPr bwMode="auto">
          <a:xfrm>
            <a:off x="-3215648" y="1498635"/>
            <a:ext cx="2925516" cy="5402505"/>
          </a:xfrm>
          <a:prstGeom prst="rect">
            <a:avLst/>
          </a:prstGeom>
          <a:noFill/>
          <a:ln w="9525">
            <a:noFill/>
            <a:miter lim="800000"/>
            <a:headEnd/>
            <a:tailEnd/>
          </a:ln>
        </p:spPr>
        <p:txBody>
          <a:bodyPr wrap="square">
            <a:spAutoFit/>
          </a:bodyPr>
          <a:lstStyle/>
          <a:p>
            <a:pPr>
              <a:lnSpc>
                <a:spcPct val="110000"/>
              </a:lnSpc>
              <a:buFontTx/>
              <a:buChar char="•"/>
              <a:defRPr/>
            </a:pPr>
            <a:r>
              <a:rPr lang="ru-RU" b="1" dirty="0" smtClean="0">
                <a:solidFill>
                  <a:srgbClr val="0033CC"/>
                </a:solidFill>
                <a:latin typeface="Arial" charset="0"/>
              </a:rPr>
              <a:t> </a:t>
            </a:r>
            <a:r>
              <a:rPr lang="ru-RU" b="1" dirty="0" smtClean="0">
                <a:latin typeface="Arial" charset="0"/>
              </a:rPr>
              <a:t>В нашей работе:</a:t>
            </a:r>
            <a:endParaRPr lang="en-US" b="1" dirty="0" smtClean="0">
              <a:latin typeface="Arial" charset="0"/>
            </a:endParaRPr>
          </a:p>
          <a:p>
            <a:pPr>
              <a:lnSpc>
                <a:spcPct val="110000"/>
              </a:lnSpc>
              <a:spcAft>
                <a:spcPts val="800"/>
              </a:spcAft>
              <a:buFontTx/>
              <a:buChar char="•"/>
              <a:defRPr/>
            </a:pPr>
            <a:r>
              <a:rPr lang="ru-RU" b="1" dirty="0" smtClean="0">
                <a:solidFill>
                  <a:srgbClr val="0033CC"/>
                </a:solidFill>
                <a:latin typeface="Arial" charset="0"/>
              </a:rPr>
              <a:t> </a:t>
            </a:r>
            <a:r>
              <a:rPr lang="ru-RU" b="1" dirty="0" smtClean="0">
                <a:latin typeface="Arial" charset="0"/>
              </a:rPr>
              <a:t>«</a:t>
            </a:r>
            <a:r>
              <a:rPr lang="ru-RU" b="1" dirty="0">
                <a:latin typeface="Arial" charset="0"/>
              </a:rPr>
              <a:t>Ген»</a:t>
            </a:r>
            <a:r>
              <a:rPr lang="ru-RU" dirty="0">
                <a:latin typeface="Arial" charset="0"/>
              </a:rPr>
              <a:t> - единица наследования, однозначно определяющая наличие процесса синтеза или утилизации какого-либо определённого </a:t>
            </a:r>
            <a:r>
              <a:rPr lang="ru-RU" dirty="0" smtClean="0">
                <a:latin typeface="Arial" charset="0"/>
              </a:rPr>
              <a:t>субстрата</a:t>
            </a:r>
            <a:endParaRPr lang="en-US" dirty="0">
              <a:latin typeface="Arial" charset="0"/>
            </a:endParaRPr>
          </a:p>
          <a:p>
            <a:pPr>
              <a:buFontTx/>
              <a:buChar char="•"/>
              <a:defRPr/>
            </a:pPr>
            <a:r>
              <a:rPr lang="ru-RU" b="1" dirty="0">
                <a:solidFill>
                  <a:srgbClr val="0033CC"/>
                </a:solidFill>
                <a:latin typeface="Arial" charset="0"/>
              </a:rPr>
              <a:t> </a:t>
            </a:r>
            <a:r>
              <a:rPr lang="ru-RU" b="1" dirty="0" smtClean="0">
                <a:latin typeface="Arial" charset="0"/>
              </a:rPr>
              <a:t>«Популяция»</a:t>
            </a:r>
            <a:r>
              <a:rPr lang="ru-RU" dirty="0" smtClean="0">
                <a:latin typeface="Arial" charset="0"/>
              </a:rPr>
              <a:t> </a:t>
            </a:r>
            <a:r>
              <a:rPr lang="ru-RU" dirty="0">
                <a:latin typeface="Arial" charset="0"/>
              </a:rPr>
              <a:t>– множество «генетически </a:t>
            </a:r>
            <a:r>
              <a:rPr lang="ru-RU" dirty="0" smtClean="0">
                <a:latin typeface="Arial" charset="0"/>
              </a:rPr>
              <a:t>однородных</a:t>
            </a:r>
            <a:r>
              <a:rPr lang="ru-RU" dirty="0">
                <a:latin typeface="Arial" charset="0"/>
              </a:rPr>
              <a:t>» клеток, т.е. клеток</a:t>
            </a:r>
            <a:r>
              <a:rPr lang="ru-RU" dirty="0" smtClean="0">
                <a:latin typeface="Arial" charset="0"/>
              </a:rPr>
              <a:t>, имеющих одинаковый набор генов - способных утилизировать и синтезировать одинаковый набор субстратов.</a:t>
            </a:r>
            <a:endParaRPr lang="ru-RU" b="1" dirty="0">
              <a:latin typeface="Arial" charset="0"/>
            </a:endParaRPr>
          </a:p>
        </p:txBody>
      </p:sp>
      <p:sp>
        <p:nvSpPr>
          <p:cNvPr id="123" name="TextBox 122"/>
          <p:cNvSpPr txBox="1"/>
          <p:nvPr/>
        </p:nvSpPr>
        <p:spPr>
          <a:xfrm>
            <a:off x="8134686" y="3577713"/>
            <a:ext cx="748619" cy="267006"/>
          </a:xfrm>
          <a:prstGeom prst="rect">
            <a:avLst/>
          </a:prstGeom>
          <a:noFill/>
        </p:spPr>
        <p:txBody>
          <a:bodyPr wrap="square" rtlCol="0">
            <a:spAutoFit/>
          </a:bodyPr>
          <a:lstStyle/>
          <a:p>
            <a:r>
              <a:rPr lang="ru-RU" sz="1100" b="1" dirty="0" smtClean="0">
                <a:solidFill>
                  <a:schemeClr val="bg1"/>
                </a:solidFill>
                <a:latin typeface="Georgia" panose="02040502050405020303" pitchFamily="18" charset="0"/>
              </a:rPr>
              <a:t>проток</a:t>
            </a:r>
            <a:endParaRPr lang="ru-RU" sz="1100" b="1" dirty="0">
              <a:solidFill>
                <a:schemeClr val="bg1"/>
              </a:solidFill>
              <a:latin typeface="Georgia" panose="02040502050405020303" pitchFamily="18" charset="0"/>
            </a:endParaRPr>
          </a:p>
        </p:txBody>
      </p:sp>
      <p:sp>
        <p:nvSpPr>
          <p:cNvPr id="124" name="TextBox 123"/>
          <p:cNvSpPr txBox="1"/>
          <p:nvPr/>
        </p:nvSpPr>
        <p:spPr>
          <a:xfrm>
            <a:off x="7931536" y="5302244"/>
            <a:ext cx="748619" cy="267006"/>
          </a:xfrm>
          <a:prstGeom prst="rect">
            <a:avLst/>
          </a:prstGeom>
          <a:noFill/>
        </p:spPr>
        <p:txBody>
          <a:bodyPr wrap="square" rtlCol="0">
            <a:spAutoFit/>
          </a:bodyPr>
          <a:lstStyle/>
          <a:p>
            <a:r>
              <a:rPr lang="ru-RU" sz="1100" b="1" dirty="0" smtClean="0">
                <a:solidFill>
                  <a:schemeClr val="bg1"/>
                </a:solidFill>
                <a:latin typeface="Georgia" panose="02040502050405020303" pitchFamily="18" charset="0"/>
              </a:rPr>
              <a:t>проток</a:t>
            </a:r>
            <a:endParaRPr lang="ru-RU" sz="1100" b="1" dirty="0">
              <a:solidFill>
                <a:schemeClr val="bg1"/>
              </a:solidFill>
              <a:latin typeface="Georgia" panose="02040502050405020303" pitchFamily="18" charset="0"/>
            </a:endParaRPr>
          </a:p>
        </p:txBody>
      </p:sp>
      <p:sp>
        <p:nvSpPr>
          <p:cNvPr id="120" name="Заголовок 1"/>
          <p:cNvSpPr txBox="1">
            <a:spLocks/>
          </p:cNvSpPr>
          <p:nvPr/>
        </p:nvSpPr>
        <p:spPr>
          <a:xfrm>
            <a:off x="1586483" y="4575095"/>
            <a:ext cx="4155780" cy="599275"/>
          </a:xfrm>
          <a:prstGeom prst="rect">
            <a:avLst/>
          </a:prstGeom>
        </p:spPr>
        <p:txBody>
          <a:bodyPr vert="horz" lIns="329154" tIns="164577" rIns="329154" bIns="164577" rtlCol="0" anchor="ctr">
            <a:noAutofit/>
          </a:bodyPr>
          <a:lstStyle>
            <a:lvl1pPr algn="ctr" defTabSz="2743187" rtl="0" eaLnBrk="1" latinLnBrk="0" hangingPunct="1">
              <a:spcBef>
                <a:spcPct val="0"/>
              </a:spcBef>
              <a:buNone/>
              <a:defRPr sz="13169" kern="1200">
                <a:solidFill>
                  <a:schemeClr val="tx1"/>
                </a:solidFill>
                <a:latin typeface="+mj-lt"/>
                <a:ea typeface="+mj-ea"/>
                <a:cs typeface="+mj-cs"/>
              </a:defRPr>
            </a:lvl1pPr>
          </a:lstStyle>
          <a:p>
            <a:r>
              <a:rPr lang="ru-RU" sz="1800" dirty="0" smtClean="0"/>
              <a:t>Равномерное перемешивание</a:t>
            </a:r>
            <a:endParaRPr lang="ru-RU" sz="1800" dirty="0"/>
          </a:p>
        </p:txBody>
      </p:sp>
      <p:sp>
        <p:nvSpPr>
          <p:cNvPr id="6" name="Номер слайда 5"/>
          <p:cNvSpPr>
            <a:spLocks noGrp="1"/>
          </p:cNvSpPr>
          <p:nvPr>
            <p:ph type="sldNum" sz="quarter" idx="12"/>
          </p:nvPr>
        </p:nvSpPr>
        <p:spPr/>
        <p:txBody>
          <a:bodyPr/>
          <a:lstStyle/>
          <a:p>
            <a:fld id="{95130943-35C6-43B0-A15C-71C50BA984F4}" type="slidenum">
              <a:rPr lang="ru-RU" smtClean="0"/>
              <a:t>9</a:t>
            </a:fld>
            <a:endParaRPr lang="ru-RU"/>
          </a:p>
        </p:txBody>
      </p:sp>
      <p:sp>
        <p:nvSpPr>
          <p:cNvPr id="121" name="Прямоугольник 120"/>
          <p:cNvSpPr/>
          <p:nvPr/>
        </p:nvSpPr>
        <p:spPr>
          <a:xfrm>
            <a:off x="12335355" y="4572000"/>
            <a:ext cx="3523561" cy="2286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5" name="Объект 2"/>
          <p:cNvSpPr txBox="1">
            <a:spLocks/>
          </p:cNvSpPr>
          <p:nvPr/>
        </p:nvSpPr>
        <p:spPr>
          <a:xfrm>
            <a:off x="12335355" y="4572000"/>
            <a:ext cx="3523561" cy="2021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None/>
            </a:pPr>
            <a:r>
              <a:rPr lang="ru-RU" sz="2000" dirty="0" smtClean="0"/>
              <a:t>Под </a:t>
            </a:r>
            <a:r>
              <a:rPr lang="ru-RU" sz="2000" b="1" i="1" dirty="0" smtClean="0"/>
              <a:t>«видообразованием»</a:t>
            </a:r>
            <a:r>
              <a:rPr lang="ru-RU" sz="2000" dirty="0" smtClean="0"/>
              <a:t> мы понимаем процесс возникновения в модели популяций с </a:t>
            </a:r>
            <a:r>
              <a:rPr lang="ru-RU" sz="2000" b="1" dirty="0" smtClean="0"/>
              <a:t>уникальным</a:t>
            </a:r>
            <a:r>
              <a:rPr lang="ru-RU" sz="2000" dirty="0" smtClean="0"/>
              <a:t> набором генов среди множества популяций </a:t>
            </a:r>
            <a:r>
              <a:rPr lang="ru-RU" sz="2000" b="1" dirty="0" smtClean="0"/>
              <a:t>ненулевой</a:t>
            </a:r>
            <a:r>
              <a:rPr lang="ru-RU" sz="2000" dirty="0" smtClean="0"/>
              <a:t> численности в данной системе</a:t>
            </a:r>
            <a:endParaRPr lang="ru-RU" sz="2000" dirty="0"/>
          </a:p>
        </p:txBody>
      </p:sp>
      <p:pic>
        <p:nvPicPr>
          <p:cNvPr id="127" name="Рисунок 126"/>
          <p:cNvPicPr>
            <a:picLocks noChangeAspect="1"/>
          </p:cNvPicPr>
          <p:nvPr/>
        </p:nvPicPr>
        <p:blipFill>
          <a:blip r:embed="rId6" cstate="print"/>
          <a:stretch>
            <a:fillRect/>
          </a:stretch>
        </p:blipFill>
        <p:spPr>
          <a:xfrm>
            <a:off x="1556996" y="2297472"/>
            <a:ext cx="4349603" cy="2310354"/>
          </a:xfrm>
          <a:prstGeom prst="rect">
            <a:avLst/>
          </a:prstGeom>
        </p:spPr>
      </p:pic>
    </p:spTree>
    <p:extLst>
      <p:ext uri="{BB962C8B-B14F-4D97-AF65-F5344CB8AC3E}">
        <p14:creationId xmlns:p14="http://schemas.microsoft.com/office/powerpoint/2010/main" val="217099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Экогруппы">
    <a:dk1>
      <a:sysClr val="windowText" lastClr="000000"/>
    </a:dk1>
    <a:lt1>
      <a:sysClr val="window" lastClr="FFFFFF"/>
    </a:lt1>
    <a:dk2>
      <a:srgbClr val="44546A"/>
    </a:dk2>
    <a:lt2>
      <a:srgbClr val="E7E6E6"/>
    </a:lt2>
    <a:accent1>
      <a:srgbClr val="1E4E79"/>
    </a:accent1>
    <a:accent2>
      <a:srgbClr val="49711E"/>
    </a:accent2>
    <a:accent3>
      <a:srgbClr val="FF0000"/>
    </a:accent3>
    <a:accent4>
      <a:srgbClr val="00B0F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Экогруппы">
    <a:dk1>
      <a:sysClr val="windowText" lastClr="000000"/>
    </a:dk1>
    <a:lt1>
      <a:sysClr val="window" lastClr="FFFFFF"/>
    </a:lt1>
    <a:dk2>
      <a:srgbClr val="44546A"/>
    </a:dk2>
    <a:lt2>
      <a:srgbClr val="E7E6E6"/>
    </a:lt2>
    <a:accent1>
      <a:srgbClr val="1E4E79"/>
    </a:accent1>
    <a:accent2>
      <a:srgbClr val="49711E"/>
    </a:accent2>
    <a:accent3>
      <a:srgbClr val="FF0000"/>
    </a:accent3>
    <a:accent4>
      <a:srgbClr val="00B0F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Другая 1">
    <a:dk1>
      <a:sysClr val="windowText" lastClr="000000"/>
    </a:dk1>
    <a:lt1>
      <a:sysClr val="window" lastClr="FFFFFF"/>
    </a:lt1>
    <a:dk2>
      <a:srgbClr val="1F497D"/>
    </a:dk2>
    <a:lt2>
      <a:srgbClr val="EEECE1"/>
    </a:lt2>
    <a:accent1>
      <a:srgbClr val="00B050"/>
    </a:accent1>
    <a:accent2>
      <a:srgbClr val="FF0000"/>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8284</TotalTime>
  <Words>7511</Words>
  <Application>Microsoft Office PowerPoint</Application>
  <PresentationFormat>Широкоэкранный</PresentationFormat>
  <Paragraphs>826</Paragraphs>
  <Slides>56</Slides>
  <Notes>45</Notes>
  <HiddenSlides>0</HiddenSlides>
  <MMClips>0</MMClips>
  <ScaleCrop>false</ScaleCrop>
  <HeadingPairs>
    <vt:vector size="8" baseType="variant">
      <vt:variant>
        <vt:lpstr>Использованные шрифты</vt:lpstr>
      </vt:variant>
      <vt:variant>
        <vt:i4>14</vt:i4>
      </vt:variant>
      <vt:variant>
        <vt:lpstr>Тема</vt:lpstr>
      </vt:variant>
      <vt:variant>
        <vt:i4>5</vt:i4>
      </vt:variant>
      <vt:variant>
        <vt:lpstr>Внедренные серверы OLE</vt:lpstr>
      </vt:variant>
      <vt:variant>
        <vt:i4>2</vt:i4>
      </vt:variant>
      <vt:variant>
        <vt:lpstr>Заголовки слайдов</vt:lpstr>
      </vt:variant>
      <vt:variant>
        <vt:i4>56</vt:i4>
      </vt:variant>
    </vt:vector>
  </HeadingPairs>
  <TitlesOfParts>
    <vt:vector size="77" baseType="lpstr">
      <vt:lpstr>Arial Unicode MS</vt:lpstr>
      <vt:lpstr>AdvOT46dcae81</vt:lpstr>
      <vt:lpstr>Andale Sans UI;Arial Unicode MS</vt:lpstr>
      <vt:lpstr>Arial</vt:lpstr>
      <vt:lpstr>Calibri</vt:lpstr>
      <vt:lpstr>Calibri Light</vt:lpstr>
      <vt:lpstr>Cambria Math</vt:lpstr>
      <vt:lpstr>Century Gothic</vt:lpstr>
      <vt:lpstr>Georgia</vt:lpstr>
      <vt:lpstr>msmincho</vt:lpstr>
      <vt:lpstr>Symbol</vt:lpstr>
      <vt:lpstr>Times New Roman</vt:lpstr>
      <vt:lpstr>Wingdings</vt:lpstr>
      <vt:lpstr>Wingdings 3</vt:lpstr>
      <vt:lpstr>Тема Office</vt:lpstr>
      <vt:lpstr>1_Тема Office</vt:lpstr>
      <vt:lpstr>3_Тема Office</vt:lpstr>
      <vt:lpstr>4_Тема Office</vt:lpstr>
      <vt:lpstr>5_Тема Office</vt:lpstr>
      <vt:lpstr>Equation</vt:lpstr>
      <vt:lpstr>Документ</vt:lpstr>
      <vt:lpstr>Компьютерное моделирование генетической изменчивости в пространственно-распределённых микробных сообществах</vt:lpstr>
      <vt:lpstr>Схема основных объектов и процессов бактериального сообщества</vt:lpstr>
      <vt:lpstr>Противоположные тренды эволюции геномов микроорганизмов</vt:lpstr>
      <vt:lpstr>Горизонтальный перенос и потеря генов в популяциях прокариот</vt:lpstr>
      <vt:lpstr>Сравнение существующих средств моделирования</vt:lpstr>
      <vt:lpstr>Презентация PowerPoint</vt:lpstr>
      <vt:lpstr>Цели и задачи</vt:lpstr>
      <vt:lpstr>Цели и задачи</vt:lpstr>
      <vt:lpstr>Гаплоидный эволюционный конструктор (ГЭК 3D)</vt:lpstr>
      <vt:lpstr>Методическая часть</vt:lpstr>
      <vt:lpstr>Методическая часть</vt:lpstr>
      <vt:lpstr>Список моделей</vt:lpstr>
      <vt:lpstr>Модель «отравитель-жертва» в протяжённой среде со сквозным протоком</vt:lpstr>
      <vt:lpstr>Вывод</vt:lpstr>
      <vt:lpstr>Презентация PowerPoint</vt:lpstr>
      <vt:lpstr>Моделирование горизонтального переноса генов  в протяжённой системе с изменяющимися  условиями среды</vt:lpstr>
      <vt:lpstr>Результаты для систем с компенсаторным типом питания</vt:lpstr>
      <vt:lpstr>Некомпенсаторные системы</vt:lpstr>
      <vt:lpstr>Презентация PowerPoint</vt:lpstr>
      <vt:lpstr>Во всех случаях погибает потенциальный бенефициар ГП – популяция, которую снабжают своими продуктами сразу две другие популяции</vt:lpstr>
      <vt:lpstr>Модель усложнения и упрощения метаболизма прокариот в пространственно-гетерогенной среде обитания</vt:lpstr>
      <vt:lpstr>Достижимые наборы комбинаций метаболических систем</vt:lpstr>
      <vt:lpstr>Экологические функциональные группы (экогруппы)</vt:lpstr>
      <vt:lpstr>От популяционных динамик к динамике биомасс экогрупп</vt:lpstr>
      <vt:lpstr>Динамика биомасс экогрупп позволяет различать режимы эволюции экосистемы и сукцессию</vt:lpstr>
      <vt:lpstr>Моделирование действия отбора в сообществе с полным набором комбинаций метаболических систем</vt:lpstr>
      <vt:lpstr>Анализ методом главных компонент</vt:lpstr>
      <vt:lpstr>Вывод</vt:lpstr>
      <vt:lpstr>Влияние адаптивных миграций на видовое богатство и биомассу сообщества</vt:lpstr>
      <vt:lpstr>Биологическая интерпретация</vt:lpstr>
      <vt:lpstr>Биологическая интерпретация</vt:lpstr>
      <vt:lpstr>Биологическая интерпретация</vt:lpstr>
      <vt:lpstr>ВЫВОД</vt:lpstr>
      <vt:lpstr>Презентация PowerPoint</vt:lpstr>
      <vt:lpstr>Влияние умеренной фаговой инфекции на эволюцию сообщества симбиотических популяций</vt:lpstr>
      <vt:lpstr>Скорость «видообразования»</vt:lpstr>
      <vt:lpstr>ВЫВОД</vt:lpstr>
      <vt:lpstr>Моделирование миграционных стратегий подвижных микроорганизмов </vt:lpstr>
      <vt:lpstr>Схема моделируемой системы</vt:lpstr>
      <vt:lpstr>ВЫВОД</vt:lpstr>
      <vt:lpstr>Выводы</vt:lpstr>
      <vt:lpstr>Выводы</vt:lpstr>
      <vt:lpstr>Выводы</vt:lpstr>
      <vt:lpstr>Положения, выносимые на защиту</vt:lpstr>
      <vt:lpstr>Публикации</vt:lpstr>
      <vt:lpstr>Работа представлена на конференциях</vt:lpstr>
      <vt:lpstr>Формальные сведения</vt:lpstr>
      <vt:lpstr>Благодарности</vt:lpstr>
      <vt:lpstr>Публикации</vt:lpstr>
      <vt:lpstr>Спасибо за внимание!</vt:lpstr>
      <vt:lpstr>Биологически обоснованные диапазоны параметров моделей</vt:lpstr>
      <vt:lpstr>Гаплоидный эволюционный конструктор</vt:lpstr>
      <vt:lpstr>Презентация PowerPoint</vt:lpstr>
      <vt:lpstr>Локально доминирующие экогруппы</vt:lpstr>
      <vt:lpstr>Фаговая инфекция.  Лизогенный и литический циклы</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Математическое и компьютерное моделирование генетической изменчивости в пространственно-распределённых микробных сообществах</dc:title>
  <dc:creator>Yasana</dc:creator>
  <cp:lastModifiedBy>yasana</cp:lastModifiedBy>
  <cp:revision>519</cp:revision>
  <dcterms:created xsi:type="dcterms:W3CDTF">2016-03-12T04:43:32Z</dcterms:created>
  <dcterms:modified xsi:type="dcterms:W3CDTF">2017-06-22T05:07:45Z</dcterms:modified>
</cp:coreProperties>
</file>