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ti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5"/>
  </p:notesMasterIdLst>
  <p:sldIdLst>
    <p:sldId id="256" r:id="rId2"/>
    <p:sldId id="281" r:id="rId3"/>
    <p:sldId id="311" r:id="rId4"/>
    <p:sldId id="283" r:id="rId5"/>
    <p:sldId id="284" r:id="rId6"/>
    <p:sldId id="289" r:id="rId7"/>
    <p:sldId id="292" r:id="rId8"/>
    <p:sldId id="291" r:id="rId9"/>
    <p:sldId id="298" r:id="rId10"/>
    <p:sldId id="300" r:id="rId11"/>
    <p:sldId id="301" r:id="rId12"/>
    <p:sldId id="302" r:id="rId13"/>
    <p:sldId id="294" r:id="rId14"/>
    <p:sldId id="293" r:id="rId15"/>
    <p:sldId id="303" r:id="rId16"/>
    <p:sldId id="304" r:id="rId17"/>
    <p:sldId id="305" r:id="rId18"/>
    <p:sldId id="306" r:id="rId19"/>
    <p:sldId id="307" r:id="rId20"/>
    <p:sldId id="308" r:id="rId21"/>
    <p:sldId id="297" r:id="rId22"/>
    <p:sldId id="286" r:id="rId23"/>
    <p:sldId id="287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434" autoAdjust="0"/>
  </p:normalViewPr>
  <p:slideViewPr>
    <p:cSldViewPr snapToGrid="0">
      <p:cViewPr varScale="1">
        <p:scale>
          <a:sx n="70" d="100"/>
          <a:sy n="70" d="100"/>
        </p:scale>
        <p:origin x="133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637909-8068-4FD6-B467-76B230165B5D}" type="datetimeFigureOut">
              <a:rPr lang="ru-RU" smtClean="0"/>
              <a:t>24.04.2017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D02CA9-49E6-42FD-9EEC-C605F9088E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68511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D02CA9-49E6-42FD-9EEC-C605F9088E1F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23517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D02CA9-49E6-42FD-9EEC-C605F9088E1F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63536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D6698-1DF1-4479-BFB1-7392856EE10E}" type="datetime1">
              <a:rPr lang="ru-RU" smtClean="0"/>
              <a:t>24.04.2017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DBC61-EC9D-4E4F-ADC3-E64DF6A2F8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22932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B9B29-5A84-4B00-94B7-9DDF69D38104}" type="datetime1">
              <a:rPr lang="ru-RU" smtClean="0"/>
              <a:t>24.04.2017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DBC61-EC9D-4E4F-ADC3-E64DF6A2F8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86871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9A55B-7749-4A72-896A-4D6BFE49CDB4}" type="datetime1">
              <a:rPr lang="ru-RU" smtClean="0"/>
              <a:t>24.04.2017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DBC61-EC9D-4E4F-ADC3-E64DF6A2F8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86997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EDE4C-6191-4840-82E0-45FF061B2BF7}" type="datetime1">
              <a:rPr lang="ru-RU" smtClean="0"/>
              <a:t>24.04.2017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DBC61-EC9D-4E4F-ADC3-E64DF6A2F8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1736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8CA92-71EB-43BE-B896-159A8AAA6B6D}" type="datetime1">
              <a:rPr lang="ru-RU" smtClean="0"/>
              <a:t>24.04.2017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DBC61-EC9D-4E4F-ADC3-E64DF6A2F8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16762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8DDBF-F194-4376-B116-A0C730B2B5CE}" type="datetime1">
              <a:rPr lang="ru-RU" smtClean="0"/>
              <a:t>24.04.2017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DBC61-EC9D-4E4F-ADC3-E64DF6A2F8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85536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99991-B8FD-4AA9-8BD6-D80B1A1D6120}" type="datetime1">
              <a:rPr lang="ru-RU" smtClean="0"/>
              <a:t>24.04.2017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DBC61-EC9D-4E4F-ADC3-E64DF6A2F8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62807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57791-BCB8-411A-894D-02DECA472C61}" type="datetime1">
              <a:rPr lang="ru-RU" smtClean="0"/>
              <a:t>24.04.2017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DBC61-EC9D-4E4F-ADC3-E64DF6A2F8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17359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67476-4B70-4D48-B62D-1273D0CAB0DC}" type="datetime1">
              <a:rPr lang="ru-RU" smtClean="0"/>
              <a:t>24.04.2017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DBC61-EC9D-4E4F-ADC3-E64DF6A2F8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16792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F5A70-141E-486B-985B-FE9B5C5C9959}" type="datetime1">
              <a:rPr lang="ru-RU" smtClean="0"/>
              <a:t>24.04.2017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DBC61-EC9D-4E4F-ADC3-E64DF6A2F8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78930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B6879-5A31-4995-BEDF-BD581ABA54E3}" type="datetime1">
              <a:rPr lang="ru-RU" smtClean="0"/>
              <a:t>24.04.2017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DBC61-EC9D-4E4F-ADC3-E64DF6A2F8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15293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73DDAB-607D-455F-8E6C-BC976E0AB562}" type="datetime1">
              <a:rPr lang="ru-RU" smtClean="0"/>
              <a:t>24.04.2017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8DBC61-EC9D-4E4F-ADC3-E64DF6A2F8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5979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hyperlink" Target="#_ENREF_3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#_ENREF_3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11034" y="1652744"/>
            <a:ext cx="8495634" cy="1635028"/>
          </a:xfrm>
        </p:spPr>
        <p:txBody>
          <a:bodyPr>
            <a:noAutofit/>
          </a:bodyPr>
          <a:lstStyle/>
          <a:p>
            <a:pPr algn="l"/>
            <a:r>
              <a:rPr lang="ru-RU" sz="3600" dirty="0" smtClean="0"/>
              <a:t>Получение плюрипотентных стволовых клеток крыс линии </a:t>
            </a:r>
            <a:r>
              <a:rPr lang="en-US" sz="3600" dirty="0" smtClean="0"/>
              <a:t>Brattleboro </a:t>
            </a:r>
            <a:r>
              <a:rPr lang="ru-RU" sz="3600" dirty="0" smtClean="0"/>
              <a:t>с исправленной мутацией в гене </a:t>
            </a:r>
            <a:r>
              <a:rPr lang="en-US" sz="3600" i="1" dirty="0" err="1" smtClean="0"/>
              <a:t>Avp</a:t>
            </a:r>
            <a:r>
              <a:rPr lang="en-US" sz="3600" dirty="0" smtClean="0"/>
              <a:t>.</a:t>
            </a:r>
            <a:endParaRPr lang="ru-RU" sz="36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11034" y="3753133"/>
            <a:ext cx="8495634" cy="2961565"/>
          </a:xfrm>
        </p:spPr>
        <p:txBody>
          <a:bodyPr>
            <a:normAutofit fontScale="85000" lnSpcReduction="20000"/>
          </a:bodyPr>
          <a:lstStyle/>
          <a:p>
            <a:pPr algn="l"/>
            <a:r>
              <a:rPr lang="ru-RU" sz="2000" dirty="0" smtClean="0"/>
              <a:t>Немудрый А.А., специальность </a:t>
            </a:r>
            <a:r>
              <a:rPr lang="ru-RU" sz="2000" dirty="0" smtClean="0"/>
              <a:t>03.02.07</a:t>
            </a:r>
          </a:p>
          <a:p>
            <a:pPr algn="l"/>
            <a:r>
              <a:rPr lang="ru-RU" sz="2000" dirty="0" smtClean="0"/>
              <a:t>Лаборатория </a:t>
            </a:r>
            <a:r>
              <a:rPr lang="ru-RU" sz="2000" dirty="0" err="1" smtClean="0"/>
              <a:t>эпигенетики</a:t>
            </a:r>
            <a:r>
              <a:rPr lang="ru-RU" sz="2000" dirty="0" smtClean="0"/>
              <a:t> развития</a:t>
            </a:r>
            <a:endParaRPr lang="en-US" sz="2000" dirty="0" smtClean="0"/>
          </a:p>
          <a:p>
            <a:pPr algn="l"/>
            <a:endParaRPr lang="ru-RU" sz="2000" dirty="0" smtClean="0"/>
          </a:p>
          <a:p>
            <a:pPr algn="l"/>
            <a:r>
              <a:rPr lang="ru-RU" sz="2000" dirty="0" smtClean="0"/>
              <a:t>Научный </a:t>
            </a:r>
            <a:r>
              <a:rPr lang="ru-RU" sz="2000" dirty="0" smtClean="0"/>
              <a:t>руководитель:</a:t>
            </a:r>
            <a:endParaRPr lang="ru-RU" sz="2000" dirty="0"/>
          </a:p>
          <a:p>
            <a:pPr algn="l"/>
            <a:r>
              <a:rPr lang="ru-RU" sz="2000" dirty="0" smtClean="0"/>
              <a:t>д.б.н., профессор </a:t>
            </a:r>
            <a:r>
              <a:rPr lang="ru-RU" sz="2000" dirty="0" err="1" smtClean="0"/>
              <a:t>Закиян</a:t>
            </a:r>
            <a:r>
              <a:rPr lang="ru-RU" sz="2000" dirty="0" smtClean="0"/>
              <a:t> Сурен </a:t>
            </a:r>
            <a:r>
              <a:rPr lang="ru-RU" sz="2000" dirty="0" err="1" smtClean="0"/>
              <a:t>Минасович</a:t>
            </a:r>
            <a:endParaRPr lang="ru-RU" sz="2000" dirty="0"/>
          </a:p>
          <a:p>
            <a:pPr algn="l"/>
            <a:endParaRPr lang="ru-RU" sz="2000" dirty="0" smtClean="0"/>
          </a:p>
          <a:p>
            <a:pPr algn="l"/>
            <a:r>
              <a:rPr lang="ru-RU" sz="2000" dirty="0" smtClean="0"/>
              <a:t>Рецензенты:</a:t>
            </a:r>
            <a:endParaRPr lang="ru-RU" sz="2000" dirty="0"/>
          </a:p>
          <a:p>
            <a:pPr algn="l"/>
            <a:r>
              <a:rPr lang="ru-RU" sz="2000" dirty="0" smtClean="0"/>
              <a:t>д.б.н</a:t>
            </a:r>
            <a:r>
              <a:rPr lang="ru-RU" sz="2000" dirty="0" smtClean="0"/>
              <a:t>., профессор </a:t>
            </a:r>
            <a:r>
              <a:rPr lang="ru-RU" sz="2000" dirty="0" smtClean="0"/>
              <a:t>Жарков Дмитрий Олегович</a:t>
            </a:r>
            <a:endParaRPr lang="ru-RU" sz="2000" dirty="0"/>
          </a:p>
          <a:p>
            <a:pPr algn="l"/>
            <a:r>
              <a:rPr lang="ru-RU" sz="2000" dirty="0" smtClean="0"/>
              <a:t>д.б.н</a:t>
            </a:r>
            <a:r>
              <a:rPr lang="ru-RU" sz="2000" dirty="0" smtClean="0"/>
              <a:t>. </a:t>
            </a:r>
            <a:r>
              <a:rPr lang="ru-RU" sz="2000" dirty="0" smtClean="0"/>
              <a:t>Жданова Наталья Сергеевна</a:t>
            </a:r>
            <a:endParaRPr lang="ru-RU" sz="2000" dirty="0"/>
          </a:p>
          <a:p>
            <a:pPr algn="l"/>
            <a:endParaRPr lang="ru-RU" sz="2000" dirty="0" smtClean="0"/>
          </a:p>
          <a:p>
            <a:pPr algn="l"/>
            <a:endParaRPr lang="en-US" sz="200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557145" y="119324"/>
            <a:ext cx="449523" cy="365125"/>
          </a:xfrm>
        </p:spPr>
        <p:txBody>
          <a:bodyPr/>
          <a:lstStyle/>
          <a:p>
            <a:fld id="{9C8DBC61-EC9D-4E4F-ADC3-E64DF6A2F833}" type="slidenum">
              <a:rPr lang="ru-RU" smtClean="0"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27794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210" y="808570"/>
            <a:ext cx="7200000" cy="4619048"/>
          </a:xfrm>
        </p:spPr>
      </p:pic>
      <p:sp>
        <p:nvSpPr>
          <p:cNvPr id="7" name="TextBox 6"/>
          <p:cNvSpPr txBox="1"/>
          <p:nvPr/>
        </p:nvSpPr>
        <p:spPr>
          <a:xfrm>
            <a:off x="459467" y="5442745"/>
            <a:ext cx="822506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 smtClean="0"/>
              <a:t>А., Б. Результаты </a:t>
            </a:r>
            <a:r>
              <a:rPr lang="ru-RU" sz="1400" dirty="0"/>
              <a:t>анализа эффективности внесения </a:t>
            </a:r>
            <a:r>
              <a:rPr lang="ru-RU" sz="1400" dirty="0" err="1"/>
              <a:t>двунитевых</a:t>
            </a:r>
            <a:r>
              <a:rPr lang="ru-RU" sz="1400" dirty="0"/>
              <a:t> разрывов в </a:t>
            </a:r>
            <a:r>
              <a:rPr lang="ru-RU" sz="1400" dirty="0" err="1"/>
              <a:t>протоспейсер</a:t>
            </a:r>
            <a:r>
              <a:rPr lang="ru-RU" sz="1400" dirty="0"/>
              <a:t> </a:t>
            </a:r>
            <a:r>
              <a:rPr lang="en-US" sz="1400" dirty="0"/>
              <a:t>CR</a:t>
            </a:r>
            <a:r>
              <a:rPr lang="ru-RU" sz="1400" dirty="0"/>
              <a:t>-7 с помощью программного обеспечения </a:t>
            </a:r>
            <a:r>
              <a:rPr lang="en-US" sz="1400" dirty="0"/>
              <a:t>TIDE </a:t>
            </a:r>
            <a:r>
              <a:rPr lang="ru-RU" sz="1400" dirty="0"/>
              <a:t>[</a:t>
            </a:r>
            <a:r>
              <a:rPr lang="ru-RU" sz="1400" dirty="0" err="1">
                <a:hlinkClick r:id="rId4" action="ppaction://hlinkfile" tooltip="Brinkman, 2014 #214"/>
              </a:rPr>
              <a:t>Brinkman</a:t>
            </a:r>
            <a:r>
              <a:rPr lang="ru-RU" sz="1400" dirty="0">
                <a:hlinkClick r:id="rId4" action="ppaction://hlinkfile" tooltip="Brinkman, 2014 #214"/>
              </a:rPr>
              <a:t> E. K., </a:t>
            </a:r>
            <a:r>
              <a:rPr lang="ru-RU" sz="1400" dirty="0" err="1">
                <a:hlinkClick r:id="rId4" action="ppaction://hlinkfile" tooltip="Brinkman, 2014 #214"/>
              </a:rPr>
              <a:t>et</a:t>
            </a:r>
            <a:r>
              <a:rPr lang="ru-RU" sz="1400" dirty="0">
                <a:hlinkClick r:id="rId4" action="ppaction://hlinkfile" tooltip="Brinkman, 2014 #214"/>
              </a:rPr>
              <a:t> </a:t>
            </a:r>
            <a:r>
              <a:rPr lang="ru-RU" sz="1400" dirty="0" err="1">
                <a:hlinkClick r:id="rId4" action="ppaction://hlinkfile" tooltip="Brinkman, 2014 #214"/>
              </a:rPr>
              <a:t>al</a:t>
            </a:r>
            <a:r>
              <a:rPr lang="ru-RU" sz="1400" dirty="0">
                <a:hlinkClick r:id="rId4" action="ppaction://hlinkfile" tooltip="Brinkman, 2014 #214"/>
              </a:rPr>
              <a:t>., 2014</a:t>
            </a:r>
            <a:r>
              <a:rPr lang="ru-RU" sz="1400" dirty="0"/>
              <a:t>]. </a:t>
            </a:r>
            <a:r>
              <a:rPr lang="ru-RU" sz="1400" dirty="0" smtClean="0"/>
              <a:t>Указаны </a:t>
            </a:r>
            <a:r>
              <a:rPr lang="ru-RU" sz="1400" dirty="0"/>
              <a:t>средние значения для всех образцов ± стандартное </a:t>
            </a:r>
            <a:r>
              <a:rPr lang="ru-RU" sz="1400" dirty="0" smtClean="0"/>
              <a:t>отклонение. В</a:t>
            </a:r>
            <a:r>
              <a:rPr lang="ru-RU" sz="1400" dirty="0"/>
              <a:t>. </a:t>
            </a:r>
            <a:r>
              <a:rPr lang="ru-RU" sz="1400" dirty="0" err="1"/>
              <a:t>Секвенограмма</a:t>
            </a:r>
            <a:r>
              <a:rPr lang="ru-RU" sz="1400" dirty="0"/>
              <a:t> контрольного образца</a:t>
            </a:r>
            <a:r>
              <a:rPr lang="ru-RU" sz="1400" dirty="0" smtClean="0"/>
              <a:t>. </a:t>
            </a:r>
            <a:r>
              <a:rPr lang="ru-RU" sz="1400" dirty="0"/>
              <a:t>Г. </a:t>
            </a:r>
            <a:r>
              <a:rPr lang="ru-RU" sz="1400" dirty="0" err="1"/>
              <a:t>Секвенограмма</a:t>
            </a:r>
            <a:r>
              <a:rPr lang="ru-RU" sz="1400" dirty="0"/>
              <a:t> опытного образца. Красным указателем обозначено место внесения </a:t>
            </a:r>
            <a:r>
              <a:rPr lang="ru-RU" sz="1400" dirty="0" err="1"/>
              <a:t>двунитевого</a:t>
            </a:r>
            <a:r>
              <a:rPr lang="ru-RU" sz="1400" dirty="0"/>
              <a:t> разрыва. Желтым обозначен </a:t>
            </a:r>
            <a:r>
              <a:rPr lang="en-US" sz="1400" dirty="0"/>
              <a:t>PAM </a:t>
            </a:r>
            <a:r>
              <a:rPr lang="ru-RU" sz="1400" dirty="0" err="1"/>
              <a:t>протоспейсера</a:t>
            </a:r>
            <a:r>
              <a:rPr lang="ru-RU" sz="1400" dirty="0"/>
              <a:t> </a:t>
            </a:r>
            <a:r>
              <a:rPr lang="en-US" sz="1400" dirty="0"/>
              <a:t>CR-7.</a:t>
            </a:r>
            <a:endParaRPr lang="ru-RU" sz="140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49" y="182563"/>
            <a:ext cx="7886700" cy="443444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latin typeface="+mn-lt"/>
              </a:rPr>
              <a:t>Анализ эффективности внесения </a:t>
            </a:r>
            <a:r>
              <a:rPr lang="ru-RU" sz="2000" b="1" dirty="0" err="1" smtClean="0">
                <a:latin typeface="+mn-lt"/>
              </a:rPr>
              <a:t>двунитевых</a:t>
            </a:r>
            <a:r>
              <a:rPr lang="ru-RU" sz="2000" b="1" dirty="0" smtClean="0">
                <a:latin typeface="+mn-lt"/>
              </a:rPr>
              <a:t> разрывов в гене </a:t>
            </a:r>
            <a:r>
              <a:rPr lang="en-US" sz="2000" b="1" i="1" dirty="0" err="1" smtClean="0">
                <a:latin typeface="+mn-lt"/>
              </a:rPr>
              <a:t>Avp</a:t>
            </a:r>
            <a:endParaRPr lang="ru-RU" sz="2000" b="1" dirty="0">
              <a:latin typeface="+mn-lt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7086600" y="-15127"/>
            <a:ext cx="2057400" cy="365125"/>
          </a:xfrm>
        </p:spPr>
        <p:txBody>
          <a:bodyPr/>
          <a:lstStyle/>
          <a:p>
            <a:fld id="{9C8DBC61-EC9D-4E4F-ADC3-E64DF6A2F833}" type="slidenum">
              <a:rPr lang="ru-RU" smtClean="0"/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60782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 descr="D:\Work\!!Диссертация!!\Рисунки\Май2017\oxt4.tif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4230" y="634719"/>
            <a:ext cx="6695539" cy="497451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49" y="139768"/>
            <a:ext cx="7886700" cy="578303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 smtClean="0">
                <a:latin typeface="+mn-lt"/>
              </a:rPr>
              <a:t>Анализ частоты нецелевых </a:t>
            </a:r>
            <a:r>
              <a:rPr lang="ru-RU" sz="2000" b="1" dirty="0" err="1" smtClean="0">
                <a:latin typeface="+mn-lt"/>
              </a:rPr>
              <a:t>двунитевых</a:t>
            </a:r>
            <a:r>
              <a:rPr lang="ru-RU" sz="2000" b="1" dirty="0" smtClean="0">
                <a:latin typeface="+mn-lt"/>
              </a:rPr>
              <a:t> разрывов в гене </a:t>
            </a:r>
            <a:r>
              <a:rPr lang="en-US" sz="2000" b="1" i="1" dirty="0" err="1" smtClean="0">
                <a:latin typeface="+mn-lt"/>
              </a:rPr>
              <a:t>Oxt</a:t>
            </a:r>
            <a:endParaRPr lang="ru-RU" sz="2000" b="1" dirty="0">
              <a:latin typeface="+mn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8999" y="5736827"/>
            <a:ext cx="8226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 smtClean="0"/>
              <a:t>А. Результаты </a:t>
            </a:r>
            <a:r>
              <a:rPr lang="ru-RU" sz="1400" dirty="0"/>
              <a:t>анализа эффективности внесения </a:t>
            </a:r>
            <a:r>
              <a:rPr lang="ru-RU" sz="1400" dirty="0" err="1"/>
              <a:t>двунитевых</a:t>
            </a:r>
            <a:r>
              <a:rPr lang="ru-RU" sz="1400" dirty="0"/>
              <a:t> разрывов в </a:t>
            </a:r>
            <a:r>
              <a:rPr lang="ru-RU" sz="1400" dirty="0" err="1"/>
              <a:t>в</a:t>
            </a:r>
            <a:r>
              <a:rPr lang="ru-RU" sz="1400" dirty="0"/>
              <a:t> гене </a:t>
            </a:r>
            <a:r>
              <a:rPr lang="en-US" sz="1400" i="1" dirty="0" err="1"/>
              <a:t>Oxt</a:t>
            </a:r>
            <a:r>
              <a:rPr lang="ru-RU" sz="1400" dirty="0"/>
              <a:t> с помощью программного обеспечения </a:t>
            </a:r>
            <a:r>
              <a:rPr lang="en-US" sz="1400" dirty="0"/>
              <a:t>TIDE </a:t>
            </a:r>
            <a:r>
              <a:rPr lang="ru-RU" sz="1400" dirty="0"/>
              <a:t>[</a:t>
            </a:r>
            <a:r>
              <a:rPr lang="ru-RU" sz="1400" dirty="0" err="1">
                <a:hlinkClick r:id="rId3" action="ppaction://hlinkfile" tooltip="Brinkman, 2014 #214"/>
              </a:rPr>
              <a:t>Brinkman</a:t>
            </a:r>
            <a:r>
              <a:rPr lang="ru-RU" sz="1400" dirty="0">
                <a:hlinkClick r:id="rId3" action="ppaction://hlinkfile" tooltip="Brinkman, 2014 #214"/>
              </a:rPr>
              <a:t> E. K., </a:t>
            </a:r>
            <a:r>
              <a:rPr lang="ru-RU" sz="1400" dirty="0" err="1">
                <a:hlinkClick r:id="rId3" action="ppaction://hlinkfile" tooltip="Brinkman, 2014 #214"/>
              </a:rPr>
              <a:t>et</a:t>
            </a:r>
            <a:r>
              <a:rPr lang="ru-RU" sz="1400" dirty="0">
                <a:hlinkClick r:id="rId3" action="ppaction://hlinkfile" tooltip="Brinkman, 2014 #214"/>
              </a:rPr>
              <a:t> </a:t>
            </a:r>
            <a:r>
              <a:rPr lang="ru-RU" sz="1400" dirty="0" err="1">
                <a:hlinkClick r:id="rId3" action="ppaction://hlinkfile" tooltip="Brinkman, 2014 #214"/>
              </a:rPr>
              <a:t>al</a:t>
            </a:r>
            <a:r>
              <a:rPr lang="ru-RU" sz="1400" dirty="0">
                <a:hlinkClick r:id="rId3" action="ppaction://hlinkfile" tooltip="Brinkman, 2014 #214"/>
              </a:rPr>
              <a:t>., 2014</a:t>
            </a:r>
            <a:r>
              <a:rPr lang="ru-RU" sz="1400" dirty="0"/>
              <a:t>]. </a:t>
            </a:r>
            <a:r>
              <a:rPr lang="ru-RU" sz="1400" dirty="0" smtClean="0"/>
              <a:t>По </a:t>
            </a:r>
            <a:r>
              <a:rPr lang="ru-RU" sz="1400" dirty="0"/>
              <a:t>оси абсцисс указан размер делеции/</a:t>
            </a:r>
            <a:r>
              <a:rPr lang="ru-RU" sz="1400" dirty="0" err="1"/>
              <a:t>инсерции</a:t>
            </a:r>
            <a:r>
              <a:rPr lang="ru-RU" sz="1400" dirty="0"/>
              <a:t>. На графике указаны средние значения для всех образцов ± стандартное отклонение, Б. </a:t>
            </a:r>
            <a:r>
              <a:rPr lang="ru-RU" sz="1400" dirty="0" err="1"/>
              <a:t>Секвенограмма</a:t>
            </a:r>
            <a:r>
              <a:rPr lang="ru-RU" sz="1400" dirty="0"/>
              <a:t> контрольного образца. В. </a:t>
            </a:r>
            <a:r>
              <a:rPr lang="ru-RU" sz="1400" dirty="0" err="1"/>
              <a:t>Секвенограмма</a:t>
            </a:r>
            <a:r>
              <a:rPr lang="ru-RU" sz="1400" dirty="0"/>
              <a:t> опытного образца. Желтым обозначен </a:t>
            </a:r>
            <a:r>
              <a:rPr lang="en-US" sz="1400" dirty="0"/>
              <a:t>PAM</a:t>
            </a:r>
            <a:r>
              <a:rPr lang="ru-RU" sz="1400" dirty="0"/>
              <a:t>.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7086600" y="0"/>
            <a:ext cx="2057400" cy="365125"/>
          </a:xfrm>
        </p:spPr>
        <p:txBody>
          <a:bodyPr/>
          <a:lstStyle/>
          <a:p>
            <a:fld id="{9C8DBC61-EC9D-4E4F-ADC3-E64DF6A2F833}" type="slidenum">
              <a:rPr lang="ru-RU" smtClean="0"/>
              <a:t>11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37887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4711" y="882197"/>
            <a:ext cx="5594577" cy="4351338"/>
          </a:xfrm>
        </p:spPr>
      </p:pic>
      <p:sp>
        <p:nvSpPr>
          <p:cNvPr id="5" name="TextBox 4"/>
          <p:cNvSpPr txBox="1"/>
          <p:nvPr/>
        </p:nvSpPr>
        <p:spPr>
          <a:xfrm>
            <a:off x="458997" y="5262024"/>
            <a:ext cx="82260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/>
              <a:t>Спектр мутаций, возникающих в результате репарации </a:t>
            </a:r>
            <a:r>
              <a:rPr lang="ru-RU" sz="1400" dirty="0" err="1"/>
              <a:t>двунитевых</a:t>
            </a:r>
            <a:r>
              <a:rPr lang="ru-RU" sz="1400" dirty="0"/>
              <a:t> разрывов, вносимых </a:t>
            </a:r>
            <a:r>
              <a:rPr lang="en-US" sz="1400" dirty="0"/>
              <a:t>CRISPR</a:t>
            </a:r>
            <a:r>
              <a:rPr lang="ru-RU" sz="1400" dirty="0"/>
              <a:t>/</a:t>
            </a:r>
            <a:r>
              <a:rPr lang="en-US" sz="1400" dirty="0" err="1"/>
              <a:t>Cas</a:t>
            </a:r>
            <a:r>
              <a:rPr lang="ru-RU" sz="1400" dirty="0"/>
              <a:t>9 в целевом сайте </a:t>
            </a:r>
            <a:r>
              <a:rPr lang="en-US" sz="1400" dirty="0"/>
              <a:t>CR</a:t>
            </a:r>
            <a:r>
              <a:rPr lang="ru-RU" sz="1400" dirty="0"/>
              <a:t>-7. А. Образец 1, анализ </a:t>
            </a:r>
            <a:r>
              <a:rPr lang="ru-RU" sz="1400" dirty="0" err="1"/>
              <a:t>плазмидной</a:t>
            </a:r>
            <a:r>
              <a:rPr lang="ru-RU" sz="1400" dirty="0"/>
              <a:t> ДНК 25 колоний. Б. Образец 2, анализ </a:t>
            </a:r>
            <a:r>
              <a:rPr lang="ru-RU" sz="1400" dirty="0" err="1"/>
              <a:t>плазмидной</a:t>
            </a:r>
            <a:r>
              <a:rPr lang="ru-RU" sz="1400" dirty="0"/>
              <a:t> ДНК 33 колоний  Красной стрелкой обозначено место предполагаемого </a:t>
            </a:r>
            <a:r>
              <a:rPr lang="ru-RU" sz="1400" dirty="0" err="1"/>
              <a:t>двунитевого</a:t>
            </a:r>
            <a:r>
              <a:rPr lang="ru-RU" sz="1400" dirty="0"/>
              <a:t> разрыва. </a:t>
            </a:r>
            <a:r>
              <a:rPr lang="en-US" sz="1400" dirty="0" err="1"/>
              <a:t>wt</a:t>
            </a:r>
            <a:r>
              <a:rPr lang="en-US" sz="1400" dirty="0"/>
              <a:t> </a:t>
            </a:r>
            <a:r>
              <a:rPr lang="ru-RU" sz="1400" dirty="0"/>
              <a:t>– последовательность ДНК гена </a:t>
            </a:r>
            <a:r>
              <a:rPr lang="en-US" sz="1400" i="1" dirty="0" err="1"/>
              <a:t>Avp</a:t>
            </a:r>
            <a:r>
              <a:rPr lang="en-US" sz="1400" i="1" dirty="0"/>
              <a:t> </a:t>
            </a:r>
            <a:r>
              <a:rPr lang="ru-RU" sz="1400" dirty="0"/>
              <a:t>крыс </a:t>
            </a:r>
            <a:r>
              <a:rPr lang="en-US" sz="1400" dirty="0"/>
              <a:t>Brattleboro</a:t>
            </a:r>
            <a:r>
              <a:rPr lang="ru-RU" sz="1400" dirty="0"/>
              <a:t>. МГ – обнаруженные </a:t>
            </a:r>
            <a:r>
              <a:rPr lang="ru-RU" sz="1400" dirty="0" err="1"/>
              <a:t>микрогомологии</a:t>
            </a:r>
            <a:r>
              <a:rPr lang="ru-RU" sz="1400" dirty="0"/>
              <a:t>, ? – </a:t>
            </a:r>
            <a:r>
              <a:rPr lang="ru-RU" sz="1400" dirty="0" err="1"/>
              <a:t>микрогомология</a:t>
            </a:r>
            <a:r>
              <a:rPr lang="ru-RU" sz="1400" dirty="0"/>
              <a:t> не очевидна.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1084" y="0"/>
            <a:ext cx="8461827" cy="1325563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 smtClean="0">
                <a:latin typeface="+mn-lt"/>
              </a:rPr>
              <a:t>Анализ </a:t>
            </a:r>
            <a:r>
              <a:rPr lang="ru-RU" sz="2000" b="1" dirty="0">
                <a:latin typeface="+mn-lt"/>
              </a:rPr>
              <a:t>спектра модификаций, вносимых </a:t>
            </a:r>
            <a:r>
              <a:rPr lang="en-US" sz="2000" b="1" dirty="0">
                <a:latin typeface="+mn-lt"/>
              </a:rPr>
              <a:t>CRISPR</a:t>
            </a:r>
            <a:r>
              <a:rPr lang="ru-RU" sz="2000" b="1" dirty="0">
                <a:latin typeface="+mn-lt"/>
              </a:rPr>
              <a:t>/</a:t>
            </a:r>
            <a:r>
              <a:rPr lang="en-US" sz="2000" b="1" dirty="0" err="1">
                <a:latin typeface="+mn-lt"/>
              </a:rPr>
              <a:t>Cas</a:t>
            </a:r>
            <a:r>
              <a:rPr lang="ru-RU" sz="2000" b="1" dirty="0">
                <a:latin typeface="+mn-lt"/>
              </a:rPr>
              <a:t>9 </a:t>
            </a:r>
            <a:r>
              <a:rPr lang="ru-RU" sz="2000" b="1" dirty="0" smtClean="0">
                <a:latin typeface="+mn-lt"/>
              </a:rPr>
              <a:t/>
            </a:r>
            <a:br>
              <a:rPr lang="ru-RU" sz="2000" b="1" dirty="0" smtClean="0">
                <a:latin typeface="+mn-lt"/>
              </a:rPr>
            </a:br>
            <a:r>
              <a:rPr lang="ru-RU" sz="2000" b="1" dirty="0" smtClean="0">
                <a:latin typeface="+mn-lt"/>
              </a:rPr>
              <a:t>в </a:t>
            </a:r>
            <a:r>
              <a:rPr lang="ru-RU" sz="2000" b="1" dirty="0" err="1">
                <a:latin typeface="+mn-lt"/>
              </a:rPr>
              <a:t>протоспейсер</a:t>
            </a:r>
            <a:r>
              <a:rPr lang="ru-RU" sz="2000" b="1" dirty="0">
                <a:latin typeface="+mn-lt"/>
              </a:rPr>
              <a:t> </a:t>
            </a:r>
            <a:r>
              <a:rPr lang="en-US" sz="2000" b="1" dirty="0">
                <a:latin typeface="+mn-lt"/>
              </a:rPr>
              <a:t>CR</a:t>
            </a:r>
            <a:r>
              <a:rPr lang="ru-RU" sz="2000" b="1" dirty="0">
                <a:latin typeface="+mn-lt"/>
              </a:rPr>
              <a:t>-7</a:t>
            </a:r>
            <a:br>
              <a:rPr lang="ru-RU" sz="2000" b="1" dirty="0">
                <a:latin typeface="+mn-lt"/>
              </a:rPr>
            </a:br>
            <a:endParaRPr lang="ru-RU" sz="2000" dirty="0">
              <a:latin typeface="+mn-lt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7086600" y="0"/>
            <a:ext cx="2057400" cy="365125"/>
          </a:xfrm>
        </p:spPr>
        <p:txBody>
          <a:bodyPr/>
          <a:lstStyle/>
          <a:p>
            <a:fld id="{9C8DBC61-EC9D-4E4F-ADC3-E64DF6A2F833}" type="slidenum">
              <a:rPr lang="ru-RU" smtClean="0"/>
              <a:t>12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97772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0750" y="123827"/>
            <a:ext cx="7886700" cy="676274"/>
          </a:xfrm>
        </p:spPr>
        <p:txBody>
          <a:bodyPr>
            <a:noAutofit/>
          </a:bodyPr>
          <a:lstStyle/>
          <a:p>
            <a:pPr algn="ctr"/>
            <a:r>
              <a:rPr lang="ru-RU" sz="2200" b="1" dirty="0" smtClean="0">
                <a:latin typeface="+mn-lt"/>
              </a:rPr>
              <a:t>Получение смешанных популяций в результате позитивно-негативной селекции</a:t>
            </a:r>
            <a:endParaRPr lang="ru-RU" sz="2200" b="1" dirty="0">
              <a:latin typeface="+mn-lt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750" y="800101"/>
            <a:ext cx="6705237" cy="4353943"/>
          </a:xfrm>
        </p:spPr>
      </p:pic>
      <p:sp>
        <p:nvSpPr>
          <p:cNvPr id="3" name="TextBox 2"/>
          <p:cNvSpPr txBox="1"/>
          <p:nvPr/>
        </p:nvSpPr>
        <p:spPr>
          <a:xfrm>
            <a:off x="918000" y="5353264"/>
            <a:ext cx="8226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Анализ смешанных популяций, полученных в результате позитивно-негативной селекции, с помощью ПЦР. На рисунке приведены результаты ПЦР с использованием </a:t>
            </a:r>
            <a:r>
              <a:rPr lang="ru-RU" sz="1400" dirty="0" err="1"/>
              <a:t>олигонуклеотидных</a:t>
            </a:r>
            <a:r>
              <a:rPr lang="ru-RU" sz="1400" dirty="0"/>
              <a:t> </a:t>
            </a:r>
            <a:r>
              <a:rPr lang="ru-RU" sz="1400" dirty="0" err="1"/>
              <a:t>праймеров</a:t>
            </a:r>
            <a:r>
              <a:rPr lang="ru-RU" sz="1400" dirty="0"/>
              <a:t> для амплификации участков генов </a:t>
            </a:r>
            <a:r>
              <a:rPr lang="en-US" sz="1400" dirty="0" err="1"/>
              <a:t>NeoR</a:t>
            </a:r>
            <a:r>
              <a:rPr lang="ru-RU" sz="1400" dirty="0"/>
              <a:t> и </a:t>
            </a:r>
            <a:r>
              <a:rPr lang="en-US" sz="1400" dirty="0"/>
              <a:t>HSV</a:t>
            </a:r>
            <a:r>
              <a:rPr lang="ru-RU" sz="1400" dirty="0"/>
              <a:t>-</a:t>
            </a:r>
            <a:r>
              <a:rPr lang="en-US" sz="1400" dirty="0"/>
              <a:t>TK</a:t>
            </a:r>
            <a:r>
              <a:rPr lang="ru-RU" sz="1400" dirty="0"/>
              <a:t>1. В качестве положительного контроля (+) использовали ДНК </a:t>
            </a:r>
            <a:r>
              <a:rPr lang="ru-RU" sz="1400" dirty="0" err="1"/>
              <a:t>плазмидного</a:t>
            </a:r>
            <a:r>
              <a:rPr lang="ru-RU" sz="1400" dirty="0"/>
              <a:t> вектора </a:t>
            </a:r>
            <a:r>
              <a:rPr lang="en-US" sz="1400" dirty="0" err="1"/>
              <a:t>pAvp</a:t>
            </a:r>
            <a:r>
              <a:rPr lang="ru-RU" sz="1400" dirty="0"/>
              <a:t>-</a:t>
            </a:r>
            <a:r>
              <a:rPr lang="en-US" sz="1400" dirty="0"/>
              <a:t>target</a:t>
            </a:r>
            <a:r>
              <a:rPr lang="ru-RU" sz="1400" dirty="0"/>
              <a:t>8. Отрицательный контроль – вода. 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7086600" y="0"/>
            <a:ext cx="2057400" cy="365125"/>
          </a:xfrm>
        </p:spPr>
        <p:txBody>
          <a:bodyPr/>
          <a:lstStyle/>
          <a:p>
            <a:fld id="{9C8DBC61-EC9D-4E4F-ADC3-E64DF6A2F833}" type="slidenum">
              <a:rPr lang="ru-RU" smtClean="0"/>
              <a:t>13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38878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61927"/>
            <a:ext cx="7886700" cy="536574"/>
          </a:xfrm>
        </p:spPr>
        <p:txBody>
          <a:bodyPr>
            <a:noAutofit/>
          </a:bodyPr>
          <a:lstStyle/>
          <a:p>
            <a:pPr algn="ctr"/>
            <a:r>
              <a:rPr lang="ru-RU" sz="2200" b="1" dirty="0" smtClean="0">
                <a:latin typeface="+mn-lt"/>
              </a:rPr>
              <a:t>Получение </a:t>
            </a:r>
            <a:r>
              <a:rPr lang="ru-RU" sz="2200" b="1" dirty="0" err="1" smtClean="0">
                <a:latin typeface="+mn-lt"/>
              </a:rPr>
              <a:t>клональных</a:t>
            </a:r>
            <a:r>
              <a:rPr lang="ru-RU" sz="2200" b="1" dirty="0" smtClean="0">
                <a:latin typeface="+mn-lt"/>
              </a:rPr>
              <a:t> линий в результате позитивно-негативной селекции</a:t>
            </a:r>
            <a:endParaRPr lang="ru-RU" sz="2200" b="1" dirty="0">
              <a:latin typeface="+mn-lt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432" y="1049639"/>
            <a:ext cx="7465135" cy="3929082"/>
          </a:xfrm>
        </p:spPr>
      </p:pic>
      <p:sp>
        <p:nvSpPr>
          <p:cNvPr id="3" name="TextBox 2"/>
          <p:cNvSpPr txBox="1"/>
          <p:nvPr/>
        </p:nvSpPr>
        <p:spPr>
          <a:xfrm>
            <a:off x="617182" y="5025380"/>
            <a:ext cx="7898168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/>
              <a:t>А – Схема эксперимента по получению клональных популяций в результате позитивно-негативной селекции, 1. Нуклеофекция смесью векторов </a:t>
            </a:r>
            <a:r>
              <a:rPr lang="en-US" sz="1400"/>
              <a:t>pX</a:t>
            </a:r>
            <a:r>
              <a:rPr lang="ru-RU" sz="1400"/>
              <a:t>330_</a:t>
            </a:r>
            <a:r>
              <a:rPr lang="en-US" sz="1400"/>
              <a:t>CR</a:t>
            </a:r>
            <a:r>
              <a:rPr lang="ru-RU" sz="1400"/>
              <a:t>-7_</a:t>
            </a:r>
            <a:r>
              <a:rPr lang="en-US" sz="1400"/>
              <a:t>Puro</a:t>
            </a:r>
            <a:r>
              <a:rPr lang="ru-RU" sz="1400"/>
              <a:t> + </a:t>
            </a:r>
            <a:r>
              <a:rPr lang="en-US" sz="1400"/>
              <a:t>pAvp</a:t>
            </a:r>
            <a:r>
              <a:rPr lang="ru-RU" sz="1400"/>
              <a:t>-</a:t>
            </a:r>
            <a:r>
              <a:rPr lang="en-US" sz="1400"/>
              <a:t>target</a:t>
            </a:r>
            <a:r>
              <a:rPr lang="ru-RU" sz="1400"/>
              <a:t>8 2. позитивная селекция с добавлением </a:t>
            </a:r>
            <a:r>
              <a:rPr lang="en-US" sz="1400"/>
              <a:t>G</a:t>
            </a:r>
            <a:r>
              <a:rPr lang="ru-RU" sz="1400"/>
              <a:t>418 3. Негативная селекция с добавлением ганцикловира. После негативной селекции клетки культивировали в среде с добавлением </a:t>
            </a:r>
            <a:r>
              <a:rPr lang="en-US" sz="1400"/>
              <a:t>bFGF</a:t>
            </a:r>
            <a:r>
              <a:rPr lang="ru-RU" sz="1400"/>
              <a:t> до формирования индивидуальных колоний 4. Механический пересев колоний, получение клональных линий 5. Пересев оставшихся клеток на исходной культуральной поверхности, получение смешанных популяций Б – морфология клеток на различных этапах селекции – формирование колоний.</a:t>
            </a:r>
            <a:endParaRPr lang="ru-RU" sz="1400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7086600" y="0"/>
            <a:ext cx="2057400" cy="365125"/>
          </a:xfrm>
        </p:spPr>
        <p:txBody>
          <a:bodyPr/>
          <a:lstStyle/>
          <a:p>
            <a:fld id="{9C8DBC61-EC9D-4E4F-ADC3-E64DF6A2F833}" type="slidenum">
              <a:rPr lang="ru-RU" smtClean="0"/>
              <a:t>14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85528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520245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>
                <a:latin typeface="+mn-lt"/>
              </a:rPr>
              <a:t>Подбор условий ПЦР для выявления целевых клонов</a:t>
            </a:r>
            <a:endParaRPr lang="ru-RU" sz="2000" dirty="0">
              <a:latin typeface="+mn-lt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598" y="1088572"/>
            <a:ext cx="8406804" cy="3545092"/>
          </a:xfrm>
        </p:spPr>
      </p:pic>
      <p:sp>
        <p:nvSpPr>
          <p:cNvPr id="5" name="TextBox 4"/>
          <p:cNvSpPr txBox="1"/>
          <p:nvPr/>
        </p:nvSpPr>
        <p:spPr>
          <a:xfrm>
            <a:off x="449943" y="4905829"/>
            <a:ext cx="8226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/>
              <a:t>А – Схема расположения </a:t>
            </a:r>
            <a:r>
              <a:rPr lang="ru-RU" sz="1400" dirty="0" err="1"/>
              <a:t>олигонуклеотидных</a:t>
            </a:r>
            <a:r>
              <a:rPr lang="ru-RU" sz="1400" dirty="0"/>
              <a:t> </a:t>
            </a:r>
            <a:r>
              <a:rPr lang="ru-RU" sz="1400" dirty="0" err="1"/>
              <a:t>праймеров</a:t>
            </a:r>
            <a:r>
              <a:rPr lang="ru-RU" sz="1400" dirty="0"/>
              <a:t> в рекомбинантном </a:t>
            </a:r>
            <a:r>
              <a:rPr lang="ru-RU" sz="1400" dirty="0" err="1"/>
              <a:t>аллеле</a:t>
            </a:r>
            <a:r>
              <a:rPr lang="ru-RU" sz="1400" dirty="0"/>
              <a:t> </a:t>
            </a:r>
            <a:r>
              <a:rPr lang="en-US" sz="1400" i="1" dirty="0" err="1"/>
              <a:t>Avp</a:t>
            </a:r>
            <a:r>
              <a:rPr lang="ru-RU" sz="1400" dirty="0"/>
              <a:t>. </a:t>
            </a:r>
            <a:r>
              <a:rPr lang="ru-RU" sz="1400" dirty="0" err="1"/>
              <a:t>Праймеры</a:t>
            </a:r>
            <a:r>
              <a:rPr lang="ru-RU" sz="1400" dirty="0"/>
              <a:t> подобраны таким образом, что: а) один </a:t>
            </a:r>
            <a:r>
              <a:rPr lang="ru-RU" sz="1400" dirty="0" err="1"/>
              <a:t>праймер</a:t>
            </a:r>
            <a:r>
              <a:rPr lang="ru-RU" sz="1400" dirty="0"/>
              <a:t> вне участка гомологии между геном </a:t>
            </a:r>
            <a:r>
              <a:rPr lang="en-US" sz="1400" i="1" dirty="0" err="1"/>
              <a:t>Avp</a:t>
            </a:r>
            <a:r>
              <a:rPr lang="en-US" sz="1400" i="1" dirty="0"/>
              <a:t> </a:t>
            </a:r>
            <a:r>
              <a:rPr lang="ru-RU" sz="1400" dirty="0"/>
              <a:t>и донорным вектором (участки гомологии обозначены зеленым цветом), другой в </a:t>
            </a:r>
            <a:r>
              <a:rPr lang="ru-RU" sz="1400" dirty="0" err="1"/>
              <a:t>трансгене</a:t>
            </a:r>
            <a:r>
              <a:rPr lang="ru-RU" sz="1400" dirty="0"/>
              <a:t> </a:t>
            </a:r>
            <a:r>
              <a:rPr lang="en-US" sz="1400" dirty="0" err="1"/>
              <a:t>NeoR</a:t>
            </a:r>
            <a:r>
              <a:rPr lang="ru-RU" sz="1400" dirty="0"/>
              <a:t> б) оба </a:t>
            </a:r>
            <a:r>
              <a:rPr lang="ru-RU" sz="1400" dirty="0" err="1"/>
              <a:t>праймера</a:t>
            </a:r>
            <a:r>
              <a:rPr lang="ru-RU" sz="1400" dirty="0"/>
              <a:t> за пределами участков гомологии Б – результаты ПЦР с градиентом температур отжига </a:t>
            </a:r>
            <a:r>
              <a:rPr lang="ru-RU" sz="1400" dirty="0" err="1"/>
              <a:t>праймеров</a:t>
            </a:r>
            <a:r>
              <a:rPr lang="ru-RU" sz="1400" dirty="0"/>
              <a:t> с использованием пары </a:t>
            </a:r>
            <a:r>
              <a:rPr lang="en-US" sz="1400" dirty="0"/>
              <a:t>AVP</a:t>
            </a:r>
            <a:r>
              <a:rPr lang="ru-RU" sz="1400" dirty="0"/>
              <a:t>_</a:t>
            </a:r>
            <a:r>
              <a:rPr lang="en-US" sz="1400" dirty="0"/>
              <a:t>HR</a:t>
            </a:r>
            <a:r>
              <a:rPr lang="ru-RU" sz="1400" dirty="0"/>
              <a:t>_</a:t>
            </a:r>
            <a:r>
              <a:rPr lang="en-US" sz="1400" dirty="0"/>
              <a:t>L</a:t>
            </a:r>
            <a:r>
              <a:rPr lang="ru-RU" sz="1400" dirty="0"/>
              <a:t>1</a:t>
            </a:r>
            <a:r>
              <a:rPr lang="en-US" sz="1400" dirty="0"/>
              <a:t>F</a:t>
            </a:r>
            <a:r>
              <a:rPr lang="ru-RU" sz="1400" dirty="0"/>
              <a:t> + </a:t>
            </a:r>
            <a:r>
              <a:rPr lang="en-US" sz="1400" dirty="0"/>
              <a:t>AVP</a:t>
            </a:r>
            <a:r>
              <a:rPr lang="ru-RU" sz="1400" dirty="0"/>
              <a:t>_</a:t>
            </a:r>
            <a:r>
              <a:rPr lang="en-US" sz="1400" dirty="0"/>
              <a:t>HR</a:t>
            </a:r>
            <a:r>
              <a:rPr lang="ru-RU" sz="1400" dirty="0"/>
              <a:t>_</a:t>
            </a:r>
            <a:r>
              <a:rPr lang="en-US" sz="1400" dirty="0"/>
              <a:t>L</a:t>
            </a:r>
            <a:r>
              <a:rPr lang="ru-RU" sz="1400" dirty="0"/>
              <a:t>1</a:t>
            </a:r>
            <a:r>
              <a:rPr lang="en-US" sz="1400" dirty="0"/>
              <a:t>R</a:t>
            </a:r>
            <a:r>
              <a:rPr lang="ru-RU" sz="1400" dirty="0"/>
              <a:t>. Дорожки 1-8 – градиент температур отжига от 53°С до 63°С, дорожка 9 – маркер молекулярного веса ДНК.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7086600" y="11930"/>
            <a:ext cx="2057400" cy="365125"/>
          </a:xfrm>
        </p:spPr>
        <p:txBody>
          <a:bodyPr/>
          <a:lstStyle/>
          <a:p>
            <a:fld id="{9C8DBC61-EC9D-4E4F-ADC3-E64DF6A2F833}" type="slidenum">
              <a:rPr lang="ru-RU" smtClean="0"/>
              <a:t>15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82139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418645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 smtClean="0">
                <a:latin typeface="+mn-lt"/>
              </a:rPr>
              <a:t>Анализ </a:t>
            </a:r>
            <a:r>
              <a:rPr lang="ru-RU" sz="2000" b="1" dirty="0" err="1" smtClean="0">
                <a:latin typeface="+mn-lt"/>
              </a:rPr>
              <a:t>клональных</a:t>
            </a:r>
            <a:r>
              <a:rPr lang="ru-RU" sz="2000" b="1" dirty="0" smtClean="0">
                <a:latin typeface="+mn-lt"/>
              </a:rPr>
              <a:t> линий</a:t>
            </a:r>
            <a:endParaRPr lang="ru-RU" sz="2000" b="1" dirty="0">
              <a:latin typeface="+mn-lt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370" y="1358721"/>
            <a:ext cx="6865257" cy="3946131"/>
          </a:xfrm>
        </p:spPr>
      </p:pic>
      <p:sp>
        <p:nvSpPr>
          <p:cNvPr id="5" name="TextBox 4"/>
          <p:cNvSpPr txBox="1"/>
          <p:nvPr/>
        </p:nvSpPr>
        <p:spPr>
          <a:xfrm>
            <a:off x="458999" y="5406452"/>
            <a:ext cx="8226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/>
              <a:t>Выявление рекомбинантных клонов с помощью ПЦР. В качестве матрицы для ПЦР использовали: </a:t>
            </a:r>
            <a:r>
              <a:rPr lang="en-US" sz="1400"/>
              <a:t>t</a:t>
            </a:r>
            <a:r>
              <a:rPr lang="ru-RU" sz="1400"/>
              <a:t>1.4, </a:t>
            </a:r>
            <a:r>
              <a:rPr lang="en-US" sz="1400"/>
              <a:t>t</a:t>
            </a:r>
            <a:r>
              <a:rPr lang="ru-RU" sz="1400"/>
              <a:t>2.2 – геномную ДНК клонов </a:t>
            </a:r>
            <a:r>
              <a:rPr lang="en-US" sz="1400"/>
              <a:t>RNFF</a:t>
            </a:r>
            <a:r>
              <a:rPr lang="ru-RU" sz="1400"/>
              <a:t>1_</a:t>
            </a:r>
            <a:r>
              <a:rPr lang="en-US" sz="1400"/>
              <a:t>t</a:t>
            </a:r>
            <a:r>
              <a:rPr lang="ru-RU" sz="1400"/>
              <a:t>1.4 и </a:t>
            </a:r>
            <a:r>
              <a:rPr lang="en-US" sz="1400"/>
              <a:t>RNFF</a:t>
            </a:r>
            <a:r>
              <a:rPr lang="ru-RU" sz="1400"/>
              <a:t>1_</a:t>
            </a:r>
            <a:r>
              <a:rPr lang="en-US" sz="1400"/>
              <a:t>t</a:t>
            </a:r>
            <a:r>
              <a:rPr lang="ru-RU" sz="1400"/>
              <a:t>2.2, соответственно, </a:t>
            </a:r>
            <a:r>
              <a:rPr lang="en-US" sz="1400"/>
              <a:t>t</a:t>
            </a:r>
            <a:r>
              <a:rPr lang="ru-RU" sz="1400"/>
              <a:t>1+</a:t>
            </a:r>
            <a:r>
              <a:rPr lang="en-US" sz="1400"/>
              <a:t>t</a:t>
            </a:r>
            <a:r>
              <a:rPr lang="ru-RU" sz="1400"/>
              <a:t>2 – смесь геномной ДНК популяций </a:t>
            </a:r>
            <a:r>
              <a:rPr lang="en-US" sz="1400"/>
              <a:t>RNFF</a:t>
            </a:r>
            <a:r>
              <a:rPr lang="ru-RU" sz="1400"/>
              <a:t>1_</a:t>
            </a:r>
            <a:r>
              <a:rPr lang="en-US" sz="1400"/>
              <a:t>t</a:t>
            </a:r>
            <a:r>
              <a:rPr lang="ru-RU" sz="1400"/>
              <a:t>1 и </a:t>
            </a:r>
            <a:r>
              <a:rPr lang="en-US" sz="1400"/>
              <a:t>RNFF</a:t>
            </a:r>
            <a:r>
              <a:rPr lang="ru-RU" sz="1400"/>
              <a:t>1_</a:t>
            </a:r>
            <a:r>
              <a:rPr lang="en-US" sz="1400"/>
              <a:t>t</a:t>
            </a:r>
            <a:r>
              <a:rPr lang="ru-RU" sz="1400"/>
              <a:t>2, </a:t>
            </a:r>
            <a:r>
              <a:rPr lang="en-US" sz="1400"/>
              <a:t>wt</a:t>
            </a:r>
            <a:r>
              <a:rPr lang="ru-RU" sz="1400"/>
              <a:t> – геномная ДНК интактных фибробластов </a:t>
            </a:r>
            <a:r>
              <a:rPr lang="en-US" sz="1400"/>
              <a:t>RNFF</a:t>
            </a:r>
            <a:r>
              <a:rPr lang="ru-RU" sz="1400"/>
              <a:t>1, </a:t>
            </a:r>
            <a:r>
              <a:rPr lang="en-US" sz="1400"/>
              <a:t>pDNA</a:t>
            </a:r>
            <a:r>
              <a:rPr lang="ru-RU" sz="1400"/>
              <a:t> – донорный вектор </a:t>
            </a:r>
            <a:r>
              <a:rPr lang="en-US" sz="1400"/>
              <a:t>pAvp</a:t>
            </a:r>
            <a:r>
              <a:rPr lang="ru-RU" sz="1400"/>
              <a:t>-</a:t>
            </a:r>
            <a:r>
              <a:rPr lang="en-US" sz="1400"/>
              <a:t>taget</a:t>
            </a:r>
            <a:r>
              <a:rPr lang="ru-RU" sz="1400"/>
              <a:t>8.</a:t>
            </a:r>
            <a:endParaRPr lang="ru-RU" sz="1400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7086600" y="27998"/>
            <a:ext cx="2057400" cy="365125"/>
          </a:xfrm>
        </p:spPr>
        <p:txBody>
          <a:bodyPr/>
          <a:lstStyle/>
          <a:p>
            <a:fld id="{9C8DBC61-EC9D-4E4F-ADC3-E64DF6A2F833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6066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93430"/>
            <a:ext cx="7886700" cy="562709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 smtClean="0">
                <a:latin typeface="+mn-lt"/>
              </a:rPr>
              <a:t>Анализ клона </a:t>
            </a:r>
            <a:r>
              <a:rPr lang="en-US" sz="2000" b="1" dirty="0" smtClean="0">
                <a:latin typeface="+mn-lt"/>
              </a:rPr>
              <a:t>RNFF1_t1.4</a:t>
            </a:r>
            <a:endParaRPr lang="ru-RU" sz="2000" b="1" dirty="0">
              <a:latin typeface="+mn-lt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836" y="1462089"/>
            <a:ext cx="6882328" cy="3759740"/>
          </a:xfrm>
        </p:spPr>
      </p:pic>
      <p:sp>
        <p:nvSpPr>
          <p:cNvPr id="3" name="TextBox 2"/>
          <p:cNvSpPr txBox="1"/>
          <p:nvPr/>
        </p:nvSpPr>
        <p:spPr>
          <a:xfrm>
            <a:off x="459000" y="5448180"/>
            <a:ext cx="82260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А. </a:t>
            </a:r>
            <a:r>
              <a:rPr lang="en-US" sz="1400" dirty="0"/>
              <a:t>C</a:t>
            </a:r>
            <a:r>
              <a:rPr lang="ru-RU" sz="1400" dirty="0" err="1"/>
              <a:t>хематическое</a:t>
            </a:r>
            <a:r>
              <a:rPr lang="ru-RU" sz="1400" dirty="0"/>
              <a:t> изображение рекомбинантного </a:t>
            </a:r>
            <a:r>
              <a:rPr lang="ru-RU" sz="1400" dirty="0" err="1"/>
              <a:t>аллеля</a:t>
            </a:r>
            <a:r>
              <a:rPr lang="ru-RU" sz="1400" dirty="0"/>
              <a:t> гена </a:t>
            </a:r>
            <a:r>
              <a:rPr lang="en-US" sz="1400" i="1" dirty="0" err="1"/>
              <a:t>Avp</a:t>
            </a:r>
            <a:r>
              <a:rPr lang="en-US" sz="1400" i="1" dirty="0"/>
              <a:t> </a:t>
            </a:r>
            <a:r>
              <a:rPr lang="ru-RU" sz="1400" dirty="0"/>
              <a:t>в клоне </a:t>
            </a:r>
            <a:r>
              <a:rPr lang="en-US" sz="1400" dirty="0"/>
              <a:t>RNFF</a:t>
            </a:r>
            <a:r>
              <a:rPr lang="ru-RU" sz="1400" dirty="0"/>
              <a:t>1_</a:t>
            </a:r>
            <a:r>
              <a:rPr lang="en-US" sz="1400" dirty="0"/>
              <a:t>t</a:t>
            </a:r>
            <a:r>
              <a:rPr lang="ru-RU" sz="1400" dirty="0"/>
              <a:t>1.4 Красной рамкой обозначен участок делеции. Красным указателем место предполагаемого </a:t>
            </a:r>
            <a:r>
              <a:rPr lang="ru-RU" sz="1400" dirty="0" err="1"/>
              <a:t>двунитевого</a:t>
            </a:r>
            <a:r>
              <a:rPr lang="ru-RU" sz="1400" dirty="0"/>
              <a:t> разрыва. Также указано число </a:t>
            </a:r>
            <a:r>
              <a:rPr lang="ru-RU" sz="1400" dirty="0" err="1"/>
              <a:t>делетированных</a:t>
            </a:r>
            <a:r>
              <a:rPr lang="ru-RU" sz="1400" dirty="0"/>
              <a:t> нуклеотидов «слева» и «справа» от места разрыва. Б. Результат </a:t>
            </a:r>
            <a:r>
              <a:rPr lang="ru-RU" sz="1400" dirty="0" err="1"/>
              <a:t>секвенирования</a:t>
            </a:r>
            <a:r>
              <a:rPr lang="ru-RU" sz="1400" dirty="0"/>
              <a:t> по </a:t>
            </a:r>
            <a:r>
              <a:rPr lang="ru-RU" sz="1400" dirty="0" err="1"/>
              <a:t>Сенгеру</a:t>
            </a:r>
            <a:r>
              <a:rPr lang="ru-RU" sz="1400" dirty="0"/>
              <a:t> рекомбинантного </a:t>
            </a:r>
            <a:r>
              <a:rPr lang="ru-RU" sz="1400" dirty="0" err="1"/>
              <a:t>аллеля</a:t>
            </a:r>
            <a:r>
              <a:rPr lang="ru-RU" sz="1400" dirty="0"/>
              <a:t> гена </a:t>
            </a:r>
            <a:r>
              <a:rPr lang="en-US" sz="1400" i="1" dirty="0" err="1"/>
              <a:t>Avp</a:t>
            </a:r>
            <a:r>
              <a:rPr lang="en-US" sz="1400" i="1" dirty="0"/>
              <a:t> </a:t>
            </a:r>
            <a:r>
              <a:rPr lang="ru-RU" sz="1400" dirty="0"/>
              <a:t>в клоне </a:t>
            </a:r>
            <a:r>
              <a:rPr lang="en-US" sz="1400" dirty="0"/>
              <a:t>RNFF</a:t>
            </a:r>
            <a:r>
              <a:rPr lang="ru-RU" sz="1400" dirty="0"/>
              <a:t>1_</a:t>
            </a:r>
            <a:r>
              <a:rPr lang="en-US" sz="1400" dirty="0"/>
              <a:t>t</a:t>
            </a:r>
            <a:r>
              <a:rPr lang="ru-RU" sz="1400" dirty="0"/>
              <a:t>1.4.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7086600" y="10867"/>
            <a:ext cx="2057400" cy="365125"/>
          </a:xfrm>
        </p:spPr>
        <p:txBody>
          <a:bodyPr/>
          <a:lstStyle/>
          <a:p>
            <a:fld id="{9C8DBC61-EC9D-4E4F-ADC3-E64DF6A2F833}" type="slidenum">
              <a:rPr lang="ru-RU" smtClean="0"/>
              <a:t>17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56328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318" y="774745"/>
            <a:ext cx="5533363" cy="4351338"/>
          </a:xfrm>
        </p:spPr>
      </p:pic>
      <p:sp>
        <p:nvSpPr>
          <p:cNvPr id="5" name="TextBox 4"/>
          <p:cNvSpPr txBox="1"/>
          <p:nvPr/>
        </p:nvSpPr>
        <p:spPr>
          <a:xfrm>
            <a:off x="458999" y="5308976"/>
            <a:ext cx="8226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/>
              <a:t>А. </a:t>
            </a:r>
            <a:r>
              <a:rPr lang="ru-RU" sz="1400" dirty="0" err="1"/>
              <a:t>Секвенограмма</a:t>
            </a:r>
            <a:r>
              <a:rPr lang="ru-RU" sz="1400" dirty="0"/>
              <a:t> контрольного образца </a:t>
            </a:r>
            <a:r>
              <a:rPr lang="ru-RU" sz="1400" dirty="0" err="1"/>
              <a:t>интактных</a:t>
            </a:r>
            <a:r>
              <a:rPr lang="ru-RU" sz="1400" dirty="0"/>
              <a:t> фибробластах </a:t>
            </a:r>
            <a:r>
              <a:rPr lang="en-US" sz="1400" dirty="0"/>
              <a:t>RNFF</a:t>
            </a:r>
            <a:r>
              <a:rPr lang="ru-RU" sz="1400" dirty="0"/>
              <a:t>1. Б. Результаты </a:t>
            </a:r>
            <a:r>
              <a:rPr lang="ru-RU" sz="1400" dirty="0" err="1"/>
              <a:t>секвенирования</a:t>
            </a:r>
            <a:r>
              <a:rPr lang="ru-RU" sz="1400" dirty="0"/>
              <a:t> по </a:t>
            </a:r>
            <a:r>
              <a:rPr lang="ru-RU" sz="1400" dirty="0" err="1"/>
              <a:t>Сенгеру</a:t>
            </a:r>
            <a:r>
              <a:rPr lang="ru-RU" sz="1400" dirty="0"/>
              <a:t> продукта ПЦР </a:t>
            </a:r>
            <a:r>
              <a:rPr lang="en-US" sz="1400" dirty="0"/>
              <a:t>AVP</a:t>
            </a:r>
            <a:r>
              <a:rPr lang="ru-RU" sz="1400" dirty="0"/>
              <a:t>_</a:t>
            </a:r>
            <a:r>
              <a:rPr lang="en-US" sz="1400" dirty="0"/>
              <a:t>HR</a:t>
            </a:r>
            <a:r>
              <a:rPr lang="ru-RU" sz="1400" dirty="0"/>
              <a:t>_</a:t>
            </a:r>
            <a:r>
              <a:rPr lang="en-US" sz="1400" dirty="0"/>
              <a:t>L</a:t>
            </a:r>
            <a:r>
              <a:rPr lang="ru-RU" sz="1400" dirty="0"/>
              <a:t>1</a:t>
            </a:r>
            <a:r>
              <a:rPr lang="en-US" sz="1400" dirty="0"/>
              <a:t>F</a:t>
            </a:r>
            <a:r>
              <a:rPr lang="ru-RU" sz="1400" dirty="0"/>
              <a:t> +  </a:t>
            </a:r>
            <a:r>
              <a:rPr lang="en-US" sz="1400" dirty="0"/>
              <a:t>AVP</a:t>
            </a:r>
            <a:r>
              <a:rPr lang="ru-RU" sz="1400" dirty="0"/>
              <a:t>_</a:t>
            </a:r>
            <a:r>
              <a:rPr lang="en-US" sz="1400" dirty="0"/>
              <a:t>HR</a:t>
            </a:r>
            <a:r>
              <a:rPr lang="ru-RU" sz="1400" dirty="0"/>
              <a:t>_</a:t>
            </a:r>
            <a:r>
              <a:rPr lang="en-US" sz="1400" dirty="0"/>
              <a:t>L</a:t>
            </a:r>
            <a:r>
              <a:rPr lang="ru-RU" sz="1400" dirty="0"/>
              <a:t>1</a:t>
            </a:r>
            <a:r>
              <a:rPr lang="en-US" sz="1400" dirty="0"/>
              <a:t>R </a:t>
            </a:r>
            <a:r>
              <a:rPr lang="ru-RU" sz="1400" dirty="0"/>
              <a:t>– рекомбинантного </a:t>
            </a:r>
            <a:r>
              <a:rPr lang="ru-RU" sz="1400" dirty="0" err="1"/>
              <a:t>аллеля</a:t>
            </a:r>
            <a:r>
              <a:rPr lang="ru-RU" sz="1400" dirty="0"/>
              <a:t>. В.  Результаты </a:t>
            </a:r>
            <a:r>
              <a:rPr lang="ru-RU" sz="1400" dirty="0" err="1"/>
              <a:t>секвенирования</a:t>
            </a:r>
            <a:r>
              <a:rPr lang="ru-RU" sz="1400" dirty="0"/>
              <a:t> по </a:t>
            </a:r>
            <a:r>
              <a:rPr lang="ru-RU" sz="1400" dirty="0" err="1"/>
              <a:t>Сенгеру</a:t>
            </a:r>
            <a:r>
              <a:rPr lang="ru-RU" sz="1400" dirty="0"/>
              <a:t> продукта ПЦР </a:t>
            </a:r>
            <a:r>
              <a:rPr lang="en-US" sz="1400" dirty="0" err="1"/>
              <a:t>Avp</a:t>
            </a:r>
            <a:r>
              <a:rPr lang="ru-RU" sz="1400" dirty="0"/>
              <a:t>_</a:t>
            </a:r>
            <a:r>
              <a:rPr lang="en-US" sz="1400" dirty="0"/>
              <a:t>LF</a:t>
            </a:r>
            <a:r>
              <a:rPr lang="ru-RU" sz="1400" dirty="0"/>
              <a:t>8 + </a:t>
            </a:r>
            <a:r>
              <a:rPr lang="en-US" sz="1400" dirty="0" err="1"/>
              <a:t>Avp</a:t>
            </a:r>
            <a:r>
              <a:rPr lang="ru-RU" sz="1400" dirty="0"/>
              <a:t>_</a:t>
            </a:r>
            <a:r>
              <a:rPr lang="en-US" sz="1400" dirty="0"/>
              <a:t>RR</a:t>
            </a:r>
            <a:r>
              <a:rPr lang="ru-RU" sz="1400" dirty="0"/>
              <a:t>1 – </a:t>
            </a:r>
            <a:r>
              <a:rPr lang="ru-RU" sz="1400" dirty="0" err="1"/>
              <a:t>аллеля</a:t>
            </a:r>
            <a:r>
              <a:rPr lang="ru-RU" sz="1400" dirty="0"/>
              <a:t> в котором не произошла рекомбинация. Г.  Результаты </a:t>
            </a:r>
            <a:r>
              <a:rPr lang="ru-RU" sz="1400" dirty="0" err="1"/>
              <a:t>секвенирования</a:t>
            </a:r>
            <a:r>
              <a:rPr lang="ru-RU" sz="1400" dirty="0"/>
              <a:t> по </a:t>
            </a:r>
            <a:r>
              <a:rPr lang="ru-RU" sz="1400" dirty="0" err="1"/>
              <a:t>Сенгеру</a:t>
            </a:r>
            <a:r>
              <a:rPr lang="ru-RU" sz="1400" dirty="0"/>
              <a:t> продукта ПЦР </a:t>
            </a:r>
            <a:r>
              <a:rPr lang="en-US" sz="1400" dirty="0" err="1"/>
              <a:t>Avp</a:t>
            </a:r>
            <a:r>
              <a:rPr lang="ru-RU" sz="1400" dirty="0"/>
              <a:t>6</a:t>
            </a:r>
            <a:r>
              <a:rPr lang="en-US" sz="1400" dirty="0"/>
              <a:t>f </a:t>
            </a:r>
            <a:r>
              <a:rPr lang="ru-RU" sz="1400" dirty="0"/>
              <a:t>+ </a:t>
            </a:r>
            <a:r>
              <a:rPr lang="en-US" sz="1400" dirty="0" err="1"/>
              <a:t>Avp</a:t>
            </a:r>
            <a:r>
              <a:rPr lang="ru-RU" sz="1400" dirty="0"/>
              <a:t>6</a:t>
            </a:r>
            <a:r>
              <a:rPr lang="en-US" sz="1400" dirty="0"/>
              <a:t>r</a:t>
            </a:r>
            <a:r>
              <a:rPr lang="ru-RU" sz="1400" dirty="0"/>
              <a:t>.</a:t>
            </a: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628650" y="193430"/>
            <a:ext cx="7886700" cy="5627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000" b="1" dirty="0" smtClean="0">
                <a:latin typeface="+mn-lt"/>
              </a:rPr>
              <a:t>Анализ клона </a:t>
            </a:r>
            <a:r>
              <a:rPr lang="en-US" sz="2000" b="1" dirty="0" smtClean="0">
                <a:latin typeface="+mn-lt"/>
              </a:rPr>
              <a:t>RNFF1_t</a:t>
            </a:r>
            <a:r>
              <a:rPr lang="ru-RU" sz="2000" b="1" dirty="0" smtClean="0">
                <a:latin typeface="+mn-lt"/>
              </a:rPr>
              <a:t>2</a:t>
            </a:r>
            <a:r>
              <a:rPr lang="en-US" sz="2000" b="1" dirty="0" smtClean="0">
                <a:latin typeface="+mn-lt"/>
              </a:rPr>
              <a:t>.</a:t>
            </a:r>
            <a:r>
              <a:rPr lang="ru-RU" sz="2000" b="1" dirty="0" smtClean="0">
                <a:latin typeface="+mn-lt"/>
              </a:rPr>
              <a:t>2</a:t>
            </a:r>
            <a:endParaRPr lang="ru-RU" sz="2000" b="1" dirty="0">
              <a:latin typeface="+mn-lt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086600" y="10537"/>
            <a:ext cx="2057400" cy="365125"/>
          </a:xfrm>
        </p:spPr>
        <p:txBody>
          <a:bodyPr/>
          <a:lstStyle/>
          <a:p>
            <a:fld id="{9C8DBC61-EC9D-4E4F-ADC3-E64DF6A2F833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8564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713047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 smtClean="0">
                <a:latin typeface="+mn-lt"/>
              </a:rPr>
              <a:t>При использовании системы </a:t>
            </a:r>
            <a:r>
              <a:rPr lang="en-US" sz="2000" b="1" dirty="0" smtClean="0">
                <a:latin typeface="+mn-lt"/>
              </a:rPr>
              <a:t>CRISPR/Cas9 </a:t>
            </a:r>
            <a:r>
              <a:rPr lang="ru-RU" sz="2000" b="1" dirty="0" smtClean="0">
                <a:latin typeface="+mn-lt"/>
              </a:rPr>
              <a:t>происходит </a:t>
            </a:r>
            <a:r>
              <a:rPr lang="ru-RU" sz="2000" b="1" dirty="0" err="1" smtClean="0">
                <a:latin typeface="+mn-lt"/>
              </a:rPr>
              <a:t>двунитевой</a:t>
            </a:r>
            <a:r>
              <a:rPr lang="ru-RU" sz="2000" b="1" dirty="0" smtClean="0">
                <a:latin typeface="+mn-lt"/>
              </a:rPr>
              <a:t> разрыв в донорном векторе</a:t>
            </a:r>
            <a:endParaRPr lang="ru-RU" sz="2000" b="1" dirty="0">
              <a:latin typeface="+mn-lt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202" y="1443298"/>
            <a:ext cx="8261596" cy="3517103"/>
          </a:xfrm>
        </p:spPr>
      </p:pic>
      <p:sp>
        <p:nvSpPr>
          <p:cNvPr id="5" name="TextBox 4"/>
          <p:cNvSpPr txBox="1"/>
          <p:nvPr/>
        </p:nvSpPr>
        <p:spPr>
          <a:xfrm>
            <a:off x="334370" y="5015384"/>
            <a:ext cx="847526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/>
              <a:t>А. Схематичное изображение вектора </a:t>
            </a:r>
            <a:r>
              <a:rPr lang="en-US" sz="1400" dirty="0" err="1"/>
              <a:t>pAvp</a:t>
            </a:r>
            <a:r>
              <a:rPr lang="ru-RU" sz="1400" dirty="0"/>
              <a:t>-</a:t>
            </a:r>
            <a:r>
              <a:rPr lang="en-US" sz="1400" dirty="0"/>
              <a:t>target</a:t>
            </a:r>
            <a:r>
              <a:rPr lang="ru-RU" sz="1400" dirty="0"/>
              <a:t>8, линеаризованного с помощью </a:t>
            </a:r>
            <a:r>
              <a:rPr lang="ru-RU" sz="1400" dirty="0" err="1"/>
              <a:t>эндонуклеазы</a:t>
            </a:r>
            <a:r>
              <a:rPr lang="ru-RU" sz="1400" dirty="0"/>
              <a:t> рестрикции </a:t>
            </a:r>
            <a:r>
              <a:rPr lang="en-US" sz="1400" dirty="0" err="1"/>
              <a:t>NruI</a:t>
            </a:r>
            <a:r>
              <a:rPr lang="ru-RU" sz="1400" dirty="0"/>
              <a:t>. Красным указателем отмечено место предполагаемого разрыва в </a:t>
            </a:r>
            <a:r>
              <a:rPr lang="ru-RU" sz="1400" dirty="0" err="1"/>
              <a:t>протоспейсере</a:t>
            </a:r>
            <a:r>
              <a:rPr lang="ru-RU" sz="1400" dirty="0"/>
              <a:t> </a:t>
            </a:r>
            <a:r>
              <a:rPr lang="en-US" sz="1400" dirty="0"/>
              <a:t>CR</a:t>
            </a:r>
            <a:r>
              <a:rPr lang="ru-RU" sz="1400" dirty="0"/>
              <a:t>7. Б. Результаты </a:t>
            </a:r>
            <a:r>
              <a:rPr lang="en-US" sz="1400" i="1" dirty="0"/>
              <a:t>in vitro </a:t>
            </a:r>
            <a:r>
              <a:rPr lang="ru-RU" sz="1400" dirty="0"/>
              <a:t>реакции комплексов </a:t>
            </a:r>
            <a:r>
              <a:rPr lang="en-US" sz="1400" dirty="0" err="1"/>
              <a:t>SpCas</a:t>
            </a:r>
            <a:r>
              <a:rPr lang="ru-RU" sz="1400" dirty="0"/>
              <a:t>9:</a:t>
            </a:r>
            <a:r>
              <a:rPr lang="en-US" sz="1400" dirty="0"/>
              <a:t>sg</a:t>
            </a:r>
            <a:r>
              <a:rPr lang="ru-RU" sz="1400" dirty="0"/>
              <a:t>РНК и ДНК: 1-2 линеаризованный с помощью </a:t>
            </a:r>
            <a:r>
              <a:rPr lang="en-US" sz="1400" dirty="0" err="1"/>
              <a:t>NruI</a:t>
            </a:r>
            <a:r>
              <a:rPr lang="en-US" sz="1400" dirty="0"/>
              <a:t> </a:t>
            </a:r>
            <a:r>
              <a:rPr lang="en-US" sz="1400" dirty="0" err="1"/>
              <a:t>pAvp</a:t>
            </a:r>
            <a:r>
              <a:rPr lang="ru-RU" sz="1400" dirty="0"/>
              <a:t>-</a:t>
            </a:r>
            <a:r>
              <a:rPr lang="en-US" sz="1400" dirty="0"/>
              <a:t>target</a:t>
            </a:r>
            <a:r>
              <a:rPr lang="ru-RU" sz="1400" dirty="0"/>
              <a:t>8, 3-4 Вектор </a:t>
            </a:r>
            <a:r>
              <a:rPr lang="en-US" sz="1400" dirty="0" err="1"/>
              <a:t>pX</a:t>
            </a:r>
            <a:r>
              <a:rPr lang="ru-RU" sz="1400" dirty="0"/>
              <a:t>552_</a:t>
            </a:r>
            <a:r>
              <a:rPr lang="en-US" sz="1400" dirty="0" err="1"/>
              <a:t>Avp</a:t>
            </a:r>
            <a:r>
              <a:rPr lang="ru-RU" sz="1400" dirty="0"/>
              <a:t>_</a:t>
            </a:r>
            <a:r>
              <a:rPr lang="en-US" sz="1400" dirty="0"/>
              <a:t>Puro</a:t>
            </a:r>
            <a:r>
              <a:rPr lang="ru-RU" sz="1400" dirty="0"/>
              <a:t> – отрицательный контроль, 5 – маркер молекулярного веса ДНК, 6-7 положительный контроль – продукт ПЦР </a:t>
            </a:r>
            <a:r>
              <a:rPr lang="en-US" sz="1400" dirty="0" err="1"/>
              <a:t>Avp</a:t>
            </a:r>
            <a:r>
              <a:rPr lang="ru-RU" sz="1400" dirty="0"/>
              <a:t>_</a:t>
            </a:r>
            <a:r>
              <a:rPr lang="en-US" sz="1400" dirty="0"/>
              <a:t>LF</a:t>
            </a:r>
            <a:r>
              <a:rPr lang="ru-RU" sz="1400" dirty="0"/>
              <a:t>8+</a:t>
            </a:r>
            <a:r>
              <a:rPr lang="en-US" sz="1400" dirty="0" err="1"/>
              <a:t>Avp</a:t>
            </a:r>
            <a:r>
              <a:rPr lang="ru-RU" sz="1400" dirty="0"/>
              <a:t>_</a:t>
            </a:r>
            <a:r>
              <a:rPr lang="en-US" sz="1400" dirty="0"/>
              <a:t>RR</a:t>
            </a:r>
            <a:r>
              <a:rPr lang="ru-RU" sz="1400" dirty="0"/>
              <a:t>1, матрица – геномная ДНК </a:t>
            </a:r>
            <a:r>
              <a:rPr lang="en-US" sz="1400" dirty="0"/>
              <a:t>Brattleboro</a:t>
            </a:r>
            <a:r>
              <a:rPr lang="ru-RU" sz="1400" dirty="0"/>
              <a:t>.</a:t>
            </a:r>
            <a:endParaRPr lang="ru-RU" sz="1400" baseline="30000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7086600" y="1"/>
            <a:ext cx="2057400" cy="365125"/>
          </a:xfrm>
        </p:spPr>
        <p:txBody>
          <a:bodyPr/>
          <a:lstStyle/>
          <a:p>
            <a:fld id="{9C8DBC61-EC9D-4E4F-ADC3-E64DF6A2F833}" type="slidenum">
              <a:rPr lang="ru-RU" smtClean="0"/>
              <a:t>19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45248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65" y="1337480"/>
            <a:ext cx="8933070" cy="3814269"/>
          </a:xfrm>
        </p:spPr>
      </p:pic>
      <p:sp>
        <p:nvSpPr>
          <p:cNvPr id="2" name="TextBox 1"/>
          <p:cNvSpPr txBox="1"/>
          <p:nvPr/>
        </p:nvSpPr>
        <p:spPr>
          <a:xfrm>
            <a:off x="3016446" y="228600"/>
            <a:ext cx="31111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Введение в проблему</a:t>
            </a:r>
            <a:endParaRPr lang="ru-RU" sz="24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6875635" y="6379484"/>
            <a:ext cx="21629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Cox </a:t>
            </a:r>
            <a:r>
              <a:rPr lang="fr-FR" dirty="0"/>
              <a:t>D. B., et al., </a:t>
            </a:r>
            <a:r>
              <a:rPr lang="fr-FR" dirty="0" smtClean="0"/>
              <a:t>2015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981135" y="127582"/>
            <a:ext cx="2057400" cy="365125"/>
          </a:xfrm>
        </p:spPr>
        <p:txBody>
          <a:bodyPr/>
          <a:lstStyle/>
          <a:p>
            <a:fld id="{9C8DBC61-EC9D-4E4F-ADC3-E64DF6A2F833}" type="slidenum">
              <a:rPr lang="ru-RU" smtClean="0"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82810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15001"/>
            <a:ext cx="7886700" cy="699399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 smtClean="0">
                <a:latin typeface="+mn-lt"/>
              </a:rPr>
              <a:t>Восстановление рамки считывания в аллелях гена </a:t>
            </a:r>
            <a:r>
              <a:rPr lang="en-US" sz="2000" b="1" i="1" dirty="0" err="1" smtClean="0">
                <a:latin typeface="+mn-lt"/>
              </a:rPr>
              <a:t>Avp</a:t>
            </a:r>
            <a:endParaRPr lang="ru-RU" sz="2000" b="1" dirty="0">
              <a:latin typeface="+mn-lt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914400"/>
            <a:ext cx="7886700" cy="4302300"/>
          </a:xfrm>
        </p:spPr>
      </p:pic>
      <p:sp>
        <p:nvSpPr>
          <p:cNvPr id="5" name="TextBox 4"/>
          <p:cNvSpPr txBox="1"/>
          <p:nvPr/>
        </p:nvSpPr>
        <p:spPr>
          <a:xfrm>
            <a:off x="628650" y="5500047"/>
            <a:ext cx="78867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/>
              <a:t>А. Сравнение участка последовательности гена </a:t>
            </a:r>
            <a:r>
              <a:rPr lang="en-US" sz="1600" i="1" dirty="0" err="1"/>
              <a:t>Avp</a:t>
            </a:r>
            <a:r>
              <a:rPr lang="en-US" sz="1600" i="1" dirty="0"/>
              <a:t> </a:t>
            </a:r>
            <a:r>
              <a:rPr lang="ru-RU" sz="1600" dirty="0"/>
              <a:t>дикого типа и </a:t>
            </a:r>
            <a:r>
              <a:rPr lang="ru-RU" sz="1600" dirty="0" err="1"/>
              <a:t>аллеля</a:t>
            </a:r>
            <a:r>
              <a:rPr lang="ru-RU" sz="1600" dirty="0"/>
              <a:t> </a:t>
            </a:r>
            <a:r>
              <a:rPr lang="en-US" sz="1600" i="1" dirty="0"/>
              <a:t>di </a:t>
            </a:r>
            <a:r>
              <a:rPr lang="ru-RU" sz="1600" dirty="0"/>
              <a:t>крыс </a:t>
            </a:r>
            <a:r>
              <a:rPr lang="en-US" sz="1600" dirty="0"/>
              <a:t>Brattleboro</a:t>
            </a:r>
            <a:r>
              <a:rPr lang="ru-RU" sz="1600" dirty="0"/>
              <a:t> и схематичное изображение результатов процессинга прогормона. Б. Последовательности участков аллелей гена </a:t>
            </a:r>
            <a:r>
              <a:rPr lang="en-US" sz="1600" i="1" dirty="0" err="1"/>
              <a:t>Avp</a:t>
            </a:r>
            <a:r>
              <a:rPr lang="ru-RU" sz="1600" dirty="0"/>
              <a:t> в клоне </a:t>
            </a:r>
            <a:r>
              <a:rPr lang="en-US" sz="1600" dirty="0"/>
              <a:t>RNFF</a:t>
            </a:r>
            <a:r>
              <a:rPr lang="ru-RU" sz="1600" dirty="0"/>
              <a:t>1_</a:t>
            </a:r>
            <a:r>
              <a:rPr lang="en-US" sz="1600" dirty="0"/>
              <a:t>t</a:t>
            </a:r>
            <a:r>
              <a:rPr lang="ru-RU" sz="1600" dirty="0"/>
              <a:t>2.2 и соответствующие им последовательности аминокислотных остатков.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7086600" y="17013"/>
            <a:ext cx="2057400" cy="365125"/>
          </a:xfrm>
        </p:spPr>
        <p:txBody>
          <a:bodyPr/>
          <a:lstStyle/>
          <a:p>
            <a:fld id="{9C8DBC61-EC9D-4E4F-ADC3-E64DF6A2F833}" type="slidenum">
              <a:rPr lang="ru-RU" smtClean="0"/>
              <a:t>20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51605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78275" y="182562"/>
            <a:ext cx="1187450" cy="447674"/>
          </a:xfrm>
        </p:spPr>
        <p:txBody>
          <a:bodyPr>
            <a:normAutofit/>
          </a:bodyPr>
          <a:lstStyle/>
          <a:p>
            <a:r>
              <a:rPr lang="ru-RU" sz="2200" b="1" dirty="0" smtClean="0">
                <a:latin typeface="+mn-lt"/>
              </a:rPr>
              <a:t>Выводы</a:t>
            </a:r>
            <a:endParaRPr lang="ru-RU" sz="2200" b="1" dirty="0"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796924"/>
            <a:ext cx="7886700" cy="5146675"/>
          </a:xfrm>
        </p:spPr>
        <p:txBody>
          <a:bodyPr>
            <a:normAutofit fontScale="92500" lnSpcReduction="10000"/>
          </a:bodyPr>
          <a:lstStyle/>
          <a:p>
            <a:pPr marL="342900" lvl="0" indent="-342900">
              <a:buFont typeface="+mj-lt"/>
              <a:buAutoNum type="arabicPeriod"/>
            </a:pPr>
            <a:r>
              <a:rPr lang="ru-RU" sz="1800" dirty="0"/>
              <a:t>Создана система для проведения гомологичной рекомбинации в локусе гена аргинин-вазопрессина, состоящая из набора генетических конструкций, </a:t>
            </a:r>
            <a:r>
              <a:rPr lang="ru-RU" sz="1800" dirty="0" err="1"/>
              <a:t>экспрессирующих</a:t>
            </a:r>
            <a:r>
              <a:rPr lang="ru-RU" sz="1800" dirty="0"/>
              <a:t> элементы системы </a:t>
            </a:r>
            <a:r>
              <a:rPr lang="en-US" sz="1800" dirty="0"/>
              <a:t>CRISPR</a:t>
            </a:r>
            <a:r>
              <a:rPr lang="ru-RU" sz="1800" dirty="0"/>
              <a:t>/</a:t>
            </a:r>
            <a:r>
              <a:rPr lang="en-US" sz="1800" dirty="0" err="1"/>
              <a:t>Cas</a:t>
            </a:r>
            <a:r>
              <a:rPr lang="ru-RU" sz="1800" dirty="0"/>
              <a:t>9, и донорной генетической конструкции.</a:t>
            </a:r>
          </a:p>
          <a:p>
            <a:pPr marL="342900" lvl="0" indent="-342900">
              <a:buFont typeface="+mj-lt"/>
              <a:buAutoNum type="arabicPeriod"/>
            </a:pPr>
            <a:r>
              <a:rPr lang="ru-RU" sz="1800" dirty="0"/>
              <a:t>Разработана стратегия, позволяющая эффективно вносить </a:t>
            </a:r>
            <a:r>
              <a:rPr lang="ru-RU" sz="1800" dirty="0" err="1"/>
              <a:t>двунитевые</a:t>
            </a:r>
            <a:r>
              <a:rPr lang="ru-RU" sz="1800" dirty="0"/>
              <a:t> разрывы во второй </a:t>
            </a:r>
            <a:r>
              <a:rPr lang="ru-RU" sz="1800" dirty="0" err="1"/>
              <a:t>экзон</a:t>
            </a:r>
            <a:r>
              <a:rPr lang="ru-RU" sz="1800" dirty="0"/>
              <a:t> гена </a:t>
            </a:r>
            <a:r>
              <a:rPr lang="en-US" sz="1800" i="1" dirty="0" err="1"/>
              <a:t>Avp</a:t>
            </a:r>
            <a:r>
              <a:rPr lang="ru-RU" sz="1800" i="1" dirty="0"/>
              <a:t>,</a:t>
            </a:r>
            <a:r>
              <a:rPr lang="ru-RU" sz="1800" dirty="0"/>
              <a:t> не оказывая нецелевого эффекта в </a:t>
            </a:r>
            <a:r>
              <a:rPr lang="ru-RU" sz="1800" dirty="0" err="1"/>
              <a:t>паралогичном</a:t>
            </a:r>
            <a:r>
              <a:rPr lang="ru-RU" sz="1800" dirty="0"/>
              <a:t> гене </a:t>
            </a:r>
            <a:r>
              <a:rPr lang="en-US" sz="1800" i="1" dirty="0" err="1"/>
              <a:t>Oxt</a:t>
            </a:r>
            <a:r>
              <a:rPr lang="ru-RU" sz="1800" dirty="0"/>
              <a:t>, последовательность ДНК которого практически идентична гену </a:t>
            </a:r>
            <a:r>
              <a:rPr lang="en-US" sz="1800" i="1" dirty="0" err="1"/>
              <a:t>Avp</a:t>
            </a:r>
            <a:r>
              <a:rPr lang="ru-RU" sz="1800" dirty="0"/>
              <a:t>.</a:t>
            </a:r>
          </a:p>
          <a:p>
            <a:pPr marL="342900" lvl="0" indent="-342900">
              <a:buFont typeface="+mj-lt"/>
              <a:buAutoNum type="arabicPeriod"/>
            </a:pPr>
            <a:r>
              <a:rPr lang="ru-RU" sz="1800" dirty="0"/>
              <a:t>Репарация </a:t>
            </a:r>
            <a:r>
              <a:rPr lang="ru-RU" sz="1800" dirty="0" err="1"/>
              <a:t>двунитевых</a:t>
            </a:r>
            <a:r>
              <a:rPr lang="ru-RU" sz="1800" dirty="0"/>
              <a:t> разрывов в отсутствие донорной молекулой в целевом участке локуса </a:t>
            </a:r>
            <a:r>
              <a:rPr lang="ru-RU" sz="1800" i="1" dirty="0" err="1"/>
              <a:t>Avp</a:t>
            </a:r>
            <a:r>
              <a:rPr lang="ru-RU" sz="1800" i="1" dirty="0"/>
              <a:t> </a:t>
            </a:r>
            <a:r>
              <a:rPr lang="ru-RU" sz="1800" dirty="0"/>
              <a:t>преимущественно происходит с помощью классического соединения негомологичных концов и приводит к </a:t>
            </a:r>
            <a:r>
              <a:rPr lang="ru-RU" sz="1800" dirty="0" err="1"/>
              <a:t>инсерции</a:t>
            </a:r>
            <a:r>
              <a:rPr lang="ru-RU" sz="1800" dirty="0"/>
              <a:t> </a:t>
            </a:r>
            <a:r>
              <a:rPr lang="ru-RU" sz="1800" dirty="0" err="1"/>
              <a:t>аденина</a:t>
            </a:r>
            <a:r>
              <a:rPr lang="ru-RU" sz="1800" dirty="0"/>
              <a:t> в точке разрыва, в результате чего происходит восстановление рамки считывания с заменой двух аминокислотных остатков.</a:t>
            </a:r>
          </a:p>
          <a:p>
            <a:pPr marL="342900" lvl="0" indent="-342900">
              <a:buFont typeface="+mj-lt"/>
              <a:buAutoNum type="arabicPeriod"/>
            </a:pPr>
            <a:r>
              <a:rPr lang="ru-RU" sz="1800" dirty="0"/>
              <a:t>В результате позитивно-негативной селекции фибробластов, </a:t>
            </a:r>
            <a:r>
              <a:rPr lang="ru-RU" sz="1800" dirty="0" err="1"/>
              <a:t>трансфецированных</a:t>
            </a:r>
            <a:r>
              <a:rPr lang="ru-RU" sz="1800" dirty="0"/>
              <a:t> смесью донорных </a:t>
            </a:r>
            <a:r>
              <a:rPr lang="ru-RU" sz="1800" dirty="0" err="1"/>
              <a:t>плазмид</a:t>
            </a:r>
            <a:r>
              <a:rPr lang="ru-RU" sz="1800" dirty="0"/>
              <a:t> и </a:t>
            </a:r>
            <a:r>
              <a:rPr lang="en-US" sz="1800" dirty="0"/>
              <a:t>CRISPR</a:t>
            </a:r>
            <a:r>
              <a:rPr lang="ru-RU" sz="1800" dirty="0"/>
              <a:t>/</a:t>
            </a:r>
            <a:r>
              <a:rPr lang="en-US" sz="1800" dirty="0" err="1"/>
              <a:t>Cas</a:t>
            </a:r>
            <a:r>
              <a:rPr lang="ru-RU" sz="1800" dirty="0"/>
              <a:t>9, была получена </a:t>
            </a:r>
            <a:r>
              <a:rPr lang="ru-RU" sz="1800" dirty="0" err="1"/>
              <a:t>клональная</a:t>
            </a:r>
            <a:r>
              <a:rPr lang="ru-RU" sz="1800" dirty="0"/>
              <a:t> линия </a:t>
            </a:r>
            <a:r>
              <a:rPr lang="en-US" sz="1800" dirty="0"/>
              <a:t>RNFF</a:t>
            </a:r>
            <a:r>
              <a:rPr lang="ru-RU" sz="1800" dirty="0"/>
              <a:t>1_</a:t>
            </a:r>
            <a:r>
              <a:rPr lang="en-US" sz="1800" dirty="0"/>
              <a:t>t</a:t>
            </a:r>
            <a:r>
              <a:rPr lang="ru-RU" sz="1800" dirty="0"/>
              <a:t>2.2, в одном </a:t>
            </a:r>
            <a:r>
              <a:rPr lang="ru-RU" sz="1800" dirty="0" err="1"/>
              <a:t>аллеле</a:t>
            </a:r>
            <a:r>
              <a:rPr lang="ru-RU" sz="1800" dirty="0"/>
              <a:t> которой произошла гомологичная </a:t>
            </a:r>
            <a:r>
              <a:rPr lang="ru-RU" sz="1800" smtClean="0"/>
              <a:t>рекомбинация</a:t>
            </a:r>
            <a:r>
              <a:rPr lang="ru-RU" sz="1800" smtClean="0"/>
              <a:t>, </a:t>
            </a:r>
            <a:r>
              <a:rPr lang="ru-RU" sz="1800" dirty="0" smtClean="0"/>
              <a:t>в другом </a:t>
            </a:r>
            <a:r>
              <a:rPr lang="ru-RU" sz="1800" dirty="0" smtClean="0"/>
              <a:t>– </a:t>
            </a:r>
            <a:r>
              <a:rPr lang="ru-RU" sz="1800" dirty="0" err="1" smtClean="0"/>
              <a:t>инсерция</a:t>
            </a:r>
            <a:r>
              <a:rPr lang="ru-RU" sz="1800" dirty="0" smtClean="0"/>
              <a:t> </a:t>
            </a:r>
            <a:r>
              <a:rPr lang="ru-RU" sz="1800" dirty="0" err="1" smtClean="0"/>
              <a:t>аденина</a:t>
            </a:r>
            <a:r>
              <a:rPr lang="ru-RU" sz="1800" dirty="0" smtClean="0"/>
              <a:t>.</a:t>
            </a:r>
            <a:endParaRPr lang="ru-RU" sz="1800" dirty="0"/>
          </a:p>
          <a:p>
            <a:pPr marL="342900" lvl="0" indent="-342900">
              <a:buFont typeface="+mj-lt"/>
              <a:buAutoNum type="arabicPeriod"/>
            </a:pPr>
            <a:r>
              <a:rPr lang="ru-RU" sz="1800" dirty="0" smtClean="0"/>
              <a:t>Причиной </a:t>
            </a:r>
            <a:r>
              <a:rPr lang="ru-RU" sz="1800" dirty="0"/>
              <a:t>низкой эффективности процесса гомологичной рекомбинации является способность созданной системы </a:t>
            </a:r>
            <a:r>
              <a:rPr lang="en-US" sz="1800" dirty="0"/>
              <a:t>CRISPR</a:t>
            </a:r>
            <a:r>
              <a:rPr lang="ru-RU" sz="1800" dirty="0"/>
              <a:t>/</a:t>
            </a:r>
            <a:r>
              <a:rPr lang="en-US" sz="1800" dirty="0" err="1"/>
              <a:t>Cas</a:t>
            </a:r>
            <a:r>
              <a:rPr lang="ru-RU" sz="1800" dirty="0"/>
              <a:t>9 вносить разрывы в донорный вектор из-за присутствия в нем </a:t>
            </a:r>
            <a:r>
              <a:rPr lang="ru-RU" sz="1800" dirty="0" err="1"/>
              <a:t>неканоничного</a:t>
            </a:r>
            <a:r>
              <a:rPr lang="ru-RU" sz="1800" dirty="0"/>
              <a:t> </a:t>
            </a:r>
            <a:r>
              <a:rPr lang="en-US" sz="1800" dirty="0"/>
              <a:t>PAM </a:t>
            </a:r>
            <a:r>
              <a:rPr lang="en-US" sz="1800" dirty="0" err="1"/>
              <a:t>SpCas</a:t>
            </a:r>
            <a:r>
              <a:rPr lang="ru-RU" sz="1800" dirty="0"/>
              <a:t>9 –</a:t>
            </a:r>
            <a:r>
              <a:rPr lang="en-US" sz="1800" dirty="0"/>
              <a:t>NAG</a:t>
            </a:r>
            <a:r>
              <a:rPr lang="ru-RU" sz="1800" dirty="0"/>
              <a:t>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086600" y="0"/>
            <a:ext cx="2057400" cy="365125"/>
          </a:xfrm>
        </p:spPr>
        <p:txBody>
          <a:bodyPr/>
          <a:lstStyle/>
          <a:p>
            <a:fld id="{9C8DBC61-EC9D-4E4F-ADC3-E64DF6A2F833}" type="slidenum">
              <a:rPr lang="ru-RU" smtClean="0"/>
              <a:t>21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54939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7190" y="193674"/>
            <a:ext cx="7886700" cy="453741"/>
          </a:xfrm>
        </p:spPr>
        <p:txBody>
          <a:bodyPr/>
          <a:lstStyle/>
          <a:p>
            <a:pPr algn="ctr"/>
            <a:r>
              <a:rPr lang="ru-RU" sz="2200" b="1" dirty="0" smtClean="0">
                <a:latin typeface="+mn-lt"/>
              </a:rPr>
              <a:t>Формальные показатели</a:t>
            </a:r>
            <a:endParaRPr lang="ru-RU" sz="2200" b="1" dirty="0"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818866"/>
            <a:ext cx="7723780" cy="6039134"/>
          </a:xfrm>
        </p:spPr>
        <p:txBody>
          <a:bodyPr>
            <a:normAutofit fontScale="85000" lnSpcReduction="20000"/>
          </a:bodyPr>
          <a:lstStyle/>
          <a:p>
            <a:r>
              <a:rPr lang="ru-RU" sz="2100" u="sng" dirty="0" smtClean="0"/>
              <a:t>Специальность:</a:t>
            </a:r>
          </a:p>
          <a:p>
            <a:pPr lvl="1"/>
            <a:r>
              <a:rPr lang="ru-RU" dirty="0" smtClean="0"/>
              <a:t>Генетика, 03.02.07</a:t>
            </a:r>
          </a:p>
          <a:p>
            <a:r>
              <a:rPr lang="ru-RU" sz="2100" u="sng" dirty="0" smtClean="0"/>
              <a:t>Кандидатские экзамены:</a:t>
            </a:r>
          </a:p>
          <a:p>
            <a:pPr lvl="1"/>
            <a:r>
              <a:rPr lang="ru-RU" dirty="0" smtClean="0"/>
              <a:t>Специальность – «Отлично»</a:t>
            </a:r>
          </a:p>
          <a:p>
            <a:pPr lvl="1"/>
            <a:r>
              <a:rPr lang="ru-RU" dirty="0" smtClean="0"/>
              <a:t>Иностранный язык – «Отлично»</a:t>
            </a:r>
          </a:p>
          <a:p>
            <a:pPr lvl="1"/>
            <a:r>
              <a:rPr lang="ru-RU" dirty="0" smtClean="0"/>
              <a:t>История и философия науки </a:t>
            </a:r>
            <a:r>
              <a:rPr lang="ru-RU" dirty="0"/>
              <a:t>– «Отлично</a:t>
            </a:r>
            <a:r>
              <a:rPr lang="ru-RU" dirty="0" smtClean="0"/>
              <a:t>»</a:t>
            </a:r>
          </a:p>
          <a:p>
            <a:r>
              <a:rPr lang="ru-RU" sz="2100" u="sng" dirty="0" smtClean="0"/>
              <a:t>Тема диссертации:</a:t>
            </a:r>
          </a:p>
          <a:p>
            <a:pPr lvl="1"/>
            <a:r>
              <a:rPr lang="ru-RU" dirty="0" smtClean="0"/>
              <a:t>«Получение </a:t>
            </a:r>
            <a:r>
              <a:rPr lang="ru-RU" dirty="0"/>
              <a:t>плюрипотентных стволовых клеток крыс линии </a:t>
            </a:r>
            <a:r>
              <a:rPr lang="ru-RU" dirty="0" err="1"/>
              <a:t>Brattleboro</a:t>
            </a:r>
            <a:r>
              <a:rPr lang="ru-RU" dirty="0"/>
              <a:t> с исправленной мутацией в гене </a:t>
            </a:r>
            <a:r>
              <a:rPr lang="ru-RU" dirty="0" err="1"/>
              <a:t>Avp</a:t>
            </a:r>
            <a:r>
              <a:rPr lang="ru-RU" dirty="0"/>
              <a:t>», 5 апреля 2016, протокол №</a:t>
            </a:r>
            <a:r>
              <a:rPr lang="ru-RU" dirty="0" smtClean="0"/>
              <a:t>6</a:t>
            </a:r>
          </a:p>
          <a:p>
            <a:r>
              <a:rPr lang="ru-RU" sz="2100" u="sng" dirty="0" smtClean="0"/>
              <a:t>Публикации в </a:t>
            </a:r>
            <a:r>
              <a:rPr lang="ru-RU" sz="2100" u="sng" dirty="0"/>
              <a:t>рецензируемых </a:t>
            </a:r>
            <a:r>
              <a:rPr lang="ru-RU" sz="2100" u="sng" dirty="0" smtClean="0"/>
              <a:t>журналах:</a:t>
            </a:r>
          </a:p>
          <a:p>
            <a:pPr marL="628650" lvl="2" indent="-271463" algn="just">
              <a:buAutoNum type="arabicPeriod"/>
            </a:pPr>
            <a:r>
              <a:rPr lang="ru-RU" b="1" dirty="0" smtClean="0"/>
              <a:t>Немудрый А.А.</a:t>
            </a:r>
            <a:r>
              <a:rPr lang="ru-RU" dirty="0" smtClean="0"/>
              <a:t>, </a:t>
            </a:r>
            <a:r>
              <a:rPr lang="ru-RU" dirty="0" err="1" smtClean="0"/>
              <a:t>Валетдинова</a:t>
            </a:r>
            <a:r>
              <a:rPr lang="ru-RU" dirty="0" smtClean="0"/>
              <a:t> К.Р., Медведев С.П.. </a:t>
            </a:r>
            <a:r>
              <a:rPr lang="ru-RU" dirty="0" err="1" smtClean="0"/>
              <a:t>Закиян</a:t>
            </a:r>
            <a:r>
              <a:rPr lang="ru-RU" dirty="0" smtClean="0"/>
              <a:t> С.М. Системы редактирования геномов </a:t>
            </a:r>
            <a:r>
              <a:rPr lang="en-US" dirty="0" smtClean="0"/>
              <a:t>TALEN </a:t>
            </a:r>
            <a:r>
              <a:rPr lang="ru-RU" dirty="0" smtClean="0"/>
              <a:t>и </a:t>
            </a:r>
            <a:r>
              <a:rPr lang="en-US" dirty="0" smtClean="0"/>
              <a:t>CRISPR/</a:t>
            </a:r>
            <a:r>
              <a:rPr lang="en-US" dirty="0" err="1" smtClean="0"/>
              <a:t>Cas</a:t>
            </a:r>
            <a:r>
              <a:rPr lang="en-US" dirty="0" smtClean="0"/>
              <a:t> - </a:t>
            </a:r>
            <a:r>
              <a:rPr lang="ru-RU" dirty="0" smtClean="0"/>
              <a:t>инструменты открытий // </a:t>
            </a:r>
            <a:r>
              <a:rPr lang="en-US" dirty="0" err="1" smtClean="0"/>
              <a:t>Acta</a:t>
            </a:r>
            <a:r>
              <a:rPr lang="en-US" dirty="0" smtClean="0"/>
              <a:t> </a:t>
            </a:r>
            <a:r>
              <a:rPr lang="en-US" dirty="0" err="1" smtClean="0"/>
              <a:t>Naturae</a:t>
            </a:r>
            <a:r>
              <a:rPr lang="en-US" dirty="0" smtClean="0"/>
              <a:t>, </a:t>
            </a:r>
            <a:r>
              <a:rPr lang="ru-RU" dirty="0" smtClean="0"/>
              <a:t>Т. 6, № 3 (22), 2014, </a:t>
            </a:r>
            <a:r>
              <a:rPr lang="en-US" dirty="0" smtClean="0"/>
              <a:t>c</a:t>
            </a:r>
            <a:r>
              <a:rPr lang="ru-RU" dirty="0" smtClean="0"/>
              <a:t>тр. 20-42</a:t>
            </a:r>
          </a:p>
          <a:p>
            <a:pPr marL="628650" lvl="2" indent="-271463" algn="just">
              <a:buAutoNum type="arabicPeriod"/>
            </a:pPr>
            <a:r>
              <a:rPr lang="en-US" dirty="0" err="1" smtClean="0"/>
              <a:t>Vaskova</a:t>
            </a:r>
            <a:r>
              <a:rPr lang="en-US" dirty="0" smtClean="0"/>
              <a:t> </a:t>
            </a:r>
            <a:r>
              <a:rPr lang="en-US" dirty="0"/>
              <a:t>E. A., Medvedev S. P., </a:t>
            </a:r>
            <a:r>
              <a:rPr lang="en-US" dirty="0" err="1"/>
              <a:t>Sorokina</a:t>
            </a:r>
            <a:r>
              <a:rPr lang="en-US" dirty="0"/>
              <a:t> A. E., </a:t>
            </a:r>
            <a:r>
              <a:rPr lang="en-US" b="1" dirty="0" err="1"/>
              <a:t>Nemudryy</a:t>
            </a:r>
            <a:r>
              <a:rPr lang="en-US" b="1" dirty="0"/>
              <a:t> A. A.</a:t>
            </a:r>
            <a:r>
              <a:rPr lang="en-US" dirty="0"/>
              <a:t>, </a:t>
            </a:r>
            <a:r>
              <a:rPr lang="en-US" dirty="0" err="1"/>
              <a:t>Elisaphenko</a:t>
            </a:r>
            <a:r>
              <a:rPr lang="en-US" dirty="0"/>
              <a:t> E. A., </a:t>
            </a:r>
            <a:r>
              <a:rPr lang="en-US" dirty="0" err="1"/>
              <a:t>Zakharova</a:t>
            </a:r>
            <a:r>
              <a:rPr lang="en-US" dirty="0"/>
              <a:t> I. S., Shevchenko A. I., </a:t>
            </a:r>
            <a:r>
              <a:rPr lang="en-US" dirty="0" err="1"/>
              <a:t>Kizilova</a:t>
            </a:r>
            <a:r>
              <a:rPr lang="en-US" dirty="0"/>
              <a:t> E. A., </a:t>
            </a:r>
            <a:r>
              <a:rPr lang="en-US" dirty="0" err="1"/>
              <a:t>Zhelezova</a:t>
            </a:r>
            <a:r>
              <a:rPr lang="en-US" dirty="0"/>
              <a:t> A. I., </a:t>
            </a:r>
            <a:r>
              <a:rPr lang="en-US" dirty="0" err="1"/>
              <a:t>Evshin</a:t>
            </a:r>
            <a:r>
              <a:rPr lang="en-US" dirty="0"/>
              <a:t> I. S., </a:t>
            </a:r>
            <a:r>
              <a:rPr lang="en-US" dirty="0" err="1"/>
              <a:t>Sharipov</a:t>
            </a:r>
            <a:r>
              <a:rPr lang="en-US" dirty="0"/>
              <a:t> R. N., </a:t>
            </a:r>
            <a:r>
              <a:rPr lang="en-US" dirty="0" err="1"/>
              <a:t>Minina</a:t>
            </a:r>
            <a:r>
              <a:rPr lang="en-US" dirty="0"/>
              <a:t> J. M., </a:t>
            </a:r>
            <a:r>
              <a:rPr lang="en-US" dirty="0" err="1"/>
              <a:t>Zhdanova</a:t>
            </a:r>
            <a:r>
              <a:rPr lang="en-US" dirty="0"/>
              <a:t> N. S., </a:t>
            </a:r>
            <a:r>
              <a:rPr lang="en-US" dirty="0" err="1"/>
              <a:t>Khegay</a:t>
            </a:r>
            <a:r>
              <a:rPr lang="en-US" dirty="0"/>
              <a:t>, II, </a:t>
            </a:r>
            <a:r>
              <a:rPr lang="en-US" dirty="0" err="1"/>
              <a:t>Kolpakov</a:t>
            </a:r>
            <a:r>
              <a:rPr lang="en-US" dirty="0"/>
              <a:t> F. A., </a:t>
            </a:r>
            <a:r>
              <a:rPr lang="en-US" dirty="0" err="1"/>
              <a:t>Sukhikh</a:t>
            </a:r>
            <a:r>
              <a:rPr lang="en-US" dirty="0"/>
              <a:t> G. T., </a:t>
            </a:r>
            <a:r>
              <a:rPr lang="en-US" dirty="0" err="1"/>
              <a:t>Pokushalov</a:t>
            </a:r>
            <a:r>
              <a:rPr lang="en-US" dirty="0"/>
              <a:t> E. A., </a:t>
            </a:r>
            <a:r>
              <a:rPr lang="en-US" dirty="0" err="1"/>
              <a:t>Karaskov</a:t>
            </a:r>
            <a:r>
              <a:rPr lang="en-US" dirty="0"/>
              <a:t> A. M., </a:t>
            </a:r>
            <a:r>
              <a:rPr lang="en-US" dirty="0" err="1"/>
              <a:t>Vlasov</a:t>
            </a:r>
            <a:r>
              <a:rPr lang="en-US" dirty="0"/>
              <a:t> V. V., </a:t>
            </a:r>
            <a:r>
              <a:rPr lang="en-US" dirty="0" err="1"/>
              <a:t>Ivanova</a:t>
            </a:r>
            <a:r>
              <a:rPr lang="en-US" dirty="0"/>
              <a:t> L. N., </a:t>
            </a:r>
            <a:r>
              <a:rPr lang="en-US" dirty="0" err="1"/>
              <a:t>Zakian</a:t>
            </a:r>
            <a:r>
              <a:rPr lang="en-US" dirty="0"/>
              <a:t> S. M. Transcriptome Characteristics and X-Chromosome Inactivation Status in Cultured Rat Pluripotent Stem Cells // Stem Cells Dev. 2015. Vol. 24. P. </a:t>
            </a:r>
            <a:r>
              <a:rPr lang="en-US" dirty="0" smtClean="0"/>
              <a:t>2912-2924.</a:t>
            </a:r>
            <a:endParaRPr lang="ru-RU" dirty="0" smtClean="0"/>
          </a:p>
          <a:p>
            <a:pPr marL="357187" lvl="2" indent="0" algn="just">
              <a:buNone/>
            </a:pPr>
            <a:r>
              <a:rPr lang="ru-RU" b="1" dirty="0" smtClean="0"/>
              <a:t>3. Немудрый </a:t>
            </a:r>
            <a:r>
              <a:rPr lang="ru-RU" b="1" dirty="0"/>
              <a:t>А.А.</a:t>
            </a:r>
            <a:r>
              <a:rPr lang="ru-RU" dirty="0"/>
              <a:t>, </a:t>
            </a:r>
            <a:r>
              <a:rPr lang="ru-RU" dirty="0" err="1"/>
              <a:t>Маланханова</a:t>
            </a:r>
            <a:r>
              <a:rPr lang="ru-RU" dirty="0"/>
              <a:t> Т.Б., Малахова А.А., Медведев С.П., </a:t>
            </a:r>
            <a:r>
              <a:rPr lang="ru-RU" dirty="0" err="1"/>
              <a:t>Закиян</a:t>
            </a:r>
            <a:r>
              <a:rPr lang="ru-RU" dirty="0"/>
              <a:t> С.М. Стратегии редактирования </a:t>
            </a:r>
            <a:r>
              <a:rPr lang="ru-RU" dirty="0" err="1"/>
              <a:t>паралогичных</a:t>
            </a:r>
            <a:r>
              <a:rPr lang="ru-RU" dirty="0"/>
              <a:t> генов с помощью </a:t>
            </a:r>
            <a:r>
              <a:rPr lang="en-US" dirty="0"/>
              <a:t>CRISPR/CAS9 // </a:t>
            </a:r>
            <a:r>
              <a:rPr lang="ru-RU" dirty="0"/>
              <a:t>Гены &amp; </a:t>
            </a:r>
            <a:r>
              <a:rPr lang="ru-RU" dirty="0" smtClean="0"/>
              <a:t>Клетки</a:t>
            </a:r>
            <a:r>
              <a:rPr lang="en-US" dirty="0" smtClean="0"/>
              <a:t>. 2016. </a:t>
            </a:r>
            <a:r>
              <a:rPr lang="ru-RU" dirty="0" smtClean="0"/>
              <a:t>Т. 11, № 2.</a:t>
            </a:r>
          </a:p>
          <a:p>
            <a:pPr lvl="1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086600" y="11112"/>
            <a:ext cx="2057400" cy="365125"/>
          </a:xfrm>
        </p:spPr>
        <p:txBody>
          <a:bodyPr/>
          <a:lstStyle/>
          <a:p>
            <a:fld id="{9C8DBC61-EC9D-4E4F-ADC3-E64DF6A2F833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7986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0" y="680611"/>
            <a:ext cx="8652680" cy="5920213"/>
          </a:xfrm>
        </p:spPr>
        <p:txBody>
          <a:bodyPr>
            <a:normAutofit/>
          </a:bodyPr>
          <a:lstStyle/>
          <a:p>
            <a:pPr marL="457200" lvl="1" indent="0" algn="just">
              <a:buNone/>
            </a:pPr>
            <a:r>
              <a:rPr lang="ru-RU" sz="1800" u="sng" dirty="0" smtClean="0"/>
              <a:t>Тезисы докладов</a:t>
            </a:r>
            <a:r>
              <a:rPr lang="ru-RU" sz="1800" dirty="0" smtClean="0"/>
              <a:t>:</a:t>
            </a:r>
          </a:p>
          <a:p>
            <a:pPr marL="457200" lvl="1" indent="0" algn="just">
              <a:buNone/>
            </a:pPr>
            <a:r>
              <a:rPr lang="ru-RU" sz="1200" dirty="0" smtClean="0"/>
              <a:t>1.	Немудрый </a:t>
            </a:r>
            <a:r>
              <a:rPr lang="ru-RU" sz="1200" dirty="0"/>
              <a:t>А.А., </a:t>
            </a:r>
            <a:r>
              <a:rPr lang="ru-RU" sz="1200" dirty="0" err="1"/>
              <a:t>Стекленева</a:t>
            </a:r>
            <a:r>
              <a:rPr lang="ru-RU" sz="1200" dirty="0"/>
              <a:t> А.Е., Васькова Е.А. Получение и характеристика плюрипотентных стволовых клеток крыс линий Brattleboro и WAG // Материалы 50-й юбилейной Международной научной студенческой конференции «Студент и научно-технический прогресс», секция биология. Новосибирск, 2012. С. </a:t>
            </a:r>
            <a:r>
              <a:rPr lang="ru-RU" sz="1200" dirty="0" smtClean="0"/>
              <a:t>249.</a:t>
            </a:r>
          </a:p>
          <a:p>
            <a:pPr marL="457200" lvl="1" indent="0" algn="just">
              <a:buNone/>
            </a:pPr>
            <a:r>
              <a:rPr lang="ru-RU" sz="1200" dirty="0" smtClean="0"/>
              <a:t>2</a:t>
            </a:r>
            <a:r>
              <a:rPr lang="ru-RU" sz="1200" dirty="0"/>
              <a:t>.	Немудрый А.А., </a:t>
            </a:r>
            <a:r>
              <a:rPr lang="ru-RU" sz="1200" dirty="0" err="1"/>
              <a:t>Стекленева</a:t>
            </a:r>
            <a:r>
              <a:rPr lang="ru-RU" sz="1200" dirty="0"/>
              <a:t> А.Е., Васькова Е.А. Получение модели наследственного гипоталамического несахарного диабета на основе плюрипотентных стволовых клеток крыс линии Brattleboro // Материалы XIX Международной научной конференции студентов, аспирантов и молодых ученых «Ломоносов-2012». Москва, 2012. С. 14-15. </a:t>
            </a:r>
            <a:endParaRPr lang="ru-RU" sz="1200" dirty="0" smtClean="0"/>
          </a:p>
          <a:p>
            <a:pPr marL="457200" lvl="1" indent="0" algn="just">
              <a:buNone/>
            </a:pPr>
            <a:r>
              <a:rPr lang="ru-RU" sz="1200" dirty="0" smtClean="0"/>
              <a:t>3</a:t>
            </a:r>
            <a:r>
              <a:rPr lang="ru-RU" sz="1200" dirty="0"/>
              <a:t>.	Немудрый А.А., </a:t>
            </a:r>
            <a:r>
              <a:rPr lang="ru-RU" sz="1200" dirty="0" err="1"/>
              <a:t>Стекленева</a:t>
            </a:r>
            <a:r>
              <a:rPr lang="ru-RU" sz="1200" dirty="0"/>
              <a:t> А.Е., Васькова Е.А. Создание искусственных нуклеаз </a:t>
            </a:r>
            <a:r>
              <a:rPr lang="ru-RU" sz="1200" dirty="0" err="1"/>
              <a:t>TALENs</a:t>
            </a:r>
            <a:r>
              <a:rPr lang="ru-RU" sz="1200" dirty="0"/>
              <a:t> для модификации генома плюрипотентных клеток крыс линии Brattleboro // Материалы 51-й Международной научной студенческой конференции «Студент и научно-технический прогресс», секция биология. Новосибирск, 2013. С. </a:t>
            </a:r>
            <a:r>
              <a:rPr lang="ru-RU" sz="1200" dirty="0" smtClean="0"/>
              <a:t>140.</a:t>
            </a:r>
          </a:p>
          <a:p>
            <a:pPr marL="457200" lvl="1" indent="0" algn="just">
              <a:buNone/>
            </a:pPr>
            <a:r>
              <a:rPr lang="ru-RU" sz="1200" dirty="0" smtClean="0"/>
              <a:t>4</a:t>
            </a:r>
            <a:r>
              <a:rPr lang="ru-RU" sz="1200" dirty="0"/>
              <a:t>.	Немудрый А.А., </a:t>
            </a:r>
            <a:r>
              <a:rPr lang="ru-RU" sz="1200" dirty="0" err="1"/>
              <a:t>Стекленева</a:t>
            </a:r>
            <a:r>
              <a:rPr lang="ru-RU" sz="1200" dirty="0"/>
              <a:t> А.Е., Васькова Е.А. Создание системы для исправления мутантного генотипа крыс линии Brattleboro с </a:t>
            </a:r>
            <a:r>
              <a:rPr lang="ru-RU" sz="1200" dirty="0" err="1"/>
              <a:t>иcпользованием</a:t>
            </a:r>
            <a:r>
              <a:rPr lang="ru-RU" sz="1200" dirty="0"/>
              <a:t> искусственных нуклеаз </a:t>
            </a:r>
            <a:r>
              <a:rPr lang="ru-RU" sz="1200" dirty="0" err="1"/>
              <a:t>TALENs</a:t>
            </a:r>
            <a:r>
              <a:rPr lang="ru-RU" sz="1200" dirty="0"/>
              <a:t> // Материалы XX Международной научной конференции студентов, аспирантов и молодых ученых «Ломоносов-2013». Москва, 2013. С. </a:t>
            </a:r>
            <a:r>
              <a:rPr lang="ru-RU" sz="1200" dirty="0" smtClean="0"/>
              <a:t>90.</a:t>
            </a:r>
          </a:p>
          <a:p>
            <a:pPr marL="457200" lvl="1" indent="0" algn="just">
              <a:buNone/>
            </a:pPr>
            <a:r>
              <a:rPr lang="ru-RU" sz="1200" dirty="0" smtClean="0"/>
              <a:t>5</a:t>
            </a:r>
            <a:r>
              <a:rPr lang="ru-RU" sz="1200" dirty="0"/>
              <a:t>.	Немудрый А.А., Васькова А.А., </a:t>
            </a:r>
            <a:r>
              <a:rPr lang="ru-RU" sz="1200" dirty="0" err="1"/>
              <a:t>Стекленева</a:t>
            </a:r>
            <a:r>
              <a:rPr lang="ru-RU" sz="1200" dirty="0"/>
              <a:t> А.Е., Медведев С.П. Разработка технологии исправления генетических мутаций, обуславливающих развитие наследственных заболеваний // Сборник тезисов научной конференции «Фундаментальные науки — медицине: Актуальные проблемы молекулярной медицины», посвященной 10-летию Медицинского факультета НГУ 16-20 сентября 2013 г., с. </a:t>
            </a:r>
            <a:r>
              <a:rPr lang="ru-RU" sz="1200" dirty="0" smtClean="0"/>
              <a:t>137-138</a:t>
            </a:r>
          </a:p>
          <a:p>
            <a:pPr marL="457200" lvl="1" indent="0" algn="just">
              <a:buNone/>
            </a:pPr>
            <a:r>
              <a:rPr lang="ru-RU" sz="1200" dirty="0" smtClean="0"/>
              <a:t>6</a:t>
            </a:r>
            <a:r>
              <a:rPr lang="ru-RU" sz="1200" dirty="0"/>
              <a:t>.	Немудрый А.А., </a:t>
            </a:r>
            <a:r>
              <a:rPr lang="ru-RU" sz="1200" dirty="0" err="1"/>
              <a:t>Стекленева</a:t>
            </a:r>
            <a:r>
              <a:rPr lang="ru-RU" sz="1200" dirty="0"/>
              <a:t> А.Е., Медведев С.П., Васькова Е.А., Иванова Л.Н., </a:t>
            </a:r>
            <a:r>
              <a:rPr lang="ru-RU" sz="1200" dirty="0" err="1"/>
              <a:t>Покушалов</a:t>
            </a:r>
            <a:r>
              <a:rPr lang="ru-RU" sz="1200" dirty="0"/>
              <a:t> Е.А., </a:t>
            </a:r>
            <a:r>
              <a:rPr lang="ru-RU" sz="1200" dirty="0" err="1"/>
              <a:t>Закиян</a:t>
            </a:r>
            <a:r>
              <a:rPr lang="ru-RU" sz="1200" dirty="0"/>
              <a:t> С.М. Применение систем TALEN и CRISPR/Cas9 для исправления генетических мутаций в плюрипотентных клетках крыс Brattleboro // Сборник тезисов V Всероссийской научно-практической конференции «Стволовые клетки и регенеративная медицина», 18-21 ноября 2013 г. – М.: МАКС Пресс. с. </a:t>
            </a:r>
            <a:r>
              <a:rPr lang="ru-RU" sz="1200" dirty="0" smtClean="0"/>
              <a:t>51.</a:t>
            </a:r>
          </a:p>
          <a:p>
            <a:pPr marL="457200" lvl="1" indent="0" algn="just">
              <a:buNone/>
            </a:pPr>
            <a:r>
              <a:rPr lang="ru-RU" sz="1200" dirty="0" smtClean="0"/>
              <a:t>7</a:t>
            </a:r>
            <a:r>
              <a:rPr lang="ru-RU" sz="1200" dirty="0"/>
              <a:t>.	Васькова Е.А., Медведев С.П., </a:t>
            </a:r>
            <a:r>
              <a:rPr lang="ru-RU" sz="1200" dirty="0" err="1"/>
              <a:t>Стекленева</a:t>
            </a:r>
            <a:r>
              <a:rPr lang="ru-RU" sz="1200" dirty="0"/>
              <a:t> А.Е., Немудрый А.А., </a:t>
            </a:r>
            <a:r>
              <a:rPr lang="ru-RU" sz="1200" dirty="0" err="1"/>
              <a:t>Елисафенко</a:t>
            </a:r>
            <a:r>
              <a:rPr lang="ru-RU" sz="1200" dirty="0"/>
              <a:t> Е.А., </a:t>
            </a:r>
            <a:r>
              <a:rPr lang="ru-RU" sz="1200" dirty="0" err="1"/>
              <a:t>Евшин</a:t>
            </a:r>
            <a:r>
              <a:rPr lang="ru-RU" sz="1200" dirty="0"/>
              <a:t> И.С., </a:t>
            </a:r>
            <a:r>
              <a:rPr lang="ru-RU" sz="1200" dirty="0" err="1"/>
              <a:t>Шарипов</a:t>
            </a:r>
            <a:r>
              <a:rPr lang="ru-RU" sz="1200" dirty="0"/>
              <a:t> Р.Н., </a:t>
            </a:r>
            <a:r>
              <a:rPr lang="ru-RU" sz="1200" dirty="0" err="1"/>
              <a:t>Сайфутдинова</a:t>
            </a:r>
            <a:r>
              <a:rPr lang="ru-RU" sz="1200" dirty="0"/>
              <a:t> С.Г., Шевченко А.И., </a:t>
            </a:r>
            <a:r>
              <a:rPr lang="ru-RU" sz="1200" dirty="0" err="1"/>
              <a:t>Кизилова</a:t>
            </a:r>
            <a:r>
              <a:rPr lang="ru-RU" sz="1200" dirty="0"/>
              <a:t> Е.А., </a:t>
            </a:r>
            <a:r>
              <a:rPr lang="ru-RU" sz="1200" dirty="0" err="1"/>
              <a:t>Железова</a:t>
            </a:r>
            <a:r>
              <a:rPr lang="ru-RU" sz="1200" dirty="0"/>
              <a:t> А.И., Иванова Л.Н., </a:t>
            </a:r>
            <a:r>
              <a:rPr lang="ru-RU" sz="1200" dirty="0" err="1"/>
              <a:t>Покушалов</a:t>
            </a:r>
            <a:r>
              <a:rPr lang="ru-RU" sz="1200" dirty="0"/>
              <a:t> Е.А., Сухих Г.Т., </a:t>
            </a:r>
            <a:r>
              <a:rPr lang="ru-RU" sz="1200" dirty="0" err="1"/>
              <a:t>Закиян</a:t>
            </a:r>
            <a:r>
              <a:rPr lang="ru-RU" sz="1200" dirty="0"/>
              <a:t> С.М. Создание системы для исправления генетических мутаций на основе плюрипотентных клеток крыс линии Brattleboro // Материалы «I Национального конгресса по регенеративной медицине», 4-6 декабря 2013 г., г. Москва, с. </a:t>
            </a:r>
            <a:r>
              <a:rPr lang="ru-RU" sz="1200" dirty="0" smtClean="0"/>
              <a:t>46-47.</a:t>
            </a:r>
          </a:p>
          <a:p>
            <a:pPr marL="457200" lvl="1" indent="0" algn="just">
              <a:buNone/>
            </a:pPr>
            <a:r>
              <a:rPr lang="ru-RU" sz="1200" dirty="0" smtClean="0"/>
              <a:t>8</a:t>
            </a:r>
            <a:r>
              <a:rPr lang="ru-RU" sz="1200" dirty="0"/>
              <a:t>.	Немудрый А.А., </a:t>
            </a:r>
            <a:r>
              <a:rPr lang="ru-RU" sz="1200" dirty="0" err="1"/>
              <a:t>Стекленева</a:t>
            </a:r>
            <a:r>
              <a:rPr lang="ru-RU" sz="1200" dirty="0"/>
              <a:t> А.Е., Васькова Е.А., Медведев С.П., Иванова Л.Н., </a:t>
            </a:r>
            <a:r>
              <a:rPr lang="ru-RU" sz="1200" dirty="0" err="1"/>
              <a:t>Закиян</a:t>
            </a:r>
            <a:r>
              <a:rPr lang="ru-RU" sz="1200" dirty="0"/>
              <a:t> С.М. Исправление мутантного генотипа в клетках крыс линии Brattleboro с помощью современных методов геномной инженерии // VI СЪЕЗД ВАВИЛОВСКОГО ОБЩЕСТВА ГЕНЕТИКОВ И СЕЛЕКЦИОНЕРОВ (</a:t>
            </a:r>
            <a:r>
              <a:rPr lang="ru-RU" sz="1200" dirty="0" err="1"/>
              <a:t>ВОГиС</a:t>
            </a:r>
            <a:r>
              <a:rPr lang="ru-RU" sz="1200" dirty="0"/>
              <a:t>) И АССОЦИИРОВАННЫЕ ГЕНЕТИЧЕСКИЕ СИМПОЗИУМЫ, г. Ростов-на-Дону, 15-20 июня 2014г., Тезисы докладов, с.68-69</a:t>
            </a:r>
          </a:p>
          <a:p>
            <a:pPr lvl="2"/>
            <a:endParaRPr lang="ru-RU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086600" y="19489"/>
            <a:ext cx="2057400" cy="365125"/>
          </a:xfrm>
        </p:spPr>
        <p:txBody>
          <a:bodyPr/>
          <a:lstStyle/>
          <a:p>
            <a:fld id="{9C8DBC61-EC9D-4E4F-ADC3-E64DF6A2F833}" type="slidenum">
              <a:rPr lang="ru-RU" smtClean="0"/>
              <a:t>23</a:t>
            </a:fld>
            <a:endParaRPr lang="ru-RU" dirty="0"/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547190" y="193674"/>
            <a:ext cx="7886700" cy="453741"/>
          </a:xfrm>
        </p:spPr>
        <p:txBody>
          <a:bodyPr/>
          <a:lstStyle/>
          <a:p>
            <a:pPr algn="ctr"/>
            <a:r>
              <a:rPr lang="ru-RU" sz="2200" b="1" dirty="0" smtClean="0">
                <a:latin typeface="+mn-lt"/>
              </a:rPr>
              <a:t>Формальные показатели</a:t>
            </a:r>
            <a:endParaRPr lang="ru-RU" sz="22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95534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308" y="805218"/>
            <a:ext cx="7747384" cy="5867162"/>
          </a:xfrm>
        </p:spPr>
      </p:pic>
      <p:sp>
        <p:nvSpPr>
          <p:cNvPr id="5" name="TextBox 4"/>
          <p:cNvSpPr txBox="1"/>
          <p:nvPr/>
        </p:nvSpPr>
        <p:spPr>
          <a:xfrm>
            <a:off x="1116855" y="343553"/>
            <a:ext cx="69102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/>
              <a:t>Редактирование геномов с помощью </a:t>
            </a:r>
            <a:r>
              <a:rPr lang="en-US" sz="2400" b="1" dirty="0" smtClean="0"/>
              <a:t>CRISPR/Cas9</a:t>
            </a:r>
            <a:endParaRPr lang="ru-RU" sz="2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0" y="6533880"/>
            <a:ext cx="22103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/>
              <a:t>По данным </a:t>
            </a:r>
            <a:r>
              <a:rPr lang="en-US" sz="1200" dirty="0" err="1" smtClean="0"/>
              <a:t>Ceccaldi</a:t>
            </a:r>
            <a:r>
              <a:rPr lang="en-US" sz="1200" dirty="0" smtClean="0"/>
              <a:t> et al., 2016</a:t>
            </a:r>
            <a:endParaRPr lang="ru-RU" sz="1200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7086600" y="26698"/>
            <a:ext cx="2057400" cy="365125"/>
          </a:xfrm>
        </p:spPr>
        <p:txBody>
          <a:bodyPr/>
          <a:lstStyle/>
          <a:p>
            <a:fld id="{9C8DBC61-EC9D-4E4F-ADC3-E64DF6A2F833}" type="slidenum">
              <a:rPr lang="ru-RU" smtClean="0"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26518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4" name="Picture 4" descr="GenFondLab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550" y="1052513"/>
            <a:ext cx="3776663" cy="24495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0725" name="Rectangle 5"/>
          <p:cNvSpPr>
            <a:spLocks noChangeArrowheads="1"/>
          </p:cNvSpPr>
          <p:nvPr/>
        </p:nvSpPr>
        <p:spPr bwMode="auto">
          <a:xfrm>
            <a:off x="213435" y="179388"/>
            <a:ext cx="871713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prstClr val="black"/>
                </a:solidFill>
                <a:latin typeface="Calibri Light" panose="020F0302020204030204"/>
              </a:rPr>
              <a:t>Крысы </a:t>
            </a:r>
            <a:r>
              <a:rPr lang="en-US" sz="2400" b="1" dirty="0">
                <a:solidFill>
                  <a:prstClr val="black"/>
                </a:solidFill>
                <a:latin typeface="Calibri Light" panose="020F0302020204030204"/>
              </a:rPr>
              <a:t>Brattleboro</a:t>
            </a:r>
            <a:r>
              <a:rPr lang="ru-RU" sz="2400" b="1" dirty="0">
                <a:solidFill>
                  <a:prstClr val="black"/>
                </a:solidFill>
                <a:latin typeface="Calibri Light" panose="020F0302020204030204"/>
              </a:rPr>
              <a:t> – модель наследственного несахарного диабета</a:t>
            </a:r>
          </a:p>
        </p:txBody>
      </p:sp>
      <p:sp>
        <p:nvSpPr>
          <p:cNvPr id="30726" name="Text Box 6"/>
          <p:cNvSpPr txBox="1">
            <a:spLocks noChangeArrowheads="1"/>
          </p:cNvSpPr>
          <p:nvPr/>
        </p:nvSpPr>
        <p:spPr bwMode="auto">
          <a:xfrm>
            <a:off x="5005388" y="1052513"/>
            <a:ext cx="4103687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altLang="ru-RU" u="sng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Фенотип:</a:t>
            </a:r>
            <a:r>
              <a:rPr lang="ru-RU" altLang="ru-RU">
                <a:solidFill>
                  <a:srgbClr val="000000"/>
                </a:solidFill>
                <a:latin typeface="Calibri" pitchFamily="34" charset="0"/>
              </a:rPr>
              <a:t> повышенное потребление воды (20% до 125% в пересчёте на вес тела и одни сутки). Полное отсутствие у гомозиготных мутантов вазопрессина изменяет показатели фертильности, динамику глюкокортикоидов в крови и ферментов катаболизма нейромедиаторов в мозге </a:t>
            </a:r>
          </a:p>
        </p:txBody>
      </p:sp>
      <p:sp>
        <p:nvSpPr>
          <p:cNvPr id="30727" name="Text Box 7"/>
          <p:cNvSpPr txBox="1">
            <a:spLocks noChangeArrowheads="1"/>
          </p:cNvSpPr>
          <p:nvPr/>
        </p:nvSpPr>
        <p:spPr bwMode="auto">
          <a:xfrm>
            <a:off x="5076825" y="4316413"/>
            <a:ext cx="406717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altLang="ru-RU" u="sng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Генотип:</a:t>
            </a:r>
            <a:r>
              <a:rPr lang="ru-RU" altLang="ru-RU">
                <a:solidFill>
                  <a:srgbClr val="000000"/>
                </a:solidFill>
                <a:latin typeface="Calibri" pitchFamily="34" charset="0"/>
              </a:rPr>
              <a:t> рецессивная мутация во втором экзоне гена, кодирующего вазопрессин </a:t>
            </a:r>
            <a:r>
              <a:rPr lang="en-US" altLang="ru-RU">
                <a:solidFill>
                  <a:srgbClr val="000000"/>
                </a:solidFill>
                <a:latin typeface="Calibri" pitchFamily="34" charset="0"/>
              </a:rPr>
              <a:t>- AVP</a:t>
            </a:r>
          </a:p>
          <a:p>
            <a:r>
              <a:rPr lang="ru-RU" altLang="ru-RU">
                <a:solidFill>
                  <a:srgbClr val="000000"/>
                </a:solidFill>
                <a:latin typeface="Calibri" pitchFamily="34" charset="0"/>
              </a:rPr>
              <a:t>(консервативная часть нейрофизина </a:t>
            </a:r>
            <a:r>
              <a:rPr lang="en-US" altLang="ru-RU">
                <a:solidFill>
                  <a:srgbClr val="000000"/>
                </a:solidFill>
                <a:latin typeface="Calibri" pitchFamily="34" charset="0"/>
              </a:rPr>
              <a:t>II)</a:t>
            </a:r>
            <a:endParaRPr lang="ru-RU" altLang="ru-RU">
              <a:solidFill>
                <a:srgbClr val="000000"/>
              </a:solidFill>
              <a:latin typeface="Calibri" pitchFamily="34" charset="0"/>
            </a:endParaRPr>
          </a:p>
        </p:txBody>
      </p:sp>
      <p:grpSp>
        <p:nvGrpSpPr>
          <p:cNvPr id="29701" name="Group 8"/>
          <p:cNvGrpSpPr>
            <a:grpSpLocks/>
          </p:cNvGrpSpPr>
          <p:nvPr/>
        </p:nvGrpSpPr>
        <p:grpSpPr bwMode="auto">
          <a:xfrm>
            <a:off x="107950" y="3573463"/>
            <a:ext cx="4751388" cy="3095625"/>
            <a:chOff x="521" y="1554"/>
            <a:chExt cx="3855" cy="2362"/>
          </a:xfrm>
        </p:grpSpPr>
        <p:pic>
          <p:nvPicPr>
            <p:cNvPr id="29702" name="Picture 9" descr="Vasopressin_seq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383" y="2055"/>
              <a:ext cx="2993" cy="18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9703" name="Line 10"/>
            <p:cNvSpPr>
              <a:spLocks noChangeShapeType="1"/>
            </p:cNvSpPr>
            <p:nvPr/>
          </p:nvSpPr>
          <p:spPr bwMode="auto">
            <a:xfrm>
              <a:off x="2869" y="1775"/>
              <a:ext cx="0" cy="22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9704" name="Text Box 11"/>
            <p:cNvSpPr txBox="1">
              <a:spLocks noChangeArrowheads="1"/>
            </p:cNvSpPr>
            <p:nvPr/>
          </p:nvSpPr>
          <p:spPr bwMode="auto">
            <a:xfrm>
              <a:off x="2716" y="1554"/>
              <a:ext cx="545" cy="2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l-GR" altLang="ru-RU" sz="1600">
                  <a:solidFill>
                    <a:srgbClr val="000000"/>
                  </a:solidFill>
                  <a:latin typeface="Calibri" pitchFamily="34" charset="0"/>
                </a:rPr>
                <a:t>Δ</a:t>
              </a:r>
              <a:r>
                <a:rPr lang="en-US" altLang="ru-RU" sz="1600">
                  <a:solidFill>
                    <a:srgbClr val="000000"/>
                  </a:solidFill>
                  <a:latin typeface="Calibri" pitchFamily="34" charset="0"/>
                </a:rPr>
                <a:t>G</a:t>
              </a:r>
              <a:endParaRPr lang="el-GR" altLang="ru-RU" sz="1600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29705" name="Text Box 12"/>
            <p:cNvSpPr txBox="1">
              <a:spLocks noChangeArrowheads="1"/>
            </p:cNvSpPr>
            <p:nvPr/>
          </p:nvSpPr>
          <p:spPr bwMode="auto">
            <a:xfrm>
              <a:off x="632" y="2472"/>
              <a:ext cx="494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ru-RU" sz="1400">
                  <a:solidFill>
                    <a:srgbClr val="000000"/>
                  </a:solidFill>
                  <a:latin typeface="Calibri" pitchFamily="34" charset="0"/>
                </a:rPr>
                <a:t>WAG</a:t>
              </a:r>
              <a:endParaRPr lang="ru-RU" altLang="ru-RU" sz="1400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29706" name="Text Box 13"/>
            <p:cNvSpPr txBox="1">
              <a:spLocks noChangeArrowheads="1"/>
            </p:cNvSpPr>
            <p:nvPr/>
          </p:nvSpPr>
          <p:spPr bwMode="auto">
            <a:xfrm>
              <a:off x="521" y="3465"/>
              <a:ext cx="853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ru-RU" sz="1400">
                  <a:solidFill>
                    <a:srgbClr val="000000"/>
                  </a:solidFill>
                  <a:latin typeface="Calibri" pitchFamily="34" charset="0"/>
                </a:rPr>
                <a:t>Brattleboro</a:t>
              </a:r>
              <a:endParaRPr lang="ru-RU" altLang="ru-RU" sz="1400">
                <a:solidFill>
                  <a:srgbClr val="000000"/>
                </a:solidFill>
                <a:latin typeface="Calibri" pitchFamily="34" charset="0"/>
              </a:endParaRPr>
            </a:p>
          </p:txBody>
        </p:sp>
      </p:grp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051675" y="26988"/>
            <a:ext cx="2057400" cy="365125"/>
          </a:xfrm>
        </p:spPr>
        <p:txBody>
          <a:bodyPr/>
          <a:lstStyle/>
          <a:p>
            <a:fld id="{9C8DBC61-EC9D-4E4F-ADC3-E64DF6A2F833}" type="slidenum">
              <a:rPr lang="ru-RU" smtClean="0"/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40850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65828"/>
            <a:ext cx="7886700" cy="397032"/>
          </a:xfrm>
        </p:spPr>
        <p:txBody>
          <a:bodyPr rtlCol="0">
            <a:sp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200" b="1" dirty="0">
                <a:latin typeface="+mn-lt"/>
              </a:rPr>
              <a:t>Цели и задачи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952500"/>
            <a:ext cx="7886700" cy="5475288"/>
          </a:xfrm>
        </p:spPr>
        <p:txBody>
          <a:bodyPr rtlCol="0">
            <a:normAutofit/>
          </a:bodyPr>
          <a:lstStyle/>
          <a:p>
            <a:r>
              <a:rPr lang="ru-RU" sz="1600" b="1" dirty="0"/>
              <a:t>Цель работы - </a:t>
            </a:r>
            <a:r>
              <a:rPr lang="ru-RU" sz="1800" dirty="0"/>
              <a:t>создать систему для гомологичной рекомбинации в локусе гена </a:t>
            </a:r>
            <a:r>
              <a:rPr lang="en-US" sz="1800" i="1" dirty="0" err="1" smtClean="0"/>
              <a:t>Avp</a:t>
            </a:r>
            <a:r>
              <a:rPr lang="ru-RU" sz="1800" dirty="0" smtClean="0"/>
              <a:t> </a:t>
            </a:r>
            <a:r>
              <a:rPr lang="ru-RU" sz="1800" dirty="0"/>
              <a:t>и получить плюрипотентные клетки крыс линии </a:t>
            </a:r>
            <a:r>
              <a:rPr lang="en-US" sz="1800" dirty="0"/>
              <a:t>Brattleboro </a:t>
            </a:r>
            <a:r>
              <a:rPr lang="ru-RU" sz="1800" dirty="0"/>
              <a:t>с </a:t>
            </a:r>
            <a:r>
              <a:rPr lang="ru-RU" sz="1800" dirty="0" smtClean="0"/>
              <a:t>исправленной мутацией </a:t>
            </a:r>
            <a:endParaRPr lang="en-US" sz="1600" dirty="0" smtClean="0"/>
          </a:p>
          <a:p>
            <a:endParaRPr lang="en-US" sz="1600" dirty="0"/>
          </a:p>
          <a:p>
            <a:pPr marL="0" indent="0">
              <a:buNone/>
            </a:pPr>
            <a:endParaRPr lang="en-US" sz="1600" dirty="0" smtClean="0"/>
          </a:p>
          <a:p>
            <a:r>
              <a:rPr lang="ru-RU" sz="1600" b="1" dirty="0" smtClean="0"/>
              <a:t>Задачи:</a:t>
            </a:r>
            <a:endParaRPr lang="ru-RU" sz="1600" dirty="0" smtClean="0"/>
          </a:p>
          <a:p>
            <a:pPr lvl="0"/>
            <a:r>
              <a:rPr lang="ru-RU" sz="1800" dirty="0" smtClean="0"/>
              <a:t>Создать </a:t>
            </a:r>
            <a:r>
              <a:rPr lang="ru-RU" sz="1800" dirty="0"/>
              <a:t>набор генетических конструкций, </a:t>
            </a:r>
            <a:r>
              <a:rPr lang="ru-RU" sz="1800" dirty="0" err="1"/>
              <a:t>экспрессирующих</a:t>
            </a:r>
            <a:r>
              <a:rPr lang="ru-RU" sz="1800" dirty="0"/>
              <a:t> элементы системы </a:t>
            </a:r>
            <a:r>
              <a:rPr lang="en-US" sz="1800" dirty="0"/>
              <a:t>CRISPR</a:t>
            </a:r>
            <a:r>
              <a:rPr lang="ru-RU" sz="1800" dirty="0"/>
              <a:t>/</a:t>
            </a:r>
            <a:r>
              <a:rPr lang="en-US" sz="1800" dirty="0" err="1"/>
              <a:t>Cas</a:t>
            </a:r>
            <a:r>
              <a:rPr lang="ru-RU" sz="1800" dirty="0"/>
              <a:t>9, для внесения </a:t>
            </a:r>
            <a:r>
              <a:rPr lang="ru-RU" sz="1800" dirty="0" err="1"/>
              <a:t>двунитевых</a:t>
            </a:r>
            <a:r>
              <a:rPr lang="ru-RU" sz="1800" dirty="0"/>
              <a:t> разрывов в различные участки локуса гена аргинин-вазопрессина крыс линии </a:t>
            </a:r>
            <a:r>
              <a:rPr lang="en-US" sz="1800" dirty="0"/>
              <a:t>Brattleboro</a:t>
            </a:r>
            <a:r>
              <a:rPr lang="ru-RU" sz="1800" dirty="0"/>
              <a:t>.</a:t>
            </a:r>
          </a:p>
          <a:p>
            <a:pPr lvl="0"/>
            <a:r>
              <a:rPr lang="ru-RU" sz="1800" dirty="0"/>
              <a:t>Изучить эффективность внесения </a:t>
            </a:r>
            <a:r>
              <a:rPr lang="ru-RU" sz="1800" dirty="0" err="1"/>
              <a:t>двунитевых</a:t>
            </a:r>
            <a:r>
              <a:rPr lang="ru-RU" sz="1800" dirty="0"/>
              <a:t> разрывов с помощью полученных систем </a:t>
            </a:r>
            <a:r>
              <a:rPr lang="en-US" sz="1800" dirty="0"/>
              <a:t>CRISPR</a:t>
            </a:r>
            <a:r>
              <a:rPr lang="ru-RU" sz="1800" dirty="0"/>
              <a:t>/</a:t>
            </a:r>
            <a:r>
              <a:rPr lang="en-US" sz="1800" dirty="0" err="1"/>
              <a:t>Cas</a:t>
            </a:r>
            <a:r>
              <a:rPr lang="ru-RU" sz="1800" dirty="0"/>
              <a:t>9 и возможные нецелевые эффекты в линиях эмбриональных фибробластов крыс линии </a:t>
            </a:r>
            <a:r>
              <a:rPr lang="en-US" sz="1800" dirty="0"/>
              <a:t>Brattleboro</a:t>
            </a:r>
            <a:r>
              <a:rPr lang="ru-RU" sz="1800" dirty="0"/>
              <a:t>.</a:t>
            </a:r>
          </a:p>
          <a:p>
            <a:pPr lvl="0"/>
            <a:r>
              <a:rPr lang="ru-RU" sz="1800" dirty="0" smtClean="0"/>
              <a:t>С помощью гомологичной рекомбинации произвести исправление мутации в гене </a:t>
            </a:r>
            <a:r>
              <a:rPr lang="en-US" sz="1800" i="1" dirty="0" err="1" smtClean="0"/>
              <a:t>Avp</a:t>
            </a:r>
            <a:r>
              <a:rPr lang="ru-RU" sz="1800" dirty="0" smtClean="0"/>
              <a:t> в эмбриональных фибробластах крыс линии </a:t>
            </a:r>
            <a:r>
              <a:rPr lang="en-US" sz="1800" dirty="0" smtClean="0"/>
              <a:t>Brattleboro</a:t>
            </a:r>
            <a:r>
              <a:rPr lang="ru-RU" sz="1800" dirty="0" smtClean="0"/>
              <a:t>.</a:t>
            </a:r>
            <a:endParaRPr lang="ru-RU" sz="1800" dirty="0"/>
          </a:p>
          <a:p>
            <a:pPr lvl="0"/>
            <a:r>
              <a:rPr lang="ru-RU" sz="1800" dirty="0" err="1"/>
              <a:t>Репрограммировать</a:t>
            </a:r>
            <a:r>
              <a:rPr lang="ru-RU" sz="1800" dirty="0"/>
              <a:t> эмбриональные фибробласты крыс линии </a:t>
            </a:r>
            <a:r>
              <a:rPr lang="en-US" sz="1800" dirty="0"/>
              <a:t>Brattleboro </a:t>
            </a:r>
            <a:r>
              <a:rPr lang="ru-RU" sz="1800" dirty="0"/>
              <a:t>с </a:t>
            </a:r>
            <a:r>
              <a:rPr lang="ru-RU" sz="1800" dirty="0" smtClean="0"/>
              <a:t>исправленной мутацией к </a:t>
            </a:r>
            <a:r>
              <a:rPr lang="ru-RU" sz="1800" dirty="0"/>
              <a:t>плюрипотентному состоянию и охарактеризовать полученные клетки.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 sz="1600" dirty="0" smtClean="0"/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 dirty="0" smtClean="0"/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 dirty="0" smtClean="0"/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086600" y="0"/>
            <a:ext cx="2057400" cy="365125"/>
          </a:xfrm>
        </p:spPr>
        <p:txBody>
          <a:bodyPr/>
          <a:lstStyle/>
          <a:p>
            <a:fld id="{9C8DBC61-EC9D-4E4F-ADC3-E64DF6A2F833}" type="slidenum">
              <a:rPr lang="ru-RU" smtClean="0"/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4495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4184" y="185658"/>
            <a:ext cx="7886700" cy="358205"/>
          </a:xfrm>
        </p:spPr>
        <p:txBody>
          <a:bodyPr>
            <a:noAutofit/>
          </a:bodyPr>
          <a:lstStyle/>
          <a:p>
            <a:pPr algn="ctr"/>
            <a:r>
              <a:rPr lang="ru-RU" sz="2200" b="1" dirty="0">
                <a:latin typeface="+mn-lt"/>
              </a:rPr>
              <a:t>Донорная конструкция для </a:t>
            </a:r>
            <a:r>
              <a:rPr lang="ru-RU" sz="2200" b="1" dirty="0" smtClean="0">
                <a:latin typeface="+mn-lt"/>
              </a:rPr>
              <a:t>исправления мутации</a:t>
            </a:r>
            <a:endParaRPr lang="ru-RU" sz="2200" b="1" dirty="0">
              <a:latin typeface="+mn-lt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626" y="1325575"/>
            <a:ext cx="8419815" cy="2915863"/>
          </a:xfrm>
        </p:spPr>
      </p:pic>
      <p:sp>
        <p:nvSpPr>
          <p:cNvPr id="7" name="TextBox 6"/>
          <p:cNvSpPr txBox="1"/>
          <p:nvPr/>
        </p:nvSpPr>
        <p:spPr>
          <a:xfrm>
            <a:off x="191069" y="4459804"/>
            <a:ext cx="89529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А. Карта донорного вектора </a:t>
            </a:r>
            <a:r>
              <a:rPr lang="en-US" dirty="0" err="1"/>
              <a:t>pAvp</a:t>
            </a:r>
            <a:r>
              <a:rPr lang="ru-RU" dirty="0"/>
              <a:t>-</a:t>
            </a:r>
            <a:r>
              <a:rPr lang="en-US" dirty="0"/>
              <a:t>Target</a:t>
            </a:r>
            <a:r>
              <a:rPr lang="ru-RU" dirty="0"/>
              <a:t>8, Б. Схема целевого события – гомологичной рекомбинации локуса </a:t>
            </a:r>
            <a:r>
              <a:rPr lang="en-US" i="1" dirty="0" err="1"/>
              <a:t>Avp</a:t>
            </a:r>
            <a:r>
              <a:rPr lang="en-US" i="1" dirty="0"/>
              <a:t> </a:t>
            </a:r>
            <a:r>
              <a:rPr lang="ru-RU" dirty="0"/>
              <a:t>с донорным вектором. Цифрами обозначены </a:t>
            </a:r>
            <a:r>
              <a:rPr lang="ru-RU" dirty="0" err="1"/>
              <a:t>экзоны</a:t>
            </a:r>
            <a:r>
              <a:rPr lang="ru-RU" dirty="0"/>
              <a:t> гена </a:t>
            </a:r>
            <a:r>
              <a:rPr lang="en-US" i="1" dirty="0" err="1"/>
              <a:t>Avp</a:t>
            </a:r>
            <a:r>
              <a:rPr lang="ru-RU" dirty="0"/>
              <a:t>. 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7086600" y="3095"/>
            <a:ext cx="2057400" cy="365125"/>
          </a:xfrm>
        </p:spPr>
        <p:txBody>
          <a:bodyPr/>
          <a:lstStyle/>
          <a:p>
            <a:fld id="{9C8DBC61-EC9D-4E4F-ADC3-E64DF6A2F833}" type="slidenum">
              <a:rPr lang="ru-RU" smtClean="0"/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89548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49" y="176440"/>
            <a:ext cx="7886700" cy="592817"/>
          </a:xfrm>
        </p:spPr>
        <p:txBody>
          <a:bodyPr>
            <a:noAutofit/>
          </a:bodyPr>
          <a:lstStyle/>
          <a:p>
            <a:pPr algn="ctr"/>
            <a:r>
              <a:rPr lang="ru-RU" sz="2200" b="1" dirty="0" smtClean="0">
                <a:latin typeface="+mn-lt"/>
              </a:rPr>
              <a:t>Разработка стратегии внесения </a:t>
            </a:r>
            <a:r>
              <a:rPr lang="ru-RU" sz="2200" b="1" dirty="0" err="1" smtClean="0">
                <a:latin typeface="+mn-lt"/>
              </a:rPr>
              <a:t>двунитевых</a:t>
            </a:r>
            <a:r>
              <a:rPr lang="ru-RU" sz="2200" b="1" dirty="0" smtClean="0">
                <a:latin typeface="+mn-lt"/>
              </a:rPr>
              <a:t> разрывов в ген </a:t>
            </a:r>
            <a:r>
              <a:rPr lang="en-US" sz="2200" b="1" i="1" dirty="0" err="1" smtClean="0">
                <a:latin typeface="+mn-lt"/>
              </a:rPr>
              <a:t>Avp</a:t>
            </a:r>
            <a:r>
              <a:rPr lang="en-US" sz="2200" b="1" i="1" dirty="0">
                <a:latin typeface="+mn-lt"/>
              </a:rPr>
              <a:t> </a:t>
            </a:r>
            <a:r>
              <a:rPr lang="ru-RU" sz="2200" b="1" dirty="0" smtClean="0">
                <a:latin typeface="+mn-lt"/>
              </a:rPr>
              <a:t>с помощью системы </a:t>
            </a:r>
            <a:r>
              <a:rPr lang="en-US" sz="2200" b="1" dirty="0" smtClean="0">
                <a:latin typeface="+mn-lt"/>
              </a:rPr>
              <a:t>CRISPR/Cas9</a:t>
            </a:r>
            <a:endParaRPr lang="ru-RU" sz="2200" b="1" i="1" dirty="0">
              <a:latin typeface="+mn-lt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756" y="1149084"/>
            <a:ext cx="8740486" cy="2792048"/>
          </a:xfrm>
        </p:spPr>
      </p:pic>
      <p:sp>
        <p:nvSpPr>
          <p:cNvPr id="3" name="TextBox 2"/>
          <p:cNvSpPr txBox="1"/>
          <p:nvPr/>
        </p:nvSpPr>
        <p:spPr>
          <a:xfrm>
            <a:off x="348341" y="3999693"/>
            <a:ext cx="8167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Схема </a:t>
            </a:r>
            <a:r>
              <a:rPr lang="ru-RU" dirty="0"/>
              <a:t>расположения сайтов для действия системы CRISPR/Cas9.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748596"/>
              </p:ext>
            </p:extLst>
          </p:nvPr>
        </p:nvGraphicFramePr>
        <p:xfrm>
          <a:off x="472848" y="4542974"/>
          <a:ext cx="8329240" cy="216198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24500"/>
                <a:gridCol w="4616066"/>
                <a:gridCol w="1888674"/>
              </a:tblGrid>
              <a:tr h="333186">
                <a:tc gridSpan="3">
                  <a:txBody>
                    <a:bodyPr/>
                    <a:lstStyle/>
                    <a:p>
                      <a:pPr indent="44958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</a:rPr>
                        <a:t>Последовательности 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целевых сайтов в гене </a:t>
                      </a:r>
                      <a:r>
                        <a:rPr lang="ru-RU" sz="1600" dirty="0" err="1">
                          <a:solidFill>
                            <a:schemeClr val="tx1"/>
                          </a:solidFill>
                          <a:effectLst/>
                        </a:rPr>
                        <a:t>Avp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 крыс линии </a:t>
                      </a:r>
                      <a:r>
                        <a:rPr lang="ru-RU" sz="1600" dirty="0" err="1">
                          <a:solidFill>
                            <a:schemeClr val="tx1"/>
                          </a:solidFill>
                          <a:effectLst/>
                        </a:rPr>
                        <a:t>Brattleboro</a:t>
                      </a:r>
                      <a:endParaRPr lang="ru-RU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33186">
                <a:tc>
                  <a:txBody>
                    <a:bodyPr/>
                    <a:lstStyle/>
                    <a:p>
                      <a:pPr indent="44958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Название</a:t>
                      </a:r>
                      <a:endParaRPr lang="ru-RU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indent="44958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Последовательность </a:t>
                      </a:r>
                      <a:r>
                        <a:rPr lang="ru-RU" sz="1600" dirty="0" err="1">
                          <a:solidFill>
                            <a:schemeClr val="tx1"/>
                          </a:solidFill>
                          <a:effectLst/>
                        </a:rPr>
                        <a:t>протоспейсера</a:t>
                      </a:r>
                      <a:endParaRPr lang="ru-RU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indent="44958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</a:rPr>
                        <a:t>PAM*</a:t>
                      </a:r>
                      <a:endParaRPr lang="ru-RU" sz="2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  <a:tr h="333186">
                <a:tc>
                  <a:txBody>
                    <a:bodyPr/>
                    <a:lstStyle/>
                    <a:p>
                      <a:pPr indent="44958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</a:rPr>
                        <a:t>CR</a:t>
                      </a:r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</a:rPr>
                        <a:t>-</a:t>
                      </a: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</a:rPr>
                        <a:t>7</a:t>
                      </a:r>
                      <a:endParaRPr lang="ru-RU" sz="2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indent="44958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СCAGAAGCCTTGCGGAAGCG</a:t>
                      </a:r>
                      <a:endParaRPr lang="ru-RU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indent="44958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</a:rPr>
                        <a:t>-AGG</a:t>
                      </a:r>
                      <a:endParaRPr lang="ru-RU" sz="2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  <a:tr h="333186">
                <a:tc>
                  <a:txBody>
                    <a:bodyPr/>
                    <a:lstStyle/>
                    <a:p>
                      <a:pPr indent="44958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</a:rPr>
                        <a:t>CR</a:t>
                      </a:r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</a:rPr>
                        <a:t>-</a:t>
                      </a: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</a:rPr>
                        <a:t>8</a:t>
                      </a:r>
                      <a:endParaRPr lang="ru-RU" sz="2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indent="44958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GCAGCGGCCTCGCTTCCGCA</a:t>
                      </a:r>
                      <a:endParaRPr lang="ru-RU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indent="44958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</a:rPr>
                        <a:t>-AGG</a:t>
                      </a:r>
                      <a:endParaRPr lang="ru-RU" sz="2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  <a:tr h="333186">
                <a:tc>
                  <a:txBody>
                    <a:bodyPr/>
                    <a:lstStyle/>
                    <a:p>
                      <a:pPr indent="44958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</a:rPr>
                        <a:t>CR</a:t>
                      </a:r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</a:rPr>
                        <a:t>-</a:t>
                      </a: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</a:rPr>
                        <a:t>N</a:t>
                      </a:r>
                      <a:endParaRPr lang="ru-RU" sz="2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indent="44958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GCGATGGTGCGCACAAAGCC</a:t>
                      </a:r>
                      <a:endParaRPr lang="ru-RU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indent="44958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-AGG</a:t>
                      </a:r>
                      <a:endParaRPr lang="ru-RU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  <a:tr h="333186">
                <a:tc gridSpan="3">
                  <a:txBody>
                    <a:bodyPr/>
                    <a:lstStyle/>
                    <a:p>
                      <a:pPr indent="44958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* - мотив, прилежащий к </a:t>
                      </a:r>
                      <a:r>
                        <a:rPr lang="ru-RU" sz="1400" dirty="0" err="1">
                          <a:solidFill>
                            <a:schemeClr val="tx1"/>
                          </a:solidFill>
                          <a:effectLst/>
                        </a:rPr>
                        <a:t>протоспейсеру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086600" y="2491"/>
            <a:ext cx="2057400" cy="365125"/>
          </a:xfrm>
        </p:spPr>
        <p:txBody>
          <a:bodyPr/>
          <a:lstStyle/>
          <a:p>
            <a:fld id="{9C8DBC61-EC9D-4E4F-ADC3-E64DF6A2F833}" type="slidenum">
              <a:rPr lang="ru-RU" smtClean="0"/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39412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845" y="172336"/>
            <a:ext cx="6312310" cy="6555038"/>
          </a:xfr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7086600" y="0"/>
            <a:ext cx="2057400" cy="365125"/>
          </a:xfrm>
        </p:spPr>
        <p:txBody>
          <a:bodyPr/>
          <a:lstStyle/>
          <a:p>
            <a:fld id="{9C8DBC61-EC9D-4E4F-ADC3-E64DF6A2F833}" type="slidenum">
              <a:rPr lang="ru-RU" smtClean="0"/>
              <a:t>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07819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0150" y="0"/>
            <a:ext cx="7886700" cy="819832"/>
          </a:xfrm>
        </p:spPr>
        <p:txBody>
          <a:bodyPr>
            <a:normAutofit/>
          </a:bodyPr>
          <a:lstStyle/>
          <a:p>
            <a:pPr algn="ctr"/>
            <a:r>
              <a:rPr lang="ru-RU" sz="2200" b="1" dirty="0" smtClean="0">
                <a:latin typeface="+mn-lt"/>
              </a:rPr>
              <a:t>Выявление потенциальных нецелевых сайтов действия </a:t>
            </a:r>
            <a:r>
              <a:rPr lang="en-US" sz="2200" b="1" dirty="0" smtClean="0">
                <a:latin typeface="+mn-lt"/>
              </a:rPr>
              <a:t>CRISPR/Cas9 </a:t>
            </a:r>
            <a:r>
              <a:rPr lang="ru-RU" sz="2200" b="1" dirty="0" smtClean="0">
                <a:latin typeface="+mn-lt"/>
              </a:rPr>
              <a:t>с  помощью </a:t>
            </a:r>
            <a:r>
              <a:rPr lang="ru-RU" sz="2200" b="1" dirty="0" err="1" smtClean="0">
                <a:latin typeface="+mn-lt"/>
              </a:rPr>
              <a:t>биоинформатических</a:t>
            </a:r>
            <a:r>
              <a:rPr lang="ru-RU" sz="2200" b="1" dirty="0" smtClean="0">
                <a:latin typeface="+mn-lt"/>
              </a:rPr>
              <a:t> методов</a:t>
            </a:r>
            <a:endParaRPr lang="ru-RU" sz="2200" b="1" dirty="0">
              <a:latin typeface="+mn-lt"/>
            </a:endParaRPr>
          </a:p>
        </p:txBody>
      </p:sp>
      <p:graphicFrame>
        <p:nvGraphicFramePr>
          <p:cNvPr id="8" name="Объект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28723192"/>
              </p:ext>
            </p:extLst>
          </p:nvPr>
        </p:nvGraphicFramePr>
        <p:xfrm>
          <a:off x="527050" y="819832"/>
          <a:ext cx="8232900" cy="5379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6580"/>
                <a:gridCol w="3678530"/>
                <a:gridCol w="658368"/>
                <a:gridCol w="1133856"/>
                <a:gridCol w="1115566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err="1" smtClean="0">
                          <a:latin typeface="+mn-lt"/>
                        </a:rPr>
                        <a:t>Спейсер</a:t>
                      </a:r>
                      <a:endParaRPr lang="ru-RU" sz="16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err="1" smtClean="0">
                          <a:latin typeface="+mn-lt"/>
                        </a:rPr>
                        <a:t>Протоспейсер</a:t>
                      </a:r>
                      <a:endParaRPr lang="ru-RU" sz="16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+mn-lt"/>
                        </a:rPr>
                        <a:t>PAM</a:t>
                      </a:r>
                      <a:endParaRPr lang="ru-RU" sz="16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+mn-lt"/>
                        </a:rPr>
                        <a:t>Число замен</a:t>
                      </a:r>
                      <a:endParaRPr lang="ru-RU" sz="16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+mn-lt"/>
                        </a:rPr>
                        <a:t>Ранг</a:t>
                      </a:r>
                      <a:endParaRPr lang="ru-RU" sz="1600" dirty="0">
                        <a:latin typeface="+mn-lt"/>
                      </a:endParaRPr>
                    </a:p>
                  </a:txBody>
                  <a:tcPr/>
                </a:tc>
              </a:tr>
              <a:tr h="370840">
                <a:tc rowSpan="3"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</a:pP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CR7</a:t>
                      </a:r>
                      <a:endParaRPr lang="ru-RU" sz="16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ctgagccg_CTTGCGGAAGCG</a:t>
                      </a:r>
                      <a:endParaRPr lang="ru-RU" sz="16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TGG</a:t>
                      </a:r>
                      <a:endParaRPr lang="ru-RU" sz="16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8</a:t>
                      </a:r>
                      <a:endParaRPr lang="ru-RU" sz="16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A08</a:t>
                      </a:r>
                      <a:endParaRPr lang="ru-RU" sz="16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</a:tr>
              <a:tr h="370840">
                <a:tc vMerge="1"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</a:pPr>
                      <a:endParaRPr lang="ru-RU" sz="18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aCAGgAGC_CTTGCGcAAGCG</a:t>
                      </a:r>
                      <a:endParaRPr lang="ru-RU" sz="16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CGG</a:t>
                      </a:r>
                      <a:endParaRPr lang="ru-RU" sz="16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3</a:t>
                      </a:r>
                      <a:endParaRPr lang="ru-RU" sz="16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A12</a:t>
                      </a:r>
                      <a:endParaRPr lang="ru-RU" sz="16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</a:tr>
              <a:tr h="370840">
                <a:tc vMerge="1"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</a:pPr>
                      <a:endParaRPr lang="ru-RU" sz="18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GgAccAGC_CTTGgGGAAGCG</a:t>
                      </a:r>
                      <a:endParaRPr lang="ru-RU" sz="16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CGG</a:t>
                      </a:r>
                      <a:endParaRPr lang="ru-RU" sz="16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4</a:t>
                      </a:r>
                      <a:endParaRPr lang="ru-RU" sz="16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A13</a:t>
                      </a:r>
                      <a:endParaRPr lang="ru-RU" sz="16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</a:tr>
              <a:tr h="370840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+mn-lt"/>
                          <a:ea typeface="Calibri" panose="020F0502020204030204" pitchFamily="34" charset="0"/>
                        </a:rPr>
                        <a:t>Общее число сайтов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3625</a:t>
                      </a:r>
                      <a:endParaRPr lang="ru-RU" sz="16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</a:pPr>
                      <a:endParaRPr lang="ru-RU" sz="160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</a:pPr>
                      <a:endParaRPr lang="ru-RU" sz="160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</a:pPr>
                      <a:endParaRPr lang="ru-RU" sz="1600">
                        <a:latin typeface="+mn-lt"/>
                      </a:endParaRPr>
                    </a:p>
                  </a:txBody>
                  <a:tcPr/>
                </a:tc>
              </a:tr>
              <a:tr h="370840">
                <a:tc rowSpan="3"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</a:pP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CR8</a:t>
                      </a:r>
                      <a:endParaRPr lang="ru-RU" sz="16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GCtGCacC_CTCGCTTCCGCA</a:t>
                      </a:r>
                      <a:endParaRPr lang="ru-RU" sz="16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GGG</a:t>
                      </a:r>
                      <a:endParaRPr lang="ru-RU" sz="16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3</a:t>
                      </a:r>
                      <a:endParaRPr lang="ru-RU" sz="16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A03</a:t>
                      </a:r>
                      <a:endParaRPr lang="ru-RU" sz="16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</a:tr>
              <a:tr h="370840">
                <a:tc vMerge="1"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</a:pPr>
                      <a:endParaRPr lang="ru-RU" sz="18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Gatcacaa_CTCGCTTCCGCA</a:t>
                      </a:r>
                      <a:endParaRPr lang="ru-RU" sz="16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CGG</a:t>
                      </a:r>
                      <a:endParaRPr lang="ru-RU" sz="16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7</a:t>
                      </a:r>
                      <a:endParaRPr lang="ru-RU" sz="16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A07</a:t>
                      </a:r>
                      <a:endParaRPr lang="ru-RU" sz="16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</a:tr>
              <a:tr h="370840">
                <a:tc vMerge="1"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</a:pPr>
                      <a:endParaRPr lang="ru-RU" sz="18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GgAGgaGC_CTgGCTTCCGCA</a:t>
                      </a:r>
                      <a:endParaRPr lang="ru-RU" sz="16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GGG</a:t>
                      </a:r>
                      <a:endParaRPr lang="ru-RU" sz="16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4</a:t>
                      </a:r>
                      <a:endParaRPr lang="ru-RU" sz="16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A13</a:t>
                      </a:r>
                      <a:endParaRPr lang="ru-RU" sz="16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</a:tr>
              <a:tr h="370840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+mn-lt"/>
                          <a:ea typeface="Calibri" panose="020F0502020204030204" pitchFamily="34" charset="0"/>
                        </a:rPr>
                        <a:t>Общее число сайтов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  <a:ea typeface="Calibri" panose="020F0502020204030204" pitchFamily="34" charset="0"/>
                        </a:rPr>
                        <a:t>3935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</a:pPr>
                      <a:endParaRPr lang="ru-RU" sz="160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</a:pPr>
                      <a:endParaRPr lang="ru-RU" sz="16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</a:pPr>
                      <a:endParaRPr lang="ru-RU" sz="1600" dirty="0">
                        <a:latin typeface="+mn-lt"/>
                      </a:endParaRPr>
                    </a:p>
                  </a:txBody>
                  <a:tcPr/>
                </a:tc>
              </a:tr>
              <a:tr h="370840">
                <a:tc rowSpan="3"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</a:pPr>
                      <a:r>
                        <a:rPr lang="en-US" sz="1600" dirty="0" smtClean="0">
                          <a:latin typeface="+mn-lt"/>
                        </a:rPr>
                        <a:t>CRN</a:t>
                      </a:r>
                      <a:endParaRPr lang="ru-RU" sz="16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GtagTGGT_GCGCACAAAGCC</a:t>
                      </a:r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-CGGG</a:t>
                      </a:r>
                      <a:endParaRPr lang="ru-RU" sz="16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CGG</a:t>
                      </a:r>
                      <a:endParaRPr lang="ru-RU" sz="16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3</a:t>
                      </a:r>
                      <a:endParaRPr lang="ru-RU" sz="16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A03</a:t>
                      </a:r>
                      <a:endParaRPr lang="ru-RU" sz="16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</a:tr>
              <a:tr h="370840">
                <a:tc vMerge="1"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</a:pPr>
                      <a:endParaRPr lang="ru-RU" sz="18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GCcccGGa_GCGCACAAAGCC</a:t>
                      </a:r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-TGGA</a:t>
                      </a:r>
                      <a:endParaRPr lang="ru-RU" sz="16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TGG</a:t>
                      </a:r>
                      <a:endParaRPr lang="ru-RU" sz="16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4</a:t>
                      </a:r>
                      <a:endParaRPr lang="ru-RU" sz="16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A04</a:t>
                      </a:r>
                      <a:endParaRPr lang="ru-RU" sz="16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</a:tr>
              <a:tr h="370840">
                <a:tc vMerge="1"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</a:pPr>
                      <a:endParaRPr lang="ru-RU" sz="18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aCtggGag_GCGCACAAAGCC</a:t>
                      </a:r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-TGGA</a:t>
                      </a:r>
                      <a:endParaRPr lang="ru-RU" sz="16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TGG</a:t>
                      </a:r>
                      <a:endParaRPr lang="ru-RU" sz="16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6</a:t>
                      </a:r>
                      <a:endParaRPr lang="ru-RU" sz="16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A06</a:t>
                      </a:r>
                      <a:endParaRPr lang="ru-RU" sz="16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</a:tr>
              <a:tr h="370840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  <a:ea typeface="Calibri" panose="020F0502020204030204" pitchFamily="34" charset="0"/>
                        </a:rPr>
                        <a:t>Общее число сайтов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6795</a:t>
                      </a:r>
                      <a:endParaRPr lang="ru-RU" sz="16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</a:pPr>
                      <a:endParaRPr lang="ru-RU" sz="160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</a:pPr>
                      <a:endParaRPr lang="ru-RU" sz="160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</a:pPr>
                      <a:endParaRPr lang="ru-RU" sz="1600" dirty="0">
                        <a:latin typeface="+mn-lt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682480" y="6304483"/>
            <a:ext cx="79220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u="sng" dirty="0" smtClean="0"/>
              <a:t>По результатам </a:t>
            </a:r>
            <a:r>
              <a:rPr lang="ru-RU" u="sng" dirty="0" err="1" smtClean="0"/>
              <a:t>биоинформатического</a:t>
            </a:r>
            <a:r>
              <a:rPr lang="ru-RU" u="sng" dirty="0" smtClean="0"/>
              <a:t> анализа был выбран </a:t>
            </a:r>
            <a:r>
              <a:rPr lang="ru-RU" u="sng" dirty="0" err="1" smtClean="0"/>
              <a:t>протоспейсер</a:t>
            </a:r>
            <a:r>
              <a:rPr lang="ru-RU" u="sng" dirty="0" smtClean="0"/>
              <a:t> </a:t>
            </a:r>
            <a:r>
              <a:rPr lang="en-US" u="sng" dirty="0" smtClean="0"/>
              <a:t>CR7</a:t>
            </a:r>
            <a:endParaRPr lang="ru-RU" u="sng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086600" y="-783"/>
            <a:ext cx="2057400" cy="365125"/>
          </a:xfrm>
        </p:spPr>
        <p:txBody>
          <a:bodyPr/>
          <a:lstStyle/>
          <a:p>
            <a:fld id="{9C8DBC61-EC9D-4E4F-ADC3-E64DF6A2F833}" type="slidenum">
              <a:rPr lang="ru-RU" smtClean="0"/>
              <a:t>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99155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2298</TotalTime>
  <Words>1752</Words>
  <Application>Microsoft Office PowerPoint</Application>
  <PresentationFormat>Экран (4:3)</PresentationFormat>
  <Paragraphs>178</Paragraphs>
  <Slides>23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8" baseType="lpstr">
      <vt:lpstr>Arial</vt:lpstr>
      <vt:lpstr>Calibri</vt:lpstr>
      <vt:lpstr>Calibri Light</vt:lpstr>
      <vt:lpstr>Times New Roman</vt:lpstr>
      <vt:lpstr>Тема Office</vt:lpstr>
      <vt:lpstr>Получение плюрипотентных стволовых клеток крыс линии Brattleboro с исправленной мутацией в гене Avp.</vt:lpstr>
      <vt:lpstr>Презентация PowerPoint</vt:lpstr>
      <vt:lpstr>Презентация PowerPoint</vt:lpstr>
      <vt:lpstr>Презентация PowerPoint</vt:lpstr>
      <vt:lpstr>Цели и задачи</vt:lpstr>
      <vt:lpstr>Донорная конструкция для исправления мутации</vt:lpstr>
      <vt:lpstr>Разработка стратегии внесения двунитевых разрывов в ген Avp с помощью системы CRISPR/Cas9</vt:lpstr>
      <vt:lpstr>Презентация PowerPoint</vt:lpstr>
      <vt:lpstr>Выявление потенциальных нецелевых сайтов действия CRISPR/Cas9 с  помощью биоинформатических методов</vt:lpstr>
      <vt:lpstr>Анализ эффективности внесения двунитевых разрывов в гене Avp</vt:lpstr>
      <vt:lpstr>Анализ частоты нецелевых двунитевых разрывов в гене Oxt</vt:lpstr>
      <vt:lpstr>Анализ спектра модификаций, вносимых CRISPR/Cas9  в протоспейсер CR-7 </vt:lpstr>
      <vt:lpstr>Получение смешанных популяций в результате позитивно-негативной селекции</vt:lpstr>
      <vt:lpstr>Получение клональных линий в результате позитивно-негативной селекции</vt:lpstr>
      <vt:lpstr>Подбор условий ПЦР для выявления целевых клонов</vt:lpstr>
      <vt:lpstr>Анализ клональных линий</vt:lpstr>
      <vt:lpstr>Анализ клона RNFF1_t1.4</vt:lpstr>
      <vt:lpstr>Презентация PowerPoint</vt:lpstr>
      <vt:lpstr>При использовании системы CRISPR/Cas9 происходит двунитевой разрыв в донорном векторе</vt:lpstr>
      <vt:lpstr>Восстановление рамки считывания в аллелях гена Avp</vt:lpstr>
      <vt:lpstr>Выводы</vt:lpstr>
      <vt:lpstr>Формальные показатели</vt:lpstr>
      <vt:lpstr>Формальные показатели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Получение плюрипотентных стволовых клеток крыс линии Brattleboro с исправленным генотипом</dc:title>
  <dc:creator>Asahiro</dc:creator>
  <cp:lastModifiedBy>Asahiro</cp:lastModifiedBy>
  <cp:revision>124</cp:revision>
  <dcterms:created xsi:type="dcterms:W3CDTF">2016-02-29T10:44:46Z</dcterms:created>
  <dcterms:modified xsi:type="dcterms:W3CDTF">2017-04-24T06:32:02Z</dcterms:modified>
</cp:coreProperties>
</file>