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4160" r:id="rId2"/>
    <p:sldMasterId id="2147484172" r:id="rId3"/>
    <p:sldMasterId id="2147484184" r:id="rId4"/>
    <p:sldMasterId id="2147484196" r:id="rId5"/>
    <p:sldMasterId id="2147484208" r:id="rId6"/>
    <p:sldMasterId id="2147484220" r:id="rId7"/>
  </p:sldMasterIdLst>
  <p:notesMasterIdLst>
    <p:notesMasterId r:id="rId34"/>
  </p:notesMasterIdLst>
  <p:sldIdLst>
    <p:sldId id="324" r:id="rId8"/>
    <p:sldId id="367" r:id="rId9"/>
    <p:sldId id="331" r:id="rId10"/>
    <p:sldId id="365" r:id="rId11"/>
    <p:sldId id="357" r:id="rId12"/>
    <p:sldId id="318" r:id="rId13"/>
    <p:sldId id="366" r:id="rId14"/>
    <p:sldId id="296" r:id="rId15"/>
    <p:sldId id="371" r:id="rId16"/>
    <p:sldId id="358" r:id="rId17"/>
    <p:sldId id="359" r:id="rId18"/>
    <p:sldId id="313" r:id="rId19"/>
    <p:sldId id="308" r:id="rId20"/>
    <p:sldId id="347" r:id="rId21"/>
    <p:sldId id="309" r:id="rId22"/>
    <p:sldId id="369" r:id="rId23"/>
    <p:sldId id="337" r:id="rId24"/>
    <p:sldId id="385" r:id="rId25"/>
    <p:sldId id="386" r:id="rId26"/>
    <p:sldId id="388" r:id="rId27"/>
    <p:sldId id="343" r:id="rId28"/>
    <p:sldId id="342" r:id="rId29"/>
    <p:sldId id="379" r:id="rId30"/>
    <p:sldId id="310" r:id="rId31"/>
    <p:sldId id="375" r:id="rId32"/>
    <p:sldId id="37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6C21C"/>
    <a:srgbClr val="00EE28"/>
    <a:srgbClr val="3CDC4F"/>
    <a:srgbClr val="FF33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74" autoAdjust="0"/>
    <p:restoredTop sz="84100" autoAdjust="0"/>
  </p:normalViewPr>
  <p:slideViewPr>
    <p:cSldViewPr>
      <p:cViewPr varScale="1">
        <p:scale>
          <a:sx n="99" d="100"/>
          <a:sy n="99" d="100"/>
        </p:scale>
        <p:origin x="15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9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E116D4-C751-4985-8140-F34CC0A2F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1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AF028-674F-42BD-87F9-5EFF0CDFBB1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7770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Высокоэкспрессирующиеся</a:t>
            </a:r>
            <a:r>
              <a:rPr lang="ru-RU" baseline="0" dirty="0" smtClean="0"/>
              <a:t> гены должны характеризоваться высокой эффективностью не только трансляции, но и транскрипции. Коррелированность данных процессов мы проверяли на дрожжах </a:t>
            </a:r>
            <a:r>
              <a:rPr lang="en-US" baseline="0" dirty="0" err="1" smtClean="0"/>
              <a:t>cerevisiae</a:t>
            </a:r>
            <a:r>
              <a:rPr lang="en-US" baseline="0" dirty="0" smtClean="0"/>
              <a:t>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pombe</a:t>
            </a:r>
            <a:r>
              <a:rPr lang="ru-RU" baseline="0" dirty="0" smtClean="0"/>
              <a:t>. В качестве меры эффективности трансляции выступал индекс </a:t>
            </a:r>
            <a:r>
              <a:rPr lang="en-US" baseline="0" dirty="0" smtClean="0"/>
              <a:t>EEI</a:t>
            </a:r>
            <a:r>
              <a:rPr lang="ru-RU" baseline="0" dirty="0" smtClean="0"/>
              <a:t>. В качестве меры эффективности транскрипции – потенциал формирования </a:t>
            </a:r>
            <a:r>
              <a:rPr lang="ru-RU" baseline="0" dirty="0" err="1" smtClean="0"/>
              <a:t>нуклеосом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расчитанный</a:t>
            </a:r>
            <a:r>
              <a:rPr lang="ru-RU" baseline="0" dirty="0" smtClean="0"/>
              <a:t> программой </a:t>
            </a:r>
            <a:r>
              <a:rPr lang="en-US" baseline="0" dirty="0" smtClean="0"/>
              <a:t>RECON</a:t>
            </a:r>
            <a:r>
              <a:rPr lang="ru-RU" baseline="0" dirty="0" smtClean="0"/>
              <a:t>, разработанной Левицким В.Г. ПФН оценивает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вероятность расположения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нуклеосомы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в заданном сайте последовательности.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116D4-C751-4985-8140-F34CC0A2FD2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9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Изучение</a:t>
            </a:r>
            <a:r>
              <a:rPr lang="ru-RU" baseline="0" dirty="0" smtClean="0"/>
              <a:t> эффективности экспрессии генов является актуальной задачей современной биологии в связи с таким понятие как </a:t>
            </a:r>
            <a:r>
              <a:rPr lang="ru-RU" baseline="0" dirty="0" err="1" smtClean="0"/>
              <a:t>гетерологичная</a:t>
            </a:r>
            <a:r>
              <a:rPr lang="ru-RU" baseline="0" dirty="0" smtClean="0"/>
              <a:t> экспрессия. </a:t>
            </a:r>
            <a:r>
              <a:rPr lang="ru-RU" baseline="0" dirty="0" err="1" smtClean="0"/>
              <a:t>Гетерологичной</a:t>
            </a:r>
            <a:r>
              <a:rPr lang="ru-RU" baseline="0" dirty="0" smtClean="0"/>
              <a:t> называется экспрессия чужеродного гена или искусственной генетической конструкции в целевом организме. Для повышения эффективности такой экспрессии необходимо знать факторы, на нее влияющие. Одними из таких факторов являются различные </a:t>
            </a:r>
            <a:r>
              <a:rPr lang="ru-RU" sz="1200" dirty="0" smtClean="0"/>
              <a:t>контекстных характеристик открытых рамок считывания.</a:t>
            </a:r>
            <a:r>
              <a:rPr lang="en-US" sz="1200" dirty="0" smtClean="0"/>
              <a:t> </a:t>
            </a:r>
            <a:r>
              <a:rPr lang="ru-RU" sz="1200" dirty="0" smtClean="0"/>
              <a:t>На данном слайде вы можете видеть различные факторы, влияющие на эффективность экспрессии гена на различных стадиях: транскрипции,</a:t>
            </a:r>
            <a:r>
              <a:rPr lang="ru-RU" sz="1200" baseline="0" dirty="0" smtClean="0"/>
              <a:t> трансляции, </a:t>
            </a:r>
            <a:r>
              <a:rPr lang="ru-RU" sz="1200" baseline="0" dirty="0" err="1" smtClean="0"/>
              <a:t>посттрансляционной</a:t>
            </a:r>
            <a:r>
              <a:rPr lang="ru-RU" sz="1200" baseline="0" dirty="0" smtClean="0"/>
              <a:t> модификации. Изучение их всех одновременно не представляется возможным, поэтому мы сосредоточили наше внимание только на одной из них - на изучении факторов, влияющих на эффективность элонгации трансляции.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116D4-C751-4985-8140-F34CC0A2FD2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2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литературы известно, что на эффективность трансляции оказывают</a:t>
            </a:r>
            <a:r>
              <a:rPr lang="ru-RU" baseline="0" dirty="0" smtClean="0"/>
              <a:t> влияние </a:t>
            </a:r>
            <a:r>
              <a:rPr lang="ru-RU" baseline="0" dirty="0" err="1" smtClean="0"/>
              <a:t>кодонный</a:t>
            </a:r>
            <a:r>
              <a:rPr lang="ru-RU" baseline="0" dirty="0" smtClean="0"/>
              <a:t> состав гена и вторичные структуры в </a:t>
            </a:r>
            <a:r>
              <a:rPr lang="ru-RU" baseline="0" dirty="0" err="1" smtClean="0"/>
              <a:t>мРНК</a:t>
            </a:r>
            <a:r>
              <a:rPr lang="ru-RU" baseline="0" dirty="0" smtClean="0"/>
              <a:t>. </a:t>
            </a:r>
            <a:r>
              <a:rPr lang="ru-RU" dirty="0" smtClean="0"/>
              <a:t>В организме разные тРНК имеют разную концентрацию. Соответственно</a:t>
            </a:r>
            <a:r>
              <a:rPr lang="ru-RU" baseline="0" dirty="0" smtClean="0"/>
              <a:t>, кодоны, соответствующие тРНК с большей концентрацией, транслируются быстрее, чем кодоны, соответствующие тРНК с меньшей концентрацией. Вторичные структуры, возникающие перед рибосомой, замедляют ее движение. Соответственно, чем меньше таких структур, тем быстрее трансляция. В нашем институте В.А. </a:t>
            </a:r>
            <a:r>
              <a:rPr lang="ru-RU" baseline="0" dirty="0" err="1" smtClean="0"/>
              <a:t>Лихошваем</a:t>
            </a:r>
            <a:r>
              <a:rPr lang="ru-RU" baseline="0" dirty="0" smtClean="0"/>
              <a:t> и Ю.Г. Матушкиным был разработан индекс эффективности элонгации, позволяющий учитывать эти факторы при оценке эффективности элонгации трансляции.  Оценка вторичных структур в </a:t>
            </a:r>
            <a:r>
              <a:rPr lang="ru-RU" baseline="0" dirty="0" err="1" smtClean="0"/>
              <a:t>мРНК</a:t>
            </a:r>
            <a:r>
              <a:rPr lang="ru-RU" baseline="0" dirty="0" smtClean="0"/>
              <a:t> ведется через учет локальных совершенных инвертированных повторов.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116D4-C751-4985-8140-F34CC0A2FD2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7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велся двумя способами.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116D4-C751-4985-8140-F34CC0A2FD2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6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зависимости от учитываемых факторов выделяются пять типов индекса </a:t>
            </a:r>
            <a:r>
              <a:rPr lang="en-US" dirty="0" smtClean="0"/>
              <a:t>EEI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116D4-C751-4985-8140-F34CC0A2FD2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BD2018-E22F-461D-978C-E2420D0F723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Таким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37656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Параметры </a:t>
            </a:r>
            <a:r>
              <a:rPr lang="en-US" dirty="0" smtClean="0"/>
              <a:t>M</a:t>
            </a:r>
            <a:r>
              <a:rPr lang="ru-RU" dirty="0" smtClean="0"/>
              <a:t> и</a:t>
            </a:r>
            <a:r>
              <a:rPr lang="en-US" dirty="0" smtClean="0"/>
              <a:t> R </a:t>
            </a:r>
            <a:r>
              <a:rPr lang="ru-RU" dirty="0" smtClean="0"/>
              <a:t>нужны, чтобы определить, какой</a:t>
            </a:r>
            <a:r>
              <a:rPr lang="ru-RU" baseline="0" dirty="0" smtClean="0"/>
              <a:t> из типов </a:t>
            </a:r>
            <a:r>
              <a:rPr lang="en-US" baseline="0" dirty="0" smtClean="0"/>
              <a:t>EEI</a:t>
            </a:r>
            <a:r>
              <a:rPr lang="ru-RU" baseline="0" dirty="0" smtClean="0"/>
              <a:t> лучше всего оценивает эффективность элонгации трансляции генов исследуемого организма. Чем выше параметр </a:t>
            </a:r>
            <a:r>
              <a:rPr lang="en-US" baseline="0" dirty="0" smtClean="0"/>
              <a:t>M</a:t>
            </a:r>
            <a:r>
              <a:rPr lang="ru-RU" baseline="0" dirty="0" smtClean="0"/>
              <a:t> и ниже </a:t>
            </a:r>
            <a:r>
              <a:rPr lang="en-US" baseline="0" dirty="0" smtClean="0"/>
              <a:t>R </a:t>
            </a:r>
            <a:r>
              <a:rPr lang="ru-RU" baseline="0" dirty="0" smtClean="0"/>
              <a:t>– тем лучше данный тип индекса. В данном случае первый тип индекса самый лучший. Это значит, что в данном организме эффективность элонгации трансляции генов в основном зависит только от </a:t>
            </a:r>
            <a:r>
              <a:rPr lang="ru-RU" baseline="0" dirty="0" err="1" smtClean="0"/>
              <a:t>кодонного</a:t>
            </a:r>
            <a:r>
              <a:rPr lang="ru-RU" baseline="0" dirty="0" smtClean="0"/>
              <a:t> состава и не зависит от вторичных структур.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116D4-C751-4985-8140-F34CC0A2FD2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7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1F09-C8A8-4FAC-86F3-4B4D01C541E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1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116D4-C751-4985-8140-F34CC0A2FD2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1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3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6625-7336-4772-86F6-8AE2F9D18B43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AE1A-AA26-4FD2-837E-68A10DD6E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3A4D-802F-496F-A092-6540D52CBA82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5253-D083-451F-84F7-DF510A20E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6A43-951E-48BF-9065-1A9D4F680F90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B81B-438D-42AA-B994-AC989D7B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F41-6EF8-4966-9E3C-BFA5B6F0E69B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F67A-806B-4773-9B76-D17DDB05A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9288-6635-4C56-9416-27697F584C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68E6-C693-4B50-9115-366714720D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FE97-22C9-450B-8223-2FB8EF0E3F1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551-FE3D-41BE-8357-E2616F21C15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4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FBE7-42FD-4515-B49F-E9DC65709AB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D91C-42D7-485A-A112-0219DDD7C18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5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F8C2-922E-4CA6-A2CE-535E5047EE2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5351-C0D8-4700-B3D6-9F0E1FBFDF19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28EE-8AEF-410D-BBDC-3D2F65317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1AE0-021B-4D27-B861-33EAFE86FA4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5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B404-F6CE-44B6-9120-7BDE874F542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3780-9E83-468F-A4DC-29008C271A7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4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D990-1ABD-4CA0-8543-B1DFDA77EA7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062A-4E79-43BA-B0DC-7D72A9E2B33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7CA-3838-44D0-A7A8-BF0CE9633B2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6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9420-4B73-4030-AA42-B63EC246406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5220-0CB3-45F1-88CD-9FBC06F29C2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4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EFAB-2696-4ABE-A503-32D77E2217D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DD8D-8DAA-4C20-9803-CF554B1E56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7783-0AC4-45A0-AFB2-F0B093F31530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A77A-1FBB-4DB0-B6C0-5C9C7C28A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95CF-1CC1-4FF2-A014-A196DEDCBAE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525-2A38-488A-8F8D-65B83B80CE5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52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9EE5-9BD5-45D0-BF12-92C12E99F97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0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D89D-A9E3-4BC8-9785-FFC485640DC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4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CB3D-9C20-49C8-86E9-A45A330B95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2A39-6674-4E96-861F-27B1CFE8EB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5C9D-0950-4BF4-B7FB-6A14CB7E0B4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6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D44C-70DF-4566-B112-627FCDBE9A0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B8AD-82EF-4B97-BD51-9FBEF58802D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4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A438-8001-4963-BE85-E90DF27E562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8B273-83F8-4E9A-9087-D385AD290F31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D222-A71B-4F59-A81A-3B1F1C07B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2E12-BABA-44F4-A443-4DF231910C1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5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5FC6-3A69-4BED-AD81-BF8A2E6DD5C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8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79F2-CA82-47FE-B5CC-3B5F7B48FD9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52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8BD8-F1F3-4D9F-9262-D4EBE554458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0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2EA0D-ACDD-472E-B4E1-914491C1CE1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4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756C-1AC9-4CAD-B738-085621FB3B4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3DBA-B41C-45A7-B0FD-1EDB564015B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685B-0394-4C3A-8D75-B0130B137A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6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3A84-D4FA-4342-9E36-798A877A637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AF1E-FD0C-4497-8ACC-F647D6D74EF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49A6-17F9-4B90-B0BF-34671A44C4DC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4069B-158F-4024-AAAC-BB4899138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9D5-A001-4DFF-9D44-E8DBD2CF062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92C9-66A5-4BF9-A137-5B448C131D2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5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712A-0E1A-40A1-8486-397926F19D7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8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42DE-1065-47E6-93B6-4E24A214348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525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57CC-784F-4AA1-8341-85884C21C86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2B0D-2EEF-470D-8FFD-9ABD280FB7A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4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262-50B3-44C6-B292-A4342A6FDE1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8AF-22E9-4157-B388-AFE3BAC1F74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BC64-21E6-47C1-B25E-59293B9C1BD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67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BE59-69C3-447A-9ECD-DF256394B05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F169-6FED-4B8D-AB18-9FA65B37C7A7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F272-F7A1-444A-BA04-374D563B0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FB1-73CE-49F3-B830-C2249E211C0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4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015D-E621-492A-B2CC-D8D257342F6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AD74-505E-4A8F-969A-4EDB01B9216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5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9182-3B4E-472C-9A2A-5AE7C353DBD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8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6CCF-069E-4A7E-A1C8-76868858C89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52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53E6-267F-44C0-88A9-19792EF34F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06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A18A-47B8-445E-AF46-F476F86FBB6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4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DA64-9F6A-4576-B7BE-E48B0969894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C301-B72C-4B5C-BD1F-0A0151F1A1A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D9D3-A5E8-419A-8887-56038905F34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2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4F24-4236-4D8A-AA98-878C66847ECB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FEA4-3ABA-4DF7-A334-8485BE85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2FB8-DB06-4D72-B345-F28A3A3E852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2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906F-64F6-47D6-9CD8-48631963DFE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546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6106-419A-4877-9248-F2D0F462DC3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58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85E6-CD0F-4A0B-91C3-8BB4D43C55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5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334B-8858-4078-89F1-57EE93C548B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78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E719-FCA4-4E8E-BF8C-1AE8ED315DC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52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BF3C-4E40-4D46-9F09-FCE06395541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0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2109-2C36-454D-A840-49210936580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14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767-76AD-4475-A773-3F3D66E351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BB0F-8E1D-4B2C-A542-D16BE993C2C4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60455-F043-49C7-B74A-4EA6ABF45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2666-9D8F-47CA-9436-8B8136704421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76A3-1E27-450F-9214-1C097742A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fld id="{0E81D197-F864-4175-8355-6348479E3E42}" type="datetime1">
              <a:rPr lang="ru-RU" smtClean="0"/>
              <a:pPr>
                <a:defRPr/>
              </a:pPr>
              <a:t>22.06.2015</a:t>
            </a:fld>
            <a:endParaRPr lang="ru-RU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7027D1D-979F-49F7-9DDD-5EB87DEC3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D456B0-4EC1-4A75-A1F6-3D864BA884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2EC55B-D991-45C7-8D0F-BE84A2FD7D9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B89611-E7B7-48E9-B08A-600C666872D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1279B5-8BB0-491E-BF8E-46C06231299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8F3478-6593-4485-9138-E7F20A25036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70DC19-DEC2-4E7C-8E90-DFFED293549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22.06.2015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3726" y="1"/>
            <a:ext cx="8150274" cy="2425700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КОМПЬЮТЕРНОЕ ИССЛЕДОВАНИЕ КОНТЕКСТНЫХ ХАРАКТЕРИСТИК ОТКРЫТЫХ РАМОК СЧИТЫВАНИЯ, СВЯЗАННЫХ С ЭФФЕКТИВНОСТЬЮ ЭЛОНГАЦИИ ТРАНСЛЯЦИИ, У ОДНОКЛЕТОЧНЫХ ОРГАНИЗМОВ</a:t>
            </a:r>
            <a:endParaRPr lang="ru-RU" sz="2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2343" y="3063870"/>
            <a:ext cx="7488832" cy="263338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" charset="0"/>
              </a:rPr>
              <a:t>Соколов Владимир Сергеевич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>
                <a:latin typeface="Arial" charset="0"/>
              </a:rPr>
              <a:t>м.н.с</a:t>
            </a:r>
            <a:r>
              <a:rPr lang="ru-RU" sz="18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" charset="0"/>
              </a:rPr>
              <a:t>специальность: 03.01.09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" charset="0"/>
              </a:rPr>
              <a:t>Математическая биология, </a:t>
            </a:r>
            <a:r>
              <a:rPr lang="ru-RU" sz="1800" dirty="0" err="1" smtClean="0">
                <a:latin typeface="Arial" charset="0"/>
              </a:rPr>
              <a:t>биоинформатика</a:t>
            </a: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latin typeface="Arial" charset="0"/>
              </a:rPr>
              <a:t>Лаборатория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ru-RU" sz="1800" dirty="0" smtClean="0">
                <a:latin typeface="Arial" charset="0"/>
              </a:rPr>
              <a:t>молекулярно-генетических систем</a:t>
            </a:r>
            <a:r>
              <a:rPr lang="en-US" sz="1800" dirty="0" smtClean="0">
                <a:latin typeface="Arial" charset="0"/>
              </a:rPr>
              <a:t>,</a:t>
            </a:r>
            <a:r>
              <a:rPr lang="ru-RU" sz="1800" dirty="0" smtClean="0">
                <a:latin typeface="Arial" charset="0"/>
              </a:rPr>
              <a:t> </a:t>
            </a:r>
            <a:r>
              <a:rPr lang="ru-RU" sz="1800" dirty="0" err="1" smtClean="0">
                <a:latin typeface="Arial" charset="0"/>
              </a:rPr>
              <a:t>ИЦиГ</a:t>
            </a:r>
            <a:r>
              <a:rPr lang="ru-RU" sz="1800" dirty="0" smtClean="0">
                <a:latin typeface="Arial" charset="0"/>
              </a:rPr>
              <a:t> СО РАН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" charset="0"/>
              </a:rPr>
              <a:t>Научный руководитель: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к.б.н</a:t>
            </a:r>
            <a:r>
              <a:rPr lang="en-US" sz="1800" dirty="0" smtClean="0">
                <a:latin typeface="Arial" charset="0"/>
              </a:rPr>
              <a:t>.</a:t>
            </a:r>
            <a:r>
              <a:rPr lang="ru-RU" sz="1800" dirty="0" smtClean="0">
                <a:latin typeface="Arial" charset="0"/>
              </a:rPr>
              <a:t>, зав. лаб. Матушкин Юрий Георгиевич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56100" y="6237288"/>
            <a:ext cx="882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2015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9" name="Picture 7" descr="logo-ic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2240868"/>
            <a:ext cx="44284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0" y="2244576"/>
            <a:ext cx="45005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2FEA4-3ABA-4DF7-A334-8485BE857B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Распределение 2582 организмов бактерий по пяти типам индекса EEI.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501317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Распределение 165 организмов архей по пяти типам индекса EEI.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04664"/>
            <a:ext cx="7776864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Распределение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одноклеточных организмов по пяти типам индекса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EEI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896" y="2136564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2FEA4-3ABA-4DF7-A334-8485BE857B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404664"/>
            <a:ext cx="7776864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Распределен</a:t>
            </a:r>
            <a:r>
              <a:rPr lang="ru-RU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одноклеточных организмов по пяти типам индекса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EEI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86916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Распределение 24 одноклеточных эукариот по пяти типам индекса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EEI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404664"/>
            <a:ext cx="7313612" cy="679921"/>
          </a:xfrm>
        </p:spPr>
        <p:txBody>
          <a:bodyPr/>
          <a:lstStyle/>
          <a:p>
            <a:pPr algn="ctr"/>
            <a:r>
              <a:rPr lang="en-US" sz="3200" i="1" dirty="0" err="1" smtClean="0"/>
              <a:t>Mycoplasma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28801"/>
            <a:ext cx="4687688" cy="23762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Микоплазма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— род бактерий класса 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Микоплазмы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Mollicutes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), не имеющих клеточной стенки. Представители вида могут быть паразитарными или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сапротрофными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800" dirty="0" smtClean="0"/>
              <a:t>использующими для питания органические соединения мёртвых тел или выделения животных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3554" name="Picture 2" descr="C:\Users\ТСД\Desktop\M._haemofelis_IP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2564629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436510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Несколько видов патогенны для человека, в том числе 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которая является одной из причин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атипичной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пневмонии и других респираторных заболеваний, и 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genitalium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которая, как считается, участвует в появлении воспалительных заболеваний органов малого таза.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3841303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Mycoplasma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haemofelis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888" y="210056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301625"/>
            <a:ext cx="7640017" cy="1143000"/>
          </a:xfrm>
        </p:spPr>
        <p:txBody>
          <a:bodyPr/>
          <a:lstStyle/>
          <a:p>
            <a:pPr algn="ctr"/>
            <a:r>
              <a:rPr lang="ru-RU" sz="2800" dirty="0" smtClean="0"/>
              <a:t>Распределение 62 штаммов </a:t>
            </a:r>
            <a:r>
              <a:rPr lang="en-US" sz="2800" i="1" dirty="0" err="1" smtClean="0"/>
              <a:t>Mycoplasma</a:t>
            </a:r>
            <a:r>
              <a:rPr lang="en-US" sz="2800" i="1" dirty="0" smtClean="0"/>
              <a:t> </a:t>
            </a:r>
            <a:r>
              <a:rPr lang="ru-RU" sz="2800" dirty="0" smtClean="0"/>
              <a:t>по пяти типам индекса </a:t>
            </a:r>
            <a:r>
              <a:rPr lang="en-US" sz="2800" dirty="0" smtClean="0"/>
              <a:t>EEI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55776" y="486916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Распределение 62 штаммов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Mycoplasma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пяти типам индекса EEI.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Идентификация </a:t>
            </a:r>
            <a:r>
              <a:rPr lang="ru-RU" sz="2800" dirty="0"/>
              <a:t>генов </a:t>
            </a:r>
            <a:r>
              <a:rPr lang="ru-RU" sz="2800" dirty="0" err="1" smtClean="0"/>
              <a:t>рибосомных</a:t>
            </a:r>
            <a:r>
              <a:rPr lang="ru-RU" sz="2800" dirty="0" smtClean="0"/>
              <a:t> белков как </a:t>
            </a:r>
            <a:r>
              <a:rPr lang="ru-RU" sz="2800" dirty="0" err="1" smtClean="0"/>
              <a:t>высокоэкспрессирующихся</a:t>
            </a:r>
            <a:r>
              <a:rPr lang="ru-RU" sz="2800" dirty="0" smtClean="0"/>
              <a:t> 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род </a:t>
            </a:r>
            <a:r>
              <a:rPr lang="ru-RU" sz="28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5596" y="519319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Результаты расчетов индексов для организмов рода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Красный цвет – низкое смещение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рибосомных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генов в сторону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высокоэкспрессирующихся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ранг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рибосомных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генов в отсортированном списке генов организма,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стандартное отклонение (указано не у всех).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 l="6367" t="3218" r="6216" b="3218"/>
          <a:stretch>
            <a:fillRect/>
          </a:stretch>
        </p:blipFill>
        <p:spPr bwMode="auto">
          <a:xfrm>
            <a:off x="971600" y="1628800"/>
            <a:ext cx="790875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552835"/>
            <a:ext cx="7313612" cy="751929"/>
          </a:xfrm>
        </p:spPr>
        <p:txBody>
          <a:bodyPr/>
          <a:lstStyle/>
          <a:p>
            <a:pPr algn="ctr"/>
            <a:r>
              <a:rPr lang="ru-RU" sz="2800" dirty="0" smtClean="0"/>
              <a:t>Исследование числа повторов в 62 штаммах</a:t>
            </a:r>
            <a:r>
              <a:rPr lang="ru-RU" sz="2800" dirty="0" smtClean="0">
                <a:cs typeface="Arial" pitchFamily="34" charset="0"/>
              </a:rPr>
              <a:t> </a:t>
            </a:r>
            <a:r>
              <a:rPr lang="ru-RU" sz="2800" i="1" dirty="0" err="1" smtClean="0">
                <a:cs typeface="Arial" pitchFamily="34" charset="0"/>
              </a:rPr>
              <a:t>Mycoplasma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6145559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Среднее количество повторов на один ген у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 штаммов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856" y="1556792"/>
            <a:ext cx="73406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2627784" y="3897052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15916" y="3176972"/>
            <a:ext cx="0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00" y="301625"/>
            <a:ext cx="8223300" cy="1143000"/>
          </a:xfrm>
        </p:spPr>
        <p:txBody>
          <a:bodyPr/>
          <a:lstStyle/>
          <a:p>
            <a:pPr algn="ctr"/>
            <a:r>
              <a:rPr lang="ru-RU" sz="2800" dirty="0" smtClean="0"/>
              <a:t>Корреляция между </a:t>
            </a:r>
            <a:r>
              <a:rPr lang="en-US" sz="2800" dirty="0" smtClean="0"/>
              <a:t>GC</a:t>
            </a:r>
            <a:r>
              <a:rPr lang="ru-RU" sz="2800" dirty="0" smtClean="0"/>
              <a:t>-составом и степенью эволюционной оптимизации первичной структуры генов </a:t>
            </a:r>
            <a:r>
              <a:rPr lang="en-US" sz="2800" i="1" dirty="0" err="1" smtClean="0"/>
              <a:t>Mycoplasma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90" y="2041506"/>
            <a:ext cx="5821045" cy="347419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754565" y="3502026"/>
            <a:ext cx="2701962" cy="142400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9692" y="5510241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Зависимость параметра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-состава генома для 62 штаммов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 = -0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86; P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&lt; 5,16×10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-19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 Большинство штаммов с параметром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&lt; 30 (выделены пунктирным овалом) характеризуются наибольшими значениями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-состава генома.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C:\Users\ТСД\Documents\Аспирантура\2-ой год\Публикации\1_Для моей статьи по Mycoplasma\Mycoplasma phylogeny\Mycoplasma phylogeny mark2 (jpg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4624"/>
            <a:ext cx="5682500" cy="662473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016" y="3928988"/>
            <a:ext cx="2411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Филогения Микоплазм.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Iain R. Peters et al.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2008.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Microbiol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46(5): 1873–1877). Зеленый цвет – параметр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 30,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оранжевый –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 ≤ 30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340768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1340768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476672"/>
            <a:ext cx="7313612" cy="823937"/>
          </a:xfrm>
        </p:spPr>
        <p:txBody>
          <a:bodyPr/>
          <a:lstStyle/>
          <a:p>
            <a:pPr algn="ctr"/>
            <a:r>
              <a:rPr lang="ru-RU" sz="2800" dirty="0" smtClean="0"/>
              <a:t>Исследование </a:t>
            </a:r>
            <a:r>
              <a:rPr lang="en-US" sz="2800" dirty="0" smtClean="0"/>
              <a:t>LCI</a:t>
            </a:r>
            <a:r>
              <a:rPr lang="ru-RU" sz="2800" dirty="0" smtClean="0"/>
              <a:t> (</a:t>
            </a:r>
            <a:r>
              <a:rPr lang="en-US" sz="2800" dirty="0" smtClean="0"/>
              <a:t>local complementary index</a:t>
            </a:r>
            <a:r>
              <a:rPr lang="ru-RU" sz="2800" dirty="0" smtClean="0"/>
              <a:t>)</a:t>
            </a:r>
            <a:r>
              <a:rPr lang="en-US" sz="2800" dirty="0" smtClean="0"/>
              <a:t> </a:t>
            </a:r>
            <a:r>
              <a:rPr lang="ru-RU" sz="2800" dirty="0" smtClean="0"/>
              <a:t>профилей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3588" y="3697287"/>
            <a:ext cx="774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LCI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профиль по всем генам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fermentans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(0 – старт трансляции).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588" y="6217567"/>
            <a:ext cx="766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LCI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профиль по всем генам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fermentans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JER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(0 – стоп трансляции).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4077072"/>
            <a:ext cx="615857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692" y="1556792"/>
            <a:ext cx="6162567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70013" y="260648"/>
            <a:ext cx="7313612" cy="823937"/>
          </a:xfrm>
        </p:spPr>
        <p:txBody>
          <a:bodyPr/>
          <a:lstStyle/>
          <a:p>
            <a:pPr algn="ctr"/>
            <a:r>
              <a:rPr lang="ru-RU" sz="2800" dirty="0" smtClean="0"/>
              <a:t>Исследование </a:t>
            </a:r>
            <a:r>
              <a:rPr lang="en-US" sz="2800" dirty="0" smtClean="0"/>
              <a:t>LCI </a:t>
            </a:r>
            <a:r>
              <a:rPr lang="ru-RU" sz="2800" dirty="0" smtClean="0"/>
              <a:t>профилей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1580" y="3697287"/>
            <a:ext cx="7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LCI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профиль по всем генам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haemofelis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Ohio2 (0 – старт трансляции).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580" y="6201308"/>
            <a:ext cx="7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LCI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профиль по всем генам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haemofelis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Ohio2 (0 – стоп трансляции).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61472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1068"/>
            <a:ext cx="6151206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29" y="902495"/>
            <a:ext cx="7173546" cy="5262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54795"/>
            <a:ext cx="7079810" cy="6477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экспрессии гена</a:t>
            </a:r>
            <a:endParaRPr lang="ru-RU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159" y="6237312"/>
            <a:ext cx="630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Факторы, влияющие на эффективность экспрессии гена.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2024844"/>
            <a:ext cx="5832648" cy="3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00" y="301625"/>
            <a:ext cx="8223300" cy="1143000"/>
          </a:xfrm>
        </p:spPr>
        <p:txBody>
          <a:bodyPr/>
          <a:lstStyle/>
          <a:p>
            <a:pPr algn="ctr"/>
            <a:r>
              <a:rPr lang="ru-RU" sz="2800" dirty="0" smtClean="0"/>
              <a:t>Корреляция между </a:t>
            </a:r>
            <a:r>
              <a:rPr lang="en-US" sz="2800" dirty="0" smtClean="0"/>
              <a:t>GC</a:t>
            </a:r>
            <a:r>
              <a:rPr lang="ru-RU" sz="2800" dirty="0" smtClean="0"/>
              <a:t>-составом и степенью эволюционной оптимизации первичной структуры генов архей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07704" y="5544525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Зависимость параметра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-состава генома для 135 видов архей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 = -0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,40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P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&lt; 0,7×10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-7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907704" y="1628800"/>
            <a:ext cx="6234088" cy="4051153"/>
            <a:chOff x="1907704" y="1628800"/>
            <a:chExt cx="6234088" cy="4051153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1628800"/>
              <a:ext cx="6234088" cy="405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86" name="Picture 2" descr="C:\Users\ТСД\Desktop\Безымянный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4293096"/>
              <a:ext cx="2581275" cy="1095375"/>
            </a:xfrm>
            <a:prstGeom prst="rect">
              <a:avLst/>
            </a:prstGeom>
            <a:noFill/>
          </p:spPr>
        </p:pic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80455" y="301625"/>
            <a:ext cx="7640017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Корреляция между потенциалом формирования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нуклеосом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индексом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EEI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генов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pombe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75656" y="2132856"/>
            <a:ext cx="400110" cy="2540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Коэффициент корреляции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571351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Позиция нуклеотида (0 – старт трансляции)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7684" y="600212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Коэффициент корреляции между потенциалом формирования нуклеосом и индексом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EEI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генов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pombe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455" y="301625"/>
            <a:ext cx="7640017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Корреляция между потенциалом формирования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нуклеосом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индексом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EEI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генов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cerevisiae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5445224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Позиция нуклеотида (0 – старт трансляции)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9602" y="2132856"/>
            <a:ext cx="400110" cy="2540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Коэффициент корреляции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85810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Коэффициент корреляции между потенциалом формирования нуклеосом и индексом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EEI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генов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cerevisiae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979712" y="1556792"/>
            <a:ext cx="6017364" cy="3888432"/>
            <a:chOff x="1979712" y="1556792"/>
            <a:chExt cx="6017364" cy="3888432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1556792"/>
              <a:ext cx="6017364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Users\ТСД\Desktop\Безымянный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1556792"/>
              <a:ext cx="2304256" cy="1095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2FEA4-3ABA-4DF7-A334-8485BE857BA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5894692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Корреляция между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EEI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экспериментальными данными по плотности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нуклеосомной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упаковки, полученными прямым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секвенированием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нуклеосомной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ДНК для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cerevisiae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976127" y="1556792"/>
            <a:ext cx="6048672" cy="4032448"/>
            <a:chOff x="1331640" y="741015"/>
            <a:chExt cx="7391400" cy="484822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331640" y="741015"/>
              <a:ext cx="7391400" cy="4848225"/>
              <a:chOff x="876300" y="1004888"/>
              <a:chExt cx="7391400" cy="4848225"/>
            </a:xfrm>
          </p:grpSpPr>
          <p:pic>
            <p:nvPicPr>
              <p:cNvPr id="6758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76300" y="1004888"/>
                <a:ext cx="7391400" cy="4848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75656" y="1412776"/>
                <a:ext cx="2736304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" descr="C:\Users\ТСД\Desktop\Безымянный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1124744"/>
              <a:ext cx="2808312" cy="1224136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503547" y="152636"/>
            <a:ext cx="8532949" cy="13283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kern="0" dirty="0" smtClean="0">
                <a:latin typeface="Arial" pitchFamily="34" charset="0"/>
                <a:cs typeface="Arial" pitchFamily="34" charset="0"/>
              </a:rPr>
              <a:t> Корреляция между </a:t>
            </a:r>
            <a:r>
              <a:rPr lang="ru-RU" sz="2800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экспериментально определенной</a:t>
            </a:r>
            <a:r>
              <a:rPr lang="ru-RU" sz="28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плотностью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нуклеосомной упаковки</a:t>
            </a:r>
            <a:r>
              <a:rPr lang="ru-RU" sz="2800" kern="0" dirty="0" smtClean="0">
                <a:latin typeface="Arial" pitchFamily="34" charset="0"/>
                <a:cs typeface="Arial" pitchFamily="34" charset="0"/>
              </a:rPr>
              <a:t> и индексом 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EEI </a:t>
            </a:r>
            <a:r>
              <a:rPr lang="ru-RU" sz="2800" kern="0" dirty="0" smtClean="0">
                <a:latin typeface="Arial" pitchFamily="34" charset="0"/>
                <a:cs typeface="Arial" pitchFamily="34" charset="0"/>
              </a:rPr>
              <a:t>для генов </a:t>
            </a:r>
            <a:r>
              <a:rPr lang="en-US" sz="2800" i="1" kern="0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cerevisiae</a:t>
            </a:r>
            <a:r>
              <a:rPr lang="ru-RU" sz="2800" kern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i="1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2132856"/>
            <a:ext cx="400110" cy="25400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Коэффициент корреляции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555323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Позиция нуклеотида (0 – старт трансляции)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188" y="512676"/>
            <a:ext cx="7313612" cy="751929"/>
          </a:xfrm>
        </p:spPr>
        <p:txBody>
          <a:bodyPr/>
          <a:lstStyle/>
          <a:p>
            <a:pPr algn="ctr"/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936" y="1592796"/>
            <a:ext cx="7776864" cy="4752528"/>
          </a:xfrm>
        </p:spPr>
        <p:txBody>
          <a:bodyPr/>
          <a:lstStyle/>
          <a:p>
            <a:pPr>
              <a:buSzPct val="100000"/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Создана общедоступная через Интернет программная реализация самообучающегося алгоритма расчета индекса эффективности элонгации EEI в виде веб-приложения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EloE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обеспечивающего достоверный высокопроизводительный анализ эффективности элонгации трансляции генов одноклеточных организмов и позволяющего обрабатывать до нескольких тысяч геномов за один запуск.</a:t>
            </a:r>
          </a:p>
          <a:p>
            <a:pPr>
              <a:buSzPct val="100000"/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Классифицирован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2771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различных одноклеточных организмов (бактерии, археи, эукариоты) по пяти типам эволюционной оптимизации процесса элонгации трансляции. Показано различие между бактериями и археями по предпочтительному типу оптимизации: у большинства проанализированных бактерий (45,35% от 2582) основную роль в определении эффективности элонгации трансляции играет только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кодонный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состав генов; у большинства архей (58,79% от 165)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кодонный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состав генов и количество локальных инвертированных повторов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100000"/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наличие достоверной отрицательной корреляции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= -0,86;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&lt; 5,16×10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между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-составом генома и степенью эволюционной оптимизации первичной структуры генов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Mycoplasma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повышения эффективности элонгации трансляции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715" y="516831"/>
            <a:ext cx="7313612" cy="751929"/>
          </a:xfrm>
        </p:spPr>
        <p:txBody>
          <a:bodyPr/>
          <a:lstStyle/>
          <a:p>
            <a:pPr algn="ctr"/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2796"/>
            <a:ext cx="7776864" cy="4860540"/>
          </a:xfrm>
        </p:spPr>
        <p:txBody>
          <a:bodyPr/>
          <a:lstStyle/>
          <a:p>
            <a:pPr>
              <a:buSzPct val="100000"/>
              <a:buFont typeface="+mj-lt"/>
              <a:buAutoNum type="arabicParenR" startAt="4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Показано, что у семи видов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Mycoplasma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haemolamae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haemocanis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wenyonii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haemofelis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haemominutum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в отличие от 20 других, в процессе эволюции прошла массовая минимизация количества локальных совершенных инвертированных повторов (потенциальных шпилек)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100000"/>
              <a:buFont typeface="+mj-lt"/>
              <a:buAutoNum type="arabicParenR" startAt="4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профилей стабильности потенциальных вторичных структур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Mycoplasma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показал, что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haemofelis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радикально отличается от остальных видов микоплазм наличием более стабильных потенциальных вторичных структур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районе старт-кодона трансляции.</a:t>
            </a:r>
          </a:p>
          <a:p>
            <a:pPr>
              <a:buSzPct val="100000"/>
              <a:buFont typeface="+mj-lt"/>
              <a:buAutoNum type="arabicParenR" startAt="4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Показано наличие достоверной отрицательной корреляции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-0,40; P &lt; 0,7×10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между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-составом генома и степенью эволюционной оптимизации первичной структуры генов архей для повышения эффективности элонгации трансляции.</a:t>
            </a:r>
          </a:p>
          <a:p>
            <a:pPr>
              <a:buSzPct val="100000"/>
              <a:buFont typeface="+mj-lt"/>
              <a:buAutoNum type="arabicParenR" startAt="4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Показано наличие достоверной корреляция между потенциалом формирования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нуклеосом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индексом эффективности элонгации трансляции генов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pombe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188" y="512676"/>
            <a:ext cx="7313612" cy="751929"/>
          </a:xfrm>
        </p:spPr>
        <p:txBody>
          <a:bodyPr/>
          <a:lstStyle/>
          <a:p>
            <a:pPr algn="ctr"/>
            <a:r>
              <a:rPr lang="ru-RU" sz="2800" dirty="0"/>
              <a:t>Положения, выносимые на защиту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936" y="1592796"/>
            <a:ext cx="7776864" cy="4752528"/>
          </a:xfrm>
        </p:spPr>
        <p:txBody>
          <a:bodyPr/>
          <a:lstStyle/>
          <a:p>
            <a:pPr>
              <a:buSzPct val="100000"/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Разработанное веб-приложение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EloE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является общедоступной через Интернет программой, обеспечивающей достоверный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высокопроизводительный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эффективности элонгации трансляции генов одноклеточных организмов, позволяющей обрабатывать до нескольких тысяч геномов за один запуск.</a:t>
            </a:r>
          </a:p>
          <a:p>
            <a:pPr>
              <a:buSzPct val="100000"/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семи видов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Mycoplasma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haemolamae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haemocanis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wenyonii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haemofelis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haemominutum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в процессе эволюции прошла массовая минимизация количества локальных совершенных инвертированных повторов (потенциальных шпилек)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100000"/>
              <a:buFont typeface="+mj-lt"/>
              <a:buAutoNum type="arabicParenR"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haemofelis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радикально отличается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остальных проанализированных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видов микоплазм наличием более стабильных потенциальных вторичных структур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районе старт-кодона трансляции. Вероятно, это связано с альтернативным механизмом регуляции инициации трансляции у данного вида.</a:t>
            </a:r>
          </a:p>
          <a:p>
            <a:pPr>
              <a:buSzPct val="100000"/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Плотность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нуклеосомной упаковки во фланкирующем 5'-районе старта трансляции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достоверно коррелирует с индексом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элонгации трансляции генов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444823"/>
            <a:ext cx="7313612" cy="679921"/>
          </a:xfrm>
        </p:spPr>
        <p:txBody>
          <a:bodyPr/>
          <a:lstStyle/>
          <a:p>
            <a:pPr algn="ctr"/>
            <a:r>
              <a:rPr lang="ru-RU" sz="3200" dirty="0" smtClean="0"/>
              <a:t>Элонгация трансляции и индекс </a:t>
            </a:r>
            <a:r>
              <a:rPr lang="en-US" sz="3200" dirty="0" smtClean="0"/>
              <a:t>EEI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5508104" y="3229235"/>
            <a:ext cx="3528392" cy="2540025"/>
            <a:chOff x="5508104" y="3861048"/>
            <a:chExt cx="3528392" cy="254002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508104" y="5353471"/>
              <a:ext cx="122413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6732240" y="4849415"/>
              <a:ext cx="0" cy="5040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7020272" y="5353472"/>
              <a:ext cx="2016224" cy="197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020272" y="4849415"/>
              <a:ext cx="0" cy="5040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732240" y="5065439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732240" y="5209455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732240" y="5281463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732240" y="5137447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Дуга 12"/>
            <p:cNvSpPr/>
            <p:nvPr/>
          </p:nvSpPr>
          <p:spPr>
            <a:xfrm>
              <a:off x="6588224" y="4417367"/>
              <a:ext cx="576064" cy="504056"/>
            </a:xfrm>
            <a:prstGeom prst="arc">
              <a:avLst>
                <a:gd name="adj1" fmla="val 7150859"/>
                <a:gd name="adj2" fmla="val 353367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012160" y="5137447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940152" y="5353471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732240" y="4993431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732240" y="4921423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6084168" y="5785519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084168" y="5857527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084168" y="5929535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012160" y="6001543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012160" y="6073551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940152" y="6145559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868144" y="6217567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796136" y="6289575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7452320" y="4849415"/>
              <a:ext cx="0" cy="5040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308304" y="4849415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7308304" y="5353471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452320" y="492142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</a:t>
              </a:r>
              <a:r>
                <a:rPr lang="ru-RU" sz="1400" dirty="0" smtClean="0"/>
                <a:t> </a:t>
              </a:r>
              <a:r>
                <a:rPr lang="el-GR" sz="1400" dirty="0" smtClean="0">
                  <a:latin typeface="Arial"/>
                  <a:cs typeface="Arial"/>
                </a:rPr>
                <a:t>ϵ</a:t>
              </a:r>
              <a:r>
                <a:rPr lang="ru-RU" sz="1400" dirty="0" smtClean="0">
                  <a:latin typeface="Arial"/>
                  <a:cs typeface="Arial"/>
                </a:rPr>
                <a:t> </a:t>
              </a:r>
              <a:r>
                <a:rPr lang="en-US" sz="1400" dirty="0" smtClean="0">
                  <a:latin typeface="Arial"/>
                  <a:cs typeface="Arial"/>
                </a:rPr>
                <a:t>{</a:t>
              </a:r>
              <a:r>
                <a:rPr lang="en-US" sz="1400" dirty="0" err="1" smtClean="0">
                  <a:latin typeface="Arial"/>
                  <a:cs typeface="Arial"/>
                </a:rPr>
                <a:t>S</a:t>
              </a:r>
              <a:r>
                <a:rPr lang="en-US" sz="1400" baseline="-25000" dirty="0" err="1" smtClean="0">
                  <a:latin typeface="Arial"/>
                  <a:cs typeface="Arial"/>
                </a:rPr>
                <a:t>min</a:t>
              </a:r>
              <a:r>
                <a:rPr lang="en-US" sz="1400" dirty="0" smtClean="0">
                  <a:latin typeface="Arial"/>
                  <a:cs typeface="Arial"/>
                </a:rPr>
                <a:t>: </a:t>
              </a:r>
              <a:r>
                <a:rPr lang="en-US" sz="1400" dirty="0" err="1" smtClean="0">
                  <a:latin typeface="Arial"/>
                  <a:cs typeface="Arial"/>
                </a:rPr>
                <a:t>S</a:t>
              </a:r>
              <a:r>
                <a:rPr lang="en-US" sz="1400" baseline="-25000" dirty="0" err="1" smtClean="0">
                  <a:latin typeface="Arial"/>
                  <a:cs typeface="Arial"/>
                </a:rPr>
                <a:t>max</a:t>
              </a:r>
              <a:r>
                <a:rPr lang="en-US" sz="1400" dirty="0" smtClean="0">
                  <a:latin typeface="Arial"/>
                  <a:cs typeface="Arial"/>
                </a:rPr>
                <a:t>)</a:t>
              </a:r>
              <a:r>
                <a:rPr lang="ru-RU" sz="1400" dirty="0" smtClean="0"/>
                <a:t> </a:t>
              </a:r>
              <a:endParaRPr lang="ru-RU" sz="1400" dirty="0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 flipH="1">
              <a:off x="6588224" y="4273351"/>
              <a:ext cx="57606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7164288" y="4129335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588224" y="4129335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32240" y="3861048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</a:t>
              </a:r>
              <a:r>
                <a:rPr lang="en-US" sz="1400" dirty="0" smtClean="0">
                  <a:latin typeface="Arial"/>
                  <a:cs typeface="Arial"/>
                </a:rPr>
                <a:t> </a:t>
              </a:r>
              <a:r>
                <a:rPr lang="el-GR" sz="1400" dirty="0" smtClean="0">
                  <a:latin typeface="Arial"/>
                  <a:cs typeface="Arial"/>
                </a:rPr>
                <a:t>ϵ</a:t>
              </a:r>
              <a:r>
                <a:rPr lang="en-US" sz="1400" dirty="0" smtClean="0">
                  <a:latin typeface="Arial"/>
                  <a:cs typeface="Arial"/>
                </a:rPr>
                <a:t> {</a:t>
              </a:r>
              <a:r>
                <a:rPr lang="en-US" sz="1400" dirty="0" err="1" smtClean="0">
                  <a:latin typeface="Arial"/>
                  <a:cs typeface="Arial"/>
                </a:rPr>
                <a:t>L</a:t>
              </a:r>
              <a:r>
                <a:rPr lang="en-US" sz="1400" baseline="-25000" dirty="0" err="1" smtClean="0">
                  <a:latin typeface="Arial"/>
                  <a:cs typeface="Arial"/>
                </a:rPr>
                <a:t>min</a:t>
              </a:r>
              <a:r>
                <a:rPr lang="en-US" sz="1400" dirty="0" smtClean="0">
                  <a:latin typeface="Arial"/>
                  <a:cs typeface="Arial"/>
                </a:rPr>
                <a:t>; </a:t>
              </a:r>
              <a:r>
                <a:rPr lang="en-US" sz="1400" dirty="0" err="1" smtClean="0">
                  <a:latin typeface="Arial"/>
                  <a:cs typeface="Arial"/>
                </a:rPr>
                <a:t>L</a:t>
              </a:r>
              <a:r>
                <a:rPr lang="en-US" sz="1400" baseline="-25000" dirty="0" err="1" smtClean="0">
                  <a:latin typeface="Arial"/>
                  <a:cs typeface="Arial"/>
                </a:rPr>
                <a:t>max</a:t>
              </a:r>
              <a:r>
                <a:rPr lang="en-US" sz="1400" dirty="0" smtClean="0">
                  <a:latin typeface="Arial"/>
                  <a:cs typeface="Arial"/>
                </a:rPr>
                <a:t>}</a:t>
              </a:r>
              <a:endParaRPr lang="ru-RU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956376" y="537321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err="1" smtClean="0"/>
                <a:t>мРНК</a:t>
              </a:r>
              <a:endParaRPr lang="ru-RU" sz="1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6012160" y="4993431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012160" y="609329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полипептид</a:t>
              </a:r>
              <a:endParaRPr lang="ru-RU" sz="1400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395536" y="3733291"/>
            <a:ext cx="4320480" cy="1872208"/>
            <a:chOff x="107504" y="4653136"/>
            <a:chExt cx="4320480" cy="1872208"/>
          </a:xfrm>
        </p:grpSpPr>
        <p:sp>
          <p:nvSpPr>
            <p:cNvPr id="14" name="TextBox 13"/>
            <p:cNvSpPr txBox="1"/>
            <p:nvPr/>
          </p:nvSpPr>
          <p:spPr>
            <a:xfrm>
              <a:off x="1331640" y="5137447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ACGCUCAACGGUCGU</a:t>
              </a:r>
              <a:endParaRPr lang="ru-RU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107504" y="5353471"/>
              <a:ext cx="1296144" cy="197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395536" y="5137447"/>
              <a:ext cx="288032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23528" y="5353471"/>
              <a:ext cx="504056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Левая фигурная скобка 37"/>
            <p:cNvSpPr/>
            <p:nvPr/>
          </p:nvSpPr>
          <p:spPr>
            <a:xfrm rot="5400000">
              <a:off x="1547664" y="4869160"/>
              <a:ext cx="216024" cy="50405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Левая фигурная скобка 38"/>
            <p:cNvSpPr/>
            <p:nvPr/>
          </p:nvSpPr>
          <p:spPr>
            <a:xfrm rot="16200000">
              <a:off x="2051720" y="5281463"/>
              <a:ext cx="216024" cy="50405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Левая фигурная скобка 39"/>
            <p:cNvSpPr/>
            <p:nvPr/>
          </p:nvSpPr>
          <p:spPr>
            <a:xfrm rot="5400000">
              <a:off x="2555776" y="4869160"/>
              <a:ext cx="216024" cy="50405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Левая фигурная скобка 40"/>
            <p:cNvSpPr/>
            <p:nvPr/>
          </p:nvSpPr>
          <p:spPr>
            <a:xfrm rot="16200000">
              <a:off x="3059832" y="5281464"/>
              <a:ext cx="216024" cy="50405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Левая фигурная скобка 41"/>
            <p:cNvSpPr/>
            <p:nvPr/>
          </p:nvSpPr>
          <p:spPr>
            <a:xfrm rot="5400000">
              <a:off x="3563888" y="4869160"/>
              <a:ext cx="216024" cy="50405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03648" y="6237312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67744" y="609329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err="1" smtClean="0"/>
                <a:t>тРНК</a:t>
              </a:r>
              <a:endParaRPr lang="ru-RU" sz="1400" dirty="0"/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95536" y="4993431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3491880" y="6237312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131840" y="6453336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835696" y="6453336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123728" y="6237312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504" y="4653136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рибосома</a:t>
              </a:r>
              <a:endParaRPr lang="ru-RU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31640" y="465313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α</a:t>
              </a:r>
              <a:r>
                <a:rPr lang="en-US" baseline="-25000" dirty="0" smtClean="0">
                  <a:latin typeface="Arial"/>
                  <a:cs typeface="Arial"/>
                </a:rPr>
                <a:t>ACG</a:t>
              </a:r>
              <a:endParaRPr lang="ru-RU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35696" y="55172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α</a:t>
              </a:r>
              <a:r>
                <a:rPr lang="en-US" baseline="-25000" dirty="0" smtClean="0">
                  <a:latin typeface="Arial"/>
                  <a:cs typeface="Arial"/>
                </a:rPr>
                <a:t>CUC</a:t>
              </a:r>
              <a:endParaRPr lang="ru-RU" baseline="-25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39752" y="465313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α</a:t>
              </a:r>
              <a:r>
                <a:rPr lang="en-US" baseline="-25000" dirty="0" smtClean="0">
                  <a:latin typeface="Arial"/>
                  <a:cs typeface="Arial"/>
                </a:rPr>
                <a:t>AAC</a:t>
              </a:r>
              <a:endParaRPr lang="ru-RU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71800" y="55172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α</a:t>
              </a:r>
              <a:r>
                <a:rPr lang="en-US" baseline="-25000" dirty="0" smtClean="0">
                  <a:latin typeface="Arial"/>
                  <a:cs typeface="Arial"/>
                </a:rPr>
                <a:t>GGU</a:t>
              </a:r>
              <a:endParaRPr lang="ru-RU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47864" y="465313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Arial"/>
                  <a:cs typeface="Arial"/>
                </a:rPr>
                <a:t>α</a:t>
              </a:r>
              <a:r>
                <a:rPr lang="en-US" baseline="-25000" dirty="0" smtClean="0">
                  <a:latin typeface="Arial"/>
                  <a:cs typeface="Arial"/>
                </a:rPr>
                <a:t>CGU</a:t>
              </a:r>
              <a:endParaRPr lang="ru-RU" baseline="-25000" dirty="0"/>
            </a:p>
          </p:txBody>
        </p:sp>
        <p:sp>
          <p:nvSpPr>
            <p:cNvPr id="69" name="Крест 68"/>
            <p:cNvSpPr/>
            <p:nvPr/>
          </p:nvSpPr>
          <p:spPr>
            <a:xfrm>
              <a:off x="1259632" y="5949280"/>
              <a:ext cx="288032" cy="288032"/>
            </a:xfrm>
            <a:prstGeom prst="plus">
              <a:avLst>
                <a:gd name="adj" fmla="val 35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Крест 69"/>
            <p:cNvSpPr/>
            <p:nvPr/>
          </p:nvSpPr>
          <p:spPr>
            <a:xfrm>
              <a:off x="1691680" y="6165304"/>
              <a:ext cx="288032" cy="288032"/>
            </a:xfrm>
            <a:prstGeom prst="plus">
              <a:avLst>
                <a:gd name="adj" fmla="val 35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Крест 70"/>
            <p:cNvSpPr/>
            <p:nvPr/>
          </p:nvSpPr>
          <p:spPr>
            <a:xfrm>
              <a:off x="1979712" y="5949280"/>
              <a:ext cx="288032" cy="288032"/>
            </a:xfrm>
            <a:prstGeom prst="plus">
              <a:avLst>
                <a:gd name="adj" fmla="val 35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Крест 71"/>
            <p:cNvSpPr/>
            <p:nvPr/>
          </p:nvSpPr>
          <p:spPr>
            <a:xfrm>
              <a:off x="2987824" y="6165304"/>
              <a:ext cx="288032" cy="288032"/>
            </a:xfrm>
            <a:prstGeom prst="plus">
              <a:avLst>
                <a:gd name="adj" fmla="val 35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Крест 72"/>
            <p:cNvSpPr/>
            <p:nvPr/>
          </p:nvSpPr>
          <p:spPr>
            <a:xfrm>
              <a:off x="3347864" y="5949280"/>
              <a:ext cx="288032" cy="288032"/>
            </a:xfrm>
            <a:prstGeom prst="plus">
              <a:avLst>
                <a:gd name="adj" fmla="val 350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3923928" y="5373216"/>
              <a:ext cx="5040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Овал 88"/>
            <p:cNvSpPr/>
            <p:nvPr/>
          </p:nvSpPr>
          <p:spPr>
            <a:xfrm>
              <a:off x="467544" y="5805264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67544" y="5877272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67544" y="5949280"/>
              <a:ext cx="72008" cy="720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860032" y="638771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Turner D.H., Sugimoto N. (1988)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Annu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Rev.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Biophys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Biophys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Chem. 17, 167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192.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87624" y="15567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Индекс EEI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Elongation Efficiency Index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 состоит из 2-ух частей: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59632" y="27356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1) учет частот кодонов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4716016" y="216886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2) учет количества и стабильности вторичных структур, образуемых совершенными повторами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251520" y="638771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P.M. Sharp &amp; W.H. Li. (1987)  Nucleic Acid Res. 15, 1281–1295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260648"/>
            <a:ext cx="7079810" cy="107348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Учет потенциальных вторичных структур в </a:t>
            </a:r>
            <a:r>
              <a:rPr lang="ru-RU" sz="3200" dirty="0" err="1" smtClean="0"/>
              <a:t>мРНК</a:t>
            </a:r>
            <a:endParaRPr lang="ru-RU" sz="32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22" y="1512055"/>
            <a:ext cx="4862065" cy="3315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6010" y="5051834"/>
            <a:ext cx="3622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Подсчет количества локальных совершенных инвертированных повторов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245" y="5051834"/>
            <a:ext cx="387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энергии Гиббса вторичных структур,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образуемых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локальными совершенными инвертированными повторами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066744"/>
              </p:ext>
            </p:extLst>
          </p:nvPr>
        </p:nvGraphicFramePr>
        <p:xfrm>
          <a:off x="1370013" y="2604616"/>
          <a:ext cx="7313612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795"/>
                <a:gridCol w="1728192"/>
                <a:gridCol w="2160240"/>
                <a:gridCol w="19513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индекса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Кодонный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состав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Вторичные структуры (без энергии)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Вторичные структуры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 энергией)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EEI1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EEI2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EEI3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EEI4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EEI5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544522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Учет </a:t>
            </a:r>
            <a:r>
              <a:rPr lang="ru-RU" sz="16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кодонного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состава и вторичных структур в разных типах индекса </a:t>
            </a:r>
            <a:r>
              <a:rPr lang="en-US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EEI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43608" y="260649"/>
            <a:ext cx="77768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Индекс эффективности элонгации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Elongation Efficiency Index –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EEI)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Выделяются пять групп организмов в соответствии с пятью типами индекса эффективности элонгации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5368" y="0"/>
            <a:ext cx="7291431" cy="1514036"/>
          </a:xfrm>
        </p:spPr>
        <p:txBody>
          <a:bodyPr/>
          <a:lstStyle/>
          <a:p>
            <a:pPr algn="just" eaLnBrk="1" hangingPunct="1"/>
            <a:r>
              <a:rPr lang="ru-RU" sz="2400" b="1" u="sng" dirty="0" smtClean="0"/>
              <a:t>Цель</a:t>
            </a:r>
            <a:r>
              <a:rPr lang="en-US" sz="2400" b="1" u="sng" dirty="0" smtClean="0"/>
              <a:t> </a:t>
            </a:r>
            <a:r>
              <a:rPr lang="ru-RU" sz="2400" b="1" u="sng" dirty="0" smtClean="0"/>
              <a:t>работы</a:t>
            </a:r>
            <a:r>
              <a:rPr lang="ru-RU" sz="2400" b="1" dirty="0" smtClean="0"/>
              <a:t>: </a:t>
            </a:r>
            <a:r>
              <a:rPr lang="ru-RU" sz="2400" dirty="0"/>
              <a:t>исследование контекстных характеристик открытых рамок считывания (ОРС)</a:t>
            </a:r>
            <a:r>
              <a:rPr lang="ru-RU" sz="2400" b="1" dirty="0"/>
              <a:t>, </a:t>
            </a:r>
            <a:r>
              <a:rPr lang="ru-RU" sz="2400" dirty="0"/>
              <a:t>связанных с эффективностью элонгации </a:t>
            </a:r>
            <a:r>
              <a:rPr lang="ru-RU" sz="2400" dirty="0" smtClean="0"/>
              <a:t>трансляции, </a:t>
            </a:r>
            <a:r>
              <a:rPr lang="ru-RU" sz="2400" dirty="0"/>
              <a:t>у одноклеточных организмов.</a:t>
            </a:r>
            <a:r>
              <a:rPr lang="ru-RU" sz="2400" dirty="0" smtClean="0"/>
              <a:t> </a:t>
            </a:r>
            <a:endParaRPr lang="ru-RU" sz="2400" b="1" i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1712889"/>
            <a:ext cx="7629369" cy="481971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Задачи работы: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SzPct val="100000"/>
              <a:buFont typeface="+mj-lt"/>
              <a:buAutoNum type="arabicParenR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доступную через Интернет программную реализацию самообучающегося алгоритма расчета индекса эффективности элонгации трансляции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elongatioin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efficiency index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EEI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  <a:buFont typeface="+mj-lt"/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Классифицировать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секвенированные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геномы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одноклеточных организмов по типам эволюционной оптимизации процесса элонгации трансляции;</a:t>
            </a:r>
          </a:p>
          <a:p>
            <a:pPr algn="just">
              <a:buSzPct val="100000"/>
              <a:buFont typeface="+mj-lt"/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связанные с процессом трансляции особенности структурно-функциональной организации открытых рамок считывания у различных одноклеточных организмов;</a:t>
            </a:r>
          </a:p>
          <a:p>
            <a:pPr algn="just">
              <a:buSzPct val="100000"/>
              <a:buFont typeface="+mj-lt"/>
              <a:buAutoNum type="arabicParenR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Изучить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коэволюции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инициации транскрипции и элонгации трансляции для одноклеточных эукариот.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9DCA2-ACDB-40C8-9D09-B275E9235F9A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49" y="152636"/>
            <a:ext cx="7061703" cy="62910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расчета 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5454" y="4185084"/>
            <a:ext cx="1630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 </a:t>
            </a:r>
            <a:r>
              <a:rPr lang="ru-RU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итераций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83568" y="855390"/>
            <a:ext cx="2461256" cy="151733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с аннотированным геномом организма загружается в программу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600135" y="855390"/>
            <a:ext cx="2016224" cy="151733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Нуклеотидные 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последователь-ности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всех генов считываются из файла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071670" y="855389"/>
            <a:ext cx="2430005" cy="168282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Рассчитываются частоты кодонов и количество/энергия локальных инвертированных повторов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83568" y="2541298"/>
            <a:ext cx="2461256" cy="154812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Рассчитываются все пять типов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EEI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Последовательности сортируются в порядке увеличения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EEI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45884" y="1556792"/>
            <a:ext cx="2459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071670" y="3938097"/>
            <a:ext cx="2430005" cy="21930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отсортированном списке всех генов отмечаются гены </a:t>
            </a:r>
            <a:r>
              <a:rPr lang="ru-RU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рибосомных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белков и рассчитываются их ранг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стандартное отклонение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688367" y="155679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421562" y="4299478"/>
            <a:ext cx="367783" cy="131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887543" flipH="1">
            <a:off x="5561852" y="2928100"/>
            <a:ext cx="1808744" cy="231888"/>
          </a:xfrm>
          <a:prstGeom prst="rightArrow">
            <a:avLst>
              <a:gd name="adj1" fmla="val 35704"/>
              <a:gd name="adj2" fmla="val 56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83568" y="4596555"/>
            <a:ext cx="2453394" cy="153463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Выбираются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генов с наибольшими значениями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EEI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новой обучающей выборки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600135" y="4595769"/>
            <a:ext cx="2016224" cy="153541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выборка аналогична предыдущей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45885" y="5301208"/>
            <a:ext cx="245995" cy="138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5983" y="4836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183" y="418535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6253571"/>
            <a:ext cx="400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расчета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EEI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600135" y="2538219"/>
            <a:ext cx="2016224" cy="1550417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Выбираются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случайных генов в качестве обучающей выборки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3245884" y="3212976"/>
            <a:ext cx="245995" cy="163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670065" flipH="1">
            <a:off x="3175569" y="4165119"/>
            <a:ext cx="963326" cy="218386"/>
          </a:xfrm>
          <a:prstGeom prst="rightArrow">
            <a:avLst>
              <a:gd name="adj1" fmla="val 176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688367" y="5231676"/>
            <a:ext cx="288032" cy="140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679921"/>
          </a:xfrm>
        </p:spPr>
        <p:txBody>
          <a:bodyPr/>
          <a:lstStyle/>
          <a:p>
            <a:pPr algn="ctr"/>
            <a:r>
              <a:rPr lang="ru-RU" sz="3200" dirty="0" smtClean="0"/>
              <a:t>Индекс эффективности элонгации (EEI)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704856" cy="864096"/>
          </a:xfrm>
        </p:spPr>
        <p:txBody>
          <a:bodyPr/>
          <a:lstStyle/>
          <a:p>
            <a:pPr marL="0" indent="449263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Эффективность работы программы оценивалась по распределению генов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рибосомных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белков в ряду генов организма, упорядоченных по увеличению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EEI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28EE-8AEF-410D-BBDC-3D2F6531739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5877272"/>
            <a:ext cx="7488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Индекс с наибольшим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наименьшим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является наилучшим.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04918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Схема расположения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рибосомных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генов (черные кружки) среди других генов (прямая линия) организма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Herpetosiphon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aurantiacus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DSM 785)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упорядоченных по увеличению индекса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EEI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83568" y="2276872"/>
            <a:ext cx="8208912" cy="2765340"/>
            <a:chOff x="683568" y="2370366"/>
            <a:chExt cx="8208912" cy="2765340"/>
          </a:xfrm>
        </p:grpSpPr>
        <p:pic>
          <p:nvPicPr>
            <p:cNvPr id="124930" name="Picture 2" descr="C:\Users\ТСД\Desktop\Безымянный.jpg"/>
            <p:cNvPicPr>
              <a:picLocks noChangeAspect="1" noChangeArrowheads="1"/>
            </p:cNvPicPr>
            <p:nvPr/>
          </p:nvPicPr>
          <p:blipFill>
            <a:blip r:embed="rId3" cstate="print"/>
            <a:srcRect r="806"/>
            <a:stretch>
              <a:fillRect/>
            </a:stretch>
          </p:blipFill>
          <p:spPr bwMode="auto">
            <a:xfrm>
              <a:off x="1403648" y="2780928"/>
              <a:ext cx="7416824" cy="208823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83568" y="2780928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EEI1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3234462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EEI2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3666510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EEI3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4098558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EEI4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8" y="4509120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EEI5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624" y="4797152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min (-100)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4797152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max (100)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479715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 rot="16200000">
              <a:off x="7596339" y="1700808"/>
              <a:ext cx="216021" cy="223225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92280" y="2370366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M1±R1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03648" y="3176972"/>
              <a:ext cx="741682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403648" y="4473116"/>
              <a:ext cx="741682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403648" y="4041068"/>
              <a:ext cx="741682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03648" y="3598168"/>
              <a:ext cx="741682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1240"/>
            <a:ext cx="7088863" cy="94379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Веб-приложение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www-bionet.sscc.ru:7780/EloE)</a:t>
            </a:r>
            <a:endParaRPr lang="ru-RU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9" y="1063928"/>
            <a:ext cx="8333241" cy="5173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540" y="6286266"/>
            <a:ext cx="7161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веб-приложения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EloE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скриншот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6D41-AD6D-4B51-8EDA-94BA54CC76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10302</TotalTime>
  <Words>1802</Words>
  <Application>Microsoft Office PowerPoint</Application>
  <PresentationFormat>Экран (4:3)</PresentationFormat>
  <Paragraphs>191</Paragraphs>
  <Slides>26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 Unicode MS</vt:lpstr>
      <vt:lpstr>Arial</vt:lpstr>
      <vt:lpstr>Calibri</vt:lpstr>
      <vt:lpstr>Calibri Light</vt:lpstr>
      <vt:lpstr>Times New Roman</vt:lpstr>
      <vt:lpstr>Verdana</vt:lpstr>
      <vt:lpstr>Wingdings</vt:lpstr>
      <vt:lpstr>Wingdings 2</vt:lpstr>
      <vt:lpstr>Затмение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КОМПЬЮТЕРНОЕ ИССЛЕДОВАНИЕ КОНТЕКСТНЫХ ХАРАКТЕРИСТИК ОТКРЫТЫХ РАМОК СЧИТЫВАНИЯ, СВЯЗАННЫХ С ЭФФЕКТИВНОСТЬЮ ЭЛОНГАЦИИ ТРАНСЛЯЦИИ, У ОДНОКЛЕТОЧНЫХ ОРГАНИЗМОВ</vt:lpstr>
      <vt:lpstr>Эффективность экспрессии гена</vt:lpstr>
      <vt:lpstr>Элонгация трансляции и индекс EEI</vt:lpstr>
      <vt:lpstr>Учет потенциальных вторичных структур в мРНК</vt:lpstr>
      <vt:lpstr>Презентация PowerPoint</vt:lpstr>
      <vt:lpstr>Цель работы: исследование контекстных характеристик открытых рамок считывания (ОРС), связанных с эффективностью элонгации трансляции, у одноклеточных организмов. </vt:lpstr>
      <vt:lpstr>Алгоритм расчета EEI</vt:lpstr>
      <vt:lpstr>Индекс эффективности элонгации (EEI)</vt:lpstr>
      <vt:lpstr>Веб-приложение EloE  (http://www-bionet.sscc.ru:7780/EloE)</vt:lpstr>
      <vt:lpstr>Презентация PowerPoint</vt:lpstr>
      <vt:lpstr>Презентация PowerPoint</vt:lpstr>
      <vt:lpstr>Mycoplasma</vt:lpstr>
      <vt:lpstr>Распределение 62 штаммов Mycoplasma по пяти типам индекса EEI</vt:lpstr>
      <vt:lpstr>Идентификация генов рибосомных белков как высокоэкспрессирующихся (род Mycoplasma)</vt:lpstr>
      <vt:lpstr>Исследование числа повторов в 62 штаммах Mycoplasma</vt:lpstr>
      <vt:lpstr>Корреляция между GC-составом и степенью эволюционной оптимизации первичной структуры генов Mycoplasma</vt:lpstr>
      <vt:lpstr>Презентация PowerPoint</vt:lpstr>
      <vt:lpstr>Исследование LCI (local complementary index) профилей</vt:lpstr>
      <vt:lpstr>Исследование LCI профилей</vt:lpstr>
      <vt:lpstr>Корреляция между GC-составом и степенью эволюционной оптимизации первичной структуры генов архей</vt:lpstr>
      <vt:lpstr> Корреляция между потенциалом формирования нуклеосом и индексом EEI для генов S. pombe.</vt:lpstr>
      <vt:lpstr> Корреляция между потенциалом формирования нуклеосом и индексом EEI для генов S. cerevisiae.</vt:lpstr>
      <vt:lpstr>Презентация PowerPoint</vt:lpstr>
      <vt:lpstr>Выводы</vt:lpstr>
      <vt:lpstr>Выводы</vt:lpstr>
      <vt:lpstr>Положения, выносимые на защиту</vt:lpstr>
    </vt:vector>
  </TitlesOfParts>
  <Company>ABC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промоторов генов E.coli, кодирующих белки стрессового ответа</dc:title>
  <dc:creator>Соколов</dc:creator>
  <cp:lastModifiedBy>Ananko E.</cp:lastModifiedBy>
  <cp:revision>842</cp:revision>
  <dcterms:created xsi:type="dcterms:W3CDTF">2009-12-21T14:51:46Z</dcterms:created>
  <dcterms:modified xsi:type="dcterms:W3CDTF">2015-06-22T10:59:33Z</dcterms:modified>
</cp:coreProperties>
</file>