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3"/>
  </p:notesMasterIdLst>
  <p:sldIdLst>
    <p:sldId id="256" r:id="rId2"/>
    <p:sldId id="275" r:id="rId3"/>
    <p:sldId id="278" r:id="rId4"/>
    <p:sldId id="327" r:id="rId5"/>
    <p:sldId id="355" r:id="rId6"/>
    <p:sldId id="356" r:id="rId7"/>
    <p:sldId id="273" r:id="rId8"/>
    <p:sldId id="343" r:id="rId9"/>
    <p:sldId id="344" r:id="rId10"/>
    <p:sldId id="328" r:id="rId11"/>
    <p:sldId id="362" r:id="rId12"/>
    <p:sldId id="307" r:id="rId13"/>
    <p:sldId id="311" r:id="rId14"/>
    <p:sldId id="360" r:id="rId15"/>
    <p:sldId id="361" r:id="rId16"/>
    <p:sldId id="309" r:id="rId17"/>
    <p:sldId id="312" r:id="rId18"/>
    <p:sldId id="345" r:id="rId19"/>
    <p:sldId id="346" r:id="rId20"/>
    <p:sldId id="348" r:id="rId21"/>
    <p:sldId id="315" r:id="rId22"/>
    <p:sldId id="314" r:id="rId23"/>
    <p:sldId id="363" r:id="rId24"/>
    <p:sldId id="282" r:id="rId25"/>
    <p:sldId id="262" r:id="rId26"/>
    <p:sldId id="263" r:id="rId27"/>
    <p:sldId id="264" r:id="rId28"/>
    <p:sldId id="280" r:id="rId29"/>
    <p:sldId id="330" r:id="rId30"/>
    <p:sldId id="332" r:id="rId31"/>
    <p:sldId id="333" r:id="rId32"/>
    <p:sldId id="299" r:id="rId33"/>
    <p:sldId id="281" r:id="rId34"/>
    <p:sldId id="320" r:id="rId35"/>
    <p:sldId id="298" r:id="rId36"/>
    <p:sldId id="364" r:id="rId37"/>
    <p:sldId id="358" r:id="rId38"/>
    <p:sldId id="359" r:id="rId39"/>
    <p:sldId id="338" r:id="rId40"/>
    <p:sldId id="339" r:id="rId41"/>
    <p:sldId id="337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F9900"/>
    <a:srgbClr val="FFFF00"/>
    <a:srgbClr val="CCCC00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344" autoAdjust="0"/>
    <p:restoredTop sz="81166" autoAdjust="0"/>
  </p:normalViewPr>
  <p:slideViewPr>
    <p:cSldViewPr>
      <p:cViewPr varScale="1">
        <p:scale>
          <a:sx n="104" d="100"/>
          <a:sy n="104" d="100"/>
        </p:scale>
        <p:origin x="-18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14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9CC187E-1428-44A8-9559-D6578D19C601}" type="datetimeFigureOut">
              <a:rPr lang="ru-RU"/>
              <a:pPr>
                <a:defRPr/>
              </a:pPr>
              <a:t>09.08.2016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A7F4116-1B51-4DA4-B84A-39F4BAA84D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60237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Достижения медицины второй половины XX века определили увеличение продолжительности жизни людей и как следствие – рост числа связанных со старением заболеваний. По мере постарения населения в мире растёт заболеваемость болезнью Альцгеймера (БА) – наиболее распространённой формой сенильной деменции, эффективных способов профилактики и лечения которой нет, что обусловлено неполнотой знаний патогенеза заболевания, механизмов перехода физиологических возрастных изменений мозга в патологический процесс. Такая ситуация обусловлена невозможностью исследовать эти вопросы на людях, тем более – ранние доклинические стадии развития БА, а также отсутствием адекватных биологических моделей заболевания.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EB28A0-11ED-4F7A-AD4A-ACC7F419A03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1651323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Важно, что с возраста 20 дней до 18 мес. в коре мозга крыс OXYS однонаправленными были изменения экспрессии только 3 генов, а экспрессия 30 генов изменялась разнонаправлено. Так, уровень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мРНК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гена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Bdnf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повышался к возрасту 5 мес. (р&lt; 0,015) и снижался к возрасту 18 мес. (р&lt; 0,0001).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7F4116-1B51-4DA4-B84A-39F4BAA84D1E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7056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Исследование содержания его белкового продукта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гиппокампе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методами ИФА показало, что в возрасте 20 дней уровень BDNF у крыс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Вистар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OXYS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различался. С возрастом динамика содержания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BDNF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гиппокампе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крыс обеих линий была различной: у крыс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Вистар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уровень белка снижался постепенно, у крыс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повышался к возрасту 3 мес., прогрессивно снижался к возрасту 12 мес. и оставался на том же низком уровне в возрасте 18 мес.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этом, согласно анализу этих результатов, у крыс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компенсаторное повышение уровня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BDNF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гиппокампе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возрасте 3 мес., в период развития у них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нейродегенеративных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процессов, можно полагать, происходило за счёт зрелой формы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BDNF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mBDNF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В возрасте 18 мес. уровень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BDNF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гиппокампе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крыс обеих линий не различался, однако повышение у крыс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OXYS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уровня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proBDNF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может свидетельствовать о смещении баланса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proBDNF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mBDNF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сторону активирующей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апоптоз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проформы белка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proBDNF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0A035-D8BB-4018-B5E5-00E0001B3A44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4563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Согласно данным, полученным по </a:t>
            </a:r>
            <a:r>
              <a:rPr lang="ru-RU" dirty="0" err="1" smtClean="0"/>
              <a:t>транскриптому</a:t>
            </a:r>
            <a:r>
              <a:rPr lang="ru-RU" dirty="0" smtClean="0"/>
              <a:t> коры,</a:t>
            </a:r>
            <a:r>
              <a:rPr lang="ru-RU" baseline="0" dirty="0" smtClean="0"/>
              <a:t> уровень мРНК гена </a:t>
            </a:r>
            <a:r>
              <a:rPr lang="en-US" baseline="0" dirty="0" err="1" smtClean="0"/>
              <a:t>Ngfr</a:t>
            </a:r>
            <a:r>
              <a:rPr lang="ru-RU" baseline="0" dirty="0" smtClean="0"/>
              <a:t> снижается с возраста 20 дней до 5 месяцев у крыс обеих линий и далее с возрастом не меняется. Однако детектируемые методом ИГХ уровни белка р75 наблюдались в гиппокампе и коре только  18-месячных крыс обеих линий.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Вистар </a:t>
            </a:r>
            <a:r>
              <a:rPr lang="ru-RU" baseline="0" dirty="0" err="1" smtClean="0"/>
              <a:t>гиппокамп</a:t>
            </a:r>
            <a:endParaRPr lang="ru-RU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OXYS </a:t>
            </a:r>
            <a:r>
              <a:rPr lang="ru-RU" baseline="0" dirty="0" err="1" smtClean="0"/>
              <a:t>гиппокамп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7F4116-1B51-4DA4-B84A-39F4BAA84D1E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4846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Более того, по данным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иммунногистохимического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анализа, повышение интенсивности сигнала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proBDNF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75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также характер их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колокализации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гиппокампе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коре 18-мес. крыс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стали убедительным подтверждением наличия у них прогрессии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нейродегенеративных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изменений и процессов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апоптоза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7F4116-1B51-4DA4-B84A-39F4BAA84D1E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2375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Количество пересеченных квадратов и совершённых вертикальных стоек – основные показатели двигательной и исследовательской активности в тесте «открытое поле» – у крыс </a:t>
            </a:r>
            <a:r>
              <a:rPr lang="en-US" smtClean="0"/>
              <a:t>OXYS</a:t>
            </a:r>
            <a:r>
              <a:rPr lang="ru-RU" smtClean="0"/>
              <a:t> в возрасте 4 месяцев было значительно меньше, чем у крыс Вистар. Прием антиоксидантов замедлил снижение этих показателей у крыс </a:t>
            </a:r>
            <a:r>
              <a:rPr lang="en-US" smtClean="0"/>
              <a:t>OXYS</a:t>
            </a:r>
            <a:r>
              <a:rPr lang="ru-RU" smtClean="0"/>
              <a:t>.</a:t>
            </a:r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FA7E3F-4C73-4AD3-9217-35ABCF9B9BE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36858696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Исследование поведения животных показало, что количество выходов в открытые рукава и время, проведенное в них – основные показатели тревожности в тесте «Приподнятый крестообразный лабиринт» – было значительно снижено у 4-месячных крыс OXYS по сравнению с крысами Вистар. Приём антиоксидантов предупредил рост тревожности у крыс OXYS и повысил их двигательную активность в закрытых рукавах до уровня крыс Вистар.</a:t>
            </a:r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D3327A-DAF5-4A24-A952-2A400E0F9EA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231687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4-месячные крысы OXYS также демонстрировали сниженную способность к обучению по сравнению с крысами Вистар: ошибка референтной памяти в восьмирукавном радиальном лабиринте у крыс </a:t>
            </a:r>
            <a:r>
              <a:rPr lang="en-US" smtClean="0"/>
              <a:t>OXYS</a:t>
            </a:r>
            <a:r>
              <a:rPr lang="ru-RU" smtClean="0"/>
              <a:t> была значительно больше. Приём антиоксидантов замедлил снижение способности к обучению у крыс </a:t>
            </a:r>
            <a:r>
              <a:rPr lang="en-US" smtClean="0"/>
              <a:t>OXYS</a:t>
            </a:r>
            <a:r>
              <a:rPr lang="ru-RU" smtClean="0"/>
              <a:t>.</a:t>
            </a:r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0A2A13-6DFC-49F4-BED2-86216DA80C1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37044944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18-месячные крысы </a:t>
            </a:r>
            <a:r>
              <a:rPr lang="en-US" smtClean="0"/>
              <a:t>OXYS</a:t>
            </a:r>
            <a:r>
              <a:rPr lang="ru-RU" smtClean="0"/>
              <a:t> демонстрировали повышенную тревожность и сниженную моторно-исследовательскую активность в тестах «Приподнятый крестообразный лабиринт» и «Открытое поле» по сравнению с одновозрастными крысами Вистар. Приём мелатонина понизил тревожность крыс </a:t>
            </a:r>
            <a:r>
              <a:rPr lang="en-US" smtClean="0"/>
              <a:t>OXYS</a:t>
            </a:r>
            <a:r>
              <a:rPr lang="ru-RU" smtClean="0"/>
              <a:t>, однако на моторно-исследовательскую активность 18-месячных животных препараты не влияли.</a:t>
            </a:r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C87931-98C0-4533-B7AA-75DA856A624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3465903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Способность к обучению в тесте «Восьмирукавный радиальный лабиринт» у 18-месячных крыс </a:t>
            </a:r>
            <a:r>
              <a:rPr lang="en-US" smtClean="0"/>
              <a:t>OXYS</a:t>
            </a:r>
            <a:r>
              <a:rPr lang="ru-RU" smtClean="0"/>
              <a:t> была значительно снижена по сравнению с крысами Вистар. Приём антиоксидантов не влиял на неё у крыс </a:t>
            </a:r>
            <a:r>
              <a:rPr lang="en-US" smtClean="0"/>
              <a:t>OXYS</a:t>
            </a:r>
            <a:r>
              <a:rPr lang="ru-RU" smtClean="0"/>
              <a:t>, однако оказал благоприятный эффект на способность к обучению 18-месячных крыс Вистар.</a:t>
            </a:r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B705C4-E6A2-4E3E-8A85-B876322D77D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33219652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Способность к обучению в водном тесте Морриса у 18-месячных крыс </a:t>
            </a:r>
            <a:r>
              <a:rPr lang="en-US" smtClean="0"/>
              <a:t>OXYS</a:t>
            </a:r>
            <a:r>
              <a:rPr lang="ru-RU" smtClean="0"/>
              <a:t> также была значительно снижена по сравнению с крысами Вистар. Приём антиоксидантов замедлил снижение способности к обучению у крыс </a:t>
            </a:r>
            <a:r>
              <a:rPr lang="en-US" smtClean="0"/>
              <a:t>OXYS</a:t>
            </a:r>
            <a:r>
              <a:rPr lang="ru-RU" smtClean="0"/>
              <a:t> и не влиял на неё у крыс Вистар, у которых она оставалась на уровне молодых животных. </a:t>
            </a: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D9D268-CAAE-4D29-989C-E277A53EDE8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1083988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Так как митохондрии являются главным источником АФК в клетке, и, в то же время, они наиболее уязвимы к их повреждающему воздействию, эффективные антиоксиданты должны элиминировать АФК на месте их образования, т.е. в митохондриях. Перспективным антиоксидантом, адресованным непосредственно в митохондрии, является вещество </a:t>
            </a:r>
            <a:r>
              <a:rPr lang="en-US" dirty="0" smtClean="0"/>
              <a:t>SkQ</a:t>
            </a:r>
            <a:r>
              <a:rPr lang="ru-RU" dirty="0" smtClean="0"/>
              <a:t>1, содержащее </a:t>
            </a:r>
            <a:r>
              <a:rPr lang="ru-RU" dirty="0" err="1" smtClean="0"/>
              <a:t>пластохинон</a:t>
            </a:r>
            <a:r>
              <a:rPr lang="ru-RU" dirty="0" smtClean="0"/>
              <a:t> и </a:t>
            </a:r>
            <a:r>
              <a:rPr lang="ru-RU" dirty="0" err="1" smtClean="0"/>
              <a:t>трифенилфосфоний</a:t>
            </a:r>
            <a:r>
              <a:rPr lang="ru-RU" dirty="0" smtClean="0"/>
              <a:t>, соединённые </a:t>
            </a:r>
            <a:r>
              <a:rPr lang="ru-RU" dirty="0" err="1" smtClean="0"/>
              <a:t>декановым</a:t>
            </a:r>
            <a:r>
              <a:rPr lang="ru-RU" dirty="0" smtClean="0"/>
              <a:t> мостиком. SkQ1 является регенерируемым антиоксидантом многократного действия; он накапливается в митохондриях клеток и защищает их от апоптоза и некроза, вызванных АФК. Показано, что </a:t>
            </a:r>
            <a:r>
              <a:rPr lang="en-US" dirty="0" smtClean="0"/>
              <a:t>SkQ</a:t>
            </a:r>
            <a:r>
              <a:rPr lang="ru-RU" dirty="0" smtClean="0"/>
              <a:t>1 увеличивает продолжительность жизни различных организмов, оказывает благоприятный терапевтический эффект на ассоциированные с возрастом заболевания.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Образующийся в эпифизе </a:t>
            </a:r>
            <a:r>
              <a:rPr lang="ru-RU" dirty="0" err="1" smtClean="0"/>
              <a:t>нейрогормон</a:t>
            </a:r>
            <a:r>
              <a:rPr lang="ru-RU" dirty="0" smtClean="0"/>
              <a:t> мелатонин считается одним из самых сильных эндогенных антиоксидантов. Он способен как напрямую поглощать свободные радикалы, АФК и активные формы азота, так и активировать ряд ферментов антиоксидантной защиты.</a:t>
            </a:r>
            <a:r>
              <a:rPr lang="ru-RU" i="1" dirty="0" smtClean="0"/>
              <a:t> </a:t>
            </a:r>
            <a:r>
              <a:rPr lang="ru-RU" dirty="0" smtClean="0"/>
              <a:t>Из-за </a:t>
            </a:r>
            <a:r>
              <a:rPr lang="ru-RU" dirty="0" err="1" smtClean="0"/>
              <a:t>амфифильных</a:t>
            </a:r>
            <a:r>
              <a:rPr lang="ru-RU" dirty="0" smtClean="0"/>
              <a:t> свойств этого </a:t>
            </a:r>
            <a:r>
              <a:rPr lang="ru-RU" dirty="0" err="1" smtClean="0"/>
              <a:t>нейрогормона</a:t>
            </a:r>
            <a:r>
              <a:rPr lang="ru-RU" dirty="0" smtClean="0"/>
              <a:t> и его способности проникать через мембраны клетки ряд авторов рассматривает мелатонин как митохондриально-направленный антиоксидант. Было показано, что мелатонин способен ослаблять проявление симптомов ряда ассоциированных со старением заболеваний, в том числе, нейродегенеративных – болезнь Альцгеймера и болезнь Паркинсона.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Однако комплексные исследования эффективности и безопасности антиоксидантов на людях затруднены в силу индивидуальных особенностей развития возрастных дисфункций, различий в характере питания и базовой обеспеченности людей антиоксидантами. Поэтому для исследований в этом направлении необходимы адекватные биологические модели.</a:t>
            </a:r>
            <a:endParaRPr lang="ru-RU" dirty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898FC-070E-456D-9880-B126EAC7C9F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2324023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приём мелатонина и SkQ1 не влиял на уровень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BDNF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гиппокампе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18-мес. крыс обеих линий, но снизил у крыс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OXYS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уровень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proBDNF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что может свидетельствовать о смещении баланса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proBDNF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mBDNF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сторону зрелой формы белка.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7F4116-1B51-4DA4-B84A-39F4BAA84D1E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9006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Действительно, повышение уровня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фосфо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TrkB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TrkB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снижение интенсивности свечения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proBDNF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повышение 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TrkB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гиппокампе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коре принимавших мелатонин и SkQ1 крыс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свидетельствует об активации клеточных процессов, направленных на рост отростков, формирование новых синапсов и выживание нейронов.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7F4116-1B51-4DA4-B84A-39F4BAA84D1E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1380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Так как митохондрии являются главным источником АФК в клетке, и, в то же время, они наиболее уязвимы к их повреждающему воздействию, эффективные антиоксиданты должны элиминировать АФК на месте их образования, т.е. в митохондриях. Перспективным антиоксидантом, адресованным непосредственно в митохондрии, является вещество </a:t>
            </a:r>
            <a:r>
              <a:rPr lang="en-US" dirty="0" smtClean="0"/>
              <a:t>SkQ</a:t>
            </a:r>
            <a:r>
              <a:rPr lang="ru-RU" dirty="0" smtClean="0"/>
              <a:t>1, содержащее </a:t>
            </a:r>
            <a:r>
              <a:rPr lang="ru-RU" dirty="0" err="1" smtClean="0"/>
              <a:t>пластохинон</a:t>
            </a:r>
            <a:r>
              <a:rPr lang="ru-RU" dirty="0" smtClean="0"/>
              <a:t> и </a:t>
            </a:r>
            <a:r>
              <a:rPr lang="ru-RU" dirty="0" err="1" smtClean="0"/>
              <a:t>трифенилфосфоний</a:t>
            </a:r>
            <a:r>
              <a:rPr lang="ru-RU" dirty="0" smtClean="0"/>
              <a:t>, соединённые </a:t>
            </a:r>
            <a:r>
              <a:rPr lang="ru-RU" dirty="0" err="1" smtClean="0"/>
              <a:t>декановым</a:t>
            </a:r>
            <a:r>
              <a:rPr lang="ru-RU" dirty="0" smtClean="0"/>
              <a:t> мостиком. SkQ1 является регенерируемым антиоксидантом многократного действия; он накапливается в митохондриях клеток и защищает их от апоптоза и некроза, вызванных АФК. Показано, что </a:t>
            </a:r>
            <a:r>
              <a:rPr lang="en-US" dirty="0" smtClean="0"/>
              <a:t>SkQ</a:t>
            </a:r>
            <a:r>
              <a:rPr lang="ru-RU" dirty="0" smtClean="0"/>
              <a:t>1 увеличивает продолжительность жизни различных организмов, оказывает благоприятный терапевтический эффект на ассоциированные с возрастом заболевания.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Образующийся в эпифизе </a:t>
            </a:r>
            <a:r>
              <a:rPr lang="ru-RU" dirty="0" err="1" smtClean="0"/>
              <a:t>нейрогормон</a:t>
            </a:r>
            <a:r>
              <a:rPr lang="ru-RU" dirty="0" smtClean="0"/>
              <a:t> мелатонин считается одним из самых сильных эндогенных антиоксидантов. Он способен как напрямую поглощать свободные радикалы, АФК и активные формы азота, так и активировать ряд ферментов антиоксидантной защиты.</a:t>
            </a:r>
            <a:r>
              <a:rPr lang="ru-RU" i="1" dirty="0" smtClean="0"/>
              <a:t> </a:t>
            </a:r>
            <a:r>
              <a:rPr lang="ru-RU" dirty="0" smtClean="0"/>
              <a:t>Из-за </a:t>
            </a:r>
            <a:r>
              <a:rPr lang="ru-RU" dirty="0" err="1" smtClean="0"/>
              <a:t>амфифильных</a:t>
            </a:r>
            <a:r>
              <a:rPr lang="ru-RU" dirty="0" smtClean="0"/>
              <a:t> свойств этого </a:t>
            </a:r>
            <a:r>
              <a:rPr lang="ru-RU" dirty="0" err="1" smtClean="0"/>
              <a:t>нейрогормона</a:t>
            </a:r>
            <a:r>
              <a:rPr lang="ru-RU" dirty="0" smtClean="0"/>
              <a:t> и его способности проникать через мембраны клетки ряд авторов рассматривает мелатонин как митохондриально-направленный антиоксидант. Было показано, что мелатонин способен ослаблять проявление симптомов ряда ассоциированных со старением заболеваний, в том числе, нейродегенеративных – болезнь Альцгеймера и болезнь Паркинсона.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Однако комплексные исследования эффективности и безопасности антиоксидантов на людях затруднены в силу индивидуальных особенностей развития возрастных дисфункций, различий в характере питания и базовой обеспеченности людей антиоксидантами. Поэтому для исследований в этом направлении необходимы адекватные биологические модели.</a:t>
            </a:r>
            <a:endParaRPr lang="ru-RU" dirty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898FC-070E-456D-9880-B126EAC7C9F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1270133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 smtClean="0"/>
              <a:t>deterioration of learning abilities and memory.</a:t>
            </a:r>
            <a:endParaRPr lang="ru-RU" alt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E2FA6DB-4CBF-4CFD-989E-A53ED9C5691D}" type="slidenum">
              <a:rPr lang="ru-RU" altLang="ru-RU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390649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Так как митохондрии являются главным источником АФК в клетке, и, в то же время, они наиболее уязвимы к их повреждающему воздействию, эффективные антиоксиданты должны элиминировать АФК на месте их образования, т.е. в митохондриях. Перспективным антиоксидантом, адресованным непосредственно в митохондрии, является вещество </a:t>
            </a:r>
            <a:r>
              <a:rPr lang="en-US" dirty="0" smtClean="0"/>
              <a:t>SkQ</a:t>
            </a:r>
            <a:r>
              <a:rPr lang="ru-RU" dirty="0" smtClean="0"/>
              <a:t>1, содержащее </a:t>
            </a:r>
            <a:r>
              <a:rPr lang="ru-RU" dirty="0" err="1" smtClean="0"/>
              <a:t>пластохинон</a:t>
            </a:r>
            <a:r>
              <a:rPr lang="ru-RU" dirty="0" smtClean="0"/>
              <a:t> и </a:t>
            </a:r>
            <a:r>
              <a:rPr lang="ru-RU" dirty="0" err="1" smtClean="0"/>
              <a:t>трифенилфосфоний</a:t>
            </a:r>
            <a:r>
              <a:rPr lang="ru-RU" dirty="0" smtClean="0"/>
              <a:t>, соединённые </a:t>
            </a:r>
            <a:r>
              <a:rPr lang="ru-RU" dirty="0" err="1" smtClean="0"/>
              <a:t>декановым</a:t>
            </a:r>
            <a:r>
              <a:rPr lang="ru-RU" dirty="0" smtClean="0"/>
              <a:t> мостиком. SkQ1 является регенерируемым антиоксидантом многократного действия; он накапливается в митохондриях клеток и защищает их от апоптоза и некроза, вызванных АФК. Показано, что </a:t>
            </a:r>
            <a:r>
              <a:rPr lang="en-US" dirty="0" smtClean="0"/>
              <a:t>SkQ</a:t>
            </a:r>
            <a:r>
              <a:rPr lang="ru-RU" dirty="0" smtClean="0"/>
              <a:t>1 увеличивает продолжительность жизни различных организмов, оказывает благоприятный терапевтический эффект на ассоциированные с возрастом заболевания.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Образующийся в эпифизе </a:t>
            </a:r>
            <a:r>
              <a:rPr lang="ru-RU" dirty="0" err="1" smtClean="0"/>
              <a:t>нейрогормон</a:t>
            </a:r>
            <a:r>
              <a:rPr lang="ru-RU" dirty="0" smtClean="0"/>
              <a:t> мелатонин считается одним из самых сильных эндогенных антиоксидантов. Он способен как напрямую поглощать свободные радикалы, АФК и активные формы азота, так и активировать ряд ферментов антиоксидантной защиты.</a:t>
            </a:r>
            <a:r>
              <a:rPr lang="ru-RU" i="1" dirty="0" smtClean="0"/>
              <a:t> </a:t>
            </a:r>
            <a:r>
              <a:rPr lang="ru-RU" dirty="0" smtClean="0"/>
              <a:t>Из-за </a:t>
            </a:r>
            <a:r>
              <a:rPr lang="ru-RU" dirty="0" err="1" smtClean="0"/>
              <a:t>амфифильных</a:t>
            </a:r>
            <a:r>
              <a:rPr lang="ru-RU" dirty="0" smtClean="0"/>
              <a:t> свойств этого </a:t>
            </a:r>
            <a:r>
              <a:rPr lang="ru-RU" dirty="0" err="1" smtClean="0"/>
              <a:t>нейрогормона</a:t>
            </a:r>
            <a:r>
              <a:rPr lang="ru-RU" dirty="0" smtClean="0"/>
              <a:t> и его способности проникать через мембраны клетки ряд авторов рассматривает мелатонин как митохондриально-направленный антиоксидант. Было показано, что мелатонин способен ослаблять проявление симптомов ряда ассоциированных со старением заболеваний, в том числе, нейродегенеративных – болезнь Альцгеймера и болезнь Паркинсона.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Однако комплексные исследования эффективности и безопасности антиоксидантов на людях затруднены в силу индивидуальных особенностей развития возрастных дисфункций, различий в характере питания и базовой обеспеченности людей антиоксидантами. Поэтому для исследований в этом направлении необходимы адекватные биологические модели.</a:t>
            </a:r>
            <a:endParaRPr lang="ru-RU" dirty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1ED93D-BA42-4099-8AD9-4CBA1E2E56D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45582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cs typeface="Times New Roman" pitchFamily="18" charset="0"/>
              </a:rPr>
              <a:t>Целью</a:t>
            </a:r>
            <a:r>
              <a:rPr lang="ru-RU" dirty="0" smtClean="0">
                <a:cs typeface="Times New Roman" pitchFamily="18" charset="0"/>
              </a:rPr>
              <a:t> исследования явилось изучение вклада нейротрофических факторов и факторов роста в развитие ускоренного старения мозга крыс OXYS и оценка его коррекции антиоксидантами.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cs typeface="Times New Roman" pitchFamily="18" charset="0"/>
              </a:rPr>
              <a:t>В связи с сформулированной целью были поставлены следующие задачи:</a:t>
            </a:r>
          </a:p>
          <a:p>
            <a:pPr marL="273050" indent="-2730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cs typeface="Times New Roman" pitchFamily="18" charset="0"/>
              </a:rPr>
              <a:t>оценить вклад нейротрофических факторов и факторов роста в развитие ускоренного старения мозга крыс OXYS;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cs typeface="Times New Roman" pitchFamily="18" charset="0"/>
              </a:rPr>
              <a:t>оценить способность мелатонина и </a:t>
            </a:r>
            <a:r>
              <a:rPr lang="ru-RU" dirty="0" err="1" smtClean="0">
                <a:cs typeface="Times New Roman" pitchFamily="18" charset="0"/>
              </a:rPr>
              <a:t>митохондриально-направленного</a:t>
            </a:r>
            <a:r>
              <a:rPr lang="ru-RU" dirty="0" smtClean="0">
                <a:cs typeface="Times New Roman" pitchFamily="18" charset="0"/>
              </a:rPr>
              <a:t> антиоксиданта SkQ1 предупреждать и/или замедлять проявления ускоренного старения мозга крыс OXYS</a:t>
            </a:r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CFDB40-8039-4738-B150-5A19E7227CB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573473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cs typeface="Times New Roman" pitchFamily="18" charset="0"/>
              </a:rPr>
              <a:t>Целью</a:t>
            </a:r>
            <a:r>
              <a:rPr lang="ru-RU" dirty="0" smtClean="0">
                <a:cs typeface="Times New Roman" pitchFamily="18" charset="0"/>
              </a:rPr>
              <a:t> исследования явилось изучение вклада нейротрофических факторов и факторов роста в развитие ускоренного старения мозга крыс OXYS и оценка его коррекции антиоксидантами.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cs typeface="Times New Roman" pitchFamily="18" charset="0"/>
              </a:rPr>
              <a:t>В связи с сформулированной целью были поставлены следующие задачи:</a:t>
            </a:r>
          </a:p>
          <a:p>
            <a:pPr marL="273050" indent="-2730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cs typeface="Times New Roman" pitchFamily="18" charset="0"/>
              </a:rPr>
              <a:t>оценить вклад нейротрофических факторов и факторов роста в развитие ускоренного старения мозга крыс OXYS;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cs typeface="Times New Roman" pitchFamily="18" charset="0"/>
              </a:rPr>
              <a:t>оценить способность мелатонина и </a:t>
            </a:r>
            <a:r>
              <a:rPr lang="ru-RU" dirty="0" err="1" smtClean="0">
                <a:cs typeface="Times New Roman" pitchFamily="18" charset="0"/>
              </a:rPr>
              <a:t>митохондриально-направленного</a:t>
            </a:r>
            <a:r>
              <a:rPr lang="ru-RU" dirty="0" smtClean="0">
                <a:cs typeface="Times New Roman" pitchFamily="18" charset="0"/>
              </a:rPr>
              <a:t> антиоксиданта SkQ1 предупреждать и/или замедлять проявления ускоренного старения мозга крыс OXYS</a:t>
            </a:r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CFDB40-8039-4738-B150-5A19E7227CB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573473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 данных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транскриптома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префронтальной коры мозга показал, что в возрасте 20 дней и 5 мес. у крыс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изменен уровень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мРНК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генов, а в возрасте 18 мес. – 20 генов (р&lt; 0,01), связанных с сигнальным путём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нейротрофинов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(база данных KEGG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pathway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по сравнению с крысами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Вистар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7F4116-1B51-4DA4-B84A-39F4BAA84D1E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7142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возраста 20 дней до 5 мес. в коре мозга крыс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Вистар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изменялась экспрессия 51 гена, а у крыс OXYS – 61 гена (р&lt; 0,01), из них экспрессия 45 генов изменялась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однонаправлено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крыс обеих линий. С возраста 5 до 18 мес. у крыс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Вистар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изменялась экспрессия 5 генов, тогда как у крыс OXYS – 54 генов, вовлечённых в сигнальный путь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нейротрофинов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7F4116-1B51-4DA4-B84A-39F4BAA84D1E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8713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BF0C1D-E58C-4306-9443-60D05D57F0F9}" type="datetimeFigureOut">
              <a:rPr lang="ru-RU" smtClean="0"/>
              <a:pPr>
                <a:defRPr/>
              </a:pPr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2536AE-7BD7-470F-B5CA-76B1B0160A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D775B2-CC0F-48C9-86AA-A3AB73C13E5D}" type="datetimeFigureOut">
              <a:rPr lang="ru-RU" smtClean="0"/>
              <a:pPr>
                <a:defRPr/>
              </a:pPr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495D9B-12F1-4159-B872-9FD8783CEC7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412944-801B-407B-998E-E61AF1561793}" type="datetimeFigureOut">
              <a:rPr lang="ru-RU" smtClean="0"/>
              <a:pPr>
                <a:defRPr/>
              </a:pPr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A7690-56AA-4DD9-89E8-2739FB4AA9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2D67F3-17BD-4A2C-B86A-F41C1CE6A4C5}" type="datetimeFigureOut">
              <a:rPr lang="ru-RU" smtClean="0"/>
              <a:pPr>
                <a:defRPr/>
              </a:pPr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E134E6-9025-4751-9678-E815BE5A1C2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6A85B2-DC7B-4C9F-B778-E468D3BD58E1}" type="datetimeFigureOut">
              <a:rPr lang="ru-RU" smtClean="0"/>
              <a:pPr>
                <a:defRPr/>
              </a:pPr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BE9BEA-64A7-4ACD-95EB-C61A64B2CD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5E5BD3-0BC1-4C23-8B20-63588ECAF40B}" type="datetimeFigureOut">
              <a:rPr lang="ru-RU" smtClean="0"/>
              <a:pPr>
                <a:defRPr/>
              </a:pPr>
              <a:t>09.08.2016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EEF1A7-8854-40BD-BC4E-631D0AA55D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9E016-40E5-4EA8-A4A0-0F5946D0C815}" type="datetimeFigureOut">
              <a:rPr lang="ru-RU" smtClean="0"/>
              <a:pPr>
                <a:defRPr/>
              </a:pPr>
              <a:t>09.08.2016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6E5668-108E-4086-A9B4-61ED7DE46F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E5C92A-A76B-417B-A98D-FD181B88AF92}" type="datetimeFigureOut">
              <a:rPr lang="ru-RU" smtClean="0"/>
              <a:pPr>
                <a:defRPr/>
              </a:pPr>
              <a:t>09.08.2016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4D7683-C064-498E-A70E-E894AC082B6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C868E6-672D-4946-98CD-2A1EC8BBCD55}" type="datetimeFigureOut">
              <a:rPr lang="ru-RU" smtClean="0"/>
              <a:pPr>
                <a:defRPr/>
              </a:pPr>
              <a:t>09.08.2016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8D783-FBD5-4E29-9133-A86DA538881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4B8A09-8E3E-4985-B2F3-A4B0F9FC5F47}" type="datetimeFigureOut">
              <a:rPr lang="ru-RU" smtClean="0"/>
              <a:pPr>
                <a:defRPr/>
              </a:pPr>
              <a:t>09.08.2016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293CB4-36D3-4050-8DC1-4A5A63C2A3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E67A02-17E3-43D4-8DBD-753C60666E5C}" type="datetimeFigureOut">
              <a:rPr lang="ru-RU" smtClean="0"/>
              <a:pPr>
                <a:defRPr/>
              </a:pPr>
              <a:t>09.08.2016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203015-3F1A-481C-A0F3-50A1F38E47C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1448B5-54F4-4DA9-8E57-5F9E799780A8}" type="datetimeFigureOut">
              <a:rPr lang="ru-RU" smtClean="0"/>
              <a:pPr>
                <a:defRPr/>
              </a:pPr>
              <a:t>09.08.2016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CD611E-A56C-437E-AA13-939F3E3D7D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7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15.bin"/><Relationship Id="rId4" Type="http://schemas.openxmlformats.org/officeDocument/2006/relationships/oleObject" Target="../embeddings/oleObject14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8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20.bin"/><Relationship Id="rId4" Type="http://schemas.openxmlformats.org/officeDocument/2006/relationships/oleObject" Target="../embeddings/oleObject19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22.bin"/><Relationship Id="rId4" Type="http://schemas.openxmlformats.org/officeDocument/2006/relationships/oleObject" Target="../embeddings/oleObject21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05618" y="3929066"/>
            <a:ext cx="6338414" cy="1357312"/>
          </a:xfrm>
        </p:spPr>
        <p:txBody>
          <a:bodyPr>
            <a:normAutofit/>
          </a:bodyPr>
          <a:lstStyle/>
          <a:p>
            <a:pPr marR="0" algn="l" eaLnBrk="1" hangingPunct="1"/>
            <a:r>
              <a:rPr lang="ru-RU" sz="2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Аспирант: </a:t>
            </a:r>
            <a:r>
              <a:rPr lang="ru-RU" sz="20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Рудницкая</a:t>
            </a:r>
            <a:r>
              <a:rPr lang="ru-RU" sz="2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Е.А.</a:t>
            </a:r>
          </a:p>
          <a:p>
            <a:pPr marR="0" algn="l" eaLnBrk="1" hangingPunct="1"/>
            <a:r>
              <a:rPr lang="ru-RU" sz="2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Научный руководитель: д.б.н. </a:t>
            </a:r>
            <a:r>
              <a:rPr lang="ru-RU" sz="20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с.н.с</a:t>
            </a:r>
            <a:r>
              <a:rPr lang="ru-RU" sz="2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. </a:t>
            </a:r>
            <a:r>
              <a:rPr lang="ru-RU" sz="20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Стефанова</a:t>
            </a:r>
            <a:r>
              <a:rPr lang="ru-RU" sz="2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Н.А.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4656" y="6357958"/>
            <a:ext cx="2374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Новосибирск 2016</a:t>
            </a:r>
            <a:endParaRPr lang="ru-RU" sz="20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32" y="1142984"/>
            <a:ext cx="9144000" cy="2143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ИЗМЕНЕНИЯ СОДЕРЖАНИЯ МЕЛАТОНИНА И НЕЙРОТРОФИНОВ ПРИ РАЗВИТИИ ПРИЗНАКОВ БОЛЕЗНИ АЛЬЦГЕЙМЕРА И ИХ КОРРЕКЦИИ АНТИОКСИДАНТАМИ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0" y="-24"/>
            <a:ext cx="9144000" cy="7858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Изменения с возрастом содержания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мелатонина в крови крыс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OXYS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и Вистар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844" y="4076346"/>
            <a:ext cx="8858312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000" dirty="0" smtClean="0"/>
              <a:t>Уровень мелатонина в крови был максимальным у 20-дневных крыс обеих линий и снижался с возрастом, но у крыс OXYS – ускоренными темпами. Изменения содержания мелатонина у крыс OXYS развиваются к 3 мес. и усиливаются к 18 мес.</a:t>
            </a:r>
            <a:endParaRPr lang="ru-RU" sz="2000" dirty="0"/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0" y="3519074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^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различия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 возрастом 20 дней,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p&lt;0,05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*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межлиненйные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различия,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p&lt;0,05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0" y="6429396"/>
            <a:ext cx="43576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Tx/>
              <a:buNone/>
            </a:pPr>
            <a:r>
              <a:rPr lang="en-US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Rudnitskaya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et al.,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6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Biogerontology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2015.</a:t>
            </a:r>
            <a:endParaRPr lang="ru-RU" alt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472564" y="785794"/>
            <a:ext cx="8198873" cy="2857490"/>
            <a:chOff x="1050675" y="3850674"/>
            <a:chExt cx="7378977" cy="2571738"/>
          </a:xfrm>
        </p:grpSpPr>
        <p:graphicFrame>
          <p:nvGraphicFramePr>
            <p:cNvPr id="14" name="Object 12"/>
            <p:cNvGraphicFramePr>
              <a:graphicFrameLocks noChangeAspect="1"/>
            </p:cNvGraphicFramePr>
            <p:nvPr/>
          </p:nvGraphicFramePr>
          <p:xfrm>
            <a:off x="5072066" y="3857628"/>
            <a:ext cx="3357586" cy="2564784"/>
          </p:xfrm>
          <a:graphic>
            <a:graphicData uri="http://schemas.openxmlformats.org/presentationml/2006/ole">
              <p:oleObj spid="_x0000_s439320" name="Graph" r:id="rId3" imgW="3831946" imgH="2927299" progId="Origin50.Graph">
                <p:embed/>
              </p:oleObj>
            </a:graphicData>
          </a:graphic>
        </p:graphicFrame>
        <p:graphicFrame>
          <p:nvGraphicFramePr>
            <p:cNvPr id="15" name="Object 13"/>
            <p:cNvGraphicFramePr>
              <a:graphicFrameLocks noChangeAspect="1"/>
            </p:cNvGraphicFramePr>
            <p:nvPr/>
          </p:nvGraphicFramePr>
          <p:xfrm>
            <a:off x="1050675" y="3850674"/>
            <a:ext cx="3378449" cy="2571738"/>
          </p:xfrm>
          <a:graphic>
            <a:graphicData uri="http://schemas.openxmlformats.org/presentationml/2006/ole">
              <p:oleObj spid="_x0000_s439321" name="Graph" r:id="rId4" imgW="3856330" imgH="2934614" progId="Origin50.Graph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214282" y="214290"/>
            <a:ext cx="8715436" cy="664371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Положения, выносимые на защиту:</a:t>
            </a:r>
          </a:p>
          <a:p>
            <a:pPr marL="273050" lvl="0" indent="-273050" fontAlgn="auto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>
                <a:schemeClr val="accent5">
                  <a:lumMod val="75000"/>
                </a:schemeClr>
              </a:buClr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Развитие нарушений суточных ритмов концентрации мелатонина в крови крыс OXYS по времени совпадает с активной манифестацией у них признаков болезни Альцгеймера и усиливается на фоне их прогрессии.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 descr="DEG 18мес межлин.png"/>
          <p:cNvPicPr/>
          <p:nvPr/>
        </p:nvPicPr>
        <p:blipFill>
          <a:blip r:embed="rId3"/>
          <a:srcRect t="4984" r="2269" b="7165"/>
          <a:stretch>
            <a:fillRect/>
          </a:stretch>
        </p:blipFill>
        <p:spPr>
          <a:xfrm>
            <a:off x="3286116" y="2071678"/>
            <a:ext cx="5857916" cy="25571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2" y="5657695"/>
            <a:ext cx="2357421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b="1" i="1" dirty="0" smtClean="0"/>
              <a:t>ДЭ гены</a:t>
            </a:r>
            <a:r>
              <a:rPr lang="ru-RU" sz="1400" i="1" dirty="0" smtClean="0"/>
              <a:t> – дифференциально </a:t>
            </a:r>
            <a:r>
              <a:rPr lang="ru-RU" sz="1400" i="1" dirty="0" err="1" smtClean="0"/>
              <a:t>экспрессирующиеся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гены</a:t>
            </a:r>
            <a:endParaRPr lang="ru-RU" sz="1400" i="1" dirty="0" smtClean="0"/>
          </a:p>
          <a:p>
            <a:endParaRPr lang="ru-RU" sz="1400" i="1" dirty="0" smtClean="0"/>
          </a:p>
          <a:p>
            <a:r>
              <a:rPr lang="ru-RU" sz="1600" i="1" dirty="0" smtClean="0"/>
              <a:t>Данные </a:t>
            </a:r>
            <a:r>
              <a:rPr lang="en-US" sz="1600" i="1" dirty="0" smtClean="0"/>
              <a:t>RNA-</a:t>
            </a:r>
            <a:r>
              <a:rPr lang="en-US" sz="1600" i="1" dirty="0" err="1" smtClean="0"/>
              <a:t>Seq</a:t>
            </a:r>
            <a:endParaRPr lang="ru-RU" sz="1600" i="1" dirty="0" smtClean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0" y="-23"/>
            <a:ext cx="9144000" cy="57150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/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000" dirty="0" smtClean="0">
                <a:latin typeface="Arial" pitchFamily="34" charset="0"/>
                <a:ea typeface="+mj-ea"/>
                <a:cs typeface="Arial" pitchFamily="34" charset="0"/>
              </a:rPr>
              <a:t>Различия в уровне </a:t>
            </a:r>
            <a:r>
              <a:rPr lang="ru-RU" sz="2000" dirty="0" err="1" smtClean="0">
                <a:latin typeface="Arial" pitchFamily="34" charset="0"/>
                <a:ea typeface="+mj-ea"/>
                <a:cs typeface="Arial" pitchFamily="34" charset="0"/>
              </a:rPr>
              <a:t>мРНК</a:t>
            </a:r>
            <a:r>
              <a:rPr lang="ru-RU" sz="2000" dirty="0" smtClean="0">
                <a:latin typeface="Arial" pitchFamily="34" charset="0"/>
                <a:ea typeface="+mj-ea"/>
                <a:cs typeface="Arial" pitchFamily="34" charset="0"/>
              </a:rPr>
              <a:t> генов сигнального пути </a:t>
            </a:r>
            <a:r>
              <a:rPr lang="ru-RU" sz="2000" dirty="0" err="1" smtClean="0">
                <a:latin typeface="Arial" pitchFamily="34" charset="0"/>
                <a:ea typeface="+mj-ea"/>
                <a:cs typeface="Arial" pitchFamily="34" charset="0"/>
              </a:rPr>
              <a:t>нейротрофинов</a:t>
            </a:r>
            <a:r>
              <a:rPr lang="ru-RU" sz="2000" dirty="0" smtClean="0">
                <a:latin typeface="Arial" pitchFamily="34" charset="0"/>
                <a:ea typeface="+mj-ea"/>
                <a:cs typeface="Arial" pitchFamily="34" charset="0"/>
              </a:rPr>
              <a:t> в </a:t>
            </a:r>
            <a:r>
              <a:rPr lang="ru-RU" sz="2000" dirty="0" err="1" smtClean="0">
                <a:latin typeface="Arial" pitchFamily="34" charset="0"/>
                <a:ea typeface="+mj-ea"/>
                <a:cs typeface="Arial" pitchFamily="34" charset="0"/>
              </a:rPr>
              <a:t>префронтальной</a:t>
            </a:r>
            <a:r>
              <a:rPr lang="ru-RU" sz="2000" dirty="0" smtClean="0">
                <a:latin typeface="Arial" pitchFamily="34" charset="0"/>
                <a:ea typeface="+mj-ea"/>
                <a:cs typeface="Arial" pitchFamily="34" charset="0"/>
              </a:rPr>
              <a:t> коре крыс </a:t>
            </a:r>
            <a:r>
              <a:rPr lang="en-US" sz="2000" dirty="0" smtClean="0">
                <a:latin typeface="Arial" pitchFamily="34" charset="0"/>
                <a:ea typeface="+mj-ea"/>
                <a:cs typeface="Arial" pitchFamily="34" charset="0"/>
              </a:rPr>
              <a:t>OXYS</a:t>
            </a:r>
            <a:r>
              <a:rPr lang="ru-RU" sz="2000" dirty="0" smtClean="0">
                <a:latin typeface="Arial" pitchFamily="34" charset="0"/>
                <a:ea typeface="+mj-ea"/>
                <a:cs typeface="Arial" pitchFamily="34" charset="0"/>
              </a:rPr>
              <a:t> и Вистар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01222" y="1928802"/>
            <a:ext cx="21431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Количество связанных с сигнальным путём </a:t>
            </a:r>
            <a:r>
              <a:rPr lang="ru-RU" sz="1600" dirty="0" err="1" smtClean="0"/>
              <a:t>нейротрофинов</a:t>
            </a:r>
            <a:r>
              <a:rPr lang="ru-RU" sz="1600" dirty="0" smtClean="0"/>
              <a:t> генов в </a:t>
            </a:r>
            <a:r>
              <a:rPr lang="ru-RU" sz="1600" dirty="0" err="1" smtClean="0"/>
              <a:t>префронтальной</a:t>
            </a:r>
            <a:r>
              <a:rPr lang="ru-RU" sz="1600" dirty="0" smtClean="0"/>
              <a:t> коре крыс OXYS со сниженным и повышенным, по сравнению с крысами Вистар, уровнем мРНК в возрасте 20дн</a:t>
            </a:r>
            <a:r>
              <a:rPr lang="en-US" sz="1600" dirty="0" smtClean="0"/>
              <a:t>.</a:t>
            </a:r>
            <a:r>
              <a:rPr lang="ru-RU" sz="1600" dirty="0" smtClean="0"/>
              <a:t>, 5мес. и 18мес.</a:t>
            </a:r>
            <a:endParaRPr lang="ru-RU" sz="1600" dirty="0"/>
          </a:p>
        </p:txBody>
      </p:sp>
      <p:sp>
        <p:nvSpPr>
          <p:cNvPr id="4" name="Стрелка вниз 3"/>
          <p:cNvSpPr/>
          <p:nvPr/>
        </p:nvSpPr>
        <p:spPr>
          <a:xfrm rot="10800000">
            <a:off x="500033" y="3505849"/>
            <a:ext cx="857255" cy="857232"/>
          </a:xfrm>
          <a:prstGeom prst="downArrow">
            <a:avLst>
              <a:gd name="adj1" fmla="val 66390"/>
              <a:gd name="adj2" fmla="val 38232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3512319"/>
            <a:ext cx="1118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i="1" dirty="0" err="1" smtClean="0">
                <a:solidFill>
                  <a:srgbClr val="FF0000"/>
                </a:solidFill>
              </a:rPr>
              <a:t>Ngf</a:t>
            </a:r>
            <a:endParaRPr lang="en-US" sz="1000" b="1" i="1" dirty="0" smtClean="0">
              <a:solidFill>
                <a:srgbClr val="FF0000"/>
              </a:solidFill>
            </a:endParaRPr>
          </a:p>
          <a:p>
            <a:pPr algn="ctr"/>
            <a:r>
              <a:rPr lang="en-US" sz="1000" b="1" i="1" dirty="0" smtClean="0">
                <a:solidFill>
                  <a:srgbClr val="FF0000"/>
                </a:solidFill>
              </a:rPr>
              <a:t>Mapk14</a:t>
            </a:r>
          </a:p>
          <a:p>
            <a:pPr algn="ctr"/>
            <a:r>
              <a:rPr lang="en-US" sz="1000" b="1" i="1" dirty="0" err="1" smtClean="0"/>
              <a:t>Bax</a:t>
            </a:r>
            <a:endParaRPr lang="en-US" sz="1000" b="1" i="1" dirty="0" smtClean="0"/>
          </a:p>
          <a:p>
            <a:pPr algn="ctr"/>
            <a:r>
              <a:rPr lang="en-US" sz="1000" b="1" i="1" dirty="0" err="1" smtClean="0"/>
              <a:t>Nras</a:t>
            </a:r>
            <a:endParaRPr lang="en-US" sz="1000" b="1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-142908" y="584121"/>
            <a:ext cx="4097996" cy="63030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Количество ДЭ генов в коре мозга крыс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OXYS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по сравнению с крысами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Вистар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 rot="10800000">
            <a:off x="1500166" y="3505849"/>
            <a:ext cx="857255" cy="857232"/>
          </a:xfrm>
          <a:prstGeom prst="downArrow">
            <a:avLst>
              <a:gd name="adj1" fmla="val 66390"/>
              <a:gd name="adj2" fmla="val 38232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10800000">
            <a:off x="2375366" y="3505849"/>
            <a:ext cx="857255" cy="3286124"/>
          </a:xfrm>
          <a:prstGeom prst="downArrow">
            <a:avLst>
              <a:gd name="adj1" fmla="val 66390"/>
              <a:gd name="adj2" fmla="val 38232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346390" y="3505825"/>
            <a:ext cx="11539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i="1" dirty="0" smtClean="0"/>
              <a:t>Ntf3</a:t>
            </a:r>
          </a:p>
          <a:p>
            <a:pPr algn="ctr"/>
            <a:r>
              <a:rPr lang="en-US" sz="1000" b="1" i="1" dirty="0" smtClean="0"/>
              <a:t>Camk2d</a:t>
            </a:r>
          </a:p>
          <a:p>
            <a:pPr algn="ctr"/>
            <a:r>
              <a:rPr lang="en-US" sz="1000" b="1" i="1" dirty="0" smtClean="0">
                <a:solidFill>
                  <a:srgbClr val="FF0000"/>
                </a:solidFill>
              </a:rPr>
              <a:t>Shc4</a:t>
            </a:r>
          </a:p>
          <a:p>
            <a:pPr algn="ctr"/>
            <a:r>
              <a:rPr lang="en-US" sz="1000" b="1" i="1" dirty="0" err="1" smtClean="0">
                <a:solidFill>
                  <a:srgbClr val="FF0000"/>
                </a:solidFill>
              </a:rPr>
              <a:t>Prkcd</a:t>
            </a:r>
            <a:endParaRPr lang="en-US" sz="1000" b="1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203646" y="3505825"/>
            <a:ext cx="115390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i="1" dirty="0" err="1" smtClean="0">
                <a:solidFill>
                  <a:srgbClr val="FF0000"/>
                </a:solidFill>
              </a:rPr>
              <a:t>Ngf</a:t>
            </a:r>
            <a:r>
              <a:rPr lang="en-US" sz="1000" b="1" i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000" b="1" i="1" dirty="0" smtClean="0">
                <a:solidFill>
                  <a:srgbClr val="FF0000"/>
                </a:solidFill>
              </a:rPr>
              <a:t>Mapk14</a:t>
            </a:r>
          </a:p>
          <a:p>
            <a:pPr algn="ctr"/>
            <a:r>
              <a:rPr lang="en-US" sz="1000" b="1" i="1" dirty="0" smtClean="0">
                <a:solidFill>
                  <a:srgbClr val="FF0000"/>
                </a:solidFill>
              </a:rPr>
              <a:t>Shc4</a:t>
            </a:r>
          </a:p>
          <a:p>
            <a:pPr algn="ctr"/>
            <a:r>
              <a:rPr lang="en-US" sz="1000" b="1" i="1" dirty="0" err="1" smtClean="0">
                <a:solidFill>
                  <a:srgbClr val="FF0000"/>
                </a:solidFill>
              </a:rPr>
              <a:t>Prkcd</a:t>
            </a:r>
            <a:endParaRPr lang="en-US" sz="1000" b="1" i="1" dirty="0" smtClean="0">
              <a:solidFill>
                <a:srgbClr val="FF0000"/>
              </a:solidFill>
            </a:endParaRPr>
          </a:p>
          <a:p>
            <a:pPr algn="ctr"/>
            <a:r>
              <a:rPr lang="en-US" sz="1000" b="1" i="1" dirty="0" smtClean="0"/>
              <a:t>Rps6ka6</a:t>
            </a:r>
          </a:p>
          <a:p>
            <a:pPr algn="ctr"/>
            <a:r>
              <a:rPr lang="en-US" sz="1000" b="1" i="1" dirty="0" smtClean="0"/>
              <a:t>Calm2</a:t>
            </a:r>
          </a:p>
          <a:p>
            <a:pPr algn="ctr"/>
            <a:r>
              <a:rPr lang="en-US" sz="1000" b="1" i="1" dirty="0" smtClean="0"/>
              <a:t>Calm1</a:t>
            </a:r>
          </a:p>
          <a:p>
            <a:pPr algn="ctr"/>
            <a:r>
              <a:rPr lang="en-US" sz="1000" b="1" i="1" dirty="0" smtClean="0"/>
              <a:t>Mapk3</a:t>
            </a:r>
          </a:p>
          <a:p>
            <a:pPr algn="ctr"/>
            <a:r>
              <a:rPr lang="en-US" sz="1000" b="1" i="1" dirty="0" smtClean="0"/>
              <a:t>Pik3r2</a:t>
            </a:r>
          </a:p>
          <a:p>
            <a:pPr algn="ctr"/>
            <a:r>
              <a:rPr lang="en-US" sz="1000" b="1" i="1" dirty="0" smtClean="0"/>
              <a:t>Frs2</a:t>
            </a:r>
          </a:p>
          <a:p>
            <a:pPr algn="ctr"/>
            <a:r>
              <a:rPr lang="en-US" sz="1000" b="1" i="1" dirty="0" smtClean="0"/>
              <a:t>Rap1a</a:t>
            </a:r>
          </a:p>
          <a:p>
            <a:pPr algn="ctr"/>
            <a:r>
              <a:rPr lang="en-US" sz="1000" b="1" i="1" dirty="0" smtClean="0"/>
              <a:t>Akt1</a:t>
            </a:r>
          </a:p>
          <a:p>
            <a:pPr algn="ctr"/>
            <a:r>
              <a:rPr lang="en-US" sz="1000" b="1" i="1" dirty="0" smtClean="0"/>
              <a:t>Sh2b1</a:t>
            </a:r>
          </a:p>
          <a:p>
            <a:pPr algn="ctr"/>
            <a:r>
              <a:rPr lang="en-US" sz="1000" b="1" i="1" dirty="0" smtClean="0"/>
              <a:t>Ripk2</a:t>
            </a:r>
          </a:p>
          <a:p>
            <a:pPr algn="ctr"/>
            <a:r>
              <a:rPr lang="en-US" sz="1000" b="1" i="1" dirty="0" smtClean="0"/>
              <a:t>Akt3</a:t>
            </a:r>
          </a:p>
          <a:p>
            <a:pPr algn="ctr"/>
            <a:r>
              <a:rPr lang="en-US" sz="1000" b="1" i="1" dirty="0" smtClean="0"/>
              <a:t>Cdc42</a:t>
            </a:r>
          </a:p>
          <a:p>
            <a:pPr algn="ctr"/>
            <a:r>
              <a:rPr lang="en-US" sz="1000" b="1" i="1" dirty="0" err="1" smtClean="0"/>
              <a:t>Nfkbie</a:t>
            </a:r>
            <a:endParaRPr lang="en-US" sz="1000" b="1" i="1" dirty="0" smtClean="0"/>
          </a:p>
          <a:p>
            <a:pPr algn="ctr"/>
            <a:r>
              <a:rPr lang="en-US" sz="1000" b="1" i="1" dirty="0" smtClean="0"/>
              <a:t>Rps6ka2</a:t>
            </a:r>
          </a:p>
          <a:p>
            <a:pPr algn="ctr"/>
            <a:r>
              <a:rPr lang="en-US" sz="1000" b="1" i="1" dirty="0" err="1" smtClean="0"/>
              <a:t>Kras</a:t>
            </a:r>
            <a:endParaRPr lang="en-US" sz="1000" b="1" i="1" dirty="0" smtClean="0"/>
          </a:p>
          <a:p>
            <a:pPr algn="ctr"/>
            <a:r>
              <a:rPr lang="en-US" sz="1000" b="1" i="1" dirty="0" smtClean="0"/>
              <a:t>Maged1</a:t>
            </a:r>
          </a:p>
          <a:p>
            <a:pPr algn="ctr"/>
            <a:r>
              <a:rPr lang="en-US" sz="1000" b="1" i="1" dirty="0" smtClean="0"/>
              <a:t>Camk2b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071934" y="642918"/>
            <a:ext cx="5072066" cy="1215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dirty="0" smtClean="0"/>
              <a:t>Значимые термины генных онтологий (</a:t>
            </a:r>
            <a:r>
              <a:rPr lang="en-US" sz="1600" dirty="0" smtClean="0"/>
              <a:t>Gene Ontology</a:t>
            </a:r>
            <a:r>
              <a:rPr lang="ru-RU" sz="1600" dirty="0" smtClean="0"/>
              <a:t>), объединяющие межлинейные различия в экспрессии генов</a:t>
            </a:r>
            <a:r>
              <a:rPr lang="en-US" sz="1600" dirty="0" smtClean="0"/>
              <a:t> </a:t>
            </a:r>
            <a:r>
              <a:rPr lang="ru-RU" sz="1600" dirty="0" smtClean="0"/>
              <a:t>в коре мозга крыс </a:t>
            </a:r>
            <a:r>
              <a:rPr lang="en-US" sz="1600" dirty="0" smtClean="0"/>
              <a:t>OXYS</a:t>
            </a:r>
            <a:r>
              <a:rPr lang="ru-RU" sz="1600" dirty="0" smtClean="0"/>
              <a:t> и </a:t>
            </a:r>
            <a:r>
              <a:rPr lang="ru-RU" sz="1600" dirty="0" err="1" smtClean="0"/>
              <a:t>Вистар</a:t>
            </a:r>
            <a:r>
              <a:rPr lang="ru-RU" sz="1600" dirty="0" smtClean="0"/>
              <a:t> в возрасте 18 мес.</a:t>
            </a:r>
            <a:r>
              <a:rPr lang="ru-RU" sz="1600" b="1" dirty="0" smtClean="0"/>
              <a:t> </a:t>
            </a:r>
            <a:r>
              <a:rPr lang="ru-RU" sz="1600" dirty="0" smtClean="0"/>
              <a:t>(</a:t>
            </a:r>
            <a:r>
              <a:rPr lang="en-US" sz="1600" dirty="0" smtClean="0"/>
              <a:t>p&lt;0</a:t>
            </a:r>
            <a:r>
              <a:rPr lang="ru-RU" sz="1600" dirty="0" smtClean="0"/>
              <a:t>,</a:t>
            </a:r>
            <a:r>
              <a:rPr lang="en-US" sz="1600" dirty="0" smtClean="0"/>
              <a:t>05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grpSp>
        <p:nvGrpSpPr>
          <p:cNvPr id="85" name="Группа 84"/>
          <p:cNvGrpSpPr/>
          <p:nvPr/>
        </p:nvGrpSpPr>
        <p:grpSpPr>
          <a:xfrm>
            <a:off x="3714744" y="4572007"/>
            <a:ext cx="5000660" cy="2063101"/>
            <a:chOff x="3714744" y="4857760"/>
            <a:chExt cx="5000660" cy="1915737"/>
          </a:xfrm>
        </p:grpSpPr>
        <p:sp>
          <p:nvSpPr>
            <p:cNvPr id="83" name="Выноска со стрелкой вверх 82"/>
            <p:cNvSpPr/>
            <p:nvPr/>
          </p:nvSpPr>
          <p:spPr>
            <a:xfrm>
              <a:off x="3714744" y="4857760"/>
              <a:ext cx="5000660" cy="1857388"/>
            </a:xfrm>
            <a:prstGeom prst="upArrowCallout">
              <a:avLst>
                <a:gd name="adj1" fmla="val 25666"/>
                <a:gd name="adj2" fmla="val 68519"/>
                <a:gd name="adj3" fmla="val 25000"/>
                <a:gd name="adj4" fmla="val 64977"/>
              </a:avLst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3714744" y="5514819"/>
              <a:ext cx="5000660" cy="12586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ru-RU" b="1" dirty="0" smtClean="0"/>
                <a:t>Процессы, связанные с нейрональной передачей сигнала, клеточным циклом, </a:t>
              </a:r>
              <a:r>
                <a:rPr lang="ru-RU" b="1" dirty="0" err="1" smtClean="0"/>
                <a:t>апоптозом</a:t>
              </a:r>
              <a:r>
                <a:rPr lang="ru-RU" b="1" dirty="0" smtClean="0"/>
                <a:t>, ответом на стимулы и метаболизмом клетки</a:t>
              </a:r>
              <a:endParaRPr lang="ru-RU" b="1" dirty="0"/>
            </a:p>
          </p:txBody>
        </p:sp>
      </p:grpSp>
      <p:pic>
        <p:nvPicPr>
          <p:cNvPr id="36" name="Рисунок 35" descr="ДЭ гены межлин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71406" y="1142984"/>
            <a:ext cx="3143272" cy="2286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6"/>
          <p:cNvSpPr txBox="1">
            <a:spLocks/>
          </p:cNvSpPr>
          <p:nvPr/>
        </p:nvSpPr>
        <p:spPr>
          <a:xfrm>
            <a:off x="0" y="-24"/>
            <a:ext cx="9144000" cy="7953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/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200" dirty="0" smtClean="0">
                <a:latin typeface="Arial" pitchFamily="34" charset="0"/>
                <a:ea typeface="+mj-ea"/>
                <a:cs typeface="Arial" pitchFamily="34" charset="0"/>
              </a:rPr>
              <a:t>Изменение уровня мРНК генов сигнального пути </a:t>
            </a:r>
            <a:r>
              <a:rPr lang="ru-RU" sz="2200" dirty="0" err="1" smtClean="0">
                <a:latin typeface="Arial" pitchFamily="34" charset="0"/>
                <a:ea typeface="+mj-ea"/>
                <a:cs typeface="Arial" pitchFamily="34" charset="0"/>
              </a:rPr>
              <a:t>нейротрофинов</a:t>
            </a:r>
            <a:r>
              <a:rPr lang="ru-RU" sz="2200" dirty="0" smtClean="0">
                <a:latin typeface="Arial" pitchFamily="34" charset="0"/>
                <a:ea typeface="+mj-ea"/>
                <a:cs typeface="Arial" pitchFamily="34" charset="0"/>
              </a:rPr>
              <a:t> в </a:t>
            </a:r>
            <a:r>
              <a:rPr lang="ru-RU" sz="2200" dirty="0" err="1" smtClean="0">
                <a:latin typeface="Arial" pitchFamily="34" charset="0"/>
                <a:ea typeface="+mj-ea"/>
                <a:cs typeface="Arial" pitchFamily="34" charset="0"/>
              </a:rPr>
              <a:t>префронтальной</a:t>
            </a:r>
            <a:r>
              <a:rPr lang="ru-RU" sz="2200" dirty="0" smtClean="0">
                <a:latin typeface="Arial" pitchFamily="34" charset="0"/>
                <a:ea typeface="+mj-ea"/>
                <a:cs typeface="Arial" pitchFamily="34" charset="0"/>
              </a:rPr>
              <a:t> коре крыс </a:t>
            </a: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OXYS</a:t>
            </a:r>
            <a:r>
              <a:rPr lang="ru-RU" sz="2200" dirty="0" smtClean="0">
                <a:latin typeface="Arial" pitchFamily="34" charset="0"/>
                <a:ea typeface="+mj-ea"/>
                <a:cs typeface="Arial" pitchFamily="34" charset="0"/>
              </a:rPr>
              <a:t> и Вистар с возрастом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155652" name="Object 4"/>
          <p:cNvGraphicFramePr>
            <a:graphicFrameLocks noChangeAspect="1"/>
          </p:cNvGraphicFramePr>
          <p:nvPr/>
        </p:nvGraphicFramePr>
        <p:xfrm>
          <a:off x="653618" y="1071546"/>
          <a:ext cx="3561192" cy="2804038"/>
        </p:xfrm>
        <a:graphic>
          <a:graphicData uri="http://schemas.openxmlformats.org/presentationml/2006/ole">
            <p:oleObj spid="_x0000_s332830" name="Graph" r:id="rId4" imgW="3664915" imgH="2887066" progId="Origin50.Graph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92802" y="860394"/>
            <a:ext cx="1536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/>
              <a:t>20дн.–5мес.</a:t>
            </a:r>
            <a:endParaRPr lang="ru-RU" b="1" u="sng" dirty="0"/>
          </a:p>
        </p:txBody>
      </p:sp>
      <p:grpSp>
        <p:nvGrpSpPr>
          <p:cNvPr id="6" name="Группа 21"/>
          <p:cNvGrpSpPr/>
          <p:nvPr/>
        </p:nvGrpSpPr>
        <p:grpSpPr>
          <a:xfrm>
            <a:off x="4929190" y="1201738"/>
            <a:ext cx="3568700" cy="2652713"/>
            <a:chOff x="-9708" y="3825970"/>
            <a:chExt cx="2648761" cy="1968897"/>
          </a:xfrm>
        </p:grpSpPr>
        <p:graphicFrame>
          <p:nvGraphicFramePr>
            <p:cNvPr id="155653" name="Object 5"/>
            <p:cNvGraphicFramePr>
              <a:graphicFrameLocks noChangeAspect="1"/>
            </p:cNvGraphicFramePr>
            <p:nvPr/>
          </p:nvGraphicFramePr>
          <p:xfrm>
            <a:off x="-9708" y="3825970"/>
            <a:ext cx="2648761" cy="1968897"/>
          </p:xfrm>
          <a:graphic>
            <a:graphicData uri="http://schemas.openxmlformats.org/presentationml/2006/ole">
              <p:oleObj spid="_x0000_s332831" name="Graph" r:id="rId5" imgW="3678326" imgH="2739542" progId="Origin50.Graph">
                <p:embed/>
              </p:oleObj>
            </a:graphicData>
          </a:graphic>
        </p:graphicFrame>
        <p:cxnSp>
          <p:nvCxnSpPr>
            <p:cNvPr id="20" name="Прямая со стрелкой 19"/>
            <p:cNvCxnSpPr/>
            <p:nvPr/>
          </p:nvCxnSpPr>
          <p:spPr>
            <a:xfrm rot="5400000">
              <a:off x="1053770" y="5267032"/>
              <a:ext cx="180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/>
            <p:nvPr/>
          </p:nvCxnSpPr>
          <p:spPr>
            <a:xfrm rot="16200000" flipV="1">
              <a:off x="839456" y="5267032"/>
              <a:ext cx="180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5857884" y="857232"/>
            <a:ext cx="1675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/>
              <a:t>5мес.–18мес.</a:t>
            </a:r>
            <a:endParaRPr lang="ru-RU" b="1" u="sng" dirty="0"/>
          </a:p>
        </p:txBody>
      </p:sp>
      <p:grpSp>
        <p:nvGrpSpPr>
          <p:cNvPr id="43" name="Группа 42"/>
          <p:cNvGrpSpPr/>
          <p:nvPr/>
        </p:nvGrpSpPr>
        <p:grpSpPr>
          <a:xfrm>
            <a:off x="1217133" y="3929066"/>
            <a:ext cx="2434163" cy="2214578"/>
            <a:chOff x="642910" y="3643314"/>
            <a:chExt cx="2434163" cy="2214578"/>
          </a:xfrm>
        </p:grpSpPr>
        <p:grpSp>
          <p:nvGrpSpPr>
            <p:cNvPr id="40" name="Группа 39"/>
            <p:cNvGrpSpPr/>
            <p:nvPr/>
          </p:nvGrpSpPr>
          <p:grpSpPr>
            <a:xfrm>
              <a:off x="642910" y="3643314"/>
              <a:ext cx="2434163" cy="2214578"/>
              <a:chOff x="709077" y="3643314"/>
              <a:chExt cx="2434163" cy="2214578"/>
            </a:xfrm>
          </p:grpSpPr>
          <p:grpSp>
            <p:nvGrpSpPr>
              <p:cNvPr id="35" name="Группа 34"/>
              <p:cNvGrpSpPr/>
              <p:nvPr/>
            </p:nvGrpSpPr>
            <p:grpSpPr>
              <a:xfrm>
                <a:off x="714348" y="3929066"/>
                <a:ext cx="2337952" cy="1714512"/>
                <a:chOff x="1142976" y="3786190"/>
                <a:chExt cx="2337952" cy="1714512"/>
              </a:xfrm>
            </p:grpSpPr>
            <p:pic>
              <p:nvPicPr>
                <p:cNvPr id="332812" name="Picture 12" descr="C:\Documents and Settings\natalia\Рабочий стол\Рудницкая Катя\результаты\Биоинформатика\Venny шаблон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3968" t="15241" r="3014" b="16546"/>
                <a:stretch>
                  <a:fillRect/>
                </a:stretch>
              </p:blipFill>
              <p:spPr bwMode="auto">
                <a:xfrm>
                  <a:off x="1142976" y="3786190"/>
                  <a:ext cx="2337952" cy="1714488"/>
                </a:xfrm>
                <a:prstGeom prst="rect">
                  <a:avLst/>
                </a:prstGeom>
                <a:noFill/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1285852" y="4286256"/>
                  <a:ext cx="32733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b="1" dirty="0" smtClean="0"/>
                    <a:t>8</a:t>
                  </a:r>
                  <a:endParaRPr lang="ru-RU" sz="2000" b="1" dirty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1785918" y="3786190"/>
                  <a:ext cx="32733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b="1" dirty="0" smtClean="0"/>
                    <a:t>7</a:t>
                  </a:r>
                  <a:endParaRPr lang="ru-RU" sz="2000" b="1" dirty="0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2030298" y="4071942"/>
                  <a:ext cx="47000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b="1" dirty="0" smtClean="0"/>
                    <a:t>30</a:t>
                  </a:r>
                  <a:endParaRPr lang="ru-RU" sz="2000" b="1" dirty="0"/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1643042" y="4786322"/>
                  <a:ext cx="32733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b="1" dirty="0" smtClean="0"/>
                    <a:t>1</a:t>
                  </a:r>
                  <a:endParaRPr lang="ru-RU" sz="2000" b="1" dirty="0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2071670" y="5100592"/>
                  <a:ext cx="47000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b="1" dirty="0" smtClean="0"/>
                    <a:t>15</a:t>
                  </a:r>
                  <a:endParaRPr lang="ru-RU" sz="2000" b="1" dirty="0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2928926" y="4357694"/>
                  <a:ext cx="32733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b="1" dirty="0" smtClean="0"/>
                    <a:t>2</a:t>
                  </a:r>
                  <a:endParaRPr lang="ru-RU" sz="2000" b="1" dirty="0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2532872" y="3814708"/>
                  <a:ext cx="32733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b="1" dirty="0" smtClean="0"/>
                    <a:t>3</a:t>
                  </a:r>
                  <a:endParaRPr lang="ru-RU" sz="2000" b="1" dirty="0"/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709077" y="3643314"/>
                <a:ext cx="10054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C000"/>
                    </a:solidFill>
                  </a:rPr>
                  <a:t>OXYS</a:t>
                </a:r>
                <a:r>
                  <a:rPr lang="ru-RU" b="1" dirty="0" smtClean="0">
                    <a:solidFill>
                      <a:srgbClr val="FFC000"/>
                    </a:solidFill>
                  </a:rPr>
                  <a:t> ↑</a:t>
                </a:r>
                <a:endParaRPr lang="ru-RU" b="1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958300" y="3643314"/>
                <a:ext cx="1184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smtClean="0">
                    <a:solidFill>
                      <a:srgbClr val="00B050"/>
                    </a:solidFill>
                  </a:rPr>
                  <a:t>Вистар ↑</a:t>
                </a:r>
                <a:endParaRPr lang="ru-RU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709077" y="5488560"/>
                <a:ext cx="10054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FF"/>
                    </a:solidFill>
                  </a:rPr>
                  <a:t>OXYS</a:t>
                </a:r>
                <a:r>
                  <a:rPr lang="ru-RU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ru-RU" dirty="0" smtClean="0">
                    <a:solidFill>
                      <a:srgbClr val="0000FF"/>
                    </a:solidFill>
                  </a:rPr>
                  <a:t>↓</a:t>
                </a:r>
                <a:endParaRPr lang="ru-RU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958300" y="5488560"/>
                <a:ext cx="1184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smtClean="0">
                    <a:solidFill>
                      <a:srgbClr val="FF0000"/>
                    </a:solidFill>
                  </a:rPr>
                  <a:t>Вистар 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↓</a:t>
                </a:r>
                <a:endParaRPr lang="ru-RU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1" name="Прямоугольник 40"/>
            <p:cNvSpPr/>
            <p:nvPr/>
          </p:nvSpPr>
          <p:spPr>
            <a:xfrm>
              <a:off x="1579593" y="4286256"/>
              <a:ext cx="357190" cy="2857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1651031" y="5286388"/>
              <a:ext cx="357190" cy="2857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39"/>
          <p:cNvGrpSpPr/>
          <p:nvPr/>
        </p:nvGrpSpPr>
        <p:grpSpPr>
          <a:xfrm>
            <a:off x="5500428" y="3929066"/>
            <a:ext cx="2434163" cy="2214578"/>
            <a:chOff x="709077" y="3643314"/>
            <a:chExt cx="2434163" cy="2214578"/>
          </a:xfrm>
        </p:grpSpPr>
        <p:grpSp>
          <p:nvGrpSpPr>
            <p:cNvPr id="48" name="Группа 34"/>
            <p:cNvGrpSpPr/>
            <p:nvPr/>
          </p:nvGrpSpPr>
          <p:grpSpPr>
            <a:xfrm>
              <a:off x="714348" y="3929066"/>
              <a:ext cx="2337952" cy="1714512"/>
              <a:chOff x="1142976" y="3786190"/>
              <a:chExt cx="2337952" cy="1714512"/>
            </a:xfrm>
          </p:grpSpPr>
          <p:pic>
            <p:nvPicPr>
              <p:cNvPr id="53" name="Picture 12" descr="C:\Documents and Settings\natalia\Рабочий стол\Рудницкая Катя\результаты\Биоинформатика\Venny шаблон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3968" t="15241" r="3014" b="16546"/>
              <a:stretch>
                <a:fillRect/>
              </a:stretch>
            </p:blipFill>
            <p:spPr bwMode="auto">
              <a:xfrm>
                <a:off x="1142976" y="3786190"/>
                <a:ext cx="2337952" cy="1714488"/>
              </a:xfrm>
              <a:prstGeom prst="rect">
                <a:avLst/>
              </a:prstGeom>
              <a:noFill/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1209143" y="4286256"/>
                <a:ext cx="4700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smtClean="0"/>
                  <a:t>24</a:t>
                </a:r>
                <a:endParaRPr lang="ru-RU" sz="2000" b="1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637771" y="3786190"/>
                <a:ext cx="4700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smtClean="0"/>
                  <a:t>27</a:t>
                </a:r>
                <a:endParaRPr lang="ru-RU" sz="2000" b="1" dirty="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2137837" y="4071942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smtClean="0"/>
                  <a:t>1</a:t>
                </a:r>
                <a:endParaRPr lang="ru-RU" sz="2000" b="1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137837" y="5100592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smtClean="0"/>
                  <a:t>2</a:t>
                </a:r>
                <a:endParaRPr lang="ru-RU" sz="2000" b="1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2928926" y="4357694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smtClean="0"/>
                  <a:t>1</a:t>
                </a:r>
                <a:endParaRPr lang="ru-RU" sz="2000" b="1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2500298" y="3814708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smtClean="0"/>
                  <a:t>1</a:t>
                </a:r>
                <a:endParaRPr lang="ru-RU" sz="2000" b="1" dirty="0"/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709077" y="3643314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C000"/>
                  </a:solidFill>
                </a:rPr>
                <a:t>OXYS</a:t>
              </a:r>
              <a:r>
                <a:rPr lang="ru-RU" b="1" dirty="0" smtClean="0">
                  <a:solidFill>
                    <a:srgbClr val="FFC000"/>
                  </a:solidFill>
                </a:rPr>
                <a:t> ↑</a:t>
              </a:r>
              <a:endParaRPr lang="ru-RU" b="1" dirty="0">
                <a:solidFill>
                  <a:srgbClr val="FFC000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958300" y="3643314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00B050"/>
                  </a:solidFill>
                </a:rPr>
                <a:t>Вистар ↑</a:t>
              </a:r>
              <a:endParaRPr lang="ru-RU" b="1" dirty="0">
                <a:solidFill>
                  <a:srgbClr val="00B050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09077" y="5488560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OXYS</a:t>
              </a:r>
              <a:r>
                <a:rPr lang="ru-RU" b="1" dirty="0" smtClean="0">
                  <a:solidFill>
                    <a:srgbClr val="0000FF"/>
                  </a:solidFill>
                </a:rPr>
                <a:t> </a:t>
              </a:r>
              <a:r>
                <a:rPr lang="ru-RU" dirty="0" smtClean="0">
                  <a:solidFill>
                    <a:srgbClr val="0000FF"/>
                  </a:solidFill>
                </a:rPr>
                <a:t>↓</a:t>
              </a:r>
              <a:endParaRPr lang="ru-RU" b="1" dirty="0">
                <a:solidFill>
                  <a:srgbClr val="0000FF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958300" y="5488560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FF0000"/>
                  </a:solidFill>
                </a:rPr>
                <a:t>Вистар </a:t>
              </a:r>
              <a:r>
                <a:rPr lang="ru-RU" dirty="0" smtClean="0">
                  <a:solidFill>
                    <a:srgbClr val="FF0000"/>
                  </a:solidFill>
                </a:rPr>
                <a:t>↓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0" y="6500834"/>
            <a:ext cx="192879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Данные </a:t>
            </a:r>
            <a:r>
              <a:rPr lang="en-US" sz="1600" i="1" dirty="0" smtClean="0"/>
              <a:t>RNA-</a:t>
            </a:r>
            <a:r>
              <a:rPr lang="en-US" sz="1600" i="1" dirty="0" err="1" smtClean="0"/>
              <a:t>Seq</a:t>
            </a:r>
            <a:endParaRPr lang="ru-RU" sz="16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6"/>
          <p:cNvSpPr txBox="1">
            <a:spLocks/>
          </p:cNvSpPr>
          <p:nvPr/>
        </p:nvSpPr>
        <p:spPr>
          <a:xfrm>
            <a:off x="0" y="-24"/>
            <a:ext cx="9144000" cy="10715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/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200" dirty="0" smtClean="0">
                <a:latin typeface="Arial" pitchFamily="34" charset="0"/>
                <a:ea typeface="+mj-ea"/>
                <a:cs typeface="Arial" pitchFamily="34" charset="0"/>
              </a:rPr>
              <a:t>Изменение уровня мРНК генов сигнального пути </a:t>
            </a:r>
            <a:r>
              <a:rPr lang="ru-RU" sz="2200" dirty="0" err="1" smtClean="0">
                <a:latin typeface="Arial" pitchFamily="34" charset="0"/>
                <a:ea typeface="+mj-ea"/>
                <a:cs typeface="Arial" pitchFamily="34" charset="0"/>
              </a:rPr>
              <a:t>нейротрофинов</a:t>
            </a:r>
            <a:r>
              <a:rPr lang="ru-RU" sz="2200" dirty="0" smtClean="0">
                <a:latin typeface="Arial" pitchFamily="34" charset="0"/>
                <a:ea typeface="+mj-ea"/>
                <a:cs typeface="Arial" pitchFamily="34" charset="0"/>
              </a:rPr>
              <a:t> в </a:t>
            </a:r>
            <a:r>
              <a:rPr lang="ru-RU" sz="2200" dirty="0" err="1" smtClean="0">
                <a:latin typeface="Arial" pitchFamily="34" charset="0"/>
                <a:ea typeface="+mj-ea"/>
                <a:cs typeface="Arial" pitchFamily="34" charset="0"/>
              </a:rPr>
              <a:t>префронтальной</a:t>
            </a:r>
            <a:r>
              <a:rPr lang="ru-RU" sz="2200" dirty="0" smtClean="0">
                <a:latin typeface="Arial" pitchFamily="34" charset="0"/>
                <a:ea typeface="+mj-ea"/>
                <a:cs typeface="Arial" pitchFamily="34" charset="0"/>
              </a:rPr>
              <a:t> коре крыс </a:t>
            </a: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OXYS</a:t>
            </a:r>
            <a:r>
              <a:rPr lang="ru-RU" sz="2200" dirty="0" smtClean="0">
                <a:latin typeface="Arial" pitchFamily="34" charset="0"/>
                <a:ea typeface="+mj-ea"/>
                <a:cs typeface="Arial" pitchFamily="34" charset="0"/>
              </a:rPr>
              <a:t>, в отличие от крыс Вистар,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200" dirty="0" smtClean="0">
                <a:latin typeface="Arial" pitchFamily="34" charset="0"/>
                <a:ea typeface="+mj-ea"/>
                <a:cs typeface="Arial" pitchFamily="34" charset="0"/>
              </a:rPr>
              <a:t>с возраста 20</a:t>
            </a: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200" dirty="0" smtClean="0">
                <a:latin typeface="Arial" pitchFamily="34" charset="0"/>
                <a:ea typeface="+mj-ea"/>
                <a:cs typeface="Arial" pitchFamily="34" charset="0"/>
              </a:rPr>
              <a:t>дней до 5 мес.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500826" y="1285860"/>
            <a:ext cx="2434163" cy="2214578"/>
            <a:chOff x="642910" y="3643314"/>
            <a:chExt cx="2434163" cy="2214578"/>
          </a:xfrm>
        </p:grpSpPr>
        <p:grpSp>
          <p:nvGrpSpPr>
            <p:cNvPr id="4" name="Группа 39"/>
            <p:cNvGrpSpPr/>
            <p:nvPr/>
          </p:nvGrpSpPr>
          <p:grpSpPr>
            <a:xfrm>
              <a:off x="642910" y="3643314"/>
              <a:ext cx="2434163" cy="2214578"/>
              <a:chOff x="709077" y="3643314"/>
              <a:chExt cx="2434163" cy="2214578"/>
            </a:xfrm>
          </p:grpSpPr>
          <p:grpSp>
            <p:nvGrpSpPr>
              <p:cNvPr id="7" name="Группа 34"/>
              <p:cNvGrpSpPr/>
              <p:nvPr/>
            </p:nvGrpSpPr>
            <p:grpSpPr>
              <a:xfrm>
                <a:off x="714348" y="3929066"/>
                <a:ext cx="2337952" cy="1714512"/>
                <a:chOff x="1142976" y="3786190"/>
                <a:chExt cx="2337952" cy="1714512"/>
              </a:xfrm>
            </p:grpSpPr>
            <p:pic>
              <p:nvPicPr>
                <p:cNvPr id="12" name="Picture 12" descr="C:\Documents and Settings\natalia\Рабочий стол\Рудницкая Катя\результаты\Биоинформатика\Venny шаблон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3968" t="15241" r="3014" b="16546"/>
                <a:stretch>
                  <a:fillRect/>
                </a:stretch>
              </p:blipFill>
              <p:spPr bwMode="auto">
                <a:xfrm>
                  <a:off x="1142976" y="3786190"/>
                  <a:ext cx="2337952" cy="1714488"/>
                </a:xfrm>
                <a:prstGeom prst="rect">
                  <a:avLst/>
                </a:prstGeom>
                <a:noFill/>
              </p:spPr>
            </p:pic>
            <p:sp>
              <p:nvSpPr>
                <p:cNvPr id="13" name="TextBox 12"/>
                <p:cNvSpPr txBox="1"/>
                <p:nvPr/>
              </p:nvSpPr>
              <p:spPr>
                <a:xfrm>
                  <a:off x="1285852" y="4286256"/>
                  <a:ext cx="32733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b="1" dirty="0" smtClean="0"/>
                    <a:t>8</a:t>
                  </a:r>
                  <a:endParaRPr lang="ru-RU" sz="2000" b="1" dirty="0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785918" y="3786190"/>
                  <a:ext cx="32733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b="1" dirty="0" smtClean="0"/>
                    <a:t>7</a:t>
                  </a:r>
                  <a:endParaRPr lang="ru-RU" sz="2000" b="1" dirty="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2030298" y="4071942"/>
                  <a:ext cx="47000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b="1" dirty="0" smtClean="0"/>
                    <a:t>30</a:t>
                  </a:r>
                  <a:endParaRPr lang="ru-RU" sz="2000" b="1" dirty="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1643042" y="4786322"/>
                  <a:ext cx="32733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b="1" dirty="0" smtClean="0"/>
                    <a:t>1</a:t>
                  </a:r>
                  <a:endParaRPr lang="ru-RU" sz="2000" b="1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2071670" y="5100592"/>
                  <a:ext cx="47000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b="1" dirty="0" smtClean="0"/>
                    <a:t>15</a:t>
                  </a:r>
                  <a:endParaRPr lang="ru-RU" sz="2000" b="1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2928926" y="4357694"/>
                  <a:ext cx="32733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b="1" dirty="0" smtClean="0"/>
                    <a:t>2</a:t>
                  </a:r>
                  <a:endParaRPr lang="ru-RU" sz="2000" b="1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2500298" y="3814708"/>
                  <a:ext cx="32733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b="1" dirty="0" smtClean="0"/>
                    <a:t>3</a:t>
                  </a:r>
                  <a:endParaRPr lang="ru-RU" sz="2000" b="1" dirty="0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709077" y="3643314"/>
                <a:ext cx="10054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C000"/>
                    </a:solidFill>
                  </a:rPr>
                  <a:t>OXYS</a:t>
                </a:r>
                <a:r>
                  <a:rPr lang="ru-RU" b="1" dirty="0" smtClean="0">
                    <a:solidFill>
                      <a:srgbClr val="FFC000"/>
                    </a:solidFill>
                  </a:rPr>
                  <a:t> ↑</a:t>
                </a:r>
                <a:endParaRPr lang="ru-RU" b="1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958300" y="3643314"/>
                <a:ext cx="1184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smtClean="0">
                    <a:solidFill>
                      <a:srgbClr val="00B050"/>
                    </a:solidFill>
                  </a:rPr>
                  <a:t>Вистар ↑</a:t>
                </a:r>
                <a:endParaRPr lang="ru-RU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09077" y="5488560"/>
                <a:ext cx="10054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FF"/>
                    </a:solidFill>
                  </a:rPr>
                  <a:t>OXYS</a:t>
                </a:r>
                <a:r>
                  <a:rPr lang="ru-RU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ru-RU" dirty="0" smtClean="0">
                    <a:solidFill>
                      <a:srgbClr val="0000FF"/>
                    </a:solidFill>
                  </a:rPr>
                  <a:t>↓</a:t>
                </a:r>
                <a:endParaRPr lang="ru-RU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958300" y="5488560"/>
                <a:ext cx="1184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smtClean="0">
                    <a:solidFill>
                      <a:srgbClr val="FF0000"/>
                    </a:solidFill>
                  </a:rPr>
                  <a:t>Вистар 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↓</a:t>
                </a:r>
                <a:endParaRPr lang="ru-RU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" name="Прямоугольник 4"/>
            <p:cNvSpPr/>
            <p:nvPr/>
          </p:nvSpPr>
          <p:spPr>
            <a:xfrm>
              <a:off x="1357290" y="4000504"/>
              <a:ext cx="214314" cy="2857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857224" y="4500570"/>
              <a:ext cx="214314" cy="2857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" name="Рисунок 19" descr="ДЭ гены 20 дн-5 мес ОХ.png"/>
          <p:cNvPicPr/>
          <p:nvPr/>
        </p:nvPicPr>
        <p:blipFill>
          <a:blip r:embed="rId3"/>
          <a:srcRect l="1362" t="6631" r="3177" b="9268"/>
          <a:stretch>
            <a:fillRect/>
          </a:stretch>
        </p:blipFill>
        <p:spPr>
          <a:xfrm>
            <a:off x="-9515" y="2214554"/>
            <a:ext cx="6010275" cy="27146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1071546"/>
            <a:ext cx="6000760" cy="1215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dirty="0" smtClean="0"/>
              <a:t>Значимые термины генных онтологий (</a:t>
            </a:r>
            <a:r>
              <a:rPr lang="en-US" sz="1600" dirty="0" smtClean="0"/>
              <a:t>Gene Ontology</a:t>
            </a:r>
            <a:r>
              <a:rPr lang="ru-RU" sz="1600" dirty="0" smtClean="0"/>
              <a:t>), объединяющие изменённую экспрессию генов, вовлечённых в сигнальный путь </a:t>
            </a:r>
            <a:r>
              <a:rPr lang="ru-RU" sz="1600" dirty="0" err="1" smtClean="0"/>
              <a:t>нейротрофинов</a:t>
            </a:r>
            <a:r>
              <a:rPr lang="ru-RU" sz="1600" dirty="0" smtClean="0"/>
              <a:t>, в </a:t>
            </a:r>
            <a:r>
              <a:rPr lang="ru-RU" sz="1600" dirty="0" err="1" smtClean="0"/>
              <a:t>префронтальной</a:t>
            </a:r>
            <a:r>
              <a:rPr lang="ru-RU" sz="1600" dirty="0" smtClean="0"/>
              <a:t>  коре крыс </a:t>
            </a:r>
            <a:r>
              <a:rPr lang="en-US" sz="1600" dirty="0" smtClean="0"/>
              <a:t>OXYS</a:t>
            </a:r>
            <a:r>
              <a:rPr lang="ru-RU" sz="1600" dirty="0" smtClean="0"/>
              <a:t> в отличие от крыс Вистар (</a:t>
            </a:r>
            <a:r>
              <a:rPr lang="en-US" sz="1600" dirty="0" smtClean="0"/>
              <a:t>p&lt;0</a:t>
            </a:r>
            <a:r>
              <a:rPr lang="ru-RU" sz="1600" dirty="0" smtClean="0"/>
              <a:t>,</a:t>
            </a:r>
            <a:r>
              <a:rPr lang="en-US" sz="1600" dirty="0" smtClean="0"/>
              <a:t>05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6072198" y="3571876"/>
            <a:ext cx="3000396" cy="1215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dirty="0" smtClean="0"/>
              <a:t>С возраста 20 дней до 5 мес. у крыс </a:t>
            </a:r>
            <a:r>
              <a:rPr lang="en-US" sz="1600" dirty="0" smtClean="0"/>
              <a:t>OXYS</a:t>
            </a:r>
            <a:r>
              <a:rPr lang="ru-RU" sz="1600" dirty="0" smtClean="0"/>
              <a:t>,</a:t>
            </a:r>
            <a:r>
              <a:rPr lang="en-US" sz="1600" dirty="0" smtClean="0"/>
              <a:t> </a:t>
            </a:r>
            <a:r>
              <a:rPr lang="ru-RU" sz="1600" dirty="0" smtClean="0"/>
              <a:t>в отличие от крыс Вистар,</a:t>
            </a:r>
            <a:r>
              <a:rPr lang="en-US" sz="1600" dirty="0" smtClean="0"/>
              <a:t> </a:t>
            </a:r>
            <a:r>
              <a:rPr lang="ru-RU" sz="1600" dirty="0" smtClean="0"/>
              <a:t>изменяется уровень мРНК </a:t>
            </a:r>
            <a:r>
              <a:rPr lang="ru-RU" sz="1600" b="1" dirty="0" smtClean="0"/>
              <a:t>15 генов</a:t>
            </a:r>
            <a:endParaRPr lang="ru-RU" sz="1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286644" y="6500834"/>
            <a:ext cx="185735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Данные </a:t>
            </a:r>
            <a:r>
              <a:rPr lang="en-US" sz="1600" i="1" dirty="0" smtClean="0"/>
              <a:t>RNA-</a:t>
            </a:r>
            <a:r>
              <a:rPr lang="en-US" sz="1600" i="1" dirty="0" err="1" smtClean="0"/>
              <a:t>Seq</a:t>
            </a:r>
            <a:endParaRPr lang="ru-RU" sz="1600" i="1" dirty="0" smtClean="0"/>
          </a:p>
        </p:txBody>
      </p:sp>
      <p:grpSp>
        <p:nvGrpSpPr>
          <p:cNvPr id="24" name="Группа 23"/>
          <p:cNvGrpSpPr/>
          <p:nvPr/>
        </p:nvGrpSpPr>
        <p:grpSpPr>
          <a:xfrm>
            <a:off x="214282" y="4714883"/>
            <a:ext cx="4857784" cy="2063101"/>
            <a:chOff x="4500562" y="4857760"/>
            <a:chExt cx="4214842" cy="1915737"/>
          </a:xfrm>
        </p:grpSpPr>
        <p:sp>
          <p:nvSpPr>
            <p:cNvPr id="25" name="Выноска со стрелкой вверх 24"/>
            <p:cNvSpPr/>
            <p:nvPr/>
          </p:nvSpPr>
          <p:spPr>
            <a:xfrm>
              <a:off x="4500562" y="4857760"/>
              <a:ext cx="4214842" cy="1857388"/>
            </a:xfrm>
            <a:prstGeom prst="upArrowCallout">
              <a:avLst>
                <a:gd name="adj1" fmla="val 25666"/>
                <a:gd name="adj2" fmla="val 68519"/>
                <a:gd name="adj3" fmla="val 25000"/>
                <a:gd name="adj4" fmla="val 64977"/>
              </a:avLst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4500562" y="5514819"/>
              <a:ext cx="4214842" cy="12586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ru-RU" b="1" dirty="0" smtClean="0"/>
                <a:t>Процессы, связанные с организацией компонентов клетки, внутриклеточными сигнальными путями и ответом на стимулы</a:t>
              </a:r>
              <a:endParaRPr lang="ru-RU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6"/>
          <p:cNvSpPr txBox="1">
            <a:spLocks/>
          </p:cNvSpPr>
          <p:nvPr/>
        </p:nvSpPr>
        <p:spPr>
          <a:xfrm>
            <a:off x="0" y="-24"/>
            <a:ext cx="9144000" cy="10715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/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200" dirty="0" smtClean="0">
                <a:latin typeface="Arial" pitchFamily="34" charset="0"/>
                <a:ea typeface="+mj-ea"/>
                <a:cs typeface="Arial" pitchFamily="34" charset="0"/>
              </a:rPr>
              <a:t>Изменение уровня мРНК генов сигнального пути </a:t>
            </a:r>
            <a:r>
              <a:rPr lang="ru-RU" sz="2200" dirty="0" err="1" smtClean="0">
                <a:latin typeface="Arial" pitchFamily="34" charset="0"/>
                <a:ea typeface="+mj-ea"/>
                <a:cs typeface="Arial" pitchFamily="34" charset="0"/>
              </a:rPr>
              <a:t>нейротрофинов</a:t>
            </a:r>
            <a:r>
              <a:rPr lang="ru-RU" sz="2200" dirty="0" smtClean="0">
                <a:latin typeface="Arial" pitchFamily="34" charset="0"/>
                <a:ea typeface="+mj-ea"/>
                <a:cs typeface="Arial" pitchFamily="34" charset="0"/>
              </a:rPr>
              <a:t> в </a:t>
            </a:r>
            <a:r>
              <a:rPr lang="ru-RU" sz="2200" dirty="0" err="1" smtClean="0">
                <a:latin typeface="Arial" pitchFamily="34" charset="0"/>
                <a:ea typeface="+mj-ea"/>
                <a:cs typeface="Arial" pitchFamily="34" charset="0"/>
              </a:rPr>
              <a:t>префронтальной</a:t>
            </a:r>
            <a:r>
              <a:rPr lang="ru-RU" sz="2200" dirty="0" smtClean="0">
                <a:latin typeface="Arial" pitchFamily="34" charset="0"/>
                <a:ea typeface="+mj-ea"/>
                <a:cs typeface="Arial" pitchFamily="34" charset="0"/>
              </a:rPr>
              <a:t> коре крыс </a:t>
            </a: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OXYS</a:t>
            </a:r>
            <a:r>
              <a:rPr lang="ru-RU" sz="2200" dirty="0" smtClean="0">
                <a:latin typeface="Arial" pitchFamily="34" charset="0"/>
                <a:ea typeface="+mj-ea"/>
                <a:cs typeface="Arial" pitchFamily="34" charset="0"/>
              </a:rPr>
              <a:t>, в отличие от крыс Вистар,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200" dirty="0" smtClean="0">
                <a:latin typeface="Arial" pitchFamily="34" charset="0"/>
                <a:ea typeface="+mj-ea"/>
                <a:cs typeface="Arial" pitchFamily="34" charset="0"/>
              </a:rPr>
              <a:t>с возраста 5 до 18 мес.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638431" y="1142984"/>
            <a:ext cx="2434163" cy="2214578"/>
            <a:chOff x="642910" y="3643314"/>
            <a:chExt cx="2434163" cy="2214578"/>
          </a:xfrm>
        </p:grpSpPr>
        <p:grpSp>
          <p:nvGrpSpPr>
            <p:cNvPr id="4" name="Группа 39"/>
            <p:cNvGrpSpPr/>
            <p:nvPr/>
          </p:nvGrpSpPr>
          <p:grpSpPr>
            <a:xfrm>
              <a:off x="642910" y="3643314"/>
              <a:ext cx="2434163" cy="2214578"/>
              <a:chOff x="709077" y="3643314"/>
              <a:chExt cx="2434163" cy="2214578"/>
            </a:xfrm>
          </p:grpSpPr>
          <p:grpSp>
            <p:nvGrpSpPr>
              <p:cNvPr id="7" name="Группа 34"/>
              <p:cNvGrpSpPr/>
              <p:nvPr/>
            </p:nvGrpSpPr>
            <p:grpSpPr>
              <a:xfrm>
                <a:off x="714348" y="3929066"/>
                <a:ext cx="2337952" cy="1714512"/>
                <a:chOff x="1142976" y="3786190"/>
                <a:chExt cx="2337952" cy="1714512"/>
              </a:xfrm>
            </p:grpSpPr>
            <p:pic>
              <p:nvPicPr>
                <p:cNvPr id="12" name="Picture 12" descr="C:\Documents and Settings\natalia\Рабочий стол\Рудницкая Катя\результаты\Биоинформатика\Venny шаблон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3968" t="15241" r="3014" b="16546"/>
                <a:stretch>
                  <a:fillRect/>
                </a:stretch>
              </p:blipFill>
              <p:spPr bwMode="auto">
                <a:xfrm>
                  <a:off x="1142976" y="3786190"/>
                  <a:ext cx="2337952" cy="1714488"/>
                </a:xfrm>
                <a:prstGeom prst="rect">
                  <a:avLst/>
                </a:prstGeom>
                <a:noFill/>
              </p:spPr>
            </p:pic>
            <p:sp>
              <p:nvSpPr>
                <p:cNvPr id="13" name="TextBox 12"/>
                <p:cNvSpPr txBox="1"/>
                <p:nvPr/>
              </p:nvSpPr>
              <p:spPr>
                <a:xfrm>
                  <a:off x="1209143" y="4286256"/>
                  <a:ext cx="47000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b="1" dirty="0" smtClean="0"/>
                    <a:t>24</a:t>
                  </a:r>
                  <a:endParaRPr lang="ru-RU" sz="2000" b="1" dirty="0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637771" y="3786190"/>
                  <a:ext cx="47000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b="1" dirty="0" smtClean="0"/>
                    <a:t>27</a:t>
                  </a:r>
                  <a:endParaRPr lang="ru-RU" sz="2000" b="1" dirty="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2137837" y="4071942"/>
                  <a:ext cx="32733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b="1" dirty="0" smtClean="0"/>
                    <a:t>1</a:t>
                  </a:r>
                  <a:endParaRPr lang="ru-RU" sz="2000" b="1" dirty="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2137837" y="5100592"/>
                  <a:ext cx="32733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b="1" dirty="0" smtClean="0"/>
                    <a:t>2</a:t>
                  </a:r>
                  <a:endParaRPr lang="ru-RU" sz="2000" b="1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2928926" y="4357694"/>
                  <a:ext cx="32733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b="1" dirty="0" smtClean="0"/>
                    <a:t>1</a:t>
                  </a:r>
                  <a:endParaRPr lang="ru-RU" sz="2000" b="1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2500298" y="3814708"/>
                  <a:ext cx="32733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b="1" dirty="0" smtClean="0"/>
                    <a:t>1</a:t>
                  </a:r>
                  <a:endParaRPr lang="ru-RU" sz="2000" b="1" dirty="0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709077" y="3643314"/>
                <a:ext cx="10054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C000"/>
                    </a:solidFill>
                  </a:rPr>
                  <a:t>OXYS</a:t>
                </a:r>
                <a:r>
                  <a:rPr lang="ru-RU" b="1" dirty="0" smtClean="0">
                    <a:solidFill>
                      <a:srgbClr val="FFC000"/>
                    </a:solidFill>
                  </a:rPr>
                  <a:t> ↑</a:t>
                </a:r>
                <a:endParaRPr lang="ru-RU" b="1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958300" y="3643314"/>
                <a:ext cx="1184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smtClean="0">
                    <a:solidFill>
                      <a:srgbClr val="00B050"/>
                    </a:solidFill>
                  </a:rPr>
                  <a:t>Вистар ↑</a:t>
                </a:r>
                <a:endParaRPr lang="ru-RU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09077" y="5488560"/>
                <a:ext cx="10054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FF"/>
                    </a:solidFill>
                  </a:rPr>
                  <a:t>OXYS</a:t>
                </a:r>
                <a:r>
                  <a:rPr lang="ru-RU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ru-RU" dirty="0" smtClean="0">
                    <a:solidFill>
                      <a:srgbClr val="0000FF"/>
                    </a:solidFill>
                  </a:rPr>
                  <a:t>↓</a:t>
                </a:r>
                <a:endParaRPr lang="ru-RU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958300" y="5488560"/>
                <a:ext cx="1184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smtClean="0">
                    <a:solidFill>
                      <a:srgbClr val="FF0000"/>
                    </a:solidFill>
                  </a:rPr>
                  <a:t>Вистар 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↓</a:t>
                </a:r>
                <a:endParaRPr lang="ru-RU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" name="Прямоугольник 4"/>
            <p:cNvSpPr/>
            <p:nvPr/>
          </p:nvSpPr>
          <p:spPr>
            <a:xfrm>
              <a:off x="1214414" y="4000504"/>
              <a:ext cx="357190" cy="2857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785786" y="4500570"/>
              <a:ext cx="357190" cy="2857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9" name="Рисунок 18" descr="Deg Ox 5-18 mo диссертация.png"/>
          <p:cNvPicPr/>
          <p:nvPr/>
        </p:nvPicPr>
        <p:blipFill>
          <a:blip r:embed="rId3"/>
          <a:srcRect l="3933" t="5453" r="3026" b="7737"/>
          <a:stretch>
            <a:fillRect/>
          </a:stretch>
        </p:blipFill>
        <p:spPr>
          <a:xfrm>
            <a:off x="0" y="2413357"/>
            <a:ext cx="6299835" cy="41589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1071546"/>
            <a:ext cx="6000760" cy="1215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dirty="0" smtClean="0"/>
              <a:t>Значимые термины генных онтологий (</a:t>
            </a:r>
            <a:r>
              <a:rPr lang="en-US" sz="1600" dirty="0" smtClean="0"/>
              <a:t>Gene Ontology</a:t>
            </a:r>
            <a:r>
              <a:rPr lang="ru-RU" sz="1600" dirty="0" smtClean="0"/>
              <a:t>), объединяющие изменённую экспрессию генов, вовлечённых в сигнальный путь </a:t>
            </a:r>
            <a:r>
              <a:rPr lang="ru-RU" sz="1600" dirty="0" err="1" smtClean="0"/>
              <a:t>нейротрофинов</a:t>
            </a:r>
            <a:r>
              <a:rPr lang="ru-RU" sz="1600" dirty="0" smtClean="0"/>
              <a:t>, в </a:t>
            </a:r>
            <a:r>
              <a:rPr lang="ru-RU" sz="1600" dirty="0" err="1" smtClean="0"/>
              <a:t>префронтальной</a:t>
            </a:r>
            <a:r>
              <a:rPr lang="ru-RU" sz="1600" dirty="0" smtClean="0"/>
              <a:t>  коре крыс </a:t>
            </a:r>
            <a:r>
              <a:rPr lang="en-US" sz="1600" dirty="0" smtClean="0"/>
              <a:t>OXYS</a:t>
            </a:r>
            <a:r>
              <a:rPr lang="ru-RU" sz="1600" dirty="0" smtClean="0"/>
              <a:t> в отличие от крыс Вистар (</a:t>
            </a:r>
            <a:r>
              <a:rPr lang="en-US" sz="1600" dirty="0" smtClean="0"/>
              <a:t>p&lt;0</a:t>
            </a:r>
            <a:r>
              <a:rPr lang="ru-RU" sz="1600" dirty="0" smtClean="0"/>
              <a:t>,</a:t>
            </a:r>
            <a:r>
              <a:rPr lang="en-US" sz="1600" dirty="0" smtClean="0"/>
              <a:t>05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857884" y="3357562"/>
            <a:ext cx="3286148" cy="1215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dirty="0" smtClean="0"/>
              <a:t>С возраста 5 до 18 мес. у крыс </a:t>
            </a:r>
            <a:r>
              <a:rPr lang="en-US" sz="1600" dirty="0" smtClean="0"/>
              <a:t>OXYS</a:t>
            </a:r>
            <a:r>
              <a:rPr lang="ru-RU" sz="1600" dirty="0" smtClean="0"/>
              <a:t>,</a:t>
            </a:r>
            <a:r>
              <a:rPr lang="en-US" sz="1600" dirty="0" smtClean="0"/>
              <a:t> </a:t>
            </a:r>
            <a:r>
              <a:rPr lang="ru-RU" sz="1600" dirty="0" smtClean="0"/>
              <a:t>в отличие от крыс Вистар,</a:t>
            </a:r>
            <a:r>
              <a:rPr lang="en-US" sz="1600" dirty="0" smtClean="0"/>
              <a:t> </a:t>
            </a:r>
            <a:r>
              <a:rPr lang="ru-RU" sz="1600" dirty="0" smtClean="0"/>
              <a:t>изменяется уровень мРНК </a:t>
            </a:r>
            <a:r>
              <a:rPr lang="ru-RU" sz="1600" b="1" dirty="0" smtClean="0"/>
              <a:t>51 гена</a:t>
            </a:r>
            <a:endParaRPr lang="ru-RU" sz="1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6500834"/>
            <a:ext cx="2000232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Данные </a:t>
            </a:r>
            <a:r>
              <a:rPr lang="en-US" sz="1600" i="1" dirty="0" smtClean="0"/>
              <a:t>RNA-</a:t>
            </a:r>
            <a:r>
              <a:rPr lang="en-US" sz="1600" i="1" dirty="0" err="1" smtClean="0"/>
              <a:t>Seq</a:t>
            </a:r>
            <a:endParaRPr lang="ru-RU" sz="1600" i="1" dirty="0" smtClean="0"/>
          </a:p>
        </p:txBody>
      </p:sp>
      <p:grpSp>
        <p:nvGrpSpPr>
          <p:cNvPr id="26" name="Группа 25"/>
          <p:cNvGrpSpPr/>
          <p:nvPr/>
        </p:nvGrpSpPr>
        <p:grpSpPr>
          <a:xfrm>
            <a:off x="6072198" y="4572008"/>
            <a:ext cx="2857520" cy="2143140"/>
            <a:chOff x="6072198" y="4572008"/>
            <a:chExt cx="2857520" cy="2143140"/>
          </a:xfrm>
        </p:grpSpPr>
        <p:sp>
          <p:nvSpPr>
            <p:cNvPr id="22" name="Выноска со стрелкой влево 21"/>
            <p:cNvSpPr/>
            <p:nvPr/>
          </p:nvSpPr>
          <p:spPr>
            <a:xfrm>
              <a:off x="6072198" y="4572008"/>
              <a:ext cx="2857520" cy="2143140"/>
            </a:xfrm>
            <a:prstGeom prst="leftArrowCallout">
              <a:avLst>
                <a:gd name="adj1" fmla="val 25000"/>
                <a:gd name="adj2" fmla="val 34621"/>
                <a:gd name="adj3" fmla="val 16754"/>
                <a:gd name="adj4" fmla="val 84315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6500826" y="4643446"/>
              <a:ext cx="2428892" cy="20573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ru-RU" sz="1600" b="1" dirty="0" smtClean="0"/>
                <a:t>Процессы, связанные с </a:t>
              </a:r>
              <a:r>
                <a:rPr lang="ru-RU" sz="1600" b="1" dirty="0" err="1" smtClean="0"/>
                <a:t>нейрогенезом</a:t>
              </a:r>
              <a:r>
                <a:rPr lang="ru-RU" sz="1600" b="1" dirty="0" smtClean="0"/>
                <a:t> и дифференцировкой нейронов, иммунным ответом, </a:t>
              </a:r>
              <a:r>
                <a:rPr lang="ru-RU" sz="1600" b="1" dirty="0" err="1" smtClean="0"/>
                <a:t>фосфорилированием</a:t>
              </a:r>
              <a:r>
                <a:rPr lang="ru-RU" sz="1600" b="1" dirty="0" smtClean="0"/>
                <a:t> и </a:t>
              </a:r>
              <a:r>
                <a:rPr lang="ru-RU" sz="1600" b="1" dirty="0" err="1" smtClean="0"/>
                <a:t>апоптозом</a:t>
              </a:r>
              <a:endParaRPr lang="ru-RU" sz="16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35967" y="4226676"/>
            <a:ext cx="50720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С возраста </a:t>
            </a:r>
            <a:r>
              <a:rPr lang="ru-RU" sz="2000" b="1" dirty="0" smtClean="0"/>
              <a:t>20 дней</a:t>
            </a:r>
            <a:r>
              <a:rPr lang="ru-RU" sz="2000" dirty="0" smtClean="0"/>
              <a:t> до </a:t>
            </a:r>
            <a:r>
              <a:rPr lang="ru-RU" sz="2000" b="1" dirty="0" smtClean="0"/>
              <a:t>5 мес.</a:t>
            </a:r>
            <a:r>
              <a:rPr lang="ru-RU" sz="2000" dirty="0" smtClean="0"/>
              <a:t> уровень мРНК гена </a:t>
            </a:r>
            <a:r>
              <a:rPr lang="en-US" sz="2000" b="1" i="1" dirty="0" err="1" smtClean="0"/>
              <a:t>Bdnf</a:t>
            </a:r>
            <a:r>
              <a:rPr lang="ru-RU" sz="2000" dirty="0" smtClean="0"/>
              <a:t> в </a:t>
            </a:r>
            <a:r>
              <a:rPr lang="ru-RU" sz="2000" dirty="0" err="1" smtClean="0"/>
              <a:t>префронтальной</a:t>
            </a:r>
            <a:r>
              <a:rPr lang="ru-RU" sz="2000" dirty="0" smtClean="0"/>
              <a:t> коре крыс </a:t>
            </a:r>
            <a:r>
              <a:rPr lang="en-US" sz="2000" dirty="0" smtClean="0"/>
              <a:t>OXYS</a:t>
            </a:r>
            <a:r>
              <a:rPr lang="ru-RU" sz="2000" dirty="0" smtClean="0"/>
              <a:t> ↑ (</a:t>
            </a:r>
            <a:r>
              <a:rPr lang="en-US" sz="2000" dirty="0" err="1" smtClean="0"/>
              <a:t>Pval</a:t>
            </a:r>
            <a:r>
              <a:rPr lang="en-US" sz="2000" dirty="0" smtClean="0"/>
              <a:t>=0,015</a:t>
            </a:r>
            <a:r>
              <a:rPr lang="ru-RU" sz="2000" dirty="0" smtClean="0"/>
              <a:t>)</a:t>
            </a:r>
          </a:p>
          <a:p>
            <a:pPr algn="ctr"/>
            <a:r>
              <a:rPr lang="ru-RU" sz="2000" dirty="0" smtClean="0"/>
              <a:t>С возраста </a:t>
            </a:r>
            <a:r>
              <a:rPr lang="ru-RU" sz="2000" b="1" dirty="0" smtClean="0"/>
              <a:t>5 мес.</a:t>
            </a:r>
            <a:r>
              <a:rPr lang="ru-RU" sz="2000" dirty="0" smtClean="0"/>
              <a:t> до </a:t>
            </a:r>
            <a:r>
              <a:rPr lang="ru-RU" sz="2000" b="1" dirty="0" smtClean="0"/>
              <a:t>18 мес.</a:t>
            </a:r>
            <a:r>
              <a:rPr lang="ru-RU" sz="2000" dirty="0" smtClean="0"/>
              <a:t> ↓</a:t>
            </a:r>
            <a:r>
              <a:rPr lang="en-US" sz="2000" dirty="0" smtClean="0"/>
              <a:t> (</a:t>
            </a:r>
            <a:r>
              <a:rPr lang="en-US" sz="2000" dirty="0" err="1" smtClean="0"/>
              <a:t>Pval</a:t>
            </a:r>
            <a:r>
              <a:rPr lang="en-US" sz="2000" dirty="0" smtClean="0"/>
              <a:t>&lt;0,0001)</a:t>
            </a:r>
            <a:endParaRPr lang="ru-RU" sz="2000" dirty="0" smtClean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0" y="-24"/>
            <a:ext cx="9144000" cy="7953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/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200" dirty="0" smtClean="0">
                <a:latin typeface="Arial" pitchFamily="34" charset="0"/>
                <a:ea typeface="+mj-ea"/>
                <a:cs typeface="Arial" pitchFamily="34" charset="0"/>
              </a:rPr>
              <a:t>Изменение уровня мРНК генов сигнального пути </a:t>
            </a:r>
            <a:r>
              <a:rPr lang="ru-RU" sz="2200" dirty="0" err="1" smtClean="0">
                <a:latin typeface="Arial" pitchFamily="34" charset="0"/>
                <a:ea typeface="+mj-ea"/>
                <a:cs typeface="Arial" pitchFamily="34" charset="0"/>
              </a:rPr>
              <a:t>нейротрофинов</a:t>
            </a:r>
            <a:r>
              <a:rPr lang="ru-RU" sz="2200" dirty="0" smtClean="0">
                <a:latin typeface="Arial" pitchFamily="34" charset="0"/>
                <a:ea typeface="+mj-ea"/>
                <a:cs typeface="Arial" pitchFamily="34" charset="0"/>
              </a:rPr>
              <a:t> в </a:t>
            </a:r>
            <a:r>
              <a:rPr lang="ru-RU" sz="2200" dirty="0" err="1" smtClean="0">
                <a:latin typeface="Arial" pitchFamily="34" charset="0"/>
                <a:ea typeface="+mj-ea"/>
                <a:cs typeface="Arial" pitchFamily="34" charset="0"/>
              </a:rPr>
              <a:t>префронтальной</a:t>
            </a:r>
            <a:r>
              <a:rPr lang="ru-RU" sz="2200" dirty="0" smtClean="0">
                <a:latin typeface="Arial" pitchFamily="34" charset="0"/>
                <a:ea typeface="+mj-ea"/>
                <a:cs typeface="Arial" pitchFamily="34" charset="0"/>
              </a:rPr>
              <a:t> коре крыс </a:t>
            </a: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OXYS</a:t>
            </a:r>
            <a:r>
              <a:rPr lang="ru-RU" sz="2200" dirty="0" smtClean="0">
                <a:latin typeface="Arial" pitchFamily="34" charset="0"/>
                <a:ea typeface="+mj-ea"/>
                <a:cs typeface="Arial" pitchFamily="34" charset="0"/>
              </a:rPr>
              <a:t> с возрастом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00834"/>
            <a:ext cx="207167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Данные </a:t>
            </a:r>
            <a:r>
              <a:rPr lang="en-US" sz="1600" i="1" dirty="0" smtClean="0"/>
              <a:t>RNA-</a:t>
            </a:r>
            <a:r>
              <a:rPr lang="en-US" sz="1600" i="1" dirty="0" err="1" smtClean="0"/>
              <a:t>Seq</a:t>
            </a:r>
            <a:endParaRPr lang="ru-RU" sz="1600" i="1" dirty="0" smtClean="0"/>
          </a:p>
        </p:txBody>
      </p:sp>
      <p:grpSp>
        <p:nvGrpSpPr>
          <p:cNvPr id="32" name="Группа 31"/>
          <p:cNvGrpSpPr/>
          <p:nvPr/>
        </p:nvGrpSpPr>
        <p:grpSpPr>
          <a:xfrm>
            <a:off x="249728" y="1500198"/>
            <a:ext cx="3644301" cy="2000240"/>
            <a:chOff x="-286330" y="1142984"/>
            <a:chExt cx="3644301" cy="200024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-286330" y="1142984"/>
              <a:ext cx="3644301" cy="2000240"/>
              <a:chOff x="-138183" y="3643314"/>
              <a:chExt cx="3644301" cy="2000240"/>
            </a:xfrm>
          </p:grpSpPr>
          <p:grpSp>
            <p:nvGrpSpPr>
              <p:cNvPr id="12" name="Группа 39"/>
              <p:cNvGrpSpPr/>
              <p:nvPr/>
            </p:nvGrpSpPr>
            <p:grpSpPr>
              <a:xfrm>
                <a:off x="-138183" y="3643314"/>
                <a:ext cx="3644301" cy="2000240"/>
                <a:chOff x="-72016" y="3643314"/>
                <a:chExt cx="3644301" cy="2000240"/>
              </a:xfrm>
            </p:grpSpPr>
            <p:grpSp>
              <p:nvGrpSpPr>
                <p:cNvPr id="15" name="Группа 34"/>
                <p:cNvGrpSpPr/>
                <p:nvPr/>
              </p:nvGrpSpPr>
              <p:grpSpPr>
                <a:xfrm>
                  <a:off x="714348" y="3929066"/>
                  <a:ext cx="2337952" cy="1714488"/>
                  <a:chOff x="1142976" y="3786190"/>
                  <a:chExt cx="2337952" cy="1714488"/>
                </a:xfrm>
              </p:grpSpPr>
              <p:pic>
                <p:nvPicPr>
                  <p:cNvPr id="20" name="Picture 12" descr="C:\Documents and Settings\natalia\Рабочий стол\Рудницкая Катя\результаты\Биоинформатика\Venny шаблон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l="3968" t="15241" r="3014" b="16546"/>
                  <a:stretch>
                    <a:fillRect/>
                  </a:stretch>
                </p:blipFill>
                <p:spPr bwMode="auto">
                  <a:xfrm>
                    <a:off x="1142976" y="3786190"/>
                    <a:ext cx="2337952" cy="1714488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1214414" y="4286256"/>
                    <a:ext cx="470000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000" b="1" dirty="0" smtClean="0"/>
                      <a:t>14</a:t>
                    </a:r>
                    <a:endParaRPr lang="ru-RU" sz="2000" b="1" dirty="0"/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1643042" y="3786190"/>
                    <a:ext cx="470000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000" b="1" dirty="0" smtClean="0"/>
                      <a:t>14</a:t>
                    </a:r>
                    <a:endParaRPr lang="ru-RU" sz="2000" b="1" dirty="0"/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2172964" y="4071942"/>
                    <a:ext cx="327334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000" b="1" dirty="0" smtClean="0"/>
                      <a:t>3</a:t>
                    </a:r>
                    <a:endParaRPr lang="ru-RU" sz="2000" b="1" dirty="0"/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1571604" y="4786322"/>
                    <a:ext cx="470000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000" b="1" dirty="0" smtClean="0"/>
                      <a:t>10</a:t>
                    </a:r>
                    <a:endParaRPr lang="ru-RU" sz="2000" b="1" dirty="0"/>
                  </a:p>
                </p:txBody>
              </p: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2500298" y="4786322"/>
                    <a:ext cx="470000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000" b="1" dirty="0" smtClean="0"/>
                      <a:t>20</a:t>
                    </a:r>
                    <a:endParaRPr lang="ru-RU" sz="2000" b="1" dirty="0"/>
                  </a:p>
                </p:txBody>
              </p:sp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2928926" y="4286256"/>
                    <a:ext cx="327334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000" b="1" dirty="0" smtClean="0"/>
                      <a:t>6</a:t>
                    </a:r>
                    <a:endParaRPr lang="ru-RU" sz="2000" b="1" dirty="0"/>
                  </a:p>
                </p:txBody>
              </p:sp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2428860" y="3814708"/>
                    <a:ext cx="470000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2000" b="1" dirty="0" smtClean="0"/>
                      <a:t>15</a:t>
                    </a:r>
                    <a:endParaRPr lang="ru-RU" sz="2000" b="1" dirty="0"/>
                  </a:p>
                </p:txBody>
              </p:sp>
            </p:grpSp>
            <p:sp>
              <p:nvSpPr>
                <p:cNvPr id="16" name="TextBox 15"/>
                <p:cNvSpPr txBox="1"/>
                <p:nvPr/>
              </p:nvSpPr>
              <p:spPr>
                <a:xfrm>
                  <a:off x="280449" y="3643314"/>
                  <a:ext cx="15361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b="1" dirty="0" smtClean="0">
                      <a:solidFill>
                        <a:srgbClr val="FFC000"/>
                      </a:solidFill>
                    </a:rPr>
                    <a:t>20дн-5мес ↑</a:t>
                  </a:r>
                  <a:endParaRPr lang="ru-RU" b="1" dirty="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1958300" y="3643314"/>
                  <a:ext cx="125085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b="1" dirty="0" smtClean="0">
                      <a:solidFill>
                        <a:srgbClr val="00B050"/>
                      </a:solidFill>
                    </a:rPr>
                    <a:t>5-18мес ↑</a:t>
                  </a:r>
                  <a:endParaRPr lang="ru-RU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-72016" y="5274222"/>
                  <a:ext cx="15361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b="1" dirty="0" smtClean="0">
                      <a:solidFill>
                        <a:srgbClr val="0000FF"/>
                      </a:solidFill>
                    </a:rPr>
                    <a:t>20дн-5мес </a:t>
                  </a:r>
                  <a:r>
                    <a:rPr lang="ru-RU" dirty="0" smtClean="0">
                      <a:solidFill>
                        <a:srgbClr val="0000FF"/>
                      </a:solidFill>
                    </a:rPr>
                    <a:t>↓</a:t>
                  </a:r>
                  <a:endParaRPr lang="ru-RU" b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2321430" y="5274222"/>
                  <a:ext cx="125085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b="1" dirty="0" smtClean="0">
                      <a:solidFill>
                        <a:srgbClr val="FF0000"/>
                      </a:solidFill>
                    </a:rPr>
                    <a:t>5-18мес </a:t>
                  </a:r>
                  <a:r>
                    <a:rPr lang="ru-RU" dirty="0" smtClean="0">
                      <a:solidFill>
                        <a:srgbClr val="FF0000"/>
                      </a:solidFill>
                    </a:rPr>
                    <a:t>↓</a:t>
                  </a:r>
                  <a:endParaRPr lang="ru-RU" b="1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3" name="Прямоугольник 12"/>
              <p:cNvSpPr/>
              <p:nvPr/>
            </p:nvSpPr>
            <p:spPr>
              <a:xfrm>
                <a:off x="1719751" y="4286256"/>
                <a:ext cx="214314" cy="28575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1148247" y="5000636"/>
                <a:ext cx="357190" cy="28575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8" name="Прямоугольник 27"/>
            <p:cNvSpPr/>
            <p:nvPr/>
          </p:nvSpPr>
          <p:spPr>
            <a:xfrm>
              <a:off x="1928794" y="2500306"/>
              <a:ext cx="357190" cy="2857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4429124" y="1448218"/>
            <a:ext cx="45720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30000"/>
              </a:spcBef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Однонаправленные</a:t>
            </a:r>
            <a:r>
              <a:rPr lang="ru-RU" sz="2000" dirty="0" smtClean="0"/>
              <a:t> изменения уровня мРНК с возрастом: </a:t>
            </a:r>
            <a:r>
              <a:rPr lang="ru-RU" sz="2000" b="1" dirty="0" smtClean="0"/>
              <a:t>3 гена</a:t>
            </a:r>
            <a:r>
              <a:rPr lang="en-US" sz="2000" dirty="0" smtClean="0"/>
              <a:t> (</a:t>
            </a:r>
            <a:r>
              <a:rPr lang="en-US" sz="2000" i="1" dirty="0" smtClean="0"/>
              <a:t>Ptpn11</a:t>
            </a:r>
            <a:r>
              <a:rPr lang="en-US" sz="2000" dirty="0" smtClean="0"/>
              <a:t>, </a:t>
            </a:r>
            <a:r>
              <a:rPr lang="en-US" sz="2000" i="1" dirty="0" err="1" smtClean="0"/>
              <a:t>Crkl</a:t>
            </a:r>
            <a:r>
              <a:rPr lang="en-US" sz="2000" dirty="0" smtClean="0"/>
              <a:t>, </a:t>
            </a:r>
            <a:r>
              <a:rPr lang="en-US" sz="2000" i="1" dirty="0" smtClean="0"/>
              <a:t>Mapk3</a:t>
            </a:r>
            <a:r>
              <a:rPr lang="en-US" sz="2000" dirty="0" smtClean="0"/>
              <a:t>)</a:t>
            </a:r>
            <a:endParaRPr lang="ru-RU" sz="2000" dirty="0" smtClean="0"/>
          </a:p>
          <a:p>
            <a:pPr eaLnBrk="0" hangingPunct="0">
              <a:spcBef>
                <a:spcPct val="30000"/>
              </a:spcBef>
              <a:defRPr/>
            </a:pPr>
            <a:endParaRPr lang="ru-RU" sz="2000" b="1" dirty="0" smtClean="0"/>
          </a:p>
          <a:p>
            <a:pPr eaLnBrk="0" hangingPunct="0">
              <a:spcBef>
                <a:spcPct val="30000"/>
              </a:spcBef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Разнонаправленные</a:t>
            </a:r>
            <a:r>
              <a:rPr lang="ru-RU" sz="2000" dirty="0" smtClean="0"/>
              <a:t> изменения уровня мРНК с возрастом: </a:t>
            </a:r>
            <a:r>
              <a:rPr lang="ru-RU" sz="2000" b="1" dirty="0" smtClean="0"/>
              <a:t>30 генов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6"/>
          <p:cNvSpPr txBox="1">
            <a:spLocks noChangeArrowheads="1"/>
          </p:cNvSpPr>
          <p:nvPr/>
        </p:nvSpPr>
        <p:spPr bwMode="auto">
          <a:xfrm>
            <a:off x="0" y="3947702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^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различия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 возрастом 20 дней,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p&lt;0,05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;  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*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межлиненйные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различия,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p&lt;0,05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27" name="Object 7"/>
          <p:cNvGraphicFramePr>
            <a:graphicFrameLocks noChangeAspect="1"/>
          </p:cNvGraphicFramePr>
          <p:nvPr/>
        </p:nvGraphicFramePr>
        <p:xfrm>
          <a:off x="-3826593" y="928695"/>
          <a:ext cx="3755123" cy="2857495"/>
        </p:xfrm>
        <a:graphic>
          <a:graphicData uri="http://schemas.openxmlformats.org/presentationml/2006/ole">
            <p:oleObj spid="_x0000_s333854" name="Graph" r:id="rId4" imgW="3839261" imgH="2921203" progId="Origin50.Graph">
              <p:embed/>
            </p:oleObj>
          </a:graphicData>
        </a:graphic>
      </p:graphicFrame>
      <p:sp>
        <p:nvSpPr>
          <p:cNvPr id="28" name="Заголовок 1"/>
          <p:cNvSpPr txBox="1">
            <a:spLocks/>
          </p:cNvSpPr>
          <p:nvPr/>
        </p:nvSpPr>
        <p:spPr>
          <a:xfrm>
            <a:off x="0" y="-24"/>
            <a:ext cx="9144000" cy="7143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Изменение с возрастом уровня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BDNF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в гиппокампе крыс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OXYS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и Вистар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214290" y="4855839"/>
            <a:ext cx="8715420" cy="114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000" dirty="0" smtClean="0"/>
              <a:t>В </a:t>
            </a:r>
            <a:r>
              <a:rPr lang="ru-RU" sz="2000" dirty="0" err="1" smtClean="0"/>
              <a:t>гиппокампе</a:t>
            </a:r>
            <a:r>
              <a:rPr lang="ru-RU" sz="2000" dirty="0" smtClean="0"/>
              <a:t> крыс </a:t>
            </a:r>
            <a:r>
              <a:rPr lang="en-US" sz="2000" dirty="0" smtClean="0"/>
              <a:t>OXYS</a:t>
            </a:r>
            <a:r>
              <a:rPr lang="ru-RU" sz="2000" dirty="0" smtClean="0"/>
              <a:t> уровень </a:t>
            </a:r>
            <a:r>
              <a:rPr lang="en-US" sz="2000" dirty="0" smtClean="0"/>
              <a:t>BDNF</a:t>
            </a:r>
            <a:r>
              <a:rPr lang="ru-RU" sz="2000" dirty="0" smtClean="0"/>
              <a:t> </a:t>
            </a:r>
            <a:r>
              <a:rPr lang="ru-RU" sz="2000" dirty="0" err="1" smtClean="0"/>
              <a:t>компенсаторно</a:t>
            </a:r>
            <a:r>
              <a:rPr lang="ru-RU" sz="2000" dirty="0" smtClean="0"/>
              <a:t> повышается к возрасту 3 мес., прогрессивно снижается к 12 мес. и остаётся на том же низком уровне к 18 мес.</a:t>
            </a:r>
            <a:endParaRPr lang="ru-RU" sz="2000" dirty="0"/>
          </a:p>
        </p:txBody>
      </p:sp>
      <p:graphicFrame>
        <p:nvGraphicFramePr>
          <p:cNvPr id="75781" name="Object 5"/>
          <p:cNvGraphicFramePr>
            <a:graphicFrameLocks noChangeAspect="1"/>
          </p:cNvGraphicFramePr>
          <p:nvPr/>
        </p:nvGraphicFramePr>
        <p:xfrm>
          <a:off x="2208451" y="742951"/>
          <a:ext cx="4727098" cy="3471867"/>
        </p:xfrm>
        <a:graphic>
          <a:graphicData uri="http://schemas.openxmlformats.org/presentationml/2006/ole">
            <p:oleObj spid="_x0000_s333855" name="Graph" r:id="rId5" imgW="3753917" imgH="2757830" progId="Origin50.Grap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-24"/>
            <a:ext cx="9144000" cy="7143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Изменение с возрастом содержания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mBDNF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и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proBDNF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 гиппокампе крыс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OXYS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и Вистар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0" y="857231"/>
            <a:ext cx="6607342" cy="5857917"/>
            <a:chOff x="1071538" y="714356"/>
            <a:chExt cx="6929623" cy="6143644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1071538" y="714356"/>
              <a:ext cx="6929623" cy="6143644"/>
              <a:chOff x="1071538" y="714356"/>
              <a:chExt cx="6929623" cy="6143644"/>
            </a:xfrm>
          </p:grpSpPr>
          <p:pic>
            <p:nvPicPr>
              <p:cNvPr id="5" name="Рисунок 4" descr="BDNF возраст вар 1.png"/>
              <p:cNvPicPr/>
              <p:nvPr/>
            </p:nvPicPr>
            <p:blipFill>
              <a:blip r:embed="rId2"/>
              <a:srcRect l="1512" t="34167" r="39156"/>
              <a:stretch>
                <a:fillRect/>
              </a:stretch>
            </p:blipFill>
            <p:spPr>
              <a:xfrm>
                <a:off x="1142840" y="716605"/>
                <a:ext cx="6858321" cy="6141395"/>
              </a:xfrm>
              <a:prstGeom prst="rect">
                <a:avLst/>
              </a:prstGeom>
            </p:spPr>
          </p:pic>
          <p:sp>
            <p:nvSpPr>
              <p:cNvPr id="6" name="Прямоугольник 5"/>
              <p:cNvSpPr/>
              <p:nvPr/>
            </p:nvSpPr>
            <p:spPr>
              <a:xfrm>
                <a:off x="1071538" y="785794"/>
                <a:ext cx="285752" cy="35719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5286380" y="714356"/>
                <a:ext cx="285752" cy="35719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10" name="Прямая соединительная линия 9"/>
            <p:cNvCxnSpPr/>
            <p:nvPr/>
          </p:nvCxnSpPr>
          <p:spPr>
            <a:xfrm rot="5400000" flipH="1" flipV="1">
              <a:off x="4644232" y="1714488"/>
              <a:ext cx="1856594" cy="79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6572264" y="1329432"/>
            <a:ext cx="2571736" cy="4197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ru-RU" b="1" dirty="0" smtClean="0"/>
              <a:t>20 дней:</a:t>
            </a:r>
            <a:r>
              <a:rPr lang="ru-RU" dirty="0" smtClean="0"/>
              <a:t> у крыс Вистар преобладает </a:t>
            </a:r>
            <a:r>
              <a:rPr lang="en-US" dirty="0" err="1" smtClean="0"/>
              <a:t>mBDNF</a:t>
            </a:r>
            <a:r>
              <a:rPr lang="ru-RU" dirty="0" smtClean="0"/>
              <a:t>, у крыс </a:t>
            </a:r>
            <a:r>
              <a:rPr lang="en-US" dirty="0" smtClean="0"/>
              <a:t>OXYS</a:t>
            </a:r>
            <a:r>
              <a:rPr lang="ru-RU" dirty="0" smtClean="0"/>
              <a:t> – </a:t>
            </a:r>
            <a:r>
              <a:rPr lang="en-US" dirty="0" err="1" smtClean="0"/>
              <a:t>proBDNF</a:t>
            </a:r>
            <a:endParaRPr lang="en-US" dirty="0" smtClean="0"/>
          </a:p>
          <a:p>
            <a:pPr>
              <a:lnSpc>
                <a:spcPct val="114000"/>
              </a:lnSpc>
            </a:pPr>
            <a:endParaRPr lang="ru-RU" dirty="0" smtClean="0"/>
          </a:p>
          <a:p>
            <a:pPr>
              <a:lnSpc>
                <a:spcPct val="114000"/>
              </a:lnSpc>
            </a:pPr>
            <a:r>
              <a:rPr lang="ru-RU" b="1" dirty="0" smtClean="0"/>
              <a:t>3 мес.: </a:t>
            </a:r>
            <a:r>
              <a:rPr lang="ru-RU" dirty="0" smtClean="0"/>
              <a:t>у крыс </a:t>
            </a:r>
            <a:r>
              <a:rPr lang="en-US" dirty="0" smtClean="0"/>
              <a:t>OXYS</a:t>
            </a:r>
            <a:r>
              <a:rPr lang="ru-RU" dirty="0" smtClean="0"/>
              <a:t> интенсивность сигнала </a:t>
            </a:r>
            <a:r>
              <a:rPr lang="en-US" dirty="0" err="1" smtClean="0"/>
              <a:t>mBDNF</a:t>
            </a:r>
            <a:r>
              <a:rPr lang="ru-RU" dirty="0" smtClean="0"/>
              <a:t> и </a:t>
            </a:r>
            <a:r>
              <a:rPr lang="en-US" dirty="0" err="1" smtClean="0"/>
              <a:t>proBDNF</a:t>
            </a:r>
            <a:r>
              <a:rPr lang="ru-RU" dirty="0" smtClean="0"/>
              <a:t> выше, чем у крыс </a:t>
            </a:r>
            <a:r>
              <a:rPr lang="ru-RU" dirty="0" err="1" smtClean="0"/>
              <a:t>Вистар</a:t>
            </a:r>
            <a:endParaRPr lang="en-US" dirty="0" smtClean="0"/>
          </a:p>
          <a:p>
            <a:pPr>
              <a:lnSpc>
                <a:spcPct val="114000"/>
              </a:lnSpc>
            </a:pPr>
            <a:endParaRPr lang="ru-RU" dirty="0" smtClean="0"/>
          </a:p>
          <a:p>
            <a:pPr>
              <a:lnSpc>
                <a:spcPct val="114000"/>
              </a:lnSpc>
            </a:pPr>
            <a:r>
              <a:rPr lang="ru-RU" b="1" dirty="0" smtClean="0"/>
              <a:t>18 мес.:</a:t>
            </a:r>
            <a:r>
              <a:rPr lang="ru-RU" dirty="0" smtClean="0"/>
              <a:t> у крыс </a:t>
            </a:r>
            <a:r>
              <a:rPr lang="en-US" dirty="0" smtClean="0"/>
              <a:t>OXYS</a:t>
            </a:r>
            <a:r>
              <a:rPr lang="ru-RU" dirty="0" smtClean="0"/>
              <a:t> преобладает </a:t>
            </a:r>
            <a:r>
              <a:rPr lang="en-US" dirty="0" err="1" smtClean="0"/>
              <a:t>proBDNF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-24"/>
            <a:ext cx="9144000" cy="7143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Изменение с возрастом баланса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proBDNF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и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mBDNF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в гиппокампе крыс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OXYS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4" name="Рисунок 33" descr="баланс BDNF OXYS 18 мес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0" y="1054624"/>
            <a:ext cx="3052868" cy="2857520"/>
          </a:xfrm>
          <a:prstGeom prst="rect">
            <a:avLst/>
          </a:prstGeom>
        </p:spPr>
      </p:pic>
      <p:pic>
        <p:nvPicPr>
          <p:cNvPr id="39" name="Рисунок 38" descr="баланс BDNF OXYS 20 дн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" y="1054624"/>
            <a:ext cx="3052868" cy="2857520"/>
          </a:xfrm>
          <a:prstGeom prst="rect">
            <a:avLst/>
          </a:prstGeom>
        </p:spPr>
      </p:pic>
      <p:pic>
        <p:nvPicPr>
          <p:cNvPr id="42" name="Рисунок 41" descr="баланс BDNF OXYS 3 мес.png"/>
          <p:cNvPicPr>
            <a:picLocks noChangeAspect="1"/>
          </p:cNvPicPr>
          <p:nvPr/>
        </p:nvPicPr>
        <p:blipFill>
          <a:blip r:embed="rId4"/>
          <a:srcRect t="1828"/>
          <a:stretch>
            <a:fillRect/>
          </a:stretch>
        </p:blipFill>
        <p:spPr>
          <a:xfrm>
            <a:off x="3143240" y="1054624"/>
            <a:ext cx="2902550" cy="28584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42844" y="4357694"/>
            <a:ext cx="8858280" cy="198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ru-RU" b="1" dirty="0" smtClean="0"/>
              <a:t>20 дней:</a:t>
            </a:r>
            <a:r>
              <a:rPr lang="ru-RU" dirty="0" smtClean="0"/>
              <a:t> уровень </a:t>
            </a:r>
            <a:r>
              <a:rPr lang="en-US" dirty="0" smtClean="0"/>
              <a:t>BDNF</a:t>
            </a:r>
            <a:r>
              <a:rPr lang="ru-RU" dirty="0" smtClean="0"/>
              <a:t> не различается; у крыс </a:t>
            </a:r>
            <a:r>
              <a:rPr lang="en-US" dirty="0" smtClean="0"/>
              <a:t>OXYS</a:t>
            </a:r>
            <a:r>
              <a:rPr lang="ru-RU" dirty="0" smtClean="0"/>
              <a:t> преобладает </a:t>
            </a:r>
            <a:r>
              <a:rPr lang="en-US" dirty="0" err="1" smtClean="0"/>
              <a:t>proBDNF</a:t>
            </a:r>
            <a:r>
              <a:rPr lang="ru-RU" dirty="0" smtClean="0"/>
              <a:t> </a:t>
            </a:r>
          </a:p>
          <a:p>
            <a:pPr>
              <a:lnSpc>
                <a:spcPct val="114000"/>
              </a:lnSpc>
            </a:pPr>
            <a:endParaRPr lang="en-US" dirty="0" smtClean="0"/>
          </a:p>
          <a:p>
            <a:pPr>
              <a:lnSpc>
                <a:spcPct val="114000"/>
              </a:lnSpc>
            </a:pPr>
            <a:r>
              <a:rPr lang="ru-RU" b="1" dirty="0" smtClean="0"/>
              <a:t>3 мес.:   </a:t>
            </a:r>
            <a:r>
              <a:rPr lang="ru-RU" dirty="0" smtClean="0"/>
              <a:t>уровень </a:t>
            </a:r>
            <a:r>
              <a:rPr lang="en-US" dirty="0" smtClean="0"/>
              <a:t>BDNF</a:t>
            </a:r>
            <a:r>
              <a:rPr lang="ru-RU" dirty="0" smtClean="0"/>
              <a:t> повышен у крыс </a:t>
            </a:r>
            <a:r>
              <a:rPr lang="en-US" dirty="0" smtClean="0"/>
              <a:t>OXYS</a:t>
            </a:r>
            <a:r>
              <a:rPr lang="ru-RU" dirty="0" smtClean="0"/>
              <a:t> за счёт увеличения содержания 	как </a:t>
            </a:r>
            <a:r>
              <a:rPr lang="en-US" dirty="0" err="1" smtClean="0"/>
              <a:t>mBDNF</a:t>
            </a:r>
            <a:r>
              <a:rPr lang="ru-RU" dirty="0" smtClean="0"/>
              <a:t>, так и </a:t>
            </a:r>
            <a:r>
              <a:rPr lang="en-US" dirty="0" err="1" smtClean="0"/>
              <a:t>proBDNF</a:t>
            </a:r>
            <a:endParaRPr lang="ru-RU" dirty="0" smtClean="0"/>
          </a:p>
          <a:p>
            <a:pPr>
              <a:lnSpc>
                <a:spcPct val="114000"/>
              </a:lnSpc>
            </a:pPr>
            <a:endParaRPr lang="en-US" dirty="0" smtClean="0"/>
          </a:p>
          <a:p>
            <a:pPr>
              <a:lnSpc>
                <a:spcPct val="114000"/>
              </a:lnSpc>
            </a:pPr>
            <a:r>
              <a:rPr lang="ru-RU" b="1" dirty="0" smtClean="0"/>
              <a:t>18 мес.:</a:t>
            </a:r>
            <a:r>
              <a:rPr lang="ru-RU" dirty="0" smtClean="0"/>
              <a:t> уровень </a:t>
            </a:r>
            <a:r>
              <a:rPr lang="en-US" dirty="0" smtClean="0"/>
              <a:t>BDNF</a:t>
            </a:r>
            <a:r>
              <a:rPr lang="ru-RU" dirty="0" smtClean="0"/>
              <a:t> не различается; у крыс </a:t>
            </a:r>
            <a:r>
              <a:rPr lang="en-US" dirty="0" smtClean="0"/>
              <a:t>OXYS</a:t>
            </a:r>
            <a:r>
              <a:rPr lang="ru-RU" dirty="0" smtClean="0"/>
              <a:t> преобладает </a:t>
            </a:r>
            <a:r>
              <a:rPr lang="en-US" dirty="0" err="1" smtClean="0"/>
              <a:t>proBDNF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3"/>
          <p:cNvSpPr>
            <a:spLocks noGrp="1"/>
          </p:cNvSpPr>
          <p:nvPr>
            <p:ph type="title"/>
          </p:nvPr>
        </p:nvSpPr>
        <p:spPr>
          <a:xfrm>
            <a:off x="0" y="-16"/>
            <a:ext cx="9144000" cy="500058"/>
          </a:xfr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algn="ctr" eaLnBrk="1" hangingPunct="1"/>
            <a:r>
              <a:rPr lang="ru-RU" sz="2400" dirty="0" smtClean="0">
                <a:latin typeface="Arial" pitchFamily="34" charset="0"/>
                <a:cs typeface="Arial" pitchFamily="34" charset="0"/>
              </a:rPr>
              <a:t>Болезнь Альцгеймера (БА)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2876" y="785794"/>
            <a:ext cx="8643966" cy="289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>
              <a:lnSpc>
                <a:spcPct val="114000"/>
              </a:lnSpc>
              <a:buClr>
                <a:schemeClr val="accent5">
                  <a:lumMod val="75000"/>
                </a:schemeClr>
              </a:buClr>
              <a:buFont typeface="Arial" pitchFamily="34" charset="0"/>
              <a:buChar char="●"/>
            </a:pPr>
            <a:r>
              <a:rPr lang="ru-RU" sz="2000" dirty="0" smtClean="0"/>
              <a:t>гиперпродукция белка-предшественника </a:t>
            </a:r>
            <a:r>
              <a:rPr lang="ru-RU" sz="2000" dirty="0" err="1" smtClean="0"/>
              <a:t>амилоида-β</a:t>
            </a:r>
            <a:endParaRPr lang="ru-RU" sz="2000" dirty="0" smtClean="0"/>
          </a:p>
          <a:p>
            <a:pPr indent="268288">
              <a:lnSpc>
                <a:spcPct val="114000"/>
              </a:lnSpc>
              <a:buClr>
                <a:schemeClr val="accent5">
                  <a:lumMod val="75000"/>
                </a:schemeClr>
              </a:buClr>
              <a:buFont typeface="Arial" pitchFamily="34" charset="0"/>
              <a:buChar char="●"/>
            </a:pPr>
            <a:r>
              <a:rPr lang="ru-RU" sz="2000" dirty="0" smtClean="0"/>
              <a:t>накопление </a:t>
            </a:r>
            <a:r>
              <a:rPr lang="ru-RU" sz="2000" dirty="0" err="1" smtClean="0"/>
              <a:t>амилоида-β </a:t>
            </a:r>
            <a:r>
              <a:rPr lang="ru-RU" sz="2000" dirty="0" smtClean="0"/>
              <a:t>=</a:t>
            </a:r>
            <a:r>
              <a:rPr lang="en-US" sz="2000" dirty="0" smtClean="0"/>
              <a:t>&gt; </a:t>
            </a:r>
            <a:r>
              <a:rPr lang="ru-RU" sz="2000" dirty="0" smtClean="0"/>
              <a:t>амилоидные бляшки</a:t>
            </a:r>
          </a:p>
          <a:p>
            <a:pPr indent="268288">
              <a:lnSpc>
                <a:spcPct val="114000"/>
              </a:lnSpc>
              <a:buClr>
                <a:schemeClr val="accent5">
                  <a:lumMod val="75000"/>
                </a:schemeClr>
              </a:buClr>
              <a:buFont typeface="Arial" pitchFamily="34" charset="0"/>
              <a:buChar char="●"/>
            </a:pPr>
            <a:r>
              <a:rPr lang="ru-RU" sz="2000" dirty="0" err="1" smtClean="0"/>
              <a:t>гиперфосфорилирование</a:t>
            </a:r>
            <a:r>
              <a:rPr lang="ru-RU" sz="2000" dirty="0" smtClean="0"/>
              <a:t>  </a:t>
            </a:r>
            <a:r>
              <a:rPr lang="ru-RU" sz="2000" dirty="0" err="1" smtClean="0"/>
              <a:t>тау-белка</a:t>
            </a:r>
            <a:r>
              <a:rPr lang="en-US" sz="2000" dirty="0" smtClean="0"/>
              <a:t> </a:t>
            </a:r>
            <a:r>
              <a:rPr lang="ru-RU" sz="2000" dirty="0" smtClean="0"/>
              <a:t>=</a:t>
            </a:r>
            <a:r>
              <a:rPr lang="en-US" sz="2000" dirty="0" smtClean="0"/>
              <a:t>&gt; </a:t>
            </a:r>
            <a:r>
              <a:rPr lang="ru-RU" sz="2000" dirty="0" smtClean="0"/>
              <a:t>нейрофибриллярные клубки</a:t>
            </a:r>
          </a:p>
          <a:p>
            <a:pPr indent="268288">
              <a:lnSpc>
                <a:spcPct val="114000"/>
              </a:lnSpc>
              <a:buClr>
                <a:schemeClr val="accent5">
                  <a:lumMod val="75000"/>
                </a:schemeClr>
              </a:buClr>
              <a:buFont typeface="Arial" pitchFamily="34" charset="0"/>
              <a:buChar char="●"/>
            </a:pPr>
            <a:r>
              <a:rPr lang="ru-RU" sz="2000" dirty="0" smtClean="0"/>
              <a:t>синаптическая недостаточность</a:t>
            </a:r>
          </a:p>
          <a:p>
            <a:pPr indent="268288">
              <a:lnSpc>
                <a:spcPct val="114000"/>
              </a:lnSpc>
              <a:buClr>
                <a:schemeClr val="accent5">
                  <a:lumMod val="75000"/>
                </a:schemeClr>
              </a:buClr>
              <a:buFont typeface="Arial" pitchFamily="34" charset="0"/>
              <a:buChar char="●"/>
            </a:pPr>
            <a:r>
              <a:rPr lang="ru-RU" sz="2000" dirty="0" smtClean="0"/>
              <a:t>гибель нейронов</a:t>
            </a:r>
          </a:p>
          <a:p>
            <a:pPr indent="268288">
              <a:lnSpc>
                <a:spcPct val="114000"/>
              </a:lnSpc>
              <a:buClr>
                <a:schemeClr val="accent5">
                  <a:lumMod val="75000"/>
                </a:schemeClr>
              </a:buClr>
              <a:buFont typeface="Arial" pitchFamily="34" charset="0"/>
              <a:buChar char="●"/>
            </a:pPr>
            <a:r>
              <a:rPr lang="ru-RU" sz="2000" dirty="0" smtClean="0"/>
              <a:t>воспаление</a:t>
            </a:r>
          </a:p>
          <a:p>
            <a:pPr indent="268288">
              <a:lnSpc>
                <a:spcPct val="114000"/>
              </a:lnSpc>
              <a:buClr>
                <a:schemeClr val="accent5">
                  <a:lumMod val="75000"/>
                </a:schemeClr>
              </a:buClr>
              <a:buFont typeface="Arial" pitchFamily="34" charset="0"/>
              <a:buChar char="●"/>
            </a:pPr>
            <a:r>
              <a:rPr lang="ru-RU" sz="2000" dirty="0" err="1" smtClean="0"/>
              <a:t>митохондриальная</a:t>
            </a:r>
            <a:r>
              <a:rPr lang="ru-RU" sz="2000" dirty="0" smtClean="0"/>
              <a:t> дисфункция</a:t>
            </a:r>
          </a:p>
          <a:p>
            <a:pPr indent="268288">
              <a:lnSpc>
                <a:spcPct val="114000"/>
              </a:lnSpc>
              <a:buClr>
                <a:schemeClr val="accent5">
                  <a:lumMod val="75000"/>
                </a:schemeClr>
              </a:buClr>
              <a:buFont typeface="Arial" pitchFamily="34" charset="0"/>
              <a:buChar char="●"/>
            </a:pPr>
            <a:r>
              <a:rPr lang="ru-RU" sz="2000" dirty="0" smtClean="0"/>
              <a:t>окислительный стресс</a:t>
            </a:r>
            <a:endParaRPr lang="ru-RU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500042"/>
            <a:ext cx="3294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Ключевые признаки БА:</a:t>
            </a:r>
            <a:endParaRPr lang="ru-RU" sz="2000" b="1" dirty="0"/>
          </a:p>
        </p:txBody>
      </p:sp>
      <p:grpSp>
        <p:nvGrpSpPr>
          <p:cNvPr id="31" name="Группа 30"/>
          <p:cNvGrpSpPr/>
          <p:nvPr/>
        </p:nvGrpSpPr>
        <p:grpSpPr>
          <a:xfrm>
            <a:off x="0" y="3672886"/>
            <a:ext cx="9119058" cy="3073399"/>
            <a:chOff x="0" y="3784602"/>
            <a:chExt cx="9119058" cy="3073399"/>
          </a:xfrm>
        </p:grpSpPr>
        <p:pic>
          <p:nvPicPr>
            <p:cNvPr id="284678" name="Picture 6" descr="C:\Documents and Settings\natalia\Рабочий стол\Рудницкая Катя\Отчётная сессия 2016\БА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786191"/>
              <a:ext cx="9119058" cy="3071810"/>
            </a:xfrm>
            <a:prstGeom prst="rect">
              <a:avLst/>
            </a:prstGeom>
            <a:noFill/>
          </p:spPr>
        </p:pic>
        <p:cxnSp>
          <p:nvCxnSpPr>
            <p:cNvPr id="30" name="Прямая соединительная линия 29"/>
            <p:cNvCxnSpPr/>
            <p:nvPr/>
          </p:nvCxnSpPr>
          <p:spPr>
            <a:xfrm>
              <a:off x="0" y="3784602"/>
              <a:ext cx="5929322" cy="1588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Группа 23"/>
          <p:cNvGrpSpPr/>
          <p:nvPr/>
        </p:nvGrpSpPr>
        <p:grpSpPr>
          <a:xfrm>
            <a:off x="5929322" y="2000240"/>
            <a:ext cx="2828916" cy="3209346"/>
            <a:chOff x="6143636" y="3500438"/>
            <a:chExt cx="2828916" cy="3209346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6143636" y="3500438"/>
              <a:ext cx="2828916" cy="2357430"/>
              <a:chOff x="-32" y="500042"/>
              <a:chExt cx="2828916" cy="2357430"/>
            </a:xfrm>
          </p:grpSpPr>
          <p:pic>
            <p:nvPicPr>
              <p:cNvPr id="284673" name="Picture 1" descr="C:\Documents and Settings\natalia\Рабочий стол\Рудницкая Катя\Отчётная сессия 2016\1432653078_sravnenie-zdorovogo-i-porazhennogo-boleznyu-mozg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-32" y="500042"/>
                <a:ext cx="2828916" cy="2357430"/>
              </a:xfrm>
              <a:prstGeom prst="rect">
                <a:avLst/>
              </a:prstGeom>
              <a:noFill/>
            </p:spPr>
          </p:pic>
          <p:sp>
            <p:nvSpPr>
              <p:cNvPr id="14" name="Прямоугольник 13"/>
              <p:cNvSpPr/>
              <p:nvPr/>
            </p:nvSpPr>
            <p:spPr>
              <a:xfrm>
                <a:off x="1643042" y="571480"/>
                <a:ext cx="1143008" cy="214314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71406" y="571480"/>
                <a:ext cx="714380" cy="214314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6215074" y="5786454"/>
              <a:ext cx="14287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Мозг  здорового человека</a:t>
              </a:r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43834" y="5786454"/>
              <a:ext cx="12144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Мозг  человека с БА</a:t>
              </a:r>
              <a:endParaRPr lang="ru-RU" dirty="0"/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0" y="6046011"/>
            <a:ext cx="17972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https://en.wikipedia.org/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rkB hip age в диссертацию.png"/>
          <p:cNvPicPr/>
          <p:nvPr/>
        </p:nvPicPr>
        <p:blipFill>
          <a:blip r:embed="rId3" cstate="print"/>
          <a:srcRect l="43223" t="1145" r="15066" b="83855"/>
          <a:stretch>
            <a:fillRect/>
          </a:stretch>
        </p:blipFill>
        <p:spPr>
          <a:xfrm>
            <a:off x="500034" y="3214686"/>
            <a:ext cx="3701900" cy="107157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0" y="0"/>
            <a:ext cx="9144000" cy="7143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Соотношение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фосфо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TrkB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/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TrkB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 гиппокампе крыс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OXYS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и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Вистар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разного возраста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500066" y="4286256"/>
            <a:ext cx="35004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*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межлиненйные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различия,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p&lt;0,05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4572032" y="804430"/>
            <a:ext cx="4571968" cy="5482090"/>
            <a:chOff x="4572032" y="804430"/>
            <a:chExt cx="4571968" cy="5482090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4572032" y="1161620"/>
              <a:ext cx="4500562" cy="4917293"/>
              <a:chOff x="5286380" y="2643182"/>
              <a:chExt cx="3857620" cy="4214818"/>
            </a:xfrm>
          </p:grpSpPr>
          <p:pic>
            <p:nvPicPr>
              <p:cNvPr id="3" name="Рисунок 2" descr="TrkB hip age в диссертацию.png"/>
              <p:cNvPicPr/>
              <p:nvPr/>
            </p:nvPicPr>
            <p:blipFill>
              <a:blip r:embed="rId3" cstate="print"/>
              <a:srcRect l="38247" t="17236" r="2480" b="2308"/>
              <a:stretch>
                <a:fillRect/>
              </a:stretch>
            </p:blipFill>
            <p:spPr>
              <a:xfrm>
                <a:off x="5286380" y="2643182"/>
                <a:ext cx="3857620" cy="4214818"/>
              </a:xfrm>
              <a:prstGeom prst="rect">
                <a:avLst/>
              </a:prstGeom>
            </p:spPr>
          </p:pic>
          <p:sp>
            <p:nvSpPr>
              <p:cNvPr id="8" name="Прямоугольник 7"/>
              <p:cNvSpPr/>
              <p:nvPr/>
            </p:nvSpPr>
            <p:spPr>
              <a:xfrm>
                <a:off x="5286380" y="2857496"/>
                <a:ext cx="214314" cy="2143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7286644" y="5947966"/>
              <a:ext cx="18573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Масштаб: 20 мкм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00760" y="804430"/>
              <a:ext cx="20717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TrkB</a:t>
              </a:r>
              <a:r>
                <a:rPr lang="ru-RU" sz="16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+</a:t>
              </a:r>
              <a:r>
                <a:rPr lang="ru-RU" sz="16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b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DAPI</a:t>
              </a:r>
              <a:r>
                <a:rPr lang="ru-RU" sz="1600" b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(ядра)</a:t>
              </a:r>
              <a:endPara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Box 56"/>
          <p:cNvSpPr txBox="1">
            <a:spLocks noChangeArrowheads="1"/>
          </p:cNvSpPr>
          <p:nvPr/>
        </p:nvSpPr>
        <p:spPr bwMode="auto">
          <a:xfrm>
            <a:off x="71438" y="4857760"/>
            <a:ext cx="4500562" cy="114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000" dirty="0" smtClean="0"/>
              <a:t>Соотношение </a:t>
            </a:r>
            <a:r>
              <a:rPr lang="ru-RU" sz="2000" dirty="0" err="1" smtClean="0"/>
              <a:t>фосфоTrkB</a:t>
            </a:r>
            <a:r>
              <a:rPr lang="ru-RU" sz="2000" dirty="0" smtClean="0"/>
              <a:t>/</a:t>
            </a:r>
            <a:r>
              <a:rPr lang="ru-RU" sz="2000" dirty="0" err="1" smtClean="0"/>
              <a:t>TrkB</a:t>
            </a:r>
            <a:r>
              <a:rPr lang="ru-RU" sz="2000" dirty="0" smtClean="0"/>
              <a:t> </a:t>
            </a:r>
            <a:r>
              <a:rPr lang="ru-RU" sz="2000" dirty="0"/>
              <a:t>в </a:t>
            </a:r>
            <a:r>
              <a:rPr lang="ru-RU" sz="2000" dirty="0" err="1"/>
              <a:t>гиппокампе</a:t>
            </a:r>
            <a:r>
              <a:rPr lang="ru-RU" sz="2000" dirty="0"/>
              <a:t> </a:t>
            </a:r>
            <a:r>
              <a:rPr lang="ru-RU" sz="2000" dirty="0" smtClean="0"/>
              <a:t>18-мес. крыс </a:t>
            </a:r>
            <a:r>
              <a:rPr lang="ru-RU" sz="2000" dirty="0"/>
              <a:t>OXYS </a:t>
            </a:r>
            <a:r>
              <a:rPr lang="ru-RU" sz="2000" dirty="0" smtClean="0"/>
              <a:t>ниже</a:t>
            </a:r>
            <a:r>
              <a:rPr lang="ru-RU" sz="2000" dirty="0"/>
              <a:t>, чем у крыс </a:t>
            </a:r>
            <a:r>
              <a:rPr lang="ru-RU" sz="2000" dirty="0" smtClean="0"/>
              <a:t>Вистар</a:t>
            </a:r>
            <a:endParaRPr lang="ru-RU" sz="2000" dirty="0"/>
          </a:p>
        </p:txBody>
      </p:sp>
      <p:grpSp>
        <p:nvGrpSpPr>
          <p:cNvPr id="16" name="Группа 58"/>
          <p:cNvGrpSpPr/>
          <p:nvPr/>
        </p:nvGrpSpPr>
        <p:grpSpPr>
          <a:xfrm>
            <a:off x="4857752" y="1857364"/>
            <a:ext cx="4071934" cy="3829134"/>
            <a:chOff x="-285752" y="2528824"/>
            <a:chExt cx="4071934" cy="382913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2571744"/>
              <a:ext cx="3786182" cy="378621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9" name="Группа 45"/>
            <p:cNvGrpSpPr/>
            <p:nvPr/>
          </p:nvGrpSpPr>
          <p:grpSpPr>
            <a:xfrm>
              <a:off x="-285752" y="3000372"/>
              <a:ext cx="4000528" cy="3143272"/>
              <a:chOff x="2077159" y="1298002"/>
              <a:chExt cx="4000528" cy="3143272"/>
            </a:xfrm>
          </p:grpSpPr>
          <p:grpSp>
            <p:nvGrpSpPr>
              <p:cNvPr id="21" name="Группа 20"/>
              <p:cNvGrpSpPr/>
              <p:nvPr/>
            </p:nvGrpSpPr>
            <p:grpSpPr>
              <a:xfrm>
                <a:off x="2077159" y="1298002"/>
                <a:ext cx="3972371" cy="2643206"/>
                <a:chOff x="2255770" y="1298002"/>
                <a:chExt cx="3972371" cy="2643206"/>
              </a:xfrm>
            </p:grpSpPr>
            <p:cxnSp>
              <p:nvCxnSpPr>
                <p:cNvPr id="23" name="Прямая соединительная линия 22"/>
                <p:cNvCxnSpPr/>
                <p:nvPr/>
              </p:nvCxnSpPr>
              <p:spPr>
                <a:xfrm>
                  <a:off x="3113026" y="2155258"/>
                  <a:ext cx="2571768" cy="571504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2255770" y="2771657"/>
                  <a:ext cx="1857356" cy="1169551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400" dirty="0" smtClean="0"/>
                    <a:t>Выживание нейронов</a:t>
                  </a:r>
                </a:p>
                <a:p>
                  <a:pPr algn="ctr"/>
                  <a:r>
                    <a:rPr lang="ru-RU" sz="1400" dirty="0" smtClean="0"/>
                    <a:t>Нейрогенез</a:t>
                  </a:r>
                </a:p>
                <a:p>
                  <a:pPr algn="ctr"/>
                  <a:r>
                    <a:rPr lang="ru-RU" sz="1400" dirty="0" err="1" smtClean="0"/>
                    <a:t>Синаптогенез</a:t>
                  </a:r>
                  <a:endParaRPr lang="ru-RU" sz="1400" dirty="0" smtClean="0"/>
                </a:p>
                <a:p>
                  <a:pPr algn="ctr"/>
                  <a:r>
                    <a:rPr lang="ru-RU" sz="1400" dirty="0" smtClean="0"/>
                    <a:t>Рост отростков</a:t>
                  </a:r>
                </a:p>
              </p:txBody>
            </p:sp>
            <p:sp>
              <p:nvSpPr>
                <p:cNvPr id="25" name="Равнобедренный треугольник 24"/>
                <p:cNvSpPr/>
                <p:nvPr/>
              </p:nvSpPr>
              <p:spPr>
                <a:xfrm>
                  <a:off x="4256034" y="2512448"/>
                  <a:ext cx="357190" cy="642942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60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2612960" y="1298002"/>
                  <a:ext cx="1758558" cy="830997"/>
                </a:xfrm>
                <a:prstGeom prst="rect">
                  <a:avLst/>
                </a:prstGeom>
                <a:noFill/>
                <a:ln w="25400">
                  <a:solidFill>
                    <a:schemeClr val="accent5">
                      <a:lumMod val="75000"/>
                    </a:scheme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 err="1" smtClean="0"/>
                    <a:t>mBDNF</a:t>
                  </a:r>
                  <a:endParaRPr lang="en-US" sz="1600" dirty="0" smtClean="0"/>
                </a:p>
                <a:p>
                  <a:pPr algn="ctr"/>
                  <a:r>
                    <a:rPr lang="en-US" sz="1600" b="1" dirty="0" err="1" smtClean="0">
                      <a:solidFill>
                        <a:schemeClr val="tx2"/>
                      </a:solidFill>
                    </a:rPr>
                    <a:t>TrkB</a:t>
                  </a:r>
                  <a:r>
                    <a:rPr lang="en-US" sz="1600" dirty="0" smtClean="0"/>
                    <a:t> =&gt; </a:t>
                  </a:r>
                  <a:r>
                    <a:rPr lang="en-US" sz="1600" b="1" dirty="0" err="1" smtClean="0">
                      <a:solidFill>
                        <a:schemeClr val="tx2"/>
                      </a:solidFill>
                    </a:rPr>
                    <a:t>phTrkB</a:t>
                  </a:r>
                  <a:r>
                    <a:rPr lang="ru-RU" sz="1600" b="1" dirty="0" smtClean="0">
                      <a:solidFill>
                        <a:srgbClr val="C00000"/>
                      </a:solidFill>
                    </a:rPr>
                    <a:t> </a:t>
                  </a:r>
                  <a:endParaRPr lang="en-US" sz="1600" b="1" dirty="0" smtClean="0">
                    <a:solidFill>
                      <a:srgbClr val="C00000"/>
                    </a:solidFill>
                  </a:endParaRPr>
                </a:p>
                <a:p>
                  <a:pPr algn="ctr"/>
                  <a:r>
                    <a:rPr lang="en-US" sz="1600" dirty="0" smtClean="0"/>
                    <a:t>p75</a:t>
                  </a:r>
                  <a:r>
                    <a:rPr lang="en-US" sz="1600" baseline="30000" dirty="0" smtClean="0"/>
                    <a:t>NTR</a:t>
                  </a:r>
                  <a:endParaRPr lang="ru-RU" sz="1600" baseline="30000" dirty="0"/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5145793" y="1824327"/>
                  <a:ext cx="1082348" cy="830997"/>
                </a:xfrm>
                <a:prstGeom prst="rect">
                  <a:avLst/>
                </a:prstGeom>
                <a:noFill/>
                <a:ln w="25400">
                  <a:solidFill>
                    <a:schemeClr val="accent5">
                      <a:lumMod val="75000"/>
                    </a:scheme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 err="1" smtClean="0"/>
                    <a:t>proBDNF</a:t>
                  </a:r>
                  <a:endParaRPr lang="en-US" sz="1600" dirty="0" smtClean="0"/>
                </a:p>
                <a:p>
                  <a:pPr algn="ctr"/>
                  <a:r>
                    <a:rPr lang="en-US" sz="1600" dirty="0" smtClean="0"/>
                    <a:t>p75</a:t>
                  </a:r>
                  <a:r>
                    <a:rPr lang="en-US" sz="1600" baseline="30000" dirty="0" smtClean="0"/>
                    <a:t>NTR</a:t>
                  </a:r>
                </a:p>
                <a:p>
                  <a:pPr algn="ctr"/>
                  <a:r>
                    <a:rPr lang="ru-RU" sz="1600" dirty="0" err="1" smtClean="0"/>
                    <a:t>сортилин</a:t>
                  </a:r>
                  <a:endParaRPr lang="ru-RU" sz="1600" dirty="0"/>
                </a:p>
              </p:txBody>
            </p:sp>
            <p:sp>
              <p:nvSpPr>
                <p:cNvPr id="28" name="Стрелка вниз 27"/>
                <p:cNvSpPr/>
                <p:nvPr/>
              </p:nvSpPr>
              <p:spPr>
                <a:xfrm>
                  <a:off x="5256166" y="2726762"/>
                  <a:ext cx="571504" cy="785818"/>
                </a:xfrm>
                <a:prstGeom prst="downArrow">
                  <a:avLst/>
                </a:prstGeom>
                <a:solidFill>
                  <a:schemeClr val="accent2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600"/>
                </a:p>
              </p:txBody>
            </p:sp>
            <p:sp>
              <p:nvSpPr>
                <p:cNvPr id="29" name="Стрелка вниз 28"/>
                <p:cNvSpPr/>
                <p:nvPr/>
              </p:nvSpPr>
              <p:spPr>
                <a:xfrm>
                  <a:off x="3041588" y="2155258"/>
                  <a:ext cx="214314" cy="571504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600"/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4648927" y="3610277"/>
                <a:ext cx="1428760" cy="83099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dirty="0" smtClean="0"/>
                  <a:t>Ретракция отростков</a:t>
                </a:r>
              </a:p>
              <a:p>
                <a:pPr algn="ctr"/>
                <a:r>
                  <a:rPr lang="ru-RU" sz="1600" b="1" dirty="0" smtClean="0"/>
                  <a:t>Апоптоз</a:t>
                </a:r>
                <a:endParaRPr lang="ru-RU" sz="1600" b="1" dirty="0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848620" y="2528824"/>
              <a:ext cx="18660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u="sng" dirty="0" smtClean="0"/>
                <a:t>OXYS</a:t>
              </a:r>
              <a:r>
                <a:rPr lang="ru-RU" sz="2000" b="1" u="sng" dirty="0" smtClean="0"/>
                <a:t> 18 мес.</a:t>
              </a:r>
              <a:endParaRPr lang="ru-RU" sz="2000" b="1" u="sng" dirty="0"/>
            </a:p>
          </p:txBody>
        </p:sp>
      </p:grpSp>
      <p:graphicFrame>
        <p:nvGraphicFramePr>
          <p:cNvPr id="574465" name="Object 1"/>
          <p:cNvGraphicFramePr>
            <a:graphicFrameLocks noChangeAspect="1"/>
          </p:cNvGraphicFramePr>
          <p:nvPr/>
        </p:nvGraphicFramePr>
        <p:xfrm>
          <a:off x="285720" y="714375"/>
          <a:ext cx="3440112" cy="2714625"/>
        </p:xfrm>
        <a:graphic>
          <a:graphicData uri="http://schemas.openxmlformats.org/presentationml/2006/ole">
            <p:oleObj spid="_x0000_s574474" name="Graph" r:id="rId4" imgW="3773424" imgH="2978506" progId="Origin50.Grap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0" y="-24"/>
            <a:ext cx="9144000" cy="7143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Локализация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mBDNF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и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TrkB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рецептора в гиппокампе и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префронтальной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коре крыс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OXYS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и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Вистар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разного возраста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42844" y="5150006"/>
            <a:ext cx="88583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В возрасте 3 мес. крысы OXYS характеризуются более высокой частотой </a:t>
            </a:r>
            <a:r>
              <a:rPr lang="ru-RU" sz="2000" dirty="0" err="1" smtClean="0"/>
              <a:t>колокализации</a:t>
            </a:r>
            <a:r>
              <a:rPr lang="ru-RU" sz="2000" dirty="0" smtClean="0"/>
              <a:t> </a:t>
            </a:r>
            <a:r>
              <a:rPr lang="ru-RU" sz="2000" dirty="0" err="1" smtClean="0"/>
              <a:t>mBDNF</a:t>
            </a:r>
            <a:r>
              <a:rPr lang="ru-RU" sz="2000" dirty="0" smtClean="0"/>
              <a:t> с </a:t>
            </a:r>
            <a:r>
              <a:rPr lang="ru-RU" sz="2000" dirty="0" err="1" smtClean="0"/>
              <a:t>TrkB</a:t>
            </a:r>
            <a:r>
              <a:rPr lang="ru-RU" sz="2000" dirty="0" smtClean="0"/>
              <a:t> рецептором в гиппокампе и коре мозга. К возрасту 18 мес. снижается содержание </a:t>
            </a:r>
            <a:r>
              <a:rPr lang="ru-RU" sz="2000" dirty="0" err="1" smtClean="0"/>
              <a:t>mBDNF</a:t>
            </a:r>
            <a:r>
              <a:rPr lang="ru-RU" sz="2000" dirty="0" smtClean="0"/>
              <a:t> в гиппокампе крыс обеих линий, что приводит к увеличению доли не </a:t>
            </a:r>
            <a:r>
              <a:rPr lang="ru-RU" sz="2000" dirty="0" err="1" smtClean="0"/>
              <a:t>колокализованного</a:t>
            </a:r>
            <a:r>
              <a:rPr lang="ru-RU" sz="2000" dirty="0" smtClean="0"/>
              <a:t> с </a:t>
            </a:r>
            <a:r>
              <a:rPr lang="ru-RU" sz="2000" dirty="0" err="1" smtClean="0"/>
              <a:t>mBDNF</a:t>
            </a:r>
            <a:r>
              <a:rPr lang="ru-RU" sz="2000" dirty="0" smtClean="0"/>
              <a:t> </a:t>
            </a:r>
            <a:r>
              <a:rPr lang="ru-RU" sz="2000" dirty="0" err="1" smtClean="0"/>
              <a:t>TrkB</a:t>
            </a:r>
            <a:r>
              <a:rPr lang="ru-RU" sz="2000" dirty="0" smtClean="0"/>
              <a:t> рецептора.</a:t>
            </a:r>
            <a:endParaRPr lang="ru-RU" sz="2000" dirty="0"/>
          </a:p>
        </p:txBody>
      </p:sp>
      <p:pic>
        <p:nvPicPr>
          <p:cNvPr id="59" name="Рисунок 58" descr="mBDNF-TrkB age hip+cor.png"/>
          <p:cNvPicPr/>
          <p:nvPr/>
        </p:nvPicPr>
        <p:blipFill>
          <a:blip r:embed="rId3"/>
          <a:srcRect l="1512" t="1587" r="1119"/>
          <a:stretch>
            <a:fillRect/>
          </a:stretch>
        </p:blipFill>
        <p:spPr>
          <a:xfrm>
            <a:off x="0" y="785794"/>
            <a:ext cx="6299835" cy="4323800"/>
          </a:xfrm>
          <a:prstGeom prst="rect">
            <a:avLst/>
          </a:prstGeom>
        </p:spPr>
      </p:pic>
      <p:sp>
        <p:nvSpPr>
          <p:cNvPr id="81" name="TextBox 6"/>
          <p:cNvSpPr txBox="1">
            <a:spLocks noChangeArrowheads="1"/>
          </p:cNvSpPr>
          <p:nvPr/>
        </p:nvSpPr>
        <p:spPr bwMode="auto">
          <a:xfrm>
            <a:off x="6286512" y="4286256"/>
            <a:ext cx="28574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А –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гиппокамп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Б –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префронтальная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кора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Масштаб: 20 мкм</a:t>
            </a:r>
          </a:p>
        </p:txBody>
      </p:sp>
      <p:grpSp>
        <p:nvGrpSpPr>
          <p:cNvPr id="86" name="Группа 85"/>
          <p:cNvGrpSpPr/>
          <p:nvPr/>
        </p:nvGrpSpPr>
        <p:grpSpPr>
          <a:xfrm>
            <a:off x="6376719" y="785794"/>
            <a:ext cx="2767281" cy="3500462"/>
            <a:chOff x="6376719" y="785794"/>
            <a:chExt cx="2767281" cy="3500462"/>
          </a:xfrm>
        </p:grpSpPr>
        <p:grpSp>
          <p:nvGrpSpPr>
            <p:cNvPr id="64" name="Группа 63"/>
            <p:cNvGrpSpPr/>
            <p:nvPr/>
          </p:nvGrpSpPr>
          <p:grpSpPr>
            <a:xfrm>
              <a:off x="6376719" y="785794"/>
              <a:ext cx="2767281" cy="3500462"/>
              <a:chOff x="193902" y="2714620"/>
              <a:chExt cx="3755607" cy="3500462"/>
            </a:xfrm>
          </p:grpSpPr>
          <p:grpSp>
            <p:nvGrpSpPr>
              <p:cNvPr id="65" name="Группа 61"/>
              <p:cNvGrpSpPr/>
              <p:nvPr/>
            </p:nvGrpSpPr>
            <p:grpSpPr>
              <a:xfrm>
                <a:off x="193902" y="2714620"/>
                <a:ext cx="3755607" cy="3500462"/>
                <a:chOff x="51058" y="2500306"/>
                <a:chExt cx="3755607" cy="3500462"/>
              </a:xfrm>
            </p:grpSpPr>
            <p:sp>
              <p:nvSpPr>
                <p:cNvPr id="67" name="Прямоугольник 66"/>
                <p:cNvSpPr/>
                <p:nvPr/>
              </p:nvSpPr>
              <p:spPr>
                <a:xfrm>
                  <a:off x="51058" y="2500306"/>
                  <a:ext cx="3684129" cy="3500462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600"/>
                </a:p>
              </p:txBody>
            </p:sp>
            <p:grpSp>
              <p:nvGrpSpPr>
                <p:cNvPr id="68" name="Группа 45"/>
                <p:cNvGrpSpPr/>
                <p:nvPr/>
              </p:nvGrpSpPr>
              <p:grpSpPr>
                <a:xfrm>
                  <a:off x="101651" y="2857496"/>
                  <a:ext cx="3705014" cy="3099507"/>
                  <a:chOff x="2464562" y="1155126"/>
                  <a:chExt cx="3705014" cy="3099507"/>
                </a:xfrm>
              </p:grpSpPr>
              <p:grpSp>
                <p:nvGrpSpPr>
                  <p:cNvPr id="70" name="Группа 20"/>
                  <p:cNvGrpSpPr/>
                  <p:nvPr/>
                </p:nvGrpSpPr>
                <p:grpSpPr>
                  <a:xfrm>
                    <a:off x="2464562" y="1155126"/>
                    <a:ext cx="3587652" cy="3099507"/>
                    <a:chOff x="2643173" y="1155126"/>
                    <a:chExt cx="3587652" cy="3099507"/>
                  </a:xfrm>
                </p:grpSpPr>
                <p:cxnSp>
                  <p:nvCxnSpPr>
                    <p:cNvPr id="72" name="Прямая соединительная линия 71"/>
                    <p:cNvCxnSpPr/>
                    <p:nvPr/>
                  </p:nvCxnSpPr>
                  <p:spPr>
                    <a:xfrm flipV="1">
                      <a:off x="2954915" y="1940944"/>
                      <a:ext cx="3005508" cy="357190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3" name="TextBox 72"/>
                    <p:cNvSpPr txBox="1"/>
                    <p:nvPr/>
                  </p:nvSpPr>
                  <p:spPr>
                    <a:xfrm>
                      <a:off x="2689533" y="2869638"/>
                      <a:ext cx="1913564" cy="1384995"/>
                    </a:xfrm>
                    <a:prstGeom prst="rect">
                      <a:avLst/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 w="25400">
                      <a:solidFill>
                        <a:srgbClr val="C00000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ru-RU" sz="1400" b="1" dirty="0" smtClean="0"/>
                        <a:t>Выживание нейронов</a:t>
                      </a:r>
                    </a:p>
                    <a:p>
                      <a:pPr algn="ctr"/>
                      <a:r>
                        <a:rPr lang="ru-RU" sz="1400" b="1" dirty="0" smtClean="0"/>
                        <a:t>Нейрогенез</a:t>
                      </a:r>
                    </a:p>
                    <a:p>
                      <a:pPr algn="ctr"/>
                      <a:r>
                        <a:rPr lang="ru-RU" sz="1400" b="1" dirty="0" err="1" smtClean="0"/>
                        <a:t>Синаптогенез</a:t>
                      </a:r>
                      <a:endParaRPr lang="ru-RU" sz="1400" b="1" dirty="0" smtClean="0"/>
                    </a:p>
                    <a:p>
                      <a:pPr algn="ctr"/>
                      <a:r>
                        <a:rPr lang="ru-RU" sz="1400" b="1" dirty="0" smtClean="0"/>
                        <a:t>Рост отростков</a:t>
                      </a:r>
                    </a:p>
                  </p:txBody>
                </p:sp>
                <p:sp>
                  <p:nvSpPr>
                    <p:cNvPr id="74" name="Равнобедренный треугольник 73"/>
                    <p:cNvSpPr/>
                    <p:nvPr/>
                  </p:nvSpPr>
                  <p:spPr>
                    <a:xfrm>
                      <a:off x="4470348" y="2083820"/>
                      <a:ext cx="357190" cy="642942"/>
                    </a:xfrm>
                    <a:prstGeom prst="triangl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sz="1400"/>
                    </a:p>
                  </p:txBody>
                </p:sp>
                <p:sp>
                  <p:nvSpPr>
                    <p:cNvPr id="75" name="TextBox 74"/>
                    <p:cNvSpPr txBox="1"/>
                    <p:nvPr/>
                  </p:nvSpPr>
                  <p:spPr>
                    <a:xfrm>
                      <a:off x="2643173" y="1369440"/>
                      <a:ext cx="2056876" cy="738664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C00000"/>
                          </a:solidFill>
                        </a:rPr>
                        <a:t>mBDNF</a:t>
                      </a:r>
                      <a:endParaRPr lang="en-US" sz="14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en-US" sz="1400" b="1" dirty="0" err="1" smtClean="0">
                          <a:solidFill>
                            <a:srgbClr val="C00000"/>
                          </a:solidFill>
                        </a:rPr>
                        <a:t>TrkB</a:t>
                      </a:r>
                      <a:r>
                        <a:rPr lang="en-US" sz="1400" dirty="0" smtClean="0"/>
                        <a:t> =&gt; </a:t>
                      </a:r>
                      <a:r>
                        <a:rPr lang="en-US" sz="1400" dirty="0" err="1" smtClean="0"/>
                        <a:t>phTrkB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p75</a:t>
                      </a:r>
                      <a:r>
                        <a:rPr lang="en-US" sz="1400" baseline="30000" dirty="0" smtClean="0"/>
                        <a:t>NTR</a:t>
                      </a:r>
                      <a:endParaRPr lang="ru-RU" sz="1400" baseline="30000" dirty="0"/>
                    </a:p>
                  </p:txBody>
                </p:sp>
                <p:sp>
                  <p:nvSpPr>
                    <p:cNvPr id="76" name="TextBox 75"/>
                    <p:cNvSpPr txBox="1"/>
                    <p:nvPr/>
                  </p:nvSpPr>
                  <p:spPr>
                    <a:xfrm>
                      <a:off x="4893952" y="1155126"/>
                      <a:ext cx="1336873" cy="738664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dirty="0" err="1" smtClean="0"/>
                        <a:t>proBDNF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p75</a:t>
                      </a:r>
                      <a:r>
                        <a:rPr lang="en-US" sz="1400" baseline="30000" dirty="0" smtClean="0"/>
                        <a:t>NTR</a:t>
                      </a:r>
                    </a:p>
                    <a:p>
                      <a:pPr algn="ctr"/>
                      <a:r>
                        <a:rPr lang="ru-RU" sz="1400" dirty="0" err="1" smtClean="0"/>
                        <a:t>сортилин</a:t>
                      </a:r>
                      <a:endParaRPr lang="ru-RU" sz="1400" dirty="0"/>
                    </a:p>
                  </p:txBody>
                </p:sp>
                <p:sp>
                  <p:nvSpPr>
                    <p:cNvPr id="77" name="Стрелка вниз 76"/>
                    <p:cNvSpPr/>
                    <p:nvPr/>
                  </p:nvSpPr>
                  <p:spPr>
                    <a:xfrm>
                      <a:off x="5491055" y="2012382"/>
                      <a:ext cx="372416" cy="500066"/>
                    </a:xfrm>
                    <a:prstGeom prst="downArrow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sz="1400"/>
                    </a:p>
                  </p:txBody>
                </p:sp>
              </p:grpSp>
              <p:sp>
                <p:nvSpPr>
                  <p:cNvPr id="71" name="TextBox 70"/>
                  <p:cNvSpPr txBox="1"/>
                  <p:nvPr/>
                </p:nvSpPr>
                <p:spPr>
                  <a:xfrm>
                    <a:off x="4740815" y="2512448"/>
                    <a:ext cx="1428761" cy="738664"/>
                  </a:xfrm>
                  <a:prstGeom prst="rect">
                    <a:avLst/>
                  </a:prstGeom>
                  <a:noFill/>
                  <a:ln w="254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1400" dirty="0" smtClean="0"/>
                      <a:t>Ретракция отростков</a:t>
                    </a:r>
                  </a:p>
                  <a:p>
                    <a:pPr algn="ctr"/>
                    <a:r>
                      <a:rPr lang="ru-RU" sz="1400" dirty="0" smtClean="0"/>
                      <a:t>Апоптоз</a:t>
                    </a:r>
                    <a:endParaRPr lang="ru-RU" sz="1400" dirty="0"/>
                  </a:p>
                </p:txBody>
              </p:sp>
            </p:grpSp>
            <p:sp>
              <p:nvSpPr>
                <p:cNvPr id="69" name="TextBox 68"/>
                <p:cNvSpPr txBox="1"/>
                <p:nvPr/>
              </p:nvSpPr>
              <p:spPr>
                <a:xfrm>
                  <a:off x="704249" y="2500306"/>
                  <a:ext cx="25999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u="sng" dirty="0" smtClean="0"/>
                    <a:t>OXYS</a:t>
                  </a:r>
                  <a:r>
                    <a:rPr lang="ru-RU" b="1" u="sng" dirty="0" smtClean="0"/>
                    <a:t> 3 месяца</a:t>
                  </a:r>
                  <a:endParaRPr lang="ru-RU" b="1" u="sng" dirty="0"/>
                </a:p>
              </p:txBody>
            </p:sp>
          </p:grpSp>
          <p:sp>
            <p:nvSpPr>
              <p:cNvPr id="66" name="Стрелка вниз 65"/>
              <p:cNvSpPr/>
              <p:nvPr/>
            </p:nvSpPr>
            <p:spPr>
              <a:xfrm>
                <a:off x="571471" y="4214818"/>
                <a:ext cx="857333" cy="571504"/>
              </a:xfrm>
              <a:prstGeom prst="downArrow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</p:grpSp>
        <p:cxnSp>
          <p:nvCxnSpPr>
            <p:cNvPr id="82" name="Прямая со стрелкой 81"/>
            <p:cNvCxnSpPr/>
            <p:nvPr/>
          </p:nvCxnSpPr>
          <p:spPr>
            <a:xfrm rot="16200000" flipV="1">
              <a:off x="7467846" y="1533286"/>
              <a:ext cx="210269" cy="1169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 стрелкой 83"/>
            <p:cNvCxnSpPr/>
            <p:nvPr/>
          </p:nvCxnSpPr>
          <p:spPr>
            <a:xfrm rot="16200000" flipV="1">
              <a:off x="6396276" y="1747600"/>
              <a:ext cx="210269" cy="1169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0" y="-24"/>
            <a:ext cx="9144000" cy="7858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Локализация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proBDNF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и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p75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NTR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рецептора в гиппокампе и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префронтальной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коре крыс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OXYS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и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Вистар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разного возраста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8" name="TextBox 6"/>
          <p:cNvSpPr txBox="1">
            <a:spLocks noChangeArrowheads="1"/>
          </p:cNvSpPr>
          <p:nvPr/>
        </p:nvSpPr>
        <p:spPr bwMode="auto">
          <a:xfrm>
            <a:off x="6286512" y="4019140"/>
            <a:ext cx="28574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А –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гиппокамп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Б –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префронтальная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кора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Масштаб: 20 мкм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42844" y="5429264"/>
            <a:ext cx="885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В возрасте 18 мес. у крыс OXYS интенсивность сигналов </a:t>
            </a:r>
            <a:r>
              <a:rPr lang="ru-RU" sz="2000" dirty="0" err="1" smtClean="0"/>
              <a:t>proBDNF</a:t>
            </a:r>
            <a:r>
              <a:rPr lang="ru-RU" sz="2000" dirty="0" smtClean="0"/>
              <a:t> и p75</a:t>
            </a:r>
            <a:r>
              <a:rPr lang="ru-RU" sz="2000" baseline="30000" dirty="0" smtClean="0"/>
              <a:t>NTR</a:t>
            </a:r>
            <a:r>
              <a:rPr lang="ru-RU" sz="2000" dirty="0" smtClean="0"/>
              <a:t> рецептора в гиппокампе и </a:t>
            </a:r>
            <a:r>
              <a:rPr lang="ru-RU" sz="2000" dirty="0" err="1" smtClean="0"/>
              <a:t>префронтальной</a:t>
            </a:r>
            <a:r>
              <a:rPr lang="ru-RU" sz="2000" dirty="0" smtClean="0"/>
              <a:t> коре выше, чем у крыс Вистар, и наблюдается высокая частота их </a:t>
            </a:r>
            <a:r>
              <a:rPr lang="ru-RU" sz="2000" dirty="0" err="1" smtClean="0"/>
              <a:t>колокализации</a:t>
            </a:r>
            <a:endParaRPr lang="ru-RU" sz="2000" dirty="0"/>
          </a:p>
        </p:txBody>
      </p:sp>
      <p:cxnSp>
        <p:nvCxnSpPr>
          <p:cNvPr id="101" name="Прямая со стрелкой 100"/>
          <p:cNvCxnSpPr/>
          <p:nvPr/>
        </p:nvCxnSpPr>
        <p:spPr>
          <a:xfrm>
            <a:off x="5643570" y="4741302"/>
            <a:ext cx="214314" cy="142876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/>
          <p:cNvCxnSpPr/>
          <p:nvPr/>
        </p:nvCxnSpPr>
        <p:spPr>
          <a:xfrm rot="16200000" flipH="1">
            <a:off x="5143504" y="4884178"/>
            <a:ext cx="142876" cy="142876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/>
          <p:cNvCxnSpPr/>
          <p:nvPr/>
        </p:nvCxnSpPr>
        <p:spPr>
          <a:xfrm>
            <a:off x="5500694" y="5525532"/>
            <a:ext cx="285752" cy="158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Рисунок 51" descr="proBDNF p75 age в диссертацию.png"/>
          <p:cNvPicPr/>
          <p:nvPr/>
        </p:nvPicPr>
        <p:blipFill>
          <a:blip r:embed="rId3"/>
          <a:srcRect l="1814" t="1602" r="1421"/>
          <a:stretch>
            <a:fillRect/>
          </a:stretch>
        </p:blipFill>
        <p:spPr>
          <a:xfrm>
            <a:off x="-32" y="904887"/>
            <a:ext cx="6308651" cy="4238625"/>
          </a:xfrm>
          <a:prstGeom prst="rect">
            <a:avLst/>
          </a:prstGeom>
        </p:spPr>
      </p:pic>
      <p:grpSp>
        <p:nvGrpSpPr>
          <p:cNvPr id="54" name="Группа 53"/>
          <p:cNvGrpSpPr/>
          <p:nvPr/>
        </p:nvGrpSpPr>
        <p:grpSpPr>
          <a:xfrm>
            <a:off x="6205675" y="947306"/>
            <a:ext cx="2938325" cy="3053199"/>
            <a:chOff x="6205675" y="947306"/>
            <a:chExt cx="2938325" cy="3053199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6205675" y="947306"/>
              <a:ext cx="2938325" cy="3053199"/>
              <a:chOff x="-206993" y="2208705"/>
              <a:chExt cx="3993143" cy="4149254"/>
            </a:xfrm>
          </p:grpSpPr>
          <p:grpSp>
            <p:nvGrpSpPr>
              <p:cNvPr id="36" name="Группа 61"/>
              <p:cNvGrpSpPr/>
              <p:nvPr/>
            </p:nvGrpSpPr>
            <p:grpSpPr>
              <a:xfrm>
                <a:off x="-206993" y="2208705"/>
                <a:ext cx="3993143" cy="4149254"/>
                <a:chOff x="-206961" y="2208705"/>
                <a:chExt cx="3993143" cy="4149254"/>
              </a:xfrm>
            </p:grpSpPr>
            <p:sp>
              <p:nvSpPr>
                <p:cNvPr id="39" name="Прямоугольник 38"/>
                <p:cNvSpPr/>
                <p:nvPr/>
              </p:nvSpPr>
              <p:spPr>
                <a:xfrm>
                  <a:off x="0" y="2208705"/>
                  <a:ext cx="3786182" cy="414925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400"/>
                </a:p>
              </p:txBody>
            </p:sp>
            <p:grpSp>
              <p:nvGrpSpPr>
                <p:cNvPr id="40" name="Группа 45"/>
                <p:cNvGrpSpPr/>
                <p:nvPr/>
              </p:nvGrpSpPr>
              <p:grpSpPr>
                <a:xfrm>
                  <a:off x="-206961" y="3000372"/>
                  <a:ext cx="3921737" cy="3190631"/>
                  <a:chOff x="2155950" y="1298002"/>
                  <a:chExt cx="3921737" cy="3190631"/>
                </a:xfrm>
              </p:grpSpPr>
              <p:grpSp>
                <p:nvGrpSpPr>
                  <p:cNvPr id="42" name="Группа 20"/>
                  <p:cNvGrpSpPr/>
                  <p:nvPr/>
                </p:nvGrpSpPr>
                <p:grpSpPr>
                  <a:xfrm>
                    <a:off x="2155950" y="1298002"/>
                    <a:ext cx="3893580" cy="2749361"/>
                    <a:chOff x="2334561" y="1298002"/>
                    <a:chExt cx="3893580" cy="2749361"/>
                  </a:xfrm>
                </p:grpSpPr>
                <p:cxnSp>
                  <p:nvCxnSpPr>
                    <p:cNvPr id="44" name="Прямая соединительная линия 43"/>
                    <p:cNvCxnSpPr/>
                    <p:nvPr/>
                  </p:nvCxnSpPr>
                  <p:spPr>
                    <a:xfrm>
                      <a:off x="3113026" y="2155258"/>
                      <a:ext cx="2571768" cy="571504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5" name="TextBox 44"/>
                    <p:cNvSpPr txBox="1"/>
                    <p:nvPr/>
                  </p:nvSpPr>
                  <p:spPr>
                    <a:xfrm>
                      <a:off x="2334561" y="2771657"/>
                      <a:ext cx="1857356" cy="1275706"/>
                    </a:xfrm>
                    <a:prstGeom prst="rect">
                      <a:avLst/>
                    </a:prstGeom>
                    <a:noFill/>
                    <a:ln w="254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ru-RU" sz="1100" dirty="0" smtClean="0"/>
                        <a:t>Выживание нейронов</a:t>
                      </a:r>
                    </a:p>
                    <a:p>
                      <a:pPr algn="ctr"/>
                      <a:r>
                        <a:rPr lang="ru-RU" sz="1100" dirty="0" smtClean="0"/>
                        <a:t>Нейрогенез</a:t>
                      </a:r>
                    </a:p>
                    <a:p>
                      <a:pPr algn="ctr"/>
                      <a:r>
                        <a:rPr lang="ru-RU" sz="1100" dirty="0" err="1" smtClean="0"/>
                        <a:t>Синаптогенез</a:t>
                      </a:r>
                      <a:endParaRPr lang="ru-RU" sz="1100" dirty="0" smtClean="0"/>
                    </a:p>
                    <a:p>
                      <a:pPr algn="ctr"/>
                      <a:r>
                        <a:rPr lang="ru-RU" sz="1100" dirty="0" smtClean="0"/>
                        <a:t>Рост отростков</a:t>
                      </a:r>
                    </a:p>
                  </p:txBody>
                </p:sp>
                <p:sp>
                  <p:nvSpPr>
                    <p:cNvPr id="46" name="Равнобедренный треугольник 45"/>
                    <p:cNvSpPr/>
                    <p:nvPr/>
                  </p:nvSpPr>
                  <p:spPr>
                    <a:xfrm>
                      <a:off x="4256034" y="2512448"/>
                      <a:ext cx="357190" cy="642942"/>
                    </a:xfrm>
                    <a:prstGeom prst="triangl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sz="1200"/>
                    </a:p>
                  </p:txBody>
                </p:sp>
                <p:sp>
                  <p:nvSpPr>
                    <p:cNvPr id="47" name="TextBox 46"/>
                    <p:cNvSpPr txBox="1"/>
                    <p:nvPr/>
                  </p:nvSpPr>
                  <p:spPr>
                    <a:xfrm>
                      <a:off x="2643173" y="1298002"/>
                      <a:ext cx="1712444" cy="878355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1200" dirty="0" err="1" smtClean="0"/>
                        <a:t>mBDNF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err="1" smtClean="0"/>
                        <a:t>TrkB</a:t>
                      </a:r>
                      <a:r>
                        <a:rPr lang="en-US" sz="1200" dirty="0" smtClean="0"/>
                        <a:t> =&gt; </a:t>
                      </a:r>
                      <a:r>
                        <a:rPr lang="en-US" sz="1200" dirty="0" err="1" smtClean="0"/>
                        <a:t>phTrkB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p75</a:t>
                      </a:r>
                      <a:r>
                        <a:rPr lang="en-US" sz="1200" baseline="30000" dirty="0" smtClean="0"/>
                        <a:t>NTR</a:t>
                      </a:r>
                      <a:endParaRPr lang="ru-RU" sz="1200" baseline="30000" dirty="0"/>
                    </a:p>
                  </p:txBody>
                </p:sp>
                <p:sp>
                  <p:nvSpPr>
                    <p:cNvPr id="48" name="TextBox 47"/>
                    <p:cNvSpPr txBox="1"/>
                    <p:nvPr/>
                  </p:nvSpPr>
                  <p:spPr>
                    <a:xfrm>
                      <a:off x="4970414" y="1824327"/>
                      <a:ext cx="1257727" cy="878355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200" b="1" dirty="0" err="1" smtClean="0">
                          <a:solidFill>
                            <a:srgbClr val="C00000"/>
                          </a:solidFill>
                        </a:rPr>
                        <a:t>proBDNF</a:t>
                      </a:r>
                      <a:endParaRPr lang="en-US" sz="12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rgbClr val="C00000"/>
                          </a:solidFill>
                        </a:rPr>
                        <a:t>p75</a:t>
                      </a:r>
                      <a:r>
                        <a:rPr lang="en-US" sz="1200" b="1" baseline="30000" dirty="0" smtClean="0">
                          <a:solidFill>
                            <a:srgbClr val="C00000"/>
                          </a:solidFill>
                        </a:rPr>
                        <a:t>NTR</a:t>
                      </a:r>
                    </a:p>
                    <a:p>
                      <a:pPr algn="ctr"/>
                      <a:r>
                        <a:rPr lang="ru-RU" sz="1200" dirty="0" err="1" smtClean="0"/>
                        <a:t>сортилин</a:t>
                      </a:r>
                      <a:endParaRPr lang="ru-RU" sz="1200" dirty="0"/>
                    </a:p>
                  </p:txBody>
                </p:sp>
                <p:sp>
                  <p:nvSpPr>
                    <p:cNvPr id="49" name="Стрелка вниз 48"/>
                    <p:cNvSpPr/>
                    <p:nvPr/>
                  </p:nvSpPr>
                  <p:spPr>
                    <a:xfrm>
                      <a:off x="5256166" y="2726762"/>
                      <a:ext cx="571504" cy="785818"/>
                    </a:xfrm>
                    <a:prstGeom prst="downArrow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sz="1200"/>
                    </a:p>
                  </p:txBody>
                </p:sp>
                <p:sp>
                  <p:nvSpPr>
                    <p:cNvPr id="50" name="Стрелка вниз 49"/>
                    <p:cNvSpPr/>
                    <p:nvPr/>
                  </p:nvSpPr>
                  <p:spPr>
                    <a:xfrm>
                      <a:off x="3041588" y="2155258"/>
                      <a:ext cx="214314" cy="571504"/>
                    </a:xfrm>
                    <a:prstGeom prst="downArrow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sz="1200"/>
                    </a:p>
                  </p:txBody>
                </p:sp>
              </p:grp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4648927" y="3610278"/>
                    <a:ext cx="1428760" cy="878355"/>
                  </a:xfrm>
                  <a:prstGeom prst="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25400">
                    <a:solidFill>
                      <a:srgbClr val="C0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1200" b="1" dirty="0" smtClean="0"/>
                      <a:t>Ретракция отростков</a:t>
                    </a:r>
                  </a:p>
                  <a:p>
                    <a:pPr algn="ctr"/>
                    <a:r>
                      <a:rPr lang="ru-RU" sz="1200" b="1" dirty="0" smtClean="0"/>
                      <a:t>Апоптоз</a:t>
                    </a:r>
                    <a:endParaRPr lang="ru-RU" sz="1200" b="1" dirty="0"/>
                  </a:p>
                </p:txBody>
              </p:sp>
            </p:grpSp>
            <p:sp>
              <p:nvSpPr>
                <p:cNvPr id="41" name="TextBox 40"/>
                <p:cNvSpPr txBox="1"/>
                <p:nvPr/>
              </p:nvSpPr>
              <p:spPr>
                <a:xfrm>
                  <a:off x="733834" y="2208705"/>
                  <a:ext cx="2665388" cy="11293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b="1" u="sng" dirty="0" smtClean="0"/>
                    <a:t>OXYS</a:t>
                  </a:r>
                  <a:r>
                    <a:rPr lang="ru-RU" sz="1600" b="1" u="sng" dirty="0" smtClean="0"/>
                    <a:t> 3 месяца</a:t>
                  </a:r>
                </a:p>
                <a:p>
                  <a:pPr algn="ctr"/>
                  <a:r>
                    <a:rPr lang="en-US" sz="1600" b="1" u="sng" dirty="0" smtClean="0"/>
                    <a:t>OXYS</a:t>
                  </a:r>
                  <a:r>
                    <a:rPr lang="ru-RU" sz="1600" b="1" u="sng" dirty="0" smtClean="0"/>
                    <a:t> 18 месяцев</a:t>
                  </a:r>
                </a:p>
                <a:p>
                  <a:pPr algn="ctr"/>
                  <a:endParaRPr lang="ru-RU" sz="1600" b="1" u="sng" dirty="0"/>
                </a:p>
              </p:txBody>
            </p:sp>
          </p:grpSp>
          <p:cxnSp>
            <p:nvCxnSpPr>
              <p:cNvPr id="37" name="Прямая со стрелкой 36"/>
              <p:cNvCxnSpPr/>
              <p:nvPr/>
            </p:nvCxnSpPr>
            <p:spPr>
              <a:xfrm rot="16200000" flipV="1">
                <a:off x="3429786" y="3642521"/>
                <a:ext cx="285752" cy="1588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Прямая со стрелкой 52"/>
            <p:cNvCxnSpPr/>
            <p:nvPr/>
          </p:nvCxnSpPr>
          <p:spPr>
            <a:xfrm rot="16200000" flipV="1">
              <a:off x="8825168" y="2247666"/>
              <a:ext cx="210269" cy="1169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214282" y="214290"/>
            <a:ext cx="8715436" cy="664371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Положения, выносимые на защиту:</a:t>
            </a:r>
          </a:p>
          <a:p>
            <a:pPr marL="273050" lvl="0" indent="-273050" fontAlgn="auto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>
                <a:schemeClr val="accent5">
                  <a:lumMod val="75000"/>
                </a:schemeClr>
              </a:buClr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	Развитие нарушений суточных ритмов концентрации мелатонина в крови крыс OXYS по времени совпадает с активной манифестацией у них признаков болезни Альцгеймера и усиливается на фоне их прогрессии.</a:t>
            </a:r>
          </a:p>
          <a:p>
            <a:pPr marL="273050" lvl="0" indent="-273050" fontAlgn="auto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>
                <a:schemeClr val="accent5">
                  <a:lumMod val="75000"/>
                </a:schemeClr>
              </a:buClr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Изменения нейротрофического обеспечения мозга крыс OXYS связаны с усилением признаков </a:t>
            </a:r>
            <a:r>
              <a:rPr lang="ru-RU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апоптоза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в период, предшествующий развитию у них проявлений болезни Альцгеймера, активацией компенсаторно-восстановительных процессов в период активной манифестации признаков заболевания и значительным снижением активности системы </a:t>
            </a:r>
            <a:r>
              <a:rPr lang="ru-RU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нейротрофинов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в период их усиленной прогрессии.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785786" y="1214422"/>
            <a:ext cx="7572428" cy="1800200"/>
          </a:xfrm>
          <a:prstGeom prst="rect">
            <a:avLst/>
          </a:prstGeom>
          <a:noFill/>
          <a:ln w="25400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Влияние приёма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SkQ1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и мелатонина на развитие признаков болезни Альцгеймера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535753" y="3429000"/>
            <a:ext cx="8072494" cy="114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Приём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SkQ1 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(250 нмоль/кг массы тела) и мелатонина (0,04 мг/кг массы тела) крысами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OXYS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Вистар 6 раз в неделю </a:t>
            </a: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 возраста </a:t>
            </a:r>
            <a:r>
              <a:rPr 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1,5</a:t>
            </a: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до </a:t>
            </a:r>
            <a:r>
              <a:rPr 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мес. и с возраста </a:t>
            </a:r>
            <a:r>
              <a:rPr 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до </a:t>
            </a:r>
            <a:r>
              <a:rPr 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18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мес.</a:t>
            </a:r>
            <a:endParaRPr lang="ru-RU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0" y="3643314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*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межлиненйные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различия,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p&lt;0,05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#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эффект препарата,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p&lt;0,05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7" name="TextBox 7"/>
          <p:cNvSpPr txBox="1">
            <a:spLocks noChangeArrowheads="1"/>
          </p:cNvSpPr>
          <p:nvPr/>
        </p:nvSpPr>
        <p:spPr bwMode="auto">
          <a:xfrm>
            <a:off x="142844" y="4284335"/>
            <a:ext cx="8858312" cy="114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000" dirty="0"/>
              <a:t>Моторно-исследовательская </a:t>
            </a:r>
            <a:r>
              <a:rPr lang="ru-RU" sz="2000" dirty="0" smtClean="0"/>
              <a:t>активность 4-мес. </a:t>
            </a:r>
            <a:r>
              <a:rPr lang="ru-RU" sz="2000" dirty="0"/>
              <a:t>крыс </a:t>
            </a:r>
            <a:r>
              <a:rPr lang="en-US" sz="2000" dirty="0"/>
              <a:t>OXYS</a:t>
            </a:r>
            <a:r>
              <a:rPr lang="ru-RU" sz="2000" dirty="0"/>
              <a:t> </a:t>
            </a:r>
            <a:r>
              <a:rPr lang="ru-RU" sz="2000" dirty="0" smtClean="0"/>
              <a:t>значительно </a:t>
            </a:r>
            <a:r>
              <a:rPr lang="ru-RU" sz="2000" dirty="0"/>
              <a:t>снижена по сравнению с крысами </a:t>
            </a:r>
            <a:r>
              <a:rPr lang="ru-RU" sz="2000" dirty="0" err="1" smtClean="0"/>
              <a:t>Вистар</a:t>
            </a:r>
            <a:r>
              <a:rPr lang="ru-RU" sz="2000" dirty="0" smtClean="0"/>
              <a:t>. Приём </a:t>
            </a:r>
            <a:r>
              <a:rPr lang="en-US" sz="2000" dirty="0" smtClean="0"/>
              <a:t>SkQ1</a:t>
            </a:r>
            <a:r>
              <a:rPr lang="ru-RU" sz="2000" dirty="0" smtClean="0"/>
              <a:t> </a:t>
            </a:r>
            <a:r>
              <a:rPr lang="ru-RU" sz="2000" dirty="0"/>
              <a:t>и </a:t>
            </a:r>
            <a:r>
              <a:rPr lang="ru-RU" sz="2000" dirty="0" smtClean="0"/>
              <a:t>мелатонина замедлил </a:t>
            </a:r>
            <a:r>
              <a:rPr lang="ru-RU" sz="2000" dirty="0"/>
              <a:t>снижение моторно-исследовательской активности крыс </a:t>
            </a:r>
            <a:r>
              <a:rPr lang="en-US" sz="2000" dirty="0"/>
              <a:t>OXYS</a:t>
            </a:r>
            <a:r>
              <a:rPr lang="ru-RU" sz="2000" dirty="0"/>
              <a:t>.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714348" y="1000108"/>
            <a:ext cx="7786710" cy="2857496"/>
            <a:chOff x="525439" y="1428741"/>
            <a:chExt cx="7786710" cy="2857496"/>
          </a:xfrm>
        </p:grpSpPr>
        <p:graphicFrame>
          <p:nvGraphicFramePr>
            <p:cNvPr id="8" name="Object 2"/>
            <p:cNvGraphicFramePr>
              <a:graphicFrameLocks noChangeAspect="1"/>
            </p:cNvGraphicFramePr>
            <p:nvPr/>
          </p:nvGraphicFramePr>
          <p:xfrm>
            <a:off x="525439" y="1428741"/>
            <a:ext cx="3921125" cy="2844800"/>
          </p:xfrm>
          <a:graphic>
            <a:graphicData uri="http://schemas.openxmlformats.org/presentationml/2006/ole">
              <p:oleObj spid="_x0000_s5152" name="Graph" r:id="rId4" imgW="3920947" imgH="2845613" progId="Origin50.Graph">
                <p:embed/>
              </p:oleObj>
            </a:graphicData>
          </a:graphic>
        </p:graphicFrame>
        <p:graphicFrame>
          <p:nvGraphicFramePr>
            <p:cNvPr id="9" name="Object 3"/>
            <p:cNvGraphicFramePr>
              <a:graphicFrameLocks noChangeAspect="1"/>
            </p:cNvGraphicFramePr>
            <p:nvPr/>
          </p:nvGraphicFramePr>
          <p:xfrm>
            <a:off x="4429124" y="1571612"/>
            <a:ext cx="3883025" cy="2714625"/>
          </p:xfrm>
          <a:graphic>
            <a:graphicData uri="http://schemas.openxmlformats.org/presentationml/2006/ole">
              <p:oleObj spid="_x0000_s5153" name="Graph" r:id="rId5" imgW="3881933" imgH="2713939" progId="Origin50.Graph">
                <p:embed/>
              </p:oleObj>
            </a:graphicData>
          </a:graphic>
        </p:graphicFrame>
      </p:grp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785818"/>
          </a:xfr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Влияние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SkQ1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и мелатонина на моторно-исследовательскую активность крыс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OXYS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0" y="6448032"/>
            <a:ext cx="43576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Tx/>
              <a:buNone/>
            </a:pPr>
            <a:r>
              <a:rPr lang="en-US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Rudnitskaya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et al.,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6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Biogerontology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2015.</a:t>
            </a:r>
            <a:endParaRPr lang="ru-RU" alt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785818"/>
          </a:xfr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Влияние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SkQ1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и мелатонина на уровень тревожности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крыс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OXYS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03" name="TextBox 9"/>
          <p:cNvSpPr txBox="1">
            <a:spLocks noChangeArrowheads="1"/>
          </p:cNvSpPr>
          <p:nvPr/>
        </p:nvSpPr>
        <p:spPr bwMode="auto">
          <a:xfrm>
            <a:off x="0" y="3857628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*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межлиненйные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различия,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p&lt;0,05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                 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#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эффект препарата,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p&lt;0,05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04" name="TextBox 8"/>
          <p:cNvSpPr txBox="1">
            <a:spLocks noChangeArrowheads="1"/>
          </p:cNvSpPr>
          <p:nvPr/>
        </p:nvSpPr>
        <p:spPr bwMode="auto">
          <a:xfrm>
            <a:off x="214282" y="4635200"/>
            <a:ext cx="8715436" cy="114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000" dirty="0"/>
              <a:t>Уровень тревожности </a:t>
            </a:r>
            <a:r>
              <a:rPr lang="ru-RU" sz="2000" dirty="0" smtClean="0"/>
              <a:t>4-мес. </a:t>
            </a:r>
            <a:r>
              <a:rPr lang="ru-RU" sz="2000" dirty="0"/>
              <a:t>крыс </a:t>
            </a:r>
            <a:r>
              <a:rPr lang="en-US" sz="2000" dirty="0"/>
              <a:t>OXYS</a:t>
            </a:r>
            <a:r>
              <a:rPr lang="ru-RU" sz="2000" dirty="0"/>
              <a:t> значительно выше, чем у крыс </a:t>
            </a:r>
            <a:r>
              <a:rPr lang="ru-RU" sz="2000" dirty="0" err="1" smtClean="0"/>
              <a:t>Вистар</a:t>
            </a:r>
            <a:r>
              <a:rPr lang="ru-RU" sz="2000" dirty="0" smtClean="0"/>
              <a:t>. Приём </a:t>
            </a:r>
            <a:r>
              <a:rPr lang="en-US" sz="2000" dirty="0" smtClean="0"/>
              <a:t>SkQ1</a:t>
            </a:r>
            <a:r>
              <a:rPr lang="ru-RU" sz="2000" dirty="0" smtClean="0"/>
              <a:t> </a:t>
            </a:r>
            <a:r>
              <a:rPr lang="ru-RU" sz="2000" dirty="0"/>
              <a:t>и </a:t>
            </a:r>
            <a:r>
              <a:rPr lang="ru-RU" sz="2000" dirty="0" smtClean="0"/>
              <a:t>мелатонина замедлил рост тревожности у </a:t>
            </a:r>
            <a:r>
              <a:rPr lang="ru-RU" sz="2000" dirty="0"/>
              <a:t>крыс </a:t>
            </a:r>
            <a:r>
              <a:rPr lang="en-US" sz="2000" dirty="0" smtClean="0"/>
              <a:t>OXYS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grpSp>
        <p:nvGrpSpPr>
          <p:cNvPr id="16" name="Группа 15"/>
          <p:cNvGrpSpPr/>
          <p:nvPr/>
        </p:nvGrpSpPr>
        <p:grpSpPr>
          <a:xfrm>
            <a:off x="533400" y="995363"/>
            <a:ext cx="8064500" cy="3148017"/>
            <a:chOff x="-145261" y="1217374"/>
            <a:chExt cx="8064500" cy="3148017"/>
          </a:xfrm>
        </p:grpSpPr>
        <p:graphicFrame>
          <p:nvGraphicFramePr>
            <p:cNvPr id="11" name="Object 2"/>
            <p:cNvGraphicFramePr>
              <a:graphicFrameLocks noChangeAspect="1"/>
            </p:cNvGraphicFramePr>
            <p:nvPr/>
          </p:nvGraphicFramePr>
          <p:xfrm>
            <a:off x="-145261" y="1217374"/>
            <a:ext cx="3773488" cy="3114675"/>
          </p:xfrm>
          <a:graphic>
            <a:graphicData uri="http://schemas.openxmlformats.org/presentationml/2006/ole">
              <p:oleObj spid="_x0000_s4148" name="Graph" r:id="rId4" imgW="3739680" imgH="3085920" progId="Origin50.Graph">
                <p:embed/>
              </p:oleObj>
            </a:graphicData>
          </a:graphic>
        </p:graphicFrame>
        <p:graphicFrame>
          <p:nvGraphicFramePr>
            <p:cNvPr id="12" name="Object 3"/>
            <p:cNvGraphicFramePr>
              <a:graphicFrameLocks noChangeAspect="1"/>
            </p:cNvGraphicFramePr>
            <p:nvPr/>
          </p:nvGraphicFramePr>
          <p:xfrm>
            <a:off x="4071139" y="1266591"/>
            <a:ext cx="3848100" cy="3098800"/>
          </p:xfrm>
          <a:graphic>
            <a:graphicData uri="http://schemas.openxmlformats.org/presentationml/2006/ole">
              <p:oleObj spid="_x0000_s4149" name="Graph" r:id="rId5" imgW="3813120" imgH="3072960" progId="Origin50.Graph">
                <p:embed/>
              </p:oleObj>
            </a:graphicData>
          </a:graphic>
        </p:graphicFrame>
      </p:grp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0" y="6448032"/>
            <a:ext cx="43576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Tx/>
              <a:buNone/>
            </a:pPr>
            <a:r>
              <a:rPr lang="en-US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Rudnitskaya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et al.,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6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Biogerontology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2015.</a:t>
            </a:r>
            <a:endParaRPr lang="ru-RU" alt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4500594" y="2357430"/>
            <a:ext cx="40719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^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различия с первым днём теста,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p&lt;0,05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*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межлиненйные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различия,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p&lt;0,05</a:t>
            </a:r>
          </a:p>
          <a:p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#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эффект препарата,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p&lt;0,05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51" name="TextBox 7"/>
          <p:cNvSpPr txBox="1">
            <a:spLocks noChangeArrowheads="1"/>
          </p:cNvSpPr>
          <p:nvPr/>
        </p:nvSpPr>
        <p:spPr bwMode="auto">
          <a:xfrm>
            <a:off x="142844" y="4270725"/>
            <a:ext cx="8858312" cy="114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000" dirty="0"/>
              <a:t>Способность к обучению </a:t>
            </a:r>
            <a:r>
              <a:rPr lang="ru-RU" sz="2000" dirty="0" smtClean="0"/>
              <a:t>4-мес. </a:t>
            </a:r>
            <a:r>
              <a:rPr lang="ru-RU" sz="2000" dirty="0"/>
              <a:t>крыс </a:t>
            </a:r>
            <a:r>
              <a:rPr lang="en-US" sz="2000" dirty="0"/>
              <a:t>OXYS</a:t>
            </a:r>
            <a:r>
              <a:rPr lang="ru-RU" sz="2000" dirty="0"/>
              <a:t> значительно снижена по сравнению с крысами </a:t>
            </a:r>
            <a:r>
              <a:rPr lang="ru-RU" sz="2000" dirty="0" smtClean="0"/>
              <a:t>Вистар. Приём </a:t>
            </a:r>
            <a:r>
              <a:rPr lang="en-US" sz="2000" dirty="0" smtClean="0"/>
              <a:t>SkQ1</a:t>
            </a:r>
            <a:r>
              <a:rPr lang="ru-RU" sz="2000" dirty="0" smtClean="0"/>
              <a:t> </a:t>
            </a:r>
            <a:r>
              <a:rPr lang="ru-RU" sz="2000" dirty="0"/>
              <a:t>и </a:t>
            </a:r>
            <a:r>
              <a:rPr lang="ru-RU" sz="2000" dirty="0" smtClean="0"/>
              <a:t>мелатонина замедлил </a:t>
            </a:r>
            <a:r>
              <a:rPr lang="ru-RU" sz="2000" dirty="0"/>
              <a:t>её снижение у крыс </a:t>
            </a:r>
            <a:r>
              <a:rPr lang="en-US" sz="2000" dirty="0" smtClean="0"/>
              <a:t>OXYS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428596" y="928670"/>
          <a:ext cx="4000528" cy="3214228"/>
        </p:xfrm>
        <a:graphic>
          <a:graphicData uri="http://schemas.openxmlformats.org/presentationml/2006/ole">
            <p:oleObj spid="_x0000_s6172" name="Graph" r:id="rId4" imgW="3770986" imgH="3030931" progId="Origin50.Graph">
              <p:embed/>
            </p:oleObj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0" y="-24"/>
            <a:ext cx="9144000" cy="8572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Влияние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SkQ1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и мелатонина на способность к обучению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крыс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OXYS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0" y="6448032"/>
            <a:ext cx="43576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Tx/>
              <a:buNone/>
            </a:pPr>
            <a:r>
              <a:rPr lang="en-US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Rudnitskaya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et al.,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6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Biogerontology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2015.</a:t>
            </a:r>
            <a:endParaRPr lang="ru-RU" alt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Рисунок 12" descr="Рисунок1.png"/>
          <p:cNvPicPr>
            <a:picLocks noChangeAspect="1"/>
          </p:cNvPicPr>
          <p:nvPr/>
        </p:nvPicPr>
        <p:blipFill>
          <a:blip r:embed="rId5"/>
          <a:srcRect l="58055" r="2033" b="77845"/>
          <a:stretch>
            <a:fillRect/>
          </a:stretch>
        </p:blipFill>
        <p:spPr>
          <a:xfrm>
            <a:off x="4572000" y="1214422"/>
            <a:ext cx="3143240" cy="714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4572000" y="785794"/>
          <a:ext cx="4572000" cy="3624263"/>
        </p:xfrm>
        <a:graphic>
          <a:graphicData uri="http://schemas.openxmlformats.org/presentationml/2006/ole">
            <p:oleObj spid="_x0000_s7211" name="Graph" r:id="rId3" imgW="3924605" imgH="3110179" progId="Origin50.Graph">
              <p:embed/>
            </p:oleObj>
          </a:graphicData>
        </a:graphic>
      </p:graphicFrame>
      <p:graphicFrame>
        <p:nvGraphicFramePr>
          <p:cNvPr id="7171" name="Object 7"/>
          <p:cNvGraphicFramePr>
            <a:graphicFrameLocks noChangeAspect="1"/>
          </p:cNvGraphicFramePr>
          <p:nvPr/>
        </p:nvGraphicFramePr>
        <p:xfrm>
          <a:off x="-4429188" y="1804988"/>
          <a:ext cx="4235451" cy="3222625"/>
        </p:xfrm>
        <a:graphic>
          <a:graphicData uri="http://schemas.openxmlformats.org/presentationml/2006/ole">
            <p:oleObj spid="_x0000_s7212" name="Graph" r:id="rId4" imgW="3839261" imgH="2921203" progId="Origin50.Graph">
              <p:embed/>
            </p:oleObj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0" y="-24"/>
            <a:ext cx="9144000" cy="9286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>
                <a:latin typeface="Arial" pitchFamily="34" charset="0"/>
                <a:ea typeface="+mj-ea"/>
                <a:cs typeface="Arial" pitchFamily="34" charset="0"/>
              </a:rPr>
              <a:t>Влияние </a:t>
            </a: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SkQ1 </a:t>
            </a:r>
            <a:r>
              <a:rPr lang="ru-RU" sz="2400" dirty="0" smtClean="0">
                <a:latin typeface="Arial" pitchFamily="34" charset="0"/>
                <a:ea typeface="+mj-ea"/>
                <a:cs typeface="Arial" pitchFamily="34" charset="0"/>
              </a:rPr>
              <a:t>и мелатонина на </a:t>
            </a:r>
            <a:r>
              <a:rPr lang="ru-RU" sz="2400" dirty="0">
                <a:latin typeface="Arial" pitchFamily="34" charset="0"/>
                <a:ea typeface="+mj-ea"/>
                <a:cs typeface="Arial" pitchFamily="34" charset="0"/>
              </a:rPr>
              <a:t>уровень </a:t>
            </a:r>
            <a:r>
              <a:rPr lang="en-US" sz="2400" dirty="0">
                <a:latin typeface="Arial" pitchFamily="34" charset="0"/>
                <a:ea typeface="+mj-ea"/>
                <a:cs typeface="Arial" pitchFamily="34" charset="0"/>
              </a:rPr>
              <a:t>BDNF</a:t>
            </a:r>
            <a:r>
              <a:rPr lang="ru-RU" sz="2400" dirty="0">
                <a:latin typeface="Arial" pitchFamily="34" charset="0"/>
                <a:ea typeface="+mj-ea"/>
                <a:cs typeface="Arial" pitchFamily="34" charset="0"/>
              </a:rPr>
              <a:t> в гиппокампе крыс </a:t>
            </a: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OXYS</a:t>
            </a:r>
            <a:endParaRPr lang="ru-RU" sz="24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5000628" y="5643578"/>
            <a:ext cx="41433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 smtClean="0"/>
              <a:t>^</a:t>
            </a:r>
            <a:r>
              <a:rPr lang="ru-RU" sz="1600" dirty="0" smtClean="0"/>
              <a:t>различия </a:t>
            </a:r>
            <a:r>
              <a:rPr lang="ru-RU" sz="1600" dirty="0"/>
              <a:t>с возрастом 20 </a:t>
            </a:r>
            <a:r>
              <a:rPr lang="ru-RU" sz="1600" dirty="0" smtClean="0"/>
              <a:t>дней, </a:t>
            </a:r>
            <a:r>
              <a:rPr lang="en-US" sz="1600" dirty="0" smtClean="0"/>
              <a:t>p&lt;0,05</a:t>
            </a:r>
            <a:endParaRPr lang="ru-RU" sz="1600" dirty="0" smtClean="0"/>
          </a:p>
          <a:p>
            <a:pPr algn="r"/>
            <a:r>
              <a:rPr lang="en-US" sz="1600" dirty="0" smtClean="0"/>
              <a:t>*</a:t>
            </a:r>
            <a:r>
              <a:rPr lang="ru-RU" sz="1600" dirty="0" err="1" smtClean="0"/>
              <a:t>межлиненйные</a:t>
            </a:r>
            <a:r>
              <a:rPr lang="ru-RU" sz="1600" dirty="0" smtClean="0"/>
              <a:t> </a:t>
            </a:r>
            <a:r>
              <a:rPr lang="ru-RU" sz="1600" dirty="0"/>
              <a:t>различия, </a:t>
            </a:r>
            <a:r>
              <a:rPr lang="en-US" sz="1600" dirty="0" smtClean="0"/>
              <a:t>p&lt;0,05</a:t>
            </a:r>
            <a:endParaRPr lang="ru-RU" sz="1600" dirty="0" smtClean="0"/>
          </a:p>
          <a:p>
            <a:pPr algn="r"/>
            <a:r>
              <a:rPr lang="en-US" sz="1600" baseline="30000" dirty="0" smtClean="0"/>
              <a:t>#</a:t>
            </a:r>
            <a:r>
              <a:rPr lang="ru-RU" sz="1600" dirty="0" smtClean="0"/>
              <a:t>эффект </a:t>
            </a:r>
            <a:r>
              <a:rPr lang="ru-RU" sz="1600" dirty="0"/>
              <a:t>препарата, </a:t>
            </a:r>
            <a:r>
              <a:rPr lang="en-US" sz="1600" dirty="0" smtClean="0"/>
              <a:t>p&lt;0,05</a:t>
            </a:r>
            <a:endParaRPr lang="ru-RU" sz="1600" dirty="0"/>
          </a:p>
        </p:txBody>
      </p:sp>
      <p:sp>
        <p:nvSpPr>
          <p:cNvPr id="7174" name="TextBox 5"/>
          <p:cNvSpPr txBox="1">
            <a:spLocks noChangeArrowheads="1"/>
          </p:cNvSpPr>
          <p:nvPr/>
        </p:nvSpPr>
        <p:spPr bwMode="auto">
          <a:xfrm>
            <a:off x="142844" y="4572008"/>
            <a:ext cx="8858312" cy="79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000" dirty="0" smtClean="0"/>
              <a:t>Приём </a:t>
            </a:r>
            <a:r>
              <a:rPr lang="en-US" sz="2000" dirty="0" smtClean="0"/>
              <a:t>SkQ1</a:t>
            </a:r>
            <a:r>
              <a:rPr lang="ru-RU" sz="2000" dirty="0" smtClean="0"/>
              <a:t> </a:t>
            </a:r>
            <a:r>
              <a:rPr lang="ru-RU" sz="2000" dirty="0"/>
              <a:t>и </a:t>
            </a:r>
            <a:r>
              <a:rPr lang="ru-RU" sz="2000" dirty="0" smtClean="0"/>
              <a:t>мелатонина предупредил </a:t>
            </a:r>
            <a:r>
              <a:rPr lang="ru-RU" sz="2000" dirty="0"/>
              <a:t>компенсаторное повышение уровня </a:t>
            </a:r>
            <a:r>
              <a:rPr lang="en-US" sz="2000" dirty="0"/>
              <a:t>BDNF</a:t>
            </a:r>
            <a:r>
              <a:rPr lang="ru-RU" sz="2000" dirty="0"/>
              <a:t> в гиппокампе крыс </a:t>
            </a:r>
            <a:r>
              <a:rPr lang="en-US" sz="2000" dirty="0"/>
              <a:t>OXYS</a:t>
            </a:r>
            <a:r>
              <a:rPr lang="ru-RU" sz="2000" dirty="0"/>
              <a:t> </a:t>
            </a:r>
          </a:p>
        </p:txBody>
      </p:sp>
      <p:graphicFrame>
        <p:nvGraphicFramePr>
          <p:cNvPr id="3" name="Object 6"/>
          <p:cNvGraphicFramePr>
            <a:graphicFrameLocks noChangeAspect="1"/>
          </p:cNvGraphicFramePr>
          <p:nvPr/>
        </p:nvGraphicFramePr>
        <p:xfrm>
          <a:off x="531810" y="1375934"/>
          <a:ext cx="3754438" cy="2757487"/>
        </p:xfrm>
        <a:graphic>
          <a:graphicData uri="http://schemas.openxmlformats.org/presentationml/2006/ole">
            <p:oleObj spid="_x0000_s7213" name="Graph" r:id="rId5" imgW="3753917" imgH="2757830" progId="Origin50.Graph">
              <p:embed/>
            </p:oleObj>
          </a:graphicData>
        </a:graphic>
      </p:graphicFrame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0" y="6448032"/>
            <a:ext cx="43576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Tx/>
              <a:buNone/>
            </a:pPr>
            <a:r>
              <a:rPr lang="en-US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Rudnitskaya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et al.,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6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Biogerontology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2015.</a:t>
            </a:r>
            <a:endParaRPr lang="ru-RU" alt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438150" y="928670"/>
            <a:ext cx="8274050" cy="3317875"/>
            <a:chOff x="-63488" y="896943"/>
            <a:chExt cx="8274050" cy="3317875"/>
          </a:xfrm>
        </p:grpSpPr>
        <p:graphicFrame>
          <p:nvGraphicFramePr>
            <p:cNvPr id="8194" name="Object 2"/>
            <p:cNvGraphicFramePr>
              <a:graphicFrameLocks noChangeAspect="1"/>
            </p:cNvGraphicFramePr>
            <p:nvPr/>
          </p:nvGraphicFramePr>
          <p:xfrm>
            <a:off x="-63488" y="1033464"/>
            <a:ext cx="4164013" cy="3173413"/>
          </p:xfrm>
          <a:graphic>
            <a:graphicData uri="http://schemas.openxmlformats.org/presentationml/2006/ole">
              <p:oleObj spid="_x0000_s444452" name="Graph" r:id="rId4" imgW="3761280" imgH="2858400" progId="Origin50.Graph">
                <p:embed/>
              </p:oleObj>
            </a:graphicData>
          </a:graphic>
        </p:graphicFrame>
        <p:graphicFrame>
          <p:nvGraphicFramePr>
            <p:cNvPr id="8195" name="Object 4"/>
            <p:cNvGraphicFramePr>
              <a:graphicFrameLocks noChangeAspect="1"/>
            </p:cNvGraphicFramePr>
            <p:nvPr/>
          </p:nvGraphicFramePr>
          <p:xfrm>
            <a:off x="4083062" y="896943"/>
            <a:ext cx="4127500" cy="3317875"/>
          </p:xfrm>
          <a:graphic>
            <a:graphicData uri="http://schemas.openxmlformats.org/presentationml/2006/ole">
              <p:oleObj spid="_x0000_s444453" name="Graph" r:id="rId5" imgW="3719520" imgH="2995200" progId="Origin50.Graph">
                <p:embed/>
              </p:oleObj>
            </a:graphicData>
          </a:graphic>
        </p:graphicFrame>
      </p:grp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0" y="4050867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latin typeface="Arial" pitchFamily="34" charset="0"/>
                <a:cs typeface="Arial" pitchFamily="34" charset="0"/>
              </a:rPr>
              <a:t>*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межлиненйные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различия,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p&lt;0,05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#</a:t>
            </a:r>
            <a:r>
              <a:rPr lang="ru-RU" sz="1600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эффект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препарата,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p&lt;0,05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@</a:t>
            </a:r>
            <a:r>
              <a:rPr lang="ru-RU" sz="1600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эффект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препарата,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p=0,05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-24"/>
            <a:ext cx="9144000" cy="8572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Влияние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SkQ1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и мелатонина на уровень тревожности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крыс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OXYS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71438" y="6357958"/>
            <a:ext cx="55006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Tx/>
              <a:buNone/>
            </a:pPr>
            <a:r>
              <a:rPr lang="en-US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Rudnitskaya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et al.,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600" i="1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Journal of Alzheimer’s Disease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2015.</a:t>
            </a:r>
            <a:endParaRPr lang="ru-RU" alt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214282" y="4635200"/>
            <a:ext cx="8715436" cy="114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000" dirty="0"/>
              <a:t>Уровень тревожности </a:t>
            </a:r>
            <a:r>
              <a:rPr lang="ru-RU" sz="2000" dirty="0" smtClean="0"/>
              <a:t>18-мес. </a:t>
            </a:r>
            <a:r>
              <a:rPr lang="ru-RU" sz="2000" dirty="0"/>
              <a:t>крыс </a:t>
            </a:r>
            <a:r>
              <a:rPr lang="en-US" sz="2000" dirty="0"/>
              <a:t>OXYS</a:t>
            </a:r>
            <a:r>
              <a:rPr lang="ru-RU" sz="2000" dirty="0"/>
              <a:t> значительно выше, чем у крыс </a:t>
            </a:r>
            <a:r>
              <a:rPr lang="ru-RU" sz="2000" dirty="0" err="1" smtClean="0"/>
              <a:t>Вистар</a:t>
            </a:r>
            <a:r>
              <a:rPr lang="ru-RU" sz="2000" dirty="0" smtClean="0"/>
              <a:t>. Приём </a:t>
            </a:r>
            <a:r>
              <a:rPr lang="en-US" sz="2000" dirty="0" smtClean="0"/>
              <a:t>SkQ1</a:t>
            </a:r>
            <a:r>
              <a:rPr lang="ru-RU" sz="2000" dirty="0" smtClean="0"/>
              <a:t> </a:t>
            </a:r>
            <a:r>
              <a:rPr lang="ru-RU" sz="2000" dirty="0"/>
              <a:t>и </a:t>
            </a:r>
            <a:r>
              <a:rPr lang="ru-RU" sz="2000" dirty="0" smtClean="0"/>
              <a:t>мелатонина замедлил рост тревожности у </a:t>
            </a:r>
            <a:r>
              <a:rPr lang="ru-RU" sz="2000" dirty="0"/>
              <a:t>крыс </a:t>
            </a:r>
            <a:r>
              <a:rPr lang="en-US" sz="2000" dirty="0" smtClean="0"/>
              <a:t>OXYS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Picture 2" descr="C:\Documents and Settings\natalia\Рабочий стол\Рудницкая Катя\Отчётная сессия 2016\M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3968" y="769522"/>
            <a:ext cx="4620896" cy="3571900"/>
          </a:xfrm>
          <a:prstGeom prst="rect">
            <a:avLst/>
          </a:prstGeom>
          <a:noFill/>
        </p:spPr>
      </p:pic>
      <p:sp>
        <p:nvSpPr>
          <p:cNvPr id="20482" name="Заголовок 6"/>
          <p:cNvSpPr>
            <a:spLocks noGrp="1"/>
          </p:cNvSpPr>
          <p:nvPr>
            <p:ph type="title"/>
          </p:nvPr>
        </p:nvSpPr>
        <p:spPr>
          <a:xfrm>
            <a:off x="0" y="-23"/>
            <a:ext cx="9144000" cy="500065"/>
          </a:xfr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algn="ctr" eaLnBrk="1" hangingPunct="1"/>
            <a:r>
              <a:rPr lang="ru-RU" sz="2400" dirty="0" smtClean="0">
                <a:latin typeface="Arial" pitchFamily="34" charset="0"/>
                <a:cs typeface="Arial" pitchFamily="34" charset="0"/>
              </a:rPr>
              <a:t>Мелатонин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0" y="4786322"/>
            <a:ext cx="6613127" cy="1721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ru-RU" dirty="0" smtClean="0"/>
              <a:t>Экзогенный мелатонин способен замедлять развитие:</a:t>
            </a:r>
          </a:p>
          <a:p>
            <a:pPr marL="88900" indent="269875">
              <a:lnSpc>
                <a:spcPct val="114000"/>
              </a:lnSpc>
              <a:buClr>
                <a:schemeClr val="accent5">
                  <a:lumMod val="75000"/>
                </a:schemeClr>
              </a:buClr>
              <a:buFont typeface="Arial" pitchFamily="34" charset="0"/>
              <a:buChar char="●"/>
              <a:tabLst>
                <a:tab pos="447675" algn="l"/>
              </a:tabLst>
            </a:pPr>
            <a:r>
              <a:rPr lang="ru-RU" dirty="0" err="1"/>
              <a:t>нейродегенеративных</a:t>
            </a:r>
            <a:r>
              <a:rPr lang="ru-RU" dirty="0"/>
              <a:t> заболеваний (</a:t>
            </a:r>
            <a:r>
              <a:rPr lang="ru-RU" i="1" dirty="0" err="1"/>
              <a:t>Kaur</a:t>
            </a:r>
            <a:r>
              <a:rPr lang="ru-RU" i="1" dirty="0"/>
              <a:t>, </a:t>
            </a:r>
            <a:r>
              <a:rPr lang="ru-RU" i="1" dirty="0" err="1"/>
              <a:t>Ling</a:t>
            </a:r>
            <a:r>
              <a:rPr lang="ru-RU" i="1" dirty="0"/>
              <a:t>, 2008</a:t>
            </a:r>
            <a:r>
              <a:rPr lang="ru-RU" dirty="0"/>
              <a:t>)</a:t>
            </a:r>
          </a:p>
          <a:p>
            <a:pPr marL="88900" indent="269875">
              <a:lnSpc>
                <a:spcPct val="114000"/>
              </a:lnSpc>
              <a:buClr>
                <a:schemeClr val="accent5">
                  <a:lumMod val="75000"/>
                </a:schemeClr>
              </a:buClr>
              <a:buFont typeface="Arial" pitchFamily="34" charset="0"/>
              <a:buChar char="●"/>
              <a:tabLst>
                <a:tab pos="447675" algn="l"/>
              </a:tabLst>
            </a:pPr>
            <a:r>
              <a:rPr lang="ru-RU" dirty="0"/>
              <a:t>возрастной </a:t>
            </a:r>
            <a:r>
              <a:rPr lang="ru-RU" dirty="0" err="1"/>
              <a:t>макулярной</a:t>
            </a:r>
            <a:r>
              <a:rPr lang="ru-RU" dirty="0"/>
              <a:t> дегенерации (</a:t>
            </a:r>
            <a:r>
              <a:rPr lang="ru-RU" i="1" dirty="0" err="1"/>
              <a:t>Rastmanesh</a:t>
            </a:r>
            <a:r>
              <a:rPr lang="ru-RU" i="1" dirty="0"/>
              <a:t>, 2011</a:t>
            </a:r>
            <a:r>
              <a:rPr lang="ru-RU" dirty="0"/>
              <a:t>)</a:t>
            </a:r>
          </a:p>
          <a:p>
            <a:pPr marL="88900" indent="269875">
              <a:lnSpc>
                <a:spcPct val="114000"/>
              </a:lnSpc>
              <a:buClr>
                <a:schemeClr val="accent5">
                  <a:lumMod val="75000"/>
                </a:schemeClr>
              </a:buClr>
              <a:buFont typeface="Arial" pitchFamily="34" charset="0"/>
              <a:buChar char="●"/>
              <a:tabLst>
                <a:tab pos="447675" algn="l"/>
              </a:tabLst>
            </a:pPr>
            <a:r>
              <a:rPr lang="ru-RU" dirty="0"/>
              <a:t>диабета 2 типа (</a:t>
            </a:r>
            <a:r>
              <a:rPr lang="ru-RU" i="1" dirty="0" err="1"/>
              <a:t>Lyssenko</a:t>
            </a:r>
            <a:r>
              <a:rPr lang="ru-RU" i="1" dirty="0"/>
              <a:t> </a:t>
            </a:r>
            <a:r>
              <a:rPr lang="ru-RU" i="1" dirty="0" err="1"/>
              <a:t>et</a:t>
            </a:r>
            <a:r>
              <a:rPr lang="ru-RU" i="1" dirty="0"/>
              <a:t> </a:t>
            </a:r>
            <a:r>
              <a:rPr lang="ru-RU" i="1" dirty="0" err="1"/>
              <a:t>al</a:t>
            </a:r>
            <a:r>
              <a:rPr lang="ru-RU" i="1" dirty="0"/>
              <a:t>., 2009</a:t>
            </a:r>
            <a:r>
              <a:rPr lang="ru-RU" dirty="0"/>
              <a:t>)</a:t>
            </a:r>
          </a:p>
          <a:p>
            <a:pPr marL="88900" indent="269875">
              <a:lnSpc>
                <a:spcPct val="114000"/>
              </a:lnSpc>
              <a:buClr>
                <a:schemeClr val="accent5">
                  <a:lumMod val="75000"/>
                </a:schemeClr>
              </a:buClr>
              <a:buFont typeface="Arial" pitchFamily="34" charset="0"/>
              <a:buChar char="●"/>
              <a:tabLst>
                <a:tab pos="447675" algn="l"/>
              </a:tabLst>
            </a:pPr>
            <a:r>
              <a:rPr lang="ru-RU" dirty="0" smtClean="0"/>
              <a:t>рака (</a:t>
            </a:r>
            <a:r>
              <a:rPr lang="ru-RU" i="1" dirty="0" smtClean="0"/>
              <a:t>Анисимов, 2008</a:t>
            </a:r>
            <a:r>
              <a:rPr lang="ru-RU" dirty="0" smtClean="0"/>
              <a:t>)</a:t>
            </a:r>
          </a:p>
        </p:txBody>
      </p:sp>
      <p:sp>
        <p:nvSpPr>
          <p:cNvPr id="24" name="TextBox 17"/>
          <p:cNvSpPr txBox="1">
            <a:spLocks noChangeArrowheads="1"/>
          </p:cNvSpPr>
          <p:nvPr/>
        </p:nvSpPr>
        <p:spPr bwMode="auto">
          <a:xfrm>
            <a:off x="7524328" y="4143380"/>
            <a:ext cx="15119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cs typeface="Arial" pitchFamily="34" charset="0"/>
              </a:rPr>
              <a:t>Анисимов, 2008</a:t>
            </a:r>
          </a:p>
        </p:txBody>
      </p:sp>
      <p:pic>
        <p:nvPicPr>
          <p:cNvPr id="28" name="Содержимое 10" descr="melatonin.gif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28596" y="2786058"/>
            <a:ext cx="3357554" cy="1304949"/>
          </a:xfrm>
        </p:spPr>
      </p:pic>
      <p:pic>
        <p:nvPicPr>
          <p:cNvPr id="29" name="Рисунок 13" descr="melaxen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4714884"/>
            <a:ext cx="2376264" cy="191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1438" y="785794"/>
            <a:ext cx="4071934" cy="21975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000" dirty="0" smtClean="0"/>
              <a:t>Снижение продукции мелатонина с возрастом рассматривается как один из ведущих механизмов старения и развития связанных с ним заболеваний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3" name="Object 4"/>
          <p:cNvGraphicFramePr>
            <a:graphicFrameLocks noChangeAspect="1"/>
          </p:cNvGraphicFramePr>
          <p:nvPr/>
        </p:nvGraphicFramePr>
        <p:xfrm>
          <a:off x="394306" y="857232"/>
          <a:ext cx="4320570" cy="3429024"/>
        </p:xfrm>
        <a:graphic>
          <a:graphicData uri="http://schemas.openxmlformats.org/presentationml/2006/ole">
            <p:oleObj spid="_x0000_s446484" name="Graph" r:id="rId4" imgW="3802685" imgH="3019958" progId="Origin50.Graph">
              <p:embed/>
            </p:oleObj>
          </a:graphicData>
        </a:graphic>
      </p:graphicFrame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4726427" y="2357430"/>
            <a:ext cx="39889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^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различия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 первым днём теста,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p&lt;0,05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*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межлиненйные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различия,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p&lt;0,05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#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эффект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препарата,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p&lt;0,05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142844" y="4254849"/>
            <a:ext cx="8858312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000" dirty="0"/>
              <a:t>Способность к обучению </a:t>
            </a:r>
            <a:r>
              <a:rPr lang="ru-RU" sz="2000" dirty="0" smtClean="0"/>
              <a:t>18-мес. </a:t>
            </a:r>
            <a:r>
              <a:rPr lang="ru-RU" sz="2000" dirty="0"/>
              <a:t>крыс </a:t>
            </a:r>
            <a:r>
              <a:rPr lang="en-US" sz="2000" dirty="0"/>
              <a:t>OXYS</a:t>
            </a:r>
            <a:r>
              <a:rPr lang="ru-RU" sz="2000" dirty="0"/>
              <a:t> значительно снижена по сравнению с крысами </a:t>
            </a:r>
            <a:r>
              <a:rPr lang="ru-RU" sz="2000" dirty="0" err="1" smtClean="0"/>
              <a:t>Вистар</a:t>
            </a:r>
            <a:r>
              <a:rPr lang="ru-RU" sz="2000" dirty="0" smtClean="0"/>
              <a:t>. Приём SkQ1 и мелатонина не влиял на способность к обучению крыс OXYS и замедлил её снижение с возрастом у крыс </a:t>
            </a:r>
            <a:r>
              <a:rPr lang="ru-RU" sz="2000" dirty="0" err="1" smtClean="0"/>
              <a:t>Вистар</a:t>
            </a:r>
            <a:r>
              <a:rPr lang="ru-RU" sz="2000" dirty="0" smtClean="0"/>
              <a:t> в тесте «</a:t>
            </a:r>
            <a:r>
              <a:rPr lang="ru-RU" sz="2000" dirty="0" err="1" smtClean="0"/>
              <a:t>Восьмирукавный</a:t>
            </a:r>
            <a:r>
              <a:rPr lang="ru-RU" sz="2000" dirty="0" smtClean="0"/>
              <a:t> радиальный лабиринт» .</a:t>
            </a:r>
            <a:endParaRPr lang="ru-RU" sz="20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-24"/>
            <a:ext cx="9144000" cy="8572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Влияние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SkQ1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и мелатонина на способность к обучению крыс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OXYS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и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Вистар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71438" y="6448032"/>
            <a:ext cx="55006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Tx/>
              <a:buNone/>
            </a:pPr>
            <a:r>
              <a:rPr lang="en-US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Rudnitskaya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et al.,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600" i="1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Journal of Alzheimer’s Disease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2015.</a:t>
            </a:r>
            <a:endParaRPr lang="ru-RU" alt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Рисунок 9" descr="Рисунок1.png"/>
          <p:cNvPicPr>
            <a:picLocks noChangeAspect="1"/>
          </p:cNvPicPr>
          <p:nvPr/>
        </p:nvPicPr>
        <p:blipFill>
          <a:blip r:embed="rId5"/>
          <a:srcRect l="58055" r="2033" b="77845"/>
          <a:stretch>
            <a:fillRect/>
          </a:stretch>
        </p:blipFill>
        <p:spPr>
          <a:xfrm>
            <a:off x="4869303" y="1357298"/>
            <a:ext cx="3143240" cy="714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4972220" y="1097805"/>
          <a:ext cx="4100374" cy="3143272"/>
        </p:xfrm>
        <a:graphic>
          <a:graphicData uri="http://schemas.openxmlformats.org/presentationml/2006/ole">
            <p:oleObj spid="_x0000_s447510" name="Graph" r:id="rId4" imgW="3961181" imgH="3038246" progId="Origin50.Graph">
              <p:embed/>
            </p:oleObj>
          </a:graphicData>
        </a:graphic>
      </p:graphicFrame>
      <p:graphicFrame>
        <p:nvGraphicFramePr>
          <p:cNvPr id="11267" name="Object 6"/>
          <p:cNvGraphicFramePr>
            <a:graphicFrameLocks noChangeAspect="1"/>
          </p:cNvGraphicFramePr>
          <p:nvPr/>
        </p:nvGraphicFramePr>
        <p:xfrm>
          <a:off x="-56658" y="1169383"/>
          <a:ext cx="5095873" cy="3111360"/>
        </p:xfrm>
        <a:graphic>
          <a:graphicData uri="http://schemas.openxmlformats.org/presentationml/2006/ole">
            <p:oleObj spid="_x0000_s447511" name="Graph" r:id="rId5" imgW="4917034" imgH="3004109" progId="Origin50.Graph">
              <p:embed/>
            </p:oleObj>
          </a:graphicData>
        </a:graphic>
      </p:graphicFrame>
      <p:sp>
        <p:nvSpPr>
          <p:cNvPr id="11268" name="TextBox 6"/>
          <p:cNvSpPr txBox="1">
            <a:spLocks noChangeArrowheads="1"/>
          </p:cNvSpPr>
          <p:nvPr/>
        </p:nvSpPr>
        <p:spPr bwMode="auto">
          <a:xfrm>
            <a:off x="0" y="4026763"/>
            <a:ext cx="41433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^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различия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 первым днём теста,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p&lt;0,05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*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межлиненйные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различия,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p&lt;0,05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#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эффект препарата,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p&lt;0,05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71" name="TextBox 9"/>
          <p:cNvSpPr txBox="1">
            <a:spLocks noChangeArrowheads="1"/>
          </p:cNvSpPr>
          <p:nvPr/>
        </p:nvSpPr>
        <p:spPr bwMode="auto">
          <a:xfrm>
            <a:off x="214282" y="4998715"/>
            <a:ext cx="8715436" cy="114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000" dirty="0" smtClean="0"/>
              <a:t>Приём </a:t>
            </a:r>
            <a:r>
              <a:rPr lang="en-US" sz="2000" dirty="0" smtClean="0"/>
              <a:t>SkQ1</a:t>
            </a:r>
            <a:r>
              <a:rPr lang="ru-RU" sz="2000" dirty="0" smtClean="0"/>
              <a:t> </a:t>
            </a:r>
            <a:r>
              <a:rPr lang="ru-RU" sz="2000" dirty="0"/>
              <a:t>и </a:t>
            </a:r>
            <a:r>
              <a:rPr lang="ru-RU" sz="2000" dirty="0" smtClean="0"/>
              <a:t>мелатонина замедлил </a:t>
            </a:r>
            <a:r>
              <a:rPr lang="ru-RU" sz="2000" dirty="0"/>
              <a:t>снижение способности к </a:t>
            </a:r>
            <a:r>
              <a:rPr lang="ru-RU" sz="2000" dirty="0" smtClean="0"/>
              <a:t>обучению и улучшил память 18-мес. крыс </a:t>
            </a:r>
            <a:r>
              <a:rPr lang="en-US" sz="2000" dirty="0" smtClean="0"/>
              <a:t>OXYS</a:t>
            </a:r>
            <a:r>
              <a:rPr lang="ru-RU" sz="2000" dirty="0" smtClean="0"/>
              <a:t> в «водном тесте Морриса»</a:t>
            </a:r>
            <a:endParaRPr lang="ru-RU" sz="20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-24"/>
            <a:ext cx="9144000" cy="8572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Влияние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SkQ1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и мелатонина на способность к обучению крыс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OXYS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и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Вистар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00166" y="954929"/>
            <a:ext cx="142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/>
              <a:t>Обучение</a:t>
            </a:r>
            <a:endParaRPr lang="ru-RU" sz="2000" b="1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5818720" y="954929"/>
            <a:ext cx="2396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/>
              <a:t>Проверка памяти</a:t>
            </a:r>
            <a:endParaRPr lang="ru-RU" sz="2000" b="1" u="sng" dirty="0"/>
          </a:p>
        </p:txBody>
      </p: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71438" y="6448032"/>
            <a:ext cx="55006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Tx/>
              <a:buNone/>
            </a:pPr>
            <a:r>
              <a:rPr lang="en-US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Rudnitskaya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et al.,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600" i="1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Journal of Alzheimer’s Disease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2015.</a:t>
            </a:r>
            <a:endParaRPr lang="ru-RU" altLang="ru-RU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4714876" y="4254065"/>
            <a:ext cx="4429124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000" dirty="0" smtClean="0"/>
              <a:t>В гиппокампе 18-мес. крыс </a:t>
            </a:r>
            <a:r>
              <a:rPr lang="en-US" sz="2000" dirty="0" smtClean="0"/>
              <a:t>OXYS </a:t>
            </a:r>
            <a:r>
              <a:rPr lang="ru-RU" sz="2000" dirty="0" smtClean="0"/>
              <a:t>преобладал </a:t>
            </a:r>
            <a:r>
              <a:rPr lang="en-US" sz="2000" dirty="0" err="1" smtClean="0"/>
              <a:t>proBDNF</a:t>
            </a:r>
            <a:r>
              <a:rPr lang="ru-RU" sz="2000" dirty="0" smtClean="0"/>
              <a:t>. Приём </a:t>
            </a:r>
            <a:r>
              <a:rPr lang="en-US" sz="2000" dirty="0" smtClean="0"/>
              <a:t>SkQ1</a:t>
            </a:r>
            <a:r>
              <a:rPr lang="ru-RU" sz="2000" dirty="0" smtClean="0"/>
              <a:t> и мелатонина повысил интенсивность свечения </a:t>
            </a:r>
            <a:r>
              <a:rPr lang="en-US" sz="2000" dirty="0" err="1" smtClean="0"/>
              <a:t>mBDNF</a:t>
            </a:r>
            <a:r>
              <a:rPr lang="ru-RU" sz="2000" dirty="0" smtClean="0"/>
              <a:t> и снизил – </a:t>
            </a:r>
            <a:r>
              <a:rPr lang="en-US" sz="2000" dirty="0" err="1" smtClean="0"/>
              <a:t>proBDNF</a:t>
            </a:r>
            <a:r>
              <a:rPr lang="ru-RU" sz="2000" dirty="0" smtClean="0"/>
              <a:t> в гиппокампе крыс обеих линий.</a:t>
            </a:r>
            <a:endParaRPr lang="ru-RU" sz="2000" dirty="0"/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0" y="-24"/>
            <a:ext cx="9144000" cy="8572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>
                <a:latin typeface="Arial" pitchFamily="34" charset="0"/>
                <a:ea typeface="+mj-ea"/>
                <a:cs typeface="Arial" pitchFamily="34" charset="0"/>
              </a:rPr>
              <a:t>Влияние </a:t>
            </a: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SkQ1 </a:t>
            </a:r>
            <a:r>
              <a:rPr lang="ru-RU" sz="2400" dirty="0" smtClean="0">
                <a:latin typeface="Arial" pitchFamily="34" charset="0"/>
                <a:ea typeface="+mj-ea"/>
                <a:cs typeface="Arial" pitchFamily="34" charset="0"/>
              </a:rPr>
              <a:t>и мелатонина на баланс </a:t>
            </a:r>
            <a:r>
              <a:rPr lang="en-US" sz="2400" dirty="0" err="1" smtClean="0">
                <a:latin typeface="Arial" pitchFamily="34" charset="0"/>
                <a:ea typeface="+mj-ea"/>
                <a:cs typeface="Arial" pitchFamily="34" charset="0"/>
              </a:rPr>
              <a:t>mBDNF</a:t>
            </a:r>
            <a:r>
              <a:rPr lang="ru-RU" sz="2400" dirty="0" smtClean="0">
                <a:latin typeface="Arial" pitchFamily="34" charset="0"/>
                <a:ea typeface="+mj-ea"/>
                <a:cs typeface="Arial" pitchFamily="34" charset="0"/>
              </a:rPr>
              <a:t> и </a:t>
            </a:r>
            <a:r>
              <a:rPr lang="en-US" sz="2400" dirty="0" err="1" smtClean="0">
                <a:latin typeface="Arial" pitchFamily="34" charset="0"/>
                <a:ea typeface="+mj-ea"/>
                <a:cs typeface="Arial" pitchFamily="34" charset="0"/>
              </a:rPr>
              <a:t>proBDNF</a:t>
            </a:r>
            <a:r>
              <a:rPr lang="ru-RU" sz="2400" dirty="0" smtClean="0">
                <a:latin typeface="Arial" pitchFamily="34" charset="0"/>
                <a:ea typeface="+mj-ea"/>
                <a:cs typeface="Arial" pitchFamily="34" charset="0"/>
              </a:rPr>
              <a:t> в </a:t>
            </a:r>
            <a:r>
              <a:rPr lang="ru-RU" sz="2400" dirty="0">
                <a:latin typeface="Arial" pitchFamily="34" charset="0"/>
                <a:ea typeface="+mj-ea"/>
                <a:cs typeface="Arial" pitchFamily="34" charset="0"/>
              </a:rPr>
              <a:t>гиппокампе крыс </a:t>
            </a:r>
            <a:r>
              <a:rPr lang="en-US" sz="2400" dirty="0">
                <a:latin typeface="Arial" pitchFamily="34" charset="0"/>
                <a:ea typeface="+mj-ea"/>
                <a:cs typeface="Arial" pitchFamily="34" charset="0"/>
              </a:rPr>
              <a:t>OXYS</a:t>
            </a:r>
            <a:r>
              <a:rPr lang="ru-RU" sz="2400" dirty="0">
                <a:latin typeface="Arial" pitchFamily="34" charset="0"/>
                <a:ea typeface="+mj-ea"/>
                <a:cs typeface="Arial" pitchFamily="34" charset="0"/>
              </a:rPr>
              <a:t> и Вистар</a:t>
            </a:r>
          </a:p>
        </p:txBody>
      </p:sp>
      <p:grpSp>
        <p:nvGrpSpPr>
          <p:cNvPr id="84" name="Группа 83"/>
          <p:cNvGrpSpPr/>
          <p:nvPr/>
        </p:nvGrpSpPr>
        <p:grpSpPr>
          <a:xfrm>
            <a:off x="5072066" y="857232"/>
            <a:ext cx="4071934" cy="3286148"/>
            <a:chOff x="0" y="2714620"/>
            <a:chExt cx="4071934" cy="3286148"/>
          </a:xfrm>
        </p:grpSpPr>
        <p:grpSp>
          <p:nvGrpSpPr>
            <p:cNvPr id="67" name="Группа 61"/>
            <p:cNvGrpSpPr/>
            <p:nvPr/>
          </p:nvGrpSpPr>
          <p:grpSpPr>
            <a:xfrm>
              <a:off x="0" y="2714620"/>
              <a:ext cx="4071934" cy="3286148"/>
              <a:chOff x="-142844" y="2500306"/>
              <a:chExt cx="4071934" cy="3286148"/>
            </a:xfrm>
          </p:grpSpPr>
          <p:sp>
            <p:nvSpPr>
              <p:cNvPr id="69" name="Прямоугольник 68"/>
              <p:cNvSpPr/>
              <p:nvPr/>
            </p:nvSpPr>
            <p:spPr>
              <a:xfrm>
                <a:off x="0" y="2571744"/>
                <a:ext cx="3786182" cy="321471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70" name="Группа 45"/>
              <p:cNvGrpSpPr/>
              <p:nvPr/>
            </p:nvGrpSpPr>
            <p:grpSpPr>
              <a:xfrm>
                <a:off x="-142844" y="2883755"/>
                <a:ext cx="4071934" cy="2902699"/>
                <a:chOff x="2220067" y="1181385"/>
                <a:chExt cx="4071934" cy="2902699"/>
              </a:xfrm>
            </p:grpSpPr>
            <p:grpSp>
              <p:nvGrpSpPr>
                <p:cNvPr id="72" name="Группа 20"/>
                <p:cNvGrpSpPr/>
                <p:nvPr/>
              </p:nvGrpSpPr>
              <p:grpSpPr>
                <a:xfrm>
                  <a:off x="2220067" y="1181385"/>
                  <a:ext cx="3857620" cy="2902699"/>
                  <a:chOff x="2398678" y="1181385"/>
                  <a:chExt cx="3857620" cy="2902699"/>
                </a:xfrm>
              </p:grpSpPr>
              <p:cxnSp>
                <p:nvCxnSpPr>
                  <p:cNvPr id="74" name="Прямая соединительная линия 73"/>
                  <p:cNvCxnSpPr/>
                  <p:nvPr/>
                </p:nvCxnSpPr>
                <p:spPr>
                  <a:xfrm>
                    <a:off x="3041588" y="2083820"/>
                    <a:ext cx="2928958" cy="1588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TextBox 74"/>
                  <p:cNvSpPr txBox="1"/>
                  <p:nvPr/>
                </p:nvSpPr>
                <p:spPr>
                  <a:xfrm>
                    <a:off x="2398678" y="2760645"/>
                    <a:ext cx="1857356" cy="1323439"/>
                  </a:xfrm>
                  <a:prstGeom prst="rect">
                    <a:avLst/>
                  </a:prstGeom>
                  <a:noFill/>
                  <a:ln w="254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1600" dirty="0" smtClean="0"/>
                      <a:t>Выживание нейронов</a:t>
                    </a:r>
                  </a:p>
                  <a:p>
                    <a:pPr algn="ctr"/>
                    <a:r>
                      <a:rPr lang="ru-RU" sz="1600" dirty="0" smtClean="0"/>
                      <a:t>Нейрогенез</a:t>
                    </a:r>
                  </a:p>
                  <a:p>
                    <a:pPr algn="ctr"/>
                    <a:r>
                      <a:rPr lang="ru-RU" sz="1600" dirty="0" err="1" smtClean="0"/>
                      <a:t>Синаптогенез</a:t>
                    </a:r>
                    <a:endParaRPr lang="ru-RU" sz="1600" dirty="0" smtClean="0"/>
                  </a:p>
                  <a:p>
                    <a:pPr algn="ctr"/>
                    <a:r>
                      <a:rPr lang="ru-RU" sz="1600" dirty="0" smtClean="0"/>
                      <a:t>Рост отростков</a:t>
                    </a:r>
                  </a:p>
                </p:txBody>
              </p:sp>
              <p:sp>
                <p:nvSpPr>
                  <p:cNvPr id="76" name="Равнобедренный треугольник 75"/>
                  <p:cNvSpPr/>
                  <p:nvPr/>
                </p:nvSpPr>
                <p:spPr>
                  <a:xfrm>
                    <a:off x="4470348" y="2083820"/>
                    <a:ext cx="357190" cy="642942"/>
                  </a:xfrm>
                  <a:prstGeom prst="triangl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600"/>
                  </a:p>
                </p:txBody>
              </p:sp>
              <p:sp>
                <p:nvSpPr>
                  <p:cNvPr id="77" name="TextBox 76"/>
                  <p:cNvSpPr txBox="1"/>
                  <p:nvPr/>
                </p:nvSpPr>
                <p:spPr>
                  <a:xfrm>
                    <a:off x="2643174" y="1181385"/>
                    <a:ext cx="1618520" cy="830997"/>
                  </a:xfrm>
                  <a:prstGeom prst="rect">
                    <a:avLst/>
                  </a:prstGeom>
                  <a:noFill/>
                  <a:ln w="254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600" b="1" dirty="0" err="1" smtClean="0"/>
                      <a:t>mBDNF</a:t>
                    </a:r>
                    <a:endParaRPr lang="en-US" sz="1600" b="1" dirty="0" smtClean="0"/>
                  </a:p>
                  <a:p>
                    <a:pPr algn="ctr"/>
                    <a:r>
                      <a:rPr lang="en-US" sz="1600" dirty="0" err="1" smtClean="0"/>
                      <a:t>TrkB</a:t>
                    </a:r>
                    <a:r>
                      <a:rPr lang="en-US" sz="1600" dirty="0" smtClean="0"/>
                      <a:t> =&gt; </a:t>
                    </a:r>
                    <a:r>
                      <a:rPr lang="en-US" sz="1600" dirty="0" err="1" smtClean="0"/>
                      <a:t>phTrkB</a:t>
                    </a:r>
                    <a:endParaRPr lang="en-US" sz="1600" dirty="0" smtClean="0"/>
                  </a:p>
                  <a:p>
                    <a:pPr algn="ctr"/>
                    <a:r>
                      <a:rPr lang="en-US" sz="1600" dirty="0" smtClean="0"/>
                      <a:t>p75</a:t>
                    </a:r>
                    <a:r>
                      <a:rPr lang="en-US" sz="1600" baseline="30000" dirty="0" smtClean="0"/>
                      <a:t>NTR</a:t>
                    </a:r>
                    <a:endParaRPr lang="ru-RU" sz="1600" baseline="30000" dirty="0"/>
                  </a:p>
                </p:txBody>
              </p:sp>
              <p:sp>
                <p:nvSpPr>
                  <p:cNvPr id="78" name="TextBox 77"/>
                  <p:cNvSpPr txBox="1"/>
                  <p:nvPr/>
                </p:nvSpPr>
                <p:spPr>
                  <a:xfrm>
                    <a:off x="4998571" y="1181385"/>
                    <a:ext cx="1257727" cy="830997"/>
                  </a:xfrm>
                  <a:prstGeom prst="rect">
                    <a:avLst/>
                  </a:prstGeom>
                  <a:noFill/>
                  <a:ln w="254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b="1" dirty="0" err="1" smtClean="0"/>
                      <a:t>proBDNF</a:t>
                    </a:r>
                    <a:endParaRPr lang="en-US" sz="1600" b="1" dirty="0" smtClean="0"/>
                  </a:p>
                  <a:p>
                    <a:pPr algn="ctr"/>
                    <a:r>
                      <a:rPr lang="en-US" sz="1600" dirty="0" smtClean="0"/>
                      <a:t>p75</a:t>
                    </a:r>
                    <a:r>
                      <a:rPr lang="en-US" sz="1600" baseline="30000" dirty="0" smtClean="0"/>
                      <a:t>NTR</a:t>
                    </a:r>
                  </a:p>
                  <a:p>
                    <a:pPr algn="ctr"/>
                    <a:r>
                      <a:rPr lang="ru-RU" sz="1600" dirty="0" err="1" smtClean="0"/>
                      <a:t>сортилин</a:t>
                    </a:r>
                    <a:endParaRPr lang="ru-RU" sz="1600" dirty="0"/>
                  </a:p>
                </p:txBody>
              </p:sp>
              <p:sp>
                <p:nvSpPr>
                  <p:cNvPr id="79" name="Стрелка вниз 78"/>
                  <p:cNvSpPr/>
                  <p:nvPr/>
                </p:nvSpPr>
                <p:spPr>
                  <a:xfrm>
                    <a:off x="5470480" y="2155258"/>
                    <a:ext cx="571504" cy="642942"/>
                  </a:xfrm>
                  <a:prstGeom prst="down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600"/>
                  </a:p>
                </p:txBody>
              </p:sp>
            </p:grpSp>
            <p:sp>
              <p:nvSpPr>
                <p:cNvPr id="73" name="TextBox 72"/>
                <p:cNvSpPr txBox="1"/>
                <p:nvPr/>
              </p:nvSpPr>
              <p:spPr>
                <a:xfrm>
                  <a:off x="4863241" y="2869638"/>
                  <a:ext cx="1428760" cy="830997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600" dirty="0" smtClean="0"/>
                    <a:t>Ретракция отростков</a:t>
                  </a:r>
                </a:p>
                <a:p>
                  <a:pPr algn="ctr"/>
                  <a:r>
                    <a:rPr lang="ru-RU" sz="1600" dirty="0" smtClean="0"/>
                    <a:t>Апоптоз</a:t>
                  </a:r>
                  <a:endParaRPr lang="ru-RU" sz="1600" dirty="0"/>
                </a:p>
              </p:txBody>
            </p:sp>
          </p:grpSp>
          <p:sp>
            <p:nvSpPr>
              <p:cNvPr id="71" name="TextBox 70"/>
              <p:cNvSpPr txBox="1"/>
              <p:nvPr/>
            </p:nvSpPr>
            <p:spPr>
              <a:xfrm>
                <a:off x="634235" y="2500306"/>
                <a:ext cx="236616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u="sng" dirty="0" smtClean="0"/>
                  <a:t>SkQ1</a:t>
                </a:r>
                <a:r>
                  <a:rPr lang="ru-RU" sz="2000" b="1" u="sng" dirty="0" smtClean="0"/>
                  <a:t>, мелатонин</a:t>
                </a:r>
                <a:endParaRPr lang="ru-RU" sz="2000" b="1" u="sng" dirty="0"/>
              </a:p>
            </p:txBody>
          </p:sp>
        </p:grpSp>
        <p:sp>
          <p:nvSpPr>
            <p:cNvPr id="83" name="Стрелка вниз 82"/>
            <p:cNvSpPr/>
            <p:nvPr/>
          </p:nvSpPr>
          <p:spPr>
            <a:xfrm>
              <a:off x="571472" y="4071942"/>
              <a:ext cx="571504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</p:grpSp>
      <p:pic>
        <p:nvPicPr>
          <p:cNvPr id="52" name="Рисунок 51" descr="Рисунок3.gif"/>
          <p:cNvPicPr/>
          <p:nvPr/>
        </p:nvPicPr>
        <p:blipFill>
          <a:blip r:embed="rId3"/>
          <a:srcRect l="1558" t="25838" r="68514" b="25560"/>
          <a:stretch>
            <a:fillRect/>
          </a:stretch>
        </p:blipFill>
        <p:spPr bwMode="auto">
          <a:xfrm>
            <a:off x="1000100" y="857232"/>
            <a:ext cx="238593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Box 6"/>
          <p:cNvSpPr txBox="1">
            <a:spLocks noChangeArrowheads="1"/>
          </p:cNvSpPr>
          <p:nvPr/>
        </p:nvSpPr>
        <p:spPr bwMode="auto">
          <a:xfrm>
            <a:off x="142844" y="6264495"/>
            <a:ext cx="18573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Масштаб: 20 мкм</a:t>
            </a:r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857224" y="2621157"/>
            <a:ext cx="30718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*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межлиненйные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различия,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p&lt;0,05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71406" y="2938903"/>
            <a:ext cx="4714908" cy="3347617"/>
            <a:chOff x="-32" y="2925545"/>
            <a:chExt cx="4714908" cy="3347617"/>
          </a:xfrm>
        </p:grpSpPr>
        <p:pic>
          <p:nvPicPr>
            <p:cNvPr id="53" name="Рисунок 52" descr="Рисунок3.gif"/>
            <p:cNvPicPr/>
            <p:nvPr/>
          </p:nvPicPr>
          <p:blipFill>
            <a:blip r:embed="rId3"/>
            <a:srcRect l="32484"/>
            <a:stretch>
              <a:fillRect/>
            </a:stretch>
          </p:blipFill>
          <p:spPr bwMode="auto">
            <a:xfrm>
              <a:off x="-32" y="2925545"/>
              <a:ext cx="4714908" cy="3347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" name="Прямоугольник 54"/>
            <p:cNvSpPr/>
            <p:nvPr/>
          </p:nvSpPr>
          <p:spPr>
            <a:xfrm>
              <a:off x="0" y="3143248"/>
              <a:ext cx="142844" cy="21431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1" name="Object 13"/>
          <p:cNvGraphicFramePr>
            <a:graphicFrameLocks noChangeAspect="1"/>
          </p:cNvGraphicFramePr>
          <p:nvPr/>
        </p:nvGraphicFramePr>
        <p:xfrm>
          <a:off x="-3063875" y="1285860"/>
          <a:ext cx="3063875" cy="2354262"/>
        </p:xfrm>
        <a:graphic>
          <a:graphicData uri="http://schemas.openxmlformats.org/presentationml/2006/ole">
            <p:oleObj spid="_x0000_s12318" name="Graph" r:id="rId4" imgW="3824630" imgH="2940710" progId="Origin50.Graph">
              <p:embed/>
            </p:oleObj>
          </a:graphicData>
        </a:graphic>
      </p:graphicFrame>
      <p:sp>
        <p:nvSpPr>
          <p:cNvPr id="46" name="Заголовок 1"/>
          <p:cNvSpPr txBox="1">
            <a:spLocks/>
          </p:cNvSpPr>
          <p:nvPr/>
        </p:nvSpPr>
        <p:spPr>
          <a:xfrm>
            <a:off x="0" y="-24"/>
            <a:ext cx="9144000" cy="8572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>
                <a:latin typeface="Arial" pitchFamily="34" charset="0"/>
                <a:ea typeface="+mj-ea"/>
                <a:cs typeface="Arial" pitchFamily="34" charset="0"/>
              </a:rPr>
              <a:t>Влияние </a:t>
            </a: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SkQ1 </a:t>
            </a:r>
            <a:r>
              <a:rPr lang="ru-RU" sz="2400" dirty="0" smtClean="0">
                <a:latin typeface="Arial" pitchFamily="34" charset="0"/>
                <a:ea typeface="+mj-ea"/>
                <a:cs typeface="Arial" pitchFamily="34" charset="0"/>
              </a:rPr>
              <a:t>и мелатонина на </a:t>
            </a:r>
            <a:r>
              <a:rPr lang="ru-RU" sz="2400" dirty="0">
                <a:latin typeface="Arial" pitchFamily="34" charset="0"/>
                <a:ea typeface="+mj-ea"/>
                <a:cs typeface="Arial" pitchFamily="34" charset="0"/>
              </a:rPr>
              <a:t>соотношение </a:t>
            </a:r>
            <a:r>
              <a:rPr lang="ru-RU" sz="2400" dirty="0" err="1" smtClean="0">
                <a:latin typeface="Arial" pitchFamily="34" charset="0"/>
                <a:ea typeface="+mj-ea"/>
                <a:cs typeface="Arial" pitchFamily="34" charset="0"/>
              </a:rPr>
              <a:t>фосфо</a:t>
            </a:r>
            <a:r>
              <a:rPr lang="en-US" sz="2400" dirty="0" err="1" smtClean="0">
                <a:latin typeface="Arial" pitchFamily="34" charset="0"/>
                <a:ea typeface="+mj-ea"/>
                <a:cs typeface="Arial" pitchFamily="34" charset="0"/>
              </a:rPr>
              <a:t>TrkB</a:t>
            </a:r>
            <a:r>
              <a:rPr lang="ru-RU" sz="2400" dirty="0">
                <a:latin typeface="Arial" pitchFamily="34" charset="0"/>
                <a:ea typeface="+mj-ea"/>
                <a:cs typeface="Arial" pitchFamily="34" charset="0"/>
              </a:rPr>
              <a:t>/</a:t>
            </a:r>
            <a:r>
              <a:rPr lang="en-US" sz="2400" dirty="0" err="1">
                <a:latin typeface="Arial" pitchFamily="34" charset="0"/>
                <a:ea typeface="+mj-ea"/>
                <a:cs typeface="Arial" pitchFamily="34" charset="0"/>
              </a:rPr>
              <a:t>TrkB</a:t>
            </a:r>
            <a:r>
              <a:rPr lang="ru-RU" sz="2400" dirty="0">
                <a:latin typeface="Arial" pitchFamily="34" charset="0"/>
                <a:ea typeface="+mj-ea"/>
                <a:cs typeface="Arial" pitchFamily="34" charset="0"/>
              </a:rPr>
              <a:t> в гиппокампе крыс </a:t>
            </a: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OXYS</a:t>
            </a:r>
            <a:endParaRPr lang="ru-RU" sz="24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642910" y="3477284"/>
            <a:ext cx="34158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*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межлиненйные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различия,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p&lt;0,05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#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эффект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препарата,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p&lt;0,05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96" name="TextBox 49"/>
          <p:cNvSpPr txBox="1">
            <a:spLocks noChangeArrowheads="1"/>
          </p:cNvSpPr>
          <p:nvPr/>
        </p:nvSpPr>
        <p:spPr bwMode="auto">
          <a:xfrm>
            <a:off x="214282" y="4362098"/>
            <a:ext cx="4572032" cy="149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000" dirty="0" smtClean="0"/>
              <a:t>Приём </a:t>
            </a:r>
            <a:r>
              <a:rPr lang="en-US" sz="2000" dirty="0" smtClean="0"/>
              <a:t>SkQ1</a:t>
            </a:r>
            <a:r>
              <a:rPr lang="ru-RU" sz="2000" dirty="0" smtClean="0"/>
              <a:t> </a:t>
            </a:r>
            <a:r>
              <a:rPr lang="ru-RU" sz="2000" dirty="0"/>
              <a:t>и </a:t>
            </a:r>
            <a:r>
              <a:rPr lang="ru-RU" sz="2000" dirty="0" smtClean="0"/>
              <a:t>мелатонина предупредил снижение </a:t>
            </a:r>
            <a:r>
              <a:rPr lang="ru-RU" sz="2000" dirty="0"/>
              <a:t>соотношения </a:t>
            </a:r>
            <a:r>
              <a:rPr lang="ru-RU" sz="2000" dirty="0" err="1" smtClean="0"/>
              <a:t>фосфо</a:t>
            </a:r>
            <a:r>
              <a:rPr lang="en-US" sz="2000" dirty="0" err="1" smtClean="0"/>
              <a:t>TrkB</a:t>
            </a:r>
            <a:r>
              <a:rPr lang="ru-RU" sz="2000" dirty="0"/>
              <a:t>/</a:t>
            </a:r>
            <a:r>
              <a:rPr lang="en-US" sz="2000" dirty="0" err="1"/>
              <a:t>TrkB</a:t>
            </a:r>
            <a:r>
              <a:rPr lang="ru-RU" sz="2000" dirty="0"/>
              <a:t> в </a:t>
            </a:r>
            <a:r>
              <a:rPr lang="ru-RU" sz="2000" dirty="0" err="1" smtClean="0"/>
              <a:t>гиппокампе</a:t>
            </a:r>
            <a:r>
              <a:rPr lang="ru-RU" sz="2000" dirty="0" smtClean="0"/>
              <a:t> 18-мес. крыс </a:t>
            </a:r>
            <a:r>
              <a:rPr lang="en-US" sz="2000" dirty="0" smtClean="0"/>
              <a:t>OXYS</a:t>
            </a:r>
            <a:endParaRPr lang="ru-RU" sz="2000" dirty="0"/>
          </a:p>
        </p:txBody>
      </p:sp>
      <p:graphicFrame>
        <p:nvGraphicFramePr>
          <p:cNvPr id="12290" name="Object 14"/>
          <p:cNvGraphicFramePr>
            <a:graphicFrameLocks noChangeAspect="1"/>
          </p:cNvGraphicFramePr>
          <p:nvPr/>
        </p:nvGraphicFramePr>
        <p:xfrm>
          <a:off x="282592" y="817529"/>
          <a:ext cx="4686264" cy="2825786"/>
        </p:xfrm>
        <a:graphic>
          <a:graphicData uri="http://schemas.openxmlformats.org/presentationml/2006/ole">
            <p:oleObj spid="_x0000_s12319" name="Graph" r:id="rId5" imgW="4503725" imgH="2716378" progId="Origin50.Graph">
              <p:embed/>
            </p:oleObj>
          </a:graphicData>
        </a:graphic>
      </p:graphicFrame>
      <p:grpSp>
        <p:nvGrpSpPr>
          <p:cNvPr id="95" name="Группа 94"/>
          <p:cNvGrpSpPr/>
          <p:nvPr/>
        </p:nvGrpSpPr>
        <p:grpSpPr>
          <a:xfrm>
            <a:off x="5000628" y="1071546"/>
            <a:ext cx="3888110" cy="5286412"/>
            <a:chOff x="5143504" y="1428736"/>
            <a:chExt cx="3888110" cy="5286412"/>
          </a:xfrm>
        </p:grpSpPr>
        <p:pic>
          <p:nvPicPr>
            <p:cNvPr id="77" name="Рисунок 76" descr="Trkb hip 5-12.png"/>
            <p:cNvPicPr/>
            <p:nvPr/>
          </p:nvPicPr>
          <p:blipFill>
            <a:blip r:embed="rId6" cstate="print"/>
            <a:srcRect l="48005" t="3865" r="7771" b="81994"/>
            <a:stretch>
              <a:fillRect/>
            </a:stretch>
          </p:blipFill>
          <p:spPr>
            <a:xfrm>
              <a:off x="5286380" y="1428736"/>
              <a:ext cx="3621907" cy="928694"/>
            </a:xfrm>
            <a:prstGeom prst="rect">
              <a:avLst/>
            </a:prstGeom>
          </p:spPr>
        </p:pic>
        <p:grpSp>
          <p:nvGrpSpPr>
            <p:cNvPr id="112" name="Группа 111"/>
            <p:cNvGrpSpPr/>
            <p:nvPr/>
          </p:nvGrpSpPr>
          <p:grpSpPr>
            <a:xfrm>
              <a:off x="5143504" y="2500306"/>
              <a:ext cx="3888110" cy="4214842"/>
              <a:chOff x="5143504" y="2428868"/>
              <a:chExt cx="3888110" cy="4214842"/>
            </a:xfrm>
          </p:grpSpPr>
          <p:grpSp>
            <p:nvGrpSpPr>
              <p:cNvPr id="78" name="Группа 77"/>
              <p:cNvGrpSpPr/>
              <p:nvPr/>
            </p:nvGrpSpPr>
            <p:grpSpPr>
              <a:xfrm>
                <a:off x="5143504" y="2752737"/>
                <a:ext cx="3888110" cy="3890973"/>
                <a:chOff x="3786182" y="1928802"/>
                <a:chExt cx="3888110" cy="3890973"/>
              </a:xfrm>
            </p:grpSpPr>
            <p:pic>
              <p:nvPicPr>
                <p:cNvPr id="79" name="Рисунок 78" descr="Trkb hip 5-12.png"/>
                <p:cNvPicPr/>
                <p:nvPr/>
              </p:nvPicPr>
              <p:blipFill>
                <a:blip r:embed="rId6" cstate="print"/>
                <a:srcRect l="38282" t="20080" b="2899"/>
                <a:stretch>
                  <a:fillRect/>
                </a:stretch>
              </p:blipFill>
              <p:spPr>
                <a:xfrm>
                  <a:off x="3786182" y="1928802"/>
                  <a:ext cx="3888110" cy="3890973"/>
                </a:xfrm>
                <a:prstGeom prst="rect">
                  <a:avLst/>
                </a:prstGeom>
              </p:spPr>
            </p:pic>
            <p:sp>
              <p:nvSpPr>
                <p:cNvPr id="80" name="Прямоугольник 79"/>
                <p:cNvSpPr/>
                <p:nvPr/>
              </p:nvSpPr>
              <p:spPr>
                <a:xfrm>
                  <a:off x="3786182" y="1928802"/>
                  <a:ext cx="285752" cy="2143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11" name="TextBox 6"/>
              <p:cNvSpPr txBox="1">
                <a:spLocks noChangeArrowheads="1"/>
              </p:cNvSpPr>
              <p:nvPr/>
            </p:nvSpPr>
            <p:spPr bwMode="auto">
              <a:xfrm>
                <a:off x="7376993" y="2428868"/>
                <a:ext cx="162416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dirty="0" smtClean="0">
                    <a:latin typeface="Arial" pitchFamily="34" charset="0"/>
                    <a:cs typeface="Arial" pitchFamily="34" charset="0"/>
                  </a:rPr>
                  <a:t>Масштаб: </a:t>
                </a:r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50</a:t>
                </a:r>
                <a:r>
                  <a:rPr lang="ru-RU" sz="1400" dirty="0" smtClean="0">
                    <a:latin typeface="Arial" pitchFamily="34" charset="0"/>
                    <a:cs typeface="Arial" pitchFamily="34" charset="0"/>
                  </a:rPr>
                  <a:t> мкм</a:t>
                </a:r>
              </a:p>
            </p:txBody>
          </p:sp>
        </p:grpSp>
      </p:grpSp>
      <p:grpSp>
        <p:nvGrpSpPr>
          <p:cNvPr id="59" name="Группа 58"/>
          <p:cNvGrpSpPr/>
          <p:nvPr/>
        </p:nvGrpSpPr>
        <p:grpSpPr>
          <a:xfrm>
            <a:off x="5072066" y="1785926"/>
            <a:ext cx="4071934" cy="3357610"/>
            <a:chOff x="0" y="2643182"/>
            <a:chExt cx="4071934" cy="3357610"/>
          </a:xfrm>
        </p:grpSpPr>
        <p:grpSp>
          <p:nvGrpSpPr>
            <p:cNvPr id="60" name="Группа 61"/>
            <p:cNvGrpSpPr/>
            <p:nvPr/>
          </p:nvGrpSpPr>
          <p:grpSpPr>
            <a:xfrm>
              <a:off x="0" y="2643182"/>
              <a:ext cx="4071934" cy="3357610"/>
              <a:chOff x="-142844" y="2428868"/>
              <a:chExt cx="4071934" cy="3357610"/>
            </a:xfrm>
          </p:grpSpPr>
          <p:sp>
            <p:nvSpPr>
              <p:cNvPr id="62" name="Прямоугольник 61"/>
              <p:cNvSpPr/>
              <p:nvPr/>
            </p:nvSpPr>
            <p:spPr>
              <a:xfrm>
                <a:off x="0" y="2500330"/>
                <a:ext cx="3786182" cy="328614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63" name="Группа 45"/>
              <p:cNvGrpSpPr/>
              <p:nvPr/>
            </p:nvGrpSpPr>
            <p:grpSpPr>
              <a:xfrm>
                <a:off x="-142844" y="2883755"/>
                <a:ext cx="4071934" cy="2902699"/>
                <a:chOff x="2220067" y="1181385"/>
                <a:chExt cx="4071934" cy="2902699"/>
              </a:xfrm>
            </p:grpSpPr>
            <p:grpSp>
              <p:nvGrpSpPr>
                <p:cNvPr id="65" name="Группа 20"/>
                <p:cNvGrpSpPr/>
                <p:nvPr/>
              </p:nvGrpSpPr>
              <p:grpSpPr>
                <a:xfrm>
                  <a:off x="2220067" y="1181385"/>
                  <a:ext cx="3857620" cy="2902699"/>
                  <a:chOff x="2398678" y="1181385"/>
                  <a:chExt cx="3857620" cy="2902699"/>
                </a:xfrm>
              </p:grpSpPr>
              <p:cxnSp>
                <p:nvCxnSpPr>
                  <p:cNvPr id="67" name="Прямая соединительная линия 66"/>
                  <p:cNvCxnSpPr/>
                  <p:nvPr/>
                </p:nvCxnSpPr>
                <p:spPr>
                  <a:xfrm>
                    <a:off x="3041588" y="2083820"/>
                    <a:ext cx="2928958" cy="1588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8" name="TextBox 67"/>
                  <p:cNvSpPr txBox="1"/>
                  <p:nvPr/>
                </p:nvSpPr>
                <p:spPr>
                  <a:xfrm>
                    <a:off x="2398678" y="2760645"/>
                    <a:ext cx="1857356" cy="1323439"/>
                  </a:xfrm>
                  <a:prstGeom prst="rect">
                    <a:avLst/>
                  </a:prstGeom>
                  <a:noFill/>
                  <a:ln w="254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1600" dirty="0" smtClean="0"/>
                      <a:t>Выживание нейронов</a:t>
                    </a:r>
                  </a:p>
                  <a:p>
                    <a:pPr algn="ctr"/>
                    <a:r>
                      <a:rPr lang="ru-RU" sz="1600" dirty="0" smtClean="0"/>
                      <a:t>Нейрогенез</a:t>
                    </a:r>
                  </a:p>
                  <a:p>
                    <a:pPr algn="ctr"/>
                    <a:r>
                      <a:rPr lang="ru-RU" sz="1600" dirty="0" err="1" smtClean="0"/>
                      <a:t>Синаптогенез</a:t>
                    </a:r>
                    <a:endParaRPr lang="ru-RU" sz="1600" dirty="0" smtClean="0"/>
                  </a:p>
                  <a:p>
                    <a:pPr algn="ctr"/>
                    <a:r>
                      <a:rPr lang="ru-RU" sz="1600" dirty="0" smtClean="0"/>
                      <a:t>Рост отростков</a:t>
                    </a:r>
                  </a:p>
                </p:txBody>
              </p:sp>
              <p:sp>
                <p:nvSpPr>
                  <p:cNvPr id="69" name="Равнобедренный треугольник 68"/>
                  <p:cNvSpPr/>
                  <p:nvPr/>
                </p:nvSpPr>
                <p:spPr>
                  <a:xfrm>
                    <a:off x="4470348" y="2083820"/>
                    <a:ext cx="357190" cy="642942"/>
                  </a:xfrm>
                  <a:prstGeom prst="triangl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600"/>
                  </a:p>
                </p:txBody>
              </p:sp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2643174" y="1181385"/>
                    <a:ext cx="1618520" cy="830997"/>
                  </a:xfrm>
                  <a:prstGeom prst="rect">
                    <a:avLst/>
                  </a:prstGeom>
                  <a:noFill/>
                  <a:ln w="254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600" dirty="0" err="1" smtClean="0"/>
                      <a:t>mBDNF</a:t>
                    </a:r>
                    <a:endParaRPr lang="en-US" sz="1600" dirty="0" smtClean="0"/>
                  </a:p>
                  <a:p>
                    <a:pPr algn="ctr"/>
                    <a:r>
                      <a:rPr lang="en-US" sz="1600" dirty="0" err="1" smtClean="0"/>
                      <a:t>TrkB</a:t>
                    </a:r>
                    <a:r>
                      <a:rPr lang="en-US" sz="1600" dirty="0" smtClean="0"/>
                      <a:t> =&gt; </a:t>
                    </a:r>
                    <a:r>
                      <a:rPr lang="en-US" sz="1600" dirty="0" err="1" smtClean="0"/>
                      <a:t>phTrkB</a:t>
                    </a:r>
                    <a:endParaRPr lang="en-US" sz="1600" dirty="0" smtClean="0"/>
                  </a:p>
                  <a:p>
                    <a:pPr algn="ctr"/>
                    <a:r>
                      <a:rPr lang="en-US" sz="1600" dirty="0" smtClean="0"/>
                      <a:t>p75</a:t>
                    </a:r>
                    <a:r>
                      <a:rPr lang="en-US" sz="1600" baseline="30000" dirty="0" smtClean="0"/>
                      <a:t>NTR</a:t>
                    </a:r>
                    <a:endParaRPr lang="ru-RU" sz="1600" baseline="30000" dirty="0"/>
                  </a:p>
                </p:txBody>
              </p:sp>
              <p:sp>
                <p:nvSpPr>
                  <p:cNvPr id="71" name="TextBox 70"/>
                  <p:cNvSpPr txBox="1"/>
                  <p:nvPr/>
                </p:nvSpPr>
                <p:spPr>
                  <a:xfrm>
                    <a:off x="4998571" y="1181385"/>
                    <a:ext cx="1257727" cy="830997"/>
                  </a:xfrm>
                  <a:prstGeom prst="rect">
                    <a:avLst/>
                  </a:prstGeom>
                  <a:noFill/>
                  <a:ln w="254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 err="1" smtClean="0"/>
                      <a:t>proBDNF</a:t>
                    </a:r>
                    <a:endParaRPr lang="en-US" sz="1600" dirty="0" smtClean="0"/>
                  </a:p>
                  <a:p>
                    <a:pPr algn="ctr"/>
                    <a:r>
                      <a:rPr lang="en-US" sz="1600" dirty="0" smtClean="0"/>
                      <a:t>p75</a:t>
                    </a:r>
                    <a:r>
                      <a:rPr lang="en-US" sz="1600" baseline="30000" dirty="0" smtClean="0"/>
                      <a:t>NTR</a:t>
                    </a:r>
                  </a:p>
                  <a:p>
                    <a:pPr algn="ctr"/>
                    <a:r>
                      <a:rPr lang="ru-RU" sz="1600" dirty="0" err="1" smtClean="0"/>
                      <a:t>сортилин</a:t>
                    </a:r>
                    <a:endParaRPr lang="ru-RU" sz="1600" dirty="0"/>
                  </a:p>
                </p:txBody>
              </p:sp>
              <p:sp>
                <p:nvSpPr>
                  <p:cNvPr id="72" name="Стрелка вниз 71"/>
                  <p:cNvSpPr/>
                  <p:nvPr/>
                </p:nvSpPr>
                <p:spPr>
                  <a:xfrm>
                    <a:off x="5470480" y="2155258"/>
                    <a:ext cx="571504" cy="642942"/>
                  </a:xfrm>
                  <a:prstGeom prst="down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600"/>
                  </a:p>
                </p:txBody>
              </p:sp>
            </p:grpSp>
            <p:sp>
              <p:nvSpPr>
                <p:cNvPr id="66" name="TextBox 65"/>
                <p:cNvSpPr txBox="1"/>
                <p:nvPr/>
              </p:nvSpPr>
              <p:spPr>
                <a:xfrm>
                  <a:off x="4863241" y="2869638"/>
                  <a:ext cx="1428760" cy="830997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600" dirty="0" smtClean="0"/>
                    <a:t>Ретракция отростков</a:t>
                  </a:r>
                </a:p>
                <a:p>
                  <a:pPr algn="ctr"/>
                  <a:r>
                    <a:rPr lang="ru-RU" sz="1600" dirty="0" smtClean="0"/>
                    <a:t>Апоптоз</a:t>
                  </a:r>
                  <a:endParaRPr lang="ru-RU" sz="1600" dirty="0"/>
                </a:p>
              </p:txBody>
            </p:sp>
          </p:grpSp>
          <p:sp>
            <p:nvSpPr>
              <p:cNvPr id="64" name="TextBox 63"/>
              <p:cNvSpPr txBox="1"/>
              <p:nvPr/>
            </p:nvSpPr>
            <p:spPr>
              <a:xfrm>
                <a:off x="634235" y="2428868"/>
                <a:ext cx="236616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u="sng" dirty="0" smtClean="0"/>
                  <a:t>SkQ1</a:t>
                </a:r>
                <a:r>
                  <a:rPr lang="ru-RU" sz="2000" b="1" u="sng" dirty="0" smtClean="0"/>
                  <a:t>, мелатонин</a:t>
                </a:r>
                <a:endParaRPr lang="ru-RU" sz="2000" b="1" u="sng" dirty="0"/>
              </a:p>
            </p:txBody>
          </p:sp>
        </p:grpSp>
        <p:sp>
          <p:nvSpPr>
            <p:cNvPr id="61" name="Стрелка вниз 60"/>
            <p:cNvSpPr/>
            <p:nvPr/>
          </p:nvSpPr>
          <p:spPr>
            <a:xfrm>
              <a:off x="571472" y="4071942"/>
              <a:ext cx="571504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144000" cy="10001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Влияние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SkQ1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и мелатонина 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на л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окализацию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mBDNF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и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TrkB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ецептора в гиппокампе и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префронтальной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коре крыс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OXYS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и Вистар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1714952" y="1868409"/>
            <a:ext cx="296011" cy="109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0" y="5357826"/>
            <a:ext cx="9144000" cy="1115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000" dirty="0" smtClean="0"/>
              <a:t>У принимавших SkQ1 и мелатонин крыс OXYS и Вистар наблюдалась более высокая частота </a:t>
            </a:r>
            <a:r>
              <a:rPr lang="ru-RU" sz="2000" dirty="0" err="1" smtClean="0"/>
              <a:t>колокализации</a:t>
            </a:r>
            <a:r>
              <a:rPr lang="ru-RU" sz="2000" dirty="0" smtClean="0"/>
              <a:t> </a:t>
            </a:r>
            <a:r>
              <a:rPr lang="ru-RU" sz="2000" dirty="0" err="1" smtClean="0"/>
              <a:t>mBDNF</a:t>
            </a:r>
            <a:r>
              <a:rPr lang="ru-RU" sz="2000" dirty="0" smtClean="0"/>
              <a:t> и </a:t>
            </a:r>
            <a:r>
              <a:rPr lang="ru-RU" sz="2000" dirty="0" err="1" smtClean="0"/>
              <a:t>TrkB</a:t>
            </a:r>
            <a:r>
              <a:rPr lang="ru-RU" sz="2000" dirty="0" smtClean="0"/>
              <a:t> рецептора в гиппокампе</a:t>
            </a:r>
            <a:endParaRPr lang="en-US" sz="2000" dirty="0" smtClean="0"/>
          </a:p>
        </p:txBody>
      </p:sp>
      <p:pic>
        <p:nvPicPr>
          <p:cNvPr id="46" name="Рисунок 45" descr="mBDNF-TrkB 5-12 в диссертацию.png"/>
          <p:cNvPicPr/>
          <p:nvPr/>
        </p:nvPicPr>
        <p:blipFill>
          <a:blip r:embed="rId2" cstate="print"/>
          <a:srcRect l="1814"/>
          <a:stretch>
            <a:fillRect/>
          </a:stretch>
        </p:blipFill>
        <p:spPr>
          <a:xfrm>
            <a:off x="-32" y="1000109"/>
            <a:ext cx="5929322" cy="4081316"/>
          </a:xfrm>
          <a:prstGeom prst="rect">
            <a:avLst/>
          </a:prstGeom>
        </p:spPr>
      </p:pic>
      <p:sp>
        <p:nvSpPr>
          <p:cNvPr id="84" name="TextBox 6"/>
          <p:cNvSpPr txBox="1">
            <a:spLocks noChangeArrowheads="1"/>
          </p:cNvSpPr>
          <p:nvPr/>
        </p:nvSpPr>
        <p:spPr bwMode="auto">
          <a:xfrm>
            <a:off x="5857884" y="4286256"/>
            <a:ext cx="26431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А –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гиппокамп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Б –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префронтальная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кора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Масштаб: 20 мкм</a:t>
            </a:r>
            <a:endParaRPr lang="en-US" sz="160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7" name="Группа 86"/>
          <p:cNvGrpSpPr/>
          <p:nvPr/>
        </p:nvGrpSpPr>
        <p:grpSpPr>
          <a:xfrm>
            <a:off x="5786478" y="1000108"/>
            <a:ext cx="3500430" cy="3286148"/>
            <a:chOff x="571504" y="2714620"/>
            <a:chExt cx="3500430" cy="3286148"/>
          </a:xfrm>
        </p:grpSpPr>
        <p:grpSp>
          <p:nvGrpSpPr>
            <p:cNvPr id="88" name="Группа 61"/>
            <p:cNvGrpSpPr/>
            <p:nvPr/>
          </p:nvGrpSpPr>
          <p:grpSpPr>
            <a:xfrm>
              <a:off x="571504" y="2714620"/>
              <a:ext cx="3500430" cy="3286148"/>
              <a:chOff x="428660" y="2500306"/>
              <a:chExt cx="3500430" cy="3286148"/>
            </a:xfrm>
          </p:grpSpPr>
          <p:sp>
            <p:nvSpPr>
              <p:cNvPr id="90" name="Прямоугольник 89"/>
              <p:cNvSpPr/>
              <p:nvPr/>
            </p:nvSpPr>
            <p:spPr>
              <a:xfrm>
                <a:off x="571504" y="2571744"/>
                <a:ext cx="3214678" cy="321471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91" name="Группа 45"/>
              <p:cNvGrpSpPr/>
              <p:nvPr/>
            </p:nvGrpSpPr>
            <p:grpSpPr>
              <a:xfrm>
                <a:off x="428660" y="2883755"/>
                <a:ext cx="3500430" cy="2902699"/>
                <a:chOff x="2791571" y="1181385"/>
                <a:chExt cx="3500430" cy="2902699"/>
              </a:xfrm>
            </p:grpSpPr>
            <p:grpSp>
              <p:nvGrpSpPr>
                <p:cNvPr id="93" name="Группа 20"/>
                <p:cNvGrpSpPr/>
                <p:nvPr/>
              </p:nvGrpSpPr>
              <p:grpSpPr>
                <a:xfrm>
                  <a:off x="2791571" y="1181385"/>
                  <a:ext cx="3286116" cy="2902699"/>
                  <a:chOff x="2970182" y="1181385"/>
                  <a:chExt cx="3286116" cy="2902699"/>
                </a:xfrm>
              </p:grpSpPr>
              <p:cxnSp>
                <p:nvCxnSpPr>
                  <p:cNvPr id="95" name="Прямая соединительная линия 94"/>
                  <p:cNvCxnSpPr/>
                  <p:nvPr/>
                </p:nvCxnSpPr>
                <p:spPr>
                  <a:xfrm>
                    <a:off x="3755968" y="2083820"/>
                    <a:ext cx="2357454" cy="1588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6" name="TextBox 95"/>
                  <p:cNvSpPr txBox="1"/>
                  <p:nvPr/>
                </p:nvSpPr>
                <p:spPr>
                  <a:xfrm>
                    <a:off x="2970182" y="2760645"/>
                    <a:ext cx="1857356" cy="1323439"/>
                  </a:xfrm>
                  <a:prstGeom prst="rect">
                    <a:avLst/>
                  </a:prstGeom>
                  <a:noFill/>
                  <a:ln w="254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1600" dirty="0" smtClean="0"/>
                      <a:t>Выживание нейронов</a:t>
                    </a:r>
                  </a:p>
                  <a:p>
                    <a:pPr algn="ctr"/>
                    <a:r>
                      <a:rPr lang="ru-RU" sz="1600" dirty="0" smtClean="0"/>
                      <a:t>Нейрогенез</a:t>
                    </a:r>
                  </a:p>
                  <a:p>
                    <a:pPr algn="ctr"/>
                    <a:r>
                      <a:rPr lang="ru-RU" sz="1600" dirty="0" err="1" smtClean="0"/>
                      <a:t>Синаптогенез</a:t>
                    </a:r>
                    <a:endParaRPr lang="ru-RU" sz="1600" dirty="0" smtClean="0"/>
                  </a:p>
                  <a:p>
                    <a:pPr algn="ctr"/>
                    <a:r>
                      <a:rPr lang="ru-RU" sz="1600" dirty="0" smtClean="0"/>
                      <a:t>Рост отростков</a:t>
                    </a:r>
                  </a:p>
                </p:txBody>
              </p:sp>
              <p:sp>
                <p:nvSpPr>
                  <p:cNvPr id="97" name="Равнобедренный треугольник 96"/>
                  <p:cNvSpPr/>
                  <p:nvPr/>
                </p:nvSpPr>
                <p:spPr>
                  <a:xfrm>
                    <a:off x="4756100" y="2083820"/>
                    <a:ext cx="357190" cy="642942"/>
                  </a:xfrm>
                  <a:prstGeom prst="triangl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600"/>
                  </a:p>
                </p:txBody>
              </p:sp>
              <p:sp>
                <p:nvSpPr>
                  <p:cNvPr id="98" name="TextBox 97"/>
                  <p:cNvSpPr txBox="1"/>
                  <p:nvPr/>
                </p:nvSpPr>
                <p:spPr>
                  <a:xfrm>
                    <a:off x="3143240" y="1181385"/>
                    <a:ext cx="1684330" cy="830997"/>
                  </a:xfrm>
                  <a:prstGeom prst="rect">
                    <a:avLst/>
                  </a:prstGeom>
                  <a:noFill/>
                  <a:ln w="254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b="1" dirty="0" err="1" smtClean="0">
                        <a:solidFill>
                          <a:srgbClr val="C00000"/>
                        </a:solidFill>
                      </a:rPr>
                      <a:t>mBDNF</a:t>
                    </a:r>
                    <a:endParaRPr lang="en-US" sz="1600" b="1" dirty="0" smtClean="0">
                      <a:solidFill>
                        <a:srgbClr val="C00000"/>
                      </a:solidFill>
                    </a:endParaRPr>
                  </a:p>
                  <a:p>
                    <a:pPr algn="ctr"/>
                    <a:r>
                      <a:rPr lang="en-US" sz="1600" b="1" dirty="0" err="1" smtClean="0">
                        <a:solidFill>
                          <a:srgbClr val="C00000"/>
                        </a:solidFill>
                      </a:rPr>
                      <a:t>TrkB</a:t>
                    </a:r>
                    <a:r>
                      <a:rPr lang="en-US" sz="1600" dirty="0" smtClean="0"/>
                      <a:t> =&gt; </a:t>
                    </a:r>
                    <a:r>
                      <a:rPr lang="en-US" sz="1600" dirty="0" err="1" smtClean="0"/>
                      <a:t>phTrkB</a:t>
                    </a:r>
                    <a:endParaRPr lang="en-US" sz="1600" dirty="0" smtClean="0"/>
                  </a:p>
                  <a:p>
                    <a:pPr algn="ctr"/>
                    <a:r>
                      <a:rPr lang="en-US" sz="1600" dirty="0" smtClean="0"/>
                      <a:t>p75</a:t>
                    </a:r>
                    <a:r>
                      <a:rPr lang="en-US" sz="1600" baseline="30000" dirty="0" smtClean="0"/>
                      <a:t>NTR</a:t>
                    </a:r>
                    <a:endParaRPr lang="ru-RU" sz="1600" baseline="30000" dirty="0"/>
                  </a:p>
                </p:txBody>
              </p:sp>
              <p:sp>
                <p:nvSpPr>
                  <p:cNvPr id="99" name="TextBox 98"/>
                  <p:cNvSpPr txBox="1"/>
                  <p:nvPr/>
                </p:nvSpPr>
                <p:spPr>
                  <a:xfrm>
                    <a:off x="5113258" y="1181385"/>
                    <a:ext cx="1114851" cy="830997"/>
                  </a:xfrm>
                  <a:prstGeom prst="rect">
                    <a:avLst/>
                  </a:prstGeom>
                  <a:noFill/>
                  <a:ln w="254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 err="1" smtClean="0"/>
                      <a:t>proBDNF</a:t>
                    </a:r>
                    <a:endParaRPr lang="en-US" sz="1600" dirty="0" smtClean="0"/>
                  </a:p>
                  <a:p>
                    <a:pPr algn="ctr"/>
                    <a:r>
                      <a:rPr lang="en-US" sz="1600" dirty="0" smtClean="0"/>
                      <a:t>p75</a:t>
                    </a:r>
                    <a:r>
                      <a:rPr lang="en-US" sz="1600" baseline="30000" dirty="0" smtClean="0"/>
                      <a:t>NTR</a:t>
                    </a:r>
                  </a:p>
                  <a:p>
                    <a:pPr algn="ctr"/>
                    <a:r>
                      <a:rPr lang="ru-RU" sz="1600" dirty="0" err="1" smtClean="0"/>
                      <a:t>сортилин</a:t>
                    </a:r>
                    <a:endParaRPr lang="ru-RU" sz="1600" dirty="0"/>
                  </a:p>
                </p:txBody>
              </p:sp>
              <p:sp>
                <p:nvSpPr>
                  <p:cNvPr id="100" name="Стрелка вниз 99"/>
                  <p:cNvSpPr/>
                  <p:nvPr/>
                </p:nvSpPr>
                <p:spPr>
                  <a:xfrm>
                    <a:off x="5684794" y="2155258"/>
                    <a:ext cx="571504" cy="642942"/>
                  </a:xfrm>
                  <a:prstGeom prst="down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600"/>
                  </a:p>
                </p:txBody>
              </p:sp>
            </p:grpSp>
            <p:sp>
              <p:nvSpPr>
                <p:cNvPr id="94" name="TextBox 93"/>
                <p:cNvSpPr txBox="1"/>
                <p:nvPr/>
              </p:nvSpPr>
              <p:spPr>
                <a:xfrm>
                  <a:off x="4863241" y="2869638"/>
                  <a:ext cx="1428760" cy="830997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600" dirty="0" smtClean="0"/>
                    <a:t>Ретракция отростков</a:t>
                  </a:r>
                </a:p>
                <a:p>
                  <a:pPr algn="ctr"/>
                  <a:r>
                    <a:rPr lang="ru-RU" sz="1600" dirty="0" smtClean="0"/>
                    <a:t>Апоптоз</a:t>
                  </a:r>
                  <a:endParaRPr lang="ru-RU" sz="1600" dirty="0"/>
                </a:p>
              </p:txBody>
            </p:sp>
          </p:grpSp>
          <p:sp>
            <p:nvSpPr>
              <p:cNvPr id="92" name="TextBox 91"/>
              <p:cNvSpPr txBox="1"/>
              <p:nvPr/>
            </p:nvSpPr>
            <p:spPr>
              <a:xfrm>
                <a:off x="1062863" y="2500306"/>
                <a:ext cx="236616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u="sng" dirty="0" smtClean="0"/>
                  <a:t>SkQ1</a:t>
                </a:r>
                <a:r>
                  <a:rPr lang="ru-RU" sz="2000" b="1" u="sng" dirty="0" smtClean="0"/>
                  <a:t>, мелатонин</a:t>
                </a:r>
                <a:endParaRPr lang="ru-RU" sz="2000" b="1" u="sng" dirty="0"/>
              </a:p>
            </p:txBody>
          </p:sp>
        </p:grpSp>
        <p:sp>
          <p:nvSpPr>
            <p:cNvPr id="89" name="Стрелка вниз 88"/>
            <p:cNvSpPr/>
            <p:nvPr/>
          </p:nvSpPr>
          <p:spPr>
            <a:xfrm>
              <a:off x="1214414" y="4071942"/>
              <a:ext cx="571504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64" descr="proBDNF-p75 5-12 в диссертацию.png"/>
          <p:cNvPicPr/>
          <p:nvPr/>
        </p:nvPicPr>
        <p:blipFill>
          <a:blip r:embed="rId2"/>
          <a:srcRect l="1663"/>
          <a:stretch>
            <a:fillRect/>
          </a:stretch>
        </p:blipFill>
        <p:spPr>
          <a:xfrm>
            <a:off x="-32" y="1071546"/>
            <a:ext cx="5929354" cy="4056831"/>
          </a:xfrm>
          <a:prstGeom prst="rect">
            <a:avLst/>
          </a:prstGeom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857884" y="4286256"/>
            <a:ext cx="26431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А –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гиппокамп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Б –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префронтальная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кора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Масштаб: 20 мкм</a:t>
            </a:r>
            <a:endParaRPr lang="en-US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0" y="0"/>
            <a:ext cx="9144000" cy="107154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Влияние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SkQ1 </a:t>
            </a:r>
            <a:r>
              <a:rPr lang="ru-RU" sz="2400" dirty="0" smtClean="0">
                <a:latin typeface="Arial" pitchFamily="34" charset="0"/>
                <a:ea typeface="+mj-ea"/>
                <a:cs typeface="Arial" pitchFamily="34" charset="0"/>
              </a:rPr>
              <a:t>и мелатонина на л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окализацию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proBDNF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и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p75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NTR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рецептора в гиппокампе и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префронтальной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коре крыс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OXYS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и Вистар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42844" y="5286388"/>
            <a:ext cx="8858312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000" dirty="0" smtClean="0"/>
              <a:t>Приём </a:t>
            </a:r>
            <a:r>
              <a:rPr lang="en-US" sz="2000" dirty="0" smtClean="0"/>
              <a:t>SkQ1</a:t>
            </a:r>
            <a:r>
              <a:rPr lang="ru-RU" sz="2000" dirty="0" smtClean="0"/>
              <a:t> и мелатонина снизил интенсивность сигналов </a:t>
            </a:r>
            <a:r>
              <a:rPr lang="en-US" sz="2000" dirty="0" err="1" smtClean="0"/>
              <a:t>proBDNF</a:t>
            </a:r>
            <a:r>
              <a:rPr lang="ru-RU" sz="2000" dirty="0" smtClean="0"/>
              <a:t> и  </a:t>
            </a:r>
            <a:r>
              <a:rPr lang="en-US" sz="2000" dirty="0" smtClean="0"/>
              <a:t>p75</a:t>
            </a:r>
            <a:r>
              <a:rPr lang="en-US" sz="2000" baseline="30000" dirty="0" smtClean="0"/>
              <a:t>NTR</a:t>
            </a:r>
            <a:r>
              <a:rPr lang="ru-RU" sz="2000" dirty="0" smtClean="0"/>
              <a:t> рецептора в коре мозга и частоту их </a:t>
            </a:r>
            <a:r>
              <a:rPr lang="ru-RU" sz="2000" dirty="0" err="1" smtClean="0"/>
              <a:t>колокализации</a:t>
            </a:r>
            <a:r>
              <a:rPr lang="ru-RU" sz="2000" dirty="0" smtClean="0"/>
              <a:t> в гиппокампе и коре мозга 18-мес. крыс </a:t>
            </a:r>
            <a:r>
              <a:rPr lang="en-US" sz="2000" dirty="0" smtClean="0"/>
              <a:t>OXYS</a:t>
            </a:r>
          </a:p>
        </p:txBody>
      </p:sp>
      <p:grpSp>
        <p:nvGrpSpPr>
          <p:cNvPr id="75" name="Группа 74"/>
          <p:cNvGrpSpPr/>
          <p:nvPr/>
        </p:nvGrpSpPr>
        <p:grpSpPr>
          <a:xfrm>
            <a:off x="5786446" y="1071546"/>
            <a:ext cx="3500430" cy="3286148"/>
            <a:chOff x="571504" y="2714620"/>
            <a:chExt cx="3500430" cy="3286148"/>
          </a:xfrm>
        </p:grpSpPr>
        <p:grpSp>
          <p:nvGrpSpPr>
            <p:cNvPr id="76" name="Группа 61"/>
            <p:cNvGrpSpPr/>
            <p:nvPr/>
          </p:nvGrpSpPr>
          <p:grpSpPr>
            <a:xfrm>
              <a:off x="571504" y="2714620"/>
              <a:ext cx="3500430" cy="3286148"/>
              <a:chOff x="428660" y="2500306"/>
              <a:chExt cx="3500430" cy="3286148"/>
            </a:xfrm>
          </p:grpSpPr>
          <p:sp>
            <p:nvSpPr>
              <p:cNvPr id="78" name="Прямоугольник 77"/>
              <p:cNvSpPr/>
              <p:nvPr/>
            </p:nvSpPr>
            <p:spPr>
              <a:xfrm>
                <a:off x="571504" y="2571744"/>
                <a:ext cx="3214678" cy="321471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79" name="Группа 45"/>
              <p:cNvGrpSpPr/>
              <p:nvPr/>
            </p:nvGrpSpPr>
            <p:grpSpPr>
              <a:xfrm>
                <a:off x="428660" y="2883755"/>
                <a:ext cx="3500430" cy="2902699"/>
                <a:chOff x="2791571" y="1181385"/>
                <a:chExt cx="3500430" cy="2902699"/>
              </a:xfrm>
            </p:grpSpPr>
            <p:grpSp>
              <p:nvGrpSpPr>
                <p:cNvPr id="81" name="Группа 20"/>
                <p:cNvGrpSpPr/>
                <p:nvPr/>
              </p:nvGrpSpPr>
              <p:grpSpPr>
                <a:xfrm>
                  <a:off x="2791571" y="1181385"/>
                  <a:ext cx="3286116" cy="2902699"/>
                  <a:chOff x="2970182" y="1181385"/>
                  <a:chExt cx="3286116" cy="2902699"/>
                </a:xfrm>
              </p:grpSpPr>
              <p:cxnSp>
                <p:nvCxnSpPr>
                  <p:cNvPr id="83" name="Прямая соединительная линия 82"/>
                  <p:cNvCxnSpPr/>
                  <p:nvPr/>
                </p:nvCxnSpPr>
                <p:spPr>
                  <a:xfrm>
                    <a:off x="3755968" y="2083820"/>
                    <a:ext cx="2357454" cy="1588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4" name="TextBox 83"/>
                  <p:cNvSpPr txBox="1"/>
                  <p:nvPr/>
                </p:nvSpPr>
                <p:spPr>
                  <a:xfrm>
                    <a:off x="2970182" y="2760645"/>
                    <a:ext cx="1857356" cy="1323439"/>
                  </a:xfrm>
                  <a:prstGeom prst="rect">
                    <a:avLst/>
                  </a:prstGeom>
                  <a:noFill/>
                  <a:ln w="254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1600" dirty="0" smtClean="0"/>
                      <a:t>Выживание нейронов</a:t>
                    </a:r>
                  </a:p>
                  <a:p>
                    <a:pPr algn="ctr"/>
                    <a:r>
                      <a:rPr lang="ru-RU" sz="1600" dirty="0" smtClean="0"/>
                      <a:t>Нейрогенез</a:t>
                    </a:r>
                  </a:p>
                  <a:p>
                    <a:pPr algn="ctr"/>
                    <a:r>
                      <a:rPr lang="ru-RU" sz="1600" dirty="0" err="1" smtClean="0"/>
                      <a:t>Синаптогенез</a:t>
                    </a:r>
                    <a:endParaRPr lang="ru-RU" sz="1600" dirty="0" smtClean="0"/>
                  </a:p>
                  <a:p>
                    <a:pPr algn="ctr"/>
                    <a:r>
                      <a:rPr lang="ru-RU" sz="1600" dirty="0" smtClean="0"/>
                      <a:t>Рост отростков</a:t>
                    </a:r>
                  </a:p>
                </p:txBody>
              </p:sp>
              <p:sp>
                <p:nvSpPr>
                  <p:cNvPr id="85" name="Равнобедренный треугольник 84"/>
                  <p:cNvSpPr/>
                  <p:nvPr/>
                </p:nvSpPr>
                <p:spPr>
                  <a:xfrm>
                    <a:off x="4756100" y="2083820"/>
                    <a:ext cx="357190" cy="642942"/>
                  </a:xfrm>
                  <a:prstGeom prst="triangl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600"/>
                  </a:p>
                </p:txBody>
              </p:sp>
              <p:sp>
                <p:nvSpPr>
                  <p:cNvPr id="86" name="TextBox 85"/>
                  <p:cNvSpPr txBox="1"/>
                  <p:nvPr/>
                </p:nvSpPr>
                <p:spPr>
                  <a:xfrm>
                    <a:off x="3143240" y="1181385"/>
                    <a:ext cx="1612860" cy="830997"/>
                  </a:xfrm>
                  <a:prstGeom prst="rect">
                    <a:avLst/>
                  </a:prstGeom>
                  <a:noFill/>
                  <a:ln w="254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 err="1" smtClean="0"/>
                      <a:t>mBDNF</a:t>
                    </a:r>
                    <a:endParaRPr lang="en-US" sz="1600" dirty="0" smtClean="0"/>
                  </a:p>
                  <a:p>
                    <a:pPr algn="ctr"/>
                    <a:r>
                      <a:rPr lang="en-US" sz="1600" dirty="0" err="1" smtClean="0"/>
                      <a:t>TrkB</a:t>
                    </a:r>
                    <a:r>
                      <a:rPr lang="en-US" sz="1600" dirty="0" smtClean="0"/>
                      <a:t> =&gt; </a:t>
                    </a:r>
                    <a:r>
                      <a:rPr lang="en-US" sz="1600" dirty="0" err="1" smtClean="0"/>
                      <a:t>phTrkB</a:t>
                    </a:r>
                    <a:endParaRPr lang="en-US" sz="1600" dirty="0" smtClean="0"/>
                  </a:p>
                  <a:p>
                    <a:pPr algn="ctr"/>
                    <a:r>
                      <a:rPr lang="en-US" sz="1600" dirty="0" smtClean="0"/>
                      <a:t>p75</a:t>
                    </a:r>
                    <a:r>
                      <a:rPr lang="en-US" sz="1600" baseline="30000" dirty="0" smtClean="0"/>
                      <a:t>NTR</a:t>
                    </a:r>
                    <a:endParaRPr lang="ru-RU" sz="1600" baseline="30000" dirty="0"/>
                  </a:p>
                </p:txBody>
              </p:sp>
              <p:sp>
                <p:nvSpPr>
                  <p:cNvPr id="87" name="TextBox 86"/>
                  <p:cNvSpPr txBox="1"/>
                  <p:nvPr/>
                </p:nvSpPr>
                <p:spPr>
                  <a:xfrm>
                    <a:off x="5113258" y="1181385"/>
                    <a:ext cx="1114851" cy="830997"/>
                  </a:xfrm>
                  <a:prstGeom prst="rect">
                    <a:avLst/>
                  </a:prstGeom>
                  <a:noFill/>
                  <a:ln w="254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 err="1" smtClean="0"/>
                      <a:t>proBDNF</a:t>
                    </a:r>
                    <a:endParaRPr lang="en-US" sz="1600" dirty="0" smtClean="0"/>
                  </a:p>
                  <a:p>
                    <a:pPr algn="ctr"/>
                    <a:r>
                      <a:rPr lang="en-US" sz="1600" dirty="0" smtClean="0"/>
                      <a:t>p75</a:t>
                    </a:r>
                    <a:r>
                      <a:rPr lang="en-US" sz="1600" baseline="30000" dirty="0" smtClean="0"/>
                      <a:t>NTR</a:t>
                    </a:r>
                  </a:p>
                  <a:p>
                    <a:pPr algn="ctr"/>
                    <a:r>
                      <a:rPr lang="ru-RU" sz="1600" dirty="0" err="1" smtClean="0"/>
                      <a:t>сортилин</a:t>
                    </a:r>
                    <a:endParaRPr lang="ru-RU" sz="1600" dirty="0"/>
                  </a:p>
                </p:txBody>
              </p:sp>
              <p:sp>
                <p:nvSpPr>
                  <p:cNvPr id="88" name="Стрелка вниз 87"/>
                  <p:cNvSpPr/>
                  <p:nvPr/>
                </p:nvSpPr>
                <p:spPr>
                  <a:xfrm>
                    <a:off x="5684794" y="2155258"/>
                    <a:ext cx="571504" cy="642942"/>
                  </a:xfrm>
                  <a:prstGeom prst="down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600"/>
                  </a:p>
                </p:txBody>
              </p:sp>
            </p:grpSp>
            <p:sp>
              <p:nvSpPr>
                <p:cNvPr id="82" name="TextBox 81"/>
                <p:cNvSpPr txBox="1"/>
                <p:nvPr/>
              </p:nvSpPr>
              <p:spPr>
                <a:xfrm>
                  <a:off x="4863241" y="2869638"/>
                  <a:ext cx="1428760" cy="830997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600" dirty="0" smtClean="0"/>
                    <a:t>Ретракция отростков</a:t>
                  </a:r>
                </a:p>
                <a:p>
                  <a:pPr algn="ctr"/>
                  <a:r>
                    <a:rPr lang="ru-RU" sz="1600" dirty="0" smtClean="0"/>
                    <a:t>Апоптоз</a:t>
                  </a:r>
                  <a:endParaRPr lang="ru-RU" sz="1600" dirty="0"/>
                </a:p>
              </p:txBody>
            </p:sp>
          </p:grpSp>
          <p:sp>
            <p:nvSpPr>
              <p:cNvPr id="80" name="TextBox 79"/>
              <p:cNvSpPr txBox="1"/>
              <p:nvPr/>
            </p:nvSpPr>
            <p:spPr>
              <a:xfrm>
                <a:off x="1062863" y="2500306"/>
                <a:ext cx="236616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u="sng" dirty="0" smtClean="0"/>
                  <a:t>SkQ1</a:t>
                </a:r>
                <a:r>
                  <a:rPr lang="ru-RU" sz="2000" b="1" u="sng" dirty="0" smtClean="0"/>
                  <a:t>, мелатонин</a:t>
                </a:r>
                <a:endParaRPr lang="ru-RU" sz="2000" b="1" u="sng" dirty="0"/>
              </a:p>
            </p:txBody>
          </p:sp>
        </p:grpSp>
        <p:sp>
          <p:nvSpPr>
            <p:cNvPr id="77" name="Стрелка вниз 76"/>
            <p:cNvSpPr/>
            <p:nvPr/>
          </p:nvSpPr>
          <p:spPr>
            <a:xfrm>
              <a:off x="1214414" y="4071942"/>
              <a:ext cx="571504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214282" y="214290"/>
            <a:ext cx="8715436" cy="664371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Положения, выносимые на защиту:</a:t>
            </a:r>
          </a:p>
          <a:p>
            <a:pPr marL="273050" lvl="0" indent="-273050" fontAlgn="auto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>
                <a:schemeClr val="accent5">
                  <a:lumMod val="75000"/>
                </a:schemeClr>
              </a:buClr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	Развитие нарушений суточных ритмов концентрации мелатонина в крови крыс OXYS по времени совпадает с активной манифестацией у них признаков болезни Альцгеймера и усиливается на фоне их прогрессии.</a:t>
            </a:r>
          </a:p>
          <a:p>
            <a:pPr marL="273050" lvl="0" indent="-273050" fontAlgn="auto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>
                <a:schemeClr val="accent5">
                  <a:lumMod val="75000"/>
                </a:schemeClr>
              </a:buClr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2. Изменения нейротрофического обеспечения мозга крыс OXYS связаны с усилением признаков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апоптоза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в период, предшествующий развитию у них проявлений болезни Альцгеймера, активацией компенсаторно-восстановительных процессов в период активной манифестации признаков заболевания и значительным снижением активности системы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нейротрофинов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в период их усиленной прогрессии.</a:t>
            </a:r>
          </a:p>
          <a:p>
            <a:pPr marL="273050" lvl="0" indent="-273050" fontAlgn="auto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>
                <a:schemeClr val="accent5">
                  <a:lumMod val="75000"/>
                </a:schemeClr>
              </a:buClr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Антиоксиданты SkQ1 и мелатонин способны восстанавливать нарушения нейротрофического обеспечения, замедлять развитие и прогрессию поведенческих нарушений и когнитивной дисфункции.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-24"/>
            <a:ext cx="9144000" cy="6927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Выводы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714356"/>
            <a:ext cx="8858312" cy="5145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lnSpc>
                <a:spcPct val="114000"/>
              </a:lnSpc>
            </a:pPr>
            <a:r>
              <a:rPr lang="ru-RU" sz="1600" dirty="0" smtClean="0"/>
              <a:t>1. Нарушения суточного ритма концентрации мелатонина в крови (снижение уровня гормона ночью и повышение его уровня днём) у крыс OXYS развиваются к возрасту 3 мес., что по времени совпадает с развитием у них признаков болезни Альцгеймера, и усиливаются к возрасту 18 мес., в период прогрессии признаков заболевания. </a:t>
            </a:r>
          </a:p>
          <a:p>
            <a:pPr indent="358775">
              <a:lnSpc>
                <a:spcPct val="114000"/>
              </a:lnSpc>
              <a:buAutoNum type="arabicPeriod"/>
            </a:pPr>
            <a:endParaRPr lang="ru-RU" sz="1600" dirty="0" smtClean="0"/>
          </a:p>
          <a:p>
            <a:pPr indent="358775">
              <a:lnSpc>
                <a:spcPct val="114000"/>
              </a:lnSpc>
            </a:pPr>
            <a:r>
              <a:rPr lang="ru-RU" sz="1600" dirty="0" smtClean="0"/>
              <a:t>2. Сравнительный анализ результатов исследования транскриптома префронтальной коры крыс OXYS и Вистар выявил различия в экспрессии генов сигнального пути </a:t>
            </a:r>
            <a:r>
              <a:rPr lang="ru-RU" sz="1600" dirty="0" err="1" smtClean="0"/>
              <a:t>нейротрофинов</a:t>
            </a:r>
            <a:r>
              <a:rPr lang="ru-RU" sz="1600" dirty="0" smtClean="0"/>
              <a:t>: в период, предшествующий развитию признаков болезни Альцгеймера, и на ранней стадии их развития у крыс OXYS изменен уровень мРНК 4 генов, в период их активной прогрессии – 21 гена, снижение экспрессии которых ассоциировано с нейрональной передачей сигнала, повышение – с апоптозом.</a:t>
            </a:r>
          </a:p>
          <a:p>
            <a:pPr indent="358775">
              <a:lnSpc>
                <a:spcPct val="114000"/>
              </a:lnSpc>
            </a:pPr>
            <a:endParaRPr lang="ru-RU" sz="1600" dirty="0" smtClean="0"/>
          </a:p>
          <a:p>
            <a:pPr indent="358775">
              <a:lnSpc>
                <a:spcPct val="114000"/>
              </a:lnSpc>
            </a:pPr>
            <a:r>
              <a:rPr lang="ru-RU" sz="1600" dirty="0" smtClean="0"/>
              <a:t>3. Анализ экспрессии генов сигнального пути </a:t>
            </a:r>
            <a:r>
              <a:rPr lang="ru-RU" sz="1600" dirty="0" err="1" smtClean="0"/>
              <a:t>нейротрофинов</a:t>
            </a:r>
            <a:r>
              <a:rPr lang="ru-RU" sz="1600" dirty="0" smtClean="0"/>
              <a:t> показал, что с  возраста 20 дней до 5 мес. в коре мозга крыс Вистар изменяется уровень мРНК 51 гена, у крыс OXYS – 61 гена, из которых 45 – общие для крыс обеих линий. С возраста 5 до 18 мес. у крыс Вистар  изменяется уровень мРНК 5 генов, у крыс OXYS –  54 генов, большинство из них связано с процессами </a:t>
            </a:r>
            <a:r>
              <a:rPr lang="ru-RU" sz="1600" dirty="0" err="1" smtClean="0"/>
              <a:t>нейрогенеза</a:t>
            </a:r>
            <a:r>
              <a:rPr lang="ru-RU" sz="1600" dirty="0" smtClean="0"/>
              <a:t>, дифференцировки нейронов, регуляции организации клеточных проекций, </a:t>
            </a:r>
            <a:r>
              <a:rPr lang="ru-RU" sz="1600" dirty="0" err="1" smtClean="0"/>
              <a:t>синаптической</a:t>
            </a:r>
            <a:r>
              <a:rPr lang="ru-RU" sz="1600" dirty="0" smtClean="0"/>
              <a:t> пластичности и иммунного ответа.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-24"/>
            <a:ext cx="9144000" cy="6927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Выводы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714356"/>
            <a:ext cx="8858312" cy="4864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lnSpc>
                <a:spcPct val="114000"/>
              </a:lnSpc>
            </a:pPr>
            <a:r>
              <a:rPr lang="ru-RU" sz="1600" dirty="0" smtClean="0"/>
              <a:t>4. Изменения нейротрофического обеспечения гиппокампа и </a:t>
            </a:r>
            <a:r>
              <a:rPr lang="ru-RU" sz="1600" dirty="0" err="1" smtClean="0"/>
              <a:t>префронтальной</a:t>
            </a:r>
            <a:r>
              <a:rPr lang="ru-RU" sz="1600" dirty="0" smtClean="0"/>
              <a:t> коры крыс OXYS при развитии признаков болезни Альцгеймера связаны с повышением содержания </a:t>
            </a:r>
            <a:r>
              <a:rPr lang="ru-RU" sz="1600" dirty="0" err="1" smtClean="0"/>
              <a:t>proBDNF</a:t>
            </a:r>
            <a:r>
              <a:rPr lang="ru-RU" sz="1600" dirty="0" smtClean="0"/>
              <a:t> в возрасте 20 дней, увеличением уровня BDNF за счет </a:t>
            </a:r>
            <a:r>
              <a:rPr lang="ru-RU" sz="1600" dirty="0" err="1" smtClean="0"/>
              <a:t>mBDNF</a:t>
            </a:r>
            <a:r>
              <a:rPr lang="ru-RU" sz="1600" dirty="0" smtClean="0"/>
              <a:t> и </a:t>
            </a:r>
            <a:r>
              <a:rPr lang="ru-RU" sz="1600" dirty="0" err="1" smtClean="0"/>
              <a:t>proBDNF</a:t>
            </a:r>
            <a:r>
              <a:rPr lang="ru-RU" sz="1600" dirty="0" smtClean="0"/>
              <a:t> </a:t>
            </a:r>
            <a:r>
              <a:rPr lang="ru-RU" sz="1600" dirty="0" err="1" smtClean="0"/>
              <a:t>и</a:t>
            </a:r>
            <a:r>
              <a:rPr lang="ru-RU" sz="1600" dirty="0" smtClean="0"/>
              <a:t> их </a:t>
            </a:r>
            <a:r>
              <a:rPr lang="ru-RU" sz="1600" dirty="0" err="1" smtClean="0"/>
              <a:t>колокализации</a:t>
            </a:r>
            <a:r>
              <a:rPr lang="ru-RU" sz="1600" dirty="0" smtClean="0"/>
              <a:t> с </a:t>
            </a:r>
            <a:r>
              <a:rPr lang="ru-RU" sz="1600" dirty="0" err="1" smtClean="0"/>
              <a:t>TrkB</a:t>
            </a:r>
            <a:r>
              <a:rPr lang="ru-RU" sz="1600" dirty="0" smtClean="0"/>
              <a:t> и p75</a:t>
            </a:r>
            <a:r>
              <a:rPr lang="ru-RU" sz="1600" baseline="30000" dirty="0" smtClean="0"/>
              <a:t>NTR</a:t>
            </a:r>
            <a:r>
              <a:rPr lang="ru-RU" sz="1600" dirty="0" smtClean="0"/>
              <a:t> рецепторами в возрасте 3 мес., снижением уровня BDNF и </a:t>
            </a:r>
            <a:r>
              <a:rPr lang="ru-RU" sz="1600" dirty="0" err="1" smtClean="0"/>
              <a:t>фосфоTrkB</a:t>
            </a:r>
            <a:r>
              <a:rPr lang="en-US" sz="1600" dirty="0" smtClean="0"/>
              <a:t>/</a:t>
            </a:r>
            <a:r>
              <a:rPr lang="en-US" sz="1600" dirty="0" err="1" smtClean="0"/>
              <a:t>TrkB</a:t>
            </a:r>
            <a:r>
              <a:rPr lang="ru-RU" sz="1600" dirty="0" smtClean="0"/>
              <a:t>, повышением содержания </a:t>
            </a:r>
            <a:r>
              <a:rPr lang="ru-RU" sz="1600" dirty="0" err="1" smtClean="0"/>
              <a:t>proBDNF</a:t>
            </a:r>
            <a:r>
              <a:rPr lang="ru-RU" sz="1600" dirty="0" smtClean="0"/>
              <a:t> и p75</a:t>
            </a:r>
            <a:r>
              <a:rPr lang="ru-RU" sz="1600" baseline="30000" dirty="0" smtClean="0"/>
              <a:t>NTR</a:t>
            </a:r>
            <a:r>
              <a:rPr lang="ru-RU" sz="1600" dirty="0" smtClean="0"/>
              <a:t> рецептора и их </a:t>
            </a:r>
            <a:r>
              <a:rPr lang="ru-RU" sz="1600" dirty="0" err="1" smtClean="0"/>
              <a:t>колокализации</a:t>
            </a:r>
            <a:r>
              <a:rPr lang="ru-RU" sz="1600" dirty="0" smtClean="0"/>
              <a:t> к возрасту 18 мес.</a:t>
            </a:r>
          </a:p>
          <a:p>
            <a:pPr indent="358775">
              <a:lnSpc>
                <a:spcPct val="114000"/>
              </a:lnSpc>
            </a:pPr>
            <a:endParaRPr lang="ru-RU" sz="1600" dirty="0" smtClean="0"/>
          </a:p>
          <a:p>
            <a:pPr indent="358775">
              <a:lnSpc>
                <a:spcPct val="114000"/>
              </a:lnSpc>
            </a:pPr>
            <a:r>
              <a:rPr lang="ru-RU" sz="1600" dirty="0" smtClean="0"/>
              <a:t>5. Приём SkQ1 и мелатонина (с возраста 1,5 до 4 мес.) предупредил компенсаторное повышение уровня BDNF в гиппокампе и рост тревожности, замедлил снижение моторно-исследовательской активности, памяти и способности к обучению крыс OXYS.</a:t>
            </a:r>
          </a:p>
          <a:p>
            <a:pPr indent="358775">
              <a:lnSpc>
                <a:spcPct val="114000"/>
              </a:lnSpc>
            </a:pPr>
            <a:endParaRPr lang="ru-RU" sz="1600" dirty="0" smtClean="0"/>
          </a:p>
          <a:p>
            <a:pPr indent="358775">
              <a:lnSpc>
                <a:spcPct val="114000"/>
              </a:lnSpc>
            </a:pPr>
            <a:r>
              <a:rPr lang="ru-RU" sz="1600" dirty="0" smtClean="0"/>
              <a:t>6. Приём SkQ1 и мелатонина (с возраста 12 до 18 мес.) замедлил рост тревожности и прогрессию нарушений нейротрофического обеспечения гиппокампа и </a:t>
            </a:r>
            <a:r>
              <a:rPr lang="ru-RU" sz="1600" dirty="0" err="1" smtClean="0"/>
              <a:t>префронтальной</a:t>
            </a:r>
            <a:r>
              <a:rPr lang="ru-RU" sz="1600" dirty="0" smtClean="0"/>
              <a:t> коры крыс OXYS: повысил содержание </a:t>
            </a:r>
            <a:r>
              <a:rPr lang="ru-RU" sz="1600" dirty="0" err="1" smtClean="0"/>
              <a:t>mBDNF</a:t>
            </a:r>
            <a:r>
              <a:rPr lang="ru-RU" sz="1600" dirty="0" smtClean="0"/>
              <a:t> и уровень </a:t>
            </a:r>
            <a:r>
              <a:rPr lang="ru-RU" sz="1600" dirty="0" err="1" smtClean="0"/>
              <a:t>фосфоTrkB</a:t>
            </a:r>
            <a:r>
              <a:rPr lang="en-US" sz="1600" dirty="0" smtClean="0"/>
              <a:t>/</a:t>
            </a:r>
            <a:r>
              <a:rPr lang="en-US" sz="1600" dirty="0" err="1" smtClean="0"/>
              <a:t>TrkB</a:t>
            </a:r>
            <a:r>
              <a:rPr lang="ru-RU" sz="1600" dirty="0" smtClean="0"/>
              <a:t>, снизил содержание </a:t>
            </a:r>
            <a:r>
              <a:rPr lang="ru-RU" sz="1600" dirty="0" err="1" smtClean="0"/>
              <a:t>proBDNF</a:t>
            </a:r>
            <a:r>
              <a:rPr lang="ru-RU" sz="1600" dirty="0" smtClean="0"/>
              <a:t> и его </a:t>
            </a:r>
            <a:r>
              <a:rPr lang="ru-RU" sz="1600" dirty="0" err="1" smtClean="0"/>
              <a:t>колокализацию</a:t>
            </a:r>
            <a:r>
              <a:rPr lang="ru-RU" sz="1600" dirty="0" smtClean="0"/>
              <a:t> с p75</a:t>
            </a:r>
            <a:r>
              <a:rPr lang="ru-RU" sz="1600" baseline="30000" dirty="0" smtClean="0"/>
              <a:t>NTR</a:t>
            </a:r>
            <a:r>
              <a:rPr lang="ru-RU" sz="1600" dirty="0" smtClean="0"/>
              <a:t> рецептором. Как у крыс OXYS, так и у крыс Вистар приём SkQ1 и мелатонина замедлил снижение способности к обучению и памяти.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0871"/>
            <a:ext cx="914400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000" b="1" u="sng" dirty="0" smtClean="0">
                <a:latin typeface="Arial" pitchFamily="34" charset="0"/>
                <a:cs typeface="Arial" pitchFamily="34" charset="0"/>
              </a:rPr>
              <a:t>Статьи в рецензируемых журналах: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b="1" u="sng" dirty="0" smtClean="0">
              <a:latin typeface="Arial" pitchFamily="34" charset="0"/>
              <a:cs typeface="Arial" pitchFamily="34" charset="0"/>
            </a:endParaRPr>
          </a:p>
          <a:p>
            <a:pPr marL="274320" indent="-274320" eaLnBrk="1" fontAlgn="auto" hangingPunct="1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en-US" b="1" dirty="0" err="1" smtClean="0">
                <a:latin typeface="Arial" pitchFamily="34" charset="0"/>
                <a:cs typeface="Arial" pitchFamily="34" charset="0"/>
              </a:rPr>
              <a:t>Rudnitskaya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EA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Maksimova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KYi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Muraleva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NA, Logvinov SV,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Yanshole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LV,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Kolosova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NG,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Stefanova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NA (201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  Beneficial effects of melatonin in a rat model of sporadic Alzheimer’s disease. </a:t>
            </a:r>
            <a:r>
              <a:rPr lang="en-US" b="1" i="1" dirty="0" err="1" smtClean="0">
                <a:latin typeface="Arial" pitchFamily="34" charset="0"/>
                <a:cs typeface="Arial" pitchFamily="34" charset="0"/>
              </a:rPr>
              <a:t>Biogerontology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Vol. 16, No. 3. P. 303-316.</a:t>
            </a:r>
          </a:p>
          <a:p>
            <a:pPr marL="274320" indent="-274320" eaLnBrk="1" fontAlgn="auto" hangingPunct="1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en-US" b="1" dirty="0" err="1" smtClean="0">
                <a:latin typeface="Arial" pitchFamily="34" charset="0"/>
                <a:cs typeface="Arial" pitchFamily="34" charset="0"/>
              </a:rPr>
              <a:t>Rudnitskaya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EA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Muraleva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NA,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Maksimova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KYi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Kiseleva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EV,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Kolosova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NG,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Stefanova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NA (2015)  Melatonin attenuates memory impairment,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amyloid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β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accumulation, and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neurodegeneration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in a rat model of sporadic Alzheimer’s disease. 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Journal of Alzheimer’s Disease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Vol. 47. P. 103-116.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274320" indent="-274320" eaLnBrk="1" fontAlgn="auto" hangingPunct="1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Stefanova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NA,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Kozhevnikova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OS,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Vitovtov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AO,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Maksimova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KYi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Logvinov SV,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Rudnitskaya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EA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Korbolina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EE,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Muraleva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NA,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Kolosova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NG (2014) Senescence-accelerated OXYS rats A model of age-related cognitive decline with relevance to abnormalities in Alzheimer disease. 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Cell Cycle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Vol. 13, No. 6. P. 1-12.</a:t>
            </a:r>
          </a:p>
          <a:p>
            <a:pPr marL="274320" indent="-274320" fontAlgn="auto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Stefanova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NA,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Maksimova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KY,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Kiseleva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E,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Rudnitskaya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EA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Muraleva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NA,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Kolosova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NG (2015) Melatonin attenuates impairments of structural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hippocampal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neuroplasticity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in OXYS rats during active progression of Alzheimer's disease-like pathology. 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Journal of Pineal Research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Vol. 59, No. 2. P. 163-177.</a:t>
            </a:r>
          </a:p>
          <a:p>
            <a:pPr marL="274320" indent="-274320" eaLnBrk="1" fontAlgn="auto" hangingPunct="1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Perepechaeva ML, Grishanova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AYu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Rudnitskaya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EA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Kolosova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NG (2014) The Mitochondria-Targeted Antioxidant SkQ1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Downregulates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Aryl Hydrocarbon Receptor-Dependent Genes in the Retina of OXYS Rats with AMD-Like Retinopathy. 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Journal of Ophthalmology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Vol. 2014. Article ID: 530943. P. 1-9.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6"/>
          <p:cNvSpPr>
            <a:spLocks noGrp="1"/>
          </p:cNvSpPr>
          <p:nvPr>
            <p:ph type="title"/>
          </p:nvPr>
        </p:nvSpPr>
        <p:spPr>
          <a:xfrm>
            <a:off x="0" y="-23"/>
            <a:ext cx="9144000" cy="500065"/>
          </a:xfr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algn="ctr" eaLnBrk="1" hangingPunct="1"/>
            <a:r>
              <a:rPr lang="ru-RU" sz="2400" dirty="0" smtClean="0">
                <a:latin typeface="Arial" pitchFamily="34" charset="0"/>
                <a:cs typeface="Arial" pitchFamily="34" charset="0"/>
              </a:rPr>
              <a:t>Баланс нейротрофических факторов в мозге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643306" y="4000504"/>
            <a:ext cx="296011" cy="109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-32" y="4602502"/>
            <a:ext cx="914403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700" b="1" dirty="0" err="1" smtClean="0">
                <a:solidFill>
                  <a:srgbClr val="C00000"/>
                </a:solidFill>
              </a:rPr>
              <a:t>mBDNF</a:t>
            </a:r>
            <a:r>
              <a:rPr lang="en-US" sz="1700" dirty="0" smtClean="0"/>
              <a:t> – </a:t>
            </a:r>
            <a:r>
              <a:rPr lang="en-US" sz="1700" b="1" dirty="0" smtClean="0"/>
              <a:t>m</a:t>
            </a:r>
            <a:r>
              <a:rPr lang="en-US" sz="1700" dirty="0" smtClean="0"/>
              <a:t>ature </a:t>
            </a:r>
            <a:r>
              <a:rPr lang="en-US" sz="1700" b="1" dirty="0" smtClean="0"/>
              <a:t>B</a:t>
            </a:r>
            <a:r>
              <a:rPr lang="en-US" sz="1700" dirty="0" smtClean="0"/>
              <a:t>rain </a:t>
            </a:r>
            <a:r>
              <a:rPr lang="en-US" sz="1700" b="1" dirty="0" smtClean="0"/>
              <a:t>D</a:t>
            </a:r>
            <a:r>
              <a:rPr lang="en-US" sz="1700" dirty="0" smtClean="0"/>
              <a:t>erived </a:t>
            </a:r>
            <a:r>
              <a:rPr lang="en-US" sz="1700" b="1" dirty="0" err="1" smtClean="0"/>
              <a:t>N</a:t>
            </a:r>
            <a:r>
              <a:rPr lang="en-US" sz="1700" dirty="0" err="1" smtClean="0"/>
              <a:t>eurotrophic</a:t>
            </a:r>
            <a:r>
              <a:rPr lang="en-US" sz="1700" dirty="0" smtClean="0"/>
              <a:t> </a:t>
            </a:r>
            <a:r>
              <a:rPr lang="en-US" sz="1700" b="1" dirty="0" smtClean="0"/>
              <a:t>F</a:t>
            </a:r>
            <a:r>
              <a:rPr lang="en-US" sz="1700" dirty="0" smtClean="0"/>
              <a:t>actor – </a:t>
            </a:r>
            <a:r>
              <a:rPr lang="ru-RU" sz="1700" dirty="0" smtClean="0"/>
              <a:t>зрелая форма нейротрофического фактора мозга</a:t>
            </a:r>
          </a:p>
          <a:p>
            <a:pPr>
              <a:spcAft>
                <a:spcPts val="600"/>
              </a:spcAft>
            </a:pPr>
            <a:r>
              <a:rPr lang="en-US" sz="1700" b="1" dirty="0" err="1" smtClean="0">
                <a:solidFill>
                  <a:srgbClr val="C00000"/>
                </a:solidFill>
              </a:rPr>
              <a:t>proBDNF</a:t>
            </a:r>
            <a:r>
              <a:rPr lang="ru-RU" sz="1700" dirty="0" smtClean="0"/>
              <a:t> – проформа нейротрофического фактора мозга</a:t>
            </a:r>
          </a:p>
          <a:p>
            <a:pPr>
              <a:spcAft>
                <a:spcPts val="600"/>
              </a:spcAft>
            </a:pPr>
            <a:r>
              <a:rPr lang="en-US" sz="1700" b="1" dirty="0" err="1" smtClean="0">
                <a:solidFill>
                  <a:srgbClr val="C00000"/>
                </a:solidFill>
              </a:rPr>
              <a:t>TrkB</a:t>
            </a:r>
            <a:r>
              <a:rPr lang="en-US" sz="1700" dirty="0" smtClean="0"/>
              <a:t> – </a:t>
            </a:r>
            <a:r>
              <a:rPr lang="en-US" sz="1700" b="1" dirty="0" err="1" smtClean="0"/>
              <a:t>T</a:t>
            </a:r>
            <a:r>
              <a:rPr lang="en-US" sz="1700" dirty="0" err="1" smtClean="0"/>
              <a:t>ropomyosin</a:t>
            </a:r>
            <a:r>
              <a:rPr lang="en-US" sz="1700" dirty="0" smtClean="0"/>
              <a:t> </a:t>
            </a:r>
            <a:r>
              <a:rPr lang="en-US" sz="1700" b="1" dirty="0" smtClean="0"/>
              <a:t>r</a:t>
            </a:r>
            <a:r>
              <a:rPr lang="en-US" sz="1700" dirty="0" smtClean="0"/>
              <a:t>eceptor </a:t>
            </a:r>
            <a:r>
              <a:rPr lang="en-US" sz="1700" b="1" dirty="0" err="1" smtClean="0"/>
              <a:t>k</a:t>
            </a:r>
            <a:r>
              <a:rPr lang="en-US" sz="1700" dirty="0" err="1" smtClean="0"/>
              <a:t>inase</a:t>
            </a:r>
            <a:r>
              <a:rPr lang="en-US" sz="1700" dirty="0" smtClean="0"/>
              <a:t> </a:t>
            </a:r>
            <a:r>
              <a:rPr lang="en-US" sz="1700" b="1" dirty="0" smtClean="0"/>
              <a:t>B</a:t>
            </a:r>
            <a:r>
              <a:rPr lang="ru-RU" sz="1700" dirty="0" smtClean="0"/>
              <a:t> – рецептор, специфично связывающий </a:t>
            </a:r>
            <a:r>
              <a:rPr lang="en-US" sz="1700" b="1" dirty="0" err="1" smtClean="0"/>
              <a:t>mBDNF</a:t>
            </a:r>
            <a:endParaRPr lang="en-US" sz="1700" b="1" dirty="0" smtClean="0"/>
          </a:p>
          <a:p>
            <a:pPr>
              <a:spcAft>
                <a:spcPts val="600"/>
              </a:spcAft>
            </a:pPr>
            <a:r>
              <a:rPr lang="ru-RU" sz="1700" b="1" dirty="0" err="1" smtClean="0">
                <a:solidFill>
                  <a:srgbClr val="C00000"/>
                </a:solidFill>
              </a:rPr>
              <a:t>фосфо</a:t>
            </a:r>
            <a:r>
              <a:rPr lang="en-US" sz="1700" b="1" dirty="0" err="1" smtClean="0">
                <a:solidFill>
                  <a:srgbClr val="C00000"/>
                </a:solidFill>
              </a:rPr>
              <a:t>TrkB</a:t>
            </a:r>
            <a:r>
              <a:rPr lang="ru-RU" sz="1700" b="1" dirty="0" smtClean="0"/>
              <a:t> </a:t>
            </a:r>
            <a:r>
              <a:rPr lang="ru-RU" sz="1700" dirty="0" smtClean="0"/>
              <a:t>– </a:t>
            </a:r>
            <a:r>
              <a:rPr lang="ru-RU" sz="1700" dirty="0" err="1" smtClean="0"/>
              <a:t>фосфорилированная</a:t>
            </a:r>
            <a:r>
              <a:rPr lang="ru-RU" sz="1700" dirty="0" smtClean="0"/>
              <a:t> форма </a:t>
            </a:r>
            <a:r>
              <a:rPr lang="en-US" sz="1700" dirty="0" err="1" smtClean="0"/>
              <a:t>TrkB</a:t>
            </a:r>
            <a:endParaRPr lang="en-US" sz="1700" dirty="0" smtClean="0"/>
          </a:p>
          <a:p>
            <a:pPr>
              <a:spcAft>
                <a:spcPts val="600"/>
              </a:spcAft>
            </a:pPr>
            <a:r>
              <a:rPr lang="en-US" sz="1700" b="1" dirty="0" smtClean="0">
                <a:solidFill>
                  <a:srgbClr val="C00000"/>
                </a:solidFill>
              </a:rPr>
              <a:t>p75</a:t>
            </a:r>
            <a:r>
              <a:rPr lang="en-US" sz="1700" b="1" baseline="30000" dirty="0" smtClean="0">
                <a:solidFill>
                  <a:srgbClr val="C00000"/>
                </a:solidFill>
              </a:rPr>
              <a:t>NTR</a:t>
            </a:r>
            <a:r>
              <a:rPr lang="en-US" sz="1700" dirty="0" smtClean="0"/>
              <a:t> – </a:t>
            </a:r>
            <a:r>
              <a:rPr lang="ru-RU" sz="1700" dirty="0" smtClean="0"/>
              <a:t>рецептор, специфично связывающий </a:t>
            </a:r>
            <a:r>
              <a:rPr lang="en-US" sz="1700" b="1" dirty="0" err="1" smtClean="0"/>
              <a:t>proBDNF</a:t>
            </a:r>
            <a:endParaRPr lang="en-US" sz="1700" b="1" dirty="0" smtClean="0"/>
          </a:p>
        </p:txBody>
      </p:sp>
      <p:grpSp>
        <p:nvGrpSpPr>
          <p:cNvPr id="25" name="Группа 24"/>
          <p:cNvGrpSpPr/>
          <p:nvPr/>
        </p:nvGrpSpPr>
        <p:grpSpPr>
          <a:xfrm>
            <a:off x="899592" y="651671"/>
            <a:ext cx="7643866" cy="3683211"/>
            <a:chOff x="899592" y="651671"/>
            <a:chExt cx="7643866" cy="3683211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899592" y="651671"/>
              <a:ext cx="7643866" cy="3683211"/>
              <a:chOff x="967109" y="928670"/>
              <a:chExt cx="7643866" cy="3683211"/>
            </a:xfrm>
          </p:grpSpPr>
          <p:grpSp>
            <p:nvGrpSpPr>
              <p:cNvPr id="13" name="Группа 20"/>
              <p:cNvGrpSpPr/>
              <p:nvPr/>
            </p:nvGrpSpPr>
            <p:grpSpPr>
              <a:xfrm>
                <a:off x="967109" y="928670"/>
                <a:ext cx="6958556" cy="3683211"/>
                <a:chOff x="1145720" y="928670"/>
                <a:chExt cx="6958556" cy="3683211"/>
              </a:xfrm>
            </p:grpSpPr>
            <p:sp>
              <p:nvSpPr>
                <p:cNvPr id="18" name="Равнобедренный треугольник 17"/>
                <p:cNvSpPr/>
                <p:nvPr/>
              </p:nvSpPr>
              <p:spPr>
                <a:xfrm>
                  <a:off x="4607599" y="2491553"/>
                  <a:ext cx="786494" cy="926438"/>
                </a:xfrm>
                <a:prstGeom prst="triangle">
                  <a:avLst/>
                </a:prstGeom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1217158" y="928670"/>
                  <a:ext cx="2413546" cy="1477328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5400">
                  <a:solidFill>
                    <a:schemeClr val="accent5">
                      <a:lumMod val="75000"/>
                    </a:scheme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 err="1" smtClean="0">
                      <a:solidFill>
                        <a:srgbClr val="C00000"/>
                      </a:solidFill>
                    </a:rPr>
                    <a:t>mBDNF</a:t>
                  </a:r>
                  <a:endParaRPr lang="en-US" b="1" dirty="0" smtClean="0">
                    <a:solidFill>
                      <a:srgbClr val="C00000"/>
                    </a:solidFill>
                  </a:endParaRPr>
                </a:p>
                <a:p>
                  <a:pPr algn="ctr"/>
                  <a:r>
                    <a:rPr lang="en-US" b="1" dirty="0" smtClean="0"/>
                    <a:t>+</a:t>
                  </a:r>
                </a:p>
                <a:p>
                  <a:pPr algn="ctr"/>
                  <a:r>
                    <a:rPr lang="en-US" b="1" dirty="0" err="1" smtClean="0">
                      <a:solidFill>
                        <a:srgbClr val="C00000"/>
                      </a:solidFill>
                    </a:rPr>
                    <a:t>TrkB</a:t>
                  </a:r>
                  <a:r>
                    <a:rPr lang="en-US" b="1" dirty="0" smtClean="0">
                      <a:solidFill>
                        <a:srgbClr val="C00000"/>
                      </a:solidFill>
                    </a:rPr>
                    <a:t> =&gt; </a:t>
                  </a:r>
                  <a:r>
                    <a:rPr lang="ru-RU" b="1" dirty="0" err="1" smtClean="0">
                      <a:solidFill>
                        <a:srgbClr val="C00000"/>
                      </a:solidFill>
                    </a:rPr>
                    <a:t>фосфо</a:t>
                  </a:r>
                  <a:r>
                    <a:rPr lang="en-US" b="1" dirty="0" err="1" smtClean="0">
                      <a:solidFill>
                        <a:srgbClr val="C00000"/>
                      </a:solidFill>
                    </a:rPr>
                    <a:t>TrkB</a:t>
                  </a:r>
                  <a:endParaRPr lang="en-US" b="1" dirty="0" smtClean="0">
                    <a:solidFill>
                      <a:srgbClr val="C00000"/>
                    </a:solidFill>
                  </a:endParaRPr>
                </a:p>
                <a:p>
                  <a:pPr algn="ctr"/>
                  <a:r>
                    <a:rPr lang="en-US" b="1" dirty="0" smtClean="0"/>
                    <a:t>+</a:t>
                  </a:r>
                </a:p>
                <a:p>
                  <a:pPr algn="ctr"/>
                  <a:r>
                    <a:rPr lang="en-US" b="1" dirty="0" smtClean="0">
                      <a:solidFill>
                        <a:srgbClr val="C00000"/>
                      </a:solidFill>
                    </a:rPr>
                    <a:t>p75</a:t>
                  </a:r>
                  <a:r>
                    <a:rPr lang="en-US" b="1" baseline="30000" dirty="0" smtClean="0">
                      <a:solidFill>
                        <a:srgbClr val="C00000"/>
                      </a:solidFill>
                    </a:rPr>
                    <a:t>NTR</a:t>
                  </a:r>
                  <a:endParaRPr lang="ru-RU" b="1" baseline="300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6906512" y="928670"/>
                  <a:ext cx="1197764" cy="1477328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5400">
                  <a:solidFill>
                    <a:schemeClr val="accent5">
                      <a:lumMod val="75000"/>
                    </a:scheme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 err="1" smtClean="0">
                      <a:solidFill>
                        <a:srgbClr val="C00000"/>
                      </a:solidFill>
                    </a:rPr>
                    <a:t>proBDNF</a:t>
                  </a:r>
                  <a:endParaRPr lang="en-US" b="1" dirty="0" smtClean="0">
                    <a:solidFill>
                      <a:srgbClr val="C00000"/>
                    </a:solidFill>
                  </a:endParaRPr>
                </a:p>
                <a:p>
                  <a:pPr algn="ctr"/>
                  <a:r>
                    <a:rPr lang="en-US" b="1" dirty="0" smtClean="0"/>
                    <a:t>+</a:t>
                  </a:r>
                </a:p>
                <a:p>
                  <a:pPr algn="ctr"/>
                  <a:r>
                    <a:rPr lang="en-US" b="1" dirty="0" smtClean="0">
                      <a:solidFill>
                        <a:srgbClr val="C00000"/>
                      </a:solidFill>
                    </a:rPr>
                    <a:t>p75</a:t>
                  </a:r>
                  <a:r>
                    <a:rPr lang="en-US" b="1" baseline="30000" dirty="0" smtClean="0">
                      <a:solidFill>
                        <a:srgbClr val="C00000"/>
                      </a:solidFill>
                    </a:rPr>
                    <a:t>NTR</a:t>
                  </a:r>
                </a:p>
                <a:p>
                  <a:pPr algn="ctr"/>
                  <a:r>
                    <a:rPr lang="en-US" b="1" dirty="0" smtClean="0"/>
                    <a:t>+</a:t>
                  </a:r>
                </a:p>
                <a:p>
                  <a:pPr algn="ctr"/>
                  <a:r>
                    <a:rPr lang="ru-RU" dirty="0" err="1" smtClean="0"/>
                    <a:t>сортилин</a:t>
                  </a:r>
                  <a:endParaRPr lang="ru-RU" dirty="0"/>
                </a:p>
              </p:txBody>
            </p:sp>
            <p:sp>
              <p:nvSpPr>
                <p:cNvPr id="21" name="Стрелка вниз 20"/>
                <p:cNvSpPr/>
                <p:nvPr/>
              </p:nvSpPr>
              <p:spPr>
                <a:xfrm>
                  <a:off x="2423931" y="2571744"/>
                  <a:ext cx="428628" cy="571504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2" name="Стрелка вниз 21"/>
                <p:cNvSpPr/>
                <p:nvPr/>
              </p:nvSpPr>
              <p:spPr>
                <a:xfrm>
                  <a:off x="7247020" y="2562991"/>
                  <a:ext cx="428628" cy="571504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1145720" y="3282735"/>
                  <a:ext cx="2506455" cy="132914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5400">
                  <a:solidFill>
                    <a:schemeClr val="accent5">
                      <a:lumMod val="75000"/>
                    </a:scheme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r>
                    <a:rPr lang="ru-RU" dirty="0" smtClean="0"/>
                    <a:t>Выживание нейронов</a:t>
                  </a:r>
                </a:p>
                <a:p>
                  <a:pPr algn="ctr">
                    <a:lnSpc>
                      <a:spcPct val="114000"/>
                    </a:lnSpc>
                  </a:pPr>
                  <a:r>
                    <a:rPr lang="ru-RU" dirty="0" smtClean="0"/>
                    <a:t>Нейрогенез</a:t>
                  </a:r>
                </a:p>
                <a:p>
                  <a:pPr algn="ctr">
                    <a:lnSpc>
                      <a:spcPct val="114000"/>
                    </a:lnSpc>
                  </a:pPr>
                  <a:r>
                    <a:rPr lang="ru-RU" dirty="0" err="1" smtClean="0"/>
                    <a:t>Синаптогенез</a:t>
                  </a:r>
                  <a:endParaRPr lang="ru-RU" dirty="0" smtClean="0"/>
                </a:p>
                <a:p>
                  <a:pPr algn="ctr">
                    <a:lnSpc>
                      <a:spcPct val="114000"/>
                    </a:lnSpc>
                  </a:pPr>
                  <a:r>
                    <a:rPr lang="ru-RU" dirty="0" smtClean="0"/>
                    <a:t>Рост отростков</a:t>
                  </a:r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6188004" y="3282735"/>
                <a:ext cx="2422971" cy="69756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5400"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ru-RU" dirty="0" smtClean="0"/>
                  <a:t>Ретракция отростков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ru-RU" dirty="0" smtClean="0"/>
                  <a:t>Апоптоз</a:t>
                </a:r>
                <a:endParaRPr lang="ru-RU" dirty="0"/>
              </a:p>
            </p:txBody>
          </p:sp>
        </p:grpSp>
        <p:sp>
          <p:nvSpPr>
            <p:cNvPr id="15" name="Прямоугольник 14"/>
            <p:cNvSpPr/>
            <p:nvPr/>
          </p:nvSpPr>
          <p:spPr>
            <a:xfrm>
              <a:off x="2285984" y="2143116"/>
              <a:ext cx="5072098" cy="71438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170936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54241"/>
            <a:ext cx="9144000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000" b="1" u="sng" dirty="0" smtClean="0">
                <a:latin typeface="Arial" pitchFamily="34" charset="0"/>
                <a:cs typeface="Arial" pitchFamily="34" charset="0"/>
              </a:rPr>
              <a:t>Тезисы конференций: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000" b="1" u="sng" dirty="0" smtClean="0">
              <a:latin typeface="Arial" pitchFamily="34" charset="0"/>
              <a:cs typeface="Arial" pitchFamily="34" charset="0"/>
            </a:endParaRPr>
          </a:p>
          <a:p>
            <a:pPr marL="274320" indent="-274320" eaLnBrk="1" fontAlgn="auto" hangingPunct="1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 2" pitchFamily="18" charset="2"/>
              <a:buChar char=""/>
              <a:defRPr/>
            </a:pP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Гиенко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Е.А.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Стефанова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Н.А. Мелатонин предупреждает и/или замедляет развитие признаков  преждевременного старения у крыс OXYS. 7-й Сибирский физиологический  съезд, 27-29 июня, 2012, Красноярск. С. 127.</a:t>
            </a:r>
          </a:p>
          <a:p>
            <a:pPr marL="274320" indent="-274320" eaLnBrk="1" fontAlgn="auto" hangingPunct="1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 2" pitchFamily="18" charset="2"/>
              <a:buChar char=""/>
              <a:defRPr/>
            </a:pP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Рудницкая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Е.А.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Максимова К.Ю. Экспериментальное исследование перспективности использования мелатонина в профилактике болезни Альцгеймера. 7-ая Всероссийская научно-практическая конференция с международным участием «Фундаментальные аспекты компенсаторно-приспособительных процессов», 21-22 апреля, 2015, Новосибирск. С. 231.</a:t>
            </a:r>
          </a:p>
          <a:p>
            <a:pPr marL="274320" indent="-274320" eaLnBrk="1" fontAlgn="auto" hangingPunct="1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 2" pitchFamily="18" charset="2"/>
              <a:buChar char=""/>
              <a:defRPr/>
            </a:pP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Rudnitskaya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E.A.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Maksimova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K.Y.,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Stefanova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N.A. Melatonin in prevention of Alzheimer disease-like pathology in OXYS rats. International Symposium “Human Genetics” ISHG-2014. P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.51.</a:t>
            </a:r>
          </a:p>
          <a:p>
            <a:pPr marL="274320" indent="-274320" eaLnBrk="1" fontAlgn="auto" hangingPunct="1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 2" pitchFamily="18" charset="2"/>
              <a:buChar char=""/>
              <a:defRPr/>
            </a:pP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Rudnitskaya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E.A.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Maksimova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K.Y.,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Kolosova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N.G.,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Stefanova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N.A. Beneficial effects of melatonin on development and progression of sporadic Alzheimer’s disease-like pathology in non-transgenic OXYS rats. Molecular basis of aging &amp; disease, September 14-18, 2015, Suzhou, China. P. 33.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7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eaLnBrk="1" fontAlgn="auto" hangingPunct="1">
              <a:spcAft>
                <a:spcPts val="60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000" b="1" u="sng" dirty="0" smtClean="0">
                <a:latin typeface="Arial" pitchFamily="34" charset="0"/>
                <a:cs typeface="Arial" pitchFamily="34" charset="0"/>
              </a:rPr>
              <a:t>Специальность по аспирантуре: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03.03.01, физиология</a:t>
            </a:r>
          </a:p>
          <a:p>
            <a:pPr marL="274320" indent="-274320" eaLnBrk="1" fontAlgn="auto" hangingPunct="1">
              <a:spcAft>
                <a:spcPts val="60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000" b="1" u="sng" dirty="0" smtClean="0">
                <a:latin typeface="Arial" pitchFamily="34" charset="0"/>
                <a:cs typeface="Arial" pitchFamily="34" charset="0"/>
              </a:rPr>
              <a:t>Тема диссертации: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утверждена</a:t>
            </a:r>
          </a:p>
          <a:p>
            <a:pPr marL="274320" indent="-274320" eaLnBrk="1" fontAlgn="auto" hangingPunct="1">
              <a:spcAft>
                <a:spcPts val="60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000" b="1" u="sng" dirty="0" smtClean="0">
                <a:latin typeface="Arial" pitchFamily="34" charset="0"/>
                <a:cs typeface="Arial" pitchFamily="34" charset="0"/>
              </a:rPr>
              <a:t>Сдача экзаменов на кандидатский минимум:</a:t>
            </a:r>
          </a:p>
          <a:p>
            <a:pPr marL="274320" indent="-274320" eaLnBrk="1" fontAlgn="auto" hangingPunct="1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специальность (отлично)</a:t>
            </a:r>
          </a:p>
          <a:p>
            <a:pPr marL="274320" indent="-274320" eaLnBrk="1" fontAlgn="auto" hangingPunct="1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философия (отлично)</a:t>
            </a:r>
          </a:p>
          <a:p>
            <a:pPr marL="274320" indent="-274320" eaLnBrk="1" fontAlgn="auto" hangingPunct="1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иностранный язык (отлично)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274320" indent="-274320" eaLnBrk="1" fontAlgn="auto" hangingPunct="1">
              <a:spcAft>
                <a:spcPts val="600"/>
              </a:spcAft>
              <a:buClr>
                <a:schemeClr val="accent3"/>
              </a:buClr>
              <a:buNone/>
              <a:defRPr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274320" indent="-274320" eaLnBrk="1" fontAlgn="auto" hangingPunct="1">
              <a:spcAft>
                <a:spcPts val="60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000" b="1" u="sng" dirty="0" smtClean="0">
                <a:latin typeface="Arial" pitchFamily="34" charset="0"/>
                <a:cs typeface="Arial" pitchFamily="34" charset="0"/>
              </a:rPr>
              <a:t>Личное участие в научных конференциях:</a:t>
            </a:r>
          </a:p>
          <a:p>
            <a:pPr marL="274320" indent="-274320" eaLnBrk="1" fontAlgn="auto" hangingPunct="1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7-й Сибирский физиологический  съезд, 27-29 июня, 2012, Красноярск</a:t>
            </a:r>
          </a:p>
          <a:p>
            <a:pPr marL="274320" indent="-274320" eaLnBrk="1" fontAlgn="auto" hangingPunct="1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9-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я международная конференция «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Биоинформатика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Регуляции и Структуры Геномов/Системная Биология», 23-27 июня, 2014, Новосибирск</a:t>
            </a:r>
          </a:p>
          <a:p>
            <a:pPr marL="274320" indent="-274320" eaLnBrk="1" fontAlgn="auto" hangingPunct="1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7-ая Всероссийская научно-практическая конференция с международным участием «Фундаментальные аспекты компенсаторно-приспособительных процессов», 21-22 апреля, 2015, Новосибирск;         1 место в конкурсе молодых учёных</a:t>
            </a:r>
          </a:p>
          <a:p>
            <a:pPr marL="274320" indent="-274320" eaLnBrk="1" fontAlgn="auto" hangingPunct="1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Molecular basis of aging &amp; disease, September 14-18, 2015, Suzhou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Dushu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Lake Conference Center in Suzhou, China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/>
          <p:cNvGraphicFramePr>
            <a:graphicFrameLocks noGrp="1"/>
          </p:cNvGraphicFramePr>
          <p:nvPr/>
        </p:nvGraphicFramePr>
        <p:xfrm>
          <a:off x="285750" y="852497"/>
          <a:ext cx="8572500" cy="4005263"/>
        </p:xfrm>
        <a:graphic>
          <a:graphicData uri="http://schemas.openxmlformats.org/drawingml/2006/table">
            <a:tbl>
              <a:tblPr/>
              <a:tblGrid>
                <a:gridCol w="4929187"/>
                <a:gridCol w="1857375"/>
                <a:gridCol w="1785938"/>
              </a:tblGrid>
              <a:tr h="500072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06" marB="457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36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800" b="1" dirty="0" smtClean="0">
                          <a:solidFill>
                            <a:schemeClr val="bg1"/>
                          </a:solidFill>
                          <a:cs typeface="Times New Roman" pitchFamily="18" charset="0"/>
                        </a:rPr>
                        <a:t>БА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662" marB="4566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36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Крысы </a:t>
                      </a: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OXYS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662" marB="4566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3651"/>
                    </a:solidFill>
                  </a:tcPr>
                </a:tc>
              </a:tr>
              <a:tr h="457177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Накопление амилоида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-β</a:t>
                      </a:r>
                      <a:endParaRPr kumimoji="0" lang="ru-RU" alt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06" marB="457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1441" marR="91441" marT="45706" marB="457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1441" marR="91441" marT="45706" marB="457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57177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2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Амилоидные бляшки</a:t>
                      </a:r>
                      <a:endParaRPr kumimoji="0" lang="ru-RU" alt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06" marB="457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1441" marR="91441" marT="45706" marB="457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06" marB="457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57177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2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Гиперфосфорилирование</a:t>
                      </a:r>
                      <a:r>
                        <a:rPr lang="ru-RU" sz="22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2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тау</a:t>
                      </a:r>
                      <a:endParaRPr kumimoji="0" lang="ru-RU" alt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06" marB="457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1441" marR="91441" marT="45706" marB="457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1441" marR="91441" marT="45706" marB="457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57177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2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Гибель нейронов</a:t>
                      </a:r>
                      <a:endParaRPr kumimoji="0" lang="ru-RU" alt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06" marB="457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1441" marR="91441" marT="45706" marB="457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1441" marR="91441" marT="45706" marB="457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5733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2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Синаптическая недостаточность</a:t>
                      </a:r>
                      <a:endParaRPr kumimoji="0" lang="ru-RU" alt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06" marB="457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1901825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1901825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1901825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1901825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1901825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190182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190182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190182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190182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901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1441" marR="91441" marT="45706" marB="457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1901825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1901825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1901825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1901825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1901825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190182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190182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190182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190182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901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1441" marR="91441" marT="45706" marB="457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57177">
                <a:tc>
                  <a:txBody>
                    <a:bodyPr/>
                    <a:lstStyle>
                      <a:lvl1pPr marL="0" algn="l" defTabSz="1900238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1900238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1900238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1900238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1900238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1900238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1900238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1900238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1900238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900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Митохондриальная</a:t>
                      </a:r>
                      <a:r>
                        <a:rPr lang="ru-RU" sz="220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д</a:t>
                      </a:r>
                      <a:r>
                        <a:rPr lang="ru-RU" sz="22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исфункция</a:t>
                      </a:r>
                      <a:endParaRPr kumimoji="0" lang="ru-RU" alt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06" marB="457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1901825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1901825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1901825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1901825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1901825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190182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190182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190182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1901825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901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1441" marR="91441" marT="45706" marB="457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1900238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1900238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1900238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1900238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1900238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1900238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1900238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1900238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1900238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900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1441" marR="91441" marT="45706" marB="457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76197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Снижение способности к обучению и памяти</a:t>
                      </a:r>
                      <a:endParaRPr kumimoji="0" lang="ru-RU" alt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06" marB="457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1441" marR="91441" marT="45706" marB="457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91441" marR="91441" marT="45706" marB="4570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4" name="Заголовок 3"/>
          <p:cNvSpPr txBox="1">
            <a:spLocks/>
          </p:cNvSpPr>
          <p:nvPr/>
        </p:nvSpPr>
        <p:spPr>
          <a:xfrm>
            <a:off x="0" y="-16"/>
            <a:ext cx="9144000" cy="5000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lvl="0" algn="ctr" fontAlgn="auto">
              <a:spcAft>
                <a:spcPts val="0"/>
              </a:spcAft>
            </a:pPr>
            <a:r>
              <a:rPr lang="ru-RU" sz="2400" dirty="0" smtClean="0">
                <a:latin typeface="Arial" pitchFamily="34" charset="0"/>
                <a:ea typeface="+mj-ea"/>
                <a:cs typeface="Arial" pitchFamily="34" charset="0"/>
              </a:rPr>
              <a:t>Признаки БА у крыс </a:t>
            </a: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OXYS</a:t>
            </a:r>
            <a:endParaRPr lang="ru-RU" sz="2400" dirty="0" smtClean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TextBox 17"/>
          <p:cNvSpPr txBox="1">
            <a:spLocks noChangeArrowheads="1"/>
          </p:cNvSpPr>
          <p:nvPr/>
        </p:nvSpPr>
        <p:spPr bwMode="auto">
          <a:xfrm>
            <a:off x="142877" y="6286520"/>
            <a:ext cx="4357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Tx/>
              <a:buNone/>
            </a:pPr>
            <a:r>
              <a:rPr lang="en-US" alt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Stefanova</a:t>
            </a:r>
            <a:r>
              <a:rPr lang="en-US" alt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et al.,</a:t>
            </a:r>
            <a:r>
              <a:rPr lang="en-US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i="1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Cell Cycle</a:t>
            </a:r>
            <a:r>
              <a:rPr lang="en-US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2014.</a:t>
            </a:r>
            <a:endParaRPr lang="ru-RU" altLang="ru-RU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Содержимое 9" descr="SkQ1.PN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63670" y="2336800"/>
            <a:ext cx="4038600" cy="1663700"/>
          </a:xfrm>
        </p:spPr>
      </p:pic>
      <p:pic>
        <p:nvPicPr>
          <p:cNvPr id="20484" name="Содержимое 10" descr="melatonin.gif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994275" y="2286000"/>
            <a:ext cx="3863975" cy="1501775"/>
          </a:xfrm>
        </p:spPr>
      </p:pic>
      <p:sp>
        <p:nvSpPr>
          <p:cNvPr id="20485" name="TextBox 11"/>
          <p:cNvSpPr txBox="1">
            <a:spLocks noChangeArrowheads="1"/>
          </p:cNvSpPr>
          <p:nvPr/>
        </p:nvSpPr>
        <p:spPr bwMode="auto">
          <a:xfrm>
            <a:off x="6174967" y="1028626"/>
            <a:ext cx="15025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Мелатонин</a:t>
            </a:r>
          </a:p>
        </p:txBody>
      </p:sp>
      <p:sp>
        <p:nvSpPr>
          <p:cNvPr id="20486" name="TextBox 12"/>
          <p:cNvSpPr txBox="1">
            <a:spLocks noChangeArrowheads="1"/>
          </p:cNvSpPr>
          <p:nvPr/>
        </p:nvSpPr>
        <p:spPr bwMode="auto">
          <a:xfrm>
            <a:off x="-71470" y="785794"/>
            <a:ext cx="5508879" cy="111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Митохондриально-направленный</a:t>
            </a:r>
          </a:p>
          <a:p>
            <a:pPr algn="ctr">
              <a:lnSpc>
                <a:spcPct val="114000"/>
              </a:lnSpc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антиоксидант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SkQ1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14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пластохинонил-децил-трифенилфосфоний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7" name="Рисунок 13" descr="melaxen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04669" y="4143375"/>
            <a:ext cx="2643187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Рисунок 7" descr="mitochondrion-2_600.jpeg"/>
          <p:cNvPicPr>
            <a:picLocks noChangeAspect="1"/>
          </p:cNvPicPr>
          <p:nvPr/>
        </p:nvPicPr>
        <p:blipFill>
          <a:blip r:embed="rId6"/>
          <a:srcRect t="27907" b="16278"/>
          <a:stretch>
            <a:fillRect/>
          </a:stretch>
        </p:blipFill>
        <p:spPr bwMode="auto">
          <a:xfrm>
            <a:off x="1147064" y="4429125"/>
            <a:ext cx="3071813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6"/>
          <p:cNvSpPr txBox="1">
            <a:spLocks/>
          </p:cNvSpPr>
          <p:nvPr/>
        </p:nvSpPr>
        <p:spPr>
          <a:xfrm>
            <a:off x="0" y="-23"/>
            <a:ext cx="9144000" cy="5000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Антиоксиданты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22" y="1750219"/>
            <a:ext cx="9001156" cy="335756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ru-RU" sz="24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Цель: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исследование связи возрастных изменений содержания мелатонина и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нейротрофинов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с развитием у крыс OXYS признаков болезни Альцгеймера и оценка способности экзогенного мелатонина и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митохондриального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антиоксиданта SkQ1 предупреждать и/или замедлять развитие этих признаков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90"/>
            <a:ext cx="9144000" cy="6643710"/>
          </a:xfrm>
        </p:spPr>
        <p:txBody>
          <a:bodyPr>
            <a:normAutofit fontScale="77500" lnSpcReduction="20000"/>
          </a:bodyPr>
          <a:lstStyle/>
          <a:p>
            <a:pPr eaLnBrk="1" fontAlgn="auto" hangingPunct="1">
              <a:lnSpc>
                <a:spcPct val="134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400" b="1" u="sng" dirty="0" smtClean="0">
                <a:latin typeface="Arial" pitchFamily="34" charset="0"/>
                <a:cs typeface="Arial" pitchFamily="34" charset="0"/>
              </a:rPr>
              <a:t>Задачи:</a:t>
            </a:r>
          </a:p>
          <a:p>
            <a:pPr marL="273050" indent="-273050">
              <a:lnSpc>
                <a:spcPct val="134000"/>
              </a:lnSpc>
              <a:buClr>
                <a:schemeClr val="accent5">
                  <a:lumMod val="75000"/>
                </a:schemeClr>
              </a:buClr>
              <a:buNone/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1.	Изучить возрастную динамику содержания мелатонина в крови крыс OXYS и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Вистар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273050" indent="-273050">
              <a:lnSpc>
                <a:spcPct val="134000"/>
              </a:lnSpc>
              <a:buClr>
                <a:schemeClr val="accent5">
                  <a:lumMod val="75000"/>
                </a:schemeClr>
              </a:buClr>
              <a:buNone/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2.	Определить уровень мРНК генов сигнального пути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нейротрофинов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на основании результатов исследования изменений транскриптома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префронтальной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коры мозга крыс OXYS и Вистар разного возраста методом массового параллельного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секвенирования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RNA-seq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) и провести их функциональную аннотацию;</a:t>
            </a:r>
          </a:p>
          <a:p>
            <a:pPr marL="273050" indent="-273050">
              <a:lnSpc>
                <a:spcPct val="134000"/>
              </a:lnSpc>
              <a:buClr>
                <a:schemeClr val="accent5">
                  <a:lumMod val="75000"/>
                </a:schemeClr>
              </a:buClr>
              <a:buNone/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3.	Исследовать возрастные изменения содержания BDNF и его рецепторов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TrkB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и p75</a:t>
            </a:r>
            <a:r>
              <a:rPr lang="ru-RU" sz="2400" baseline="30000" dirty="0" smtClean="0">
                <a:latin typeface="Arial" pitchFamily="34" charset="0"/>
                <a:cs typeface="Arial" pitchFamily="34" charset="0"/>
              </a:rPr>
              <a:t>NTR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гиппокампе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префронтальной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коре крыс OXYS и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Вистар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273050" indent="-273050">
              <a:lnSpc>
                <a:spcPct val="134000"/>
              </a:lnSpc>
              <a:buClr>
                <a:schemeClr val="accent5">
                  <a:lumMod val="75000"/>
                </a:schemeClr>
              </a:buClr>
              <a:buNone/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4.	Исследовать влияние профилактического приёма антиоксидантов SkQ1 и мелатонина на нейротрофическое обеспечение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гиппокампа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моторно-исследовательскую активность, тревожность, способность к обучению и память крыс OXYS;</a:t>
            </a:r>
          </a:p>
          <a:p>
            <a:pPr marL="273050" indent="-273050">
              <a:lnSpc>
                <a:spcPct val="134000"/>
              </a:lnSpc>
              <a:buClr>
                <a:schemeClr val="accent5">
                  <a:lumMod val="75000"/>
                </a:schemeClr>
              </a:buClr>
              <a:buNone/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5.	Исследовать влияние лечебного приёма антиоксидантов SkQ1 и мелатонина на нейротрофическое обеспечение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гиппокампа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префронтальной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коры мозга, моторно-исследовательскую активность, тревожность, способность к обучению и память крыс OXYS.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-24"/>
            <a:ext cx="9144000" cy="7858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atin typeface="Arial" pitchFamily="34" charset="0"/>
                <a:ea typeface="+mj-ea"/>
                <a:cs typeface="Arial" pitchFamily="34" charset="0"/>
              </a:rPr>
              <a:t>Материалы и методы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785794"/>
            <a:ext cx="9144000" cy="6000768"/>
          </a:xfrm>
        </p:spPr>
        <p:txBody>
          <a:bodyPr>
            <a:normAutofit fontScale="85000" lnSpcReduction="20000"/>
          </a:bodyPr>
          <a:lstStyle/>
          <a:p>
            <a:pPr marL="358775" indent="-358775">
              <a:lnSpc>
                <a:spcPct val="134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Животные: 170 крыс-самцов линии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OXYS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и 170 крыс-самцов линии Вистар (контроль); возраст 20 дней – 18 месяцев</a:t>
            </a:r>
          </a:p>
          <a:p>
            <a:pPr marL="358775" indent="-358775">
              <a:lnSpc>
                <a:spcPct val="134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Эффекты SkQ1 (250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нмоль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/кг массы тела) и мелатонина («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Melaxen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»,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Unifarm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США; 0,04 мг/кг массы тела) оценивали на крысах OXYS и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Вистар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(n=25) при профилактическом (с возраста 1,5 до 4 мес.) и лечебном (с возраста 12 до 18 мес.) приёме.</a:t>
            </a:r>
          </a:p>
          <a:p>
            <a:pPr>
              <a:lnSpc>
                <a:spcPct val="134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Исследование поведения животных:</a:t>
            </a:r>
          </a:p>
          <a:p>
            <a:pPr indent="-163513">
              <a:lnSpc>
                <a:spcPct val="134000"/>
              </a:lnSpc>
              <a:spcBef>
                <a:spcPts val="0"/>
              </a:spcBef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Тест «Открытое поле» (моторно-исследовательская активность)</a:t>
            </a:r>
          </a:p>
          <a:p>
            <a:pPr indent="-163513">
              <a:lnSpc>
                <a:spcPct val="134000"/>
              </a:lnSpc>
              <a:spcBef>
                <a:spcPts val="0"/>
              </a:spcBef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Тест «Приподнятый крестообразный лабиринт» (уровень тревожности)</a:t>
            </a:r>
          </a:p>
          <a:p>
            <a:pPr marL="179388" indent="180975">
              <a:lnSpc>
                <a:spcPct val="134000"/>
              </a:lnSpc>
              <a:spcBef>
                <a:spcPts val="0"/>
              </a:spcBef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Тесты «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Восьмирукавный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радиальный лабиринт», «Водный тест Морриса» (способность к обучению и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референтная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память)</a:t>
            </a:r>
          </a:p>
          <a:p>
            <a:pPr>
              <a:lnSpc>
                <a:spcPct val="134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Определение уровня белка:</a:t>
            </a:r>
          </a:p>
          <a:p>
            <a:pPr indent="-163513">
              <a:lnSpc>
                <a:spcPct val="134000"/>
              </a:lnSpc>
              <a:spcBef>
                <a:spcPts val="0"/>
              </a:spcBef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Иммуноферментный анализ (ИФА) (мелатонин,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BDNF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indent="-163513">
              <a:lnSpc>
                <a:spcPct val="134000"/>
              </a:lnSpc>
              <a:spcBef>
                <a:spcPts val="0"/>
              </a:spcBef>
            </a:pP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Вестерн-блот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анализ (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TrkB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фосфо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TrkB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179388" indent="-179388">
              <a:lnSpc>
                <a:spcPct val="134000"/>
              </a:lnSpc>
              <a:spcBef>
                <a:spcPts val="0"/>
              </a:spcBef>
              <a:buNone/>
            </a:pP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Иммуногистохимический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анализ (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proBDNF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mBDNF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TrkB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фосфо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TrkB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p75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NTR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179388" indent="-179388">
              <a:lnSpc>
                <a:spcPct val="134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Анализ данных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транскриптома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префронтальной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коры мозга, полученных методом массового параллельного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секвенирования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(RNA-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seq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с использованием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биоинформатических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баз данных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DAVID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Database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Annotation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Visualization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Integrated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Discovery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 и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KEGG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Kyoto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Encyclopedia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Genes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Genomes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24931</TotalTime>
  <Words>4486</Words>
  <Application>Microsoft Office PowerPoint</Application>
  <PresentationFormat>Экран (4:3)</PresentationFormat>
  <Paragraphs>500</Paragraphs>
  <Slides>41</Slides>
  <Notes>21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3" baseType="lpstr">
      <vt:lpstr>Тема Office</vt:lpstr>
      <vt:lpstr>Graph</vt:lpstr>
      <vt:lpstr>Слайд 1</vt:lpstr>
      <vt:lpstr>Болезнь Альцгеймера (БА)</vt:lpstr>
      <vt:lpstr>Мелатонин</vt:lpstr>
      <vt:lpstr>Баланс нейротрофических факторов в мозге</vt:lpstr>
      <vt:lpstr>Слайд 5</vt:lpstr>
      <vt:lpstr>Слайд 6</vt:lpstr>
      <vt:lpstr>Цель: исследование связи возрастных изменений содержания мелатонина и нейротрофинов с развитием у крыс OXYS признаков болезни Альцгеймера и оценка способности экзогенного мелатонина и митохондриального антиоксиданта SkQ1 предупреждать и/или замедлять развитие этих признаков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Влияние SkQ1 и мелатонина на моторно-исследовательскую активность крыс OXYS</vt:lpstr>
      <vt:lpstr>Влияние SkQ1 и мелатонина на уровень тревожности крыс OXYS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ИЗМЕНЕНИЯ СОДЕРЖАНИЯ НЕЙРОТРОФИЧЕСКИХ И РОСТОВЫХ ФАКТОРОВ В МОЗГЕ ПРИ ПРЕЖДЕВРЕМЕННОМ СТАРЕНИИ И ЕГО КОРРЕКЦИИ АНТИОКСИДАНТАМИ</dc:title>
  <dc:creator>206</dc:creator>
  <cp:lastModifiedBy>206</cp:lastModifiedBy>
  <cp:revision>354</cp:revision>
  <dcterms:created xsi:type="dcterms:W3CDTF">2015-01-13T03:39:53Z</dcterms:created>
  <dcterms:modified xsi:type="dcterms:W3CDTF">2016-08-09T02:02:58Z</dcterms:modified>
</cp:coreProperties>
</file>