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256" r:id="rId2"/>
    <p:sldId id="312" r:id="rId3"/>
    <p:sldId id="290" r:id="rId4"/>
    <p:sldId id="280" r:id="rId5"/>
    <p:sldId id="315" r:id="rId6"/>
    <p:sldId id="297" r:id="rId7"/>
    <p:sldId id="296" r:id="rId8"/>
    <p:sldId id="313" r:id="rId9"/>
    <p:sldId id="320" r:id="rId10"/>
    <p:sldId id="321" r:id="rId11"/>
    <p:sldId id="322" r:id="rId12"/>
    <p:sldId id="272" r:id="rId13"/>
    <p:sldId id="274" r:id="rId14"/>
    <p:sldId id="286" r:id="rId15"/>
    <p:sldId id="319" r:id="rId16"/>
    <p:sldId id="266" r:id="rId17"/>
    <p:sldId id="314" r:id="rId18"/>
    <p:sldId id="258" r:id="rId19"/>
    <p:sldId id="259" r:id="rId20"/>
    <p:sldId id="268" r:id="rId21"/>
    <p:sldId id="31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ei" initials="AS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8" autoAdjust="0"/>
    <p:restoredTop sz="94321" autoAdjust="0"/>
  </p:normalViewPr>
  <p:slideViewPr>
    <p:cSldViewPr snapToGrid="0">
      <p:cViewPr varScale="1">
        <p:scale>
          <a:sx n="116" d="100"/>
          <a:sy n="116" d="100"/>
        </p:scale>
        <p:origin x="138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9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18A1F-CC16-41FD-9DAC-5BB5C5D425F9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B47AB-C379-40A0-B2AE-14916E771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87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47AB-C379-40A0-B2AE-14916E77182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3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47AB-C379-40A0-B2AE-14916E77182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72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47AB-C379-40A0-B2AE-14916E77182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2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47AB-C379-40A0-B2AE-14916E77182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0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25DEA-B3DE-4E46-93DB-C64CB6B6BCFB}" type="datetime1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26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DF2D4-FA89-42FB-B4CD-8C5F09B96ADF}" type="datetime1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22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5547-6992-4752-99F7-864203AEF11B}" type="datetime1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2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AD378-1350-4283-A302-92F9996CAE76}" type="datetime1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2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F458-76AB-494A-8D53-6CA019D46624}" type="datetime1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2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14EA-F487-4C2B-A240-6CFE39C4C986}" type="datetime1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65C7F-5A76-4636-8480-A39756AA124E}" type="datetime1">
              <a:rPr lang="ru-RU" smtClean="0"/>
              <a:t>13.04.2016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F98E-D162-4991-B879-37FFF2F8C467}" type="datetime1">
              <a:rPr lang="ru-RU" smtClean="0"/>
              <a:t>13.04.2016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3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9F06-3AD7-4571-8589-D82E4E4EA006}" type="datetime1">
              <a:rPr lang="ru-RU" smtClean="0"/>
              <a:t>13.04.2016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7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E1AC-5CE2-42FC-BD88-BDC11FD04F9A}" type="datetime1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83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A8EC-55E2-4E36-8774-8CBD7CA3CDD6}" type="datetime1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2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6A89D-BAA2-4BB4-B700-6E9756D4F2C8}" type="datetime1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403D0-D254-4FB1-9E5D-439B96781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7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193" y="91441"/>
            <a:ext cx="10117015" cy="179284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Диссертационная работа на соискание степени кандидата биологических наук</a:t>
            </a:r>
            <a:r>
              <a:rPr lang="en-US" sz="2000" dirty="0" smtClean="0">
                <a:solidFill>
                  <a:srgbClr val="002060"/>
                </a:solidFill>
              </a:rPr>
              <a:t/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400" b="1" dirty="0"/>
              <a:t>Биоразнообразие микробиологических геотермальных сообществ Прибайкалья и</a:t>
            </a:r>
            <a:br>
              <a:rPr lang="ru-RU" sz="2400" b="1" dirty="0"/>
            </a:br>
            <a:r>
              <a:rPr lang="ru-RU" sz="2400" b="1" dirty="0"/>
              <a:t>Камчатки - перспективных источников  бактерий-продуцентов ферментов</a:t>
            </a:r>
            <a:br>
              <a:rPr lang="ru-RU" sz="2400" b="1" dirty="0"/>
            </a:br>
            <a:r>
              <a:rPr lang="ru-RU" sz="2400" b="1" dirty="0"/>
              <a:t>деструкции лигноцеллюлозы.</a:t>
            </a: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241" y="2199191"/>
            <a:ext cx="11424212" cy="3699586"/>
          </a:xfrm>
        </p:spPr>
        <p:txBody>
          <a:bodyPr>
            <a:normAutofit/>
          </a:bodyPr>
          <a:lstStyle/>
          <a:p>
            <a:pPr algn="r"/>
            <a:endParaRPr lang="en-US" dirty="0" smtClean="0"/>
          </a:p>
          <a:p>
            <a:pPr algn="r"/>
            <a:r>
              <a:rPr lang="ru-RU" dirty="0" smtClean="0"/>
              <a:t>03.02.07 </a:t>
            </a:r>
            <a:r>
              <a:rPr lang="ru-RU" dirty="0"/>
              <a:t>– генетика</a:t>
            </a:r>
          </a:p>
          <a:p>
            <a:pPr algn="r"/>
            <a:endParaRPr lang="en-US" u="sng" dirty="0" smtClean="0"/>
          </a:p>
          <a:p>
            <a:pPr algn="r"/>
            <a:r>
              <a:rPr lang="ru-RU" u="sng" dirty="0" smtClean="0"/>
              <a:t>Розанов Алексей Сергеевич</a:t>
            </a:r>
            <a:endParaRPr lang="en-US" dirty="0" smtClean="0"/>
          </a:p>
          <a:p>
            <a:pPr algn="r"/>
            <a:r>
              <a:rPr lang="ru-RU" dirty="0" smtClean="0"/>
              <a:t>ИЦиГ СО </a:t>
            </a:r>
            <a:r>
              <a:rPr lang="ru-RU" dirty="0"/>
              <a:t>РАН, Новосибирск, </a:t>
            </a:r>
            <a:r>
              <a:rPr lang="ru-RU" dirty="0" smtClean="0"/>
              <a:t>Россия</a:t>
            </a:r>
          </a:p>
          <a:p>
            <a:pPr algn="r"/>
            <a:r>
              <a:rPr lang="ru-RU" dirty="0" smtClean="0"/>
              <a:t>Лаборатория молекулярных биотехнологий</a:t>
            </a:r>
            <a:endParaRPr lang="en-US" dirty="0" smtClean="0"/>
          </a:p>
          <a:p>
            <a:pPr algn="r"/>
            <a:r>
              <a:rPr lang="ru-RU" dirty="0" smtClean="0"/>
              <a:t>Научный руководитель Пельтек Сергей Евгеньевич</a:t>
            </a:r>
          </a:p>
          <a:p>
            <a:endParaRPr lang="en-US" dirty="0" smtClean="0"/>
          </a:p>
          <a:p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6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575"/>
            <a:ext cx="11866880" cy="608847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Таксономический состав микробного мата источника Гаргинского.  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82409" y="6336008"/>
            <a:ext cx="2743200" cy="365125"/>
          </a:xfrm>
        </p:spPr>
        <p:txBody>
          <a:bodyPr/>
          <a:lstStyle/>
          <a:p>
            <a:fld id="{813403D0-D254-4FB1-9E5D-439B9678193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61" name="TextBox 160"/>
          <p:cNvSpPr txBox="1"/>
          <p:nvPr/>
        </p:nvSpPr>
        <p:spPr>
          <a:xfrm>
            <a:off x="2209606" y="832081"/>
            <a:ext cx="179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Микробный мат</a:t>
            </a:r>
            <a:endParaRPr lang="ru-RU" dirty="0" smtClean="0"/>
          </a:p>
          <a:p>
            <a:pPr algn="ctr"/>
            <a:r>
              <a:rPr lang="ru-RU" dirty="0" smtClean="0"/>
              <a:t>70°С</a:t>
            </a:r>
            <a:endParaRPr lang="ru-RU" dirty="0"/>
          </a:p>
        </p:txBody>
      </p:sp>
      <p:sp>
        <p:nvSpPr>
          <p:cNvPr id="162" name="TextBox 161"/>
          <p:cNvSpPr txBox="1"/>
          <p:nvPr/>
        </p:nvSpPr>
        <p:spPr>
          <a:xfrm>
            <a:off x="5466550" y="550985"/>
            <a:ext cx="179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Микробный мат</a:t>
            </a:r>
            <a:endParaRPr lang="ru-RU" dirty="0" smtClean="0"/>
          </a:p>
          <a:p>
            <a:pPr algn="ctr"/>
            <a:r>
              <a:rPr lang="ru-RU" dirty="0" smtClean="0"/>
              <a:t>55°С</a:t>
            </a:r>
            <a:endParaRPr lang="ru-RU" dirty="0"/>
          </a:p>
        </p:txBody>
      </p:sp>
      <p:sp>
        <p:nvSpPr>
          <p:cNvPr id="163" name="TextBox 162"/>
          <p:cNvSpPr txBox="1"/>
          <p:nvPr/>
        </p:nvSpPr>
        <p:spPr>
          <a:xfrm>
            <a:off x="9182409" y="573787"/>
            <a:ext cx="179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Микробный мат</a:t>
            </a:r>
            <a:endParaRPr lang="ru-RU" dirty="0" smtClean="0"/>
          </a:p>
          <a:p>
            <a:pPr algn="ctr"/>
            <a:r>
              <a:rPr lang="ru-RU" dirty="0"/>
              <a:t>4</a:t>
            </a:r>
            <a:r>
              <a:rPr lang="ru-RU" dirty="0" smtClean="0"/>
              <a:t>5°С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69" y="1371065"/>
            <a:ext cx="1251347" cy="5350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7" y="1201213"/>
            <a:ext cx="2600948" cy="5350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35" y="1201213"/>
            <a:ext cx="2004155" cy="54510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" y="943465"/>
            <a:ext cx="1716318" cy="57710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2608" y="3159488"/>
            <a:ext cx="1621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Cyanobacteria</a:t>
            </a:r>
            <a:endParaRPr lang="ru-RU" dirty="0" smtClean="0"/>
          </a:p>
          <a:p>
            <a:r>
              <a:rPr lang="ru-RU" i="1" dirty="0" smtClean="0"/>
              <a:t>(</a:t>
            </a:r>
            <a:r>
              <a:rPr lang="en-US" i="1" dirty="0" smtClean="0"/>
              <a:t>Leptolyngbya</a:t>
            </a:r>
            <a:r>
              <a:rPr lang="ru-RU" i="1" dirty="0" smtClean="0"/>
              <a:t>)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>
            <a:stCxn id="13" idx="1"/>
          </p:cNvCxnSpPr>
          <p:nvPr/>
        </p:nvCxnSpPr>
        <p:spPr>
          <a:xfrm flipH="1">
            <a:off x="3108972" y="3482654"/>
            <a:ext cx="343636" cy="3066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13" idx="3"/>
          </p:cNvCxnSpPr>
          <p:nvPr/>
        </p:nvCxnSpPr>
        <p:spPr>
          <a:xfrm flipH="1" flipV="1">
            <a:off x="5074234" y="3482654"/>
            <a:ext cx="635686" cy="3122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13069" y="5318675"/>
            <a:ext cx="1252450" cy="37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Chloroflexi</a:t>
            </a:r>
            <a:endParaRPr lang="ru-RU" dirty="0"/>
          </a:p>
        </p:txBody>
      </p:sp>
      <p:cxnSp>
        <p:nvCxnSpPr>
          <p:cNvPr id="24" name="Прямая соединительная линия 23"/>
          <p:cNvCxnSpPr>
            <a:stCxn id="23" idx="1"/>
          </p:cNvCxnSpPr>
          <p:nvPr/>
        </p:nvCxnSpPr>
        <p:spPr>
          <a:xfrm flipH="1">
            <a:off x="3108972" y="5506707"/>
            <a:ext cx="504097" cy="1412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23" idx="3"/>
          </p:cNvCxnSpPr>
          <p:nvPr/>
        </p:nvCxnSpPr>
        <p:spPr>
          <a:xfrm flipH="1" flipV="1">
            <a:off x="4865519" y="5506707"/>
            <a:ext cx="844401" cy="1087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42424" y="5963920"/>
            <a:ext cx="1114771" cy="368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Chlorobi</a:t>
            </a:r>
            <a:endParaRPr lang="ru-RU" dirty="0"/>
          </a:p>
        </p:txBody>
      </p:sp>
      <p:cxnSp>
        <p:nvCxnSpPr>
          <p:cNvPr id="38" name="Прямая соединительная линия 37"/>
          <p:cNvCxnSpPr>
            <a:endCxn id="36" idx="3"/>
          </p:cNvCxnSpPr>
          <p:nvPr/>
        </p:nvCxnSpPr>
        <p:spPr>
          <a:xfrm flipH="1">
            <a:off x="4857195" y="5772775"/>
            <a:ext cx="852725" cy="3756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640320" y="1576423"/>
            <a:ext cx="177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Verrucomicrobia</a:t>
            </a:r>
            <a:endParaRPr lang="ru-RU" dirty="0"/>
          </a:p>
        </p:txBody>
      </p:sp>
      <p:cxnSp>
        <p:nvCxnSpPr>
          <p:cNvPr id="43" name="Прямая соединительная линия 42"/>
          <p:cNvCxnSpPr>
            <a:stCxn id="42" idx="1"/>
          </p:cNvCxnSpPr>
          <p:nvPr/>
        </p:nvCxnSpPr>
        <p:spPr>
          <a:xfrm flipH="1">
            <a:off x="7150012" y="1761089"/>
            <a:ext cx="490308" cy="2404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endCxn id="42" idx="3"/>
          </p:cNvCxnSpPr>
          <p:nvPr/>
        </p:nvCxnSpPr>
        <p:spPr>
          <a:xfrm flipH="1">
            <a:off x="9412535" y="1676400"/>
            <a:ext cx="879545" cy="846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60617" y="2135723"/>
            <a:ext cx="167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Proteobacteria</a:t>
            </a:r>
            <a:endParaRPr lang="ru-RU" dirty="0"/>
          </a:p>
        </p:txBody>
      </p:sp>
      <p:cxnSp>
        <p:nvCxnSpPr>
          <p:cNvPr id="52" name="Прямая соединительная линия 51"/>
          <p:cNvCxnSpPr>
            <a:stCxn id="51" idx="1"/>
          </p:cNvCxnSpPr>
          <p:nvPr/>
        </p:nvCxnSpPr>
        <p:spPr>
          <a:xfrm flipH="1">
            <a:off x="7223760" y="2320389"/>
            <a:ext cx="536857" cy="1289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endCxn id="51" idx="3"/>
          </p:cNvCxnSpPr>
          <p:nvPr/>
        </p:nvCxnSpPr>
        <p:spPr>
          <a:xfrm flipH="1">
            <a:off x="9439330" y="2320389"/>
            <a:ext cx="8527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488434" y="2684099"/>
            <a:ext cx="1693975" cy="374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Planctomycetes</a:t>
            </a:r>
            <a:endParaRPr lang="ru-RU" dirty="0"/>
          </a:p>
        </p:txBody>
      </p:sp>
      <p:cxnSp>
        <p:nvCxnSpPr>
          <p:cNvPr id="60" name="Прямая соединительная линия 59"/>
          <p:cNvCxnSpPr>
            <a:stCxn id="59" idx="1"/>
          </p:cNvCxnSpPr>
          <p:nvPr/>
        </p:nvCxnSpPr>
        <p:spPr>
          <a:xfrm flipH="1">
            <a:off x="7223762" y="2871130"/>
            <a:ext cx="264672" cy="224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59" idx="3"/>
          </p:cNvCxnSpPr>
          <p:nvPr/>
        </p:nvCxnSpPr>
        <p:spPr>
          <a:xfrm flipV="1">
            <a:off x="9182409" y="2752643"/>
            <a:ext cx="1109671" cy="1184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9225" y="5222463"/>
            <a:ext cx="164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Actinobacteria</a:t>
            </a:r>
            <a:endParaRPr lang="ru-RU" dirty="0"/>
          </a:p>
        </p:txBody>
      </p:sp>
      <p:cxnSp>
        <p:nvCxnSpPr>
          <p:cNvPr id="69" name="Прямая соединительная линия 68"/>
          <p:cNvCxnSpPr>
            <a:stCxn id="68" idx="1"/>
          </p:cNvCxnSpPr>
          <p:nvPr/>
        </p:nvCxnSpPr>
        <p:spPr>
          <a:xfrm flipH="1" flipV="1">
            <a:off x="7267041" y="5326985"/>
            <a:ext cx="272184" cy="801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>
            <a:endCxn id="68" idx="3"/>
          </p:cNvCxnSpPr>
          <p:nvPr/>
        </p:nvCxnSpPr>
        <p:spPr>
          <a:xfrm flipH="1" flipV="1">
            <a:off x="9182409" y="5407129"/>
            <a:ext cx="1109671" cy="36564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348815" y="1363966"/>
            <a:ext cx="16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 определенные</a:t>
            </a:r>
            <a:endParaRPr lang="ru-RU" dirty="0"/>
          </a:p>
        </p:txBody>
      </p:sp>
      <p:cxnSp>
        <p:nvCxnSpPr>
          <p:cNvPr id="75" name="Прямая соединительная линия 74"/>
          <p:cNvCxnSpPr>
            <a:stCxn id="74" idx="1"/>
          </p:cNvCxnSpPr>
          <p:nvPr/>
        </p:nvCxnSpPr>
        <p:spPr>
          <a:xfrm flipH="1">
            <a:off x="3189877" y="1687132"/>
            <a:ext cx="158938" cy="2087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endCxn id="74" idx="3"/>
          </p:cNvCxnSpPr>
          <p:nvPr/>
        </p:nvCxnSpPr>
        <p:spPr>
          <a:xfrm flipH="1" flipV="1">
            <a:off x="5000733" y="1687132"/>
            <a:ext cx="801935" cy="1238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811410" y="5749844"/>
            <a:ext cx="85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Thermi</a:t>
            </a:r>
            <a:endParaRPr lang="ru-RU" dirty="0"/>
          </a:p>
        </p:txBody>
      </p:sp>
      <p:cxnSp>
        <p:nvCxnSpPr>
          <p:cNvPr id="82" name="Прямая соединительная линия 81"/>
          <p:cNvCxnSpPr>
            <a:stCxn id="81" idx="1"/>
          </p:cNvCxnSpPr>
          <p:nvPr/>
        </p:nvCxnSpPr>
        <p:spPr>
          <a:xfrm flipH="1">
            <a:off x="7223760" y="5934510"/>
            <a:ext cx="587650" cy="294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endCxn id="81" idx="3"/>
          </p:cNvCxnSpPr>
          <p:nvPr/>
        </p:nvCxnSpPr>
        <p:spPr>
          <a:xfrm flipH="1" flipV="1">
            <a:off x="8665168" y="5934510"/>
            <a:ext cx="1626912" cy="3427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820608" y="3365199"/>
            <a:ext cx="1206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Firmicutes</a:t>
            </a:r>
          </a:p>
          <a:p>
            <a:pPr algn="ctr"/>
            <a:r>
              <a:rPr lang="en-US" dirty="0" smtClean="0"/>
              <a:t>(Clostridia)</a:t>
            </a:r>
            <a:endParaRPr lang="ru-RU" dirty="0"/>
          </a:p>
        </p:txBody>
      </p:sp>
      <p:cxnSp>
        <p:nvCxnSpPr>
          <p:cNvPr id="89" name="Прямая соединительная линия 88"/>
          <p:cNvCxnSpPr>
            <a:stCxn id="88" idx="1"/>
          </p:cNvCxnSpPr>
          <p:nvPr/>
        </p:nvCxnSpPr>
        <p:spPr>
          <a:xfrm flipH="1" flipV="1">
            <a:off x="7223760" y="3420916"/>
            <a:ext cx="596848" cy="2674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4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06" y="1208659"/>
            <a:ext cx="2309316" cy="5167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039600" cy="10464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Метаболизм микробного мата источника Гаргинского (Прибайкалье)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074" name="Рисунок 21" descr="Метаболическая кар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" y="1046480"/>
            <a:ext cx="8318906" cy="570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55158" y="523240"/>
            <a:ext cx="179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Микробный мат</a:t>
            </a:r>
            <a:endParaRPr lang="ru-RU" dirty="0" smtClean="0"/>
          </a:p>
          <a:p>
            <a:pPr algn="ctr"/>
            <a:r>
              <a:rPr lang="ru-RU" dirty="0" smtClean="0"/>
              <a:t>55°С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835" y="679305"/>
            <a:ext cx="1646124" cy="57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0" y="72914"/>
            <a:ext cx="12031316" cy="1325563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Источника Заварзина Камчатка</a:t>
            </a:r>
            <a:r>
              <a:rPr lang="en-US" dirty="0" smtClean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A – </a:t>
            </a:r>
            <a:r>
              <a:rPr lang="ru-RU" sz="2400" dirty="0" err="1">
                <a:solidFill>
                  <a:srgbClr val="002060"/>
                </a:solidFill>
              </a:rPr>
              <a:t>Кронотский</a:t>
            </a:r>
            <a:r>
              <a:rPr lang="ru-RU" sz="2400" dirty="0">
                <a:solidFill>
                  <a:srgbClr val="002060"/>
                </a:solidFill>
              </a:rPr>
              <a:t> заповедник на карте Камчатки</a:t>
            </a:r>
            <a:r>
              <a:rPr lang="en-US" sz="2400" dirty="0">
                <a:solidFill>
                  <a:srgbClr val="002060"/>
                </a:solidFill>
              </a:rPr>
              <a:t>;</a:t>
            </a:r>
            <a:r>
              <a:rPr lang="ru-RU" sz="2400" dirty="0">
                <a:solidFill>
                  <a:srgbClr val="002060"/>
                </a:solidFill>
              </a:rPr>
              <a:t> Б – Восточное термальное поле кальдеры вулкана Узон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  <a:r>
              <a:rPr lang="ru-RU" sz="2400" dirty="0">
                <a:solidFill>
                  <a:srgbClr val="002060"/>
                </a:solidFill>
              </a:rPr>
              <a:t>В</a:t>
            </a:r>
            <a:r>
              <a:rPr lang="en-US" sz="2400" dirty="0">
                <a:solidFill>
                  <a:srgbClr val="002060"/>
                </a:solidFill>
              </a:rPr>
              <a:t> –</a:t>
            </a:r>
            <a:r>
              <a:rPr lang="ru-RU" sz="2400" dirty="0">
                <a:solidFill>
                  <a:srgbClr val="002060"/>
                </a:solidFill>
              </a:rPr>
              <a:t> вид источника Заварзина во время отбора проб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65" y="2092635"/>
            <a:ext cx="5520735" cy="414661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056" name="Picture 8" descr="Восточное термальное пол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91" y="4056921"/>
            <a:ext cx="4049713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4190035" y="6227674"/>
            <a:ext cx="1637024" cy="11710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190035" y="2107599"/>
            <a:ext cx="1637024" cy="41316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 descr="Камчат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50" y="1454524"/>
            <a:ext cx="18288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053961" y="1616513"/>
            <a:ext cx="287338" cy="273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02305" y="4136056"/>
            <a:ext cx="288926" cy="271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Б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986843" y="2445444"/>
            <a:ext cx="352801" cy="33247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08960" y="3159760"/>
            <a:ext cx="1635044" cy="89716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88285" y="3149600"/>
            <a:ext cx="2414669" cy="90732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4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95" y="1561059"/>
            <a:ext cx="7998983" cy="49778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936574" cy="98187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Доминирующие микроорганизмы бентосного микробного сообщества источника Заварзина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44543" y="3512213"/>
            <a:ext cx="32474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Потенциальные носители термофильных генов Карбогидраз.</a:t>
            </a:r>
          </a:p>
          <a:p>
            <a:endParaRPr lang="ru-RU" sz="2000" dirty="0"/>
          </a:p>
          <a:p>
            <a:r>
              <a:rPr lang="en-US" sz="2000" dirty="0" smtClean="0"/>
              <a:t>1,5</a:t>
            </a:r>
            <a:r>
              <a:rPr lang="en-US" sz="2000" dirty="0"/>
              <a:t>% </a:t>
            </a:r>
            <a:r>
              <a:rPr lang="ru-RU" sz="2000" dirty="0"/>
              <a:t>Firmicutes (</a:t>
            </a:r>
            <a:r>
              <a:rPr lang="en-US" sz="2000" dirty="0"/>
              <a:t>Clostridium</a:t>
            </a:r>
            <a:r>
              <a:rPr lang="ru-RU" sz="2000" dirty="0"/>
              <a:t>)</a:t>
            </a:r>
          </a:p>
          <a:p>
            <a:r>
              <a:rPr lang="en-US" sz="2000" dirty="0"/>
              <a:t>0.1% </a:t>
            </a:r>
            <a:r>
              <a:rPr lang="ru-RU" sz="2000" dirty="0"/>
              <a:t>Actinobacteria</a:t>
            </a:r>
          </a:p>
          <a:p>
            <a:r>
              <a:rPr lang="en-US" sz="2000" dirty="0"/>
              <a:t>2% </a:t>
            </a:r>
            <a:r>
              <a:rPr lang="ru-RU" sz="2000" dirty="0"/>
              <a:t>Thermotogae</a:t>
            </a:r>
          </a:p>
          <a:p>
            <a:r>
              <a:rPr lang="en-US" sz="2000" dirty="0"/>
              <a:t>1,2% </a:t>
            </a:r>
            <a:r>
              <a:rPr lang="ru-RU" sz="2000" dirty="0"/>
              <a:t>Bacteroidetes/Chlorobi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"/>
          <a:stretch/>
        </p:blipFill>
        <p:spPr>
          <a:xfrm>
            <a:off x="245168" y="871590"/>
            <a:ext cx="2488970" cy="59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39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755120" cy="7026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Геномное секвенирование термофильных бактерий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534561"/>
              </p:ext>
            </p:extLst>
          </p:nvPr>
        </p:nvGraphicFramePr>
        <p:xfrm>
          <a:off x="123015" y="972153"/>
          <a:ext cx="11816801" cy="4234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6611"/>
                <a:gridCol w="3972406"/>
                <a:gridCol w="2957784"/>
              </a:tblGrid>
              <a:tr h="12365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отбора проб,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Платформа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NGS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программное обеспечение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сборки контигов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DDBJ/EMBL/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Genbank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8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Geobacillus icigianus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G1W1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(Камчатка)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MiSeq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SPAdes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v3.1.0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JPYA00000000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19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stearothermofillus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(Прибайкалье)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MiSeq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SPAdes v3.1.0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JQCS00000000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56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stearothermofillus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(Прибайкалье)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MiSeq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SPAdes v3.1.0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JPYV00000000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0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Anoxybacillus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flavithermus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(Прибайкалье)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IonTorrent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MIRA 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JPZO00000000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39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Anoxybacillus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штамм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KU-2-6(11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(Камчатка)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IonTorrent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MIRA 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JPZN00000000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Thermoactinomyces sp.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Gus2-1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(Прибайкалье)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IonTorrent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MIRA 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JPZM00000000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3015" y="5274186"/>
            <a:ext cx="111700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Bryanskaya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b="1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Rozanov</a:t>
            </a:r>
            <a:r>
              <a:rPr lang="en-US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Slynko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N., </a:t>
            </a: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Shekhovtsov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S., &amp; </a:t>
            </a: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Peltek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(2014). Geobacillus icigianus sp. </a:t>
            </a: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nov.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new </a:t>
            </a:r>
            <a:r>
              <a:rPr lang="en-US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thermophilic</a:t>
            </a:r>
            <a:r>
              <a:rPr lang="en-US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bacterium isolated from Valley of Geysers, Kamchatka. International Journal of Systematic and Evolutionary Microbiology, ijs-0. IF – 2.798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23015" y="2193815"/>
            <a:ext cx="4121726" cy="4751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755120" cy="7026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Геномное секвенирование термофильных бактерий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03538"/>
              </p:ext>
            </p:extLst>
          </p:nvPr>
        </p:nvGraphicFramePr>
        <p:xfrm>
          <a:off x="123015" y="972153"/>
          <a:ext cx="11816801" cy="4234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6611"/>
                <a:gridCol w="3972406"/>
                <a:gridCol w="2957784"/>
              </a:tblGrid>
              <a:tr h="12365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отбора проб,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Платформа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NGS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программное обеспечение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сборки контигов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DDBJ/EMBL/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Genbank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8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Geobacillus icigianus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G1W1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(Камчатка)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MiSeq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SPAdes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v3.1.0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JPYA00000000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19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stearothermofillus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(Прибайкалье)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MiSeq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SPAdes v3.1.0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JQCS00000000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56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stearothermofillus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(Прибайкалье)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MiSeq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SPAdes v3.1.0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JPYV00000000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0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Anoxybacillus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flavithermus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strain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(Прибайкалье)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IonTorrent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MIRA 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JPZO00000000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39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Anoxybacillus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штамм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KU-2-6(11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(Камчатка)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IonTorrent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MIRA 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JPZN00000000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Thermoactinomyces sp.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Gus2-1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(Прибайкалье)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IonTorrent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MIRA 4.0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JPZM00000000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134589" y="2598928"/>
            <a:ext cx="4761501" cy="5493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4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371623" y="3626490"/>
            <a:ext cx="2047486" cy="2352279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935" y1="76768" x2="41935" y2="76768"/>
                        <a14:foregroundMark x1="56452" y1="49495" x2="56452" y2="49495"/>
                        <a14:foregroundMark x1="4839" y1="78788" x2="4839" y2="78788"/>
                        <a14:foregroundMark x1="95161" y1="76768" x2="95161" y2="76768"/>
                        <a14:foregroundMark x1="20968" y1="48485" x2="20968" y2="48485"/>
                        <a14:foregroundMark x1="50000" y1="72727" x2="50000" y2="72727"/>
                        <a14:foregroundMark x1="33871" y1="26263" x2="33871" y2="26263"/>
                        <a14:foregroundMark x1="29032" y1="6061" x2="29032" y2="6061"/>
                        <a14:foregroundMark x1="70968" y1="6061" x2="70968" y2="6061"/>
                        <a14:foregroundMark x1="27419" y1="37374" x2="27419" y2="37374"/>
                        <a14:foregroundMark x1="67742" y1="21212" x2="67742" y2="21212"/>
                        <a14:foregroundMark x1="51613" y1="83838" x2="51613" y2="83838"/>
                        <a14:foregroundMark x1="32258" y1="15152" x2="32258" y2="15152"/>
                        <a14:foregroundMark x1="30645" y1="10101" x2="30645" y2="10101"/>
                        <a14:foregroundMark x1="33871" y1="20202" x2="33871" y2="20202"/>
                        <a14:foregroundMark x1="30645" y1="32323" x2="30645" y2="32323"/>
                        <a14:foregroundMark x1="69355" y1="26263" x2="69355" y2="26263"/>
                        <a14:foregroundMark x1="45161" y1="2020" x2="45161" y2="2020"/>
                        <a14:foregroundMark x1="17742" y1="53535" x2="17742" y2="53535"/>
                        <a14:foregroundMark x1="16129" y1="59596" x2="16129" y2="59596"/>
                        <a14:foregroundMark x1="24194" y1="45455" x2="24194" y2="45455"/>
                        <a14:foregroundMark x1="77419" y1="42424" x2="77419" y2="42424"/>
                        <a14:foregroundMark x1="80645" y1="49495" x2="80645" y2="49495"/>
                        <a14:foregroundMark x1="69355" y1="12121" x2="69355" y2="12121"/>
                        <a14:foregroundMark x1="67742" y1="16162" x2="67742" y2="16162"/>
                        <a14:foregroundMark x1="87097" y1="65657" x2="87097" y2="65657"/>
                        <a14:foregroundMark x1="93548" y1="69697" x2="93548" y2="69697"/>
                        <a14:foregroundMark x1="22581" y1="65657" x2="22581" y2="65657"/>
                        <a14:foregroundMark x1="67742" y1="67677" x2="67742" y2="67677"/>
                        <a14:foregroundMark x1="70968" y1="34343" x2="70968" y2="34343"/>
                        <a14:foregroundMark x1="72581" y1="37374" x2="72581" y2="37374"/>
                        <a14:foregroundMark x1="80645" y1="51515" x2="80645" y2="51515"/>
                        <a14:foregroundMark x1="83871" y1="57576" x2="83871" y2="57576"/>
                        <a14:foregroundMark x1="87097" y1="62626" x2="87097" y2="62626"/>
                        <a14:foregroundMark x1="75806" y1="46465" x2="75806" y2="46465"/>
                        <a14:foregroundMark x1="80645" y1="54545" x2="80645" y2="54545"/>
                        <a14:foregroundMark x1="70968" y1="41414" x2="70968" y2="41414"/>
                        <a14:foregroundMark x1="67742" y1="35354" x2="67742" y2="35354"/>
                        <a14:foregroundMark x1="64516" y1="27273" x2="64516" y2="27273"/>
                        <a14:foregroundMark x1="64516" y1="73737" x2="64516" y2="73737"/>
                        <a14:foregroundMark x1="9677" y1="70707" x2="9677" y2="70707"/>
                        <a14:backgroundMark x1="11290" y1="17172" x2="11290" y2="17172"/>
                        <a14:backgroundMark x1="85484" y1="16162" x2="87097" y2="14141"/>
                        <a14:backgroundMark x1="8065" y1="35354" x2="8065" y2="35354"/>
                        <a14:backgroundMark x1="9677" y1="44444" x2="9677" y2="44444"/>
                        <a14:backgroundMark x1="87097" y1="31313" x2="87097" y2="31313"/>
                        <a14:backgroundMark x1="17742" y1="26263" x2="17742" y2="26263"/>
                        <a14:backgroundMark x1="85484" y1="39394" x2="85484" y2="39394"/>
                        <a14:backgroundMark x1="19355" y1="11111" x2="19355" y2="11111"/>
                        <a14:backgroundMark x1="87097" y1="21212" x2="87097" y2="21212"/>
                        <a14:backgroundMark x1="82258" y1="8081" x2="82258" y2="8081"/>
                        <a14:backgroundMark x1="90323" y1="50505" x2="90323" y2="50505"/>
                        <a14:backgroundMark x1="96774" y1="66667" x2="96774" y2="66667"/>
                        <a14:backgroundMark x1="96774" y1="73737" x2="96774" y2="73737"/>
                        <a14:backgroundMark x1="74194" y1="20202" x2="77419" y2="20202"/>
                        <a14:backgroundMark x1="70968" y1="22222" x2="70968" y2="22222"/>
                        <a14:backgroundMark x1="77419" y1="37374" x2="77419" y2="37374"/>
                        <a14:backgroundMark x1="4839" y1="54545" x2="4839" y2="54545"/>
                        <a14:backgroundMark x1="6452" y1="62626" x2="6452" y2="6262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7596" y="4312622"/>
            <a:ext cx="312575" cy="46886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43" name="Прямоугольник 42"/>
          <p:cNvSpPr/>
          <p:nvPr/>
        </p:nvSpPr>
        <p:spPr>
          <a:xfrm>
            <a:off x="155574" y="831168"/>
            <a:ext cx="3445755" cy="2460584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714600" y="3376731"/>
            <a:ext cx="4710845" cy="3234278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808312" y="1414372"/>
            <a:ext cx="2629454" cy="1973904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875446" y="1185716"/>
            <a:ext cx="2672947" cy="1893150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8829207" y="2569728"/>
            <a:ext cx="518726" cy="506025"/>
            <a:chOff x="6922477" y="2883100"/>
            <a:chExt cx="837560" cy="856296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36873" t="33350" r="36336" b="32411"/>
            <a:stretch/>
          </p:blipFill>
          <p:spPr bwMode="auto">
            <a:xfrm rot="20383149">
              <a:off x="6922477" y="2883100"/>
              <a:ext cx="837560" cy="856296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Круговая стрелка 4"/>
            <p:cNvSpPr/>
            <p:nvPr/>
          </p:nvSpPr>
          <p:spPr>
            <a:xfrm rot="1217294">
              <a:off x="7054657" y="2951685"/>
              <a:ext cx="656456" cy="523344"/>
            </a:xfrm>
            <a:prstGeom prst="circularArrow">
              <a:avLst>
                <a:gd name="adj1" fmla="val 6355"/>
                <a:gd name="adj2" fmla="val 708596"/>
                <a:gd name="adj3" fmla="val 20020950"/>
                <a:gd name="adj4" fmla="val 12900102"/>
                <a:gd name="adj5" fmla="val 1191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6" name="AutoShape 2" descr="https://mail.ngs.ru/Session/257584-Cbsf6ZScmsqgS5O0Kq4n-jizauxz/MessagePart/INBOX/2642-03-B/pQE30_endo_xylanase_LX1%20M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6873" t="33350" r="36336" b="32411"/>
          <a:stretch/>
        </p:blipFill>
        <p:spPr bwMode="auto">
          <a:xfrm>
            <a:off x="8097494" y="2292019"/>
            <a:ext cx="716346" cy="7323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25"/>
          <p:cNvGrpSpPr/>
          <p:nvPr/>
        </p:nvGrpSpPr>
        <p:grpSpPr>
          <a:xfrm>
            <a:off x="1325441" y="1692542"/>
            <a:ext cx="1811758" cy="1541769"/>
            <a:chOff x="2411760" y="332656"/>
            <a:chExt cx="3744416" cy="3600400"/>
          </a:xfrm>
        </p:grpSpPr>
        <p:grpSp>
          <p:nvGrpSpPr>
            <p:cNvPr id="16" name="Группа 6"/>
            <p:cNvGrpSpPr>
              <a:grpSpLocks/>
            </p:cNvGrpSpPr>
            <p:nvPr/>
          </p:nvGrpSpPr>
          <p:grpSpPr bwMode="auto">
            <a:xfrm>
              <a:off x="2411760" y="332656"/>
              <a:ext cx="3744416" cy="3600400"/>
              <a:chOff x="4267200" y="1308100"/>
              <a:chExt cx="3524242" cy="3278925"/>
            </a:xfrm>
          </p:grpSpPr>
          <p:grpSp>
            <p:nvGrpSpPr>
              <p:cNvPr id="18" name="Группа 4"/>
              <p:cNvGrpSpPr>
                <a:grpSpLocks/>
              </p:cNvGrpSpPr>
              <p:nvPr/>
            </p:nvGrpSpPr>
            <p:grpSpPr bwMode="auto">
              <a:xfrm>
                <a:off x="4419595" y="1409587"/>
                <a:ext cx="3371847" cy="3177438"/>
                <a:chOff x="5314950" y="1426732"/>
                <a:chExt cx="2476500" cy="2400300"/>
              </a:xfrm>
            </p:grpSpPr>
            <p:pic>
              <p:nvPicPr>
                <p:cNvPr id="20" name="Рисунок 2"/>
                <p:cNvPicPr>
                  <a:picLocks noChangeAspect="1"/>
                </p:cNvPicPr>
                <p:nvPr/>
              </p:nvPicPr>
              <p:blipFill>
                <a:blip r:embed="rId5" cstate="print"/>
                <a:srcRect b="42728"/>
                <a:stretch>
                  <a:fillRect/>
                </a:stretch>
              </p:blipFill>
              <p:spPr bwMode="auto">
                <a:xfrm>
                  <a:off x="5314950" y="1426732"/>
                  <a:ext cx="2476500" cy="2400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1" name="Прямая соединительная линия 45"/>
                <p:cNvCxnSpPr/>
                <p:nvPr/>
              </p:nvCxnSpPr>
              <p:spPr bwMode="auto">
                <a:xfrm flipV="1">
                  <a:off x="6553804" y="2920784"/>
                  <a:ext cx="61711" cy="5241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Прямоугольник 5"/>
              <p:cNvSpPr/>
              <p:nvPr/>
            </p:nvSpPr>
            <p:spPr>
              <a:xfrm>
                <a:off x="4267200" y="1308100"/>
                <a:ext cx="457451" cy="4453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60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17" name="Oval 24"/>
            <p:cNvSpPr/>
            <p:nvPr/>
          </p:nvSpPr>
          <p:spPr>
            <a:xfrm>
              <a:off x="3995936" y="1916832"/>
              <a:ext cx="720080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155575" y="973939"/>
            <a:ext cx="35813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Геном </a:t>
            </a:r>
            <a:endParaRPr lang="ru-RU" alt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altLang="ru-RU" sz="1600" b="1" i="1" dirty="0" err="1" smtClean="0">
                <a:solidFill>
                  <a:srgbClr val="002060"/>
                </a:solidFill>
                <a:cs typeface="Arial" pitchFamily="34" charset="0"/>
              </a:rPr>
              <a:t>Geobacillus</a:t>
            </a:r>
            <a:r>
              <a:rPr lang="en-US" altLang="ru-RU" sz="1600" b="1" i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b="1" i="1" dirty="0" err="1" smtClean="0">
                <a:solidFill>
                  <a:srgbClr val="002060"/>
                </a:solidFill>
                <a:cs typeface="Arial" pitchFamily="34" charset="0"/>
              </a:rPr>
              <a:t>stearothermophilus</a:t>
            </a:r>
            <a:r>
              <a:rPr lang="ru-RU" altLang="ru-RU" sz="1600" b="1" i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b="1" i="1" dirty="0">
                <a:solidFill>
                  <a:srgbClr val="002060"/>
                </a:solidFill>
                <a:cs typeface="Arial" pitchFamily="34" charset="0"/>
              </a:rPr>
              <a:t>22 VKPM B-11678</a:t>
            </a:r>
            <a:r>
              <a:rPr lang="ru-RU" altLang="ru-RU" sz="1600" b="1" i="1" dirty="0" smtClean="0">
                <a:solidFill>
                  <a:srgbClr val="002060"/>
                </a:solidFill>
                <a:cs typeface="Arial" pitchFamily="34" charset="0"/>
              </a:rPr>
              <a:t>:</a:t>
            </a:r>
            <a:endParaRPr lang="ru-RU" altLang="ru-RU" sz="1600" b="1" i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4370" y="1163941"/>
            <a:ext cx="2720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C00000"/>
                </a:solidFill>
              </a:rPr>
              <a:t>1</a:t>
            </a:r>
            <a:r>
              <a:rPr lang="ru-RU" sz="1600" b="1" dirty="0" smtClean="0">
                <a:solidFill>
                  <a:srgbClr val="C00000"/>
                </a:solidFill>
              </a:rPr>
              <a:t>.</a:t>
            </a:r>
            <a:r>
              <a:rPr lang="ru-RU" sz="1600" dirty="0" smtClean="0">
                <a:solidFill>
                  <a:srgbClr val="002060"/>
                </a:solidFill>
              </a:rPr>
              <a:t> Поиск и амплификация генов ферментов 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9805" y="1407330"/>
            <a:ext cx="2335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C00000"/>
                </a:solidFill>
              </a:rPr>
              <a:t>2. </a:t>
            </a:r>
            <a:r>
              <a:rPr lang="ru-RU" sz="1600" dirty="0" smtClean="0">
                <a:solidFill>
                  <a:srgbClr val="002060"/>
                </a:solidFill>
              </a:rPr>
              <a:t>Клонирование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в 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вектор </a:t>
            </a:r>
            <a:r>
              <a:rPr lang="en-US" sz="1600" dirty="0" smtClean="0">
                <a:solidFill>
                  <a:srgbClr val="002060"/>
                </a:solidFill>
              </a:rPr>
              <a:t>pQE30</a:t>
            </a:r>
            <a:r>
              <a:rPr lang="ru-RU" sz="1600" dirty="0" smtClean="0">
                <a:solidFill>
                  <a:srgbClr val="002060"/>
                </a:solidFill>
              </a:rPr>
              <a:t>  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859" y="3637496"/>
            <a:ext cx="2410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3. </a:t>
            </a:r>
            <a:r>
              <a:rPr lang="ru-RU" sz="1600" dirty="0" smtClean="0">
                <a:solidFill>
                  <a:srgbClr val="002060"/>
                </a:solidFill>
              </a:rPr>
              <a:t>Экспрессия в </a:t>
            </a:r>
            <a:r>
              <a:rPr lang="en-US" sz="1400" i="1" dirty="0" smtClean="0">
                <a:solidFill>
                  <a:srgbClr val="002060"/>
                </a:solidFill>
              </a:rPr>
              <a:t>Escherichia coli </a:t>
            </a:r>
            <a:r>
              <a:rPr lang="en-US" sz="1400" dirty="0" smtClean="0">
                <a:solidFill>
                  <a:srgbClr val="002060"/>
                </a:solidFill>
              </a:rPr>
              <a:t>XL1-Blue 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27" name="Группа 26"/>
          <p:cNvGrpSpPr>
            <a:grpSpLocks noChangeAspect="1"/>
          </p:cNvGrpSpPr>
          <p:nvPr/>
        </p:nvGrpSpPr>
        <p:grpSpPr>
          <a:xfrm rot="6168067">
            <a:off x="7465909" y="2699777"/>
            <a:ext cx="546755" cy="561283"/>
            <a:chOff x="6922477" y="2883100"/>
            <a:chExt cx="837560" cy="856296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36873" t="33350" r="36336" b="32411"/>
            <a:stretch/>
          </p:blipFill>
          <p:spPr bwMode="auto">
            <a:xfrm rot="20383149">
              <a:off x="6922477" y="2883100"/>
              <a:ext cx="837560" cy="856296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Круговая стрелка 28"/>
            <p:cNvSpPr/>
            <p:nvPr/>
          </p:nvSpPr>
          <p:spPr>
            <a:xfrm rot="1217294">
              <a:off x="7054657" y="2951685"/>
              <a:ext cx="656456" cy="523344"/>
            </a:xfrm>
            <a:prstGeom prst="circularArrow">
              <a:avLst>
                <a:gd name="adj1" fmla="val 6355"/>
                <a:gd name="adj2" fmla="val 708596"/>
                <a:gd name="adj3" fmla="val 20020950"/>
                <a:gd name="adj4" fmla="val 12900102"/>
                <a:gd name="adj5" fmla="val 1191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18627" y="3402073"/>
            <a:ext cx="365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4. </a:t>
            </a:r>
            <a:r>
              <a:rPr lang="ru-RU" sz="1600" dirty="0" smtClean="0">
                <a:solidFill>
                  <a:srgbClr val="002060"/>
                </a:solidFill>
              </a:rPr>
              <a:t>ПААГ-ДСН штаммов продуцентов</a:t>
            </a:r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 рекомбинантных белков</a:t>
            </a:r>
            <a:endParaRPr lang="en-US" sz="1600" dirty="0">
              <a:solidFill>
                <a:srgbClr val="002060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942940" y="1753190"/>
            <a:ext cx="2402078" cy="1291134"/>
            <a:chOff x="2453547" y="1588391"/>
            <a:chExt cx="2402078" cy="1291134"/>
          </a:xfrm>
        </p:grpSpPr>
        <p:sp>
          <p:nvSpPr>
            <p:cNvPr id="33" name="Полилиния 32"/>
            <p:cNvSpPr/>
            <p:nvPr/>
          </p:nvSpPr>
          <p:spPr>
            <a:xfrm>
              <a:off x="2987824" y="1750988"/>
              <a:ext cx="1822632" cy="799976"/>
            </a:xfrm>
            <a:custGeom>
              <a:avLst/>
              <a:gdLst>
                <a:gd name="connsiteX0" fmla="*/ 0 w 2179320"/>
                <a:gd name="connsiteY0" fmla="*/ 65582 h 508852"/>
                <a:gd name="connsiteX1" fmla="*/ 914400 w 2179320"/>
                <a:gd name="connsiteY1" fmla="*/ 35102 h 508852"/>
                <a:gd name="connsiteX2" fmla="*/ 472440 w 2179320"/>
                <a:gd name="connsiteY2" fmla="*/ 492302 h 508852"/>
                <a:gd name="connsiteX3" fmla="*/ 2179320 w 2179320"/>
                <a:gd name="connsiteY3" fmla="*/ 416102 h 508852"/>
                <a:gd name="connsiteX4" fmla="*/ 2179320 w 2179320"/>
                <a:gd name="connsiteY4" fmla="*/ 416102 h 508852"/>
                <a:gd name="connsiteX0" fmla="*/ 0 w 2205142"/>
                <a:gd name="connsiteY0" fmla="*/ 65582 h 508945"/>
                <a:gd name="connsiteX1" fmla="*/ 914400 w 2205142"/>
                <a:gd name="connsiteY1" fmla="*/ 35102 h 508945"/>
                <a:gd name="connsiteX2" fmla="*/ 472440 w 2205142"/>
                <a:gd name="connsiteY2" fmla="*/ 492302 h 508945"/>
                <a:gd name="connsiteX3" fmla="*/ 2179320 w 2205142"/>
                <a:gd name="connsiteY3" fmla="*/ 416102 h 508945"/>
                <a:gd name="connsiteX4" fmla="*/ 1448669 w 2205142"/>
                <a:gd name="connsiteY4" fmla="*/ 485683 h 508945"/>
                <a:gd name="connsiteX0" fmla="*/ 0 w 2188509"/>
                <a:gd name="connsiteY0" fmla="*/ 65582 h 510795"/>
                <a:gd name="connsiteX1" fmla="*/ 914400 w 2188509"/>
                <a:gd name="connsiteY1" fmla="*/ 35102 h 510795"/>
                <a:gd name="connsiteX2" fmla="*/ 472440 w 2188509"/>
                <a:gd name="connsiteY2" fmla="*/ 492302 h 510795"/>
                <a:gd name="connsiteX3" fmla="*/ 2179320 w 2188509"/>
                <a:gd name="connsiteY3" fmla="*/ 416102 h 510795"/>
                <a:gd name="connsiteX4" fmla="*/ 1133583 w 2188509"/>
                <a:gd name="connsiteY4" fmla="*/ 366402 h 510795"/>
                <a:gd name="connsiteX0" fmla="*/ 0 w 1355677"/>
                <a:gd name="connsiteY0" fmla="*/ 65582 h 526612"/>
                <a:gd name="connsiteX1" fmla="*/ 914400 w 1355677"/>
                <a:gd name="connsiteY1" fmla="*/ 35102 h 526612"/>
                <a:gd name="connsiteX2" fmla="*/ 472440 w 1355677"/>
                <a:gd name="connsiteY2" fmla="*/ 492302 h 526612"/>
                <a:gd name="connsiteX3" fmla="*/ 1293608 w 1355677"/>
                <a:gd name="connsiteY3" fmla="*/ 479591 h 526612"/>
                <a:gd name="connsiteX4" fmla="*/ 1133583 w 1355677"/>
                <a:gd name="connsiteY4" fmla="*/ 366402 h 526612"/>
                <a:gd name="connsiteX0" fmla="*/ 0 w 1537556"/>
                <a:gd name="connsiteY0" fmla="*/ 65582 h 556867"/>
                <a:gd name="connsiteX1" fmla="*/ 914400 w 1537556"/>
                <a:gd name="connsiteY1" fmla="*/ 35102 h 556867"/>
                <a:gd name="connsiteX2" fmla="*/ 472440 w 1537556"/>
                <a:gd name="connsiteY2" fmla="*/ 492302 h 556867"/>
                <a:gd name="connsiteX3" fmla="*/ 1293608 w 1537556"/>
                <a:gd name="connsiteY3" fmla="*/ 479591 h 556867"/>
                <a:gd name="connsiteX4" fmla="*/ 1428821 w 1537556"/>
                <a:gd name="connsiteY4" fmla="*/ 556867 h 556867"/>
                <a:gd name="connsiteX0" fmla="*/ 0 w 1788315"/>
                <a:gd name="connsiteY0" fmla="*/ 65582 h 533780"/>
                <a:gd name="connsiteX1" fmla="*/ 914400 w 1788315"/>
                <a:gd name="connsiteY1" fmla="*/ 35102 h 533780"/>
                <a:gd name="connsiteX2" fmla="*/ 472440 w 1788315"/>
                <a:gd name="connsiteY2" fmla="*/ 492302 h 533780"/>
                <a:gd name="connsiteX3" fmla="*/ 1293608 w 1788315"/>
                <a:gd name="connsiteY3" fmla="*/ 479591 h 533780"/>
                <a:gd name="connsiteX4" fmla="*/ 1719097 w 1788315"/>
                <a:gd name="connsiteY4" fmla="*/ 533780 h 533780"/>
                <a:gd name="connsiteX0" fmla="*/ 0 w 1719097"/>
                <a:gd name="connsiteY0" fmla="*/ 65582 h 533780"/>
                <a:gd name="connsiteX1" fmla="*/ 914400 w 1719097"/>
                <a:gd name="connsiteY1" fmla="*/ 35102 h 533780"/>
                <a:gd name="connsiteX2" fmla="*/ 472440 w 1719097"/>
                <a:gd name="connsiteY2" fmla="*/ 492302 h 533780"/>
                <a:gd name="connsiteX3" fmla="*/ 1293608 w 1719097"/>
                <a:gd name="connsiteY3" fmla="*/ 479591 h 533780"/>
                <a:gd name="connsiteX4" fmla="*/ 1719097 w 1719097"/>
                <a:gd name="connsiteY4" fmla="*/ 533780 h 533780"/>
                <a:gd name="connsiteX0" fmla="*/ 0 w 1505732"/>
                <a:gd name="connsiteY0" fmla="*/ 65582 h 521484"/>
                <a:gd name="connsiteX1" fmla="*/ 914400 w 1505732"/>
                <a:gd name="connsiteY1" fmla="*/ 35102 h 521484"/>
                <a:gd name="connsiteX2" fmla="*/ 472440 w 1505732"/>
                <a:gd name="connsiteY2" fmla="*/ 492302 h 521484"/>
                <a:gd name="connsiteX3" fmla="*/ 1293608 w 1505732"/>
                <a:gd name="connsiteY3" fmla="*/ 479591 h 521484"/>
                <a:gd name="connsiteX4" fmla="*/ 1505732 w 1505732"/>
                <a:gd name="connsiteY4" fmla="*/ 516465 h 521484"/>
                <a:gd name="connsiteX0" fmla="*/ 0 w 1503251"/>
                <a:gd name="connsiteY0" fmla="*/ 65582 h 522237"/>
                <a:gd name="connsiteX1" fmla="*/ 914400 w 1503251"/>
                <a:gd name="connsiteY1" fmla="*/ 35102 h 522237"/>
                <a:gd name="connsiteX2" fmla="*/ 472440 w 1503251"/>
                <a:gd name="connsiteY2" fmla="*/ 492302 h 522237"/>
                <a:gd name="connsiteX3" fmla="*/ 1293608 w 1503251"/>
                <a:gd name="connsiteY3" fmla="*/ 479591 h 522237"/>
                <a:gd name="connsiteX4" fmla="*/ 1503251 w 1503251"/>
                <a:gd name="connsiteY4" fmla="*/ 522237 h 522237"/>
                <a:gd name="connsiteX0" fmla="*/ 0 w 1510694"/>
                <a:gd name="connsiteY0" fmla="*/ 65582 h 521484"/>
                <a:gd name="connsiteX1" fmla="*/ 914400 w 1510694"/>
                <a:gd name="connsiteY1" fmla="*/ 35102 h 521484"/>
                <a:gd name="connsiteX2" fmla="*/ 472440 w 1510694"/>
                <a:gd name="connsiteY2" fmla="*/ 492302 h 521484"/>
                <a:gd name="connsiteX3" fmla="*/ 1293608 w 1510694"/>
                <a:gd name="connsiteY3" fmla="*/ 479591 h 521484"/>
                <a:gd name="connsiteX4" fmla="*/ 1510694 w 1510694"/>
                <a:gd name="connsiteY4" fmla="*/ 516465 h 521484"/>
                <a:gd name="connsiteX0" fmla="*/ 0 w 1510694"/>
                <a:gd name="connsiteY0" fmla="*/ 65582 h 521484"/>
                <a:gd name="connsiteX1" fmla="*/ 914400 w 1510694"/>
                <a:gd name="connsiteY1" fmla="*/ 35102 h 521484"/>
                <a:gd name="connsiteX2" fmla="*/ 472440 w 1510694"/>
                <a:gd name="connsiteY2" fmla="*/ 492302 h 521484"/>
                <a:gd name="connsiteX3" fmla="*/ 1293608 w 1510694"/>
                <a:gd name="connsiteY3" fmla="*/ 479591 h 521484"/>
                <a:gd name="connsiteX4" fmla="*/ 1510694 w 1510694"/>
                <a:gd name="connsiteY4" fmla="*/ 516465 h 521484"/>
                <a:gd name="connsiteX0" fmla="*/ 0 w 1510694"/>
                <a:gd name="connsiteY0" fmla="*/ 65582 h 521484"/>
                <a:gd name="connsiteX1" fmla="*/ 914400 w 1510694"/>
                <a:gd name="connsiteY1" fmla="*/ 35102 h 521484"/>
                <a:gd name="connsiteX2" fmla="*/ 472440 w 1510694"/>
                <a:gd name="connsiteY2" fmla="*/ 492302 h 521484"/>
                <a:gd name="connsiteX3" fmla="*/ 1293608 w 1510694"/>
                <a:gd name="connsiteY3" fmla="*/ 479591 h 521484"/>
                <a:gd name="connsiteX4" fmla="*/ 1510694 w 1510694"/>
                <a:gd name="connsiteY4" fmla="*/ 516465 h 521484"/>
                <a:gd name="connsiteX0" fmla="*/ 0 w 1533024"/>
                <a:gd name="connsiteY0" fmla="*/ 65582 h 521776"/>
                <a:gd name="connsiteX1" fmla="*/ 914400 w 1533024"/>
                <a:gd name="connsiteY1" fmla="*/ 35102 h 521776"/>
                <a:gd name="connsiteX2" fmla="*/ 472440 w 1533024"/>
                <a:gd name="connsiteY2" fmla="*/ 492302 h 521776"/>
                <a:gd name="connsiteX3" fmla="*/ 1293608 w 1533024"/>
                <a:gd name="connsiteY3" fmla="*/ 479591 h 521776"/>
                <a:gd name="connsiteX4" fmla="*/ 1533024 w 1533024"/>
                <a:gd name="connsiteY4" fmla="*/ 506846 h 52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024" h="521776">
                  <a:moveTo>
                    <a:pt x="0" y="65582"/>
                  </a:moveTo>
                  <a:cubicBezTo>
                    <a:pt x="417830" y="14782"/>
                    <a:pt x="835660" y="-36018"/>
                    <a:pt x="914400" y="35102"/>
                  </a:cubicBezTo>
                  <a:cubicBezTo>
                    <a:pt x="993140" y="106222"/>
                    <a:pt x="409239" y="418221"/>
                    <a:pt x="472440" y="492302"/>
                  </a:cubicBezTo>
                  <a:cubicBezTo>
                    <a:pt x="535641" y="566384"/>
                    <a:pt x="1116844" y="477167"/>
                    <a:pt x="1293608" y="479591"/>
                  </a:cubicBezTo>
                  <a:cubicBezTo>
                    <a:pt x="1470372" y="482015"/>
                    <a:pt x="1463972" y="464412"/>
                    <a:pt x="1533024" y="50684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Right Arrow 34"/>
            <p:cNvSpPr/>
            <p:nvPr/>
          </p:nvSpPr>
          <p:spPr>
            <a:xfrm rot="21150506">
              <a:off x="3174971" y="1711420"/>
              <a:ext cx="720080" cy="144016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3623209" y="2453387"/>
              <a:ext cx="455364" cy="14401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4"/>
            <p:cNvSpPr/>
            <p:nvPr/>
          </p:nvSpPr>
          <p:spPr>
            <a:xfrm rot="18893262">
              <a:off x="3491442" y="2099002"/>
              <a:ext cx="628607" cy="14401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Дуга 36"/>
            <p:cNvSpPr/>
            <p:nvPr/>
          </p:nvSpPr>
          <p:spPr>
            <a:xfrm rot="3292310">
              <a:off x="4486333" y="2510233"/>
              <a:ext cx="508172" cy="230412"/>
            </a:xfrm>
            <a:prstGeom prst="arc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Дуга 37"/>
            <p:cNvSpPr/>
            <p:nvPr/>
          </p:nvSpPr>
          <p:spPr>
            <a:xfrm rot="2200617" flipV="1">
              <a:off x="2453547" y="1588391"/>
              <a:ext cx="508172" cy="174642"/>
            </a:xfrm>
            <a:prstGeom prst="arc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Заголовок 1"/>
          <p:cNvSpPr txBox="1">
            <a:spLocks/>
          </p:cNvSpPr>
          <p:nvPr/>
        </p:nvSpPr>
        <p:spPr>
          <a:xfrm>
            <a:off x="-462" y="99011"/>
            <a:ext cx="11013902" cy="867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500" dirty="0" smtClean="0">
                <a:solidFill>
                  <a:srgbClr val="002060"/>
                </a:solidFill>
              </a:rPr>
              <a:t>Получение </a:t>
            </a:r>
            <a:r>
              <a:rPr lang="ru-RU" sz="3500" dirty="0">
                <a:solidFill>
                  <a:srgbClr val="002060"/>
                </a:solidFill>
              </a:rPr>
              <a:t>штаммов продуцентов рекомбинантных </a:t>
            </a:r>
            <a:r>
              <a:rPr lang="ru-RU" sz="3500" dirty="0" smtClean="0">
                <a:solidFill>
                  <a:srgbClr val="002060"/>
                </a:solidFill>
              </a:rPr>
              <a:t> карбогидраз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7149" y="1852884"/>
            <a:ext cx="163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 dirty="0" smtClean="0">
                <a:solidFill>
                  <a:srgbClr val="C00000"/>
                </a:solidFill>
                <a:cs typeface="Arial" pitchFamily="34" charset="0"/>
              </a:rPr>
              <a:t>~ </a:t>
            </a:r>
            <a:r>
              <a:rPr lang="ru-RU" altLang="ru-RU" b="1" dirty="0" smtClean="0">
                <a:solidFill>
                  <a:srgbClr val="C00000"/>
                </a:solidFill>
                <a:cs typeface="Arial" pitchFamily="34" charset="0"/>
              </a:rPr>
              <a:t>3 121 ген</a:t>
            </a:r>
            <a:endParaRPr lang="ru-RU" dirty="0"/>
          </a:p>
        </p:txBody>
      </p: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935" y1="76768" x2="41935" y2="76768"/>
                        <a14:foregroundMark x1="56452" y1="49495" x2="56452" y2="49495"/>
                        <a14:foregroundMark x1="4839" y1="78788" x2="4839" y2="78788"/>
                        <a14:foregroundMark x1="95161" y1="76768" x2="95161" y2="76768"/>
                        <a14:foregroundMark x1="20968" y1="48485" x2="20968" y2="48485"/>
                        <a14:foregroundMark x1="50000" y1="72727" x2="50000" y2="72727"/>
                        <a14:foregroundMark x1="33871" y1="26263" x2="33871" y2="26263"/>
                        <a14:foregroundMark x1="29032" y1="6061" x2="29032" y2="6061"/>
                        <a14:foregroundMark x1="70968" y1="6061" x2="70968" y2="6061"/>
                        <a14:foregroundMark x1="27419" y1="37374" x2="27419" y2="37374"/>
                        <a14:foregroundMark x1="67742" y1="21212" x2="67742" y2="21212"/>
                        <a14:foregroundMark x1="51613" y1="83838" x2="51613" y2="83838"/>
                        <a14:foregroundMark x1="32258" y1="15152" x2="32258" y2="15152"/>
                        <a14:foregroundMark x1="30645" y1="10101" x2="30645" y2="10101"/>
                        <a14:foregroundMark x1="33871" y1="20202" x2="33871" y2="20202"/>
                        <a14:foregroundMark x1="30645" y1="32323" x2="30645" y2="32323"/>
                        <a14:foregroundMark x1="69355" y1="26263" x2="69355" y2="26263"/>
                        <a14:foregroundMark x1="45161" y1="2020" x2="45161" y2="2020"/>
                        <a14:foregroundMark x1="17742" y1="53535" x2="17742" y2="53535"/>
                        <a14:foregroundMark x1="16129" y1="59596" x2="16129" y2="59596"/>
                        <a14:foregroundMark x1="24194" y1="45455" x2="24194" y2="45455"/>
                        <a14:foregroundMark x1="77419" y1="42424" x2="77419" y2="42424"/>
                        <a14:foregroundMark x1="80645" y1="49495" x2="80645" y2="49495"/>
                        <a14:foregroundMark x1="69355" y1="12121" x2="69355" y2="12121"/>
                        <a14:foregroundMark x1="67742" y1="16162" x2="67742" y2="16162"/>
                        <a14:foregroundMark x1="87097" y1="65657" x2="87097" y2="65657"/>
                        <a14:foregroundMark x1="93548" y1="69697" x2="93548" y2="69697"/>
                        <a14:foregroundMark x1="22581" y1="65657" x2="22581" y2="65657"/>
                        <a14:foregroundMark x1="67742" y1="67677" x2="67742" y2="67677"/>
                        <a14:foregroundMark x1="70968" y1="34343" x2="70968" y2="34343"/>
                        <a14:foregroundMark x1="72581" y1="37374" x2="72581" y2="37374"/>
                        <a14:foregroundMark x1="80645" y1="51515" x2="80645" y2="51515"/>
                        <a14:foregroundMark x1="83871" y1="57576" x2="83871" y2="57576"/>
                        <a14:foregroundMark x1="87097" y1="62626" x2="87097" y2="62626"/>
                        <a14:foregroundMark x1="75806" y1="46465" x2="75806" y2="46465"/>
                        <a14:foregroundMark x1="80645" y1="54545" x2="80645" y2="54545"/>
                        <a14:foregroundMark x1="70968" y1="41414" x2="70968" y2="41414"/>
                        <a14:foregroundMark x1="67742" y1="35354" x2="67742" y2="35354"/>
                        <a14:foregroundMark x1="64516" y1="27273" x2="64516" y2="27273"/>
                        <a14:foregroundMark x1="64516" y1="73737" x2="64516" y2="73737"/>
                        <a14:foregroundMark x1="9677" y1="70707" x2="9677" y2="70707"/>
                        <a14:backgroundMark x1="11290" y1="17172" x2="11290" y2="17172"/>
                        <a14:backgroundMark x1="85484" y1="16162" x2="87097" y2="14141"/>
                        <a14:backgroundMark x1="8065" y1="35354" x2="8065" y2="35354"/>
                        <a14:backgroundMark x1="9677" y1="44444" x2="9677" y2="44444"/>
                        <a14:backgroundMark x1="87097" y1="31313" x2="87097" y2="31313"/>
                        <a14:backgroundMark x1="17742" y1="26263" x2="17742" y2="26263"/>
                        <a14:backgroundMark x1="85484" y1="39394" x2="85484" y2="39394"/>
                        <a14:backgroundMark x1="19355" y1="11111" x2="19355" y2="11111"/>
                        <a14:backgroundMark x1="87097" y1="21212" x2="87097" y2="21212"/>
                        <a14:backgroundMark x1="82258" y1="8081" x2="82258" y2="8081"/>
                        <a14:backgroundMark x1="90323" y1="50505" x2="90323" y2="50505"/>
                        <a14:backgroundMark x1="96774" y1="66667" x2="96774" y2="66667"/>
                        <a14:backgroundMark x1="96774" y1="73737" x2="96774" y2="73737"/>
                        <a14:backgroundMark x1="74194" y1="20202" x2="77419" y2="20202"/>
                        <a14:backgroundMark x1="70968" y1="22222" x2="70968" y2="22222"/>
                        <a14:backgroundMark x1="77419" y1="37374" x2="77419" y2="37374"/>
                        <a14:backgroundMark x1="4839" y1="54545" x2="4839" y2="54545"/>
                        <a14:backgroundMark x1="6452" y1="62626" x2="6452" y2="6262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1744" y="4582998"/>
            <a:ext cx="496853" cy="74527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935" y1="76768" x2="41935" y2="76768"/>
                        <a14:foregroundMark x1="56452" y1="49495" x2="56452" y2="49495"/>
                        <a14:foregroundMark x1="4839" y1="78788" x2="4839" y2="78788"/>
                        <a14:foregroundMark x1="95161" y1="76768" x2="95161" y2="76768"/>
                        <a14:foregroundMark x1="20968" y1="48485" x2="20968" y2="48485"/>
                        <a14:foregroundMark x1="50000" y1="72727" x2="50000" y2="72727"/>
                        <a14:foregroundMark x1="33871" y1="26263" x2="33871" y2="26263"/>
                        <a14:foregroundMark x1="29032" y1="6061" x2="29032" y2="6061"/>
                        <a14:foregroundMark x1="70968" y1="6061" x2="70968" y2="6061"/>
                        <a14:foregroundMark x1="27419" y1="37374" x2="27419" y2="37374"/>
                        <a14:foregroundMark x1="67742" y1="21212" x2="67742" y2="21212"/>
                        <a14:foregroundMark x1="51613" y1="83838" x2="51613" y2="83838"/>
                        <a14:foregroundMark x1="32258" y1="15152" x2="32258" y2="15152"/>
                        <a14:foregroundMark x1="30645" y1="10101" x2="30645" y2="10101"/>
                        <a14:foregroundMark x1="33871" y1="20202" x2="33871" y2="20202"/>
                        <a14:foregroundMark x1="30645" y1="32323" x2="30645" y2="32323"/>
                        <a14:foregroundMark x1="69355" y1="26263" x2="69355" y2="26263"/>
                        <a14:foregroundMark x1="45161" y1="2020" x2="45161" y2="2020"/>
                        <a14:foregroundMark x1="17742" y1="53535" x2="17742" y2="53535"/>
                        <a14:foregroundMark x1="16129" y1="59596" x2="16129" y2="59596"/>
                        <a14:foregroundMark x1="24194" y1="45455" x2="24194" y2="45455"/>
                        <a14:foregroundMark x1="77419" y1="42424" x2="77419" y2="42424"/>
                        <a14:foregroundMark x1="80645" y1="49495" x2="80645" y2="49495"/>
                        <a14:foregroundMark x1="69355" y1="12121" x2="69355" y2="12121"/>
                        <a14:foregroundMark x1="67742" y1="16162" x2="67742" y2="16162"/>
                        <a14:foregroundMark x1="87097" y1="65657" x2="87097" y2="65657"/>
                        <a14:foregroundMark x1="93548" y1="69697" x2="93548" y2="69697"/>
                        <a14:foregroundMark x1="22581" y1="65657" x2="22581" y2="65657"/>
                        <a14:foregroundMark x1="67742" y1="67677" x2="67742" y2="67677"/>
                        <a14:foregroundMark x1="70968" y1="34343" x2="70968" y2="34343"/>
                        <a14:foregroundMark x1="72581" y1="37374" x2="72581" y2="37374"/>
                        <a14:foregroundMark x1="80645" y1="51515" x2="80645" y2="51515"/>
                        <a14:foregroundMark x1="83871" y1="57576" x2="83871" y2="57576"/>
                        <a14:foregroundMark x1="87097" y1="62626" x2="87097" y2="62626"/>
                        <a14:foregroundMark x1="75806" y1="46465" x2="75806" y2="46465"/>
                        <a14:foregroundMark x1="80645" y1="54545" x2="80645" y2="54545"/>
                        <a14:foregroundMark x1="70968" y1="41414" x2="70968" y2="41414"/>
                        <a14:foregroundMark x1="67742" y1="35354" x2="67742" y2="35354"/>
                        <a14:foregroundMark x1="64516" y1="27273" x2="64516" y2="27273"/>
                        <a14:foregroundMark x1="64516" y1="73737" x2="64516" y2="73737"/>
                        <a14:foregroundMark x1="9677" y1="70707" x2="9677" y2="70707"/>
                        <a14:backgroundMark x1="11290" y1="17172" x2="11290" y2="17172"/>
                        <a14:backgroundMark x1="85484" y1="16162" x2="87097" y2="14141"/>
                        <a14:backgroundMark x1="8065" y1="35354" x2="8065" y2="35354"/>
                        <a14:backgroundMark x1="9677" y1="44444" x2="9677" y2="44444"/>
                        <a14:backgroundMark x1="87097" y1="31313" x2="87097" y2="31313"/>
                        <a14:backgroundMark x1="17742" y1="26263" x2="17742" y2="26263"/>
                        <a14:backgroundMark x1="85484" y1="39394" x2="85484" y2="39394"/>
                        <a14:backgroundMark x1="19355" y1="11111" x2="19355" y2="11111"/>
                        <a14:backgroundMark x1="87097" y1="21212" x2="87097" y2="21212"/>
                        <a14:backgroundMark x1="82258" y1="8081" x2="82258" y2="8081"/>
                        <a14:backgroundMark x1="90323" y1="50505" x2="90323" y2="50505"/>
                        <a14:backgroundMark x1="96774" y1="66667" x2="96774" y2="66667"/>
                        <a14:backgroundMark x1="96774" y1="73737" x2="96774" y2="73737"/>
                        <a14:backgroundMark x1="74194" y1="20202" x2="77419" y2="20202"/>
                        <a14:backgroundMark x1="70968" y1="22222" x2="70968" y2="22222"/>
                        <a14:backgroundMark x1="77419" y1="37374" x2="77419" y2="37374"/>
                        <a14:backgroundMark x1="4839" y1="54545" x2="4839" y2="54545"/>
                        <a14:backgroundMark x1="6452" y1="62626" x2="6452" y2="6262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2719" y="4262419"/>
            <a:ext cx="427438" cy="64115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935" y1="76768" x2="41935" y2="76768"/>
                        <a14:foregroundMark x1="56452" y1="49495" x2="56452" y2="49495"/>
                        <a14:foregroundMark x1="4839" y1="78788" x2="4839" y2="78788"/>
                        <a14:foregroundMark x1="95161" y1="76768" x2="95161" y2="76768"/>
                        <a14:foregroundMark x1="20968" y1="48485" x2="20968" y2="48485"/>
                        <a14:foregroundMark x1="50000" y1="72727" x2="50000" y2="72727"/>
                        <a14:foregroundMark x1="33871" y1="26263" x2="33871" y2="26263"/>
                        <a14:foregroundMark x1="29032" y1="6061" x2="29032" y2="6061"/>
                        <a14:foregroundMark x1="70968" y1="6061" x2="70968" y2="6061"/>
                        <a14:foregroundMark x1="27419" y1="37374" x2="27419" y2="37374"/>
                        <a14:foregroundMark x1="67742" y1="21212" x2="67742" y2="21212"/>
                        <a14:foregroundMark x1="51613" y1="83838" x2="51613" y2="83838"/>
                        <a14:foregroundMark x1="32258" y1="15152" x2="32258" y2="15152"/>
                        <a14:foregroundMark x1="30645" y1="10101" x2="30645" y2="10101"/>
                        <a14:foregroundMark x1="33871" y1="20202" x2="33871" y2="20202"/>
                        <a14:foregroundMark x1="30645" y1="32323" x2="30645" y2="32323"/>
                        <a14:foregroundMark x1="69355" y1="26263" x2="69355" y2="26263"/>
                        <a14:foregroundMark x1="45161" y1="2020" x2="45161" y2="2020"/>
                        <a14:foregroundMark x1="17742" y1="53535" x2="17742" y2="53535"/>
                        <a14:foregroundMark x1="16129" y1="59596" x2="16129" y2="59596"/>
                        <a14:foregroundMark x1="24194" y1="45455" x2="24194" y2="45455"/>
                        <a14:foregroundMark x1="77419" y1="42424" x2="77419" y2="42424"/>
                        <a14:foregroundMark x1="80645" y1="49495" x2="80645" y2="49495"/>
                        <a14:foregroundMark x1="69355" y1="12121" x2="69355" y2="12121"/>
                        <a14:foregroundMark x1="67742" y1="16162" x2="67742" y2="16162"/>
                        <a14:foregroundMark x1="87097" y1="65657" x2="87097" y2="65657"/>
                        <a14:foregroundMark x1="93548" y1="69697" x2="93548" y2="69697"/>
                        <a14:foregroundMark x1="22581" y1="65657" x2="22581" y2="65657"/>
                        <a14:foregroundMark x1="67742" y1="67677" x2="67742" y2="67677"/>
                        <a14:foregroundMark x1="70968" y1="34343" x2="70968" y2="34343"/>
                        <a14:foregroundMark x1="72581" y1="37374" x2="72581" y2="37374"/>
                        <a14:foregroundMark x1="80645" y1="51515" x2="80645" y2="51515"/>
                        <a14:foregroundMark x1="83871" y1="57576" x2="83871" y2="57576"/>
                        <a14:foregroundMark x1="87097" y1="62626" x2="87097" y2="62626"/>
                        <a14:foregroundMark x1="75806" y1="46465" x2="75806" y2="46465"/>
                        <a14:foregroundMark x1="80645" y1="54545" x2="80645" y2="54545"/>
                        <a14:foregroundMark x1="70968" y1="41414" x2="70968" y2="41414"/>
                        <a14:foregroundMark x1="67742" y1="35354" x2="67742" y2="35354"/>
                        <a14:foregroundMark x1="64516" y1="27273" x2="64516" y2="27273"/>
                        <a14:foregroundMark x1="64516" y1="73737" x2="64516" y2="73737"/>
                        <a14:foregroundMark x1="9677" y1="70707" x2="9677" y2="70707"/>
                        <a14:backgroundMark x1="11290" y1="17172" x2="11290" y2="17172"/>
                        <a14:backgroundMark x1="85484" y1="16162" x2="87097" y2="14141"/>
                        <a14:backgroundMark x1="8065" y1="35354" x2="8065" y2="35354"/>
                        <a14:backgroundMark x1="9677" y1="44444" x2="9677" y2="44444"/>
                        <a14:backgroundMark x1="87097" y1="31313" x2="87097" y2="31313"/>
                        <a14:backgroundMark x1="17742" y1="26263" x2="17742" y2="26263"/>
                        <a14:backgroundMark x1="85484" y1="39394" x2="85484" y2="39394"/>
                        <a14:backgroundMark x1="19355" y1="11111" x2="19355" y2="11111"/>
                        <a14:backgroundMark x1="87097" y1="21212" x2="87097" y2="21212"/>
                        <a14:backgroundMark x1="82258" y1="8081" x2="82258" y2="8081"/>
                        <a14:backgroundMark x1="90323" y1="50505" x2="90323" y2="50505"/>
                        <a14:backgroundMark x1="96774" y1="66667" x2="96774" y2="66667"/>
                        <a14:backgroundMark x1="96774" y1="73737" x2="96774" y2="73737"/>
                        <a14:backgroundMark x1="74194" y1="20202" x2="77419" y2="20202"/>
                        <a14:backgroundMark x1="70968" y1="22222" x2="70968" y2="22222"/>
                        <a14:backgroundMark x1="77419" y1="37374" x2="77419" y2="37374"/>
                        <a14:backgroundMark x1="4839" y1="54545" x2="4839" y2="54545"/>
                        <a14:backgroundMark x1="6452" y1="62626" x2="6452" y2="6262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0314" y="4931246"/>
            <a:ext cx="609600" cy="914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>
          <a:xfrm>
            <a:off x="2660427" y="5971629"/>
            <a:ext cx="5018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α</a:t>
            </a:r>
            <a:r>
              <a:rPr lang="ru-RU" sz="1600" dirty="0"/>
              <a:t>-</a:t>
            </a:r>
            <a:r>
              <a:rPr lang="en-US" sz="1600" dirty="0"/>
              <a:t>L</a:t>
            </a:r>
            <a:r>
              <a:rPr lang="ru-RU" sz="1600" dirty="0" smtClean="0"/>
              <a:t>-арабинофуранозидаза</a:t>
            </a:r>
            <a:r>
              <a:rPr lang="en-US" sz="1600" dirty="0" smtClean="0"/>
              <a:t>   </a:t>
            </a:r>
            <a:r>
              <a:rPr lang="ru-RU" sz="1600" dirty="0" smtClean="0"/>
              <a:t>ксилан-1,4-β-ксилозидаза </a:t>
            </a:r>
            <a:endParaRPr lang="en-US" sz="1600" dirty="0"/>
          </a:p>
          <a:p>
            <a:r>
              <a:rPr lang="ru-RU" sz="1600" dirty="0" smtClean="0"/>
              <a:t>эндо-β-1,4-ксиланаза </a:t>
            </a:r>
            <a:r>
              <a:rPr lang="en-US" sz="1600" dirty="0" smtClean="0"/>
              <a:t>            </a:t>
            </a:r>
            <a:r>
              <a:rPr lang="ru-RU" sz="1600" dirty="0" smtClean="0"/>
              <a:t>α </a:t>
            </a:r>
            <a:r>
              <a:rPr lang="ru-RU" sz="1600" dirty="0"/>
              <a:t>– глюкуронидаза</a:t>
            </a:r>
          </a:p>
          <a:p>
            <a:endParaRPr lang="ru-RU" sz="1200" dirty="0"/>
          </a:p>
        </p:txBody>
      </p:sp>
      <p:grpSp>
        <p:nvGrpSpPr>
          <p:cNvPr id="78" name="Группа 77"/>
          <p:cNvGrpSpPr/>
          <p:nvPr/>
        </p:nvGrpSpPr>
        <p:grpSpPr>
          <a:xfrm rot="17433733">
            <a:off x="7126627" y="1916774"/>
            <a:ext cx="728972" cy="750212"/>
            <a:chOff x="6922477" y="2883100"/>
            <a:chExt cx="837560" cy="856296"/>
          </a:xfrm>
        </p:grpSpPr>
        <p:pic>
          <p:nvPicPr>
            <p:cNvPr id="79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36873" t="33350" r="36336" b="32411"/>
            <a:stretch/>
          </p:blipFill>
          <p:spPr bwMode="auto">
            <a:xfrm rot="20383149">
              <a:off x="6922477" y="2883100"/>
              <a:ext cx="837560" cy="856296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Круговая стрелка 79"/>
            <p:cNvSpPr/>
            <p:nvPr/>
          </p:nvSpPr>
          <p:spPr>
            <a:xfrm rot="1217294">
              <a:off x="7054657" y="2951685"/>
              <a:ext cx="656456" cy="523344"/>
            </a:xfrm>
            <a:prstGeom prst="circularArrow">
              <a:avLst>
                <a:gd name="adj1" fmla="val 6355"/>
                <a:gd name="adj2" fmla="val 708596"/>
                <a:gd name="adj3" fmla="val 20020950"/>
                <a:gd name="adj4" fmla="val 12900102"/>
                <a:gd name="adj5" fmla="val 11913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81" name="Right Arrow 34"/>
          <p:cNvSpPr/>
          <p:nvPr/>
        </p:nvSpPr>
        <p:spPr>
          <a:xfrm rot="10800000">
            <a:off x="5774448" y="2591059"/>
            <a:ext cx="455364" cy="14401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Двойная стрелка влево/вправо 89"/>
          <p:cNvSpPr/>
          <p:nvPr/>
        </p:nvSpPr>
        <p:spPr>
          <a:xfrm>
            <a:off x="3601329" y="2217733"/>
            <a:ext cx="875888" cy="269332"/>
          </a:xfrm>
          <a:prstGeom prst="leftRightArrow">
            <a:avLst/>
          </a:prstGeom>
          <a:solidFill>
            <a:schemeClr val="accent1">
              <a:lumMod val="75000"/>
              <a:alpha val="83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1" name="Стрелка вправо 90"/>
          <p:cNvSpPr/>
          <p:nvPr/>
        </p:nvSpPr>
        <p:spPr>
          <a:xfrm>
            <a:off x="6551271" y="2662177"/>
            <a:ext cx="525403" cy="192964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2" name="Стрелка вправо 91"/>
          <p:cNvSpPr/>
          <p:nvPr/>
        </p:nvSpPr>
        <p:spPr>
          <a:xfrm>
            <a:off x="2419109" y="3889094"/>
            <a:ext cx="482637" cy="175762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cxnSp>
        <p:nvCxnSpPr>
          <p:cNvPr id="57" name="Straight Connector 56"/>
          <p:cNvCxnSpPr/>
          <p:nvPr/>
        </p:nvCxnSpPr>
        <p:spPr>
          <a:xfrm>
            <a:off x="925975" y="5312780"/>
            <a:ext cx="196769" cy="34724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28846" y="4527631"/>
            <a:ext cx="113817" cy="2122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09914" y="4572000"/>
            <a:ext cx="100314" cy="15433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348451" y="4913454"/>
            <a:ext cx="133108" cy="289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074" name="Рисунок 2" descr="Белковый форез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45" y="3976975"/>
            <a:ext cx="1522874" cy="183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" descr="Белковый форез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05" y="4020944"/>
            <a:ext cx="1763925" cy="184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8140399" y="3749971"/>
            <a:ext cx="3877519" cy="2324395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6" name="Picture 21" descr="2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8564054" y="4581232"/>
            <a:ext cx="2512315" cy="132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8163679" y="3789051"/>
            <a:ext cx="3842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5</a:t>
            </a:r>
            <a:r>
              <a:rPr lang="ru-RU" sz="1600" b="1" dirty="0" smtClean="0">
                <a:solidFill>
                  <a:srgbClr val="C00000"/>
                </a:solidFill>
              </a:rPr>
              <a:t>.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MALDI</a:t>
            </a:r>
            <a:r>
              <a:rPr lang="ru-RU" sz="1600" dirty="0" smtClean="0">
                <a:solidFill>
                  <a:srgbClr val="002060"/>
                </a:solidFill>
              </a:rPr>
              <a:t>-</a:t>
            </a:r>
            <a:r>
              <a:rPr lang="en-US" sz="1600" dirty="0" smtClean="0">
                <a:solidFill>
                  <a:srgbClr val="002060"/>
                </a:solidFill>
              </a:rPr>
              <a:t>MS </a:t>
            </a:r>
            <a:r>
              <a:rPr lang="ru-RU" sz="1600" dirty="0" smtClean="0">
                <a:solidFill>
                  <a:srgbClr val="002060"/>
                </a:solidFill>
              </a:rPr>
              <a:t>получение масс-спектров</a:t>
            </a:r>
          </a:p>
          <a:p>
            <a:r>
              <a:rPr lang="en-US" sz="1400" dirty="0" err="1" smtClean="0">
                <a:solidFill>
                  <a:srgbClr val="002060"/>
                </a:solidFill>
              </a:rPr>
              <a:t>Ultraflex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Tof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Tof</a:t>
            </a:r>
            <a:r>
              <a:rPr lang="ru-RU" sz="1400" dirty="0" smtClean="0">
                <a:solidFill>
                  <a:srgbClr val="002060"/>
                </a:solidFill>
              </a:rPr>
              <a:t> (</a:t>
            </a:r>
            <a:r>
              <a:rPr lang="en-US" sz="1400" dirty="0" err="1" smtClean="0">
                <a:solidFill>
                  <a:srgbClr val="002060"/>
                </a:solidFill>
              </a:rPr>
              <a:t>Bruker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Daltonics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63" name="Стрелка вправо 90"/>
          <p:cNvSpPr/>
          <p:nvPr/>
        </p:nvSpPr>
        <p:spPr>
          <a:xfrm>
            <a:off x="7145718" y="4453814"/>
            <a:ext cx="1150436" cy="204538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1" grpId="0" animBg="1"/>
      <p:bldP spid="42" grpId="0" animBg="1"/>
      <p:bldP spid="40" grpId="0" animBg="1"/>
      <p:bldP spid="23" grpId="0"/>
      <p:bldP spid="24" grpId="0"/>
      <p:bldP spid="25" grpId="0"/>
      <p:bldP spid="31" grpId="0"/>
      <p:bldP spid="75" grpId="0"/>
      <p:bldP spid="81" grpId="0" animBg="1"/>
      <p:bldP spid="90" grpId="0" animBg="1"/>
      <p:bldP spid="91" grpId="0" animBg="1"/>
      <p:bldP spid="92" grpId="0" animBg="1"/>
      <p:bldP spid="55" grpId="0" animBg="1"/>
      <p:bldP spid="62" grpId="0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0" name="Рисунок 3" descr="Xylan degradation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12531" r="2300" b="35385"/>
          <a:stretch/>
        </p:blipFill>
        <p:spPr bwMode="auto">
          <a:xfrm>
            <a:off x="300942" y="898558"/>
            <a:ext cx="11412637" cy="582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7951807" y="3358603"/>
            <a:ext cx="2963120" cy="902826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752618" y="1531733"/>
            <a:ext cx="2511706" cy="902826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84922" y="1647478"/>
            <a:ext cx="1967696" cy="902826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8344" y="3358603"/>
            <a:ext cx="2013995" cy="902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8" y="3810016"/>
            <a:ext cx="2011680" cy="707136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979271" y="3217762"/>
            <a:ext cx="104172" cy="59225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12517" y="3712171"/>
            <a:ext cx="2801072" cy="902826"/>
          </a:xfrm>
          <a:prstGeom prst="ellipse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11663680" cy="9482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002060"/>
                </a:solidFill>
              </a:rPr>
              <a:t>Ферменты, продуценты которых были получены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663680" cy="948267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Профили активности полученных рекомбинантных белков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0" y="799572"/>
            <a:ext cx="5883507" cy="6034422"/>
          </a:xfrm>
        </p:spPr>
      </p:pic>
      <p:sp>
        <p:nvSpPr>
          <p:cNvPr id="5" name="TextBox 4"/>
          <p:cNvSpPr txBox="1"/>
          <p:nvPr/>
        </p:nvSpPr>
        <p:spPr>
          <a:xfrm>
            <a:off x="7416217" y="2451980"/>
            <a:ext cx="39534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ru-RU" sz="2000" dirty="0"/>
          </a:p>
          <a:p>
            <a:pPr marL="342900" indent="-342900">
              <a:lnSpc>
                <a:spcPct val="150000"/>
              </a:lnSpc>
            </a:pPr>
            <a:r>
              <a:rPr lang="ru-RU" sz="2000" dirty="0" smtClean="0"/>
              <a:t>А - ксилан-1,4-</a:t>
            </a:r>
            <a:r>
              <a:rPr lang="el-GR" sz="2000" dirty="0"/>
              <a:t>β-</a:t>
            </a:r>
            <a:r>
              <a:rPr lang="ru-RU" sz="2000" dirty="0" err="1"/>
              <a:t>ксилозидаза</a:t>
            </a:r>
            <a:r>
              <a:rPr lang="ru-RU" sz="2000" dirty="0"/>
              <a:t> 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Б</a:t>
            </a:r>
            <a:r>
              <a:rPr lang="ru-RU" sz="2000" dirty="0" smtClean="0"/>
              <a:t> - эндо</a:t>
            </a:r>
            <a:r>
              <a:rPr lang="el-GR" sz="2000" dirty="0"/>
              <a:t>-1,4</a:t>
            </a:r>
            <a:r>
              <a:rPr lang="ru-RU" sz="2000" dirty="0" smtClean="0"/>
              <a:t>-</a:t>
            </a:r>
            <a:r>
              <a:rPr lang="el-GR" sz="2000" dirty="0" smtClean="0"/>
              <a:t>β-</a:t>
            </a:r>
            <a:r>
              <a:rPr lang="ru-RU" sz="2000" dirty="0"/>
              <a:t>ксиланаза </a:t>
            </a:r>
            <a:endParaRPr lang="ru-RU" sz="2000" dirty="0" smtClean="0"/>
          </a:p>
          <a:p>
            <a:pPr>
              <a:lnSpc>
                <a:spcPct val="150000"/>
              </a:lnSpc>
            </a:pPr>
            <a:r>
              <a:rPr lang="ru-RU" sz="2000" dirty="0" smtClean="0"/>
              <a:t>В - </a:t>
            </a:r>
            <a:r>
              <a:rPr lang="el-GR" sz="2000" dirty="0" smtClean="0"/>
              <a:t>α </a:t>
            </a:r>
            <a:r>
              <a:rPr lang="el-GR" sz="2000" dirty="0"/>
              <a:t>– </a:t>
            </a:r>
            <a:r>
              <a:rPr lang="ru-RU" sz="2000" dirty="0" smtClean="0"/>
              <a:t>глюкуронидаза</a:t>
            </a:r>
            <a:endParaRPr lang="ru-RU" sz="2000" dirty="0"/>
          </a:p>
          <a:p>
            <a:pPr marL="342900" indent="-342900">
              <a:lnSpc>
                <a:spcPct val="150000"/>
              </a:lnSpc>
              <a:buAutoNum type="alphaLcParenBoth"/>
            </a:pP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16722" y="846080"/>
            <a:ext cx="4050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5788" y="4017915"/>
            <a:ext cx="405062" cy="376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54760" y="799572"/>
            <a:ext cx="4098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18</a:t>
            </a:fld>
            <a:endParaRPr lang="ru-RU"/>
          </a:p>
        </p:txBody>
      </p:sp>
      <p:sp useBgFill="1">
        <p:nvSpPr>
          <p:cNvPr id="9" name="TextBox 8"/>
          <p:cNvSpPr txBox="1"/>
          <p:nvPr/>
        </p:nvSpPr>
        <p:spPr>
          <a:xfrm rot="16200000">
            <a:off x="2308745" y="1909652"/>
            <a:ext cx="244599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Ферментативная активность, </a:t>
            </a:r>
          </a:p>
          <a:p>
            <a:pPr algn="ctr"/>
            <a:r>
              <a:rPr lang="ru-RU" sz="1400" dirty="0" err="1" smtClean="0"/>
              <a:t>мкмол</a:t>
            </a:r>
            <a:r>
              <a:rPr lang="en-US" sz="1400" dirty="0" smtClean="0"/>
              <a:t>/</a:t>
            </a:r>
            <a:r>
              <a:rPr lang="ru-RU" sz="1400" dirty="0" smtClean="0"/>
              <a:t>мг*мин</a:t>
            </a:r>
            <a:endParaRPr lang="ru-RU" sz="1400" dirty="0"/>
          </a:p>
        </p:txBody>
      </p:sp>
      <p:sp useBgFill="1">
        <p:nvSpPr>
          <p:cNvPr id="10" name="TextBox 9"/>
          <p:cNvSpPr txBox="1"/>
          <p:nvPr/>
        </p:nvSpPr>
        <p:spPr>
          <a:xfrm rot="16200000">
            <a:off x="-687618" y="4975354"/>
            <a:ext cx="244599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Ферментативная активность, </a:t>
            </a:r>
          </a:p>
          <a:p>
            <a:pPr algn="ctr"/>
            <a:r>
              <a:rPr lang="ru-RU" sz="1400" dirty="0" err="1" smtClean="0"/>
              <a:t>мкмол</a:t>
            </a:r>
            <a:r>
              <a:rPr lang="en-US" sz="1400" dirty="0" smtClean="0"/>
              <a:t>/</a:t>
            </a:r>
            <a:r>
              <a:rPr lang="ru-RU" sz="1400" dirty="0" smtClean="0"/>
              <a:t>мг*мин</a:t>
            </a:r>
            <a:endParaRPr lang="ru-RU" sz="1400" dirty="0"/>
          </a:p>
        </p:txBody>
      </p:sp>
      <p:sp useBgFill="1">
        <p:nvSpPr>
          <p:cNvPr id="11" name="TextBox 10"/>
          <p:cNvSpPr txBox="1"/>
          <p:nvPr/>
        </p:nvSpPr>
        <p:spPr>
          <a:xfrm rot="16200000">
            <a:off x="-621300" y="1909651"/>
            <a:ext cx="244599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Ферментативная активность, </a:t>
            </a:r>
          </a:p>
          <a:p>
            <a:pPr algn="ctr"/>
            <a:r>
              <a:rPr lang="ru-RU" sz="1400" dirty="0" err="1" smtClean="0"/>
              <a:t>мкмол</a:t>
            </a:r>
            <a:r>
              <a:rPr lang="en-US" sz="1400" dirty="0" smtClean="0"/>
              <a:t>/</a:t>
            </a:r>
            <a:r>
              <a:rPr lang="ru-RU" sz="1400" dirty="0" smtClean="0"/>
              <a:t>мг*мин</a:t>
            </a:r>
            <a:endParaRPr lang="ru-RU" sz="1400" dirty="0"/>
          </a:p>
        </p:txBody>
      </p:sp>
      <p:sp useBgFill="1">
        <p:nvSpPr>
          <p:cNvPr id="12" name="TextBox 11"/>
          <p:cNvSpPr txBox="1"/>
          <p:nvPr/>
        </p:nvSpPr>
        <p:spPr>
          <a:xfrm>
            <a:off x="3793350" y="4163815"/>
            <a:ext cx="253632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Температура, °С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67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1502116" cy="100556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Влияние концентрации </a:t>
            </a:r>
            <a:r>
              <a:rPr lang="en-US" sz="2800" dirty="0">
                <a:solidFill>
                  <a:srgbClr val="002060"/>
                </a:solidFill>
              </a:rPr>
              <a:t>1-Butyl-3-methylimidazolium chloride </a:t>
            </a:r>
            <a:r>
              <a:rPr lang="en-US" sz="2800" dirty="0" smtClean="0">
                <a:solidFill>
                  <a:srgbClr val="002060"/>
                </a:solidFill>
              </a:rPr>
              <a:t>([bmim]Cl) </a:t>
            </a:r>
            <a:r>
              <a:rPr lang="ru-RU" sz="2800" dirty="0" smtClean="0">
                <a:solidFill>
                  <a:srgbClr val="002060"/>
                </a:solidFill>
              </a:rPr>
              <a:t>на активность ферментов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-908" b="18951"/>
          <a:stretch/>
        </p:blipFill>
        <p:spPr>
          <a:xfrm>
            <a:off x="2291270" y="1591287"/>
            <a:ext cx="5173134" cy="4445000"/>
          </a:xfrm>
        </p:spPr>
      </p:pic>
      <p:grpSp>
        <p:nvGrpSpPr>
          <p:cNvPr id="3" name="Группа 2"/>
          <p:cNvGrpSpPr/>
          <p:nvPr/>
        </p:nvGrpSpPr>
        <p:grpSpPr>
          <a:xfrm>
            <a:off x="7032773" y="3112289"/>
            <a:ext cx="4270651" cy="813755"/>
            <a:chOff x="5491914" y="2971623"/>
            <a:chExt cx="4270651" cy="813755"/>
          </a:xfrm>
        </p:grpSpPr>
        <p:pic>
          <p:nvPicPr>
            <p:cNvPr id="6" name="Объект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1" t="86936" r="15121"/>
            <a:stretch>
              <a:fillRect/>
            </a:stretch>
          </p:blipFill>
          <p:spPr>
            <a:xfrm>
              <a:off x="5491914" y="2971623"/>
              <a:ext cx="3774831" cy="701498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750428" y="3277547"/>
              <a:ext cx="3012137" cy="507831"/>
            </a:xfrm>
            <a:prstGeom prst="rect">
              <a:avLst/>
            </a:prstGeom>
            <a:solidFill>
              <a:srgbClr val="FEFEFE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dirty="0"/>
                <a:t>ксилан-1,4-</a:t>
              </a:r>
              <a:r>
                <a:rPr lang="el-GR" dirty="0"/>
                <a:t>β-</a:t>
              </a:r>
              <a:r>
                <a:rPr lang="ru-RU" dirty="0" err="1"/>
                <a:t>ксилозидаза</a:t>
              </a:r>
              <a:r>
                <a:rPr lang="ru-RU" dirty="0"/>
                <a:t> 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750428" y="2983346"/>
              <a:ext cx="2707341" cy="369332"/>
            </a:xfrm>
            <a:prstGeom prst="rect">
              <a:avLst/>
            </a:prstGeom>
            <a:solidFill>
              <a:srgbClr val="FEFEFE"/>
            </a:solidFill>
          </p:spPr>
          <p:txBody>
            <a:bodyPr wrap="square">
              <a:spAutoFit/>
            </a:bodyPr>
            <a:lstStyle/>
            <a:p>
              <a:r>
                <a:rPr lang="ru-RU" dirty="0"/>
                <a:t>эндо-1,4-β-ксиланаза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 rot="16200000">
            <a:off x="-30429" y="3278371"/>
            <a:ext cx="427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Активность фермента, % от исходной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86653" y="6085112"/>
            <a:ext cx="469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Концентрация </a:t>
            </a:r>
            <a:r>
              <a:rPr lang="en-US" dirty="0" smtClean="0"/>
              <a:t>[bmim]Cl </a:t>
            </a:r>
            <a:r>
              <a:rPr lang="ru-RU" dirty="0" smtClean="0"/>
              <a:t>в реакционной смеси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9" y="751236"/>
            <a:ext cx="2648572" cy="3310715"/>
          </a:xfrm>
          <a:prstGeom prst="rect">
            <a:avLst/>
          </a:prstGeom>
        </p:spPr>
      </p:pic>
      <p:pic>
        <p:nvPicPr>
          <p:cNvPr id="1026" name="Picture 2" descr="Map of russian kamchatka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71" y="131325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 rot="20328649">
            <a:off x="1899142" y="2166824"/>
            <a:ext cx="1316722" cy="832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маты\IMGP29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22" y="1105243"/>
            <a:ext cx="2585011" cy="136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маты\IMGP24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08" y="2611273"/>
            <a:ext cx="1530487" cy="139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23" y="513403"/>
            <a:ext cx="2777868" cy="208645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z="2400" smtClean="0"/>
              <a:pPr/>
              <a:t>2</a:t>
            </a:fld>
            <a:endParaRPr lang="ru-RU" dirty="0"/>
          </a:p>
        </p:txBody>
      </p:sp>
      <p:cxnSp>
        <p:nvCxnSpPr>
          <p:cNvPr id="12" name="Прямая со стрелкой 11"/>
          <p:cNvCxnSpPr>
            <a:stCxn id="10" idx="1"/>
          </p:cNvCxnSpPr>
          <p:nvPr/>
        </p:nvCxnSpPr>
        <p:spPr>
          <a:xfrm flipH="1">
            <a:off x="6432698" y="1556629"/>
            <a:ext cx="2032725" cy="11226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" idx="1"/>
          </p:cNvCxnSpPr>
          <p:nvPr/>
        </p:nvCxnSpPr>
        <p:spPr>
          <a:xfrm flipH="1" flipV="1">
            <a:off x="2549632" y="2468540"/>
            <a:ext cx="642876" cy="83922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2"/>
          </p:cNvCxnSpPr>
          <p:nvPr/>
        </p:nvCxnSpPr>
        <p:spPr>
          <a:xfrm flipH="1">
            <a:off x="2549632" y="2468540"/>
            <a:ext cx="1458696" cy="2903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425224" y="2758932"/>
            <a:ext cx="102056" cy="12453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76034" y="3738323"/>
            <a:ext cx="73366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dirty="0"/>
              <a:t>Источник новых микроорганизмов и </a:t>
            </a:r>
            <a:r>
              <a:rPr lang="ru-RU" sz="2800" dirty="0" smtClean="0"/>
              <a:t>ферментов</a:t>
            </a:r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Микробные сообщества геотермальных источников Камчатки и </a:t>
            </a:r>
            <a:r>
              <a:rPr lang="ru-RU" sz="2400" dirty="0"/>
              <a:t>П</a:t>
            </a:r>
            <a:r>
              <a:rPr lang="ru-RU" sz="2400" dirty="0" smtClean="0"/>
              <a:t>рибайкалья мало изучены. </a:t>
            </a:r>
            <a:endParaRPr lang="ru-RU" sz="2400" dirty="0"/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005058" y="5558547"/>
            <a:ext cx="721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Образцы микробных матов были собраны сотрудником лаборатории молекулярных биотехнологий ИЦиГ СО РАН, Брянской В Аллой 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883"/>
            <a:ext cx="5496560" cy="72774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Объект исследования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8514" b="20937"/>
          <a:stretch/>
        </p:blipFill>
        <p:spPr>
          <a:xfrm>
            <a:off x="77528" y="4020767"/>
            <a:ext cx="4927529" cy="25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42" y="0"/>
            <a:ext cx="8596668" cy="6134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Выводы часть первая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4562"/>
            <a:ext cx="12192000" cy="6246913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1. Основой микробного мата источника Гаргинского (Прибайкалье) являются цианобактерии близкие к роду </a:t>
            </a:r>
            <a:r>
              <a:rPr lang="en-US" sz="2400" i="1" dirty="0"/>
              <a:t>Leptolyngbya</a:t>
            </a:r>
            <a:r>
              <a:rPr lang="ru-RU" sz="2400" dirty="0"/>
              <a:t>. </a:t>
            </a:r>
            <a:r>
              <a:rPr lang="ru-RU" sz="2400" dirty="0" err="1"/>
              <a:t>Аноксигенные</a:t>
            </a:r>
            <a:r>
              <a:rPr lang="ru-RU" sz="2400" dirty="0"/>
              <a:t> фототрофы, типов </a:t>
            </a:r>
            <a:r>
              <a:rPr lang="en-US" sz="2400" dirty="0"/>
              <a:t>Chloroflexi</a:t>
            </a:r>
            <a:r>
              <a:rPr lang="ru-RU" sz="2400" dirty="0"/>
              <a:t> (</a:t>
            </a:r>
            <a:r>
              <a:rPr lang="en-US" sz="2400" i="1" dirty="0"/>
              <a:t>Chloroflexus</a:t>
            </a:r>
            <a:r>
              <a:rPr lang="ru-RU" sz="2400" i="1" dirty="0"/>
              <a:t>,</a:t>
            </a:r>
            <a:r>
              <a:rPr lang="ru-RU" sz="2400" dirty="0"/>
              <a:t> </a:t>
            </a:r>
            <a:r>
              <a:rPr lang="ru-RU" sz="2400" i="1" dirty="0" err="1"/>
              <a:t>Anaerolineae</a:t>
            </a:r>
            <a:r>
              <a:rPr lang="ru-RU" sz="2400" dirty="0"/>
              <a:t>) и </a:t>
            </a:r>
            <a:r>
              <a:rPr lang="en-US" sz="2400" dirty="0"/>
              <a:t>Chlorobi</a:t>
            </a:r>
            <a:r>
              <a:rPr lang="ru-RU" sz="2400" dirty="0"/>
              <a:t>, не занимали доминирующего положения, но присутствовали в значительном количестве в высокотемпературных частях микробного мата. Большую часть гетеротрофных микроорганизмов составили представители типов </a:t>
            </a:r>
            <a:r>
              <a:rPr lang="en-US" sz="2400" dirty="0"/>
              <a:t>Proteobacteria </a:t>
            </a:r>
            <a:r>
              <a:rPr lang="ru-RU" sz="2400" dirty="0"/>
              <a:t>и </a:t>
            </a:r>
            <a:r>
              <a:rPr lang="en-US" sz="2400" dirty="0"/>
              <a:t>Actinobacteria</a:t>
            </a:r>
            <a:r>
              <a:rPr lang="ru-RU" sz="2400" dirty="0"/>
              <a:t>. Археи в значительном числе (19.9%) были выявлены в самой высокотемпературном (74°С) образце из исследованных. Метаболизм микробного мата в основном строится на взаимодействии фотоавтотрофных и гетеротрофных микроорганизмов.</a:t>
            </a:r>
          </a:p>
          <a:p>
            <a:r>
              <a:rPr lang="ru-RU" sz="2400" dirty="0"/>
              <a:t>2. Структуру бентосного микробного сообщества источника Заварзина формируют представители типов Caldiserica (34,8%) и Dictyoglomi (25,5%). Менее представленными в исследуемом бентосном сообществе были бактерии обеспечивающие первичную продукцию, </a:t>
            </a:r>
            <a:r>
              <a:rPr lang="ru-RU" sz="2400" dirty="0" err="1"/>
              <a:t>литоавтотрофные</a:t>
            </a:r>
            <a:r>
              <a:rPr lang="ru-RU" sz="2400" dirty="0"/>
              <a:t> бактерии Aquificae (12,7%). Следующие по численности представители DeltaproteoBacteria (7,3%). Азот фиксацию в сообществе обеспечивают Nitrospirae (3,2%). </a:t>
            </a:r>
          </a:p>
          <a:p>
            <a:r>
              <a:rPr lang="ru-RU" sz="2400" dirty="0"/>
              <a:t>3. Выделенные в чистую культуру, из образцов микробных матов и донных отложений Камчатки и Прибайкалья, бактерии филогенетически были отнесены к трем родам </a:t>
            </a:r>
            <a:r>
              <a:rPr lang="en-US" sz="2400" dirty="0"/>
              <a:t>Geobacillus</a:t>
            </a:r>
            <a:r>
              <a:rPr lang="ru-RU" sz="2400" dirty="0"/>
              <a:t>, Anoxybacillus и </a:t>
            </a:r>
            <a:r>
              <a:rPr lang="en-US" sz="2400" dirty="0"/>
              <a:t>Thermoactinomyces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344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Выводы продолжение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653447"/>
            <a:ext cx="12280739" cy="5702903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4. Штамм </a:t>
            </a:r>
            <a:r>
              <a:rPr lang="ru-RU" sz="3200" i="1" dirty="0"/>
              <a:t>Geobacillus</a:t>
            </a:r>
            <a:r>
              <a:rPr lang="ru-RU" sz="3200" dirty="0"/>
              <a:t> sp. G1W1, выделенный из образцов донных отложений геотермальных источников Камчатки, определен как новый вид - </a:t>
            </a:r>
            <a:r>
              <a:rPr lang="ru-RU" sz="3200" i="1" dirty="0"/>
              <a:t>Geobacillus icigianus </a:t>
            </a:r>
            <a:r>
              <a:rPr lang="ru-RU" sz="3200" dirty="0"/>
              <a:t>тип </a:t>
            </a:r>
            <a:r>
              <a:rPr lang="en-US" sz="3200" dirty="0"/>
              <a:t>Firmicutes</a:t>
            </a:r>
            <a:r>
              <a:rPr lang="ru-RU" sz="3200" dirty="0"/>
              <a:t>.</a:t>
            </a:r>
          </a:p>
          <a:p>
            <a:r>
              <a:rPr lang="ru-RU" sz="3200" dirty="0"/>
              <a:t>5. Согласно данным полногеномного секвенирования в геноме </a:t>
            </a:r>
            <a:r>
              <a:rPr lang="ru-RU" sz="3200" i="1" dirty="0"/>
              <a:t>G.stearothermophilus</a:t>
            </a:r>
            <a:r>
              <a:rPr lang="ru-RU" sz="3200" dirty="0"/>
              <a:t> (штаммы 22 и 53) выявлены гены четырех ферментов деструкции лигноцеллюлозы: эндо-1,4-β-ксиланазы, ксилан-1,4-β-ксилозидазы, α – глюкуронидазы и α-L-арабинофуранозидазы. На основе найденных генов были получены соответствующие рекомбинантные продуценты.</a:t>
            </a:r>
          </a:p>
          <a:p>
            <a:r>
              <a:rPr lang="ru-RU" sz="3200" dirty="0"/>
              <a:t>6. Найденные ферменты эндо-1,4-β-ксиланаза, ксилан-1,4-β-ксилозидаза и α–глюкуронидаза являются термостабильными и проявляют ферментативную активность при температуре 60°С. </a:t>
            </a:r>
          </a:p>
          <a:p>
            <a:r>
              <a:rPr lang="ru-RU" sz="3200" dirty="0"/>
              <a:t>7. Установлено, что ксилан-1,4-β-ксилозидаза ингибируется 1-бутил-3-метилимидазолиум хлоридом только при концентрации 15 и более %.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2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0330"/>
            <a:ext cx="10175358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Лигноцеллюлозная биомасса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674" y="3802893"/>
            <a:ext cx="6069768" cy="29185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- Подготовка биомассы и измельчение </a:t>
            </a:r>
          </a:p>
          <a:p>
            <a:r>
              <a:rPr lang="ru-RU" sz="2400" dirty="0" smtClean="0"/>
              <a:t>- физико-химическая предобработка</a:t>
            </a:r>
          </a:p>
          <a:p>
            <a:r>
              <a:rPr lang="ru-RU" sz="2400" dirty="0" smtClean="0"/>
              <a:t>- Ферментативный гидролиз (до 50% от стоимости производимого биоэтанола)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24674" y="5848430"/>
            <a:ext cx="11535848" cy="112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Одним из перспективных методов предобработки является использование ионных жидкостей.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4"/>
          <a:stretch/>
        </p:blipFill>
        <p:spPr>
          <a:xfrm>
            <a:off x="5992598" y="750815"/>
            <a:ext cx="5767924" cy="4598634"/>
          </a:xfrm>
          <a:prstGeom prst="rect">
            <a:avLst/>
          </a:prstGeom>
        </p:spPr>
      </p:pic>
      <p:pic>
        <p:nvPicPr>
          <p:cNvPr id="4" name="Объект 3" descr="00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3256" r="6439" b="62489"/>
          <a:stretch>
            <a:fillRect/>
          </a:stretch>
        </p:blipFill>
        <p:spPr bwMode="auto">
          <a:xfrm>
            <a:off x="0" y="742065"/>
            <a:ext cx="6146157" cy="3060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9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1867" y="163433"/>
            <a:ext cx="8596668" cy="691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smtClean="0">
                <a:solidFill>
                  <a:srgbClr val="002060"/>
                </a:solidFill>
              </a:rPr>
              <a:t>Цели и задачи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31868" y="694251"/>
            <a:ext cx="12060132" cy="5866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/>
              <a:t>Цель работы</a:t>
            </a:r>
            <a:r>
              <a:rPr lang="en-US" sz="2200" dirty="0"/>
              <a:t>:</a:t>
            </a:r>
            <a:endParaRPr lang="ru-RU" sz="2200" dirty="0"/>
          </a:p>
          <a:p>
            <a:r>
              <a:rPr lang="ru-RU" sz="2200" b="1" dirty="0" smtClean="0">
                <a:solidFill>
                  <a:schemeClr val="tx1"/>
                </a:solidFill>
              </a:rPr>
              <a:t>Изучение </a:t>
            </a:r>
            <a:r>
              <a:rPr lang="ru-RU" sz="2200" b="1" dirty="0">
                <a:solidFill>
                  <a:schemeClr val="tx1"/>
                </a:solidFill>
              </a:rPr>
              <a:t>биоразнообразия геотермальных микробных сообществ и поиск в </a:t>
            </a:r>
            <a:r>
              <a:rPr lang="ru-RU" sz="2200" b="1" dirty="0" smtClean="0">
                <a:solidFill>
                  <a:schemeClr val="tx1"/>
                </a:solidFill>
              </a:rPr>
              <a:t>них </a:t>
            </a:r>
            <a:r>
              <a:rPr lang="ru-RU" sz="2200" b="1" dirty="0">
                <a:solidFill>
                  <a:schemeClr val="tx1"/>
                </a:solidFill>
              </a:rPr>
              <a:t>ферментов деструкции лигноцеллюлозы</a:t>
            </a:r>
            <a:r>
              <a:rPr lang="ru-RU" sz="22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200" dirty="0" smtClean="0"/>
              <a:t>Для </a:t>
            </a:r>
            <a:r>
              <a:rPr lang="ru-RU" sz="2200" dirty="0"/>
              <a:t>достижения </a:t>
            </a:r>
            <a:r>
              <a:rPr lang="ru-RU" sz="2200" dirty="0" smtClean="0"/>
              <a:t>цели </a:t>
            </a:r>
            <a:r>
              <a:rPr lang="ru-RU" sz="2200" dirty="0"/>
              <a:t>были поставлены </a:t>
            </a:r>
            <a:r>
              <a:rPr lang="ru-RU" sz="2200" dirty="0" smtClean="0"/>
              <a:t>следующие</a:t>
            </a:r>
            <a:r>
              <a:rPr lang="en-US" sz="2200" dirty="0" smtClean="0"/>
              <a:t> </a:t>
            </a:r>
            <a:r>
              <a:rPr lang="ru-RU" sz="2200" dirty="0" smtClean="0"/>
              <a:t>задачи</a:t>
            </a:r>
            <a:r>
              <a:rPr lang="ru-RU" sz="2200" dirty="0"/>
              <a:t>:</a:t>
            </a:r>
          </a:p>
          <a:p>
            <a:r>
              <a:rPr lang="ru-RU" sz="2200" dirty="0"/>
              <a:t>Описать разнообразие микробных сообществ термальных источников Камчатки и Прибайкалья с установлением </a:t>
            </a:r>
            <a:r>
              <a:rPr lang="ru-RU" sz="2200" dirty="0" smtClean="0"/>
              <a:t>структуры</a:t>
            </a:r>
            <a:r>
              <a:rPr lang="en-US" sz="2200" dirty="0" smtClean="0"/>
              <a:t> </a:t>
            </a:r>
            <a:r>
              <a:rPr lang="ru-RU" sz="2200" dirty="0" smtClean="0"/>
              <a:t>при помощи генов </a:t>
            </a:r>
            <a:r>
              <a:rPr lang="ru-RU" sz="2200" dirty="0"/>
              <a:t>16</a:t>
            </a:r>
            <a:r>
              <a:rPr lang="en-US" sz="2200" dirty="0"/>
              <a:t>S </a:t>
            </a:r>
            <a:r>
              <a:rPr lang="ru-RU" sz="2200" dirty="0"/>
              <a:t>РНК в препаратах суммарной ДНК бактерий; </a:t>
            </a:r>
          </a:p>
          <a:p>
            <a:r>
              <a:rPr lang="ru-RU" sz="2200" dirty="0" smtClean="0"/>
              <a:t>Выделить </a:t>
            </a:r>
            <a:r>
              <a:rPr lang="ru-RU" sz="2200" dirty="0"/>
              <a:t>штаммы термофильных бактерий из исследуемых микробных сообществ и провести их фенотипическую и филогенетическую характеристику; </a:t>
            </a:r>
          </a:p>
          <a:p>
            <a:r>
              <a:rPr lang="ru-RU" sz="2200" dirty="0" smtClean="0"/>
              <a:t>Провести </a:t>
            </a:r>
            <a:r>
              <a:rPr lang="ru-RU" sz="2200" dirty="0"/>
              <a:t>полногеномное секвенирование ряда найденных штаммов термофильных бактерий;</a:t>
            </a:r>
          </a:p>
          <a:p>
            <a:r>
              <a:rPr lang="ru-RU" sz="2200" dirty="0" smtClean="0"/>
              <a:t>Выявить </a:t>
            </a:r>
            <a:r>
              <a:rPr lang="ru-RU" sz="2200" dirty="0"/>
              <a:t>гены карбогидраз в установленной структуре геномов термофильных бактерий и клонировать их в экспрессирующий вектор;</a:t>
            </a:r>
          </a:p>
          <a:p>
            <a:r>
              <a:rPr lang="ru-RU" sz="2200" dirty="0" smtClean="0"/>
              <a:t>Наработать </a:t>
            </a:r>
            <a:r>
              <a:rPr lang="ru-RU" sz="2200" dirty="0"/>
              <a:t>биомассу рекомбинантных штаммов-продуцентов и произвести очистку клонированных белков;</a:t>
            </a:r>
          </a:p>
          <a:p>
            <a:r>
              <a:rPr lang="ru-RU" sz="2200" dirty="0" smtClean="0"/>
              <a:t>Изучить </a:t>
            </a:r>
            <a:r>
              <a:rPr lang="ru-RU" sz="2200" dirty="0"/>
              <a:t>свойства полученных ферментов, в том числе их активность в присутствии ионных жидкостей.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17630"/>
          </a:xfrm>
        </p:spPr>
        <p:txBody>
          <a:bodyPr/>
          <a:lstStyle/>
          <a:p>
            <a:r>
              <a:rPr lang="ru-RU" dirty="0" smtClean="0"/>
              <a:t>Положения выносимые на защиту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195" y="868100"/>
            <a:ext cx="11887200" cy="59898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Структуру микробного сообщества микробного мата источника Гаргинского (Прибайкалье) формируют цианобактерии близкие к роду Leptolyngbya. Большую часть гетеротрофных микроорганизмов, обнаруженных в сообществе, составляют представители типов Proteobacteria и Actinobacteria. В анаэробной части мата выявлены представители Clostridia и </a:t>
            </a:r>
            <a:r>
              <a:rPr lang="ru-RU" dirty="0" smtClean="0"/>
              <a:t>T</a:t>
            </a:r>
            <a:r>
              <a:rPr lang="en-US" dirty="0" smtClean="0"/>
              <a:t>h</a:t>
            </a:r>
            <a:r>
              <a:rPr lang="ru-RU" dirty="0" err="1" smtClean="0"/>
              <a:t>ermi</a:t>
            </a:r>
            <a:r>
              <a:rPr lang="ru-RU" dirty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Кожистую структуру бентосного микробного мата источника Заварзина (Камчатка) формируют представители типов Caldiserica и Dictyoglomi. Первичную продукцию органического вещества обеспечивают </a:t>
            </a:r>
            <a:r>
              <a:rPr lang="ru-RU" dirty="0" err="1"/>
              <a:t>автолитотрофы</a:t>
            </a:r>
            <a:r>
              <a:rPr lang="ru-RU" dirty="0"/>
              <a:t> типа Aquificae. </a:t>
            </a:r>
            <a:r>
              <a:rPr lang="ru-RU" dirty="0" err="1"/>
              <a:t>Азотфиксацию</a:t>
            </a:r>
            <a:r>
              <a:rPr lang="ru-RU" dirty="0"/>
              <a:t> обеспечивают представители типа Nitrospirae.</a:t>
            </a:r>
          </a:p>
          <a:p>
            <a:r>
              <a:rPr lang="ru-RU" dirty="0" smtClean="0"/>
              <a:t> </a:t>
            </a:r>
            <a:r>
              <a:rPr lang="ru-RU" dirty="0"/>
              <a:t>Штамм Geobacillus sp. G1W1, выделенный из образцов донных отложений геотермальных источников Камчатки, определен как новый вид - Geobacillus icigianus тип Firmicutes. </a:t>
            </a:r>
          </a:p>
          <a:p>
            <a:r>
              <a:rPr lang="ru-RU" dirty="0" smtClean="0"/>
              <a:t> </a:t>
            </a:r>
            <a:r>
              <a:rPr lang="ru-RU" dirty="0"/>
              <a:t>Фермент ксилан-1,4-β-ксилозидаза, ген которого был обнаружен в геноме </a:t>
            </a:r>
            <a:r>
              <a:rPr lang="ru-RU" i="1" dirty="0" err="1" smtClean="0"/>
              <a:t>G.stearothermofilus</a:t>
            </a:r>
            <a:r>
              <a:rPr lang="ru-RU" dirty="0" smtClean="0"/>
              <a:t> </a:t>
            </a:r>
            <a:r>
              <a:rPr lang="ru-RU" dirty="0"/>
              <a:t>22 VKPM B-11678, устойчив к воздействию ионной жидкости 1-бутил-3-метилимидазолиум хлорида ([bmim]Cl), и может быть использован при создании ферментативных комплексов, предназначенных для разрушения лигноцеллюлозной биомассы в присутствии ионных жидкостей.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65" y="96184"/>
            <a:ext cx="10515600" cy="1325563"/>
          </a:xfrm>
        </p:spPr>
        <p:txBody>
          <a:bodyPr/>
          <a:lstStyle/>
          <a:p>
            <a:r>
              <a:rPr lang="ru-RU" dirty="0" smtClean="0"/>
              <a:t>Способы изучения микробных сообществ</a:t>
            </a:r>
            <a:endParaRPr lang="ru-RU" dirty="0"/>
          </a:p>
        </p:txBody>
      </p:sp>
      <p:pic>
        <p:nvPicPr>
          <p:cNvPr id="5" name="Рисунок 4" descr="IMGP24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3" y="1754658"/>
            <a:ext cx="2845796" cy="436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0" descr="http://uchteh.ru/assets/images/mid_school/bio/modeli/D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26" y="1754658"/>
            <a:ext cx="1927128" cy="20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omy-za-50.ru/wp-content/uploads/2012/07/bakter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93" y="4461995"/>
            <a:ext cx="2610721" cy="195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oxbridgebiotech.com/wp-content/uploads/2013/03/sample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94" y="1754658"/>
            <a:ext cx="1650076" cy="14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9509327" y="4904122"/>
            <a:ext cx="2402078" cy="1291134"/>
            <a:chOff x="2453547" y="1588391"/>
            <a:chExt cx="2402078" cy="1291134"/>
          </a:xfrm>
        </p:grpSpPr>
        <p:sp>
          <p:nvSpPr>
            <p:cNvPr id="13" name="Полилиния 12"/>
            <p:cNvSpPr/>
            <p:nvPr/>
          </p:nvSpPr>
          <p:spPr>
            <a:xfrm>
              <a:off x="2987824" y="1750988"/>
              <a:ext cx="1822632" cy="799976"/>
            </a:xfrm>
            <a:custGeom>
              <a:avLst/>
              <a:gdLst>
                <a:gd name="connsiteX0" fmla="*/ 0 w 2179320"/>
                <a:gd name="connsiteY0" fmla="*/ 65582 h 508852"/>
                <a:gd name="connsiteX1" fmla="*/ 914400 w 2179320"/>
                <a:gd name="connsiteY1" fmla="*/ 35102 h 508852"/>
                <a:gd name="connsiteX2" fmla="*/ 472440 w 2179320"/>
                <a:gd name="connsiteY2" fmla="*/ 492302 h 508852"/>
                <a:gd name="connsiteX3" fmla="*/ 2179320 w 2179320"/>
                <a:gd name="connsiteY3" fmla="*/ 416102 h 508852"/>
                <a:gd name="connsiteX4" fmla="*/ 2179320 w 2179320"/>
                <a:gd name="connsiteY4" fmla="*/ 416102 h 508852"/>
                <a:gd name="connsiteX0" fmla="*/ 0 w 2205142"/>
                <a:gd name="connsiteY0" fmla="*/ 65582 h 508945"/>
                <a:gd name="connsiteX1" fmla="*/ 914400 w 2205142"/>
                <a:gd name="connsiteY1" fmla="*/ 35102 h 508945"/>
                <a:gd name="connsiteX2" fmla="*/ 472440 w 2205142"/>
                <a:gd name="connsiteY2" fmla="*/ 492302 h 508945"/>
                <a:gd name="connsiteX3" fmla="*/ 2179320 w 2205142"/>
                <a:gd name="connsiteY3" fmla="*/ 416102 h 508945"/>
                <a:gd name="connsiteX4" fmla="*/ 1448669 w 2205142"/>
                <a:gd name="connsiteY4" fmla="*/ 485683 h 508945"/>
                <a:gd name="connsiteX0" fmla="*/ 0 w 2188509"/>
                <a:gd name="connsiteY0" fmla="*/ 65582 h 510795"/>
                <a:gd name="connsiteX1" fmla="*/ 914400 w 2188509"/>
                <a:gd name="connsiteY1" fmla="*/ 35102 h 510795"/>
                <a:gd name="connsiteX2" fmla="*/ 472440 w 2188509"/>
                <a:gd name="connsiteY2" fmla="*/ 492302 h 510795"/>
                <a:gd name="connsiteX3" fmla="*/ 2179320 w 2188509"/>
                <a:gd name="connsiteY3" fmla="*/ 416102 h 510795"/>
                <a:gd name="connsiteX4" fmla="*/ 1133583 w 2188509"/>
                <a:gd name="connsiteY4" fmla="*/ 366402 h 510795"/>
                <a:gd name="connsiteX0" fmla="*/ 0 w 1355677"/>
                <a:gd name="connsiteY0" fmla="*/ 65582 h 526612"/>
                <a:gd name="connsiteX1" fmla="*/ 914400 w 1355677"/>
                <a:gd name="connsiteY1" fmla="*/ 35102 h 526612"/>
                <a:gd name="connsiteX2" fmla="*/ 472440 w 1355677"/>
                <a:gd name="connsiteY2" fmla="*/ 492302 h 526612"/>
                <a:gd name="connsiteX3" fmla="*/ 1293608 w 1355677"/>
                <a:gd name="connsiteY3" fmla="*/ 479591 h 526612"/>
                <a:gd name="connsiteX4" fmla="*/ 1133583 w 1355677"/>
                <a:gd name="connsiteY4" fmla="*/ 366402 h 526612"/>
                <a:gd name="connsiteX0" fmla="*/ 0 w 1537556"/>
                <a:gd name="connsiteY0" fmla="*/ 65582 h 556867"/>
                <a:gd name="connsiteX1" fmla="*/ 914400 w 1537556"/>
                <a:gd name="connsiteY1" fmla="*/ 35102 h 556867"/>
                <a:gd name="connsiteX2" fmla="*/ 472440 w 1537556"/>
                <a:gd name="connsiteY2" fmla="*/ 492302 h 556867"/>
                <a:gd name="connsiteX3" fmla="*/ 1293608 w 1537556"/>
                <a:gd name="connsiteY3" fmla="*/ 479591 h 556867"/>
                <a:gd name="connsiteX4" fmla="*/ 1428821 w 1537556"/>
                <a:gd name="connsiteY4" fmla="*/ 556867 h 556867"/>
                <a:gd name="connsiteX0" fmla="*/ 0 w 1788315"/>
                <a:gd name="connsiteY0" fmla="*/ 65582 h 533780"/>
                <a:gd name="connsiteX1" fmla="*/ 914400 w 1788315"/>
                <a:gd name="connsiteY1" fmla="*/ 35102 h 533780"/>
                <a:gd name="connsiteX2" fmla="*/ 472440 w 1788315"/>
                <a:gd name="connsiteY2" fmla="*/ 492302 h 533780"/>
                <a:gd name="connsiteX3" fmla="*/ 1293608 w 1788315"/>
                <a:gd name="connsiteY3" fmla="*/ 479591 h 533780"/>
                <a:gd name="connsiteX4" fmla="*/ 1719097 w 1788315"/>
                <a:gd name="connsiteY4" fmla="*/ 533780 h 533780"/>
                <a:gd name="connsiteX0" fmla="*/ 0 w 1719097"/>
                <a:gd name="connsiteY0" fmla="*/ 65582 h 533780"/>
                <a:gd name="connsiteX1" fmla="*/ 914400 w 1719097"/>
                <a:gd name="connsiteY1" fmla="*/ 35102 h 533780"/>
                <a:gd name="connsiteX2" fmla="*/ 472440 w 1719097"/>
                <a:gd name="connsiteY2" fmla="*/ 492302 h 533780"/>
                <a:gd name="connsiteX3" fmla="*/ 1293608 w 1719097"/>
                <a:gd name="connsiteY3" fmla="*/ 479591 h 533780"/>
                <a:gd name="connsiteX4" fmla="*/ 1719097 w 1719097"/>
                <a:gd name="connsiteY4" fmla="*/ 533780 h 533780"/>
                <a:gd name="connsiteX0" fmla="*/ 0 w 1505732"/>
                <a:gd name="connsiteY0" fmla="*/ 65582 h 521484"/>
                <a:gd name="connsiteX1" fmla="*/ 914400 w 1505732"/>
                <a:gd name="connsiteY1" fmla="*/ 35102 h 521484"/>
                <a:gd name="connsiteX2" fmla="*/ 472440 w 1505732"/>
                <a:gd name="connsiteY2" fmla="*/ 492302 h 521484"/>
                <a:gd name="connsiteX3" fmla="*/ 1293608 w 1505732"/>
                <a:gd name="connsiteY3" fmla="*/ 479591 h 521484"/>
                <a:gd name="connsiteX4" fmla="*/ 1505732 w 1505732"/>
                <a:gd name="connsiteY4" fmla="*/ 516465 h 521484"/>
                <a:gd name="connsiteX0" fmla="*/ 0 w 1503251"/>
                <a:gd name="connsiteY0" fmla="*/ 65582 h 522237"/>
                <a:gd name="connsiteX1" fmla="*/ 914400 w 1503251"/>
                <a:gd name="connsiteY1" fmla="*/ 35102 h 522237"/>
                <a:gd name="connsiteX2" fmla="*/ 472440 w 1503251"/>
                <a:gd name="connsiteY2" fmla="*/ 492302 h 522237"/>
                <a:gd name="connsiteX3" fmla="*/ 1293608 w 1503251"/>
                <a:gd name="connsiteY3" fmla="*/ 479591 h 522237"/>
                <a:gd name="connsiteX4" fmla="*/ 1503251 w 1503251"/>
                <a:gd name="connsiteY4" fmla="*/ 522237 h 522237"/>
                <a:gd name="connsiteX0" fmla="*/ 0 w 1510694"/>
                <a:gd name="connsiteY0" fmla="*/ 65582 h 521484"/>
                <a:gd name="connsiteX1" fmla="*/ 914400 w 1510694"/>
                <a:gd name="connsiteY1" fmla="*/ 35102 h 521484"/>
                <a:gd name="connsiteX2" fmla="*/ 472440 w 1510694"/>
                <a:gd name="connsiteY2" fmla="*/ 492302 h 521484"/>
                <a:gd name="connsiteX3" fmla="*/ 1293608 w 1510694"/>
                <a:gd name="connsiteY3" fmla="*/ 479591 h 521484"/>
                <a:gd name="connsiteX4" fmla="*/ 1510694 w 1510694"/>
                <a:gd name="connsiteY4" fmla="*/ 516465 h 521484"/>
                <a:gd name="connsiteX0" fmla="*/ 0 w 1510694"/>
                <a:gd name="connsiteY0" fmla="*/ 65582 h 521484"/>
                <a:gd name="connsiteX1" fmla="*/ 914400 w 1510694"/>
                <a:gd name="connsiteY1" fmla="*/ 35102 h 521484"/>
                <a:gd name="connsiteX2" fmla="*/ 472440 w 1510694"/>
                <a:gd name="connsiteY2" fmla="*/ 492302 h 521484"/>
                <a:gd name="connsiteX3" fmla="*/ 1293608 w 1510694"/>
                <a:gd name="connsiteY3" fmla="*/ 479591 h 521484"/>
                <a:gd name="connsiteX4" fmla="*/ 1510694 w 1510694"/>
                <a:gd name="connsiteY4" fmla="*/ 516465 h 521484"/>
                <a:gd name="connsiteX0" fmla="*/ 0 w 1510694"/>
                <a:gd name="connsiteY0" fmla="*/ 65582 h 521484"/>
                <a:gd name="connsiteX1" fmla="*/ 914400 w 1510694"/>
                <a:gd name="connsiteY1" fmla="*/ 35102 h 521484"/>
                <a:gd name="connsiteX2" fmla="*/ 472440 w 1510694"/>
                <a:gd name="connsiteY2" fmla="*/ 492302 h 521484"/>
                <a:gd name="connsiteX3" fmla="*/ 1293608 w 1510694"/>
                <a:gd name="connsiteY3" fmla="*/ 479591 h 521484"/>
                <a:gd name="connsiteX4" fmla="*/ 1510694 w 1510694"/>
                <a:gd name="connsiteY4" fmla="*/ 516465 h 521484"/>
                <a:gd name="connsiteX0" fmla="*/ 0 w 1533024"/>
                <a:gd name="connsiteY0" fmla="*/ 65582 h 521776"/>
                <a:gd name="connsiteX1" fmla="*/ 914400 w 1533024"/>
                <a:gd name="connsiteY1" fmla="*/ 35102 h 521776"/>
                <a:gd name="connsiteX2" fmla="*/ 472440 w 1533024"/>
                <a:gd name="connsiteY2" fmla="*/ 492302 h 521776"/>
                <a:gd name="connsiteX3" fmla="*/ 1293608 w 1533024"/>
                <a:gd name="connsiteY3" fmla="*/ 479591 h 521776"/>
                <a:gd name="connsiteX4" fmla="*/ 1533024 w 1533024"/>
                <a:gd name="connsiteY4" fmla="*/ 506846 h 52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024" h="521776">
                  <a:moveTo>
                    <a:pt x="0" y="65582"/>
                  </a:moveTo>
                  <a:cubicBezTo>
                    <a:pt x="417830" y="14782"/>
                    <a:pt x="835660" y="-36018"/>
                    <a:pt x="914400" y="35102"/>
                  </a:cubicBezTo>
                  <a:cubicBezTo>
                    <a:pt x="993140" y="106222"/>
                    <a:pt x="409239" y="418221"/>
                    <a:pt x="472440" y="492302"/>
                  </a:cubicBezTo>
                  <a:cubicBezTo>
                    <a:pt x="535641" y="566384"/>
                    <a:pt x="1116844" y="477167"/>
                    <a:pt x="1293608" y="479591"/>
                  </a:cubicBezTo>
                  <a:cubicBezTo>
                    <a:pt x="1470372" y="482015"/>
                    <a:pt x="1463972" y="464412"/>
                    <a:pt x="1533024" y="50684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Right Arrow 34"/>
            <p:cNvSpPr/>
            <p:nvPr/>
          </p:nvSpPr>
          <p:spPr>
            <a:xfrm rot="21150506">
              <a:off x="3174971" y="1711420"/>
              <a:ext cx="720080" cy="144016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34"/>
            <p:cNvSpPr/>
            <p:nvPr/>
          </p:nvSpPr>
          <p:spPr>
            <a:xfrm>
              <a:off x="3623209" y="2453387"/>
              <a:ext cx="455364" cy="14401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34"/>
            <p:cNvSpPr/>
            <p:nvPr/>
          </p:nvSpPr>
          <p:spPr>
            <a:xfrm rot="18893262">
              <a:off x="3491442" y="2099002"/>
              <a:ext cx="628607" cy="14401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Дуга 16"/>
            <p:cNvSpPr/>
            <p:nvPr/>
          </p:nvSpPr>
          <p:spPr>
            <a:xfrm rot="3292310">
              <a:off x="4486333" y="2510233"/>
              <a:ext cx="508172" cy="230412"/>
            </a:xfrm>
            <a:prstGeom prst="arc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Дуга 17"/>
            <p:cNvSpPr/>
            <p:nvPr/>
          </p:nvSpPr>
          <p:spPr>
            <a:xfrm rot="2200617" flipV="1">
              <a:off x="2453547" y="1588391"/>
              <a:ext cx="508172" cy="174642"/>
            </a:xfrm>
            <a:prstGeom prst="arc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Стрелка вправо 18"/>
          <p:cNvSpPr/>
          <p:nvPr/>
        </p:nvSpPr>
        <p:spPr>
          <a:xfrm rot="801261">
            <a:off x="3392505" y="2323000"/>
            <a:ext cx="1500647" cy="184340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3054690" y="4904122"/>
            <a:ext cx="525403" cy="192964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8900613">
            <a:off x="4550173" y="4012999"/>
            <a:ext cx="525403" cy="192964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4434032">
            <a:off x="8699721" y="3743222"/>
            <a:ext cx="931965" cy="152847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6580544" y="2282373"/>
            <a:ext cx="1500647" cy="184340"/>
          </a:xfrm>
          <a:prstGeom prst="rightArrow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1" name="Рисунок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33" y="4472092"/>
            <a:ext cx="1019994" cy="2066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2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50"/>
            <a:ext cx="12049246" cy="1071221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Микробные сообщества </a:t>
            </a:r>
            <a:r>
              <a:rPr lang="ru-RU" sz="4000" dirty="0" smtClean="0">
                <a:solidFill>
                  <a:srgbClr val="002060"/>
                </a:solidFill>
              </a:rPr>
              <a:t>геотермальных источников </a:t>
            </a:r>
            <a:r>
              <a:rPr lang="ru-RU" sz="4000" dirty="0">
                <a:solidFill>
                  <a:srgbClr val="002060"/>
                </a:solidFill>
              </a:rPr>
              <a:t>Прибайкалья</a:t>
            </a:r>
          </a:p>
        </p:txBody>
      </p:sp>
      <p:pic>
        <p:nvPicPr>
          <p:cNvPr id="5" name="Рисунок 4" descr="IMGP24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3" y="1768997"/>
            <a:ext cx="2845796" cy="436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маты\IMGP29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4513210"/>
            <a:ext cx="3206078" cy="21372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958191" y="4184219"/>
            <a:ext cx="5233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Микробные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образования источник </a:t>
            </a:r>
            <a:r>
              <a:rPr lang="ru-RU" sz="2000" dirty="0"/>
              <a:t>Уринский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85" y="1090771"/>
            <a:ext cx="660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Прокариотные сообщества источника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Аллинский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образованные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тиобактериями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белые)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цианобактериями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зеленые).</a:t>
            </a:r>
            <a:endParaRPr lang="ru-RU" dirty="0"/>
          </a:p>
        </p:txBody>
      </p:sp>
      <p:pic>
        <p:nvPicPr>
          <p:cNvPr id="9" name="Рисунок 8" descr="маты\IMGP24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80" y="1713148"/>
            <a:ext cx="2901520" cy="20173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146" name="Рисунок 3" descr="маты\IMGP29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78" y="4513210"/>
            <a:ext cx="3246931" cy="215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32" descr="Прибайкаль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118" y="476082"/>
            <a:ext cx="4410196" cy="36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/>
          <p:cNvCxnSpPr>
            <a:stCxn id="9" idx="3"/>
          </p:cNvCxnSpPr>
          <p:nvPr/>
        </p:nvCxnSpPr>
        <p:spPr>
          <a:xfrm flipV="1">
            <a:off x="6064400" y="1531480"/>
            <a:ext cx="4542640" cy="11903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146" idx="0"/>
          </p:cNvCxnSpPr>
          <p:nvPr/>
        </p:nvCxnSpPr>
        <p:spPr>
          <a:xfrm flipV="1">
            <a:off x="6137044" y="3446431"/>
            <a:ext cx="3845156" cy="10667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4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459"/>
            <a:ext cx="10515600" cy="1325563"/>
          </a:xfrm>
        </p:spPr>
        <p:txBody>
          <a:bodyPr/>
          <a:lstStyle/>
          <a:p>
            <a:r>
              <a:rPr lang="ru-RU" dirty="0" smtClean="0"/>
              <a:t>Источник Гаргинский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03D0-D254-4FB1-9E5D-439B9678193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6" name="Picture 2" descr="http://reass.ru/uploads/posts/2015-06/143435998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9" y="1100378"/>
            <a:ext cx="5522909" cy="41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90200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69" r="15486" b="27021"/>
          <a:stretch/>
        </p:blipFill>
        <p:spPr bwMode="auto">
          <a:xfrm>
            <a:off x="7535120" y="99691"/>
            <a:ext cx="4317417" cy="297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90200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4" t="30899" r="-1"/>
          <a:stretch/>
        </p:blipFill>
        <p:spPr bwMode="auto">
          <a:xfrm>
            <a:off x="5760414" y="3234290"/>
            <a:ext cx="4758283" cy="355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>
            <a:stCxn id="6" idx="1"/>
          </p:cNvCxnSpPr>
          <p:nvPr/>
        </p:nvCxnSpPr>
        <p:spPr>
          <a:xfrm flipH="1">
            <a:off x="1243561" y="1585079"/>
            <a:ext cx="6291559" cy="15482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53563" y="3266709"/>
            <a:ext cx="5130494" cy="18424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10104699" y="1100378"/>
            <a:ext cx="410901" cy="38118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892944" y="3927794"/>
            <a:ext cx="410901" cy="38118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005775" y="2088194"/>
            <a:ext cx="1205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рН 8.1</a:t>
            </a:r>
          </a:p>
          <a:p>
            <a:r>
              <a:rPr lang="en-US" sz="2400" dirty="0" smtClean="0"/>
              <a:t>T = 75°C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709147" y="3242240"/>
            <a:ext cx="1169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Точкс</a:t>
            </a:r>
            <a:r>
              <a:rPr lang="ru-RU" sz="2000" dirty="0" smtClean="0"/>
              <a:t> Га2</a:t>
            </a:r>
          </a:p>
          <a:p>
            <a:r>
              <a:rPr lang="ru-RU" sz="2000" dirty="0" smtClean="0"/>
              <a:t>  70°С</a:t>
            </a:r>
            <a:endParaRPr lang="ru-RU" sz="2000" dirty="0"/>
          </a:p>
        </p:txBody>
      </p:sp>
      <p:cxnSp>
        <p:nvCxnSpPr>
          <p:cNvPr id="18" name="Прямая со стрелкой 17"/>
          <p:cNvCxnSpPr>
            <a:stCxn id="16" idx="0"/>
            <a:endCxn id="13" idx="4"/>
          </p:cNvCxnSpPr>
          <p:nvPr/>
        </p:nvCxnSpPr>
        <p:spPr>
          <a:xfrm flipH="1" flipV="1">
            <a:off x="10310150" y="1481559"/>
            <a:ext cx="983741" cy="17606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7321732" y="4165881"/>
            <a:ext cx="3292190" cy="14057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572348" y="5357365"/>
            <a:ext cx="1169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Точкс</a:t>
            </a:r>
            <a:r>
              <a:rPr lang="ru-RU" sz="2000" dirty="0" smtClean="0"/>
              <a:t> Га3</a:t>
            </a:r>
          </a:p>
          <a:p>
            <a:r>
              <a:rPr lang="ru-RU" sz="2000" dirty="0" smtClean="0"/>
              <a:t>  55°С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81561" y="5649752"/>
            <a:ext cx="4255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Га1       Га2        Га3       Га4</a:t>
            </a:r>
          </a:p>
          <a:p>
            <a:r>
              <a:rPr lang="en-US" sz="2400" dirty="0" smtClean="0"/>
              <a:t>T = </a:t>
            </a:r>
            <a:r>
              <a:rPr lang="en-US" sz="2400" dirty="0"/>
              <a:t>7</a:t>
            </a:r>
            <a:r>
              <a:rPr lang="ru-RU" sz="2400" dirty="0"/>
              <a:t>4</a:t>
            </a:r>
            <a:r>
              <a:rPr lang="en-US" sz="2400" dirty="0"/>
              <a:t>°C</a:t>
            </a:r>
            <a:r>
              <a:rPr lang="ru-RU" sz="2400" dirty="0"/>
              <a:t>    </a:t>
            </a:r>
            <a:r>
              <a:rPr lang="ru-RU" sz="2400" dirty="0" smtClean="0"/>
              <a:t>70</a:t>
            </a:r>
            <a:r>
              <a:rPr lang="en-US" sz="2400" dirty="0" smtClean="0"/>
              <a:t>°C</a:t>
            </a:r>
            <a:r>
              <a:rPr lang="ru-RU" sz="2400" dirty="0" smtClean="0"/>
              <a:t>     55</a:t>
            </a:r>
            <a:r>
              <a:rPr lang="en-US" sz="2400" dirty="0" smtClean="0"/>
              <a:t>°C</a:t>
            </a:r>
            <a:r>
              <a:rPr lang="ru-RU" sz="2400" dirty="0" smtClean="0"/>
              <a:t>     45</a:t>
            </a:r>
            <a:r>
              <a:rPr lang="en-US" sz="2400" dirty="0"/>
              <a:t>°C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61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1575"/>
            <a:ext cx="11866880" cy="69453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Таксономический состав микробного мата источника Гаргинского.  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02576" y="6212694"/>
            <a:ext cx="2743200" cy="365125"/>
          </a:xfrm>
        </p:spPr>
        <p:txBody>
          <a:bodyPr/>
          <a:lstStyle/>
          <a:p>
            <a:fld id="{813403D0-D254-4FB1-9E5D-439B9678193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72003" y="802471"/>
            <a:ext cx="779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Излив</a:t>
            </a:r>
          </a:p>
          <a:p>
            <a:r>
              <a:rPr lang="ru-RU" dirty="0" smtClean="0"/>
              <a:t>74°С</a:t>
            </a:r>
            <a:endParaRPr lang="ru-RU" dirty="0"/>
          </a:p>
        </p:txBody>
      </p:sp>
      <p:sp>
        <p:nvSpPr>
          <p:cNvPr id="161" name="TextBox 160"/>
          <p:cNvSpPr txBox="1"/>
          <p:nvPr/>
        </p:nvSpPr>
        <p:spPr>
          <a:xfrm>
            <a:off x="5742364" y="552297"/>
            <a:ext cx="179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Микробный мат</a:t>
            </a:r>
          </a:p>
          <a:p>
            <a:pPr algn="ctr"/>
            <a:r>
              <a:rPr lang="ru-RU" dirty="0" smtClean="0"/>
              <a:t>70°С</a:t>
            </a:r>
            <a:endParaRPr lang="ru-RU" dirty="0"/>
          </a:p>
        </p:txBody>
      </p:sp>
      <p:sp>
        <p:nvSpPr>
          <p:cNvPr id="162" name="TextBox 161"/>
          <p:cNvSpPr txBox="1"/>
          <p:nvPr/>
        </p:nvSpPr>
        <p:spPr>
          <a:xfrm>
            <a:off x="7938725" y="629575"/>
            <a:ext cx="179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Микробный мат</a:t>
            </a:r>
          </a:p>
          <a:p>
            <a:pPr algn="ctr"/>
            <a:r>
              <a:rPr lang="ru-RU" dirty="0" smtClean="0"/>
              <a:t>55°С</a:t>
            </a:r>
            <a:endParaRPr lang="ru-RU" dirty="0"/>
          </a:p>
        </p:txBody>
      </p:sp>
      <p:sp>
        <p:nvSpPr>
          <p:cNvPr id="163" name="TextBox 162"/>
          <p:cNvSpPr txBox="1"/>
          <p:nvPr/>
        </p:nvSpPr>
        <p:spPr>
          <a:xfrm>
            <a:off x="9870347" y="617175"/>
            <a:ext cx="179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Микробный мат</a:t>
            </a:r>
          </a:p>
          <a:p>
            <a:pPr algn="ctr"/>
            <a:r>
              <a:rPr lang="ru-RU" dirty="0"/>
              <a:t>4</a:t>
            </a:r>
            <a:r>
              <a:rPr lang="ru-RU" dirty="0" smtClean="0"/>
              <a:t>5°С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" y="1320801"/>
            <a:ext cx="1205708" cy="5330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26" y="1251554"/>
            <a:ext cx="1251347" cy="5350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83" y="1227409"/>
            <a:ext cx="2600948" cy="5350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95" y="1201213"/>
            <a:ext cx="2004155" cy="5451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1127" y="3080690"/>
            <a:ext cx="1273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Firmicutes</a:t>
            </a:r>
          </a:p>
          <a:p>
            <a:pPr algn="ctr"/>
            <a:r>
              <a:rPr lang="en-US" sz="2000" dirty="0" smtClean="0"/>
              <a:t>(Bacilli)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29377" y="209517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Proteobacteria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551127" y="4594530"/>
            <a:ext cx="1709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Actinobacteria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529377" y="5646705"/>
            <a:ext cx="1038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Archaea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>
            <a:stCxn id="18" idx="1"/>
          </p:cNvCxnSpPr>
          <p:nvPr/>
        </p:nvCxnSpPr>
        <p:spPr>
          <a:xfrm flipH="1">
            <a:off x="1161565" y="2295225"/>
            <a:ext cx="367812" cy="1026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1" idx="1"/>
          </p:cNvCxnSpPr>
          <p:nvPr/>
        </p:nvCxnSpPr>
        <p:spPr>
          <a:xfrm flipH="1" flipV="1">
            <a:off x="1092357" y="3368486"/>
            <a:ext cx="458770" cy="6614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19" idx="1"/>
          </p:cNvCxnSpPr>
          <p:nvPr/>
        </p:nvCxnSpPr>
        <p:spPr>
          <a:xfrm>
            <a:off x="1161565" y="4756112"/>
            <a:ext cx="389562" cy="384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20" idx="1"/>
          </p:cNvCxnSpPr>
          <p:nvPr/>
        </p:nvCxnSpPr>
        <p:spPr>
          <a:xfrm>
            <a:off x="1185714" y="5646705"/>
            <a:ext cx="343663" cy="2000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94652" y="3944420"/>
            <a:ext cx="1676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Cyanobacteria</a:t>
            </a:r>
            <a:endParaRPr lang="ru-RU" dirty="0"/>
          </a:p>
        </p:txBody>
      </p:sp>
      <p:cxnSp>
        <p:nvCxnSpPr>
          <p:cNvPr id="35" name="Прямая соединительная линия 34"/>
          <p:cNvCxnSpPr>
            <a:stCxn id="34" idx="1"/>
          </p:cNvCxnSpPr>
          <p:nvPr/>
        </p:nvCxnSpPr>
        <p:spPr>
          <a:xfrm flipH="1" flipV="1">
            <a:off x="1161566" y="4116206"/>
            <a:ext cx="1133086" cy="282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92" y="841496"/>
            <a:ext cx="1716318" cy="57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16363</TotalTime>
  <Words>1219</Words>
  <Application>Microsoft Office PowerPoint</Application>
  <PresentationFormat>Широкоэкранный</PresentationFormat>
  <Paragraphs>208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 3</vt:lpstr>
      <vt:lpstr>Тема Office</vt:lpstr>
      <vt:lpstr>Диссертационная работа на соискание степени кандидата биологических наук  Биоразнообразие микробиологических геотермальных сообществ Прибайкалья и Камчатки - перспективных источников  бактерий-продуцентов ферментов деструкции лигноцеллюлозы. </vt:lpstr>
      <vt:lpstr>Объект исследования</vt:lpstr>
      <vt:lpstr>Лигноцеллюлозная биомасса </vt:lpstr>
      <vt:lpstr>Презентация PowerPoint</vt:lpstr>
      <vt:lpstr>Положения выносимые на защиту</vt:lpstr>
      <vt:lpstr>Способы изучения микробных сообществ</vt:lpstr>
      <vt:lpstr>Микробные сообщества геотермальных источников Прибайкалья</vt:lpstr>
      <vt:lpstr>Источник Гаргинский</vt:lpstr>
      <vt:lpstr>Таксономический состав микробного мата источника Гаргинского.  </vt:lpstr>
      <vt:lpstr>Таксономический состав микробного мата источника Гаргинского.  </vt:lpstr>
      <vt:lpstr>Метаболизм микробного мата источника Гаргинского (Прибайкалье)</vt:lpstr>
      <vt:lpstr>Источника Заварзина Камчатка.  A – Кронотский заповедник на карте Камчатки; Б – Восточное термальное поле кальдеры вулкана Узон; В – вид источника Заварзина во время отбора проб.</vt:lpstr>
      <vt:lpstr>Доминирующие микроорганизмы бентосного микробного сообщества источника Заварзина.</vt:lpstr>
      <vt:lpstr>Геномное секвенирование термофильных бактерий</vt:lpstr>
      <vt:lpstr>Геномное секвенирование термофильных бактерий</vt:lpstr>
      <vt:lpstr>Презентация PowerPoint</vt:lpstr>
      <vt:lpstr>Презентация PowerPoint</vt:lpstr>
      <vt:lpstr>Профили активности полученных рекомбинантных белков</vt:lpstr>
      <vt:lpstr>Влияние концентрации 1-Butyl-3-methylimidazolium chloride ([bmim]Cl) на активность ферментов</vt:lpstr>
      <vt:lpstr>Выводы часть первая</vt:lpstr>
      <vt:lpstr>Выводы продолжение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Aleksei</dc:creator>
  <cp:lastModifiedBy>Карамышева Татьяна Витальевна</cp:lastModifiedBy>
  <cp:revision>197</cp:revision>
  <dcterms:created xsi:type="dcterms:W3CDTF">2015-02-27T04:13:02Z</dcterms:created>
  <dcterms:modified xsi:type="dcterms:W3CDTF">2016-04-13T08:05:08Z</dcterms:modified>
</cp:coreProperties>
</file>