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445" r:id="rId2"/>
    <p:sldId id="410" r:id="rId3"/>
    <p:sldId id="402" r:id="rId4"/>
    <p:sldId id="447" r:id="rId5"/>
    <p:sldId id="448" r:id="rId6"/>
    <p:sldId id="403" r:id="rId7"/>
    <p:sldId id="469" r:id="rId8"/>
    <p:sldId id="405" r:id="rId9"/>
    <p:sldId id="406" r:id="rId10"/>
    <p:sldId id="407" r:id="rId11"/>
    <p:sldId id="408" r:id="rId12"/>
    <p:sldId id="411" r:id="rId13"/>
    <p:sldId id="466" r:id="rId14"/>
    <p:sldId id="413" r:id="rId15"/>
    <p:sldId id="420" r:id="rId16"/>
    <p:sldId id="421" r:id="rId17"/>
    <p:sldId id="422" r:id="rId18"/>
    <p:sldId id="463" r:id="rId19"/>
    <p:sldId id="423" r:id="rId20"/>
    <p:sldId id="424" r:id="rId21"/>
    <p:sldId id="425" r:id="rId22"/>
    <p:sldId id="426" r:id="rId23"/>
    <p:sldId id="452" r:id="rId24"/>
    <p:sldId id="428" r:id="rId25"/>
    <p:sldId id="464" r:id="rId26"/>
    <p:sldId id="429" r:id="rId27"/>
    <p:sldId id="430" r:id="rId28"/>
    <p:sldId id="431" r:id="rId29"/>
    <p:sldId id="432" r:id="rId30"/>
    <p:sldId id="456" r:id="rId31"/>
    <p:sldId id="453" r:id="rId32"/>
    <p:sldId id="457" r:id="rId33"/>
    <p:sldId id="458" r:id="rId34"/>
    <p:sldId id="434" r:id="rId35"/>
    <p:sldId id="433" r:id="rId36"/>
    <p:sldId id="435" r:id="rId37"/>
    <p:sldId id="451" r:id="rId38"/>
    <p:sldId id="468" r:id="rId39"/>
    <p:sldId id="459" r:id="rId40"/>
    <p:sldId id="460" r:id="rId41"/>
    <p:sldId id="461" r:id="rId42"/>
    <p:sldId id="462" r:id="rId43"/>
    <p:sldId id="441" r:id="rId44"/>
    <p:sldId id="455" r:id="rId45"/>
    <p:sldId id="442" r:id="rId46"/>
    <p:sldId id="443" r:id="rId47"/>
    <p:sldId id="444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FF"/>
    <a:srgbClr val="FF00FF"/>
    <a:srgbClr val="CCFFCC"/>
    <a:srgbClr val="FFFFCC"/>
    <a:srgbClr val="A2405E"/>
    <a:srgbClr val="0000FF"/>
    <a:srgbClr val="CCFFFF"/>
    <a:srgbClr val="E9EDF4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5530" autoAdjust="0"/>
  </p:normalViewPr>
  <p:slideViewPr>
    <p:cSldViewPr snapToGrid="0">
      <p:cViewPr varScale="1">
        <p:scale>
          <a:sx n="109" d="100"/>
          <a:sy n="109" d="100"/>
        </p:scale>
        <p:origin x="19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8" d="100"/>
        <a:sy n="198" d="100"/>
      </p:scale>
      <p:origin x="0" y="-2274"/>
    </p:cViewPr>
  </p:sorterViewPr>
  <p:notesViewPr>
    <p:cSldViewPr snapToGrid="0">
      <p:cViewPr varScale="1">
        <p:scale>
          <a:sx n="81" d="100"/>
          <a:sy n="81" d="100"/>
        </p:scale>
        <p:origin x="1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58700-2792-40AD-A56E-8513275CF68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7758F-229D-4527-9691-A2A1757DE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23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822E66-CB1F-41FA-A2E8-124755719427}" type="datetimeFigureOut">
              <a:rPr lang="ru-RU" smtClean="0"/>
              <a:pPr/>
              <a:t>10.08.2016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DD52223-EE01-46A8-A65F-D02057F6D8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8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152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315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527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167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010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60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44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05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47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161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6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160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44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90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85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52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30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062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177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161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8848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6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3929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49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7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48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1980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85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05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1935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8437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9698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32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280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784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6447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1182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8765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3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727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672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07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972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830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434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569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2223-EE01-46A8-A65F-D02057F6D8C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88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635B6-A96A-4300-BE6E-6F7FE22138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85FF4-32E5-4AE9-978F-C9EFC57F05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8E955-0561-4F92-817C-A4973F435F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EC028C-2370-4662-9740-4491AA8AF8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88048-A9AD-47DC-9CB7-BD2BEA424B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7F386-ABD1-431E-A2C0-99394CD55C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230DC-A010-4AE8-BFB2-B4F1CD0087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CD5FA-5776-4951-80A8-0CB5F07593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A90EF-DB8C-4B95-A245-1FFF800F67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E9D10-7B86-4F78-83AC-AC1763700C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878B7-4C83-4026-B44B-460206CF9B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A141D-F88A-46EF-B9F8-BA0E48D83F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861D2E3F-3ACE-466A-BC85-5B2F4B6E59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69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3.emf"/><Relationship Id="rId4" Type="http://schemas.openxmlformats.org/officeDocument/2006/relationships/oleObject" Target="../embeddings/_________Microsoft_Word_97_20031.doc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36305"/>
            <a:ext cx="9144000" cy="6339155"/>
            <a:chOff x="0" y="236305"/>
            <a:chExt cx="9144000" cy="6339155"/>
          </a:xfrm>
        </p:grpSpPr>
        <p:sp>
          <p:nvSpPr>
            <p:cNvPr id="16" name="Rectangle 15"/>
            <p:cNvSpPr/>
            <p:nvPr/>
          </p:nvSpPr>
          <p:spPr>
            <a:xfrm>
              <a:off x="945222" y="236305"/>
              <a:ext cx="7202185" cy="6339155"/>
            </a:xfrm>
            <a:prstGeom prst="rect">
              <a:avLst/>
            </a:prstGeom>
            <a:solidFill>
              <a:srgbClr val="FFFFFF">
                <a:alpha val="7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59276" y="1288601"/>
              <a:ext cx="8675688" cy="3033713"/>
            </a:xfrm>
            <a:custGeom>
              <a:avLst/>
              <a:gdLst>
                <a:gd name="T0" fmla="*/ 5465 w 5465"/>
                <a:gd name="T1" fmla="*/ 0 h 1911"/>
                <a:gd name="T2" fmla="*/ 5441 w 5465"/>
                <a:gd name="T3" fmla="*/ 717 h 1911"/>
                <a:gd name="T4" fmla="*/ 5394 w 5465"/>
                <a:gd name="T5" fmla="*/ 727 h 1911"/>
                <a:gd name="T6" fmla="*/ 5350 w 5465"/>
                <a:gd name="T7" fmla="*/ 744 h 1911"/>
                <a:gd name="T8" fmla="*/ 5314 w 5465"/>
                <a:gd name="T9" fmla="*/ 771 h 1911"/>
                <a:gd name="T10" fmla="*/ 5281 w 5465"/>
                <a:gd name="T11" fmla="*/ 804 h 1911"/>
                <a:gd name="T12" fmla="*/ 5254 w 5465"/>
                <a:gd name="T13" fmla="*/ 840 h 1911"/>
                <a:gd name="T14" fmla="*/ 5237 w 5465"/>
                <a:gd name="T15" fmla="*/ 884 h 1911"/>
                <a:gd name="T16" fmla="*/ 5227 w 5465"/>
                <a:gd name="T17" fmla="*/ 931 h 1911"/>
                <a:gd name="T18" fmla="*/ 5227 w 5465"/>
                <a:gd name="T19" fmla="*/ 980 h 1911"/>
                <a:gd name="T20" fmla="*/ 5237 w 5465"/>
                <a:gd name="T21" fmla="*/ 1027 h 1911"/>
                <a:gd name="T22" fmla="*/ 5254 w 5465"/>
                <a:gd name="T23" fmla="*/ 1069 h 1911"/>
                <a:gd name="T24" fmla="*/ 5281 w 5465"/>
                <a:gd name="T25" fmla="*/ 1107 h 1911"/>
                <a:gd name="T26" fmla="*/ 5314 w 5465"/>
                <a:gd name="T27" fmla="*/ 1140 h 1911"/>
                <a:gd name="T28" fmla="*/ 5350 w 5465"/>
                <a:gd name="T29" fmla="*/ 1167 h 1911"/>
                <a:gd name="T30" fmla="*/ 5394 w 5465"/>
                <a:gd name="T31" fmla="*/ 1184 h 1911"/>
                <a:gd name="T32" fmla="*/ 5441 w 5465"/>
                <a:gd name="T33" fmla="*/ 1194 h 1911"/>
                <a:gd name="T34" fmla="*/ 5465 w 5465"/>
                <a:gd name="T35" fmla="*/ 1911 h 1911"/>
                <a:gd name="T36" fmla="*/ 0 w 5465"/>
                <a:gd name="T37" fmla="*/ 1195 h 1911"/>
                <a:gd name="T38" fmla="*/ 48 w 5465"/>
                <a:gd name="T39" fmla="*/ 1190 h 1911"/>
                <a:gd name="T40" fmla="*/ 92 w 5465"/>
                <a:gd name="T41" fmla="*/ 1176 h 1911"/>
                <a:gd name="T42" fmla="*/ 132 w 5465"/>
                <a:gd name="T43" fmla="*/ 1153 h 1911"/>
                <a:gd name="T44" fmla="*/ 168 w 5465"/>
                <a:gd name="T45" fmla="*/ 1124 h 1911"/>
                <a:gd name="T46" fmla="*/ 197 w 5465"/>
                <a:gd name="T47" fmla="*/ 1090 h 1911"/>
                <a:gd name="T48" fmla="*/ 220 w 5465"/>
                <a:gd name="T49" fmla="*/ 1048 h 1911"/>
                <a:gd name="T50" fmla="*/ 234 w 5465"/>
                <a:gd name="T51" fmla="*/ 1003 h 1911"/>
                <a:gd name="T52" fmla="*/ 238 w 5465"/>
                <a:gd name="T53" fmla="*/ 956 h 1911"/>
                <a:gd name="T54" fmla="*/ 234 w 5465"/>
                <a:gd name="T55" fmla="*/ 908 h 1911"/>
                <a:gd name="T56" fmla="*/ 220 w 5465"/>
                <a:gd name="T57" fmla="*/ 861 h 1911"/>
                <a:gd name="T58" fmla="*/ 197 w 5465"/>
                <a:gd name="T59" fmla="*/ 821 h 1911"/>
                <a:gd name="T60" fmla="*/ 168 w 5465"/>
                <a:gd name="T61" fmla="*/ 787 h 1911"/>
                <a:gd name="T62" fmla="*/ 132 w 5465"/>
                <a:gd name="T63" fmla="*/ 756 h 1911"/>
                <a:gd name="T64" fmla="*/ 92 w 5465"/>
                <a:gd name="T65" fmla="*/ 735 h 1911"/>
                <a:gd name="T66" fmla="*/ 48 w 5465"/>
                <a:gd name="T67" fmla="*/ 721 h 1911"/>
                <a:gd name="T68" fmla="*/ 0 w 5465"/>
                <a:gd name="T69" fmla="*/ 716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65" h="1911">
                  <a:moveTo>
                    <a:pt x="0" y="0"/>
                  </a:moveTo>
                  <a:lnTo>
                    <a:pt x="5465" y="0"/>
                  </a:lnTo>
                  <a:lnTo>
                    <a:pt x="5465" y="716"/>
                  </a:lnTo>
                  <a:lnTo>
                    <a:pt x="5441" y="717"/>
                  </a:lnTo>
                  <a:lnTo>
                    <a:pt x="5417" y="721"/>
                  </a:lnTo>
                  <a:lnTo>
                    <a:pt x="5394" y="727"/>
                  </a:lnTo>
                  <a:lnTo>
                    <a:pt x="5371" y="735"/>
                  </a:lnTo>
                  <a:lnTo>
                    <a:pt x="5350" y="744"/>
                  </a:lnTo>
                  <a:lnTo>
                    <a:pt x="5331" y="756"/>
                  </a:lnTo>
                  <a:lnTo>
                    <a:pt x="5314" y="771"/>
                  </a:lnTo>
                  <a:lnTo>
                    <a:pt x="5297" y="787"/>
                  </a:lnTo>
                  <a:lnTo>
                    <a:pt x="5281" y="804"/>
                  </a:lnTo>
                  <a:lnTo>
                    <a:pt x="5268" y="821"/>
                  </a:lnTo>
                  <a:lnTo>
                    <a:pt x="5254" y="840"/>
                  </a:lnTo>
                  <a:lnTo>
                    <a:pt x="5245" y="861"/>
                  </a:lnTo>
                  <a:lnTo>
                    <a:pt x="5237" y="884"/>
                  </a:lnTo>
                  <a:lnTo>
                    <a:pt x="5231" y="908"/>
                  </a:lnTo>
                  <a:lnTo>
                    <a:pt x="5227" y="931"/>
                  </a:lnTo>
                  <a:lnTo>
                    <a:pt x="5225" y="956"/>
                  </a:lnTo>
                  <a:lnTo>
                    <a:pt x="5227" y="980"/>
                  </a:lnTo>
                  <a:lnTo>
                    <a:pt x="5231" y="1003"/>
                  </a:lnTo>
                  <a:lnTo>
                    <a:pt x="5237" y="1027"/>
                  </a:lnTo>
                  <a:lnTo>
                    <a:pt x="5245" y="1048"/>
                  </a:lnTo>
                  <a:lnTo>
                    <a:pt x="5254" y="1069"/>
                  </a:lnTo>
                  <a:lnTo>
                    <a:pt x="5268" y="1090"/>
                  </a:lnTo>
                  <a:lnTo>
                    <a:pt x="5281" y="1107"/>
                  </a:lnTo>
                  <a:lnTo>
                    <a:pt x="5297" y="1124"/>
                  </a:lnTo>
                  <a:lnTo>
                    <a:pt x="5314" y="1140"/>
                  </a:lnTo>
                  <a:lnTo>
                    <a:pt x="5331" y="1153"/>
                  </a:lnTo>
                  <a:lnTo>
                    <a:pt x="5350" y="1167"/>
                  </a:lnTo>
                  <a:lnTo>
                    <a:pt x="5371" y="1176"/>
                  </a:lnTo>
                  <a:lnTo>
                    <a:pt x="5394" y="1184"/>
                  </a:lnTo>
                  <a:lnTo>
                    <a:pt x="5417" y="1190"/>
                  </a:lnTo>
                  <a:lnTo>
                    <a:pt x="5441" y="1194"/>
                  </a:lnTo>
                  <a:lnTo>
                    <a:pt x="5465" y="1195"/>
                  </a:lnTo>
                  <a:lnTo>
                    <a:pt x="5465" y="1911"/>
                  </a:lnTo>
                  <a:lnTo>
                    <a:pt x="0" y="1911"/>
                  </a:lnTo>
                  <a:lnTo>
                    <a:pt x="0" y="1195"/>
                  </a:lnTo>
                  <a:lnTo>
                    <a:pt x="23" y="1194"/>
                  </a:lnTo>
                  <a:lnTo>
                    <a:pt x="48" y="1190"/>
                  </a:lnTo>
                  <a:lnTo>
                    <a:pt x="71" y="1184"/>
                  </a:lnTo>
                  <a:lnTo>
                    <a:pt x="92" y="1176"/>
                  </a:lnTo>
                  <a:lnTo>
                    <a:pt x="113" y="1167"/>
                  </a:lnTo>
                  <a:lnTo>
                    <a:pt x="132" y="1153"/>
                  </a:lnTo>
                  <a:lnTo>
                    <a:pt x="151" y="1140"/>
                  </a:lnTo>
                  <a:lnTo>
                    <a:pt x="168" y="1124"/>
                  </a:lnTo>
                  <a:lnTo>
                    <a:pt x="184" y="1107"/>
                  </a:lnTo>
                  <a:lnTo>
                    <a:pt x="197" y="1090"/>
                  </a:lnTo>
                  <a:lnTo>
                    <a:pt x="209" y="1069"/>
                  </a:lnTo>
                  <a:lnTo>
                    <a:pt x="220" y="1048"/>
                  </a:lnTo>
                  <a:lnTo>
                    <a:pt x="228" y="1027"/>
                  </a:lnTo>
                  <a:lnTo>
                    <a:pt x="234" y="1003"/>
                  </a:lnTo>
                  <a:lnTo>
                    <a:pt x="238" y="980"/>
                  </a:lnTo>
                  <a:lnTo>
                    <a:pt x="238" y="956"/>
                  </a:lnTo>
                  <a:lnTo>
                    <a:pt x="238" y="931"/>
                  </a:lnTo>
                  <a:lnTo>
                    <a:pt x="234" y="908"/>
                  </a:lnTo>
                  <a:lnTo>
                    <a:pt x="228" y="884"/>
                  </a:lnTo>
                  <a:lnTo>
                    <a:pt x="220" y="861"/>
                  </a:lnTo>
                  <a:lnTo>
                    <a:pt x="209" y="840"/>
                  </a:lnTo>
                  <a:lnTo>
                    <a:pt x="197" y="821"/>
                  </a:lnTo>
                  <a:lnTo>
                    <a:pt x="184" y="804"/>
                  </a:lnTo>
                  <a:lnTo>
                    <a:pt x="168" y="787"/>
                  </a:lnTo>
                  <a:lnTo>
                    <a:pt x="151" y="771"/>
                  </a:lnTo>
                  <a:lnTo>
                    <a:pt x="132" y="756"/>
                  </a:lnTo>
                  <a:lnTo>
                    <a:pt x="113" y="744"/>
                  </a:lnTo>
                  <a:lnTo>
                    <a:pt x="92" y="735"/>
                  </a:lnTo>
                  <a:lnTo>
                    <a:pt x="71" y="727"/>
                  </a:lnTo>
                  <a:lnTo>
                    <a:pt x="48" y="721"/>
                  </a:lnTo>
                  <a:lnTo>
                    <a:pt x="23" y="717"/>
                  </a:lnTo>
                  <a:lnTo>
                    <a:pt x="0" y="716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0" y="4673354"/>
              <a:ext cx="9144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Диссертация на</a:t>
              </a:r>
              <a:r>
                <a:rPr lang="en-US" altLang="ru-RU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 </a:t>
              </a:r>
              <a:r>
                <a:rPr lang="ru-RU" altLang="ru-RU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соискание ученой степени </a:t>
              </a:r>
              <a:br>
                <a:rPr lang="ru-RU" altLang="ru-RU" b="1" dirty="0">
                  <a:solidFill>
                    <a:srgbClr val="7030A0"/>
                  </a:solidFill>
                  <a:latin typeface="Calibri" panose="020F0502020204030204" pitchFamily="34" charset="0"/>
                </a:rPr>
              </a:br>
              <a:r>
                <a:rPr lang="ru-RU" altLang="ru-RU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доктора биологических наук</a:t>
              </a:r>
            </a:p>
            <a:p>
              <a:pPr algn="ctr" eaLnBrk="1" hangingPunct="1"/>
              <a:r>
                <a:rPr lang="ru-RU" altLang="ru-RU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по специальности 03.01.09 – </a:t>
              </a:r>
              <a:br>
                <a:rPr lang="ru-RU" altLang="ru-RU" b="1" dirty="0">
                  <a:solidFill>
                    <a:srgbClr val="7030A0"/>
                  </a:solidFill>
                  <a:latin typeface="Calibri" panose="020F0502020204030204" pitchFamily="34" charset="0"/>
                </a:rPr>
              </a:br>
              <a:r>
                <a:rPr lang="ru-RU" altLang="ru-RU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математическая биология, </a:t>
              </a:r>
              <a:r>
                <a:rPr lang="ru-RU" altLang="ru-RU" b="1" dirty="0" err="1">
                  <a:solidFill>
                    <a:srgbClr val="7030A0"/>
                  </a:solidFill>
                  <a:latin typeface="Calibri" panose="020F0502020204030204" pitchFamily="34" charset="0"/>
                </a:rPr>
                <a:t>биоинформатика</a:t>
              </a:r>
              <a:endParaRPr lang="ru-RU" altLang="ru-RU" b="1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259276" y="1472620"/>
              <a:ext cx="8462693" cy="265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00"/>
                </a:lnSpc>
                <a:spcAft>
                  <a:spcPts val="0"/>
                </a:spcAft>
              </a:pPr>
              <a:r>
                <a:rPr lang="ru-RU" altLang="ru-RU" sz="28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Times New Roman" pitchFamily="18" charset="0"/>
                </a:rPr>
                <a:t>КОМПЬЮТЕРНЫЙ </a:t>
              </a:r>
              <a:r>
                <a:rPr lang="ru-RU" altLang="ru-RU" sz="2800" b="1" dirty="0">
                  <a:solidFill>
                    <a:srgbClr val="C00000"/>
                  </a:solidFill>
                  <a:latin typeface="Calibri" panose="020F0502020204030204" pitchFamily="34" charset="0"/>
                  <a:cs typeface="Times New Roman" pitchFamily="18" charset="0"/>
                </a:rPr>
                <a:t>АНАЛИЗ </a:t>
              </a:r>
              <a:r>
                <a:rPr lang="en-US" altLang="ru-RU" sz="2800" b="1" dirty="0">
                  <a:solidFill>
                    <a:srgbClr val="C00000"/>
                  </a:solidFill>
                  <a:latin typeface="Calibri" panose="020F0502020204030204" pitchFamily="34" charset="0"/>
                  <a:cs typeface="Times New Roman" pitchFamily="18" charset="0"/>
                </a:rPr>
                <a:t/>
              </a:r>
              <a:br>
                <a:rPr lang="en-US" altLang="ru-RU" sz="2800" b="1" dirty="0">
                  <a:solidFill>
                    <a:srgbClr val="C00000"/>
                  </a:solidFill>
                  <a:latin typeface="Calibri" panose="020F0502020204030204" pitchFamily="34" charset="0"/>
                  <a:cs typeface="Times New Roman" pitchFamily="18" charset="0"/>
                </a:rPr>
              </a:br>
              <a:r>
                <a:rPr lang="ru-RU" altLang="ru-RU" sz="2800" b="1" dirty="0">
                  <a:solidFill>
                    <a:srgbClr val="C00000"/>
                  </a:solidFill>
                  <a:latin typeface="Calibri" panose="020F0502020204030204" pitchFamily="34" charset="0"/>
                  <a:cs typeface="Times New Roman" pitchFamily="18" charset="0"/>
                </a:rPr>
                <a:t>КОНТЕКСТНО-ЗАВИСИМЫХ КОЛИЧЕСТВЕННЫХ </a:t>
              </a:r>
              <a:r>
                <a:rPr lang="ru-RU" altLang="ru-RU" sz="28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Times New Roman" pitchFamily="18" charset="0"/>
                </a:rPr>
                <a:t>ХАРАКТЕРИСТИК</a:t>
              </a:r>
            </a:p>
            <a:p>
              <a:pPr algn="ctr" eaLnBrk="1" hangingPunct="1">
                <a:lnSpc>
                  <a:spcPts val="4000"/>
                </a:lnSpc>
                <a:spcAft>
                  <a:spcPts val="0"/>
                </a:spcAft>
              </a:pPr>
              <a:r>
                <a:rPr lang="ru-RU" altLang="ru-RU" sz="28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Times New Roman" pitchFamily="18" charset="0"/>
                </a:rPr>
                <a:t>СПЕЦИФИЧЕСКОЙ БИОАКТИВНОСТИ САЙТОВ </a:t>
              </a:r>
              <a:r>
                <a:rPr lang="en-US" altLang="ru-RU" sz="28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Times New Roman" pitchFamily="18" charset="0"/>
                </a:rPr>
                <a:t/>
              </a:r>
              <a:br>
                <a:rPr lang="en-US" altLang="ru-RU" sz="28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Times New Roman" pitchFamily="18" charset="0"/>
                </a:rPr>
              </a:br>
              <a:r>
                <a:rPr lang="ru-RU" altLang="ru-RU" sz="28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Times New Roman" pitchFamily="18" charset="0"/>
                </a:rPr>
                <a:t>В СОСТАВЕ ГЕНОМНОЙ ДНК</a:t>
              </a:r>
              <a:endParaRPr lang="ru-RU" altLang="ru-RU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0" y="6095115"/>
              <a:ext cx="9144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 err="1">
                  <a:latin typeface="Calibri" panose="020F0502020204030204" pitchFamily="34" charset="0"/>
                </a:rPr>
                <a:t>ИЦиГ</a:t>
              </a:r>
              <a:r>
                <a:rPr lang="ru-RU" altLang="ru-RU" sz="1200" b="1" dirty="0">
                  <a:latin typeface="Calibri" panose="020F0502020204030204" pitchFamily="34" charset="0"/>
                </a:rPr>
                <a:t> СО </a:t>
              </a:r>
              <a:r>
                <a:rPr lang="ru-RU" altLang="ru-RU" sz="1200" b="1" dirty="0" smtClean="0">
                  <a:latin typeface="Calibri" panose="020F0502020204030204" pitchFamily="34" charset="0"/>
                </a:rPr>
                <a:t>РАН, </a:t>
              </a:r>
              <a:r>
                <a:rPr lang="ru-RU" altLang="ru-RU" sz="1200" b="1" dirty="0">
                  <a:latin typeface="Calibri" panose="020F0502020204030204" pitchFamily="34" charset="0"/>
                </a:rPr>
                <a:t>Новосибирск</a:t>
              </a:r>
            </a:p>
            <a:p>
              <a:pPr algn="ctr" eaLnBrk="1" hangingPunct="1"/>
              <a:r>
                <a:rPr lang="ru-RU" altLang="ru-RU" sz="1200" b="1" dirty="0">
                  <a:latin typeface="Calibri" panose="020F0502020204030204" pitchFamily="34" charset="0"/>
                </a:rPr>
                <a:t>201</a:t>
              </a:r>
              <a:r>
                <a:rPr lang="en-US" altLang="ru-RU" sz="1200" b="1" dirty="0">
                  <a:latin typeface="Calibri" panose="020F0502020204030204" pitchFamily="34" charset="0"/>
                </a:rPr>
                <a:t>6</a:t>
              </a:r>
              <a:endParaRPr lang="ru-RU" altLang="ru-RU" sz="1200" b="1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0" y="362187"/>
              <a:ext cx="9144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Times New Roman" pitchFamily="18" charset="0"/>
                </a:rPr>
                <a:t>Пономаренко Михаил Павлович</a:t>
              </a:r>
              <a:endParaRPr lang="ru-RU" altLang="ru-RU" sz="3200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2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" y="-35304"/>
            <a:ext cx="9144000" cy="6841968"/>
            <a:chOff x="-1" y="-35304"/>
            <a:chExt cx="9144000" cy="684196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83606" y="921707"/>
              <a:ext cx="8833970" cy="4459877"/>
              <a:chOff x="83606" y="708635"/>
              <a:chExt cx="8833970" cy="4459877"/>
            </a:xfrm>
          </p:grpSpPr>
          <p:sp>
            <p:nvSpPr>
              <p:cNvPr id="4" name="Скругленный прямоугольник 13"/>
              <p:cNvSpPr/>
              <p:nvPr/>
            </p:nvSpPr>
            <p:spPr>
              <a:xfrm>
                <a:off x="130629" y="708635"/>
                <a:ext cx="8786947" cy="4459877"/>
              </a:xfrm>
              <a:prstGeom prst="roundRect">
                <a:avLst>
                  <a:gd name="adj" fmla="val 0"/>
                </a:avLst>
              </a:prstGeom>
              <a:ln w="952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5" name="TextBox 13"/>
              <p:cNvSpPr txBox="1">
                <a:spLocks noChangeArrowheads="1"/>
              </p:cNvSpPr>
              <p:nvPr/>
            </p:nvSpPr>
            <p:spPr bwMode="auto">
              <a:xfrm>
                <a:off x="4046998" y="798085"/>
                <a:ext cx="4791328" cy="427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Aft>
                    <a:spcPts val="1200"/>
                  </a:spcAft>
                </a:pPr>
                <a:r>
                  <a:rPr lang="ru-RU" altLang="ru-RU" sz="1600" b="1" dirty="0" smtClean="0">
                    <a:solidFill>
                      <a:srgbClr val="CC00CC"/>
                    </a:solidFill>
                    <a:latin typeface="Calibri" panose="020F0502020204030204" pitchFamily="34" charset="0"/>
                  </a:rPr>
                  <a:t>Проверка </a:t>
                </a:r>
                <a:r>
                  <a:rPr lang="en-US" altLang="ru-RU" sz="1600" b="1" dirty="0" smtClean="0">
                    <a:solidFill>
                      <a:srgbClr val="CC00CC"/>
                    </a:solidFill>
                    <a:latin typeface="Calibri" panose="020F0502020204030204" pitchFamily="34" charset="0"/>
                  </a:rPr>
                  <a:t>11</a:t>
                </a:r>
                <a:r>
                  <a:rPr lang="ru-RU" altLang="ru-RU" sz="1600" b="1" dirty="0" smtClean="0">
                    <a:solidFill>
                      <a:srgbClr val="CC00CC"/>
                    </a:solidFill>
                    <a:latin typeface="Calibri" panose="020F0502020204030204" pitchFamily="34" charset="0"/>
                  </a:rPr>
                  <a:t> критериев на </a:t>
                </a:r>
                <a:r>
                  <a:rPr lang="en-US" altLang="ru-RU" sz="1600" b="1" dirty="0" smtClean="0">
                    <a:solidFill>
                      <a:srgbClr val="CC00CC"/>
                    </a:solidFill>
                    <a:latin typeface="Calibri" panose="020F0502020204030204" pitchFamily="34" charset="0"/>
                  </a:rPr>
                  <a:t>7</a:t>
                </a:r>
                <a:r>
                  <a:rPr lang="ru-RU" altLang="ru-RU" sz="1600" b="1" dirty="0" smtClean="0">
                    <a:solidFill>
                      <a:srgbClr val="CC00CC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altLang="ru-RU" sz="1600" b="1" dirty="0" err="1" smtClean="0">
                    <a:solidFill>
                      <a:srgbClr val="CC00CC"/>
                    </a:solidFill>
                    <a:latin typeface="Calibri" panose="020F0502020204030204" pitchFamily="34" charset="0"/>
                  </a:rPr>
                  <a:t>подвыборках</a:t>
                </a:r>
                <a:r>
                  <a:rPr lang="ru-RU" altLang="ru-RU" sz="1600" b="1" dirty="0" smtClean="0">
                    <a:solidFill>
                      <a:srgbClr val="CC00CC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1600" b="1" dirty="0" smtClean="0">
                    <a:solidFill>
                      <a:srgbClr val="CC00CC"/>
                    </a:solidFill>
                    <a:latin typeface="Calibri" panose="020F0502020204030204" pitchFamily="34" charset="0"/>
                  </a:rPr>
                  <a:t>{</a:t>
                </a:r>
                <a:r>
                  <a:rPr lang="en-US" altLang="ru-RU" sz="16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US" altLang="ru-RU" sz="1600" b="1" dirty="0">
                    <a:latin typeface="Calibri" panose="020F0502020204030204" pitchFamily="34" charset="0"/>
                  </a:rPr>
                  <a:t>;</a:t>
                </a:r>
                <a:r>
                  <a:rPr lang="ru-RU" altLang="ru-RU" sz="1600" b="1" dirty="0">
                    <a:latin typeface="Calibri" panose="020F0502020204030204" pitchFamily="34" charset="0"/>
                  </a:rPr>
                  <a:t> </a:t>
                </a:r>
                <a:r>
                  <a:rPr lang="en-US" altLang="ru-RU" sz="1600" b="1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ru-RU" sz="16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altLang="ru-RU" sz="16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;[</a:t>
                </a:r>
                <a:r>
                  <a:rPr lang="en-US" altLang="ru-RU" sz="16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a;b</a:t>
                </a:r>
                <a:r>
                  <a:rPr lang="en-US" altLang="ru-RU" sz="16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]</a:t>
                </a:r>
                <a:r>
                  <a:rPr lang="en-US" altLang="ru-RU" sz="1600" b="1" dirty="0">
                    <a:solidFill>
                      <a:srgbClr val="CC00CC"/>
                    </a:solidFill>
                    <a:latin typeface="Calibri" panose="020F0502020204030204" pitchFamily="34" charset="0"/>
                  </a:rPr>
                  <a:t>}</a:t>
                </a:r>
                <a:r>
                  <a:rPr lang="ru-RU" altLang="ru-RU" sz="1600" b="1" dirty="0">
                    <a:solidFill>
                      <a:srgbClr val="CC00CC"/>
                    </a:solidFill>
                    <a:latin typeface="Calibri" panose="020F0502020204030204" pitchFamily="34" charset="0"/>
                  </a:rPr>
                  <a:t>: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900"/>
                  </a:spcAft>
                </a:pPr>
                <a:r>
                  <a:rPr lang="ru-RU" altLang="ru-RU" sz="1400" b="1" dirty="0" smtClean="0">
                    <a:latin typeface="Calibri" panose="020F0502020204030204" pitchFamily="34" charset="0"/>
                  </a:rPr>
                  <a:t>   1) Линейная 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корреляция между 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F 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и </a:t>
                </a:r>
                <a:r>
                  <a:rPr lang="en-US" altLang="ru-RU" sz="1400" b="1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ru-RU" sz="14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;[</a:t>
                </a:r>
                <a:r>
                  <a:rPr lang="en-US" altLang="ru-RU" sz="14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a;b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]</a:t>
                </a:r>
                <a:r>
                  <a:rPr lang="ru-RU" altLang="ru-RU" sz="1400" b="1" dirty="0" smtClean="0">
                    <a:latin typeface="Calibri" panose="020F0502020204030204" pitchFamily="34" charset="0"/>
                  </a:rPr>
                  <a:t>;</a:t>
                </a:r>
              </a:p>
              <a:p>
                <a:pPr eaLnBrk="1" hangingPunct="1">
                  <a:spcAft>
                    <a:spcPts val="900"/>
                  </a:spcAft>
                </a:pPr>
                <a:r>
                  <a:rPr lang="ru-RU" altLang="ru-RU" sz="14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ru-RU" altLang="ru-RU" sz="1400" b="1" dirty="0" smtClean="0">
                    <a:latin typeface="Calibri" panose="020F0502020204030204" pitchFamily="34" charset="0"/>
                  </a:rPr>
                  <a:t>2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) Ранговая корреляция </a:t>
                </a:r>
                <a:r>
                  <a:rPr lang="ru-RU" altLang="ru-RU" sz="1400" b="1" dirty="0" err="1">
                    <a:latin typeface="Calibri" panose="020F0502020204030204" pitchFamily="34" charset="0"/>
                  </a:rPr>
                  <a:t>Спирмена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 между </a:t>
                </a:r>
                <a:r>
                  <a:rPr lang="en-US" altLang="ru-RU" sz="1400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F 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и </a:t>
                </a:r>
                <a:r>
                  <a:rPr lang="en-US" altLang="ru-RU" sz="1400" b="1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ru-RU" sz="14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;[</a:t>
                </a:r>
                <a:r>
                  <a:rPr lang="en-US" altLang="ru-RU" sz="14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a;b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]</a:t>
                </a:r>
                <a:r>
                  <a:rPr lang="ru-RU" altLang="ru-RU" sz="1400" b="1" dirty="0" smtClean="0">
                    <a:latin typeface="Calibri" panose="020F0502020204030204" pitchFamily="34" charset="0"/>
                  </a:rPr>
                  <a:t>;</a:t>
                </a:r>
              </a:p>
              <a:p>
                <a:pPr eaLnBrk="1" hangingPunct="1">
                  <a:spcAft>
                    <a:spcPts val="900"/>
                  </a:spcAft>
                </a:pPr>
                <a:r>
                  <a:rPr lang="ru-RU" altLang="ru-RU" sz="14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ru-RU" altLang="ru-RU" sz="1400" b="1" dirty="0" smtClean="0">
                    <a:latin typeface="Calibri" panose="020F0502020204030204" pitchFamily="34" charset="0"/>
                  </a:rPr>
                  <a:t>3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) Ранговая корреляция </a:t>
                </a:r>
                <a:r>
                  <a:rPr lang="ru-RU" altLang="ru-RU" sz="1400" b="1" dirty="0" err="1">
                    <a:latin typeface="Calibri" panose="020F0502020204030204" pitchFamily="34" charset="0"/>
                  </a:rPr>
                  <a:t>Кендала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 между 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F 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и </a:t>
                </a:r>
                <a:r>
                  <a:rPr lang="en-US" altLang="ru-RU" sz="1400" b="1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ru-RU" sz="14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;[</a:t>
                </a:r>
                <a:r>
                  <a:rPr lang="en-US" altLang="ru-RU" sz="14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a;b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]</a:t>
                </a:r>
                <a:r>
                  <a:rPr lang="ru-RU" altLang="ru-RU" sz="1400" b="1" dirty="0" smtClean="0">
                    <a:latin typeface="Calibri" panose="020F0502020204030204" pitchFamily="34" charset="0"/>
                  </a:rPr>
                  <a:t>;</a:t>
                </a:r>
              </a:p>
              <a:p>
                <a:pPr eaLnBrk="1" hangingPunct="1">
                  <a:spcAft>
                    <a:spcPts val="900"/>
                  </a:spcAft>
                </a:pPr>
                <a:r>
                  <a:rPr lang="ru-RU" altLang="ru-RU" sz="14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ru-RU" altLang="ru-RU" sz="1400" b="1" dirty="0" smtClean="0">
                    <a:latin typeface="Calibri" panose="020F0502020204030204" pitchFamily="34" charset="0"/>
                  </a:rPr>
                  <a:t>4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) Корреляция знаков между 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F 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и </a:t>
                </a:r>
                <a:r>
                  <a:rPr lang="en-US" altLang="ru-RU" sz="1400" b="1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ru-RU" sz="14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;[</a:t>
                </a:r>
                <a:r>
                  <a:rPr lang="en-US" altLang="ru-RU" sz="14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a;b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]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 по </a:t>
                </a:r>
                <a:r>
                  <a:rPr lang="el-GR" altLang="ru-RU" sz="1400" b="1" i="1" dirty="0">
                    <a:latin typeface="Calibri" panose="020F0502020204030204" pitchFamily="34" charset="0"/>
                  </a:rPr>
                  <a:t>χ</a:t>
                </a:r>
                <a:r>
                  <a:rPr lang="en-US" altLang="ru-RU" sz="1400" b="1" i="1" baseline="30000" dirty="0">
                    <a:latin typeface="Calibri" panose="020F0502020204030204" pitchFamily="34" charset="0"/>
                  </a:rPr>
                  <a:t>2</a:t>
                </a:r>
                <a:r>
                  <a:rPr lang="en-US" altLang="ru-RU" sz="1400" b="1" dirty="0">
                    <a:latin typeface="Calibri" panose="020F0502020204030204" pitchFamily="34" charset="0"/>
                  </a:rPr>
                  <a:t>-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тесту</a:t>
                </a:r>
                <a:r>
                  <a:rPr lang="en-US" altLang="ru-RU" sz="1400" b="1" dirty="0">
                    <a:latin typeface="Calibri" panose="020F0502020204030204" pitchFamily="34" charset="0"/>
                  </a:rPr>
                  <a:t>;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 </a:t>
                </a:r>
                <a:endParaRPr lang="ru-RU" altLang="ru-RU" sz="1400" b="1" dirty="0" smtClean="0">
                  <a:latin typeface="Calibri" panose="020F0502020204030204" pitchFamily="34" charset="0"/>
                </a:endParaRPr>
              </a:p>
              <a:p>
                <a:pPr eaLnBrk="1" hangingPunct="1">
                  <a:spcAft>
                    <a:spcPts val="1200"/>
                  </a:spcAft>
                </a:pPr>
                <a:r>
                  <a:rPr lang="ru-RU" altLang="ru-RU" sz="14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en-US" altLang="ru-RU" sz="1400" b="1" dirty="0">
                    <a:latin typeface="Calibri" panose="020F0502020204030204" pitchFamily="34" charset="0"/>
                  </a:rPr>
                  <a:t>5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) Корреляция знаков между 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F 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и </a:t>
                </a:r>
                <a:r>
                  <a:rPr lang="en-US" altLang="ru-RU" sz="1400" b="1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ru-RU" sz="14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;[</a:t>
                </a:r>
                <a:r>
                  <a:rPr lang="en-US" altLang="ru-RU" sz="14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a;b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]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 по </a:t>
                </a:r>
                <a:r>
                  <a:rPr lang="en-US" altLang="ru-RU" sz="1400" b="1" i="1" dirty="0">
                    <a:latin typeface="Calibri" panose="020F0502020204030204" pitchFamily="34" charset="0"/>
                  </a:rPr>
                  <a:t>2×2</a:t>
                </a:r>
                <a:r>
                  <a:rPr lang="en-US" altLang="ru-RU" sz="1400" b="1" dirty="0">
                    <a:latin typeface="Calibri" panose="020F0502020204030204" pitchFamily="34" charset="0"/>
                  </a:rPr>
                  <a:t>-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тесту Фишера</a:t>
                </a:r>
                <a:r>
                  <a:rPr lang="en-US" altLang="ru-RU" sz="1400" b="1" dirty="0" smtClean="0">
                    <a:latin typeface="Calibri" panose="020F0502020204030204" pitchFamily="34" charset="0"/>
                  </a:rPr>
                  <a:t>;</a:t>
                </a:r>
                <a:endParaRPr lang="ru-RU" altLang="ru-RU" sz="1400" b="1" dirty="0" smtClean="0"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ts val="1800"/>
                  </a:spcBef>
                  <a:spcAft>
                    <a:spcPts val="900"/>
                  </a:spcAft>
                </a:pPr>
                <a:r>
                  <a:rPr lang="ru-RU" altLang="ru-RU" sz="14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en-US" altLang="ru-RU" sz="1400" b="1" dirty="0">
                    <a:latin typeface="Calibri" panose="020F0502020204030204" pitchFamily="34" charset="0"/>
                  </a:rPr>
                  <a:t>6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) Нормальность</a:t>
                </a:r>
                <a:r>
                  <a:rPr lang="en-US" altLang="ru-RU" sz="1400" b="1" dirty="0">
                    <a:latin typeface="Calibri" panose="020F0502020204030204" pitchFamily="34" charset="0"/>
                  </a:rPr>
                  <a:t> 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распределения</a:t>
                </a:r>
                <a:r>
                  <a:rPr lang="en-US" altLang="ru-RU" sz="1400" b="1" dirty="0">
                    <a:latin typeface="Calibri" panose="020F0502020204030204" pitchFamily="34" charset="0"/>
                  </a:rPr>
                  <a:t> </a:t>
                </a:r>
                <a:r>
                  <a:rPr lang="en-US" altLang="ru-RU" sz="1400" b="1" i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p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{F}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по </a:t>
                </a:r>
                <a:r>
                  <a:rPr lang="el-GR" altLang="ru-RU" sz="1400" b="1" i="1" dirty="0">
                    <a:latin typeface="Calibri" panose="020F0502020204030204" pitchFamily="34" charset="0"/>
                  </a:rPr>
                  <a:t>χ</a:t>
                </a:r>
                <a:r>
                  <a:rPr lang="en-US" altLang="ru-RU" sz="1400" b="1" i="1" baseline="30000" dirty="0">
                    <a:latin typeface="Calibri" panose="020F0502020204030204" pitchFamily="34" charset="0"/>
                  </a:rPr>
                  <a:t>2</a:t>
                </a:r>
                <a:r>
                  <a:rPr lang="en-US" altLang="ru-RU" sz="1400" b="1" dirty="0">
                    <a:latin typeface="Calibri" panose="020F0502020204030204" pitchFamily="34" charset="0"/>
                  </a:rPr>
                  <a:t>-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тесту</a:t>
                </a:r>
                <a:r>
                  <a:rPr lang="ru-RU" altLang="ru-RU" sz="1400" b="1" dirty="0" smtClean="0">
                    <a:latin typeface="Calibri" panose="020F0502020204030204" pitchFamily="34" charset="0"/>
                  </a:rPr>
                  <a:t>;</a:t>
                </a:r>
              </a:p>
              <a:p>
                <a:pPr eaLnBrk="1" hangingPunct="1">
                  <a:spcAft>
                    <a:spcPts val="900"/>
                  </a:spcAft>
                </a:pPr>
                <a:r>
                  <a:rPr lang="ru-RU" altLang="ru-RU" sz="14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en-US" altLang="ru-RU" sz="1400" b="1" dirty="0">
                    <a:latin typeface="Calibri" panose="020F0502020204030204" pitchFamily="34" charset="0"/>
                  </a:rPr>
                  <a:t>7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) Нормальность</a:t>
                </a:r>
                <a:r>
                  <a:rPr lang="en-US" altLang="ru-RU" sz="1400" b="1" dirty="0">
                    <a:latin typeface="Calibri" panose="020F0502020204030204" pitchFamily="34" charset="0"/>
                  </a:rPr>
                  <a:t> 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распределения </a:t>
                </a:r>
                <a:r>
                  <a:rPr lang="en-US" altLang="ru-RU" sz="1400" b="1" i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p</a:t>
                </a:r>
                <a:r>
                  <a:rPr lang="en-US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{</a:t>
                </a:r>
                <a:r>
                  <a:rPr lang="en-US" altLang="ru-RU" sz="1400" b="1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ru-RU" sz="14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;[</a:t>
                </a:r>
                <a:r>
                  <a:rPr lang="en-US" altLang="ru-RU" sz="14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a;b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]</a:t>
                </a:r>
                <a:r>
                  <a:rPr lang="en-US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}</a:t>
                </a:r>
                <a:r>
                  <a:rPr lang="ru-RU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по </a:t>
                </a:r>
                <a:r>
                  <a:rPr lang="el-GR" altLang="ru-RU" sz="1400" b="1" i="1" dirty="0">
                    <a:latin typeface="Calibri" panose="020F0502020204030204" pitchFamily="34" charset="0"/>
                  </a:rPr>
                  <a:t>χ</a:t>
                </a:r>
                <a:r>
                  <a:rPr lang="en-US" altLang="ru-RU" sz="1400" b="1" i="1" baseline="30000" dirty="0">
                    <a:latin typeface="Calibri" panose="020F0502020204030204" pitchFamily="34" charset="0"/>
                  </a:rPr>
                  <a:t>2</a:t>
                </a:r>
                <a:r>
                  <a:rPr lang="en-US" altLang="ru-RU" sz="1400" b="1" dirty="0">
                    <a:latin typeface="Calibri" panose="020F0502020204030204" pitchFamily="34" charset="0"/>
                  </a:rPr>
                  <a:t>-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тесту</a:t>
                </a:r>
                <a:r>
                  <a:rPr lang="ru-RU" altLang="ru-RU" sz="1400" b="1" dirty="0" smtClean="0">
                    <a:latin typeface="Calibri" panose="020F0502020204030204" pitchFamily="34" charset="0"/>
                  </a:rPr>
                  <a:t>;</a:t>
                </a:r>
              </a:p>
              <a:p>
                <a:pPr eaLnBrk="1" hangingPunct="1">
                  <a:spcAft>
                    <a:spcPts val="900"/>
                  </a:spcAft>
                </a:pPr>
                <a:r>
                  <a:rPr lang="ru-RU" altLang="ru-RU" sz="14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ru-RU" altLang="ru-RU" sz="1400" b="1" dirty="0" smtClean="0">
                    <a:latin typeface="Calibri" panose="020F0502020204030204" pitchFamily="34" charset="0"/>
                  </a:rPr>
                  <a:t>8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) Нормальность</a:t>
                </a:r>
                <a:r>
                  <a:rPr lang="en-US" altLang="ru-RU" sz="1400" b="1" dirty="0">
                    <a:latin typeface="Calibri" panose="020F0502020204030204" pitchFamily="34" charset="0"/>
                  </a:rPr>
                  <a:t> </a:t>
                </a:r>
                <a:r>
                  <a:rPr lang="en-US" altLang="ru-RU" sz="1400" b="1" i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p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{</a:t>
                </a:r>
                <a:r>
                  <a:rPr lang="el-GR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Δ</a:t>
                </a:r>
                <a:r>
                  <a:rPr lang="en-US" altLang="ru-RU" sz="1400" b="1" baseline="-300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=F - </a:t>
                </a:r>
                <a:r>
                  <a:rPr lang="en-US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l-GR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λ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en-US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+</a:t>
                </a:r>
                <a:r>
                  <a:rPr lang="el-GR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λ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US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k;[</a:t>
                </a:r>
                <a:r>
                  <a:rPr lang="en-US" altLang="ru-RU" sz="14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a;b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]</a:t>
                </a:r>
                <a:r>
                  <a:rPr lang="en-US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)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} 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по </a:t>
                </a:r>
                <a:r>
                  <a:rPr lang="el-GR" altLang="ru-RU" sz="1400" b="1" i="1" dirty="0">
                    <a:latin typeface="Calibri" panose="020F0502020204030204" pitchFamily="34" charset="0"/>
                  </a:rPr>
                  <a:t>χ</a:t>
                </a:r>
                <a:r>
                  <a:rPr lang="en-US" altLang="ru-RU" sz="1400" b="1" i="1" baseline="30000" dirty="0">
                    <a:latin typeface="Calibri" panose="020F0502020204030204" pitchFamily="34" charset="0"/>
                  </a:rPr>
                  <a:t>2</a:t>
                </a:r>
                <a:r>
                  <a:rPr lang="en-US" altLang="ru-RU" sz="1400" b="1" dirty="0">
                    <a:latin typeface="Calibri" panose="020F0502020204030204" pitchFamily="34" charset="0"/>
                  </a:rPr>
                  <a:t>-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тесту</a:t>
                </a:r>
                <a:r>
                  <a:rPr lang="ru-RU" altLang="ru-RU" sz="1400" b="1" dirty="0" smtClean="0">
                    <a:latin typeface="Calibri" panose="020F0502020204030204" pitchFamily="34" charset="0"/>
                  </a:rPr>
                  <a:t>;</a:t>
                </a:r>
              </a:p>
              <a:p>
                <a:pPr eaLnBrk="1" hangingPunct="1">
                  <a:spcAft>
                    <a:spcPts val="900"/>
                  </a:spcAft>
                </a:pPr>
                <a:r>
                  <a:rPr lang="ru-RU" altLang="ru-RU" sz="14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en-US" altLang="ru-RU" sz="1400" b="1" dirty="0">
                    <a:latin typeface="Calibri" panose="020F0502020204030204" pitchFamily="34" charset="0"/>
                  </a:rPr>
                  <a:t>9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) Нормальность</a:t>
                </a:r>
                <a:r>
                  <a:rPr lang="en-US" altLang="ru-RU" sz="1400" b="1" dirty="0">
                    <a:latin typeface="Calibri" panose="020F0502020204030204" pitchFamily="34" charset="0"/>
                  </a:rPr>
                  <a:t> </a:t>
                </a:r>
                <a:r>
                  <a:rPr lang="en-US" altLang="ru-RU" sz="1400" b="1" i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p</a:t>
                </a:r>
                <a:r>
                  <a:rPr lang="en-US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{</a:t>
                </a:r>
                <a:r>
                  <a:rPr lang="el-GR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Δ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=</a:t>
                </a:r>
                <a:r>
                  <a:rPr lang="en-US" altLang="ru-RU" sz="1400" b="1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ru-RU" sz="14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;[</a:t>
                </a:r>
                <a:r>
                  <a:rPr lang="en-US" altLang="ru-RU" sz="14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a;b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]</a:t>
                </a:r>
                <a:r>
                  <a:rPr lang="ru-RU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 - 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l-GR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μ</a:t>
                </a:r>
                <a:r>
                  <a:rPr lang="en-US" altLang="ru-RU" sz="1400" b="1" baseline="-300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+</a:t>
                </a:r>
                <a:r>
                  <a:rPr lang="el-GR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μ</a:t>
                </a:r>
                <a:r>
                  <a:rPr lang="en-US" altLang="ru-RU" sz="1400" b="1" baseline="-300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F)</a:t>
                </a:r>
                <a:r>
                  <a:rPr lang="en-US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} 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по </a:t>
                </a:r>
                <a:r>
                  <a:rPr lang="el-GR" altLang="ru-RU" sz="1400" b="1" i="1" dirty="0">
                    <a:latin typeface="Calibri" panose="020F0502020204030204" pitchFamily="34" charset="0"/>
                  </a:rPr>
                  <a:t>χ</a:t>
                </a:r>
                <a:r>
                  <a:rPr lang="en-US" altLang="ru-RU" sz="1400" b="1" i="1" baseline="30000" dirty="0">
                    <a:latin typeface="Calibri" panose="020F0502020204030204" pitchFamily="34" charset="0"/>
                  </a:rPr>
                  <a:t>2</a:t>
                </a:r>
                <a:r>
                  <a:rPr lang="en-US" altLang="ru-RU" sz="1400" b="1" dirty="0">
                    <a:latin typeface="Calibri" panose="020F0502020204030204" pitchFamily="34" charset="0"/>
                  </a:rPr>
                  <a:t>-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тесту</a:t>
                </a:r>
                <a:r>
                  <a:rPr lang="ru-RU" altLang="ru-RU" sz="1400" b="1" dirty="0" smtClean="0">
                    <a:latin typeface="Calibri" panose="020F0502020204030204" pitchFamily="34" charset="0"/>
                  </a:rPr>
                  <a:t>;</a:t>
                </a:r>
              </a:p>
              <a:p>
                <a:pPr eaLnBrk="1" hangingPunct="1">
                  <a:spcAft>
                    <a:spcPts val="900"/>
                  </a:spcAft>
                </a:pPr>
                <a:r>
                  <a:rPr lang="ru-RU" altLang="ru-RU" sz="1400" b="1" dirty="0" smtClean="0">
                    <a:latin typeface="Calibri" panose="020F0502020204030204" pitchFamily="34" charset="0"/>
                  </a:rPr>
                  <a:t>10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) Знаки</a:t>
                </a:r>
                <a:r>
                  <a:rPr lang="en-US" altLang="ru-RU" sz="1400" b="1" dirty="0">
                    <a:latin typeface="Calibri" panose="020F0502020204030204" pitchFamily="34" charset="0"/>
                  </a:rPr>
                  <a:t> 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{</a:t>
                </a:r>
                <a:r>
                  <a:rPr lang="el-GR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Δ</a:t>
                </a:r>
                <a:r>
                  <a:rPr lang="en-US" altLang="ru-RU" sz="1400" b="1" baseline="-300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=F - </a:t>
                </a:r>
                <a:r>
                  <a:rPr lang="en-US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l-GR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λ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en-US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+</a:t>
                </a:r>
                <a:r>
                  <a:rPr lang="el-GR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λ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US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k;[</a:t>
                </a:r>
                <a:r>
                  <a:rPr lang="en-US" altLang="ru-RU" sz="14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a;b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]</a:t>
                </a:r>
                <a:r>
                  <a:rPr lang="en-US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)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}</a:t>
                </a:r>
                <a:r>
                  <a:rPr lang="ru-RU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altLang="ru-RU" sz="1400" b="1" dirty="0" smtClean="0">
                    <a:latin typeface="Calibri" panose="020F0502020204030204" pitchFamily="34" charset="0"/>
                  </a:rPr>
                  <a:t>независимы;</a:t>
                </a:r>
              </a:p>
              <a:p>
                <a:pPr eaLnBrk="1" hangingPunct="1"/>
                <a:r>
                  <a:rPr lang="ru-RU" altLang="ru-RU" sz="1400" b="1" dirty="0" smtClean="0">
                    <a:latin typeface="Calibri" panose="020F0502020204030204" pitchFamily="34" charset="0"/>
                  </a:rPr>
                  <a:t>11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) Знаки</a:t>
                </a:r>
                <a:r>
                  <a:rPr lang="en-US" altLang="ru-RU" sz="1400" b="1" dirty="0">
                    <a:latin typeface="Calibri" panose="020F0502020204030204" pitchFamily="34" charset="0"/>
                  </a:rPr>
                  <a:t> </a:t>
                </a:r>
                <a:r>
                  <a:rPr lang="en-US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{</a:t>
                </a:r>
                <a:r>
                  <a:rPr lang="el-GR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Δ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=</a:t>
                </a:r>
                <a:r>
                  <a:rPr lang="en-US" altLang="ru-RU" sz="1400" b="1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ru-RU" sz="14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;[</a:t>
                </a:r>
                <a:r>
                  <a:rPr lang="en-US" altLang="ru-RU" sz="14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a;b</a:t>
                </a:r>
                <a:r>
                  <a:rPr lang="en-US" altLang="ru-RU" sz="14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]</a:t>
                </a:r>
                <a:r>
                  <a:rPr lang="ru-RU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 - 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l-GR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μ</a:t>
                </a:r>
                <a:r>
                  <a:rPr lang="en-US" altLang="ru-RU" sz="1400" b="1" baseline="-300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+</a:t>
                </a:r>
                <a:r>
                  <a:rPr lang="el-GR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μ</a:t>
                </a:r>
                <a:r>
                  <a:rPr lang="en-US" altLang="ru-RU" sz="1400" b="1" baseline="-300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ru-RU" altLang="ru-RU" sz="1400" b="1" baseline="-300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Т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)</a:t>
                </a:r>
                <a:r>
                  <a:rPr lang="en-US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}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 </a:t>
                </a:r>
                <a:r>
                  <a:rPr lang="ru-RU" altLang="ru-RU" sz="1400" b="1" dirty="0" smtClean="0">
                    <a:latin typeface="Calibri" panose="020F0502020204030204" pitchFamily="34" charset="0"/>
                  </a:rPr>
                  <a:t>независимы;</a:t>
                </a:r>
                <a:endParaRPr lang="ru-RU" altLang="ru-RU" sz="1400" b="1" dirty="0">
                  <a:latin typeface="Calibri" panose="020F0502020204030204" pitchFamily="34" charset="0"/>
                </a:endParaRPr>
              </a:p>
            </p:txBody>
          </p: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98" y="1224001"/>
                <a:ext cx="3626603" cy="3262903"/>
              </a:xfrm>
              <a:prstGeom prst="rect">
                <a:avLst/>
              </a:prstGeom>
            </p:spPr>
          </p:pic>
          <p:sp>
            <p:nvSpPr>
              <p:cNvPr id="8" name="TextBox 13"/>
              <p:cNvSpPr txBox="1">
                <a:spLocks noChangeArrowheads="1"/>
              </p:cNvSpPr>
              <p:nvPr/>
            </p:nvSpPr>
            <p:spPr bwMode="auto">
              <a:xfrm rot="16200000">
                <a:off x="-1440000" y="2730967"/>
                <a:ext cx="33549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F, </a:t>
                </a:r>
                <a:r>
                  <a:rPr lang="ru-RU" alt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искомая активность ДНК</a:t>
                </a:r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450543" y="4310885"/>
                <a:ext cx="3373511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ru-RU" sz="2000" b="1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ru-RU" sz="20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altLang="ru-RU" sz="2000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;[</a:t>
                </a:r>
                <a:r>
                  <a:rPr lang="en-US" altLang="ru-RU" sz="2000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a;b</a:t>
                </a:r>
                <a:r>
                  <a:rPr lang="en-US" altLang="ru-RU" sz="2000" b="1" baseline="-30000" dirty="0" smtClean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]</a:t>
                </a:r>
                <a:r>
                  <a:rPr lang="ru-RU" altLang="ru-RU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, свойство </a:t>
                </a:r>
                <a:r>
                  <a:rPr lang="ru-RU" alt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В-спирали ДНК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-1" y="-35304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В рамках  </a:t>
              </a:r>
              <a:r>
                <a:rPr lang="ru-RU" sz="1400" b="1" i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ТЕОРИИ АДДИТИВНОЙ ПОЛЕЗНОСТИ ДЛЯ ПРИНЯТИЯ РЕШЕНИЙ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,  </a:t>
              </a:r>
              <a:b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</a:b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каждую  характеристику </a:t>
              </a:r>
              <a:r>
                <a:rPr lang="en-US" altLang="ru-RU" sz="1600" b="1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X</a:t>
              </a:r>
              <a:r>
                <a:rPr lang="en-US" altLang="ru-RU" sz="2200" b="1" baseline="-3000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k</a:t>
              </a:r>
              <a:r>
                <a:rPr lang="en-US" altLang="ru-RU" sz="2200" b="1" baseline="-30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;[</a:t>
              </a:r>
              <a:r>
                <a:rPr lang="en-US" altLang="ru-RU" sz="2200" b="1" baseline="-3000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a;b</a:t>
              </a:r>
              <a:r>
                <a:rPr lang="en-US" altLang="ru-RU" sz="2200" b="1" baseline="-30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]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 </a:t>
              </a:r>
              <a:r>
                <a:rPr lang="ru-RU" sz="1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проверяют 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с помощью статистических критериев </a:t>
              </a:r>
              <a:b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</a:b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на ее пригодность для построения надежного регрессионного уравнения</a:t>
              </a:r>
              <a:endParaRPr lang="ru-RU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0629" y="5486496"/>
              <a:ext cx="8786947" cy="1054135"/>
            </a:xfrm>
            <a:prstGeom prst="rect">
              <a:avLst/>
            </a:prstGeom>
            <a:solidFill>
              <a:srgbClr val="FFCCFF">
                <a:alpha val="70000"/>
              </a:srgb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ru-RU" sz="1600" i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Чем </a:t>
              </a:r>
              <a:r>
                <a:rPr lang="ru-RU" sz="1600" i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на </a:t>
              </a:r>
              <a:r>
                <a:rPr lang="ru-RU" sz="1600" b="1" i="1" u="sng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большем</a:t>
              </a:r>
              <a:r>
                <a:rPr lang="ru-RU" sz="1600" b="1" i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 количестве</a:t>
              </a:r>
              <a:r>
                <a:rPr lang="ru-RU" sz="1600" i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 вариантов </a:t>
              </a:r>
              <a:r>
                <a:rPr lang="ru-RU" sz="1600" b="1" i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данных</a:t>
              </a:r>
              <a:r>
                <a:rPr lang="ru-RU" sz="1600" i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i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рассматриваемая характеристика </a:t>
              </a:r>
              <a:r>
                <a:rPr lang="en-US" altLang="ru-RU" sz="1600" i="1" dirty="0" err="1">
                  <a:solidFill>
                    <a:srgbClr val="7030A0"/>
                  </a:solidFill>
                  <a:latin typeface="Calibri" panose="020F0502020204030204" pitchFamily="34" charset="0"/>
                </a:rPr>
                <a:t>X</a:t>
              </a:r>
              <a:r>
                <a:rPr lang="en-US" altLang="ru-RU" sz="2200" i="1" baseline="-30000" dirty="0" err="1">
                  <a:solidFill>
                    <a:srgbClr val="7030A0"/>
                  </a:solidFill>
                  <a:latin typeface="Calibri" panose="020F0502020204030204" pitchFamily="34" charset="0"/>
                </a:rPr>
                <a:t>k</a:t>
              </a:r>
              <a:r>
                <a:rPr lang="en-US" altLang="ru-RU" sz="2200" i="1" baseline="-30000" dirty="0">
                  <a:solidFill>
                    <a:srgbClr val="7030A0"/>
                  </a:solidFill>
                  <a:latin typeface="Calibri" panose="020F0502020204030204" pitchFamily="34" charset="0"/>
                </a:rPr>
                <a:t>;[</a:t>
              </a:r>
              <a:r>
                <a:rPr lang="en-US" altLang="ru-RU" sz="2200" i="1" baseline="-30000" dirty="0" err="1">
                  <a:solidFill>
                    <a:srgbClr val="7030A0"/>
                  </a:solidFill>
                  <a:latin typeface="Calibri" panose="020F0502020204030204" pitchFamily="34" charset="0"/>
                </a:rPr>
                <a:t>a;b</a:t>
              </a:r>
              <a:r>
                <a:rPr lang="en-US" altLang="ru-RU" sz="2200" i="1" baseline="-300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]</a:t>
              </a:r>
              <a:r>
                <a:rPr lang="ru-RU" sz="1600" i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b="1" i="1" u="sng" dirty="0">
                  <a:solidFill>
                    <a:srgbClr val="7030A0"/>
                  </a:solidFill>
                  <a:latin typeface="Calibri" panose="020F0502020204030204" pitchFamily="34" charset="0"/>
                </a:rPr>
                <a:t>более</a:t>
              </a:r>
              <a:r>
                <a:rPr lang="ru-RU" sz="1600" b="1" i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 достоверно</a:t>
              </a:r>
              <a:r>
                <a:rPr lang="ru-RU" sz="1600" i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i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удовлетворяет </a:t>
              </a:r>
              <a:r>
                <a:rPr lang="ru-RU" sz="1600" b="1" i="1" u="sng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большему</a:t>
              </a:r>
              <a:r>
                <a:rPr lang="ru-RU" sz="1600" b="1" i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b="1" i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количеству </a:t>
              </a:r>
              <a:r>
                <a:rPr lang="ru-RU" sz="1600" i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статистических </a:t>
              </a:r>
              <a:r>
                <a:rPr lang="ru-RU" sz="1600" b="1" i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критериев</a:t>
              </a:r>
              <a:r>
                <a:rPr lang="ru-RU" sz="1600" i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, </a:t>
              </a:r>
              <a:r>
                <a:rPr lang="ru-RU" sz="1600" i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тем </a:t>
              </a:r>
              <a:r>
                <a:rPr lang="ru-RU" sz="1600" i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она может быть </a:t>
              </a:r>
              <a:r>
                <a:rPr lang="ru-RU" b="1" i="1" u="sng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более полезной</a:t>
              </a:r>
              <a:r>
                <a:rPr lang="ru-RU" sz="1600" i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i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для построения </a:t>
              </a:r>
              <a:r>
                <a:rPr lang="ru-RU" sz="1600" i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надёжного регрессионного </a:t>
              </a:r>
              <a:r>
                <a:rPr lang="ru-RU" sz="1600" i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уравнения. </a:t>
              </a:r>
              <a:endParaRPr lang="ru-RU" sz="1600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Скругленный прямоугольник 54"/>
            <p:cNvSpPr/>
            <p:nvPr/>
          </p:nvSpPr>
          <p:spPr>
            <a:xfrm>
              <a:off x="91364" y="6540631"/>
              <a:ext cx="8964000" cy="266033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ru-RU" sz="1400" b="1" u="sng" dirty="0">
                  <a:latin typeface="Calibri" panose="020F0502020204030204" pitchFamily="34" charset="0"/>
                  <a:cs typeface="Arial" panose="020B0604020202020204" pitchFamily="34" charset="0"/>
                </a:rPr>
                <a:t>Ponomarenko M.P.</a:t>
              </a:r>
              <a:r>
                <a:rPr lang="en-US" alt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ru-RU" sz="1400" dirty="0" err="1">
                  <a:latin typeface="Calibri" panose="020F0502020204030204" pitchFamily="34" charset="0"/>
                  <a:cs typeface="Arial" panose="020B0604020202020204" pitchFamily="34" charset="0"/>
                </a:rPr>
                <a:t>Kolchanova</a:t>
              </a:r>
              <a:r>
                <a:rPr lang="en-US" alt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 A.N., Kolchanov N.A. </a:t>
              </a:r>
              <a:r>
                <a:rPr lang="en-US" alt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// </a:t>
              </a:r>
              <a:r>
                <a:rPr lang="en-US" alt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J. </a:t>
              </a:r>
              <a:r>
                <a:rPr lang="en-US" altLang="ru-RU" sz="1400" dirty="0" err="1">
                  <a:latin typeface="Calibri" panose="020F0502020204030204" pitchFamily="34" charset="0"/>
                  <a:cs typeface="Arial" panose="020B0604020202020204" pitchFamily="34" charset="0"/>
                </a:rPr>
                <a:t>Comput</a:t>
              </a:r>
              <a:r>
                <a:rPr lang="en-US" alt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. Biol. 1997. 4:83-90.</a:t>
              </a:r>
              <a:endParaRPr lang="ru-RU" sz="14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2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7000" y="-37601"/>
            <a:ext cx="9092727" cy="6703748"/>
            <a:chOff x="27000" y="-37601"/>
            <a:chExt cx="9092727" cy="6703748"/>
          </a:xfrm>
        </p:grpSpPr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27000" y="-37601"/>
              <a:ext cx="9092727" cy="590969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8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Интегральная оценка полезности  характеристики </a:t>
              </a:r>
              <a:r>
                <a:rPr lang="ru-RU" altLang="ru-RU" sz="18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для  построения надежного регрессионного </a:t>
              </a:r>
              <a:r>
                <a:rPr lang="ru-RU" altLang="ru-RU" sz="18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уравнения  </a:t>
              </a:r>
              <a:r>
                <a:rPr lang="ru-RU" altLang="ru-RU" sz="18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на </a:t>
              </a:r>
              <a:r>
                <a:rPr lang="ru-RU" altLang="ru-RU" sz="18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основе  </a:t>
              </a:r>
              <a:r>
                <a:rPr lang="ru-RU" altLang="ru-RU" sz="18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множественных статистических </a:t>
              </a:r>
              <a:r>
                <a:rPr lang="ru-RU" altLang="ru-RU" sz="18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испытаний</a:t>
              </a:r>
              <a:endParaRPr lang="ru-RU" altLang="ru-RU" sz="18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22299" y="1540733"/>
              <a:ext cx="5763596" cy="1832783"/>
              <a:chOff x="122299" y="1514099"/>
              <a:chExt cx="5763596" cy="1832783"/>
            </a:xfrm>
          </p:grpSpPr>
          <p:grpSp>
            <p:nvGrpSpPr>
              <p:cNvPr id="36" name="Группа 35"/>
              <p:cNvGrpSpPr/>
              <p:nvPr/>
            </p:nvGrpSpPr>
            <p:grpSpPr>
              <a:xfrm>
                <a:off x="122299" y="1514099"/>
                <a:ext cx="5763596" cy="1832783"/>
                <a:chOff x="122299" y="1514099"/>
                <a:chExt cx="5763596" cy="1832783"/>
              </a:xfrm>
            </p:grpSpPr>
            <p:sp>
              <p:nvSpPr>
                <p:cNvPr id="8" name="Скругленный прямоугольник 26"/>
                <p:cNvSpPr/>
                <p:nvPr/>
              </p:nvSpPr>
              <p:spPr>
                <a:xfrm>
                  <a:off x="122299" y="1517615"/>
                  <a:ext cx="5763596" cy="1829267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600" dirty="0">
                    <a:latin typeface="Calibri" panose="020F050202020403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2299" y="1514099"/>
                  <a:ext cx="5763596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Монотонное преобразование  уровня статистической </a:t>
                  </a:r>
                  <a:r>
                    <a:rPr lang="ru-RU" altLang="ru-RU" sz="1400" b="1" dirty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значимости </a:t>
                  </a:r>
                  <a:r>
                    <a:rPr lang="el-GR" altLang="ru-RU" sz="1600" b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α</a:t>
                  </a:r>
                  <a:r>
                    <a:rPr lang="en-US" altLang="ru-RU" sz="2000" b="1" baseline="-30000" dirty="0" err="1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m;n</a:t>
                  </a:r>
                  <a:r>
                    <a:rPr lang="ru-RU" altLang="ru-RU" sz="1400" b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ru-RU" alt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/>
                  </a:r>
                  <a:br>
                    <a:rPr lang="ru-RU" alt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</a:br>
                  <a:r>
                    <a:rPr lang="ru-RU" alt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в </a:t>
                  </a:r>
                  <a:r>
                    <a:rPr lang="ru-RU" altLang="ru-RU" sz="1400" b="1" dirty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нечеткую оценку  </a:t>
                  </a:r>
                  <a:r>
                    <a:rPr lang="ru-RU" alt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частной полезности </a:t>
                  </a:r>
                  <a:r>
                    <a:rPr lang="en-US" altLang="ru-RU" sz="1400" b="1" dirty="0" smtClean="0">
                      <a:solidFill>
                        <a:srgbClr val="FF00FF"/>
                      </a:solidFill>
                      <a:latin typeface="Calibri" panose="020F0502020204030204" pitchFamily="34" charset="0"/>
                    </a:rPr>
                    <a:t>u(</a:t>
                  </a:r>
                  <a:r>
                    <a:rPr lang="el-GR" altLang="ru-RU" sz="1600" b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α</a:t>
                  </a:r>
                  <a:r>
                    <a:rPr lang="en-US" altLang="ru-RU" sz="2000" b="1" baseline="-30000" dirty="0" err="1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m;n</a:t>
                  </a:r>
                  <a:r>
                    <a:rPr lang="en-US" altLang="ru-RU" sz="1400" b="1" dirty="0" smtClean="0">
                      <a:solidFill>
                        <a:srgbClr val="FF00FF"/>
                      </a:solidFill>
                      <a:latin typeface="Calibri" panose="020F0502020204030204" pitchFamily="34" charset="0"/>
                    </a:rPr>
                    <a:t>)</a:t>
                  </a:r>
                  <a:r>
                    <a:rPr lang="ru-RU" alt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:</a:t>
                  </a:r>
                  <a:endParaRPr lang="ru-RU" altLang="ru-RU" sz="1400" b="1" dirty="0">
                    <a:solidFill>
                      <a:srgbClr val="7030A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0318" y="2183152"/>
                    <a:ext cx="5578569" cy="9362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Aft>
                        <a:spcPts val="600"/>
                      </a:spcAft>
                    </a:pPr>
                    <a:r>
                      <a:rPr lang="en-US" altLang="ru-RU" sz="1400" b="1" dirty="0">
                        <a:solidFill>
                          <a:srgbClr val="FF00FF"/>
                        </a:solidFill>
                        <a:latin typeface="Calibri" panose="020F0502020204030204" pitchFamily="34" charset="0"/>
                      </a:rPr>
                      <a:t>u</a:t>
                    </a:r>
                    <a:r>
                      <a:rPr lang="en-US" altLang="ru-RU" sz="1400" b="1" baseline="-30000" dirty="0">
                        <a:solidFill>
                          <a:srgbClr val="FF00FF"/>
                        </a:solidFill>
                        <a:latin typeface="Calibri" panose="020F0502020204030204" pitchFamily="34" charset="0"/>
                      </a:rPr>
                      <a:t> </a:t>
                    </a:r>
                    <a:r>
                      <a:rPr lang="en-US" altLang="ru-RU" sz="1400" b="1" dirty="0">
                        <a:solidFill>
                          <a:srgbClr val="FF00FF"/>
                        </a:solidFill>
                        <a:latin typeface="Calibri" panose="020F0502020204030204" pitchFamily="34" charset="0"/>
                      </a:rPr>
                      <a:t>(</a:t>
                    </a:r>
                    <a:r>
                      <a:rPr lang="el-GR" alt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α</a:t>
                    </a:r>
                    <a:r>
                      <a:rPr lang="en-US" altLang="ru-RU" sz="1400" b="1" baseline="-30000" dirty="0" err="1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m;n</a:t>
                    </a:r>
                    <a:r>
                      <a:rPr lang="en-US" altLang="ru-RU" sz="1400" b="1" dirty="0">
                        <a:solidFill>
                          <a:srgbClr val="FF00FF"/>
                        </a:solidFill>
                        <a:latin typeface="Calibri" panose="020F0502020204030204" pitchFamily="34" charset="0"/>
                      </a:rPr>
                      <a:t>)</a:t>
                    </a:r>
                    <a:r>
                      <a:rPr lang="en-US" altLang="ru-RU" sz="1400" b="1" dirty="0">
                        <a:solidFill>
                          <a:srgbClr val="CC00CC"/>
                        </a:solidFill>
                        <a:latin typeface="Calibri" panose="020F0502020204030204" pitchFamily="34" charset="0"/>
                      </a:rPr>
                      <a:t>=</a:t>
                    </a:r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altLang="ru-RU" sz="1400" b="1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ru-RU" sz="14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ru-RU" sz="1400" b="1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ru-RU" sz="1400" b="1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ru-RU" sz="1400" b="1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ru-RU" sz="1400" b="1" i="1">
                                            <a:solidFill>
                                              <a:srgbClr val="00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altLang="ru-RU" sz="1400" b="1" i="1">
                                            <a:solidFill>
                                              <a:srgbClr val="00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e>
                                      <m:e>
                                        <m:r>
                                          <a:rPr lang="en-US" altLang="ru-RU" sz="1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                                 </m:t>
                                        </m:r>
                                        <m:r>
                                          <a:rPr lang="ru-RU" altLang="ru-RU" sz="1400" b="1" i="1">
                                            <a:solidFill>
                                              <a:srgbClr val="00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ЕСЛИ 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ru-RU" altLang="ru-RU" sz="1400" b="1" i="1">
                                                <a:solidFill>
                                                  <a:srgbClr val="0066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altLang="ru-RU" sz="1400" b="1" i="1">
                                                    <a:solidFill>
                                                      <a:srgbClr val="0066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altLang="ru-RU" sz="1400" b="1" i="1">
                                                    <a:solidFill>
                                                      <a:srgbClr val="0066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ru-RU" sz="1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𝒎</m:t>
                                                </m:r>
                                                <m:r>
                                                  <a:rPr lang="en-US" altLang="ru-RU" sz="1400" b="1" i="1">
                                                    <a:latin typeface="Cambria Math" panose="02040503050406030204" pitchFamily="18" charset="0"/>
                                                  </a:rPr>
                                                  <m:t>;</m:t>
                                                </m:r>
                                                <m:r>
                                                  <a:rPr lang="en-US" altLang="ru-RU" sz="1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𝒏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ru-RU" sz="1400" b="1" i="1">
                                                <a:solidFill>
                                                  <a:srgbClr val="0066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≤</m:t>
                                            </m:r>
                                            <m:r>
                                              <a:rPr lang="en-US" altLang="ru-RU" sz="1400" b="1" i="1">
                                                <a:solidFill>
                                                  <a:srgbClr val="0066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  <m:r>
                                              <a:rPr lang="en-US" altLang="ru-RU" sz="1400" b="1" i="1">
                                                <a:solidFill>
                                                  <a:srgbClr val="0066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r>
                                              <a:rPr lang="en-US" altLang="ru-RU" sz="1400" b="1" i="1">
                                                <a:solidFill>
                                                  <a:srgbClr val="0066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𝟎𝟏</m:t>
                                            </m:r>
                                          </m:e>
                                        </m:d>
                                      </m:e>
                                    </m:mr>
                                  </m:m>
                                  <m:r>
                                    <m:rPr>
                                      <m:brk m:alnAt="7"/>
                                    </m:rPr>
                                    <a:rPr lang="en-US" altLang="ru-RU" sz="1400" b="1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ru-RU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ru-RU" sz="1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altLang="ru-RU" sz="1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ru-RU" sz="1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  <m:r>
                                          <a:rPr lang="en-US" altLang="ru-RU" sz="1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ru-RU" sz="1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𝟐𝟖</m:t>
                                        </m:r>
                                        <m:r>
                                          <a:rPr lang="en-US" altLang="ru-RU" sz="1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ru-RU" sz="1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ru-RU" sz="14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ru-RU" sz="14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ru-RU" sz="14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ru-RU" sz="1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𝒎</m:t>
                                                </m:r>
                                                <m:r>
                                                  <a:rPr lang="en-US" altLang="ru-RU" sz="1400" b="1" i="1">
                                                    <a:latin typeface="Cambria Math" panose="02040503050406030204" pitchFamily="18" charset="0"/>
                                                  </a:rPr>
                                                  <m:t>;</m:t>
                                                </m:r>
                                                <m:r>
                                                  <a:rPr lang="en-US" altLang="ru-RU" sz="1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𝒏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ru-RU" sz="14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ru-RU" sz="14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𝟓𝟓</m:t>
                                            </m:r>
                                            <m:r>
                                              <a:rPr lang="en-US" altLang="ru-RU" sz="14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r>
                                              <a:rPr lang="en-US" altLang="ru-RU" sz="14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r>
                                              <a:rPr lang="en-US" altLang="ru-RU" sz="14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𝜶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ru-RU" sz="1400" b="1" i="1">
                                                <a:latin typeface="Cambria Math" panose="02040503050406030204" pitchFamily="18" charset="0"/>
                                              </a:rPr>
                                              <m:t>𝒎</m:t>
                                            </m:r>
                                            <m:r>
                                              <a:rPr lang="en-US" altLang="ru-RU" sz="1400" b="1" i="1">
                                                <a:latin typeface="Cambria Math" panose="02040503050406030204" pitchFamily="18" charset="0"/>
                                              </a:rPr>
                                              <m:t>;</m:t>
                                            </m:r>
                                            <m:r>
                                              <a:rPr lang="en-US" altLang="ru-RU" sz="1400" b="1" i="1"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ru-RU" sz="14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bSup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ru-RU" sz="1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e>
                                      <m:e>
                                        <m:r>
                                          <a:rPr lang="ru-RU" altLang="ru-RU" sz="1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ЕСЛИ</m:t>
                                        </m:r>
                                        <m:r>
                                          <a:rPr lang="en-US" altLang="ru-RU" sz="1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ru-RU" altLang="ru-RU" sz="14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altLang="ru-RU" sz="14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altLang="ru-RU" sz="14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  <m:r>
                                                  <a:rPr lang="ru-RU" altLang="ru-RU" sz="14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.</m:t>
                                                </m:r>
                                                <m:r>
                                                  <a:rPr lang="ru-RU" altLang="ru-RU" sz="14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𝟏</m:t>
                                                </m:r>
                                                <m:r>
                                                  <a:rPr lang="ru-RU" altLang="ru-RU" sz="14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≤</m:t>
                                                </m:r>
                                                <m:r>
                                                  <a:rPr lang="ru-RU" altLang="ru-RU" sz="14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ru-RU" sz="1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𝒎</m:t>
                                                </m:r>
                                                <m:r>
                                                  <a:rPr lang="en-US" altLang="ru-RU" sz="1400" b="1" i="1">
                                                    <a:latin typeface="Cambria Math" panose="02040503050406030204" pitchFamily="18" charset="0"/>
                                                  </a:rPr>
                                                  <m:t>;</m:t>
                                                </m:r>
                                                <m:r>
                                                  <a:rPr lang="en-US" altLang="ru-RU" sz="1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𝒏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ru-RU" sz="14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≤</m:t>
                                            </m:r>
                                            <m:r>
                                              <a:rPr lang="en-US" altLang="ru-RU" sz="14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  <m:r>
                                              <a:rPr lang="en-US" altLang="ru-RU" sz="14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r>
                                              <a:rPr lang="en-US" altLang="ru-RU" sz="14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𝟎𝟏</m:t>
                                            </m:r>
                                          </m:e>
                                        </m:d>
                                        <m:r>
                                          <a:rPr lang="en-US" altLang="ru-RU" sz="1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ru-RU" sz="1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ru-RU" altLang="ru-RU" sz="1400" b="1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ru-RU" altLang="ru-RU" sz="1400" b="1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altLang="ru-RU" sz="1400" b="1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e>
                                      <m:e>
                                        <m:r>
                                          <a:rPr lang="en-US" altLang="ru-RU" sz="1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                                </m:t>
                                        </m:r>
                                        <m:r>
                                          <a:rPr lang="ru-RU" altLang="ru-RU" sz="1400" b="1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ЕСЛИ 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ru-RU" altLang="ru-RU" sz="1400" b="1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ru-RU" sz="1400" b="1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  <m:r>
                                              <a:rPr lang="en-US" altLang="ru-RU" sz="1400" b="1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r>
                                              <a:rPr lang="en-US" altLang="ru-RU" sz="1400" b="1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en-US" altLang="ru-RU" sz="1400" b="1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≤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altLang="ru-RU" sz="1400" b="1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altLang="ru-RU" sz="1400" b="1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ru-RU" sz="1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𝒎</m:t>
                                                </m:r>
                                                <m:r>
                                                  <a:rPr lang="en-US" altLang="ru-RU" sz="1400" b="1" i="1">
                                                    <a:latin typeface="Cambria Math" panose="02040503050406030204" pitchFamily="18" charset="0"/>
                                                  </a:rPr>
                                                  <m:t>;</m:t>
                                                </m:r>
                                                <m:r>
                                                  <a:rPr lang="en-US" altLang="ru-RU" sz="1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𝒏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altLang="ru-RU" sz="1400" b="1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a14:m>
                    <a:endParaRPr lang="ru-RU" altLang="ru-RU" sz="1400" b="1" dirty="0">
                      <a:solidFill>
                        <a:srgbClr val="CC00CC"/>
                      </a:solidFill>
                      <a:latin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50318" y="2183152"/>
                    <a:ext cx="5578569" cy="93628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28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Группа 41"/>
            <p:cNvGrpSpPr/>
            <p:nvPr/>
          </p:nvGrpSpPr>
          <p:grpSpPr>
            <a:xfrm>
              <a:off x="122299" y="5463719"/>
              <a:ext cx="8954025" cy="795851"/>
              <a:chOff x="122299" y="5552499"/>
              <a:chExt cx="8954025" cy="795851"/>
            </a:xfrm>
          </p:grpSpPr>
          <p:sp>
            <p:nvSpPr>
              <p:cNvPr id="41" name="Скругленный прямоугольник 34"/>
              <p:cNvSpPr/>
              <p:nvPr/>
            </p:nvSpPr>
            <p:spPr>
              <a:xfrm>
                <a:off x="122299" y="5552499"/>
                <a:ext cx="8905046" cy="795851"/>
              </a:xfrm>
              <a:prstGeom prst="roundRect">
                <a:avLst>
                  <a:gd name="adj" fmla="val 0"/>
                </a:avLst>
              </a:prstGeom>
              <a:solidFill>
                <a:srgbClr val="D7EEC0"/>
              </a:solidFill>
              <a:ln>
                <a:solidFill>
                  <a:srgbClr val="0066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Box 13"/>
              <p:cNvSpPr txBox="1">
                <a:spLocks noChangeArrowheads="1"/>
              </p:cNvSpPr>
              <p:nvPr/>
            </p:nvSpPr>
            <p:spPr bwMode="auto">
              <a:xfrm>
                <a:off x="144278" y="5617752"/>
                <a:ext cx="89320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Aft>
                    <a:spcPts val="1200"/>
                  </a:spcAft>
                </a:pPr>
                <a:r>
                  <a:rPr lang="ru-RU" altLang="ru-RU" sz="1400" b="1" dirty="0" smtClean="0">
                    <a:latin typeface="Calibri" panose="020F0502020204030204" pitchFamily="34" charset="0"/>
                  </a:rPr>
                  <a:t>В результате полного перебора отбирается ограниченный  набор контекстно-зависимых характеристик двойной спирали  ДНК</a:t>
                </a:r>
                <a:r>
                  <a:rPr lang="en-US" altLang="ru-RU" sz="1400" b="1" dirty="0" smtClean="0">
                    <a:latin typeface="Calibri" panose="020F0502020204030204" pitchFamily="34" charset="0"/>
                  </a:rPr>
                  <a:t> c</a:t>
                </a:r>
                <a:r>
                  <a:rPr lang="ru-RU" altLang="ru-RU" sz="1400" b="1" dirty="0" smtClean="0">
                    <a:latin typeface="Calibri" panose="020F0502020204030204" pitchFamily="34" charset="0"/>
                  </a:rPr>
                  <a:t> максимальными  оценками интегральной полезности </a:t>
                </a:r>
                <a:r>
                  <a:rPr lang="en-US" altLang="ru-RU" sz="14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U(</a:t>
                </a:r>
                <a:r>
                  <a:rPr lang="en-US" altLang="ru-RU" sz="1400" b="1" dirty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F; </a:t>
                </a:r>
                <a:r>
                  <a:rPr lang="en-US" altLang="ru-RU" sz="1400" b="1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ru-RU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altLang="ru-RU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;[</a:t>
                </a:r>
                <a:r>
                  <a:rPr lang="en-US" altLang="ru-RU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a;b</a:t>
                </a:r>
                <a:r>
                  <a:rPr lang="en-US" altLang="ru-RU" b="1" baseline="-30000" dirty="0" smtClean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]</a:t>
                </a:r>
                <a:r>
                  <a:rPr lang="en-US" altLang="ru-RU" sz="14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)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, на основе которых </a:t>
                </a:r>
                <a:r>
                  <a:rPr lang="ru-RU" altLang="ru-RU" sz="1400" b="1" dirty="0" smtClean="0">
                    <a:latin typeface="Calibri" panose="020F0502020204030204" pitchFamily="34" charset="0"/>
                  </a:rPr>
                  <a:t>строится </a:t>
                </a:r>
                <a:r>
                  <a:rPr lang="ru-RU" altLang="ru-RU" sz="1400" b="1" dirty="0">
                    <a:latin typeface="Calibri" panose="020F0502020204030204" pitchFamily="34" charset="0"/>
                  </a:rPr>
                  <a:t>регрессионное уравнение  для </a:t>
                </a:r>
                <a:r>
                  <a:rPr lang="ru-RU" altLang="ru-RU" sz="1400" b="1" dirty="0" smtClean="0">
                    <a:latin typeface="Calibri" panose="020F0502020204030204" pitchFamily="34" charset="0"/>
                  </a:rPr>
                  <a:t>предсказания  исследуемой активности сайтов по их последовательностям</a:t>
                </a:r>
                <a:r>
                  <a:rPr lang="en-US" altLang="ru-RU" sz="1400" b="1" dirty="0" smtClean="0">
                    <a:latin typeface="Calibri" panose="020F0502020204030204" pitchFamily="34" charset="0"/>
                  </a:rPr>
                  <a:t> </a:t>
                </a:r>
                <a:r>
                  <a:rPr lang="ru-RU" altLang="ru-RU" sz="1400" b="1" dirty="0" smtClean="0">
                    <a:latin typeface="Calibri" panose="020F0502020204030204" pitchFamily="34" charset="0"/>
                  </a:rPr>
                  <a:t>ДНК</a:t>
                </a:r>
                <a:endParaRPr lang="ru-RU" altLang="ru-RU" sz="1200" b="1" spc="-1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264993" y="3888052"/>
              <a:ext cx="5388745" cy="1182139"/>
              <a:chOff x="1162975" y="3940277"/>
              <a:chExt cx="5388745" cy="1182139"/>
            </a:xfrm>
            <a:solidFill>
              <a:srgbClr val="E9EDF4"/>
            </a:solidFill>
          </p:grpSpPr>
          <p:sp>
            <p:nvSpPr>
              <p:cNvPr id="25" name="Скругленный прямоугольник 34"/>
              <p:cNvSpPr/>
              <p:nvPr/>
            </p:nvSpPr>
            <p:spPr>
              <a:xfrm>
                <a:off x="1162975" y="3940277"/>
                <a:ext cx="5388745" cy="1182139"/>
              </a:xfrm>
              <a:prstGeom prst="roundRect">
                <a:avLst>
                  <a:gd name="adj" fmla="val 0"/>
                </a:avLst>
              </a:prstGeom>
              <a:grpFill/>
              <a:ln>
                <a:solidFill>
                  <a:srgbClr val="0000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42368" y="4562328"/>
                    <a:ext cx="4037918" cy="41472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ru-RU" sz="1400" b="1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</a:rPr>
                      <a:t>U(</a:t>
                    </a:r>
                    <a:r>
                      <a:rPr lang="en-US" altLang="ru-RU" sz="1400" b="1" dirty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F; </a:t>
                    </a:r>
                    <a:r>
                      <a:rPr lang="en-US" altLang="ru-RU" sz="1400" b="1" dirty="0" err="1">
                        <a:solidFill>
                          <a:srgbClr val="006600"/>
                        </a:solidFill>
                        <a:latin typeface="Calibri" panose="020F0502020204030204" pitchFamily="34" charset="0"/>
                      </a:rPr>
                      <a:t>X</a:t>
                    </a:r>
                    <a:r>
                      <a:rPr lang="en-US" altLang="ru-RU" b="1" baseline="-30000" dirty="0" err="1">
                        <a:solidFill>
                          <a:srgbClr val="006600"/>
                        </a:solidFill>
                        <a:latin typeface="Calibri" panose="020F0502020204030204" pitchFamily="34" charset="0"/>
                      </a:rPr>
                      <a:t>k</a:t>
                    </a:r>
                    <a:r>
                      <a:rPr lang="en-US" altLang="ru-RU" b="1" baseline="-30000" dirty="0">
                        <a:solidFill>
                          <a:srgbClr val="006600"/>
                        </a:solidFill>
                        <a:latin typeface="Calibri" panose="020F0502020204030204" pitchFamily="34" charset="0"/>
                      </a:rPr>
                      <a:t>;[</a:t>
                    </a:r>
                    <a:r>
                      <a:rPr lang="en-US" altLang="ru-RU" b="1" baseline="-30000" dirty="0" err="1">
                        <a:solidFill>
                          <a:srgbClr val="006600"/>
                        </a:solidFill>
                        <a:latin typeface="Calibri" panose="020F0502020204030204" pitchFamily="34" charset="0"/>
                      </a:rPr>
                      <a:t>a;b</a:t>
                    </a:r>
                    <a:r>
                      <a:rPr lang="en-US" altLang="ru-RU" b="1" baseline="-30000" dirty="0">
                        <a:solidFill>
                          <a:srgbClr val="006600"/>
                        </a:solidFill>
                        <a:latin typeface="Calibri" panose="020F0502020204030204" pitchFamily="34" charset="0"/>
                      </a:rPr>
                      <a:t>]</a:t>
                    </a:r>
                    <a:r>
                      <a:rPr lang="en-US" altLang="ru-RU" sz="1400" b="1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</a:rPr>
                      <a:t>)=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l-GR" altLang="ru-RU" sz="1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ru-RU" sz="1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ru-RU" sz="1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𝟕𝟕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l-GR" altLang="ru-RU" sz="1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ru-RU" sz="1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ru-RU" sz="1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ru-RU" sz="1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ru-RU" sz="1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l-GR" altLang="ru-RU" sz="1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ru-RU" sz="1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altLang="ru-RU" sz="1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ru-RU" sz="1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ru-RU" sz="1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sup>
                              <m:e>
                                <m:r>
                                  <a:rPr lang="en-US" altLang="ru-RU" sz="1400" b="1" i="1" smtClean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d>
                                  <m:dPr>
                                    <m:ctrlPr>
                                      <a:rPr lang="en-US" altLang="ru-RU" sz="1400" b="1" i="1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ru-RU" sz="1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ru-RU" sz="1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e>
                                      <m:sub>
                                        <m:r>
                                          <a:rPr lang="en-US" altLang="ru-RU" sz="1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  <m:r>
                                          <a:rPr lang="en-US" altLang="ru-RU" sz="1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altLang="ru-RU" sz="1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altLang="ru-RU" sz="1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nary>
                          </m:e>
                        </m:nary>
                      </m:oMath>
                    </a14:m>
                    <a:endParaRPr lang="ru-RU" altLang="ru-RU" sz="1400" b="1" dirty="0">
                      <a:latin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642368" y="4562328"/>
                    <a:ext cx="4037918" cy="41472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63235" b="-105882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TextBox 13"/>
              <p:cNvSpPr txBox="1">
                <a:spLocks noChangeArrowheads="1"/>
              </p:cNvSpPr>
              <p:nvPr/>
            </p:nvSpPr>
            <p:spPr bwMode="auto">
              <a:xfrm>
                <a:off x="1199823" y="3986083"/>
                <a:ext cx="5299969" cy="4308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Интегральная полезность</a:t>
                </a:r>
                <a:r>
                  <a:rPr lang="en-US" altLang="ru-RU" sz="14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U(</a:t>
                </a:r>
                <a:r>
                  <a:rPr lang="en-US" altLang="ru-RU" sz="1400" b="1" dirty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US" altLang="ru-RU" sz="14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; </a:t>
                </a:r>
                <a:r>
                  <a:rPr lang="en-US" altLang="ru-RU" sz="1400" b="1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ru-RU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altLang="ru-RU" b="1" baseline="-300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;[</a:t>
                </a:r>
                <a:r>
                  <a:rPr lang="en-US" altLang="ru-RU" b="1" baseline="-30000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a;b</a:t>
                </a:r>
                <a:r>
                  <a:rPr lang="en-US" altLang="ru-RU" b="1" baseline="-30000" dirty="0" smtClean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]</a:t>
                </a:r>
                <a:r>
                  <a:rPr lang="en-US" altLang="ru-RU" sz="14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) –</a:t>
                </a:r>
                <a:r>
                  <a:rPr lang="ru-RU" altLang="ru-RU" sz="14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это среднеарифметическое  </a:t>
                </a:r>
                <a:br>
                  <a:rPr lang="ru-RU" altLang="ru-RU" sz="14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</a:br>
                <a:r>
                  <a:rPr lang="ru-RU" altLang="ru-RU" sz="14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частных оценок полезности </a:t>
                </a:r>
                <a:r>
                  <a:rPr lang="en-US" altLang="ru-RU" sz="1400" b="1" dirty="0" smtClean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u</a:t>
                </a:r>
                <a:r>
                  <a:rPr lang="ru-RU" altLang="ru-RU" sz="1400" b="1" dirty="0" smtClean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l-GR" altLang="ru-RU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α</a:t>
                </a:r>
                <a:r>
                  <a:rPr lang="en-US" altLang="ru-RU" b="1" baseline="-30000" dirty="0" err="1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m;n</a:t>
                </a:r>
                <a:r>
                  <a:rPr lang="ru-RU" altLang="ru-RU" sz="1400" b="1" dirty="0" smtClean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)</a:t>
                </a:r>
                <a:r>
                  <a:rPr lang="ru-RU" altLang="ru-RU" sz="14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:</a:t>
                </a:r>
                <a:endParaRPr lang="ru-RU" altLang="ru-RU" sz="1400" b="1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209839" y="728044"/>
              <a:ext cx="8670086" cy="756630"/>
              <a:chOff x="209839" y="728044"/>
              <a:chExt cx="7804550" cy="756630"/>
            </a:xfrm>
          </p:grpSpPr>
          <p:sp>
            <p:nvSpPr>
              <p:cNvPr id="5" name="Стрелка вниз 6"/>
              <p:cNvSpPr/>
              <p:nvPr/>
            </p:nvSpPr>
            <p:spPr>
              <a:xfrm>
                <a:off x="209839" y="763011"/>
                <a:ext cx="7756142" cy="721663"/>
              </a:xfrm>
              <a:prstGeom prst="downArrow">
                <a:avLst>
                  <a:gd name="adj1" fmla="val 100000"/>
                  <a:gd name="adj2" fmla="val 57501"/>
                </a:avLst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49459" y="728044"/>
                <a:ext cx="7664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Проверка  11  статистических критериев (</a:t>
                </a:r>
                <a:r>
                  <a:rPr lang="en-US" sz="14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 ≤ m ≤ </a:t>
                </a: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11)  на 7 </a:t>
                </a:r>
                <a:r>
                  <a:rPr lang="ru-RU" sz="1400" b="1" dirty="0" err="1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подвыборках</a:t>
                </a: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ru-RU" sz="14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данных (</a:t>
                </a:r>
                <a:r>
                  <a:rPr lang="en-US" sz="14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 ≤ m ≤ </a:t>
                </a:r>
                <a:r>
                  <a:rPr lang="en-US" sz="14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7</a:t>
                </a: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)</a:t>
                </a:r>
                <a:br>
                  <a:rPr lang="ru-RU" sz="14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</a:b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даёт 77 оценок статистической значимости α</a:t>
                </a:r>
                <a:r>
                  <a:rPr lang="en-US" sz="1400" b="1" baseline="-30000" dirty="0" err="1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m;n</a:t>
                </a: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для рассматриваемой 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характеристики</a:t>
                </a:r>
                <a:endParaRPr lang="ru-RU" sz="14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8" name="Стрелка вниз 5"/>
            <p:cNvSpPr/>
            <p:nvPr/>
          </p:nvSpPr>
          <p:spPr>
            <a:xfrm>
              <a:off x="2588079" y="3446518"/>
              <a:ext cx="742572" cy="397875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Calibri" panose="020F0502020204030204" pitchFamily="34" charset="0"/>
              </a:endParaRPr>
            </a:p>
          </p:txBody>
        </p:sp>
        <p:sp>
          <p:nvSpPr>
            <p:cNvPr id="40" name="Стрелка вниз 5"/>
            <p:cNvSpPr/>
            <p:nvPr/>
          </p:nvSpPr>
          <p:spPr>
            <a:xfrm>
              <a:off x="2563836" y="5115997"/>
              <a:ext cx="742572" cy="328362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Calibri" panose="020F0502020204030204" pitchFamily="34" charset="0"/>
              </a:endParaRPr>
            </a:p>
          </p:txBody>
        </p:sp>
        <p:sp>
          <p:nvSpPr>
            <p:cNvPr id="43" name="Скругленный прямоугольник 54"/>
            <p:cNvSpPr/>
            <p:nvPr/>
          </p:nvSpPr>
          <p:spPr>
            <a:xfrm>
              <a:off x="112324" y="6400114"/>
              <a:ext cx="8964000" cy="266033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ru-RU" sz="1400" b="1" u="sng" dirty="0">
                  <a:latin typeface="Calibri" panose="020F0502020204030204" pitchFamily="34" charset="0"/>
                  <a:cs typeface="Arial" panose="020B0604020202020204" pitchFamily="34" charset="0"/>
                </a:rPr>
                <a:t>Ponomarenko M.P.</a:t>
              </a:r>
              <a:r>
                <a:rPr lang="en-US" alt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ru-RU" sz="1400" dirty="0" err="1">
                  <a:latin typeface="Calibri" panose="020F0502020204030204" pitchFamily="34" charset="0"/>
                  <a:cs typeface="Arial" panose="020B0604020202020204" pitchFamily="34" charset="0"/>
                </a:rPr>
                <a:t>Kolchanova</a:t>
              </a:r>
              <a:r>
                <a:rPr lang="en-US" alt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 A.N., Kolchanov N.A. </a:t>
              </a:r>
              <a:r>
                <a:rPr lang="en-US" alt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// </a:t>
              </a:r>
              <a:r>
                <a:rPr lang="en-US" alt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J. </a:t>
              </a:r>
              <a:r>
                <a:rPr lang="en-US" altLang="ru-RU" sz="1400" dirty="0" err="1">
                  <a:latin typeface="Calibri" panose="020F0502020204030204" pitchFamily="34" charset="0"/>
                  <a:cs typeface="Arial" panose="020B0604020202020204" pitchFamily="34" charset="0"/>
                </a:rPr>
                <a:t>Comput</a:t>
              </a:r>
              <a:r>
                <a:rPr lang="en-US" alt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. Biol. 1997. 4:83-90.</a:t>
              </a:r>
              <a:endParaRPr lang="ru-RU" sz="14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6350669" y="1332000"/>
              <a:ext cx="2651427" cy="2405285"/>
              <a:chOff x="6403937" y="1571704"/>
              <a:chExt cx="2651427" cy="2405285"/>
            </a:xfrm>
          </p:grpSpPr>
          <p:pic>
            <p:nvPicPr>
              <p:cNvPr id="23" name="Рисунок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0282" y="1763117"/>
                <a:ext cx="1818496" cy="1860063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6619661" y="3267819"/>
                <a:ext cx="22762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ru-RU" sz="16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191000" y="3437222"/>
                <a:ext cx="603865" cy="3804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72000" bIns="72000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0.05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932156" y="3634151"/>
                <a:ext cx="15949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l-GR" altLang="ru-RU" sz="16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α</a:t>
                </a:r>
                <a:r>
                  <a:rPr lang="en-US" altLang="ru-RU" sz="2400" b="1" baseline="-300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m;n</a:t>
                </a:r>
                <a:r>
                  <a:rPr lang="ru-RU" sz="16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, значимость</a:t>
                </a:r>
                <a:endParaRPr lang="ru-RU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6889071" y="2619193"/>
                <a:ext cx="2031990" cy="7543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6889071" y="1864878"/>
                <a:ext cx="2031990" cy="754315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7004479" y="1855427"/>
                <a:ext cx="1083076" cy="1530000"/>
              </a:xfrm>
              <a:prstGeom prst="line">
                <a:avLst/>
              </a:prstGeom>
              <a:ln w="412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8069193" y="3385427"/>
                <a:ext cx="864000" cy="0"/>
              </a:xfrm>
              <a:prstGeom prst="line">
                <a:avLst/>
              </a:prstGeom>
              <a:ln w="3492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6816681" y="1838196"/>
                <a:ext cx="198000" cy="0"/>
              </a:xfrm>
              <a:prstGeom prst="line">
                <a:avLst/>
              </a:prstGeom>
              <a:ln w="3492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 стрелкой 54"/>
              <p:cNvCxnSpPr/>
              <p:nvPr/>
            </p:nvCxnSpPr>
            <p:spPr>
              <a:xfrm flipH="1" flipV="1">
                <a:off x="7497854" y="2587963"/>
                <a:ext cx="0" cy="831598"/>
              </a:xfrm>
              <a:prstGeom prst="straightConnector1">
                <a:avLst/>
              </a:prstGeom>
              <a:ln w="25400"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 стрелкой 55"/>
              <p:cNvCxnSpPr/>
              <p:nvPr/>
            </p:nvCxnSpPr>
            <p:spPr>
              <a:xfrm rot="-5400000" flipH="1" flipV="1">
                <a:off x="7176681" y="2254910"/>
                <a:ext cx="0" cy="720000"/>
              </a:xfrm>
              <a:prstGeom prst="straightConnector1">
                <a:avLst/>
              </a:prstGeom>
              <a:ln w="25400"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 стрелкой 56"/>
              <p:cNvCxnSpPr/>
              <p:nvPr/>
            </p:nvCxnSpPr>
            <p:spPr>
              <a:xfrm rot="5400000" flipH="1" flipV="1">
                <a:off x="8235854" y="1912910"/>
                <a:ext cx="0" cy="1404000"/>
              </a:xfrm>
              <a:prstGeom prst="straightConnector1">
                <a:avLst/>
              </a:prstGeom>
              <a:ln w="22225">
                <a:prstDash val="dash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Скругленный прямоугольник 25"/>
              <p:cNvSpPr/>
              <p:nvPr/>
            </p:nvSpPr>
            <p:spPr>
              <a:xfrm>
                <a:off x="6403937" y="1571704"/>
                <a:ext cx="2651427" cy="2405285"/>
              </a:xfrm>
              <a:prstGeom prst="roundRect">
                <a:avLst>
                  <a:gd name="adj" fmla="val 26435"/>
                </a:avLst>
              </a:prstGeom>
              <a:noFill/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672085" y="1879850"/>
                <a:ext cx="1099981" cy="646331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Критерий </a:t>
                </a:r>
                <a:r>
                  <a:rPr 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ru-RU" sz="1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выполнен</a:t>
                </a:r>
              </a:p>
              <a:p>
                <a:pPr algn="ctr"/>
                <a:r>
                  <a:rPr lang="ru-RU" sz="14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ДОСТОВЕРНО </a:t>
                </a:r>
                <a:endParaRPr lang="ru-RU" sz="1400" b="1" dirty="0">
                  <a:solidFill>
                    <a:srgbClr val="C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8053411" y="2653684"/>
                <a:ext cx="790730" cy="646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4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Критерий </a:t>
                </a:r>
                <a:br>
                  <a:rPr lang="ru-RU" sz="14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ru-RU" sz="14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НЕ БЫЛ </a:t>
                </a:r>
                <a:br>
                  <a:rPr lang="ru-RU" sz="14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ru-RU" sz="14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выполнен</a:t>
                </a:r>
                <a:endParaRPr lang="ru-RU" sz="14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707874" y="1726436"/>
                <a:ext cx="10419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ru-RU" sz="16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endParaRPr lang="ru-RU" sz="1600" b="1" dirty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664827" y="2461143"/>
                <a:ext cx="176898" cy="3189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r"/>
                <a:r>
                  <a:rPr lang="ru-RU" sz="16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endParaRPr lang="ru-RU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74"/>
              <p:cNvSpPr txBox="1">
                <a:spLocks noChangeArrowheads="1"/>
              </p:cNvSpPr>
              <p:nvPr/>
            </p:nvSpPr>
            <p:spPr bwMode="auto">
              <a:xfrm rot="16200000">
                <a:off x="5738020" y="2621320"/>
                <a:ext cx="166690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ru-RU" sz="1400" b="1" dirty="0" smtClean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U(</a:t>
                </a:r>
                <a:r>
                  <a:rPr lang="el-GR" altLang="ru-RU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α</a:t>
                </a:r>
                <a:r>
                  <a:rPr lang="en-US" altLang="ru-RU" sz="1400" b="1" baseline="-3000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1400" b="1" baseline="-300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m;n</a:t>
                </a:r>
                <a:r>
                  <a:rPr lang="en-US" altLang="ru-RU" sz="1400" b="1" dirty="0" smtClean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)</a:t>
                </a:r>
                <a:r>
                  <a:rPr lang="ru-RU" altLang="ru-RU" sz="1400" b="1" dirty="0" smtClean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, полезность</a:t>
                </a:r>
                <a:endParaRPr lang="ru-RU" altLang="ru-RU" sz="1400" b="1" dirty="0">
                  <a:solidFill>
                    <a:srgbClr val="FF00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6" name="Двойная стрелка влево/вправо 5"/>
          <p:cNvSpPr/>
          <p:nvPr/>
        </p:nvSpPr>
        <p:spPr>
          <a:xfrm>
            <a:off x="5815525" y="2315667"/>
            <a:ext cx="561967" cy="295312"/>
          </a:xfrm>
          <a:prstGeom prst="left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4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>
                <a:spLocks noChangeArrowheads="1"/>
              </p:cNvSpPr>
              <p:nvPr/>
            </p:nvSpPr>
            <p:spPr bwMode="auto">
              <a:xfrm>
                <a:off x="0" y="175424"/>
                <a:ext cx="9144000" cy="56591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180000" tIns="180000" rIns="180000" bIns="180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Aft>
                    <a:spcPts val="1200"/>
                  </a:spcAft>
                  <a:defRPr/>
                </a:pPr>
                <a:r>
                  <a:rPr lang="ru-RU" altLang="ru-RU" sz="2000" b="1" dirty="0" smtClean="0">
                    <a:solidFill>
                      <a:srgbClr val="CC0000"/>
                    </a:solidFill>
                  </a:rPr>
                  <a:t>       </a:t>
                </a:r>
                <a:r>
                  <a:rPr lang="ru-RU" altLang="ru-RU" sz="20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Регрессионное уравнение для </a:t>
                </a:r>
                <a:r>
                  <a:rPr lang="ru-RU" altLang="ru-RU" sz="20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предсказания </a:t>
                </a:r>
                <a:r>
                  <a:rPr lang="ru-RU" altLang="ru-RU" sz="20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активности</a:t>
                </a:r>
                <a:r>
                  <a:rPr lang="en-US" altLang="ru-RU" sz="20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altLang="ru-RU" sz="20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сайта</a:t>
                </a:r>
                <a:r>
                  <a:rPr lang="en-US" altLang="ru-RU" sz="20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F </a:t>
                </a:r>
                <a:br>
                  <a:rPr lang="en-US" altLang="ru-RU" sz="20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</a:br>
                <a:r>
                  <a:rPr lang="en-US" altLang="ru-RU" sz="20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altLang="ru-RU" sz="20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по его нуклеотидной последовательности </a:t>
                </a:r>
                <a:r>
                  <a:rPr lang="en-US" altLang="ru-RU" sz="20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S </a:t>
                </a:r>
                <a:br>
                  <a:rPr lang="en-US" altLang="ru-RU" sz="20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</a:br>
                <a:r>
                  <a:rPr lang="ru-RU" altLang="ru-RU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(линейно-аддитивное приближение)</a:t>
                </a:r>
                <a:r>
                  <a:rPr lang="ru-RU" altLang="ru-RU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/>
                </a:r>
                <a:br>
                  <a:rPr lang="en-US" altLang="ru-RU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</a:br>
                <a:r>
                  <a:rPr lang="en-US" altLang="ru-RU" dirty="0" smtClean="0">
                    <a:solidFill>
                      <a:srgbClr val="CC0000"/>
                    </a:solidFill>
                  </a:rPr>
                  <a:t/>
                </a:r>
                <a:br>
                  <a:rPr lang="en-US" altLang="ru-RU" dirty="0" smtClean="0">
                    <a:solidFill>
                      <a:srgbClr val="CC0000"/>
                    </a:solidFill>
                  </a:rPr>
                </a:br>
                <a:endParaRPr lang="ru-RU" altLang="ru-RU" dirty="0">
                  <a:solidFill>
                    <a:srgbClr val="CC0000"/>
                  </a:solidFill>
                </a:endParaRPr>
              </a:p>
              <a:p>
                <a:pPr algn="just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3200" b="1" i="1" spc="-12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pt-BR" altLang="ru-RU" sz="3200" b="1" i="1" spc="-12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sz="3200" b="1" i="1" spc="-12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ru-RU" altLang="ru-RU" sz="3200" b="1" i="1" spc="-12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altLang="ru-RU" sz="3200" b="1" i="1" spc="-12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sz="3200" b="1" i="1" spc="-12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ru-RU" sz="3200" b="1" i="1" spc="-12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ru-RU" sz="3200" b="1" i="1" spc="-12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pt-BR" altLang="ru-RU" sz="3200" b="1" i="1" spc="-12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ru-RU" sz="3200" b="1" i="1" spc="-12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pt-BR" altLang="ru-RU" sz="3200" b="1" i="1" spc="-12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ru-RU" sz="3200" b="1" i="1" spc="-12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ru-RU" sz="3200" b="1" i="1" spc="-12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pt-BR" altLang="ru-RU" sz="3200" b="1" i="1" spc="-12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3200" b="1" i="1" spc="-12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altLang="ru-RU" sz="3200" b="1" i="1" spc="-12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altLang="ru-RU" sz="3200" b="1" i="1" spc="-12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3200" b="1" i="1" spc="-12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altLang="ru-RU" sz="3200" b="1" i="1" spc="-12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d>
                            <m:dPr>
                              <m:ctrlPr>
                                <a:rPr lang="pt-BR" altLang="ru-RU" sz="3200" b="1" i="1" spc="-12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ru-RU" sz="3200" b="1" i="1" spc="-12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d>
                          <m:r>
                            <a:rPr lang="en-US" altLang="ru-RU" sz="3200" b="1" i="1" spc="-12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en-US" altLang="ru-RU" sz="3200" dirty="0" smtClean="0"/>
              </a:p>
              <a:p>
                <a:pPr marL="1073150" indent="-1073150" algn="just" eaLnBrk="1" hangingPunct="1">
                  <a:spcBef>
                    <a:spcPts val="0"/>
                  </a:spcBef>
                  <a:defRPr/>
                </a:pPr>
                <a:endParaRPr lang="ru-RU" altLang="ru-RU" dirty="0" smtClean="0"/>
              </a:p>
              <a:p>
                <a:pPr marL="1073150" indent="-1073150" algn="just" eaLnBrk="1" hangingPunct="1">
                  <a:spcBef>
                    <a:spcPts val="0"/>
                  </a:spcBef>
                  <a:defRPr/>
                </a:pPr>
                <a:r>
                  <a:rPr lang="ru-RU" altLang="ru-RU" dirty="0" smtClean="0">
                    <a:latin typeface="Calibri" panose="020F0502020204030204" pitchFamily="34" charset="0"/>
                  </a:rPr>
                  <a:t>где</a:t>
                </a:r>
                <a:r>
                  <a:rPr lang="ru-RU" altLang="ru-RU" dirty="0">
                    <a:latin typeface="Calibri" panose="020F0502020204030204" pitchFamily="34" charset="0"/>
                  </a:rPr>
                  <a:t>: </a:t>
                </a:r>
                <a:endParaRPr lang="en-US" altLang="ru-RU" dirty="0" smtClean="0">
                  <a:latin typeface="Calibri" panose="020F0502020204030204" pitchFamily="34" charset="0"/>
                </a:endParaRPr>
              </a:p>
              <a:p>
                <a:pPr marL="623888" indent="-623888" algn="just" eaLnBrk="1" hangingPunct="1">
                  <a:spcBef>
                    <a:spcPts val="1200"/>
                  </a:spcBef>
                  <a:defRPr/>
                </a:pPr>
                <a:r>
                  <a:rPr lang="en-US" altLang="ru-RU" b="1" dirty="0" smtClean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US" altLang="ru-RU" b="1" baseline="-28000" dirty="0" smtClean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ru-RU" altLang="ru-RU" b="1" dirty="0" smtClean="0">
                    <a:latin typeface="Calibri" panose="020F0502020204030204" pitchFamily="34" charset="0"/>
                  </a:rPr>
                  <a:t>        </a:t>
                </a:r>
                <a:r>
                  <a:rPr lang="ru-RU" altLang="ru-RU" dirty="0" smtClean="0">
                    <a:latin typeface="Calibri" panose="020F0502020204030204" pitchFamily="34" charset="0"/>
                  </a:rPr>
                  <a:t>–  величина облигатной характеристики  сайтов  данного типа</a:t>
                </a:r>
                <a:endParaRPr lang="en-US" altLang="ru-RU" dirty="0">
                  <a:latin typeface="Calibri" panose="020F0502020204030204" pitchFamily="34" charset="0"/>
                </a:endParaRPr>
              </a:p>
              <a:p>
                <a:pPr marL="544513" indent="-544513" algn="just" eaLnBrk="1" hangingPunct="1">
                  <a:spcBef>
                    <a:spcPts val="1200"/>
                  </a:spcBef>
                  <a:defRPr/>
                </a:pPr>
                <a:r>
                  <a:rPr lang="ru-RU" altLang="ru-RU" b="1" dirty="0" smtClean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Х</a:t>
                </a:r>
                <a:r>
                  <a:rPr lang="en-US" altLang="ru-RU" b="1" baseline="-28000" dirty="0" smtClean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altLang="ru-RU" b="1" i="1" spc="-12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b="1" i="1" spc="-12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ru-RU" altLang="ru-RU" dirty="0" smtClean="0">
                    <a:latin typeface="Calibri" panose="020F0502020204030204" pitchFamily="34" charset="0"/>
                  </a:rPr>
                  <a:t> – факультативная контекстная или  контекстно-зависимая характеристика ДНК, достоверно корректирующая с экспериментальной величиной искомой активности ДНК</a:t>
                </a:r>
              </a:p>
              <a:p>
                <a:pPr marL="544513" indent="-544513" algn="just" eaLnBrk="1" hangingPunct="1">
                  <a:spcBef>
                    <a:spcPts val="1200"/>
                  </a:spcBef>
                  <a:defRPr/>
                </a:pPr>
                <a:r>
                  <a:rPr lang="el-GR" altLang="ru-RU" b="1" dirty="0" smtClean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Φ</a:t>
                </a:r>
                <a:r>
                  <a:rPr lang="en-US" altLang="ru-RU" b="1" baseline="-28000" dirty="0" smtClean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n</a:t>
                </a:r>
                <a:r>
                  <a:rPr lang="ru-RU" altLang="ru-RU" b="1" dirty="0" smtClean="0">
                    <a:latin typeface="Calibri" panose="020F0502020204030204" pitchFamily="34" charset="0"/>
                  </a:rPr>
                  <a:t>   </a:t>
                </a:r>
                <a:r>
                  <a:rPr lang="ru-RU" altLang="ru-RU" dirty="0" smtClean="0">
                    <a:latin typeface="Calibri" panose="020F0502020204030204" pitchFamily="34" charset="0"/>
                  </a:rPr>
                  <a:t>–</a:t>
                </a:r>
                <a:r>
                  <a:rPr lang="ru-RU" altLang="ru-RU" b="1" dirty="0" smtClean="0">
                    <a:latin typeface="Calibri" panose="020F0502020204030204" pitchFamily="34" charset="0"/>
                  </a:rPr>
                  <a:t> </a:t>
                </a:r>
                <a:r>
                  <a:rPr lang="ru-RU" altLang="ru-RU" dirty="0" smtClean="0">
                    <a:latin typeface="Calibri" panose="020F0502020204030204" pitchFamily="34" charset="0"/>
                  </a:rPr>
                  <a:t>коэффициент  </a:t>
                </a:r>
                <a:r>
                  <a:rPr lang="ru-RU" altLang="ru-RU" dirty="0">
                    <a:latin typeface="Calibri" panose="020F0502020204030204" pitchFamily="34" charset="0"/>
                  </a:rPr>
                  <a:t>линейной  </a:t>
                </a:r>
                <a:r>
                  <a:rPr lang="ru-RU" altLang="ru-RU" dirty="0" smtClean="0">
                    <a:latin typeface="Calibri" panose="020F0502020204030204" pitchFamily="34" charset="0"/>
                  </a:rPr>
                  <a:t>регрессии, отражающий вклад </a:t>
                </a:r>
                <a:r>
                  <a:rPr lang="ru-RU" altLang="ru-RU" b="1" dirty="0" smtClean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Х</a:t>
                </a:r>
                <a:r>
                  <a:rPr lang="en-US" altLang="ru-RU" b="1" baseline="-28000" dirty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altLang="ru-RU" b="1" i="1" spc="-12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b="1" i="1" spc="-12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ru-RU" altLang="ru-RU" dirty="0" smtClean="0">
                    <a:latin typeface="Calibri" panose="020F0502020204030204" pitchFamily="34" charset="0"/>
                  </a:rPr>
                  <a:t> в искомую активность</a:t>
                </a:r>
                <a:r>
                  <a:rPr lang="en-US" altLang="ru-RU" dirty="0" smtClean="0">
                    <a:latin typeface="Calibri" panose="020F0502020204030204" pitchFamily="34" charset="0"/>
                  </a:rPr>
                  <a:t> </a:t>
                </a:r>
                <a:r>
                  <a:rPr lang="ru-RU" altLang="ru-RU" dirty="0" smtClean="0">
                    <a:latin typeface="Calibri" panose="020F0502020204030204" pitchFamily="34" charset="0"/>
                  </a:rPr>
                  <a:t>ДНК</a:t>
                </a:r>
                <a:endParaRPr lang="ru-RU" altLang="ru-RU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5424"/>
                <a:ext cx="9144000" cy="56591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9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377" y="1004173"/>
            <a:ext cx="9077664" cy="3319597"/>
            <a:chOff x="421863" y="986588"/>
            <a:chExt cx="8675688" cy="447574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21863" y="986588"/>
              <a:ext cx="8675688" cy="4475748"/>
            </a:xfrm>
            <a:custGeom>
              <a:avLst/>
              <a:gdLst>
                <a:gd name="T0" fmla="*/ 5465 w 5465"/>
                <a:gd name="T1" fmla="*/ 0 h 1911"/>
                <a:gd name="T2" fmla="*/ 5441 w 5465"/>
                <a:gd name="T3" fmla="*/ 717 h 1911"/>
                <a:gd name="T4" fmla="*/ 5394 w 5465"/>
                <a:gd name="T5" fmla="*/ 727 h 1911"/>
                <a:gd name="T6" fmla="*/ 5350 w 5465"/>
                <a:gd name="T7" fmla="*/ 744 h 1911"/>
                <a:gd name="T8" fmla="*/ 5314 w 5465"/>
                <a:gd name="T9" fmla="*/ 771 h 1911"/>
                <a:gd name="T10" fmla="*/ 5281 w 5465"/>
                <a:gd name="T11" fmla="*/ 804 h 1911"/>
                <a:gd name="T12" fmla="*/ 5254 w 5465"/>
                <a:gd name="T13" fmla="*/ 840 h 1911"/>
                <a:gd name="T14" fmla="*/ 5237 w 5465"/>
                <a:gd name="T15" fmla="*/ 884 h 1911"/>
                <a:gd name="T16" fmla="*/ 5227 w 5465"/>
                <a:gd name="T17" fmla="*/ 931 h 1911"/>
                <a:gd name="T18" fmla="*/ 5227 w 5465"/>
                <a:gd name="T19" fmla="*/ 980 h 1911"/>
                <a:gd name="T20" fmla="*/ 5237 w 5465"/>
                <a:gd name="T21" fmla="*/ 1027 h 1911"/>
                <a:gd name="T22" fmla="*/ 5254 w 5465"/>
                <a:gd name="T23" fmla="*/ 1069 h 1911"/>
                <a:gd name="T24" fmla="*/ 5281 w 5465"/>
                <a:gd name="T25" fmla="*/ 1107 h 1911"/>
                <a:gd name="T26" fmla="*/ 5314 w 5465"/>
                <a:gd name="T27" fmla="*/ 1140 h 1911"/>
                <a:gd name="T28" fmla="*/ 5350 w 5465"/>
                <a:gd name="T29" fmla="*/ 1167 h 1911"/>
                <a:gd name="T30" fmla="*/ 5394 w 5465"/>
                <a:gd name="T31" fmla="*/ 1184 h 1911"/>
                <a:gd name="T32" fmla="*/ 5441 w 5465"/>
                <a:gd name="T33" fmla="*/ 1194 h 1911"/>
                <a:gd name="T34" fmla="*/ 5465 w 5465"/>
                <a:gd name="T35" fmla="*/ 1911 h 1911"/>
                <a:gd name="T36" fmla="*/ 0 w 5465"/>
                <a:gd name="T37" fmla="*/ 1195 h 1911"/>
                <a:gd name="T38" fmla="*/ 48 w 5465"/>
                <a:gd name="T39" fmla="*/ 1190 h 1911"/>
                <a:gd name="T40" fmla="*/ 92 w 5465"/>
                <a:gd name="T41" fmla="*/ 1176 h 1911"/>
                <a:gd name="T42" fmla="*/ 132 w 5465"/>
                <a:gd name="T43" fmla="*/ 1153 h 1911"/>
                <a:gd name="T44" fmla="*/ 168 w 5465"/>
                <a:gd name="T45" fmla="*/ 1124 h 1911"/>
                <a:gd name="T46" fmla="*/ 197 w 5465"/>
                <a:gd name="T47" fmla="*/ 1090 h 1911"/>
                <a:gd name="T48" fmla="*/ 220 w 5465"/>
                <a:gd name="T49" fmla="*/ 1048 h 1911"/>
                <a:gd name="T50" fmla="*/ 234 w 5465"/>
                <a:gd name="T51" fmla="*/ 1003 h 1911"/>
                <a:gd name="T52" fmla="*/ 238 w 5465"/>
                <a:gd name="T53" fmla="*/ 956 h 1911"/>
                <a:gd name="T54" fmla="*/ 234 w 5465"/>
                <a:gd name="T55" fmla="*/ 908 h 1911"/>
                <a:gd name="T56" fmla="*/ 220 w 5465"/>
                <a:gd name="T57" fmla="*/ 861 h 1911"/>
                <a:gd name="T58" fmla="*/ 197 w 5465"/>
                <a:gd name="T59" fmla="*/ 821 h 1911"/>
                <a:gd name="T60" fmla="*/ 168 w 5465"/>
                <a:gd name="T61" fmla="*/ 787 h 1911"/>
                <a:gd name="T62" fmla="*/ 132 w 5465"/>
                <a:gd name="T63" fmla="*/ 756 h 1911"/>
                <a:gd name="T64" fmla="*/ 92 w 5465"/>
                <a:gd name="T65" fmla="*/ 735 h 1911"/>
                <a:gd name="T66" fmla="*/ 48 w 5465"/>
                <a:gd name="T67" fmla="*/ 721 h 1911"/>
                <a:gd name="T68" fmla="*/ 0 w 5465"/>
                <a:gd name="T69" fmla="*/ 716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65" h="1911">
                  <a:moveTo>
                    <a:pt x="0" y="0"/>
                  </a:moveTo>
                  <a:lnTo>
                    <a:pt x="5465" y="0"/>
                  </a:lnTo>
                  <a:lnTo>
                    <a:pt x="5465" y="716"/>
                  </a:lnTo>
                  <a:lnTo>
                    <a:pt x="5441" y="717"/>
                  </a:lnTo>
                  <a:lnTo>
                    <a:pt x="5417" y="721"/>
                  </a:lnTo>
                  <a:lnTo>
                    <a:pt x="5394" y="727"/>
                  </a:lnTo>
                  <a:lnTo>
                    <a:pt x="5371" y="735"/>
                  </a:lnTo>
                  <a:lnTo>
                    <a:pt x="5350" y="744"/>
                  </a:lnTo>
                  <a:lnTo>
                    <a:pt x="5331" y="756"/>
                  </a:lnTo>
                  <a:lnTo>
                    <a:pt x="5314" y="771"/>
                  </a:lnTo>
                  <a:lnTo>
                    <a:pt x="5297" y="787"/>
                  </a:lnTo>
                  <a:lnTo>
                    <a:pt x="5281" y="804"/>
                  </a:lnTo>
                  <a:lnTo>
                    <a:pt x="5268" y="821"/>
                  </a:lnTo>
                  <a:lnTo>
                    <a:pt x="5254" y="840"/>
                  </a:lnTo>
                  <a:lnTo>
                    <a:pt x="5245" y="861"/>
                  </a:lnTo>
                  <a:lnTo>
                    <a:pt x="5237" y="884"/>
                  </a:lnTo>
                  <a:lnTo>
                    <a:pt x="5231" y="908"/>
                  </a:lnTo>
                  <a:lnTo>
                    <a:pt x="5227" y="931"/>
                  </a:lnTo>
                  <a:lnTo>
                    <a:pt x="5225" y="956"/>
                  </a:lnTo>
                  <a:lnTo>
                    <a:pt x="5227" y="980"/>
                  </a:lnTo>
                  <a:lnTo>
                    <a:pt x="5231" y="1003"/>
                  </a:lnTo>
                  <a:lnTo>
                    <a:pt x="5237" y="1027"/>
                  </a:lnTo>
                  <a:lnTo>
                    <a:pt x="5245" y="1048"/>
                  </a:lnTo>
                  <a:lnTo>
                    <a:pt x="5254" y="1069"/>
                  </a:lnTo>
                  <a:lnTo>
                    <a:pt x="5268" y="1090"/>
                  </a:lnTo>
                  <a:lnTo>
                    <a:pt x="5281" y="1107"/>
                  </a:lnTo>
                  <a:lnTo>
                    <a:pt x="5297" y="1124"/>
                  </a:lnTo>
                  <a:lnTo>
                    <a:pt x="5314" y="1140"/>
                  </a:lnTo>
                  <a:lnTo>
                    <a:pt x="5331" y="1153"/>
                  </a:lnTo>
                  <a:lnTo>
                    <a:pt x="5350" y="1167"/>
                  </a:lnTo>
                  <a:lnTo>
                    <a:pt x="5371" y="1176"/>
                  </a:lnTo>
                  <a:lnTo>
                    <a:pt x="5394" y="1184"/>
                  </a:lnTo>
                  <a:lnTo>
                    <a:pt x="5417" y="1190"/>
                  </a:lnTo>
                  <a:lnTo>
                    <a:pt x="5441" y="1194"/>
                  </a:lnTo>
                  <a:lnTo>
                    <a:pt x="5465" y="1195"/>
                  </a:lnTo>
                  <a:lnTo>
                    <a:pt x="5465" y="1911"/>
                  </a:lnTo>
                  <a:lnTo>
                    <a:pt x="0" y="1911"/>
                  </a:lnTo>
                  <a:lnTo>
                    <a:pt x="0" y="1195"/>
                  </a:lnTo>
                  <a:lnTo>
                    <a:pt x="23" y="1194"/>
                  </a:lnTo>
                  <a:lnTo>
                    <a:pt x="48" y="1190"/>
                  </a:lnTo>
                  <a:lnTo>
                    <a:pt x="71" y="1184"/>
                  </a:lnTo>
                  <a:lnTo>
                    <a:pt x="92" y="1176"/>
                  </a:lnTo>
                  <a:lnTo>
                    <a:pt x="113" y="1167"/>
                  </a:lnTo>
                  <a:lnTo>
                    <a:pt x="132" y="1153"/>
                  </a:lnTo>
                  <a:lnTo>
                    <a:pt x="151" y="1140"/>
                  </a:lnTo>
                  <a:lnTo>
                    <a:pt x="168" y="1124"/>
                  </a:lnTo>
                  <a:lnTo>
                    <a:pt x="184" y="1107"/>
                  </a:lnTo>
                  <a:lnTo>
                    <a:pt x="197" y="1090"/>
                  </a:lnTo>
                  <a:lnTo>
                    <a:pt x="209" y="1069"/>
                  </a:lnTo>
                  <a:lnTo>
                    <a:pt x="220" y="1048"/>
                  </a:lnTo>
                  <a:lnTo>
                    <a:pt x="228" y="1027"/>
                  </a:lnTo>
                  <a:lnTo>
                    <a:pt x="234" y="1003"/>
                  </a:lnTo>
                  <a:lnTo>
                    <a:pt x="238" y="980"/>
                  </a:lnTo>
                  <a:lnTo>
                    <a:pt x="238" y="956"/>
                  </a:lnTo>
                  <a:lnTo>
                    <a:pt x="238" y="931"/>
                  </a:lnTo>
                  <a:lnTo>
                    <a:pt x="234" y="908"/>
                  </a:lnTo>
                  <a:lnTo>
                    <a:pt x="228" y="884"/>
                  </a:lnTo>
                  <a:lnTo>
                    <a:pt x="220" y="861"/>
                  </a:lnTo>
                  <a:lnTo>
                    <a:pt x="209" y="840"/>
                  </a:lnTo>
                  <a:lnTo>
                    <a:pt x="197" y="821"/>
                  </a:lnTo>
                  <a:lnTo>
                    <a:pt x="184" y="804"/>
                  </a:lnTo>
                  <a:lnTo>
                    <a:pt x="168" y="787"/>
                  </a:lnTo>
                  <a:lnTo>
                    <a:pt x="151" y="771"/>
                  </a:lnTo>
                  <a:lnTo>
                    <a:pt x="132" y="756"/>
                  </a:lnTo>
                  <a:lnTo>
                    <a:pt x="113" y="744"/>
                  </a:lnTo>
                  <a:lnTo>
                    <a:pt x="92" y="735"/>
                  </a:lnTo>
                  <a:lnTo>
                    <a:pt x="71" y="727"/>
                  </a:lnTo>
                  <a:lnTo>
                    <a:pt x="48" y="721"/>
                  </a:lnTo>
                  <a:lnTo>
                    <a:pt x="23" y="717"/>
                  </a:lnTo>
                  <a:lnTo>
                    <a:pt x="0" y="716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606729" y="1087369"/>
              <a:ext cx="8184490" cy="4274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ru-RU" sz="36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Исследование </a:t>
              </a:r>
              <a:r>
                <a:rPr lang="ru-RU" sz="3600" dirty="0">
                  <a:solidFill>
                    <a:srgbClr val="7030A0"/>
                  </a:solidFill>
                  <a:latin typeface="Calibri" panose="020F0502020204030204" pitchFamily="34" charset="0"/>
                </a:rPr>
                <a:t>количественных параметров взаимодействия между сайтами в составе геномной ДНК </a:t>
              </a:r>
              <a:r>
                <a:rPr lang="ru-RU" sz="36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и регуляторными </a:t>
              </a:r>
              <a:r>
                <a:rPr lang="ru-RU" sz="3600" dirty="0">
                  <a:solidFill>
                    <a:srgbClr val="7030A0"/>
                  </a:solidFill>
                  <a:latin typeface="Calibri" panose="020F0502020204030204" pitchFamily="34" charset="0"/>
                </a:rPr>
                <a:t>белками на основе контекстно-зависимых </a:t>
              </a:r>
              <a:r>
                <a:rPr lang="ru-RU" sz="36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свойств </a:t>
              </a:r>
              <a:r>
                <a:rPr lang="ru-RU" sz="3600" dirty="0">
                  <a:solidFill>
                    <a:srgbClr val="7030A0"/>
                  </a:solidFill>
                  <a:latin typeface="Calibri" panose="020F0502020204030204" pitchFamily="34" charset="0"/>
                </a:rPr>
                <a:t>двойной спирали ДНК</a:t>
              </a:r>
              <a:endParaRPr lang="ru-RU" altLang="ru-RU" sz="36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7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71443396"/>
              </p:ext>
            </p:extLst>
          </p:nvPr>
        </p:nvGraphicFramePr>
        <p:xfrm>
          <a:off x="4458108" y="456962"/>
          <a:ext cx="4510046" cy="3724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882"/>
                <a:gridCol w="3080236"/>
                <a:gridCol w="699928"/>
              </a:tblGrid>
              <a:tr h="232793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Сродство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USF/</a:t>
                      </a: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ДНК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85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79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Проба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Последовательность </a:t>
                      </a: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ДНК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400" b="1" baseline="-300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2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170" baseline="0" dirty="0" smtClean="0">
                          <a:effectLst/>
                          <a:latin typeface="Calibri" panose="020F0502020204030204" pitchFamily="34" charset="0"/>
                          <a:cs typeface="Courier New" panose="02070309020205020404" pitchFamily="49" charset="0"/>
                        </a:rPr>
                        <a:t>GTGACTACAGTGGGTGTGAA</a:t>
                      </a:r>
                      <a:endParaRPr lang="ru-RU" sz="1400" b="1" spc="1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2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170" baseline="0" dirty="0" smtClean="0">
                          <a:effectLst/>
                          <a:latin typeface="Calibri" panose="020F0502020204030204" pitchFamily="34" charset="0"/>
                          <a:cs typeface="Courier New" panose="02070309020205020404" pitchFamily="49" charset="0"/>
                        </a:rPr>
                        <a:t>GTGTTTAAGTTGTACCTGAG</a:t>
                      </a:r>
                      <a:endParaRPr lang="ru-RU" sz="1400" b="1" spc="1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23.0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2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70" baseline="0" dirty="0" smtClean="0">
                          <a:effectLst/>
                          <a:latin typeface="Calibri" panose="020F0502020204030204" pitchFamily="34" charset="0"/>
                          <a:cs typeface="Courier New" panose="02070309020205020404" pitchFamily="49" charset="0"/>
                        </a:rPr>
                        <a:t>GTGAGATATCGTGATTTCGG</a:t>
                      </a:r>
                      <a:endParaRPr lang="ru-RU" sz="1400" b="1" spc="1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17.0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2793">
                <a:tc>
                  <a:txBody>
                    <a:bodyPr/>
                    <a:lstStyle/>
                    <a:p>
                      <a:pPr marL="0" indent="1793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А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70" baseline="0" dirty="0" smtClean="0">
                          <a:effectLst/>
                          <a:latin typeface="Calibri" panose="020F0502020204030204" pitchFamily="34" charset="0"/>
                          <a:cs typeface="Courier New" panose="02070309020205020404" pitchFamily="49" charset="0"/>
                        </a:rPr>
                        <a:t>GTGTGAGCTTCGGTTAGCGA</a:t>
                      </a:r>
                      <a:endParaRPr lang="ru-RU" sz="1400" b="1" spc="1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10.0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2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70" baseline="0" dirty="0" smtClean="0">
                          <a:effectLst/>
                          <a:latin typeface="Calibri" panose="020F0502020204030204" pitchFamily="34" charset="0"/>
                          <a:cs typeface="Courier New" panose="02070309020205020404" pitchFamily="49" charset="0"/>
                        </a:rPr>
                        <a:t>ATGACGGACAGGTTGTGATA</a:t>
                      </a:r>
                      <a:endParaRPr lang="ru-RU" sz="1400" b="1" spc="1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7.8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2793">
                <a:tc>
                  <a:txBody>
                    <a:bodyPr/>
                    <a:lstStyle/>
                    <a:p>
                      <a:pPr marL="0" indent="1793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А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70" baseline="0" dirty="0" smtClean="0">
                          <a:effectLst/>
                          <a:latin typeface="Calibri" panose="020F0502020204030204" pitchFamily="34" charset="0"/>
                          <a:cs typeface="Courier New" panose="02070309020205020404" pitchFamily="49" charset="0"/>
                        </a:rPr>
                        <a:t>GTGTAGCGGAGCCACGAAGA</a:t>
                      </a:r>
                      <a:endParaRPr lang="ru-RU" sz="1400" b="1" spc="1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6.4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2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70" baseline="0" dirty="0" smtClean="0">
                          <a:effectLst/>
                          <a:latin typeface="Calibri" panose="020F0502020204030204" pitchFamily="34" charset="0"/>
                          <a:cs typeface="Courier New" panose="02070309020205020404" pitchFamily="49" charset="0"/>
                        </a:rPr>
                        <a:t>TTGTGAATTGGCGTTATGTG</a:t>
                      </a:r>
                      <a:endParaRPr lang="ru-RU" sz="1400" b="1" spc="1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2793">
                <a:tc>
                  <a:txBody>
                    <a:bodyPr/>
                    <a:lstStyle/>
                    <a:p>
                      <a:pPr marL="0" indent="1793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А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45.3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70" baseline="0" dirty="0" smtClean="0">
                          <a:effectLst/>
                          <a:latin typeface="Calibri" panose="020F0502020204030204" pitchFamily="34" charset="0"/>
                          <a:cs typeface="Courier New" panose="02070309020205020404" pitchFamily="49" charset="0"/>
                        </a:rPr>
                        <a:t>GTTACTATGGAGTCAAGTCG</a:t>
                      </a:r>
                      <a:endParaRPr lang="ru-RU" sz="1400" b="1" spc="1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3.9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2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70" baseline="0" dirty="0" smtClean="0">
                          <a:effectLst/>
                          <a:latin typeface="Calibri" panose="020F0502020204030204" pitchFamily="34" charset="0"/>
                          <a:cs typeface="Courier New" panose="02070309020205020404" pitchFamily="49" charset="0"/>
                        </a:rPr>
                        <a:t>GTGATGTGGGTGTACAGGAT</a:t>
                      </a:r>
                      <a:endParaRPr lang="ru-RU" sz="1400" b="1" spc="1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66.0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2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70" baseline="0" dirty="0" smtClean="0">
                          <a:effectLst/>
                          <a:latin typeface="Calibri" panose="020F0502020204030204" pitchFamily="34" charset="0"/>
                          <a:cs typeface="Courier New" panose="02070309020205020404" pitchFamily="49" charset="0"/>
                        </a:rPr>
                        <a:t>GTGCTTTGTTACGGTTAGTA</a:t>
                      </a:r>
                      <a:endParaRPr lang="ru-RU" sz="1400" b="1" spc="1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22.0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2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70" baseline="0" dirty="0" smtClean="0">
                          <a:effectLst/>
                          <a:latin typeface="Calibri" panose="020F0502020204030204" pitchFamily="34" charset="0"/>
                          <a:cs typeface="Courier New" panose="02070309020205020404" pitchFamily="49" charset="0"/>
                        </a:rPr>
                        <a:t>GTGAGGGTTCGGAGTTAAGA</a:t>
                      </a:r>
                      <a:endParaRPr lang="ru-RU" sz="1400" b="1" spc="1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2793">
                <a:tc>
                  <a:txBody>
                    <a:bodyPr/>
                    <a:lstStyle/>
                    <a:p>
                      <a:pPr marL="0" indent="1793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А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70" baseline="0" dirty="0" smtClean="0">
                          <a:effectLst/>
                          <a:latin typeface="Calibri" panose="020F0502020204030204" pitchFamily="34" charset="0"/>
                          <a:cs typeface="Courier New" panose="02070309020205020404" pitchFamily="49" charset="0"/>
                        </a:rPr>
                        <a:t>ATGGTACAAAGAAGCAAAGT</a:t>
                      </a:r>
                      <a:endParaRPr lang="ru-RU" sz="1400" b="1" spc="1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8.9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2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70" baseline="0" dirty="0" smtClean="0">
                          <a:effectLst/>
                          <a:latin typeface="Calibri" panose="020F0502020204030204" pitchFamily="34" charset="0"/>
                          <a:cs typeface="Courier New" panose="02070309020205020404" pitchFamily="49" charset="0"/>
                        </a:rPr>
                        <a:t>GGGGTAAAGCGGAACTTCTA</a:t>
                      </a:r>
                      <a:endParaRPr lang="ru-RU" sz="1400" b="1" spc="1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2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70" baseline="0" dirty="0" smtClean="0">
                          <a:effectLst/>
                          <a:latin typeface="Calibri" panose="020F0502020204030204" pitchFamily="34" charset="0"/>
                          <a:cs typeface="Courier New" panose="02070309020205020404" pitchFamily="49" charset="0"/>
                        </a:rPr>
                        <a:t>GCGGCCAGCGCACCCTCTCG</a:t>
                      </a:r>
                      <a:endParaRPr lang="ru-RU" sz="1400" b="1" spc="1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3.8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0" y="-76197"/>
            <a:ext cx="9144000" cy="6770134"/>
            <a:chOff x="0" y="-76197"/>
            <a:chExt cx="9144000" cy="6770134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0" y="-76197"/>
              <a:ext cx="9144000" cy="6770134"/>
              <a:chOff x="0" y="-76197"/>
              <a:chExt cx="9144000" cy="6770134"/>
            </a:xfrm>
          </p:grpSpPr>
          <p:sp>
            <p:nvSpPr>
              <p:cNvPr id="42" name="Стрелка вправо 4"/>
              <p:cNvSpPr/>
              <p:nvPr/>
            </p:nvSpPr>
            <p:spPr>
              <a:xfrm>
                <a:off x="4835500" y="5257010"/>
                <a:ext cx="239960" cy="358365"/>
              </a:xfrm>
              <a:prstGeom prst="rightArrow">
                <a:avLst>
                  <a:gd name="adj1" fmla="val 50000"/>
                  <a:gd name="adj2" fmla="val 67807"/>
                </a:avLst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Rectangle 2"/>
              <p:cNvSpPr txBox="1">
                <a:spLocks noChangeArrowheads="1"/>
              </p:cNvSpPr>
              <p:nvPr/>
            </p:nvSpPr>
            <p:spPr>
              <a:xfrm>
                <a:off x="0" y="-76197"/>
                <a:ext cx="9144000" cy="408542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ru-RU" altLang="ru-RU" sz="2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Сродство транскрипционного фактора </a:t>
                </a:r>
                <a:r>
                  <a:rPr lang="en-US" altLang="ru-RU" sz="2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USF </a:t>
                </a:r>
                <a:r>
                  <a:rPr lang="ru-RU" altLang="ru-RU" sz="2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к ДНК</a:t>
                </a:r>
                <a:endParaRPr lang="ru-RU" altLang="ru-RU" sz="2400" spc="-7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 Box 9"/>
              <p:cNvSpPr txBox="1">
                <a:spLocks noChangeArrowheads="1"/>
              </p:cNvSpPr>
              <p:nvPr/>
            </p:nvSpPr>
            <p:spPr bwMode="auto">
              <a:xfrm>
                <a:off x="67158" y="3571710"/>
                <a:ext cx="23255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кручение спирали ДНК</a:t>
                </a:r>
                <a:br>
                  <a:rPr lang="ru-RU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</a:br>
                <a:r>
                  <a:rPr lang="en-US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U</a:t>
                </a:r>
                <a:r>
                  <a:rPr lang="ru-RU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n-US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TWIST</a:t>
                </a:r>
                <a:r>
                  <a:rPr lang="en-US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[</a:t>
                </a:r>
                <a:r>
                  <a:rPr lang="ru-RU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10,</a:t>
                </a:r>
                <a:r>
                  <a:rPr lang="en-US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18]</a:t>
                </a:r>
                <a:r>
                  <a:rPr lang="ru-RU" sz="1400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) = 0.</a:t>
                </a:r>
                <a:r>
                  <a:rPr lang="en-US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23</a:t>
                </a:r>
                <a:r>
                  <a:rPr lang="ru-RU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endParaRPr lang="ru-RU" altLang="ru-RU" sz="1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4" name="Группа 13"/>
              <p:cNvGrpSpPr/>
              <p:nvPr/>
            </p:nvGrpSpPr>
            <p:grpSpPr>
              <a:xfrm>
                <a:off x="129173" y="4063728"/>
                <a:ext cx="1963689" cy="2630209"/>
                <a:chOff x="129173" y="4063728"/>
                <a:chExt cx="1963689" cy="2630209"/>
              </a:xfrm>
            </p:grpSpPr>
            <p:grpSp>
              <p:nvGrpSpPr>
                <p:cNvPr id="18" name="Группа 17"/>
                <p:cNvGrpSpPr>
                  <a:grpSpLocks noChangeAspect="1"/>
                </p:cNvGrpSpPr>
                <p:nvPr/>
              </p:nvGrpSpPr>
              <p:grpSpPr>
                <a:xfrm>
                  <a:off x="129173" y="4892284"/>
                  <a:ext cx="1963689" cy="1801653"/>
                  <a:chOff x="2365165" y="4213525"/>
                  <a:chExt cx="2351070" cy="2157070"/>
                </a:xfrm>
              </p:grpSpPr>
              <p:sp>
                <p:nvSpPr>
                  <p:cNvPr id="45" name="TextBox 44"/>
                  <p:cNvSpPr txBox="1"/>
                  <p:nvPr/>
                </p:nvSpPr>
                <p:spPr>
                  <a:xfrm rot="16200000">
                    <a:off x="1512066" y="5066624"/>
                    <a:ext cx="1908870" cy="20267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ru-RU" sz="1100" b="1" spc="-2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сродство </a:t>
                    </a:r>
                    <a:r>
                      <a:rPr lang="en-US" sz="1100" b="1" spc="-2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USF/</a:t>
                    </a:r>
                    <a:r>
                      <a:rPr lang="ru-RU" sz="1100" b="1" spc="-2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ДНК</a:t>
                    </a:r>
                    <a:r>
                      <a:rPr lang="en-US" sz="1100" b="1" spc="-2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, </a:t>
                    </a:r>
                    <a:r>
                      <a:rPr lang="ru-RU" sz="1100" b="1" spc="-2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опыт</a:t>
                    </a:r>
                    <a:endParaRPr lang="ru-RU" sz="1100" b="1" spc="-20" dirty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598949" y="6167924"/>
                    <a:ext cx="2082361" cy="20267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TWIST </a:t>
                    </a:r>
                    <a:r>
                      <a:rPr lang="en-US" sz="1600" b="1" baseline="-25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[</a:t>
                    </a:r>
                    <a:r>
                      <a:rPr lang="ru-RU" sz="1600" b="1" baseline="-25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10,</a:t>
                    </a:r>
                    <a:r>
                      <a:rPr lang="en-US" sz="1600" b="1" baseline="-25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18</a:t>
                    </a:r>
                    <a:r>
                      <a:rPr lang="en-US" sz="1600" b="1" baseline="-25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]</a:t>
                    </a:r>
                    <a:r>
                      <a:rPr lang="en-US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, </a:t>
                    </a:r>
                    <a:r>
                      <a:rPr lang="ru-RU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град.</a:t>
                    </a:r>
                    <a:endParaRPr lang="ru-RU" sz="1100" b="1" spc="-20" dirty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pic>
                <p:nvPicPr>
                  <p:cNvPr id="17" name="Рисунок 16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21984" y="4233981"/>
                    <a:ext cx="2094251" cy="1953224"/>
                  </a:xfrm>
                  <a:prstGeom prst="rect">
                    <a:avLst/>
                  </a:prstGeom>
                </p:spPr>
              </p:pic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889697" y="4221561"/>
                    <a:ext cx="791612" cy="51588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r</a:t>
                    </a:r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=-</a:t>
                    </a:r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0.8</a:t>
                    </a:r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3</a:t>
                    </a:r>
                    <a:endParaRPr lang="en-US" sz="1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endParaRPr>
                  </a:p>
                  <a:p>
                    <a:pPr algn="ctr"/>
                    <a:r>
                      <a:rPr lang="en-US" sz="1400" b="1" spc="-2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(α&lt;0.05)</a:t>
                    </a:r>
                    <a:endParaRPr lang="ru-RU" sz="2000" b="1" spc="-20" dirty="0">
                      <a:solidFill>
                        <a:srgbClr val="FF0000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pic>
              <p:nvPicPr>
                <p:cNvPr id="16" name="Picture 61" descr="D:\d\Kolchanov\Amerika_25-03-04\Oshepkov\Graphic1 copy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975" b="31927"/>
                <a:stretch/>
              </p:blipFill>
              <p:spPr bwMode="auto">
                <a:xfrm>
                  <a:off x="599404" y="4063728"/>
                  <a:ext cx="1090648" cy="8540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6" name="Овал 105"/>
                <p:cNvSpPr/>
                <p:nvPr/>
              </p:nvSpPr>
              <p:spPr>
                <a:xfrm>
                  <a:off x="474935" y="4898996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" name="Овал 120"/>
                <p:cNvSpPr/>
                <p:nvPr/>
              </p:nvSpPr>
              <p:spPr>
                <a:xfrm>
                  <a:off x="678593" y="5458303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" name="Овал 139"/>
                <p:cNvSpPr/>
                <p:nvPr/>
              </p:nvSpPr>
              <p:spPr>
                <a:xfrm>
                  <a:off x="1005275" y="5666348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Овал 140"/>
                <p:cNvSpPr/>
                <p:nvPr/>
              </p:nvSpPr>
              <p:spPr>
                <a:xfrm>
                  <a:off x="1461133" y="6371486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Овал 145"/>
                <p:cNvSpPr/>
                <p:nvPr/>
              </p:nvSpPr>
              <p:spPr>
                <a:xfrm>
                  <a:off x="1570372" y="6326486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" name="Овал 147"/>
                <p:cNvSpPr/>
                <p:nvPr/>
              </p:nvSpPr>
              <p:spPr>
                <a:xfrm>
                  <a:off x="1934349" y="5946482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3" name="Группа 22"/>
              <p:cNvGrpSpPr/>
              <p:nvPr/>
            </p:nvGrpSpPr>
            <p:grpSpPr>
              <a:xfrm>
                <a:off x="2215457" y="3555864"/>
                <a:ext cx="2337658" cy="3095202"/>
                <a:chOff x="2215457" y="3555864"/>
                <a:chExt cx="2337658" cy="3095202"/>
              </a:xfrm>
            </p:grpSpPr>
            <p:grpSp>
              <p:nvGrpSpPr>
                <p:cNvPr id="6" name="Группа 5"/>
                <p:cNvGrpSpPr>
                  <a:grpSpLocks noChangeAspect="1"/>
                </p:cNvGrpSpPr>
                <p:nvPr/>
              </p:nvGrpSpPr>
              <p:grpSpPr>
                <a:xfrm>
                  <a:off x="2242198" y="4826123"/>
                  <a:ext cx="1859825" cy="1824943"/>
                  <a:chOff x="6828509" y="4206288"/>
                  <a:chExt cx="2180620" cy="2140305"/>
                </a:xfrm>
              </p:grpSpPr>
              <p:pic>
                <p:nvPicPr>
                  <p:cNvPr id="22" name="Рисунок 21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73289" y="4206289"/>
                    <a:ext cx="1894336" cy="1954368"/>
                  </a:xfrm>
                  <a:prstGeom prst="rect">
                    <a:avLst/>
                  </a:prstGeom>
                </p:spPr>
              </p:pic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8103863" y="4206288"/>
                    <a:ext cx="830240" cy="50534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r</a:t>
                    </a:r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=-</a:t>
                    </a:r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0.8</a:t>
                    </a:r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7</a:t>
                    </a:r>
                    <a:endParaRPr lang="en-US" sz="1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endParaRPr>
                  </a:p>
                  <a:p>
                    <a:pPr algn="ctr"/>
                    <a:r>
                      <a:rPr lang="en-US" sz="1400" b="1" spc="-2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(α&lt;0.0</a:t>
                    </a:r>
                    <a:r>
                      <a:rPr lang="ru-RU" sz="1400" b="1" spc="-2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2</a:t>
                    </a:r>
                    <a:r>
                      <a:rPr lang="en-US" sz="1400" b="1" spc="-2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5)</a:t>
                    </a:r>
                    <a:endParaRPr lang="ru-RU" sz="2000" b="1" spc="-20" dirty="0">
                      <a:solidFill>
                        <a:srgbClr val="FF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 rot="16200000">
                    <a:off x="5973312" y="5094391"/>
                    <a:ext cx="1908869" cy="19847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ru-RU" sz="1100" b="1" spc="-2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сродство </a:t>
                    </a:r>
                    <a:r>
                      <a:rPr lang="en-US" sz="1100" b="1" spc="-2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USF/</a:t>
                    </a:r>
                    <a:r>
                      <a:rPr lang="ru-RU" sz="1100" b="1" spc="-2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ДНК</a:t>
                    </a:r>
                    <a:r>
                      <a:rPr lang="en-US" sz="1100" b="1" spc="-2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, </a:t>
                    </a:r>
                    <a:r>
                      <a:rPr lang="ru-RU" sz="1100" b="1" spc="-2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опыт</a:t>
                    </a:r>
                    <a:endParaRPr lang="ru-RU" sz="1100" b="1" spc="-20" dirty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7067805" y="6148064"/>
                    <a:ext cx="1941324" cy="19852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h </a:t>
                    </a:r>
                    <a:r>
                      <a:rPr lang="en-US" sz="1600" b="1" baseline="-25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[</a:t>
                    </a:r>
                    <a:r>
                      <a:rPr lang="ru-RU" sz="1600" b="1" baseline="-25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10,</a:t>
                    </a:r>
                    <a:r>
                      <a:rPr lang="en-US" sz="1600" b="1" baseline="-25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13]</a:t>
                    </a:r>
                    <a:r>
                      <a:rPr lang="en-US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, </a:t>
                    </a:r>
                    <a:r>
                      <a:rPr lang="ru-RU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ангстрем</a:t>
                    </a:r>
                    <a:endParaRPr lang="ru-RU" sz="1100" b="1" spc="-20" dirty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215457" y="3555864"/>
                  <a:ext cx="2337658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4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глубина </a:t>
                  </a:r>
                  <a:r>
                    <a:rPr lang="ru-RU" altLang="ru-RU" sz="1400" b="1" dirty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малой бороздки</a:t>
                  </a:r>
                  <a:br>
                    <a:rPr lang="ru-RU" altLang="ru-RU" sz="1400" b="1" dirty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</a:br>
                  <a:r>
                    <a:rPr lang="en-US" sz="14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U</a:t>
                  </a:r>
                  <a:r>
                    <a:rPr lang="ru-RU" sz="14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(</a:t>
                  </a:r>
                  <a:r>
                    <a:rPr lang="en-US" sz="14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h</a:t>
                  </a:r>
                  <a:r>
                    <a:rPr lang="en-US" b="1" baseline="-250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[</a:t>
                  </a:r>
                  <a:r>
                    <a:rPr lang="ru-RU" b="1" baseline="-250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10,</a:t>
                  </a:r>
                  <a:r>
                    <a:rPr lang="en-US" b="1" baseline="-250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13]</a:t>
                  </a:r>
                  <a:r>
                    <a:rPr lang="ru-RU" sz="1400" b="1" dirty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) = 0.</a:t>
                  </a:r>
                  <a:r>
                    <a:rPr lang="en-US" sz="14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22</a:t>
                  </a:r>
                  <a:r>
                    <a:rPr lang="ru-RU" sz="14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 </a:t>
                  </a:r>
                  <a:endParaRPr lang="ru-RU" altLang="ru-RU" sz="1400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5" name="Группа 4"/>
                <p:cNvGrpSpPr/>
                <p:nvPr/>
              </p:nvGrpSpPr>
              <p:grpSpPr>
                <a:xfrm>
                  <a:off x="2444423" y="4098553"/>
                  <a:ext cx="1735012" cy="657313"/>
                  <a:chOff x="3622577" y="4133721"/>
                  <a:chExt cx="1735012" cy="657313"/>
                </a:xfrm>
              </p:grpSpPr>
              <p:pic>
                <p:nvPicPr>
                  <p:cNvPr id="10" name="Рисунок 9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22577" y="4208022"/>
                    <a:ext cx="1496804" cy="583012"/>
                  </a:xfrm>
                  <a:prstGeom prst="rect">
                    <a:avLst/>
                  </a:prstGeom>
                </p:spPr>
              </p:pic>
              <p:grpSp>
                <p:nvGrpSpPr>
                  <p:cNvPr id="3" name="Группа 2"/>
                  <p:cNvGrpSpPr/>
                  <p:nvPr/>
                </p:nvGrpSpPr>
                <p:grpSpPr>
                  <a:xfrm>
                    <a:off x="4585909" y="4133721"/>
                    <a:ext cx="771680" cy="307777"/>
                    <a:chOff x="4585909" y="4133721"/>
                    <a:chExt cx="771680" cy="307777"/>
                  </a:xfrm>
                </p:grpSpPr>
                <p:grpSp>
                  <p:nvGrpSpPr>
                    <p:cNvPr id="11" name="Группа 10"/>
                    <p:cNvGrpSpPr/>
                    <p:nvPr/>
                  </p:nvGrpSpPr>
                  <p:grpSpPr>
                    <a:xfrm>
                      <a:off x="4585909" y="4133721"/>
                      <a:ext cx="771680" cy="307777"/>
                      <a:chOff x="7135344" y="2305717"/>
                      <a:chExt cx="771469" cy="307777"/>
                    </a:xfrm>
                  </p:grpSpPr>
                  <p:cxnSp>
                    <p:nvCxnSpPr>
                      <p:cNvPr id="9" name="Прямая соединительная линия 8"/>
                      <p:cNvCxnSpPr/>
                      <p:nvPr/>
                    </p:nvCxnSpPr>
                    <p:spPr>
                      <a:xfrm>
                        <a:off x="7135344" y="2424350"/>
                        <a:ext cx="61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Прямая соединительная линия 49"/>
                      <p:cNvCxnSpPr/>
                      <p:nvPr/>
                    </p:nvCxnSpPr>
                    <p:spPr>
                      <a:xfrm>
                        <a:off x="7208190" y="2490058"/>
                        <a:ext cx="540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" name="Прямая со стрелкой 6"/>
                      <p:cNvCxnSpPr/>
                      <p:nvPr/>
                    </p:nvCxnSpPr>
                    <p:spPr>
                      <a:xfrm>
                        <a:off x="7708307" y="2346058"/>
                        <a:ext cx="0" cy="72000"/>
                      </a:xfrm>
                      <a:prstGeom prst="straightConnector1">
                        <a:avLst/>
                      </a:prstGeom>
                      <a:ln w="9525">
                        <a:solidFill>
                          <a:schemeClr val="tx1"/>
                        </a:solidFill>
                        <a:headEnd type="none" w="sm" len="sm"/>
                        <a:tailEnd type="triangle" w="sm" len="sm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" name="Text Box 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785005" y="2305717"/>
                        <a:ext cx="12180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en-US" altLang="ru-RU" sz="1400" b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 panose="020F0502020204030204" pitchFamily="34" charset="0"/>
                          </a:rPr>
                          <a:t>h</a:t>
                        </a:r>
                        <a:endParaRPr lang="ru-RU" alt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" name="Группа 1"/>
                    <p:cNvGrpSpPr/>
                    <p:nvPr/>
                  </p:nvGrpSpPr>
                  <p:grpSpPr>
                    <a:xfrm>
                      <a:off x="5162755" y="4191244"/>
                      <a:ext cx="0" cy="182040"/>
                      <a:chOff x="5162755" y="3947963"/>
                      <a:chExt cx="0" cy="182040"/>
                    </a:xfrm>
                  </p:grpSpPr>
                  <p:cxnSp>
                    <p:nvCxnSpPr>
                      <p:cNvPr id="13" name="Прямая соединительная линия 12"/>
                      <p:cNvCxnSpPr/>
                      <p:nvPr/>
                    </p:nvCxnSpPr>
                    <p:spPr>
                      <a:xfrm>
                        <a:off x="5162755" y="3947963"/>
                        <a:ext cx="0" cy="149809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Прямая со стрелкой 73"/>
                      <p:cNvCxnSpPr/>
                      <p:nvPr/>
                    </p:nvCxnSpPr>
                    <p:spPr>
                      <a:xfrm flipV="1">
                        <a:off x="5162755" y="4058003"/>
                        <a:ext cx="0" cy="72000"/>
                      </a:xfrm>
                      <a:prstGeom prst="straightConnector1">
                        <a:avLst/>
                      </a:prstGeom>
                      <a:ln w="9525">
                        <a:solidFill>
                          <a:schemeClr val="tx1"/>
                        </a:solidFill>
                        <a:headEnd type="none" w="sm" len="sm"/>
                        <a:tailEnd type="triangle" w="sm" len="sm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150" name="Овал 149"/>
                <p:cNvSpPr/>
                <p:nvPr/>
              </p:nvSpPr>
              <p:spPr>
                <a:xfrm>
                  <a:off x="2561873" y="4833617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" name="Овал 150"/>
                <p:cNvSpPr/>
                <p:nvPr/>
              </p:nvSpPr>
              <p:spPr>
                <a:xfrm>
                  <a:off x="2970384" y="5399060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" name="Овал 151"/>
                <p:cNvSpPr/>
                <p:nvPr/>
              </p:nvSpPr>
              <p:spPr>
                <a:xfrm>
                  <a:off x="2970384" y="5612703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" name="Овал 152"/>
                <p:cNvSpPr/>
                <p:nvPr/>
              </p:nvSpPr>
              <p:spPr>
                <a:xfrm>
                  <a:off x="2970384" y="5863854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" name="Овал 153"/>
                <p:cNvSpPr/>
                <p:nvPr/>
              </p:nvSpPr>
              <p:spPr>
                <a:xfrm>
                  <a:off x="3384286" y="6288994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" name="Овал 154"/>
                <p:cNvSpPr/>
                <p:nvPr/>
              </p:nvSpPr>
              <p:spPr>
                <a:xfrm>
                  <a:off x="3980875" y="6323250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6" name="Группа 25"/>
              <p:cNvGrpSpPr/>
              <p:nvPr/>
            </p:nvGrpSpPr>
            <p:grpSpPr>
              <a:xfrm>
                <a:off x="4974895" y="4265572"/>
                <a:ext cx="3609233" cy="2393720"/>
                <a:chOff x="4974895" y="4265572"/>
                <a:chExt cx="3609233" cy="2393720"/>
              </a:xfrm>
            </p:grpSpPr>
            <p:sp>
              <p:nvSpPr>
                <p:cNvPr id="7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974895" y="4265572"/>
                  <a:ext cx="3609233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6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Регрессионное  уравнение (контроль)</a:t>
                  </a:r>
                  <a:endParaRPr lang="ru-RU" altLang="ru-RU" sz="1600" b="1" dirty="0">
                    <a:solidFill>
                      <a:srgbClr val="7030A0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12" name="Группа 11"/>
                <p:cNvGrpSpPr/>
                <p:nvPr/>
              </p:nvGrpSpPr>
              <p:grpSpPr>
                <a:xfrm>
                  <a:off x="5660274" y="4850948"/>
                  <a:ext cx="1981944" cy="1808344"/>
                  <a:chOff x="6445243" y="4790167"/>
                  <a:chExt cx="1981944" cy="1808344"/>
                </a:xfrm>
              </p:grpSpPr>
              <p:sp>
                <p:nvSpPr>
                  <p:cNvPr id="78" name="TextBox 77"/>
                  <p:cNvSpPr txBox="1"/>
                  <p:nvPr/>
                </p:nvSpPr>
                <p:spPr>
                  <a:xfrm rot="16200000">
                    <a:off x="5732707" y="5547421"/>
                    <a:ext cx="1594349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ru-RU" sz="1100" b="1" spc="-2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сродство </a:t>
                    </a:r>
                    <a:r>
                      <a:rPr lang="en-US" sz="1100" b="1" spc="-2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USF/</a:t>
                    </a:r>
                    <a:r>
                      <a:rPr lang="ru-RU" sz="1100" b="1" spc="-2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ДНК</a:t>
                    </a:r>
                    <a:r>
                      <a:rPr lang="en-US" sz="1100" b="1" spc="-2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, </a:t>
                    </a:r>
                    <a:r>
                      <a:rPr lang="ru-RU" sz="1100" b="1" spc="-2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опыт</a:t>
                    </a:r>
                    <a:endParaRPr lang="ru-RU" sz="1100" b="1" spc="-20" dirty="0">
                      <a:solidFill>
                        <a:srgbClr val="7030A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29" name="Группа 28"/>
                  <p:cNvGrpSpPr>
                    <a:grpSpLocks noChangeAspect="1"/>
                  </p:cNvGrpSpPr>
                  <p:nvPr/>
                </p:nvGrpSpPr>
                <p:grpSpPr>
                  <a:xfrm>
                    <a:off x="6696639" y="4790167"/>
                    <a:ext cx="1669629" cy="1630800"/>
                    <a:chOff x="5182284" y="796796"/>
                    <a:chExt cx="2638729" cy="2577363"/>
                  </a:xfrm>
                </p:grpSpPr>
                <p:pic>
                  <p:nvPicPr>
                    <p:cNvPr id="83" name="Рисунок 82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82284" y="796796"/>
                      <a:ext cx="2638729" cy="257736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4" name="TextBox 83"/>
                    <p:cNvSpPr txBox="1"/>
                    <p:nvPr/>
                  </p:nvSpPr>
                  <p:spPr>
                    <a:xfrm>
                      <a:off x="5448741" y="799941"/>
                      <a:ext cx="1386187" cy="6809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0.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95</a:t>
                      </a:r>
                      <a:endParaRPr lang="en-US" sz="14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1" spc="-2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(α&lt;0.005)</a:t>
                      </a:r>
                      <a:endParaRPr lang="ru-RU" sz="2000" b="1" spc="-2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6678001" y="6429234"/>
                    <a:ext cx="174918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ru-RU" sz="1100" b="1" spc="-2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сродство </a:t>
                    </a:r>
                    <a:r>
                      <a:rPr lang="en-US" sz="1100" b="1" spc="-2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USF/</a:t>
                    </a:r>
                    <a:r>
                      <a:rPr lang="ru-RU" sz="1100" b="1" spc="-2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ДНК</a:t>
                    </a:r>
                    <a:r>
                      <a:rPr lang="en-US" sz="1100" b="1" spc="-2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, </a:t>
                    </a:r>
                    <a:r>
                      <a:rPr lang="ru-RU" sz="1100" b="1" spc="-2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прогноз</a:t>
                    </a:r>
                    <a:endParaRPr lang="ru-RU" sz="1100" b="1" spc="-20" dirty="0">
                      <a:solidFill>
                        <a:srgbClr val="7030A0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8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176039" y="4487073"/>
                  <a:ext cx="3037713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ts val="600"/>
                    </a:spcBef>
                  </a:pPr>
                  <a:r>
                    <a:rPr lang="en-US" sz="1200" b="1" dirty="0" smtClean="0">
                      <a:solidFill>
                        <a:srgbClr val="7030A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-</a:t>
                  </a:r>
                  <a:r>
                    <a:rPr lang="en-US" sz="12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ln[K</a:t>
                  </a:r>
                  <a:r>
                    <a:rPr lang="en-US" sz="1600" b="1" baseline="-25000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D</a:t>
                  </a:r>
                  <a:r>
                    <a:rPr lang="en-US" sz="12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] = 170</a:t>
                  </a:r>
                  <a:r>
                    <a:rPr lang="en-US" sz="1200" b="1" dirty="0" smtClean="0">
                      <a:solidFill>
                        <a:srgbClr val="7030A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-</a:t>
                  </a:r>
                  <a:r>
                    <a:rPr lang="en-US" sz="12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0.7TWIST</a:t>
                  </a:r>
                  <a:r>
                    <a:rPr lang="en-US" sz="1600" b="1" baseline="-25000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[10;18]</a:t>
                  </a:r>
                  <a:r>
                    <a:rPr lang="en-US" sz="1200" b="1" dirty="0" smtClean="0">
                      <a:solidFill>
                        <a:srgbClr val="7030A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-</a:t>
                  </a:r>
                  <a:r>
                    <a:rPr lang="en-US" sz="12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16.3h</a:t>
                  </a:r>
                  <a:r>
                    <a:rPr lang="en-US" sz="1600" b="1" baseline="-25000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[10;14]</a:t>
                  </a:r>
                  <a:endParaRPr lang="en-US" sz="1600" b="1" i="1" dirty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Овал 7"/>
                <p:cNvSpPr/>
                <p:nvPr/>
              </p:nvSpPr>
              <p:spPr>
                <a:xfrm>
                  <a:off x="7434021" y="4828845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" name="Овал 155"/>
                <p:cNvSpPr/>
                <p:nvPr/>
              </p:nvSpPr>
              <p:spPr>
                <a:xfrm>
                  <a:off x="6056779" y="6319598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" name="Овал 156"/>
                <p:cNvSpPr/>
                <p:nvPr/>
              </p:nvSpPr>
              <p:spPr>
                <a:xfrm>
                  <a:off x="6221759" y="5864395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Овал 157"/>
                <p:cNvSpPr/>
                <p:nvPr/>
              </p:nvSpPr>
              <p:spPr>
                <a:xfrm>
                  <a:off x="6867364" y="5576889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" name="Овал 158"/>
                <p:cNvSpPr/>
                <p:nvPr/>
              </p:nvSpPr>
              <p:spPr>
                <a:xfrm>
                  <a:off x="7105649" y="5387668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0" name="Овал 159"/>
                <p:cNvSpPr/>
                <p:nvPr/>
              </p:nvSpPr>
              <p:spPr>
                <a:xfrm>
                  <a:off x="6273136" y="6241222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7" name="Группа 26"/>
              <p:cNvGrpSpPr/>
              <p:nvPr/>
            </p:nvGrpSpPr>
            <p:grpSpPr>
              <a:xfrm>
                <a:off x="213812" y="1159809"/>
                <a:ext cx="3757442" cy="1499821"/>
                <a:chOff x="213812" y="1159809"/>
                <a:chExt cx="3757442" cy="1499821"/>
              </a:xfrm>
            </p:grpSpPr>
            <p:grpSp>
              <p:nvGrpSpPr>
                <p:cNvPr id="24" name="Группа 23"/>
                <p:cNvGrpSpPr/>
                <p:nvPr/>
              </p:nvGrpSpPr>
              <p:grpSpPr>
                <a:xfrm>
                  <a:off x="213812" y="1159809"/>
                  <a:ext cx="3266082" cy="1499821"/>
                  <a:chOff x="190183" y="466889"/>
                  <a:chExt cx="3266082" cy="1499821"/>
                </a:xfrm>
              </p:grpSpPr>
              <p:sp>
                <p:nvSpPr>
                  <p:cNvPr id="58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0183" y="466889"/>
                    <a:ext cx="3238817" cy="4308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ru-RU" altLang="ru-RU" sz="1100" b="1" dirty="0" smtClean="0">
                        <a:solidFill>
                          <a:srgbClr val="BA5272"/>
                        </a:solidFill>
                        <a:latin typeface="Calibri" panose="020F0502020204030204" pitchFamily="34" charset="0"/>
                      </a:rPr>
                      <a:t>Исходные экспериментальные данные </a:t>
                    </a:r>
                    <a:r>
                      <a:rPr lang="en-US" altLang="ru-RU" sz="1100" b="1" dirty="0" smtClean="0">
                        <a:solidFill>
                          <a:srgbClr val="BA5272"/>
                        </a:solidFill>
                        <a:latin typeface="Calibri" panose="020F0502020204030204" pitchFamily="34" charset="0"/>
                      </a:rPr>
                      <a:t/>
                    </a:r>
                    <a:br>
                      <a:rPr lang="en-US" altLang="ru-RU" sz="1100" b="1" dirty="0" smtClean="0">
                        <a:solidFill>
                          <a:srgbClr val="BA5272"/>
                        </a:solidFill>
                        <a:latin typeface="Calibri" panose="020F0502020204030204" pitchFamily="34" charset="0"/>
                      </a:rPr>
                    </a:br>
                    <a:r>
                      <a:rPr lang="en-US" altLang="ru-RU" sz="1100" b="1" dirty="0" smtClean="0">
                        <a:solidFill>
                          <a:srgbClr val="BA5272"/>
                        </a:solidFill>
                        <a:latin typeface="Calibri" panose="020F0502020204030204" pitchFamily="34" charset="0"/>
                      </a:rPr>
                      <a:t>[Bendall</a:t>
                    </a:r>
                    <a:r>
                      <a:rPr lang="en-US" altLang="ru-RU" sz="1100" b="1" dirty="0">
                        <a:solidFill>
                          <a:srgbClr val="BA5272"/>
                        </a:solidFill>
                        <a:latin typeface="Calibri" panose="020F0502020204030204" pitchFamily="34" charset="0"/>
                      </a:rPr>
                      <a:t>, Molloy // </a:t>
                    </a:r>
                    <a:r>
                      <a:rPr lang="en-US" altLang="ru-RU" sz="1100" b="1" dirty="0" smtClean="0">
                        <a:solidFill>
                          <a:srgbClr val="BA5272"/>
                        </a:solidFill>
                        <a:latin typeface="Calibri" panose="020F0502020204030204" pitchFamily="34" charset="0"/>
                      </a:rPr>
                      <a:t>NAR. </a:t>
                    </a:r>
                    <a:r>
                      <a:rPr lang="en-US" altLang="ru-RU" sz="1100" b="1" dirty="0">
                        <a:solidFill>
                          <a:srgbClr val="BA5272"/>
                        </a:solidFill>
                        <a:latin typeface="Calibri" panose="020F0502020204030204" pitchFamily="34" charset="0"/>
                      </a:rPr>
                      <a:t>1994. </a:t>
                    </a:r>
                    <a:r>
                      <a:rPr lang="en-US" altLang="ru-RU" sz="1100" b="1" dirty="0" smtClean="0">
                        <a:solidFill>
                          <a:srgbClr val="BA5272"/>
                        </a:solidFill>
                        <a:latin typeface="Calibri" panose="020F0502020204030204" pitchFamily="34" charset="0"/>
                      </a:rPr>
                      <a:t>22:2801-10]</a:t>
                    </a:r>
                    <a:endParaRPr lang="en-US" altLang="ru-RU" sz="1100" b="1" dirty="0">
                      <a:solidFill>
                        <a:srgbClr val="BA5272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21" name="Группа 20"/>
                  <p:cNvGrpSpPr/>
                  <p:nvPr/>
                </p:nvGrpSpPr>
                <p:grpSpPr>
                  <a:xfrm>
                    <a:off x="201744" y="916489"/>
                    <a:ext cx="3254521" cy="1050221"/>
                    <a:chOff x="201744" y="916489"/>
                    <a:chExt cx="3254521" cy="1050221"/>
                  </a:xfrm>
                </p:grpSpPr>
                <p:pic>
                  <p:nvPicPr>
                    <p:cNvPr id="88" name="Рисунок 87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773760" y="1365021"/>
                      <a:ext cx="682505" cy="34986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9" name="Стрелка вправо 4"/>
                    <p:cNvSpPr/>
                    <p:nvPr/>
                  </p:nvSpPr>
                  <p:spPr>
                    <a:xfrm>
                      <a:off x="2516966" y="1438485"/>
                      <a:ext cx="121575" cy="181561"/>
                    </a:xfrm>
                    <a:prstGeom prst="rightArrow">
                      <a:avLst>
                        <a:gd name="adj1" fmla="val 50000"/>
                        <a:gd name="adj2" fmla="val 67807"/>
                      </a:avLst>
                    </a:prstGeom>
                    <a:ln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0" name="Скругленный прямоугольник 119"/>
                    <p:cNvSpPr/>
                    <p:nvPr/>
                  </p:nvSpPr>
                  <p:spPr>
                    <a:xfrm>
                      <a:off x="1904589" y="1043627"/>
                      <a:ext cx="513043" cy="923083"/>
                    </a:xfrm>
                    <a:prstGeom prst="roundRect">
                      <a:avLst/>
                    </a:prstGeom>
                    <a:solidFill>
                      <a:srgbClr val="E7F5FF"/>
                    </a:solidFill>
                    <a:ln>
                      <a:solidFill>
                        <a:srgbClr val="6600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22" name="Прямая соединительная линия 121"/>
                    <p:cNvCxnSpPr/>
                    <p:nvPr/>
                  </p:nvCxnSpPr>
                  <p:spPr>
                    <a:xfrm flipV="1">
                      <a:off x="1947471" y="1548328"/>
                      <a:ext cx="106499" cy="50277"/>
                    </a:xfrm>
                    <a:prstGeom prst="line">
                      <a:avLst/>
                    </a:prstGeom>
                    <a:ln w="19050">
                      <a:solidFill>
                        <a:srgbClr val="6600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Прямая соединительная линия 123"/>
                    <p:cNvCxnSpPr/>
                    <p:nvPr/>
                  </p:nvCxnSpPr>
                  <p:spPr>
                    <a:xfrm rot="600000" flipV="1">
                      <a:off x="2013266" y="1387369"/>
                      <a:ext cx="106499" cy="50277"/>
                    </a:xfrm>
                    <a:prstGeom prst="line">
                      <a:avLst/>
                    </a:prstGeom>
                    <a:ln w="19050">
                      <a:solidFill>
                        <a:srgbClr val="6600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Прямая соединительная линия 124"/>
                    <p:cNvCxnSpPr/>
                    <p:nvPr/>
                  </p:nvCxnSpPr>
                  <p:spPr>
                    <a:xfrm rot="1200000" flipV="1">
                      <a:off x="2123936" y="1724785"/>
                      <a:ext cx="106499" cy="50277"/>
                    </a:xfrm>
                    <a:prstGeom prst="line">
                      <a:avLst/>
                    </a:prstGeom>
                    <a:ln w="19050">
                      <a:solidFill>
                        <a:srgbClr val="6600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Прямая соединительная линия 125"/>
                    <p:cNvCxnSpPr/>
                    <p:nvPr/>
                  </p:nvCxnSpPr>
                  <p:spPr>
                    <a:xfrm rot="1800000" flipV="1">
                      <a:off x="2211162" y="1405898"/>
                      <a:ext cx="106499" cy="50277"/>
                    </a:xfrm>
                    <a:prstGeom prst="line">
                      <a:avLst/>
                    </a:prstGeom>
                    <a:ln w="19050">
                      <a:solidFill>
                        <a:srgbClr val="6600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Прямая соединительная линия 126"/>
                    <p:cNvCxnSpPr/>
                    <p:nvPr/>
                  </p:nvCxnSpPr>
                  <p:spPr>
                    <a:xfrm rot="2400000" flipV="1">
                      <a:off x="2209427" y="1590963"/>
                      <a:ext cx="106499" cy="50277"/>
                    </a:xfrm>
                    <a:prstGeom prst="line">
                      <a:avLst/>
                    </a:prstGeom>
                    <a:ln w="19050">
                      <a:solidFill>
                        <a:srgbClr val="6600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Прямая соединительная линия 127"/>
                    <p:cNvCxnSpPr/>
                    <p:nvPr/>
                  </p:nvCxnSpPr>
                  <p:spPr>
                    <a:xfrm rot="3000000" flipV="1">
                      <a:off x="1967797" y="1685640"/>
                      <a:ext cx="106497" cy="50278"/>
                    </a:xfrm>
                    <a:prstGeom prst="line">
                      <a:avLst/>
                    </a:prstGeom>
                    <a:ln w="19050">
                      <a:solidFill>
                        <a:srgbClr val="6600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Прямая соединительная линия 128"/>
                    <p:cNvCxnSpPr/>
                    <p:nvPr/>
                  </p:nvCxnSpPr>
                  <p:spPr>
                    <a:xfrm rot="3600000" flipV="1">
                      <a:off x="2221454" y="1274318"/>
                      <a:ext cx="106497" cy="50278"/>
                    </a:xfrm>
                    <a:prstGeom prst="line">
                      <a:avLst/>
                    </a:prstGeom>
                    <a:ln w="19050">
                      <a:solidFill>
                        <a:srgbClr val="6600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Прямая соединительная линия 129"/>
                    <p:cNvCxnSpPr/>
                    <p:nvPr/>
                  </p:nvCxnSpPr>
                  <p:spPr>
                    <a:xfrm rot="4200000" flipV="1">
                      <a:off x="1978940" y="1248559"/>
                      <a:ext cx="106497" cy="50278"/>
                    </a:xfrm>
                    <a:prstGeom prst="line">
                      <a:avLst/>
                    </a:prstGeom>
                    <a:ln w="19050">
                      <a:solidFill>
                        <a:srgbClr val="6600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Прямая соединительная линия 130"/>
                    <p:cNvCxnSpPr/>
                    <p:nvPr/>
                  </p:nvCxnSpPr>
                  <p:spPr>
                    <a:xfrm rot="4800000" flipV="1">
                      <a:off x="2220583" y="1504128"/>
                      <a:ext cx="106497" cy="50278"/>
                    </a:xfrm>
                    <a:prstGeom prst="line">
                      <a:avLst/>
                    </a:prstGeom>
                    <a:ln w="19050">
                      <a:solidFill>
                        <a:srgbClr val="6600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Прямая соединительная линия 131"/>
                    <p:cNvCxnSpPr/>
                    <p:nvPr/>
                  </p:nvCxnSpPr>
                  <p:spPr>
                    <a:xfrm rot="5400000" flipV="1">
                      <a:off x="2288444" y="1724785"/>
                      <a:ext cx="106497" cy="50278"/>
                    </a:xfrm>
                    <a:prstGeom prst="line">
                      <a:avLst/>
                    </a:prstGeom>
                    <a:ln w="19050">
                      <a:solidFill>
                        <a:srgbClr val="6600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Прямая соединительная линия 132"/>
                    <p:cNvCxnSpPr/>
                    <p:nvPr/>
                  </p:nvCxnSpPr>
                  <p:spPr>
                    <a:xfrm rot="6000000" flipV="1">
                      <a:off x="1900019" y="1330163"/>
                      <a:ext cx="106497" cy="50278"/>
                    </a:xfrm>
                    <a:prstGeom prst="line">
                      <a:avLst/>
                    </a:prstGeom>
                    <a:ln w="19050">
                      <a:solidFill>
                        <a:srgbClr val="6600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Прямая соединительная линия 133"/>
                    <p:cNvCxnSpPr/>
                    <p:nvPr/>
                  </p:nvCxnSpPr>
                  <p:spPr>
                    <a:xfrm rot="6600000" flipV="1">
                      <a:off x="2059647" y="1615937"/>
                      <a:ext cx="106497" cy="50278"/>
                    </a:xfrm>
                    <a:prstGeom prst="line">
                      <a:avLst/>
                    </a:prstGeom>
                    <a:ln w="19050">
                      <a:solidFill>
                        <a:srgbClr val="6600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3" name="Стрелка вправо 4"/>
                    <p:cNvSpPr/>
                    <p:nvPr/>
                  </p:nvSpPr>
                  <p:spPr>
                    <a:xfrm>
                      <a:off x="849168" y="1438485"/>
                      <a:ext cx="121575" cy="181561"/>
                    </a:xfrm>
                    <a:prstGeom prst="rightArrow">
                      <a:avLst>
                        <a:gd name="adj1" fmla="val 50000"/>
                        <a:gd name="adj2" fmla="val 67807"/>
                      </a:avLst>
                    </a:prstGeom>
                    <a:ln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4" name="Стрелка вправо 4"/>
                    <p:cNvSpPr/>
                    <p:nvPr/>
                  </p:nvSpPr>
                  <p:spPr>
                    <a:xfrm>
                      <a:off x="1672078" y="1327363"/>
                      <a:ext cx="121575" cy="181561"/>
                    </a:xfrm>
                    <a:prstGeom prst="rightArrow">
                      <a:avLst>
                        <a:gd name="adj1" fmla="val 50000"/>
                        <a:gd name="adj2" fmla="val 67807"/>
                      </a:avLst>
                    </a:prstGeom>
                    <a:ln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5" name="Стрелка вправо 4"/>
                    <p:cNvSpPr/>
                    <p:nvPr/>
                  </p:nvSpPr>
                  <p:spPr>
                    <a:xfrm rot="10800000">
                      <a:off x="1650391" y="1548143"/>
                      <a:ext cx="121575" cy="181561"/>
                    </a:xfrm>
                    <a:prstGeom prst="rightArrow">
                      <a:avLst>
                        <a:gd name="adj1" fmla="val 50000"/>
                        <a:gd name="adj2" fmla="val 67807"/>
                      </a:avLst>
                    </a:prstGeom>
                    <a:ln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2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8177" y="1771845"/>
                      <a:ext cx="393107" cy="1846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wrap="square" lIns="0" tIns="0" rIns="0" bIns="0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ru-RU" altLang="ru-RU" sz="1200" b="1" dirty="0" smtClean="0">
                          <a:solidFill>
                            <a:srgbClr val="A2405E"/>
                          </a:solidFill>
                          <a:latin typeface="Calibri" panose="020F0502020204030204" pitchFamily="34" charset="0"/>
                        </a:rPr>
                        <a:t>ДНК</a:t>
                      </a:r>
                      <a:endParaRPr lang="en-US" altLang="ru-RU" sz="1200" b="1" dirty="0">
                        <a:solidFill>
                          <a:srgbClr val="A2405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grpSp>
                  <p:nvGrpSpPr>
                    <p:cNvPr id="15" name="Группа 14"/>
                    <p:cNvGrpSpPr/>
                    <p:nvPr/>
                  </p:nvGrpSpPr>
                  <p:grpSpPr>
                    <a:xfrm>
                      <a:off x="201744" y="916489"/>
                      <a:ext cx="576000" cy="1045282"/>
                      <a:chOff x="360000" y="916489"/>
                      <a:chExt cx="576000" cy="1045282"/>
                    </a:xfrm>
                  </p:grpSpPr>
                  <p:sp>
                    <p:nvSpPr>
                      <p:cNvPr id="34" name="Скругленный прямоугольник 33"/>
                      <p:cNvSpPr/>
                      <p:nvPr/>
                    </p:nvSpPr>
                    <p:spPr>
                      <a:xfrm>
                        <a:off x="401257" y="1031547"/>
                        <a:ext cx="513043" cy="923083"/>
                      </a:xfrm>
                      <a:prstGeom prst="roundRect">
                        <a:avLst/>
                      </a:prstGeom>
                      <a:solidFill>
                        <a:srgbClr val="E7F5FF"/>
                      </a:solidFill>
                      <a:ln>
                        <a:solidFill>
                          <a:srgbClr val="6600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39" name="Прямая соединительная линия 38"/>
                      <p:cNvCxnSpPr/>
                      <p:nvPr/>
                    </p:nvCxnSpPr>
                    <p:spPr>
                      <a:xfrm flipV="1">
                        <a:off x="444139" y="1536248"/>
                        <a:ext cx="106499" cy="50277"/>
                      </a:xfrm>
                      <a:prstGeom prst="line">
                        <a:avLst/>
                      </a:prstGeom>
                      <a:ln w="19050">
                        <a:solidFill>
                          <a:srgbClr val="660033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Прямая соединительная линия 93"/>
                      <p:cNvCxnSpPr/>
                      <p:nvPr/>
                    </p:nvCxnSpPr>
                    <p:spPr>
                      <a:xfrm rot="600000" flipV="1">
                        <a:off x="509934" y="1375290"/>
                        <a:ext cx="106499" cy="50277"/>
                      </a:xfrm>
                      <a:prstGeom prst="line">
                        <a:avLst/>
                      </a:prstGeom>
                      <a:ln w="19050">
                        <a:solidFill>
                          <a:srgbClr val="660033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Прямая соединительная линия 94"/>
                      <p:cNvCxnSpPr/>
                      <p:nvPr/>
                    </p:nvCxnSpPr>
                    <p:spPr>
                      <a:xfrm rot="1200000" flipV="1">
                        <a:off x="620603" y="1712706"/>
                        <a:ext cx="106499" cy="50277"/>
                      </a:xfrm>
                      <a:prstGeom prst="line">
                        <a:avLst/>
                      </a:prstGeom>
                      <a:ln w="19050">
                        <a:solidFill>
                          <a:srgbClr val="660033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Прямая соединительная линия 95"/>
                      <p:cNvCxnSpPr/>
                      <p:nvPr/>
                    </p:nvCxnSpPr>
                    <p:spPr>
                      <a:xfrm rot="1800000" flipV="1">
                        <a:off x="707830" y="1393818"/>
                        <a:ext cx="106499" cy="50277"/>
                      </a:xfrm>
                      <a:prstGeom prst="line">
                        <a:avLst/>
                      </a:prstGeom>
                      <a:ln w="19050">
                        <a:solidFill>
                          <a:srgbClr val="660033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Прямая соединительная линия 96"/>
                      <p:cNvCxnSpPr/>
                      <p:nvPr/>
                    </p:nvCxnSpPr>
                    <p:spPr>
                      <a:xfrm rot="2400000" flipV="1">
                        <a:off x="706095" y="1578883"/>
                        <a:ext cx="106499" cy="50277"/>
                      </a:xfrm>
                      <a:prstGeom prst="line">
                        <a:avLst/>
                      </a:prstGeom>
                      <a:ln w="19050">
                        <a:solidFill>
                          <a:srgbClr val="660033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Прямая соединительная линия 97"/>
                      <p:cNvCxnSpPr/>
                      <p:nvPr/>
                    </p:nvCxnSpPr>
                    <p:spPr>
                      <a:xfrm rot="3000000" flipV="1">
                        <a:off x="464465" y="1673560"/>
                        <a:ext cx="106497" cy="50278"/>
                      </a:xfrm>
                      <a:prstGeom prst="line">
                        <a:avLst/>
                      </a:prstGeom>
                      <a:ln w="19050">
                        <a:solidFill>
                          <a:srgbClr val="660033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Прямая соединительная линия 98"/>
                      <p:cNvCxnSpPr/>
                      <p:nvPr/>
                    </p:nvCxnSpPr>
                    <p:spPr>
                      <a:xfrm rot="3600000" flipV="1">
                        <a:off x="718121" y="1262238"/>
                        <a:ext cx="106497" cy="50278"/>
                      </a:xfrm>
                      <a:prstGeom prst="line">
                        <a:avLst/>
                      </a:prstGeom>
                      <a:ln w="19050">
                        <a:solidFill>
                          <a:srgbClr val="660033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Прямая соединительная линия 99"/>
                      <p:cNvCxnSpPr/>
                      <p:nvPr/>
                    </p:nvCxnSpPr>
                    <p:spPr>
                      <a:xfrm rot="4200000" flipV="1">
                        <a:off x="475608" y="1236479"/>
                        <a:ext cx="106497" cy="50278"/>
                      </a:xfrm>
                      <a:prstGeom prst="line">
                        <a:avLst/>
                      </a:prstGeom>
                      <a:ln w="19050">
                        <a:solidFill>
                          <a:srgbClr val="660033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" name="Прямая соединительная линия 100"/>
                      <p:cNvCxnSpPr/>
                      <p:nvPr/>
                    </p:nvCxnSpPr>
                    <p:spPr>
                      <a:xfrm rot="4800000" flipV="1">
                        <a:off x="717250" y="1492048"/>
                        <a:ext cx="106497" cy="50278"/>
                      </a:xfrm>
                      <a:prstGeom prst="line">
                        <a:avLst/>
                      </a:prstGeom>
                      <a:ln w="19050">
                        <a:solidFill>
                          <a:srgbClr val="660033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Прямая соединительная линия 101"/>
                      <p:cNvCxnSpPr/>
                      <p:nvPr/>
                    </p:nvCxnSpPr>
                    <p:spPr>
                      <a:xfrm rot="5400000" flipV="1">
                        <a:off x="785111" y="1712705"/>
                        <a:ext cx="106497" cy="50278"/>
                      </a:xfrm>
                      <a:prstGeom prst="line">
                        <a:avLst/>
                      </a:prstGeom>
                      <a:ln w="19050">
                        <a:solidFill>
                          <a:srgbClr val="660033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" name="Прямая соединительная линия 102"/>
                      <p:cNvCxnSpPr/>
                      <p:nvPr/>
                    </p:nvCxnSpPr>
                    <p:spPr>
                      <a:xfrm rot="6000000" flipV="1">
                        <a:off x="396687" y="1318083"/>
                        <a:ext cx="106497" cy="50278"/>
                      </a:xfrm>
                      <a:prstGeom prst="line">
                        <a:avLst/>
                      </a:prstGeom>
                      <a:ln w="19050">
                        <a:solidFill>
                          <a:srgbClr val="660033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Прямая соединительная линия 103"/>
                      <p:cNvCxnSpPr/>
                      <p:nvPr/>
                    </p:nvCxnSpPr>
                    <p:spPr>
                      <a:xfrm rot="6600000" flipV="1">
                        <a:off x="556314" y="1603857"/>
                        <a:ext cx="106497" cy="50278"/>
                      </a:xfrm>
                      <a:prstGeom prst="line">
                        <a:avLst/>
                      </a:prstGeom>
                      <a:ln w="19050">
                        <a:solidFill>
                          <a:srgbClr val="660033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3" name="Text Box 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2026" y="1777105"/>
                        <a:ext cx="393107" cy="184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  <p:txBody>
                      <a:bodyPr wrap="square" lIns="0" tIns="0" rIns="0" bIns="0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ru-RU" altLang="ru-RU" sz="1200" b="1" dirty="0" smtClean="0">
                            <a:solidFill>
                              <a:srgbClr val="A2405E"/>
                            </a:solidFill>
                            <a:latin typeface="Calibri" panose="020F0502020204030204" pitchFamily="34" charset="0"/>
                          </a:rPr>
                          <a:t>ДНК</a:t>
                        </a:r>
                        <a:endParaRPr lang="en-US" altLang="ru-RU" sz="1200" b="1" dirty="0">
                          <a:solidFill>
                            <a:srgbClr val="A2405E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90" name="Text Box 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0000" y="916489"/>
                        <a:ext cx="576000" cy="18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  <p:txBody>
                      <a:bodyPr wrap="square" lIns="36000" tIns="0" rIns="36000" bIns="0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ru-RU" altLang="ru-RU" sz="1200" b="1" dirty="0" smtClean="0">
                            <a:solidFill>
                              <a:srgbClr val="A2405E"/>
                            </a:solidFill>
                            <a:latin typeface="Calibri" panose="020F0502020204030204" pitchFamily="34" charset="0"/>
                          </a:rPr>
                          <a:t>Синтез</a:t>
                        </a:r>
                        <a:endParaRPr lang="en-US" altLang="ru-RU" sz="1200" b="1" dirty="0">
                          <a:solidFill>
                            <a:srgbClr val="A2405E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0" name="Группа 19"/>
                    <p:cNvGrpSpPr/>
                    <p:nvPr/>
                  </p:nvGrpSpPr>
                  <p:grpSpPr>
                    <a:xfrm>
                      <a:off x="966503" y="917627"/>
                      <a:ext cx="720000" cy="1037003"/>
                      <a:chOff x="1089591" y="917627"/>
                      <a:chExt cx="720000" cy="1037003"/>
                    </a:xfrm>
                  </p:grpSpPr>
                  <p:sp>
                    <p:nvSpPr>
                      <p:cNvPr id="105" name="Скругленный прямоугольник 104"/>
                      <p:cNvSpPr/>
                      <p:nvPr/>
                    </p:nvSpPr>
                    <p:spPr>
                      <a:xfrm>
                        <a:off x="1176228" y="1031547"/>
                        <a:ext cx="513043" cy="923083"/>
                      </a:xfrm>
                      <a:prstGeom prst="roundRect">
                        <a:avLst/>
                      </a:prstGeom>
                      <a:solidFill>
                        <a:srgbClr val="E7F5FF"/>
                      </a:solidFill>
                      <a:ln>
                        <a:solidFill>
                          <a:srgbClr val="6600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107" name="Прямая соединительная линия 106"/>
                      <p:cNvCxnSpPr/>
                      <p:nvPr/>
                    </p:nvCxnSpPr>
                    <p:spPr>
                      <a:xfrm flipV="1">
                        <a:off x="1219110" y="1536248"/>
                        <a:ext cx="106499" cy="50277"/>
                      </a:xfrm>
                      <a:prstGeom prst="line">
                        <a:avLst/>
                      </a:prstGeom>
                      <a:ln w="3175">
                        <a:solidFill>
                          <a:srgbClr val="660033">
                            <a:alpha val="50000"/>
                          </a:srgb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8" name="Text Box 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29817" y="1764000"/>
                        <a:ext cx="393107" cy="184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  <p:txBody>
                      <a:bodyPr wrap="square" lIns="0" tIns="0" rIns="0" bIns="0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en-US" altLang="ru-RU" sz="1200" b="1" dirty="0" smtClean="0">
                            <a:latin typeface="Calibri" panose="020F0502020204030204" pitchFamily="34" charset="0"/>
                          </a:rPr>
                          <a:t>USF</a:t>
                        </a:r>
                        <a:endParaRPr lang="en-US" altLang="ru-RU" sz="1200" b="1" dirty="0">
                          <a:latin typeface="Calibri" panose="020F0502020204030204" pitchFamily="34" charset="0"/>
                        </a:endParaRPr>
                      </a:p>
                    </p:txBody>
                  </p:sp>
                  <p:cxnSp>
                    <p:nvCxnSpPr>
                      <p:cNvPr id="109" name="Прямая соединительная линия 108"/>
                      <p:cNvCxnSpPr/>
                      <p:nvPr/>
                    </p:nvCxnSpPr>
                    <p:spPr>
                      <a:xfrm rot="600000" flipV="1">
                        <a:off x="1284905" y="1375290"/>
                        <a:ext cx="106499" cy="50277"/>
                      </a:xfrm>
                      <a:prstGeom prst="line">
                        <a:avLst/>
                      </a:prstGeom>
                      <a:ln w="3175">
                        <a:solidFill>
                          <a:srgbClr val="660033">
                            <a:alpha val="50000"/>
                          </a:srgb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" name="Прямая соединительная линия 109"/>
                      <p:cNvCxnSpPr/>
                      <p:nvPr/>
                    </p:nvCxnSpPr>
                    <p:spPr>
                      <a:xfrm rot="1200000" flipV="1">
                        <a:off x="1395575" y="1712706"/>
                        <a:ext cx="106499" cy="50277"/>
                      </a:xfrm>
                      <a:prstGeom prst="line">
                        <a:avLst/>
                      </a:prstGeom>
                      <a:ln w="19050">
                        <a:solidFill>
                          <a:srgbClr val="660033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" name="Прямая соединительная линия 110"/>
                      <p:cNvCxnSpPr/>
                      <p:nvPr/>
                    </p:nvCxnSpPr>
                    <p:spPr>
                      <a:xfrm rot="1800000" flipV="1">
                        <a:off x="1482801" y="1393818"/>
                        <a:ext cx="106499" cy="50277"/>
                      </a:xfrm>
                      <a:prstGeom prst="line">
                        <a:avLst/>
                      </a:prstGeom>
                      <a:ln w="3175">
                        <a:solidFill>
                          <a:srgbClr val="660033">
                            <a:alpha val="50000"/>
                          </a:srgb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" name="Прямая соединительная линия 111"/>
                      <p:cNvCxnSpPr/>
                      <p:nvPr/>
                    </p:nvCxnSpPr>
                    <p:spPr>
                      <a:xfrm rot="2400000" flipV="1">
                        <a:off x="1481067" y="1578883"/>
                        <a:ext cx="106499" cy="50277"/>
                      </a:xfrm>
                      <a:prstGeom prst="line">
                        <a:avLst/>
                      </a:prstGeom>
                      <a:ln w="3175">
                        <a:solidFill>
                          <a:srgbClr val="660033">
                            <a:alpha val="50000"/>
                          </a:srgb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" name="Прямая соединительная линия 112"/>
                      <p:cNvCxnSpPr/>
                      <p:nvPr/>
                    </p:nvCxnSpPr>
                    <p:spPr>
                      <a:xfrm rot="3000000" flipV="1">
                        <a:off x="1239436" y="1673560"/>
                        <a:ext cx="106497" cy="50278"/>
                      </a:xfrm>
                      <a:prstGeom prst="line">
                        <a:avLst/>
                      </a:prstGeom>
                      <a:ln w="19050">
                        <a:solidFill>
                          <a:srgbClr val="660033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" name="Прямая соединительная линия 113"/>
                      <p:cNvCxnSpPr/>
                      <p:nvPr/>
                    </p:nvCxnSpPr>
                    <p:spPr>
                      <a:xfrm rot="3600000" flipV="1">
                        <a:off x="1493093" y="1262238"/>
                        <a:ext cx="106497" cy="50278"/>
                      </a:xfrm>
                      <a:prstGeom prst="line">
                        <a:avLst/>
                      </a:prstGeom>
                      <a:ln w="19050">
                        <a:solidFill>
                          <a:srgbClr val="660033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5" name="Прямая соединительная линия 114"/>
                      <p:cNvCxnSpPr/>
                      <p:nvPr/>
                    </p:nvCxnSpPr>
                    <p:spPr>
                      <a:xfrm rot="4200000" flipV="1">
                        <a:off x="1250579" y="1236479"/>
                        <a:ext cx="106497" cy="50278"/>
                      </a:xfrm>
                      <a:prstGeom prst="line">
                        <a:avLst/>
                      </a:prstGeom>
                      <a:ln w="3175">
                        <a:solidFill>
                          <a:srgbClr val="660033">
                            <a:alpha val="50000"/>
                          </a:srgb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" name="Прямая соединительная линия 115"/>
                      <p:cNvCxnSpPr/>
                      <p:nvPr/>
                    </p:nvCxnSpPr>
                    <p:spPr>
                      <a:xfrm rot="4800000" flipV="1">
                        <a:off x="1492222" y="1492048"/>
                        <a:ext cx="106497" cy="50278"/>
                      </a:xfrm>
                      <a:prstGeom prst="line">
                        <a:avLst/>
                      </a:prstGeom>
                      <a:ln w="19050">
                        <a:solidFill>
                          <a:srgbClr val="660033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" name="Прямая соединительная линия 116"/>
                      <p:cNvCxnSpPr/>
                      <p:nvPr/>
                    </p:nvCxnSpPr>
                    <p:spPr>
                      <a:xfrm rot="5400000" flipV="1">
                        <a:off x="1560083" y="1712705"/>
                        <a:ext cx="106497" cy="50278"/>
                      </a:xfrm>
                      <a:prstGeom prst="line">
                        <a:avLst/>
                      </a:prstGeom>
                      <a:ln w="3175">
                        <a:solidFill>
                          <a:srgbClr val="660033">
                            <a:alpha val="50000"/>
                          </a:srgb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" name="Прямая соединительная линия 117"/>
                      <p:cNvCxnSpPr/>
                      <p:nvPr/>
                    </p:nvCxnSpPr>
                    <p:spPr>
                      <a:xfrm rot="6000000" flipV="1">
                        <a:off x="1171659" y="1318083"/>
                        <a:ext cx="106497" cy="50278"/>
                      </a:xfrm>
                      <a:prstGeom prst="line">
                        <a:avLst/>
                      </a:prstGeom>
                      <a:ln w="19050">
                        <a:solidFill>
                          <a:srgbClr val="660033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Прямая соединительная линия 118"/>
                      <p:cNvCxnSpPr/>
                      <p:nvPr/>
                    </p:nvCxnSpPr>
                    <p:spPr>
                      <a:xfrm rot="6600000" flipV="1">
                        <a:off x="1331286" y="1603857"/>
                        <a:ext cx="106497" cy="50278"/>
                      </a:xfrm>
                      <a:prstGeom prst="line">
                        <a:avLst/>
                      </a:prstGeom>
                      <a:ln w="3175">
                        <a:solidFill>
                          <a:srgbClr val="660033">
                            <a:alpha val="50000"/>
                          </a:srgb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5" name="Овал 134"/>
                      <p:cNvSpPr/>
                      <p:nvPr/>
                    </p:nvSpPr>
                    <p:spPr>
                      <a:xfrm>
                        <a:off x="1422548" y="1739460"/>
                        <a:ext cx="52552" cy="4447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36" name="Овал 135"/>
                      <p:cNvSpPr/>
                      <p:nvPr/>
                    </p:nvSpPr>
                    <p:spPr>
                      <a:xfrm>
                        <a:off x="1218817" y="1322676"/>
                        <a:ext cx="52552" cy="4447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37" name="Овал 136"/>
                      <p:cNvSpPr/>
                      <p:nvPr/>
                    </p:nvSpPr>
                    <p:spPr>
                      <a:xfrm>
                        <a:off x="1540725" y="1488281"/>
                        <a:ext cx="52552" cy="4447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38" name="Овал 137"/>
                      <p:cNvSpPr/>
                      <p:nvPr/>
                    </p:nvSpPr>
                    <p:spPr>
                      <a:xfrm>
                        <a:off x="1266299" y="1656329"/>
                        <a:ext cx="52552" cy="4447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39" name="Овал 138"/>
                      <p:cNvSpPr/>
                      <p:nvPr/>
                    </p:nvSpPr>
                    <p:spPr>
                      <a:xfrm>
                        <a:off x="1534316" y="1249263"/>
                        <a:ext cx="52552" cy="4447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7" name="Text Box 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89591" y="917627"/>
                        <a:ext cx="720000" cy="18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  <p:txBody>
                      <a:bodyPr wrap="square" lIns="36000" tIns="0" rIns="36000" bIns="0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ru-RU" altLang="ru-RU" sz="1200" b="1" dirty="0" smtClean="0">
                            <a:solidFill>
                              <a:srgbClr val="A2405E"/>
                            </a:solidFill>
                            <a:latin typeface="Calibri" panose="020F0502020204030204" pitchFamily="34" charset="0"/>
                          </a:rPr>
                          <a:t>Селекция</a:t>
                        </a:r>
                        <a:endParaRPr lang="en-US" altLang="ru-RU" sz="1200" b="1" dirty="0">
                          <a:solidFill>
                            <a:srgbClr val="A2405E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49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84872" y="918000"/>
                      <a:ext cx="1116000" cy="18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/>
                  </p:spPr>
                  <p:txBody>
                    <a:bodyPr wrap="square" lIns="36000" tIns="0" rIns="36000" bIns="0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ru-RU" altLang="ru-RU" sz="1200" b="1" dirty="0" smtClean="0">
                          <a:solidFill>
                            <a:srgbClr val="A2405E"/>
                          </a:solidFill>
                          <a:latin typeface="Calibri" panose="020F0502020204030204" pitchFamily="34" charset="0"/>
                        </a:rPr>
                        <a:t>Амплификация</a:t>
                      </a:r>
                      <a:endParaRPr lang="en-US" altLang="ru-RU" sz="1200" b="1" dirty="0">
                        <a:solidFill>
                          <a:srgbClr val="A2405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61" name="Стрелка вправо 4"/>
                <p:cNvSpPr>
                  <a:spLocks noChangeAspect="1"/>
                </p:cNvSpPr>
                <p:nvPr/>
              </p:nvSpPr>
              <p:spPr>
                <a:xfrm>
                  <a:off x="3728104" y="2044682"/>
                  <a:ext cx="243150" cy="363122"/>
                </a:xfrm>
                <a:prstGeom prst="rightArrow">
                  <a:avLst>
                    <a:gd name="adj1" fmla="val 50000"/>
                    <a:gd name="adj2" fmla="val 67807"/>
                  </a:avLst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62" name="Text Box 9"/>
            <p:cNvSpPr txBox="1">
              <a:spLocks noChangeArrowheads="1"/>
            </p:cNvSpPr>
            <p:nvPr/>
          </p:nvSpPr>
          <p:spPr bwMode="auto">
            <a:xfrm>
              <a:off x="2834812" y="1840982"/>
              <a:ext cx="576000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lIns="36000" tIns="0" rIns="3600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ru-RU" sz="1200" b="1" i="1" dirty="0" smtClean="0">
                  <a:solidFill>
                    <a:srgbClr val="A2405E"/>
                  </a:solidFill>
                  <a:latin typeface="Calibri" panose="020F0502020204030204" pitchFamily="34" charset="0"/>
                </a:rPr>
                <a:t>EMSA</a:t>
              </a:r>
              <a:endParaRPr lang="en-US" altLang="ru-RU" sz="1200" b="1" i="1" dirty="0">
                <a:solidFill>
                  <a:srgbClr val="A2405E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9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2575" y="-65702"/>
            <a:ext cx="9144000" cy="6844687"/>
            <a:chOff x="-12575" y="-65702"/>
            <a:chExt cx="9144000" cy="6844687"/>
          </a:xfrm>
        </p:grpSpPr>
        <p:sp>
          <p:nvSpPr>
            <p:cNvPr id="24" name="Скругленный прямоугольник 193"/>
            <p:cNvSpPr/>
            <p:nvPr/>
          </p:nvSpPr>
          <p:spPr>
            <a:xfrm>
              <a:off x="165458" y="324302"/>
              <a:ext cx="4415245" cy="310068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8" name="Скругленный прямоугольник 20"/>
            <p:cNvSpPr/>
            <p:nvPr/>
          </p:nvSpPr>
          <p:spPr>
            <a:xfrm>
              <a:off x="4859094" y="352481"/>
              <a:ext cx="4160295" cy="3072503"/>
            </a:xfrm>
            <a:prstGeom prst="roundRect">
              <a:avLst>
                <a:gd name="adj" fmla="val 0"/>
              </a:avLst>
            </a:prstGeom>
            <a:solidFill>
              <a:srgbClr val="F3E1E7"/>
            </a:solidFill>
            <a:ln w="12700">
              <a:solidFill>
                <a:srgbClr val="BA5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latin typeface="Calibri" panose="020F0502020204030204" pitchFamily="34" charset="0"/>
              </a:endParaRPr>
            </a:p>
          </p:txBody>
        </p:sp>
        <p:pic>
          <p:nvPicPr>
            <p:cNvPr id="36" name="Рисунок 2"/>
            <p:cNvPicPr>
              <a:picLocks noChangeAspect="1"/>
            </p:cNvPicPr>
            <p:nvPr/>
          </p:nvPicPr>
          <p:blipFill rotWithShape="1">
            <a:blip r:embed="rId3"/>
            <a:srcRect l="20596" r="20850"/>
            <a:stretch/>
          </p:blipFill>
          <p:spPr>
            <a:xfrm>
              <a:off x="166720" y="353578"/>
              <a:ext cx="4431323" cy="3077799"/>
            </a:xfrm>
            <a:prstGeom prst="rect">
              <a:avLst/>
            </a:prstGeom>
          </p:spPr>
        </p:pic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4876393" y="1997292"/>
              <a:ext cx="4160295" cy="136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rgbClr val="A2405E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Уравнение регрессии </a:t>
              </a:r>
              <a:r>
                <a:rPr lang="ru-RU" sz="1400" b="1" dirty="0" smtClean="0">
                  <a:solidFill>
                    <a:srgbClr val="A2405E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ru-RU" sz="1400" b="1" dirty="0" smtClean="0">
                  <a:solidFill>
                    <a:srgbClr val="A2405E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sz="1400" b="1" dirty="0" smtClean="0">
                  <a:solidFill>
                    <a:srgbClr val="A2405E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для оценки подавления </a:t>
              </a:r>
              <a:r>
                <a:rPr lang="ru-RU" sz="1400" b="1" dirty="0">
                  <a:solidFill>
                    <a:srgbClr val="A2405E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транскрипционной активности </a:t>
              </a:r>
              <a:r>
                <a:rPr lang="ru-RU" sz="1400" b="1" dirty="0" smtClean="0">
                  <a:solidFill>
                    <a:srgbClr val="A2405E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генов </a:t>
              </a:r>
              <a:r>
                <a:rPr lang="ru-RU" sz="1400" b="1" dirty="0">
                  <a:solidFill>
                    <a:srgbClr val="A2405E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человека </a:t>
              </a:r>
              <a:r>
                <a:rPr lang="ru-RU" sz="1400" b="1" dirty="0" smtClean="0">
                  <a:solidFill>
                    <a:srgbClr val="A2405E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ru-RU" sz="1400" b="1" dirty="0" smtClean="0">
                  <a:solidFill>
                    <a:srgbClr val="A2405E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sz="1400" b="1" dirty="0" smtClean="0">
                  <a:solidFill>
                    <a:srgbClr val="A2405E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транскрипционным </a:t>
              </a:r>
              <a:r>
                <a:rPr lang="ru-RU" sz="1400" b="1" dirty="0">
                  <a:solidFill>
                    <a:srgbClr val="A2405E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фактором YY1</a:t>
              </a:r>
              <a:endParaRPr lang="ru-RU" sz="1400" b="1" dirty="0" smtClean="0">
                <a:solidFill>
                  <a:srgbClr val="A2405E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ln[LUC]=119.5+3.4TWIST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[10;21]</a:t>
              </a:r>
              <a:endParaRPr lang="en-US" sz="2800" b="1" i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2"/>
            <p:cNvSpPr txBox="1">
              <a:spLocks noChangeArrowheads="1"/>
            </p:cNvSpPr>
            <p:nvPr/>
          </p:nvSpPr>
          <p:spPr>
            <a:xfrm>
              <a:off x="-12575" y="-65702"/>
              <a:ext cx="9144000" cy="408542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ru-RU" alt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Подавление </a:t>
              </a:r>
              <a:r>
                <a:rPr lang="ru-RU" altLang="ru-RU" sz="1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транскрипционной активности генов человека транскрипционным фактором YY1</a:t>
              </a:r>
              <a:r>
                <a:rPr lang="ru-RU" altLang="ru-RU" sz="1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endParaRPr lang="ru-RU" altLang="ru-RU" sz="1400" spc="-7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Стрелка вправо 4"/>
            <p:cNvSpPr/>
            <p:nvPr/>
          </p:nvSpPr>
          <p:spPr>
            <a:xfrm>
              <a:off x="4491610" y="1198422"/>
              <a:ext cx="733534" cy="576064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4838234" y="348824"/>
              <a:ext cx="41811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srgbClr val="BA5272"/>
                  </a:solidFill>
                  <a:latin typeface="Calibri" panose="020F0502020204030204" pitchFamily="34" charset="0"/>
                </a:rPr>
                <a:t>Наибольшая полезность</a:t>
              </a:r>
              <a:r>
                <a:rPr lang="ru-RU" altLang="ru-RU" sz="1400" dirty="0">
                  <a:solidFill>
                    <a:srgbClr val="BA527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4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U</a:t>
              </a:r>
              <a:r>
                <a:rPr lang="ru-RU" sz="14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(</a:t>
              </a:r>
              <a:r>
                <a:rPr lang="en-US" sz="14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TWIST</a:t>
              </a:r>
              <a:r>
                <a:rPr lang="en-US" b="1" baseline="-25000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[</a:t>
              </a:r>
              <a:r>
                <a:rPr lang="ru-RU" b="1" baseline="-25000" dirty="0">
                  <a:solidFill>
                    <a:srgbClr val="BA5272"/>
                  </a:solidFill>
                  <a:latin typeface="Calibri" panose="020F0502020204030204" pitchFamily="34" charset="0"/>
                </a:rPr>
                <a:t>10,2</a:t>
              </a:r>
              <a:r>
                <a:rPr lang="en-US" b="1" baseline="-25000" dirty="0">
                  <a:solidFill>
                    <a:srgbClr val="BA5272"/>
                  </a:solidFill>
                  <a:latin typeface="Calibri" panose="020F0502020204030204" pitchFamily="34" charset="0"/>
                </a:rPr>
                <a:t>1]</a:t>
              </a:r>
              <a:r>
                <a:rPr lang="ru-RU" sz="1400" b="1" dirty="0">
                  <a:solidFill>
                    <a:srgbClr val="BA5272"/>
                  </a:solidFill>
                  <a:latin typeface="Calibri" panose="020F0502020204030204" pitchFamily="34" charset="0"/>
                </a:rPr>
                <a:t>) = 0.</a:t>
              </a:r>
              <a:r>
                <a:rPr lang="en-US" sz="1400" b="1" dirty="0">
                  <a:solidFill>
                    <a:srgbClr val="BA5272"/>
                  </a:solidFill>
                  <a:latin typeface="Calibri" panose="020F0502020204030204" pitchFamily="34" charset="0"/>
                </a:rPr>
                <a:t>27</a:t>
              </a:r>
              <a:r>
                <a:rPr lang="ru-RU" sz="1400" b="1" dirty="0">
                  <a:solidFill>
                    <a:srgbClr val="BA5272"/>
                  </a:solidFill>
                  <a:latin typeface="Calibri" panose="020F0502020204030204" pitchFamily="34" charset="0"/>
                </a:rPr>
                <a:t> </a:t>
              </a:r>
              <a:endParaRPr lang="ru-RU" altLang="ru-RU" sz="1400" b="1" dirty="0">
                <a:solidFill>
                  <a:srgbClr val="BA5272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6" name="Picture 61" descr="D:\d\Kolchanov\Amerika_25-03-04\Oshepkov\Graphic1 copy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75" b="31927"/>
            <a:stretch/>
          </p:blipFill>
          <p:spPr bwMode="auto">
            <a:xfrm>
              <a:off x="6059567" y="661312"/>
              <a:ext cx="1613948" cy="1263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Группа 7"/>
            <p:cNvGrpSpPr/>
            <p:nvPr/>
          </p:nvGrpSpPr>
          <p:grpSpPr>
            <a:xfrm>
              <a:off x="18677" y="3666541"/>
              <a:ext cx="4653973" cy="3112444"/>
              <a:chOff x="18677" y="3666541"/>
              <a:chExt cx="4653973" cy="3112444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18677" y="3666541"/>
                <a:ext cx="4653973" cy="3112444"/>
                <a:chOff x="105767" y="3666541"/>
                <a:chExt cx="4653973" cy="3112444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105767" y="3666541"/>
                  <a:ext cx="465397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400" b="1" spc="-20" dirty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Обучающий эксперимент: </a:t>
                  </a:r>
                  <a:r>
                    <a:rPr lang="ru-RU" sz="1400" b="1" spc="-20" dirty="0" err="1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плазмида</a:t>
                  </a:r>
                  <a:r>
                    <a:rPr lang="en-US" sz="1400" b="1" spc="-20" dirty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ru-RU" sz="1400" b="1" spc="-20" dirty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sz="1400" b="1" spc="-20" dirty="0" err="1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pTiLUC</a:t>
                  </a:r>
                  <a:endParaRPr lang="ru-RU" sz="1400" b="1" spc="-2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4" name="Группа 3"/>
                <p:cNvGrpSpPr/>
                <p:nvPr/>
              </p:nvGrpSpPr>
              <p:grpSpPr>
                <a:xfrm>
                  <a:off x="1111410" y="3927980"/>
                  <a:ext cx="2802813" cy="2772553"/>
                  <a:chOff x="1111410" y="3927980"/>
                  <a:chExt cx="2802813" cy="2772553"/>
                </a:xfrm>
              </p:grpSpPr>
              <p:grpSp>
                <p:nvGrpSpPr>
                  <p:cNvPr id="3" name="Группа 2"/>
                  <p:cNvGrpSpPr/>
                  <p:nvPr/>
                </p:nvGrpSpPr>
                <p:grpSpPr>
                  <a:xfrm>
                    <a:off x="1111410" y="3927980"/>
                    <a:ext cx="2802813" cy="2772553"/>
                    <a:chOff x="1111410" y="3927980"/>
                    <a:chExt cx="2802813" cy="2772553"/>
                  </a:xfrm>
                </p:grpSpPr>
                <p:pic>
                  <p:nvPicPr>
                    <p:cNvPr id="39" name="Рисунок 1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11410" y="3927980"/>
                      <a:ext cx="2802813" cy="277255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" name="Прямоугольник 1"/>
                    <p:cNvSpPr/>
                    <p:nvPr/>
                  </p:nvSpPr>
                  <p:spPr>
                    <a:xfrm>
                      <a:off x="3020037" y="5921029"/>
                      <a:ext cx="885477" cy="41945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072973" y="5904606"/>
                    <a:ext cx="797024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r</a:t>
                    </a:r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=</a:t>
                    </a:r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0.</a:t>
                    </a:r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80</a:t>
                    </a:r>
                    <a:endParaRPr lang="en-US" sz="1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endParaRPr>
                  </a:p>
                  <a:p>
                    <a:pPr algn="ctr"/>
                    <a:r>
                      <a:rPr lang="en-US" sz="1400" b="1" spc="-2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(α&lt;0.00</a:t>
                    </a:r>
                    <a:r>
                      <a:rPr lang="ru-RU" sz="1400" b="1" spc="-2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1</a:t>
                    </a:r>
                    <a:r>
                      <a:rPr lang="en-US" sz="1400" b="1" spc="-2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)</a:t>
                    </a:r>
                    <a:endParaRPr lang="ru-RU" sz="2000" b="1" spc="-20" dirty="0">
                      <a:solidFill>
                        <a:srgbClr val="FF0000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7" name="Скругленный прямоугольник 293"/>
                <p:cNvSpPr/>
                <p:nvPr/>
              </p:nvSpPr>
              <p:spPr>
                <a:xfrm>
                  <a:off x="226423" y="3675270"/>
                  <a:ext cx="4420092" cy="310371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00FF">
                    <a:alpha val="10000"/>
                  </a:srgbClr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600" dirty="0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30" name="Овал 29"/>
              <p:cNvSpPr/>
              <p:nvPr/>
            </p:nvSpPr>
            <p:spPr>
              <a:xfrm>
                <a:off x="1438034" y="6370327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1833210" y="6345018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2794805" y="5797577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1951785" y="5446155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2226359" y="5375205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2627980" y="530195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2473351" y="5183375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2428351" y="5037322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2473351" y="4947322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2542481" y="5046051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2768855" y="4991526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3692907" y="4033335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3329802" y="5093375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4828542" y="3666530"/>
              <a:ext cx="4286646" cy="3077546"/>
              <a:chOff x="4828542" y="3666530"/>
              <a:chExt cx="4286646" cy="307754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4828542" y="3675270"/>
                <a:ext cx="42866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Независимый эксперимент: </a:t>
                </a:r>
                <a:r>
                  <a:rPr lang="ru-RU" sz="1400" b="1" dirty="0" err="1">
                    <a:solidFill>
                      <a:srgbClr val="006600"/>
                    </a:solidFill>
                    <a:latin typeface="Calibri" panose="020F0502020204030204" pitchFamily="34" charset="0"/>
                  </a:rPr>
                  <a:t>плазмида</a:t>
                </a:r>
                <a:r>
                  <a:rPr lang="ru-RU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1400" b="1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 pGL2</a:t>
                </a:r>
                <a:endParaRPr lang="ru-RU" sz="1400" b="1" dirty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5715545" y="3925041"/>
                <a:ext cx="2806595" cy="2772553"/>
                <a:chOff x="5811344" y="3925041"/>
                <a:chExt cx="2806595" cy="2772553"/>
              </a:xfrm>
            </p:grpSpPr>
            <p:pic>
              <p:nvPicPr>
                <p:cNvPr id="29" name="Рисунок 11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11344" y="3925041"/>
                  <a:ext cx="2806595" cy="2772553"/>
                </a:xfrm>
                <a:prstGeom prst="rect">
                  <a:avLst/>
                </a:prstGeom>
              </p:spPr>
            </p:pic>
            <p:sp>
              <p:nvSpPr>
                <p:cNvPr id="5" name="Прямоугольник 4"/>
                <p:cNvSpPr/>
                <p:nvPr/>
              </p:nvSpPr>
              <p:spPr>
                <a:xfrm>
                  <a:off x="7714331" y="5696124"/>
                  <a:ext cx="825662" cy="5368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811769" y="5939440"/>
                  <a:ext cx="79702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r</a:t>
                  </a:r>
                  <a:r>
                    <a:rPr lang="en-US" sz="1400" b="1" dirty="0" smtClean="0">
                      <a:solidFill>
                        <a:srgbClr val="FF000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=</a:t>
                  </a:r>
                  <a:r>
                    <a:rPr lang="en-US" sz="1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0.</a:t>
                  </a:r>
                  <a:r>
                    <a:rPr lang="ru-RU" sz="1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75</a:t>
                  </a:r>
                  <a:endParaRPr lang="en-US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  <a:p>
                  <a:pPr algn="ctr"/>
                  <a:r>
                    <a:rPr lang="en-US" sz="1400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(α&lt;0.05)</a:t>
                  </a:r>
                  <a:endParaRPr lang="ru-RU" sz="2000" b="1" spc="-2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6" name="Скругленный прямоугольник 292"/>
              <p:cNvSpPr/>
              <p:nvPr/>
            </p:nvSpPr>
            <p:spPr>
              <a:xfrm>
                <a:off x="4859094" y="3666530"/>
                <a:ext cx="4160295" cy="3077546"/>
              </a:xfrm>
              <a:prstGeom prst="roundRect">
                <a:avLst>
                  <a:gd name="adj" fmla="val 0"/>
                </a:avLst>
              </a:prstGeom>
              <a:solidFill>
                <a:srgbClr val="33CC33">
                  <a:alpha val="10000"/>
                </a:srgbClr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8399194" y="437954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6514850" y="635365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6118085" y="537520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6505325" y="537520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6866541" y="504605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7528532" y="4634126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7519007" y="401939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94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2783"/>
            <a:ext cx="9144000" cy="6701529"/>
            <a:chOff x="0" y="12783"/>
            <a:chExt cx="9144000" cy="6701529"/>
          </a:xfrm>
        </p:grpSpPr>
        <p:sp>
          <p:nvSpPr>
            <p:cNvPr id="71" name="Скругленный прямоугольник 14"/>
            <p:cNvSpPr/>
            <p:nvPr/>
          </p:nvSpPr>
          <p:spPr>
            <a:xfrm rot="5400000">
              <a:off x="2697363" y="546332"/>
              <a:ext cx="3827924" cy="8508036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66" name="Скругленный прямоугольник 21"/>
            <p:cNvSpPr/>
            <p:nvPr/>
          </p:nvSpPr>
          <p:spPr>
            <a:xfrm>
              <a:off x="357306" y="498522"/>
              <a:ext cx="8499526" cy="209986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latin typeface="Calibri" panose="020F0502020204030204" pitchFamily="34" charset="0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>
            <a:xfrm>
              <a:off x="0" y="12783"/>
              <a:ext cx="9144000" cy="413806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8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SNP-</a:t>
              </a:r>
              <a:r>
                <a:rPr lang="ru-RU" altLang="ru-RU" sz="18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маркер в </a:t>
              </a:r>
              <a:r>
                <a:rPr lang="ru-RU" altLang="ru-RU" sz="1800" b="1" dirty="0" err="1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интроне</a:t>
              </a:r>
              <a:r>
                <a:rPr lang="ru-RU" altLang="ru-RU" sz="18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6 гена </a:t>
              </a:r>
              <a:r>
                <a:rPr lang="en-US" altLang="ru-RU" sz="1800" b="1" i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TDO2 </a:t>
              </a:r>
              <a:r>
                <a:rPr lang="en-US" altLang="ru-RU" sz="18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r>
                <a:rPr lang="ru-RU" altLang="ru-RU" sz="18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для ряда поведенческих расстройств у человека</a:t>
              </a:r>
              <a:endParaRPr lang="ru-RU" altLang="ru-RU" sz="1800" spc="-7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Text Box 5"/>
            <p:cNvSpPr txBox="1">
              <a:spLocks noChangeArrowheads="1"/>
            </p:cNvSpPr>
            <p:nvPr/>
          </p:nvSpPr>
          <p:spPr bwMode="auto">
            <a:xfrm>
              <a:off x="420215" y="1971220"/>
              <a:ext cx="83651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spc="-30" dirty="0" smtClean="0">
                  <a:solidFill>
                    <a:srgbClr val="0066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Варианты </a:t>
              </a:r>
              <a:r>
                <a:rPr lang="fr-FR" sz="1600" b="1" spc="-30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663A</a:t>
              </a:r>
              <a:r>
                <a:rPr lang="fr-FR" sz="1600" b="1" spc="-30" dirty="0" smtClean="0">
                  <a:solidFill>
                    <a:srgbClr val="0066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1600" b="1" spc="-30" dirty="0">
                  <a:solidFill>
                    <a:srgbClr val="0066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(M1) и </a:t>
              </a:r>
              <a:r>
                <a:rPr lang="fr-FR" sz="1600" b="1" spc="-30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666T</a:t>
              </a:r>
              <a:r>
                <a:rPr lang="fr-FR" sz="1600" b="1" spc="-30" dirty="0" smtClean="0">
                  <a:solidFill>
                    <a:srgbClr val="0066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1600" b="1" spc="-30" dirty="0">
                  <a:solidFill>
                    <a:srgbClr val="0066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(М2) </a:t>
              </a:r>
              <a:r>
                <a:rPr lang="ru-RU" sz="1600" b="1" spc="-30" dirty="0" err="1">
                  <a:solidFill>
                    <a:srgbClr val="0066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интрона</a:t>
              </a:r>
              <a:r>
                <a:rPr lang="ru-RU" sz="1600" b="1" spc="-30" dirty="0">
                  <a:solidFill>
                    <a:srgbClr val="0066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6 гена </a:t>
              </a:r>
              <a:r>
                <a:rPr lang="en-US" sz="1600" b="1" i="1" spc="-30" dirty="0">
                  <a:solidFill>
                    <a:srgbClr val="0066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TDO2 </a:t>
              </a:r>
              <a:r>
                <a:rPr lang="ru-RU" sz="1600" b="1" i="1" spc="-30" dirty="0">
                  <a:solidFill>
                    <a:srgbClr val="0066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spc="-30" dirty="0">
                  <a:solidFill>
                    <a:srgbClr val="0066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были </a:t>
              </a:r>
              <a:r>
                <a:rPr lang="ru-RU" sz="1600" b="1" spc="-30" dirty="0" smtClean="0">
                  <a:solidFill>
                    <a:srgbClr val="0066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ru-RU" sz="1600" b="1" spc="-30" dirty="0" smtClean="0">
                  <a:solidFill>
                    <a:srgbClr val="0066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sz="1600" b="1" spc="-30" dirty="0" smtClean="0">
                  <a:solidFill>
                    <a:srgbClr val="0066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ассоциированы </a:t>
              </a:r>
              <a:r>
                <a:rPr lang="ru-RU" sz="1600" b="1" spc="-30" dirty="0">
                  <a:solidFill>
                    <a:srgbClr val="0066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с рядом поведенческих </a:t>
              </a:r>
              <a:r>
                <a:rPr lang="ru-RU" sz="1600" b="1" spc="-30" dirty="0" smtClean="0">
                  <a:solidFill>
                    <a:srgbClr val="0066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расстройств  </a:t>
              </a:r>
              <a:r>
                <a:rPr lang="ru-RU" sz="1600" b="1" spc="-30" dirty="0">
                  <a:solidFill>
                    <a:srgbClr val="0066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у  человека</a:t>
              </a:r>
              <a:endParaRPr lang="en-US" sz="1600" b="1" spc="-30" dirty="0">
                <a:solidFill>
                  <a:srgbClr val="0066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25186" y="621789"/>
              <a:ext cx="823789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66FF"/>
                  </a:solidFill>
                  <a:latin typeface="Calibri" panose="020F0502020204030204" pitchFamily="34" charset="0"/>
                </a:rPr>
                <a:t>Comings </a:t>
              </a:r>
              <a:r>
                <a:rPr lang="en-US" sz="1600" b="1" dirty="0" smtClean="0">
                  <a:solidFill>
                    <a:srgbClr val="0066FF"/>
                  </a:solidFill>
                  <a:latin typeface="Calibri" panose="020F0502020204030204" pitchFamily="34" charset="0"/>
                </a:rPr>
                <a:t>DE </a:t>
              </a:r>
              <a:r>
                <a:rPr lang="en-US" sz="1600" b="1" i="1" dirty="0">
                  <a:solidFill>
                    <a:srgbClr val="0066FF"/>
                  </a:solidFill>
                  <a:latin typeface="Calibri" panose="020F0502020204030204" pitchFamily="34" charset="0"/>
                </a:rPr>
                <a:t>et al. </a:t>
              </a:r>
              <a:r>
                <a:rPr lang="en-US" sz="1600" b="1" spc="-20" dirty="0" smtClean="0">
                  <a:solidFill>
                    <a:srgbClr val="0066FF"/>
                  </a:solidFill>
                  <a:latin typeface="Calibri" panose="020F0502020204030204" pitchFamily="34" charset="0"/>
                </a:rPr>
                <a:t>// </a:t>
              </a:r>
              <a:r>
                <a:rPr lang="en-US" sz="1600" b="1" spc="-20" dirty="0" err="1">
                  <a:solidFill>
                    <a:srgbClr val="0066FF"/>
                  </a:solidFill>
                  <a:latin typeface="Calibri" panose="020F0502020204030204" pitchFamily="34" charset="0"/>
                </a:rPr>
                <a:t>Pharmacogenetics</a:t>
              </a:r>
              <a:r>
                <a:rPr lang="en-US" sz="1600" b="1" spc="-20" dirty="0">
                  <a:solidFill>
                    <a:srgbClr val="0066FF"/>
                  </a:solidFill>
                  <a:latin typeface="Calibri" panose="020F0502020204030204" pitchFamily="34" charset="0"/>
                </a:rPr>
                <a:t>. </a:t>
              </a:r>
              <a:r>
                <a:rPr lang="en-US" sz="1600" b="1" dirty="0" smtClean="0">
                  <a:solidFill>
                    <a:srgbClr val="0066FF"/>
                  </a:solidFill>
                  <a:latin typeface="Calibri" panose="020F0502020204030204" pitchFamily="34" charset="0"/>
                </a:rPr>
                <a:t>1996</a:t>
              </a:r>
              <a:r>
                <a:rPr lang="ru-RU" sz="1600" b="1" dirty="0" smtClean="0">
                  <a:solidFill>
                    <a:srgbClr val="0066FF"/>
                  </a:solidFill>
                  <a:latin typeface="Calibri" panose="020F0502020204030204" pitchFamily="34" charset="0"/>
                </a:rPr>
                <a:t>. </a:t>
              </a:r>
              <a:r>
                <a:rPr lang="en-US" sz="1600" b="1" spc="-20" dirty="0" smtClean="0">
                  <a:solidFill>
                    <a:srgbClr val="0066FF"/>
                  </a:solidFill>
                  <a:latin typeface="Calibri" panose="020F0502020204030204" pitchFamily="34" charset="0"/>
                </a:rPr>
                <a:t>6:307-18</a:t>
              </a:r>
              <a:r>
                <a:rPr lang="en-US" sz="1600" b="1" spc="-20" dirty="0">
                  <a:solidFill>
                    <a:srgbClr val="0066FF"/>
                  </a:solidFill>
                  <a:latin typeface="Calibri" panose="020F0502020204030204" pitchFamily="34" charset="0"/>
                </a:rPr>
                <a:t>.</a:t>
              </a:r>
              <a:endParaRPr lang="ru-RU" sz="1600" b="1" spc="-20" dirty="0">
                <a:solidFill>
                  <a:srgbClr val="0066FF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5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443" y="1018814"/>
              <a:ext cx="4925112" cy="847843"/>
            </a:xfrm>
            <a:prstGeom prst="rect">
              <a:avLst/>
            </a:prstGeom>
          </p:spPr>
        </p:pic>
        <p:pic>
          <p:nvPicPr>
            <p:cNvPr id="68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48" y="2953669"/>
              <a:ext cx="1729029" cy="3715269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70" name="TextBox 69"/>
            <p:cNvSpPr txBox="1"/>
            <p:nvPr/>
          </p:nvSpPr>
          <p:spPr>
            <a:xfrm>
              <a:off x="2383465" y="3701600"/>
              <a:ext cx="6266650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b="1" dirty="0">
                  <a:solidFill>
                    <a:srgbClr val="006600"/>
                  </a:solidFill>
                  <a:latin typeface="Calibri" panose="020F0502020204030204" pitchFamily="34" charset="0"/>
                </a:rPr>
                <a:t>В лаборатории д.б.н. Т.И</a:t>
              </a:r>
              <a:r>
                <a:rPr lang="ru-RU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.</a:t>
              </a:r>
              <a:r>
                <a:rPr lang="en-US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 </a:t>
              </a:r>
              <a:r>
                <a:rPr lang="ru-RU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Меркуловой в </a:t>
              </a:r>
              <a:r>
                <a:rPr lang="ru-RU" b="1" dirty="0" err="1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ИЦиГ</a:t>
              </a:r>
              <a:r>
                <a:rPr lang="ru-RU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 СО РАН был обнаружен </a:t>
              </a:r>
              <a:r>
                <a:rPr lang="ru-RU" b="1" dirty="0">
                  <a:solidFill>
                    <a:srgbClr val="006600"/>
                  </a:solidFill>
                  <a:latin typeface="Calibri" panose="020F0502020204030204" pitchFamily="34" charset="0"/>
                </a:rPr>
                <a:t>комплекс </a:t>
              </a:r>
              <a:r>
                <a:rPr lang="ru-RU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между неизвестным белком </a:t>
              </a:r>
              <a:r>
                <a:rPr lang="ru-RU" b="1" dirty="0">
                  <a:solidFill>
                    <a:srgbClr val="006600"/>
                  </a:solidFill>
                  <a:latin typeface="Calibri" panose="020F0502020204030204" pitchFamily="34" charset="0"/>
                </a:rPr>
                <a:t>из экстракта ядер клеток печени </a:t>
              </a:r>
              <a:r>
                <a:rPr lang="ru-RU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крысы</a:t>
              </a:r>
              <a:r>
                <a:rPr lang="en-US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 </a:t>
              </a:r>
              <a:r>
                <a:rPr lang="ru-RU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и синтетическими </a:t>
              </a:r>
              <a:r>
                <a:rPr lang="ru-RU" b="1" dirty="0" err="1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олигонуклеотидами</a:t>
              </a:r>
              <a:r>
                <a:rPr lang="ru-RU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, идентичными </a:t>
              </a:r>
              <a:r>
                <a:rPr lang="ru-RU" b="1" dirty="0">
                  <a:solidFill>
                    <a:srgbClr val="006600"/>
                  </a:solidFill>
                  <a:latin typeface="Calibri" panose="020F0502020204030204" pitchFamily="34" charset="0"/>
                </a:rPr>
                <a:t>варианту </a:t>
              </a:r>
              <a:r>
                <a:rPr lang="en-US" b="1" dirty="0">
                  <a:latin typeface="Calibri" panose="020F0502020204030204" pitchFamily="34" charset="0"/>
                </a:rPr>
                <a:t>WT</a:t>
              </a:r>
              <a:r>
                <a:rPr lang="en-US" b="1" dirty="0">
                  <a:solidFill>
                    <a:srgbClr val="006600"/>
                  </a:solidFill>
                  <a:latin typeface="Calibri" panose="020F0502020204030204" pitchFamily="34" charset="0"/>
                </a:rPr>
                <a:t> </a:t>
              </a:r>
              <a:r>
                <a:rPr lang="ru-RU" b="1" dirty="0" err="1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интрона</a:t>
              </a:r>
              <a:r>
                <a:rPr lang="ru-RU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 </a:t>
              </a:r>
              <a:r>
                <a:rPr lang="ru-RU" b="1" dirty="0">
                  <a:solidFill>
                    <a:srgbClr val="006600"/>
                  </a:solidFill>
                  <a:latin typeface="Calibri" panose="020F0502020204030204" pitchFamily="34" charset="0"/>
                </a:rPr>
                <a:t>6 гена </a:t>
              </a:r>
              <a:r>
                <a:rPr lang="en-US" b="1" i="1" dirty="0">
                  <a:solidFill>
                    <a:srgbClr val="006600"/>
                  </a:solidFill>
                  <a:latin typeface="Calibri" panose="020F0502020204030204" pitchFamily="34" charset="0"/>
                </a:rPr>
                <a:t>TDO2</a:t>
              </a:r>
              <a:r>
                <a:rPr lang="en-US" b="1" dirty="0">
                  <a:solidFill>
                    <a:srgbClr val="006600"/>
                  </a:solidFill>
                  <a:latin typeface="Calibri" panose="020F0502020204030204" pitchFamily="34" charset="0"/>
                </a:rPr>
                <a:t> </a:t>
              </a:r>
              <a:r>
                <a:rPr lang="ru-RU" b="1" dirty="0">
                  <a:solidFill>
                    <a:srgbClr val="006600"/>
                  </a:solidFill>
                  <a:latin typeface="Calibri" panose="020F0502020204030204" pitchFamily="34" charset="0"/>
                </a:rPr>
                <a:t>человека, который не детектировался либо полностью в случае </a:t>
              </a:r>
              <a:r>
                <a:rPr lang="en-US" b="1" dirty="0">
                  <a:latin typeface="Calibri" panose="020F0502020204030204" pitchFamily="34" charset="0"/>
                </a:rPr>
                <a:t>M1</a:t>
              </a:r>
              <a:r>
                <a:rPr lang="ru-RU" b="1" dirty="0">
                  <a:solidFill>
                    <a:srgbClr val="006600"/>
                  </a:solidFill>
                  <a:latin typeface="Calibri" panose="020F0502020204030204" pitchFamily="34" charset="0"/>
                </a:rPr>
                <a:t>,</a:t>
              </a:r>
              <a:r>
                <a:rPr lang="en-US" b="1" dirty="0">
                  <a:solidFill>
                    <a:srgbClr val="006600"/>
                  </a:solidFill>
                  <a:latin typeface="Calibri" panose="020F0502020204030204" pitchFamily="34" charset="0"/>
                </a:rPr>
                <a:t> </a:t>
              </a:r>
              <a:r>
                <a:rPr lang="ru-RU" b="1" dirty="0">
                  <a:solidFill>
                    <a:srgbClr val="006600"/>
                  </a:solidFill>
                  <a:latin typeface="Calibri" panose="020F0502020204030204" pitchFamily="34" charset="0"/>
                </a:rPr>
                <a:t>либо частично случае </a:t>
              </a:r>
              <a:r>
                <a:rPr lang="en-US" b="1" dirty="0">
                  <a:latin typeface="Calibri" panose="020F0502020204030204" pitchFamily="34" charset="0"/>
                </a:rPr>
                <a:t>M</a:t>
              </a:r>
              <a:r>
                <a:rPr lang="ru-RU" b="1" dirty="0">
                  <a:latin typeface="Calibri" panose="020F0502020204030204" pitchFamily="34" charset="0"/>
                </a:rPr>
                <a:t>2</a:t>
              </a:r>
              <a:r>
                <a:rPr lang="en-US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.</a:t>
              </a:r>
              <a:r>
                <a:rPr lang="ru-RU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 </a:t>
              </a:r>
              <a:endParaRPr lang="ru-RU" b="1" spc="-20" dirty="0">
                <a:solidFill>
                  <a:srgbClr val="0066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82979" y="3986931"/>
              <a:ext cx="1785258" cy="60089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72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146891" y="-182417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30000"/>
              </a:lnSpc>
            </a:pPr>
            <a:endParaRPr lang="ru-RU" altLang="ru-RU" sz="3600" spc="-70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146450"/>
            <a:ext cx="9144000" cy="6376088"/>
            <a:chOff x="0" y="146450"/>
            <a:chExt cx="9144000" cy="6376088"/>
          </a:xfrm>
        </p:grpSpPr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0" y="146450"/>
              <a:ext cx="9144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Компьютерно-экспериментальный анализ </a:t>
              </a:r>
              <a:r>
                <a:rPr lang="ru-RU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вариантов </a:t>
              </a:r>
              <a:r>
                <a:rPr lang="en-US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WT, M1 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и </a:t>
              </a:r>
              <a:r>
                <a:rPr lang="en-US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M2 </a:t>
              </a:r>
              <a:r>
                <a:rPr lang="ru-RU" sz="1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интрона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6 </a:t>
              </a:r>
              <a:r>
                <a:rPr lang="ru-RU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гена </a:t>
              </a:r>
              <a:r>
                <a:rPr lang="en-US" sz="1600" b="1" i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TDO2</a:t>
              </a:r>
              <a:r>
                <a:rPr lang="ru-RU" sz="1600" b="1" i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человека</a:t>
              </a:r>
              <a:endPara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64579" y="5370242"/>
              <a:ext cx="8744023" cy="589131"/>
              <a:chOff x="264579" y="5474750"/>
              <a:chExt cx="8744023" cy="589131"/>
            </a:xfrm>
          </p:grpSpPr>
          <p:sp>
            <p:nvSpPr>
              <p:cNvPr id="75" name="Скругленный прямоугольник 21"/>
              <p:cNvSpPr/>
              <p:nvPr/>
            </p:nvSpPr>
            <p:spPr>
              <a:xfrm>
                <a:off x="346879" y="5474750"/>
                <a:ext cx="8617721" cy="58913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C36B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64579" y="5523095"/>
                <a:ext cx="874402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BA5272"/>
                    </a:solidFill>
                    <a:latin typeface="Calibri" panose="020F0502020204030204" pitchFamily="34" charset="0"/>
                  </a:rPr>
                  <a:t>Связанные с поведенческими расстройствами человека варианты 663</a:t>
                </a:r>
                <a:r>
                  <a:rPr lang="en-US" sz="1600" b="1" dirty="0">
                    <a:solidFill>
                      <a:srgbClr val="BA5272"/>
                    </a:solidFill>
                    <a:latin typeface="Calibri" panose="020F0502020204030204" pitchFamily="34" charset="0"/>
                  </a:rPr>
                  <a:t>G&gt;</a:t>
                </a:r>
                <a:r>
                  <a:rPr lang="ru-RU" sz="1600" b="1" dirty="0">
                    <a:solidFill>
                      <a:srgbClr val="BA5272"/>
                    </a:solidFill>
                    <a:latin typeface="Calibri" panose="020F0502020204030204" pitchFamily="34" charset="0"/>
                  </a:rPr>
                  <a:t>A и 666</a:t>
                </a:r>
                <a:r>
                  <a:rPr lang="en-US" sz="1600" b="1" dirty="0">
                    <a:solidFill>
                      <a:srgbClr val="BA5272"/>
                    </a:solidFill>
                    <a:latin typeface="Calibri" panose="020F0502020204030204" pitchFamily="34" charset="0"/>
                  </a:rPr>
                  <a:t>G&gt;</a:t>
                </a:r>
                <a:r>
                  <a:rPr lang="ru-RU" sz="1600" b="1" dirty="0">
                    <a:solidFill>
                      <a:srgbClr val="BA5272"/>
                    </a:solidFill>
                    <a:latin typeface="Calibri" panose="020F0502020204030204" pitchFamily="34" charset="0"/>
                  </a:rPr>
                  <a:t>Т  </a:t>
                </a:r>
                <a:r>
                  <a:rPr lang="en-US" sz="1600" b="1" dirty="0" smtClean="0">
                    <a:solidFill>
                      <a:srgbClr val="BA5272"/>
                    </a:solidFill>
                    <a:latin typeface="Calibri" panose="020F0502020204030204" pitchFamily="34" charset="0"/>
                  </a:rPr>
                  <a:t/>
                </a:r>
                <a:br>
                  <a:rPr lang="en-US" sz="1600" b="1" dirty="0" smtClean="0">
                    <a:solidFill>
                      <a:srgbClr val="BA5272"/>
                    </a:solidFill>
                    <a:latin typeface="Calibri" panose="020F0502020204030204" pitchFamily="34" charset="0"/>
                  </a:rPr>
                </a:br>
                <a:r>
                  <a:rPr lang="ru-RU" sz="1600" b="1" dirty="0" err="1" smtClean="0">
                    <a:solidFill>
                      <a:srgbClr val="BA5272"/>
                    </a:solidFill>
                    <a:latin typeface="Calibri" panose="020F0502020204030204" pitchFamily="34" charset="0"/>
                  </a:rPr>
                  <a:t>интрона</a:t>
                </a:r>
                <a:r>
                  <a:rPr lang="ru-RU" sz="1600" b="1" dirty="0" smtClean="0">
                    <a:solidFill>
                      <a:srgbClr val="BA5272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sz="1600" b="1" dirty="0">
                    <a:solidFill>
                      <a:srgbClr val="BA5272"/>
                    </a:solidFill>
                    <a:latin typeface="Calibri" panose="020F0502020204030204" pitchFamily="34" charset="0"/>
                  </a:rPr>
                  <a:t>6 гена </a:t>
                </a:r>
                <a:r>
                  <a:rPr lang="ru-RU" sz="1600" b="1" i="1" dirty="0">
                    <a:solidFill>
                      <a:srgbClr val="BA5272"/>
                    </a:solidFill>
                    <a:latin typeface="Calibri" panose="020F0502020204030204" pitchFamily="34" charset="0"/>
                  </a:rPr>
                  <a:t>TDO2</a:t>
                </a:r>
                <a:r>
                  <a:rPr lang="en-US" sz="1600" b="1" dirty="0">
                    <a:solidFill>
                      <a:srgbClr val="BA5272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sz="1600" b="1" dirty="0">
                    <a:solidFill>
                      <a:srgbClr val="BA5272"/>
                    </a:solidFill>
                    <a:latin typeface="Calibri" panose="020F0502020204030204" pitchFamily="34" charset="0"/>
                  </a:rPr>
                  <a:t>нарушают связывание транскрипционного фактора YY1</a:t>
                </a: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312573" y="722459"/>
              <a:ext cx="4067838" cy="4136065"/>
              <a:chOff x="274969" y="857788"/>
              <a:chExt cx="3015659" cy="2981235"/>
            </a:xfrm>
          </p:grpSpPr>
          <p:sp>
            <p:nvSpPr>
              <p:cNvPr id="62" name="Скругленный прямоугольник 195"/>
              <p:cNvSpPr/>
              <p:nvPr/>
            </p:nvSpPr>
            <p:spPr>
              <a:xfrm>
                <a:off x="274969" y="857788"/>
                <a:ext cx="2983458" cy="2981235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pic>
            <p:nvPicPr>
              <p:cNvPr id="63" name="Рисунок 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637" y="1022804"/>
                <a:ext cx="2903708" cy="2754800"/>
              </a:xfrm>
              <a:prstGeom prst="rect">
                <a:avLst/>
              </a:prstGeom>
            </p:spPr>
          </p:pic>
          <p:sp>
            <p:nvSpPr>
              <p:cNvPr id="64" name="Овал 6"/>
              <p:cNvSpPr/>
              <p:nvPr/>
            </p:nvSpPr>
            <p:spPr>
              <a:xfrm>
                <a:off x="545246" y="998559"/>
                <a:ext cx="105483" cy="10548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Овал 23"/>
              <p:cNvSpPr/>
              <p:nvPr/>
            </p:nvSpPr>
            <p:spPr>
              <a:xfrm>
                <a:off x="1283719" y="1561196"/>
                <a:ext cx="105483" cy="10548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Овал 24"/>
              <p:cNvSpPr/>
              <p:nvPr/>
            </p:nvSpPr>
            <p:spPr>
              <a:xfrm>
                <a:off x="3041394" y="3389767"/>
                <a:ext cx="105483" cy="10548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32762" y="868467"/>
                <a:ext cx="42389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alibri" panose="020F0502020204030204" pitchFamily="34" charset="0"/>
                  </a:rPr>
                  <a:t>WT</a:t>
                </a:r>
                <a:endParaRPr lang="ru-RU" sz="1600" b="1" baseline="-25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231983" y="1315437"/>
                <a:ext cx="42389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alibri" panose="020F0502020204030204" pitchFamily="34" charset="0"/>
                  </a:rPr>
                  <a:t>M2</a:t>
                </a:r>
                <a:endParaRPr lang="ru-RU" sz="1600" b="1" baseline="-25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866738" y="2922925"/>
                <a:ext cx="42389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alibri" panose="020F0502020204030204" pitchFamily="34" charset="0"/>
                  </a:rPr>
                  <a:t>M1</a:t>
                </a:r>
                <a:endParaRPr lang="ru-RU" sz="1600" b="1" baseline="-250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64579" y="6245539"/>
              <a:ext cx="87440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latin typeface="Calibri" panose="020F0502020204030204" pitchFamily="34" charset="0"/>
                  <a:cs typeface="Arial" panose="020B0604020202020204" pitchFamily="34" charset="0"/>
                </a:rPr>
                <a:t>Vasiliev</a:t>
              </a:r>
              <a:r>
                <a:rPr lang="en-US" sz="1200" dirty="0">
                  <a:latin typeface="Calibri" panose="020F0502020204030204" pitchFamily="34" charset="0"/>
                  <a:cs typeface="Arial" panose="020B0604020202020204" pitchFamily="34" charset="0"/>
                </a:rPr>
                <a:t> G.V., </a:t>
              </a:r>
              <a:r>
                <a:rPr lang="en-US" sz="1200" dirty="0" err="1">
                  <a:latin typeface="Calibri" panose="020F0502020204030204" pitchFamily="34" charset="0"/>
                  <a:cs typeface="Arial" panose="020B0604020202020204" pitchFamily="34" charset="0"/>
                </a:rPr>
                <a:t>Merkulov</a:t>
              </a:r>
              <a:r>
                <a:rPr lang="en-US" sz="1200" dirty="0">
                  <a:latin typeface="Calibri" panose="020F0502020204030204" pitchFamily="34" charset="0"/>
                  <a:cs typeface="Arial" panose="020B0604020202020204" pitchFamily="34" charset="0"/>
                </a:rPr>
                <a:t> V.M., </a:t>
              </a:r>
              <a:r>
                <a:rPr lang="en-US" sz="1200" dirty="0" err="1">
                  <a:latin typeface="Calibri" panose="020F0502020204030204" pitchFamily="34" charset="0"/>
                  <a:cs typeface="Arial" panose="020B0604020202020204" pitchFamily="34" charset="0"/>
                </a:rPr>
                <a:t>Kobzev</a:t>
              </a:r>
              <a:r>
                <a:rPr lang="en-US" sz="1200" dirty="0">
                  <a:latin typeface="Calibri" panose="020F0502020204030204" pitchFamily="34" charset="0"/>
                  <a:cs typeface="Arial" panose="020B0604020202020204" pitchFamily="34" charset="0"/>
                </a:rPr>
                <a:t> V.F., Merkulova T.I., </a:t>
              </a:r>
              <a:r>
                <a:rPr lang="en-US" sz="1200" b="1" u="sng" dirty="0">
                  <a:latin typeface="Calibri" panose="020F0502020204030204" pitchFamily="34" charset="0"/>
                  <a:cs typeface="Arial" panose="020B0604020202020204" pitchFamily="34" charset="0"/>
                </a:rPr>
                <a:t>Ponomarenko M.P</a:t>
              </a:r>
              <a:r>
                <a:rPr lang="en-US" sz="1200" b="1" dirty="0">
                  <a:latin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en-US" sz="1200" dirty="0">
                  <a:latin typeface="Calibri" panose="020F0502020204030204" pitchFamily="34" charset="0"/>
                  <a:cs typeface="Arial" panose="020B0604020202020204" pitchFamily="34" charset="0"/>
                </a:rPr>
                <a:t>, Kolchanov N.A. </a:t>
              </a:r>
              <a:r>
                <a:rPr lang="en-US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// </a:t>
              </a:r>
              <a:r>
                <a:rPr lang="en-US" sz="1200" dirty="0">
                  <a:latin typeface="Calibri" panose="020F0502020204030204" pitchFamily="34" charset="0"/>
                  <a:cs typeface="Arial" panose="020B0604020202020204" pitchFamily="34" charset="0"/>
                </a:rPr>
                <a:t>FEBS Lett. 1999. 462:85-8. </a:t>
              </a:r>
              <a:endParaRPr lang="ru-RU" sz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4676503" y="737275"/>
              <a:ext cx="4288097" cy="4145470"/>
              <a:chOff x="4676503" y="737275"/>
              <a:chExt cx="4288097" cy="4145470"/>
            </a:xfrm>
          </p:grpSpPr>
          <p:sp>
            <p:nvSpPr>
              <p:cNvPr id="60" name="Скругленный прямоугольник 292"/>
              <p:cNvSpPr/>
              <p:nvPr/>
            </p:nvSpPr>
            <p:spPr>
              <a:xfrm>
                <a:off x="4676503" y="737275"/>
                <a:ext cx="4288097" cy="4145470"/>
              </a:xfrm>
              <a:prstGeom prst="roundRect">
                <a:avLst>
                  <a:gd name="adj" fmla="val 0"/>
                </a:avLst>
              </a:prstGeom>
              <a:solidFill>
                <a:srgbClr val="F3E1E7"/>
              </a:solidFill>
              <a:ln w="12700">
                <a:solidFill>
                  <a:srgbClr val="C36B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latin typeface="Calibri" panose="020F0502020204030204" pitchFamily="34" charset="0"/>
                </a:endParaRPr>
              </a:p>
            </p:txBody>
          </p:sp>
          <p:graphicFrame>
            <p:nvGraphicFramePr>
              <p:cNvPr id="32" name="Object 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995445" y="1409248"/>
              <a:ext cx="1199772" cy="34169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8" r:id="rId5" imgW="1333080" imgH="3796560" progId="">
                      <p:embed/>
                    </p:oleObj>
                  </mc:Choice>
                  <mc:Fallback>
                    <p:oleObj r:id="rId5" imgW="1333080" imgH="3796560" progId="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995445" y="1409248"/>
                            <a:ext cx="1199772" cy="341690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" name="TextBox 50"/>
              <p:cNvSpPr txBox="1"/>
              <p:nvPr/>
            </p:nvSpPr>
            <p:spPr>
              <a:xfrm>
                <a:off x="4729989" y="746097"/>
                <a:ext cx="423461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rgbClr val="A2405E"/>
                    </a:solidFill>
                    <a:latin typeface="Calibri" panose="020F0502020204030204" pitchFamily="34" charset="0"/>
                  </a:rPr>
                  <a:t>Контрольный эксперимент</a:t>
                </a:r>
                <a:endParaRPr lang="ru-RU" sz="2400" b="1" baseline="-25000" dirty="0">
                  <a:solidFill>
                    <a:srgbClr val="A2405E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8" name="Прямая со стрелкой 7"/>
              <p:cNvCxnSpPr/>
              <p:nvPr/>
            </p:nvCxnSpPr>
            <p:spPr>
              <a:xfrm rot="10800000">
                <a:off x="7065873" y="1593665"/>
                <a:ext cx="18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 стрелкой 24"/>
              <p:cNvCxnSpPr/>
              <p:nvPr/>
            </p:nvCxnSpPr>
            <p:spPr>
              <a:xfrm>
                <a:off x="5917464" y="2416628"/>
                <a:ext cx="18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 Box 5"/>
              <p:cNvSpPr txBox="1">
                <a:spLocks noChangeArrowheads="1"/>
              </p:cNvSpPr>
              <p:nvPr/>
            </p:nvSpPr>
            <p:spPr bwMode="auto">
              <a:xfrm>
                <a:off x="4782243" y="2303632"/>
                <a:ext cx="115263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sz="1400" b="1" dirty="0" err="1" smtClean="0">
                    <a:latin typeface="Calibri" panose="020F0502020204030204" pitchFamily="34" charset="0"/>
                    <a:cs typeface="Arial" panose="020B0604020202020204" pitchFamily="34" charset="0"/>
                  </a:rPr>
                  <a:t>олигоДНК</a:t>
                </a:r>
                <a:r>
                  <a:rPr lang="en-US" sz="14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/YY1</a:t>
                </a:r>
                <a:endParaRPr lang="en-US" sz="14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7209873" y="1474922"/>
                <a:ext cx="165006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sz="1400" b="1" dirty="0" err="1" smtClean="0">
                    <a:latin typeface="Calibri" panose="020F0502020204030204" pitchFamily="34" charset="0"/>
                    <a:cs typeface="Arial" panose="020B0604020202020204" pitchFamily="34" charset="0"/>
                  </a:rPr>
                  <a:t>олигоДНК</a:t>
                </a:r>
                <a:r>
                  <a:rPr lang="en-US" sz="14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/YY1/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mAb</a:t>
                </a:r>
                <a:endParaRPr lang="en-US" sz="1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 Box 5"/>
              <p:cNvSpPr txBox="1">
                <a:spLocks noChangeArrowheads="1"/>
              </p:cNvSpPr>
              <p:nvPr/>
            </p:nvSpPr>
            <p:spPr bwMode="auto">
              <a:xfrm>
                <a:off x="6190825" y="1010814"/>
                <a:ext cx="323959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32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endParaRPr lang="en-US" sz="3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9" name="Text Box 5"/>
              <p:cNvSpPr txBox="1">
                <a:spLocks noChangeArrowheads="1"/>
              </p:cNvSpPr>
              <p:nvPr/>
            </p:nvSpPr>
            <p:spPr bwMode="auto">
              <a:xfrm>
                <a:off x="6689971" y="1003320"/>
                <a:ext cx="323959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32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</a:t>
                </a:r>
                <a:endParaRPr lang="en-US" sz="3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" name="Text Box 5"/>
              <p:cNvSpPr txBox="1">
                <a:spLocks noChangeArrowheads="1"/>
              </p:cNvSpPr>
              <p:nvPr/>
            </p:nvSpPr>
            <p:spPr bwMode="auto">
              <a:xfrm>
                <a:off x="7119613" y="1132057"/>
                <a:ext cx="1719571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антитела к 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YY1 </a:t>
                </a:r>
                <a:r>
                  <a:rPr lang="ru-RU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mAb</a:t>
                </a:r>
                <a:r>
                  <a:rPr lang="ru-RU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1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32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52535" y="1158243"/>
            <a:ext cx="9590741" cy="3460965"/>
            <a:chOff x="250873" y="986588"/>
            <a:chExt cx="9166045" cy="466635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21863" y="986588"/>
              <a:ext cx="8675688" cy="4475748"/>
            </a:xfrm>
            <a:custGeom>
              <a:avLst/>
              <a:gdLst>
                <a:gd name="T0" fmla="*/ 5465 w 5465"/>
                <a:gd name="T1" fmla="*/ 0 h 1911"/>
                <a:gd name="T2" fmla="*/ 5441 w 5465"/>
                <a:gd name="T3" fmla="*/ 717 h 1911"/>
                <a:gd name="T4" fmla="*/ 5394 w 5465"/>
                <a:gd name="T5" fmla="*/ 727 h 1911"/>
                <a:gd name="T6" fmla="*/ 5350 w 5465"/>
                <a:gd name="T7" fmla="*/ 744 h 1911"/>
                <a:gd name="T8" fmla="*/ 5314 w 5465"/>
                <a:gd name="T9" fmla="*/ 771 h 1911"/>
                <a:gd name="T10" fmla="*/ 5281 w 5465"/>
                <a:gd name="T11" fmla="*/ 804 h 1911"/>
                <a:gd name="T12" fmla="*/ 5254 w 5465"/>
                <a:gd name="T13" fmla="*/ 840 h 1911"/>
                <a:gd name="T14" fmla="*/ 5237 w 5465"/>
                <a:gd name="T15" fmla="*/ 884 h 1911"/>
                <a:gd name="T16" fmla="*/ 5227 w 5465"/>
                <a:gd name="T17" fmla="*/ 931 h 1911"/>
                <a:gd name="T18" fmla="*/ 5227 w 5465"/>
                <a:gd name="T19" fmla="*/ 980 h 1911"/>
                <a:gd name="T20" fmla="*/ 5237 w 5465"/>
                <a:gd name="T21" fmla="*/ 1027 h 1911"/>
                <a:gd name="T22" fmla="*/ 5254 w 5465"/>
                <a:gd name="T23" fmla="*/ 1069 h 1911"/>
                <a:gd name="T24" fmla="*/ 5281 w 5465"/>
                <a:gd name="T25" fmla="*/ 1107 h 1911"/>
                <a:gd name="T26" fmla="*/ 5314 w 5465"/>
                <a:gd name="T27" fmla="*/ 1140 h 1911"/>
                <a:gd name="T28" fmla="*/ 5350 w 5465"/>
                <a:gd name="T29" fmla="*/ 1167 h 1911"/>
                <a:gd name="T30" fmla="*/ 5394 w 5465"/>
                <a:gd name="T31" fmla="*/ 1184 h 1911"/>
                <a:gd name="T32" fmla="*/ 5441 w 5465"/>
                <a:gd name="T33" fmla="*/ 1194 h 1911"/>
                <a:gd name="T34" fmla="*/ 5465 w 5465"/>
                <a:gd name="T35" fmla="*/ 1911 h 1911"/>
                <a:gd name="T36" fmla="*/ 0 w 5465"/>
                <a:gd name="T37" fmla="*/ 1195 h 1911"/>
                <a:gd name="T38" fmla="*/ 48 w 5465"/>
                <a:gd name="T39" fmla="*/ 1190 h 1911"/>
                <a:gd name="T40" fmla="*/ 92 w 5465"/>
                <a:gd name="T41" fmla="*/ 1176 h 1911"/>
                <a:gd name="T42" fmla="*/ 132 w 5465"/>
                <a:gd name="T43" fmla="*/ 1153 h 1911"/>
                <a:gd name="T44" fmla="*/ 168 w 5465"/>
                <a:gd name="T45" fmla="*/ 1124 h 1911"/>
                <a:gd name="T46" fmla="*/ 197 w 5465"/>
                <a:gd name="T47" fmla="*/ 1090 h 1911"/>
                <a:gd name="T48" fmla="*/ 220 w 5465"/>
                <a:gd name="T49" fmla="*/ 1048 h 1911"/>
                <a:gd name="T50" fmla="*/ 234 w 5465"/>
                <a:gd name="T51" fmla="*/ 1003 h 1911"/>
                <a:gd name="T52" fmla="*/ 238 w 5465"/>
                <a:gd name="T53" fmla="*/ 956 h 1911"/>
                <a:gd name="T54" fmla="*/ 234 w 5465"/>
                <a:gd name="T55" fmla="*/ 908 h 1911"/>
                <a:gd name="T56" fmla="*/ 220 w 5465"/>
                <a:gd name="T57" fmla="*/ 861 h 1911"/>
                <a:gd name="T58" fmla="*/ 197 w 5465"/>
                <a:gd name="T59" fmla="*/ 821 h 1911"/>
                <a:gd name="T60" fmla="*/ 168 w 5465"/>
                <a:gd name="T61" fmla="*/ 787 h 1911"/>
                <a:gd name="T62" fmla="*/ 132 w 5465"/>
                <a:gd name="T63" fmla="*/ 756 h 1911"/>
                <a:gd name="T64" fmla="*/ 92 w 5465"/>
                <a:gd name="T65" fmla="*/ 735 h 1911"/>
                <a:gd name="T66" fmla="*/ 48 w 5465"/>
                <a:gd name="T67" fmla="*/ 721 h 1911"/>
                <a:gd name="T68" fmla="*/ 0 w 5465"/>
                <a:gd name="T69" fmla="*/ 716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65" h="1911">
                  <a:moveTo>
                    <a:pt x="0" y="0"/>
                  </a:moveTo>
                  <a:lnTo>
                    <a:pt x="5465" y="0"/>
                  </a:lnTo>
                  <a:lnTo>
                    <a:pt x="5465" y="716"/>
                  </a:lnTo>
                  <a:lnTo>
                    <a:pt x="5441" y="717"/>
                  </a:lnTo>
                  <a:lnTo>
                    <a:pt x="5417" y="721"/>
                  </a:lnTo>
                  <a:lnTo>
                    <a:pt x="5394" y="727"/>
                  </a:lnTo>
                  <a:lnTo>
                    <a:pt x="5371" y="735"/>
                  </a:lnTo>
                  <a:lnTo>
                    <a:pt x="5350" y="744"/>
                  </a:lnTo>
                  <a:lnTo>
                    <a:pt x="5331" y="756"/>
                  </a:lnTo>
                  <a:lnTo>
                    <a:pt x="5314" y="771"/>
                  </a:lnTo>
                  <a:lnTo>
                    <a:pt x="5297" y="787"/>
                  </a:lnTo>
                  <a:lnTo>
                    <a:pt x="5281" y="804"/>
                  </a:lnTo>
                  <a:lnTo>
                    <a:pt x="5268" y="821"/>
                  </a:lnTo>
                  <a:lnTo>
                    <a:pt x="5254" y="840"/>
                  </a:lnTo>
                  <a:lnTo>
                    <a:pt x="5245" y="861"/>
                  </a:lnTo>
                  <a:lnTo>
                    <a:pt x="5237" y="884"/>
                  </a:lnTo>
                  <a:lnTo>
                    <a:pt x="5231" y="908"/>
                  </a:lnTo>
                  <a:lnTo>
                    <a:pt x="5227" y="931"/>
                  </a:lnTo>
                  <a:lnTo>
                    <a:pt x="5225" y="956"/>
                  </a:lnTo>
                  <a:lnTo>
                    <a:pt x="5227" y="980"/>
                  </a:lnTo>
                  <a:lnTo>
                    <a:pt x="5231" y="1003"/>
                  </a:lnTo>
                  <a:lnTo>
                    <a:pt x="5237" y="1027"/>
                  </a:lnTo>
                  <a:lnTo>
                    <a:pt x="5245" y="1048"/>
                  </a:lnTo>
                  <a:lnTo>
                    <a:pt x="5254" y="1069"/>
                  </a:lnTo>
                  <a:lnTo>
                    <a:pt x="5268" y="1090"/>
                  </a:lnTo>
                  <a:lnTo>
                    <a:pt x="5281" y="1107"/>
                  </a:lnTo>
                  <a:lnTo>
                    <a:pt x="5297" y="1124"/>
                  </a:lnTo>
                  <a:lnTo>
                    <a:pt x="5314" y="1140"/>
                  </a:lnTo>
                  <a:lnTo>
                    <a:pt x="5331" y="1153"/>
                  </a:lnTo>
                  <a:lnTo>
                    <a:pt x="5350" y="1167"/>
                  </a:lnTo>
                  <a:lnTo>
                    <a:pt x="5371" y="1176"/>
                  </a:lnTo>
                  <a:lnTo>
                    <a:pt x="5394" y="1184"/>
                  </a:lnTo>
                  <a:lnTo>
                    <a:pt x="5417" y="1190"/>
                  </a:lnTo>
                  <a:lnTo>
                    <a:pt x="5441" y="1194"/>
                  </a:lnTo>
                  <a:lnTo>
                    <a:pt x="5465" y="1195"/>
                  </a:lnTo>
                  <a:lnTo>
                    <a:pt x="5465" y="1911"/>
                  </a:lnTo>
                  <a:lnTo>
                    <a:pt x="0" y="1911"/>
                  </a:lnTo>
                  <a:lnTo>
                    <a:pt x="0" y="1195"/>
                  </a:lnTo>
                  <a:lnTo>
                    <a:pt x="23" y="1194"/>
                  </a:lnTo>
                  <a:lnTo>
                    <a:pt x="48" y="1190"/>
                  </a:lnTo>
                  <a:lnTo>
                    <a:pt x="71" y="1184"/>
                  </a:lnTo>
                  <a:lnTo>
                    <a:pt x="92" y="1176"/>
                  </a:lnTo>
                  <a:lnTo>
                    <a:pt x="113" y="1167"/>
                  </a:lnTo>
                  <a:lnTo>
                    <a:pt x="132" y="1153"/>
                  </a:lnTo>
                  <a:lnTo>
                    <a:pt x="151" y="1140"/>
                  </a:lnTo>
                  <a:lnTo>
                    <a:pt x="168" y="1124"/>
                  </a:lnTo>
                  <a:lnTo>
                    <a:pt x="184" y="1107"/>
                  </a:lnTo>
                  <a:lnTo>
                    <a:pt x="197" y="1090"/>
                  </a:lnTo>
                  <a:lnTo>
                    <a:pt x="209" y="1069"/>
                  </a:lnTo>
                  <a:lnTo>
                    <a:pt x="220" y="1048"/>
                  </a:lnTo>
                  <a:lnTo>
                    <a:pt x="228" y="1027"/>
                  </a:lnTo>
                  <a:lnTo>
                    <a:pt x="234" y="1003"/>
                  </a:lnTo>
                  <a:lnTo>
                    <a:pt x="238" y="980"/>
                  </a:lnTo>
                  <a:lnTo>
                    <a:pt x="238" y="956"/>
                  </a:lnTo>
                  <a:lnTo>
                    <a:pt x="238" y="931"/>
                  </a:lnTo>
                  <a:lnTo>
                    <a:pt x="234" y="908"/>
                  </a:lnTo>
                  <a:lnTo>
                    <a:pt x="228" y="884"/>
                  </a:lnTo>
                  <a:lnTo>
                    <a:pt x="220" y="861"/>
                  </a:lnTo>
                  <a:lnTo>
                    <a:pt x="209" y="840"/>
                  </a:lnTo>
                  <a:lnTo>
                    <a:pt x="197" y="821"/>
                  </a:lnTo>
                  <a:lnTo>
                    <a:pt x="184" y="804"/>
                  </a:lnTo>
                  <a:lnTo>
                    <a:pt x="168" y="787"/>
                  </a:lnTo>
                  <a:lnTo>
                    <a:pt x="151" y="771"/>
                  </a:lnTo>
                  <a:lnTo>
                    <a:pt x="132" y="756"/>
                  </a:lnTo>
                  <a:lnTo>
                    <a:pt x="113" y="744"/>
                  </a:lnTo>
                  <a:lnTo>
                    <a:pt x="92" y="735"/>
                  </a:lnTo>
                  <a:lnTo>
                    <a:pt x="71" y="727"/>
                  </a:lnTo>
                  <a:lnTo>
                    <a:pt x="48" y="721"/>
                  </a:lnTo>
                  <a:lnTo>
                    <a:pt x="23" y="717"/>
                  </a:lnTo>
                  <a:lnTo>
                    <a:pt x="0" y="716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250873" y="1862889"/>
              <a:ext cx="9166045" cy="379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ru-RU" sz="44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Анализ особенностей </a:t>
              </a:r>
              <a:br>
                <a:rPr lang="ru-RU" sz="44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</a:br>
              <a:r>
                <a:rPr lang="ru-RU" sz="44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структурно-функциональной </a:t>
              </a:r>
              <a:r>
                <a:rPr lang="ru-RU" sz="4400" dirty="0">
                  <a:solidFill>
                    <a:srgbClr val="7030A0"/>
                  </a:solidFill>
                  <a:latin typeface="Calibri" panose="020F0502020204030204" pitchFamily="34" charset="0"/>
                </a:rPr>
                <a:t>организации </a:t>
              </a:r>
              <a:r>
                <a:rPr lang="ru-RU" sz="44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ТАТА-боксов</a:t>
              </a:r>
            </a:p>
            <a:p>
              <a:pPr algn="ctr" eaLnBrk="1" hangingPunct="1">
                <a:lnSpc>
                  <a:spcPts val="4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ru-RU" sz="44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 в промоторах генов эукариот </a:t>
              </a:r>
              <a:endParaRPr lang="ru-RU" sz="4400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  <a:p>
              <a:pPr algn="ctr" eaLnBrk="1" hangingPunct="1">
                <a:lnSpc>
                  <a:spcPts val="4000"/>
                </a:lnSpc>
                <a:spcBef>
                  <a:spcPts val="600"/>
                </a:spcBef>
                <a:spcAft>
                  <a:spcPts val="0"/>
                </a:spcAft>
              </a:pPr>
              <a:endParaRPr lang="ru-RU" altLang="ru-RU" sz="36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5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88488"/>
            <a:ext cx="9144000" cy="6596391"/>
            <a:chOff x="0" y="88488"/>
            <a:chExt cx="9144000" cy="6596391"/>
          </a:xfrm>
        </p:grpSpPr>
        <p:sp>
          <p:nvSpPr>
            <p:cNvPr id="4" name="Rectangle 38"/>
            <p:cNvSpPr>
              <a:spLocks noChangeArrowheads="1"/>
            </p:cNvSpPr>
            <p:nvPr/>
          </p:nvSpPr>
          <p:spPr bwMode="auto">
            <a:xfrm>
              <a:off x="226503" y="6339054"/>
              <a:ext cx="8674215" cy="345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3600" tIns="3600" rIns="3600" bIns="3600">
              <a:spAutoFit/>
            </a:bodyPr>
            <a:lstStyle/>
            <a:p>
              <a:pPr algn="ctr"/>
              <a:r>
                <a:rPr lang="en-US" sz="1100" b="1" u="sng" dirty="0">
                  <a:latin typeface="Calibri" panose="020F0502020204030204" pitchFamily="34" charset="0"/>
                  <a:cs typeface="Arial" panose="020B0604020202020204" pitchFamily="34" charset="0"/>
                </a:rPr>
                <a:t>Ponomarenko M.</a:t>
              </a:r>
              <a:r>
                <a:rPr lang="en-US" sz="1100" dirty="0">
                  <a:latin typeface="Calibri" panose="020F0502020204030204" pitchFamily="34" charset="0"/>
                  <a:cs typeface="Arial" panose="020B0604020202020204" pitchFamily="34" charset="0"/>
                </a:rPr>
                <a:t>, Mironova V., Gunbin K., Savinkova L. </a:t>
              </a:r>
              <a:r>
                <a:rPr lang="en-US" sz="1100" dirty="0" err="1">
                  <a:latin typeface="Calibri" panose="020F0502020204030204" pitchFamily="34" charset="0"/>
                  <a:cs typeface="Arial" panose="020B0604020202020204" pitchFamily="34" charset="0"/>
                </a:rPr>
                <a:t>Hogness</a:t>
              </a:r>
              <a:r>
                <a:rPr lang="en-US" sz="1100" dirty="0">
                  <a:latin typeface="Calibri" panose="020F0502020204030204" pitchFamily="34" charset="0"/>
                  <a:cs typeface="Arial" panose="020B0604020202020204" pitchFamily="34" charset="0"/>
                </a:rPr>
                <a:t> Box. In: Brenner's Encyclopedia of Genetics. / S. </a:t>
              </a:r>
              <a:r>
                <a:rPr lang="en-US" sz="1100" dirty="0" err="1">
                  <a:latin typeface="Calibri" panose="020F0502020204030204" pitchFamily="34" charset="0"/>
                  <a:cs typeface="Arial" panose="020B0604020202020204" pitchFamily="34" charset="0"/>
                </a:rPr>
                <a:t>Maloy</a:t>
              </a:r>
              <a:r>
                <a:rPr lang="en-US" sz="1100" dirty="0">
                  <a:latin typeface="Calibri" panose="020F0502020204030204" pitchFamily="34" charset="0"/>
                  <a:cs typeface="Arial" panose="020B0604020202020204" pitchFamily="34" charset="0"/>
                </a:rPr>
                <a:t>, K. Hughes (</a:t>
              </a:r>
              <a:r>
                <a:rPr lang="en-US" sz="1100" dirty="0" err="1">
                  <a:latin typeface="Calibri" panose="020F0502020204030204" pitchFamily="34" charset="0"/>
                  <a:cs typeface="Arial" panose="020B0604020202020204" pitchFamily="34" charset="0"/>
                </a:rPr>
                <a:t>eds</a:t>
              </a:r>
              <a:r>
                <a:rPr lang="en-US" sz="1100" dirty="0">
                  <a:latin typeface="Calibri" panose="020F0502020204030204" pitchFamily="34" charset="0"/>
                  <a:cs typeface="Arial" panose="020B0604020202020204" pitchFamily="34" charset="0"/>
                </a:rPr>
                <a:t>), 2nd </a:t>
              </a:r>
              <a:r>
                <a:rPr lang="en-US" sz="1100" dirty="0" err="1">
                  <a:latin typeface="Calibri" panose="020F0502020204030204" pitchFamily="34" charset="0"/>
                  <a:cs typeface="Arial" panose="020B0604020202020204" pitchFamily="34" charset="0"/>
                </a:rPr>
                <a:t>edn</a:t>
              </a:r>
              <a:r>
                <a:rPr lang="en-US" sz="1100" dirty="0">
                  <a:latin typeface="Calibri" panose="020F0502020204030204" pitchFamily="34" charset="0"/>
                  <a:cs typeface="Arial" panose="020B0604020202020204" pitchFamily="34" charset="0"/>
                </a:rPr>
                <a:t>. / </a:t>
              </a:r>
              <a:r>
                <a:rPr lang="ru-RU" sz="11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ru-RU" sz="1100" dirty="0" smtClean="0"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11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San </a:t>
              </a:r>
              <a:r>
                <a:rPr lang="en-US" sz="1100" dirty="0">
                  <a:latin typeface="Calibri" panose="020F0502020204030204" pitchFamily="34" charset="0"/>
                  <a:cs typeface="Arial" panose="020B0604020202020204" pitchFamily="34" charset="0"/>
                </a:rPr>
                <a:t>Diego: Academic Press, Elsevier Inc. 2013. V. 3. P. 491-4.</a:t>
              </a:r>
              <a:endParaRPr lang="ru-RU" sz="11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0" y="88488"/>
              <a:ext cx="9144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ТАТА-бокс</a:t>
              </a:r>
              <a:endPara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40"/>
            <p:cNvGrpSpPr>
              <a:grpSpLocks noChangeAspect="1"/>
            </p:cNvGrpSpPr>
            <p:nvPr/>
          </p:nvGrpSpPr>
          <p:grpSpPr bwMode="auto">
            <a:xfrm>
              <a:off x="2394525" y="2228594"/>
              <a:ext cx="4821014" cy="2974154"/>
              <a:chOff x="113" y="2402"/>
              <a:chExt cx="2758" cy="1611"/>
            </a:xfrm>
          </p:grpSpPr>
          <p:pic>
            <p:nvPicPr>
              <p:cNvPr id="7" name="Содержимое 6" descr="TBP_TATA.png"/>
              <p:cNvPicPr>
                <a:picLocks noChangeAspect="1"/>
              </p:cNvPicPr>
              <p:nvPr/>
            </p:nvPicPr>
            <p:blipFill>
              <a:blip r:embed="rId3" cstate="print">
                <a:lum bright="40000" contrast="60000"/>
              </a:blip>
              <a:srcRect l="14413" t="18002" r="18361" b="18002"/>
              <a:stretch>
                <a:fillRect/>
              </a:stretch>
            </p:blipFill>
            <p:spPr bwMode="auto">
              <a:xfrm>
                <a:off x="113" y="2402"/>
                <a:ext cx="2758" cy="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 Box 29"/>
              <p:cNvSpPr txBox="1">
                <a:spLocks noChangeArrowheads="1"/>
              </p:cNvSpPr>
              <p:nvPr/>
            </p:nvSpPr>
            <p:spPr bwMode="auto">
              <a:xfrm>
                <a:off x="151" y="2424"/>
                <a:ext cx="332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00" tIns="3600" rIns="3600" bIns="36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rgbClr val="FFFF00"/>
                    </a:solidFill>
                    <a:latin typeface="Calibri" panose="020F0502020204030204" pitchFamily="34" charset="0"/>
                  </a:rPr>
                  <a:t>TBP</a:t>
                </a:r>
                <a:endParaRPr lang="ru-RU" dirty="0">
                  <a:solidFill>
                    <a:srgbClr val="FFFF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Text Box 30"/>
              <p:cNvSpPr txBox="1">
                <a:spLocks noChangeArrowheads="1"/>
              </p:cNvSpPr>
              <p:nvPr/>
            </p:nvSpPr>
            <p:spPr bwMode="auto">
              <a:xfrm>
                <a:off x="113" y="3536"/>
                <a:ext cx="454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00" tIns="3600" rIns="3600" bIns="36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rgbClr val="FFFF00"/>
                    </a:solidFill>
                    <a:latin typeface="Calibri" panose="020F0502020204030204" pitchFamily="34" charset="0"/>
                  </a:rPr>
                  <a:t>TATA</a:t>
                </a:r>
                <a:endParaRPr lang="ru-RU" dirty="0">
                  <a:solidFill>
                    <a:srgbClr val="FFFF0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206472" y="615468"/>
              <a:ext cx="8705819" cy="1118344"/>
              <a:chOff x="206472" y="523189"/>
              <a:chExt cx="8705819" cy="1118344"/>
            </a:xfrm>
          </p:grpSpPr>
          <p:sp>
            <p:nvSpPr>
              <p:cNvPr id="29" name="Скругленный прямоугольник 29"/>
              <p:cNvSpPr/>
              <p:nvPr/>
            </p:nvSpPr>
            <p:spPr>
              <a:xfrm>
                <a:off x="206472" y="544721"/>
                <a:ext cx="8705819" cy="109681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TextBox 55"/>
              <p:cNvSpPr txBox="1">
                <a:spLocks noChangeArrowheads="1"/>
              </p:cNvSpPr>
              <p:nvPr/>
            </p:nvSpPr>
            <p:spPr bwMode="auto">
              <a:xfrm>
                <a:off x="4951477" y="1288129"/>
                <a:ext cx="3371853" cy="338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>
                    <a:latin typeface="Calibri" panose="020F0502020204030204" pitchFamily="34" charset="0"/>
                  </a:rPr>
                  <a:t>РНК</a:t>
                </a:r>
                <a:r>
                  <a:rPr lang="en-US" sz="1600" dirty="0">
                    <a:latin typeface="Calibri" panose="020F0502020204030204" pitchFamily="34" charset="0"/>
                  </a:rPr>
                  <a:t>-</a:t>
                </a:r>
                <a:r>
                  <a:rPr lang="ru-RU" sz="1600" dirty="0">
                    <a:latin typeface="Calibri" panose="020F0502020204030204" pitchFamily="34" charset="0"/>
                  </a:rPr>
                  <a:t>кодирующий район</a:t>
                </a:r>
                <a:r>
                  <a:rPr lang="en-US" sz="1600" dirty="0">
                    <a:latin typeface="Calibri" panose="020F0502020204030204" pitchFamily="34" charset="0"/>
                  </a:rPr>
                  <a:t> </a:t>
                </a:r>
                <a:r>
                  <a:rPr lang="ru-RU" sz="1600" dirty="0">
                    <a:latin typeface="Calibri" panose="020F0502020204030204" pitchFamily="34" charset="0"/>
                  </a:rPr>
                  <a:t>гена</a:t>
                </a:r>
              </a:p>
            </p:txBody>
          </p:sp>
          <p:cxnSp>
            <p:nvCxnSpPr>
              <p:cNvPr id="13" name="Прямая соединительная линия 49"/>
              <p:cNvCxnSpPr/>
              <p:nvPr/>
            </p:nvCxnSpPr>
            <p:spPr bwMode="auto">
              <a:xfrm rot="5400000" flipH="1" flipV="1">
                <a:off x="4777071" y="1156559"/>
                <a:ext cx="440605" cy="30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57"/>
              <p:cNvSpPr txBox="1">
                <a:spLocks noChangeArrowheads="1"/>
              </p:cNvSpPr>
              <p:nvPr/>
            </p:nvSpPr>
            <p:spPr bwMode="auto">
              <a:xfrm>
                <a:off x="591322" y="1288129"/>
                <a:ext cx="4406051" cy="338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dirty="0">
                    <a:latin typeface="Calibri" panose="020F0502020204030204" pitchFamily="34" charset="0"/>
                  </a:rPr>
                  <a:t>промотор</a:t>
                </a:r>
              </a:p>
            </p:txBody>
          </p:sp>
          <p:cxnSp>
            <p:nvCxnSpPr>
              <p:cNvPr id="15" name="Прямая со стрелкой 51"/>
              <p:cNvCxnSpPr>
                <a:cxnSpLocks noChangeShapeType="1"/>
              </p:cNvCxnSpPr>
              <p:nvPr/>
            </p:nvCxnSpPr>
            <p:spPr bwMode="auto">
              <a:xfrm>
                <a:off x="4997374" y="959205"/>
                <a:ext cx="587474" cy="1530"/>
              </a:xfrm>
              <a:prstGeom prst="straightConnector1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 type="triangle" w="lg" len="lg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16" name="Прямая соединительная линия 41"/>
              <p:cNvCxnSpPr/>
              <p:nvPr/>
            </p:nvCxnSpPr>
            <p:spPr bwMode="auto">
              <a:xfrm>
                <a:off x="254749" y="1288129"/>
                <a:ext cx="7976789" cy="153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49"/>
              <p:cNvSpPr txBox="1">
                <a:spLocks noChangeArrowheads="1"/>
              </p:cNvSpPr>
              <p:nvPr/>
            </p:nvSpPr>
            <p:spPr bwMode="auto">
              <a:xfrm>
                <a:off x="8234598" y="1133611"/>
                <a:ext cx="663967" cy="284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" tIns="3600" rIns="3600" bIns="360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ДНК</a:t>
                </a:r>
              </a:p>
            </p:txBody>
          </p:sp>
          <p:grpSp>
            <p:nvGrpSpPr>
              <p:cNvPr id="18" name="Group 33"/>
              <p:cNvGrpSpPr>
                <a:grpSpLocks/>
              </p:cNvGrpSpPr>
              <p:nvPr/>
            </p:nvGrpSpPr>
            <p:grpSpPr bwMode="auto">
              <a:xfrm>
                <a:off x="1545967" y="879651"/>
                <a:ext cx="3436108" cy="338103"/>
                <a:chOff x="912" y="1323"/>
                <a:chExt cx="2246" cy="221"/>
              </a:xfrm>
            </p:grpSpPr>
            <p:cxnSp>
              <p:nvCxnSpPr>
                <p:cNvPr id="23" name="Прямая со стрелкой 45"/>
                <p:cNvCxnSpPr/>
                <p:nvPr/>
              </p:nvCxnSpPr>
              <p:spPr>
                <a:xfrm>
                  <a:off x="912" y="1467"/>
                  <a:ext cx="2246" cy="1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1665" y="1323"/>
                  <a:ext cx="671" cy="221"/>
                </a:xfrm>
                <a:prstGeom prst="rect">
                  <a:avLst/>
                </a:prstGeom>
                <a:solidFill>
                  <a:srgbClr val="E7F5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600" b="1" dirty="0">
                      <a:solidFill>
                        <a:schemeClr val="bg2">
                          <a:lumMod val="50000"/>
                        </a:schemeClr>
                      </a:solidFill>
                      <a:latin typeface="Calibri" panose="020F0502020204030204" pitchFamily="34" charset="0"/>
                    </a:rPr>
                    <a:t>≈30</a:t>
                  </a:r>
                  <a:r>
                    <a:rPr lang="en-US" sz="1600" b="1" dirty="0">
                      <a:solidFill>
                        <a:schemeClr val="bg2">
                          <a:lumMod val="50000"/>
                        </a:schemeClr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ru-RU" sz="1600" b="1" dirty="0" err="1">
                      <a:solidFill>
                        <a:schemeClr val="bg2">
                          <a:lumMod val="50000"/>
                        </a:schemeClr>
                      </a:solidFill>
                      <a:latin typeface="Calibri" panose="020F0502020204030204" pitchFamily="34" charset="0"/>
                    </a:rPr>
                    <a:t>п.о</a:t>
                  </a:r>
                  <a:r>
                    <a:rPr lang="ru-RU" sz="1600" b="1" dirty="0">
                      <a:solidFill>
                        <a:schemeClr val="bg2">
                          <a:lumMod val="50000"/>
                        </a:schemeClr>
                      </a:solidFill>
                      <a:latin typeface="Calibri" panose="020F0502020204030204" pitchFamily="34" charset="0"/>
                    </a:rPr>
                    <a:t>.</a:t>
                  </a:r>
                </a:p>
              </p:txBody>
            </p:sp>
          </p:grpSp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392438" y="1115252"/>
                <a:ext cx="1153529" cy="253960"/>
              </a:xfrm>
              <a:prstGeom prst="rect">
                <a:avLst/>
              </a:prstGeom>
              <a:solidFill>
                <a:srgbClr val="E7F5FF"/>
              </a:solidFill>
              <a:ln w="63500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3600" tIns="3600" rIns="3600" bIns="360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ТАТА</a:t>
                </a:r>
                <a:r>
                  <a:rPr lang="en-US" sz="1600" b="1" dirty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-</a:t>
                </a:r>
                <a:r>
                  <a:rPr lang="ru-RU" sz="1600" b="1" dirty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бокс</a:t>
                </a:r>
              </a:p>
            </p:txBody>
          </p:sp>
          <p:sp>
            <p:nvSpPr>
              <p:cNvPr id="22" name="Text Box 11"/>
              <p:cNvSpPr txBox="1">
                <a:spLocks noChangeArrowheads="1"/>
              </p:cNvSpPr>
              <p:nvPr/>
            </p:nvSpPr>
            <p:spPr bwMode="auto">
              <a:xfrm>
                <a:off x="4905581" y="523189"/>
                <a:ext cx="3260172" cy="253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" tIns="3600" rIns="3600" bIns="36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b="1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Старт транскрипции </a:t>
                </a:r>
                <a:r>
                  <a:rPr lang="en-US" sz="1600" b="1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(TSS)</a:t>
                </a:r>
                <a:endParaRPr lang="ru-RU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20000" y="959205"/>
                <a:ext cx="576000" cy="198884"/>
              </a:xfrm>
              <a:prstGeom prst="rect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Pie 10"/>
              <p:cNvSpPr/>
              <p:nvPr/>
            </p:nvSpPr>
            <p:spPr>
              <a:xfrm rot="8151927">
                <a:off x="680324" y="592301"/>
                <a:ext cx="641844" cy="641844"/>
              </a:xfrm>
              <a:prstGeom prst="pi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 Box 11"/>
              <p:cNvSpPr txBox="1">
                <a:spLocks noChangeArrowheads="1"/>
              </p:cNvSpPr>
              <p:nvPr/>
            </p:nvSpPr>
            <p:spPr bwMode="auto">
              <a:xfrm>
                <a:off x="750432" y="645887"/>
                <a:ext cx="538017" cy="253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3600" tIns="3600" rIns="3600" bIns="36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TBP</a:t>
                </a:r>
                <a:endParaRPr lang="ru-RU" sz="16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188778" y="5658256"/>
              <a:ext cx="6399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Схема пространственной структуры комплекса ТВР</a:t>
              </a:r>
              <a:r>
                <a:rPr lang="en-US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/</a:t>
              </a:r>
              <a:r>
                <a:rPr lang="ru-RU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ТАТА-бокс</a:t>
              </a:r>
              <a:endParaRPr lang="ru-RU" b="1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8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E7F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Ключевые  задачи  анализа таких данных: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Arial" panose="020B0604020202020204" pitchFamily="34" charset="0"/>
              </a:rPr>
              <a:t>Выявление  характерных особенностей  организации изучаемых ДНК-сайтов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ru-RU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Arial" panose="020B0604020202020204" pitchFamily="34" charset="0"/>
              </a:rPr>
              <a:t>Разработка методов для предсказания величины специфической биологической активности этих сайтов на основе их нуклеотидных последовательностей</a:t>
            </a:r>
            <a:endParaRPr lang="ru-RU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00744280"/>
              </p:ext>
            </p:extLst>
          </p:nvPr>
        </p:nvGraphicFramePr>
        <p:xfrm>
          <a:off x="214609" y="1002189"/>
          <a:ext cx="4357391" cy="2200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2974"/>
                <a:gridCol w="2797151"/>
                <a:gridCol w="637266"/>
              </a:tblGrid>
              <a:tr h="647723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Сродство</a:t>
                      </a:r>
                      <a:r>
                        <a:rPr lang="en-US" sz="1400" b="1" spc="-1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spc="-10" baseline="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USF/</a:t>
                      </a:r>
                      <a:r>
                        <a:rPr lang="ru-RU" sz="1400" b="1" spc="-10" baseline="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ДНК</a:t>
                      </a:r>
                      <a:r>
                        <a:rPr lang="en-US" sz="1400" b="1" spc="-10" baseline="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spc="-10" baseline="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b="1" spc="-10" baseline="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spc="-10" baseline="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1" spc="-10" baseline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Bendall, </a:t>
                      </a:r>
                      <a:r>
                        <a:rPr lang="en-US" sz="1400" b="1" spc="-10" baseline="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Molloy</a:t>
                      </a:r>
                      <a:r>
                        <a:rPr lang="ru-RU" sz="1400" b="1" spc="-10" baseline="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spc="-10" baseline="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// NAR. 1994. 22:2801-10)</a:t>
                      </a:r>
                      <a:endParaRPr lang="ru-RU" sz="1400" b="1" spc="-1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37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Проба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Последовательность </a:t>
                      </a:r>
                      <a:r>
                        <a:rPr lang="ru-RU" sz="1200" b="1" dirty="0" err="1"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олигоДНК</a:t>
                      </a:r>
                      <a:endParaRPr lang="ru-RU" sz="1200" b="1" dirty="0">
                        <a:solidFill>
                          <a:srgbClr val="66003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500" b="1" baseline="-30000" dirty="0" smtClean="0"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200" b="1" dirty="0" smtClean="0"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1" dirty="0"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1" dirty="0">
                        <a:solidFill>
                          <a:srgbClr val="66003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</a:tr>
              <a:tr h="191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GTGA</a:t>
                      </a:r>
                      <a:r>
                        <a:rPr lang="en-US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ct</a:t>
                      </a:r>
                      <a:r>
                        <a:rPr lang="en-US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</a:t>
                      </a:r>
                      <a:r>
                        <a:rPr lang="en-US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en-US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en-US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GG</a:t>
                      </a:r>
                      <a:r>
                        <a:rPr lang="en-US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en-US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en-US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en-US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TG</a:t>
                      </a:r>
                      <a:r>
                        <a:rPr lang="en-US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ru-RU" sz="1100" b="1" spc="370" baseline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08000" marT="0" marB="0" anchor="ctr">
                    <a:solidFill>
                      <a:srgbClr val="E9EDF4"/>
                    </a:solidFill>
                  </a:tcPr>
                </a:tc>
              </a:tr>
              <a:tr h="191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GTG</a:t>
                      </a:r>
                      <a:r>
                        <a:rPr lang="en-US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en-US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en-US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en-US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</a:t>
                      </a:r>
                      <a:r>
                        <a:rPr lang="en-US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gtt</a:t>
                      </a:r>
                      <a:r>
                        <a:rPr lang="en-US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en-US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en-US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cc</a:t>
                      </a:r>
                      <a:r>
                        <a:rPr lang="en-US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TG</a:t>
                      </a:r>
                      <a:r>
                        <a:rPr lang="en-US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ag</a:t>
                      </a:r>
                      <a:endParaRPr lang="ru-RU" sz="1100" b="1" u="sng" spc="370" baseline="0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08000" marT="0" marB="0" anchor="ctr">
                    <a:solidFill>
                      <a:srgbClr val="D0D8E8"/>
                    </a:solidFill>
                  </a:tcPr>
                </a:tc>
              </a:tr>
              <a:tr h="191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GTGAT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gtgg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cag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at</a:t>
                      </a:r>
                      <a:endParaRPr lang="ru-RU" sz="1100" b="1" u="sng" spc="370" baseline="0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08000" marT="0" marB="0" anchor="ctr">
                    <a:solidFill>
                      <a:srgbClr val="E9EDF4"/>
                    </a:solidFill>
                  </a:tcPr>
                </a:tc>
              </a:tr>
              <a:tr h="191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GTGA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gggt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GG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ag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TT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GA</a:t>
                      </a:r>
                      <a:endParaRPr lang="ru-RU" sz="1100" b="1" spc="370" baseline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08000" marT="0" marB="0" anchor="ctr">
                    <a:solidFill>
                      <a:srgbClr val="D0D8E8"/>
                    </a:solidFill>
                  </a:tcPr>
                </a:tc>
              </a:tr>
              <a:tr h="191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TG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aagcaaa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ru-RU" sz="1100" b="1" u="sng" spc="370" baseline="0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08000" marT="0" marB="0" anchor="ctr">
                    <a:solidFill>
                      <a:srgbClr val="E9EDF4"/>
                    </a:solidFill>
                  </a:tcPr>
                </a:tc>
              </a:tr>
              <a:tr h="191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TAAA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gc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GG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TT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ct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ru-RU" sz="1100" b="1" spc="370" baseline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08000" marT="0" marB="0" anchor="ctr">
                    <a:solidFill>
                      <a:srgbClr val="D0D8E8"/>
                    </a:solidFill>
                  </a:tcPr>
                </a:tc>
              </a:tr>
              <a:tr h="191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gcc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gc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caccc</a:t>
                      </a:r>
                      <a:r>
                        <a:rPr lang="ru-RU" sz="1100" b="1" spc="37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ru-RU" sz="1100" b="1" u="sng" spc="37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ctcg</a:t>
                      </a:r>
                      <a:endParaRPr lang="ru-RU" sz="1100" b="1" u="sng" spc="370" baseline="0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08000" marT="0" marB="0"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" y="361"/>
            <a:ext cx="9143999" cy="9294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Примеры молекулярно-генетических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данных,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анализ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которых 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представляет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собой  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вызов 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современной </a:t>
            </a:r>
            <a:r>
              <a:rPr lang="ru-RU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биоинформатике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85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выборки последовательностей сайтов,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для которых измерены количественные величины их 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специфической биологической активности в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составе геномных 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ДНК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843947"/>
              </p:ext>
            </p:extLst>
          </p:nvPr>
        </p:nvGraphicFramePr>
        <p:xfrm>
          <a:off x="4788024" y="1009732"/>
          <a:ext cx="4125480" cy="2203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5165"/>
                <a:gridCol w="2569028"/>
                <a:gridCol w="971287"/>
              </a:tblGrid>
              <a:tr h="64961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Сродство ТВР/ТАТА-бокс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Савинкова и др.// </a:t>
                      </a:r>
                      <a:r>
                        <a:rPr lang="ru-RU" sz="1400" dirty="0" err="1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Эвол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Ген,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2007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 5:44-9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5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Ген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Последовательность </a:t>
                      </a:r>
                      <a:r>
                        <a:rPr lang="ru-RU" sz="1200" b="1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ДНК </a:t>
                      </a:r>
                      <a:endParaRPr lang="ru-RU" sz="1200" b="1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ru-RU" sz="1200" b="1" baseline="-25000" dirty="0" smtClean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200" b="1" dirty="0" smtClean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1" dirty="0" err="1" smtClean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ru-RU" sz="1200" b="1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</a:tr>
              <a:tr h="193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CRYAB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9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agactgc</a:t>
                      </a:r>
                      <a:r>
                        <a:rPr lang="en-US" sz="1100" b="1" spc="90" baseline="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="1" spc="90" baseline="0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TATATAA</a:t>
                      </a:r>
                      <a:r>
                        <a:rPr lang="en-US" sz="1100" b="1" spc="90" baseline="0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ggggcaggctg</a:t>
                      </a:r>
                      <a:endParaRPr lang="ru-RU" sz="1100" b="1" spc="90" baseline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</a:tr>
              <a:tr h="190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ABCB1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9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agccgaatc</a:t>
                      </a:r>
                      <a:r>
                        <a:rPr lang="ru-RU" sz="1100" b="1" spc="90" baseline="0" dirty="0" err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TATAAAA</a:t>
                      </a:r>
                      <a:r>
                        <a:rPr lang="ru-RU" sz="1100" b="1" spc="9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ggaactagtc</a:t>
                      </a:r>
                      <a:endParaRPr lang="ru-RU" sz="1100" b="1" spc="90" baseline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</a:tr>
              <a:tr h="197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PRTN3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9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tggcattgggc</a:t>
                      </a:r>
                      <a:r>
                        <a:rPr lang="ru-RU" sz="1100" b="1" spc="90" baseline="0" dirty="0" err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TATAA</a:t>
                      </a:r>
                      <a:r>
                        <a:rPr lang="ru-RU" sz="1100" b="1" spc="9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gaggagcttg</a:t>
                      </a:r>
                      <a:endParaRPr lang="ru-RU" sz="1100" b="1" spc="90" baseline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</a:tr>
              <a:tr h="188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OBP2A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9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gccagggggc</a:t>
                      </a:r>
                      <a:r>
                        <a:rPr lang="ru-RU" sz="1100" b="1" spc="90" baseline="0" dirty="0" err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TATAAA</a:t>
                      </a:r>
                      <a:r>
                        <a:rPr lang="ru-RU" sz="1100" b="1" spc="9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gaacatctcg</a:t>
                      </a:r>
                      <a:endParaRPr lang="ru-RU" sz="1100" b="1" spc="90" baseline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5,77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</a:tr>
              <a:tr h="195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PTGS2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9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agcacagggc</a:t>
                      </a:r>
                      <a:r>
                        <a:rPr lang="ru-RU" sz="1100" b="1" spc="90" baseline="0" dirty="0" err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TATAA</a:t>
                      </a:r>
                      <a:r>
                        <a:rPr lang="ru-RU" sz="1100" b="1" spc="9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gaggagccggg</a:t>
                      </a:r>
                      <a:endParaRPr lang="ru-RU" sz="1100" b="1" spc="90" baseline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10,01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</a:tr>
              <a:tr h="193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HBA2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9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cctgcgcg</a:t>
                      </a:r>
                      <a:r>
                        <a:rPr lang="ru-RU" sz="1100" b="1" spc="90" baseline="0" dirty="0" err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TTAAAA</a:t>
                      </a:r>
                      <a:r>
                        <a:rPr lang="ru-RU" sz="1100" b="1" spc="9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ggcgcgcgggcc</a:t>
                      </a:r>
                      <a:endParaRPr lang="ru-RU" sz="1100" b="1" spc="90" baseline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11,98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</a:tr>
              <a:tr h="185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HGF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9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cgccccaagc</a:t>
                      </a:r>
                      <a:r>
                        <a:rPr lang="ru-RU" sz="1100" b="1" spc="90" baseline="0" dirty="0" err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ATAAA</a:t>
                      </a:r>
                      <a:r>
                        <a:rPr lang="ru-RU" sz="1100" b="1" spc="9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ccctggcgcgc</a:t>
                      </a:r>
                      <a:endParaRPr lang="ru-RU" sz="1100" b="1" spc="90" baseline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14,93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464017"/>
              </p:ext>
            </p:extLst>
          </p:nvPr>
        </p:nvGraphicFramePr>
        <p:xfrm>
          <a:off x="2448000" y="3356992"/>
          <a:ext cx="4437208" cy="21825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57944"/>
                <a:gridCol w="2429691"/>
                <a:gridCol w="1049573"/>
              </a:tblGrid>
              <a:tr h="629952">
                <a:tc gridSpan="3"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Частота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UV-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повреждений гуанина в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pGEM7(f+) 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4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(Втюрина и др. // Биофизика. 2011. 56:410-4)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932"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ru-RU" sz="1200" baseline="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позици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 smtClean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Последовательность </a:t>
                      </a:r>
                      <a:r>
                        <a:rPr lang="ru-RU" sz="1200" b="1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ДНК</a:t>
                      </a:r>
                      <a:endParaRPr lang="ru-RU" sz="1200" b="1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200" dirty="0" smtClean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200" dirty="0" err="1" smtClean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200" baseline="-30000" dirty="0" err="1" smtClean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smtClean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</a:tr>
              <a:tr h="188118"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u="none" spc="21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cagaacattt</a:t>
                      </a:r>
                      <a:r>
                        <a:rPr lang="ru-RU" sz="1100" b="1" u="none" spc="210" baseline="0" dirty="0" err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u="none" spc="21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ataccaaacc</a:t>
                      </a:r>
                      <a:endParaRPr lang="ru-RU" sz="1100" b="1" u="none" spc="210" baseline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</a:tr>
              <a:tr h="188119"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u="none" spc="21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ataagttttt</a:t>
                      </a:r>
                      <a:r>
                        <a:rPr lang="ru-RU" sz="1100" b="1" u="none" spc="210" baseline="0" dirty="0" err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u="none" spc="21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cagaataatg</a:t>
                      </a:r>
                      <a:endParaRPr lang="ru-RU" sz="1100" b="1" u="none" spc="210" baseline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</a:tr>
              <a:tr h="197644"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u="none" spc="21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aagaacatag</a:t>
                      </a:r>
                      <a:r>
                        <a:rPr lang="ru-RU" sz="1100" b="1" u="none" spc="210" baseline="0" dirty="0" err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u="none" spc="21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aaaatagaac</a:t>
                      </a:r>
                      <a:endParaRPr lang="ru-RU" sz="1100" b="1" u="none" spc="210" baseline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u="none" spc="21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gaaaccactt</a:t>
                      </a:r>
                      <a:r>
                        <a:rPr lang="ru-RU" sz="1100" b="1" u="none" spc="210" baseline="0" dirty="0" err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u="none" spc="21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tctcacatcc</a:t>
                      </a:r>
                      <a:endParaRPr lang="ru-RU" sz="1100" b="1" u="none" spc="210" baseline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</a:tr>
              <a:tr h="195262"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u="none" spc="21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gtttacataa</a:t>
                      </a:r>
                      <a:r>
                        <a:rPr lang="ru-RU" sz="1100" b="1" u="none" spc="210" baseline="0" dirty="0" err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u="none" spc="21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catttacata</a:t>
                      </a:r>
                      <a:endParaRPr lang="ru-RU" sz="1100" b="1" u="none" spc="210" baseline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363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u="none" spc="21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gaaccgcaag</a:t>
                      </a:r>
                      <a:r>
                        <a:rPr lang="ru-RU" sz="1100" b="1" u="none" spc="210" baseline="0" dirty="0" err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u="none" spc="210" baseline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ttgggcaaat</a:t>
                      </a:r>
                      <a:endParaRPr lang="ru-RU" sz="1100" b="1" u="none" spc="210" baseline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</a:tr>
              <a:tr h="185737"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u="none" spc="210" baseline="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aaagaacata</a:t>
                      </a:r>
                      <a:r>
                        <a:rPr lang="ru-RU" sz="1100" b="1" u="none" spc="210" baseline="0" dirty="0" err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ru-RU" sz="1100" b="1" u="none" spc="210" baseline="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gaaaatagaa</a:t>
                      </a:r>
                      <a:endParaRPr lang="ru-RU" sz="1100" b="1" u="none" spc="210" baseline="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1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1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57693" y="22647"/>
            <a:ext cx="9458814" cy="6741782"/>
            <a:chOff x="-157693" y="22647"/>
            <a:chExt cx="9458814" cy="6741782"/>
          </a:xfrm>
        </p:grpSpPr>
        <p:sp>
          <p:nvSpPr>
            <p:cNvPr id="28" name="Скругленный прямоугольник 20"/>
            <p:cNvSpPr/>
            <p:nvPr/>
          </p:nvSpPr>
          <p:spPr>
            <a:xfrm>
              <a:off x="99919" y="494950"/>
              <a:ext cx="5664220" cy="265092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rgbClr val="BA5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latin typeface="Calibri" panose="020F0502020204030204" pitchFamily="34" charset="0"/>
              </a:endParaRPr>
            </a:p>
          </p:txBody>
        </p:sp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99919" y="634473"/>
              <a:ext cx="56037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Стадия скольжения ТВР вдоль двойной спирали ДНК </a:t>
              </a:r>
              <a:br>
                <a:rPr lang="ru-RU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</a:br>
              <a:r>
                <a:rPr lang="en-US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[Coleman, Pugh </a:t>
              </a:r>
              <a:r>
                <a:rPr lang="en-US" altLang="ru-RU" sz="1500" b="1" dirty="0">
                  <a:solidFill>
                    <a:srgbClr val="BA5272"/>
                  </a:solidFill>
                  <a:latin typeface="Calibri" panose="020F0502020204030204" pitchFamily="34" charset="0"/>
                </a:rPr>
                <a:t>// </a:t>
              </a:r>
              <a:r>
                <a:rPr lang="en-US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JBC. </a:t>
              </a:r>
              <a:r>
                <a:rPr lang="en-US" altLang="ru-RU" sz="1500" b="1" dirty="0">
                  <a:solidFill>
                    <a:srgbClr val="BA5272"/>
                  </a:solidFill>
                  <a:latin typeface="Calibri" panose="020F0502020204030204" pitchFamily="34" charset="0"/>
                </a:rPr>
                <a:t>1995. 270: </a:t>
              </a:r>
              <a:r>
                <a:rPr lang="en-US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13850-9]</a:t>
              </a:r>
              <a:endParaRPr lang="en-US" altLang="ru-RU" sz="1500" b="1" dirty="0">
                <a:solidFill>
                  <a:srgbClr val="BA527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Скругленный прямоугольник 293"/>
            <p:cNvSpPr/>
            <p:nvPr/>
          </p:nvSpPr>
          <p:spPr>
            <a:xfrm>
              <a:off x="160079" y="3234393"/>
              <a:ext cx="5744449" cy="319157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latin typeface="Calibri" panose="020F0502020204030204" pitchFamily="34" charset="0"/>
              </a:endParaRPr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414507" y="3252928"/>
              <a:ext cx="2400188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1) Ширина малой бороздки</a:t>
              </a:r>
              <a:b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</a:b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U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(</a:t>
              </a: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d</a:t>
              </a:r>
              <a:r>
                <a:rPr lang="en-US" b="1" baseline="-25000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[6</a:t>
              </a:r>
              <a:r>
                <a:rPr lang="ru-RU" b="1" baseline="-25000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,</a:t>
              </a:r>
              <a:r>
                <a:rPr lang="en-US" b="1" baseline="-25000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8]</a:t>
              </a:r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) = 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0.37 </a:t>
              </a:r>
              <a:endParaRPr lang="ru-RU" altLang="ru-RU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219458" y="3255472"/>
              <a:ext cx="270998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2)</a:t>
              </a:r>
              <a:r>
                <a:rPr lang="ru-RU" altLang="ru-RU" sz="1400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ru-RU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частота </a:t>
              </a:r>
              <a:r>
                <a:rPr lang="ru-RU" altLang="ru-RU" sz="1400" b="1" dirty="0" err="1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динуклеотида</a:t>
              </a:r>
              <a:r>
                <a:rPr lang="ru-RU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 ТА</a:t>
              </a:r>
              <a:br>
                <a:rPr lang="ru-RU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</a:br>
              <a:r>
                <a:rPr lang="ru-RU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 в 3</a:t>
              </a:r>
              <a:r>
                <a:rPr lang="en-US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’-</a:t>
              </a:r>
              <a:r>
                <a:rPr lang="ru-RU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половине дуплекса ДНК</a:t>
              </a:r>
              <a:br>
                <a:rPr lang="ru-RU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</a:b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U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(</a:t>
              </a: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[TA]</a:t>
              </a:r>
              <a:r>
                <a:rPr lang="en-US" b="1" baseline="-25000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3’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) </a:t>
              </a:r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= 0.</a:t>
              </a: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26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endParaRPr lang="ru-RU" altLang="ru-RU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5" name="Rectangle 50"/>
            <p:cNvSpPr>
              <a:spLocks noChangeArrowheads="1"/>
            </p:cNvSpPr>
            <p:nvPr/>
          </p:nvSpPr>
          <p:spPr bwMode="auto">
            <a:xfrm>
              <a:off x="9158113" y="1308824"/>
              <a:ext cx="5620" cy="5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1" name="Rectangle 78"/>
            <p:cNvSpPr>
              <a:spLocks noChangeArrowheads="1"/>
            </p:cNvSpPr>
            <p:nvPr/>
          </p:nvSpPr>
          <p:spPr bwMode="auto">
            <a:xfrm>
              <a:off x="9295838" y="1693103"/>
              <a:ext cx="5283" cy="7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5849190" y="496488"/>
              <a:ext cx="3174698" cy="2627156"/>
              <a:chOff x="9502923" y="765996"/>
              <a:chExt cx="3174698" cy="2627156"/>
            </a:xfrm>
          </p:grpSpPr>
          <p:grpSp>
            <p:nvGrpSpPr>
              <p:cNvPr id="142" name="Группа 141"/>
              <p:cNvGrpSpPr/>
              <p:nvPr/>
            </p:nvGrpSpPr>
            <p:grpSpPr>
              <a:xfrm>
                <a:off x="9502923" y="765996"/>
                <a:ext cx="3174698" cy="2627156"/>
                <a:chOff x="322909" y="2683075"/>
                <a:chExt cx="3174698" cy="2627156"/>
              </a:xfrm>
            </p:grpSpPr>
            <p:sp>
              <p:nvSpPr>
                <p:cNvPr id="279" name="Прямоугольник 278"/>
                <p:cNvSpPr/>
                <p:nvPr/>
              </p:nvSpPr>
              <p:spPr>
                <a:xfrm>
                  <a:off x="322909" y="2683075"/>
                  <a:ext cx="3174698" cy="2627156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0" name="Rectangle 342"/>
                <p:cNvSpPr>
                  <a:spLocks noChangeArrowheads="1"/>
                </p:cNvSpPr>
                <p:nvPr/>
              </p:nvSpPr>
              <p:spPr bwMode="auto">
                <a:xfrm>
                  <a:off x="405527" y="4301154"/>
                  <a:ext cx="3027653" cy="4416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2000" b="1" dirty="0" smtClean="0"/>
                    <a:t>………………………</a:t>
                  </a:r>
                  <a:r>
                    <a:rPr lang="en-US" altLang="ru-RU" sz="2000" b="1" dirty="0" smtClean="0"/>
                    <a:t>..........</a:t>
                  </a:r>
                  <a:endParaRPr lang="ru-RU" altLang="ru-RU" sz="2000" b="1" dirty="0"/>
                </a:p>
              </p:txBody>
            </p:sp>
          </p:grpSp>
          <p:sp>
            <p:nvSpPr>
              <p:cNvPr id="152" name="TextBox 151"/>
              <p:cNvSpPr txBox="1"/>
              <p:nvPr/>
            </p:nvSpPr>
            <p:spPr>
              <a:xfrm>
                <a:off x="9517179" y="810688"/>
                <a:ext cx="3086025" cy="393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  <a:spcAft>
                    <a:spcPts val="300"/>
                  </a:spcAft>
                </a:pPr>
                <a:r>
                  <a:rPr lang="ru-RU" sz="14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Исходны</a:t>
                </a:r>
                <a:r>
                  <a:rPr lang="ru-RU" sz="14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е</a:t>
                </a:r>
                <a:r>
                  <a:rPr lang="ru-RU" sz="14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экспериментальные данные</a:t>
                </a:r>
                <a:endParaRPr lang="ru-RU" sz="14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altLang="ru-RU" sz="1400" dirty="0">
                    <a:latin typeface="Calibri" panose="020F0502020204030204" pitchFamily="34" charset="0"/>
                    <a:cs typeface="Arial" panose="020B0604020202020204" pitchFamily="34" charset="0"/>
                  </a:rPr>
                  <a:t>Savinkova et al. </a:t>
                </a:r>
                <a:r>
                  <a:rPr lang="ru-RU" altLang="ru-RU" sz="14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// </a:t>
                </a:r>
                <a:r>
                  <a:rPr lang="pt-BR" altLang="ru-RU" sz="14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BGRS</a:t>
                </a:r>
                <a:r>
                  <a:rPr lang="ru-RU" altLang="ru-RU" sz="1400" dirty="0">
                    <a:latin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altLang="ru-RU" sz="14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1998</a:t>
                </a:r>
                <a:r>
                  <a:rPr lang="pt-BR" altLang="ru-RU" sz="1400" dirty="0">
                    <a:latin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altLang="ru-RU" sz="14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1:</a:t>
                </a:r>
                <a:r>
                  <a:rPr lang="pt-BR" altLang="ru-RU" sz="14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165-9</a:t>
                </a:r>
                <a:r>
                  <a:rPr lang="en-US" altLang="ru-RU" sz="14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ru-RU" sz="14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Rectangle 11"/>
              <p:cNvSpPr>
                <a:spLocks noChangeArrowheads="1"/>
              </p:cNvSpPr>
              <p:nvPr/>
            </p:nvSpPr>
            <p:spPr bwMode="auto">
              <a:xfrm>
                <a:off x="9778939" y="1195990"/>
                <a:ext cx="238853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ru-RU" altLang="ru-RU" sz="1400" b="1" spc="-30" dirty="0">
                    <a:latin typeface="Calibri" panose="020F0502020204030204" pitchFamily="34" charset="0"/>
                  </a:rPr>
                  <a:t>Сродство </a:t>
                </a:r>
                <a:r>
                  <a:rPr lang="en-US" altLang="ru-RU" sz="1400" b="1" spc="-30" dirty="0" smtClean="0">
                    <a:latin typeface="Calibri" panose="020F0502020204030204" pitchFamily="34" charset="0"/>
                  </a:rPr>
                  <a:t>TBP </a:t>
                </a:r>
                <a:r>
                  <a:rPr lang="ru-RU" altLang="ru-RU" sz="1400" b="1" spc="-30" dirty="0">
                    <a:latin typeface="Calibri" panose="020F0502020204030204" pitchFamily="34" charset="0"/>
                  </a:rPr>
                  <a:t>к </a:t>
                </a:r>
                <a:r>
                  <a:rPr lang="ru-RU" altLang="ru-RU" sz="1400" b="1" spc="-30" dirty="0" err="1" smtClean="0">
                    <a:latin typeface="Calibri" panose="020F0502020204030204" pitchFamily="34" charset="0"/>
                  </a:rPr>
                  <a:t>двунитевой</a:t>
                </a:r>
                <a:r>
                  <a:rPr lang="ru-RU" altLang="ru-RU" sz="1400" b="1" spc="-30" dirty="0" smtClean="0">
                    <a:latin typeface="Calibri" panose="020F0502020204030204" pitchFamily="34" charset="0"/>
                  </a:rPr>
                  <a:t> </a:t>
                </a:r>
                <a:r>
                  <a:rPr lang="ru-RU" altLang="ru-RU" sz="1400" b="1" spc="-30" dirty="0">
                    <a:latin typeface="Calibri" panose="020F0502020204030204" pitchFamily="34" charset="0"/>
                  </a:rPr>
                  <a:t>ДНК</a:t>
                </a:r>
                <a:endParaRPr lang="ru-RU" altLang="ru-RU" sz="2000" spc="-3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" name="Rectangle 15"/>
              <p:cNvSpPr>
                <a:spLocks noChangeArrowheads="1"/>
              </p:cNvSpPr>
              <p:nvPr/>
            </p:nvSpPr>
            <p:spPr bwMode="auto">
              <a:xfrm>
                <a:off x="9668764" y="1445904"/>
                <a:ext cx="107402" cy="207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solidFill>
                      <a:srgbClr val="660066"/>
                    </a:solidFill>
                    <a:latin typeface="Courier New" panose="02070309020205020404" pitchFamily="49" charset="0"/>
                  </a:rPr>
                  <a:t>№</a:t>
                </a:r>
                <a:endParaRPr lang="ru-RU" altLang="ru-RU" sz="20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56" name="Rectangle 17"/>
              <p:cNvSpPr>
                <a:spLocks noChangeArrowheads="1"/>
              </p:cNvSpPr>
              <p:nvPr/>
            </p:nvSpPr>
            <p:spPr bwMode="auto">
              <a:xfrm>
                <a:off x="9890236" y="1445299"/>
                <a:ext cx="215927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solidFill>
                      <a:srgbClr val="660066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Синтетические </a:t>
                </a:r>
                <a:r>
                  <a:rPr lang="ru-RU" altLang="ru-RU" sz="1400" b="1" dirty="0" smtClean="0">
                    <a:solidFill>
                      <a:srgbClr val="660066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ДНК, 15 </a:t>
                </a:r>
                <a:r>
                  <a:rPr lang="ru-RU" altLang="ru-RU" sz="1400" b="1" dirty="0" err="1" smtClean="0">
                    <a:solidFill>
                      <a:srgbClr val="660066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п.о</a:t>
                </a:r>
                <a:r>
                  <a:rPr lang="ru-RU" altLang="ru-RU" sz="1400" b="1" dirty="0" smtClean="0">
                    <a:solidFill>
                      <a:srgbClr val="660066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altLang="ru-RU" sz="1400" b="1" dirty="0" smtClean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1400" b="1" i="1" dirty="0" smtClean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 </a:t>
                </a:r>
                <a:endParaRPr lang="en-US" altLang="ru-RU" sz="1400" b="1" i="1" dirty="0">
                  <a:solidFill>
                    <a:srgbClr val="660066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Rectangle 20"/>
              <p:cNvSpPr>
                <a:spLocks noChangeArrowheads="1"/>
              </p:cNvSpPr>
              <p:nvPr/>
            </p:nvSpPr>
            <p:spPr bwMode="auto">
              <a:xfrm>
                <a:off x="12070183" y="1434168"/>
                <a:ext cx="596317" cy="207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ru-RU" sz="1400" dirty="0">
                    <a:solidFill>
                      <a:srgbClr val="660066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en-US" altLang="ru-RU" sz="1400" dirty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ru-RU" altLang="ru-RU" sz="1400" dirty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ru-RU" sz="1400" dirty="0" smtClean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[K</a:t>
                </a:r>
                <a:r>
                  <a:rPr lang="en-US" altLang="ru-RU" b="1" baseline="-30000" dirty="0" smtClean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ru-RU" sz="1400" dirty="0" smtClean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endParaRPr lang="ru-RU" altLang="ru-RU" sz="2000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Rectangle 24"/>
              <p:cNvSpPr>
                <a:spLocks noChangeArrowheads="1"/>
              </p:cNvSpPr>
              <p:nvPr/>
            </p:nvSpPr>
            <p:spPr bwMode="auto">
              <a:xfrm>
                <a:off x="9517179" y="1421974"/>
                <a:ext cx="322199" cy="72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1" name="Line 25"/>
              <p:cNvSpPr>
                <a:spLocks noChangeShapeType="1"/>
              </p:cNvSpPr>
              <p:nvPr/>
            </p:nvSpPr>
            <p:spPr bwMode="auto">
              <a:xfrm>
                <a:off x="9517179" y="1421974"/>
                <a:ext cx="322199" cy="1803"/>
              </a:xfrm>
              <a:prstGeom prst="line">
                <a:avLst/>
              </a:prstGeom>
              <a:noFill/>
              <a:ln w="6350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Rectangle 26"/>
              <p:cNvSpPr>
                <a:spLocks noChangeArrowheads="1"/>
              </p:cNvSpPr>
              <p:nvPr/>
            </p:nvSpPr>
            <p:spPr bwMode="auto">
              <a:xfrm>
                <a:off x="9682623" y="1421974"/>
                <a:ext cx="2832354" cy="72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3" name="Line 27"/>
              <p:cNvSpPr>
                <a:spLocks noChangeShapeType="1"/>
              </p:cNvSpPr>
              <p:nvPr/>
            </p:nvSpPr>
            <p:spPr bwMode="auto">
              <a:xfrm>
                <a:off x="9682623" y="1421974"/>
                <a:ext cx="2832354" cy="1803"/>
              </a:xfrm>
              <a:prstGeom prst="line">
                <a:avLst/>
              </a:prstGeom>
              <a:noFill/>
              <a:ln w="6350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Line 52"/>
              <p:cNvSpPr>
                <a:spLocks noChangeShapeType="1"/>
              </p:cNvSpPr>
              <p:nvPr/>
            </p:nvSpPr>
            <p:spPr bwMode="auto">
              <a:xfrm>
                <a:off x="9517179" y="1676128"/>
                <a:ext cx="322199" cy="1802"/>
              </a:xfrm>
              <a:prstGeom prst="line">
                <a:avLst/>
              </a:prstGeom>
              <a:noFill/>
              <a:ln w="0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Rectangle 53"/>
              <p:cNvSpPr>
                <a:spLocks noChangeArrowheads="1"/>
              </p:cNvSpPr>
              <p:nvPr/>
            </p:nvSpPr>
            <p:spPr bwMode="auto">
              <a:xfrm>
                <a:off x="9648306" y="1459826"/>
                <a:ext cx="5619" cy="5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8" name="Rectangle 54"/>
              <p:cNvSpPr>
                <a:spLocks noChangeArrowheads="1"/>
              </p:cNvSpPr>
              <p:nvPr/>
            </p:nvSpPr>
            <p:spPr bwMode="auto">
              <a:xfrm>
                <a:off x="9682623" y="1676123"/>
                <a:ext cx="2832354" cy="5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9" name="Line 55"/>
              <p:cNvSpPr>
                <a:spLocks noChangeShapeType="1"/>
              </p:cNvSpPr>
              <p:nvPr/>
            </p:nvSpPr>
            <p:spPr bwMode="auto">
              <a:xfrm>
                <a:off x="9682623" y="1676123"/>
                <a:ext cx="2832354" cy="1802"/>
              </a:xfrm>
              <a:prstGeom prst="line">
                <a:avLst/>
              </a:prstGeom>
              <a:noFill/>
              <a:ln w="0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Line 56"/>
              <p:cNvSpPr>
                <a:spLocks noChangeShapeType="1"/>
              </p:cNvSpPr>
              <p:nvPr/>
            </p:nvSpPr>
            <p:spPr bwMode="auto">
              <a:xfrm>
                <a:off x="12368863" y="1459826"/>
                <a:ext cx="5620" cy="1802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Line 57"/>
              <p:cNvSpPr>
                <a:spLocks noChangeShapeType="1"/>
              </p:cNvSpPr>
              <p:nvPr/>
            </p:nvSpPr>
            <p:spPr bwMode="auto">
              <a:xfrm>
                <a:off x="12368863" y="1459826"/>
                <a:ext cx="1874" cy="540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Line 322"/>
              <p:cNvSpPr>
                <a:spLocks noChangeShapeType="1"/>
              </p:cNvSpPr>
              <p:nvPr/>
            </p:nvSpPr>
            <p:spPr bwMode="auto">
              <a:xfrm flipV="1">
                <a:off x="9732492" y="1443022"/>
                <a:ext cx="0" cy="187200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Rectangle 61"/>
              <p:cNvSpPr>
                <a:spLocks noChangeArrowheads="1"/>
              </p:cNvSpPr>
              <p:nvPr/>
            </p:nvSpPr>
            <p:spPr bwMode="auto">
              <a:xfrm>
                <a:off x="9668764" y="2047324"/>
                <a:ext cx="117969" cy="2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solidFill>
                      <a:srgbClr val="660066"/>
                    </a:solidFill>
                    <a:latin typeface="Courier New" pitchFamily="49" charset="0"/>
                  </a:rPr>
                  <a:t>2</a:t>
                </a:r>
                <a:endParaRPr lang="ru-RU" altLang="ru-RU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76" name="Rectangle 62"/>
              <p:cNvSpPr>
                <a:spLocks noChangeArrowheads="1"/>
              </p:cNvSpPr>
              <p:nvPr/>
            </p:nvSpPr>
            <p:spPr bwMode="auto">
              <a:xfrm>
                <a:off x="9677196" y="2098318"/>
                <a:ext cx="117968" cy="2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>
                    <a:solidFill>
                      <a:srgbClr val="660066"/>
                    </a:solidFill>
                    <a:latin typeface="Courier New" pitchFamily="49" charset="0"/>
                  </a:rPr>
                  <a:t> </a:t>
                </a:r>
                <a:endParaRPr lang="ru-RU" altLang="ru-RU">
                  <a:solidFill>
                    <a:srgbClr val="660066"/>
                  </a:solidFill>
                </a:endParaRPr>
              </a:p>
            </p:txBody>
          </p:sp>
          <p:grpSp>
            <p:nvGrpSpPr>
              <p:cNvPr id="177" name="Группа 14"/>
              <p:cNvGrpSpPr/>
              <p:nvPr/>
            </p:nvGrpSpPr>
            <p:grpSpPr>
              <a:xfrm>
                <a:off x="9897517" y="2000276"/>
                <a:ext cx="2278141" cy="238800"/>
                <a:chOff x="7377864" y="2541415"/>
                <a:chExt cx="2278141" cy="248176"/>
              </a:xfrm>
              <a:noFill/>
            </p:grpSpPr>
            <p:sp>
              <p:nvSpPr>
                <p:cNvPr id="272" name="Rectangle 63"/>
                <p:cNvSpPr>
                  <a:spLocks noChangeArrowheads="1"/>
                </p:cNvSpPr>
                <p:nvPr/>
              </p:nvSpPr>
              <p:spPr bwMode="auto">
                <a:xfrm>
                  <a:off x="7377864" y="2541415"/>
                  <a:ext cx="235936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5’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73" name="Rectangle 64"/>
                <p:cNvSpPr>
                  <a:spLocks noChangeArrowheads="1"/>
                </p:cNvSpPr>
                <p:nvPr/>
              </p:nvSpPr>
              <p:spPr bwMode="auto">
                <a:xfrm>
                  <a:off x="7499122" y="2541415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74" name="Rectangle 65"/>
                <p:cNvSpPr>
                  <a:spLocks noChangeArrowheads="1"/>
                </p:cNvSpPr>
                <p:nvPr/>
              </p:nvSpPr>
              <p:spPr bwMode="auto">
                <a:xfrm>
                  <a:off x="7613568" y="2541415"/>
                  <a:ext cx="1297650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CGGCTTATATA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75" name="Rectangle 66"/>
                <p:cNvSpPr>
                  <a:spLocks noChangeArrowheads="1"/>
                </p:cNvSpPr>
                <p:nvPr/>
              </p:nvSpPr>
              <p:spPr bwMode="auto">
                <a:xfrm>
                  <a:off x="8795897" y="2541415"/>
                  <a:ext cx="471872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AGCC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76" name="Rectangle 67"/>
                <p:cNvSpPr>
                  <a:spLocks noChangeArrowheads="1"/>
                </p:cNvSpPr>
                <p:nvPr/>
              </p:nvSpPr>
              <p:spPr bwMode="auto">
                <a:xfrm>
                  <a:off x="9207022" y="2541415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77" name="Rectangle 68"/>
                <p:cNvSpPr>
                  <a:spLocks noChangeArrowheads="1"/>
                </p:cNvSpPr>
                <p:nvPr/>
              </p:nvSpPr>
              <p:spPr bwMode="auto">
                <a:xfrm>
                  <a:off x="9321468" y="2541415"/>
                  <a:ext cx="235936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3’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78" name="Rectangle 69"/>
                <p:cNvSpPr>
                  <a:spLocks noChangeArrowheads="1"/>
                </p:cNvSpPr>
                <p:nvPr/>
              </p:nvSpPr>
              <p:spPr bwMode="auto">
                <a:xfrm>
                  <a:off x="9538037" y="2541415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</p:grpSp>
          <p:sp>
            <p:nvSpPr>
              <p:cNvPr id="178" name="Rectangle 76"/>
              <p:cNvSpPr>
                <a:spLocks noChangeArrowheads="1"/>
              </p:cNvSpPr>
              <p:nvPr/>
            </p:nvSpPr>
            <p:spPr bwMode="auto">
              <a:xfrm>
                <a:off x="12199619" y="2047324"/>
                <a:ext cx="4135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21.59</a:t>
                </a:r>
                <a:endParaRPr lang="ru-RU" altLang="ru-RU" dirty="0">
                  <a:solidFill>
                    <a:srgbClr val="660066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80" name="Группа 13"/>
              <p:cNvGrpSpPr/>
              <p:nvPr/>
            </p:nvGrpSpPr>
            <p:grpSpPr>
              <a:xfrm>
                <a:off x="9897517" y="2126859"/>
                <a:ext cx="2278141" cy="238800"/>
                <a:chOff x="7377864" y="2769218"/>
                <a:chExt cx="2278141" cy="248176"/>
              </a:xfrm>
              <a:noFill/>
            </p:grpSpPr>
            <p:sp>
              <p:nvSpPr>
                <p:cNvPr id="263" name="Rectangle 70"/>
                <p:cNvSpPr>
                  <a:spLocks noChangeArrowheads="1"/>
                </p:cNvSpPr>
                <p:nvPr/>
              </p:nvSpPr>
              <p:spPr bwMode="auto">
                <a:xfrm>
                  <a:off x="7377864" y="2769218"/>
                  <a:ext cx="235936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3’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64" name="Rectangle 71"/>
                <p:cNvSpPr>
                  <a:spLocks noChangeArrowheads="1"/>
                </p:cNvSpPr>
                <p:nvPr/>
              </p:nvSpPr>
              <p:spPr bwMode="auto">
                <a:xfrm>
                  <a:off x="7499122" y="2769218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65" name="Rectangle 72"/>
                <p:cNvSpPr>
                  <a:spLocks noChangeArrowheads="1"/>
                </p:cNvSpPr>
                <p:nvPr/>
              </p:nvSpPr>
              <p:spPr bwMode="auto">
                <a:xfrm>
                  <a:off x="7613568" y="2769218"/>
                  <a:ext cx="1611018" cy="21544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G</a:t>
                  </a:r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C</a:t>
                  </a:r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C</a:t>
                  </a:r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GA</a:t>
                  </a:r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ATATA</a:t>
                  </a:r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TT</a:t>
                  </a:r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C</a:t>
                  </a:r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G</a:t>
                  </a:r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G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66" name="Rectangle 73"/>
                <p:cNvSpPr>
                  <a:spLocks noChangeArrowheads="1"/>
                </p:cNvSpPr>
                <p:nvPr/>
              </p:nvSpPr>
              <p:spPr bwMode="auto">
                <a:xfrm>
                  <a:off x="9207022" y="2769218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67" name="Rectangle 74"/>
                <p:cNvSpPr>
                  <a:spLocks noChangeArrowheads="1"/>
                </p:cNvSpPr>
                <p:nvPr/>
              </p:nvSpPr>
              <p:spPr bwMode="auto">
                <a:xfrm>
                  <a:off x="9321468" y="2769218"/>
                  <a:ext cx="235936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5’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68" name="Rectangle 75"/>
                <p:cNvSpPr>
                  <a:spLocks noChangeArrowheads="1"/>
                </p:cNvSpPr>
                <p:nvPr/>
              </p:nvSpPr>
              <p:spPr bwMode="auto">
                <a:xfrm>
                  <a:off x="9538037" y="2769218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69" name="Rectangle 99"/>
                <p:cNvSpPr>
                  <a:spLocks noChangeArrowheads="1"/>
                </p:cNvSpPr>
                <p:nvPr/>
              </p:nvSpPr>
              <p:spPr bwMode="auto">
                <a:xfrm>
                  <a:off x="9596140" y="2772922"/>
                  <a:ext cx="5283" cy="555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70" name="Line 100"/>
                <p:cNvSpPr>
                  <a:spLocks noChangeShapeType="1"/>
                </p:cNvSpPr>
                <p:nvPr/>
              </p:nvSpPr>
              <p:spPr bwMode="auto">
                <a:xfrm>
                  <a:off x="9638398" y="2772922"/>
                  <a:ext cx="5283" cy="1853"/>
                </a:xfrm>
                <a:prstGeom prst="lin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1" name="Line 101"/>
                <p:cNvSpPr>
                  <a:spLocks noChangeShapeType="1"/>
                </p:cNvSpPr>
                <p:nvPr/>
              </p:nvSpPr>
              <p:spPr bwMode="auto">
                <a:xfrm>
                  <a:off x="9638398" y="2772922"/>
                  <a:ext cx="1761" cy="5557"/>
                </a:xfrm>
                <a:prstGeom prst="lin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1" name="Rectangle 83"/>
              <p:cNvSpPr>
                <a:spLocks noChangeArrowheads="1"/>
              </p:cNvSpPr>
              <p:nvPr/>
            </p:nvSpPr>
            <p:spPr bwMode="auto">
              <a:xfrm>
                <a:off x="9668764" y="2369068"/>
                <a:ext cx="117969" cy="2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solidFill>
                      <a:srgbClr val="660066"/>
                    </a:solidFill>
                    <a:latin typeface="Courier New" pitchFamily="49" charset="0"/>
                  </a:rPr>
                  <a:t>3</a:t>
                </a:r>
                <a:endParaRPr lang="ru-RU" altLang="ru-RU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82" name="Rectangle 84"/>
              <p:cNvSpPr>
                <a:spLocks noChangeArrowheads="1"/>
              </p:cNvSpPr>
              <p:nvPr/>
            </p:nvSpPr>
            <p:spPr bwMode="auto">
              <a:xfrm>
                <a:off x="9677473" y="2428110"/>
                <a:ext cx="117968" cy="2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solidFill>
                      <a:srgbClr val="660066"/>
                    </a:solidFill>
                    <a:latin typeface="Courier New" pitchFamily="49" charset="0"/>
                  </a:rPr>
                  <a:t> </a:t>
                </a:r>
                <a:endParaRPr lang="ru-RU" altLang="ru-RU" dirty="0">
                  <a:solidFill>
                    <a:srgbClr val="660066"/>
                  </a:solidFill>
                </a:endParaRPr>
              </a:p>
            </p:txBody>
          </p:sp>
          <p:grpSp>
            <p:nvGrpSpPr>
              <p:cNvPr id="183" name="Группа 18"/>
              <p:cNvGrpSpPr/>
              <p:nvPr/>
            </p:nvGrpSpPr>
            <p:grpSpPr>
              <a:xfrm>
                <a:off x="9897794" y="2454869"/>
                <a:ext cx="2278141" cy="238800"/>
                <a:chOff x="7377864" y="3226677"/>
                <a:chExt cx="2278141" cy="248176"/>
              </a:xfrm>
              <a:noFill/>
            </p:grpSpPr>
            <p:sp>
              <p:nvSpPr>
                <p:cNvPr id="257" name="Rectangle 91"/>
                <p:cNvSpPr>
                  <a:spLocks noChangeArrowheads="1"/>
                </p:cNvSpPr>
                <p:nvPr/>
              </p:nvSpPr>
              <p:spPr bwMode="auto">
                <a:xfrm>
                  <a:off x="7377864" y="3226677"/>
                  <a:ext cx="235936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3’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58" name="Rectangle 92"/>
                <p:cNvSpPr>
                  <a:spLocks noChangeArrowheads="1"/>
                </p:cNvSpPr>
                <p:nvPr/>
              </p:nvSpPr>
              <p:spPr bwMode="auto">
                <a:xfrm>
                  <a:off x="7499122" y="3226677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59" name="Rectangle 93"/>
                <p:cNvSpPr>
                  <a:spLocks noChangeArrowheads="1"/>
                </p:cNvSpPr>
                <p:nvPr/>
              </p:nvSpPr>
              <p:spPr bwMode="auto">
                <a:xfrm>
                  <a:off x="7613568" y="3226677"/>
                  <a:ext cx="1611018" cy="21544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C</a:t>
                  </a:r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G</a:t>
                  </a:r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CGGG</a:t>
                  </a:r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ATA</a:t>
                  </a:r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T</a:t>
                  </a:r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G</a:t>
                  </a:r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AT</a:t>
                  </a:r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G</a:t>
                  </a:r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G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60" name="Rectangle 94"/>
                <p:cNvSpPr>
                  <a:spLocks noChangeArrowheads="1"/>
                </p:cNvSpPr>
                <p:nvPr/>
              </p:nvSpPr>
              <p:spPr bwMode="auto">
                <a:xfrm>
                  <a:off x="9207022" y="3226677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61" name="Rectangle 95"/>
                <p:cNvSpPr>
                  <a:spLocks noChangeArrowheads="1"/>
                </p:cNvSpPr>
                <p:nvPr/>
              </p:nvSpPr>
              <p:spPr bwMode="auto">
                <a:xfrm>
                  <a:off x="9321468" y="3226677"/>
                  <a:ext cx="235936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5’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62" name="Rectangle 96"/>
                <p:cNvSpPr>
                  <a:spLocks noChangeArrowheads="1"/>
                </p:cNvSpPr>
                <p:nvPr/>
              </p:nvSpPr>
              <p:spPr bwMode="auto">
                <a:xfrm>
                  <a:off x="9538037" y="3226677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</p:grpSp>
          <p:sp>
            <p:nvSpPr>
              <p:cNvPr id="184" name="Rectangle 97"/>
              <p:cNvSpPr>
                <a:spLocks noChangeArrowheads="1"/>
              </p:cNvSpPr>
              <p:nvPr/>
            </p:nvSpPr>
            <p:spPr bwMode="auto">
              <a:xfrm>
                <a:off x="12199619" y="2369068"/>
                <a:ext cx="4135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23.61</a:t>
                </a:r>
                <a:endParaRPr lang="ru-RU" altLang="ru-RU" dirty="0">
                  <a:solidFill>
                    <a:srgbClr val="660066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86" name="Группа 17"/>
              <p:cNvGrpSpPr/>
              <p:nvPr/>
            </p:nvGrpSpPr>
            <p:grpSpPr>
              <a:xfrm>
                <a:off x="9897794" y="2330068"/>
                <a:ext cx="2278141" cy="238800"/>
                <a:chOff x="7377864" y="3000726"/>
                <a:chExt cx="2278141" cy="248176"/>
              </a:xfrm>
              <a:noFill/>
            </p:grpSpPr>
            <p:sp>
              <p:nvSpPr>
                <p:cNvPr id="248" name="Rectangle 85"/>
                <p:cNvSpPr>
                  <a:spLocks noChangeArrowheads="1"/>
                </p:cNvSpPr>
                <p:nvPr/>
              </p:nvSpPr>
              <p:spPr bwMode="auto">
                <a:xfrm>
                  <a:off x="7377864" y="3000726"/>
                  <a:ext cx="235936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5’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49" name="Rectangle 86"/>
                <p:cNvSpPr>
                  <a:spLocks noChangeArrowheads="1"/>
                </p:cNvSpPr>
                <p:nvPr/>
              </p:nvSpPr>
              <p:spPr bwMode="auto">
                <a:xfrm>
                  <a:off x="7499122" y="3000726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50" name="Rectangle 87"/>
                <p:cNvSpPr>
                  <a:spLocks noChangeArrowheads="1"/>
                </p:cNvSpPr>
                <p:nvPr/>
              </p:nvSpPr>
              <p:spPr bwMode="auto">
                <a:xfrm>
                  <a:off x="7613568" y="3000726"/>
                  <a:ext cx="1769522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GCGCCCTATACTACC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51" name="Rectangle 88"/>
                <p:cNvSpPr>
                  <a:spLocks noChangeArrowheads="1"/>
                </p:cNvSpPr>
                <p:nvPr/>
              </p:nvSpPr>
              <p:spPr bwMode="auto">
                <a:xfrm>
                  <a:off x="9207022" y="3000726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52" name="Rectangle 89"/>
                <p:cNvSpPr>
                  <a:spLocks noChangeArrowheads="1"/>
                </p:cNvSpPr>
                <p:nvPr/>
              </p:nvSpPr>
              <p:spPr bwMode="auto">
                <a:xfrm>
                  <a:off x="9321468" y="3000726"/>
                  <a:ext cx="235936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3’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53" name="Rectangle 90"/>
                <p:cNvSpPr>
                  <a:spLocks noChangeArrowheads="1"/>
                </p:cNvSpPr>
                <p:nvPr/>
              </p:nvSpPr>
              <p:spPr bwMode="auto">
                <a:xfrm>
                  <a:off x="9538037" y="3000726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54" name="Rectangle 119"/>
                <p:cNvSpPr>
                  <a:spLocks noChangeArrowheads="1"/>
                </p:cNvSpPr>
                <p:nvPr/>
              </p:nvSpPr>
              <p:spPr bwMode="auto">
                <a:xfrm>
                  <a:off x="9596140" y="3232232"/>
                  <a:ext cx="5283" cy="555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55" name="Line 120"/>
                <p:cNvSpPr>
                  <a:spLocks noChangeShapeType="1"/>
                </p:cNvSpPr>
                <p:nvPr/>
              </p:nvSpPr>
              <p:spPr bwMode="auto">
                <a:xfrm>
                  <a:off x="9638398" y="3232232"/>
                  <a:ext cx="5283" cy="1853"/>
                </a:xfrm>
                <a:prstGeom prst="lin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" name="Line 121"/>
                <p:cNvSpPr>
                  <a:spLocks noChangeShapeType="1"/>
                </p:cNvSpPr>
                <p:nvPr/>
              </p:nvSpPr>
              <p:spPr bwMode="auto">
                <a:xfrm>
                  <a:off x="9638398" y="3232232"/>
                  <a:ext cx="1761" cy="5557"/>
                </a:xfrm>
                <a:prstGeom prst="lin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7" name="Rectangle 34"/>
              <p:cNvSpPr>
                <a:spLocks noChangeArrowheads="1"/>
              </p:cNvSpPr>
              <p:nvPr/>
            </p:nvSpPr>
            <p:spPr bwMode="auto">
              <a:xfrm>
                <a:off x="9658774" y="1735564"/>
                <a:ext cx="117969" cy="2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solidFill>
                      <a:srgbClr val="660066"/>
                    </a:solidFill>
                    <a:latin typeface="Courier New" pitchFamily="49" charset="0"/>
                  </a:rPr>
                  <a:t>1</a:t>
                </a:r>
                <a:endParaRPr lang="ru-RU" altLang="ru-RU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88" name="Rectangle 35"/>
              <p:cNvSpPr>
                <a:spLocks noChangeArrowheads="1"/>
              </p:cNvSpPr>
              <p:nvPr/>
            </p:nvSpPr>
            <p:spPr bwMode="auto">
              <a:xfrm>
                <a:off x="9688479" y="1767476"/>
                <a:ext cx="117968" cy="2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>
                    <a:solidFill>
                      <a:srgbClr val="660066"/>
                    </a:solidFill>
                    <a:latin typeface="Courier New" pitchFamily="49" charset="0"/>
                  </a:rPr>
                  <a:t> </a:t>
                </a:r>
                <a:endParaRPr lang="ru-RU" altLang="ru-RU">
                  <a:solidFill>
                    <a:srgbClr val="660066"/>
                  </a:solidFill>
                </a:endParaRPr>
              </a:p>
            </p:txBody>
          </p:sp>
          <p:sp>
            <p:nvSpPr>
              <p:cNvPr id="189" name="Rectangle 48"/>
              <p:cNvSpPr>
                <a:spLocks noChangeArrowheads="1"/>
              </p:cNvSpPr>
              <p:nvPr/>
            </p:nvSpPr>
            <p:spPr bwMode="auto">
              <a:xfrm>
                <a:off x="12189629" y="1767476"/>
                <a:ext cx="4135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23.53</a:t>
                </a:r>
                <a:endParaRPr lang="ru-RU" altLang="ru-RU" dirty="0">
                  <a:solidFill>
                    <a:srgbClr val="660066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Rectangle 79"/>
              <p:cNvSpPr>
                <a:spLocks noChangeArrowheads="1"/>
              </p:cNvSpPr>
              <p:nvPr/>
            </p:nvSpPr>
            <p:spPr bwMode="auto">
              <a:xfrm>
                <a:off x="9766338" y="1844105"/>
                <a:ext cx="5282" cy="7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3" name="Rectangle 36"/>
              <p:cNvSpPr>
                <a:spLocks noChangeArrowheads="1"/>
              </p:cNvSpPr>
              <p:nvPr/>
            </p:nvSpPr>
            <p:spPr bwMode="auto">
              <a:xfrm>
                <a:off x="9908800" y="1669433"/>
                <a:ext cx="235936" cy="2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solidFill>
                      <a:srgbClr val="660066"/>
                    </a:solidFill>
                    <a:latin typeface="Courier New" pitchFamily="49" charset="0"/>
                  </a:rPr>
                  <a:t>5’</a:t>
                </a:r>
                <a:endParaRPr lang="ru-RU" altLang="ru-RU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94" name="Rectangle 37"/>
              <p:cNvSpPr>
                <a:spLocks noChangeArrowheads="1"/>
              </p:cNvSpPr>
              <p:nvPr/>
            </p:nvSpPr>
            <p:spPr bwMode="auto">
              <a:xfrm>
                <a:off x="10030058" y="1669433"/>
                <a:ext cx="117968" cy="2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>
                    <a:solidFill>
                      <a:srgbClr val="660066"/>
                    </a:solidFill>
                    <a:latin typeface="Courier New" pitchFamily="49" charset="0"/>
                  </a:rPr>
                  <a:t>-</a:t>
                </a:r>
                <a:endParaRPr lang="ru-RU" altLang="ru-RU">
                  <a:solidFill>
                    <a:srgbClr val="660066"/>
                  </a:solidFill>
                </a:endParaRPr>
              </a:p>
            </p:txBody>
          </p:sp>
          <p:sp>
            <p:nvSpPr>
              <p:cNvPr id="195" name="Rectangle 38"/>
              <p:cNvSpPr>
                <a:spLocks noChangeArrowheads="1"/>
              </p:cNvSpPr>
              <p:nvPr/>
            </p:nvSpPr>
            <p:spPr bwMode="auto">
              <a:xfrm>
                <a:off x="10144504" y="1669433"/>
                <a:ext cx="1769522" cy="2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solidFill>
                      <a:srgbClr val="660066"/>
                    </a:solidFill>
                    <a:latin typeface="Courier New" pitchFamily="49" charset="0"/>
                  </a:rPr>
                  <a:t>CGCCCTATAAAACCC</a:t>
                </a:r>
                <a:endParaRPr lang="ru-RU" altLang="ru-RU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96" name="Rectangle 39"/>
              <p:cNvSpPr>
                <a:spLocks noChangeArrowheads="1"/>
              </p:cNvSpPr>
              <p:nvPr/>
            </p:nvSpPr>
            <p:spPr bwMode="auto">
              <a:xfrm>
                <a:off x="11737958" y="1669433"/>
                <a:ext cx="117968" cy="2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>
                    <a:solidFill>
                      <a:srgbClr val="660066"/>
                    </a:solidFill>
                    <a:latin typeface="Courier New" pitchFamily="49" charset="0"/>
                  </a:rPr>
                  <a:t>-</a:t>
                </a:r>
                <a:endParaRPr lang="ru-RU" altLang="ru-RU">
                  <a:solidFill>
                    <a:srgbClr val="660066"/>
                  </a:solidFill>
                </a:endParaRPr>
              </a:p>
            </p:txBody>
          </p:sp>
          <p:sp>
            <p:nvSpPr>
              <p:cNvPr id="197" name="Rectangle 40"/>
              <p:cNvSpPr>
                <a:spLocks noChangeArrowheads="1"/>
              </p:cNvSpPr>
              <p:nvPr/>
            </p:nvSpPr>
            <p:spPr bwMode="auto">
              <a:xfrm>
                <a:off x="11852404" y="1669433"/>
                <a:ext cx="235936" cy="2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>
                    <a:solidFill>
                      <a:srgbClr val="660066"/>
                    </a:solidFill>
                    <a:latin typeface="Courier New" pitchFamily="49" charset="0"/>
                  </a:rPr>
                  <a:t>3’</a:t>
                </a:r>
                <a:endParaRPr lang="ru-RU" altLang="ru-RU">
                  <a:solidFill>
                    <a:srgbClr val="660066"/>
                  </a:solidFill>
                </a:endParaRPr>
              </a:p>
            </p:txBody>
          </p:sp>
          <p:sp>
            <p:nvSpPr>
              <p:cNvPr id="198" name="Rectangle 41"/>
              <p:cNvSpPr>
                <a:spLocks noChangeArrowheads="1"/>
              </p:cNvSpPr>
              <p:nvPr/>
            </p:nvSpPr>
            <p:spPr bwMode="auto">
              <a:xfrm>
                <a:off x="12068973" y="1669433"/>
                <a:ext cx="117968" cy="2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solidFill>
                      <a:srgbClr val="660066"/>
                    </a:solidFill>
                    <a:latin typeface="Courier New" pitchFamily="49" charset="0"/>
                  </a:rPr>
                  <a:t> </a:t>
                </a:r>
                <a:endParaRPr lang="ru-RU" altLang="ru-RU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99" name="Line 80"/>
              <p:cNvSpPr>
                <a:spLocks noChangeShapeType="1"/>
              </p:cNvSpPr>
              <p:nvPr/>
            </p:nvSpPr>
            <p:spPr bwMode="auto">
              <a:xfrm>
                <a:off x="12169334" y="1890412"/>
                <a:ext cx="5283" cy="1783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Line 81"/>
              <p:cNvSpPr>
                <a:spLocks noChangeShapeType="1"/>
              </p:cNvSpPr>
              <p:nvPr/>
            </p:nvSpPr>
            <p:spPr bwMode="auto">
              <a:xfrm>
                <a:off x="12169334" y="1890412"/>
                <a:ext cx="1761" cy="712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Rectangle 42"/>
              <p:cNvSpPr>
                <a:spLocks noChangeArrowheads="1"/>
              </p:cNvSpPr>
              <p:nvPr/>
            </p:nvSpPr>
            <p:spPr bwMode="auto">
              <a:xfrm>
                <a:off x="9908800" y="1794234"/>
                <a:ext cx="235936" cy="2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>
                    <a:solidFill>
                      <a:srgbClr val="660066"/>
                    </a:solidFill>
                    <a:latin typeface="Courier New" pitchFamily="49" charset="0"/>
                  </a:rPr>
                  <a:t>3’</a:t>
                </a:r>
                <a:endParaRPr lang="ru-RU" altLang="ru-RU">
                  <a:solidFill>
                    <a:srgbClr val="660066"/>
                  </a:solidFill>
                </a:endParaRPr>
              </a:p>
            </p:txBody>
          </p:sp>
          <p:sp>
            <p:nvSpPr>
              <p:cNvPr id="202" name="Rectangle 43"/>
              <p:cNvSpPr>
                <a:spLocks noChangeArrowheads="1"/>
              </p:cNvSpPr>
              <p:nvPr/>
            </p:nvSpPr>
            <p:spPr bwMode="auto">
              <a:xfrm>
                <a:off x="10030058" y="1794234"/>
                <a:ext cx="117968" cy="2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>
                    <a:solidFill>
                      <a:srgbClr val="660066"/>
                    </a:solidFill>
                    <a:latin typeface="Courier New" pitchFamily="49" charset="0"/>
                  </a:rPr>
                  <a:t>-</a:t>
                </a:r>
                <a:endParaRPr lang="ru-RU" altLang="ru-RU">
                  <a:solidFill>
                    <a:srgbClr val="660066"/>
                  </a:solidFill>
                </a:endParaRPr>
              </a:p>
            </p:txBody>
          </p:sp>
          <p:sp>
            <p:nvSpPr>
              <p:cNvPr id="203" name="Rectangle 44"/>
              <p:cNvSpPr>
                <a:spLocks noChangeArrowheads="1"/>
              </p:cNvSpPr>
              <p:nvPr/>
            </p:nvSpPr>
            <p:spPr bwMode="auto">
              <a:xfrm>
                <a:off x="10144504" y="1794234"/>
                <a:ext cx="1611018" cy="207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G</a:t>
                </a:r>
                <a:r>
                  <a:rPr lang="en-US" altLang="ru-RU" sz="14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C</a:t>
                </a:r>
                <a:r>
                  <a:rPr lang="ru-RU" altLang="ru-RU" sz="14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G</a:t>
                </a:r>
                <a:r>
                  <a:rPr lang="en-US" altLang="ru-RU" sz="14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GGA</a:t>
                </a:r>
                <a:r>
                  <a:rPr lang="ru-RU" altLang="ru-RU" sz="14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TAT</a:t>
                </a:r>
                <a:r>
                  <a:rPr lang="en-US" altLang="ru-RU" sz="14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TTT</a:t>
                </a:r>
                <a:r>
                  <a:rPr lang="ru-RU" altLang="ru-RU" sz="14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G</a:t>
                </a:r>
                <a:r>
                  <a:rPr lang="en-US" altLang="ru-RU" sz="14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G</a:t>
                </a:r>
                <a:r>
                  <a:rPr lang="ru-RU" altLang="ru-RU" sz="14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G</a:t>
                </a:r>
                <a:endParaRPr lang="ru-RU" altLang="ru-RU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204" name="Rectangle 45"/>
              <p:cNvSpPr>
                <a:spLocks noChangeArrowheads="1"/>
              </p:cNvSpPr>
              <p:nvPr/>
            </p:nvSpPr>
            <p:spPr bwMode="auto">
              <a:xfrm>
                <a:off x="11737958" y="1794234"/>
                <a:ext cx="117968" cy="2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>
                    <a:solidFill>
                      <a:srgbClr val="660066"/>
                    </a:solidFill>
                    <a:latin typeface="Courier New" pitchFamily="49" charset="0"/>
                  </a:rPr>
                  <a:t>-</a:t>
                </a:r>
                <a:endParaRPr lang="ru-RU" altLang="ru-RU">
                  <a:solidFill>
                    <a:srgbClr val="660066"/>
                  </a:solidFill>
                </a:endParaRPr>
              </a:p>
            </p:txBody>
          </p:sp>
          <p:sp>
            <p:nvSpPr>
              <p:cNvPr id="205" name="Rectangle 46"/>
              <p:cNvSpPr>
                <a:spLocks noChangeArrowheads="1"/>
              </p:cNvSpPr>
              <p:nvPr/>
            </p:nvSpPr>
            <p:spPr bwMode="auto">
              <a:xfrm>
                <a:off x="11852404" y="1794234"/>
                <a:ext cx="235936" cy="2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>
                    <a:solidFill>
                      <a:srgbClr val="660066"/>
                    </a:solidFill>
                    <a:latin typeface="Courier New" pitchFamily="49" charset="0"/>
                  </a:rPr>
                  <a:t>5’</a:t>
                </a:r>
                <a:endParaRPr lang="ru-RU" altLang="ru-RU">
                  <a:solidFill>
                    <a:srgbClr val="660066"/>
                  </a:solidFill>
                </a:endParaRPr>
              </a:p>
            </p:txBody>
          </p:sp>
          <p:sp>
            <p:nvSpPr>
              <p:cNvPr id="206" name="Rectangle 202"/>
              <p:cNvSpPr>
                <a:spLocks noChangeArrowheads="1"/>
              </p:cNvSpPr>
              <p:nvPr/>
            </p:nvSpPr>
            <p:spPr bwMode="auto">
              <a:xfrm>
                <a:off x="9669663" y="2802197"/>
                <a:ext cx="117968" cy="2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>
                    <a:solidFill>
                      <a:srgbClr val="660066"/>
                    </a:solidFill>
                    <a:latin typeface="Courier New" pitchFamily="49" charset="0"/>
                  </a:rPr>
                  <a:t> </a:t>
                </a:r>
                <a:endParaRPr lang="ru-RU" altLang="ru-RU">
                  <a:solidFill>
                    <a:srgbClr val="660066"/>
                  </a:solidFill>
                </a:endParaRPr>
              </a:p>
            </p:txBody>
          </p:sp>
          <p:grpSp>
            <p:nvGrpSpPr>
              <p:cNvPr id="207" name="Группа 40"/>
              <p:cNvGrpSpPr/>
              <p:nvPr/>
            </p:nvGrpSpPr>
            <p:grpSpPr>
              <a:xfrm>
                <a:off x="9889984" y="2828956"/>
                <a:ext cx="2278141" cy="238800"/>
                <a:chOff x="7377864" y="6034396"/>
                <a:chExt cx="2278141" cy="248176"/>
              </a:xfrm>
              <a:noFill/>
            </p:grpSpPr>
            <p:sp>
              <p:nvSpPr>
                <p:cNvPr id="242" name="Rectangle 209"/>
                <p:cNvSpPr>
                  <a:spLocks noChangeArrowheads="1"/>
                </p:cNvSpPr>
                <p:nvPr/>
              </p:nvSpPr>
              <p:spPr bwMode="auto">
                <a:xfrm>
                  <a:off x="7377864" y="6034396"/>
                  <a:ext cx="235936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3’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43" name="Rectangle 210"/>
                <p:cNvSpPr>
                  <a:spLocks noChangeArrowheads="1"/>
                </p:cNvSpPr>
                <p:nvPr/>
              </p:nvSpPr>
              <p:spPr bwMode="auto">
                <a:xfrm>
                  <a:off x="7499122" y="6034396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44" name="Rectangle 211"/>
                <p:cNvSpPr>
                  <a:spLocks noChangeArrowheads="1"/>
                </p:cNvSpPr>
                <p:nvPr/>
              </p:nvSpPr>
              <p:spPr bwMode="auto">
                <a:xfrm>
                  <a:off x="7613568" y="6034396"/>
                  <a:ext cx="1611018" cy="21544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TCTCAAG</a:t>
                  </a:r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T</a:t>
                  </a:r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TCTGCTA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45" name="Rectangle 212"/>
                <p:cNvSpPr>
                  <a:spLocks noChangeArrowheads="1"/>
                </p:cNvSpPr>
                <p:nvPr/>
              </p:nvSpPr>
              <p:spPr bwMode="auto">
                <a:xfrm>
                  <a:off x="9207022" y="6034396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46" name="Rectangle 213"/>
                <p:cNvSpPr>
                  <a:spLocks noChangeArrowheads="1"/>
                </p:cNvSpPr>
                <p:nvPr/>
              </p:nvSpPr>
              <p:spPr bwMode="auto">
                <a:xfrm>
                  <a:off x="9321468" y="6034396"/>
                  <a:ext cx="235936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5’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47" name="Rectangle 214"/>
                <p:cNvSpPr>
                  <a:spLocks noChangeArrowheads="1"/>
                </p:cNvSpPr>
                <p:nvPr/>
              </p:nvSpPr>
              <p:spPr bwMode="auto">
                <a:xfrm>
                  <a:off x="9538037" y="6034396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</p:grpSp>
          <p:sp>
            <p:nvSpPr>
              <p:cNvPr id="208" name="Rectangle 215"/>
              <p:cNvSpPr>
                <a:spLocks noChangeArrowheads="1"/>
              </p:cNvSpPr>
              <p:nvPr/>
            </p:nvSpPr>
            <p:spPr bwMode="auto">
              <a:xfrm>
                <a:off x="12199619" y="2738795"/>
                <a:ext cx="4135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16.16</a:t>
                </a:r>
                <a:endParaRPr lang="ru-RU" altLang="ru-RU" dirty="0">
                  <a:solidFill>
                    <a:srgbClr val="660066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210" name="Группа 39"/>
              <p:cNvGrpSpPr/>
              <p:nvPr/>
            </p:nvGrpSpPr>
            <p:grpSpPr>
              <a:xfrm>
                <a:off x="9889984" y="2704155"/>
                <a:ext cx="2278141" cy="238800"/>
                <a:chOff x="7377864" y="5808445"/>
                <a:chExt cx="2278141" cy="248176"/>
              </a:xfrm>
              <a:noFill/>
            </p:grpSpPr>
            <p:sp>
              <p:nvSpPr>
                <p:cNvPr id="233" name="Rectangle 203"/>
                <p:cNvSpPr>
                  <a:spLocks noChangeArrowheads="1"/>
                </p:cNvSpPr>
                <p:nvPr/>
              </p:nvSpPr>
              <p:spPr bwMode="auto">
                <a:xfrm>
                  <a:off x="7377864" y="5808445"/>
                  <a:ext cx="235936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5’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34" name="Rectangle 204"/>
                <p:cNvSpPr>
                  <a:spLocks noChangeArrowheads="1"/>
                </p:cNvSpPr>
                <p:nvPr/>
              </p:nvSpPr>
              <p:spPr bwMode="auto">
                <a:xfrm>
                  <a:off x="7499122" y="5808445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35" name="Rectangle 205"/>
                <p:cNvSpPr>
                  <a:spLocks noChangeArrowheads="1"/>
                </p:cNvSpPr>
                <p:nvPr/>
              </p:nvSpPr>
              <p:spPr bwMode="auto">
                <a:xfrm>
                  <a:off x="7613568" y="5808445"/>
                  <a:ext cx="1769522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AGAGTTCAAGACGAT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36" name="Rectangle 206"/>
                <p:cNvSpPr>
                  <a:spLocks noChangeArrowheads="1"/>
                </p:cNvSpPr>
                <p:nvPr/>
              </p:nvSpPr>
              <p:spPr bwMode="auto">
                <a:xfrm>
                  <a:off x="9207022" y="5808445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37" name="Rectangle 207"/>
                <p:cNvSpPr>
                  <a:spLocks noChangeArrowheads="1"/>
                </p:cNvSpPr>
                <p:nvPr/>
              </p:nvSpPr>
              <p:spPr bwMode="auto">
                <a:xfrm>
                  <a:off x="9321468" y="5808445"/>
                  <a:ext cx="235936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3’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38" name="Rectangle 208"/>
                <p:cNvSpPr>
                  <a:spLocks noChangeArrowheads="1"/>
                </p:cNvSpPr>
                <p:nvPr/>
              </p:nvSpPr>
              <p:spPr bwMode="auto">
                <a:xfrm>
                  <a:off x="9538037" y="5808445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39" name="Rectangle 314"/>
                <p:cNvSpPr>
                  <a:spLocks noChangeArrowheads="1"/>
                </p:cNvSpPr>
                <p:nvPr/>
              </p:nvSpPr>
              <p:spPr bwMode="auto">
                <a:xfrm>
                  <a:off x="9596140" y="6039952"/>
                  <a:ext cx="5283" cy="555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40" name="Line 315"/>
                <p:cNvSpPr>
                  <a:spLocks noChangeShapeType="1"/>
                </p:cNvSpPr>
                <p:nvPr/>
              </p:nvSpPr>
              <p:spPr bwMode="auto">
                <a:xfrm>
                  <a:off x="9638398" y="6039952"/>
                  <a:ext cx="5283" cy="1853"/>
                </a:xfrm>
                <a:prstGeom prst="lin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1" name="Line 316"/>
                <p:cNvSpPr>
                  <a:spLocks noChangeShapeType="1"/>
                </p:cNvSpPr>
                <p:nvPr/>
              </p:nvSpPr>
              <p:spPr bwMode="auto">
                <a:xfrm>
                  <a:off x="9638398" y="6039952"/>
                  <a:ext cx="1761" cy="5557"/>
                </a:xfrm>
                <a:prstGeom prst="lin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1" name="Rectangle 163"/>
              <p:cNvSpPr>
                <a:spLocks noChangeArrowheads="1"/>
              </p:cNvSpPr>
              <p:nvPr/>
            </p:nvSpPr>
            <p:spPr bwMode="auto">
              <a:xfrm>
                <a:off x="9560764" y="2756115"/>
                <a:ext cx="238240" cy="242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ru-RU" sz="14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1</a:t>
                </a:r>
                <a:r>
                  <a:rPr lang="ru-RU" altLang="ru-RU" sz="14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9</a:t>
                </a:r>
                <a:endParaRPr lang="ru-RU" altLang="ru-RU" sz="14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212" name="Rectangle 222"/>
              <p:cNvSpPr>
                <a:spLocks noChangeArrowheads="1"/>
              </p:cNvSpPr>
              <p:nvPr/>
            </p:nvSpPr>
            <p:spPr bwMode="auto">
              <a:xfrm>
                <a:off x="9726006" y="3127591"/>
                <a:ext cx="117968" cy="2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>
                    <a:solidFill>
                      <a:srgbClr val="660066"/>
                    </a:solidFill>
                    <a:latin typeface="Courier New" pitchFamily="49" charset="0"/>
                  </a:rPr>
                  <a:t> </a:t>
                </a:r>
                <a:endParaRPr lang="ru-RU" altLang="ru-RU">
                  <a:solidFill>
                    <a:srgbClr val="660066"/>
                  </a:solidFill>
                </a:endParaRPr>
              </a:p>
            </p:txBody>
          </p:sp>
          <p:grpSp>
            <p:nvGrpSpPr>
              <p:cNvPr id="213" name="Группа 44"/>
              <p:cNvGrpSpPr/>
              <p:nvPr/>
            </p:nvGrpSpPr>
            <p:grpSpPr>
              <a:xfrm>
                <a:off x="9889984" y="3154350"/>
                <a:ext cx="2278141" cy="238800"/>
                <a:chOff x="7377864" y="6493706"/>
                <a:chExt cx="2278141" cy="248176"/>
              </a:xfrm>
              <a:noFill/>
            </p:grpSpPr>
            <p:sp>
              <p:nvSpPr>
                <p:cNvPr id="227" name="Rectangle 229"/>
                <p:cNvSpPr>
                  <a:spLocks noChangeArrowheads="1"/>
                </p:cNvSpPr>
                <p:nvPr/>
              </p:nvSpPr>
              <p:spPr bwMode="auto">
                <a:xfrm>
                  <a:off x="7377864" y="6493706"/>
                  <a:ext cx="235936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3’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28" name="Rectangle 230"/>
                <p:cNvSpPr>
                  <a:spLocks noChangeArrowheads="1"/>
                </p:cNvSpPr>
                <p:nvPr/>
              </p:nvSpPr>
              <p:spPr bwMode="auto">
                <a:xfrm>
                  <a:off x="7499122" y="6493706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29" name="Rectangle 231"/>
                <p:cNvSpPr>
                  <a:spLocks noChangeArrowheads="1"/>
                </p:cNvSpPr>
                <p:nvPr/>
              </p:nvSpPr>
              <p:spPr bwMode="auto">
                <a:xfrm>
                  <a:off x="7613568" y="6493706"/>
                  <a:ext cx="1769522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GGGGGGGGGGGGGGG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30" name="Rectangle 232"/>
                <p:cNvSpPr>
                  <a:spLocks noChangeArrowheads="1"/>
                </p:cNvSpPr>
                <p:nvPr/>
              </p:nvSpPr>
              <p:spPr bwMode="auto">
                <a:xfrm>
                  <a:off x="9207022" y="6493706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31" name="Rectangle 233"/>
                <p:cNvSpPr>
                  <a:spLocks noChangeArrowheads="1"/>
                </p:cNvSpPr>
                <p:nvPr/>
              </p:nvSpPr>
              <p:spPr bwMode="auto">
                <a:xfrm>
                  <a:off x="9321468" y="6493706"/>
                  <a:ext cx="235936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5’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32" name="Rectangle 234"/>
                <p:cNvSpPr>
                  <a:spLocks noChangeArrowheads="1"/>
                </p:cNvSpPr>
                <p:nvPr/>
              </p:nvSpPr>
              <p:spPr bwMode="auto">
                <a:xfrm>
                  <a:off x="9538037" y="6493706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</p:grpSp>
          <p:sp>
            <p:nvSpPr>
              <p:cNvPr id="214" name="Rectangle 235"/>
              <p:cNvSpPr>
                <a:spLocks noChangeArrowheads="1"/>
              </p:cNvSpPr>
              <p:nvPr/>
            </p:nvSpPr>
            <p:spPr bwMode="auto">
              <a:xfrm>
                <a:off x="12199619" y="3050554"/>
                <a:ext cx="4135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11.63</a:t>
                </a:r>
                <a:endParaRPr lang="ru-RU" altLang="ru-RU" dirty="0">
                  <a:solidFill>
                    <a:srgbClr val="660066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216" name="Группа 42"/>
              <p:cNvGrpSpPr/>
              <p:nvPr/>
            </p:nvGrpSpPr>
            <p:grpSpPr>
              <a:xfrm>
                <a:off x="9889984" y="3029549"/>
                <a:ext cx="2278141" cy="238800"/>
                <a:chOff x="7377864" y="6267755"/>
                <a:chExt cx="2278141" cy="248176"/>
              </a:xfrm>
              <a:noFill/>
            </p:grpSpPr>
            <p:sp>
              <p:nvSpPr>
                <p:cNvPr id="218" name="Rectangle 223"/>
                <p:cNvSpPr>
                  <a:spLocks noChangeArrowheads="1"/>
                </p:cNvSpPr>
                <p:nvPr/>
              </p:nvSpPr>
              <p:spPr bwMode="auto">
                <a:xfrm>
                  <a:off x="7377864" y="6267755"/>
                  <a:ext cx="235936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5’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19" name="Rectangle 224"/>
                <p:cNvSpPr>
                  <a:spLocks noChangeArrowheads="1"/>
                </p:cNvSpPr>
                <p:nvPr/>
              </p:nvSpPr>
              <p:spPr bwMode="auto">
                <a:xfrm>
                  <a:off x="7499122" y="6267755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20" name="Rectangle 225"/>
                <p:cNvSpPr>
                  <a:spLocks noChangeArrowheads="1"/>
                </p:cNvSpPr>
                <p:nvPr/>
              </p:nvSpPr>
              <p:spPr bwMode="auto">
                <a:xfrm>
                  <a:off x="7613568" y="6267755"/>
                  <a:ext cx="1769522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CCCCCCCCCCCCCCC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21" name="Rectangle 226"/>
                <p:cNvSpPr>
                  <a:spLocks noChangeArrowheads="1"/>
                </p:cNvSpPr>
                <p:nvPr/>
              </p:nvSpPr>
              <p:spPr bwMode="auto">
                <a:xfrm>
                  <a:off x="9207022" y="6267755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22" name="Rectangle 227"/>
                <p:cNvSpPr>
                  <a:spLocks noChangeArrowheads="1"/>
                </p:cNvSpPr>
                <p:nvPr/>
              </p:nvSpPr>
              <p:spPr bwMode="auto">
                <a:xfrm>
                  <a:off x="9321468" y="6267755"/>
                  <a:ext cx="235936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3’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23" name="Rectangle 228"/>
                <p:cNvSpPr>
                  <a:spLocks noChangeArrowheads="1"/>
                </p:cNvSpPr>
                <p:nvPr/>
              </p:nvSpPr>
              <p:spPr bwMode="auto">
                <a:xfrm>
                  <a:off x="9538037" y="6267755"/>
                  <a:ext cx="117968" cy="2481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24" name="Rectangle 318"/>
                <p:cNvSpPr>
                  <a:spLocks noChangeArrowheads="1"/>
                </p:cNvSpPr>
                <p:nvPr/>
              </p:nvSpPr>
              <p:spPr bwMode="auto">
                <a:xfrm>
                  <a:off x="9596140" y="6499262"/>
                  <a:ext cx="5283" cy="555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25" name="Line 319"/>
                <p:cNvSpPr>
                  <a:spLocks noChangeShapeType="1"/>
                </p:cNvSpPr>
                <p:nvPr/>
              </p:nvSpPr>
              <p:spPr bwMode="auto">
                <a:xfrm>
                  <a:off x="9638398" y="6499262"/>
                  <a:ext cx="5283" cy="1853"/>
                </a:xfrm>
                <a:prstGeom prst="lin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" name="Line 320"/>
                <p:cNvSpPr>
                  <a:spLocks noChangeShapeType="1"/>
                </p:cNvSpPr>
                <p:nvPr/>
              </p:nvSpPr>
              <p:spPr bwMode="auto">
                <a:xfrm>
                  <a:off x="9638398" y="6499262"/>
                  <a:ext cx="1761" cy="5557"/>
                </a:xfrm>
                <a:prstGeom prst="lin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7" name="Rectangle 163"/>
              <p:cNvSpPr>
                <a:spLocks noChangeArrowheads="1"/>
              </p:cNvSpPr>
              <p:nvPr/>
            </p:nvSpPr>
            <p:spPr bwMode="auto">
              <a:xfrm>
                <a:off x="9560764" y="3085194"/>
                <a:ext cx="238240" cy="242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ru-RU" sz="14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2</a:t>
                </a:r>
                <a:r>
                  <a:rPr lang="ru-RU" altLang="ru-RU" sz="14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0</a:t>
                </a:r>
                <a:endParaRPr lang="ru-RU" altLang="ru-RU" sz="1400" dirty="0">
                  <a:solidFill>
                    <a:srgbClr val="660066"/>
                  </a:solidFill>
                </a:endParaRPr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9828000" y="1440000"/>
                <a:ext cx="0" cy="190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Прямая соединительная линия 280"/>
              <p:cNvCxnSpPr/>
              <p:nvPr/>
            </p:nvCxnSpPr>
            <p:spPr>
              <a:xfrm flipH="1">
                <a:off x="12061816" y="1440000"/>
                <a:ext cx="0" cy="190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Прямая соединительная линия 281"/>
              <p:cNvCxnSpPr/>
              <p:nvPr/>
            </p:nvCxnSpPr>
            <p:spPr>
              <a:xfrm rot="5400000" flipH="1">
                <a:off x="11142000" y="154669"/>
                <a:ext cx="0" cy="30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Прямая соединительная линия 282"/>
              <p:cNvCxnSpPr/>
              <p:nvPr/>
            </p:nvCxnSpPr>
            <p:spPr>
              <a:xfrm rot="5400000" flipH="1">
                <a:off x="11124000" y="-94349"/>
                <a:ext cx="0" cy="30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Стрелка вправо 4"/>
            <p:cNvSpPr/>
            <p:nvPr/>
          </p:nvSpPr>
          <p:spPr>
            <a:xfrm>
              <a:off x="5577240" y="747812"/>
              <a:ext cx="352200" cy="358365"/>
            </a:xfrm>
            <a:prstGeom prst="rightArrow">
              <a:avLst>
                <a:gd name="adj1" fmla="val 50000"/>
                <a:gd name="adj2" fmla="val 67807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alibri" panose="020F0502020204030204" pitchFamily="34" charset="0"/>
              </a:endParaRPr>
            </a:p>
          </p:txBody>
        </p:sp>
        <p:grpSp>
          <p:nvGrpSpPr>
            <p:cNvPr id="284" name="Group 40"/>
            <p:cNvGrpSpPr>
              <a:grpSpLocks noChangeAspect="1"/>
            </p:cNvGrpSpPr>
            <p:nvPr/>
          </p:nvGrpSpPr>
          <p:grpSpPr bwMode="auto">
            <a:xfrm>
              <a:off x="3596287" y="1276845"/>
              <a:ext cx="2002255" cy="1195523"/>
              <a:chOff x="113" y="2349"/>
              <a:chExt cx="2405" cy="1404"/>
            </a:xfrm>
          </p:grpSpPr>
          <p:pic>
            <p:nvPicPr>
              <p:cNvPr id="285" name="Содержимое 6" descr="TBP_TATA.png"/>
              <p:cNvPicPr>
                <a:picLocks noChangeAspect="1"/>
              </p:cNvPicPr>
              <p:nvPr/>
            </p:nvPicPr>
            <p:blipFill>
              <a:blip r:embed="rId3" cstate="print">
                <a:lum bright="40000" contrast="60000"/>
              </a:blip>
              <a:srcRect l="14413" t="18002" r="18361" b="18002"/>
              <a:stretch>
                <a:fillRect/>
              </a:stretch>
            </p:blipFill>
            <p:spPr bwMode="auto">
              <a:xfrm>
                <a:off x="114" y="2349"/>
                <a:ext cx="2404" cy="1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" name="Text Box 29"/>
              <p:cNvSpPr txBox="1">
                <a:spLocks noChangeArrowheads="1"/>
              </p:cNvSpPr>
              <p:nvPr/>
            </p:nvSpPr>
            <p:spPr bwMode="auto">
              <a:xfrm>
                <a:off x="151" y="2424"/>
                <a:ext cx="41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3600" tIns="3600" rIns="3600" bIns="36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FF00"/>
                    </a:solidFill>
                    <a:latin typeface="Calibri" panose="020F0502020204030204" pitchFamily="34" charset="0"/>
                  </a:rPr>
                  <a:t>TBP</a:t>
                </a:r>
                <a:endParaRPr lang="ru-RU" sz="1400" b="1" dirty="0">
                  <a:solidFill>
                    <a:srgbClr val="FFFF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Text Box 30"/>
              <p:cNvSpPr txBox="1">
                <a:spLocks noChangeArrowheads="1"/>
              </p:cNvSpPr>
              <p:nvPr/>
            </p:nvSpPr>
            <p:spPr bwMode="auto">
              <a:xfrm>
                <a:off x="113" y="3536"/>
                <a:ext cx="51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3600" tIns="3600" rIns="3600" bIns="36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FF00"/>
                    </a:solidFill>
                    <a:latin typeface="Calibri" panose="020F0502020204030204" pitchFamily="34" charset="0"/>
                  </a:rPr>
                  <a:t>TATA</a:t>
                </a:r>
                <a:endParaRPr lang="ru-RU" sz="1400" b="1" dirty="0">
                  <a:solidFill>
                    <a:srgbClr val="FFFF0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1418333" y="1566059"/>
              <a:ext cx="1512001" cy="846815"/>
              <a:chOff x="766794" y="2730583"/>
              <a:chExt cx="1686631" cy="846815"/>
            </a:xfrm>
          </p:grpSpPr>
          <p:sp>
            <p:nvSpPr>
              <p:cNvPr id="293" name="Пирог 238"/>
              <p:cNvSpPr/>
              <p:nvPr/>
            </p:nvSpPr>
            <p:spPr>
              <a:xfrm rot="7893759">
                <a:off x="803845" y="2775742"/>
                <a:ext cx="565472" cy="480633"/>
              </a:xfrm>
              <a:prstGeom prst="pi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" name="Группа 22"/>
              <p:cNvGrpSpPr/>
              <p:nvPr/>
            </p:nvGrpSpPr>
            <p:grpSpPr>
              <a:xfrm>
                <a:off x="766794" y="2730583"/>
                <a:ext cx="1686631" cy="846815"/>
                <a:chOff x="766794" y="2730583"/>
                <a:chExt cx="1686631" cy="846815"/>
              </a:xfrm>
            </p:grpSpPr>
            <p:grpSp>
              <p:nvGrpSpPr>
                <p:cNvPr id="288" name="Группа 227"/>
                <p:cNvGrpSpPr/>
                <p:nvPr/>
              </p:nvGrpSpPr>
              <p:grpSpPr>
                <a:xfrm>
                  <a:off x="1407591" y="2923686"/>
                  <a:ext cx="361420" cy="90531"/>
                  <a:chOff x="2574465" y="2374848"/>
                  <a:chExt cx="633441" cy="86691"/>
                </a:xfrm>
              </p:grpSpPr>
              <p:sp>
                <p:nvSpPr>
                  <p:cNvPr id="289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4465" y="2374848"/>
                    <a:ext cx="633441" cy="5935"/>
                  </a:xfrm>
                  <a:prstGeom prst="line">
                    <a:avLst/>
                  </a:prstGeom>
                  <a:noFill/>
                  <a:ln w="38100">
                    <a:solidFill>
                      <a:srgbClr val="A2405E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400"/>
                  </a:p>
                </p:txBody>
              </p:sp>
              <p:sp>
                <p:nvSpPr>
                  <p:cNvPr id="290" name="Line 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92305" y="2457014"/>
                    <a:ext cx="563058" cy="4525"/>
                  </a:xfrm>
                  <a:prstGeom prst="line">
                    <a:avLst/>
                  </a:prstGeom>
                  <a:noFill/>
                  <a:ln w="38100">
                    <a:solidFill>
                      <a:srgbClr val="A2405E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400"/>
                  </a:p>
                </p:txBody>
              </p:sp>
            </p:grpSp>
            <p:sp>
              <p:nvSpPr>
                <p:cNvPr id="291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766795" y="3243692"/>
                  <a:ext cx="1686630" cy="220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292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766794" y="3317522"/>
                  <a:ext cx="1686631" cy="319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grpSp>
              <p:nvGrpSpPr>
                <p:cNvPr id="294" name="Группа 246"/>
                <p:cNvGrpSpPr/>
                <p:nvPr/>
              </p:nvGrpSpPr>
              <p:grpSpPr>
                <a:xfrm>
                  <a:off x="1807291" y="2730583"/>
                  <a:ext cx="480633" cy="565472"/>
                  <a:chOff x="3396226" y="2067260"/>
                  <a:chExt cx="565472" cy="565472"/>
                </a:xfrm>
              </p:grpSpPr>
              <p:sp>
                <p:nvSpPr>
                  <p:cNvPr id="295" name="Пирог 247"/>
                  <p:cNvSpPr/>
                  <p:nvPr/>
                </p:nvSpPr>
                <p:spPr>
                  <a:xfrm rot="7893759">
                    <a:off x="3396226" y="2067260"/>
                    <a:ext cx="565472" cy="565472"/>
                  </a:xfrm>
                  <a:prstGeom prst="pie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6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3495818" y="2174359"/>
                    <a:ext cx="342368" cy="1765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3600" tIns="3600" rIns="3600" bIns="3600">
                    <a:spAutoFit/>
                  </a:bodyPr>
                  <a:lstStyle/>
                  <a:p>
                    <a:pPr algn="l"/>
                    <a:r>
                      <a:rPr lang="en-US" sz="1100" dirty="0">
                        <a:solidFill>
                          <a:schemeClr val="bg1"/>
                        </a:solidFill>
                        <a:latin typeface="Arial Rounded MT Bold" pitchFamily="34" charset="0"/>
                      </a:rPr>
                      <a:t>TBP</a:t>
                    </a:r>
                    <a:endParaRPr lang="ru-RU" sz="1100" dirty="0">
                      <a:solidFill>
                        <a:schemeClr val="bg1"/>
                      </a:solidFill>
                      <a:latin typeface="Arial Rounded MT Bold" pitchFamily="34" charset="0"/>
                    </a:endParaRPr>
                  </a:p>
                </p:txBody>
              </p:sp>
            </p:grpSp>
            <p:sp>
              <p:nvSpPr>
                <p:cNvPr id="300" name="Rectangle 154"/>
                <p:cNvSpPr>
                  <a:spLocks noChangeArrowheads="1"/>
                </p:cNvSpPr>
                <p:nvPr/>
              </p:nvSpPr>
              <p:spPr bwMode="auto">
                <a:xfrm>
                  <a:off x="953726" y="2839511"/>
                  <a:ext cx="291002" cy="1765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" tIns="3600" rIns="3600" bIns="3600">
                  <a:spAutoFit/>
                </a:bodyPr>
                <a:lstStyle/>
                <a:p>
                  <a:pPr algn="l"/>
                  <a:r>
                    <a:rPr lang="en-US" sz="1100" dirty="0">
                      <a:solidFill>
                        <a:schemeClr val="bg1"/>
                      </a:solidFill>
                      <a:latin typeface="Arial Rounded MT Bold" pitchFamily="34" charset="0"/>
                    </a:rPr>
                    <a:t>TBP</a:t>
                  </a:r>
                  <a:endParaRPr lang="ru-RU" sz="1100" dirty="0">
                    <a:solidFill>
                      <a:schemeClr val="bg1"/>
                    </a:solidFill>
                    <a:latin typeface="Arial Rounded MT Bold" pitchFamily="34" charset="0"/>
                  </a:endParaRPr>
                </a:p>
              </p:txBody>
            </p:sp>
            <p:sp>
              <p:nvSpPr>
                <p:cNvPr id="304" name="Rectangle 154"/>
                <p:cNvSpPr>
                  <a:spLocks noChangeArrowheads="1"/>
                </p:cNvSpPr>
                <p:nvPr/>
              </p:nvSpPr>
              <p:spPr bwMode="auto">
                <a:xfrm>
                  <a:off x="1409642" y="3354684"/>
                  <a:ext cx="342298" cy="2227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" tIns="3600" rIns="3600" bIns="3600">
                  <a:spAutoFit/>
                </a:bodyPr>
                <a:lstStyle/>
                <a:p>
                  <a:pPr algn="l"/>
                  <a:r>
                    <a:rPr lang="ru-RU" sz="1400" b="1" dirty="0" smtClean="0">
                      <a:latin typeface="Calibri" panose="020F0502020204030204" pitchFamily="34" charset="0"/>
                    </a:rPr>
                    <a:t>ДНК</a:t>
                  </a:r>
                  <a:endParaRPr lang="ru-RU" sz="1400" b="1" dirty="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2" name="Группа 31"/>
            <p:cNvGrpSpPr/>
            <p:nvPr/>
          </p:nvGrpSpPr>
          <p:grpSpPr>
            <a:xfrm>
              <a:off x="846086" y="1823961"/>
              <a:ext cx="180000" cy="97506"/>
              <a:chOff x="862864" y="1916240"/>
              <a:chExt cx="368540" cy="97506"/>
            </a:xfrm>
          </p:grpSpPr>
          <p:sp>
            <p:nvSpPr>
              <p:cNvPr id="305" name="Line 12"/>
              <p:cNvSpPr>
                <a:spLocks noChangeShapeType="1"/>
              </p:cNvSpPr>
              <p:nvPr/>
            </p:nvSpPr>
            <p:spPr bwMode="auto">
              <a:xfrm>
                <a:off x="879841" y="1916240"/>
                <a:ext cx="351563" cy="40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306" name="Line 13"/>
              <p:cNvSpPr>
                <a:spLocks noChangeShapeType="1"/>
              </p:cNvSpPr>
              <p:nvPr/>
            </p:nvSpPr>
            <p:spPr bwMode="auto">
              <a:xfrm flipH="1" flipV="1">
                <a:off x="862864" y="2008633"/>
                <a:ext cx="361216" cy="51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400"/>
              </a:p>
            </p:txBody>
          </p:sp>
        </p:grpSp>
        <p:sp>
          <p:nvSpPr>
            <p:cNvPr id="307" name="Rectangle 81"/>
            <p:cNvSpPr>
              <a:spLocks noChangeArrowheads="1"/>
            </p:cNvSpPr>
            <p:nvPr/>
          </p:nvSpPr>
          <p:spPr bwMode="auto">
            <a:xfrm>
              <a:off x="391480" y="1693953"/>
              <a:ext cx="241309" cy="49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" tIns="3600" rIns="3600" bIns="3600"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FF0000"/>
                  </a:solidFill>
                </a:rPr>
                <a:t>+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08" name="Группа 233"/>
            <p:cNvGrpSpPr/>
            <p:nvPr/>
          </p:nvGrpSpPr>
          <p:grpSpPr>
            <a:xfrm rot="20627593">
              <a:off x="186232" y="2163440"/>
              <a:ext cx="696669" cy="215998"/>
              <a:chOff x="510025" y="2722741"/>
              <a:chExt cx="819643" cy="215998"/>
            </a:xfrm>
          </p:grpSpPr>
          <p:sp>
            <p:nvSpPr>
              <p:cNvPr id="309" name="Line 120"/>
              <p:cNvSpPr>
                <a:spLocks noChangeShapeType="1"/>
              </p:cNvSpPr>
              <p:nvPr/>
            </p:nvSpPr>
            <p:spPr bwMode="auto">
              <a:xfrm flipV="1">
                <a:off x="510026" y="2794210"/>
                <a:ext cx="819642" cy="143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310" name="Line 121"/>
              <p:cNvSpPr>
                <a:spLocks noChangeShapeType="1"/>
              </p:cNvSpPr>
              <p:nvPr/>
            </p:nvSpPr>
            <p:spPr bwMode="auto">
              <a:xfrm flipV="1">
                <a:off x="510025" y="2867267"/>
                <a:ext cx="819642" cy="119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311" name="Rectangle 122"/>
              <p:cNvSpPr>
                <a:spLocks noChangeArrowheads="1"/>
              </p:cNvSpPr>
              <p:nvPr/>
            </p:nvSpPr>
            <p:spPr bwMode="auto">
              <a:xfrm>
                <a:off x="671595" y="2722741"/>
                <a:ext cx="460505" cy="21599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400"/>
              </a:p>
            </p:txBody>
          </p:sp>
          <p:sp>
            <p:nvSpPr>
              <p:cNvPr id="312" name="Rectangle 155"/>
              <p:cNvSpPr>
                <a:spLocks noChangeArrowheads="1"/>
              </p:cNvSpPr>
              <p:nvPr/>
            </p:nvSpPr>
            <p:spPr bwMode="auto">
              <a:xfrm rot="223469">
                <a:off x="663523" y="2746925"/>
                <a:ext cx="453640" cy="17654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" tIns="3600" rIns="3600" bIns="3600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rgbClr val="FF00FF"/>
                    </a:solidFill>
                    <a:latin typeface="Arial Rounded MT Bold" pitchFamily="34" charset="0"/>
                  </a:rPr>
                  <a:t>TATA</a:t>
                </a:r>
                <a:endParaRPr lang="ru-RU" sz="1100" dirty="0">
                  <a:solidFill>
                    <a:srgbClr val="FF00FF"/>
                  </a:solidFill>
                  <a:latin typeface="Arial Rounded MT Bold" pitchFamily="34" charset="0"/>
                </a:endParaRPr>
              </a:p>
            </p:txBody>
          </p:sp>
        </p:grpSp>
        <p:grpSp>
          <p:nvGrpSpPr>
            <p:cNvPr id="313" name="Группа 242"/>
            <p:cNvGrpSpPr/>
            <p:nvPr/>
          </p:nvGrpSpPr>
          <p:grpSpPr>
            <a:xfrm rot="1890934">
              <a:off x="303922" y="1384002"/>
              <a:ext cx="480633" cy="565472"/>
              <a:chOff x="579825" y="2056555"/>
              <a:chExt cx="565472" cy="565472"/>
            </a:xfrm>
          </p:grpSpPr>
          <p:sp>
            <p:nvSpPr>
              <p:cNvPr id="314" name="Пирог 243"/>
              <p:cNvSpPr/>
              <p:nvPr/>
            </p:nvSpPr>
            <p:spPr>
              <a:xfrm rot="7893759">
                <a:off x="579825" y="2056555"/>
                <a:ext cx="565472" cy="565472"/>
              </a:xfrm>
              <a:prstGeom prst="pi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Rectangle 154"/>
              <p:cNvSpPr>
                <a:spLocks noChangeArrowheads="1"/>
              </p:cNvSpPr>
              <p:nvPr/>
            </p:nvSpPr>
            <p:spPr bwMode="auto">
              <a:xfrm>
                <a:off x="680545" y="2158619"/>
                <a:ext cx="342368" cy="17654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" tIns="3600" rIns="3600" bIns="3600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bg1"/>
                    </a:solidFill>
                    <a:latin typeface="Arial Rounded MT Bold" pitchFamily="34" charset="0"/>
                  </a:rPr>
                  <a:t>TBP</a:t>
                </a:r>
                <a:endParaRPr lang="ru-RU" sz="1100" dirty="0">
                  <a:solidFill>
                    <a:schemeClr val="bg1"/>
                  </a:solidFill>
                  <a:latin typeface="Arial Rounded MT Bold" pitchFamily="34" charset="0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564842" y="3630385"/>
              <a:ext cx="1958518" cy="952197"/>
              <a:chOff x="564842" y="4043890"/>
              <a:chExt cx="1958518" cy="952197"/>
            </a:xfrm>
          </p:grpSpPr>
          <p:pic>
            <p:nvPicPr>
              <p:cNvPr id="316" name="Рисунок 3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842" y="4233028"/>
                <a:ext cx="1958518" cy="763059"/>
              </a:xfrm>
              <a:prstGeom prst="rect">
                <a:avLst/>
              </a:prstGeom>
            </p:spPr>
          </p:pic>
          <p:cxnSp>
            <p:nvCxnSpPr>
              <p:cNvPr id="317" name="Прямая соединительная линия 316"/>
              <p:cNvCxnSpPr/>
              <p:nvPr/>
            </p:nvCxnSpPr>
            <p:spPr>
              <a:xfrm flipV="1">
                <a:off x="1872000" y="4285231"/>
                <a:ext cx="25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Text Box 9"/>
              <p:cNvSpPr txBox="1">
                <a:spLocks noChangeArrowheads="1"/>
              </p:cNvSpPr>
              <p:nvPr/>
            </p:nvSpPr>
            <p:spPr bwMode="auto">
              <a:xfrm>
                <a:off x="1872000" y="4043890"/>
                <a:ext cx="22639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ru-RU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d</a:t>
                </a:r>
                <a:endParaRPr lang="ru-RU" altLang="ru-RU" sz="1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6038062" y="3213498"/>
              <a:ext cx="3011647" cy="3212469"/>
              <a:chOff x="6038062" y="3549058"/>
              <a:chExt cx="3011647" cy="3212469"/>
            </a:xfrm>
          </p:grpSpPr>
          <p:sp>
            <p:nvSpPr>
              <p:cNvPr id="75" name="Скругленный прямоугольник 293"/>
              <p:cNvSpPr/>
              <p:nvPr/>
            </p:nvSpPr>
            <p:spPr>
              <a:xfrm>
                <a:off x="6045585" y="3549058"/>
                <a:ext cx="2953136" cy="321246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Text Box 9"/>
              <p:cNvSpPr txBox="1">
                <a:spLocks noChangeArrowheads="1"/>
              </p:cNvSpPr>
              <p:nvPr/>
            </p:nvSpPr>
            <p:spPr bwMode="auto">
              <a:xfrm>
                <a:off x="6048462" y="3585285"/>
                <a:ext cx="294453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sz="1600" b="1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Регрессионное уравнение</a:t>
                </a:r>
                <a:endParaRPr lang="ru-RU" altLang="ru-RU" sz="1600" b="1" dirty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Text Box 5"/>
              <p:cNvSpPr txBox="1">
                <a:spLocks noChangeArrowheads="1"/>
              </p:cNvSpPr>
              <p:nvPr/>
            </p:nvSpPr>
            <p:spPr bwMode="auto">
              <a:xfrm>
                <a:off x="6038062" y="3904036"/>
                <a:ext cx="301164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600"/>
                  </a:spcBef>
                </a:pPr>
                <a:r>
                  <a:rPr lang="en-US" sz="1400" b="1" dirty="0" smtClean="0">
                    <a:solidFill>
                      <a:srgbClr val="7030A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en-US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ln[K</a:t>
                </a:r>
                <a:r>
                  <a:rPr lang="en-US" sz="2000" b="1" baseline="-25000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D</a:t>
                </a:r>
                <a:r>
                  <a:rPr lang="en-US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] = </a:t>
                </a:r>
                <a:r>
                  <a:rPr lang="ru-RU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35.1</a:t>
                </a:r>
                <a:r>
                  <a:rPr lang="ru-RU" sz="1400" b="1" dirty="0" smtClean="0">
                    <a:solidFill>
                      <a:srgbClr val="7030A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+1</a:t>
                </a:r>
                <a:r>
                  <a:rPr lang="en-US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0.</a:t>
                </a:r>
                <a:r>
                  <a:rPr lang="ru-RU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2</a:t>
                </a:r>
                <a:r>
                  <a:rPr lang="en-US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d</a:t>
                </a:r>
                <a:r>
                  <a:rPr lang="en-US" sz="2000" b="1" baseline="-25000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[6;9]</a:t>
                </a:r>
                <a:r>
                  <a:rPr lang="en-US" sz="1400" b="1" dirty="0" smtClean="0">
                    <a:solidFill>
                      <a:srgbClr val="7030A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en-US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0.7[TA]</a:t>
                </a:r>
                <a:r>
                  <a:rPr lang="en-US" sz="2000" b="1" baseline="-25000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3’</a:t>
                </a:r>
                <a:endParaRPr lang="en-US" sz="2000" b="1" i="1" dirty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19" name="Группа 318"/>
              <p:cNvGrpSpPr/>
              <p:nvPr/>
            </p:nvGrpSpPr>
            <p:grpSpPr>
              <a:xfrm>
                <a:off x="6190253" y="4417349"/>
                <a:ext cx="2524355" cy="2321332"/>
                <a:chOff x="5182516" y="3483059"/>
                <a:chExt cx="2524355" cy="2321332"/>
              </a:xfrm>
            </p:grpSpPr>
            <p:grpSp>
              <p:nvGrpSpPr>
                <p:cNvPr id="320" name="Группа 55"/>
                <p:cNvGrpSpPr/>
                <p:nvPr/>
              </p:nvGrpSpPr>
              <p:grpSpPr>
                <a:xfrm>
                  <a:off x="5182516" y="3483059"/>
                  <a:ext cx="2524355" cy="2321332"/>
                  <a:chOff x="7237249" y="3512333"/>
                  <a:chExt cx="3196402" cy="2939330"/>
                </a:xfrm>
              </p:grpSpPr>
              <p:pic>
                <p:nvPicPr>
                  <p:cNvPr id="323" name="Рисунок 567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37249" y="3560883"/>
                    <a:ext cx="3170344" cy="2625008"/>
                  </a:xfrm>
                  <a:prstGeom prst="rect">
                    <a:avLst/>
                  </a:prstGeom>
                </p:spPr>
              </p:pic>
              <p:sp>
                <p:nvSpPr>
                  <p:cNvPr id="324" name="Овал 47"/>
                  <p:cNvSpPr>
                    <a:spLocks noChangeAspect="1"/>
                  </p:cNvSpPr>
                  <p:nvPr/>
                </p:nvSpPr>
                <p:spPr>
                  <a:xfrm>
                    <a:off x="7445266" y="4900127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/>
                  </a:p>
                </p:txBody>
              </p:sp>
              <p:sp>
                <p:nvSpPr>
                  <p:cNvPr id="325" name="Прямоугольник 568"/>
                  <p:cNvSpPr/>
                  <p:nvPr/>
                </p:nvSpPr>
                <p:spPr>
                  <a:xfrm rot="5400000">
                    <a:off x="6539078" y="4683532"/>
                    <a:ext cx="2418547" cy="1369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/>
                  </a:p>
                </p:txBody>
              </p:sp>
              <p:sp>
                <p:nvSpPr>
                  <p:cNvPr id="326" name="Прямоугольник 569"/>
                  <p:cNvSpPr/>
                  <p:nvPr/>
                </p:nvSpPr>
                <p:spPr>
                  <a:xfrm>
                    <a:off x="7805651" y="5759999"/>
                    <a:ext cx="2628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/>
                  </a:p>
                </p:txBody>
              </p:sp>
              <p:sp>
                <p:nvSpPr>
                  <p:cNvPr id="327" name="TextBox 326"/>
                  <p:cNvSpPr txBox="1"/>
                  <p:nvPr/>
                </p:nvSpPr>
                <p:spPr>
                  <a:xfrm>
                    <a:off x="7739190" y="5945198"/>
                    <a:ext cx="2517468" cy="20460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050" b="1" dirty="0" smtClean="0">
                        <a:latin typeface="Calibri" panose="020F0502020204030204" pitchFamily="34" charset="0"/>
                        <a:cs typeface="Courier New" panose="02070309020205020404" pitchFamily="49" charset="0"/>
                      </a:rPr>
                      <a:t>-</a:t>
                    </a:r>
                    <a:r>
                      <a:rPr lang="en-US" sz="1050" b="1" dirty="0" smtClean="0"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ln[K</a:t>
                    </a:r>
                    <a:r>
                      <a:rPr lang="en-US" sz="1200" b="1" baseline="-30000" dirty="0" smtClean="0"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D</a:t>
                    </a:r>
                    <a:r>
                      <a:rPr lang="en-US" sz="1050" b="1" dirty="0" smtClean="0"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],</a:t>
                    </a:r>
                    <a:r>
                      <a:rPr lang="ru-RU" sz="1050" b="1" dirty="0" smtClean="0"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 ТВР/</a:t>
                    </a:r>
                    <a:r>
                      <a:rPr lang="ru-RU" sz="1050" b="1" dirty="0" err="1" smtClean="0"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днДНК</a:t>
                    </a:r>
                    <a:r>
                      <a:rPr lang="ru-RU" sz="1050" b="1" dirty="0" smtClean="0"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, прогноз</a:t>
                    </a:r>
                    <a:endParaRPr lang="ru-RU" sz="1050" b="1" dirty="0"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8" name="TextBox 327"/>
                  <p:cNvSpPr txBox="1"/>
                  <p:nvPr/>
                </p:nvSpPr>
                <p:spPr>
                  <a:xfrm>
                    <a:off x="7788425" y="5770292"/>
                    <a:ext cx="180000" cy="20460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</a:t>
                    </a:r>
                    <a:endParaRPr lang="ru-RU" sz="105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9" name="TextBox 328"/>
                  <p:cNvSpPr txBox="1"/>
                  <p:nvPr/>
                </p:nvSpPr>
                <p:spPr>
                  <a:xfrm>
                    <a:off x="8567138" y="5768013"/>
                    <a:ext cx="180000" cy="20460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ru-RU" sz="105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0" name="TextBox 329"/>
                  <p:cNvSpPr txBox="1"/>
                  <p:nvPr/>
                </p:nvSpPr>
                <p:spPr>
                  <a:xfrm>
                    <a:off x="9366959" y="5779916"/>
                    <a:ext cx="180000" cy="20460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endParaRPr lang="ru-RU" sz="105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1" name="TextBox 330"/>
                  <p:cNvSpPr txBox="1"/>
                  <p:nvPr/>
                </p:nvSpPr>
                <p:spPr>
                  <a:xfrm>
                    <a:off x="10175485" y="5779916"/>
                    <a:ext cx="180000" cy="20460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ru-RU" sz="105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2" name="TextBox 331"/>
                  <p:cNvSpPr txBox="1"/>
                  <p:nvPr/>
                </p:nvSpPr>
                <p:spPr>
                  <a:xfrm>
                    <a:off x="7581056" y="5649788"/>
                    <a:ext cx="217703" cy="20460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ru-RU" sz="1050" b="1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-</a:t>
                    </a:r>
                    <a:r>
                      <a:rPr lang="ru-RU" sz="1050" b="1" dirty="0" smtClean="0">
                        <a:cs typeface="Times New Roman" panose="02020603050405020304" pitchFamily="18" charset="0"/>
                      </a:rPr>
                      <a:t>3</a:t>
                    </a:r>
                    <a:endParaRPr lang="ru-RU" sz="1050" b="1" dirty="0"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3" name="TextBox 332"/>
                  <p:cNvSpPr txBox="1"/>
                  <p:nvPr/>
                </p:nvSpPr>
                <p:spPr>
                  <a:xfrm>
                    <a:off x="7547511" y="4964509"/>
                    <a:ext cx="260168" cy="20460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ru-RU" sz="1050" b="1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-</a:t>
                    </a:r>
                    <a:r>
                      <a:rPr lang="ru-RU" sz="1050" b="1" dirty="0" smtClean="0">
                        <a:cs typeface="Times New Roman" panose="02020603050405020304" pitchFamily="18" charset="0"/>
                      </a:rPr>
                      <a:t>2</a:t>
                    </a:r>
                    <a:endParaRPr lang="ru-RU" sz="1050" b="1" dirty="0"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4" name="TextBox 333"/>
                  <p:cNvSpPr txBox="1"/>
                  <p:nvPr/>
                </p:nvSpPr>
                <p:spPr>
                  <a:xfrm>
                    <a:off x="7547511" y="4271764"/>
                    <a:ext cx="277087" cy="20460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ru-RU" sz="1050" b="1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-</a:t>
                    </a:r>
                    <a:r>
                      <a:rPr lang="ru-RU" sz="1050" b="1" dirty="0" smtClean="0">
                        <a:cs typeface="Times New Roman" panose="02020603050405020304" pitchFamily="18" charset="0"/>
                      </a:rPr>
                      <a:t>1</a:t>
                    </a:r>
                    <a:endParaRPr lang="ru-RU" sz="1050" b="1" dirty="0"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5" name="TextBox 334"/>
                  <p:cNvSpPr txBox="1"/>
                  <p:nvPr/>
                </p:nvSpPr>
                <p:spPr>
                  <a:xfrm>
                    <a:off x="7671782" y="3568608"/>
                    <a:ext cx="180000" cy="20460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lang="ru-RU" sz="105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6" name="Овал 579"/>
                  <p:cNvSpPr>
                    <a:spLocks noChangeAspect="1"/>
                  </p:cNvSpPr>
                  <p:nvPr/>
                </p:nvSpPr>
                <p:spPr>
                  <a:xfrm>
                    <a:off x="10175486" y="3557063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/>
                  </a:p>
                </p:txBody>
              </p:sp>
              <p:sp>
                <p:nvSpPr>
                  <p:cNvPr id="337" name="Овал 581"/>
                  <p:cNvSpPr>
                    <a:spLocks noChangeAspect="1"/>
                  </p:cNvSpPr>
                  <p:nvPr/>
                </p:nvSpPr>
                <p:spPr>
                  <a:xfrm>
                    <a:off x="10096622" y="4374195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/>
                  </a:p>
                </p:txBody>
              </p:sp>
              <p:sp>
                <p:nvSpPr>
                  <p:cNvPr id="338" name="Овал 582"/>
                  <p:cNvSpPr>
                    <a:spLocks noChangeAspect="1"/>
                  </p:cNvSpPr>
                  <p:nvPr/>
                </p:nvSpPr>
                <p:spPr>
                  <a:xfrm>
                    <a:off x="9337714" y="4906235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/>
                  </a:p>
                </p:txBody>
              </p:sp>
              <p:sp>
                <p:nvSpPr>
                  <p:cNvPr id="339" name="Овал 583"/>
                  <p:cNvSpPr>
                    <a:spLocks noChangeAspect="1"/>
                  </p:cNvSpPr>
                  <p:nvPr/>
                </p:nvSpPr>
                <p:spPr>
                  <a:xfrm>
                    <a:off x="8666890" y="4906235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/>
                  </a:p>
                </p:txBody>
              </p:sp>
              <p:sp>
                <p:nvSpPr>
                  <p:cNvPr id="340" name="Овал 584"/>
                  <p:cNvSpPr>
                    <a:spLocks noChangeAspect="1"/>
                  </p:cNvSpPr>
                  <p:nvPr/>
                </p:nvSpPr>
                <p:spPr>
                  <a:xfrm>
                    <a:off x="8509931" y="4530436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/>
                  </a:p>
                </p:txBody>
              </p:sp>
              <p:sp>
                <p:nvSpPr>
                  <p:cNvPr id="341" name="Овал 585"/>
                  <p:cNvSpPr>
                    <a:spLocks noChangeAspect="1"/>
                  </p:cNvSpPr>
                  <p:nvPr/>
                </p:nvSpPr>
                <p:spPr>
                  <a:xfrm>
                    <a:off x="7903789" y="5628291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/>
                  </a:p>
                </p:txBody>
              </p:sp>
              <p:sp>
                <p:nvSpPr>
                  <p:cNvPr id="342" name="TextBox 341"/>
                  <p:cNvSpPr txBox="1"/>
                  <p:nvPr/>
                </p:nvSpPr>
                <p:spPr>
                  <a:xfrm>
                    <a:off x="9515772" y="5146949"/>
                    <a:ext cx="883612" cy="5261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5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 </a:t>
                    </a:r>
                    <a:r>
                      <a:rPr lang="ru-RU" sz="105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=</a:t>
                    </a:r>
                    <a:r>
                      <a:rPr lang="en-US" sz="105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105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0.76 </a:t>
                    </a:r>
                    <a:br>
                      <a:rPr lang="ru-RU" sz="105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l-GR" sz="105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α</a:t>
                    </a:r>
                    <a:r>
                      <a:rPr lang="en-US" sz="105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105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&lt;</a:t>
                    </a:r>
                    <a:r>
                      <a:rPr lang="en-US" sz="105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0.0</a:t>
                    </a:r>
                    <a:r>
                      <a:rPr lang="ru-RU" sz="105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 </a:t>
                    </a:r>
                    <a:endParaRPr lang="ru-RU" sz="105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43" name="Прямая соединительная линия 587"/>
                  <p:cNvCxnSpPr/>
                  <p:nvPr/>
                </p:nvCxnSpPr>
                <p:spPr>
                  <a:xfrm flipV="1">
                    <a:off x="7830455" y="4176063"/>
                    <a:ext cx="2472542" cy="1118564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4" name="Овал 580"/>
                  <p:cNvSpPr>
                    <a:spLocks noChangeAspect="1"/>
                  </p:cNvSpPr>
                  <p:nvPr/>
                </p:nvSpPr>
                <p:spPr>
                  <a:xfrm>
                    <a:off x="10096622" y="4068063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/>
                  </a:p>
                </p:txBody>
              </p:sp>
              <p:sp>
                <p:nvSpPr>
                  <p:cNvPr id="345" name="TextBox 344"/>
                  <p:cNvSpPr txBox="1"/>
                  <p:nvPr/>
                </p:nvSpPr>
                <p:spPr>
                  <a:xfrm rot="16200000">
                    <a:off x="5876718" y="4879698"/>
                    <a:ext cx="2939330" cy="2046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050" b="1" spc="-10" dirty="0" smtClean="0">
                        <a:latin typeface="Calibri" panose="020F0502020204030204" pitchFamily="34" charset="0"/>
                        <a:cs typeface="Courier New" panose="02070309020205020404" pitchFamily="49" charset="0"/>
                      </a:rPr>
                      <a:t>-</a:t>
                    </a:r>
                    <a:r>
                      <a:rPr lang="en-US" sz="1050" b="1" spc="-10" dirty="0" smtClean="0"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ln[K</a:t>
                    </a:r>
                    <a:r>
                      <a:rPr lang="en-US" sz="1200" b="1" spc="-10" baseline="-30000" dirty="0" smtClean="0"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D</a:t>
                    </a:r>
                    <a:r>
                      <a:rPr lang="en-US" sz="1050" b="1" spc="-10" dirty="0" smtClean="0"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],</a:t>
                    </a:r>
                    <a:r>
                      <a:rPr lang="ru-RU" sz="1050" b="1" spc="-10" dirty="0" smtClean="0"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 ТВР/ДНК, </a:t>
                    </a:r>
                    <a:r>
                      <a:rPr lang="en-US" sz="1050" b="1" spc="-10" dirty="0" smtClean="0"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(Wiley et al., 1992)</a:t>
                    </a:r>
                    <a:endParaRPr lang="ru-RU" sz="1050" b="1" spc="-10" dirty="0"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21" name="Прямоугольник 320"/>
                <p:cNvSpPr/>
                <p:nvPr/>
              </p:nvSpPr>
              <p:spPr>
                <a:xfrm>
                  <a:off x="7070367" y="4827280"/>
                  <a:ext cx="533320" cy="3268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2" name="TextBox 321"/>
                <p:cNvSpPr txBox="1"/>
                <p:nvPr/>
              </p:nvSpPr>
              <p:spPr>
                <a:xfrm>
                  <a:off x="6895666" y="4749954"/>
                  <a:ext cx="79702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r</a:t>
                  </a:r>
                  <a:r>
                    <a:rPr lang="en-US" sz="1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  <a:cs typeface="Courier New" panose="02070309020205020404" pitchFamily="49" charset="0"/>
                    </a:rPr>
                    <a:t>=</a:t>
                  </a:r>
                  <a:r>
                    <a:rPr lang="en-US" sz="1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0.</a:t>
                  </a:r>
                  <a:r>
                    <a:rPr lang="ru-RU" sz="1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76</a:t>
                  </a:r>
                  <a:endParaRPr lang="en-US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  <a:p>
                  <a:pPr algn="ctr"/>
                  <a:r>
                    <a:rPr lang="en-US" sz="1400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(α&lt;0.05)</a:t>
                  </a:r>
                  <a:endParaRPr lang="ru-RU" sz="2000" b="1" spc="-2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74" name="Группа 373"/>
            <p:cNvGrpSpPr/>
            <p:nvPr/>
          </p:nvGrpSpPr>
          <p:grpSpPr>
            <a:xfrm>
              <a:off x="1199822" y="1825359"/>
              <a:ext cx="180000" cy="97506"/>
              <a:chOff x="862864" y="1916240"/>
              <a:chExt cx="368540" cy="97506"/>
            </a:xfrm>
          </p:grpSpPr>
          <p:sp>
            <p:nvSpPr>
              <p:cNvPr id="375" name="Line 12"/>
              <p:cNvSpPr>
                <a:spLocks noChangeShapeType="1"/>
              </p:cNvSpPr>
              <p:nvPr/>
            </p:nvSpPr>
            <p:spPr bwMode="auto">
              <a:xfrm>
                <a:off x="879841" y="1916240"/>
                <a:ext cx="351563" cy="40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376" name="Line 13"/>
              <p:cNvSpPr>
                <a:spLocks noChangeShapeType="1"/>
              </p:cNvSpPr>
              <p:nvPr/>
            </p:nvSpPr>
            <p:spPr bwMode="auto">
              <a:xfrm flipH="1" flipV="1">
                <a:off x="862864" y="2008633"/>
                <a:ext cx="361216" cy="51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400"/>
              </a:p>
            </p:txBody>
          </p:sp>
        </p:grpSp>
        <p:sp>
          <p:nvSpPr>
            <p:cNvPr id="377" name="Rectangle 154"/>
            <p:cNvSpPr>
              <a:spLocks noChangeArrowheads="1"/>
            </p:cNvSpPr>
            <p:nvPr/>
          </p:nvSpPr>
          <p:spPr bwMode="auto">
            <a:xfrm flipH="1">
              <a:off x="1037135" y="1713412"/>
              <a:ext cx="170702" cy="22271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" tIns="3600" rIns="3600" bIns="3600">
              <a:spAutoFit/>
            </a:bodyPr>
            <a:lstStyle/>
            <a:p>
              <a:pPr algn="l"/>
              <a:r>
                <a:rPr lang="ru-RU" sz="1400" b="1" dirty="0" smtClean="0">
                  <a:latin typeface="Calibri" panose="020F0502020204030204" pitchFamily="34" charset="0"/>
                </a:rPr>
                <a:t>...</a:t>
              </a:r>
              <a:endParaRPr lang="ru-RU" sz="1400" b="1" dirty="0">
                <a:latin typeface="Calibri" panose="020F0502020204030204" pitchFamily="34" charset="0"/>
              </a:endParaRP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2996813" y="1714027"/>
              <a:ext cx="533736" cy="222714"/>
              <a:chOff x="1176237" y="2687193"/>
              <a:chExt cx="533736" cy="222714"/>
            </a:xfrm>
          </p:grpSpPr>
          <p:grpSp>
            <p:nvGrpSpPr>
              <p:cNvPr id="378" name="Группа 377"/>
              <p:cNvGrpSpPr/>
              <p:nvPr/>
            </p:nvGrpSpPr>
            <p:grpSpPr>
              <a:xfrm>
                <a:off x="1176237" y="2797742"/>
                <a:ext cx="180000" cy="97506"/>
                <a:chOff x="862864" y="1916240"/>
                <a:chExt cx="368540" cy="97506"/>
              </a:xfrm>
            </p:grpSpPr>
            <p:sp>
              <p:nvSpPr>
                <p:cNvPr id="379" name="Line 12"/>
                <p:cNvSpPr>
                  <a:spLocks noChangeShapeType="1"/>
                </p:cNvSpPr>
                <p:nvPr/>
              </p:nvSpPr>
              <p:spPr bwMode="auto">
                <a:xfrm>
                  <a:off x="879841" y="1916240"/>
                  <a:ext cx="351563" cy="40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380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862864" y="2008633"/>
                  <a:ext cx="361216" cy="511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</p:grpSp>
          <p:grpSp>
            <p:nvGrpSpPr>
              <p:cNvPr id="381" name="Группа 380"/>
              <p:cNvGrpSpPr/>
              <p:nvPr/>
            </p:nvGrpSpPr>
            <p:grpSpPr>
              <a:xfrm>
                <a:off x="1529973" y="2799140"/>
                <a:ext cx="180000" cy="97506"/>
                <a:chOff x="862864" y="1916240"/>
                <a:chExt cx="368540" cy="97506"/>
              </a:xfrm>
            </p:grpSpPr>
            <p:sp>
              <p:nvSpPr>
                <p:cNvPr id="382" name="Line 12"/>
                <p:cNvSpPr>
                  <a:spLocks noChangeShapeType="1"/>
                </p:cNvSpPr>
                <p:nvPr/>
              </p:nvSpPr>
              <p:spPr bwMode="auto">
                <a:xfrm>
                  <a:off x="879841" y="1916240"/>
                  <a:ext cx="351563" cy="40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383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862864" y="2008633"/>
                  <a:ext cx="361216" cy="511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</p:grpSp>
          <p:sp>
            <p:nvSpPr>
              <p:cNvPr id="384" name="Rectangle 154"/>
              <p:cNvSpPr>
                <a:spLocks noChangeArrowheads="1"/>
              </p:cNvSpPr>
              <p:nvPr/>
            </p:nvSpPr>
            <p:spPr bwMode="auto">
              <a:xfrm flipH="1">
                <a:off x="1367286" y="2687193"/>
                <a:ext cx="170702" cy="22271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00" tIns="3600" rIns="3600" bIns="3600">
                <a:spAutoFit/>
              </a:bodyPr>
              <a:lstStyle/>
              <a:p>
                <a:pPr algn="l"/>
                <a:r>
                  <a:rPr lang="ru-RU" sz="1400" b="1" dirty="0" smtClean="0">
                    <a:latin typeface="Calibri" panose="020F0502020204030204" pitchFamily="34" charset="0"/>
                  </a:rPr>
                  <a:t>...</a:t>
                </a:r>
                <a:endParaRPr lang="ru-RU" sz="1400" b="1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97" name="Стрелка вправо 4"/>
            <p:cNvSpPr/>
            <p:nvPr/>
          </p:nvSpPr>
          <p:spPr>
            <a:xfrm>
              <a:off x="5779057" y="3475908"/>
              <a:ext cx="352200" cy="358365"/>
            </a:xfrm>
            <a:prstGeom prst="rightArrow">
              <a:avLst>
                <a:gd name="adj1" fmla="val 50000"/>
                <a:gd name="adj2" fmla="val 67807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0" y="6487430"/>
              <a:ext cx="9093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spc="-20" dirty="0">
                  <a:latin typeface="Calibri" panose="020F0502020204030204" pitchFamily="34" charset="0"/>
                  <a:cs typeface="Arial" panose="020B0604020202020204" pitchFamily="34" charset="0"/>
                </a:rPr>
                <a:t>Ponomarenko M</a:t>
              </a:r>
              <a:r>
                <a:rPr lang="en-US" sz="1200" spc="-20" dirty="0">
                  <a:latin typeface="Calibri" panose="020F0502020204030204" pitchFamily="34" charset="0"/>
                  <a:cs typeface="Arial" panose="020B0604020202020204" pitchFamily="34" charset="0"/>
                </a:rPr>
                <a:t>, Ponomarenko J, </a:t>
              </a:r>
              <a:r>
                <a:rPr lang="en-US" sz="1200" spc="-20" dirty="0" err="1">
                  <a:latin typeface="Calibri" panose="020F0502020204030204" pitchFamily="34" charset="0"/>
                  <a:cs typeface="Arial" panose="020B0604020202020204" pitchFamily="34" charset="0"/>
                </a:rPr>
                <a:t>Frolov</a:t>
              </a:r>
              <a:r>
                <a:rPr lang="en-US" sz="1200" spc="-20" dirty="0">
                  <a:latin typeface="Calibri" panose="020F0502020204030204" pitchFamily="34" charset="0"/>
                  <a:cs typeface="Arial" panose="020B0604020202020204" pitchFamily="34" charset="0"/>
                </a:rPr>
                <a:t> A, </a:t>
              </a:r>
              <a:r>
                <a:rPr lang="en-US" sz="1200" spc="-20" dirty="0" err="1">
                  <a:latin typeface="Calibri" panose="020F0502020204030204" pitchFamily="34" charset="0"/>
                  <a:cs typeface="Arial" panose="020B0604020202020204" pitchFamily="34" charset="0"/>
                </a:rPr>
                <a:t>Podkolodny</a:t>
              </a:r>
              <a:r>
                <a:rPr lang="en-US" sz="1200" spc="-20" dirty="0">
                  <a:latin typeface="Calibri" panose="020F0502020204030204" pitchFamily="34" charset="0"/>
                  <a:cs typeface="Arial" panose="020B0604020202020204" pitchFamily="34" charset="0"/>
                </a:rPr>
                <a:t> N, Savinkova L, Kolchanov N., Overton G</a:t>
              </a:r>
              <a:r>
                <a:rPr lang="en-US" sz="1200" spc="-2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en-US" sz="1200" spc="-20" dirty="0">
                  <a:latin typeface="Calibri" panose="020F0502020204030204" pitchFamily="34" charset="0"/>
                  <a:cs typeface="Arial" panose="020B0604020202020204" pitchFamily="34" charset="0"/>
                </a:rPr>
                <a:t>// Bioinformatics, 1999. 15:687-703.</a:t>
              </a:r>
              <a:r>
                <a:rPr lang="en-US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ru-RU" sz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51193" y="4556723"/>
              <a:ext cx="2106008" cy="1801654"/>
              <a:chOff x="551193" y="4556723"/>
              <a:chExt cx="2106008" cy="1801654"/>
            </a:xfrm>
          </p:grpSpPr>
          <p:sp>
            <p:nvSpPr>
              <p:cNvPr id="45" name="TextBox 44"/>
              <p:cNvSpPr txBox="1"/>
              <p:nvPr/>
            </p:nvSpPr>
            <p:spPr>
              <a:xfrm rot="16200000">
                <a:off x="-161343" y="5269259"/>
                <a:ext cx="1594349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сродство ТВР</a:t>
                </a:r>
                <a:r>
                  <a:rPr lang="en-US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/</a:t>
                </a:r>
                <a:r>
                  <a:rPr lang="ru-RU" sz="1100" b="1" spc="-20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днДНК</a:t>
                </a:r>
                <a:r>
                  <a:rPr lang="en-US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ru-RU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опыт</a:t>
                </a:r>
                <a:endParaRPr lang="ru-RU" sz="1100" b="1" spc="-2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46456" y="6189100"/>
                <a:ext cx="1739255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d </a:t>
                </a:r>
                <a:r>
                  <a:rPr lang="en-US" sz="16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[6</a:t>
                </a:r>
                <a:r>
                  <a:rPr lang="ru-RU" sz="16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,</a:t>
                </a:r>
                <a:r>
                  <a:rPr lang="en-US" sz="16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8]</a:t>
                </a:r>
                <a:r>
                  <a:rPr lang="en-US" sz="11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ru-RU" sz="11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ангстрем</a:t>
                </a:r>
                <a:endParaRPr lang="ru-RU" sz="1100" b="1" spc="-2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872" y="4611277"/>
                <a:ext cx="1900460" cy="1630800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1689583" y="5552865"/>
                <a:ext cx="82860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ourier New" panose="02070309020205020404" pitchFamily="49" charset="0"/>
                  </a:rPr>
                  <a:t>=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0.</a:t>
                </a:r>
                <a:r>
                  <a:rPr lang="ru-RU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95</a:t>
                </a:r>
                <a:endParaRPr lang="en-US" sz="1400" b="1" dirty="0" smtClean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1400" b="1" spc="-2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(α&lt;0.0</a:t>
                </a:r>
                <a:r>
                  <a:rPr lang="ru-RU" sz="1400" b="1" spc="-2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001</a:t>
                </a:r>
                <a:r>
                  <a:rPr lang="en-US" sz="1400" b="1" spc="-2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)</a:t>
                </a:r>
                <a:endParaRPr lang="ru-RU" sz="2000" b="1" spc="-2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Овал 347"/>
              <p:cNvSpPr/>
              <p:nvPr/>
            </p:nvSpPr>
            <p:spPr>
              <a:xfrm>
                <a:off x="871052" y="5899139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9" name="Овал 348"/>
              <p:cNvSpPr/>
              <p:nvPr/>
            </p:nvSpPr>
            <p:spPr>
              <a:xfrm>
                <a:off x="832228" y="5861275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0" name="Овал 349"/>
              <p:cNvSpPr/>
              <p:nvPr/>
            </p:nvSpPr>
            <p:spPr>
              <a:xfrm>
                <a:off x="1207837" y="5416071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1" name="Овал 350"/>
              <p:cNvSpPr/>
              <p:nvPr/>
            </p:nvSpPr>
            <p:spPr>
              <a:xfrm>
                <a:off x="1281940" y="5373463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" name="Овал 351"/>
              <p:cNvSpPr/>
              <p:nvPr/>
            </p:nvSpPr>
            <p:spPr>
              <a:xfrm>
                <a:off x="1470577" y="5339577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" name="Овал 352"/>
              <p:cNvSpPr/>
              <p:nvPr/>
            </p:nvSpPr>
            <p:spPr>
              <a:xfrm>
                <a:off x="1565461" y="5327566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" name="Овал 353"/>
              <p:cNvSpPr/>
              <p:nvPr/>
            </p:nvSpPr>
            <p:spPr>
              <a:xfrm>
                <a:off x="1547364" y="5410988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" name="Овал 354"/>
              <p:cNvSpPr/>
              <p:nvPr/>
            </p:nvSpPr>
            <p:spPr>
              <a:xfrm>
                <a:off x="1626439" y="5382236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" name="Овал 355"/>
              <p:cNvSpPr/>
              <p:nvPr/>
            </p:nvSpPr>
            <p:spPr>
              <a:xfrm>
                <a:off x="1709244" y="4967000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" name="Овал 356"/>
              <p:cNvSpPr/>
              <p:nvPr/>
            </p:nvSpPr>
            <p:spPr>
              <a:xfrm>
                <a:off x="1776689" y="4973420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" name="Овал 357"/>
              <p:cNvSpPr/>
              <p:nvPr/>
            </p:nvSpPr>
            <p:spPr>
              <a:xfrm>
                <a:off x="1890887" y="4898075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" name="Овал 358"/>
              <p:cNvSpPr/>
              <p:nvPr/>
            </p:nvSpPr>
            <p:spPr>
              <a:xfrm>
                <a:off x="1946200" y="4956225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" name="Овал 359"/>
              <p:cNvSpPr/>
              <p:nvPr/>
            </p:nvSpPr>
            <p:spPr>
              <a:xfrm>
                <a:off x="2134692" y="4830180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" name="Овал 360"/>
              <p:cNvSpPr/>
              <p:nvPr/>
            </p:nvSpPr>
            <p:spPr>
              <a:xfrm>
                <a:off x="2193800" y="4898075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" name="Овал 361"/>
              <p:cNvSpPr/>
              <p:nvPr/>
            </p:nvSpPr>
            <p:spPr>
              <a:xfrm>
                <a:off x="2469920" y="4814424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" name="Овал 362"/>
              <p:cNvSpPr/>
              <p:nvPr/>
            </p:nvSpPr>
            <p:spPr>
              <a:xfrm>
                <a:off x="2501317" y="4852168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" name="Овал 363"/>
              <p:cNvSpPr/>
              <p:nvPr/>
            </p:nvSpPr>
            <p:spPr>
              <a:xfrm>
                <a:off x="2442204" y="4692290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" name="Овал 364"/>
              <p:cNvSpPr/>
              <p:nvPr/>
            </p:nvSpPr>
            <p:spPr>
              <a:xfrm>
                <a:off x="2442204" y="4603319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" name="Овал 365"/>
              <p:cNvSpPr/>
              <p:nvPr/>
            </p:nvSpPr>
            <p:spPr>
              <a:xfrm>
                <a:off x="2538401" y="4622149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" name="Овал 366"/>
              <p:cNvSpPr/>
              <p:nvPr/>
            </p:nvSpPr>
            <p:spPr>
              <a:xfrm>
                <a:off x="2509649" y="4707758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3420352" y="4553789"/>
              <a:ext cx="2117929" cy="1796885"/>
              <a:chOff x="3420352" y="4553789"/>
              <a:chExt cx="2117929" cy="1796885"/>
            </a:xfrm>
          </p:grpSpPr>
          <p:sp>
            <p:nvSpPr>
              <p:cNvPr id="56" name="TextBox 55"/>
              <p:cNvSpPr txBox="1"/>
              <p:nvPr/>
            </p:nvSpPr>
            <p:spPr>
              <a:xfrm rot="16200000">
                <a:off x="2691187" y="5282954"/>
                <a:ext cx="1627608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сродство ТВР</a:t>
                </a:r>
                <a:r>
                  <a:rPr lang="en-US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/</a:t>
                </a:r>
                <a:r>
                  <a:rPr lang="ru-RU" sz="1100" b="1" spc="-20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днДНК</a:t>
                </a:r>
                <a:r>
                  <a:rPr lang="en-US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ru-RU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опыт</a:t>
                </a:r>
                <a:endParaRPr lang="ru-RU" sz="1100" b="1" spc="-2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624445" y="6181397"/>
                <a:ext cx="16557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[TA] </a:t>
                </a:r>
                <a:r>
                  <a:rPr lang="en-US" sz="16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3’</a:t>
                </a:r>
                <a:r>
                  <a:rPr lang="en-US" sz="11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ru-RU" sz="11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у.е.</a:t>
                </a:r>
                <a:endParaRPr lang="ru-RU" sz="1100" b="1" spc="-2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5719" y="4600671"/>
                <a:ext cx="1932562" cy="1630800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4647112" y="5552864"/>
                <a:ext cx="70810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ourier New" panose="02070309020205020404" pitchFamily="49" charset="0"/>
                  </a:rPr>
                  <a:t>=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0.8</a:t>
                </a:r>
                <a:r>
                  <a:rPr lang="ru-RU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0</a:t>
                </a:r>
                <a:endParaRPr lang="en-US" sz="1400" b="1" dirty="0" smtClean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1400" b="1" spc="-2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(α&lt;0.0</a:t>
                </a:r>
                <a:r>
                  <a:rPr lang="ru-RU" sz="1400" b="1" spc="-2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01</a:t>
                </a:r>
                <a:r>
                  <a:rPr lang="en-US" sz="1400" b="1" spc="-2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)</a:t>
                </a:r>
                <a:endParaRPr lang="ru-RU" sz="2000" b="1" spc="-2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8" name="Овал 367"/>
              <p:cNvSpPr/>
              <p:nvPr/>
            </p:nvSpPr>
            <p:spPr>
              <a:xfrm>
                <a:off x="3719476" y="5859032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" name="Овал 368"/>
              <p:cNvSpPr/>
              <p:nvPr/>
            </p:nvSpPr>
            <p:spPr>
              <a:xfrm>
                <a:off x="3757282" y="5489353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" name="Овал 369"/>
              <p:cNvSpPr/>
              <p:nvPr/>
            </p:nvSpPr>
            <p:spPr>
              <a:xfrm>
                <a:off x="3766443" y="5413585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1" name="Овал 370"/>
              <p:cNvSpPr/>
              <p:nvPr/>
            </p:nvSpPr>
            <p:spPr>
              <a:xfrm>
                <a:off x="3691035" y="5365054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2" name="Овал 371"/>
              <p:cNvSpPr/>
              <p:nvPr/>
            </p:nvSpPr>
            <p:spPr>
              <a:xfrm>
                <a:off x="3767550" y="5318815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3" name="Овал 372"/>
              <p:cNvSpPr/>
              <p:nvPr/>
            </p:nvSpPr>
            <p:spPr>
              <a:xfrm>
                <a:off x="3881156" y="5337773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5" name="Овал 384"/>
              <p:cNvSpPr/>
              <p:nvPr/>
            </p:nvSpPr>
            <p:spPr>
              <a:xfrm>
                <a:off x="3871715" y="4964712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6" name="Овал 385"/>
              <p:cNvSpPr/>
              <p:nvPr/>
            </p:nvSpPr>
            <p:spPr>
              <a:xfrm>
                <a:off x="4150538" y="5313600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7" name="Овал 386"/>
              <p:cNvSpPr/>
              <p:nvPr/>
            </p:nvSpPr>
            <p:spPr>
              <a:xfrm>
                <a:off x="4195237" y="4955187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8" name="Овал 387"/>
              <p:cNvSpPr/>
              <p:nvPr/>
            </p:nvSpPr>
            <p:spPr>
              <a:xfrm>
                <a:off x="4173305" y="4839737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9" name="Овал 388"/>
              <p:cNvSpPr/>
              <p:nvPr/>
            </p:nvSpPr>
            <p:spPr>
              <a:xfrm>
                <a:off x="4461233" y="4858591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0" name="Овал 389"/>
              <p:cNvSpPr/>
              <p:nvPr/>
            </p:nvSpPr>
            <p:spPr>
              <a:xfrm>
                <a:off x="4577378" y="4868348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1" name="Овал 390"/>
              <p:cNvSpPr/>
              <p:nvPr/>
            </p:nvSpPr>
            <p:spPr>
              <a:xfrm>
                <a:off x="4860936" y="4842808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2" name="Овал 391"/>
              <p:cNvSpPr/>
              <p:nvPr/>
            </p:nvSpPr>
            <p:spPr>
              <a:xfrm>
                <a:off x="5410800" y="4785850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3" name="Овал 392"/>
              <p:cNvSpPr/>
              <p:nvPr/>
            </p:nvSpPr>
            <p:spPr>
              <a:xfrm>
                <a:off x="5205096" y="4814424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4" name="Овал 393"/>
              <p:cNvSpPr/>
              <p:nvPr/>
            </p:nvSpPr>
            <p:spPr>
              <a:xfrm>
                <a:off x="5355417" y="4603319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9" name="Rectangle 2"/>
            <p:cNvSpPr txBox="1">
              <a:spLocks noChangeArrowheads="1"/>
            </p:cNvSpPr>
            <p:nvPr/>
          </p:nvSpPr>
          <p:spPr>
            <a:xfrm>
              <a:off x="-157693" y="22647"/>
              <a:ext cx="9356651" cy="361253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ru-RU" alt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ИЗУЧЕНИЕ МЕХАНИЗМОВ ОДНОМЕРНОЙ ДИФФУЗИИ – СКОЛЬЖЕНИЯ </a:t>
              </a:r>
              <a:r>
                <a:rPr lang="ru-RU" altLang="ru-RU" sz="20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ТВР</a:t>
              </a:r>
              <a:r>
                <a:rPr lang="ru-RU" alt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 ВДОЛЬ </a:t>
              </a:r>
              <a:r>
                <a:rPr lang="ru-RU" altLang="ru-RU" sz="20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ДНК</a:t>
              </a:r>
              <a:endParaRPr lang="ru-RU" altLang="ru-RU" sz="2000" spc="-7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3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40340" y="-144057"/>
            <a:ext cx="9341461" cy="6869977"/>
            <a:chOff x="-40340" y="-144057"/>
            <a:chExt cx="9341461" cy="6869977"/>
          </a:xfrm>
        </p:grpSpPr>
        <p:sp>
          <p:nvSpPr>
            <p:cNvPr id="28" name="Скругленный прямоугольник 20"/>
            <p:cNvSpPr/>
            <p:nvPr/>
          </p:nvSpPr>
          <p:spPr>
            <a:xfrm>
              <a:off x="99919" y="494950"/>
              <a:ext cx="5515266" cy="265092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rgbClr val="BA5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latin typeface="Calibri" panose="020F0502020204030204" pitchFamily="34" charset="0"/>
              </a:endParaRPr>
            </a:p>
          </p:txBody>
        </p:sp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107400" y="566908"/>
              <a:ext cx="5514626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Статистическая механика </a:t>
              </a:r>
              <a:br>
                <a:rPr lang="ru-RU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</a:br>
              <a:r>
                <a:rPr lang="ru-RU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связывания регуляторных белков с ДНК</a:t>
              </a:r>
              <a:br>
                <a:rPr lang="ru-RU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</a:br>
              <a:r>
                <a:rPr lang="en-US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[</a:t>
              </a:r>
              <a:r>
                <a:rPr lang="de-DE" altLang="ru-RU" sz="1500" b="1" dirty="0">
                  <a:solidFill>
                    <a:srgbClr val="BA5272"/>
                  </a:solidFill>
                  <a:latin typeface="Calibri" panose="020F0502020204030204" pitchFamily="34" charset="0"/>
                </a:rPr>
                <a:t>Berg, </a:t>
              </a:r>
              <a:r>
                <a:rPr lang="de-DE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von </a:t>
              </a:r>
              <a:r>
                <a:rPr lang="de-DE" altLang="ru-RU" sz="1500" b="1" dirty="0">
                  <a:solidFill>
                    <a:srgbClr val="BA5272"/>
                  </a:solidFill>
                  <a:latin typeface="Calibri" panose="020F0502020204030204" pitchFamily="34" charset="0"/>
                </a:rPr>
                <a:t>Hippel // </a:t>
              </a:r>
              <a:r>
                <a:rPr lang="de-DE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JMB. 1987</a:t>
              </a:r>
              <a:r>
                <a:rPr lang="de-DE" altLang="ru-RU" sz="1500" b="1" dirty="0">
                  <a:solidFill>
                    <a:srgbClr val="BA5272"/>
                  </a:solidFill>
                  <a:latin typeface="Calibri" panose="020F0502020204030204" pitchFamily="34" charset="0"/>
                </a:rPr>
                <a:t>. </a:t>
              </a:r>
              <a:r>
                <a:rPr lang="de-DE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193</a:t>
              </a:r>
              <a:r>
                <a:rPr lang="en-US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:</a:t>
              </a:r>
              <a:r>
                <a:rPr lang="de-DE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723-50</a:t>
              </a:r>
              <a:r>
                <a:rPr lang="en-US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]</a:t>
              </a:r>
              <a:endParaRPr lang="en-US" altLang="ru-RU" sz="1500" b="1" dirty="0">
                <a:solidFill>
                  <a:srgbClr val="BA527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Rectangle 2"/>
            <p:cNvSpPr txBox="1">
              <a:spLocks noChangeArrowheads="1"/>
            </p:cNvSpPr>
            <p:nvPr/>
          </p:nvSpPr>
          <p:spPr>
            <a:xfrm>
              <a:off x="-40340" y="-144057"/>
              <a:ext cx="9144000" cy="563235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ru-RU" altLang="ru-RU" sz="1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ПЕРВИЧНОЕ РАСПОЗНАВАНИЕ  </a:t>
              </a:r>
              <a:r>
                <a:rPr lang="ru-RU" altLang="ru-RU" sz="24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ТАТА</a:t>
              </a:r>
              <a:r>
                <a:rPr lang="ru-RU" altLang="ru-RU" sz="1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-БОКСА  БЕЛКОМ </a:t>
              </a:r>
              <a:r>
                <a:rPr lang="ru-RU" altLang="ru-RU" sz="24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ТВР</a:t>
              </a:r>
              <a:r>
                <a:rPr lang="ru-RU" altLang="ru-RU" sz="1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ru-RU" altLang="ru-RU" sz="1800" spc="-7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Rectangle 50"/>
            <p:cNvSpPr>
              <a:spLocks noChangeArrowheads="1"/>
            </p:cNvSpPr>
            <p:nvPr/>
          </p:nvSpPr>
          <p:spPr bwMode="auto">
            <a:xfrm>
              <a:off x="9158113" y="1308824"/>
              <a:ext cx="5620" cy="5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1" name="Rectangle 78"/>
            <p:cNvSpPr>
              <a:spLocks noChangeArrowheads="1"/>
            </p:cNvSpPr>
            <p:nvPr/>
          </p:nvSpPr>
          <p:spPr bwMode="auto">
            <a:xfrm>
              <a:off x="9295838" y="1693103"/>
              <a:ext cx="5283" cy="7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84" name="Group 40"/>
            <p:cNvGrpSpPr>
              <a:grpSpLocks noChangeAspect="1"/>
            </p:cNvGrpSpPr>
            <p:nvPr/>
          </p:nvGrpSpPr>
          <p:grpSpPr bwMode="auto">
            <a:xfrm>
              <a:off x="3465652" y="1558189"/>
              <a:ext cx="2002255" cy="1195523"/>
              <a:chOff x="113" y="2349"/>
              <a:chExt cx="2405" cy="1404"/>
            </a:xfrm>
          </p:grpSpPr>
          <p:pic>
            <p:nvPicPr>
              <p:cNvPr id="285" name="Содержимое 6" descr="TBP_TATA.png"/>
              <p:cNvPicPr>
                <a:picLocks noChangeAspect="1"/>
              </p:cNvPicPr>
              <p:nvPr/>
            </p:nvPicPr>
            <p:blipFill>
              <a:blip r:embed="rId3" cstate="print">
                <a:lum bright="40000" contrast="60000"/>
              </a:blip>
              <a:srcRect l="14413" t="18002" r="18361" b="18002"/>
              <a:stretch>
                <a:fillRect/>
              </a:stretch>
            </p:blipFill>
            <p:spPr bwMode="auto">
              <a:xfrm>
                <a:off x="114" y="2349"/>
                <a:ext cx="2404" cy="1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" name="Text Box 29"/>
              <p:cNvSpPr txBox="1">
                <a:spLocks noChangeArrowheads="1"/>
              </p:cNvSpPr>
              <p:nvPr/>
            </p:nvSpPr>
            <p:spPr bwMode="auto">
              <a:xfrm>
                <a:off x="151" y="2424"/>
                <a:ext cx="41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3600" tIns="3600" rIns="3600" bIns="36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FF00"/>
                    </a:solidFill>
                    <a:latin typeface="Calibri" panose="020F0502020204030204" pitchFamily="34" charset="0"/>
                  </a:rPr>
                  <a:t>TBP</a:t>
                </a:r>
                <a:endParaRPr lang="ru-RU" sz="1400" b="1" dirty="0">
                  <a:solidFill>
                    <a:srgbClr val="FFFF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Text Box 30"/>
              <p:cNvSpPr txBox="1">
                <a:spLocks noChangeArrowheads="1"/>
              </p:cNvSpPr>
              <p:nvPr/>
            </p:nvSpPr>
            <p:spPr bwMode="auto">
              <a:xfrm>
                <a:off x="113" y="3536"/>
                <a:ext cx="51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3600" tIns="3600" rIns="3600" bIns="36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FF00"/>
                    </a:solidFill>
                    <a:latin typeface="Calibri" panose="020F0502020204030204" pitchFamily="34" charset="0"/>
                  </a:rPr>
                  <a:t>TATA</a:t>
                </a:r>
                <a:endParaRPr lang="ru-RU" sz="1400" b="1" dirty="0">
                  <a:solidFill>
                    <a:srgbClr val="FFFF0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976718" y="2105305"/>
              <a:ext cx="180000" cy="97506"/>
              <a:chOff x="862864" y="1916240"/>
              <a:chExt cx="368540" cy="97506"/>
            </a:xfrm>
          </p:grpSpPr>
          <p:sp>
            <p:nvSpPr>
              <p:cNvPr id="305" name="Line 12"/>
              <p:cNvSpPr>
                <a:spLocks noChangeShapeType="1"/>
              </p:cNvSpPr>
              <p:nvPr/>
            </p:nvSpPr>
            <p:spPr bwMode="auto">
              <a:xfrm>
                <a:off x="879841" y="1916240"/>
                <a:ext cx="351563" cy="40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306" name="Line 13"/>
              <p:cNvSpPr>
                <a:spLocks noChangeShapeType="1"/>
              </p:cNvSpPr>
              <p:nvPr/>
            </p:nvSpPr>
            <p:spPr bwMode="auto">
              <a:xfrm flipH="1" flipV="1">
                <a:off x="862864" y="2008633"/>
                <a:ext cx="361216" cy="51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400"/>
              </a:p>
            </p:txBody>
          </p:sp>
        </p:grpSp>
        <p:sp>
          <p:nvSpPr>
            <p:cNvPr id="307" name="Rectangle 81"/>
            <p:cNvSpPr>
              <a:spLocks noChangeArrowheads="1"/>
            </p:cNvSpPr>
            <p:nvPr/>
          </p:nvSpPr>
          <p:spPr bwMode="auto">
            <a:xfrm>
              <a:off x="391480" y="1975297"/>
              <a:ext cx="241309" cy="49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" tIns="3600" rIns="3600" bIns="3600"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FF0000"/>
                  </a:solidFill>
                </a:rPr>
                <a:t>+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08" name="Группа 233"/>
            <p:cNvGrpSpPr/>
            <p:nvPr/>
          </p:nvGrpSpPr>
          <p:grpSpPr>
            <a:xfrm rot="20627593">
              <a:off x="187323" y="2444629"/>
              <a:ext cx="696669" cy="223815"/>
              <a:chOff x="510025" y="2722741"/>
              <a:chExt cx="819643" cy="223815"/>
            </a:xfrm>
          </p:grpSpPr>
          <p:sp>
            <p:nvSpPr>
              <p:cNvPr id="309" name="Line 120"/>
              <p:cNvSpPr>
                <a:spLocks noChangeShapeType="1"/>
              </p:cNvSpPr>
              <p:nvPr/>
            </p:nvSpPr>
            <p:spPr bwMode="auto">
              <a:xfrm flipV="1">
                <a:off x="510026" y="2794210"/>
                <a:ext cx="819642" cy="143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310" name="Line 121"/>
              <p:cNvSpPr>
                <a:spLocks noChangeShapeType="1"/>
              </p:cNvSpPr>
              <p:nvPr/>
            </p:nvSpPr>
            <p:spPr bwMode="auto">
              <a:xfrm flipV="1">
                <a:off x="510025" y="2867267"/>
                <a:ext cx="819642" cy="119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311" name="Rectangle 122"/>
              <p:cNvSpPr>
                <a:spLocks noChangeArrowheads="1"/>
              </p:cNvSpPr>
              <p:nvPr/>
            </p:nvSpPr>
            <p:spPr bwMode="auto">
              <a:xfrm>
                <a:off x="671595" y="2722741"/>
                <a:ext cx="460505" cy="21599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400"/>
              </a:p>
            </p:txBody>
          </p:sp>
          <p:sp>
            <p:nvSpPr>
              <p:cNvPr id="312" name="Rectangle 155"/>
              <p:cNvSpPr>
                <a:spLocks noChangeArrowheads="1"/>
              </p:cNvSpPr>
              <p:nvPr/>
            </p:nvSpPr>
            <p:spPr bwMode="auto">
              <a:xfrm rot="223469">
                <a:off x="684532" y="2723842"/>
                <a:ext cx="411622" cy="22271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" tIns="3600" rIns="3600" bIns="3600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TATA</a:t>
                </a:r>
                <a:endParaRPr lang="ru-RU" sz="1400" dirty="0">
                  <a:solidFill>
                    <a:srgbClr val="FF00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13" name="Группа 242"/>
            <p:cNvGrpSpPr/>
            <p:nvPr/>
          </p:nvGrpSpPr>
          <p:grpSpPr>
            <a:xfrm rot="1890934">
              <a:off x="303922" y="1665346"/>
              <a:ext cx="480633" cy="565472"/>
              <a:chOff x="579825" y="2056555"/>
              <a:chExt cx="565472" cy="565472"/>
            </a:xfrm>
          </p:grpSpPr>
          <p:sp>
            <p:nvSpPr>
              <p:cNvPr id="314" name="Пирог 243"/>
              <p:cNvSpPr/>
              <p:nvPr/>
            </p:nvSpPr>
            <p:spPr>
              <a:xfrm rot="7893759">
                <a:off x="579825" y="2056555"/>
                <a:ext cx="565472" cy="565472"/>
              </a:xfrm>
              <a:prstGeom prst="pi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Rectangle 154"/>
              <p:cNvSpPr>
                <a:spLocks noChangeArrowheads="1"/>
              </p:cNvSpPr>
              <p:nvPr/>
            </p:nvSpPr>
            <p:spPr bwMode="auto">
              <a:xfrm>
                <a:off x="683374" y="2135536"/>
                <a:ext cx="336710" cy="22271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" tIns="3600" rIns="3600" bIns="3600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TBP</a:t>
                </a:r>
                <a:endParaRPr lang="ru-RU" sz="14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5" name="Скругленный прямоугольник 293"/>
            <p:cNvSpPr/>
            <p:nvPr/>
          </p:nvSpPr>
          <p:spPr>
            <a:xfrm>
              <a:off x="6045585" y="3213498"/>
              <a:ext cx="2953136" cy="321246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latin typeface="Calibri" panose="020F0502020204030204" pitchFamily="34" charset="0"/>
              </a:endParaRPr>
            </a:p>
          </p:txBody>
        </p:sp>
        <p:sp>
          <p:nvSpPr>
            <p:cNvPr id="76" name="Text Box 9"/>
            <p:cNvSpPr txBox="1">
              <a:spLocks noChangeArrowheads="1"/>
            </p:cNvSpPr>
            <p:nvPr/>
          </p:nvSpPr>
          <p:spPr bwMode="auto">
            <a:xfrm>
              <a:off x="6048462" y="3249725"/>
              <a:ext cx="29445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Регрессионное уравнение</a:t>
              </a:r>
              <a:endParaRPr lang="ru-RU" altLang="ru-RU" sz="1600" b="1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Text Box 5"/>
            <p:cNvSpPr txBox="1">
              <a:spLocks noChangeArrowheads="1"/>
            </p:cNvSpPr>
            <p:nvPr/>
          </p:nvSpPr>
          <p:spPr bwMode="auto">
            <a:xfrm>
              <a:off x="6038062" y="3568476"/>
              <a:ext cx="30116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en-US" sz="14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14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ln[K</a:t>
              </a:r>
              <a:r>
                <a:rPr lang="en-US" sz="2000" b="1" baseline="-250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D</a:t>
              </a:r>
              <a:r>
                <a:rPr lang="en-US" sz="14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] = 21</a:t>
              </a:r>
              <a:r>
                <a:rPr lang="ru-RU" sz="14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.1</a:t>
              </a:r>
              <a:r>
                <a:rPr lang="en-US" sz="14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3 </a:t>
              </a:r>
              <a:r>
                <a:rPr lang="ru-RU" sz="14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</a:t>
              </a:r>
              <a:r>
                <a:rPr lang="en-US" sz="14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0.46K</a:t>
              </a:r>
              <a:r>
                <a:rPr lang="en-US" sz="2000" b="1" baseline="-250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B</a:t>
              </a:r>
              <a:endParaRPr lang="en-US" sz="2000" b="1" i="1" dirty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4" name="Группа 373"/>
            <p:cNvGrpSpPr/>
            <p:nvPr/>
          </p:nvGrpSpPr>
          <p:grpSpPr>
            <a:xfrm>
              <a:off x="1330454" y="2106703"/>
              <a:ext cx="180000" cy="97506"/>
              <a:chOff x="862864" y="1916240"/>
              <a:chExt cx="368540" cy="97506"/>
            </a:xfrm>
          </p:grpSpPr>
          <p:sp>
            <p:nvSpPr>
              <p:cNvPr id="375" name="Line 12"/>
              <p:cNvSpPr>
                <a:spLocks noChangeShapeType="1"/>
              </p:cNvSpPr>
              <p:nvPr/>
            </p:nvSpPr>
            <p:spPr bwMode="auto">
              <a:xfrm>
                <a:off x="879841" y="1916240"/>
                <a:ext cx="351563" cy="40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376" name="Line 13"/>
              <p:cNvSpPr>
                <a:spLocks noChangeShapeType="1"/>
              </p:cNvSpPr>
              <p:nvPr/>
            </p:nvSpPr>
            <p:spPr bwMode="auto">
              <a:xfrm flipH="1" flipV="1">
                <a:off x="862864" y="2008633"/>
                <a:ext cx="361216" cy="51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400"/>
              </a:p>
            </p:txBody>
          </p:sp>
        </p:grpSp>
        <p:sp>
          <p:nvSpPr>
            <p:cNvPr id="377" name="Rectangle 154"/>
            <p:cNvSpPr>
              <a:spLocks noChangeArrowheads="1"/>
            </p:cNvSpPr>
            <p:nvPr/>
          </p:nvSpPr>
          <p:spPr bwMode="auto">
            <a:xfrm flipH="1">
              <a:off x="1167767" y="1994756"/>
              <a:ext cx="170702" cy="22271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" tIns="3600" rIns="3600" bIns="3600">
              <a:spAutoFit/>
            </a:bodyPr>
            <a:lstStyle/>
            <a:p>
              <a:pPr algn="l"/>
              <a:r>
                <a:rPr lang="ru-RU" sz="1400" b="1" dirty="0" smtClean="0">
                  <a:latin typeface="Calibri" panose="020F0502020204030204" pitchFamily="34" charset="0"/>
                </a:rPr>
                <a:t>...</a:t>
              </a:r>
              <a:endParaRPr lang="ru-RU" sz="1400" b="1" dirty="0">
                <a:latin typeface="Calibri" panose="020F0502020204030204" pitchFamily="34" charset="0"/>
              </a:endParaRP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2778479" y="1990397"/>
              <a:ext cx="533736" cy="222714"/>
              <a:chOff x="1176237" y="2687193"/>
              <a:chExt cx="533736" cy="222714"/>
            </a:xfrm>
          </p:grpSpPr>
          <p:grpSp>
            <p:nvGrpSpPr>
              <p:cNvPr id="378" name="Группа 377"/>
              <p:cNvGrpSpPr/>
              <p:nvPr/>
            </p:nvGrpSpPr>
            <p:grpSpPr>
              <a:xfrm>
                <a:off x="1176237" y="2797742"/>
                <a:ext cx="180000" cy="97506"/>
                <a:chOff x="862864" y="1916240"/>
                <a:chExt cx="368540" cy="97506"/>
              </a:xfrm>
            </p:grpSpPr>
            <p:sp>
              <p:nvSpPr>
                <p:cNvPr id="379" name="Line 12"/>
                <p:cNvSpPr>
                  <a:spLocks noChangeShapeType="1"/>
                </p:cNvSpPr>
                <p:nvPr/>
              </p:nvSpPr>
              <p:spPr bwMode="auto">
                <a:xfrm>
                  <a:off x="879841" y="1916240"/>
                  <a:ext cx="351563" cy="40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380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862864" y="2008633"/>
                  <a:ext cx="361216" cy="511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</p:grpSp>
          <p:grpSp>
            <p:nvGrpSpPr>
              <p:cNvPr id="381" name="Группа 380"/>
              <p:cNvGrpSpPr/>
              <p:nvPr/>
            </p:nvGrpSpPr>
            <p:grpSpPr>
              <a:xfrm>
                <a:off x="1529973" y="2799140"/>
                <a:ext cx="180000" cy="97506"/>
                <a:chOff x="862864" y="1916240"/>
                <a:chExt cx="368540" cy="97506"/>
              </a:xfrm>
            </p:grpSpPr>
            <p:sp>
              <p:nvSpPr>
                <p:cNvPr id="382" name="Line 12"/>
                <p:cNvSpPr>
                  <a:spLocks noChangeShapeType="1"/>
                </p:cNvSpPr>
                <p:nvPr/>
              </p:nvSpPr>
              <p:spPr bwMode="auto">
                <a:xfrm>
                  <a:off x="879841" y="1916240"/>
                  <a:ext cx="351563" cy="40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383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862864" y="2008633"/>
                  <a:ext cx="361216" cy="511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</p:grpSp>
          <p:sp>
            <p:nvSpPr>
              <p:cNvPr id="384" name="Rectangle 154"/>
              <p:cNvSpPr>
                <a:spLocks noChangeArrowheads="1"/>
              </p:cNvSpPr>
              <p:nvPr/>
            </p:nvSpPr>
            <p:spPr bwMode="auto">
              <a:xfrm flipH="1">
                <a:off x="1367286" y="2687193"/>
                <a:ext cx="170702" cy="22271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00" tIns="3600" rIns="3600" bIns="3600">
                <a:spAutoFit/>
              </a:bodyPr>
              <a:lstStyle/>
              <a:p>
                <a:pPr algn="l"/>
                <a:r>
                  <a:rPr lang="ru-RU" sz="1400" b="1" dirty="0" smtClean="0">
                    <a:latin typeface="Calibri" panose="020F0502020204030204" pitchFamily="34" charset="0"/>
                  </a:rPr>
                  <a:t>...</a:t>
                </a:r>
                <a:endParaRPr lang="ru-RU" sz="1400" b="1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99" name="Группа 298"/>
            <p:cNvGrpSpPr>
              <a:grpSpLocks noChangeAspect="1"/>
            </p:cNvGrpSpPr>
            <p:nvPr/>
          </p:nvGrpSpPr>
          <p:grpSpPr>
            <a:xfrm>
              <a:off x="1626349" y="1610556"/>
              <a:ext cx="907434" cy="960879"/>
              <a:chOff x="4068000" y="1038234"/>
              <a:chExt cx="648000" cy="686165"/>
            </a:xfrm>
          </p:grpSpPr>
          <p:sp>
            <p:nvSpPr>
              <p:cNvPr id="301" name="Line 125"/>
              <p:cNvSpPr>
                <a:spLocks noChangeShapeType="1"/>
              </p:cNvSpPr>
              <p:nvPr/>
            </p:nvSpPr>
            <p:spPr bwMode="auto">
              <a:xfrm>
                <a:off x="4068000" y="1579871"/>
                <a:ext cx="648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302" name="Line 126"/>
              <p:cNvSpPr>
                <a:spLocks noChangeShapeType="1"/>
              </p:cNvSpPr>
              <p:nvPr/>
            </p:nvSpPr>
            <p:spPr bwMode="auto">
              <a:xfrm>
                <a:off x="4068000" y="1652929"/>
                <a:ext cx="648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303" name="Rectangle 127"/>
              <p:cNvSpPr>
                <a:spLocks noChangeArrowheads="1"/>
              </p:cNvSpPr>
              <p:nvPr/>
            </p:nvSpPr>
            <p:spPr bwMode="auto">
              <a:xfrm>
                <a:off x="4223643" y="1508401"/>
                <a:ext cx="391414" cy="21599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400"/>
              </a:p>
            </p:txBody>
          </p:sp>
          <p:sp>
            <p:nvSpPr>
              <p:cNvPr id="346" name="Rectangle 155"/>
              <p:cNvSpPr>
                <a:spLocks noChangeArrowheads="1"/>
              </p:cNvSpPr>
              <p:nvPr/>
            </p:nvSpPr>
            <p:spPr bwMode="auto">
              <a:xfrm>
                <a:off x="4285877" y="1528029"/>
                <a:ext cx="249839" cy="15904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" tIns="3600" rIns="3600" bIns="3600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TATA</a:t>
                </a:r>
                <a:endParaRPr lang="ru-RU" sz="1400" dirty="0">
                  <a:solidFill>
                    <a:srgbClr val="FF00FF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347" name="Группа 346"/>
              <p:cNvGrpSpPr/>
              <p:nvPr/>
            </p:nvGrpSpPr>
            <p:grpSpPr>
              <a:xfrm>
                <a:off x="4169294" y="1038234"/>
                <a:ext cx="480633" cy="565472"/>
                <a:chOff x="4169294" y="1038234"/>
                <a:chExt cx="480633" cy="565472"/>
              </a:xfrm>
            </p:grpSpPr>
            <p:sp>
              <p:nvSpPr>
                <p:cNvPr id="348" name="Пирог 256"/>
                <p:cNvSpPr/>
                <p:nvPr/>
              </p:nvSpPr>
              <p:spPr>
                <a:xfrm rot="7893759">
                  <a:off x="4126875" y="1080653"/>
                  <a:ext cx="565472" cy="480633"/>
                </a:xfrm>
                <a:prstGeom prst="pi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9" name="Rectangle 154"/>
                <p:cNvSpPr>
                  <a:spLocks noChangeArrowheads="1"/>
                </p:cNvSpPr>
                <p:nvPr/>
              </p:nvSpPr>
              <p:spPr bwMode="auto">
                <a:xfrm>
                  <a:off x="4280292" y="1145708"/>
                  <a:ext cx="231844" cy="1810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" tIns="3600" rIns="3600" bIns="3600">
                  <a:spAutoFit/>
                </a:bodyPr>
                <a:lstStyle/>
                <a:p>
                  <a:pPr algn="l"/>
                  <a:r>
                    <a:rPr lang="en-US" sz="1600" dirty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TBP</a:t>
                  </a:r>
                  <a:endParaRPr lang="ru-RU" sz="16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1" name="Группа 350"/>
            <p:cNvGrpSpPr/>
            <p:nvPr/>
          </p:nvGrpSpPr>
          <p:grpSpPr>
            <a:xfrm>
              <a:off x="5455873" y="469947"/>
              <a:ext cx="3820129" cy="2662377"/>
              <a:chOff x="9417336" y="312989"/>
              <a:chExt cx="3820129" cy="2662377"/>
            </a:xfrm>
          </p:grpSpPr>
          <p:sp>
            <p:nvSpPr>
              <p:cNvPr id="352" name="Прямоугольник 351"/>
              <p:cNvSpPr/>
              <p:nvPr/>
            </p:nvSpPr>
            <p:spPr>
              <a:xfrm>
                <a:off x="9633336" y="329949"/>
                <a:ext cx="3312000" cy="2628692"/>
              </a:xfrm>
              <a:prstGeom prst="rect">
                <a:avLst/>
              </a:prstGeom>
              <a:solidFill>
                <a:srgbClr val="E7F5FF"/>
              </a:solidFill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" name="Rectangle 11"/>
              <p:cNvSpPr>
                <a:spLocks noChangeArrowheads="1"/>
              </p:cNvSpPr>
              <p:nvPr/>
            </p:nvSpPr>
            <p:spPr bwMode="auto">
              <a:xfrm>
                <a:off x="10167751" y="673065"/>
                <a:ext cx="222977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ru-RU" altLang="ru-RU" sz="1100" b="1" spc="-30" dirty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Сродство </a:t>
                </a:r>
                <a:r>
                  <a:rPr lang="en-US" altLang="ru-RU" sz="1100" b="1" spc="-30" dirty="0" smtClean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TBP </a:t>
                </a:r>
                <a:r>
                  <a:rPr lang="ru-RU" altLang="ru-RU" sz="1100" b="1" spc="-30" dirty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к </a:t>
                </a:r>
                <a:r>
                  <a:rPr lang="ru-RU" altLang="ru-RU" sz="1100" b="1" spc="-30" dirty="0" smtClean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ТАТА-боксам человека</a:t>
                </a:r>
                <a:endParaRPr lang="ru-RU" altLang="ru-RU" sz="1600" spc="-30" dirty="0">
                  <a:solidFill>
                    <a:srgbClr val="660066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354" name="Группа 31"/>
              <p:cNvGrpSpPr/>
              <p:nvPr/>
            </p:nvGrpSpPr>
            <p:grpSpPr>
              <a:xfrm>
                <a:off x="9469744" y="860242"/>
                <a:ext cx="3767721" cy="236394"/>
                <a:chOff x="5972752" y="1750858"/>
                <a:chExt cx="4432785" cy="269747"/>
              </a:xfrm>
            </p:grpSpPr>
            <p:sp>
              <p:nvSpPr>
                <p:cNvPr id="486" name="Rectangle 15"/>
                <p:cNvSpPr>
                  <a:spLocks noChangeArrowheads="1"/>
                </p:cNvSpPr>
                <p:nvPr/>
              </p:nvSpPr>
              <p:spPr bwMode="auto">
                <a:xfrm>
                  <a:off x="6218477" y="1775728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№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87" name="Rectangle 16"/>
                <p:cNvSpPr>
                  <a:spLocks noChangeArrowheads="1"/>
                </p:cNvSpPr>
                <p:nvPr/>
              </p:nvSpPr>
              <p:spPr bwMode="auto">
                <a:xfrm>
                  <a:off x="6390487" y="1756478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88" name="Rectangle 17"/>
                <p:cNvSpPr>
                  <a:spLocks noChangeArrowheads="1"/>
                </p:cNvSpPr>
                <p:nvPr/>
              </p:nvSpPr>
              <p:spPr bwMode="auto">
                <a:xfrm>
                  <a:off x="6605402" y="1792760"/>
                  <a:ext cx="2677458" cy="210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 dirty="0">
                      <a:solidFill>
                        <a:srgbClr val="660066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Синтетические </a:t>
                  </a:r>
                  <a:r>
                    <a:rPr lang="ru-RU" altLang="ru-RU" sz="1200" b="1" dirty="0" err="1" smtClean="0">
                      <a:solidFill>
                        <a:srgbClr val="660066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олигоДНК</a:t>
                  </a:r>
                  <a:r>
                    <a:rPr lang="ru-RU" altLang="ru-RU" sz="1200" b="1" dirty="0" smtClean="0">
                      <a:solidFill>
                        <a:srgbClr val="660066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altLang="ru-RU" sz="1200" b="1" dirty="0" smtClean="0">
                      <a:solidFill>
                        <a:srgbClr val="660066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26</a:t>
                  </a:r>
                  <a:r>
                    <a:rPr lang="ru-RU" altLang="ru-RU" sz="1200" b="1" dirty="0" smtClean="0">
                      <a:solidFill>
                        <a:srgbClr val="660066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altLang="ru-RU" sz="1200" b="1" dirty="0" err="1" smtClean="0">
                      <a:solidFill>
                        <a:srgbClr val="660066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п.о</a:t>
                  </a:r>
                  <a:r>
                    <a:rPr lang="ru-RU" altLang="ru-RU" sz="1200" b="1" dirty="0" smtClean="0">
                      <a:solidFill>
                        <a:srgbClr val="660066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.</a:t>
                  </a:r>
                  <a:r>
                    <a:rPr lang="ru-RU" altLang="ru-RU" sz="1200" b="1" dirty="0" smtClean="0">
                      <a:solidFill>
                        <a:srgbClr val="660066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1200" b="1" i="1" dirty="0" smtClean="0">
                      <a:solidFill>
                        <a:srgbClr val="660066"/>
                      </a:solidFill>
                      <a:latin typeface="Calibri" panose="020F0502020204030204" pitchFamily="34" charset="0"/>
                    </a:rPr>
                    <a:t> </a:t>
                  </a:r>
                  <a:endParaRPr lang="en-US" altLang="ru-RU" sz="1200" b="1" i="1" dirty="0">
                    <a:solidFill>
                      <a:srgbClr val="660066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89" name="Rectangle 18"/>
                <p:cNvSpPr>
                  <a:spLocks noChangeArrowheads="1"/>
                </p:cNvSpPr>
                <p:nvPr/>
              </p:nvSpPr>
              <p:spPr bwMode="auto">
                <a:xfrm>
                  <a:off x="9245320" y="1756478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90" name="Rectangle 20"/>
                <p:cNvSpPr>
                  <a:spLocks noChangeArrowheads="1"/>
                </p:cNvSpPr>
                <p:nvPr/>
              </p:nvSpPr>
              <p:spPr bwMode="auto">
                <a:xfrm>
                  <a:off x="9598725" y="1771782"/>
                  <a:ext cx="450745" cy="193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100" b="1" dirty="0">
                      <a:solidFill>
                        <a:srgbClr val="7030A0"/>
                      </a:solidFill>
                      <a:latin typeface="Calibri" panose="020F0502020204030204" pitchFamily="34" charset="0"/>
                      <a:cs typeface="Courier New" panose="02070309020205020404" pitchFamily="49" charset="0"/>
                    </a:rPr>
                    <a:t>-</a:t>
                  </a:r>
                  <a:r>
                    <a:rPr lang="en-US" altLang="ru-RU" sz="1100" b="1" dirty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r>
                    <a:rPr lang="ru-RU" altLang="ru-RU" sz="1100" b="1" dirty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en-US" altLang="ru-RU" sz="11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[K</a:t>
                  </a:r>
                  <a:r>
                    <a:rPr lang="en-US" altLang="ru-RU" sz="1100" b="1" baseline="-30000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D</a:t>
                  </a:r>
                  <a:r>
                    <a:rPr lang="en-US" altLang="ru-RU" sz="11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]</a:t>
                  </a:r>
                  <a:endParaRPr lang="ru-RU" altLang="ru-RU" sz="11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" name="Rectangle 23"/>
                <p:cNvSpPr>
                  <a:spLocks noChangeArrowheads="1"/>
                </p:cNvSpPr>
                <p:nvPr/>
              </p:nvSpPr>
              <p:spPr bwMode="auto">
                <a:xfrm>
                  <a:off x="10305580" y="1777083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92" name="Rectangle 24"/>
                <p:cNvSpPr>
                  <a:spLocks noChangeArrowheads="1"/>
                </p:cNvSpPr>
                <p:nvPr/>
              </p:nvSpPr>
              <p:spPr bwMode="auto">
                <a:xfrm>
                  <a:off x="6169444" y="1750858"/>
                  <a:ext cx="322199" cy="7493"/>
                </a:xfrm>
                <a:prstGeom prst="rect">
                  <a:avLst/>
                </a:prstGeom>
                <a:solidFill>
                  <a:srgbClr val="000000"/>
                </a:solidFill>
                <a:ln w="6350">
                  <a:solidFill>
                    <a:srgbClr val="660066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 sz="1400"/>
                </a:p>
              </p:txBody>
            </p:sp>
            <p:sp>
              <p:nvSpPr>
                <p:cNvPr id="493" name="Line 25"/>
                <p:cNvSpPr>
                  <a:spLocks noChangeShapeType="1"/>
                </p:cNvSpPr>
                <p:nvPr/>
              </p:nvSpPr>
              <p:spPr bwMode="auto">
                <a:xfrm>
                  <a:off x="6169444" y="1750858"/>
                  <a:ext cx="322199" cy="1874"/>
                </a:xfrm>
                <a:prstGeom prst="line">
                  <a:avLst/>
                </a:prstGeom>
                <a:noFill/>
                <a:ln w="635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494" name="Rectangle 26"/>
                <p:cNvSpPr>
                  <a:spLocks noChangeArrowheads="1"/>
                </p:cNvSpPr>
                <p:nvPr/>
              </p:nvSpPr>
              <p:spPr bwMode="auto">
                <a:xfrm>
                  <a:off x="6497262" y="1750858"/>
                  <a:ext cx="2832354" cy="7493"/>
                </a:xfrm>
                <a:prstGeom prst="rect">
                  <a:avLst/>
                </a:prstGeom>
                <a:solidFill>
                  <a:srgbClr val="000000"/>
                </a:solidFill>
                <a:ln w="6350">
                  <a:solidFill>
                    <a:srgbClr val="660066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 sz="1400"/>
                </a:p>
              </p:txBody>
            </p:sp>
            <p:sp>
              <p:nvSpPr>
                <p:cNvPr id="495" name="Line 27"/>
                <p:cNvSpPr>
                  <a:spLocks noChangeShapeType="1"/>
                </p:cNvSpPr>
                <p:nvPr/>
              </p:nvSpPr>
              <p:spPr bwMode="auto">
                <a:xfrm>
                  <a:off x="6497262" y="1750858"/>
                  <a:ext cx="2832354" cy="1874"/>
                </a:xfrm>
                <a:prstGeom prst="line">
                  <a:avLst/>
                </a:prstGeom>
                <a:noFill/>
                <a:ln w="635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96" name="Rectangle 31"/>
                <p:cNvSpPr>
                  <a:spLocks noChangeArrowheads="1"/>
                </p:cNvSpPr>
                <p:nvPr/>
              </p:nvSpPr>
              <p:spPr bwMode="auto">
                <a:xfrm>
                  <a:off x="9335235" y="1750858"/>
                  <a:ext cx="720028" cy="7494"/>
                </a:xfrm>
                <a:prstGeom prst="rect">
                  <a:avLst/>
                </a:prstGeom>
                <a:solidFill>
                  <a:srgbClr val="000000"/>
                </a:solidFill>
                <a:ln w="6350">
                  <a:solidFill>
                    <a:srgbClr val="660066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 sz="1400"/>
                </a:p>
              </p:txBody>
            </p:sp>
            <p:sp>
              <p:nvSpPr>
                <p:cNvPr id="497" name="Rectangle 50"/>
                <p:cNvSpPr>
                  <a:spLocks noChangeArrowheads="1"/>
                </p:cNvSpPr>
                <p:nvPr/>
              </p:nvSpPr>
              <p:spPr bwMode="auto">
                <a:xfrm>
                  <a:off x="5972752" y="1790196"/>
                  <a:ext cx="5620" cy="56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 sz="1400"/>
                </a:p>
              </p:txBody>
            </p:sp>
            <p:sp>
              <p:nvSpPr>
                <p:cNvPr id="498" name="Line 52"/>
                <p:cNvSpPr>
                  <a:spLocks noChangeShapeType="1"/>
                </p:cNvSpPr>
                <p:nvPr/>
              </p:nvSpPr>
              <p:spPr bwMode="auto">
                <a:xfrm>
                  <a:off x="6169444" y="2014991"/>
                  <a:ext cx="322199" cy="18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499" name="Rectangle 53"/>
                <p:cNvSpPr>
                  <a:spLocks noChangeArrowheads="1"/>
                </p:cNvSpPr>
                <p:nvPr/>
              </p:nvSpPr>
              <p:spPr bwMode="auto">
                <a:xfrm>
                  <a:off x="6300571" y="1790196"/>
                  <a:ext cx="5619" cy="56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 sz="1400"/>
                </a:p>
              </p:txBody>
            </p:sp>
            <p:sp>
              <p:nvSpPr>
                <p:cNvPr id="500" name="Rectangle 54"/>
                <p:cNvSpPr>
                  <a:spLocks noChangeArrowheads="1"/>
                </p:cNvSpPr>
                <p:nvPr/>
              </p:nvSpPr>
              <p:spPr bwMode="auto">
                <a:xfrm>
                  <a:off x="6497262" y="2014986"/>
                  <a:ext cx="2832354" cy="56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 sz="1400"/>
                </a:p>
              </p:txBody>
            </p:sp>
            <p:sp>
              <p:nvSpPr>
                <p:cNvPr id="501" name="Line 55"/>
                <p:cNvSpPr>
                  <a:spLocks noChangeShapeType="1"/>
                </p:cNvSpPr>
                <p:nvPr/>
              </p:nvSpPr>
              <p:spPr bwMode="auto">
                <a:xfrm>
                  <a:off x="6497262" y="2014986"/>
                  <a:ext cx="2832354" cy="18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502" name="Line 56"/>
                <p:cNvSpPr>
                  <a:spLocks noChangeShapeType="1"/>
                </p:cNvSpPr>
                <p:nvPr/>
              </p:nvSpPr>
              <p:spPr bwMode="auto">
                <a:xfrm>
                  <a:off x="9183502" y="1790196"/>
                  <a:ext cx="5620" cy="1873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503" name="Line 57"/>
                <p:cNvSpPr>
                  <a:spLocks noChangeShapeType="1"/>
                </p:cNvSpPr>
                <p:nvPr/>
              </p:nvSpPr>
              <p:spPr bwMode="auto">
                <a:xfrm>
                  <a:off x="9183502" y="1790196"/>
                  <a:ext cx="1874" cy="5619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504" name="Rectangle 58"/>
                <p:cNvSpPr>
                  <a:spLocks noChangeArrowheads="1"/>
                </p:cNvSpPr>
                <p:nvPr/>
              </p:nvSpPr>
              <p:spPr bwMode="auto">
                <a:xfrm>
                  <a:off x="9335235" y="2014986"/>
                  <a:ext cx="720028" cy="56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 sz="1400"/>
                </a:p>
              </p:txBody>
            </p:sp>
          </p:grpSp>
          <p:grpSp>
            <p:nvGrpSpPr>
              <p:cNvPr id="355" name="Group 212"/>
              <p:cNvGrpSpPr/>
              <p:nvPr/>
            </p:nvGrpSpPr>
            <p:grpSpPr>
              <a:xfrm>
                <a:off x="9807345" y="879412"/>
                <a:ext cx="2743875" cy="2052000"/>
                <a:chOff x="540000" y="3757619"/>
                <a:chExt cx="2743875" cy="2698835"/>
              </a:xfrm>
            </p:grpSpPr>
            <p:sp>
              <p:nvSpPr>
                <p:cNvPr id="484" name="Line 322"/>
                <p:cNvSpPr>
                  <a:spLocks noChangeShapeType="1"/>
                </p:cNvSpPr>
                <p:nvPr/>
              </p:nvSpPr>
              <p:spPr bwMode="auto">
                <a:xfrm flipV="1">
                  <a:off x="540000" y="3757619"/>
                  <a:ext cx="0" cy="2662943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485" name="Line 322"/>
                <p:cNvSpPr>
                  <a:spLocks noChangeShapeType="1"/>
                </p:cNvSpPr>
                <p:nvPr/>
              </p:nvSpPr>
              <p:spPr bwMode="auto">
                <a:xfrm flipH="1" flipV="1">
                  <a:off x="3262723" y="3762502"/>
                  <a:ext cx="21152" cy="2693952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</p:grpSp>
          <p:grpSp>
            <p:nvGrpSpPr>
              <p:cNvPr id="356" name="Группа 24"/>
              <p:cNvGrpSpPr/>
              <p:nvPr/>
            </p:nvGrpSpPr>
            <p:grpSpPr>
              <a:xfrm>
                <a:off x="9458993" y="2377479"/>
                <a:ext cx="3678556" cy="269357"/>
                <a:chOff x="-6268786" y="5494649"/>
                <a:chExt cx="4327881" cy="307359"/>
              </a:xfrm>
            </p:grpSpPr>
            <p:sp>
              <p:nvSpPr>
                <p:cNvPr id="470" name="Rectangle 183"/>
                <p:cNvSpPr>
                  <a:spLocks noChangeArrowheads="1"/>
                </p:cNvSpPr>
                <p:nvPr/>
              </p:nvSpPr>
              <p:spPr bwMode="auto">
                <a:xfrm>
                  <a:off x="-6004196" y="5517440"/>
                  <a:ext cx="99957" cy="1692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8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71" name="Rectangle 184"/>
                <p:cNvSpPr>
                  <a:spLocks noChangeArrowheads="1"/>
                </p:cNvSpPr>
                <p:nvPr/>
              </p:nvSpPr>
              <p:spPr bwMode="auto">
                <a:xfrm>
                  <a:off x="-5851051" y="5554054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72" name="Rectangle 187"/>
                <p:cNvSpPr>
                  <a:spLocks noChangeArrowheads="1"/>
                </p:cNvSpPr>
                <p:nvPr/>
              </p:nvSpPr>
              <p:spPr bwMode="auto">
                <a:xfrm>
                  <a:off x="-5554264" y="5494649"/>
                  <a:ext cx="2668868" cy="1947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ru-RU" sz="1100" b="1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cctgcgcgTTAAAAggcgcgcgggcc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73" name="Rectangle 196"/>
                <p:cNvSpPr>
                  <a:spLocks noChangeArrowheads="1"/>
                </p:cNvSpPr>
                <p:nvPr/>
              </p:nvSpPr>
              <p:spPr bwMode="auto">
                <a:xfrm>
                  <a:off x="-3164812" y="5632731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74" name="Rectangle 197"/>
                <p:cNvSpPr>
                  <a:spLocks noChangeArrowheads="1"/>
                </p:cNvSpPr>
                <p:nvPr/>
              </p:nvSpPr>
              <p:spPr bwMode="auto">
                <a:xfrm>
                  <a:off x="-2596110" y="5504595"/>
                  <a:ext cx="384736" cy="193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18.24</a:t>
                  </a:r>
                  <a:endParaRPr lang="ru-RU" altLang="ru-RU" sz="1100" b="1" dirty="0">
                    <a:solidFill>
                      <a:srgbClr val="7030A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5" name="Rectangle 198"/>
                <p:cNvSpPr>
                  <a:spLocks noChangeArrowheads="1"/>
                </p:cNvSpPr>
                <p:nvPr/>
              </p:nvSpPr>
              <p:spPr bwMode="auto">
                <a:xfrm>
                  <a:off x="-2040862" y="5554054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76" name="Rectangle 217"/>
                <p:cNvSpPr>
                  <a:spLocks noChangeArrowheads="1"/>
                </p:cNvSpPr>
                <p:nvPr/>
              </p:nvSpPr>
              <p:spPr bwMode="auto">
                <a:xfrm>
                  <a:off x="-6268786" y="5636477"/>
                  <a:ext cx="5620" cy="562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 sz="1400"/>
                </a:p>
              </p:txBody>
            </p:sp>
            <p:sp>
              <p:nvSpPr>
                <p:cNvPr id="477" name="Rectangle 218"/>
                <p:cNvSpPr>
                  <a:spLocks noChangeArrowheads="1"/>
                </p:cNvSpPr>
                <p:nvPr/>
              </p:nvSpPr>
              <p:spPr bwMode="auto">
                <a:xfrm>
                  <a:off x="-5940967" y="5636477"/>
                  <a:ext cx="5619" cy="562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 sz="1400"/>
                </a:p>
              </p:txBody>
            </p:sp>
            <p:sp>
              <p:nvSpPr>
                <p:cNvPr id="478" name="Line 219"/>
                <p:cNvSpPr>
                  <a:spLocks noChangeShapeType="1"/>
                </p:cNvSpPr>
                <p:nvPr/>
              </p:nvSpPr>
              <p:spPr bwMode="auto">
                <a:xfrm>
                  <a:off x="-3058037" y="5636477"/>
                  <a:ext cx="5620" cy="187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479" name="Line 220"/>
                <p:cNvSpPr>
                  <a:spLocks noChangeShapeType="1"/>
                </p:cNvSpPr>
                <p:nvPr/>
              </p:nvSpPr>
              <p:spPr bwMode="auto">
                <a:xfrm>
                  <a:off x="-3058037" y="5636477"/>
                  <a:ext cx="1874" cy="562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480" name="Rectangle 185"/>
                <p:cNvSpPr>
                  <a:spLocks noChangeArrowheads="1"/>
                </p:cNvSpPr>
                <p:nvPr/>
              </p:nvSpPr>
              <p:spPr bwMode="auto">
                <a:xfrm>
                  <a:off x="-5791702" y="5504595"/>
                  <a:ext cx="199911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81" name="Rectangle 186"/>
                <p:cNvSpPr>
                  <a:spLocks noChangeArrowheads="1"/>
                </p:cNvSpPr>
                <p:nvPr/>
              </p:nvSpPr>
              <p:spPr bwMode="auto">
                <a:xfrm>
                  <a:off x="-5627899" y="5504595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82" name="Rectangle 188"/>
                <p:cNvSpPr>
                  <a:spLocks noChangeArrowheads="1"/>
                </p:cNvSpPr>
                <p:nvPr/>
              </p:nvSpPr>
              <p:spPr bwMode="auto">
                <a:xfrm>
                  <a:off x="-2932554" y="5504595"/>
                  <a:ext cx="99957" cy="169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83" name="Rectangle 189"/>
                <p:cNvSpPr>
                  <a:spLocks noChangeArrowheads="1"/>
                </p:cNvSpPr>
                <p:nvPr/>
              </p:nvSpPr>
              <p:spPr bwMode="auto">
                <a:xfrm>
                  <a:off x="-2810794" y="5504595"/>
                  <a:ext cx="199911" cy="169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357" name="Группа 13"/>
              <p:cNvGrpSpPr/>
              <p:nvPr/>
            </p:nvGrpSpPr>
            <p:grpSpPr>
              <a:xfrm>
                <a:off x="9683886" y="1122554"/>
                <a:ext cx="3439839" cy="255057"/>
                <a:chOff x="-5987931" y="2206552"/>
                <a:chExt cx="4047026" cy="291042"/>
              </a:xfrm>
            </p:grpSpPr>
            <p:sp>
              <p:nvSpPr>
                <p:cNvPr id="458" name="Rectangle 47"/>
                <p:cNvSpPr>
                  <a:spLocks noChangeArrowheads="1"/>
                </p:cNvSpPr>
                <p:nvPr/>
              </p:nvSpPr>
              <p:spPr bwMode="auto">
                <a:xfrm>
                  <a:off x="-3164812" y="2328317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59" name="Rectangle 37"/>
                <p:cNvSpPr>
                  <a:spLocks noChangeArrowheads="1"/>
                </p:cNvSpPr>
                <p:nvPr/>
              </p:nvSpPr>
              <p:spPr bwMode="auto">
                <a:xfrm>
                  <a:off x="-5627899" y="2217808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grpSp>
              <p:nvGrpSpPr>
                <p:cNvPr id="460" name="Группа 12"/>
                <p:cNvGrpSpPr/>
                <p:nvPr/>
              </p:nvGrpSpPr>
              <p:grpSpPr>
                <a:xfrm>
                  <a:off x="-5987931" y="2206552"/>
                  <a:ext cx="4047026" cy="214239"/>
                  <a:chOff x="-5987931" y="2206552"/>
                  <a:chExt cx="4047026" cy="214239"/>
                </a:xfrm>
              </p:grpSpPr>
              <p:sp>
                <p:nvSpPr>
                  <p:cNvPr id="461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-5987931" y="2212172"/>
                    <a:ext cx="99957" cy="169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100" b="1" dirty="0">
                        <a:solidFill>
                          <a:srgbClr val="660066"/>
                        </a:solidFill>
                        <a:latin typeface="Courier New" panose="02070309020205020404" pitchFamily="49" charset="0"/>
                      </a:rPr>
                      <a:t>1</a:t>
                    </a:r>
                    <a:endParaRPr lang="ru-RU" altLang="ru-RU" sz="1600" dirty="0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462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-5851051" y="2251514"/>
                    <a:ext cx="99957" cy="169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100" b="1">
                        <a:solidFill>
                          <a:srgbClr val="660066"/>
                        </a:solidFill>
                        <a:latin typeface="Courier New" panose="02070309020205020404" pitchFamily="49" charset="0"/>
                      </a:rPr>
                      <a:t> </a:t>
                    </a:r>
                    <a:endParaRPr lang="ru-RU" altLang="ru-RU" sz="1600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46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-5554264" y="2207766"/>
                    <a:ext cx="2668868" cy="1947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ru-RU" sz="1100" b="1" dirty="0" err="1">
                        <a:solidFill>
                          <a:srgbClr val="660066"/>
                        </a:solidFill>
                        <a:latin typeface="Courier New" panose="02070309020205020404" pitchFamily="49" charset="0"/>
                      </a:rPr>
                      <a:t>agactgcATATATAAggggcaggctg</a:t>
                    </a:r>
                    <a:endParaRPr lang="ru-RU" altLang="ru-RU" sz="1600" dirty="0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464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-3164812" y="2217808"/>
                    <a:ext cx="99957" cy="169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100" b="1">
                        <a:solidFill>
                          <a:srgbClr val="660066"/>
                        </a:solidFill>
                        <a:latin typeface="Courier New" panose="02070309020205020404" pitchFamily="49" charset="0"/>
                      </a:rPr>
                      <a:t> </a:t>
                    </a:r>
                    <a:endParaRPr lang="ru-RU" altLang="ru-RU" sz="1600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465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-2579846" y="2206552"/>
                    <a:ext cx="384736" cy="1931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100" b="1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21.54</a:t>
                    </a:r>
                    <a:endParaRPr lang="ru-RU" altLang="ru-RU" sz="1100" b="1" dirty="0">
                      <a:solidFill>
                        <a:srgbClr val="7030A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66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-2040862" y="2251514"/>
                    <a:ext cx="99957" cy="169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100" b="1" dirty="0">
                        <a:solidFill>
                          <a:srgbClr val="660066"/>
                        </a:solidFill>
                        <a:latin typeface="Courier New" panose="02070309020205020404" pitchFamily="49" charset="0"/>
                      </a:rPr>
                      <a:t> </a:t>
                    </a:r>
                    <a:endParaRPr lang="ru-RU" altLang="ru-RU" sz="1600" dirty="0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46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-5791701" y="2217808"/>
                    <a:ext cx="199911" cy="169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100" b="1" dirty="0">
                        <a:solidFill>
                          <a:srgbClr val="660066"/>
                        </a:solidFill>
                        <a:latin typeface="Courier New" panose="02070309020205020404" pitchFamily="49" charset="0"/>
                      </a:rPr>
                      <a:t>5’</a:t>
                    </a:r>
                    <a:endParaRPr lang="ru-RU" altLang="ru-RU" sz="1600" dirty="0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468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-2942424" y="2217809"/>
                    <a:ext cx="99957" cy="169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100" b="1" dirty="0">
                        <a:solidFill>
                          <a:srgbClr val="660066"/>
                        </a:solidFill>
                        <a:latin typeface="Courier New" panose="02070309020205020404" pitchFamily="49" charset="0"/>
                      </a:rPr>
                      <a:t>-</a:t>
                    </a:r>
                    <a:endParaRPr lang="ru-RU" altLang="ru-RU" sz="1600" dirty="0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469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-2820664" y="2217809"/>
                    <a:ext cx="199911" cy="169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100" b="1" dirty="0">
                        <a:solidFill>
                          <a:srgbClr val="660066"/>
                        </a:solidFill>
                        <a:latin typeface="Courier New" panose="02070309020205020404" pitchFamily="49" charset="0"/>
                      </a:rPr>
                      <a:t>3’</a:t>
                    </a:r>
                    <a:endParaRPr lang="ru-RU" altLang="ru-RU" sz="1600" dirty="0">
                      <a:solidFill>
                        <a:srgbClr val="660066"/>
                      </a:solidFill>
                    </a:endParaRPr>
                  </a:p>
                </p:txBody>
              </p:sp>
            </p:grpSp>
          </p:grpSp>
          <p:grpSp>
            <p:nvGrpSpPr>
              <p:cNvPr id="358" name="Группа 15"/>
              <p:cNvGrpSpPr/>
              <p:nvPr/>
            </p:nvGrpSpPr>
            <p:grpSpPr>
              <a:xfrm>
                <a:off x="9683886" y="1289533"/>
                <a:ext cx="3439839" cy="217301"/>
                <a:chOff x="-5987931" y="2635525"/>
                <a:chExt cx="4047026" cy="247959"/>
              </a:xfrm>
            </p:grpSpPr>
            <p:sp>
              <p:nvSpPr>
                <p:cNvPr id="448" name="Rectangle 61"/>
                <p:cNvSpPr>
                  <a:spLocks noChangeArrowheads="1"/>
                </p:cNvSpPr>
                <p:nvPr/>
              </p:nvSpPr>
              <p:spPr bwMode="auto">
                <a:xfrm>
                  <a:off x="-5987931" y="2652383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2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49" name="Rectangle 62"/>
                <p:cNvSpPr>
                  <a:spLocks noChangeArrowheads="1"/>
                </p:cNvSpPr>
                <p:nvPr/>
              </p:nvSpPr>
              <p:spPr bwMode="auto">
                <a:xfrm>
                  <a:off x="-5851051" y="2714207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50" name="Rectangle 65"/>
                <p:cNvSpPr>
                  <a:spLocks noChangeArrowheads="1"/>
                </p:cNvSpPr>
                <p:nvPr/>
              </p:nvSpPr>
              <p:spPr bwMode="auto">
                <a:xfrm>
                  <a:off x="-5554264" y="2644073"/>
                  <a:ext cx="2668868" cy="1947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ru-RU" sz="1100" b="1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cggctgccTATAAAAgaggaggcaga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51" name="Rectangle 69"/>
                <p:cNvSpPr>
                  <a:spLocks noChangeArrowheads="1"/>
                </p:cNvSpPr>
                <p:nvPr/>
              </p:nvSpPr>
              <p:spPr bwMode="auto">
                <a:xfrm>
                  <a:off x="-3164812" y="2663640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52" name="Rectangle 76"/>
                <p:cNvSpPr>
                  <a:spLocks noChangeArrowheads="1"/>
                </p:cNvSpPr>
                <p:nvPr/>
              </p:nvSpPr>
              <p:spPr bwMode="auto">
                <a:xfrm>
                  <a:off x="-2579846" y="2635525"/>
                  <a:ext cx="384736" cy="193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21.34</a:t>
                  </a:r>
                  <a:endParaRPr lang="ru-RU" altLang="ru-RU" sz="1100" b="1" dirty="0">
                    <a:solidFill>
                      <a:srgbClr val="7030A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53" name="Rectangle 77"/>
                <p:cNvSpPr>
                  <a:spLocks noChangeArrowheads="1"/>
                </p:cNvSpPr>
                <p:nvPr/>
              </p:nvSpPr>
              <p:spPr bwMode="auto">
                <a:xfrm>
                  <a:off x="-2040862" y="2714207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54" name="Rectangle 63"/>
                <p:cNvSpPr>
                  <a:spLocks noChangeArrowheads="1"/>
                </p:cNvSpPr>
                <p:nvPr/>
              </p:nvSpPr>
              <p:spPr bwMode="auto">
                <a:xfrm>
                  <a:off x="-5791701" y="2663640"/>
                  <a:ext cx="199911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55" name="Rectangle 64"/>
                <p:cNvSpPr>
                  <a:spLocks noChangeArrowheads="1"/>
                </p:cNvSpPr>
                <p:nvPr/>
              </p:nvSpPr>
              <p:spPr bwMode="auto">
                <a:xfrm>
                  <a:off x="-5627899" y="2663640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56" name="Rectangle 67"/>
                <p:cNvSpPr>
                  <a:spLocks noChangeArrowheads="1"/>
                </p:cNvSpPr>
                <p:nvPr/>
              </p:nvSpPr>
              <p:spPr bwMode="auto">
                <a:xfrm>
                  <a:off x="-2942424" y="2663640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57" name="Rectangle 68"/>
                <p:cNvSpPr>
                  <a:spLocks noChangeArrowheads="1"/>
                </p:cNvSpPr>
                <p:nvPr/>
              </p:nvSpPr>
              <p:spPr bwMode="auto">
                <a:xfrm>
                  <a:off x="-2820664" y="2663640"/>
                  <a:ext cx="199911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359" name="Группа 16"/>
              <p:cNvGrpSpPr/>
              <p:nvPr/>
            </p:nvGrpSpPr>
            <p:grpSpPr>
              <a:xfrm>
                <a:off x="9691765" y="1470119"/>
                <a:ext cx="3446902" cy="192677"/>
                <a:chOff x="-5996241" y="3128190"/>
                <a:chExt cx="4055336" cy="219860"/>
              </a:xfrm>
            </p:grpSpPr>
            <p:sp>
              <p:nvSpPr>
                <p:cNvPr id="438" name="Rectangle 83"/>
                <p:cNvSpPr>
                  <a:spLocks noChangeArrowheads="1"/>
                </p:cNvSpPr>
                <p:nvPr/>
              </p:nvSpPr>
              <p:spPr bwMode="auto">
                <a:xfrm>
                  <a:off x="-5996241" y="3133810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39" name="Rectangle 84"/>
                <p:cNvSpPr>
                  <a:spLocks noChangeArrowheads="1"/>
                </p:cNvSpPr>
                <p:nvPr/>
              </p:nvSpPr>
              <p:spPr bwMode="auto">
                <a:xfrm>
                  <a:off x="-5851051" y="3178773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40" name="Rectangle 87"/>
                <p:cNvSpPr>
                  <a:spLocks noChangeArrowheads="1"/>
                </p:cNvSpPr>
                <p:nvPr/>
              </p:nvSpPr>
              <p:spPr bwMode="auto">
                <a:xfrm>
                  <a:off x="-5554264" y="3129403"/>
                  <a:ext cx="2668868" cy="1947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ru-RU" sz="1100" b="1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tggcattgggcTATAAgaggagcttg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41" name="Rectangle 90"/>
                <p:cNvSpPr>
                  <a:spLocks noChangeArrowheads="1"/>
                </p:cNvSpPr>
                <p:nvPr/>
              </p:nvSpPr>
              <p:spPr bwMode="auto">
                <a:xfrm>
                  <a:off x="-3164812" y="3139445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42" name="Rectangle 97"/>
                <p:cNvSpPr>
                  <a:spLocks noChangeArrowheads="1"/>
                </p:cNvSpPr>
                <p:nvPr/>
              </p:nvSpPr>
              <p:spPr bwMode="auto">
                <a:xfrm>
                  <a:off x="-2597426" y="3128190"/>
                  <a:ext cx="384736" cy="193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19.34</a:t>
                  </a:r>
                  <a:endParaRPr lang="ru-RU" altLang="ru-RU" sz="1100" b="1" dirty="0">
                    <a:solidFill>
                      <a:srgbClr val="7030A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43" name="Rectangle 98"/>
                <p:cNvSpPr>
                  <a:spLocks noChangeArrowheads="1"/>
                </p:cNvSpPr>
                <p:nvPr/>
              </p:nvSpPr>
              <p:spPr bwMode="auto">
                <a:xfrm>
                  <a:off x="-2040862" y="3178773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44" name="Rectangle 85"/>
                <p:cNvSpPr>
                  <a:spLocks noChangeArrowheads="1"/>
                </p:cNvSpPr>
                <p:nvPr/>
              </p:nvSpPr>
              <p:spPr bwMode="auto">
                <a:xfrm>
                  <a:off x="-5791702" y="3139445"/>
                  <a:ext cx="199911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45" name="Rectangle 86"/>
                <p:cNvSpPr>
                  <a:spLocks noChangeArrowheads="1"/>
                </p:cNvSpPr>
                <p:nvPr/>
              </p:nvSpPr>
              <p:spPr bwMode="auto">
                <a:xfrm>
                  <a:off x="-5627899" y="3139445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46" name="Rectangle 88"/>
                <p:cNvSpPr>
                  <a:spLocks noChangeArrowheads="1"/>
                </p:cNvSpPr>
                <p:nvPr/>
              </p:nvSpPr>
              <p:spPr bwMode="auto">
                <a:xfrm>
                  <a:off x="-2942424" y="3139445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47" name="Rectangle 89"/>
                <p:cNvSpPr>
                  <a:spLocks noChangeArrowheads="1"/>
                </p:cNvSpPr>
                <p:nvPr/>
              </p:nvSpPr>
              <p:spPr bwMode="auto">
                <a:xfrm>
                  <a:off x="-2820664" y="3139445"/>
                  <a:ext cx="199911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360" name="Группа 18"/>
              <p:cNvGrpSpPr/>
              <p:nvPr/>
            </p:nvGrpSpPr>
            <p:grpSpPr>
              <a:xfrm>
                <a:off x="9691765" y="1644693"/>
                <a:ext cx="3446902" cy="207452"/>
                <a:chOff x="-5996241" y="3575895"/>
                <a:chExt cx="4055336" cy="236721"/>
              </a:xfrm>
            </p:grpSpPr>
            <p:sp>
              <p:nvSpPr>
                <p:cNvPr id="428" name="Rectangle 103"/>
                <p:cNvSpPr>
                  <a:spLocks noChangeArrowheads="1"/>
                </p:cNvSpPr>
                <p:nvPr/>
              </p:nvSpPr>
              <p:spPr bwMode="auto">
                <a:xfrm>
                  <a:off x="-5996241" y="3592756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4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29" name="Rectangle 104"/>
                <p:cNvSpPr>
                  <a:spLocks noChangeArrowheads="1"/>
                </p:cNvSpPr>
                <p:nvPr/>
              </p:nvSpPr>
              <p:spPr bwMode="auto">
                <a:xfrm>
                  <a:off x="-5851051" y="3643339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30" name="Rectangle 107"/>
                <p:cNvSpPr>
                  <a:spLocks noChangeArrowheads="1"/>
                </p:cNvSpPr>
                <p:nvPr/>
              </p:nvSpPr>
              <p:spPr bwMode="auto">
                <a:xfrm>
                  <a:off x="-5554264" y="3588351"/>
                  <a:ext cx="2668868" cy="1947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ru-RU" sz="1100" b="1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agccgaatcTATAAAAggaactagtc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31" name="Rectangle 110"/>
                <p:cNvSpPr>
                  <a:spLocks noChangeArrowheads="1"/>
                </p:cNvSpPr>
                <p:nvPr/>
              </p:nvSpPr>
              <p:spPr bwMode="auto">
                <a:xfrm>
                  <a:off x="-3164812" y="3598393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32" name="Rectangle 117"/>
                <p:cNvSpPr>
                  <a:spLocks noChangeArrowheads="1"/>
                </p:cNvSpPr>
                <p:nvPr/>
              </p:nvSpPr>
              <p:spPr bwMode="auto">
                <a:xfrm>
                  <a:off x="-2597426" y="3575895"/>
                  <a:ext cx="384736" cy="193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20.25</a:t>
                  </a:r>
                  <a:endParaRPr lang="ru-RU" altLang="ru-RU" sz="1100" b="1" dirty="0">
                    <a:solidFill>
                      <a:srgbClr val="7030A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33" name="Rectangle 118"/>
                <p:cNvSpPr>
                  <a:spLocks noChangeArrowheads="1"/>
                </p:cNvSpPr>
                <p:nvPr/>
              </p:nvSpPr>
              <p:spPr bwMode="auto">
                <a:xfrm>
                  <a:off x="-2040862" y="3643339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34" name="Rectangle 105"/>
                <p:cNvSpPr>
                  <a:spLocks noChangeArrowheads="1"/>
                </p:cNvSpPr>
                <p:nvPr/>
              </p:nvSpPr>
              <p:spPr bwMode="auto">
                <a:xfrm>
                  <a:off x="-5791702" y="3598393"/>
                  <a:ext cx="199911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35" name="Rectangle 106"/>
                <p:cNvSpPr>
                  <a:spLocks noChangeArrowheads="1"/>
                </p:cNvSpPr>
                <p:nvPr/>
              </p:nvSpPr>
              <p:spPr bwMode="auto">
                <a:xfrm>
                  <a:off x="-5627899" y="3598393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36" name="Rectangle 108"/>
                <p:cNvSpPr>
                  <a:spLocks noChangeArrowheads="1"/>
                </p:cNvSpPr>
                <p:nvPr/>
              </p:nvSpPr>
              <p:spPr bwMode="auto">
                <a:xfrm>
                  <a:off x="-2942424" y="3598393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37" name="Rectangle 109"/>
                <p:cNvSpPr>
                  <a:spLocks noChangeArrowheads="1"/>
                </p:cNvSpPr>
                <p:nvPr/>
              </p:nvSpPr>
              <p:spPr bwMode="auto">
                <a:xfrm>
                  <a:off x="-2820664" y="3598393"/>
                  <a:ext cx="199911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361" name="Группа 19"/>
              <p:cNvGrpSpPr/>
              <p:nvPr/>
            </p:nvGrpSpPr>
            <p:grpSpPr>
              <a:xfrm>
                <a:off x="9683886" y="1832421"/>
                <a:ext cx="3455633" cy="195039"/>
                <a:chOff x="-6006513" y="4082726"/>
                <a:chExt cx="4065608" cy="222555"/>
              </a:xfrm>
            </p:grpSpPr>
            <p:sp>
              <p:nvSpPr>
                <p:cNvPr id="418" name="Rectangle 123"/>
                <p:cNvSpPr>
                  <a:spLocks noChangeArrowheads="1"/>
                </p:cNvSpPr>
                <p:nvPr/>
              </p:nvSpPr>
              <p:spPr bwMode="auto">
                <a:xfrm>
                  <a:off x="-6006513" y="4102282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19" name="Rectangle 124"/>
                <p:cNvSpPr>
                  <a:spLocks noChangeArrowheads="1"/>
                </p:cNvSpPr>
                <p:nvPr/>
              </p:nvSpPr>
              <p:spPr bwMode="auto">
                <a:xfrm>
                  <a:off x="-5851051" y="4136004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20" name="Rectangle 127"/>
                <p:cNvSpPr>
                  <a:spLocks noChangeArrowheads="1"/>
                </p:cNvSpPr>
                <p:nvPr/>
              </p:nvSpPr>
              <p:spPr bwMode="auto">
                <a:xfrm>
                  <a:off x="-5554264" y="4082726"/>
                  <a:ext cx="2668868" cy="194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ru-RU" sz="1100" b="1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gccagggggcTATAAAgaacatctcg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21" name="Rectangle 130"/>
                <p:cNvSpPr>
                  <a:spLocks noChangeArrowheads="1"/>
                </p:cNvSpPr>
                <p:nvPr/>
              </p:nvSpPr>
              <p:spPr bwMode="auto">
                <a:xfrm>
                  <a:off x="-3164812" y="4102292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22" name="Rectangle 137"/>
                <p:cNvSpPr>
                  <a:spLocks noChangeArrowheads="1"/>
                </p:cNvSpPr>
                <p:nvPr/>
              </p:nvSpPr>
              <p:spPr bwMode="auto">
                <a:xfrm>
                  <a:off x="-2598428" y="4085421"/>
                  <a:ext cx="384736" cy="193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18.97</a:t>
                  </a:r>
                  <a:endParaRPr lang="ru-RU" altLang="ru-RU" sz="1100" b="1" dirty="0">
                    <a:solidFill>
                      <a:srgbClr val="7030A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23" name="Rectangle 138"/>
                <p:cNvSpPr>
                  <a:spLocks noChangeArrowheads="1"/>
                </p:cNvSpPr>
                <p:nvPr/>
              </p:nvSpPr>
              <p:spPr bwMode="auto">
                <a:xfrm>
                  <a:off x="-2040862" y="4136004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24" name="Rectangle 125"/>
                <p:cNvSpPr>
                  <a:spLocks noChangeArrowheads="1"/>
                </p:cNvSpPr>
                <p:nvPr/>
              </p:nvSpPr>
              <p:spPr bwMode="auto">
                <a:xfrm>
                  <a:off x="-5791702" y="4102292"/>
                  <a:ext cx="199911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25" name="Rectangle 126"/>
                <p:cNvSpPr>
                  <a:spLocks noChangeArrowheads="1"/>
                </p:cNvSpPr>
                <p:nvPr/>
              </p:nvSpPr>
              <p:spPr bwMode="auto">
                <a:xfrm>
                  <a:off x="-5627899" y="4102292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26" name="Rectangle 128"/>
                <p:cNvSpPr>
                  <a:spLocks noChangeArrowheads="1"/>
                </p:cNvSpPr>
                <p:nvPr/>
              </p:nvSpPr>
              <p:spPr bwMode="auto">
                <a:xfrm>
                  <a:off x="-2942424" y="4102292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27" name="Rectangle 129"/>
                <p:cNvSpPr>
                  <a:spLocks noChangeArrowheads="1"/>
                </p:cNvSpPr>
                <p:nvPr/>
              </p:nvSpPr>
              <p:spPr bwMode="auto">
                <a:xfrm>
                  <a:off x="-2820664" y="4102292"/>
                  <a:ext cx="199911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362" name="Группа 21"/>
              <p:cNvGrpSpPr/>
              <p:nvPr/>
            </p:nvGrpSpPr>
            <p:grpSpPr>
              <a:xfrm>
                <a:off x="9683886" y="2012200"/>
                <a:ext cx="3446902" cy="189974"/>
                <a:chOff x="-5996241" y="4579296"/>
                <a:chExt cx="4055336" cy="216777"/>
              </a:xfrm>
            </p:grpSpPr>
            <p:sp>
              <p:nvSpPr>
                <p:cNvPr id="408" name="Rectangle 143"/>
                <p:cNvSpPr>
                  <a:spLocks noChangeArrowheads="1"/>
                </p:cNvSpPr>
                <p:nvPr/>
              </p:nvSpPr>
              <p:spPr bwMode="auto">
                <a:xfrm>
                  <a:off x="-5996241" y="4581833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6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9" name="Rectangle 144"/>
                <p:cNvSpPr>
                  <a:spLocks noChangeArrowheads="1"/>
                </p:cNvSpPr>
                <p:nvPr/>
              </p:nvSpPr>
              <p:spPr bwMode="auto">
                <a:xfrm>
                  <a:off x="-5851051" y="4626796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10" name="Rectangle 147"/>
                <p:cNvSpPr>
                  <a:spLocks noChangeArrowheads="1"/>
                </p:cNvSpPr>
                <p:nvPr/>
              </p:nvSpPr>
              <p:spPr bwMode="auto">
                <a:xfrm>
                  <a:off x="-5563788" y="4579296"/>
                  <a:ext cx="2668868" cy="1947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ru-RU" sz="1100" b="1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agcacagggcTATAAgaggagccggg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11" name="Rectangle 150"/>
                <p:cNvSpPr>
                  <a:spLocks noChangeArrowheads="1"/>
                </p:cNvSpPr>
                <p:nvPr/>
              </p:nvSpPr>
              <p:spPr bwMode="auto">
                <a:xfrm>
                  <a:off x="-3164812" y="4589338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12" name="Rectangle 157"/>
                <p:cNvSpPr>
                  <a:spLocks noChangeArrowheads="1"/>
                </p:cNvSpPr>
                <p:nvPr/>
              </p:nvSpPr>
              <p:spPr bwMode="auto">
                <a:xfrm>
                  <a:off x="-2588157" y="4587452"/>
                  <a:ext cx="384736" cy="193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18.42</a:t>
                  </a:r>
                  <a:endParaRPr lang="ru-RU" altLang="ru-RU" sz="1100" b="1" dirty="0">
                    <a:solidFill>
                      <a:srgbClr val="7030A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13" name="Rectangle 158"/>
                <p:cNvSpPr>
                  <a:spLocks noChangeArrowheads="1"/>
                </p:cNvSpPr>
                <p:nvPr/>
              </p:nvSpPr>
              <p:spPr bwMode="auto">
                <a:xfrm>
                  <a:off x="-2040862" y="4626796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14" name="Rectangle 145"/>
                <p:cNvSpPr>
                  <a:spLocks noChangeArrowheads="1"/>
                </p:cNvSpPr>
                <p:nvPr/>
              </p:nvSpPr>
              <p:spPr bwMode="auto">
                <a:xfrm>
                  <a:off x="-5791702" y="4589338"/>
                  <a:ext cx="199911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15" name="Rectangle 146"/>
                <p:cNvSpPr>
                  <a:spLocks noChangeArrowheads="1"/>
                </p:cNvSpPr>
                <p:nvPr/>
              </p:nvSpPr>
              <p:spPr bwMode="auto">
                <a:xfrm>
                  <a:off x="-5627899" y="4589338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16" name="Rectangle 148"/>
                <p:cNvSpPr>
                  <a:spLocks noChangeArrowheads="1"/>
                </p:cNvSpPr>
                <p:nvPr/>
              </p:nvSpPr>
              <p:spPr bwMode="auto">
                <a:xfrm>
                  <a:off x="-2942424" y="4589337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17" name="Rectangle 149"/>
                <p:cNvSpPr>
                  <a:spLocks noChangeArrowheads="1"/>
                </p:cNvSpPr>
                <p:nvPr/>
              </p:nvSpPr>
              <p:spPr bwMode="auto">
                <a:xfrm>
                  <a:off x="-2820664" y="4589337"/>
                  <a:ext cx="199911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363" name="Группа 22"/>
              <p:cNvGrpSpPr/>
              <p:nvPr/>
            </p:nvGrpSpPr>
            <p:grpSpPr>
              <a:xfrm>
                <a:off x="9683886" y="2198831"/>
                <a:ext cx="3452345" cy="196539"/>
                <a:chOff x="-6002645" y="5036372"/>
                <a:chExt cx="4061740" cy="224267"/>
              </a:xfrm>
            </p:grpSpPr>
            <p:sp>
              <p:nvSpPr>
                <p:cNvPr id="398" name="Rectangle 163"/>
                <p:cNvSpPr>
                  <a:spLocks noChangeArrowheads="1"/>
                </p:cNvSpPr>
                <p:nvPr/>
              </p:nvSpPr>
              <p:spPr bwMode="auto">
                <a:xfrm>
                  <a:off x="-6002645" y="5040779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7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99" name="Rectangle 164"/>
                <p:cNvSpPr>
                  <a:spLocks noChangeArrowheads="1"/>
                </p:cNvSpPr>
                <p:nvPr/>
              </p:nvSpPr>
              <p:spPr bwMode="auto">
                <a:xfrm>
                  <a:off x="-5851051" y="5091362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0" name="Rectangle 167"/>
                <p:cNvSpPr>
                  <a:spLocks noChangeArrowheads="1"/>
                </p:cNvSpPr>
                <p:nvPr/>
              </p:nvSpPr>
              <p:spPr bwMode="auto">
                <a:xfrm>
                  <a:off x="-5554263" y="5036372"/>
                  <a:ext cx="2668869" cy="1947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ru-RU" sz="1100" b="1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gttttcagtcTTATAAAAAggaaggg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1" name="Rectangle 170"/>
                <p:cNvSpPr>
                  <a:spLocks noChangeArrowheads="1"/>
                </p:cNvSpPr>
                <p:nvPr/>
              </p:nvSpPr>
              <p:spPr bwMode="auto">
                <a:xfrm>
                  <a:off x="-3164812" y="5046414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2" name="Rectangle 177"/>
                <p:cNvSpPr>
                  <a:spLocks noChangeArrowheads="1"/>
                </p:cNvSpPr>
                <p:nvPr/>
              </p:nvSpPr>
              <p:spPr bwMode="auto">
                <a:xfrm>
                  <a:off x="-2594561" y="5040779"/>
                  <a:ext cx="384736" cy="193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18.93</a:t>
                  </a:r>
                  <a:endParaRPr lang="ru-RU" altLang="ru-RU" sz="1100" b="1" dirty="0">
                    <a:solidFill>
                      <a:srgbClr val="7030A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3" name="Rectangle 178"/>
                <p:cNvSpPr>
                  <a:spLocks noChangeArrowheads="1"/>
                </p:cNvSpPr>
                <p:nvPr/>
              </p:nvSpPr>
              <p:spPr bwMode="auto">
                <a:xfrm>
                  <a:off x="-2040862" y="5091362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4" name="Rectangle 165"/>
                <p:cNvSpPr>
                  <a:spLocks noChangeArrowheads="1"/>
                </p:cNvSpPr>
                <p:nvPr/>
              </p:nvSpPr>
              <p:spPr bwMode="auto">
                <a:xfrm>
                  <a:off x="-5791702" y="5046414"/>
                  <a:ext cx="199911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5" name="Rectangle 166"/>
                <p:cNvSpPr>
                  <a:spLocks noChangeArrowheads="1"/>
                </p:cNvSpPr>
                <p:nvPr/>
              </p:nvSpPr>
              <p:spPr bwMode="auto">
                <a:xfrm>
                  <a:off x="-5627899" y="5046414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6" name="Rectangle 168"/>
                <p:cNvSpPr>
                  <a:spLocks noChangeArrowheads="1"/>
                </p:cNvSpPr>
                <p:nvPr/>
              </p:nvSpPr>
              <p:spPr bwMode="auto">
                <a:xfrm>
                  <a:off x="-2942425" y="5046414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7" name="Rectangle 169"/>
                <p:cNvSpPr>
                  <a:spLocks noChangeArrowheads="1"/>
                </p:cNvSpPr>
                <p:nvPr/>
              </p:nvSpPr>
              <p:spPr bwMode="auto">
                <a:xfrm>
                  <a:off x="-2820665" y="5046414"/>
                  <a:ext cx="199911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364" name="Группа 30"/>
              <p:cNvGrpSpPr/>
              <p:nvPr/>
            </p:nvGrpSpPr>
            <p:grpSpPr>
              <a:xfrm>
                <a:off x="9690215" y="2555778"/>
                <a:ext cx="3459868" cy="246206"/>
                <a:chOff x="-6011496" y="5906955"/>
                <a:chExt cx="4070591" cy="280942"/>
              </a:xfrm>
            </p:grpSpPr>
            <p:sp>
              <p:nvSpPr>
                <p:cNvPr id="388" name="Rectangle 205"/>
                <p:cNvSpPr>
                  <a:spLocks noChangeArrowheads="1"/>
                </p:cNvSpPr>
                <p:nvPr/>
              </p:nvSpPr>
              <p:spPr bwMode="auto">
                <a:xfrm>
                  <a:off x="-5554262" y="5906955"/>
                  <a:ext cx="2668869" cy="1947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ru-RU" sz="1100" b="1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cgccccaagcATAAAccctggcgcgc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89" name="Rectangle 202"/>
                <p:cNvSpPr>
                  <a:spLocks noChangeArrowheads="1"/>
                </p:cNvSpPr>
                <p:nvPr/>
              </p:nvSpPr>
              <p:spPr bwMode="auto">
                <a:xfrm>
                  <a:off x="-5851051" y="6018620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90" name="Rectangle 208"/>
                <p:cNvSpPr>
                  <a:spLocks noChangeArrowheads="1"/>
                </p:cNvSpPr>
                <p:nvPr/>
              </p:nvSpPr>
              <p:spPr bwMode="auto">
                <a:xfrm>
                  <a:off x="-3164812" y="5945572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91" name="Rectangle 215"/>
                <p:cNvSpPr>
                  <a:spLocks noChangeArrowheads="1"/>
                </p:cNvSpPr>
                <p:nvPr/>
              </p:nvSpPr>
              <p:spPr bwMode="auto">
                <a:xfrm>
                  <a:off x="-2610858" y="5945556"/>
                  <a:ext cx="384736" cy="193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18.02</a:t>
                  </a:r>
                  <a:endParaRPr lang="ru-RU" altLang="ru-RU" sz="1100" b="1" dirty="0">
                    <a:solidFill>
                      <a:srgbClr val="7030A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2" name="Rectangle 216"/>
                <p:cNvSpPr>
                  <a:spLocks noChangeArrowheads="1"/>
                </p:cNvSpPr>
                <p:nvPr/>
              </p:nvSpPr>
              <p:spPr bwMode="auto">
                <a:xfrm>
                  <a:off x="-2040862" y="6018620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93" name="Rectangle 203"/>
                <p:cNvSpPr>
                  <a:spLocks noChangeArrowheads="1"/>
                </p:cNvSpPr>
                <p:nvPr/>
              </p:nvSpPr>
              <p:spPr bwMode="auto">
                <a:xfrm>
                  <a:off x="-5791702" y="5945572"/>
                  <a:ext cx="199911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94" name="Rectangle 204"/>
                <p:cNvSpPr>
                  <a:spLocks noChangeArrowheads="1"/>
                </p:cNvSpPr>
                <p:nvPr/>
              </p:nvSpPr>
              <p:spPr bwMode="auto">
                <a:xfrm>
                  <a:off x="-5627899" y="5945572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95" name="Rectangle 206"/>
                <p:cNvSpPr>
                  <a:spLocks noChangeArrowheads="1"/>
                </p:cNvSpPr>
                <p:nvPr/>
              </p:nvSpPr>
              <p:spPr bwMode="auto">
                <a:xfrm>
                  <a:off x="-2942424" y="5945572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96" name="Rectangle 207"/>
                <p:cNvSpPr>
                  <a:spLocks noChangeArrowheads="1"/>
                </p:cNvSpPr>
                <p:nvPr/>
              </p:nvSpPr>
              <p:spPr bwMode="auto">
                <a:xfrm>
                  <a:off x="-2820664" y="5945572"/>
                  <a:ext cx="199911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97" name="Rectangle 163"/>
                <p:cNvSpPr>
                  <a:spLocks noChangeArrowheads="1"/>
                </p:cNvSpPr>
                <p:nvPr/>
              </p:nvSpPr>
              <p:spPr bwMode="auto">
                <a:xfrm>
                  <a:off x="-6011496" y="5945562"/>
                  <a:ext cx="99956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eaLnBrk="1" hangingPunct="1"/>
                  <a:r>
                    <a:rPr lang="ru-RU" altLang="ru-RU" sz="11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9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365" name="Группа 33"/>
              <p:cNvGrpSpPr/>
              <p:nvPr/>
            </p:nvGrpSpPr>
            <p:grpSpPr>
              <a:xfrm>
                <a:off x="9635345" y="2694048"/>
                <a:ext cx="3506274" cy="281318"/>
                <a:chOff x="-6066093" y="6331454"/>
                <a:chExt cx="4125188" cy="321009"/>
              </a:xfrm>
            </p:grpSpPr>
            <p:sp>
              <p:nvSpPr>
                <p:cNvPr id="367" name="Rectangle 222"/>
                <p:cNvSpPr>
                  <a:spLocks noChangeArrowheads="1"/>
                </p:cNvSpPr>
                <p:nvPr/>
              </p:nvSpPr>
              <p:spPr bwMode="auto">
                <a:xfrm>
                  <a:off x="-5853520" y="6483186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68" name="Rectangle 223"/>
                <p:cNvSpPr>
                  <a:spLocks noChangeArrowheads="1"/>
                </p:cNvSpPr>
                <p:nvPr/>
              </p:nvSpPr>
              <p:spPr bwMode="auto">
                <a:xfrm>
                  <a:off x="-5791703" y="6415759"/>
                  <a:ext cx="199911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69" name="Rectangle 224"/>
                <p:cNvSpPr>
                  <a:spLocks noChangeArrowheads="1"/>
                </p:cNvSpPr>
                <p:nvPr/>
              </p:nvSpPr>
              <p:spPr bwMode="auto">
                <a:xfrm>
                  <a:off x="-5627899" y="6415759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70" name="Rectangle 225"/>
                <p:cNvSpPr>
                  <a:spLocks noChangeArrowheads="1"/>
                </p:cNvSpPr>
                <p:nvPr/>
              </p:nvSpPr>
              <p:spPr bwMode="auto">
                <a:xfrm>
                  <a:off x="-5554264" y="6396191"/>
                  <a:ext cx="2668868" cy="1947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ru-RU" sz="1100" b="1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ctcatcgcAATAAAAAgcagctcaga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71" name="Rectangle 226"/>
                <p:cNvSpPr>
                  <a:spLocks noChangeArrowheads="1"/>
                </p:cNvSpPr>
                <p:nvPr/>
              </p:nvSpPr>
              <p:spPr bwMode="auto">
                <a:xfrm>
                  <a:off x="-2942424" y="6415759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72" name="Rectangle 227"/>
                <p:cNvSpPr>
                  <a:spLocks noChangeArrowheads="1"/>
                </p:cNvSpPr>
                <p:nvPr/>
              </p:nvSpPr>
              <p:spPr bwMode="auto">
                <a:xfrm>
                  <a:off x="-2820664" y="6415759"/>
                  <a:ext cx="199911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73" name="Rectangle 228"/>
                <p:cNvSpPr>
                  <a:spLocks noChangeArrowheads="1"/>
                </p:cNvSpPr>
                <p:nvPr/>
              </p:nvSpPr>
              <p:spPr bwMode="auto">
                <a:xfrm>
                  <a:off x="-3164812" y="6331454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85" name="Rectangle 235"/>
                <p:cNvSpPr>
                  <a:spLocks noChangeArrowheads="1"/>
                </p:cNvSpPr>
                <p:nvPr/>
              </p:nvSpPr>
              <p:spPr bwMode="auto">
                <a:xfrm>
                  <a:off x="-2600900" y="6415742"/>
                  <a:ext cx="384736" cy="193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18.24</a:t>
                  </a:r>
                  <a:endParaRPr lang="ru-RU" altLang="ru-RU" sz="1100" b="1" dirty="0">
                    <a:solidFill>
                      <a:srgbClr val="7030A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86" name="Rectangle 236"/>
                <p:cNvSpPr>
                  <a:spLocks noChangeArrowheads="1"/>
                </p:cNvSpPr>
                <p:nvPr/>
              </p:nvSpPr>
              <p:spPr bwMode="auto">
                <a:xfrm>
                  <a:off x="-2040862" y="6483186"/>
                  <a:ext cx="99957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87" name="Rectangle 163"/>
                <p:cNvSpPr>
                  <a:spLocks noChangeArrowheads="1"/>
                </p:cNvSpPr>
                <p:nvPr/>
              </p:nvSpPr>
              <p:spPr bwMode="auto">
                <a:xfrm>
                  <a:off x="-6066093" y="6417648"/>
                  <a:ext cx="199911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eaLnBrk="1" hangingPunct="1"/>
                  <a:r>
                    <a:rPr lang="ru-RU" altLang="ru-RU" sz="11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10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</p:grpSp>
          <p:sp>
            <p:nvSpPr>
              <p:cNvPr id="366" name="TextBox 365"/>
              <p:cNvSpPr txBox="1"/>
              <p:nvPr/>
            </p:nvSpPr>
            <p:spPr>
              <a:xfrm>
                <a:off x="9417336" y="312989"/>
                <a:ext cx="373060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  <a:spcAft>
                    <a:spcPts val="300"/>
                  </a:spcAft>
                </a:pPr>
                <a:r>
                  <a:rPr lang="ru-RU" sz="14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Исходны</a:t>
                </a:r>
                <a:r>
                  <a:rPr lang="ru-RU" sz="14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е</a:t>
                </a:r>
                <a:r>
                  <a:rPr lang="ru-RU" sz="14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экспериментальные данные:</a:t>
                </a:r>
                <a:endParaRPr lang="ru-RU" sz="14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ru-RU" altLang="ru-RU" sz="12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Савинкова</a:t>
                </a:r>
                <a:r>
                  <a:rPr lang="en-US" altLang="ru-RU" sz="12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12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и др.</a:t>
                </a:r>
                <a:r>
                  <a:rPr lang="en-US" altLang="ru-RU" sz="12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12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// </a:t>
                </a:r>
                <a:r>
                  <a:rPr lang="ru-RU" altLang="ru-RU" sz="1200" b="1" dirty="0" err="1">
                    <a:latin typeface="Calibri" panose="020F0502020204030204" pitchFamily="34" charset="0"/>
                    <a:cs typeface="Arial" panose="020B0604020202020204" pitchFamily="34" charset="0"/>
                  </a:rPr>
                  <a:t>Экол</a:t>
                </a:r>
                <a:r>
                  <a:rPr lang="ru-RU" altLang="ru-RU" sz="12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. генетика. 2007. 5:44-9.</a:t>
                </a:r>
                <a:endParaRPr lang="ru-RU" sz="12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3" name="Стрелка вправо 4"/>
            <p:cNvSpPr/>
            <p:nvPr/>
          </p:nvSpPr>
          <p:spPr>
            <a:xfrm>
              <a:off x="5401914" y="758561"/>
              <a:ext cx="352200" cy="358365"/>
            </a:xfrm>
            <a:prstGeom prst="rightArrow">
              <a:avLst>
                <a:gd name="adj1" fmla="val 50000"/>
                <a:gd name="adj2" fmla="val 67807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506" name="TextBox 505"/>
            <p:cNvSpPr txBox="1"/>
            <p:nvPr/>
          </p:nvSpPr>
          <p:spPr>
            <a:xfrm>
              <a:off x="144000" y="6541254"/>
              <a:ext cx="88560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200" spc="-10" dirty="0">
                  <a:latin typeface="Calibri" panose="020F0502020204030204" pitchFamily="34" charset="0"/>
                  <a:cs typeface="Arial" panose="020B0604020202020204" pitchFamily="34" charset="0"/>
                </a:rPr>
                <a:t>Пономаренко П, Савинкова Л, </a:t>
              </a:r>
              <a:r>
                <a:rPr lang="ru-RU" sz="1200" spc="-10" dirty="0" err="1">
                  <a:latin typeface="Calibri" panose="020F0502020204030204" pitchFamily="34" charset="0"/>
                  <a:cs typeface="Arial" panose="020B0604020202020204" pitchFamily="34" charset="0"/>
                </a:rPr>
                <a:t>Драчкова</a:t>
              </a:r>
              <a:r>
                <a:rPr lang="ru-RU" sz="1200" spc="-10" dirty="0">
                  <a:latin typeface="Calibri" panose="020F0502020204030204" pitchFamily="34" charset="0"/>
                  <a:cs typeface="Arial" panose="020B0604020202020204" pitchFamily="34" charset="0"/>
                </a:rPr>
                <a:t> И, Лысова М, </a:t>
              </a:r>
              <a:r>
                <a:rPr lang="ru-RU" sz="1200" spc="-10" dirty="0" err="1">
                  <a:latin typeface="Calibri" panose="020F0502020204030204" pitchFamily="34" charset="0"/>
                  <a:cs typeface="Arial" panose="020B0604020202020204" pitchFamily="34" charset="0"/>
                </a:rPr>
                <a:t>Аршинова</a:t>
              </a:r>
              <a:r>
                <a:rPr lang="ru-RU" sz="1200" spc="-10" dirty="0">
                  <a:latin typeface="Calibri" panose="020F0502020204030204" pitchFamily="34" charset="0"/>
                  <a:cs typeface="Arial" panose="020B0604020202020204" pitchFamily="34" charset="0"/>
                </a:rPr>
                <a:t> Т, </a:t>
              </a:r>
              <a:r>
                <a:rPr lang="ru-RU" sz="1200" b="1" u="sng" spc="-10" dirty="0">
                  <a:latin typeface="Calibri" panose="020F0502020204030204" pitchFamily="34" charset="0"/>
                  <a:cs typeface="Arial" panose="020B0604020202020204" pitchFamily="34" charset="0"/>
                </a:rPr>
                <a:t>Пономаренко М</a:t>
              </a:r>
              <a:r>
                <a:rPr lang="ru-RU" sz="1200" spc="-10" dirty="0">
                  <a:latin typeface="Calibri" panose="020F0502020204030204" pitchFamily="34" charset="0"/>
                  <a:cs typeface="Arial" panose="020B0604020202020204" pitchFamily="34" charset="0"/>
                </a:rPr>
                <a:t>, Колчанов Н.А. // ДАН. 2008. 419:828-32</a:t>
              </a:r>
              <a:r>
                <a:rPr lang="ru-RU" sz="1200" spc="-1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en-US" sz="1200" spc="-1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ru-RU" sz="1200" spc="-1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60079" y="3234393"/>
              <a:ext cx="5744449" cy="3191574"/>
              <a:chOff x="160079" y="3234393"/>
              <a:chExt cx="5744449" cy="3191574"/>
            </a:xfrm>
          </p:grpSpPr>
          <p:sp>
            <p:nvSpPr>
              <p:cNvPr id="27" name="Скругленный прямоугольник 293"/>
              <p:cNvSpPr/>
              <p:nvPr/>
            </p:nvSpPr>
            <p:spPr>
              <a:xfrm>
                <a:off x="160079" y="3234393"/>
                <a:ext cx="5744449" cy="319157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Text Box 9"/>
              <p:cNvSpPr txBox="1">
                <a:spLocks noChangeArrowheads="1"/>
              </p:cNvSpPr>
              <p:nvPr/>
            </p:nvSpPr>
            <p:spPr bwMode="auto">
              <a:xfrm>
                <a:off x="194743" y="3295578"/>
                <a:ext cx="56754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500" b="1" dirty="0" smtClean="0">
                    <a:latin typeface="Calibri" panose="020F0502020204030204" pitchFamily="34" charset="0"/>
                  </a:rPr>
                  <a:t>Критерий </a:t>
                </a:r>
                <a:r>
                  <a:rPr lang="ru-RU" altLang="ru-RU" sz="1500" b="1" dirty="0" err="1" smtClean="0">
                    <a:latin typeface="Calibri" panose="020F0502020204030204" pitchFamily="34" charset="0"/>
                  </a:rPr>
                  <a:t>Бухера</a:t>
                </a:r>
                <a:r>
                  <a:rPr lang="ru-RU" altLang="ru-RU" sz="1500" b="1" dirty="0" smtClean="0">
                    <a:latin typeface="Calibri" panose="020F0502020204030204" pitchFamily="34" charset="0"/>
                  </a:rPr>
                  <a:t> для ТАТА-содержащих промоторов генов эукариот</a:t>
                </a:r>
                <a:br>
                  <a:rPr lang="ru-RU" altLang="ru-RU" sz="1500" b="1" dirty="0" smtClean="0">
                    <a:latin typeface="Calibri" panose="020F0502020204030204" pitchFamily="34" charset="0"/>
                  </a:rPr>
                </a:br>
                <a:r>
                  <a:rPr lang="en-US" altLang="ru-RU" sz="1500" b="1" dirty="0">
                    <a:latin typeface="Calibri" panose="020F0502020204030204" pitchFamily="34" charset="0"/>
                  </a:rPr>
                  <a:t>[Bucher // JMB. 1990</a:t>
                </a:r>
                <a:r>
                  <a:rPr lang="en-US" altLang="ru-RU" sz="1500" b="1" dirty="0" smtClean="0">
                    <a:latin typeface="Calibri" panose="020F0502020204030204" pitchFamily="34" charset="0"/>
                  </a:rPr>
                  <a:t>.</a:t>
                </a:r>
                <a:r>
                  <a:rPr lang="ru-RU" altLang="ru-RU" sz="1500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ru-RU" sz="1500" b="1" dirty="0" smtClean="0">
                    <a:latin typeface="Calibri" panose="020F0502020204030204" pitchFamily="34" charset="0"/>
                  </a:rPr>
                  <a:t>212:563-78</a:t>
                </a:r>
                <a:r>
                  <a:rPr lang="en-US" altLang="ru-RU" sz="1500" b="1" dirty="0">
                    <a:latin typeface="Calibri" panose="020F0502020204030204" pitchFamily="34" charset="0"/>
                  </a:rPr>
                  <a:t>]</a:t>
                </a:r>
              </a:p>
            </p:txBody>
          </p:sp>
          <p:pic>
            <p:nvPicPr>
              <p:cNvPr id="505" name="Рисунок 50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810" y="3761495"/>
                <a:ext cx="5445751" cy="178632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4" name="TextBox 513"/>
                  <p:cNvSpPr txBox="1">
                    <a:spLocks noChangeAspect="1"/>
                  </p:cNvSpPr>
                  <p:nvPr/>
                </p:nvSpPr>
                <p:spPr>
                  <a:xfrm>
                    <a:off x="1626349" y="5582553"/>
                    <a:ext cx="3089179" cy="80066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sub>
                          </m:sSub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≤</m:t>
                                        </m:r>
                                        <m: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  <m: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≤</m:t>
                                        </m:r>
                                        <m: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𝟏𝟏</m:t>
                                        </m:r>
                                      </m:e>
                                    </m:mr>
                                    <m:mr>
                                      <m:e>
                                        <m:d>
                                          <m:dPr>
                                            <m:ctrlPr>
                                              <a:rPr lang="en-US" sz="16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e>
                                        </m:d>
                                        <m:r>
                                          <a:rPr lang="en-US" sz="1600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d>
                                          <m:dPr>
                                            <m:ctrlPr>
                                              <a:rPr lang="en-US" sz="16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e>
                                        </m:d>
                                        <m:r>
                                          <a:rPr lang="en-US" sz="1600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ru-RU" sz="1600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цепь</m:t>
                                        </m:r>
                                      </m:e>
                                    </m:mr>
                                  </m:m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=−</m:t>
                                      </m:r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𝟏𝟑</m:t>
                                      </m:r>
                                    </m:sup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  <m:d>
                                        <m:d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600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𝒊</m:t>
                                                  </m:r>
                                                  <m:r>
                                                    <a:rPr lang="en-US" sz="1600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1600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𝒋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func>
                          <m:r>
                            <a:rPr lang="ru-RU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4" name="TextBox 5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6349" y="5582553"/>
                    <a:ext cx="3089179" cy="80066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" name="Группа 1"/>
            <p:cNvGrpSpPr/>
            <p:nvPr/>
          </p:nvGrpSpPr>
          <p:grpSpPr>
            <a:xfrm>
              <a:off x="6290981" y="4107568"/>
              <a:ext cx="2328198" cy="2154269"/>
              <a:chOff x="6290981" y="4107568"/>
              <a:chExt cx="2328198" cy="2154269"/>
            </a:xfrm>
          </p:grpSpPr>
          <p:grpSp>
            <p:nvGrpSpPr>
              <p:cNvPr id="3" name="Группа 2"/>
              <p:cNvGrpSpPr>
                <a:grpSpLocks noChangeAspect="1"/>
              </p:cNvGrpSpPr>
              <p:nvPr/>
            </p:nvGrpSpPr>
            <p:grpSpPr>
              <a:xfrm>
                <a:off x="6290981" y="4107568"/>
                <a:ext cx="2328198" cy="2154269"/>
                <a:chOff x="6568079" y="4310453"/>
                <a:chExt cx="1721777" cy="1593153"/>
              </a:xfrm>
            </p:grpSpPr>
            <p:sp>
              <p:nvSpPr>
                <p:cNvPr id="510" name="TextBox 509"/>
                <p:cNvSpPr txBox="1"/>
                <p:nvPr/>
              </p:nvSpPr>
              <p:spPr>
                <a:xfrm>
                  <a:off x="6669856" y="5778420"/>
                  <a:ext cx="1620000" cy="1251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100" b="1" spc="-20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K</a:t>
                  </a:r>
                  <a:r>
                    <a:rPr lang="en-US" sz="1500" b="1" spc="-20" baseline="-30000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B</a:t>
                  </a:r>
                  <a:r>
                    <a:rPr lang="en-US" sz="1100" b="1" spc="-20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, </a:t>
                  </a:r>
                  <a:r>
                    <a:rPr lang="ru-RU" sz="1100" b="1" spc="-20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критерий ТАТА-бокса</a:t>
                  </a:r>
                  <a:endParaRPr lang="ru-RU" sz="1100" b="1" spc="-20" dirty="0">
                    <a:solidFill>
                      <a:srgbClr val="7030A0"/>
                    </a:solidFill>
                    <a:latin typeface="Calibri" panose="020F0502020204030204" pitchFamily="34" charset="0"/>
                  </a:endParaRPr>
                </a:p>
              </p:txBody>
            </p:sp>
            <p:pic>
              <p:nvPicPr>
                <p:cNvPr id="511" name="Рисунок 51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7468" y="4338420"/>
                  <a:ext cx="1440000" cy="1416775"/>
                </a:xfrm>
                <a:prstGeom prst="rect">
                  <a:avLst/>
                </a:prstGeom>
              </p:spPr>
            </p:pic>
            <p:sp>
              <p:nvSpPr>
                <p:cNvPr id="512" name="TextBox 511"/>
                <p:cNvSpPr txBox="1"/>
                <p:nvPr/>
              </p:nvSpPr>
              <p:spPr>
                <a:xfrm>
                  <a:off x="6794819" y="4310453"/>
                  <a:ext cx="828601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r</a:t>
                  </a:r>
                  <a:r>
                    <a:rPr lang="en-US" sz="1400" b="1" dirty="0" smtClean="0">
                      <a:solidFill>
                        <a:srgbClr val="FF000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=</a:t>
                  </a:r>
                  <a:r>
                    <a:rPr lang="en-US" sz="1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0.</a:t>
                  </a:r>
                  <a:r>
                    <a:rPr lang="ru-RU" sz="1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72</a:t>
                  </a:r>
                  <a:endParaRPr lang="en-US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  <a:p>
                  <a:pPr algn="ctr"/>
                  <a:r>
                    <a:rPr lang="en-US" sz="1400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(α&lt;0.0</a:t>
                  </a:r>
                  <a:r>
                    <a:rPr lang="ru-RU" sz="1400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25</a:t>
                  </a:r>
                  <a:r>
                    <a:rPr lang="en-US" sz="1400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)</a:t>
                  </a:r>
                  <a:endParaRPr lang="ru-RU" sz="2000" b="1" spc="-2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3" name="TextBox 512"/>
                <p:cNvSpPr txBox="1"/>
                <p:nvPr/>
              </p:nvSpPr>
              <p:spPr>
                <a:xfrm rot="16200000">
                  <a:off x="5928672" y="5019692"/>
                  <a:ext cx="1404000" cy="1251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100" b="1" spc="-20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-ln(K</a:t>
                  </a:r>
                  <a:r>
                    <a:rPr lang="en-US" sz="1400" b="1" spc="-20" baseline="-30000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D</a:t>
                  </a:r>
                  <a:r>
                    <a:rPr lang="en-US" sz="1100" b="1" spc="-20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),</a:t>
                  </a:r>
                  <a:r>
                    <a:rPr lang="ru-RU" sz="1100" b="1" spc="-20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 ТВР</a:t>
                  </a:r>
                  <a:r>
                    <a:rPr lang="en-US" sz="1100" b="1" spc="-20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/</a:t>
                  </a:r>
                  <a:r>
                    <a:rPr lang="ru-RU" sz="1100" b="1" spc="-20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ТАТА</a:t>
                  </a:r>
                  <a:r>
                    <a:rPr lang="en-US" sz="1100" b="1" spc="-20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, </a:t>
                  </a:r>
                  <a:r>
                    <a:rPr lang="ru-RU" sz="1100" b="1" spc="-20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опыт</a:t>
                  </a:r>
                  <a:endParaRPr lang="ru-RU" sz="1100" b="1" spc="-20" dirty="0">
                    <a:solidFill>
                      <a:srgbClr val="7030A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02" name="Овал 201"/>
              <p:cNvSpPr/>
              <p:nvPr/>
            </p:nvSpPr>
            <p:spPr>
              <a:xfrm>
                <a:off x="6705654" y="5869030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Овал 202"/>
              <p:cNvSpPr/>
              <p:nvPr/>
            </p:nvSpPr>
            <p:spPr>
              <a:xfrm>
                <a:off x="7537788" y="5750230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Овал 203"/>
              <p:cNvSpPr/>
              <p:nvPr/>
            </p:nvSpPr>
            <p:spPr>
              <a:xfrm>
                <a:off x="7842662" y="5750230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Овал 204"/>
              <p:cNvSpPr/>
              <p:nvPr/>
            </p:nvSpPr>
            <p:spPr>
              <a:xfrm>
                <a:off x="7902062" y="5671922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Овал 205"/>
              <p:cNvSpPr/>
              <p:nvPr/>
            </p:nvSpPr>
            <p:spPr>
              <a:xfrm>
                <a:off x="7833137" y="5409920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Овал 206"/>
              <p:cNvSpPr/>
              <p:nvPr/>
            </p:nvSpPr>
            <p:spPr>
              <a:xfrm>
                <a:off x="7842662" y="5233121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Овал 207"/>
              <p:cNvSpPr/>
              <p:nvPr/>
            </p:nvSpPr>
            <p:spPr>
              <a:xfrm>
                <a:off x="8167957" y="5409920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Овал 208"/>
              <p:cNvSpPr/>
              <p:nvPr/>
            </p:nvSpPr>
            <p:spPr>
              <a:xfrm>
                <a:off x="8367601" y="4755813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Овал 209"/>
              <p:cNvSpPr/>
              <p:nvPr/>
            </p:nvSpPr>
            <p:spPr>
              <a:xfrm>
                <a:off x="8234684" y="4117164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Овал 210"/>
              <p:cNvSpPr/>
              <p:nvPr/>
            </p:nvSpPr>
            <p:spPr>
              <a:xfrm>
                <a:off x="8414467" y="4223733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7" name="Стрелка вправо 4"/>
            <p:cNvSpPr/>
            <p:nvPr/>
          </p:nvSpPr>
          <p:spPr>
            <a:xfrm>
              <a:off x="5779057" y="3475908"/>
              <a:ext cx="352200" cy="358365"/>
            </a:xfrm>
            <a:prstGeom prst="rightArrow">
              <a:avLst>
                <a:gd name="adj1" fmla="val 50000"/>
                <a:gd name="adj2" fmla="val 67807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7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-15085"/>
            <a:ext cx="9144000" cy="6779514"/>
            <a:chOff x="0" y="-15085"/>
            <a:chExt cx="9144000" cy="6779514"/>
          </a:xfrm>
        </p:grpSpPr>
        <p:sp>
          <p:nvSpPr>
            <p:cNvPr id="28" name="Скругленный прямоугольник 20"/>
            <p:cNvSpPr/>
            <p:nvPr/>
          </p:nvSpPr>
          <p:spPr>
            <a:xfrm>
              <a:off x="99919" y="511728"/>
              <a:ext cx="5580281" cy="265092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rgbClr val="BA5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latin typeface="Calibri" panose="020F0502020204030204" pitchFamily="34" charset="0"/>
              </a:endParaRPr>
            </a:p>
          </p:txBody>
        </p:sp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74762" y="682974"/>
              <a:ext cx="5603782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Стадия плавления дуплекса  ДНК ТАТА-бокса</a:t>
              </a:r>
              <a:br>
                <a:rPr lang="ru-RU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</a:br>
              <a:r>
                <a:rPr lang="ru-RU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в процессе  стабилизации  комплекса  «ТВР /ТАТА-бокс»</a:t>
              </a:r>
              <a:br>
                <a:rPr lang="ru-RU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</a:br>
              <a:r>
                <a:rPr lang="en-US" altLang="ru-RU" sz="1500" b="1" dirty="0" smtClean="0">
                  <a:solidFill>
                    <a:srgbClr val="BA5272"/>
                  </a:solidFill>
                  <a:latin typeface="Calibri" panose="020F0502020204030204" pitchFamily="34" charset="0"/>
                </a:rPr>
                <a:t>[</a:t>
              </a:r>
              <a:r>
                <a:rPr lang="en-US" altLang="ru-RU" sz="1500" b="1" dirty="0">
                  <a:solidFill>
                    <a:srgbClr val="BA5272"/>
                  </a:solidFill>
                  <a:latin typeface="Calibri" panose="020F0502020204030204" pitchFamily="34" charset="0"/>
                </a:rPr>
                <a:t>Flatters, </a:t>
              </a:r>
              <a:r>
                <a:rPr lang="en-US" altLang="ru-RU" sz="1500" b="1" dirty="0" err="1">
                  <a:solidFill>
                    <a:srgbClr val="BA5272"/>
                  </a:solidFill>
                  <a:latin typeface="Calibri" panose="020F0502020204030204" pitchFamily="34" charset="0"/>
                </a:rPr>
                <a:t>Lavery</a:t>
              </a:r>
              <a:r>
                <a:rPr lang="en-US" altLang="ru-RU" sz="1500" b="1" dirty="0">
                  <a:solidFill>
                    <a:srgbClr val="BA5272"/>
                  </a:solidFill>
                  <a:latin typeface="Calibri" panose="020F0502020204030204" pitchFamily="34" charset="0"/>
                </a:rPr>
                <a:t> // </a:t>
              </a:r>
              <a:r>
                <a:rPr lang="en-US" altLang="ru-RU" sz="1500" b="1" dirty="0" err="1">
                  <a:solidFill>
                    <a:srgbClr val="BA5272"/>
                  </a:solidFill>
                  <a:latin typeface="Calibri" panose="020F0502020204030204" pitchFamily="34" charset="0"/>
                </a:rPr>
                <a:t>Biophys</a:t>
              </a:r>
              <a:r>
                <a:rPr lang="en-US" altLang="ru-RU" sz="1500" b="1" dirty="0">
                  <a:solidFill>
                    <a:srgbClr val="BA5272"/>
                  </a:solidFill>
                  <a:latin typeface="Calibri" panose="020F0502020204030204" pitchFamily="34" charset="0"/>
                </a:rPr>
                <a:t> J. 1998. 75:372-81]</a:t>
              </a:r>
            </a:p>
          </p:txBody>
        </p:sp>
        <p:sp>
          <p:nvSpPr>
            <p:cNvPr id="41" name="Rectangle 2"/>
            <p:cNvSpPr txBox="1">
              <a:spLocks noChangeArrowheads="1"/>
            </p:cNvSpPr>
            <p:nvPr/>
          </p:nvSpPr>
          <p:spPr>
            <a:xfrm>
              <a:off x="0" y="-15085"/>
              <a:ext cx="9144000" cy="408542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ru-RU" altLang="ru-RU" sz="1800" b="1" spc="-20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Сродство ТВР к однонитевой ДНК при стабилизации комплекса ТВР</a:t>
              </a:r>
              <a:r>
                <a:rPr lang="en-US" altLang="ru-RU" sz="1800" b="1" spc="-20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/</a:t>
              </a:r>
              <a:r>
                <a:rPr lang="ru-RU" altLang="ru-RU" sz="1800" b="1" spc="-20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ТАТА-бокс</a:t>
              </a:r>
              <a:endParaRPr lang="ru-RU" altLang="ru-RU" sz="1800" spc="-2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Скругленный прямоугольник 293"/>
            <p:cNvSpPr/>
            <p:nvPr/>
          </p:nvSpPr>
          <p:spPr>
            <a:xfrm>
              <a:off x="111095" y="3238150"/>
              <a:ext cx="5793433" cy="321298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latin typeface="Calibri" panose="020F0502020204030204" pitchFamily="34" charset="0"/>
              </a:endParaRPr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197492" y="3309587"/>
              <a:ext cx="295673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1) </a:t>
              </a:r>
              <a:r>
                <a:rPr lang="ru-RU" altLang="ru-RU" sz="1400" b="1" dirty="0" err="1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динуклеотид</a:t>
              </a:r>
              <a:r>
                <a:rPr lang="ru-RU" altLang="ru-RU" sz="1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WR={AA,AG,GA,GG}</a:t>
              </a:r>
              <a:r>
                <a:rPr lang="ru-RU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/>
              </a:r>
              <a:br>
                <a:rPr lang="en-US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</a:br>
              <a:r>
                <a:rPr lang="ru-RU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на флангах</a:t>
              </a:r>
              <a:r>
                <a:rPr lang="en-US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ru-RU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ТАТА-бокса</a:t>
              </a:r>
              <a:r>
                <a:rPr lang="ru-RU" altLang="ru-RU" sz="1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/>
              </a:r>
              <a:br>
                <a:rPr lang="ru-RU" altLang="ru-RU" sz="1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</a:br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U</a:t>
              </a:r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(</a:t>
              </a: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[WR]</a:t>
              </a:r>
              <a:r>
                <a:rPr lang="ru-RU" b="1" baseline="-25000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ФЛАНГИ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) </a:t>
              </a:r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= 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0.</a:t>
              </a: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41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endParaRPr lang="ru-RU" altLang="ru-RU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236304" y="3308186"/>
              <a:ext cx="270998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2)</a:t>
              </a:r>
              <a:r>
                <a:rPr lang="ru-RU" altLang="ru-RU" sz="1400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ru-RU" altLang="ru-RU" sz="1400" b="1" dirty="0" err="1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динуклеотид</a:t>
              </a:r>
              <a:r>
                <a:rPr lang="ru-RU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 Т</a:t>
              </a:r>
              <a:r>
                <a:rPr lang="en-US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V={TA,TG,TC}</a:t>
              </a:r>
              <a:r>
                <a:rPr lang="ru-RU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/>
              </a:r>
              <a:br>
                <a:rPr lang="ru-RU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</a:br>
              <a:r>
                <a:rPr lang="ru-RU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 в центре ТАТА-бокса</a:t>
              </a:r>
              <a:r>
                <a:rPr lang="ru-RU" altLang="ru-RU" sz="1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/>
              </a:r>
              <a:br>
                <a:rPr lang="ru-RU" altLang="ru-RU" sz="1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</a:b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U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(</a:t>
              </a: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[TV]</a:t>
              </a:r>
              <a:r>
                <a:rPr lang="ru-RU" b="1" baseline="-25000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ЦЕНТР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) </a:t>
              </a:r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= 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0.35 </a:t>
              </a:r>
              <a:endParaRPr lang="ru-RU" altLang="ru-RU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Скругленный прямоугольник 293"/>
            <p:cNvSpPr/>
            <p:nvPr/>
          </p:nvSpPr>
          <p:spPr>
            <a:xfrm>
              <a:off x="6045585" y="3238665"/>
              <a:ext cx="2953136" cy="321246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latin typeface="Calibri" panose="020F0502020204030204" pitchFamily="34" charset="0"/>
              </a:endParaRPr>
            </a:p>
          </p:txBody>
        </p:sp>
        <p:sp>
          <p:nvSpPr>
            <p:cNvPr id="76" name="Text Box 9"/>
            <p:cNvSpPr txBox="1">
              <a:spLocks noChangeArrowheads="1"/>
            </p:cNvSpPr>
            <p:nvPr/>
          </p:nvSpPr>
          <p:spPr bwMode="auto">
            <a:xfrm>
              <a:off x="6061138" y="3274345"/>
              <a:ext cx="29531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Регрессионное уравнение</a:t>
              </a:r>
              <a:endParaRPr lang="ru-RU" altLang="ru-RU" sz="1600" b="1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Text Box 5"/>
            <p:cNvSpPr txBox="1">
              <a:spLocks noChangeArrowheads="1"/>
            </p:cNvSpPr>
            <p:nvPr/>
          </p:nvSpPr>
          <p:spPr bwMode="auto">
            <a:xfrm>
              <a:off x="6111059" y="3756587"/>
              <a:ext cx="28594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en-US" sz="12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12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ln[K</a:t>
              </a:r>
              <a:r>
                <a:rPr lang="en-US" sz="1600" b="1" baseline="-250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D</a:t>
              </a:r>
              <a:r>
                <a:rPr lang="en-US" sz="12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] = </a:t>
              </a:r>
              <a:r>
                <a:rPr lang="ru-RU" sz="12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15</a:t>
              </a:r>
              <a:r>
                <a:rPr lang="ru-RU" sz="12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</a:t>
              </a:r>
              <a:r>
                <a:rPr lang="en-US" sz="12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[WR]</a:t>
              </a:r>
              <a:r>
                <a:rPr lang="ru-RU" sz="1600" b="1" baseline="-250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ФЛАНГИ</a:t>
              </a:r>
              <a:r>
                <a:rPr lang="en-US" sz="1600" b="1" baseline="-250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2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+3</a:t>
              </a:r>
              <a:r>
                <a:rPr lang="en-US" sz="12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[TV]</a:t>
              </a:r>
              <a:r>
                <a:rPr lang="ru-RU" sz="1600" b="1" baseline="-250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ЦЕНТР</a:t>
              </a:r>
              <a:endParaRPr lang="en-US" sz="1600" b="1" i="1" dirty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Стрелка вправо 4"/>
            <p:cNvSpPr/>
            <p:nvPr/>
          </p:nvSpPr>
          <p:spPr>
            <a:xfrm>
              <a:off x="5803341" y="3493109"/>
              <a:ext cx="299794" cy="358365"/>
            </a:xfrm>
            <a:prstGeom prst="rightArrow">
              <a:avLst>
                <a:gd name="adj1" fmla="val 50000"/>
                <a:gd name="adj2" fmla="val 67807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alibri" panose="020F0502020204030204" pitchFamily="34" charset="0"/>
              </a:endParaRPr>
            </a:p>
          </p:txBody>
        </p:sp>
        <p:grpSp>
          <p:nvGrpSpPr>
            <p:cNvPr id="284" name="Group 40"/>
            <p:cNvGrpSpPr>
              <a:grpSpLocks noChangeAspect="1"/>
            </p:cNvGrpSpPr>
            <p:nvPr/>
          </p:nvGrpSpPr>
          <p:grpSpPr bwMode="auto">
            <a:xfrm>
              <a:off x="3529175" y="1673143"/>
              <a:ext cx="2002255" cy="1195523"/>
              <a:chOff x="113" y="2349"/>
              <a:chExt cx="2405" cy="1404"/>
            </a:xfrm>
          </p:grpSpPr>
          <p:pic>
            <p:nvPicPr>
              <p:cNvPr id="285" name="Содержимое 6" descr="TBP_TATA.png"/>
              <p:cNvPicPr>
                <a:picLocks noChangeAspect="1"/>
              </p:cNvPicPr>
              <p:nvPr/>
            </p:nvPicPr>
            <p:blipFill>
              <a:blip r:embed="rId3" cstate="print">
                <a:lum bright="40000" contrast="60000"/>
              </a:blip>
              <a:srcRect l="14413" t="18002" r="18361" b="18002"/>
              <a:stretch>
                <a:fillRect/>
              </a:stretch>
            </p:blipFill>
            <p:spPr bwMode="auto">
              <a:xfrm>
                <a:off x="114" y="2349"/>
                <a:ext cx="2404" cy="1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" name="Text Box 29"/>
              <p:cNvSpPr txBox="1">
                <a:spLocks noChangeArrowheads="1"/>
              </p:cNvSpPr>
              <p:nvPr/>
            </p:nvSpPr>
            <p:spPr bwMode="auto">
              <a:xfrm>
                <a:off x="151" y="2424"/>
                <a:ext cx="41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3600" tIns="3600" rIns="3600" bIns="36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FF00"/>
                    </a:solidFill>
                    <a:latin typeface="Calibri" panose="020F0502020204030204" pitchFamily="34" charset="0"/>
                  </a:rPr>
                  <a:t>TBP</a:t>
                </a:r>
                <a:endParaRPr lang="ru-RU" sz="1400" b="1" dirty="0">
                  <a:solidFill>
                    <a:srgbClr val="FFFF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Text Box 30"/>
              <p:cNvSpPr txBox="1">
                <a:spLocks noChangeArrowheads="1"/>
              </p:cNvSpPr>
              <p:nvPr/>
            </p:nvSpPr>
            <p:spPr bwMode="auto">
              <a:xfrm>
                <a:off x="113" y="3493"/>
                <a:ext cx="51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3600" tIns="3600" rIns="3600" bIns="36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FF00"/>
                    </a:solidFill>
                    <a:latin typeface="Calibri" panose="020F0502020204030204" pitchFamily="34" charset="0"/>
                  </a:rPr>
                  <a:t>TATA</a:t>
                </a:r>
                <a:endParaRPr lang="ru-RU" sz="1400" b="1" dirty="0">
                  <a:solidFill>
                    <a:srgbClr val="FFFF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07" name="Rectangle 81"/>
            <p:cNvSpPr>
              <a:spLocks noChangeArrowheads="1"/>
            </p:cNvSpPr>
            <p:nvPr/>
          </p:nvSpPr>
          <p:spPr bwMode="auto">
            <a:xfrm>
              <a:off x="391480" y="2090251"/>
              <a:ext cx="241309" cy="49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" tIns="3600" rIns="3600" bIns="3600"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FF0000"/>
                  </a:solidFill>
                </a:rPr>
                <a:t>+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08" name="Группа 233"/>
            <p:cNvGrpSpPr/>
            <p:nvPr/>
          </p:nvGrpSpPr>
          <p:grpSpPr>
            <a:xfrm rot="20627593">
              <a:off x="186232" y="2559738"/>
              <a:ext cx="696669" cy="215998"/>
              <a:chOff x="510025" y="2722741"/>
              <a:chExt cx="819643" cy="215998"/>
            </a:xfrm>
          </p:grpSpPr>
          <p:sp>
            <p:nvSpPr>
              <p:cNvPr id="309" name="Line 120"/>
              <p:cNvSpPr>
                <a:spLocks noChangeShapeType="1"/>
              </p:cNvSpPr>
              <p:nvPr/>
            </p:nvSpPr>
            <p:spPr bwMode="auto">
              <a:xfrm flipV="1">
                <a:off x="510026" y="2794210"/>
                <a:ext cx="819642" cy="143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310" name="Line 121"/>
              <p:cNvSpPr>
                <a:spLocks noChangeShapeType="1"/>
              </p:cNvSpPr>
              <p:nvPr/>
            </p:nvSpPr>
            <p:spPr bwMode="auto">
              <a:xfrm flipV="1">
                <a:off x="510025" y="2867267"/>
                <a:ext cx="819642" cy="119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311" name="Rectangle 122"/>
              <p:cNvSpPr>
                <a:spLocks noChangeArrowheads="1"/>
              </p:cNvSpPr>
              <p:nvPr/>
            </p:nvSpPr>
            <p:spPr bwMode="auto">
              <a:xfrm>
                <a:off x="671595" y="2722741"/>
                <a:ext cx="460505" cy="21599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400"/>
              </a:p>
            </p:txBody>
          </p:sp>
          <p:sp>
            <p:nvSpPr>
              <p:cNvPr id="312" name="Rectangle 155"/>
              <p:cNvSpPr>
                <a:spLocks noChangeArrowheads="1"/>
              </p:cNvSpPr>
              <p:nvPr/>
            </p:nvSpPr>
            <p:spPr bwMode="auto">
              <a:xfrm rot="223469">
                <a:off x="663523" y="2746925"/>
                <a:ext cx="453640" cy="17654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" tIns="3600" rIns="3600" bIns="3600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rgbClr val="FF00FF"/>
                    </a:solidFill>
                    <a:latin typeface="Arial Rounded MT Bold" pitchFamily="34" charset="0"/>
                  </a:rPr>
                  <a:t>TATA</a:t>
                </a:r>
                <a:endParaRPr lang="ru-RU" sz="1100" dirty="0">
                  <a:solidFill>
                    <a:srgbClr val="FF00FF"/>
                  </a:solidFill>
                  <a:latin typeface="Arial Rounded MT Bold" pitchFamily="34" charset="0"/>
                </a:endParaRPr>
              </a:p>
            </p:txBody>
          </p:sp>
        </p:grpSp>
        <p:grpSp>
          <p:nvGrpSpPr>
            <p:cNvPr id="313" name="Группа 242"/>
            <p:cNvGrpSpPr/>
            <p:nvPr/>
          </p:nvGrpSpPr>
          <p:grpSpPr>
            <a:xfrm rot="1890934">
              <a:off x="303922" y="1780300"/>
              <a:ext cx="480633" cy="565472"/>
              <a:chOff x="579825" y="2056555"/>
              <a:chExt cx="565472" cy="565472"/>
            </a:xfrm>
          </p:grpSpPr>
          <p:sp>
            <p:nvSpPr>
              <p:cNvPr id="314" name="Пирог 243"/>
              <p:cNvSpPr/>
              <p:nvPr/>
            </p:nvSpPr>
            <p:spPr>
              <a:xfrm rot="7893759">
                <a:off x="579825" y="2056555"/>
                <a:ext cx="565472" cy="565472"/>
              </a:xfrm>
              <a:prstGeom prst="pi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Rectangle 154"/>
              <p:cNvSpPr>
                <a:spLocks noChangeArrowheads="1"/>
              </p:cNvSpPr>
              <p:nvPr/>
            </p:nvSpPr>
            <p:spPr bwMode="auto">
              <a:xfrm>
                <a:off x="680545" y="2158619"/>
                <a:ext cx="342368" cy="17654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" tIns="3600" rIns="3600" bIns="3600">
                <a:spAutoFit/>
              </a:bodyPr>
              <a:lstStyle/>
              <a:p>
                <a:pPr algn="l"/>
                <a:r>
                  <a:rPr lang="en-US" sz="1100" dirty="0">
                    <a:solidFill>
                      <a:schemeClr val="bg1"/>
                    </a:solidFill>
                    <a:latin typeface="Arial Rounded MT Bold" pitchFamily="34" charset="0"/>
                  </a:rPr>
                  <a:t>TBP</a:t>
                </a:r>
                <a:endParaRPr lang="ru-RU" sz="1100" dirty="0">
                  <a:solidFill>
                    <a:schemeClr val="bg1"/>
                  </a:solidFill>
                  <a:latin typeface="Arial Rounded MT Bold" pitchFamily="34" charset="0"/>
                </a:endParaRPr>
              </a:p>
            </p:txBody>
          </p:sp>
        </p:grpSp>
        <p:grpSp>
          <p:nvGrpSpPr>
            <p:cNvPr id="3" name="Группа 2"/>
            <p:cNvGrpSpPr/>
            <p:nvPr/>
          </p:nvGrpSpPr>
          <p:grpSpPr>
            <a:xfrm>
              <a:off x="955143" y="2109710"/>
              <a:ext cx="533736" cy="222714"/>
              <a:chOff x="846086" y="1864414"/>
              <a:chExt cx="533736" cy="222714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846086" y="1974963"/>
                <a:ext cx="180000" cy="97506"/>
                <a:chOff x="862864" y="1916240"/>
                <a:chExt cx="368540" cy="97506"/>
              </a:xfrm>
            </p:grpSpPr>
            <p:sp>
              <p:nvSpPr>
                <p:cNvPr id="305" name="Line 12"/>
                <p:cNvSpPr>
                  <a:spLocks noChangeShapeType="1"/>
                </p:cNvSpPr>
                <p:nvPr/>
              </p:nvSpPr>
              <p:spPr bwMode="auto">
                <a:xfrm>
                  <a:off x="879841" y="1916240"/>
                  <a:ext cx="351563" cy="40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306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862864" y="2008633"/>
                  <a:ext cx="361216" cy="511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</p:grpSp>
          <p:grpSp>
            <p:nvGrpSpPr>
              <p:cNvPr id="374" name="Группа 373"/>
              <p:cNvGrpSpPr/>
              <p:nvPr/>
            </p:nvGrpSpPr>
            <p:grpSpPr>
              <a:xfrm>
                <a:off x="1199822" y="1976361"/>
                <a:ext cx="180000" cy="97506"/>
                <a:chOff x="862864" y="1916240"/>
                <a:chExt cx="368540" cy="97506"/>
              </a:xfrm>
            </p:grpSpPr>
            <p:sp>
              <p:nvSpPr>
                <p:cNvPr id="375" name="Line 12"/>
                <p:cNvSpPr>
                  <a:spLocks noChangeShapeType="1"/>
                </p:cNvSpPr>
                <p:nvPr/>
              </p:nvSpPr>
              <p:spPr bwMode="auto">
                <a:xfrm>
                  <a:off x="879841" y="1916240"/>
                  <a:ext cx="351563" cy="40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376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862864" y="2008633"/>
                  <a:ext cx="361216" cy="511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</p:grpSp>
          <p:sp>
            <p:nvSpPr>
              <p:cNvPr id="377" name="Rectangle 154"/>
              <p:cNvSpPr>
                <a:spLocks noChangeArrowheads="1"/>
              </p:cNvSpPr>
              <p:nvPr/>
            </p:nvSpPr>
            <p:spPr bwMode="auto">
              <a:xfrm flipH="1">
                <a:off x="1037135" y="1864414"/>
                <a:ext cx="170702" cy="22271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00" tIns="3600" rIns="3600" bIns="3600">
                <a:spAutoFit/>
              </a:bodyPr>
              <a:lstStyle/>
              <a:p>
                <a:pPr algn="l"/>
                <a:r>
                  <a:rPr lang="ru-RU" sz="1400" b="1" dirty="0" smtClean="0">
                    <a:latin typeface="Calibri" panose="020F0502020204030204" pitchFamily="34" charset="0"/>
                  </a:rPr>
                  <a:t>...</a:t>
                </a:r>
                <a:endParaRPr lang="ru-RU" sz="1400" b="1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2862589" y="2110325"/>
              <a:ext cx="533736" cy="222714"/>
              <a:chOff x="1176237" y="2687193"/>
              <a:chExt cx="533736" cy="222714"/>
            </a:xfrm>
          </p:grpSpPr>
          <p:grpSp>
            <p:nvGrpSpPr>
              <p:cNvPr id="378" name="Группа 377"/>
              <p:cNvGrpSpPr/>
              <p:nvPr/>
            </p:nvGrpSpPr>
            <p:grpSpPr>
              <a:xfrm>
                <a:off x="1176237" y="2797742"/>
                <a:ext cx="180000" cy="97506"/>
                <a:chOff x="862864" y="1916240"/>
                <a:chExt cx="368540" cy="97506"/>
              </a:xfrm>
            </p:grpSpPr>
            <p:sp>
              <p:nvSpPr>
                <p:cNvPr id="379" name="Line 12"/>
                <p:cNvSpPr>
                  <a:spLocks noChangeShapeType="1"/>
                </p:cNvSpPr>
                <p:nvPr/>
              </p:nvSpPr>
              <p:spPr bwMode="auto">
                <a:xfrm>
                  <a:off x="879841" y="1916240"/>
                  <a:ext cx="351563" cy="40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380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862864" y="2008633"/>
                  <a:ext cx="361216" cy="511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</p:grpSp>
          <p:grpSp>
            <p:nvGrpSpPr>
              <p:cNvPr id="381" name="Группа 380"/>
              <p:cNvGrpSpPr/>
              <p:nvPr/>
            </p:nvGrpSpPr>
            <p:grpSpPr>
              <a:xfrm>
                <a:off x="1529973" y="2799140"/>
                <a:ext cx="180000" cy="97506"/>
                <a:chOff x="862864" y="1916240"/>
                <a:chExt cx="368540" cy="97506"/>
              </a:xfrm>
            </p:grpSpPr>
            <p:sp>
              <p:nvSpPr>
                <p:cNvPr id="382" name="Line 12"/>
                <p:cNvSpPr>
                  <a:spLocks noChangeShapeType="1"/>
                </p:cNvSpPr>
                <p:nvPr/>
              </p:nvSpPr>
              <p:spPr bwMode="auto">
                <a:xfrm>
                  <a:off x="879841" y="1916240"/>
                  <a:ext cx="351563" cy="40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383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862864" y="2008633"/>
                  <a:ext cx="361216" cy="511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</p:grpSp>
          <p:sp>
            <p:nvSpPr>
              <p:cNvPr id="384" name="Rectangle 154"/>
              <p:cNvSpPr>
                <a:spLocks noChangeArrowheads="1"/>
              </p:cNvSpPr>
              <p:nvPr/>
            </p:nvSpPr>
            <p:spPr bwMode="auto">
              <a:xfrm flipH="1">
                <a:off x="1367286" y="2687193"/>
                <a:ext cx="170702" cy="22271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00" tIns="3600" rIns="3600" bIns="3600">
                <a:spAutoFit/>
              </a:bodyPr>
              <a:lstStyle/>
              <a:p>
                <a:pPr algn="l"/>
                <a:r>
                  <a:rPr lang="ru-RU" sz="1400" b="1" dirty="0" smtClean="0">
                    <a:latin typeface="Calibri" panose="020F0502020204030204" pitchFamily="34" charset="0"/>
                  </a:rPr>
                  <a:t>...</a:t>
                </a:r>
                <a:endParaRPr lang="ru-RU" sz="1400" b="1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97" name="Группа 7"/>
            <p:cNvGrpSpPr/>
            <p:nvPr/>
          </p:nvGrpSpPr>
          <p:grpSpPr>
            <a:xfrm>
              <a:off x="1587581" y="1830646"/>
              <a:ext cx="1143018" cy="1026950"/>
              <a:chOff x="-2196000" y="2958376"/>
              <a:chExt cx="911276" cy="818747"/>
            </a:xfrm>
          </p:grpSpPr>
          <p:sp>
            <p:nvSpPr>
              <p:cNvPr id="298" name="Пирог 348"/>
              <p:cNvSpPr/>
              <p:nvPr/>
            </p:nvSpPr>
            <p:spPr>
              <a:xfrm rot="7893759">
                <a:off x="-2044619" y="2948188"/>
                <a:ext cx="545096" cy="565472"/>
              </a:xfrm>
              <a:prstGeom prst="pi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99" name="Rectangle 154"/>
              <p:cNvSpPr>
                <a:spLocks noChangeArrowheads="1"/>
              </p:cNvSpPr>
              <p:nvPr/>
            </p:nvSpPr>
            <p:spPr bwMode="auto">
              <a:xfrm>
                <a:off x="-1912152" y="3057960"/>
                <a:ext cx="252451" cy="15302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" tIns="3600" rIns="3600" bIns="3600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chemeClr val="bg1"/>
                    </a:solidFill>
                    <a:latin typeface="Arial Rounded MT Bold" pitchFamily="34" charset="0"/>
                  </a:rPr>
                  <a:t>TBP</a:t>
                </a:r>
                <a:endParaRPr lang="ru-RU" sz="1200" dirty="0">
                  <a:solidFill>
                    <a:schemeClr val="bg1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301" name="Rectangle 122"/>
              <p:cNvSpPr>
                <a:spLocks noChangeArrowheads="1"/>
              </p:cNvSpPr>
              <p:nvPr/>
            </p:nvSpPr>
            <p:spPr bwMode="auto">
              <a:xfrm rot="20574202">
                <a:off x="-1954821" y="3281592"/>
                <a:ext cx="267106" cy="21392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600"/>
              </a:p>
            </p:txBody>
          </p:sp>
          <p:grpSp>
            <p:nvGrpSpPr>
              <p:cNvPr id="302" name="Группа 355"/>
              <p:cNvGrpSpPr/>
              <p:nvPr/>
            </p:nvGrpSpPr>
            <p:grpSpPr>
              <a:xfrm rot="1778855">
                <a:off x="-1787948" y="3321313"/>
                <a:ext cx="295793" cy="259111"/>
                <a:chOff x="1926392" y="5492732"/>
                <a:chExt cx="295793" cy="259111"/>
              </a:xfrm>
            </p:grpSpPr>
            <p:sp>
              <p:nvSpPr>
                <p:cNvPr id="359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26392" y="5492732"/>
                  <a:ext cx="230173" cy="213928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rgbClr val="00CC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n-US" sz="1600"/>
                </a:p>
              </p:txBody>
            </p:sp>
            <p:sp>
              <p:nvSpPr>
                <p:cNvPr id="360" name="Rectangle 155"/>
                <p:cNvSpPr>
                  <a:spLocks noChangeArrowheads="1"/>
                </p:cNvSpPr>
                <p:nvPr/>
              </p:nvSpPr>
              <p:spPr bwMode="auto">
                <a:xfrm>
                  <a:off x="1958837" y="5504524"/>
                  <a:ext cx="263348" cy="2473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" tIns="3600" rIns="3600" bIns="3600">
                  <a:spAutoFit/>
                </a:bodyPr>
                <a:lstStyle/>
                <a:p>
                  <a:pPr algn="l"/>
                  <a:r>
                    <a:rPr lang="en-US" sz="1200" dirty="0" smtClean="0">
                      <a:solidFill>
                        <a:srgbClr val="FF00FF"/>
                      </a:solidFill>
                      <a:latin typeface="Arial Rounded MT Bold" pitchFamily="34" charset="0"/>
                    </a:rPr>
                    <a:t>TA</a:t>
                  </a:r>
                  <a:endParaRPr lang="ru-RU" sz="1200" dirty="0">
                    <a:solidFill>
                      <a:srgbClr val="FF00FF"/>
                    </a:solidFill>
                    <a:latin typeface="Arial Rounded MT Bold" pitchFamily="34" charset="0"/>
                  </a:endParaRPr>
                </a:p>
              </p:txBody>
            </p:sp>
          </p:grpSp>
          <p:sp>
            <p:nvSpPr>
              <p:cNvPr id="303" name="Дуга 356"/>
              <p:cNvSpPr/>
              <p:nvPr/>
            </p:nvSpPr>
            <p:spPr>
              <a:xfrm>
                <a:off x="-2041411" y="3253531"/>
                <a:ext cx="553242" cy="523592"/>
              </a:xfrm>
              <a:prstGeom prst="arc">
                <a:avLst>
                  <a:gd name="adj1" fmla="val 12846223"/>
                  <a:gd name="adj2" fmla="val 19715792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346" name="Rectangle 155"/>
              <p:cNvSpPr>
                <a:spLocks noChangeArrowheads="1"/>
              </p:cNvSpPr>
              <p:nvPr/>
            </p:nvSpPr>
            <p:spPr bwMode="auto">
              <a:xfrm rot="19842898">
                <a:off x="-1926274" y="3259589"/>
                <a:ext cx="263348" cy="24731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" tIns="3600" rIns="3600" bIns="3600">
                <a:spAutoFit/>
              </a:bodyPr>
              <a:lstStyle/>
              <a:p>
                <a:pPr algn="l"/>
                <a:r>
                  <a:rPr lang="en-US" sz="1200" dirty="0" smtClean="0">
                    <a:solidFill>
                      <a:srgbClr val="FF00FF"/>
                    </a:solidFill>
                    <a:latin typeface="Arial Rounded MT Bold" pitchFamily="34" charset="0"/>
                  </a:rPr>
                  <a:t>TA</a:t>
                </a:r>
                <a:endParaRPr lang="ru-RU" sz="1200" dirty="0">
                  <a:solidFill>
                    <a:srgbClr val="FF00FF"/>
                  </a:solidFill>
                  <a:latin typeface="Arial Rounded MT Bold" pitchFamily="34" charset="0"/>
                </a:endParaRPr>
              </a:p>
            </p:txBody>
          </p:sp>
          <p:grpSp>
            <p:nvGrpSpPr>
              <p:cNvPr id="347" name="Группа 358"/>
              <p:cNvGrpSpPr/>
              <p:nvPr/>
            </p:nvGrpSpPr>
            <p:grpSpPr>
              <a:xfrm>
                <a:off x="-1547825" y="3383585"/>
                <a:ext cx="263101" cy="225396"/>
                <a:chOff x="2217780" y="2782310"/>
                <a:chExt cx="263101" cy="227574"/>
              </a:xfrm>
            </p:grpSpPr>
            <p:sp>
              <p:nvSpPr>
                <p:cNvPr id="357" name="Line 120"/>
                <p:cNvSpPr>
                  <a:spLocks noChangeShapeType="1"/>
                </p:cNvSpPr>
                <p:nvPr/>
              </p:nvSpPr>
              <p:spPr bwMode="auto">
                <a:xfrm>
                  <a:off x="2217780" y="2782310"/>
                  <a:ext cx="263101" cy="1189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600"/>
                </a:p>
              </p:txBody>
            </p:sp>
            <p:sp>
              <p:nvSpPr>
                <p:cNvPr id="358" name="Line 121"/>
                <p:cNvSpPr>
                  <a:spLocks noChangeShapeType="1"/>
                </p:cNvSpPr>
                <p:nvPr/>
              </p:nvSpPr>
              <p:spPr bwMode="auto">
                <a:xfrm>
                  <a:off x="2219662" y="2999436"/>
                  <a:ext cx="245691" cy="104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600"/>
                </a:p>
              </p:txBody>
            </p:sp>
          </p:grpSp>
          <p:sp>
            <p:nvSpPr>
              <p:cNvPr id="348" name="Дуга 359"/>
              <p:cNvSpPr/>
              <p:nvPr/>
            </p:nvSpPr>
            <p:spPr>
              <a:xfrm rot="10800000">
                <a:off x="-2037057" y="3188893"/>
                <a:ext cx="553242" cy="523592"/>
              </a:xfrm>
              <a:prstGeom prst="arc">
                <a:avLst>
                  <a:gd name="adj1" fmla="val 12846223"/>
                  <a:gd name="adj2" fmla="val 19715792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349" name="Line 121"/>
              <p:cNvSpPr>
                <a:spLocks noChangeShapeType="1"/>
              </p:cNvSpPr>
              <p:nvPr/>
            </p:nvSpPr>
            <p:spPr bwMode="auto">
              <a:xfrm flipV="1">
                <a:off x="-2196000" y="3595793"/>
                <a:ext cx="21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350" name="Line 120"/>
              <p:cNvSpPr>
                <a:spLocks noChangeShapeType="1"/>
              </p:cNvSpPr>
              <p:nvPr/>
            </p:nvSpPr>
            <p:spPr bwMode="auto">
              <a:xfrm flipV="1">
                <a:off x="-2196000" y="3365857"/>
                <a:ext cx="21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cxnSp>
            <p:nvCxnSpPr>
              <p:cNvPr id="351" name="Прямая соединительная линия 4"/>
              <p:cNvCxnSpPr/>
              <p:nvPr/>
            </p:nvCxnSpPr>
            <p:spPr>
              <a:xfrm>
                <a:off x="-2174067" y="3395370"/>
                <a:ext cx="0" cy="200423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Прямая соединительная линия 479"/>
              <p:cNvCxnSpPr/>
              <p:nvPr/>
            </p:nvCxnSpPr>
            <p:spPr>
              <a:xfrm>
                <a:off x="-2035033" y="3383585"/>
                <a:ext cx="0" cy="200423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Прямая соединительная линия 480"/>
              <p:cNvCxnSpPr/>
              <p:nvPr/>
            </p:nvCxnSpPr>
            <p:spPr>
              <a:xfrm>
                <a:off x="-2109537" y="3383585"/>
                <a:ext cx="0" cy="200423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Прямая соединительная линия 481"/>
              <p:cNvCxnSpPr/>
              <p:nvPr/>
            </p:nvCxnSpPr>
            <p:spPr>
              <a:xfrm>
                <a:off x="-1506064" y="3412121"/>
                <a:ext cx="0" cy="200423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Прямая соединительная линия 482"/>
              <p:cNvCxnSpPr/>
              <p:nvPr/>
            </p:nvCxnSpPr>
            <p:spPr>
              <a:xfrm>
                <a:off x="-1424533" y="3395370"/>
                <a:ext cx="0" cy="200423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Прямая соединительная линия 483"/>
              <p:cNvCxnSpPr/>
              <p:nvPr/>
            </p:nvCxnSpPr>
            <p:spPr>
              <a:xfrm>
                <a:off x="-1347533" y="3395370"/>
                <a:ext cx="0" cy="200423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Группа 1"/>
            <p:cNvGrpSpPr/>
            <p:nvPr/>
          </p:nvGrpSpPr>
          <p:grpSpPr>
            <a:xfrm>
              <a:off x="5812811" y="519152"/>
              <a:ext cx="3174698" cy="2628692"/>
              <a:chOff x="9563301" y="645952"/>
              <a:chExt cx="3174698" cy="2628692"/>
            </a:xfrm>
          </p:grpSpPr>
          <p:sp>
            <p:nvSpPr>
              <p:cNvPr id="525" name="Прямоугольник 524"/>
              <p:cNvSpPr/>
              <p:nvPr/>
            </p:nvSpPr>
            <p:spPr>
              <a:xfrm>
                <a:off x="9563301" y="645952"/>
                <a:ext cx="3174698" cy="2628692"/>
              </a:xfrm>
              <a:prstGeom prst="rect">
                <a:avLst/>
              </a:prstGeom>
              <a:solidFill>
                <a:srgbClr val="E7F5FF"/>
              </a:solidFill>
              <a:ln w="95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" name="Rectangle 342"/>
              <p:cNvSpPr>
                <a:spLocks noChangeArrowheads="1"/>
              </p:cNvSpPr>
              <p:nvPr/>
            </p:nvSpPr>
            <p:spPr bwMode="auto">
              <a:xfrm>
                <a:off x="9720000" y="2232979"/>
                <a:ext cx="2892366" cy="392723"/>
              </a:xfrm>
              <a:prstGeom prst="rect">
                <a:avLst/>
              </a:prstGeom>
              <a:solidFill>
                <a:srgbClr val="E7F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ru-RU" altLang="ru-RU" b="1" dirty="0" smtClean="0"/>
                  <a:t>……………………</a:t>
                </a:r>
                <a:r>
                  <a:rPr lang="en-US" altLang="ru-RU" b="1" dirty="0" smtClean="0"/>
                  <a:t>..........</a:t>
                </a:r>
                <a:r>
                  <a:rPr lang="ru-RU" altLang="ru-RU" b="1" dirty="0"/>
                  <a:t>…</a:t>
                </a:r>
              </a:p>
            </p:txBody>
          </p:sp>
          <p:sp>
            <p:nvSpPr>
              <p:cNvPr id="363" name="Rectangle 11"/>
              <p:cNvSpPr>
                <a:spLocks noChangeArrowheads="1"/>
              </p:cNvSpPr>
              <p:nvPr/>
            </p:nvSpPr>
            <p:spPr bwMode="auto">
              <a:xfrm>
                <a:off x="9776588" y="1119425"/>
                <a:ext cx="261385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ru-RU" altLang="ru-RU" sz="1400" b="1" dirty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Сродство </a:t>
                </a:r>
                <a:r>
                  <a:rPr lang="en-US" altLang="ru-RU" sz="1400" b="1" dirty="0" smtClean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TBP </a:t>
                </a:r>
                <a:r>
                  <a:rPr lang="ru-RU" altLang="ru-RU" sz="1400" b="1" dirty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к </a:t>
                </a:r>
                <a:r>
                  <a:rPr lang="ru-RU" altLang="ru-RU" sz="1400" b="1" dirty="0" smtClean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однонитевой </a:t>
                </a:r>
                <a:r>
                  <a:rPr lang="ru-RU" altLang="ru-RU" sz="1400" b="1" dirty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ДНК</a:t>
                </a:r>
                <a:endParaRPr lang="ru-RU" altLang="ru-RU" sz="1400" dirty="0">
                  <a:solidFill>
                    <a:srgbClr val="660066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4" name="Rectangle 15"/>
              <p:cNvSpPr>
                <a:spLocks noChangeArrowheads="1"/>
              </p:cNvSpPr>
              <p:nvPr/>
            </p:nvSpPr>
            <p:spPr bwMode="auto">
              <a:xfrm>
                <a:off x="9792627" y="1425619"/>
                <a:ext cx="102515" cy="203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ru-RU" altLang="ru-RU" sz="1200" b="1" dirty="0">
                    <a:solidFill>
                      <a:srgbClr val="660066"/>
                    </a:solidFill>
                    <a:latin typeface="Courier New" panose="02070309020205020404" pitchFamily="49" charset="0"/>
                  </a:rPr>
                  <a:t>№</a:t>
                </a:r>
                <a:endParaRPr lang="ru-RU" altLang="ru-RU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505" name="Rectangle 16"/>
              <p:cNvSpPr>
                <a:spLocks noChangeArrowheads="1"/>
              </p:cNvSpPr>
              <p:nvPr/>
            </p:nvSpPr>
            <p:spPr bwMode="auto">
              <a:xfrm>
                <a:off x="9811628" y="1409147"/>
                <a:ext cx="102515" cy="203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660066"/>
                    </a:solidFill>
                    <a:latin typeface="Courier New" panose="02070309020205020404" pitchFamily="49" charset="0"/>
                  </a:rPr>
                  <a:t> </a:t>
                </a:r>
                <a:endParaRPr lang="ru-RU" altLang="ru-RU">
                  <a:solidFill>
                    <a:srgbClr val="660066"/>
                  </a:solidFill>
                </a:endParaRPr>
              </a:p>
            </p:txBody>
          </p:sp>
          <p:sp>
            <p:nvSpPr>
              <p:cNvPr id="506" name="Rectangle 17"/>
              <p:cNvSpPr>
                <a:spLocks noChangeArrowheads="1"/>
              </p:cNvSpPr>
              <p:nvPr/>
            </p:nvSpPr>
            <p:spPr bwMode="auto">
              <a:xfrm>
                <a:off x="9937089" y="1425619"/>
                <a:ext cx="2083904" cy="21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solidFill>
                      <a:srgbClr val="660066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Синтетические </a:t>
                </a:r>
                <a:r>
                  <a:rPr lang="ru-RU" altLang="ru-RU" sz="1400" b="1" dirty="0" smtClean="0">
                    <a:solidFill>
                      <a:srgbClr val="660066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ДНК, 15 </a:t>
                </a:r>
                <a:r>
                  <a:rPr lang="ru-RU" altLang="ru-RU" sz="1400" b="1" dirty="0" err="1" smtClean="0">
                    <a:solidFill>
                      <a:srgbClr val="660066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нт</a:t>
                </a:r>
                <a:r>
                  <a:rPr lang="ru-RU" altLang="ru-RU" sz="1400" b="1" dirty="0" smtClean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1400" b="1" i="1" dirty="0" smtClean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 </a:t>
                </a:r>
                <a:endParaRPr lang="en-US" altLang="ru-RU" sz="1400" b="1" i="1" dirty="0">
                  <a:solidFill>
                    <a:srgbClr val="660066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7" name="Rectangle 18"/>
              <p:cNvSpPr>
                <a:spLocks noChangeArrowheads="1"/>
              </p:cNvSpPr>
              <p:nvPr/>
            </p:nvSpPr>
            <p:spPr bwMode="auto">
              <a:xfrm>
                <a:off x="12254546" y="1409147"/>
                <a:ext cx="102515" cy="203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660066"/>
                    </a:solidFill>
                    <a:latin typeface="Courier New" panose="02070309020205020404" pitchFamily="49" charset="0"/>
                  </a:rPr>
                  <a:t> </a:t>
                </a:r>
                <a:endParaRPr lang="ru-RU" altLang="ru-RU">
                  <a:solidFill>
                    <a:srgbClr val="660066"/>
                  </a:solidFill>
                </a:endParaRPr>
              </a:p>
            </p:txBody>
          </p:sp>
          <p:sp>
            <p:nvSpPr>
              <p:cNvPr id="508" name="Rectangle 20"/>
              <p:cNvSpPr>
                <a:spLocks noChangeArrowheads="1"/>
              </p:cNvSpPr>
              <p:nvPr/>
            </p:nvSpPr>
            <p:spPr bwMode="auto">
              <a:xfrm>
                <a:off x="12039431" y="1415181"/>
                <a:ext cx="42159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ru-RU" sz="1200" dirty="0">
                    <a:solidFill>
                      <a:srgbClr val="660066"/>
                    </a:solidFill>
                    <a:latin typeface="Calibri" panose="020F0502020204030204" pitchFamily="34" charset="0"/>
                    <a:cs typeface="Courier New" panose="02070309020205020404" pitchFamily="49" charset="0"/>
                  </a:rPr>
                  <a:t>-</a:t>
                </a:r>
                <a:r>
                  <a:rPr lang="en-US" altLang="ru-RU" sz="1200" dirty="0">
                    <a:solidFill>
                      <a:srgbClr val="660066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l</a:t>
                </a:r>
                <a:r>
                  <a:rPr lang="ru-RU" altLang="ru-RU" sz="1200" dirty="0">
                    <a:solidFill>
                      <a:srgbClr val="660066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ru-RU" sz="1200" dirty="0" smtClean="0">
                    <a:solidFill>
                      <a:srgbClr val="660066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[K</a:t>
                </a:r>
                <a:r>
                  <a:rPr lang="en-US" altLang="ru-RU" sz="1600" b="1" baseline="-30000" dirty="0" smtClean="0">
                    <a:solidFill>
                      <a:srgbClr val="660066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ru-RU" sz="1200" dirty="0" smtClean="0">
                    <a:solidFill>
                      <a:srgbClr val="660066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]</a:t>
                </a:r>
                <a:endParaRPr lang="ru-RU" altLang="ru-RU" dirty="0">
                  <a:solidFill>
                    <a:srgbClr val="660066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Rectangle 24"/>
              <p:cNvSpPr>
                <a:spLocks noChangeArrowheads="1"/>
              </p:cNvSpPr>
              <p:nvPr/>
            </p:nvSpPr>
            <p:spPr bwMode="auto">
              <a:xfrm>
                <a:off x="9720000" y="1404337"/>
                <a:ext cx="275710" cy="0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 sz="1600"/>
              </a:p>
            </p:txBody>
          </p:sp>
          <p:sp>
            <p:nvSpPr>
              <p:cNvPr id="512" name="Rectangle 26"/>
              <p:cNvSpPr>
                <a:spLocks noChangeArrowheads="1"/>
              </p:cNvSpPr>
              <p:nvPr/>
            </p:nvSpPr>
            <p:spPr bwMode="auto">
              <a:xfrm>
                <a:off x="9902997" y="1404337"/>
                <a:ext cx="2423682" cy="6412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 sz="1600"/>
              </a:p>
            </p:txBody>
          </p:sp>
          <p:sp>
            <p:nvSpPr>
              <p:cNvPr id="513" name="Line 27"/>
              <p:cNvSpPr>
                <a:spLocks noChangeShapeType="1"/>
              </p:cNvSpPr>
              <p:nvPr/>
            </p:nvSpPr>
            <p:spPr bwMode="auto">
              <a:xfrm>
                <a:off x="9902997" y="1404337"/>
                <a:ext cx="2423682" cy="1604"/>
              </a:xfrm>
              <a:prstGeom prst="line">
                <a:avLst/>
              </a:prstGeom>
              <a:noFill/>
              <a:ln w="6350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514" name="Rectangle 31"/>
              <p:cNvSpPr>
                <a:spLocks noChangeArrowheads="1"/>
              </p:cNvSpPr>
              <p:nvPr/>
            </p:nvSpPr>
            <p:spPr bwMode="auto">
              <a:xfrm>
                <a:off x="12331489" y="1404337"/>
                <a:ext cx="252000" cy="6412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 sz="1600"/>
              </a:p>
            </p:txBody>
          </p:sp>
          <p:sp>
            <p:nvSpPr>
              <p:cNvPr id="517" name="Line 52"/>
              <p:cNvSpPr>
                <a:spLocks noChangeShapeType="1"/>
              </p:cNvSpPr>
              <p:nvPr/>
            </p:nvSpPr>
            <p:spPr bwMode="auto">
              <a:xfrm>
                <a:off x="9756000" y="1630359"/>
                <a:ext cx="275710" cy="16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518" name="Rectangle 53"/>
              <p:cNvSpPr>
                <a:spLocks noChangeArrowheads="1"/>
              </p:cNvSpPr>
              <p:nvPr/>
            </p:nvSpPr>
            <p:spPr bwMode="auto">
              <a:xfrm>
                <a:off x="9734686" y="1437999"/>
                <a:ext cx="4808" cy="48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 sz="1600"/>
              </a:p>
            </p:txBody>
          </p:sp>
          <p:sp>
            <p:nvSpPr>
              <p:cNvPr id="519" name="Rectangle 54"/>
              <p:cNvSpPr>
                <a:spLocks noChangeArrowheads="1"/>
              </p:cNvSpPr>
              <p:nvPr/>
            </p:nvSpPr>
            <p:spPr bwMode="auto">
              <a:xfrm>
                <a:off x="9902997" y="1630354"/>
                <a:ext cx="2423682" cy="48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u-RU" altLang="ru-RU" sz="1600"/>
              </a:p>
            </p:txBody>
          </p:sp>
          <p:sp>
            <p:nvSpPr>
              <p:cNvPr id="520" name="Line 55"/>
              <p:cNvSpPr>
                <a:spLocks noChangeShapeType="1"/>
              </p:cNvSpPr>
              <p:nvPr/>
            </p:nvSpPr>
            <p:spPr bwMode="auto">
              <a:xfrm>
                <a:off x="9902997" y="1630354"/>
                <a:ext cx="2423682" cy="16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521" name="Line 56"/>
              <p:cNvSpPr>
                <a:spLocks noChangeShapeType="1"/>
              </p:cNvSpPr>
              <p:nvPr/>
            </p:nvSpPr>
            <p:spPr bwMode="auto">
              <a:xfrm>
                <a:off x="12201648" y="1437999"/>
                <a:ext cx="4809" cy="160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522" name="Line 57"/>
              <p:cNvSpPr>
                <a:spLocks noChangeShapeType="1"/>
              </p:cNvSpPr>
              <p:nvPr/>
            </p:nvSpPr>
            <p:spPr bwMode="auto">
              <a:xfrm>
                <a:off x="12201648" y="1437999"/>
                <a:ext cx="1604" cy="480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524" name="Line 59"/>
              <p:cNvSpPr>
                <a:spLocks noChangeShapeType="1"/>
              </p:cNvSpPr>
              <p:nvPr/>
            </p:nvSpPr>
            <p:spPr bwMode="auto">
              <a:xfrm>
                <a:off x="12331489" y="1630354"/>
                <a:ext cx="252000" cy="16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365" name="Line 322"/>
              <p:cNvSpPr>
                <a:spLocks noChangeShapeType="1"/>
              </p:cNvSpPr>
              <p:nvPr/>
            </p:nvSpPr>
            <p:spPr bwMode="auto">
              <a:xfrm flipV="1">
                <a:off x="9917823" y="1423056"/>
                <a:ext cx="0" cy="1620000"/>
              </a:xfrm>
              <a:prstGeom prst="line">
                <a:avLst/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366" name="TextBox 365"/>
              <p:cNvSpPr txBox="1"/>
              <p:nvPr/>
            </p:nvSpPr>
            <p:spPr>
              <a:xfrm>
                <a:off x="9603525" y="684000"/>
                <a:ext cx="3121163" cy="406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  <a:spcAft>
                    <a:spcPts val="300"/>
                  </a:spcAft>
                </a:pPr>
                <a:r>
                  <a:rPr lang="ru-RU" sz="14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Исходны</a:t>
                </a:r>
                <a:r>
                  <a:rPr lang="ru-RU" sz="14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е</a:t>
                </a:r>
                <a:r>
                  <a:rPr lang="ru-RU" sz="14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экспериментальные данные:</a:t>
                </a:r>
                <a:endParaRPr lang="ru-RU" sz="14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ru-RU" altLang="ru-RU" sz="12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Соколенко</a:t>
                </a:r>
                <a:r>
                  <a:rPr lang="en-US" altLang="ru-RU" sz="12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12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и др.</a:t>
                </a:r>
                <a:r>
                  <a:rPr lang="en-US" altLang="ru-RU" sz="12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12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// Мол. биол. 1996. 30:279–85</a:t>
                </a:r>
                <a:endParaRPr lang="ru-RU" sz="12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Line 322"/>
              <p:cNvSpPr>
                <a:spLocks noChangeShapeType="1"/>
              </p:cNvSpPr>
              <p:nvPr/>
            </p:nvSpPr>
            <p:spPr bwMode="auto">
              <a:xfrm flipV="1">
                <a:off x="11953336" y="1427824"/>
                <a:ext cx="0" cy="1584000"/>
              </a:xfrm>
              <a:prstGeom prst="line">
                <a:avLst/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368" name="Rectangle 61"/>
              <p:cNvSpPr>
                <a:spLocks noChangeArrowheads="1"/>
              </p:cNvSpPr>
              <p:nvPr/>
            </p:nvSpPr>
            <p:spPr bwMode="auto">
              <a:xfrm>
                <a:off x="9792626" y="1969347"/>
                <a:ext cx="102516" cy="20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200" b="1" dirty="0">
                    <a:solidFill>
                      <a:srgbClr val="660066"/>
                    </a:solidFill>
                    <a:latin typeface="Courier New" pitchFamily="49" charset="0"/>
                  </a:rPr>
                  <a:t>2</a:t>
                </a:r>
                <a:endParaRPr lang="ru-RU" altLang="ru-RU" sz="18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369" name="Rectangle 62"/>
              <p:cNvSpPr>
                <a:spLocks noChangeArrowheads="1"/>
              </p:cNvSpPr>
              <p:nvPr/>
            </p:nvSpPr>
            <p:spPr bwMode="auto">
              <a:xfrm>
                <a:off x="9898353" y="2005817"/>
                <a:ext cx="102516" cy="20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660066"/>
                    </a:solidFill>
                    <a:latin typeface="Courier New" pitchFamily="49" charset="0"/>
                  </a:rPr>
                  <a:t> </a:t>
                </a:r>
                <a:endParaRPr lang="ru-RU" altLang="ru-RU" sz="1800">
                  <a:solidFill>
                    <a:srgbClr val="660066"/>
                  </a:solidFill>
                </a:endParaRPr>
              </a:p>
            </p:txBody>
          </p:sp>
          <p:grpSp>
            <p:nvGrpSpPr>
              <p:cNvPr id="370" name="Группа 14"/>
              <p:cNvGrpSpPr/>
              <p:nvPr/>
            </p:nvGrpSpPr>
            <p:grpSpPr>
              <a:xfrm>
                <a:off x="10086885" y="1969347"/>
                <a:ext cx="1951004" cy="203616"/>
                <a:chOff x="7377864" y="2541415"/>
                <a:chExt cx="2279974" cy="237950"/>
              </a:xfrm>
            </p:grpSpPr>
            <p:sp>
              <p:nvSpPr>
                <p:cNvPr id="497" name="Rectangle 63"/>
                <p:cNvSpPr>
                  <a:spLocks noChangeArrowheads="1"/>
                </p:cNvSpPr>
                <p:nvPr/>
              </p:nvSpPr>
              <p:spPr bwMode="auto">
                <a:xfrm>
                  <a:off x="7377864" y="2541415"/>
                  <a:ext cx="239603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5’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98" name="Rectangle 64"/>
                <p:cNvSpPr>
                  <a:spLocks noChangeArrowheads="1"/>
                </p:cNvSpPr>
                <p:nvPr/>
              </p:nvSpPr>
              <p:spPr bwMode="auto">
                <a:xfrm>
                  <a:off x="7499121" y="2541415"/>
                  <a:ext cx="119801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99" name="Rectangle 65"/>
                <p:cNvSpPr>
                  <a:spLocks noChangeArrowheads="1"/>
                </p:cNvSpPr>
                <p:nvPr/>
              </p:nvSpPr>
              <p:spPr bwMode="auto">
                <a:xfrm>
                  <a:off x="7613567" y="2541415"/>
                  <a:ext cx="1317817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CGGCTTATATA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500" name="Rectangle 66"/>
                <p:cNvSpPr>
                  <a:spLocks noChangeArrowheads="1"/>
                </p:cNvSpPr>
                <p:nvPr/>
              </p:nvSpPr>
              <p:spPr bwMode="auto">
                <a:xfrm>
                  <a:off x="8795896" y="2541415"/>
                  <a:ext cx="479207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AGCC</a:t>
                  </a:r>
                  <a:endParaRPr lang="ru-RU" altLang="ru-RU" sz="18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501" name="Rectangle 67"/>
                <p:cNvSpPr>
                  <a:spLocks noChangeArrowheads="1"/>
                </p:cNvSpPr>
                <p:nvPr/>
              </p:nvSpPr>
              <p:spPr bwMode="auto">
                <a:xfrm>
                  <a:off x="9207023" y="2541415"/>
                  <a:ext cx="119801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502" name="Rectangle 68"/>
                <p:cNvSpPr>
                  <a:spLocks noChangeArrowheads="1"/>
                </p:cNvSpPr>
                <p:nvPr/>
              </p:nvSpPr>
              <p:spPr bwMode="auto">
                <a:xfrm>
                  <a:off x="9321467" y="2541415"/>
                  <a:ext cx="239603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3’</a:t>
                  </a:r>
                  <a:endParaRPr lang="ru-RU" altLang="ru-RU" sz="18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503" name="Rectangle 69"/>
                <p:cNvSpPr>
                  <a:spLocks noChangeArrowheads="1"/>
                </p:cNvSpPr>
                <p:nvPr/>
              </p:nvSpPr>
              <p:spPr bwMode="auto">
                <a:xfrm>
                  <a:off x="9538037" y="2541415"/>
                  <a:ext cx="119801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</p:grpSp>
          <p:sp>
            <p:nvSpPr>
              <p:cNvPr id="371" name="Rectangle 76"/>
              <p:cNvSpPr>
                <a:spLocks noChangeArrowheads="1"/>
              </p:cNvSpPr>
              <p:nvPr/>
            </p:nvSpPr>
            <p:spPr bwMode="auto">
              <a:xfrm>
                <a:off x="12079999" y="1969347"/>
                <a:ext cx="512579" cy="20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2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21.06</a:t>
                </a:r>
                <a:endParaRPr lang="ru-RU" altLang="ru-RU" sz="18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373" name="Rectangle 83"/>
              <p:cNvSpPr>
                <a:spLocks noChangeArrowheads="1"/>
              </p:cNvSpPr>
              <p:nvPr/>
            </p:nvSpPr>
            <p:spPr bwMode="auto">
              <a:xfrm>
                <a:off x="9792626" y="2215791"/>
                <a:ext cx="102516" cy="20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200" b="1" dirty="0">
                    <a:solidFill>
                      <a:srgbClr val="660066"/>
                    </a:solidFill>
                    <a:latin typeface="Courier New" pitchFamily="49" charset="0"/>
                  </a:rPr>
                  <a:t>3</a:t>
                </a:r>
                <a:endParaRPr lang="ru-RU" altLang="ru-RU" sz="18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385" name="Rectangle 84"/>
              <p:cNvSpPr>
                <a:spLocks noChangeArrowheads="1"/>
              </p:cNvSpPr>
              <p:nvPr/>
            </p:nvSpPr>
            <p:spPr bwMode="auto">
              <a:xfrm>
                <a:off x="9898590" y="2299103"/>
                <a:ext cx="102516" cy="20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660066"/>
                    </a:solidFill>
                    <a:latin typeface="Courier New" pitchFamily="49" charset="0"/>
                  </a:rPr>
                  <a:t> </a:t>
                </a:r>
                <a:endParaRPr lang="ru-RU" altLang="ru-RU" sz="1800">
                  <a:solidFill>
                    <a:srgbClr val="660066"/>
                  </a:solidFill>
                </a:endParaRPr>
              </a:p>
            </p:txBody>
          </p:sp>
          <p:sp>
            <p:nvSpPr>
              <p:cNvPr id="386" name="Rectangle 97"/>
              <p:cNvSpPr>
                <a:spLocks noChangeArrowheads="1"/>
              </p:cNvSpPr>
              <p:nvPr/>
            </p:nvSpPr>
            <p:spPr bwMode="auto">
              <a:xfrm>
                <a:off x="12079999" y="2215791"/>
                <a:ext cx="512579" cy="20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2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24.08</a:t>
                </a:r>
                <a:endParaRPr lang="ru-RU" altLang="ru-RU" sz="1800" dirty="0">
                  <a:solidFill>
                    <a:srgbClr val="660066"/>
                  </a:solidFill>
                </a:endParaRPr>
              </a:p>
            </p:txBody>
          </p:sp>
          <p:grpSp>
            <p:nvGrpSpPr>
              <p:cNvPr id="388" name="Группа 17"/>
              <p:cNvGrpSpPr/>
              <p:nvPr/>
            </p:nvGrpSpPr>
            <p:grpSpPr>
              <a:xfrm>
                <a:off x="10087122" y="2215791"/>
                <a:ext cx="1951004" cy="203616"/>
                <a:chOff x="7377864" y="3000726"/>
                <a:chExt cx="2279974" cy="237950"/>
              </a:xfrm>
            </p:grpSpPr>
            <p:sp>
              <p:nvSpPr>
                <p:cNvPr id="488" name="Rectangle 85"/>
                <p:cNvSpPr>
                  <a:spLocks noChangeArrowheads="1"/>
                </p:cNvSpPr>
                <p:nvPr/>
              </p:nvSpPr>
              <p:spPr bwMode="auto">
                <a:xfrm>
                  <a:off x="7377864" y="3000726"/>
                  <a:ext cx="239603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5’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89" name="Rectangle 86"/>
                <p:cNvSpPr>
                  <a:spLocks noChangeArrowheads="1"/>
                </p:cNvSpPr>
                <p:nvPr/>
              </p:nvSpPr>
              <p:spPr bwMode="auto">
                <a:xfrm>
                  <a:off x="7499121" y="3000726"/>
                  <a:ext cx="119801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90" name="Rectangle 87"/>
                <p:cNvSpPr>
                  <a:spLocks noChangeArrowheads="1"/>
                </p:cNvSpPr>
                <p:nvPr/>
              </p:nvSpPr>
              <p:spPr bwMode="auto">
                <a:xfrm>
                  <a:off x="7613567" y="3000726"/>
                  <a:ext cx="1797024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GCGCCCTATACTACC</a:t>
                  </a:r>
                  <a:endParaRPr lang="ru-RU" altLang="ru-RU" sz="18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91" name="Rectangle 88"/>
                <p:cNvSpPr>
                  <a:spLocks noChangeArrowheads="1"/>
                </p:cNvSpPr>
                <p:nvPr/>
              </p:nvSpPr>
              <p:spPr bwMode="auto">
                <a:xfrm>
                  <a:off x="9207023" y="3000726"/>
                  <a:ext cx="119801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92" name="Rectangle 89"/>
                <p:cNvSpPr>
                  <a:spLocks noChangeArrowheads="1"/>
                </p:cNvSpPr>
                <p:nvPr/>
              </p:nvSpPr>
              <p:spPr bwMode="auto">
                <a:xfrm>
                  <a:off x="9321467" y="3000726"/>
                  <a:ext cx="239603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3’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93" name="Rectangle 90"/>
                <p:cNvSpPr>
                  <a:spLocks noChangeArrowheads="1"/>
                </p:cNvSpPr>
                <p:nvPr/>
              </p:nvSpPr>
              <p:spPr bwMode="auto">
                <a:xfrm>
                  <a:off x="9538037" y="3000726"/>
                  <a:ext cx="119801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94" name="Rectangle 119"/>
                <p:cNvSpPr>
                  <a:spLocks noChangeArrowheads="1"/>
                </p:cNvSpPr>
                <p:nvPr/>
              </p:nvSpPr>
              <p:spPr bwMode="auto">
                <a:xfrm>
                  <a:off x="9596140" y="3232232"/>
                  <a:ext cx="5283" cy="555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  <p:sp>
              <p:nvSpPr>
                <p:cNvPr id="495" name="Line 120"/>
                <p:cNvSpPr>
                  <a:spLocks noChangeShapeType="1"/>
                </p:cNvSpPr>
                <p:nvPr/>
              </p:nvSpPr>
              <p:spPr bwMode="auto">
                <a:xfrm>
                  <a:off x="9638398" y="3232232"/>
                  <a:ext cx="5283" cy="1853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600"/>
                </a:p>
              </p:txBody>
            </p:sp>
            <p:sp>
              <p:nvSpPr>
                <p:cNvPr id="496" name="Line 121"/>
                <p:cNvSpPr>
                  <a:spLocks noChangeShapeType="1"/>
                </p:cNvSpPr>
                <p:nvPr/>
              </p:nvSpPr>
              <p:spPr bwMode="auto">
                <a:xfrm>
                  <a:off x="9638398" y="3232232"/>
                  <a:ext cx="1761" cy="555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600"/>
                </a:p>
              </p:txBody>
            </p:sp>
          </p:grpSp>
          <p:sp>
            <p:nvSpPr>
              <p:cNvPr id="405" name="Rectangle 164"/>
              <p:cNvSpPr>
                <a:spLocks noChangeArrowheads="1"/>
              </p:cNvSpPr>
              <p:nvPr/>
            </p:nvSpPr>
            <p:spPr bwMode="auto">
              <a:xfrm>
                <a:off x="9891354" y="2287373"/>
                <a:ext cx="102516" cy="20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660066"/>
                    </a:solidFill>
                    <a:latin typeface="Courier New" pitchFamily="49" charset="0"/>
                  </a:rPr>
                  <a:t> </a:t>
                </a:r>
                <a:endParaRPr lang="ru-RU" altLang="ru-RU" sz="1800">
                  <a:solidFill>
                    <a:srgbClr val="660066"/>
                  </a:solidFill>
                </a:endParaRPr>
              </a:p>
            </p:txBody>
          </p:sp>
          <p:sp>
            <p:nvSpPr>
              <p:cNvPr id="409" name="Rectangle 176"/>
              <p:cNvSpPr>
                <a:spLocks noChangeArrowheads="1"/>
              </p:cNvSpPr>
              <p:nvPr/>
            </p:nvSpPr>
            <p:spPr bwMode="auto">
              <a:xfrm>
                <a:off x="11928374" y="2311170"/>
                <a:ext cx="102516" cy="20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660066"/>
                    </a:solidFill>
                    <a:latin typeface="Courier New" pitchFamily="49" charset="0"/>
                  </a:rPr>
                  <a:t> </a:t>
                </a:r>
                <a:endParaRPr lang="ru-RU" altLang="ru-RU" sz="1800">
                  <a:solidFill>
                    <a:srgbClr val="660066"/>
                  </a:solidFill>
                </a:endParaRPr>
              </a:p>
            </p:txBody>
          </p:sp>
          <p:sp>
            <p:nvSpPr>
              <p:cNvPr id="410" name="Rectangle 34"/>
              <p:cNvSpPr>
                <a:spLocks noChangeArrowheads="1"/>
              </p:cNvSpPr>
              <p:nvPr/>
            </p:nvSpPr>
            <p:spPr bwMode="auto">
              <a:xfrm>
                <a:off x="9784080" y="1692096"/>
                <a:ext cx="102516" cy="20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200" b="1" dirty="0">
                    <a:solidFill>
                      <a:srgbClr val="660066"/>
                    </a:solidFill>
                    <a:latin typeface="Courier New" pitchFamily="49" charset="0"/>
                  </a:rPr>
                  <a:t>1</a:t>
                </a:r>
                <a:endParaRPr lang="ru-RU" altLang="ru-RU" sz="18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411" name="Rectangle 35"/>
              <p:cNvSpPr>
                <a:spLocks noChangeArrowheads="1"/>
              </p:cNvSpPr>
              <p:nvPr/>
            </p:nvSpPr>
            <p:spPr bwMode="auto">
              <a:xfrm>
                <a:off x="9908008" y="1711596"/>
                <a:ext cx="102516" cy="20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660066"/>
                    </a:solidFill>
                    <a:latin typeface="Courier New" pitchFamily="49" charset="0"/>
                  </a:rPr>
                  <a:t> </a:t>
                </a:r>
                <a:endParaRPr lang="ru-RU" altLang="ru-RU" sz="1800">
                  <a:solidFill>
                    <a:srgbClr val="660066"/>
                  </a:solidFill>
                </a:endParaRPr>
              </a:p>
            </p:txBody>
          </p:sp>
          <p:sp>
            <p:nvSpPr>
              <p:cNvPr id="412" name="Rectangle 48"/>
              <p:cNvSpPr>
                <a:spLocks noChangeArrowheads="1"/>
              </p:cNvSpPr>
              <p:nvPr/>
            </p:nvSpPr>
            <p:spPr bwMode="auto">
              <a:xfrm>
                <a:off x="12071453" y="1692096"/>
                <a:ext cx="512579" cy="20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2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24.23</a:t>
                </a:r>
                <a:endParaRPr lang="ru-RU" altLang="ru-RU" sz="18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414" name="Rectangle 78"/>
              <p:cNvSpPr>
                <a:spLocks noChangeArrowheads="1"/>
              </p:cNvSpPr>
              <p:nvPr/>
            </p:nvSpPr>
            <p:spPr bwMode="auto">
              <a:xfrm>
                <a:off x="9572020" y="1779742"/>
                <a:ext cx="4521" cy="63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  <p:grpSp>
            <p:nvGrpSpPr>
              <p:cNvPr id="415" name="Группа 9"/>
              <p:cNvGrpSpPr/>
              <p:nvPr/>
            </p:nvGrpSpPr>
            <p:grpSpPr>
              <a:xfrm>
                <a:off x="9835688" y="1692096"/>
                <a:ext cx="2211856" cy="203616"/>
                <a:chOff x="1028126" y="3700896"/>
                <a:chExt cx="2584810" cy="237950"/>
              </a:xfrm>
            </p:grpSpPr>
            <p:sp>
              <p:nvSpPr>
                <p:cNvPr id="444" name="Rectangle 79"/>
                <p:cNvSpPr>
                  <a:spLocks noChangeArrowheads="1"/>
                </p:cNvSpPr>
                <p:nvPr/>
              </p:nvSpPr>
              <p:spPr bwMode="auto">
                <a:xfrm>
                  <a:off x="1028126" y="3882426"/>
                  <a:ext cx="5282" cy="74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  <p:sp>
              <p:nvSpPr>
                <p:cNvPr id="445" name="Rectangle 36"/>
                <p:cNvSpPr>
                  <a:spLocks noChangeArrowheads="1"/>
                </p:cNvSpPr>
                <p:nvPr/>
              </p:nvSpPr>
              <p:spPr bwMode="auto">
                <a:xfrm>
                  <a:off x="1332963" y="3700896"/>
                  <a:ext cx="239603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5’</a:t>
                  </a:r>
                  <a:endParaRPr lang="ru-RU" altLang="ru-RU" sz="18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46" name="Rectangle 37"/>
                <p:cNvSpPr>
                  <a:spLocks noChangeArrowheads="1"/>
                </p:cNvSpPr>
                <p:nvPr/>
              </p:nvSpPr>
              <p:spPr bwMode="auto">
                <a:xfrm>
                  <a:off x="1454220" y="3700896"/>
                  <a:ext cx="119801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47" name="Rectangle 38"/>
                <p:cNvSpPr>
                  <a:spLocks noChangeArrowheads="1"/>
                </p:cNvSpPr>
                <p:nvPr/>
              </p:nvSpPr>
              <p:spPr bwMode="auto">
                <a:xfrm>
                  <a:off x="1568666" y="3700896"/>
                  <a:ext cx="1797023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CGCCCTATAAAACCC</a:t>
                  </a:r>
                  <a:endParaRPr lang="ru-RU" altLang="ru-RU" sz="18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48" name="Rectangle 39"/>
                <p:cNvSpPr>
                  <a:spLocks noChangeArrowheads="1"/>
                </p:cNvSpPr>
                <p:nvPr/>
              </p:nvSpPr>
              <p:spPr bwMode="auto">
                <a:xfrm>
                  <a:off x="3162119" y="3700896"/>
                  <a:ext cx="119801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49" name="Rectangle 40"/>
                <p:cNvSpPr>
                  <a:spLocks noChangeArrowheads="1"/>
                </p:cNvSpPr>
                <p:nvPr/>
              </p:nvSpPr>
              <p:spPr bwMode="auto">
                <a:xfrm>
                  <a:off x="3276566" y="3700896"/>
                  <a:ext cx="239603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3’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50" name="Rectangle 41"/>
                <p:cNvSpPr>
                  <a:spLocks noChangeArrowheads="1"/>
                </p:cNvSpPr>
                <p:nvPr/>
              </p:nvSpPr>
              <p:spPr bwMode="auto">
                <a:xfrm>
                  <a:off x="3493135" y="3700896"/>
                  <a:ext cx="119801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 sz="18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51" name="Line 80"/>
                <p:cNvSpPr>
                  <a:spLocks noChangeShapeType="1"/>
                </p:cNvSpPr>
                <p:nvPr/>
              </p:nvSpPr>
              <p:spPr bwMode="auto">
                <a:xfrm>
                  <a:off x="3593496" y="3930551"/>
                  <a:ext cx="5283" cy="1853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600"/>
                </a:p>
              </p:txBody>
            </p:sp>
            <p:sp>
              <p:nvSpPr>
                <p:cNvPr id="452" name="Line 81"/>
                <p:cNvSpPr>
                  <a:spLocks noChangeShapeType="1"/>
                </p:cNvSpPr>
                <p:nvPr/>
              </p:nvSpPr>
              <p:spPr bwMode="auto">
                <a:xfrm>
                  <a:off x="3593496" y="3930551"/>
                  <a:ext cx="1761" cy="7408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600"/>
                </a:p>
              </p:txBody>
            </p:sp>
          </p:grpSp>
          <p:sp>
            <p:nvSpPr>
              <p:cNvPr id="416" name="Rectangle 202"/>
              <p:cNvSpPr>
                <a:spLocks noChangeArrowheads="1"/>
              </p:cNvSpPr>
              <p:nvPr/>
            </p:nvSpPr>
            <p:spPr bwMode="auto">
              <a:xfrm>
                <a:off x="9891907" y="2648419"/>
                <a:ext cx="102516" cy="20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660066"/>
                    </a:solidFill>
                    <a:latin typeface="Courier New" pitchFamily="49" charset="0"/>
                  </a:rPr>
                  <a:t> </a:t>
                </a:r>
                <a:endParaRPr lang="ru-RU" altLang="ru-RU" sz="1800">
                  <a:solidFill>
                    <a:srgbClr val="660066"/>
                  </a:solidFill>
                </a:endParaRPr>
              </a:p>
            </p:txBody>
          </p:sp>
          <p:sp>
            <p:nvSpPr>
              <p:cNvPr id="417" name="Rectangle 215"/>
              <p:cNvSpPr>
                <a:spLocks noChangeArrowheads="1"/>
              </p:cNvSpPr>
              <p:nvPr/>
            </p:nvSpPr>
            <p:spPr bwMode="auto">
              <a:xfrm>
                <a:off x="12079999" y="2592035"/>
                <a:ext cx="512579" cy="20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2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15.76</a:t>
                </a:r>
                <a:endParaRPr lang="ru-RU" altLang="ru-RU" sz="18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418" name="Rectangle 216"/>
              <p:cNvSpPr>
                <a:spLocks noChangeArrowheads="1"/>
              </p:cNvSpPr>
              <p:nvPr/>
            </p:nvSpPr>
            <p:spPr bwMode="auto">
              <a:xfrm>
                <a:off x="12383886" y="2648419"/>
                <a:ext cx="102516" cy="20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200" b="1" dirty="0">
                    <a:solidFill>
                      <a:srgbClr val="660066"/>
                    </a:solidFill>
                    <a:latin typeface="Courier New" pitchFamily="49" charset="0"/>
                  </a:rPr>
                  <a:t> </a:t>
                </a:r>
                <a:endParaRPr lang="ru-RU" altLang="ru-RU" sz="1800" dirty="0">
                  <a:solidFill>
                    <a:srgbClr val="660066"/>
                  </a:solidFill>
                </a:endParaRPr>
              </a:p>
            </p:txBody>
          </p:sp>
          <p:grpSp>
            <p:nvGrpSpPr>
              <p:cNvPr id="419" name="Группа 39"/>
              <p:cNvGrpSpPr/>
              <p:nvPr/>
            </p:nvGrpSpPr>
            <p:grpSpPr>
              <a:xfrm>
                <a:off x="10080439" y="2592035"/>
                <a:ext cx="1951004" cy="203616"/>
                <a:chOff x="7377864" y="5808445"/>
                <a:chExt cx="2279974" cy="237950"/>
              </a:xfrm>
            </p:grpSpPr>
            <p:sp>
              <p:nvSpPr>
                <p:cNvPr id="4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7377864" y="5808445"/>
                  <a:ext cx="239603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5’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7499121" y="5808445"/>
                  <a:ext cx="119801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7613567" y="5808445"/>
                  <a:ext cx="1797024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AGAGTTCAAGACGAT</a:t>
                  </a:r>
                  <a:endParaRPr lang="ru-RU" altLang="ru-RU" sz="18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9207023" y="5808445"/>
                  <a:ext cx="119801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39" name="Rectangle 207"/>
                <p:cNvSpPr>
                  <a:spLocks noChangeArrowheads="1"/>
                </p:cNvSpPr>
                <p:nvPr/>
              </p:nvSpPr>
              <p:spPr bwMode="auto">
                <a:xfrm>
                  <a:off x="9321467" y="5808445"/>
                  <a:ext cx="239603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3’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40" name="Rectangle 208"/>
                <p:cNvSpPr>
                  <a:spLocks noChangeArrowheads="1"/>
                </p:cNvSpPr>
                <p:nvPr/>
              </p:nvSpPr>
              <p:spPr bwMode="auto">
                <a:xfrm>
                  <a:off x="9538037" y="5808445"/>
                  <a:ext cx="119801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41" name="Rectangle 314"/>
                <p:cNvSpPr>
                  <a:spLocks noChangeArrowheads="1"/>
                </p:cNvSpPr>
                <p:nvPr/>
              </p:nvSpPr>
              <p:spPr bwMode="auto">
                <a:xfrm>
                  <a:off x="9596140" y="6039952"/>
                  <a:ext cx="5283" cy="555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  <p:sp>
              <p:nvSpPr>
                <p:cNvPr id="442" name="Line 315"/>
                <p:cNvSpPr>
                  <a:spLocks noChangeShapeType="1"/>
                </p:cNvSpPr>
                <p:nvPr/>
              </p:nvSpPr>
              <p:spPr bwMode="auto">
                <a:xfrm>
                  <a:off x="9638398" y="6039952"/>
                  <a:ext cx="5283" cy="1853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600"/>
                </a:p>
              </p:txBody>
            </p:sp>
            <p:sp>
              <p:nvSpPr>
                <p:cNvPr id="443" name="Line 316"/>
                <p:cNvSpPr>
                  <a:spLocks noChangeShapeType="1"/>
                </p:cNvSpPr>
                <p:nvPr/>
              </p:nvSpPr>
              <p:spPr bwMode="auto">
                <a:xfrm>
                  <a:off x="9638398" y="6039952"/>
                  <a:ext cx="1761" cy="555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600"/>
                </a:p>
              </p:txBody>
            </p:sp>
          </p:grpSp>
          <p:sp>
            <p:nvSpPr>
              <p:cNvPr id="420" name="Rectangle 163"/>
              <p:cNvSpPr>
                <a:spLocks noChangeArrowheads="1"/>
              </p:cNvSpPr>
              <p:nvPr/>
            </p:nvSpPr>
            <p:spPr bwMode="auto">
              <a:xfrm>
                <a:off x="9700212" y="2592035"/>
                <a:ext cx="205031" cy="20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ru-RU" sz="12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1</a:t>
                </a:r>
                <a:r>
                  <a:rPr lang="ru-RU" altLang="ru-RU" sz="12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9</a:t>
                </a:r>
                <a:endParaRPr lang="ru-RU" altLang="ru-RU" sz="12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422" name="Rectangle 235"/>
              <p:cNvSpPr>
                <a:spLocks noChangeArrowheads="1"/>
              </p:cNvSpPr>
              <p:nvPr/>
            </p:nvSpPr>
            <p:spPr bwMode="auto">
              <a:xfrm>
                <a:off x="12079999" y="2838481"/>
                <a:ext cx="512579" cy="20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2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11.78</a:t>
                </a:r>
                <a:endParaRPr lang="ru-RU" altLang="ru-RU" sz="1800" dirty="0">
                  <a:solidFill>
                    <a:srgbClr val="660066"/>
                  </a:solidFill>
                </a:endParaRPr>
              </a:p>
            </p:txBody>
          </p:sp>
          <p:grpSp>
            <p:nvGrpSpPr>
              <p:cNvPr id="424" name="Группа 42"/>
              <p:cNvGrpSpPr/>
              <p:nvPr/>
            </p:nvGrpSpPr>
            <p:grpSpPr>
              <a:xfrm>
                <a:off x="10080439" y="2838481"/>
                <a:ext cx="1951004" cy="203616"/>
                <a:chOff x="7377864" y="6267755"/>
                <a:chExt cx="2279974" cy="237950"/>
              </a:xfrm>
            </p:grpSpPr>
            <p:sp>
              <p:nvSpPr>
                <p:cNvPr id="426" name="Rectangle 223"/>
                <p:cNvSpPr>
                  <a:spLocks noChangeArrowheads="1"/>
                </p:cNvSpPr>
                <p:nvPr/>
              </p:nvSpPr>
              <p:spPr bwMode="auto">
                <a:xfrm>
                  <a:off x="7377864" y="6267755"/>
                  <a:ext cx="239603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5’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27" name="Rectangle 224"/>
                <p:cNvSpPr>
                  <a:spLocks noChangeArrowheads="1"/>
                </p:cNvSpPr>
                <p:nvPr/>
              </p:nvSpPr>
              <p:spPr bwMode="auto">
                <a:xfrm>
                  <a:off x="7499121" y="6267755"/>
                  <a:ext cx="119801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28" name="Rectangle 225"/>
                <p:cNvSpPr>
                  <a:spLocks noChangeArrowheads="1"/>
                </p:cNvSpPr>
                <p:nvPr/>
              </p:nvSpPr>
              <p:spPr bwMode="auto">
                <a:xfrm>
                  <a:off x="7613567" y="6267755"/>
                  <a:ext cx="1797024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CCCCCCCCCCCCCCC</a:t>
                  </a:r>
                  <a:endParaRPr lang="ru-RU" altLang="ru-RU" sz="18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29" name="Rectangle 226"/>
                <p:cNvSpPr>
                  <a:spLocks noChangeArrowheads="1"/>
                </p:cNvSpPr>
                <p:nvPr/>
              </p:nvSpPr>
              <p:spPr bwMode="auto">
                <a:xfrm>
                  <a:off x="9207023" y="6267755"/>
                  <a:ext cx="119801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30" name="Rectangle 227"/>
                <p:cNvSpPr>
                  <a:spLocks noChangeArrowheads="1"/>
                </p:cNvSpPr>
                <p:nvPr/>
              </p:nvSpPr>
              <p:spPr bwMode="auto">
                <a:xfrm>
                  <a:off x="9321467" y="6267755"/>
                  <a:ext cx="239603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3’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31" name="Rectangle 228"/>
                <p:cNvSpPr>
                  <a:spLocks noChangeArrowheads="1"/>
                </p:cNvSpPr>
                <p:nvPr/>
              </p:nvSpPr>
              <p:spPr bwMode="auto">
                <a:xfrm>
                  <a:off x="9538037" y="6267755"/>
                  <a:ext cx="119801" cy="23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2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 sz="18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32" name="Rectangle 318"/>
                <p:cNvSpPr>
                  <a:spLocks noChangeArrowheads="1"/>
                </p:cNvSpPr>
                <p:nvPr/>
              </p:nvSpPr>
              <p:spPr bwMode="auto">
                <a:xfrm>
                  <a:off x="9596140" y="6499262"/>
                  <a:ext cx="5283" cy="555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  <p:sp>
              <p:nvSpPr>
                <p:cNvPr id="433" name="Line 319"/>
                <p:cNvSpPr>
                  <a:spLocks noChangeShapeType="1"/>
                </p:cNvSpPr>
                <p:nvPr/>
              </p:nvSpPr>
              <p:spPr bwMode="auto">
                <a:xfrm>
                  <a:off x="9638398" y="6499262"/>
                  <a:ext cx="5283" cy="1853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600"/>
                </a:p>
              </p:txBody>
            </p:sp>
            <p:sp>
              <p:nvSpPr>
                <p:cNvPr id="434" name="Line 320"/>
                <p:cNvSpPr>
                  <a:spLocks noChangeShapeType="1"/>
                </p:cNvSpPr>
                <p:nvPr/>
              </p:nvSpPr>
              <p:spPr bwMode="auto">
                <a:xfrm>
                  <a:off x="9638398" y="6499262"/>
                  <a:ext cx="1761" cy="555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600"/>
                </a:p>
              </p:txBody>
            </p:sp>
          </p:grpSp>
          <p:sp>
            <p:nvSpPr>
              <p:cNvPr id="425" name="Rectangle 163"/>
              <p:cNvSpPr>
                <a:spLocks noChangeArrowheads="1"/>
              </p:cNvSpPr>
              <p:nvPr/>
            </p:nvSpPr>
            <p:spPr bwMode="auto">
              <a:xfrm>
                <a:off x="9700212" y="2838481"/>
                <a:ext cx="205031" cy="20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ru-RU" sz="12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2</a:t>
                </a:r>
                <a:r>
                  <a:rPr lang="ru-RU" altLang="ru-RU" sz="12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0</a:t>
                </a:r>
                <a:endParaRPr lang="ru-RU" altLang="ru-RU" sz="1200" dirty="0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143" name="Стрелка вправо 4"/>
            <p:cNvSpPr/>
            <p:nvPr/>
          </p:nvSpPr>
          <p:spPr>
            <a:xfrm>
              <a:off x="5560955" y="935863"/>
              <a:ext cx="352200" cy="358365"/>
            </a:xfrm>
            <a:prstGeom prst="rightArrow">
              <a:avLst>
                <a:gd name="adj1" fmla="val 50000"/>
                <a:gd name="adj2" fmla="val 67807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0" y="6487430"/>
              <a:ext cx="9093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u="sng" dirty="0">
                  <a:latin typeface="Calibri" panose="020F0502020204030204" pitchFamily="34" charset="0"/>
                  <a:cs typeface="Arial" panose="020B0604020202020204" pitchFamily="34" charset="0"/>
                </a:rPr>
                <a:t>Пономаренко М</a:t>
              </a:r>
              <a:r>
                <a:rPr lang="ru-RU" sz="1200" dirty="0">
                  <a:latin typeface="Calibri" panose="020F0502020204030204" pitchFamily="34" charset="0"/>
                  <a:cs typeface="Arial" panose="020B0604020202020204" pitchFamily="34" charset="0"/>
                </a:rPr>
                <a:t>, Савинкова Л, Пономаренко Ю, </a:t>
              </a:r>
              <a:r>
                <a:rPr lang="ru-RU" sz="1200" dirty="0" err="1">
                  <a:latin typeface="Calibri" panose="020F0502020204030204" pitchFamily="34" charset="0"/>
                  <a:cs typeface="Arial" panose="020B0604020202020204" pitchFamily="34" charset="0"/>
                </a:rPr>
                <a:t>Кель</a:t>
              </a:r>
              <a:r>
                <a:rPr lang="ru-RU" sz="1200" dirty="0">
                  <a:latin typeface="Calibri" panose="020F0502020204030204" pitchFamily="34" charset="0"/>
                  <a:cs typeface="Arial" panose="020B0604020202020204" pitchFamily="34" charset="0"/>
                </a:rPr>
                <a:t> А, Титов И, Колчанов Н.А. // Мол. Биол. 1997. 31:726-32</a:t>
              </a:r>
              <a:r>
                <a: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en-US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ru-RU" sz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542804" y="4361198"/>
              <a:ext cx="2113816" cy="1905686"/>
              <a:chOff x="542804" y="4361198"/>
              <a:chExt cx="2113816" cy="1905686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542804" y="4361198"/>
                <a:ext cx="2113816" cy="1905686"/>
                <a:chOff x="542804" y="4671591"/>
                <a:chExt cx="2113816" cy="1905686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 rot="16200000">
                  <a:off x="-169732" y="5400000"/>
                  <a:ext cx="1594349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ru-RU" sz="1100" b="1" spc="-2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сродство ТВР</a:t>
                  </a:r>
                  <a:r>
                    <a:rPr lang="en-US" sz="1100" b="1" spc="-2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/</a:t>
                  </a:r>
                  <a:r>
                    <a:rPr lang="ru-RU" sz="1100" b="1" spc="-20" dirty="0" err="1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онДНК</a:t>
                  </a:r>
                  <a:r>
                    <a:rPr lang="en-US" sz="1100" b="1" spc="-2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, </a:t>
                  </a:r>
                  <a:r>
                    <a:rPr lang="ru-RU" sz="1100" b="1" spc="-2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опыт</a:t>
                  </a:r>
                  <a:endParaRPr lang="ru-RU" sz="1100" b="1" spc="-2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38067" y="6408000"/>
                  <a:ext cx="1739255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[WR] </a:t>
                  </a:r>
                  <a:r>
                    <a:rPr lang="ru-RU" sz="1600" b="1" baseline="-250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ФЛАНГИ</a:t>
                  </a:r>
                  <a:r>
                    <a:rPr lang="en-US" sz="11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, </a:t>
                  </a:r>
                  <a:r>
                    <a:rPr lang="ru-RU" sz="11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у.е.</a:t>
                  </a:r>
                  <a:endParaRPr lang="ru-RU" sz="1100" b="1" spc="-2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  <p:pic>
              <p:nvPicPr>
                <p:cNvPr id="4" name="Рисунок 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420" y="4671591"/>
                  <a:ext cx="1915200" cy="1769076"/>
                </a:xfrm>
                <a:prstGeom prst="rect">
                  <a:avLst/>
                </a:prstGeom>
              </p:spPr>
            </p:pic>
            <p:sp>
              <p:nvSpPr>
                <p:cNvPr id="48" name="TextBox 47"/>
                <p:cNvSpPr txBox="1"/>
                <p:nvPr/>
              </p:nvSpPr>
              <p:spPr>
                <a:xfrm>
                  <a:off x="1760086" y="5878765"/>
                  <a:ext cx="828601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r</a:t>
                  </a:r>
                  <a:r>
                    <a:rPr lang="en-US" sz="1400" b="1" dirty="0" smtClean="0">
                      <a:solidFill>
                        <a:srgbClr val="FF000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=</a:t>
                  </a:r>
                  <a:r>
                    <a:rPr lang="en-US" sz="1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0.</a:t>
                  </a:r>
                  <a:r>
                    <a:rPr lang="ru-RU" sz="1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69</a:t>
                  </a:r>
                  <a:endParaRPr lang="en-US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  <a:p>
                  <a:pPr algn="ctr"/>
                  <a:r>
                    <a:rPr lang="en-US" sz="1400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(α&lt;0.0</a:t>
                  </a:r>
                  <a:r>
                    <a:rPr lang="ru-RU" sz="1400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25</a:t>
                  </a:r>
                  <a:r>
                    <a:rPr lang="en-US" sz="1400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)</a:t>
                  </a:r>
                  <a:endParaRPr lang="ru-RU" sz="2000" b="1" spc="-2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68" name="Овал 167"/>
              <p:cNvSpPr/>
              <p:nvPr/>
            </p:nvSpPr>
            <p:spPr>
              <a:xfrm>
                <a:off x="862861" y="5842197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Овал 168"/>
              <p:cNvSpPr/>
              <p:nvPr/>
            </p:nvSpPr>
            <p:spPr>
              <a:xfrm>
                <a:off x="1316894" y="5332377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Овал 169"/>
              <p:cNvSpPr/>
              <p:nvPr/>
            </p:nvSpPr>
            <p:spPr>
              <a:xfrm>
                <a:off x="1898840" y="5395159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Овал 170"/>
              <p:cNvSpPr/>
              <p:nvPr/>
            </p:nvSpPr>
            <p:spPr>
              <a:xfrm>
                <a:off x="1800783" y="5145344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Овал 171"/>
              <p:cNvSpPr/>
              <p:nvPr/>
            </p:nvSpPr>
            <p:spPr>
              <a:xfrm>
                <a:off x="1983138" y="5167785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Овал 172"/>
              <p:cNvSpPr/>
              <p:nvPr/>
            </p:nvSpPr>
            <p:spPr>
              <a:xfrm>
                <a:off x="2308461" y="4788995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Овал 173"/>
              <p:cNvSpPr/>
              <p:nvPr/>
            </p:nvSpPr>
            <p:spPr>
              <a:xfrm>
                <a:off x="1599955" y="4738368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Овал 174"/>
              <p:cNvSpPr/>
              <p:nvPr/>
            </p:nvSpPr>
            <p:spPr>
              <a:xfrm>
                <a:off x="1823592" y="4745451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Овал 175"/>
              <p:cNvSpPr/>
              <p:nvPr/>
            </p:nvSpPr>
            <p:spPr>
              <a:xfrm>
                <a:off x="1764192" y="4383929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Овал 176"/>
              <p:cNvSpPr/>
              <p:nvPr/>
            </p:nvSpPr>
            <p:spPr>
              <a:xfrm>
                <a:off x="2452971" y="4396441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3420352" y="4358484"/>
              <a:ext cx="2143553" cy="1908400"/>
              <a:chOff x="3420352" y="4358484"/>
              <a:chExt cx="2143553" cy="1908400"/>
            </a:xfrm>
          </p:grpSpPr>
          <p:sp>
            <p:nvSpPr>
              <p:cNvPr id="56" name="TextBox 55"/>
              <p:cNvSpPr txBox="1"/>
              <p:nvPr/>
            </p:nvSpPr>
            <p:spPr>
              <a:xfrm rot="16200000">
                <a:off x="2691187" y="5125607"/>
                <a:ext cx="1627608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сродство ТВР</a:t>
                </a:r>
                <a:r>
                  <a:rPr lang="en-US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/</a:t>
                </a:r>
                <a:r>
                  <a:rPr lang="ru-RU" sz="1100" b="1" spc="-20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онДНК</a:t>
                </a:r>
                <a:r>
                  <a:rPr lang="en-US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ru-RU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опыт</a:t>
                </a:r>
                <a:endParaRPr lang="ru-RU" sz="1100" b="1" spc="-2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0705" y="4358484"/>
                <a:ext cx="1933200" cy="1789490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4726822" y="5566685"/>
                <a:ext cx="70810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0.</a:t>
                </a:r>
                <a:r>
                  <a:rPr lang="ru-RU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76</a:t>
                </a:r>
                <a:endParaRPr lang="en-US" sz="1400" b="1" dirty="0" smtClean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1400" b="1" spc="-2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(α&lt;0.0</a:t>
                </a:r>
                <a:r>
                  <a:rPr lang="ru-RU" sz="1400" b="1" spc="-2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01</a:t>
                </a:r>
                <a:r>
                  <a:rPr lang="en-US" sz="1400" b="1" spc="-2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)</a:t>
                </a:r>
                <a:endParaRPr lang="ru-RU" sz="2000" b="1" spc="-2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624445" y="6097607"/>
                <a:ext cx="16557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[TV]</a:t>
                </a:r>
                <a:r>
                  <a:rPr lang="ru-RU" sz="16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ЦЕНТР</a:t>
                </a:r>
                <a:r>
                  <a:rPr lang="en-US" sz="16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’</a:t>
                </a:r>
                <a:r>
                  <a:rPr lang="en-US" sz="11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ru-RU" sz="11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у.е.</a:t>
                </a:r>
                <a:endParaRPr lang="ru-RU" sz="1100" b="1" spc="-2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Овал 177"/>
              <p:cNvSpPr/>
              <p:nvPr/>
            </p:nvSpPr>
            <p:spPr>
              <a:xfrm>
                <a:off x="3934367" y="5859897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Овал 178"/>
              <p:cNvSpPr/>
              <p:nvPr/>
            </p:nvSpPr>
            <p:spPr>
              <a:xfrm>
                <a:off x="3993767" y="5345987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Овал 179"/>
              <p:cNvSpPr/>
              <p:nvPr/>
            </p:nvSpPr>
            <p:spPr>
              <a:xfrm>
                <a:off x="3993767" y="5154006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" name="Овал 180"/>
              <p:cNvSpPr/>
              <p:nvPr/>
            </p:nvSpPr>
            <p:spPr>
              <a:xfrm>
                <a:off x="4253624" y="5418997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Овал 181"/>
              <p:cNvSpPr/>
              <p:nvPr/>
            </p:nvSpPr>
            <p:spPr>
              <a:xfrm>
                <a:off x="4428032" y="5174245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Овал 182"/>
              <p:cNvSpPr/>
              <p:nvPr/>
            </p:nvSpPr>
            <p:spPr>
              <a:xfrm>
                <a:off x="4512600" y="4745451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Овал 183"/>
              <p:cNvSpPr/>
              <p:nvPr/>
            </p:nvSpPr>
            <p:spPr>
              <a:xfrm>
                <a:off x="4802169" y="4396005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Овал 184"/>
              <p:cNvSpPr/>
              <p:nvPr/>
            </p:nvSpPr>
            <p:spPr>
              <a:xfrm>
                <a:off x="4861569" y="4406053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Овал 185"/>
              <p:cNvSpPr/>
              <p:nvPr/>
            </p:nvSpPr>
            <p:spPr>
              <a:xfrm>
                <a:off x="4962073" y="4758517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Овал 186"/>
              <p:cNvSpPr/>
              <p:nvPr/>
            </p:nvSpPr>
            <p:spPr>
              <a:xfrm>
                <a:off x="5278985" y="4785242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Овал 187"/>
              <p:cNvSpPr/>
              <p:nvPr/>
            </p:nvSpPr>
            <p:spPr>
              <a:xfrm>
                <a:off x="5338385" y="4775860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6315690" y="4396442"/>
              <a:ext cx="2297071" cy="1870442"/>
              <a:chOff x="6315690" y="4396442"/>
              <a:chExt cx="2297071" cy="1870442"/>
            </a:xfrm>
          </p:grpSpPr>
          <p:sp>
            <p:nvSpPr>
              <p:cNvPr id="321" name="Прямоугольник 320"/>
              <p:cNvSpPr/>
              <p:nvPr/>
            </p:nvSpPr>
            <p:spPr>
              <a:xfrm>
                <a:off x="8078104" y="5451177"/>
                <a:ext cx="533320" cy="3268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7990" y="4435337"/>
                <a:ext cx="1933200" cy="1635784"/>
              </a:xfrm>
              <a:prstGeom prst="rect">
                <a:avLst/>
              </a:prstGeom>
            </p:spPr>
          </p:pic>
          <p:sp>
            <p:nvSpPr>
              <p:cNvPr id="322" name="TextBox 321"/>
              <p:cNvSpPr txBox="1"/>
              <p:nvPr/>
            </p:nvSpPr>
            <p:spPr>
              <a:xfrm>
                <a:off x="7815737" y="5518486"/>
                <a:ext cx="79702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0.</a:t>
                </a:r>
                <a:r>
                  <a:rPr lang="ru-RU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79</a:t>
                </a:r>
                <a:endParaRPr lang="en-US" sz="1400" b="1" dirty="0" smtClean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1400" b="1" spc="-2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(α&lt;0.05)</a:t>
                </a:r>
                <a:endParaRPr lang="ru-RU" sz="2000" b="1" spc="-2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 rot="16200000">
                <a:off x="5586525" y="5125607"/>
                <a:ext cx="1627608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сродство ТВР</a:t>
                </a:r>
                <a:r>
                  <a:rPr lang="en-US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/</a:t>
                </a:r>
                <a:r>
                  <a:rPr lang="ru-RU" sz="1100" b="1" spc="-20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онДНК</a:t>
                </a:r>
                <a:r>
                  <a:rPr lang="en-US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ru-RU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опыт</a:t>
                </a:r>
                <a:endParaRPr lang="ru-RU" sz="1100" b="1" spc="-2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4" name="TextBox 363"/>
              <p:cNvSpPr txBox="1"/>
              <p:nvPr/>
            </p:nvSpPr>
            <p:spPr>
              <a:xfrm>
                <a:off x="6669446" y="6097607"/>
                <a:ext cx="1908000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сродство ТВР</a:t>
                </a:r>
                <a:r>
                  <a:rPr lang="en-US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/</a:t>
                </a:r>
                <a:r>
                  <a:rPr lang="ru-RU" sz="1100" b="1" spc="-20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онДНК</a:t>
                </a:r>
                <a:r>
                  <a:rPr lang="en-US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ru-RU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прогноз</a:t>
                </a:r>
                <a:endParaRPr lang="ru-RU" sz="1100" b="1" spc="-2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Овал 190"/>
              <p:cNvSpPr/>
              <p:nvPr/>
            </p:nvSpPr>
            <p:spPr>
              <a:xfrm>
                <a:off x="7196621" y="5678908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Овал 191"/>
              <p:cNvSpPr/>
              <p:nvPr/>
            </p:nvSpPr>
            <p:spPr>
              <a:xfrm>
                <a:off x="7300511" y="5167138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Овал 192"/>
              <p:cNvSpPr/>
              <p:nvPr/>
            </p:nvSpPr>
            <p:spPr>
              <a:xfrm>
                <a:off x="7560368" y="5075458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Овал 193"/>
              <p:cNvSpPr/>
              <p:nvPr/>
            </p:nvSpPr>
            <p:spPr>
              <a:xfrm>
                <a:off x="7435665" y="4766335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Овал 194"/>
              <p:cNvSpPr/>
              <p:nvPr/>
            </p:nvSpPr>
            <p:spPr>
              <a:xfrm>
                <a:off x="7696937" y="4758517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Овал 195"/>
              <p:cNvSpPr/>
              <p:nvPr/>
            </p:nvSpPr>
            <p:spPr>
              <a:xfrm>
                <a:off x="7709529" y="4669792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Овал 196"/>
              <p:cNvSpPr/>
              <p:nvPr/>
            </p:nvSpPr>
            <p:spPr>
              <a:xfrm>
                <a:off x="8100885" y="4785242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Овал 197"/>
              <p:cNvSpPr/>
              <p:nvPr/>
            </p:nvSpPr>
            <p:spPr>
              <a:xfrm>
                <a:off x="8026706" y="4463925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Овал 198"/>
              <p:cNvSpPr/>
              <p:nvPr/>
            </p:nvSpPr>
            <p:spPr>
              <a:xfrm>
                <a:off x="8083942" y="4450362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Овал 199"/>
              <p:cNvSpPr/>
              <p:nvPr/>
            </p:nvSpPr>
            <p:spPr>
              <a:xfrm>
                <a:off x="8263303" y="4757380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Овал 200"/>
              <p:cNvSpPr/>
              <p:nvPr/>
            </p:nvSpPr>
            <p:spPr>
              <a:xfrm>
                <a:off x="8350025" y="4765635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56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275410"/>
            <a:ext cx="9144000" cy="7042297"/>
            <a:chOff x="0" y="-275410"/>
            <a:chExt cx="9144000" cy="7042297"/>
          </a:xfrm>
        </p:grpSpPr>
        <p:sp>
          <p:nvSpPr>
            <p:cNvPr id="41" name="Rectangle 2"/>
            <p:cNvSpPr txBox="1">
              <a:spLocks noChangeArrowheads="1"/>
            </p:cNvSpPr>
            <p:nvPr/>
          </p:nvSpPr>
          <p:spPr>
            <a:xfrm>
              <a:off x="0" y="-138043"/>
              <a:ext cx="9144000" cy="527209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ru-RU" altLang="ru-RU" sz="28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Модель </a:t>
              </a:r>
              <a:r>
                <a:rPr lang="ru-RU" altLang="ru-RU" sz="2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трехшагового</a:t>
              </a:r>
              <a:r>
                <a:rPr lang="ru-RU" altLang="ru-RU" sz="28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связывания ТВР/ТАТА-бокс</a:t>
              </a:r>
            </a:p>
          </p:txBody>
        </p:sp>
        <p:sp>
          <p:nvSpPr>
            <p:cNvPr id="28" name="Скругленный прямоугольник 20"/>
            <p:cNvSpPr/>
            <p:nvPr/>
          </p:nvSpPr>
          <p:spPr>
            <a:xfrm>
              <a:off x="107999" y="558983"/>
              <a:ext cx="8899268" cy="568251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latin typeface="Calibri" panose="020F0502020204030204" pitchFamily="34" charset="0"/>
              </a:endParaRPr>
            </a:p>
          </p:txBody>
        </p:sp>
        <p:grpSp>
          <p:nvGrpSpPr>
            <p:cNvPr id="12" name="Группа 11"/>
            <p:cNvGrpSpPr>
              <a:grpSpLocks noChangeAspect="1"/>
            </p:cNvGrpSpPr>
            <p:nvPr/>
          </p:nvGrpSpPr>
          <p:grpSpPr>
            <a:xfrm>
              <a:off x="107999" y="-275410"/>
              <a:ext cx="8778131" cy="3192460"/>
              <a:chOff x="10140" y="3251518"/>
              <a:chExt cx="5221359" cy="1898927"/>
            </a:xfrm>
          </p:grpSpPr>
          <p:grpSp>
            <p:nvGrpSpPr>
              <p:cNvPr id="284" name="Group 40"/>
              <p:cNvGrpSpPr>
                <a:grpSpLocks noChangeAspect="1"/>
              </p:cNvGrpSpPr>
              <p:nvPr/>
            </p:nvGrpSpPr>
            <p:grpSpPr bwMode="auto">
              <a:xfrm>
                <a:off x="4093756" y="3988352"/>
                <a:ext cx="1137743" cy="861790"/>
                <a:chOff x="118" y="2349"/>
                <a:chExt cx="2436" cy="1404"/>
              </a:xfrm>
            </p:grpSpPr>
            <p:pic>
              <p:nvPicPr>
                <p:cNvPr id="285" name="Содержимое 6" descr="TBP_TATA.png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40000" contrast="60000"/>
                </a:blip>
                <a:srcRect l="14413" t="18002" r="18361" b="18002"/>
                <a:stretch>
                  <a:fillRect/>
                </a:stretch>
              </p:blipFill>
              <p:spPr bwMode="auto">
                <a:xfrm>
                  <a:off x="150" y="2349"/>
                  <a:ext cx="2404" cy="1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87" y="2424"/>
                  <a:ext cx="416" cy="1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3600" tIns="3600" rIns="3600" bIns="36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 b="1" dirty="0">
                      <a:solidFill>
                        <a:srgbClr val="FFFF00"/>
                      </a:solidFill>
                      <a:latin typeface="Calibri" panose="020F0502020204030204" pitchFamily="34" charset="0"/>
                    </a:rPr>
                    <a:t>TBP</a:t>
                  </a:r>
                  <a:endParaRPr lang="ru-RU" sz="1000" b="1" dirty="0">
                    <a:solidFill>
                      <a:srgbClr val="FFFF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8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18" y="3486"/>
                  <a:ext cx="561" cy="1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3600" tIns="3600" rIns="3600" bIns="36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 b="1" dirty="0">
                      <a:solidFill>
                        <a:srgbClr val="FFFF00"/>
                      </a:solidFill>
                      <a:latin typeface="Calibri" panose="020F0502020204030204" pitchFamily="34" charset="0"/>
                    </a:rPr>
                    <a:t>TATA</a:t>
                  </a:r>
                  <a:endParaRPr lang="ru-RU" sz="1000" b="1" dirty="0">
                    <a:solidFill>
                      <a:srgbClr val="FFFF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9" name="Группа 8"/>
              <p:cNvGrpSpPr/>
              <p:nvPr/>
            </p:nvGrpSpPr>
            <p:grpSpPr>
              <a:xfrm>
                <a:off x="135129" y="3831632"/>
                <a:ext cx="606102" cy="995436"/>
                <a:chOff x="186232" y="1535004"/>
                <a:chExt cx="696669" cy="995436"/>
              </a:xfrm>
            </p:grpSpPr>
            <p:sp>
              <p:nvSpPr>
                <p:cNvPr id="307" name="Rectangle 81"/>
                <p:cNvSpPr>
                  <a:spLocks noChangeArrowheads="1"/>
                </p:cNvSpPr>
                <p:nvPr/>
              </p:nvSpPr>
              <p:spPr bwMode="auto">
                <a:xfrm>
                  <a:off x="391480" y="1844955"/>
                  <a:ext cx="241309" cy="499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" tIns="3600" rIns="3600" bIns="3600">
                  <a:spAutoFit/>
                </a:bodyPr>
                <a:lstStyle/>
                <a:p>
                  <a:pPr algn="l"/>
                  <a:r>
                    <a:rPr lang="en-US" sz="3200" b="1" dirty="0">
                      <a:solidFill>
                        <a:srgbClr val="FF0000"/>
                      </a:solidFill>
                    </a:rPr>
                    <a:t>+</a:t>
                  </a:r>
                  <a:endParaRPr lang="ru-RU" sz="3200" b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308" name="Группа 233"/>
                <p:cNvGrpSpPr/>
                <p:nvPr/>
              </p:nvGrpSpPr>
              <p:grpSpPr>
                <a:xfrm rot="20627593">
                  <a:off x="186232" y="2314442"/>
                  <a:ext cx="696669" cy="215998"/>
                  <a:chOff x="510025" y="2722741"/>
                  <a:chExt cx="819643" cy="215998"/>
                </a:xfrm>
              </p:grpSpPr>
              <p:sp>
                <p:nvSpPr>
                  <p:cNvPr id="309" name="Line 1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0026" y="2794210"/>
                    <a:ext cx="819642" cy="1432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400"/>
                  </a:p>
                </p:txBody>
              </p:sp>
              <p:sp>
                <p:nvSpPr>
                  <p:cNvPr id="310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0025" y="2867267"/>
                    <a:ext cx="819642" cy="1195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400"/>
                  </a:p>
                </p:txBody>
              </p:sp>
              <p:sp>
                <p:nvSpPr>
                  <p:cNvPr id="311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671593" y="2722741"/>
                    <a:ext cx="516703" cy="215998"/>
                  </a:xfrm>
                  <a:prstGeom prst="rect">
                    <a:avLst/>
                  </a:prstGeom>
                  <a:solidFill>
                    <a:srgbClr val="00B0F0"/>
                  </a:solidFill>
                  <a:ln w="9525">
                    <a:solidFill>
                      <a:srgbClr val="00CC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/>
                    <a:endParaRPr lang="en-US" sz="1400"/>
                  </a:p>
                </p:txBody>
              </p:sp>
              <p:sp>
                <p:nvSpPr>
                  <p:cNvPr id="312" name="Rectangle 155"/>
                  <p:cNvSpPr>
                    <a:spLocks noChangeAspect="1" noChangeArrowheads="1"/>
                  </p:cNvSpPr>
                  <p:nvPr/>
                </p:nvSpPr>
                <p:spPr bwMode="auto">
                  <a:xfrm rot="21552407">
                    <a:off x="687562" y="2739668"/>
                    <a:ext cx="474747" cy="1507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3600" tIns="3600" rIns="3600" bIns="3600">
                    <a:spAutoFit/>
                  </a:bodyPr>
                  <a:lstStyle/>
                  <a:p>
                    <a:pPr algn="l"/>
                    <a:r>
                      <a:rPr lang="en-US" sz="1600" dirty="0">
                        <a:solidFill>
                          <a:srgbClr val="FF00FF"/>
                        </a:solidFill>
                        <a:latin typeface="Arial Rounded MT Bold" pitchFamily="34" charset="0"/>
                      </a:rPr>
                      <a:t>TATA</a:t>
                    </a:r>
                    <a:endParaRPr lang="ru-RU" sz="1600" dirty="0">
                      <a:solidFill>
                        <a:srgbClr val="FF00FF"/>
                      </a:solidFill>
                      <a:latin typeface="Arial Rounded MT Bold" pitchFamily="34" charset="0"/>
                    </a:endParaRPr>
                  </a:p>
                </p:txBody>
              </p:sp>
            </p:grpSp>
            <p:grpSp>
              <p:nvGrpSpPr>
                <p:cNvPr id="313" name="Группа 242"/>
                <p:cNvGrpSpPr/>
                <p:nvPr/>
              </p:nvGrpSpPr>
              <p:grpSpPr>
                <a:xfrm rot="1890934">
                  <a:off x="303922" y="1535004"/>
                  <a:ext cx="480633" cy="565472"/>
                  <a:chOff x="579825" y="2056555"/>
                  <a:chExt cx="565472" cy="565472"/>
                </a:xfrm>
              </p:grpSpPr>
              <p:sp>
                <p:nvSpPr>
                  <p:cNvPr id="314" name="Пирог 243"/>
                  <p:cNvSpPr/>
                  <p:nvPr/>
                </p:nvSpPr>
                <p:spPr>
                  <a:xfrm rot="7893759">
                    <a:off x="579825" y="2056555"/>
                    <a:ext cx="565472" cy="565472"/>
                  </a:xfrm>
                  <a:prstGeom prst="pie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5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705413" y="2166265"/>
                    <a:ext cx="379779" cy="1690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3600" tIns="3600" rIns="3600" bIns="3600">
                    <a:spAutoFit/>
                  </a:bodyPr>
                  <a:lstStyle/>
                  <a:p>
                    <a:pPr algn="l"/>
                    <a:r>
                      <a:rPr lang="en-US" dirty="0">
                        <a:solidFill>
                          <a:schemeClr val="bg1"/>
                        </a:solidFill>
                        <a:latin typeface="Arial Rounded MT Bold" pitchFamily="34" charset="0"/>
                      </a:rPr>
                      <a:t>TBP</a:t>
                    </a:r>
                    <a:endParaRPr lang="ru-RU" dirty="0">
                      <a:solidFill>
                        <a:schemeClr val="bg1"/>
                      </a:solidFill>
                      <a:latin typeface="Arial Rounded MT Bold" pitchFamily="34" charset="0"/>
                    </a:endParaRPr>
                  </a:p>
                </p:txBody>
              </p:sp>
            </p:grpSp>
          </p:grpSp>
          <p:grpSp>
            <p:nvGrpSpPr>
              <p:cNvPr id="32" name="Группа 31"/>
              <p:cNvGrpSpPr/>
              <p:nvPr/>
            </p:nvGrpSpPr>
            <p:grpSpPr>
              <a:xfrm>
                <a:off x="692081" y="4299545"/>
                <a:ext cx="144000" cy="92393"/>
                <a:chOff x="862864" y="1916240"/>
                <a:chExt cx="368540" cy="92393"/>
              </a:xfrm>
            </p:grpSpPr>
            <p:sp>
              <p:nvSpPr>
                <p:cNvPr id="305" name="Line 12"/>
                <p:cNvSpPr>
                  <a:spLocks noChangeShapeType="1"/>
                </p:cNvSpPr>
                <p:nvPr/>
              </p:nvSpPr>
              <p:spPr bwMode="auto">
                <a:xfrm>
                  <a:off x="879841" y="1916240"/>
                  <a:ext cx="351563" cy="0"/>
                </a:xfrm>
                <a:prstGeom prst="line">
                  <a:avLst/>
                </a:prstGeom>
                <a:noFill/>
                <a:ln w="254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306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862864" y="2008633"/>
                  <a:ext cx="361216" cy="0"/>
                </a:xfrm>
                <a:prstGeom prst="line">
                  <a:avLst/>
                </a:prstGeom>
                <a:noFill/>
                <a:ln w="254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</p:grpSp>
          <p:grpSp>
            <p:nvGrpSpPr>
              <p:cNvPr id="297" name="Группа 7"/>
              <p:cNvGrpSpPr>
                <a:grpSpLocks noChangeAspect="1"/>
              </p:cNvGrpSpPr>
              <p:nvPr/>
            </p:nvGrpSpPr>
            <p:grpSpPr>
              <a:xfrm>
                <a:off x="3097580" y="4047661"/>
                <a:ext cx="822974" cy="739405"/>
                <a:chOff x="-2196000" y="2958376"/>
                <a:chExt cx="911277" cy="818747"/>
              </a:xfrm>
            </p:grpSpPr>
            <p:sp>
              <p:nvSpPr>
                <p:cNvPr id="298" name="Пирог 348"/>
                <p:cNvSpPr/>
                <p:nvPr/>
              </p:nvSpPr>
              <p:spPr>
                <a:xfrm rot="7893759">
                  <a:off x="-2044619" y="2948188"/>
                  <a:ext cx="545096" cy="565472"/>
                </a:xfrm>
                <a:prstGeom prst="pi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9" name="Rectangle 154"/>
                <p:cNvSpPr>
                  <a:spLocks noChangeArrowheads="1"/>
                </p:cNvSpPr>
                <p:nvPr/>
              </p:nvSpPr>
              <p:spPr bwMode="auto">
                <a:xfrm>
                  <a:off x="-1912152" y="3057960"/>
                  <a:ext cx="310969" cy="187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" tIns="3600" rIns="3600" bIns="3600">
                  <a:spAutoFit/>
                </a:bodyPr>
                <a:lstStyle/>
                <a:p>
                  <a:pPr algn="l"/>
                  <a:r>
                    <a:rPr lang="en-US" dirty="0">
                      <a:solidFill>
                        <a:schemeClr val="bg1"/>
                      </a:solidFill>
                      <a:latin typeface="Arial Rounded MT Bold" pitchFamily="34" charset="0"/>
                    </a:rPr>
                    <a:t>TBP</a:t>
                  </a:r>
                  <a:endParaRPr lang="ru-RU" dirty="0">
                    <a:solidFill>
                      <a:schemeClr val="bg1"/>
                    </a:solidFill>
                    <a:latin typeface="Arial Rounded MT Bold" pitchFamily="34" charset="0"/>
                  </a:endParaRPr>
                </a:p>
              </p:txBody>
            </p:sp>
            <p:sp>
              <p:nvSpPr>
                <p:cNvPr id="301" name="Rectangle 122"/>
                <p:cNvSpPr>
                  <a:spLocks noChangeArrowheads="1"/>
                </p:cNvSpPr>
                <p:nvPr/>
              </p:nvSpPr>
              <p:spPr bwMode="auto">
                <a:xfrm rot="20574202">
                  <a:off x="-1954821" y="3281592"/>
                  <a:ext cx="267106" cy="213928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rgbClr val="00CC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n-US" sz="1600"/>
                </a:p>
              </p:txBody>
            </p:sp>
            <p:grpSp>
              <p:nvGrpSpPr>
                <p:cNvPr id="302" name="Группа 355"/>
                <p:cNvGrpSpPr/>
                <p:nvPr/>
              </p:nvGrpSpPr>
              <p:grpSpPr>
                <a:xfrm rot="1778855">
                  <a:off x="-1772477" y="3308040"/>
                  <a:ext cx="230173" cy="213928"/>
                  <a:chOff x="1926392" y="5492732"/>
                  <a:chExt cx="230173" cy="213928"/>
                </a:xfrm>
              </p:grpSpPr>
              <p:sp>
                <p:nvSpPr>
                  <p:cNvPr id="359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1926392" y="5492732"/>
                    <a:ext cx="230173" cy="213928"/>
                  </a:xfrm>
                  <a:prstGeom prst="rect">
                    <a:avLst/>
                  </a:prstGeom>
                  <a:solidFill>
                    <a:srgbClr val="00B0F0"/>
                  </a:solidFill>
                  <a:ln w="9525">
                    <a:solidFill>
                      <a:srgbClr val="00CC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/>
                    <a:endParaRPr lang="en-US" sz="1600"/>
                  </a:p>
                </p:txBody>
              </p:sp>
              <p:sp>
                <p:nvSpPr>
                  <p:cNvPr id="360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1958527" y="5493030"/>
                    <a:ext cx="177855" cy="1669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3600" tIns="3600" rIns="3600" bIns="3600">
                    <a:spAutoFit/>
                  </a:bodyPr>
                  <a:lstStyle/>
                  <a:p>
                    <a:pPr algn="l"/>
                    <a:r>
                      <a:rPr lang="en-US" sz="1600" dirty="0" smtClean="0">
                        <a:solidFill>
                          <a:srgbClr val="FF00FF"/>
                        </a:solidFill>
                        <a:latin typeface="Arial Rounded MT Bold" pitchFamily="34" charset="0"/>
                      </a:rPr>
                      <a:t>TA</a:t>
                    </a:r>
                    <a:endParaRPr lang="ru-RU" sz="1600" dirty="0">
                      <a:solidFill>
                        <a:srgbClr val="FF00FF"/>
                      </a:solidFill>
                      <a:latin typeface="Arial Rounded MT Bold" pitchFamily="34" charset="0"/>
                    </a:endParaRPr>
                  </a:p>
                </p:txBody>
              </p:sp>
            </p:grpSp>
            <p:sp>
              <p:nvSpPr>
                <p:cNvPr id="303" name="Дуга 356"/>
                <p:cNvSpPr/>
                <p:nvPr/>
              </p:nvSpPr>
              <p:spPr>
                <a:xfrm>
                  <a:off x="-2041411" y="3253531"/>
                  <a:ext cx="553242" cy="523592"/>
                </a:xfrm>
                <a:prstGeom prst="arc">
                  <a:avLst>
                    <a:gd name="adj1" fmla="val 12846223"/>
                    <a:gd name="adj2" fmla="val 19715792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346" name="Rectangle 155"/>
                <p:cNvSpPr>
                  <a:spLocks noChangeArrowheads="1"/>
                </p:cNvSpPr>
                <p:nvPr/>
              </p:nvSpPr>
              <p:spPr bwMode="auto">
                <a:xfrm rot="19842898">
                  <a:off x="-1940905" y="3289604"/>
                  <a:ext cx="177855" cy="1669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" tIns="3600" rIns="3600" bIns="3600">
                  <a:spAutoFit/>
                </a:bodyPr>
                <a:lstStyle/>
                <a:p>
                  <a:pPr algn="l"/>
                  <a:r>
                    <a:rPr lang="en-US" sz="1600" dirty="0" smtClean="0">
                      <a:solidFill>
                        <a:srgbClr val="FF00FF"/>
                      </a:solidFill>
                      <a:latin typeface="Arial Rounded MT Bold" pitchFamily="34" charset="0"/>
                    </a:rPr>
                    <a:t>TA</a:t>
                  </a:r>
                  <a:endParaRPr lang="ru-RU" sz="1600" dirty="0">
                    <a:solidFill>
                      <a:srgbClr val="FF00FF"/>
                    </a:solidFill>
                    <a:latin typeface="Arial Rounded MT Bold" pitchFamily="34" charset="0"/>
                  </a:endParaRPr>
                </a:p>
              </p:txBody>
            </p:sp>
            <p:grpSp>
              <p:nvGrpSpPr>
                <p:cNvPr id="347" name="Группа 358"/>
                <p:cNvGrpSpPr/>
                <p:nvPr/>
              </p:nvGrpSpPr>
              <p:grpSpPr>
                <a:xfrm>
                  <a:off x="-1547824" y="3383589"/>
                  <a:ext cx="263101" cy="225392"/>
                  <a:chOff x="2217781" y="2782314"/>
                  <a:chExt cx="263101" cy="227570"/>
                </a:xfrm>
              </p:grpSpPr>
              <p:sp>
                <p:nvSpPr>
                  <p:cNvPr id="357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2217781" y="2782314"/>
                    <a:ext cx="263101" cy="11899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600"/>
                  </a:p>
                </p:txBody>
              </p:sp>
              <p:sp>
                <p:nvSpPr>
                  <p:cNvPr id="358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2219662" y="2999436"/>
                    <a:ext cx="245691" cy="104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600"/>
                  </a:p>
                </p:txBody>
              </p:sp>
            </p:grpSp>
            <p:sp>
              <p:nvSpPr>
                <p:cNvPr id="348" name="Дуга 359"/>
                <p:cNvSpPr/>
                <p:nvPr/>
              </p:nvSpPr>
              <p:spPr>
                <a:xfrm rot="10800000">
                  <a:off x="-2037057" y="3188893"/>
                  <a:ext cx="553242" cy="523592"/>
                </a:xfrm>
                <a:prstGeom prst="arc">
                  <a:avLst>
                    <a:gd name="adj1" fmla="val 12846223"/>
                    <a:gd name="adj2" fmla="val 19715792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349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-2196000" y="3595793"/>
                  <a:ext cx="21600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600"/>
                </a:p>
              </p:txBody>
            </p:sp>
            <p:sp>
              <p:nvSpPr>
                <p:cNvPr id="350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-2196000" y="3365857"/>
                  <a:ext cx="21600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600"/>
                </a:p>
              </p:txBody>
            </p:sp>
            <p:cxnSp>
              <p:nvCxnSpPr>
                <p:cNvPr id="351" name="Прямая соединительная линия 4"/>
                <p:cNvCxnSpPr/>
                <p:nvPr/>
              </p:nvCxnSpPr>
              <p:spPr>
                <a:xfrm>
                  <a:off x="-2174067" y="3395370"/>
                  <a:ext cx="0" cy="20042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Прямая соединительная линия 479"/>
                <p:cNvCxnSpPr/>
                <p:nvPr/>
              </p:nvCxnSpPr>
              <p:spPr>
                <a:xfrm>
                  <a:off x="-2035033" y="3383585"/>
                  <a:ext cx="0" cy="20042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Прямая соединительная линия 480"/>
                <p:cNvCxnSpPr/>
                <p:nvPr/>
              </p:nvCxnSpPr>
              <p:spPr>
                <a:xfrm>
                  <a:off x="-2109537" y="3383585"/>
                  <a:ext cx="0" cy="20042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Прямая соединительная линия 481"/>
                <p:cNvCxnSpPr/>
                <p:nvPr/>
              </p:nvCxnSpPr>
              <p:spPr>
                <a:xfrm>
                  <a:off x="-1506064" y="3412121"/>
                  <a:ext cx="0" cy="20042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Прямая соединительная линия 482"/>
                <p:cNvCxnSpPr/>
                <p:nvPr/>
              </p:nvCxnSpPr>
              <p:spPr>
                <a:xfrm>
                  <a:off x="-1424533" y="3395370"/>
                  <a:ext cx="0" cy="20042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Прямая соединительная линия 483"/>
                <p:cNvCxnSpPr/>
                <p:nvPr/>
              </p:nvCxnSpPr>
              <p:spPr>
                <a:xfrm>
                  <a:off x="-1347533" y="3395370"/>
                  <a:ext cx="0" cy="20042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Группа 168"/>
              <p:cNvGrpSpPr/>
              <p:nvPr/>
            </p:nvGrpSpPr>
            <p:grpSpPr>
              <a:xfrm>
                <a:off x="874341" y="4001918"/>
                <a:ext cx="1296002" cy="618868"/>
                <a:chOff x="822942" y="2730594"/>
                <a:chExt cx="1445684" cy="618868"/>
              </a:xfrm>
            </p:grpSpPr>
            <p:sp>
              <p:nvSpPr>
                <p:cNvPr id="170" name="Пирог 238"/>
                <p:cNvSpPr/>
                <p:nvPr/>
              </p:nvSpPr>
              <p:spPr>
                <a:xfrm rot="7893759">
                  <a:off x="859992" y="2775742"/>
                  <a:ext cx="565472" cy="480633"/>
                </a:xfrm>
                <a:prstGeom prst="pi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1" name="Группа 170"/>
                <p:cNvGrpSpPr/>
                <p:nvPr/>
              </p:nvGrpSpPr>
              <p:grpSpPr>
                <a:xfrm>
                  <a:off x="822942" y="2730594"/>
                  <a:ext cx="1445684" cy="618868"/>
                  <a:chOff x="822942" y="2730594"/>
                  <a:chExt cx="1445684" cy="618868"/>
                </a:xfrm>
              </p:grpSpPr>
              <p:grpSp>
                <p:nvGrpSpPr>
                  <p:cNvPr id="172" name="Группа 227"/>
                  <p:cNvGrpSpPr/>
                  <p:nvPr/>
                </p:nvGrpSpPr>
                <p:grpSpPr>
                  <a:xfrm>
                    <a:off x="1417770" y="2870476"/>
                    <a:ext cx="251833" cy="143741"/>
                    <a:chOff x="2592305" y="2323895"/>
                    <a:chExt cx="441374" cy="137644"/>
                  </a:xfrm>
                </p:grpSpPr>
                <p:sp>
                  <p:nvSpPr>
                    <p:cNvPr id="180" name="Line 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81767" y="2323895"/>
                      <a:ext cx="351912" cy="593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6">
                          <a:lumMod val="75000"/>
                        </a:schemeClr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 sz="1400"/>
                    </a:p>
                  </p:txBody>
                </p:sp>
                <p:sp>
                  <p:nvSpPr>
                    <p:cNvPr id="181" name="Line 1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592305" y="2457014"/>
                      <a:ext cx="351912" cy="452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6">
                          <a:lumMod val="75000"/>
                        </a:schemeClr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 sz="1400"/>
                    </a:p>
                  </p:txBody>
                </p:sp>
              </p:grpSp>
              <p:sp>
                <p:nvSpPr>
                  <p:cNvPr id="173" name="Line 1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22943" y="3243692"/>
                    <a:ext cx="1445683" cy="22093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400"/>
                  </a:p>
                </p:txBody>
              </p:sp>
              <p:sp>
                <p:nvSpPr>
                  <p:cNvPr id="174" name="Line 1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22942" y="3317522"/>
                    <a:ext cx="1445682" cy="3194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400"/>
                  </a:p>
                </p:txBody>
              </p:sp>
              <p:grpSp>
                <p:nvGrpSpPr>
                  <p:cNvPr id="175" name="Группа 246"/>
                  <p:cNvGrpSpPr/>
                  <p:nvPr/>
                </p:nvGrpSpPr>
                <p:grpSpPr>
                  <a:xfrm>
                    <a:off x="1704363" y="2730594"/>
                    <a:ext cx="480633" cy="565472"/>
                    <a:chOff x="3275126" y="2067271"/>
                    <a:chExt cx="565472" cy="565472"/>
                  </a:xfrm>
                </p:grpSpPr>
                <p:sp>
                  <p:nvSpPr>
                    <p:cNvPr id="178" name="Пирог 247"/>
                    <p:cNvSpPr/>
                    <p:nvPr/>
                  </p:nvSpPr>
                  <p:spPr>
                    <a:xfrm rot="7893759">
                      <a:off x="3275126" y="2067271"/>
                      <a:ext cx="565472" cy="565472"/>
                    </a:xfrm>
                    <a:prstGeom prst="pie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3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79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74717" y="2174359"/>
                      <a:ext cx="368568" cy="1690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3600" tIns="3600" rIns="3600" bIns="3600">
                      <a:spAutoFit/>
                    </a:bodyPr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TBP</a:t>
                      </a:r>
                      <a:endParaRPr lang="ru-RU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p:txBody>
                </p:sp>
              </p:grpSp>
              <p:sp>
                <p:nvSpPr>
                  <p:cNvPr id="176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1009873" y="2839511"/>
                    <a:ext cx="313272" cy="1690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3600" tIns="3600" rIns="3600" bIns="3600">
                    <a:spAutoFit/>
                  </a:bodyPr>
                  <a:lstStyle/>
                  <a:p>
                    <a:pPr algn="l"/>
                    <a:r>
                      <a:rPr lang="en-US" dirty="0">
                        <a:solidFill>
                          <a:schemeClr val="bg1"/>
                        </a:solidFill>
                        <a:latin typeface="Arial Rounded MT Bold" pitchFamily="34" charset="0"/>
                      </a:rPr>
                      <a:t>TBP</a:t>
                    </a:r>
                    <a:endParaRPr lang="ru-RU" dirty="0">
                      <a:solidFill>
                        <a:schemeClr val="bg1"/>
                      </a:solidFill>
                      <a:latin typeface="Arial Rounded MT Bold" pitchFamily="34" charset="0"/>
                    </a:endParaRPr>
                  </a:p>
                </p:txBody>
              </p:sp>
            </p:grp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2309310" y="3981159"/>
                <a:ext cx="648000" cy="686165"/>
                <a:chOff x="4068000" y="1038234"/>
                <a:chExt cx="648000" cy="686165"/>
              </a:xfrm>
            </p:grpSpPr>
            <p:sp>
              <p:nvSpPr>
                <p:cNvPr id="183" name="Line 125"/>
                <p:cNvSpPr>
                  <a:spLocks noChangeShapeType="1"/>
                </p:cNvSpPr>
                <p:nvPr/>
              </p:nvSpPr>
              <p:spPr bwMode="auto">
                <a:xfrm>
                  <a:off x="4068000" y="1579871"/>
                  <a:ext cx="64800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184" name="Line 126"/>
                <p:cNvSpPr>
                  <a:spLocks noChangeShapeType="1"/>
                </p:cNvSpPr>
                <p:nvPr/>
              </p:nvSpPr>
              <p:spPr bwMode="auto">
                <a:xfrm>
                  <a:off x="4068000" y="1652929"/>
                  <a:ext cx="64800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185" name="Rectangle 127"/>
                <p:cNvSpPr>
                  <a:spLocks noChangeArrowheads="1"/>
                </p:cNvSpPr>
                <p:nvPr/>
              </p:nvSpPr>
              <p:spPr bwMode="auto">
                <a:xfrm>
                  <a:off x="4223643" y="1508401"/>
                  <a:ext cx="391414" cy="215998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rgbClr val="00CC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n-US" sz="1400"/>
                </a:p>
              </p:txBody>
            </p:sp>
            <p:sp>
              <p:nvSpPr>
                <p:cNvPr id="1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4230194" y="1523170"/>
                  <a:ext cx="371961" cy="1507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3600" tIns="3600" rIns="3600" bIns="360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00FF"/>
                      </a:solidFill>
                      <a:latin typeface="Arial Rounded MT Bold" pitchFamily="34" charset="0"/>
                    </a:rPr>
                    <a:t>TATA</a:t>
                  </a:r>
                  <a:endParaRPr lang="ru-RU" sz="1600" dirty="0">
                    <a:solidFill>
                      <a:srgbClr val="FF00FF"/>
                    </a:solidFill>
                    <a:latin typeface="Arial Rounded MT Bold" pitchFamily="34" charset="0"/>
                  </a:endParaRPr>
                </a:p>
              </p:txBody>
            </p:sp>
            <p:grpSp>
              <p:nvGrpSpPr>
                <p:cNvPr id="10" name="Группа 9"/>
                <p:cNvGrpSpPr/>
                <p:nvPr/>
              </p:nvGrpSpPr>
              <p:grpSpPr>
                <a:xfrm>
                  <a:off x="4169294" y="1038234"/>
                  <a:ext cx="480633" cy="565472"/>
                  <a:chOff x="4169294" y="1038234"/>
                  <a:chExt cx="480633" cy="565472"/>
                </a:xfrm>
              </p:grpSpPr>
              <p:sp>
                <p:nvSpPr>
                  <p:cNvPr id="186" name="Пирог 256"/>
                  <p:cNvSpPr/>
                  <p:nvPr/>
                </p:nvSpPr>
                <p:spPr>
                  <a:xfrm rot="7893759">
                    <a:off x="4126875" y="1080653"/>
                    <a:ext cx="565472" cy="480633"/>
                  </a:xfrm>
                  <a:prstGeom prst="pie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8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4261983" y="1145708"/>
                    <a:ext cx="280836" cy="1690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3600" tIns="3600" rIns="3600" bIns="3600">
                    <a:spAutoFit/>
                  </a:bodyPr>
                  <a:lstStyle/>
                  <a:p>
                    <a:pPr algn="l"/>
                    <a:r>
                      <a:rPr lang="en-US" dirty="0">
                        <a:solidFill>
                          <a:schemeClr val="bg1"/>
                        </a:solidFill>
                        <a:latin typeface="Arial Rounded MT Bold" pitchFamily="34" charset="0"/>
                      </a:rPr>
                      <a:t>TBP</a:t>
                    </a:r>
                    <a:endParaRPr lang="ru-RU" dirty="0">
                      <a:solidFill>
                        <a:schemeClr val="bg1"/>
                      </a:solidFill>
                      <a:latin typeface="Arial Rounded MT Bold" pitchFamily="34" charset="0"/>
                    </a:endParaRPr>
                  </a:p>
                </p:txBody>
              </p:sp>
            </p:grpSp>
          </p:grpSp>
          <p:grpSp>
            <p:nvGrpSpPr>
              <p:cNvPr id="197" name="Группа 196"/>
              <p:cNvGrpSpPr/>
              <p:nvPr/>
            </p:nvGrpSpPr>
            <p:grpSpPr>
              <a:xfrm>
                <a:off x="2177749" y="4280368"/>
                <a:ext cx="144000" cy="92393"/>
                <a:chOff x="862864" y="1916240"/>
                <a:chExt cx="368540" cy="92393"/>
              </a:xfrm>
            </p:grpSpPr>
            <p:sp>
              <p:nvSpPr>
                <p:cNvPr id="198" name="Line 12"/>
                <p:cNvSpPr>
                  <a:spLocks noChangeShapeType="1"/>
                </p:cNvSpPr>
                <p:nvPr/>
              </p:nvSpPr>
              <p:spPr bwMode="auto">
                <a:xfrm>
                  <a:off x="879841" y="1916240"/>
                  <a:ext cx="351563" cy="0"/>
                </a:xfrm>
                <a:prstGeom prst="line">
                  <a:avLst/>
                </a:prstGeom>
                <a:noFill/>
                <a:ln w="254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199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862864" y="2008633"/>
                  <a:ext cx="361216" cy="0"/>
                </a:xfrm>
                <a:prstGeom prst="line">
                  <a:avLst/>
                </a:prstGeom>
                <a:noFill/>
                <a:ln w="254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</p:grpSp>
          <p:grpSp>
            <p:nvGrpSpPr>
              <p:cNvPr id="200" name="Группа 199"/>
              <p:cNvGrpSpPr/>
              <p:nvPr/>
            </p:nvGrpSpPr>
            <p:grpSpPr>
              <a:xfrm>
                <a:off x="2982579" y="4256031"/>
                <a:ext cx="144000" cy="92393"/>
                <a:chOff x="862864" y="1916240"/>
                <a:chExt cx="368540" cy="92393"/>
              </a:xfrm>
            </p:grpSpPr>
            <p:sp>
              <p:nvSpPr>
                <p:cNvPr id="201" name="Line 12"/>
                <p:cNvSpPr>
                  <a:spLocks noChangeShapeType="1"/>
                </p:cNvSpPr>
                <p:nvPr/>
              </p:nvSpPr>
              <p:spPr bwMode="auto">
                <a:xfrm>
                  <a:off x="879841" y="1916240"/>
                  <a:ext cx="351563" cy="0"/>
                </a:xfrm>
                <a:prstGeom prst="line">
                  <a:avLst/>
                </a:prstGeom>
                <a:noFill/>
                <a:ln w="254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202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862864" y="2008633"/>
                  <a:ext cx="361216" cy="0"/>
                </a:xfrm>
                <a:prstGeom prst="line">
                  <a:avLst/>
                </a:prstGeom>
                <a:noFill/>
                <a:ln w="254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</p:grpSp>
          <p:grpSp>
            <p:nvGrpSpPr>
              <p:cNvPr id="203" name="Группа 202"/>
              <p:cNvGrpSpPr/>
              <p:nvPr/>
            </p:nvGrpSpPr>
            <p:grpSpPr>
              <a:xfrm>
                <a:off x="3897561" y="4259033"/>
                <a:ext cx="144000" cy="92393"/>
                <a:chOff x="862864" y="1916240"/>
                <a:chExt cx="368540" cy="92393"/>
              </a:xfrm>
            </p:grpSpPr>
            <p:sp>
              <p:nvSpPr>
                <p:cNvPr id="204" name="Line 12"/>
                <p:cNvSpPr>
                  <a:spLocks noChangeShapeType="1"/>
                </p:cNvSpPr>
                <p:nvPr/>
              </p:nvSpPr>
              <p:spPr bwMode="auto">
                <a:xfrm>
                  <a:off x="879841" y="1916240"/>
                  <a:ext cx="351563" cy="0"/>
                </a:xfrm>
                <a:prstGeom prst="line">
                  <a:avLst/>
                </a:prstGeom>
                <a:noFill/>
                <a:ln w="254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205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862864" y="2008633"/>
                  <a:ext cx="361216" cy="0"/>
                </a:xfrm>
                <a:prstGeom prst="line">
                  <a:avLst/>
                </a:prstGeom>
                <a:noFill/>
                <a:ln w="254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</p:grpSp>
          <p:sp>
            <p:nvSpPr>
              <p:cNvPr id="460" name="Text Box 9"/>
              <p:cNvSpPr txBox="1">
                <a:spLocks noChangeArrowheads="1"/>
              </p:cNvSpPr>
              <p:nvPr/>
            </p:nvSpPr>
            <p:spPr bwMode="auto">
              <a:xfrm>
                <a:off x="995153" y="3814748"/>
                <a:ext cx="117744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sz="16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Скольжение</a:t>
                </a:r>
                <a:endParaRPr lang="ru-RU" altLang="ru-RU" sz="16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1" name="Text Box 9"/>
              <p:cNvSpPr txBox="1">
                <a:spLocks noChangeArrowheads="1"/>
              </p:cNvSpPr>
              <p:nvPr/>
            </p:nvSpPr>
            <p:spPr bwMode="auto">
              <a:xfrm>
                <a:off x="2054910" y="3819460"/>
                <a:ext cx="117744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sz="16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Остановка</a:t>
                </a:r>
                <a:endParaRPr lang="ru-RU" altLang="ru-RU" sz="16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2" name="Text Box 9"/>
              <p:cNvSpPr txBox="1">
                <a:spLocks noChangeArrowheads="1"/>
              </p:cNvSpPr>
              <p:nvPr/>
            </p:nvSpPr>
            <p:spPr bwMode="auto">
              <a:xfrm>
                <a:off x="2879525" y="3814748"/>
                <a:ext cx="131005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sz="16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Стабилизация</a:t>
                </a:r>
                <a:endParaRPr lang="ru-RU" altLang="ru-RU" sz="16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3" name="Дуга 261"/>
              <p:cNvSpPr/>
              <p:nvPr/>
            </p:nvSpPr>
            <p:spPr>
              <a:xfrm rot="10800000">
                <a:off x="10140" y="3251519"/>
                <a:ext cx="4994007" cy="1898926"/>
              </a:xfrm>
              <a:prstGeom prst="arc">
                <a:avLst>
                  <a:gd name="adj1" fmla="val 12117412"/>
                  <a:gd name="adj2" fmla="val 20552264"/>
                </a:avLst>
              </a:prstGeom>
              <a:ln w="28575">
                <a:solidFill>
                  <a:srgbClr val="FF00FF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464" name="Дуга 262"/>
              <p:cNvSpPr/>
              <p:nvPr/>
            </p:nvSpPr>
            <p:spPr>
              <a:xfrm rot="10800000" flipH="1">
                <a:off x="115246" y="3251518"/>
                <a:ext cx="4759283" cy="1838035"/>
              </a:xfrm>
              <a:prstGeom prst="arc">
                <a:avLst>
                  <a:gd name="adj1" fmla="val 11930647"/>
                  <a:gd name="adj2" fmla="val 20202864"/>
                </a:avLst>
              </a:prstGeom>
              <a:ln w="28575">
                <a:solidFill>
                  <a:srgbClr val="FF00FF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465" name="Text Box 43"/>
              <p:cNvSpPr txBox="1">
                <a:spLocks noChangeArrowheads="1"/>
              </p:cNvSpPr>
              <p:nvPr/>
            </p:nvSpPr>
            <p:spPr bwMode="auto">
              <a:xfrm>
                <a:off x="2120792" y="4739828"/>
                <a:ext cx="592436" cy="2972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3600" tIns="3600" rIns="3600" bIns="36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 smtClean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sz="4000" b="1" baseline="-25000" dirty="0" smtClean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D</a:t>
                </a:r>
                <a:endParaRPr lang="ru-RU" sz="4000" b="1" baseline="-25000" dirty="0">
                  <a:solidFill>
                    <a:srgbClr val="FF00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16" name="TextBox 515"/>
            <p:cNvSpPr txBox="1"/>
            <p:nvPr/>
          </p:nvSpPr>
          <p:spPr>
            <a:xfrm>
              <a:off x="144000" y="5941737"/>
              <a:ext cx="885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200" spc="-10" dirty="0">
                  <a:latin typeface="Calibri" panose="020F0502020204030204" pitchFamily="34" charset="0"/>
                  <a:cs typeface="Arial" panose="020B0604020202020204" pitchFamily="34" charset="0"/>
                </a:rPr>
                <a:t>Пономаренко П, Савинкова Л, </a:t>
              </a:r>
              <a:r>
                <a:rPr lang="ru-RU" sz="1200" spc="-10" dirty="0" err="1">
                  <a:latin typeface="Calibri" panose="020F0502020204030204" pitchFamily="34" charset="0"/>
                  <a:cs typeface="Arial" panose="020B0604020202020204" pitchFamily="34" charset="0"/>
                </a:rPr>
                <a:t>Драчкова</a:t>
              </a:r>
              <a:r>
                <a:rPr lang="ru-RU" sz="1200" spc="-10" dirty="0">
                  <a:latin typeface="Calibri" panose="020F0502020204030204" pitchFamily="34" charset="0"/>
                  <a:cs typeface="Arial" panose="020B0604020202020204" pitchFamily="34" charset="0"/>
                </a:rPr>
                <a:t> И, Лысова М, </a:t>
              </a:r>
              <a:r>
                <a:rPr lang="ru-RU" sz="1200" spc="-10" dirty="0" err="1">
                  <a:latin typeface="Calibri" panose="020F0502020204030204" pitchFamily="34" charset="0"/>
                  <a:cs typeface="Arial" panose="020B0604020202020204" pitchFamily="34" charset="0"/>
                </a:rPr>
                <a:t>Аршинова</a:t>
              </a:r>
              <a:r>
                <a:rPr lang="ru-RU" sz="1200" spc="-10" dirty="0">
                  <a:latin typeface="Calibri" panose="020F0502020204030204" pitchFamily="34" charset="0"/>
                  <a:cs typeface="Arial" panose="020B0604020202020204" pitchFamily="34" charset="0"/>
                </a:rPr>
                <a:t> Т, </a:t>
              </a:r>
              <a:r>
                <a:rPr lang="ru-RU" sz="1200" b="1" u="sng" spc="-10" dirty="0">
                  <a:latin typeface="Calibri" panose="020F0502020204030204" pitchFamily="34" charset="0"/>
                  <a:cs typeface="Arial" panose="020B0604020202020204" pitchFamily="34" charset="0"/>
                </a:rPr>
                <a:t>Пономаренко М</a:t>
              </a:r>
              <a:r>
                <a:rPr lang="ru-RU" sz="1200" spc="-10" dirty="0">
                  <a:latin typeface="Calibri" panose="020F0502020204030204" pitchFamily="34" charset="0"/>
                  <a:cs typeface="Arial" panose="020B0604020202020204" pitchFamily="34" charset="0"/>
                </a:rPr>
                <a:t>, Колчанов Н.А. // ДАН. </a:t>
              </a:r>
              <a:r>
                <a:rPr lang="ru-RU" sz="1400" b="1" spc="-1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2008</a:t>
              </a:r>
              <a:r>
                <a:rPr lang="ru-RU" sz="1200" spc="-10" dirty="0">
                  <a:latin typeface="Calibri" panose="020F0502020204030204" pitchFamily="34" charset="0"/>
                  <a:cs typeface="Arial" panose="020B0604020202020204" pitchFamily="34" charset="0"/>
                </a:rPr>
                <a:t>. 419:828-32</a:t>
              </a:r>
              <a:r>
                <a:rPr lang="ru-RU" sz="1200" spc="-1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en-US" sz="1200" spc="-1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ru-RU" sz="1200" spc="-1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 Box 5"/>
            <p:cNvSpPr txBox="1">
              <a:spLocks noChangeArrowheads="1"/>
            </p:cNvSpPr>
            <p:nvPr/>
          </p:nvSpPr>
          <p:spPr bwMode="auto">
            <a:xfrm>
              <a:off x="41103" y="4127474"/>
              <a:ext cx="54253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en-US" sz="24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24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ln[K</a:t>
              </a:r>
              <a:r>
                <a:rPr lang="en-US" sz="2800" b="1" baseline="-250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D</a:t>
              </a:r>
              <a:r>
                <a:rPr lang="en-US" sz="24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] =</a:t>
              </a:r>
              <a:r>
                <a:rPr lang="ru-RU" sz="24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10</a:t>
              </a:r>
              <a:r>
                <a:rPr lang="en-US" sz="24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.9</a:t>
              </a:r>
              <a:r>
                <a:rPr lang="en-US" sz="24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-0.23K</a:t>
              </a:r>
              <a:r>
                <a:rPr lang="ru-RU" sz="2800" b="1" baseline="-250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2</a:t>
              </a:r>
              <a:r>
                <a:rPr lang="ru-RU" sz="24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+</a:t>
              </a:r>
              <a:r>
                <a:rPr lang="en-US" sz="24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0.15K</a:t>
              </a:r>
              <a:r>
                <a:rPr lang="en-US" sz="2800" b="1" baseline="-30000" dirty="0" smtClean="0">
                  <a:solidFill>
                    <a:srgbClr val="7030A0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B</a:t>
              </a:r>
              <a:r>
                <a:rPr lang="en-US" sz="24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-0.20K</a:t>
              </a:r>
              <a:r>
                <a:rPr lang="en-US" sz="2800" b="1" baseline="-250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1</a:t>
              </a:r>
              <a:endParaRPr 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 Box 9"/>
            <p:cNvSpPr txBox="1">
              <a:spLocks noChangeArrowheads="1"/>
            </p:cNvSpPr>
            <p:nvPr/>
          </p:nvSpPr>
          <p:spPr bwMode="auto">
            <a:xfrm>
              <a:off x="251244" y="3327578"/>
              <a:ext cx="51216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8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Регрессионное уравнение</a:t>
              </a:r>
              <a:endParaRPr lang="ru-RU" altLang="ru-RU" sz="2800" b="1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100668" y="6336000"/>
              <a:ext cx="8917497" cy="430887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2700">
              <a:solidFill>
                <a:srgbClr val="FF00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pc="-10" dirty="0">
                  <a:latin typeface="Calibri" panose="020F0502020204030204" pitchFamily="34" charset="0"/>
                  <a:cs typeface="Arial" panose="020B0604020202020204" pitchFamily="34" charset="0"/>
                </a:rPr>
                <a:t>Delgadillo R.F., Whittington J.E., </a:t>
              </a:r>
              <a:r>
                <a:rPr lang="en-US" sz="1400" spc="-10" dirty="0" err="1">
                  <a:latin typeface="Calibri" panose="020F0502020204030204" pitchFamily="34" charset="0"/>
                  <a:cs typeface="Arial" panose="020B0604020202020204" pitchFamily="34" charset="0"/>
                </a:rPr>
                <a:t>Parkhurst</a:t>
              </a:r>
              <a:r>
                <a:rPr lang="en-US" sz="1400" spc="-10" dirty="0">
                  <a:latin typeface="Calibri" panose="020F0502020204030204" pitchFamily="34" charset="0"/>
                  <a:cs typeface="Arial" panose="020B0604020202020204" pitchFamily="34" charset="0"/>
                </a:rPr>
                <a:t> L.K., </a:t>
              </a:r>
              <a:r>
                <a:rPr lang="en-US" sz="1400" spc="-10" dirty="0" err="1">
                  <a:latin typeface="Calibri" panose="020F0502020204030204" pitchFamily="34" charset="0"/>
                  <a:cs typeface="Arial" panose="020B0604020202020204" pitchFamily="34" charset="0"/>
                </a:rPr>
                <a:t>Parkhurst</a:t>
              </a:r>
              <a:r>
                <a:rPr lang="en-US" sz="1400" spc="-10" dirty="0">
                  <a:latin typeface="Calibri" panose="020F0502020204030204" pitchFamily="34" charset="0"/>
                  <a:cs typeface="Arial" panose="020B0604020202020204" pitchFamily="34" charset="0"/>
                </a:rPr>
                <a:t> L.J. The </a:t>
              </a:r>
              <a:r>
                <a:rPr lang="en-US" sz="1400" spc="-1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TBP core </a:t>
              </a:r>
              <a:r>
                <a:rPr lang="en-US" sz="1400" spc="-10" dirty="0">
                  <a:latin typeface="Calibri" panose="020F0502020204030204" pitchFamily="34" charset="0"/>
                  <a:cs typeface="Arial" panose="020B0604020202020204" pitchFamily="34" charset="0"/>
                </a:rPr>
                <a:t>domain in solution variably bends TATA sequences </a:t>
              </a:r>
              <a:r>
                <a:rPr lang="ru-RU" sz="1400" spc="-1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spc="-1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via </a:t>
              </a:r>
              <a:r>
                <a:rPr lang="en-US" sz="1400" spc="-10" dirty="0">
                  <a:latin typeface="Calibri" panose="020F0502020204030204" pitchFamily="34" charset="0"/>
                  <a:cs typeface="Arial" panose="020B0604020202020204" pitchFamily="34" charset="0"/>
                </a:rPr>
                <a:t>a three-step binding </a:t>
              </a:r>
              <a:r>
                <a:rPr lang="en-US" sz="1400" spc="-1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mechanism. </a:t>
              </a:r>
              <a:r>
                <a:rPr lang="ru-RU" sz="1400" spc="-1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// </a:t>
              </a:r>
              <a:r>
                <a:rPr lang="en-US" sz="1400" spc="-10" dirty="0">
                  <a:latin typeface="Calibri" panose="020F0502020204030204" pitchFamily="34" charset="0"/>
                  <a:cs typeface="Arial" panose="020B0604020202020204" pitchFamily="34" charset="0"/>
                </a:rPr>
                <a:t>Biochemistry. </a:t>
              </a:r>
              <a:r>
                <a:rPr lang="en-US" sz="1400" b="1" spc="-1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2009.</a:t>
              </a:r>
              <a:r>
                <a:rPr lang="en-US" sz="1400" spc="-10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spc="-1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48:1801–9</a:t>
              </a:r>
              <a:r>
                <a:rPr lang="ru-RU" sz="1400" spc="-1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ru-RU" sz="1400" spc="-1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188370" y="4600970"/>
              <a:ext cx="54996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5113" indent="-265113">
                <a:lnSpc>
                  <a:spcPct val="150000"/>
                </a:lnSpc>
              </a:pPr>
              <a:r>
                <a:rPr lang="ru-RU" sz="16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где: </a:t>
              </a:r>
            </a:p>
            <a:p>
              <a:pPr>
                <a:lnSpc>
                  <a:spcPct val="150000"/>
                </a:lnSpc>
              </a:pPr>
              <a:r>
                <a:rPr lang="ru-RU" sz="1600" b="1" dirty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10.9 ln-</a:t>
              </a:r>
              <a:r>
                <a:rPr lang="ru-RU" sz="16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ед. </a:t>
              </a:r>
              <a:r>
                <a:rPr lang="en-US" sz="16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– </a:t>
              </a:r>
              <a:r>
                <a:rPr lang="ru-RU" sz="16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неспецифическое сродство ТВР/ДНК</a:t>
              </a:r>
              <a:r>
                <a:rPr lang="en-US" sz="16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;</a:t>
              </a:r>
              <a:br>
                <a:rPr lang="en-US" sz="16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16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0.23, 0.15,</a:t>
              </a:r>
              <a:r>
                <a:rPr lang="ru-RU" sz="16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16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0.2 – </a:t>
              </a:r>
              <a:r>
                <a:rPr lang="ru-RU" sz="16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стехиометрические коэффициенты.</a:t>
              </a:r>
              <a:endParaRPr lang="en-US" sz="1600" b="1" baseline="-28000" dirty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Группа 7"/>
            <p:cNvGrpSpPr>
              <a:grpSpLocks noChangeAspect="1"/>
            </p:cNvGrpSpPr>
            <p:nvPr/>
          </p:nvGrpSpPr>
          <p:grpSpPr>
            <a:xfrm>
              <a:off x="5688000" y="2932280"/>
              <a:ext cx="3420000" cy="2944519"/>
              <a:chOff x="6692496" y="4321489"/>
              <a:chExt cx="1836000" cy="1580747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6692496" y="4321489"/>
                <a:ext cx="1836000" cy="1580747"/>
                <a:chOff x="6867865" y="4621845"/>
                <a:chExt cx="1836000" cy="1580747"/>
              </a:xfrm>
            </p:grpSpPr>
            <p:grpSp>
              <p:nvGrpSpPr>
                <p:cNvPr id="483" name="Группа 482"/>
                <p:cNvGrpSpPr/>
                <p:nvPr/>
              </p:nvGrpSpPr>
              <p:grpSpPr>
                <a:xfrm>
                  <a:off x="6867865" y="4621845"/>
                  <a:ext cx="1836000" cy="1580747"/>
                  <a:chOff x="263094" y="4821647"/>
                  <a:chExt cx="1836000" cy="1580747"/>
                </a:xfrm>
              </p:grpSpPr>
              <p:sp>
                <p:nvSpPr>
                  <p:cNvPr id="485" name="TextBox 484"/>
                  <p:cNvSpPr txBox="1"/>
                  <p:nvPr/>
                </p:nvSpPr>
                <p:spPr>
                  <a:xfrm rot="16200000">
                    <a:off x="-406698" y="5521294"/>
                    <a:ext cx="1548000" cy="14870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ru-RU" b="1" spc="-20" dirty="0" smtClean="0">
                        <a:solidFill>
                          <a:srgbClr val="FF00FF"/>
                        </a:solidFill>
                        <a:latin typeface="Calibri" panose="020F0502020204030204" pitchFamily="34" charset="0"/>
                      </a:rPr>
                      <a:t>сродство ТВР</a:t>
                    </a:r>
                    <a:r>
                      <a:rPr lang="en-US" b="1" spc="-20" dirty="0" smtClean="0">
                        <a:solidFill>
                          <a:srgbClr val="FF00FF"/>
                        </a:solidFill>
                        <a:latin typeface="Calibri" panose="020F0502020204030204" pitchFamily="34" charset="0"/>
                      </a:rPr>
                      <a:t>/</a:t>
                    </a:r>
                    <a:r>
                      <a:rPr lang="ru-RU" b="1" spc="-20" dirty="0" smtClean="0">
                        <a:solidFill>
                          <a:srgbClr val="FF00FF"/>
                        </a:solidFill>
                        <a:latin typeface="Calibri" panose="020F0502020204030204" pitchFamily="34" charset="0"/>
                      </a:rPr>
                      <a:t>ТАТА</a:t>
                    </a:r>
                    <a:r>
                      <a:rPr lang="en-US" b="1" spc="-20" dirty="0" smtClean="0">
                        <a:solidFill>
                          <a:srgbClr val="FF00FF"/>
                        </a:solidFill>
                        <a:latin typeface="Calibri" panose="020F0502020204030204" pitchFamily="34" charset="0"/>
                      </a:rPr>
                      <a:t>, </a:t>
                    </a:r>
                    <a:r>
                      <a:rPr lang="ru-RU" b="1" spc="-20" dirty="0" smtClean="0">
                        <a:solidFill>
                          <a:srgbClr val="FF00FF"/>
                        </a:solidFill>
                        <a:latin typeface="Calibri" panose="020F0502020204030204" pitchFamily="34" charset="0"/>
                      </a:rPr>
                      <a:t>опыт</a:t>
                    </a:r>
                    <a:endParaRPr lang="ru-RU" b="1" spc="-20" dirty="0">
                      <a:solidFill>
                        <a:srgbClr val="FF00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87" name="TextBox 486"/>
                  <p:cNvSpPr txBox="1"/>
                  <p:nvPr/>
                </p:nvSpPr>
                <p:spPr>
                  <a:xfrm>
                    <a:off x="263094" y="6270212"/>
                    <a:ext cx="1836000" cy="13218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ru-RU" sz="1600" b="1" spc="-2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сродство ТВР</a:t>
                    </a:r>
                    <a:r>
                      <a:rPr lang="en-US" sz="1600" b="1" spc="-2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/TATA, </a:t>
                    </a:r>
                    <a:r>
                      <a:rPr lang="ru-RU" sz="1600" b="1" spc="-2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прогноз</a:t>
                    </a:r>
                    <a:endParaRPr lang="ru-RU" sz="1600" b="1" spc="-20" dirty="0">
                      <a:solidFill>
                        <a:srgbClr val="7030A0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pic>
              <p:nvPicPr>
                <p:cNvPr id="21" name="Рисунок 2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5575" y="4685435"/>
                  <a:ext cx="1440000" cy="1392814"/>
                </a:xfrm>
                <a:prstGeom prst="rect">
                  <a:avLst/>
                </a:prstGeom>
              </p:spPr>
            </p:pic>
            <p:sp>
              <p:nvSpPr>
                <p:cNvPr id="515" name="TextBox 514"/>
                <p:cNvSpPr txBox="1"/>
                <p:nvPr/>
              </p:nvSpPr>
              <p:spPr>
                <a:xfrm>
                  <a:off x="7188720" y="4693973"/>
                  <a:ext cx="828601" cy="3965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r</a:t>
                  </a:r>
                  <a:r>
                    <a:rPr lang="en-US" sz="2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  <a:cs typeface="Courier New" panose="02070309020205020404" pitchFamily="49" charset="0"/>
                    </a:rPr>
                    <a:t>=</a:t>
                  </a:r>
                  <a:r>
                    <a:rPr lang="en-US" sz="2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0.</a:t>
                  </a:r>
                  <a:r>
                    <a:rPr lang="ru-RU" sz="2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84</a:t>
                  </a:r>
                  <a:endParaRPr lang="en-US" sz="2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  <a:p>
                  <a:pPr algn="ctr"/>
                  <a:r>
                    <a:rPr lang="en-US" sz="2400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(α&lt;0.0</a:t>
                  </a:r>
                  <a:r>
                    <a:rPr lang="ru-RU" sz="2400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01</a:t>
                  </a:r>
                  <a:r>
                    <a:rPr lang="en-US" sz="2400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)</a:t>
                  </a:r>
                  <a:endParaRPr lang="ru-RU" sz="2400" b="1" spc="-2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364" name="Овал 363"/>
              <p:cNvSpPr/>
              <p:nvPr/>
            </p:nvSpPr>
            <p:spPr>
              <a:xfrm>
                <a:off x="7009816" y="5615440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5" name="Овал 414"/>
              <p:cNvSpPr/>
              <p:nvPr/>
            </p:nvSpPr>
            <p:spPr>
              <a:xfrm>
                <a:off x="7248704" y="5539510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6" name="Овал 415"/>
              <p:cNvSpPr/>
              <p:nvPr/>
            </p:nvSpPr>
            <p:spPr>
              <a:xfrm>
                <a:off x="7437714" y="5547776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7" name="Овал 416"/>
              <p:cNvSpPr/>
              <p:nvPr/>
            </p:nvSpPr>
            <p:spPr>
              <a:xfrm>
                <a:off x="7532768" y="5490655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8" name="Овал 417"/>
              <p:cNvSpPr/>
              <p:nvPr/>
            </p:nvSpPr>
            <p:spPr>
              <a:xfrm>
                <a:off x="7846015" y="5282137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9" name="Овал 418"/>
              <p:cNvSpPr/>
              <p:nvPr/>
            </p:nvSpPr>
            <p:spPr>
              <a:xfrm>
                <a:off x="7424538" y="5300304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0" name="Овал 419"/>
              <p:cNvSpPr/>
              <p:nvPr/>
            </p:nvSpPr>
            <p:spPr>
              <a:xfrm>
                <a:off x="7318914" y="5148725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2" name="Овал 421"/>
              <p:cNvSpPr/>
              <p:nvPr/>
            </p:nvSpPr>
            <p:spPr>
              <a:xfrm>
                <a:off x="7835481" y="4816666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4" name="Овал 423"/>
              <p:cNvSpPr/>
              <p:nvPr/>
            </p:nvSpPr>
            <p:spPr>
              <a:xfrm>
                <a:off x="7914561" y="4423861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5" name="Овал 424"/>
              <p:cNvSpPr/>
              <p:nvPr/>
            </p:nvSpPr>
            <p:spPr>
              <a:xfrm>
                <a:off x="8207189" y="4359303"/>
                <a:ext cx="118800" cy="1188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54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424544" y="15565"/>
            <a:ext cx="9987643" cy="6694452"/>
            <a:chOff x="-424544" y="15565"/>
            <a:chExt cx="9987643" cy="6694452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39338" y="452846"/>
              <a:ext cx="8760822" cy="959110"/>
            </a:xfrm>
            <a:prstGeom prst="roundRect">
              <a:avLst>
                <a:gd name="adj" fmla="val 1210"/>
              </a:avLst>
            </a:prstGeom>
            <a:solidFill>
              <a:srgbClr val="E7F5FF"/>
            </a:solidFill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Rectangle 2"/>
            <p:cNvSpPr txBox="1">
              <a:spLocks noChangeArrowheads="1"/>
            </p:cNvSpPr>
            <p:nvPr/>
          </p:nvSpPr>
          <p:spPr>
            <a:xfrm>
              <a:off x="-424544" y="15565"/>
              <a:ext cx="9987643" cy="304292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Экспериментально-компьютерная проверка уравнения </a:t>
              </a:r>
              <a:r>
                <a:rPr lang="ru-RU" altLang="ru-RU" sz="1600" b="1" dirty="0" err="1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трехшагового</a:t>
              </a:r>
              <a:r>
                <a:rPr lang="ru-RU" alt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r>
                <a:rPr lang="ru-RU" altLang="ru-RU" sz="1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связывания </a:t>
              </a:r>
              <a:r>
                <a:rPr lang="ru-RU" alt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ТВР/ТАТА-бокс</a:t>
              </a:r>
              <a:endParaRPr lang="ru-RU" altLang="ru-RU" sz="1600" spc="-7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5220" y="543931"/>
              <a:ext cx="2934620" cy="7386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Calibri" panose="020F0502020204030204" pitchFamily="34" charset="0"/>
                </a:rPr>
                <a:t>Формирование списка дуплексов ДНК, идентичных ТАТА-боксам промоторов генов  человека  </a:t>
              </a:r>
              <a:endParaRPr lang="ru-RU" sz="1600" b="1" dirty="0">
                <a:latin typeface="Calibri" panose="020F0502020204030204" pitchFamily="34" charset="0"/>
              </a:endParaRPr>
            </a:p>
          </p:txBody>
        </p:sp>
        <p:sp>
          <p:nvSpPr>
            <p:cNvPr id="32" name="Стрелка вправо 31"/>
            <p:cNvSpPr/>
            <p:nvPr/>
          </p:nvSpPr>
          <p:spPr>
            <a:xfrm>
              <a:off x="3608920" y="753023"/>
              <a:ext cx="197967" cy="23182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15968" y="560094"/>
              <a:ext cx="2046177" cy="7386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Calibri" panose="020F0502020204030204" pitchFamily="34" charset="0"/>
                </a:rPr>
                <a:t>Компьютерное </a:t>
              </a:r>
              <a:br>
                <a:rPr lang="ru-RU" sz="1400" b="1" dirty="0" smtClean="0">
                  <a:latin typeface="Calibri" panose="020F0502020204030204" pitchFamily="34" charset="0"/>
                </a:rPr>
              </a:br>
              <a:r>
                <a:rPr lang="ru-RU" sz="1400" b="1" dirty="0" smtClean="0">
                  <a:latin typeface="Calibri" panose="020F0502020204030204" pitchFamily="34" charset="0"/>
                </a:rPr>
                <a:t>предсказание величин </a:t>
              </a:r>
              <a:br>
                <a:rPr lang="ru-RU" sz="1400" b="1" dirty="0" smtClean="0">
                  <a:latin typeface="Calibri" panose="020F0502020204030204" pitchFamily="34" charset="0"/>
                </a:rPr>
              </a:br>
              <a:r>
                <a:rPr lang="ru-RU" sz="1400" b="1" dirty="0" smtClean="0">
                  <a:latin typeface="Calibri" panose="020F0502020204030204" pitchFamily="34" charset="0"/>
                </a:rPr>
                <a:t>сродства</a:t>
              </a:r>
              <a:r>
                <a:rPr lang="en-US" sz="1400" b="1" dirty="0" smtClean="0">
                  <a:latin typeface="Calibri" panose="020F0502020204030204" pitchFamily="34" charset="0"/>
                </a:rPr>
                <a:t> TBP/TATA</a:t>
              </a:r>
              <a:endParaRPr lang="ru-RU" sz="1600" b="1" dirty="0"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20890" y="543931"/>
              <a:ext cx="1890697" cy="7386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Calibri" panose="020F0502020204030204" pitchFamily="34" charset="0"/>
                </a:rPr>
                <a:t>Экспериментальное</a:t>
              </a:r>
              <a:br>
                <a:rPr lang="ru-RU" sz="1400" b="1" dirty="0" smtClean="0">
                  <a:latin typeface="Calibri" panose="020F0502020204030204" pitchFamily="34" charset="0"/>
                </a:rPr>
              </a:br>
              <a:r>
                <a:rPr lang="ru-RU" sz="1400" b="1" dirty="0" smtClean="0">
                  <a:latin typeface="Calibri" panose="020F0502020204030204" pitchFamily="34" charset="0"/>
                </a:rPr>
                <a:t> измерение величин </a:t>
              </a:r>
              <a:br>
                <a:rPr lang="ru-RU" sz="1400" b="1" dirty="0" smtClean="0">
                  <a:latin typeface="Calibri" panose="020F0502020204030204" pitchFamily="34" charset="0"/>
                </a:rPr>
              </a:br>
              <a:r>
                <a:rPr lang="ru-RU" sz="1400" b="1" dirty="0" smtClean="0">
                  <a:latin typeface="Calibri" panose="020F0502020204030204" pitchFamily="34" charset="0"/>
                </a:rPr>
                <a:t>сродства </a:t>
              </a:r>
              <a:r>
                <a:rPr lang="en-US" sz="1400" b="1" dirty="0" smtClean="0">
                  <a:latin typeface="Calibri" panose="020F0502020204030204" pitchFamily="34" charset="0"/>
                </a:rPr>
                <a:t>TBP/TATA</a:t>
              </a:r>
              <a:endParaRPr lang="ru-RU" sz="1600" b="1" dirty="0">
                <a:latin typeface="Calibri" panose="020F0502020204030204" pitchFamily="34" charset="0"/>
              </a:endParaRPr>
            </a:p>
          </p:txBody>
        </p:sp>
        <p:sp>
          <p:nvSpPr>
            <p:cNvPr id="38" name="Стрелка вправо 37"/>
            <p:cNvSpPr/>
            <p:nvPr/>
          </p:nvSpPr>
          <p:spPr>
            <a:xfrm>
              <a:off x="6292534" y="753023"/>
              <a:ext cx="197967" cy="23182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185212" y="1508662"/>
              <a:ext cx="8702177" cy="2491760"/>
              <a:chOff x="185212" y="1508662"/>
              <a:chExt cx="8702177" cy="249176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185212" y="1508662"/>
                <a:ext cx="8652219" cy="2491760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448064" y="3231457"/>
                <a:ext cx="5395475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600" dirty="0">
                    <a:latin typeface="Calibri" panose="020F0502020204030204" pitchFamily="34" charset="0"/>
                    <a:cs typeface="Arial" panose="020B0604020202020204" pitchFamily="34" charset="0"/>
                  </a:rPr>
                  <a:t>Savinkova L., </a:t>
                </a:r>
                <a:r>
                  <a:rPr lang="en-US" sz="1600" dirty="0" err="1">
                    <a:latin typeface="Calibri" panose="020F0502020204030204" pitchFamily="34" charset="0"/>
                    <a:cs typeface="Arial" panose="020B0604020202020204" pitchFamily="34" charset="0"/>
                  </a:rPr>
                  <a:t>Drachkova</a:t>
                </a:r>
                <a:r>
                  <a:rPr lang="en-US" sz="1600" dirty="0">
                    <a:latin typeface="Calibri" panose="020F0502020204030204" pitchFamily="34" charset="0"/>
                    <a:cs typeface="Arial" panose="020B0604020202020204" pitchFamily="34" charset="0"/>
                  </a:rPr>
                  <a:t> I., </a:t>
                </a:r>
                <a:r>
                  <a:rPr lang="en-US" sz="1600" dirty="0" err="1">
                    <a:latin typeface="Calibri" panose="020F0502020204030204" pitchFamily="34" charset="0"/>
                    <a:cs typeface="Arial" panose="020B0604020202020204" pitchFamily="34" charset="0"/>
                  </a:rPr>
                  <a:t>Arshinova</a:t>
                </a:r>
                <a:r>
                  <a:rPr lang="en-US" sz="1600" dirty="0">
                    <a:latin typeface="Calibri" panose="020F0502020204030204" pitchFamily="34" charset="0"/>
                    <a:cs typeface="Arial" panose="020B0604020202020204" pitchFamily="34" charset="0"/>
                  </a:rPr>
                  <a:t> T., Ponomarenko P., </a:t>
                </a:r>
                <a:r>
                  <a:rPr lang="en-US" sz="1600" b="1" u="sng" dirty="0">
                    <a:latin typeface="Calibri" panose="020F0502020204030204" pitchFamily="34" charset="0"/>
                    <a:cs typeface="Arial" panose="020B0604020202020204" pitchFamily="34" charset="0"/>
                  </a:rPr>
                  <a:t>Ponomarenko M.</a:t>
                </a:r>
                <a:r>
                  <a:rPr lang="en-US" sz="1600" dirty="0">
                    <a:latin typeface="Calibri" panose="020F0502020204030204" pitchFamily="34" charset="0"/>
                    <a:cs typeface="Arial" panose="020B0604020202020204" pitchFamily="34" charset="0"/>
                  </a:rPr>
                  <a:t>, Kolchanov N. </a:t>
                </a:r>
                <a:r>
                  <a:rPr lang="en-US" sz="16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sz="1600" b="1" i="1" dirty="0" err="1">
                    <a:latin typeface="Calibri" panose="020F0502020204030204" pitchFamily="34" charset="0"/>
                    <a:cs typeface="Arial" panose="020B0604020202020204" pitchFamily="34" charset="0"/>
                  </a:rPr>
                  <a:t>PLoS</a:t>
                </a:r>
                <a:r>
                  <a:rPr lang="en-US" sz="1600" b="1" i="1" dirty="0">
                    <a:latin typeface="Calibri" panose="020F0502020204030204" pitchFamily="34" charset="0"/>
                    <a:cs typeface="Arial" panose="020B0604020202020204" pitchFamily="34" charset="0"/>
                  </a:rPr>
                  <a:t> ONE</a:t>
                </a:r>
                <a:r>
                  <a:rPr lang="en-US" sz="1600" dirty="0">
                    <a:latin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2013. </a:t>
                </a:r>
                <a:r>
                  <a:rPr lang="en-US" sz="16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8:e54626</a:t>
                </a:r>
                <a:r>
                  <a:rPr lang="en-US" sz="1600" dirty="0">
                    <a:latin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8" name="Text Box 5"/>
              <p:cNvSpPr txBox="1">
                <a:spLocks noChangeArrowheads="1"/>
              </p:cNvSpPr>
              <p:nvPr/>
            </p:nvSpPr>
            <p:spPr bwMode="auto">
              <a:xfrm>
                <a:off x="3780814" y="1531153"/>
                <a:ext cx="4830773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Сравнение  компьютерных предсказаний с результатами экспериментальных измерений (</a:t>
                </a:r>
                <a:r>
                  <a:rPr lang="ru-RU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равновесные</a:t>
                </a:r>
                <a:r>
                  <a:rPr lang="ru-RU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условия  </a:t>
                </a:r>
                <a:r>
                  <a:rPr lang="ru-RU" b="1" i="1" dirty="0" err="1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in</a:t>
                </a:r>
                <a:r>
                  <a:rPr lang="ru-RU" b="1" i="1" dirty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i="1" dirty="0" err="1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vitro</a:t>
                </a:r>
                <a:r>
                  <a:rPr lang="ru-RU" b="1" i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b="1" dirty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3723286" y="2684403"/>
                <a:ext cx="5164103" cy="20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</a:pPr>
                <a:r>
                  <a:rPr lang="ru-RU" sz="16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27</a:t>
                </a:r>
                <a:r>
                  <a:rPr lang="ru-RU" sz="16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вариантов </a:t>
                </a:r>
                <a:r>
                  <a:rPr lang="ru-RU" sz="1600" dirty="0">
                    <a:solidFill>
                      <a:srgbClr val="CC00CC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ТАТА-бокса в промоторах генов </a:t>
                </a:r>
                <a:r>
                  <a:rPr lang="ru-RU" sz="16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человека</a:t>
                </a:r>
                <a:endParaRPr lang="en-US" sz="1600" dirty="0">
                  <a:solidFill>
                    <a:srgbClr val="CC00CC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" name="Группа 14"/>
              <p:cNvGrpSpPr/>
              <p:nvPr/>
            </p:nvGrpSpPr>
            <p:grpSpPr>
              <a:xfrm>
                <a:off x="233698" y="1555087"/>
                <a:ext cx="3044423" cy="2422902"/>
                <a:chOff x="233698" y="1555087"/>
                <a:chExt cx="3044423" cy="2422902"/>
              </a:xfrm>
            </p:grpSpPr>
            <p:grpSp>
              <p:nvGrpSpPr>
                <p:cNvPr id="6" name="Группа 5"/>
                <p:cNvGrpSpPr/>
                <p:nvPr/>
              </p:nvGrpSpPr>
              <p:grpSpPr>
                <a:xfrm>
                  <a:off x="233698" y="1555087"/>
                  <a:ext cx="3044423" cy="2422902"/>
                  <a:chOff x="218984" y="737639"/>
                  <a:chExt cx="3044423" cy="2422902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218984" y="737639"/>
                    <a:ext cx="3044423" cy="2422902"/>
                    <a:chOff x="218984" y="737639"/>
                    <a:chExt cx="3044423" cy="2422902"/>
                  </a:xfrm>
                </p:grpSpPr>
                <p:grpSp>
                  <p:nvGrpSpPr>
                    <p:cNvPr id="9" name="Группа 2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18984" y="737639"/>
                      <a:ext cx="3044423" cy="2422902"/>
                      <a:chOff x="1272053" y="3101559"/>
                      <a:chExt cx="3144404" cy="2176566"/>
                    </a:xfrm>
                  </p:grpSpPr>
                  <p:pic>
                    <p:nvPicPr>
                      <p:cNvPr id="11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 l="2480" t="5435" r="1479" b="3986"/>
                      <a:stretch>
                        <a:fillRect/>
                      </a:stretch>
                    </p:blipFill>
                    <p:spPr bwMode="auto">
                      <a:xfrm>
                        <a:off x="1272053" y="3101559"/>
                        <a:ext cx="3144404" cy="210379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2" name="Прямоугольник 30"/>
                      <p:cNvSpPr/>
                      <p:nvPr/>
                    </p:nvSpPr>
                    <p:spPr>
                      <a:xfrm>
                        <a:off x="3576969" y="4946667"/>
                        <a:ext cx="285451" cy="3193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3" name="Прямоугольник 31"/>
                      <p:cNvSpPr/>
                      <p:nvPr/>
                    </p:nvSpPr>
                    <p:spPr>
                      <a:xfrm>
                        <a:off x="1290346" y="3240567"/>
                        <a:ext cx="275648" cy="2871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4" name="Прямоугольник 32"/>
                      <p:cNvSpPr/>
                      <p:nvPr/>
                    </p:nvSpPr>
                    <p:spPr>
                      <a:xfrm>
                        <a:off x="1503091" y="4990940"/>
                        <a:ext cx="275648" cy="2871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3" name="Прямоугольник 2"/>
                    <p:cNvSpPr/>
                    <p:nvPr/>
                  </p:nvSpPr>
                  <p:spPr>
                    <a:xfrm>
                      <a:off x="2588800" y="2021288"/>
                      <a:ext cx="553673" cy="4278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058761" y="2126556"/>
                    <a:ext cx="1083712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r</a:t>
                    </a:r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=</a:t>
                    </a:r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0.82</a:t>
                    </a:r>
                  </a:p>
                  <a:p>
                    <a:pPr algn="ctr"/>
                    <a:r>
                      <a:rPr lang="en-US" sz="1400" b="1" spc="-2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(α&lt;0.0000001)</a:t>
                    </a:r>
                    <a:endParaRPr lang="ru-RU" sz="2000" b="1" spc="-20" dirty="0">
                      <a:solidFill>
                        <a:srgbClr val="FF0000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0" name="Овал 39"/>
                <p:cNvSpPr/>
                <p:nvPr/>
              </p:nvSpPr>
              <p:spPr>
                <a:xfrm>
                  <a:off x="894359" y="3147775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>
                  <a:off x="775559" y="2855637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Овал 41"/>
                <p:cNvSpPr/>
                <p:nvPr/>
              </p:nvSpPr>
              <p:spPr>
                <a:xfrm>
                  <a:off x="1094187" y="2846635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Овал 42"/>
                <p:cNvSpPr/>
                <p:nvPr/>
              </p:nvSpPr>
              <p:spPr>
                <a:xfrm>
                  <a:off x="1261473" y="2906035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>
                  <a:off x="1280124" y="2774891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1353415" y="2796237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Овал 45"/>
                <p:cNvSpPr/>
                <p:nvPr/>
              </p:nvSpPr>
              <p:spPr>
                <a:xfrm>
                  <a:off x="1502706" y="2695142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Овал 46"/>
                <p:cNvSpPr/>
                <p:nvPr/>
              </p:nvSpPr>
              <p:spPr>
                <a:xfrm>
                  <a:off x="1754052" y="2613405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Овал 47"/>
                <p:cNvSpPr/>
                <p:nvPr/>
              </p:nvSpPr>
              <p:spPr>
                <a:xfrm>
                  <a:off x="1813730" y="2659911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Овал 48"/>
                <p:cNvSpPr/>
                <p:nvPr/>
              </p:nvSpPr>
              <p:spPr>
                <a:xfrm>
                  <a:off x="1882962" y="2481656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1280124" y="3206460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Овал 50"/>
                <p:cNvSpPr/>
                <p:nvPr/>
              </p:nvSpPr>
              <p:spPr>
                <a:xfrm>
                  <a:off x="1398924" y="3073633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Овал 51"/>
                <p:cNvSpPr/>
                <p:nvPr/>
              </p:nvSpPr>
              <p:spPr>
                <a:xfrm>
                  <a:off x="1450110" y="2937528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Овал 52"/>
                <p:cNvSpPr/>
                <p:nvPr/>
              </p:nvSpPr>
              <p:spPr>
                <a:xfrm>
                  <a:off x="1590870" y="3231457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Овал 53"/>
                <p:cNvSpPr/>
                <p:nvPr/>
              </p:nvSpPr>
              <p:spPr>
                <a:xfrm>
                  <a:off x="1617400" y="2825204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1672693" y="2852994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Овал 55"/>
                <p:cNvSpPr/>
                <p:nvPr/>
              </p:nvSpPr>
              <p:spPr>
                <a:xfrm>
                  <a:off x="1701779" y="2736837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Овал 56"/>
                <p:cNvSpPr/>
                <p:nvPr/>
              </p:nvSpPr>
              <p:spPr>
                <a:xfrm>
                  <a:off x="2136350" y="2906035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Овал 57"/>
                <p:cNvSpPr/>
                <p:nvPr/>
              </p:nvSpPr>
              <p:spPr>
                <a:xfrm>
                  <a:off x="2044481" y="2727835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Овал 58"/>
                <p:cNvSpPr/>
                <p:nvPr/>
              </p:nvSpPr>
              <p:spPr>
                <a:xfrm>
                  <a:off x="2053735" y="2613405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Овал 59"/>
                <p:cNvSpPr/>
                <p:nvPr/>
              </p:nvSpPr>
              <p:spPr>
                <a:xfrm>
                  <a:off x="2255150" y="2555979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Овал 60"/>
                <p:cNvSpPr/>
                <p:nvPr/>
              </p:nvSpPr>
              <p:spPr>
                <a:xfrm>
                  <a:off x="2373950" y="2460636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Овал 61"/>
                <p:cNvSpPr/>
                <p:nvPr/>
              </p:nvSpPr>
              <p:spPr>
                <a:xfrm>
                  <a:off x="2552150" y="2468492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Овал 62"/>
                <p:cNvSpPr/>
                <p:nvPr/>
              </p:nvSpPr>
              <p:spPr>
                <a:xfrm>
                  <a:off x="2684696" y="2362519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Овал 63"/>
                <p:cNvSpPr/>
                <p:nvPr/>
              </p:nvSpPr>
              <p:spPr>
                <a:xfrm>
                  <a:off x="2660778" y="2137831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64"/>
                <p:cNvSpPr/>
                <p:nvPr/>
              </p:nvSpPr>
              <p:spPr>
                <a:xfrm>
                  <a:off x="2820950" y="2025478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Овал 65"/>
                <p:cNvSpPr/>
                <p:nvPr/>
              </p:nvSpPr>
              <p:spPr>
                <a:xfrm>
                  <a:off x="2660778" y="1805300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Овал 66"/>
                <p:cNvSpPr/>
                <p:nvPr/>
              </p:nvSpPr>
              <p:spPr>
                <a:xfrm>
                  <a:off x="2803496" y="1758948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34" name="Группа 33"/>
            <p:cNvGrpSpPr/>
            <p:nvPr/>
          </p:nvGrpSpPr>
          <p:grpSpPr>
            <a:xfrm>
              <a:off x="185213" y="4121211"/>
              <a:ext cx="8805634" cy="2588806"/>
              <a:chOff x="185213" y="4121211"/>
              <a:chExt cx="8805634" cy="258880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85213" y="4121211"/>
                <a:ext cx="8650358" cy="2588806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54680" y="5700610"/>
                <a:ext cx="5436167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600" dirty="0" err="1">
                    <a:latin typeface="Calibri" panose="020F0502020204030204" pitchFamily="34" charset="0"/>
                    <a:cs typeface="Arial" panose="020B0604020202020204" pitchFamily="34" charset="0"/>
                  </a:rPr>
                  <a:t>Drachkova</a:t>
                </a:r>
                <a:r>
                  <a:rPr lang="en-US" sz="1600" dirty="0">
                    <a:latin typeface="Calibri" panose="020F0502020204030204" pitchFamily="34" charset="0"/>
                    <a:cs typeface="Arial" panose="020B0604020202020204" pitchFamily="34" charset="0"/>
                  </a:rPr>
                  <a:t> I., Savinkova L., </a:t>
                </a:r>
                <a:r>
                  <a:rPr lang="en-US" sz="1600" dirty="0" err="1">
                    <a:latin typeface="Calibri" panose="020F0502020204030204" pitchFamily="34" charset="0"/>
                    <a:cs typeface="Arial" panose="020B0604020202020204" pitchFamily="34" charset="0"/>
                  </a:rPr>
                  <a:t>Arshinova</a:t>
                </a:r>
                <a:r>
                  <a:rPr lang="en-US" sz="1600" dirty="0">
                    <a:latin typeface="Calibri" panose="020F0502020204030204" pitchFamily="34" charset="0"/>
                    <a:cs typeface="Arial" panose="020B0604020202020204" pitchFamily="34" charset="0"/>
                  </a:rPr>
                  <a:t> T., </a:t>
                </a:r>
                <a:r>
                  <a:rPr lang="en-US" sz="1600" b="1" u="sng" dirty="0">
                    <a:latin typeface="Calibri" panose="020F0502020204030204" pitchFamily="34" charset="0"/>
                    <a:cs typeface="Arial" panose="020B0604020202020204" pitchFamily="34" charset="0"/>
                  </a:rPr>
                  <a:t>Ponomarenko M.</a:t>
                </a:r>
                <a:r>
                  <a:rPr lang="en-US" sz="1600" dirty="0">
                    <a:latin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latin typeface="Calibri" panose="020F0502020204030204" pitchFamily="34" charset="0"/>
                    <a:cs typeface="Arial" panose="020B0604020202020204" pitchFamily="34" charset="0"/>
                  </a:rPr>
                  <a:t>Peltek</a:t>
                </a:r>
                <a:r>
                  <a:rPr lang="en-US" sz="1600" dirty="0">
                    <a:latin typeface="Calibri" panose="020F0502020204030204" pitchFamily="34" charset="0"/>
                    <a:cs typeface="Arial" panose="020B0604020202020204" pitchFamily="34" charset="0"/>
                  </a:rPr>
                  <a:t> S., Kolchanov N. </a:t>
                </a:r>
                <a:r>
                  <a:rPr lang="en-US" sz="16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sz="1600" b="1" i="1" dirty="0">
                    <a:latin typeface="Calibri" panose="020F0502020204030204" pitchFamily="34" charset="0"/>
                    <a:cs typeface="Arial" panose="020B0604020202020204" pitchFamily="34" charset="0"/>
                  </a:rPr>
                  <a:t>Hum. </a:t>
                </a:r>
                <a:r>
                  <a:rPr lang="en-US" sz="1600" b="1" i="1" dirty="0" err="1">
                    <a:latin typeface="Calibri" panose="020F0502020204030204" pitchFamily="34" charset="0"/>
                    <a:cs typeface="Arial" panose="020B0604020202020204" pitchFamily="34" charset="0"/>
                  </a:rPr>
                  <a:t>Mutat</a:t>
                </a:r>
                <a:r>
                  <a:rPr lang="en-US" sz="1600" dirty="0">
                    <a:latin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2014</a:t>
                </a:r>
                <a:r>
                  <a:rPr lang="en-US" sz="1600" dirty="0">
                    <a:latin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6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35: 601–8</a:t>
                </a:r>
                <a:r>
                  <a:rPr lang="en-US" sz="1600" dirty="0">
                    <a:latin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23" name="Text Box 5"/>
              <p:cNvSpPr txBox="1">
                <a:spLocks noChangeArrowheads="1"/>
              </p:cNvSpPr>
              <p:nvPr/>
            </p:nvSpPr>
            <p:spPr bwMode="auto">
              <a:xfrm>
                <a:off x="3723285" y="5228273"/>
                <a:ext cx="5086285" cy="20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</a:pPr>
                <a:r>
                  <a:rPr lang="ru-RU" sz="16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23</a:t>
                </a:r>
                <a:r>
                  <a:rPr lang="ru-RU" sz="16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варианта </a:t>
                </a:r>
                <a:r>
                  <a:rPr lang="ru-RU" sz="1600" dirty="0">
                    <a:solidFill>
                      <a:srgbClr val="CC00CC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ТАТА-бокса в промоторах генов </a:t>
                </a:r>
                <a:r>
                  <a:rPr lang="ru-RU" sz="16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человека</a:t>
                </a:r>
                <a:endParaRPr lang="en-US" sz="1600" dirty="0">
                  <a:solidFill>
                    <a:srgbClr val="CC00CC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 Box 5"/>
              <p:cNvSpPr txBox="1">
                <a:spLocks noChangeArrowheads="1"/>
              </p:cNvSpPr>
              <p:nvPr/>
            </p:nvSpPr>
            <p:spPr bwMode="auto">
              <a:xfrm>
                <a:off x="3723286" y="4121211"/>
                <a:ext cx="4830773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Сравнение  компьютерных предсказаний с результатами экспериментальных измерений (</a:t>
                </a:r>
                <a:r>
                  <a:rPr lang="ru-RU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неравновесные</a:t>
                </a:r>
                <a:r>
                  <a:rPr lang="ru-RU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условия  </a:t>
                </a:r>
                <a:r>
                  <a:rPr lang="ru-RU" b="1" i="1" dirty="0" err="1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in</a:t>
                </a:r>
                <a:r>
                  <a:rPr lang="ru-RU" b="1" i="1" dirty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i="1" dirty="0" err="1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vitro</a:t>
                </a:r>
                <a:r>
                  <a:rPr lang="ru-RU" b="1" i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b="1" dirty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294602" y="4171609"/>
                <a:ext cx="2685217" cy="2514558"/>
                <a:chOff x="294602" y="4171609"/>
                <a:chExt cx="2685217" cy="2514558"/>
              </a:xfrm>
            </p:grpSpPr>
            <p:grpSp>
              <p:nvGrpSpPr>
                <p:cNvPr id="8" name="Группа 7"/>
                <p:cNvGrpSpPr/>
                <p:nvPr/>
              </p:nvGrpSpPr>
              <p:grpSpPr>
                <a:xfrm>
                  <a:off x="294602" y="4171609"/>
                  <a:ext cx="2685217" cy="2514558"/>
                  <a:chOff x="469860" y="3648664"/>
                  <a:chExt cx="2653037" cy="2514558"/>
                </a:xfrm>
              </p:grpSpPr>
              <p:grpSp>
                <p:nvGrpSpPr>
                  <p:cNvPr id="2" name="Группа 1"/>
                  <p:cNvGrpSpPr>
                    <a:grpSpLocks noChangeAspect="1"/>
                  </p:cNvGrpSpPr>
                  <p:nvPr/>
                </p:nvGrpSpPr>
                <p:grpSpPr>
                  <a:xfrm>
                    <a:off x="469860" y="3648664"/>
                    <a:ext cx="2639824" cy="2514558"/>
                    <a:chOff x="446211" y="3667258"/>
                    <a:chExt cx="2205717" cy="2101054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" name="TextBox 16"/>
                        <p:cNvSpPr txBox="1"/>
                        <p:nvPr/>
                      </p:nvSpPr>
                      <p:spPr>
                        <a:xfrm rot="16200000">
                          <a:off x="-223171" y="4585847"/>
                          <a:ext cx="1523429" cy="18466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𝑳𝒏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2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2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2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𝒓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𝒅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2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𝒓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</a:rPr>
                                  <m:t>𝒊𝒏</m:t>
                                </m:r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</a:rPr>
                                  <m:t>𝒗𝒊𝒕𝒓𝒐</m:t>
                                </m:r>
                              </m:oMath>
                            </m:oMathPara>
                          </a14:m>
                          <a:endParaRPr lang="ru-RU" sz="1200" b="1" i="1" dirty="0"/>
                        </a:p>
                      </p:txBody>
                    </p:sp>
                  </mc:Choice>
                  <mc:Fallback xmlns="">
                    <p:sp>
                      <p:nvSpPr>
                        <p:cNvPr id="17" name="TextBox 1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16200000">
                          <a:off x="-223171" y="4585847"/>
                          <a:ext cx="1523429" cy="184666"/>
                        </a:xfrm>
                        <a:prstGeom prst="rect">
                          <a:avLst/>
                        </a:prstGeom>
                        <a:blipFill rotWithShape="0">
                          <a:blip r:embed="rId4"/>
                          <a:stretch>
                            <a:fillRect l="-132432" r="-18648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9" name="TextBox 18"/>
                        <p:cNvSpPr txBox="1"/>
                        <p:nvPr/>
                      </p:nvSpPr>
                      <p:spPr>
                        <a:xfrm>
                          <a:off x="933472" y="5583646"/>
                          <a:ext cx="1321196" cy="18466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𝑳𝒏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2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𝑲</m:t>
                                        </m:r>
                                      </m:e>
                                      <m:sub>
                                        <m:r>
                                          <a:rPr lang="en-US" sz="12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𝑫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</a:rPr>
                                  <m:t>𝒊𝒏</m:t>
                                </m:r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</a:rPr>
                                  <m:t>𝒔𝒊𝒍𝒊𝒄𝒐</m:t>
                                </m:r>
                              </m:oMath>
                            </m:oMathPara>
                          </a14:m>
                          <a:endParaRPr lang="ru-RU" sz="1200" b="1" i="1" dirty="0"/>
                        </a:p>
                      </p:txBody>
                    </p:sp>
                  </mc:Choice>
                  <mc:Fallback xmlns="">
                    <p:sp>
                      <p:nvSpPr>
                        <p:cNvPr id="19" name="TextBox 1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33472" y="5583646"/>
                          <a:ext cx="1321196" cy="184666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pic>
                  <p:nvPicPr>
                    <p:cNvPr id="20" name="Рисунок 45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3231" y="3667258"/>
                      <a:ext cx="1998697" cy="1940673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2505677" y="5356031"/>
                    <a:ext cx="604007" cy="41413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039185" y="5304195"/>
                    <a:ext cx="1083712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r</a:t>
                    </a:r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=</a:t>
                    </a:r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0.84</a:t>
                    </a:r>
                  </a:p>
                  <a:p>
                    <a:pPr algn="ctr"/>
                    <a:r>
                      <a:rPr lang="en-US" sz="1400" b="1" spc="-2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(α&lt;0.000001)</a:t>
                    </a:r>
                    <a:endParaRPr lang="ru-RU" sz="2000" b="1" spc="-20" dirty="0">
                      <a:solidFill>
                        <a:srgbClr val="FF0000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6" name="Овал 35"/>
                <p:cNvSpPr/>
                <p:nvPr/>
              </p:nvSpPr>
              <p:spPr>
                <a:xfrm>
                  <a:off x="2733759" y="4202144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Овал 67"/>
                <p:cNvSpPr/>
                <p:nvPr/>
              </p:nvSpPr>
              <p:spPr>
                <a:xfrm>
                  <a:off x="792009" y="6095570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Овал 68"/>
                <p:cNvSpPr/>
                <p:nvPr/>
              </p:nvSpPr>
              <p:spPr>
                <a:xfrm>
                  <a:off x="627681" y="5629208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Овал 69"/>
                <p:cNvSpPr/>
                <p:nvPr/>
              </p:nvSpPr>
              <p:spPr>
                <a:xfrm>
                  <a:off x="946700" y="5688608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Овал 70"/>
                <p:cNvSpPr/>
                <p:nvPr/>
              </p:nvSpPr>
              <p:spPr>
                <a:xfrm>
                  <a:off x="1126122" y="5708340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Овал 71"/>
                <p:cNvSpPr/>
                <p:nvPr/>
              </p:nvSpPr>
              <p:spPr>
                <a:xfrm>
                  <a:off x="1138839" y="6139227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Овал 72"/>
                <p:cNvSpPr/>
                <p:nvPr/>
              </p:nvSpPr>
              <p:spPr>
                <a:xfrm>
                  <a:off x="1162966" y="6174315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Овал 73"/>
                <p:cNvSpPr/>
                <p:nvPr/>
              </p:nvSpPr>
              <p:spPr>
                <a:xfrm>
                  <a:off x="1277320" y="6095570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Овал 74"/>
                <p:cNvSpPr/>
                <p:nvPr/>
              </p:nvSpPr>
              <p:spPr>
                <a:xfrm>
                  <a:off x="1476732" y="6154412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Овал 75"/>
                <p:cNvSpPr/>
                <p:nvPr/>
              </p:nvSpPr>
              <p:spPr>
                <a:xfrm>
                  <a:off x="1498600" y="5551704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Овал 76"/>
                <p:cNvSpPr/>
                <p:nvPr/>
              </p:nvSpPr>
              <p:spPr>
                <a:xfrm>
                  <a:off x="1563502" y="5569808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Овал 77"/>
                <p:cNvSpPr/>
                <p:nvPr/>
              </p:nvSpPr>
              <p:spPr>
                <a:xfrm>
                  <a:off x="1380273" y="5380517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Овал 78"/>
                <p:cNvSpPr/>
                <p:nvPr/>
              </p:nvSpPr>
              <p:spPr>
                <a:xfrm>
                  <a:off x="1617400" y="5317004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Овал 79"/>
                <p:cNvSpPr/>
                <p:nvPr/>
              </p:nvSpPr>
              <p:spPr>
                <a:xfrm>
                  <a:off x="1683944" y="5356968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Овал 80"/>
                <p:cNvSpPr/>
                <p:nvPr/>
              </p:nvSpPr>
              <p:spPr>
                <a:xfrm>
                  <a:off x="1787217" y="5001973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Овал 81"/>
                <p:cNvSpPr/>
                <p:nvPr/>
              </p:nvSpPr>
              <p:spPr>
                <a:xfrm>
                  <a:off x="1985081" y="5203279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Овал 82"/>
                <p:cNvSpPr/>
                <p:nvPr/>
              </p:nvSpPr>
              <p:spPr>
                <a:xfrm>
                  <a:off x="2295182" y="4997637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Овал 83"/>
                <p:cNvSpPr/>
                <p:nvPr/>
              </p:nvSpPr>
              <p:spPr>
                <a:xfrm>
                  <a:off x="1925681" y="5467755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Овал 84"/>
                <p:cNvSpPr/>
                <p:nvPr/>
              </p:nvSpPr>
              <p:spPr>
                <a:xfrm>
                  <a:off x="2054836" y="5562919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Овал 85"/>
                <p:cNvSpPr/>
                <p:nvPr/>
              </p:nvSpPr>
              <p:spPr>
                <a:xfrm>
                  <a:off x="2465681" y="5203279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Овал 86"/>
                <p:cNvSpPr/>
                <p:nvPr/>
              </p:nvSpPr>
              <p:spPr>
                <a:xfrm>
                  <a:off x="2584481" y="4510756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Овал 87"/>
                <p:cNvSpPr/>
                <p:nvPr/>
              </p:nvSpPr>
              <p:spPr>
                <a:xfrm>
                  <a:off x="2784637" y="4479081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Овал 88"/>
                <p:cNvSpPr/>
                <p:nvPr/>
              </p:nvSpPr>
              <p:spPr>
                <a:xfrm>
                  <a:off x="2574733" y="4219914"/>
                  <a:ext cx="118800" cy="1188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484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70120" y="1259899"/>
            <a:ext cx="9590741" cy="3319597"/>
            <a:chOff x="259276" y="1355088"/>
            <a:chExt cx="9166045" cy="447574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85261" y="1355088"/>
              <a:ext cx="8675688" cy="4475748"/>
            </a:xfrm>
            <a:custGeom>
              <a:avLst/>
              <a:gdLst>
                <a:gd name="T0" fmla="*/ 5465 w 5465"/>
                <a:gd name="T1" fmla="*/ 0 h 1911"/>
                <a:gd name="T2" fmla="*/ 5441 w 5465"/>
                <a:gd name="T3" fmla="*/ 717 h 1911"/>
                <a:gd name="T4" fmla="*/ 5394 w 5465"/>
                <a:gd name="T5" fmla="*/ 727 h 1911"/>
                <a:gd name="T6" fmla="*/ 5350 w 5465"/>
                <a:gd name="T7" fmla="*/ 744 h 1911"/>
                <a:gd name="T8" fmla="*/ 5314 w 5465"/>
                <a:gd name="T9" fmla="*/ 771 h 1911"/>
                <a:gd name="T10" fmla="*/ 5281 w 5465"/>
                <a:gd name="T11" fmla="*/ 804 h 1911"/>
                <a:gd name="T12" fmla="*/ 5254 w 5465"/>
                <a:gd name="T13" fmla="*/ 840 h 1911"/>
                <a:gd name="T14" fmla="*/ 5237 w 5465"/>
                <a:gd name="T15" fmla="*/ 884 h 1911"/>
                <a:gd name="T16" fmla="*/ 5227 w 5465"/>
                <a:gd name="T17" fmla="*/ 931 h 1911"/>
                <a:gd name="T18" fmla="*/ 5227 w 5465"/>
                <a:gd name="T19" fmla="*/ 980 h 1911"/>
                <a:gd name="T20" fmla="*/ 5237 w 5465"/>
                <a:gd name="T21" fmla="*/ 1027 h 1911"/>
                <a:gd name="T22" fmla="*/ 5254 w 5465"/>
                <a:gd name="T23" fmla="*/ 1069 h 1911"/>
                <a:gd name="T24" fmla="*/ 5281 w 5465"/>
                <a:gd name="T25" fmla="*/ 1107 h 1911"/>
                <a:gd name="T26" fmla="*/ 5314 w 5465"/>
                <a:gd name="T27" fmla="*/ 1140 h 1911"/>
                <a:gd name="T28" fmla="*/ 5350 w 5465"/>
                <a:gd name="T29" fmla="*/ 1167 h 1911"/>
                <a:gd name="T30" fmla="*/ 5394 w 5465"/>
                <a:gd name="T31" fmla="*/ 1184 h 1911"/>
                <a:gd name="T32" fmla="*/ 5441 w 5465"/>
                <a:gd name="T33" fmla="*/ 1194 h 1911"/>
                <a:gd name="T34" fmla="*/ 5465 w 5465"/>
                <a:gd name="T35" fmla="*/ 1911 h 1911"/>
                <a:gd name="T36" fmla="*/ 0 w 5465"/>
                <a:gd name="T37" fmla="*/ 1195 h 1911"/>
                <a:gd name="T38" fmla="*/ 48 w 5465"/>
                <a:gd name="T39" fmla="*/ 1190 h 1911"/>
                <a:gd name="T40" fmla="*/ 92 w 5465"/>
                <a:gd name="T41" fmla="*/ 1176 h 1911"/>
                <a:gd name="T42" fmla="*/ 132 w 5465"/>
                <a:gd name="T43" fmla="*/ 1153 h 1911"/>
                <a:gd name="T44" fmla="*/ 168 w 5465"/>
                <a:gd name="T45" fmla="*/ 1124 h 1911"/>
                <a:gd name="T46" fmla="*/ 197 w 5465"/>
                <a:gd name="T47" fmla="*/ 1090 h 1911"/>
                <a:gd name="T48" fmla="*/ 220 w 5465"/>
                <a:gd name="T49" fmla="*/ 1048 h 1911"/>
                <a:gd name="T50" fmla="*/ 234 w 5465"/>
                <a:gd name="T51" fmla="*/ 1003 h 1911"/>
                <a:gd name="T52" fmla="*/ 238 w 5465"/>
                <a:gd name="T53" fmla="*/ 956 h 1911"/>
                <a:gd name="T54" fmla="*/ 234 w 5465"/>
                <a:gd name="T55" fmla="*/ 908 h 1911"/>
                <a:gd name="T56" fmla="*/ 220 w 5465"/>
                <a:gd name="T57" fmla="*/ 861 h 1911"/>
                <a:gd name="T58" fmla="*/ 197 w 5465"/>
                <a:gd name="T59" fmla="*/ 821 h 1911"/>
                <a:gd name="T60" fmla="*/ 168 w 5465"/>
                <a:gd name="T61" fmla="*/ 787 h 1911"/>
                <a:gd name="T62" fmla="*/ 132 w 5465"/>
                <a:gd name="T63" fmla="*/ 756 h 1911"/>
                <a:gd name="T64" fmla="*/ 92 w 5465"/>
                <a:gd name="T65" fmla="*/ 735 h 1911"/>
                <a:gd name="T66" fmla="*/ 48 w 5465"/>
                <a:gd name="T67" fmla="*/ 721 h 1911"/>
                <a:gd name="T68" fmla="*/ 0 w 5465"/>
                <a:gd name="T69" fmla="*/ 716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65" h="1911">
                  <a:moveTo>
                    <a:pt x="0" y="0"/>
                  </a:moveTo>
                  <a:lnTo>
                    <a:pt x="5465" y="0"/>
                  </a:lnTo>
                  <a:lnTo>
                    <a:pt x="5465" y="716"/>
                  </a:lnTo>
                  <a:lnTo>
                    <a:pt x="5441" y="717"/>
                  </a:lnTo>
                  <a:lnTo>
                    <a:pt x="5417" y="721"/>
                  </a:lnTo>
                  <a:lnTo>
                    <a:pt x="5394" y="727"/>
                  </a:lnTo>
                  <a:lnTo>
                    <a:pt x="5371" y="735"/>
                  </a:lnTo>
                  <a:lnTo>
                    <a:pt x="5350" y="744"/>
                  </a:lnTo>
                  <a:lnTo>
                    <a:pt x="5331" y="756"/>
                  </a:lnTo>
                  <a:lnTo>
                    <a:pt x="5314" y="771"/>
                  </a:lnTo>
                  <a:lnTo>
                    <a:pt x="5297" y="787"/>
                  </a:lnTo>
                  <a:lnTo>
                    <a:pt x="5281" y="804"/>
                  </a:lnTo>
                  <a:lnTo>
                    <a:pt x="5268" y="821"/>
                  </a:lnTo>
                  <a:lnTo>
                    <a:pt x="5254" y="840"/>
                  </a:lnTo>
                  <a:lnTo>
                    <a:pt x="5245" y="861"/>
                  </a:lnTo>
                  <a:lnTo>
                    <a:pt x="5237" y="884"/>
                  </a:lnTo>
                  <a:lnTo>
                    <a:pt x="5231" y="908"/>
                  </a:lnTo>
                  <a:lnTo>
                    <a:pt x="5227" y="931"/>
                  </a:lnTo>
                  <a:lnTo>
                    <a:pt x="5225" y="956"/>
                  </a:lnTo>
                  <a:lnTo>
                    <a:pt x="5227" y="980"/>
                  </a:lnTo>
                  <a:lnTo>
                    <a:pt x="5231" y="1003"/>
                  </a:lnTo>
                  <a:lnTo>
                    <a:pt x="5237" y="1027"/>
                  </a:lnTo>
                  <a:lnTo>
                    <a:pt x="5245" y="1048"/>
                  </a:lnTo>
                  <a:lnTo>
                    <a:pt x="5254" y="1069"/>
                  </a:lnTo>
                  <a:lnTo>
                    <a:pt x="5268" y="1090"/>
                  </a:lnTo>
                  <a:lnTo>
                    <a:pt x="5281" y="1107"/>
                  </a:lnTo>
                  <a:lnTo>
                    <a:pt x="5297" y="1124"/>
                  </a:lnTo>
                  <a:lnTo>
                    <a:pt x="5314" y="1140"/>
                  </a:lnTo>
                  <a:lnTo>
                    <a:pt x="5331" y="1153"/>
                  </a:lnTo>
                  <a:lnTo>
                    <a:pt x="5350" y="1167"/>
                  </a:lnTo>
                  <a:lnTo>
                    <a:pt x="5371" y="1176"/>
                  </a:lnTo>
                  <a:lnTo>
                    <a:pt x="5394" y="1184"/>
                  </a:lnTo>
                  <a:lnTo>
                    <a:pt x="5417" y="1190"/>
                  </a:lnTo>
                  <a:lnTo>
                    <a:pt x="5441" y="1194"/>
                  </a:lnTo>
                  <a:lnTo>
                    <a:pt x="5465" y="1195"/>
                  </a:lnTo>
                  <a:lnTo>
                    <a:pt x="5465" y="1911"/>
                  </a:lnTo>
                  <a:lnTo>
                    <a:pt x="0" y="1911"/>
                  </a:lnTo>
                  <a:lnTo>
                    <a:pt x="0" y="1195"/>
                  </a:lnTo>
                  <a:lnTo>
                    <a:pt x="23" y="1194"/>
                  </a:lnTo>
                  <a:lnTo>
                    <a:pt x="48" y="1190"/>
                  </a:lnTo>
                  <a:lnTo>
                    <a:pt x="71" y="1184"/>
                  </a:lnTo>
                  <a:lnTo>
                    <a:pt x="92" y="1176"/>
                  </a:lnTo>
                  <a:lnTo>
                    <a:pt x="113" y="1167"/>
                  </a:lnTo>
                  <a:lnTo>
                    <a:pt x="132" y="1153"/>
                  </a:lnTo>
                  <a:lnTo>
                    <a:pt x="151" y="1140"/>
                  </a:lnTo>
                  <a:lnTo>
                    <a:pt x="168" y="1124"/>
                  </a:lnTo>
                  <a:lnTo>
                    <a:pt x="184" y="1107"/>
                  </a:lnTo>
                  <a:lnTo>
                    <a:pt x="197" y="1090"/>
                  </a:lnTo>
                  <a:lnTo>
                    <a:pt x="209" y="1069"/>
                  </a:lnTo>
                  <a:lnTo>
                    <a:pt x="220" y="1048"/>
                  </a:lnTo>
                  <a:lnTo>
                    <a:pt x="228" y="1027"/>
                  </a:lnTo>
                  <a:lnTo>
                    <a:pt x="234" y="1003"/>
                  </a:lnTo>
                  <a:lnTo>
                    <a:pt x="238" y="980"/>
                  </a:lnTo>
                  <a:lnTo>
                    <a:pt x="238" y="956"/>
                  </a:lnTo>
                  <a:lnTo>
                    <a:pt x="238" y="931"/>
                  </a:lnTo>
                  <a:lnTo>
                    <a:pt x="234" y="908"/>
                  </a:lnTo>
                  <a:lnTo>
                    <a:pt x="228" y="884"/>
                  </a:lnTo>
                  <a:lnTo>
                    <a:pt x="220" y="861"/>
                  </a:lnTo>
                  <a:lnTo>
                    <a:pt x="209" y="840"/>
                  </a:lnTo>
                  <a:lnTo>
                    <a:pt x="197" y="821"/>
                  </a:lnTo>
                  <a:lnTo>
                    <a:pt x="184" y="804"/>
                  </a:lnTo>
                  <a:lnTo>
                    <a:pt x="168" y="787"/>
                  </a:lnTo>
                  <a:lnTo>
                    <a:pt x="151" y="771"/>
                  </a:lnTo>
                  <a:lnTo>
                    <a:pt x="132" y="756"/>
                  </a:lnTo>
                  <a:lnTo>
                    <a:pt x="113" y="744"/>
                  </a:lnTo>
                  <a:lnTo>
                    <a:pt x="92" y="735"/>
                  </a:lnTo>
                  <a:lnTo>
                    <a:pt x="71" y="727"/>
                  </a:lnTo>
                  <a:lnTo>
                    <a:pt x="48" y="721"/>
                  </a:lnTo>
                  <a:lnTo>
                    <a:pt x="23" y="717"/>
                  </a:lnTo>
                  <a:lnTo>
                    <a:pt x="0" y="716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259276" y="2305456"/>
              <a:ext cx="9166045" cy="2572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36000" algn="ctr">
                <a:spcBef>
                  <a:spcPts val="1200"/>
                </a:spcBef>
              </a:pPr>
              <a:r>
                <a:rPr lang="ru-RU" sz="36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Анализ особенностей </a:t>
              </a:r>
              <a:br>
                <a:rPr lang="ru-RU" sz="36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</a:br>
              <a:r>
                <a:rPr lang="ru-RU" sz="36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локального нуклеотидного контекста</a:t>
              </a:r>
            </a:p>
            <a:p>
              <a:pPr marL="36000" algn="ctr">
                <a:spcBef>
                  <a:spcPts val="1200"/>
                </a:spcBef>
              </a:pPr>
              <a:r>
                <a:rPr lang="ru-RU" sz="36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сайтов  </a:t>
              </a:r>
              <a:r>
                <a:rPr lang="ru-RU" sz="3600" dirty="0" err="1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предмутационного</a:t>
              </a:r>
              <a:r>
                <a:rPr lang="ru-RU" sz="36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 повреждения ДНК</a:t>
              </a:r>
              <a:endParaRPr lang="ru-RU" altLang="ru-RU" sz="28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1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11502" y="-2546"/>
            <a:ext cx="9144000" cy="6658801"/>
            <a:chOff x="11502" y="-2546"/>
            <a:chExt cx="9144000" cy="6658801"/>
          </a:xfrm>
        </p:grpSpPr>
        <p:sp>
          <p:nvSpPr>
            <p:cNvPr id="165" name="Скругленный прямоугольник 164"/>
            <p:cNvSpPr/>
            <p:nvPr/>
          </p:nvSpPr>
          <p:spPr>
            <a:xfrm>
              <a:off x="5298602" y="469735"/>
              <a:ext cx="3714769" cy="5875455"/>
            </a:xfrm>
            <a:prstGeom prst="roundRect">
              <a:avLst>
                <a:gd name="adj" fmla="val 0"/>
              </a:avLst>
            </a:prstGeom>
            <a:solidFill>
              <a:srgbClr val="FFCCFF">
                <a:alpha val="10000"/>
              </a:srgbClr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1502" y="-2546"/>
              <a:ext cx="9144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0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Исследование сродства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RecA</a:t>
              </a:r>
              <a:r>
                <a:rPr lang="ru-RU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lang="ru-RU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филамента</a:t>
              </a:r>
              <a:r>
                <a:rPr lang="ru-RU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к однонитевой ДНК</a:t>
              </a:r>
              <a:endPara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85233" y="3820246"/>
              <a:ext cx="5045526" cy="2524945"/>
              <a:chOff x="85233" y="3767992"/>
              <a:chExt cx="5045526" cy="2524945"/>
            </a:xfrm>
          </p:grpSpPr>
          <p:sp>
            <p:nvSpPr>
              <p:cNvPr id="28" name="Rectangle 342"/>
              <p:cNvSpPr>
                <a:spLocks noChangeArrowheads="1"/>
              </p:cNvSpPr>
              <p:nvPr/>
            </p:nvSpPr>
            <p:spPr bwMode="auto">
              <a:xfrm>
                <a:off x="445391" y="5163522"/>
                <a:ext cx="4390898" cy="45894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ru-RU" altLang="ru-RU" sz="2000" b="1" dirty="0"/>
                  <a:t>…………………………………</a:t>
                </a:r>
                <a:r>
                  <a:rPr lang="en-US" altLang="ru-RU" sz="2000" b="1" dirty="0"/>
                  <a:t>...........</a:t>
                </a:r>
                <a:r>
                  <a:rPr lang="ru-RU" altLang="ru-RU" sz="2000" b="1" dirty="0"/>
                  <a:t>…</a:t>
                </a:r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85233" y="3767992"/>
                <a:ext cx="5045526" cy="2524945"/>
              </a:xfrm>
              <a:prstGeom prst="roundRect">
                <a:avLst>
                  <a:gd name="adj" fmla="val 0"/>
                </a:avLst>
              </a:prstGeom>
              <a:solidFill>
                <a:srgbClr val="FFFF00">
                  <a:alpha val="10000"/>
                </a:srgbClr>
              </a:solidFill>
              <a:ln w="9525">
                <a:solidFill>
                  <a:srgbClr val="A240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468000" y="5489802"/>
                <a:ext cx="4277805" cy="266027"/>
                <a:chOff x="6210682" y="4006246"/>
                <a:chExt cx="4277805" cy="266027"/>
              </a:xfrm>
            </p:grpSpPr>
            <p:sp>
              <p:nvSpPr>
                <p:cNvPr id="82" name="Rectangle 123"/>
                <p:cNvSpPr>
                  <a:spLocks noChangeArrowheads="1"/>
                </p:cNvSpPr>
                <p:nvPr/>
              </p:nvSpPr>
              <p:spPr bwMode="auto">
                <a:xfrm>
                  <a:off x="6210682" y="4023107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13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83" name="Rectangle 124"/>
                <p:cNvSpPr>
                  <a:spLocks noChangeArrowheads="1"/>
                </p:cNvSpPr>
                <p:nvPr/>
              </p:nvSpPr>
              <p:spPr bwMode="auto">
                <a:xfrm>
                  <a:off x="6390487" y="4056829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84" name="Rectangle 125"/>
                <p:cNvSpPr>
                  <a:spLocks noChangeArrowheads="1"/>
                </p:cNvSpPr>
                <p:nvPr/>
              </p:nvSpPr>
              <p:spPr bwMode="auto">
                <a:xfrm>
                  <a:off x="6456039" y="4023117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85" name="Rectangle 126"/>
                <p:cNvSpPr>
                  <a:spLocks noChangeArrowheads="1"/>
                </p:cNvSpPr>
                <p:nvPr/>
              </p:nvSpPr>
              <p:spPr bwMode="auto">
                <a:xfrm>
                  <a:off x="6618564" y="4023117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86" name="Rectangle 128"/>
                <p:cNvSpPr>
                  <a:spLocks noChangeArrowheads="1"/>
                </p:cNvSpPr>
                <p:nvPr/>
              </p:nvSpPr>
              <p:spPr bwMode="auto">
                <a:xfrm>
                  <a:off x="9642900" y="4023117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87" name="Rectangle 129"/>
                <p:cNvSpPr>
                  <a:spLocks noChangeArrowheads="1"/>
                </p:cNvSpPr>
                <p:nvPr/>
              </p:nvSpPr>
              <p:spPr bwMode="auto">
                <a:xfrm>
                  <a:off x="9733414" y="4023117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88" name="Rectangle 137"/>
                <p:cNvSpPr>
                  <a:spLocks noChangeArrowheads="1"/>
                </p:cNvSpPr>
                <p:nvPr/>
              </p:nvSpPr>
              <p:spPr bwMode="auto">
                <a:xfrm>
                  <a:off x="10058882" y="4006246"/>
                  <a:ext cx="429605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eaLnBrk="1" hangingPunct="1"/>
                  <a:r>
                    <a:rPr lang="en-US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0</a:t>
                  </a:r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.</a:t>
                  </a:r>
                  <a:r>
                    <a:rPr lang="en-US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33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89" name="Rectangle 138"/>
                <p:cNvSpPr>
                  <a:spLocks noChangeArrowheads="1"/>
                </p:cNvSpPr>
                <p:nvPr/>
              </p:nvSpPr>
              <p:spPr bwMode="auto">
                <a:xfrm>
                  <a:off x="10200678" y="4056829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9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17625" y="4009453"/>
                  <a:ext cx="294439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spc="-120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GCGTGTGTGGTGGTGTGCGCGTGTGTGGTGGT</a:t>
                  </a:r>
                  <a:endParaRPr lang="ru-RU" altLang="ru-RU" sz="2000" spc="-120" dirty="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468000" y="5661062"/>
                <a:ext cx="4277805" cy="267837"/>
                <a:chOff x="6210682" y="4495228"/>
                <a:chExt cx="4277805" cy="267837"/>
              </a:xfrm>
            </p:grpSpPr>
            <p:sp>
              <p:nvSpPr>
                <p:cNvPr id="73" name="Rectangle 143"/>
                <p:cNvSpPr>
                  <a:spLocks noChangeArrowheads="1"/>
                </p:cNvSpPr>
                <p:nvPr/>
              </p:nvSpPr>
              <p:spPr bwMode="auto">
                <a:xfrm>
                  <a:off x="6210682" y="4502658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14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4" name="Rectangle 144"/>
                <p:cNvSpPr>
                  <a:spLocks noChangeArrowheads="1"/>
                </p:cNvSpPr>
                <p:nvPr/>
              </p:nvSpPr>
              <p:spPr bwMode="auto">
                <a:xfrm>
                  <a:off x="6390487" y="4547621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5" name="Rectangle 145"/>
                <p:cNvSpPr>
                  <a:spLocks noChangeArrowheads="1"/>
                </p:cNvSpPr>
                <p:nvPr/>
              </p:nvSpPr>
              <p:spPr bwMode="auto">
                <a:xfrm>
                  <a:off x="6456039" y="4510163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6" name="Rectangle 146"/>
                <p:cNvSpPr>
                  <a:spLocks noChangeArrowheads="1"/>
                </p:cNvSpPr>
                <p:nvPr/>
              </p:nvSpPr>
              <p:spPr bwMode="auto">
                <a:xfrm>
                  <a:off x="6618564" y="4510163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7" name="Rectangle 148"/>
                <p:cNvSpPr>
                  <a:spLocks noChangeArrowheads="1"/>
                </p:cNvSpPr>
                <p:nvPr/>
              </p:nvSpPr>
              <p:spPr bwMode="auto">
                <a:xfrm>
                  <a:off x="9642900" y="4510163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8" name="Rectangle 149"/>
                <p:cNvSpPr>
                  <a:spLocks noChangeArrowheads="1"/>
                </p:cNvSpPr>
                <p:nvPr/>
              </p:nvSpPr>
              <p:spPr bwMode="auto">
                <a:xfrm>
                  <a:off x="9733414" y="4510163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9" name="Rectangle 157"/>
                <p:cNvSpPr>
                  <a:spLocks noChangeArrowheads="1"/>
                </p:cNvSpPr>
                <p:nvPr/>
              </p:nvSpPr>
              <p:spPr bwMode="auto">
                <a:xfrm>
                  <a:off x="10058882" y="4508279"/>
                  <a:ext cx="429605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eaLnBrk="1" hangingPunct="1"/>
                  <a:r>
                    <a:rPr lang="en-US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1</a:t>
                  </a:r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.20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80" name="Rectangle 158"/>
                <p:cNvSpPr>
                  <a:spLocks noChangeArrowheads="1"/>
                </p:cNvSpPr>
                <p:nvPr/>
              </p:nvSpPr>
              <p:spPr bwMode="auto">
                <a:xfrm>
                  <a:off x="10218782" y="4547621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81" name="Rectangle 38"/>
                <p:cNvSpPr>
                  <a:spLocks noChangeArrowheads="1"/>
                </p:cNvSpPr>
                <p:nvPr/>
              </p:nvSpPr>
              <p:spPr bwMode="auto">
                <a:xfrm>
                  <a:off x="6717625" y="4495228"/>
                  <a:ext cx="294439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spc="-120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CCTTCCGCTTTTTTGTCCTCTTTTCTTTTGGT</a:t>
                  </a:r>
                  <a:endParaRPr lang="ru-RU" altLang="ru-RU" sz="2000" spc="-120" dirty="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41" name="Группа 40"/>
              <p:cNvGrpSpPr/>
              <p:nvPr/>
            </p:nvGrpSpPr>
            <p:grpSpPr>
              <a:xfrm>
                <a:off x="468000" y="5836704"/>
                <a:ext cx="4280441" cy="275203"/>
                <a:chOff x="6208046" y="4952428"/>
                <a:chExt cx="4280441" cy="275203"/>
              </a:xfrm>
            </p:grpSpPr>
            <p:sp>
              <p:nvSpPr>
                <p:cNvPr id="64" name="Rectangle 163"/>
                <p:cNvSpPr>
                  <a:spLocks noChangeArrowheads="1"/>
                </p:cNvSpPr>
                <p:nvPr/>
              </p:nvSpPr>
              <p:spPr bwMode="auto">
                <a:xfrm>
                  <a:off x="6208046" y="4961604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15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65" name="Rectangle 164"/>
                <p:cNvSpPr>
                  <a:spLocks noChangeArrowheads="1"/>
                </p:cNvSpPr>
                <p:nvPr/>
              </p:nvSpPr>
              <p:spPr bwMode="auto">
                <a:xfrm>
                  <a:off x="6390487" y="5012187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66" name="Rectangle 165"/>
                <p:cNvSpPr>
                  <a:spLocks noChangeArrowheads="1"/>
                </p:cNvSpPr>
                <p:nvPr/>
              </p:nvSpPr>
              <p:spPr bwMode="auto">
                <a:xfrm>
                  <a:off x="6456039" y="4967240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67" name="Rectangle 166"/>
                <p:cNvSpPr>
                  <a:spLocks noChangeArrowheads="1"/>
                </p:cNvSpPr>
                <p:nvPr/>
              </p:nvSpPr>
              <p:spPr bwMode="auto">
                <a:xfrm>
                  <a:off x="6618564" y="4967240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68" name="Rectangle 168"/>
                <p:cNvSpPr>
                  <a:spLocks noChangeArrowheads="1"/>
                </p:cNvSpPr>
                <p:nvPr/>
              </p:nvSpPr>
              <p:spPr bwMode="auto">
                <a:xfrm>
                  <a:off x="9642900" y="4967240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69" name="Rectangle 169"/>
                <p:cNvSpPr>
                  <a:spLocks noChangeArrowheads="1"/>
                </p:cNvSpPr>
                <p:nvPr/>
              </p:nvSpPr>
              <p:spPr bwMode="auto">
                <a:xfrm>
                  <a:off x="9733414" y="4967240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0" name="Rectangle 177"/>
                <p:cNvSpPr>
                  <a:spLocks noChangeArrowheads="1"/>
                </p:cNvSpPr>
                <p:nvPr/>
              </p:nvSpPr>
              <p:spPr bwMode="auto">
                <a:xfrm>
                  <a:off x="9951481" y="4961604"/>
                  <a:ext cx="53700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eaLnBrk="1" hangingPunct="1"/>
                  <a:r>
                    <a:rPr lang="en-US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1.</a:t>
                  </a:r>
                  <a:r>
                    <a:rPr lang="en-US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20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1" name="Rectangle 178"/>
                <p:cNvSpPr>
                  <a:spLocks noChangeArrowheads="1"/>
                </p:cNvSpPr>
                <p:nvPr/>
              </p:nvSpPr>
              <p:spPr bwMode="auto">
                <a:xfrm>
                  <a:off x="10200678" y="5012187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2" name="Rectangle 38"/>
                <p:cNvSpPr>
                  <a:spLocks noChangeArrowheads="1"/>
                </p:cNvSpPr>
                <p:nvPr/>
              </p:nvSpPr>
              <p:spPr bwMode="auto">
                <a:xfrm>
                  <a:off x="6717625" y="4952428"/>
                  <a:ext cx="294439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spc="-120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TTATTTGTAAAAATGATTTTTTATTAAAAGGA</a:t>
                  </a:r>
                  <a:endParaRPr lang="ru-RU" altLang="ru-RU" sz="2000" spc="-120" dirty="0">
                    <a:solidFill>
                      <a:srgbClr val="660066"/>
                    </a:solidFill>
                  </a:endParaRPr>
                </a:p>
              </p:txBody>
            </p:sp>
          </p:grpSp>
          <p:sp>
            <p:nvSpPr>
              <p:cNvPr id="30" name="Rectangle 11"/>
              <p:cNvSpPr>
                <a:spLocks noChangeArrowheads="1"/>
              </p:cNvSpPr>
              <p:nvPr/>
            </p:nvSpPr>
            <p:spPr bwMode="auto">
              <a:xfrm>
                <a:off x="861404" y="4204595"/>
                <a:ext cx="347620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spc="-30" dirty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Сродство </a:t>
                </a:r>
                <a:r>
                  <a:rPr lang="en-US" altLang="ru-RU" sz="1400" b="1" spc="-30" dirty="0" err="1">
                    <a:solidFill>
                      <a:srgbClr val="660066"/>
                    </a:solidFill>
                    <a:latin typeface="Calibri" panose="020F0502020204030204" pitchFamily="34" charset="0"/>
                  </a:rPr>
                  <a:t>RecA</a:t>
                </a:r>
                <a:r>
                  <a:rPr lang="ru-RU" altLang="ru-RU" sz="1400" b="1" spc="-30" dirty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-</a:t>
                </a:r>
                <a:r>
                  <a:rPr lang="ru-RU" altLang="ru-RU" sz="1400" b="1" spc="-30" dirty="0" err="1">
                    <a:solidFill>
                      <a:srgbClr val="660066"/>
                    </a:solidFill>
                    <a:latin typeface="Calibri" panose="020F0502020204030204" pitchFamily="34" charset="0"/>
                  </a:rPr>
                  <a:t>филамента</a:t>
                </a:r>
                <a:r>
                  <a:rPr lang="en-US" altLang="ru-RU" sz="1400" b="1" spc="-30" dirty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altLang="ru-RU" sz="1400" b="1" spc="-30" dirty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к однонитевой ДНК</a:t>
                </a:r>
                <a:endParaRPr lang="ru-RU" altLang="ru-RU" sz="2000" spc="-30" dirty="0">
                  <a:solidFill>
                    <a:srgbClr val="660066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534805" y="4686658"/>
                <a:ext cx="4219762" cy="260406"/>
                <a:chOff x="6268725" y="2127377"/>
                <a:chExt cx="4219762" cy="260406"/>
              </a:xfrm>
            </p:grpSpPr>
            <p:sp>
              <p:nvSpPr>
                <p:cNvPr id="145" name="Rectangle 34"/>
                <p:cNvSpPr>
                  <a:spLocks noChangeArrowheads="1"/>
                </p:cNvSpPr>
                <p:nvPr/>
              </p:nvSpPr>
              <p:spPr bwMode="auto">
                <a:xfrm>
                  <a:off x="6268725" y="2132997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1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46" name="Rectangle 35"/>
                <p:cNvSpPr>
                  <a:spLocks noChangeArrowheads="1"/>
                </p:cNvSpPr>
                <p:nvPr/>
              </p:nvSpPr>
              <p:spPr bwMode="auto">
                <a:xfrm>
                  <a:off x="6390487" y="2172339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47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6039" y="2138633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48" name="Rectangle 37"/>
                <p:cNvSpPr>
                  <a:spLocks noChangeArrowheads="1"/>
                </p:cNvSpPr>
                <p:nvPr/>
              </p:nvSpPr>
              <p:spPr bwMode="auto">
                <a:xfrm>
                  <a:off x="6600054" y="2138633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49" name="Rectangle 38"/>
                <p:cNvSpPr>
                  <a:spLocks noChangeArrowheads="1"/>
                </p:cNvSpPr>
                <p:nvPr/>
              </p:nvSpPr>
              <p:spPr bwMode="auto">
                <a:xfrm>
                  <a:off x="6698574" y="2133029"/>
                  <a:ext cx="294439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spc="-120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CCCCCCCCCCCCCCCCCCCCCCCCCCCCCCCC</a:t>
                  </a:r>
                  <a:endParaRPr lang="ru-RU" altLang="ru-RU" sz="2000" spc="-12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50" name="Rectangle 40"/>
                <p:cNvSpPr>
                  <a:spLocks noChangeArrowheads="1"/>
                </p:cNvSpPr>
                <p:nvPr/>
              </p:nvSpPr>
              <p:spPr bwMode="auto">
                <a:xfrm>
                  <a:off x="9624389" y="2138633"/>
                  <a:ext cx="32220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-3’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51" name="Rectangle 41"/>
                <p:cNvSpPr>
                  <a:spLocks noChangeArrowheads="1"/>
                </p:cNvSpPr>
                <p:nvPr/>
              </p:nvSpPr>
              <p:spPr bwMode="auto">
                <a:xfrm>
                  <a:off x="9076728" y="2138633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52" name="Rectangle 48"/>
                <p:cNvSpPr>
                  <a:spLocks noChangeArrowheads="1"/>
                </p:cNvSpPr>
                <p:nvPr/>
              </p:nvSpPr>
              <p:spPr bwMode="auto">
                <a:xfrm>
                  <a:off x="10058882" y="2127377"/>
                  <a:ext cx="429605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eaLnBrk="1" hangingPunct="1"/>
                  <a:r>
                    <a:rPr lang="en-US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0</a:t>
                  </a:r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.</a:t>
                  </a:r>
                  <a:r>
                    <a:rPr lang="en-US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54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53" name="Rectangle 49"/>
                <p:cNvSpPr>
                  <a:spLocks noChangeArrowheads="1"/>
                </p:cNvSpPr>
                <p:nvPr/>
              </p:nvSpPr>
              <p:spPr bwMode="auto">
                <a:xfrm>
                  <a:off x="10200678" y="2172339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32" name="Группа 31"/>
              <p:cNvGrpSpPr/>
              <p:nvPr/>
            </p:nvGrpSpPr>
            <p:grpSpPr>
              <a:xfrm>
                <a:off x="277493" y="4448411"/>
                <a:ext cx="4475194" cy="269747"/>
                <a:chOff x="5972752" y="1750858"/>
                <a:chExt cx="4475194" cy="269747"/>
              </a:xfrm>
            </p:grpSpPr>
            <p:sp>
              <p:nvSpPr>
                <p:cNvPr id="124" name="Rectangle 15"/>
                <p:cNvSpPr>
                  <a:spLocks noChangeArrowheads="1"/>
                </p:cNvSpPr>
                <p:nvPr/>
              </p:nvSpPr>
              <p:spPr bwMode="auto">
                <a:xfrm>
                  <a:off x="6268725" y="1756478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№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25" name="Rectangle 16"/>
                <p:cNvSpPr>
                  <a:spLocks noChangeArrowheads="1"/>
                </p:cNvSpPr>
                <p:nvPr/>
              </p:nvSpPr>
              <p:spPr bwMode="auto">
                <a:xfrm>
                  <a:off x="6390487" y="1756478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26" name="Rectangle 17"/>
                <p:cNvSpPr>
                  <a:spLocks noChangeArrowheads="1"/>
                </p:cNvSpPr>
                <p:nvPr/>
              </p:nvSpPr>
              <p:spPr bwMode="auto">
                <a:xfrm>
                  <a:off x="7030962" y="1756478"/>
                  <a:ext cx="197182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alibri" panose="020F0502020204030204" pitchFamily="34" charset="0"/>
                    </a:rPr>
                    <a:t>Синтетические </a:t>
                  </a:r>
                  <a:r>
                    <a:rPr lang="ru-RU" altLang="ru-RU" sz="1400" b="1" dirty="0" err="1">
                      <a:solidFill>
                        <a:srgbClr val="660066"/>
                      </a:solidFill>
                      <a:latin typeface="Calibri" panose="020F0502020204030204" pitchFamily="34" charset="0"/>
                    </a:rPr>
                    <a:t>олигоДНК</a:t>
                  </a:r>
                  <a:endParaRPr lang="ru-RU" altLang="ru-RU" sz="1400" b="1" dirty="0">
                    <a:solidFill>
                      <a:srgbClr val="660066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7" name="Rectangle 18"/>
                <p:cNvSpPr>
                  <a:spLocks noChangeArrowheads="1"/>
                </p:cNvSpPr>
                <p:nvPr/>
              </p:nvSpPr>
              <p:spPr bwMode="auto">
                <a:xfrm>
                  <a:off x="9245320" y="1756478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28" name="Rectangle 20"/>
                <p:cNvSpPr>
                  <a:spLocks noChangeArrowheads="1"/>
                </p:cNvSpPr>
                <p:nvPr/>
              </p:nvSpPr>
              <p:spPr bwMode="auto">
                <a:xfrm>
                  <a:off x="9928294" y="1763531"/>
                  <a:ext cx="516167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>
                      <a:solidFill>
                        <a:srgbClr val="660066"/>
                      </a:solidFill>
                      <a:latin typeface="Calibri" panose="020F0502020204030204" pitchFamily="34" charset="0"/>
                      <a:cs typeface="Courier New" panose="02070309020205020404" pitchFamily="49" charset="0"/>
                    </a:rPr>
                    <a:t>-</a:t>
                  </a:r>
                  <a:r>
                    <a:rPr lang="en-US" altLang="ru-RU" sz="1400" b="1" dirty="0">
                      <a:solidFill>
                        <a:srgbClr val="660066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r>
                    <a:rPr lang="ru-RU" altLang="ru-RU" sz="1400" b="1" dirty="0">
                      <a:solidFill>
                        <a:srgbClr val="660066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en-US" altLang="ru-RU" sz="1400" b="1" dirty="0">
                      <a:solidFill>
                        <a:srgbClr val="660066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[K</a:t>
                  </a:r>
                  <a:r>
                    <a:rPr lang="en-US" altLang="ru-RU" sz="2000" b="1" baseline="-25000" dirty="0">
                      <a:solidFill>
                        <a:srgbClr val="660066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D</a:t>
                  </a:r>
                  <a:r>
                    <a:rPr lang="en-US" altLang="ru-RU" sz="1400" b="1" dirty="0">
                      <a:solidFill>
                        <a:srgbClr val="660066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]</a:t>
                  </a:r>
                  <a:endParaRPr lang="ru-RU" altLang="ru-RU" sz="2000" b="1" dirty="0">
                    <a:solidFill>
                      <a:srgbClr val="660066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Rectangle 23"/>
                <p:cNvSpPr>
                  <a:spLocks noChangeArrowheads="1"/>
                </p:cNvSpPr>
                <p:nvPr/>
              </p:nvSpPr>
              <p:spPr bwMode="auto">
                <a:xfrm>
                  <a:off x="10305580" y="1777083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30" name="Rectangle 24"/>
                <p:cNvSpPr>
                  <a:spLocks noChangeArrowheads="1"/>
                </p:cNvSpPr>
                <p:nvPr/>
              </p:nvSpPr>
              <p:spPr bwMode="auto">
                <a:xfrm>
                  <a:off x="6169444" y="1750858"/>
                  <a:ext cx="322199" cy="7493"/>
                </a:xfrm>
                <a:prstGeom prst="rect">
                  <a:avLst/>
                </a:prstGeom>
                <a:solidFill>
                  <a:srgbClr val="000000"/>
                </a:solidFill>
                <a:ln w="6350">
                  <a:solidFill>
                    <a:srgbClr val="660066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1" name="Line 25"/>
                <p:cNvSpPr>
                  <a:spLocks noChangeShapeType="1"/>
                </p:cNvSpPr>
                <p:nvPr/>
              </p:nvSpPr>
              <p:spPr bwMode="auto">
                <a:xfrm>
                  <a:off x="6169444" y="1750858"/>
                  <a:ext cx="322199" cy="1874"/>
                </a:xfrm>
                <a:prstGeom prst="line">
                  <a:avLst/>
                </a:prstGeom>
                <a:noFill/>
                <a:ln w="635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" name="Rectangle 26"/>
                <p:cNvSpPr>
                  <a:spLocks noChangeArrowheads="1"/>
                </p:cNvSpPr>
                <p:nvPr/>
              </p:nvSpPr>
              <p:spPr bwMode="auto">
                <a:xfrm>
                  <a:off x="6497262" y="1750858"/>
                  <a:ext cx="2832354" cy="7493"/>
                </a:xfrm>
                <a:prstGeom prst="rect">
                  <a:avLst/>
                </a:prstGeom>
                <a:solidFill>
                  <a:srgbClr val="000000"/>
                </a:solidFill>
                <a:ln w="6350">
                  <a:solidFill>
                    <a:srgbClr val="660066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" name="Line 27"/>
                <p:cNvSpPr>
                  <a:spLocks noChangeShapeType="1"/>
                </p:cNvSpPr>
                <p:nvPr/>
              </p:nvSpPr>
              <p:spPr bwMode="auto">
                <a:xfrm>
                  <a:off x="6497262" y="1750858"/>
                  <a:ext cx="2832354" cy="1874"/>
                </a:xfrm>
                <a:prstGeom prst="line">
                  <a:avLst/>
                </a:prstGeom>
                <a:noFill/>
                <a:ln w="635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" name="Rectangle 31"/>
                <p:cNvSpPr>
                  <a:spLocks noChangeArrowheads="1"/>
                </p:cNvSpPr>
                <p:nvPr/>
              </p:nvSpPr>
              <p:spPr bwMode="auto">
                <a:xfrm>
                  <a:off x="9335236" y="1750858"/>
                  <a:ext cx="1112710" cy="7493"/>
                </a:xfrm>
                <a:prstGeom prst="rect">
                  <a:avLst/>
                </a:prstGeom>
                <a:solidFill>
                  <a:srgbClr val="000000"/>
                </a:solidFill>
                <a:ln w="6350">
                  <a:solidFill>
                    <a:srgbClr val="660066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5" name="Line 32"/>
                <p:cNvSpPr>
                  <a:spLocks noChangeShapeType="1"/>
                </p:cNvSpPr>
                <p:nvPr/>
              </p:nvSpPr>
              <p:spPr bwMode="auto">
                <a:xfrm>
                  <a:off x="9335236" y="1750858"/>
                  <a:ext cx="1112710" cy="1874"/>
                </a:xfrm>
                <a:prstGeom prst="line">
                  <a:avLst/>
                </a:prstGeom>
                <a:noFill/>
                <a:ln w="635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" name="Rectangle 50"/>
                <p:cNvSpPr>
                  <a:spLocks noChangeArrowheads="1"/>
                </p:cNvSpPr>
                <p:nvPr/>
              </p:nvSpPr>
              <p:spPr bwMode="auto">
                <a:xfrm>
                  <a:off x="5972752" y="1790196"/>
                  <a:ext cx="5620" cy="56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7" name="Line 52"/>
                <p:cNvSpPr>
                  <a:spLocks noChangeShapeType="1"/>
                </p:cNvSpPr>
                <p:nvPr/>
              </p:nvSpPr>
              <p:spPr bwMode="auto">
                <a:xfrm>
                  <a:off x="6169444" y="2014991"/>
                  <a:ext cx="322199" cy="18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" name="Rectangle 53"/>
                <p:cNvSpPr>
                  <a:spLocks noChangeArrowheads="1"/>
                </p:cNvSpPr>
                <p:nvPr/>
              </p:nvSpPr>
              <p:spPr bwMode="auto">
                <a:xfrm>
                  <a:off x="6300571" y="1790196"/>
                  <a:ext cx="5619" cy="56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9" name="Rectangle 54"/>
                <p:cNvSpPr>
                  <a:spLocks noChangeArrowheads="1"/>
                </p:cNvSpPr>
                <p:nvPr/>
              </p:nvSpPr>
              <p:spPr bwMode="auto">
                <a:xfrm>
                  <a:off x="6497262" y="2014986"/>
                  <a:ext cx="2832354" cy="56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0" name="Line 55"/>
                <p:cNvSpPr>
                  <a:spLocks noChangeShapeType="1"/>
                </p:cNvSpPr>
                <p:nvPr/>
              </p:nvSpPr>
              <p:spPr bwMode="auto">
                <a:xfrm>
                  <a:off x="6497262" y="2014986"/>
                  <a:ext cx="2832354" cy="18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" name="Line 56"/>
                <p:cNvSpPr>
                  <a:spLocks noChangeShapeType="1"/>
                </p:cNvSpPr>
                <p:nvPr/>
              </p:nvSpPr>
              <p:spPr bwMode="auto">
                <a:xfrm>
                  <a:off x="9183502" y="1790196"/>
                  <a:ext cx="5620" cy="1873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2" name="Line 57"/>
                <p:cNvSpPr>
                  <a:spLocks noChangeShapeType="1"/>
                </p:cNvSpPr>
                <p:nvPr/>
              </p:nvSpPr>
              <p:spPr bwMode="auto">
                <a:xfrm>
                  <a:off x="9183502" y="1790196"/>
                  <a:ext cx="1874" cy="5619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" name="Rectangle 58"/>
                <p:cNvSpPr>
                  <a:spLocks noChangeArrowheads="1"/>
                </p:cNvSpPr>
                <p:nvPr/>
              </p:nvSpPr>
              <p:spPr bwMode="auto">
                <a:xfrm>
                  <a:off x="9335236" y="2014986"/>
                  <a:ext cx="1112710" cy="56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4" name="Line 59"/>
                <p:cNvSpPr>
                  <a:spLocks noChangeShapeType="1"/>
                </p:cNvSpPr>
                <p:nvPr/>
              </p:nvSpPr>
              <p:spPr bwMode="auto">
                <a:xfrm>
                  <a:off x="9335236" y="2014986"/>
                  <a:ext cx="1112710" cy="18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3" name="Line 322"/>
              <p:cNvSpPr>
                <a:spLocks noChangeShapeType="1"/>
              </p:cNvSpPr>
              <p:nvPr/>
            </p:nvSpPr>
            <p:spPr bwMode="auto">
              <a:xfrm flipH="1" flipV="1">
                <a:off x="689497" y="4470286"/>
                <a:ext cx="837" cy="1764000"/>
              </a:xfrm>
              <a:prstGeom prst="line">
                <a:avLst/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64394" y="3833367"/>
                <a:ext cx="4389121" cy="393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  <a:spcAft>
                    <a:spcPts val="300"/>
                  </a:spcAft>
                </a:pPr>
                <a:r>
                  <a:rPr lang="ru-RU" sz="14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Исходны</a:t>
                </a:r>
                <a:r>
                  <a:rPr lang="ru-RU" sz="14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е</a:t>
                </a:r>
                <a:r>
                  <a:rPr lang="ru-RU" sz="14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экспериментальные данные:</a:t>
                </a:r>
                <a:endParaRPr lang="ru-RU" sz="14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altLang="ru-RU" sz="1400" dirty="0" err="1" smtClean="0">
                    <a:latin typeface="Calibri" panose="020F0502020204030204" pitchFamily="34" charset="0"/>
                    <a:cs typeface="Arial" panose="020B0604020202020204" pitchFamily="34" charset="0"/>
                  </a:rPr>
                  <a:t>Mazin</a:t>
                </a:r>
                <a:r>
                  <a:rPr lang="en-US" altLang="ru-RU" sz="14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ru-RU" sz="1400" dirty="0" err="1">
                    <a:latin typeface="Calibri" panose="020F0502020204030204" pitchFamily="34" charset="0"/>
                    <a:cs typeface="Arial" panose="020B0604020202020204" pitchFamily="34" charset="0"/>
                  </a:rPr>
                  <a:t>Kowalczykowski</a:t>
                </a:r>
                <a:r>
                  <a:rPr lang="en-US" altLang="ru-RU" sz="1400" dirty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14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altLang="ru-RU" sz="1400" dirty="0">
                    <a:latin typeface="Calibri" panose="020F0502020204030204" pitchFamily="34" charset="0"/>
                    <a:cs typeface="Arial" panose="020B0604020202020204" pitchFamily="34" charset="0"/>
                  </a:rPr>
                  <a:t>PNAS. 1996</a:t>
                </a:r>
                <a:r>
                  <a:rPr lang="en-US" altLang="ru-RU" sz="14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. 93:10673-8</a:t>
                </a:r>
                <a:r>
                  <a:rPr lang="en-US" altLang="ru-RU" sz="1400" dirty="0">
                    <a:latin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ru-RU" sz="14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534805" y="4854514"/>
                <a:ext cx="4219762" cy="294126"/>
                <a:chOff x="6268725" y="2556350"/>
                <a:chExt cx="4219762" cy="294126"/>
              </a:xfrm>
            </p:grpSpPr>
            <p:sp>
              <p:nvSpPr>
                <p:cNvPr id="109" name="Rectangle 61"/>
                <p:cNvSpPr>
                  <a:spLocks noChangeArrowheads="1"/>
                </p:cNvSpPr>
                <p:nvPr/>
              </p:nvSpPr>
              <p:spPr bwMode="auto">
                <a:xfrm>
                  <a:off x="6268725" y="2573208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2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10" name="Rectangle 62"/>
                <p:cNvSpPr>
                  <a:spLocks noChangeArrowheads="1"/>
                </p:cNvSpPr>
                <p:nvPr/>
              </p:nvSpPr>
              <p:spPr bwMode="auto">
                <a:xfrm>
                  <a:off x="6390487" y="2635032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11" name="Rectangle 63"/>
                <p:cNvSpPr>
                  <a:spLocks noChangeArrowheads="1"/>
                </p:cNvSpPr>
                <p:nvPr/>
              </p:nvSpPr>
              <p:spPr bwMode="auto">
                <a:xfrm>
                  <a:off x="6456039" y="2584465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12" name="Rectangle 64"/>
                <p:cNvSpPr>
                  <a:spLocks noChangeArrowheads="1"/>
                </p:cNvSpPr>
                <p:nvPr/>
              </p:nvSpPr>
              <p:spPr bwMode="auto">
                <a:xfrm>
                  <a:off x="6618564" y="2584465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13" name="Rectangle 67"/>
                <p:cNvSpPr>
                  <a:spLocks noChangeArrowheads="1"/>
                </p:cNvSpPr>
                <p:nvPr/>
              </p:nvSpPr>
              <p:spPr bwMode="auto">
                <a:xfrm>
                  <a:off x="9642900" y="2584465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14" name="Rectangle 68"/>
                <p:cNvSpPr>
                  <a:spLocks noChangeArrowheads="1"/>
                </p:cNvSpPr>
                <p:nvPr/>
              </p:nvSpPr>
              <p:spPr bwMode="auto">
                <a:xfrm>
                  <a:off x="9733414" y="2584465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15" name="Rectangle 69"/>
                <p:cNvSpPr>
                  <a:spLocks noChangeArrowheads="1"/>
                </p:cNvSpPr>
                <p:nvPr/>
              </p:nvSpPr>
              <p:spPr bwMode="auto">
                <a:xfrm>
                  <a:off x="9612030" y="2584465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16" name="Rectangle 76"/>
                <p:cNvSpPr>
                  <a:spLocks noChangeArrowheads="1"/>
                </p:cNvSpPr>
                <p:nvPr/>
              </p:nvSpPr>
              <p:spPr bwMode="auto">
                <a:xfrm>
                  <a:off x="10058882" y="2556350"/>
                  <a:ext cx="429605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eaLnBrk="1" hangingPunct="1"/>
                  <a:r>
                    <a:rPr lang="en-US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0</a:t>
                  </a:r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.</a:t>
                  </a:r>
                  <a:r>
                    <a:rPr lang="en-US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09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17" name="Rectangle 77"/>
                <p:cNvSpPr>
                  <a:spLocks noChangeArrowheads="1"/>
                </p:cNvSpPr>
                <p:nvPr/>
              </p:nvSpPr>
              <p:spPr bwMode="auto">
                <a:xfrm>
                  <a:off x="10200678" y="2635032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18" name="Rectangle 38"/>
                <p:cNvSpPr>
                  <a:spLocks noChangeArrowheads="1"/>
                </p:cNvSpPr>
                <p:nvPr/>
              </p:nvSpPr>
              <p:spPr bwMode="auto">
                <a:xfrm>
                  <a:off x="6717625" y="2571178"/>
                  <a:ext cx="294439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spc="-120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TTTTTTTTTTTTTTTTTTTTTTTTTTTTTTTT</a:t>
                  </a:r>
                  <a:endParaRPr lang="ru-RU" altLang="ru-RU" sz="2000" spc="-120" dirty="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37" name="Группа 36"/>
              <p:cNvGrpSpPr/>
              <p:nvPr/>
            </p:nvGrpSpPr>
            <p:grpSpPr>
              <a:xfrm>
                <a:off x="534939" y="5059038"/>
                <a:ext cx="4219762" cy="267614"/>
                <a:chOff x="405904" y="5032785"/>
                <a:chExt cx="4219762" cy="267614"/>
              </a:xfrm>
            </p:grpSpPr>
            <p:sp>
              <p:nvSpPr>
                <p:cNvPr id="100" name="Rectangle 83"/>
                <p:cNvSpPr>
                  <a:spLocks noChangeArrowheads="1"/>
                </p:cNvSpPr>
                <p:nvPr/>
              </p:nvSpPr>
              <p:spPr bwMode="auto">
                <a:xfrm>
                  <a:off x="405904" y="5039992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01" name="Rectangle 84"/>
                <p:cNvSpPr>
                  <a:spLocks noChangeArrowheads="1"/>
                </p:cNvSpPr>
                <p:nvPr/>
              </p:nvSpPr>
              <p:spPr bwMode="auto">
                <a:xfrm>
                  <a:off x="527666" y="5084955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02" name="Rectangle 85"/>
                <p:cNvSpPr>
                  <a:spLocks noChangeArrowheads="1"/>
                </p:cNvSpPr>
                <p:nvPr/>
              </p:nvSpPr>
              <p:spPr bwMode="auto">
                <a:xfrm>
                  <a:off x="593218" y="5045627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03" name="Rectangle 86"/>
                <p:cNvSpPr>
                  <a:spLocks noChangeArrowheads="1"/>
                </p:cNvSpPr>
                <p:nvPr/>
              </p:nvSpPr>
              <p:spPr bwMode="auto">
                <a:xfrm>
                  <a:off x="755743" y="5045627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04" name="Rectangle 88"/>
                <p:cNvSpPr>
                  <a:spLocks noChangeArrowheads="1"/>
                </p:cNvSpPr>
                <p:nvPr/>
              </p:nvSpPr>
              <p:spPr bwMode="auto">
                <a:xfrm>
                  <a:off x="3780079" y="5045627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05" name="Rectangle 89"/>
                <p:cNvSpPr>
                  <a:spLocks noChangeArrowheads="1"/>
                </p:cNvSpPr>
                <p:nvPr/>
              </p:nvSpPr>
              <p:spPr bwMode="auto">
                <a:xfrm>
                  <a:off x="3870593" y="5045627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06" name="Rectangle 97"/>
                <p:cNvSpPr>
                  <a:spLocks noChangeArrowheads="1"/>
                </p:cNvSpPr>
                <p:nvPr/>
              </p:nvSpPr>
              <p:spPr bwMode="auto">
                <a:xfrm>
                  <a:off x="4088660" y="5034372"/>
                  <a:ext cx="53700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eaLnBrk="1" hangingPunct="1"/>
                  <a:r>
                    <a:rPr lang="en-US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-5</a:t>
                  </a:r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.</a:t>
                  </a:r>
                  <a:r>
                    <a:rPr lang="en-US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01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07" name="Rectangle 98"/>
                <p:cNvSpPr>
                  <a:spLocks noChangeArrowheads="1"/>
                </p:cNvSpPr>
                <p:nvPr/>
              </p:nvSpPr>
              <p:spPr bwMode="auto">
                <a:xfrm>
                  <a:off x="4337857" y="5084955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08" name="Rectangle 38"/>
                <p:cNvSpPr>
                  <a:spLocks noChangeArrowheads="1"/>
                </p:cNvSpPr>
                <p:nvPr/>
              </p:nvSpPr>
              <p:spPr bwMode="auto">
                <a:xfrm>
                  <a:off x="864329" y="5032785"/>
                  <a:ext cx="294439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spc="-120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AAAAAAAAAAAAAAAAAAAAAAAAAAAAAAAA</a:t>
                  </a:r>
                  <a:endParaRPr lang="ru-RU" altLang="ru-RU" sz="2000" spc="-120" dirty="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38" name="Группа 37"/>
              <p:cNvGrpSpPr/>
              <p:nvPr/>
            </p:nvGrpSpPr>
            <p:grpSpPr>
              <a:xfrm>
                <a:off x="533333" y="5219416"/>
                <a:ext cx="4219762" cy="282888"/>
                <a:chOff x="6268725" y="3496720"/>
                <a:chExt cx="4219762" cy="282888"/>
              </a:xfrm>
            </p:grpSpPr>
            <p:sp>
              <p:nvSpPr>
                <p:cNvPr id="91" name="Rectangle 103"/>
                <p:cNvSpPr>
                  <a:spLocks noChangeArrowheads="1"/>
                </p:cNvSpPr>
                <p:nvPr/>
              </p:nvSpPr>
              <p:spPr bwMode="auto">
                <a:xfrm>
                  <a:off x="6268725" y="3513581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4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92" name="Rectangle 104"/>
                <p:cNvSpPr>
                  <a:spLocks noChangeArrowheads="1"/>
                </p:cNvSpPr>
                <p:nvPr/>
              </p:nvSpPr>
              <p:spPr bwMode="auto">
                <a:xfrm>
                  <a:off x="6390487" y="3564164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93" name="Rectangle 105"/>
                <p:cNvSpPr>
                  <a:spLocks noChangeArrowheads="1"/>
                </p:cNvSpPr>
                <p:nvPr/>
              </p:nvSpPr>
              <p:spPr bwMode="auto">
                <a:xfrm>
                  <a:off x="6456039" y="3519218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94" name="Rectangle 106"/>
                <p:cNvSpPr>
                  <a:spLocks noChangeArrowheads="1"/>
                </p:cNvSpPr>
                <p:nvPr/>
              </p:nvSpPr>
              <p:spPr bwMode="auto">
                <a:xfrm>
                  <a:off x="6618564" y="3519218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95" name="Rectangle 108"/>
                <p:cNvSpPr>
                  <a:spLocks noChangeArrowheads="1"/>
                </p:cNvSpPr>
                <p:nvPr/>
              </p:nvSpPr>
              <p:spPr bwMode="auto">
                <a:xfrm>
                  <a:off x="9642900" y="3519218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96" name="Rectangle 109"/>
                <p:cNvSpPr>
                  <a:spLocks noChangeArrowheads="1"/>
                </p:cNvSpPr>
                <p:nvPr/>
              </p:nvSpPr>
              <p:spPr bwMode="auto">
                <a:xfrm>
                  <a:off x="9733414" y="3519218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97" name="Rectangle 117"/>
                <p:cNvSpPr>
                  <a:spLocks noChangeArrowheads="1"/>
                </p:cNvSpPr>
                <p:nvPr/>
              </p:nvSpPr>
              <p:spPr bwMode="auto">
                <a:xfrm>
                  <a:off x="9951481" y="3496720"/>
                  <a:ext cx="53700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eaLnBrk="1" hangingPunct="1"/>
                  <a:r>
                    <a:rPr lang="en-US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1.</a:t>
                  </a:r>
                  <a:r>
                    <a:rPr lang="en-US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99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98" name="Rectangle 118"/>
                <p:cNvSpPr>
                  <a:spLocks noChangeArrowheads="1"/>
                </p:cNvSpPr>
                <p:nvPr/>
              </p:nvSpPr>
              <p:spPr bwMode="auto">
                <a:xfrm>
                  <a:off x="10200678" y="3564164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99" name="Rectangle 38"/>
                <p:cNvSpPr>
                  <a:spLocks noChangeArrowheads="1"/>
                </p:cNvSpPr>
                <p:nvPr/>
              </p:nvSpPr>
              <p:spPr bwMode="auto">
                <a:xfrm>
                  <a:off x="6727150" y="3504628"/>
                  <a:ext cx="294439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spc="-120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GGCGGGCGGCGCGGCCGGGCGGCGGGCGCGCG</a:t>
                  </a:r>
                  <a:endParaRPr lang="ru-RU" altLang="ru-RU" sz="2000" spc="-120" dirty="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42" name="Группа 41"/>
              <p:cNvGrpSpPr/>
              <p:nvPr/>
            </p:nvGrpSpPr>
            <p:grpSpPr>
              <a:xfrm>
                <a:off x="657245" y="5918414"/>
                <a:ext cx="3917593" cy="215444"/>
                <a:chOff x="6390487" y="5939445"/>
                <a:chExt cx="3917593" cy="215444"/>
              </a:xfrm>
            </p:grpSpPr>
            <p:sp>
              <p:nvSpPr>
                <p:cNvPr id="55" name="Rectangle 202"/>
                <p:cNvSpPr>
                  <a:spLocks noChangeArrowheads="1"/>
                </p:cNvSpPr>
                <p:nvPr/>
              </p:nvSpPr>
              <p:spPr bwMode="auto">
                <a:xfrm>
                  <a:off x="6390487" y="5939445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61" name="Rectangle 216"/>
                <p:cNvSpPr>
                  <a:spLocks noChangeArrowheads="1"/>
                </p:cNvSpPr>
                <p:nvPr/>
              </p:nvSpPr>
              <p:spPr bwMode="auto">
                <a:xfrm>
                  <a:off x="10200678" y="5939445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43" name="Группа 42"/>
              <p:cNvGrpSpPr/>
              <p:nvPr/>
            </p:nvGrpSpPr>
            <p:grpSpPr>
              <a:xfrm>
                <a:off x="473008" y="6006853"/>
                <a:ext cx="4283502" cy="229889"/>
                <a:chOff x="6196276" y="6324028"/>
                <a:chExt cx="4283502" cy="229889"/>
              </a:xfrm>
            </p:grpSpPr>
            <p:sp>
              <p:nvSpPr>
                <p:cNvPr id="48" name="Rectangle 223"/>
                <p:cNvSpPr>
                  <a:spLocks noChangeArrowheads="1"/>
                </p:cNvSpPr>
                <p:nvPr/>
              </p:nvSpPr>
              <p:spPr bwMode="auto">
                <a:xfrm>
                  <a:off x="6456039" y="6336584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9" name="Rectangle 224"/>
                <p:cNvSpPr>
                  <a:spLocks noChangeArrowheads="1"/>
                </p:cNvSpPr>
                <p:nvPr/>
              </p:nvSpPr>
              <p:spPr bwMode="auto">
                <a:xfrm>
                  <a:off x="6618564" y="6336584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50" name="Rectangle 226"/>
                <p:cNvSpPr>
                  <a:spLocks noChangeArrowheads="1"/>
                </p:cNvSpPr>
                <p:nvPr/>
              </p:nvSpPr>
              <p:spPr bwMode="auto">
                <a:xfrm>
                  <a:off x="9642900" y="6336584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51" name="Rectangle 227"/>
                <p:cNvSpPr>
                  <a:spLocks noChangeArrowheads="1"/>
                </p:cNvSpPr>
                <p:nvPr/>
              </p:nvSpPr>
              <p:spPr bwMode="auto">
                <a:xfrm>
                  <a:off x="9733414" y="6336584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52" name="Rectangle 235"/>
                <p:cNvSpPr>
                  <a:spLocks noChangeArrowheads="1"/>
                </p:cNvSpPr>
                <p:nvPr/>
              </p:nvSpPr>
              <p:spPr bwMode="auto">
                <a:xfrm>
                  <a:off x="9942772" y="6336567"/>
                  <a:ext cx="53700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eaLnBrk="1" hangingPunct="1"/>
                  <a:r>
                    <a:rPr lang="en-US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-1</a:t>
                  </a:r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.</a:t>
                  </a:r>
                  <a:r>
                    <a:rPr lang="en-US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00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53" name="Rectangle 163"/>
                <p:cNvSpPr>
                  <a:spLocks noChangeArrowheads="1"/>
                </p:cNvSpPr>
                <p:nvPr/>
              </p:nvSpPr>
              <p:spPr bwMode="auto">
                <a:xfrm>
                  <a:off x="6196276" y="6338473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eaLnBrk="1" hangingPunct="1"/>
                  <a:r>
                    <a:rPr lang="en-US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16</a:t>
                  </a:r>
                  <a:endParaRPr lang="ru-RU" altLang="ru-RU" sz="2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54" name="Rectangle 38"/>
                <p:cNvSpPr>
                  <a:spLocks noChangeArrowheads="1"/>
                </p:cNvSpPr>
                <p:nvPr/>
              </p:nvSpPr>
              <p:spPr bwMode="auto">
                <a:xfrm>
                  <a:off x="6717625" y="6324028"/>
                  <a:ext cx="294439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spc="-120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GGATGGGGAAAAATGAGGTGTTATGAAAAGGA</a:t>
                  </a:r>
                  <a:endParaRPr lang="ru-RU" altLang="ru-RU" sz="2000" spc="-120" dirty="0">
                    <a:solidFill>
                      <a:srgbClr val="660066"/>
                    </a:solidFill>
                  </a:endParaRPr>
                </a:p>
              </p:txBody>
            </p:sp>
          </p:grpSp>
          <p:sp>
            <p:nvSpPr>
              <p:cNvPr id="44" name="Line 322"/>
              <p:cNvSpPr>
                <a:spLocks noChangeShapeType="1"/>
              </p:cNvSpPr>
              <p:nvPr/>
            </p:nvSpPr>
            <p:spPr bwMode="auto">
              <a:xfrm flipV="1">
                <a:off x="4205534" y="4455904"/>
                <a:ext cx="0" cy="1764000"/>
              </a:xfrm>
              <a:prstGeom prst="line">
                <a:avLst/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7" name="TextBox 156"/>
            <p:cNvSpPr txBox="1"/>
            <p:nvPr/>
          </p:nvSpPr>
          <p:spPr>
            <a:xfrm>
              <a:off x="5780639" y="5009093"/>
              <a:ext cx="2721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30" dirty="0">
                  <a:solidFill>
                    <a:srgbClr val="7030A0"/>
                  </a:solidFill>
                  <a:latin typeface="Calibri" panose="020F0502020204030204" pitchFamily="34" charset="0"/>
                </a:rPr>
                <a:t>-ln(K</a:t>
              </a:r>
              <a:r>
                <a:rPr lang="en-US" sz="2800" b="1" spc="30" baseline="-30000" dirty="0">
                  <a:solidFill>
                    <a:srgbClr val="7030A0"/>
                  </a:solidFill>
                  <a:latin typeface="Calibri" panose="020F0502020204030204" pitchFamily="34" charset="0"/>
                </a:rPr>
                <a:t>D</a:t>
              </a:r>
              <a:r>
                <a:rPr lang="en-US" sz="2000" b="1" spc="30" dirty="0">
                  <a:solidFill>
                    <a:srgbClr val="7030A0"/>
                  </a:solidFill>
                  <a:latin typeface="Calibri" panose="020F0502020204030204" pitchFamily="34" charset="0"/>
                </a:rPr>
                <a:t>) = </a:t>
              </a:r>
              <a:r>
                <a:rPr lang="en-US" sz="2000" b="1" spc="3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0.5 </a:t>
              </a:r>
              <a:r>
                <a:rPr lang="en-US" sz="2000" b="1" spc="30" dirty="0">
                  <a:solidFill>
                    <a:srgbClr val="7030A0"/>
                  </a:solidFill>
                  <a:latin typeface="Calibri" panose="020F0502020204030204" pitchFamily="34" charset="0"/>
                </a:rPr>
                <a:t>- </a:t>
              </a:r>
              <a:r>
                <a:rPr lang="en-US" sz="2000" b="1" spc="3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[</a:t>
              </a:r>
              <a:r>
                <a:rPr lang="en-US" sz="2000" b="1" spc="30" dirty="0">
                  <a:solidFill>
                    <a:srgbClr val="7030A0"/>
                  </a:solidFill>
                  <a:latin typeface="Calibri" panose="020F0502020204030204" pitchFamily="34" charset="0"/>
                </a:rPr>
                <a:t>DRV</a:t>
              </a:r>
              <a:r>
                <a:rPr lang="en-US" sz="2000" b="1" spc="3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]</a:t>
              </a:r>
              <a:endParaRPr lang="en-US" sz="2000" b="1" spc="30" baseline="-28000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441699" y="4196433"/>
              <a:ext cx="3493297" cy="4708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69875" indent="-269875" algn="just">
                <a:lnSpc>
                  <a:spcPct val="85000"/>
                </a:lnSpc>
              </a:pPr>
              <a:r>
                <a:rPr lang="ru-RU" sz="1200" b="1" spc="3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где: </a:t>
              </a:r>
              <a:r>
                <a:rPr lang="en-US" sz="1200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DRV={AAA, AGA, TAA, TGA, GAA, GGA, AAG, AGG, TAG, TGG, GAG, GGG, AAC, AGC, TAC, TGC, GAC, GGC} </a:t>
              </a:r>
              <a:r>
                <a:rPr lang="en-US" sz="12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(IUPAC-IUB</a:t>
              </a:r>
              <a:r>
                <a:rPr lang="ru-RU" sz="12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2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// </a:t>
              </a:r>
              <a:r>
                <a:rPr lang="nl-NL" sz="12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JMB.  </a:t>
              </a:r>
              <a:r>
                <a:rPr lang="nl-NL" sz="1200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1971. </a:t>
              </a:r>
              <a:r>
                <a:rPr lang="nl-NL" sz="12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 55: 299-310</a:t>
              </a:r>
              <a:r>
                <a:rPr lang="en-US" sz="12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)</a:t>
              </a:r>
              <a:endParaRPr lang="en-US" sz="1200" b="1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98116" y="6440811"/>
              <a:ext cx="891525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400" b="1" u="sng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Пономаренко </a:t>
              </a:r>
              <a:r>
                <a:rPr lang="ru-RU" sz="1400" b="1" u="sng" dirty="0">
                  <a:latin typeface="Calibri" panose="020F0502020204030204" pitchFamily="34" charset="0"/>
                  <a:cs typeface="Arial" panose="020B0604020202020204" pitchFamily="34" charset="0"/>
                </a:rPr>
                <a:t>М</a:t>
              </a:r>
              <a:r>
                <a:rPr lang="ru-RU" sz="1400" b="1" u="sng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ru-RU" sz="14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Пономаренко Ю</a:t>
              </a:r>
              <a:r>
                <a:rPr 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., </a:t>
              </a:r>
              <a:r>
                <a:rPr 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Титов И</a:t>
              </a:r>
              <a:r>
                <a:rPr 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., </a:t>
              </a:r>
              <a:r>
                <a:rPr 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Колчанов Н</a:t>
              </a:r>
              <a:r>
                <a:rPr 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., </a:t>
              </a:r>
              <a:r>
                <a:rPr 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Мазин А</a:t>
              </a:r>
              <a:r>
                <a:rPr 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., </a:t>
              </a:r>
              <a:r>
                <a:rPr lang="ru-RU" sz="1400" dirty="0" err="1">
                  <a:latin typeface="Calibri" panose="020F0502020204030204" pitchFamily="34" charset="0"/>
                  <a:cs typeface="Arial" panose="020B0604020202020204" pitchFamily="34" charset="0"/>
                </a:rPr>
                <a:t>Ковальчиковски</a:t>
              </a:r>
              <a:r>
                <a:rPr 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 С. </a:t>
              </a:r>
              <a:r>
                <a:rPr 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// ДАН. </a:t>
              </a:r>
              <a:r>
                <a:rPr 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1998. </a:t>
              </a:r>
              <a:r>
                <a:rPr 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363</a:t>
              </a:r>
              <a:r>
                <a:rPr lang="en-US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:</a:t>
              </a:r>
              <a:r>
                <a:rPr 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122-5</a:t>
              </a:r>
              <a:r>
                <a:rPr 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ru-RU" alt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ru-RU" sz="14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36799" y="5689410"/>
              <a:ext cx="364433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Чем  больше </a:t>
              </a:r>
              <a:r>
                <a:rPr lang="ru-RU" sz="1600" b="1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тринуклеотидов</a:t>
              </a:r>
              <a:r>
                <a:rPr lang="ru-RU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DRV</a:t>
              </a:r>
              <a:r>
                <a:rPr lang="ru-RU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 в нити ДНК</a:t>
              </a:r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, </a:t>
              </a:r>
              <a:r>
                <a:rPr lang="ru-RU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 тем ниже сродство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RecA</a:t>
              </a:r>
              <a:r>
                <a:rPr lang="ru-RU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 к ней</a:t>
              </a:r>
              <a:endParaRPr lang="ru-RU" sz="16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67148" y="461458"/>
              <a:ext cx="5094579" cy="3181004"/>
              <a:chOff x="67148" y="435331"/>
              <a:chExt cx="5094579" cy="3181004"/>
            </a:xfrm>
          </p:grpSpPr>
          <p:sp>
            <p:nvSpPr>
              <p:cNvPr id="163" name="Скругленный прямоугольник 162"/>
              <p:cNvSpPr/>
              <p:nvPr/>
            </p:nvSpPr>
            <p:spPr>
              <a:xfrm>
                <a:off x="69670" y="435331"/>
                <a:ext cx="5061090" cy="3181004"/>
              </a:xfrm>
              <a:prstGeom prst="roundRect">
                <a:avLst>
                  <a:gd name="adj" fmla="val 0"/>
                </a:avLst>
              </a:prstGeom>
              <a:solidFill>
                <a:srgbClr val="00FFFF">
                  <a:alpha val="9804"/>
                </a:srgbClr>
              </a:solidFill>
              <a:ln w="95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" name="Rectangle 38"/>
              <p:cNvSpPr>
                <a:spLocks noChangeArrowheads="1"/>
              </p:cNvSpPr>
              <p:nvPr/>
            </p:nvSpPr>
            <p:spPr bwMode="auto">
              <a:xfrm>
                <a:off x="85232" y="2544162"/>
                <a:ext cx="5063611" cy="3877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1400" dirty="0" smtClean="0">
                    <a:latin typeface="Courier New" panose="02070309020205020404" pitchFamily="49" charset="0"/>
                  </a:rPr>
                  <a:t>5’-AAAAGGCCAA</a:t>
                </a:r>
                <a:r>
                  <a:rPr lang="en-US" altLang="ru-RU" sz="1400" dirty="0" smtClean="0">
                    <a:solidFill>
                      <a:schemeClr val="bg1"/>
                    </a:solidFill>
                    <a:latin typeface="Courier New" panose="02070309020205020404" pitchFamily="49" charset="0"/>
                  </a:rPr>
                  <a:t>TGAAGGAGAG</a:t>
                </a:r>
                <a:r>
                  <a:rPr lang="en-US" altLang="ru-RU" sz="1400" b="1" dirty="0" smtClean="0">
                    <a:solidFill>
                      <a:schemeClr val="bg1"/>
                    </a:solidFill>
                    <a:latin typeface="Courier New" panose="02070309020205020404" pitchFamily="49" charset="0"/>
                  </a:rPr>
                  <a:t>A</a:t>
                </a:r>
                <a:r>
                  <a:rPr lang="en-US" altLang="ru-RU" sz="1400" dirty="0" smtClean="0">
                    <a:solidFill>
                      <a:schemeClr val="bg1"/>
                    </a:solidFill>
                    <a:latin typeface="Courier New" panose="02070309020205020404" pitchFamily="49" charset="0"/>
                  </a:rPr>
                  <a:t>ACAACAGCTT</a:t>
                </a:r>
                <a:r>
                  <a:rPr lang="en-US" altLang="ru-RU" sz="1400" dirty="0" smtClean="0">
                    <a:latin typeface="Courier New" panose="02070309020205020404" pitchFamily="49" charset="0"/>
                  </a:rPr>
                  <a:t>GTTACACCCT-3’</a:t>
                </a:r>
              </a:p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1400" dirty="0" smtClean="0">
                    <a:latin typeface="Courier New" panose="02070309020205020404" pitchFamily="49" charset="0"/>
                  </a:rPr>
                  <a:t>||||||||||</a:t>
                </a:r>
                <a:r>
                  <a:rPr lang="en-US" altLang="ru-RU" sz="1400" dirty="0" smtClean="0">
                    <a:solidFill>
                      <a:schemeClr val="bg1"/>
                    </a:solidFill>
                    <a:latin typeface="Courier New" panose="02070309020205020404" pitchFamily="49" charset="0"/>
                  </a:rPr>
                  <a:t>||||||||||</a:t>
                </a:r>
                <a:r>
                  <a:rPr lang="en-US" altLang="ru-RU" sz="1400" b="1" dirty="0" smtClean="0">
                    <a:noFill/>
                    <a:latin typeface="Courier New" panose="02070309020205020404" pitchFamily="49" charset="0"/>
                  </a:rPr>
                  <a:t>|</a:t>
                </a:r>
                <a:r>
                  <a:rPr lang="en-US" altLang="ru-RU" sz="1400" dirty="0" smtClean="0">
                    <a:solidFill>
                      <a:schemeClr val="bg1"/>
                    </a:solidFill>
                    <a:latin typeface="Courier New" panose="02070309020205020404" pitchFamily="49" charset="0"/>
                  </a:rPr>
                  <a:t>||||||||||</a:t>
                </a:r>
                <a:r>
                  <a:rPr lang="en-US" altLang="ru-RU" sz="1400" dirty="0" smtClean="0">
                    <a:latin typeface="Courier New" panose="02070309020205020404" pitchFamily="49" charset="0"/>
                  </a:rPr>
                  <a:t>||||||||||</a:t>
                </a:r>
                <a:endParaRPr lang="ru-RU" altLang="ru-RU" sz="1400" dirty="0" smtClean="0">
                  <a:latin typeface="Courier New" panose="02070309020205020404" pitchFamily="49" charset="0"/>
                </a:endParaRPr>
              </a:p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1400" dirty="0" smtClean="0">
                    <a:latin typeface="Courier New" panose="02070309020205020404" pitchFamily="49" charset="0"/>
                  </a:rPr>
                  <a:t>3’-TTTTGGCCTTACTTCCTCTCTTGTTGTCGAACAATGTGGGA-5</a:t>
                </a:r>
                <a:r>
                  <a:rPr lang="en-US" altLang="ru-RU" sz="1400" spc="-120" dirty="0" smtClean="0">
                    <a:latin typeface="Courier New" panose="02070309020205020404" pitchFamily="49" charset="0"/>
                  </a:rPr>
                  <a:t>’</a:t>
                </a:r>
                <a:endParaRPr lang="ru-RU" altLang="ru-RU" sz="2000" spc="-120" dirty="0"/>
              </a:p>
            </p:txBody>
          </p:sp>
          <p:sp>
            <p:nvSpPr>
              <p:cNvPr id="4" name="Стрелка вправо 3"/>
              <p:cNvSpPr/>
              <p:nvPr/>
            </p:nvSpPr>
            <p:spPr>
              <a:xfrm rot="5400000">
                <a:off x="2493858" y="906489"/>
                <a:ext cx="180000" cy="247311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759168" y="934152"/>
                <a:ext cx="806406" cy="183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ru-RU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+ мутаген</a:t>
                </a:r>
                <a:endParaRPr lang="ru-RU" sz="1400" b="1" i="1" spc="-4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Rectangle 38"/>
              <p:cNvSpPr>
                <a:spLocks noChangeArrowheads="1"/>
              </p:cNvSpPr>
              <p:nvPr/>
            </p:nvSpPr>
            <p:spPr bwMode="auto">
              <a:xfrm>
                <a:off x="69379" y="560861"/>
                <a:ext cx="5063611" cy="387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1400" dirty="0" smtClean="0">
                    <a:latin typeface="Courier New" panose="02070309020205020404" pitchFamily="49" charset="0"/>
                  </a:rPr>
                  <a:t>5’-AAAAGGCCAATGAAGGAGAGAACAACAGCTTGTTACACCCT-3’</a:t>
                </a:r>
              </a:p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1400" dirty="0" smtClean="0">
                    <a:latin typeface="Courier New" panose="02070309020205020404" pitchFamily="49" charset="0"/>
                  </a:rPr>
                  <a:t>|||||||||||||||||||||||||||||||||||||||||</a:t>
                </a:r>
                <a:endParaRPr lang="ru-RU" altLang="ru-RU" sz="1400" dirty="0" smtClean="0">
                  <a:latin typeface="Courier New" panose="02070309020205020404" pitchFamily="49" charset="0"/>
                </a:endParaRPr>
              </a:p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1400" dirty="0" smtClean="0">
                    <a:latin typeface="Courier New" panose="02070309020205020404" pitchFamily="49" charset="0"/>
                  </a:rPr>
                  <a:t>3’-TTTTGGCCTTACTTCCTCTCTTGTTGTCGAACAATGTGGGA-5</a:t>
                </a:r>
                <a:r>
                  <a:rPr lang="en-US" altLang="ru-RU" sz="1400" spc="-120" dirty="0" smtClean="0">
                    <a:latin typeface="Courier New" panose="02070309020205020404" pitchFamily="49" charset="0"/>
                  </a:rPr>
                  <a:t>’</a:t>
                </a:r>
                <a:endParaRPr lang="ru-RU" altLang="ru-RU" sz="2000" spc="-120" dirty="0"/>
              </a:p>
            </p:txBody>
          </p:sp>
          <p:sp>
            <p:nvSpPr>
              <p:cNvPr id="8" name="Rectangle 38"/>
              <p:cNvSpPr>
                <a:spLocks noChangeArrowheads="1"/>
              </p:cNvSpPr>
              <p:nvPr/>
            </p:nvSpPr>
            <p:spPr bwMode="auto">
              <a:xfrm>
                <a:off x="67148" y="1171590"/>
                <a:ext cx="5063611" cy="406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1400" dirty="0" smtClean="0">
                    <a:latin typeface="Courier New" panose="02070309020205020404" pitchFamily="49" charset="0"/>
                  </a:rPr>
                  <a:t>5’-AAAAGGCCAATGAAGGAGAG</a:t>
                </a:r>
                <a:r>
                  <a:rPr lang="en-US" altLang="ru-RU" sz="16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ru-RU" sz="1400" dirty="0" smtClean="0">
                    <a:latin typeface="Courier New" panose="02070309020205020404" pitchFamily="49" charset="0"/>
                  </a:rPr>
                  <a:t>ACAACAGCTTGTTACACCCT-3’</a:t>
                </a:r>
              </a:p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1400" dirty="0" smtClean="0">
                    <a:latin typeface="Courier New" panose="02070309020205020404" pitchFamily="49" charset="0"/>
                  </a:rPr>
                  <a:t>||||||||||||||||||||</a:t>
                </a:r>
                <a:r>
                  <a:rPr lang="en-US" altLang="ru-RU" sz="1400" dirty="0" smtClean="0">
                    <a:solidFill>
                      <a:schemeClr val="bg1"/>
                    </a:solidFill>
                    <a:latin typeface="Courier New" panose="02070309020205020404" pitchFamily="49" charset="0"/>
                  </a:rPr>
                  <a:t>|</a:t>
                </a:r>
                <a:r>
                  <a:rPr lang="en-US" altLang="ru-RU" sz="1400" dirty="0" smtClean="0">
                    <a:latin typeface="Courier New" panose="02070309020205020404" pitchFamily="49" charset="0"/>
                  </a:rPr>
                  <a:t>||||||||||||||||||||</a:t>
                </a:r>
                <a:endParaRPr lang="ru-RU" altLang="ru-RU" sz="1400" dirty="0" smtClean="0">
                  <a:latin typeface="Courier New" panose="02070309020205020404" pitchFamily="49" charset="0"/>
                </a:endParaRPr>
              </a:p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1400" dirty="0" smtClean="0">
                    <a:latin typeface="Courier New" panose="02070309020205020404" pitchFamily="49" charset="0"/>
                  </a:rPr>
                  <a:t>3’-TTTTGGCCTTACTTCCTCTCTTGTTGTCGAACAATGTGGGA-5</a:t>
                </a:r>
                <a:r>
                  <a:rPr lang="en-US" altLang="ru-RU" sz="1400" spc="-120" dirty="0" smtClean="0">
                    <a:latin typeface="Courier New" panose="02070309020205020404" pitchFamily="49" charset="0"/>
                  </a:rPr>
                  <a:t>’</a:t>
                </a:r>
                <a:endParaRPr lang="ru-RU" altLang="ru-RU" sz="2000" spc="-120" dirty="0"/>
              </a:p>
            </p:txBody>
          </p:sp>
          <p:sp>
            <p:nvSpPr>
              <p:cNvPr id="9" name="Стрелка вправо 8"/>
              <p:cNvSpPr/>
              <p:nvPr/>
            </p:nvSpPr>
            <p:spPr>
              <a:xfrm rot="5400000">
                <a:off x="2511508" y="1510445"/>
                <a:ext cx="180000" cy="247311"/>
              </a:xfrm>
              <a:prstGeom prst="rightArrow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728849" y="1536944"/>
                <a:ext cx="947706" cy="183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ru-RU" sz="14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+ эксцизия</a:t>
                </a:r>
                <a:endParaRPr lang="ru-RU" sz="1400" b="1" i="1" spc="-4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1" name="Группа 10"/>
              <p:cNvGrpSpPr/>
              <p:nvPr/>
            </p:nvGrpSpPr>
            <p:grpSpPr>
              <a:xfrm>
                <a:off x="86832" y="1790694"/>
                <a:ext cx="5063611" cy="440225"/>
                <a:chOff x="155676" y="1890000"/>
                <a:chExt cx="5063611" cy="440225"/>
              </a:xfrm>
            </p:grpSpPr>
            <p:sp>
              <p:nvSpPr>
                <p:cNvPr id="12" name="Rectangle 38"/>
                <p:cNvSpPr>
                  <a:spLocks noChangeArrowheads="1"/>
                </p:cNvSpPr>
                <p:nvPr/>
              </p:nvSpPr>
              <p:spPr bwMode="auto">
                <a:xfrm>
                  <a:off x="155676" y="1942427"/>
                  <a:ext cx="5063611" cy="3877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lnSpc>
                      <a:spcPct val="60000"/>
                    </a:lnSpc>
                  </a:pPr>
                  <a:r>
                    <a:rPr lang="en-US" altLang="ru-RU" sz="1400" dirty="0" smtClean="0">
                      <a:latin typeface="Courier New" panose="02070309020205020404" pitchFamily="49" charset="0"/>
                    </a:rPr>
                    <a:t>5’-AAAAGGCCAA</a:t>
                  </a:r>
                  <a:r>
                    <a:rPr lang="en-US" altLang="ru-RU" sz="1400" dirty="0" smtClean="0">
                      <a:solidFill>
                        <a:schemeClr val="bg1"/>
                      </a:solidFill>
                      <a:latin typeface="Courier New" panose="02070309020205020404" pitchFamily="49" charset="0"/>
                    </a:rPr>
                    <a:t>TGAAGGAGAG</a:t>
                  </a:r>
                  <a:r>
                    <a:rPr lang="en-US" altLang="ru-RU" sz="1400" b="1" dirty="0" smtClean="0">
                      <a:solidFill>
                        <a:schemeClr val="bg1"/>
                      </a:solidFill>
                      <a:latin typeface="Courier New" panose="02070309020205020404" pitchFamily="49" charset="0"/>
                    </a:rPr>
                    <a:t>A</a:t>
                  </a:r>
                  <a:r>
                    <a:rPr lang="en-US" altLang="ru-RU" sz="1400" dirty="0" smtClean="0">
                      <a:solidFill>
                        <a:schemeClr val="bg1"/>
                      </a:solidFill>
                      <a:latin typeface="Courier New" panose="02070309020205020404" pitchFamily="49" charset="0"/>
                    </a:rPr>
                    <a:t>ACAACAGCTT</a:t>
                  </a:r>
                  <a:r>
                    <a:rPr lang="en-US" altLang="ru-RU" sz="1400" dirty="0" smtClean="0">
                      <a:latin typeface="Courier New" panose="02070309020205020404" pitchFamily="49" charset="0"/>
                    </a:rPr>
                    <a:t>GTTACACCCT-3’</a:t>
                  </a:r>
                </a:p>
                <a:p>
                  <a:pPr algn="ctr" eaLnBrk="1" hangingPunct="1">
                    <a:lnSpc>
                      <a:spcPct val="60000"/>
                    </a:lnSpc>
                  </a:pPr>
                  <a:r>
                    <a:rPr lang="en-US" altLang="ru-RU" sz="1400" dirty="0" smtClean="0">
                      <a:latin typeface="Courier New" panose="02070309020205020404" pitchFamily="49" charset="0"/>
                    </a:rPr>
                    <a:t>||||||||||</a:t>
                  </a:r>
                  <a:r>
                    <a:rPr lang="en-US" altLang="ru-RU" sz="1400" dirty="0" smtClean="0">
                      <a:solidFill>
                        <a:schemeClr val="bg1"/>
                      </a:solidFill>
                      <a:latin typeface="Courier New" panose="02070309020205020404" pitchFamily="49" charset="0"/>
                    </a:rPr>
                    <a:t>||||||||||</a:t>
                  </a:r>
                  <a:r>
                    <a:rPr lang="en-US" altLang="ru-RU" sz="1400" b="1" dirty="0" smtClean="0">
                      <a:noFill/>
                      <a:latin typeface="Courier New" panose="02070309020205020404" pitchFamily="49" charset="0"/>
                    </a:rPr>
                    <a:t>|</a:t>
                  </a:r>
                  <a:r>
                    <a:rPr lang="en-US" altLang="ru-RU" sz="1400" dirty="0" smtClean="0">
                      <a:solidFill>
                        <a:schemeClr val="bg1"/>
                      </a:solidFill>
                      <a:latin typeface="Courier New" panose="02070309020205020404" pitchFamily="49" charset="0"/>
                    </a:rPr>
                    <a:t>||||||||||</a:t>
                  </a:r>
                  <a:r>
                    <a:rPr lang="en-US" altLang="ru-RU" sz="1400" dirty="0" smtClean="0">
                      <a:latin typeface="Courier New" panose="02070309020205020404" pitchFamily="49" charset="0"/>
                    </a:rPr>
                    <a:t>||||||||||</a:t>
                  </a:r>
                  <a:endParaRPr lang="ru-RU" altLang="ru-RU" sz="1400" dirty="0" smtClean="0">
                    <a:latin typeface="Courier New" panose="02070309020205020404" pitchFamily="49" charset="0"/>
                  </a:endParaRPr>
                </a:p>
                <a:p>
                  <a:pPr algn="ctr" eaLnBrk="1" hangingPunct="1">
                    <a:lnSpc>
                      <a:spcPct val="60000"/>
                    </a:lnSpc>
                  </a:pPr>
                  <a:r>
                    <a:rPr lang="en-US" altLang="ru-RU" sz="1400" dirty="0" smtClean="0">
                      <a:latin typeface="Courier New" panose="02070309020205020404" pitchFamily="49" charset="0"/>
                    </a:rPr>
                    <a:t>3’-TTTTGGCCTTACTTCCTCTCTTGTTGTCGAACAATGTGGGA-5</a:t>
                  </a:r>
                  <a:r>
                    <a:rPr lang="en-US" altLang="ru-RU" sz="1400" spc="-120" dirty="0" smtClean="0">
                      <a:latin typeface="Courier New" panose="02070309020205020404" pitchFamily="49" charset="0"/>
                    </a:rPr>
                    <a:t>’</a:t>
                  </a:r>
                  <a:endParaRPr lang="ru-RU" altLang="ru-RU" sz="2000" spc="-120" dirty="0"/>
                </a:p>
              </p:txBody>
            </p:sp>
            <p:sp>
              <p:nvSpPr>
                <p:cNvPr id="13" name="Rectangle 38"/>
                <p:cNvSpPr>
                  <a:spLocks noChangeArrowheads="1"/>
                </p:cNvSpPr>
                <p:nvPr/>
              </p:nvSpPr>
              <p:spPr bwMode="auto">
                <a:xfrm rot="300000">
                  <a:off x="2679110" y="1890000"/>
                  <a:ext cx="1140943" cy="129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lnSpc>
                      <a:spcPct val="60000"/>
                    </a:lnSpc>
                  </a:pPr>
                  <a:r>
                    <a:rPr lang="en-US" altLang="ru-RU" sz="1400" spc="-150" dirty="0" smtClean="0">
                      <a:latin typeface="Courier New" panose="02070309020205020404" pitchFamily="49" charset="0"/>
                    </a:rPr>
                    <a:t>5’</a:t>
                  </a:r>
                  <a:r>
                    <a:rPr lang="en-US" altLang="ru-RU" sz="1400" spc="-150" dirty="0" smtClean="0">
                      <a:cs typeface="Times New Roman" panose="02020603050405020304" pitchFamily="18" charset="0"/>
                    </a:rPr>
                    <a:t>-</a:t>
                  </a:r>
                  <a:r>
                    <a:rPr lang="en-US" altLang="ru-RU" sz="1400" spc="-150" dirty="0" smtClean="0">
                      <a:latin typeface="Courier New" panose="02070309020205020404" pitchFamily="49" charset="0"/>
                    </a:rPr>
                    <a:t>ACAACAGCTT</a:t>
                  </a:r>
                  <a:endParaRPr lang="ru-RU" altLang="ru-RU" sz="2000" spc="-150" dirty="0"/>
                </a:p>
              </p:txBody>
            </p:sp>
            <p:sp>
              <p:nvSpPr>
                <p:cNvPr id="14" name="Rectangle 38"/>
                <p:cNvSpPr>
                  <a:spLocks noChangeArrowheads="1"/>
                </p:cNvSpPr>
                <p:nvPr/>
              </p:nvSpPr>
              <p:spPr bwMode="auto">
                <a:xfrm rot="21180000">
                  <a:off x="1512000" y="1890000"/>
                  <a:ext cx="1155766" cy="129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lnSpc>
                      <a:spcPct val="60000"/>
                    </a:lnSpc>
                  </a:pPr>
                  <a:r>
                    <a:rPr lang="en-US" altLang="ru-RU" sz="1400" spc="-150" dirty="0" smtClean="0">
                      <a:latin typeface="Courier New" panose="02070309020205020404" pitchFamily="49" charset="0"/>
                    </a:rPr>
                    <a:t>TGAAGGAGAG</a:t>
                  </a:r>
                  <a:r>
                    <a:rPr lang="en-US" altLang="ru-RU" sz="1400" spc="-150" dirty="0" smtClean="0">
                      <a:cs typeface="Times New Roman" panose="02020603050405020304" pitchFamily="18" charset="0"/>
                    </a:rPr>
                    <a:t>-</a:t>
                  </a:r>
                  <a:r>
                    <a:rPr lang="en-US" altLang="ru-RU" sz="1400" spc="-150" dirty="0" smtClean="0">
                      <a:latin typeface="Courier New" panose="02070309020205020404" pitchFamily="49" charset="0"/>
                    </a:rPr>
                    <a:t>3’</a:t>
                  </a:r>
                  <a:endParaRPr lang="ru-RU" altLang="ru-RU" sz="2000" spc="-150" dirty="0"/>
                </a:p>
              </p:txBody>
            </p:sp>
          </p:grpSp>
          <p:sp>
            <p:nvSpPr>
              <p:cNvPr id="15" name="Стрелка вправо 14"/>
              <p:cNvSpPr/>
              <p:nvPr/>
            </p:nvSpPr>
            <p:spPr>
              <a:xfrm rot="5400000">
                <a:off x="2509908" y="2192236"/>
                <a:ext cx="180000" cy="247311"/>
              </a:xfrm>
              <a:prstGeom prst="rightArrow">
                <a:avLst/>
              </a:prstGeom>
              <a:solidFill>
                <a:srgbClr val="00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27036" y="2202944"/>
                <a:ext cx="838537" cy="183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ru-RU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+ </a:t>
                </a:r>
                <a:r>
                  <a:rPr lang="en-US" sz="1400" b="1" dirty="0" err="1" smtClean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RecA</a:t>
                </a:r>
                <a:endParaRPr lang="ru-RU" sz="1400" b="1" i="1" spc="-40" dirty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38"/>
              <p:cNvSpPr>
                <a:spLocks noChangeArrowheads="1"/>
              </p:cNvSpPr>
              <p:nvPr/>
            </p:nvSpPr>
            <p:spPr bwMode="auto">
              <a:xfrm rot="21480000">
                <a:off x="1441556" y="2526944"/>
                <a:ext cx="1155766" cy="129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1400" spc="-150" dirty="0" smtClean="0">
                    <a:latin typeface="Courier New" panose="02070309020205020404" pitchFamily="49" charset="0"/>
                  </a:rPr>
                  <a:t>TGAAGGAGAG</a:t>
                </a:r>
                <a:r>
                  <a:rPr lang="en-US" altLang="ru-RU" sz="1400" spc="-150" dirty="0" smtClean="0">
                    <a:cs typeface="Times New Roman" panose="02020603050405020304" pitchFamily="18" charset="0"/>
                  </a:rPr>
                  <a:t>-</a:t>
                </a:r>
                <a:r>
                  <a:rPr lang="en-US" altLang="ru-RU" sz="1400" spc="-150" dirty="0" smtClean="0">
                    <a:latin typeface="Courier New" panose="02070309020205020404" pitchFamily="49" charset="0"/>
                  </a:rPr>
                  <a:t>3’</a:t>
                </a:r>
                <a:endParaRPr lang="ru-RU" altLang="ru-RU" sz="2000" spc="-150" dirty="0"/>
              </a:p>
            </p:txBody>
          </p:sp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 rot="300000">
                <a:off x="2608666" y="2491735"/>
                <a:ext cx="1140943" cy="129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1400" spc="-150" dirty="0" smtClean="0">
                    <a:latin typeface="Courier New" panose="02070309020205020404" pitchFamily="49" charset="0"/>
                  </a:rPr>
                  <a:t>5’</a:t>
                </a:r>
                <a:r>
                  <a:rPr lang="en-US" altLang="ru-RU" sz="1400" spc="-150" dirty="0" smtClean="0">
                    <a:cs typeface="Times New Roman" panose="02020603050405020304" pitchFamily="18" charset="0"/>
                  </a:rPr>
                  <a:t>-</a:t>
                </a:r>
                <a:r>
                  <a:rPr lang="en-US" altLang="ru-RU" sz="1400" spc="-150" dirty="0" smtClean="0">
                    <a:latin typeface="Courier New" panose="02070309020205020404" pitchFamily="49" charset="0"/>
                  </a:rPr>
                  <a:t>ACAACAGCTT</a:t>
                </a:r>
                <a:endParaRPr lang="ru-RU" altLang="ru-RU" sz="2000" spc="-150" dirty="0"/>
              </a:p>
            </p:txBody>
          </p:sp>
          <p:sp>
            <p:nvSpPr>
              <p:cNvPr id="24" name="Rectangle 38"/>
              <p:cNvSpPr>
                <a:spLocks noChangeArrowheads="1"/>
              </p:cNvSpPr>
              <p:nvPr/>
            </p:nvSpPr>
            <p:spPr bwMode="auto">
              <a:xfrm>
                <a:off x="98116" y="3140403"/>
                <a:ext cx="5063611" cy="387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1400" dirty="0" smtClean="0">
                    <a:latin typeface="Courier New" panose="02070309020205020404" pitchFamily="49" charset="0"/>
                  </a:rPr>
                  <a:t>5’-AAAAGGCCAATGAAGGAGAGAACAACAGCTTGTTACACCCT-3’</a:t>
                </a:r>
              </a:p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1400" dirty="0" smtClean="0">
                    <a:latin typeface="Courier New" panose="02070309020205020404" pitchFamily="49" charset="0"/>
                  </a:rPr>
                  <a:t>|||||||||||||||||||||||||||||||||||||||||</a:t>
                </a:r>
                <a:endParaRPr lang="ru-RU" altLang="ru-RU" sz="1400" dirty="0" smtClean="0">
                  <a:latin typeface="Courier New" panose="02070309020205020404" pitchFamily="49" charset="0"/>
                </a:endParaRPr>
              </a:p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1400" dirty="0" smtClean="0">
                    <a:latin typeface="Courier New" panose="02070309020205020404" pitchFamily="49" charset="0"/>
                  </a:rPr>
                  <a:t>3’-TTTTGGCCTTACTTCCTCTCTTGTTGTCGAACAATGTGGGA-5</a:t>
                </a:r>
                <a:r>
                  <a:rPr lang="en-US" altLang="ru-RU" sz="1400" spc="-120" dirty="0" smtClean="0">
                    <a:latin typeface="Courier New" panose="02070309020205020404" pitchFamily="49" charset="0"/>
                  </a:rPr>
                  <a:t>’</a:t>
                </a:r>
                <a:endParaRPr lang="ru-RU" altLang="ru-RU" sz="2000" spc="-120" dirty="0"/>
              </a:p>
            </p:txBody>
          </p:sp>
          <p:sp>
            <p:nvSpPr>
              <p:cNvPr id="25" name="Стрелка вправо 24"/>
              <p:cNvSpPr/>
              <p:nvPr/>
            </p:nvSpPr>
            <p:spPr>
              <a:xfrm rot="5400000">
                <a:off x="2529158" y="2886944"/>
                <a:ext cx="180000" cy="247311"/>
              </a:xfrm>
              <a:prstGeom prst="rightArrow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FF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746498" y="2922945"/>
                <a:ext cx="1678907" cy="183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ru-RU" sz="1400" b="1" dirty="0" smtClean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+ </a:t>
                </a:r>
                <a:r>
                  <a:rPr lang="en-US" sz="1400" b="1" dirty="0" smtClean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SOS-</a:t>
                </a:r>
                <a:r>
                  <a:rPr lang="ru-RU" sz="1400" b="1" dirty="0" smtClean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репарация</a:t>
                </a:r>
                <a:endParaRPr lang="ru-RU" sz="1400" b="1" i="1" spc="-40" dirty="0">
                  <a:solidFill>
                    <a:srgbClr val="FF00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Овал 166"/>
              <p:cNvSpPr/>
              <p:nvPr/>
            </p:nvSpPr>
            <p:spPr>
              <a:xfrm>
                <a:off x="2899670" y="2426281"/>
                <a:ext cx="226105" cy="1976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8" name="Овал 167"/>
              <p:cNvSpPr/>
              <p:nvPr/>
            </p:nvSpPr>
            <p:spPr>
              <a:xfrm>
                <a:off x="3142208" y="2483823"/>
                <a:ext cx="226105" cy="1976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Овал 168"/>
              <p:cNvSpPr/>
              <p:nvPr/>
            </p:nvSpPr>
            <p:spPr>
              <a:xfrm>
                <a:off x="3368270" y="2496303"/>
                <a:ext cx="226105" cy="1976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Овал 170"/>
              <p:cNvSpPr/>
              <p:nvPr/>
            </p:nvSpPr>
            <p:spPr>
              <a:xfrm>
                <a:off x="3585951" y="2495422"/>
                <a:ext cx="226105" cy="1976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Овал 171"/>
              <p:cNvSpPr/>
              <p:nvPr/>
            </p:nvSpPr>
            <p:spPr>
              <a:xfrm>
                <a:off x="2175991" y="2454367"/>
                <a:ext cx="226105" cy="1976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Овал 172"/>
              <p:cNvSpPr/>
              <p:nvPr/>
            </p:nvSpPr>
            <p:spPr>
              <a:xfrm>
                <a:off x="2395669" y="2423589"/>
                <a:ext cx="226105" cy="1976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Овал 2"/>
              <p:cNvSpPr/>
              <p:nvPr/>
            </p:nvSpPr>
            <p:spPr>
              <a:xfrm>
                <a:off x="2646115" y="2401055"/>
                <a:ext cx="226105" cy="1976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9" name="Text Box 9"/>
            <p:cNvSpPr txBox="1">
              <a:spLocks noChangeArrowheads="1"/>
            </p:cNvSpPr>
            <p:nvPr/>
          </p:nvSpPr>
          <p:spPr bwMode="auto">
            <a:xfrm>
              <a:off x="5716079" y="484448"/>
              <a:ext cx="29445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Регрессионное уравнение</a:t>
              </a:r>
              <a:endParaRPr lang="ru-RU" altLang="ru-RU" sz="1600" b="1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5520513" y="695299"/>
              <a:ext cx="3327676" cy="3232478"/>
              <a:chOff x="5520513" y="695299"/>
              <a:chExt cx="3327676" cy="3232478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5520513" y="695299"/>
                <a:ext cx="3327676" cy="3232478"/>
                <a:chOff x="5476404" y="557398"/>
                <a:chExt cx="3327676" cy="3232478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694947" y="3555110"/>
                  <a:ext cx="3109133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[DRV], </a:t>
                  </a:r>
                  <a:r>
                    <a:rPr 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у.е., содержание </a:t>
                  </a:r>
                  <a:r>
                    <a:rPr lang="en-US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DRV </a:t>
                  </a:r>
                  <a:r>
                    <a:rPr 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в нити ДНК</a:t>
                  </a:r>
                  <a:endParaRPr lang="ru-RU" sz="1400" b="1" dirty="0">
                    <a:solidFill>
                      <a:srgbClr val="7030A0"/>
                    </a:solidFill>
                    <a:latin typeface="Calibri" panose="020F0502020204030204" pitchFamily="34" charset="0"/>
                  </a:endParaRPr>
                </a:p>
              </p:txBody>
            </p:sp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57273" y="797462"/>
                  <a:ext cx="2959614" cy="2752350"/>
                </a:xfrm>
                <a:prstGeom prst="rect">
                  <a:avLst/>
                </a:prstGeom>
              </p:spPr>
            </p:pic>
            <p:sp>
              <p:nvSpPr>
                <p:cNvPr id="164" name="TextBox 163"/>
                <p:cNvSpPr txBox="1"/>
                <p:nvPr/>
              </p:nvSpPr>
              <p:spPr>
                <a:xfrm rot="16200000">
                  <a:off x="3967887" y="2065915"/>
                  <a:ext cx="323247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-</a:t>
                  </a:r>
                  <a:r>
                    <a:rPr lang="en-US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ln[K</a:t>
                  </a:r>
                  <a:r>
                    <a:rPr lang="en-US" sz="2000" b="1" baseline="-30000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D</a:t>
                  </a:r>
                  <a:r>
                    <a:rPr lang="en-US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], </a:t>
                  </a:r>
                  <a:r>
                    <a:rPr 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сродство </a:t>
                  </a:r>
                  <a:r>
                    <a:rPr lang="en-US" sz="1400" b="1" dirty="0" err="1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RecA</a:t>
                  </a:r>
                  <a:r>
                    <a:rPr 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 к нити ДНК, опыт</a:t>
                  </a:r>
                  <a:endParaRPr lang="ru-RU" sz="1400" b="1" dirty="0">
                    <a:solidFill>
                      <a:srgbClr val="7030A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1" name="Овал 20"/>
              <p:cNvSpPr/>
              <p:nvPr/>
            </p:nvSpPr>
            <p:spPr>
              <a:xfrm>
                <a:off x="5940284" y="91810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Овал 153"/>
              <p:cNvSpPr/>
              <p:nvPr/>
            </p:nvSpPr>
            <p:spPr>
              <a:xfrm>
                <a:off x="5884116" y="116476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Овал 154"/>
              <p:cNvSpPr/>
              <p:nvPr/>
            </p:nvSpPr>
            <p:spPr>
              <a:xfrm>
                <a:off x="5882713" y="1216936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Овал 155"/>
              <p:cNvSpPr/>
              <p:nvPr/>
            </p:nvSpPr>
            <p:spPr>
              <a:xfrm>
                <a:off x="5882713" y="138064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Овал 159"/>
              <p:cNvSpPr/>
              <p:nvPr/>
            </p:nvSpPr>
            <p:spPr>
              <a:xfrm>
                <a:off x="6180608" y="128148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" name="Овал 160"/>
              <p:cNvSpPr/>
              <p:nvPr/>
            </p:nvSpPr>
            <p:spPr>
              <a:xfrm>
                <a:off x="6460919" y="1281140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Овал 165"/>
              <p:cNvSpPr/>
              <p:nvPr/>
            </p:nvSpPr>
            <p:spPr>
              <a:xfrm>
                <a:off x="6261816" y="140748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Овал 169"/>
              <p:cNvSpPr/>
              <p:nvPr/>
            </p:nvSpPr>
            <p:spPr>
              <a:xfrm>
                <a:off x="6443691" y="142124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Овал 173"/>
              <p:cNvSpPr/>
              <p:nvPr/>
            </p:nvSpPr>
            <p:spPr>
              <a:xfrm>
                <a:off x="6724466" y="143003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Овал 174"/>
              <p:cNvSpPr/>
              <p:nvPr/>
            </p:nvSpPr>
            <p:spPr>
              <a:xfrm>
                <a:off x="6261816" y="1582850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Овал 175"/>
              <p:cNvSpPr/>
              <p:nvPr/>
            </p:nvSpPr>
            <p:spPr>
              <a:xfrm>
                <a:off x="6522772" y="191435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Овал 176"/>
              <p:cNvSpPr/>
              <p:nvPr/>
            </p:nvSpPr>
            <p:spPr>
              <a:xfrm>
                <a:off x="7587052" y="183314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Овал 177"/>
              <p:cNvSpPr/>
              <p:nvPr/>
            </p:nvSpPr>
            <p:spPr>
              <a:xfrm>
                <a:off x="7016380" y="224235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Овал 178"/>
              <p:cNvSpPr/>
              <p:nvPr/>
            </p:nvSpPr>
            <p:spPr>
              <a:xfrm>
                <a:off x="6443691" y="241821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Овал 179"/>
              <p:cNvSpPr/>
              <p:nvPr/>
            </p:nvSpPr>
            <p:spPr>
              <a:xfrm>
                <a:off x="7587052" y="282092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" name="Овал 180"/>
              <p:cNvSpPr/>
              <p:nvPr/>
            </p:nvSpPr>
            <p:spPr>
              <a:xfrm>
                <a:off x="8669593" y="348626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87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1116000" y="83828"/>
            <a:ext cx="11369467" cy="6566885"/>
            <a:chOff x="-1116000" y="83828"/>
            <a:chExt cx="11369467" cy="656688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70000" y="563621"/>
              <a:ext cx="8591892" cy="3442321"/>
            </a:xfrm>
            <a:prstGeom prst="roundRect">
              <a:avLst>
                <a:gd name="adj" fmla="val 0"/>
              </a:avLst>
            </a:prstGeom>
            <a:solidFill>
              <a:srgbClr val="E7F5FF"/>
            </a:solidFill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116000" y="608094"/>
              <a:ext cx="11369467" cy="3292389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277031" y="4525286"/>
              <a:ext cx="8591892" cy="1389017"/>
              <a:chOff x="362663" y="4231374"/>
              <a:chExt cx="8591892" cy="1389017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362663" y="4231374"/>
                <a:ext cx="8591892" cy="1389017"/>
              </a:xfrm>
              <a:prstGeom prst="rect">
                <a:avLst/>
              </a:prstGeom>
              <a:solidFill>
                <a:srgbClr val="FFCCFF">
                  <a:alpha val="19000"/>
                </a:srgbClr>
              </a:solidFill>
              <a:ln w="95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46521" y="4341835"/>
                <a:ext cx="8325394" cy="1077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ru-RU" sz="14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400" b="1" dirty="0" err="1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Тринуклеотиды</a:t>
                </a:r>
                <a:r>
                  <a:rPr lang="ru-RU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DRV</a:t>
                </a:r>
                <a:r>
                  <a:rPr lang="ru-RU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достоверно часто кодируют заряженные аминокислотные остатки </a:t>
                </a:r>
                <a:r>
                  <a:rPr lang="en-US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ru-RU" sz="14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(7 из 18 кодонов, против 39 из 46 оставшихся кодонов, достоверность </a:t>
                </a:r>
                <a:r>
                  <a:rPr lang="el-GR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α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&lt;0.05</a:t>
                </a:r>
                <a:r>
                  <a:rPr lang="ru-RU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по критерию Фишера)</a:t>
                </a:r>
              </a:p>
              <a:p>
                <a:endParaRPr lang="ru-RU" sz="14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Заряженные аминокислотные </a:t>
                </a:r>
                <a:r>
                  <a:rPr lang="ru-RU" sz="1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остатки </a:t>
                </a:r>
                <a:r>
                  <a:rPr lang="ru-RU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редко встречаются в глобулярных ядрах белков</a:t>
                </a:r>
                <a:endParaRPr lang="ru-RU" sz="1400" b="1" dirty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40852" y="6466047"/>
              <a:ext cx="849067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200" b="1" u="sng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Пономаренко М</a:t>
              </a:r>
              <a:r>
                <a:rPr lang="ru-RU" sz="12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ru-RU" sz="1200" dirty="0">
                  <a:latin typeface="Calibri" panose="020F0502020204030204" pitchFamily="34" charset="0"/>
                  <a:cs typeface="Arial" panose="020B0604020202020204" pitchFamily="34" charset="0"/>
                </a:rPr>
                <a:t>Пономаренко </a:t>
              </a:r>
              <a:r>
                <a: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Ю, </a:t>
              </a:r>
              <a:r>
                <a:rPr lang="ru-RU" sz="1200" dirty="0">
                  <a:latin typeface="Calibri" panose="020F0502020204030204" pitchFamily="34" charset="0"/>
                  <a:cs typeface="Arial" panose="020B0604020202020204" pitchFamily="34" charset="0"/>
                </a:rPr>
                <a:t>Титов </a:t>
              </a:r>
              <a:r>
                <a: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И, </a:t>
              </a:r>
              <a:r>
                <a:rPr lang="ru-RU" sz="1200" dirty="0">
                  <a:latin typeface="Calibri" panose="020F0502020204030204" pitchFamily="34" charset="0"/>
                  <a:cs typeface="Arial" panose="020B0604020202020204" pitchFamily="34" charset="0"/>
                </a:rPr>
                <a:t>Колчанов </a:t>
              </a:r>
              <a:r>
                <a: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Н, </a:t>
              </a:r>
              <a:r>
                <a:rPr lang="ru-RU" sz="1200" dirty="0">
                  <a:latin typeface="Calibri" panose="020F0502020204030204" pitchFamily="34" charset="0"/>
                  <a:cs typeface="Arial" panose="020B0604020202020204" pitchFamily="34" charset="0"/>
                </a:rPr>
                <a:t>Мазин </a:t>
              </a:r>
              <a:r>
                <a: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А, </a:t>
              </a:r>
              <a:r>
                <a:rPr lang="ru-RU" sz="1200" dirty="0" err="1">
                  <a:latin typeface="Calibri" panose="020F0502020204030204" pitchFamily="34" charset="0"/>
                  <a:cs typeface="Arial" panose="020B0604020202020204" pitchFamily="34" charset="0"/>
                </a:rPr>
                <a:t>Ковальчиковски</a:t>
              </a:r>
              <a:r>
                <a:rPr lang="ru-RU" sz="1200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С</a:t>
              </a:r>
              <a:r>
                <a:rPr lang="ru-RU" sz="12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// ДАН. </a:t>
              </a:r>
              <a:r>
                <a:rPr lang="ru-RU" sz="1200" dirty="0">
                  <a:latin typeface="Calibri" panose="020F0502020204030204" pitchFamily="34" charset="0"/>
                  <a:cs typeface="Arial" panose="020B0604020202020204" pitchFamily="34" charset="0"/>
                </a:rPr>
                <a:t>1998. </a:t>
              </a:r>
              <a:r>
                <a: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363</a:t>
              </a:r>
              <a:r>
                <a:rPr lang="en-US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:</a:t>
              </a:r>
              <a:r>
                <a: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122-5</a:t>
              </a:r>
              <a:r>
                <a:rPr lang="ru-RU" sz="1200" dirty="0">
                  <a:latin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ru-RU" alt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ru-RU" sz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86609" y="83828"/>
              <a:ext cx="9144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0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Исследование сродства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RecA</a:t>
              </a:r>
              <a:r>
                <a:rPr lang="ru-RU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lang="ru-RU" sz="2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филамента</a:t>
              </a:r>
              <a:r>
                <a:rPr lang="ru-RU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к однонитевой ДНК</a:t>
              </a:r>
              <a:endPara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8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74427" y="42694"/>
            <a:ext cx="9268786" cy="6715118"/>
            <a:chOff x="-74427" y="42694"/>
            <a:chExt cx="9268786" cy="6715118"/>
          </a:xfrm>
        </p:grpSpPr>
        <p:sp>
          <p:nvSpPr>
            <p:cNvPr id="11" name="TextBox 10"/>
            <p:cNvSpPr txBox="1"/>
            <p:nvPr/>
          </p:nvSpPr>
          <p:spPr>
            <a:xfrm>
              <a:off x="-74427" y="42694"/>
              <a:ext cx="9268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Качественная картина распределения белок-кодирующих участков с  высокой и низкой </a:t>
              </a:r>
              <a:r>
                <a:rPr lang="ru-RU" b="1" dirty="0" err="1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аффинностью</a:t>
              </a: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к </a:t>
              </a:r>
              <a:r>
                <a:rPr lang="en-US" b="1" dirty="0" err="1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RecA</a:t>
              </a: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r>
                <a:rPr lang="ru-RU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белку </a:t>
              </a: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в структуре генов и проекции этих участков на пространственную и первичную структуру этих белков</a:t>
              </a:r>
              <a:endParaRPr lang="ru-RU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4657" y="4890414"/>
              <a:ext cx="8803598" cy="1569660"/>
            </a:xfrm>
            <a:prstGeom prst="rect">
              <a:avLst/>
            </a:prstGeom>
            <a:solidFill>
              <a:srgbClr val="D7EEC0"/>
            </a:solidFill>
            <a:ln>
              <a:solidFill>
                <a:srgbClr val="00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Самые тяжелые повреждения оказывают мутации в глобулярном ядре белка (</a:t>
              </a:r>
              <a:r>
                <a:rPr lang="en-US" sz="16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d1, d2 </a:t>
              </a:r>
              <a:r>
                <a:rPr lang="ru-RU" sz="16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и </a:t>
              </a:r>
              <a:r>
                <a:rPr lang="en-US" sz="16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d3</a:t>
              </a:r>
              <a:r>
                <a:rPr lang="ru-RU" sz="16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)</a:t>
              </a:r>
            </a:p>
            <a:p>
              <a:pPr algn="ctr">
                <a:spcBef>
                  <a:spcPts val="1200"/>
                </a:spcBef>
              </a:pPr>
              <a:r>
                <a:rPr lang="ru-RU" sz="14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Низкое содержание в </a:t>
              </a:r>
              <a:r>
                <a:rPr lang="ru-RU" sz="1400" b="1" dirty="0">
                  <a:latin typeface="Calibri" panose="020F0502020204030204" pitchFamily="34" charset="0"/>
                  <a:cs typeface="Arial" panose="020B0604020202020204" pitchFamily="34" charset="0"/>
                </a:rPr>
                <a:t>глобулярном ядре </a:t>
              </a:r>
              <a:r>
                <a:rPr lang="ru-RU" sz="14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белков заряженных аминокислот означает, что в процессе</a:t>
              </a:r>
              <a:br>
                <a:rPr lang="ru-RU" sz="14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sz="14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ко-эволюции </a:t>
              </a:r>
              <a:r>
                <a:rPr lang="en-US" sz="14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SOS-</a:t>
              </a:r>
              <a:r>
                <a:rPr lang="ru-RU" sz="14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системы и генома бактерии могла возникнуть  такая организации белок-кодирующих </a:t>
              </a:r>
              <a:r>
                <a:rPr lang="ru-RU" sz="1400" b="1" dirty="0">
                  <a:latin typeface="Calibri" panose="020F0502020204030204" pitchFamily="34" charset="0"/>
                  <a:cs typeface="Arial" panose="020B0604020202020204" pitchFamily="34" charset="0"/>
                </a:rPr>
                <a:t>частей генов, </a:t>
              </a:r>
              <a:r>
                <a:rPr lang="ru-RU" sz="14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которая повышает </a:t>
              </a:r>
              <a:r>
                <a:rPr lang="ru-RU" sz="1400" b="1" dirty="0" err="1" smtClean="0">
                  <a:latin typeface="Calibri" panose="020F0502020204030204" pitchFamily="34" charset="0"/>
                  <a:cs typeface="Arial" panose="020B0604020202020204" pitchFamily="34" charset="0"/>
                </a:rPr>
                <a:t>аффинность</a:t>
              </a:r>
              <a:r>
                <a:rPr lang="ru-RU" sz="14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latin typeface="Calibri" panose="020F0502020204030204" pitchFamily="34" charset="0"/>
                  <a:cs typeface="Arial" panose="020B0604020202020204" pitchFamily="34" charset="0"/>
                </a:rPr>
                <a:t>RecA</a:t>
              </a:r>
              <a:r>
                <a:rPr lang="en-US" sz="14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к  </a:t>
              </a:r>
              <a:r>
                <a:rPr lang="ru-RU" sz="1400" b="1" dirty="0">
                  <a:latin typeface="Calibri" panose="020F0502020204030204" pitchFamily="34" charset="0"/>
                  <a:cs typeface="Arial" panose="020B0604020202020204" pitchFamily="34" charset="0"/>
                </a:rPr>
                <a:t>участкам </a:t>
              </a:r>
              <a:r>
                <a:rPr lang="ru-RU" sz="14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кодирования глобулярного ядра белков в генах</a:t>
              </a:r>
            </a:p>
            <a:p>
              <a:pPr algn="ctr"/>
              <a:endParaRPr lang="ru-RU" sz="14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4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lang="ru-RU" sz="14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Благодаря этому </a:t>
              </a:r>
              <a:r>
                <a:rPr lang="en-US" sz="14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SOS-</a:t>
              </a:r>
              <a:r>
                <a:rPr lang="ru-RU" sz="14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система более эффективно </a:t>
              </a:r>
              <a:r>
                <a:rPr lang="ru-RU" sz="1400" b="1" dirty="0" err="1" smtClean="0">
                  <a:solidFill>
                    <a:srgbClr val="C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репарирует</a:t>
              </a:r>
              <a:r>
                <a:rPr lang="ru-RU" sz="14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участки кодирования глобулярных ядер белков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174031" y="1002454"/>
              <a:ext cx="8832685" cy="2123237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03302" y="1782177"/>
              <a:ext cx="152495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200" b="1" dirty="0" smtClean="0">
                  <a:latin typeface="Calibri" panose="020F0502020204030204" pitchFamily="34" charset="0"/>
                </a:rPr>
                <a:t>Глобулярный белок</a:t>
              </a:r>
              <a:endParaRPr lang="en-US" sz="1200" b="1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US" sz="1200" b="1" dirty="0" smtClean="0">
                  <a:latin typeface="Calibri" panose="020F0502020204030204" pitchFamily="34" charset="0"/>
                </a:rPr>
                <a:t>(</a:t>
              </a:r>
              <a:r>
                <a:rPr lang="ru-RU" sz="1200" b="1" dirty="0" smtClean="0">
                  <a:latin typeface="Calibri" panose="020F0502020204030204" pitchFamily="34" charset="0"/>
                </a:rPr>
                <a:t>качественная</a:t>
              </a:r>
              <a:br>
                <a:rPr lang="ru-RU" sz="1200" b="1" dirty="0" smtClean="0">
                  <a:latin typeface="Calibri" panose="020F0502020204030204" pitchFamily="34" charset="0"/>
                </a:rPr>
              </a:br>
              <a:r>
                <a:rPr lang="ru-RU" sz="1200" b="1" dirty="0" smtClean="0">
                  <a:latin typeface="Calibri" panose="020F0502020204030204" pitchFamily="34" charset="0"/>
                </a:rPr>
                <a:t>плоская схема</a:t>
              </a:r>
              <a:r>
                <a:rPr lang="en-US" sz="1200" b="1" dirty="0" smtClean="0">
                  <a:latin typeface="Calibri" panose="020F0502020204030204" pitchFamily="34" charset="0"/>
                </a:rPr>
                <a:t>)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grpSp>
          <p:nvGrpSpPr>
            <p:cNvPr id="3" name="Группа 2"/>
            <p:cNvGrpSpPr>
              <a:grpSpLocks noChangeAspect="1"/>
            </p:cNvGrpSpPr>
            <p:nvPr/>
          </p:nvGrpSpPr>
          <p:grpSpPr>
            <a:xfrm>
              <a:off x="2947810" y="936000"/>
              <a:ext cx="2004475" cy="2243302"/>
              <a:chOff x="3250755" y="1297797"/>
              <a:chExt cx="1355480" cy="1516980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3250755" y="1801758"/>
                <a:ext cx="269048" cy="228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anose="020F0502020204030204" pitchFamily="34" charset="0"/>
                  </a:rPr>
                  <a:t>P1</a:t>
                </a:r>
                <a:endParaRPr lang="ru-RU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337187" y="2085901"/>
                <a:ext cx="269048" cy="228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anose="020F0502020204030204" pitchFamily="34" charset="0"/>
                  </a:rPr>
                  <a:t>P4</a:t>
                </a:r>
                <a:endParaRPr lang="ru-RU" sz="1600" b="1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4" name="Группа 53"/>
              <p:cNvGrpSpPr>
                <a:grpSpLocks noChangeAspect="1"/>
              </p:cNvGrpSpPr>
              <p:nvPr/>
            </p:nvGrpSpPr>
            <p:grpSpPr>
              <a:xfrm>
                <a:off x="3349268" y="1414094"/>
                <a:ext cx="1196606" cy="1304802"/>
                <a:chOff x="-1826625" y="3153937"/>
                <a:chExt cx="890727" cy="971266"/>
              </a:xfrm>
            </p:grpSpPr>
            <p:grpSp>
              <p:nvGrpSpPr>
                <p:cNvPr id="26" name="Группа 25"/>
                <p:cNvGrpSpPr/>
                <p:nvPr/>
              </p:nvGrpSpPr>
              <p:grpSpPr>
                <a:xfrm>
                  <a:off x="-1826625" y="3557588"/>
                  <a:ext cx="690425" cy="567615"/>
                  <a:chOff x="-1826625" y="3557588"/>
                  <a:chExt cx="690425" cy="567615"/>
                </a:xfrm>
              </p:grpSpPr>
              <p:sp>
                <p:nvSpPr>
                  <p:cNvPr id="2" name="Овал 1"/>
                  <p:cNvSpPr/>
                  <p:nvPr/>
                </p:nvSpPr>
                <p:spPr>
                  <a:xfrm rot="1063877">
                    <a:off x="-1826625" y="3667318"/>
                    <a:ext cx="690425" cy="457885"/>
                  </a:xfrm>
                  <a:prstGeom prst="ellipse">
                    <a:avLst/>
                  </a:prstGeom>
                  <a:noFill/>
                  <a:ln w="19050">
                    <a:solidFill>
                      <a:srgbClr val="C00000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6" name="Прямоугольник 35"/>
                  <p:cNvSpPr/>
                  <p:nvPr/>
                </p:nvSpPr>
                <p:spPr>
                  <a:xfrm>
                    <a:off x="-1572305" y="3557588"/>
                    <a:ext cx="375361" cy="161055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7" name="Прямоугольник 36"/>
                  <p:cNvSpPr/>
                  <p:nvPr/>
                </p:nvSpPr>
                <p:spPr>
                  <a:xfrm>
                    <a:off x="-1567543" y="3767515"/>
                    <a:ext cx="375360" cy="162000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5" name="Прямая со стрелкой 4"/>
                  <p:cNvCxnSpPr/>
                  <p:nvPr/>
                </p:nvCxnSpPr>
                <p:spPr>
                  <a:xfrm>
                    <a:off x="-1637211" y="3650218"/>
                    <a:ext cx="720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Прямая со стрелкой 38"/>
                  <p:cNvCxnSpPr/>
                  <p:nvPr/>
                </p:nvCxnSpPr>
                <p:spPr>
                  <a:xfrm rot="4800000">
                    <a:off x="-1188000" y="3930089"/>
                    <a:ext cx="720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Прямоугольник 15"/>
                  <p:cNvSpPr/>
                  <p:nvPr/>
                </p:nvSpPr>
                <p:spPr>
                  <a:xfrm>
                    <a:off x="-1572305" y="3733200"/>
                    <a:ext cx="396000" cy="25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0" name="Группа 39"/>
                <p:cNvGrpSpPr/>
                <p:nvPr/>
              </p:nvGrpSpPr>
              <p:grpSpPr>
                <a:xfrm rot="10800000">
                  <a:off x="-1626323" y="3153937"/>
                  <a:ext cx="690425" cy="567615"/>
                  <a:chOff x="-1826625" y="3557588"/>
                  <a:chExt cx="690425" cy="567615"/>
                </a:xfrm>
              </p:grpSpPr>
              <p:sp>
                <p:nvSpPr>
                  <p:cNvPr id="41" name="Овал 40"/>
                  <p:cNvSpPr/>
                  <p:nvPr/>
                </p:nvSpPr>
                <p:spPr>
                  <a:xfrm rot="1063877">
                    <a:off x="-1826625" y="3667318"/>
                    <a:ext cx="690425" cy="457885"/>
                  </a:xfrm>
                  <a:prstGeom prst="ellipse">
                    <a:avLst/>
                  </a:prstGeom>
                  <a:noFill/>
                  <a:ln w="19050">
                    <a:solidFill>
                      <a:srgbClr val="C00000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2" name="Прямоугольник 41"/>
                  <p:cNvSpPr/>
                  <p:nvPr/>
                </p:nvSpPr>
                <p:spPr>
                  <a:xfrm>
                    <a:off x="-1572305" y="3557588"/>
                    <a:ext cx="375361" cy="161055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3" name="Прямоугольник 42"/>
                  <p:cNvSpPr/>
                  <p:nvPr/>
                </p:nvSpPr>
                <p:spPr>
                  <a:xfrm>
                    <a:off x="-1567543" y="3767515"/>
                    <a:ext cx="375360" cy="162000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44" name="Прямая со стрелкой 43"/>
                  <p:cNvCxnSpPr/>
                  <p:nvPr/>
                </p:nvCxnSpPr>
                <p:spPr>
                  <a:xfrm rot="20460000">
                    <a:off x="-1639323" y="3650340"/>
                    <a:ext cx="72000" cy="0"/>
                  </a:xfrm>
                  <a:prstGeom prst="straightConnector1">
                    <a:avLst/>
                  </a:prstGeom>
                  <a:ln>
                    <a:headEnd type="triangl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Прямая со стрелкой 44"/>
                  <p:cNvCxnSpPr/>
                  <p:nvPr/>
                </p:nvCxnSpPr>
                <p:spPr>
                  <a:xfrm rot="4560000">
                    <a:off x="-1185723" y="3920340"/>
                    <a:ext cx="72000" cy="0"/>
                  </a:xfrm>
                  <a:prstGeom prst="straightConnector1">
                    <a:avLst/>
                  </a:prstGeom>
                  <a:ln>
                    <a:headEnd type="triangl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Прямоугольник 45"/>
                  <p:cNvSpPr/>
                  <p:nvPr/>
                </p:nvSpPr>
                <p:spPr>
                  <a:xfrm>
                    <a:off x="-1572305" y="3733200"/>
                    <a:ext cx="396000" cy="267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-1310840" y="3440305"/>
                  <a:ext cx="247971" cy="501293"/>
                  <a:chOff x="-1310840" y="3440305"/>
                  <a:chExt cx="247971" cy="501293"/>
                </a:xfrm>
              </p:grpSpPr>
              <p:sp>
                <p:nvSpPr>
                  <p:cNvPr id="47" name="Дуга 46"/>
                  <p:cNvSpPr/>
                  <p:nvPr/>
                </p:nvSpPr>
                <p:spPr>
                  <a:xfrm>
                    <a:off x="-1310840" y="3440305"/>
                    <a:ext cx="247971" cy="501293"/>
                  </a:xfrm>
                  <a:prstGeom prst="arc">
                    <a:avLst>
                      <a:gd name="adj1" fmla="val 15939214"/>
                      <a:gd name="adj2" fmla="val 3717281"/>
                    </a:avLst>
                  </a:prstGeom>
                  <a:ln w="19050">
                    <a:solidFill>
                      <a:srgbClr val="C0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48" name="Прямая со стрелкой 47"/>
                  <p:cNvCxnSpPr/>
                  <p:nvPr/>
                </p:nvCxnSpPr>
                <p:spPr>
                  <a:xfrm rot="4800000">
                    <a:off x="-1122796" y="3548324"/>
                    <a:ext cx="720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Группа 50"/>
                <p:cNvGrpSpPr/>
                <p:nvPr/>
              </p:nvGrpSpPr>
              <p:grpSpPr>
                <a:xfrm rot="11101141">
                  <a:off x="-1682363" y="3342743"/>
                  <a:ext cx="247971" cy="505119"/>
                  <a:chOff x="-1310840" y="3436479"/>
                  <a:chExt cx="247971" cy="505119"/>
                </a:xfrm>
              </p:grpSpPr>
              <p:sp>
                <p:nvSpPr>
                  <p:cNvPr id="52" name="Дуга 51"/>
                  <p:cNvSpPr/>
                  <p:nvPr/>
                </p:nvSpPr>
                <p:spPr>
                  <a:xfrm>
                    <a:off x="-1310840" y="3440305"/>
                    <a:ext cx="247971" cy="501293"/>
                  </a:xfrm>
                  <a:prstGeom prst="arc">
                    <a:avLst>
                      <a:gd name="adj1" fmla="val 15939214"/>
                      <a:gd name="adj2" fmla="val 3201496"/>
                    </a:avLst>
                  </a:prstGeom>
                  <a:ln w="19050">
                    <a:solidFill>
                      <a:srgbClr val="C0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53" name="Прямая со стрелкой 52"/>
                  <p:cNvCxnSpPr/>
                  <p:nvPr/>
                </p:nvCxnSpPr>
                <p:spPr>
                  <a:xfrm rot="2940000">
                    <a:off x="-1165497" y="3472479"/>
                    <a:ext cx="72000" cy="0"/>
                  </a:xfrm>
                  <a:prstGeom prst="straightConnector1">
                    <a:avLst/>
                  </a:prstGeom>
                  <a:ln>
                    <a:headEnd type="triangl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5" name="TextBox 54"/>
              <p:cNvSpPr txBox="1"/>
              <p:nvPr/>
            </p:nvSpPr>
            <p:spPr>
              <a:xfrm>
                <a:off x="3769399" y="1940713"/>
                <a:ext cx="287475" cy="249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d2</a:t>
                </a:r>
                <a:endParaRPr lang="ru-RU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764519" y="2222769"/>
                <a:ext cx="287475" cy="249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d1</a:t>
                </a:r>
                <a:endParaRPr lang="ru-RU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773737" y="1657345"/>
                <a:ext cx="287475" cy="249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d3</a:t>
                </a:r>
                <a:endParaRPr lang="ru-RU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342511" y="2585838"/>
                <a:ext cx="269048" cy="228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anose="020F0502020204030204" pitchFamily="34" charset="0"/>
                  </a:rPr>
                  <a:t>P2</a:t>
                </a:r>
                <a:endParaRPr lang="ru-RU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280511" y="1297797"/>
                <a:ext cx="269048" cy="228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alibri" panose="020F0502020204030204" pitchFamily="34" charset="0"/>
                  </a:rPr>
                  <a:t>P3</a:t>
                </a:r>
                <a:endParaRPr lang="ru-RU" sz="1600" b="1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255947" y="1850743"/>
              <a:ext cx="2525201" cy="650741"/>
              <a:chOff x="255947" y="1850743"/>
              <a:chExt cx="2525201" cy="650741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55947" y="1964866"/>
                <a:ext cx="180000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10414" y="1850743"/>
                <a:ext cx="156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Calibri" panose="020F0502020204030204" pitchFamily="34" charset="0"/>
                  </a:rPr>
                  <a:t>ядро глобулы</a:t>
                </a:r>
                <a:endParaRPr lang="ru-RU" b="1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255947" y="2348846"/>
                <a:ext cx="18000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411791" y="2132152"/>
                <a:ext cx="2369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Calibri" panose="020F0502020204030204" pitchFamily="34" charset="0"/>
                  </a:rPr>
                  <a:t>поверхность глобулы</a:t>
                </a:r>
                <a:endParaRPr lang="ru-RU" b="1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252000" y="3186573"/>
              <a:ext cx="8843288" cy="1580158"/>
              <a:chOff x="252000" y="3186573"/>
              <a:chExt cx="8843288" cy="1580158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252000" y="3186573"/>
                <a:ext cx="8843288" cy="1284767"/>
                <a:chOff x="252000" y="3283285"/>
                <a:chExt cx="8843288" cy="1284767"/>
              </a:xfrm>
            </p:grpSpPr>
            <p:grpSp>
              <p:nvGrpSpPr>
                <p:cNvPr id="80" name="Группа 79"/>
                <p:cNvGrpSpPr/>
                <p:nvPr/>
              </p:nvGrpSpPr>
              <p:grpSpPr>
                <a:xfrm>
                  <a:off x="252000" y="3283285"/>
                  <a:ext cx="8843288" cy="1284767"/>
                  <a:chOff x="252000" y="3283285"/>
                  <a:chExt cx="8843288" cy="1284767"/>
                </a:xfrm>
              </p:grpSpPr>
              <p:grpSp>
                <p:nvGrpSpPr>
                  <p:cNvPr id="72" name="Группа 71"/>
                  <p:cNvGrpSpPr/>
                  <p:nvPr/>
                </p:nvGrpSpPr>
                <p:grpSpPr>
                  <a:xfrm>
                    <a:off x="252000" y="3283285"/>
                    <a:ext cx="8843288" cy="1284767"/>
                    <a:chOff x="252000" y="3283285"/>
                    <a:chExt cx="8843288" cy="1284767"/>
                  </a:xfrm>
                </p:grpSpPr>
                <p:grpSp>
                  <p:nvGrpSpPr>
                    <p:cNvPr id="7" name="Группа 6"/>
                    <p:cNvGrpSpPr/>
                    <p:nvPr/>
                  </p:nvGrpSpPr>
                  <p:grpSpPr>
                    <a:xfrm>
                      <a:off x="252000" y="3507181"/>
                      <a:ext cx="7163991" cy="204642"/>
                      <a:chOff x="675075" y="829339"/>
                      <a:chExt cx="7480116" cy="165526"/>
                    </a:xfrm>
                  </p:grpSpPr>
                  <p:cxnSp>
                    <p:nvCxnSpPr>
                      <p:cNvPr id="4" name="Прямая соединительная линия 3"/>
                      <p:cNvCxnSpPr/>
                      <p:nvPr/>
                    </p:nvCxnSpPr>
                    <p:spPr>
                      <a:xfrm>
                        <a:off x="675075" y="909083"/>
                        <a:ext cx="1052480" cy="0"/>
                      </a:xfrm>
                      <a:prstGeom prst="line">
                        <a:avLst/>
                      </a:prstGeom>
                      <a:ln w="19050"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" name="Прямая соединительная линия 7"/>
                      <p:cNvCxnSpPr/>
                      <p:nvPr/>
                    </p:nvCxnSpPr>
                    <p:spPr>
                      <a:xfrm>
                        <a:off x="2291381" y="904416"/>
                        <a:ext cx="1653894" cy="0"/>
                      </a:xfrm>
                      <a:prstGeom prst="line">
                        <a:avLst/>
                      </a:prstGeom>
                      <a:ln w="19050"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" name="Прямая соединительная линия 8"/>
                      <p:cNvCxnSpPr/>
                      <p:nvPr/>
                    </p:nvCxnSpPr>
                    <p:spPr>
                      <a:xfrm>
                        <a:off x="6614060" y="904416"/>
                        <a:ext cx="1541131" cy="0"/>
                      </a:xfrm>
                      <a:prstGeom prst="line">
                        <a:avLst/>
                      </a:prstGeom>
                      <a:ln w="19050"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" name="Прямая соединительная линия 9"/>
                      <p:cNvCxnSpPr/>
                      <p:nvPr/>
                    </p:nvCxnSpPr>
                    <p:spPr>
                      <a:xfrm>
                        <a:off x="4471515" y="904416"/>
                        <a:ext cx="1578717" cy="0"/>
                      </a:xfrm>
                      <a:prstGeom prst="line">
                        <a:avLst/>
                      </a:prstGeom>
                      <a:ln w="19050"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" name="Прямоугольник 5"/>
                      <p:cNvSpPr/>
                      <p:nvPr/>
                    </p:nvSpPr>
                    <p:spPr>
                      <a:xfrm>
                        <a:off x="1709976" y="829339"/>
                        <a:ext cx="563828" cy="15948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5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3" name="Прямоугольник 12"/>
                      <p:cNvSpPr/>
                      <p:nvPr/>
                    </p:nvSpPr>
                    <p:spPr>
                      <a:xfrm>
                        <a:off x="3888898" y="829340"/>
                        <a:ext cx="563828" cy="15948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5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" name="Прямоугольник 13"/>
                      <p:cNvSpPr/>
                      <p:nvPr/>
                    </p:nvSpPr>
                    <p:spPr>
                      <a:xfrm>
                        <a:off x="6050235" y="831835"/>
                        <a:ext cx="563828" cy="16303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5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7659254" y="3322150"/>
                      <a:ext cx="1436034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Разметка доменов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на первичной 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Calibri" panose="020F0502020204030204" pitchFamily="34" charset="0"/>
                        </a:rPr>
                        <a:t>структуре белка</a:t>
                      </a:r>
                      <a:endParaRPr lang="ru-RU" sz="1200" b="1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528061" y="3293161"/>
                      <a:ext cx="39466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P1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3442414" y="3445908"/>
                      <a:ext cx="37061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2356726" y="3286427"/>
                      <a:ext cx="39466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P2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4432329" y="3283285"/>
                      <a:ext cx="39466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P3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6184233" y="3285803"/>
                      <a:ext cx="39466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P4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1312239" y="3453266"/>
                      <a:ext cx="37221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5475004" y="3462370"/>
                      <a:ext cx="37221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grpSp>
                  <p:nvGrpSpPr>
                    <p:cNvPr id="66" name="Группа 65"/>
                    <p:cNvGrpSpPr/>
                    <p:nvPr/>
                  </p:nvGrpSpPr>
                  <p:grpSpPr>
                    <a:xfrm>
                      <a:off x="265540" y="4106387"/>
                      <a:ext cx="8662715" cy="461665"/>
                      <a:chOff x="265540" y="4315403"/>
                      <a:chExt cx="8662715" cy="461665"/>
                    </a:xfrm>
                  </p:grpSpPr>
                  <p:sp>
                    <p:nvSpPr>
                      <p:cNvPr id="19" name="TextBox 18"/>
                      <p:cNvSpPr txBox="1"/>
                      <p:nvPr/>
                    </p:nvSpPr>
                    <p:spPr>
                      <a:xfrm>
                        <a:off x="7826287" y="4315403"/>
                        <a:ext cx="1101968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ru-RU" sz="1200" b="1" dirty="0" smtClean="0">
                            <a:latin typeface="Calibri" panose="020F0502020204030204" pitchFamily="34" charset="0"/>
                          </a:rPr>
                          <a:t>Кодирующая </a:t>
                        </a:r>
                      </a:p>
                      <a:p>
                        <a:pPr algn="ctr"/>
                        <a:r>
                          <a:rPr lang="ru-RU" sz="1200" b="1" dirty="0" smtClean="0">
                            <a:latin typeface="Calibri" panose="020F0502020204030204" pitchFamily="34" charset="0"/>
                          </a:rPr>
                          <a:t>часть гена</a:t>
                        </a:r>
                        <a:endParaRPr lang="ru-RU" sz="1200" b="1" dirty="0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" name="Прямоугольник 27"/>
                      <p:cNvSpPr/>
                      <p:nvPr/>
                    </p:nvSpPr>
                    <p:spPr>
                      <a:xfrm>
                        <a:off x="265540" y="4572947"/>
                        <a:ext cx="7134258" cy="1440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1" name="Прямоугольник 30"/>
                      <p:cNvSpPr/>
                      <p:nvPr/>
                    </p:nvSpPr>
                    <p:spPr>
                      <a:xfrm flipV="1">
                        <a:off x="5400000" y="4561200"/>
                        <a:ext cx="540000" cy="162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50000"/>
                        </a:schemeClr>
                      </a:solidFill>
                      <a:ln w="952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64" name="Прямоугольник 63"/>
                      <p:cNvSpPr/>
                      <p:nvPr/>
                    </p:nvSpPr>
                    <p:spPr>
                      <a:xfrm flipV="1">
                        <a:off x="3333728" y="4561200"/>
                        <a:ext cx="540000" cy="162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50000"/>
                        </a:schemeClr>
                      </a:solidFill>
                      <a:ln w="952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65" name="Прямоугольник 64"/>
                      <p:cNvSpPr/>
                      <p:nvPr/>
                    </p:nvSpPr>
                    <p:spPr>
                      <a:xfrm flipV="1">
                        <a:off x="1243164" y="4561200"/>
                        <a:ext cx="540000" cy="162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50000"/>
                        </a:schemeClr>
                      </a:solidFill>
                      <a:ln w="952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1962444" y="4348800"/>
                    <a:ext cx="50924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FF00"/>
                        </a:solidFill>
                        <a:latin typeface="Calibri" panose="020F0502020204030204" pitchFamily="34" charset="0"/>
                      </a:rPr>
                      <a:t>...DRV...</a:t>
                    </a:r>
                    <a:endParaRPr lang="ru-RU" sz="1200" b="1" dirty="0">
                      <a:solidFill>
                        <a:srgbClr val="FFFF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2645206" y="4348800"/>
                    <a:ext cx="50924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FF00"/>
                        </a:solidFill>
                        <a:latin typeface="Calibri" panose="020F0502020204030204" pitchFamily="34" charset="0"/>
                      </a:rPr>
                      <a:t>...DRV...</a:t>
                    </a:r>
                    <a:endParaRPr lang="ru-RU" sz="1200" b="1" dirty="0">
                      <a:solidFill>
                        <a:srgbClr val="FFFF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3960000" y="4348800"/>
                    <a:ext cx="50924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FF00"/>
                        </a:solidFill>
                        <a:latin typeface="Calibri" panose="020F0502020204030204" pitchFamily="34" charset="0"/>
                      </a:rPr>
                      <a:t>...DRV...</a:t>
                    </a:r>
                    <a:endParaRPr lang="ru-RU" sz="1200" b="1" dirty="0">
                      <a:solidFill>
                        <a:srgbClr val="FFFF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4650654" y="4348800"/>
                    <a:ext cx="50924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FF00"/>
                        </a:solidFill>
                        <a:latin typeface="Calibri" panose="020F0502020204030204" pitchFamily="34" charset="0"/>
                      </a:rPr>
                      <a:t>...DRV...</a:t>
                    </a:r>
                    <a:endParaRPr lang="ru-RU" sz="1200" b="1" dirty="0">
                      <a:solidFill>
                        <a:srgbClr val="FFFF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6025226" y="4348800"/>
                    <a:ext cx="50924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FF00"/>
                        </a:solidFill>
                        <a:latin typeface="Calibri" panose="020F0502020204030204" pitchFamily="34" charset="0"/>
                      </a:rPr>
                      <a:t>...DRV...</a:t>
                    </a:r>
                    <a:endParaRPr lang="ru-RU" sz="1200" b="1" dirty="0">
                      <a:solidFill>
                        <a:srgbClr val="FFFF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6755987" y="4348800"/>
                    <a:ext cx="50924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FF00"/>
                        </a:solidFill>
                        <a:latin typeface="Calibri" panose="020F0502020204030204" pitchFamily="34" charset="0"/>
                      </a:rPr>
                      <a:t>...DRV...</a:t>
                    </a:r>
                    <a:endParaRPr lang="ru-RU" sz="1200" b="1" dirty="0">
                      <a:solidFill>
                        <a:srgbClr val="FFFF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470770" y="4345611"/>
                    <a:ext cx="50924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FF00"/>
                        </a:solidFill>
                        <a:latin typeface="Calibri" panose="020F0502020204030204" pitchFamily="34" charset="0"/>
                      </a:rPr>
                      <a:t>...DRV...</a:t>
                    </a:r>
                    <a:endParaRPr lang="ru-RU" sz="1200" b="1" dirty="0">
                      <a:solidFill>
                        <a:srgbClr val="FFFF00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1242000" y="3492000"/>
                  <a:ext cx="0" cy="9872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>
                  <a:off x="1783163" y="3543001"/>
                  <a:ext cx="0" cy="9872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>
                  <a:off x="3333728" y="3507180"/>
                  <a:ext cx="0" cy="9872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единительная линия 82"/>
                <p:cNvCxnSpPr/>
                <p:nvPr/>
              </p:nvCxnSpPr>
              <p:spPr>
                <a:xfrm>
                  <a:off x="3866422" y="3520655"/>
                  <a:ext cx="0" cy="9872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Прямая соединительная линия 83"/>
                <p:cNvCxnSpPr/>
                <p:nvPr/>
              </p:nvCxnSpPr>
              <p:spPr>
                <a:xfrm>
                  <a:off x="5400000" y="3543001"/>
                  <a:ext cx="0" cy="9872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>
                  <a:off x="5939991" y="3543001"/>
                  <a:ext cx="0" cy="9872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Овал 11"/>
              <p:cNvSpPr/>
              <p:nvPr/>
            </p:nvSpPr>
            <p:spPr>
              <a:xfrm rot="817286">
                <a:off x="1203897" y="4355535"/>
                <a:ext cx="721319" cy="41119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 err="1" smtClean="0">
                    <a:latin typeface="Calibri" panose="020F0502020204030204" pitchFamily="34" charset="0"/>
                  </a:rPr>
                  <a:t>RecA</a:t>
                </a:r>
                <a:endParaRPr lang="ru-RU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Овал 85"/>
              <p:cNvSpPr/>
              <p:nvPr/>
            </p:nvSpPr>
            <p:spPr>
              <a:xfrm rot="20842255">
                <a:off x="3211117" y="4343940"/>
                <a:ext cx="721319" cy="41119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 err="1" smtClean="0">
                    <a:latin typeface="Calibri" panose="020F0502020204030204" pitchFamily="34" charset="0"/>
                  </a:rPr>
                  <a:t>RecA</a:t>
                </a:r>
                <a:endParaRPr lang="ru-RU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Овал 86"/>
              <p:cNvSpPr/>
              <p:nvPr/>
            </p:nvSpPr>
            <p:spPr>
              <a:xfrm>
                <a:off x="5300453" y="4333009"/>
                <a:ext cx="721319" cy="41119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 err="1" smtClean="0">
                    <a:latin typeface="Calibri" panose="020F0502020204030204" pitchFamily="34" charset="0"/>
                  </a:rPr>
                  <a:t>RecA</a:t>
                </a:r>
                <a:endParaRPr lang="ru-RU" b="1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325702" y="6573146"/>
              <a:ext cx="849067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2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Пономаренко М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Пономаренко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Ю,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Титов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И,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Колчанов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Н,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Мазин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А,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Ковальчиковски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// ДАН.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1998.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363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122-5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alt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0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50600" y="21967"/>
            <a:ext cx="9194600" cy="6911924"/>
            <a:chOff x="-50600" y="21967"/>
            <a:chExt cx="9194600" cy="6911924"/>
          </a:xfrm>
        </p:grpSpPr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-50600" y="21967"/>
              <a:ext cx="9194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Исследование факторов  контекстной </a:t>
              </a:r>
              <a:r>
                <a:rPr lang="ru-RU" sz="1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предетерминированности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повышенной частоты </a:t>
              </a:r>
              <a:r>
                <a:rPr lang="ru-RU" sz="1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предмутационных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 повреждений гуанина (</a:t>
              </a:r>
              <a:r>
                <a:rPr lang="en-US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G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)  под действием  ультрафиолетового (</a:t>
              </a:r>
              <a:r>
                <a:rPr lang="en-US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UV-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) излучения</a:t>
              </a:r>
              <a:endPara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Группа 3"/>
            <p:cNvGrpSpPr>
              <a:grpSpLocks noChangeAspect="1"/>
            </p:cNvGrpSpPr>
            <p:nvPr/>
          </p:nvGrpSpPr>
          <p:grpSpPr>
            <a:xfrm>
              <a:off x="2204329" y="4305891"/>
              <a:ext cx="4836195" cy="2628000"/>
              <a:chOff x="359062" y="4401067"/>
              <a:chExt cx="3944515" cy="1785778"/>
            </a:xfrm>
          </p:grpSpPr>
          <p:sp>
            <p:nvSpPr>
              <p:cNvPr id="64" name="Скругленный прямоугольник 28"/>
              <p:cNvSpPr/>
              <p:nvPr/>
            </p:nvSpPr>
            <p:spPr>
              <a:xfrm>
                <a:off x="359062" y="4401067"/>
                <a:ext cx="3944515" cy="1674461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59062" y="4432213"/>
                <a:ext cx="3944515" cy="124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  <a:spcAft>
                    <a:spcPts val="300"/>
                  </a:spcAft>
                </a:pPr>
                <a:r>
                  <a:rPr lang="ru-RU" sz="14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Исходны</a:t>
                </a:r>
                <a:r>
                  <a:rPr lang="ru-RU" sz="14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е</a:t>
                </a:r>
                <a:r>
                  <a:rPr lang="ru-RU" sz="14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экспериментальные данные для  анализа </a:t>
                </a:r>
                <a:endParaRPr lang="ru-RU" sz="14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Rectangle 342"/>
              <p:cNvSpPr>
                <a:spLocks noChangeArrowheads="1"/>
              </p:cNvSpPr>
              <p:nvPr/>
            </p:nvSpPr>
            <p:spPr bwMode="auto">
              <a:xfrm>
                <a:off x="477919" y="5407622"/>
                <a:ext cx="3691989" cy="40933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ru-RU" altLang="ru-RU" sz="2400" b="1" dirty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…………………………………</a:t>
                </a:r>
                <a:r>
                  <a:rPr lang="en-US" altLang="ru-RU" sz="2400" b="1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................</a:t>
                </a:r>
                <a:r>
                  <a:rPr lang="ru-RU" altLang="ru-RU" sz="2400" b="1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…</a:t>
                </a:r>
                <a:endParaRPr lang="ru-RU" altLang="ru-RU" sz="2400" b="1" dirty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66" name="Группа 31"/>
              <p:cNvGrpSpPr/>
              <p:nvPr/>
            </p:nvGrpSpPr>
            <p:grpSpPr>
              <a:xfrm>
                <a:off x="387572" y="4578672"/>
                <a:ext cx="3762868" cy="240591"/>
                <a:chOff x="5972752" y="1750858"/>
                <a:chExt cx="4475194" cy="269747"/>
              </a:xfrm>
            </p:grpSpPr>
            <p:sp>
              <p:nvSpPr>
                <p:cNvPr id="68" name="Rectangle 15"/>
                <p:cNvSpPr>
                  <a:spLocks noChangeArrowheads="1"/>
                </p:cNvSpPr>
                <p:nvPr/>
              </p:nvSpPr>
              <p:spPr bwMode="auto">
                <a:xfrm>
                  <a:off x="6217669" y="1795256"/>
                  <a:ext cx="10418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№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69" name="Rectangle 16"/>
                <p:cNvSpPr>
                  <a:spLocks noChangeArrowheads="1"/>
                </p:cNvSpPr>
                <p:nvPr/>
              </p:nvSpPr>
              <p:spPr bwMode="auto">
                <a:xfrm>
                  <a:off x="6390487" y="1756478"/>
                  <a:ext cx="112821" cy="224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2" name="Rectangle 17"/>
                <p:cNvSpPr>
                  <a:spLocks noChangeArrowheads="1"/>
                </p:cNvSpPr>
                <p:nvPr/>
              </p:nvSpPr>
              <p:spPr bwMode="auto">
                <a:xfrm>
                  <a:off x="6537102" y="1795256"/>
                  <a:ext cx="2812909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плазмида</a:t>
                  </a:r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r>
                    <a:rPr lang="en-US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pGEM7(f+) </a:t>
                  </a:r>
                  <a:r>
                    <a:rPr lang="en-US" altLang="ru-RU" sz="1400" b="1" i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E. coli </a:t>
                  </a:r>
                </a:p>
              </p:txBody>
            </p:sp>
            <p:sp>
              <p:nvSpPr>
                <p:cNvPr id="74" name="Rectangle 18"/>
                <p:cNvSpPr>
                  <a:spLocks noChangeArrowheads="1"/>
                </p:cNvSpPr>
                <p:nvPr/>
              </p:nvSpPr>
              <p:spPr bwMode="auto">
                <a:xfrm>
                  <a:off x="9245320" y="1756478"/>
                  <a:ext cx="112821" cy="224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9633101" y="1783058"/>
                  <a:ext cx="600211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>
                      <a:solidFill>
                        <a:srgbClr val="660066"/>
                      </a:solidFill>
                      <a:latin typeface="Calibri" panose="020F0502020204030204" pitchFamily="34" charset="0"/>
                      <a:cs typeface="Courier New" panose="02070309020205020404" pitchFamily="49" charset="0"/>
                    </a:rPr>
                    <a:t>-</a:t>
                  </a:r>
                  <a:r>
                    <a:rPr lang="en-US" altLang="ru-RU" sz="1400" b="1" dirty="0">
                      <a:solidFill>
                        <a:srgbClr val="660066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r>
                    <a:rPr lang="ru-RU" altLang="ru-RU" sz="1400" b="1" dirty="0">
                      <a:solidFill>
                        <a:srgbClr val="660066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[F(</a:t>
                  </a:r>
                  <a:r>
                    <a:rPr lang="en-US" altLang="ru-RU" sz="14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G</a:t>
                  </a:r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)]</a:t>
                  </a:r>
                  <a:endParaRPr lang="ru-RU" altLang="ru-RU" sz="1400" b="1" dirty="0">
                    <a:solidFill>
                      <a:srgbClr val="660066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Rectangle 23"/>
                <p:cNvSpPr>
                  <a:spLocks noChangeArrowheads="1"/>
                </p:cNvSpPr>
                <p:nvPr/>
              </p:nvSpPr>
              <p:spPr bwMode="auto">
                <a:xfrm>
                  <a:off x="10305580" y="1777083"/>
                  <a:ext cx="112821" cy="224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9" name="Rectangle 24"/>
                <p:cNvSpPr>
                  <a:spLocks noChangeArrowheads="1"/>
                </p:cNvSpPr>
                <p:nvPr/>
              </p:nvSpPr>
              <p:spPr bwMode="auto">
                <a:xfrm>
                  <a:off x="6169444" y="1750858"/>
                  <a:ext cx="322199" cy="7493"/>
                </a:xfrm>
                <a:prstGeom prst="rect">
                  <a:avLst/>
                </a:prstGeom>
                <a:solidFill>
                  <a:srgbClr val="000000"/>
                </a:solidFill>
                <a:ln w="6350">
                  <a:solidFill>
                    <a:srgbClr val="660066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 sz="1400"/>
                </a:p>
              </p:txBody>
            </p:sp>
            <p:sp>
              <p:nvSpPr>
                <p:cNvPr id="82" name="Line 25"/>
                <p:cNvSpPr>
                  <a:spLocks noChangeShapeType="1"/>
                </p:cNvSpPr>
                <p:nvPr/>
              </p:nvSpPr>
              <p:spPr bwMode="auto">
                <a:xfrm>
                  <a:off x="6169444" y="1750858"/>
                  <a:ext cx="322199" cy="1874"/>
                </a:xfrm>
                <a:prstGeom prst="line">
                  <a:avLst/>
                </a:prstGeom>
                <a:noFill/>
                <a:ln w="635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86" name="Rectangle 26"/>
                <p:cNvSpPr>
                  <a:spLocks noChangeArrowheads="1"/>
                </p:cNvSpPr>
                <p:nvPr/>
              </p:nvSpPr>
              <p:spPr bwMode="auto">
                <a:xfrm>
                  <a:off x="6497262" y="1750858"/>
                  <a:ext cx="2832354" cy="7493"/>
                </a:xfrm>
                <a:prstGeom prst="rect">
                  <a:avLst/>
                </a:prstGeom>
                <a:solidFill>
                  <a:srgbClr val="000000"/>
                </a:solidFill>
                <a:ln w="6350">
                  <a:solidFill>
                    <a:srgbClr val="660066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 sz="1400"/>
                </a:p>
              </p:txBody>
            </p:sp>
            <p:sp>
              <p:nvSpPr>
                <p:cNvPr id="90" name="Line 27"/>
                <p:cNvSpPr>
                  <a:spLocks noChangeShapeType="1"/>
                </p:cNvSpPr>
                <p:nvPr/>
              </p:nvSpPr>
              <p:spPr bwMode="auto">
                <a:xfrm>
                  <a:off x="6497262" y="1750858"/>
                  <a:ext cx="2832354" cy="1874"/>
                </a:xfrm>
                <a:prstGeom prst="line">
                  <a:avLst/>
                </a:prstGeom>
                <a:noFill/>
                <a:ln w="635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91" name="Rectangle 31"/>
                <p:cNvSpPr>
                  <a:spLocks noChangeArrowheads="1"/>
                </p:cNvSpPr>
                <p:nvPr/>
              </p:nvSpPr>
              <p:spPr bwMode="auto">
                <a:xfrm>
                  <a:off x="9335236" y="1750858"/>
                  <a:ext cx="1112710" cy="7493"/>
                </a:xfrm>
                <a:prstGeom prst="rect">
                  <a:avLst/>
                </a:prstGeom>
                <a:solidFill>
                  <a:srgbClr val="000000"/>
                </a:solidFill>
                <a:ln w="6350">
                  <a:solidFill>
                    <a:srgbClr val="660066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 sz="1400"/>
                </a:p>
              </p:txBody>
            </p:sp>
            <p:sp>
              <p:nvSpPr>
                <p:cNvPr id="92" name="Line 32"/>
                <p:cNvSpPr>
                  <a:spLocks noChangeShapeType="1"/>
                </p:cNvSpPr>
                <p:nvPr/>
              </p:nvSpPr>
              <p:spPr bwMode="auto">
                <a:xfrm>
                  <a:off x="9335236" y="1750858"/>
                  <a:ext cx="1112710" cy="1874"/>
                </a:xfrm>
                <a:prstGeom prst="line">
                  <a:avLst/>
                </a:prstGeom>
                <a:noFill/>
                <a:ln w="635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93" name="Rectangle 50"/>
                <p:cNvSpPr>
                  <a:spLocks noChangeArrowheads="1"/>
                </p:cNvSpPr>
                <p:nvPr/>
              </p:nvSpPr>
              <p:spPr bwMode="auto">
                <a:xfrm>
                  <a:off x="5972752" y="1790196"/>
                  <a:ext cx="5620" cy="56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 sz="1400"/>
                </a:p>
              </p:txBody>
            </p:sp>
            <p:sp>
              <p:nvSpPr>
                <p:cNvPr id="94" name="Line 52"/>
                <p:cNvSpPr>
                  <a:spLocks noChangeShapeType="1"/>
                </p:cNvSpPr>
                <p:nvPr/>
              </p:nvSpPr>
              <p:spPr bwMode="auto">
                <a:xfrm>
                  <a:off x="6169444" y="2014991"/>
                  <a:ext cx="322199" cy="18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95" name="Rectangle 53"/>
                <p:cNvSpPr>
                  <a:spLocks noChangeArrowheads="1"/>
                </p:cNvSpPr>
                <p:nvPr/>
              </p:nvSpPr>
              <p:spPr bwMode="auto">
                <a:xfrm>
                  <a:off x="6300571" y="1790196"/>
                  <a:ext cx="5619" cy="56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 sz="1400"/>
                </a:p>
              </p:txBody>
            </p:sp>
            <p:sp>
              <p:nvSpPr>
                <p:cNvPr id="96" name="Rectangle 54"/>
                <p:cNvSpPr>
                  <a:spLocks noChangeArrowheads="1"/>
                </p:cNvSpPr>
                <p:nvPr/>
              </p:nvSpPr>
              <p:spPr bwMode="auto">
                <a:xfrm>
                  <a:off x="6497262" y="2014986"/>
                  <a:ext cx="2832354" cy="56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 sz="1400"/>
                </a:p>
              </p:txBody>
            </p:sp>
            <p:sp>
              <p:nvSpPr>
                <p:cNvPr id="97" name="Line 55"/>
                <p:cNvSpPr>
                  <a:spLocks noChangeShapeType="1"/>
                </p:cNvSpPr>
                <p:nvPr/>
              </p:nvSpPr>
              <p:spPr bwMode="auto">
                <a:xfrm>
                  <a:off x="6497262" y="2014986"/>
                  <a:ext cx="2832354" cy="18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98" name="Line 56"/>
                <p:cNvSpPr>
                  <a:spLocks noChangeShapeType="1"/>
                </p:cNvSpPr>
                <p:nvPr/>
              </p:nvSpPr>
              <p:spPr bwMode="auto">
                <a:xfrm>
                  <a:off x="9183502" y="1790196"/>
                  <a:ext cx="5620" cy="1873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99" name="Line 57"/>
                <p:cNvSpPr>
                  <a:spLocks noChangeShapeType="1"/>
                </p:cNvSpPr>
                <p:nvPr/>
              </p:nvSpPr>
              <p:spPr bwMode="auto">
                <a:xfrm>
                  <a:off x="9183502" y="1790196"/>
                  <a:ext cx="1874" cy="5619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  <p:sp>
              <p:nvSpPr>
                <p:cNvPr id="100" name="Rectangle 58"/>
                <p:cNvSpPr>
                  <a:spLocks noChangeArrowheads="1"/>
                </p:cNvSpPr>
                <p:nvPr/>
              </p:nvSpPr>
              <p:spPr bwMode="auto">
                <a:xfrm>
                  <a:off x="9335236" y="2014986"/>
                  <a:ext cx="1112710" cy="56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 sz="1400"/>
                </a:p>
              </p:txBody>
            </p:sp>
            <p:sp>
              <p:nvSpPr>
                <p:cNvPr id="101" name="Line 59"/>
                <p:cNvSpPr>
                  <a:spLocks noChangeShapeType="1"/>
                </p:cNvSpPr>
                <p:nvPr/>
              </p:nvSpPr>
              <p:spPr bwMode="auto">
                <a:xfrm>
                  <a:off x="9335236" y="2014986"/>
                  <a:ext cx="1112710" cy="18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400"/>
                </a:p>
              </p:txBody>
            </p:sp>
          </p:grpSp>
          <p:sp>
            <p:nvSpPr>
              <p:cNvPr id="102" name="Line 322"/>
              <p:cNvSpPr>
                <a:spLocks noChangeShapeType="1"/>
              </p:cNvSpPr>
              <p:nvPr/>
            </p:nvSpPr>
            <p:spPr bwMode="auto">
              <a:xfrm flipV="1">
                <a:off x="733997" y="4598182"/>
                <a:ext cx="0" cy="1476000"/>
              </a:xfrm>
              <a:prstGeom prst="line">
                <a:avLst/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400"/>
              </a:p>
            </p:txBody>
          </p:sp>
          <p:sp>
            <p:nvSpPr>
              <p:cNvPr id="104" name="Line 322"/>
              <p:cNvSpPr>
                <a:spLocks noChangeShapeType="1"/>
              </p:cNvSpPr>
              <p:nvPr/>
            </p:nvSpPr>
            <p:spPr bwMode="auto">
              <a:xfrm flipV="1">
                <a:off x="3313947" y="4585354"/>
                <a:ext cx="0" cy="1512000"/>
              </a:xfrm>
              <a:prstGeom prst="line">
                <a:avLst/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400"/>
              </a:p>
            </p:txBody>
          </p:sp>
          <p:grpSp>
            <p:nvGrpSpPr>
              <p:cNvPr id="110" name="Группа 347"/>
              <p:cNvGrpSpPr/>
              <p:nvPr/>
            </p:nvGrpSpPr>
            <p:grpSpPr>
              <a:xfrm>
                <a:off x="609260" y="4824511"/>
                <a:ext cx="3327513" cy="158030"/>
                <a:chOff x="6955830" y="1640555"/>
                <a:chExt cx="3957424" cy="177181"/>
              </a:xfrm>
            </p:grpSpPr>
            <p:sp>
              <p:nvSpPr>
                <p:cNvPr id="111" name="Rectangle 34"/>
                <p:cNvSpPr>
                  <a:spLocks noChangeArrowheads="1"/>
                </p:cNvSpPr>
                <p:nvPr/>
              </p:nvSpPr>
              <p:spPr bwMode="auto">
                <a:xfrm>
                  <a:off x="6955830" y="1647960"/>
                  <a:ext cx="10418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1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12" name="Rectangle 36"/>
                <p:cNvSpPr>
                  <a:spLocks noChangeArrowheads="1"/>
                </p:cNvSpPr>
                <p:nvPr/>
              </p:nvSpPr>
              <p:spPr bwMode="auto">
                <a:xfrm>
                  <a:off x="7199352" y="1653596"/>
                  <a:ext cx="20836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13" name="Rectangle 37"/>
                <p:cNvSpPr>
                  <a:spLocks noChangeArrowheads="1"/>
                </p:cNvSpPr>
                <p:nvPr/>
              </p:nvSpPr>
              <p:spPr bwMode="auto">
                <a:xfrm>
                  <a:off x="7359167" y="1653596"/>
                  <a:ext cx="10418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14" name="Rectangle 38"/>
                <p:cNvSpPr>
                  <a:spLocks noChangeArrowheads="1"/>
                </p:cNvSpPr>
                <p:nvPr/>
              </p:nvSpPr>
              <p:spPr bwMode="auto">
                <a:xfrm>
                  <a:off x="7482942" y="1640555"/>
                  <a:ext cx="2318434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spc="50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cagaacattt</a:t>
                  </a:r>
                  <a:r>
                    <a:rPr lang="en-US" altLang="ru-RU" sz="1400" b="1" spc="50" dirty="0" err="1">
                      <a:solidFill>
                        <a:srgbClr val="FF0000"/>
                      </a:solidFill>
                      <a:latin typeface="Courier New" panose="02070309020205020404" pitchFamily="49" charset="0"/>
                    </a:rPr>
                    <a:t>G</a:t>
                  </a:r>
                  <a:r>
                    <a:rPr lang="en-US" altLang="ru-RU" sz="1400" b="1" spc="50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ataccaaacc</a:t>
                  </a:r>
                  <a:endParaRPr lang="ru-RU" altLang="ru-RU" sz="1400" spc="5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15" name="Rectangle 40"/>
                <p:cNvSpPr>
                  <a:spLocks noChangeArrowheads="1"/>
                </p:cNvSpPr>
                <p:nvPr/>
              </p:nvSpPr>
              <p:spPr bwMode="auto">
                <a:xfrm>
                  <a:off x="9807440" y="1653596"/>
                  <a:ext cx="312546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-3</a:t>
                  </a:r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’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16" name="Rectangle 48"/>
                <p:cNvSpPr>
                  <a:spLocks noChangeArrowheads="1"/>
                </p:cNvSpPr>
                <p:nvPr/>
              </p:nvSpPr>
              <p:spPr bwMode="auto">
                <a:xfrm>
                  <a:off x="10496527" y="1642340"/>
                  <a:ext cx="416727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1</a:t>
                  </a:r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.</a:t>
                  </a:r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59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128" name="Группа 348"/>
              <p:cNvGrpSpPr/>
              <p:nvPr/>
            </p:nvGrpSpPr>
            <p:grpSpPr>
              <a:xfrm>
                <a:off x="607451" y="5022488"/>
                <a:ext cx="3400958" cy="249942"/>
                <a:chOff x="6955830" y="2559117"/>
                <a:chExt cx="4044774" cy="280232"/>
              </a:xfrm>
            </p:grpSpPr>
            <p:sp>
              <p:nvSpPr>
                <p:cNvPr id="129" name="Rectangle 83"/>
                <p:cNvSpPr>
                  <a:spLocks noChangeArrowheads="1"/>
                </p:cNvSpPr>
                <p:nvPr/>
              </p:nvSpPr>
              <p:spPr bwMode="auto">
                <a:xfrm>
                  <a:off x="6955830" y="2569597"/>
                  <a:ext cx="10418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2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30" name="Rectangle 84"/>
                <p:cNvSpPr>
                  <a:spLocks noChangeArrowheads="1"/>
                </p:cNvSpPr>
                <p:nvPr/>
              </p:nvSpPr>
              <p:spPr bwMode="auto">
                <a:xfrm>
                  <a:off x="7077592" y="2614561"/>
                  <a:ext cx="112821" cy="224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31" name="Rectangle 85"/>
                <p:cNvSpPr>
                  <a:spLocks noChangeArrowheads="1"/>
                </p:cNvSpPr>
                <p:nvPr/>
              </p:nvSpPr>
              <p:spPr bwMode="auto">
                <a:xfrm>
                  <a:off x="7199352" y="2575233"/>
                  <a:ext cx="20836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14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32" name="Rectangle 86"/>
                <p:cNvSpPr>
                  <a:spLocks noChangeArrowheads="1"/>
                </p:cNvSpPr>
                <p:nvPr/>
              </p:nvSpPr>
              <p:spPr bwMode="auto">
                <a:xfrm>
                  <a:off x="7377676" y="2575233"/>
                  <a:ext cx="10418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4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33" name="Rectangle 87"/>
                <p:cNvSpPr>
                  <a:spLocks noChangeArrowheads="1"/>
                </p:cNvSpPr>
                <p:nvPr/>
              </p:nvSpPr>
              <p:spPr bwMode="auto">
                <a:xfrm>
                  <a:off x="7485094" y="2559117"/>
                  <a:ext cx="2318435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spc="50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tttaaaccct</a:t>
                  </a:r>
                  <a:r>
                    <a:rPr lang="en-US" altLang="ru-RU" sz="1400" b="1" spc="50" dirty="0" err="1">
                      <a:solidFill>
                        <a:srgbClr val="FF0000"/>
                      </a:solidFill>
                      <a:latin typeface="Courier New" panose="02070309020205020404" pitchFamily="49" charset="0"/>
                    </a:rPr>
                    <a:t>G</a:t>
                  </a:r>
                  <a:r>
                    <a:rPr lang="en-US" altLang="ru-RU" sz="1400" b="1" spc="50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ggaaccgcaa</a:t>
                  </a:r>
                  <a:endParaRPr lang="ru-RU" altLang="ru-RU" sz="1400" spc="5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34" name="Rectangle 88"/>
                <p:cNvSpPr>
                  <a:spLocks noChangeArrowheads="1"/>
                </p:cNvSpPr>
                <p:nvPr/>
              </p:nvSpPr>
              <p:spPr bwMode="auto">
                <a:xfrm>
                  <a:off x="9794705" y="2575233"/>
                  <a:ext cx="10418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35" name="Rectangle 89"/>
                <p:cNvSpPr>
                  <a:spLocks noChangeArrowheads="1"/>
                </p:cNvSpPr>
                <p:nvPr/>
              </p:nvSpPr>
              <p:spPr bwMode="auto">
                <a:xfrm>
                  <a:off x="9916465" y="2575233"/>
                  <a:ext cx="20836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37" name="Rectangle 97"/>
                <p:cNvSpPr>
                  <a:spLocks noChangeArrowheads="1"/>
                </p:cNvSpPr>
                <p:nvPr/>
              </p:nvSpPr>
              <p:spPr bwMode="auto">
                <a:xfrm>
                  <a:off x="10498678" y="2563978"/>
                  <a:ext cx="416727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1</a:t>
                  </a:r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.</a:t>
                  </a:r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55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38" name="Rectangle 98"/>
                <p:cNvSpPr>
                  <a:spLocks noChangeArrowheads="1"/>
                </p:cNvSpPr>
                <p:nvPr/>
              </p:nvSpPr>
              <p:spPr bwMode="auto">
                <a:xfrm>
                  <a:off x="10887783" y="2614561"/>
                  <a:ext cx="112821" cy="224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150" name="Группа 351"/>
              <p:cNvGrpSpPr/>
              <p:nvPr/>
            </p:nvGrpSpPr>
            <p:grpSpPr>
              <a:xfrm>
                <a:off x="599537" y="5236856"/>
                <a:ext cx="3400958" cy="254183"/>
                <a:chOff x="6955830" y="3511592"/>
                <a:chExt cx="4044774" cy="284988"/>
              </a:xfrm>
            </p:grpSpPr>
            <p:sp>
              <p:nvSpPr>
                <p:cNvPr id="151" name="Rectangle 123"/>
                <p:cNvSpPr>
                  <a:spLocks noChangeArrowheads="1"/>
                </p:cNvSpPr>
                <p:nvPr/>
              </p:nvSpPr>
              <p:spPr bwMode="auto">
                <a:xfrm>
                  <a:off x="6955830" y="3538070"/>
                  <a:ext cx="104183" cy="164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52" name="Rectangle 124"/>
                <p:cNvSpPr>
                  <a:spLocks noChangeArrowheads="1"/>
                </p:cNvSpPr>
                <p:nvPr/>
              </p:nvSpPr>
              <p:spPr bwMode="auto">
                <a:xfrm>
                  <a:off x="7077592" y="3571792"/>
                  <a:ext cx="112821" cy="224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53" name="Rectangle 125"/>
                <p:cNvSpPr>
                  <a:spLocks noChangeArrowheads="1"/>
                </p:cNvSpPr>
                <p:nvPr/>
              </p:nvSpPr>
              <p:spPr bwMode="auto">
                <a:xfrm>
                  <a:off x="7199352" y="3538080"/>
                  <a:ext cx="20836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14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54" name="Rectangle 126"/>
                <p:cNvSpPr>
                  <a:spLocks noChangeArrowheads="1"/>
                </p:cNvSpPr>
                <p:nvPr/>
              </p:nvSpPr>
              <p:spPr bwMode="auto">
                <a:xfrm>
                  <a:off x="7377676" y="3538080"/>
                  <a:ext cx="10418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4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55" name="Rectangle 127"/>
                <p:cNvSpPr>
                  <a:spLocks noChangeArrowheads="1"/>
                </p:cNvSpPr>
                <p:nvPr/>
              </p:nvSpPr>
              <p:spPr bwMode="auto">
                <a:xfrm>
                  <a:off x="7494504" y="3511592"/>
                  <a:ext cx="2318435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spc="50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ccccttcctt</a:t>
                  </a:r>
                  <a:r>
                    <a:rPr lang="en-US" altLang="ru-RU" sz="1400" b="1" spc="50" dirty="0" err="1">
                      <a:solidFill>
                        <a:srgbClr val="FF0000"/>
                      </a:solidFill>
                      <a:latin typeface="Courier New" panose="02070309020205020404" pitchFamily="49" charset="0"/>
                    </a:rPr>
                    <a:t>G</a:t>
                  </a:r>
                  <a:r>
                    <a:rPr lang="en-US" altLang="ru-RU" sz="1400" b="1" spc="50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gtatggaaaa</a:t>
                  </a:r>
                  <a:endParaRPr lang="ru-RU" altLang="ru-RU" sz="1400" spc="5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56" name="Rectangle 128"/>
                <p:cNvSpPr>
                  <a:spLocks noChangeArrowheads="1"/>
                </p:cNvSpPr>
                <p:nvPr/>
              </p:nvSpPr>
              <p:spPr bwMode="auto">
                <a:xfrm>
                  <a:off x="9794705" y="3538080"/>
                  <a:ext cx="10418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57" name="Rectangle 129"/>
                <p:cNvSpPr>
                  <a:spLocks noChangeArrowheads="1"/>
                </p:cNvSpPr>
                <p:nvPr/>
              </p:nvSpPr>
              <p:spPr bwMode="auto">
                <a:xfrm>
                  <a:off x="9916465" y="3538080"/>
                  <a:ext cx="20836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14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58" name="Rectangle 130"/>
                <p:cNvSpPr>
                  <a:spLocks noChangeArrowheads="1"/>
                </p:cNvSpPr>
                <p:nvPr/>
              </p:nvSpPr>
              <p:spPr bwMode="auto">
                <a:xfrm>
                  <a:off x="9763832" y="3538080"/>
                  <a:ext cx="112821" cy="224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59" name="Rectangle 137"/>
                <p:cNvSpPr>
                  <a:spLocks noChangeArrowheads="1"/>
                </p:cNvSpPr>
                <p:nvPr/>
              </p:nvSpPr>
              <p:spPr bwMode="auto">
                <a:xfrm>
                  <a:off x="10508090" y="3521209"/>
                  <a:ext cx="416727" cy="164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1.</a:t>
                  </a:r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43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60" name="Rectangle 138"/>
                <p:cNvSpPr>
                  <a:spLocks noChangeArrowheads="1"/>
                </p:cNvSpPr>
                <p:nvPr/>
              </p:nvSpPr>
              <p:spPr bwMode="auto">
                <a:xfrm>
                  <a:off x="10887783" y="3571792"/>
                  <a:ext cx="112821" cy="224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172" name="Группа 353"/>
              <p:cNvGrpSpPr/>
              <p:nvPr/>
            </p:nvGrpSpPr>
            <p:grpSpPr>
              <a:xfrm>
                <a:off x="598562" y="5453341"/>
                <a:ext cx="3400958" cy="274419"/>
                <a:chOff x="6955830" y="4451977"/>
                <a:chExt cx="4044774" cy="279049"/>
              </a:xfrm>
            </p:grpSpPr>
            <p:sp>
              <p:nvSpPr>
                <p:cNvPr id="173" name="Rectangle 163"/>
                <p:cNvSpPr>
                  <a:spLocks noChangeArrowheads="1"/>
                </p:cNvSpPr>
                <p:nvPr/>
              </p:nvSpPr>
              <p:spPr bwMode="auto">
                <a:xfrm>
                  <a:off x="6955830" y="4476566"/>
                  <a:ext cx="104183" cy="1488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7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74" name="Rectangle 164"/>
                <p:cNvSpPr>
                  <a:spLocks noChangeArrowheads="1"/>
                </p:cNvSpPr>
                <p:nvPr/>
              </p:nvSpPr>
              <p:spPr bwMode="auto">
                <a:xfrm>
                  <a:off x="7077592" y="4527152"/>
                  <a:ext cx="112821" cy="2038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75" name="Rectangle 165"/>
                <p:cNvSpPr>
                  <a:spLocks noChangeArrowheads="1"/>
                </p:cNvSpPr>
                <p:nvPr/>
              </p:nvSpPr>
              <p:spPr bwMode="auto">
                <a:xfrm>
                  <a:off x="7199352" y="4482203"/>
                  <a:ext cx="208363" cy="148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14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76" name="Rectangle 166"/>
                <p:cNvSpPr>
                  <a:spLocks noChangeArrowheads="1"/>
                </p:cNvSpPr>
                <p:nvPr/>
              </p:nvSpPr>
              <p:spPr bwMode="auto">
                <a:xfrm>
                  <a:off x="7377677" y="4482203"/>
                  <a:ext cx="104183" cy="148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4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77" name="Rectangle 167"/>
                <p:cNvSpPr>
                  <a:spLocks noChangeArrowheads="1"/>
                </p:cNvSpPr>
                <p:nvPr/>
              </p:nvSpPr>
              <p:spPr bwMode="auto">
                <a:xfrm>
                  <a:off x="7495663" y="4451977"/>
                  <a:ext cx="2318435" cy="148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spc="50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ggcaaataaa</a:t>
                  </a:r>
                  <a:r>
                    <a:rPr lang="en-US" altLang="ru-RU" sz="1400" b="1" spc="50" dirty="0" err="1">
                      <a:solidFill>
                        <a:srgbClr val="FF0000"/>
                      </a:solidFill>
                      <a:latin typeface="Courier New" panose="02070309020205020404" pitchFamily="49" charset="0"/>
                    </a:rPr>
                    <a:t>G</a:t>
                  </a:r>
                  <a:r>
                    <a:rPr lang="en-US" altLang="ru-RU" sz="1400" b="1" spc="50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gctaatcata</a:t>
                  </a:r>
                  <a:endParaRPr lang="ru-RU" altLang="ru-RU" sz="1400" spc="5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78" name="Rectangle 168"/>
                <p:cNvSpPr>
                  <a:spLocks noChangeArrowheads="1"/>
                </p:cNvSpPr>
                <p:nvPr/>
              </p:nvSpPr>
              <p:spPr bwMode="auto">
                <a:xfrm>
                  <a:off x="9794706" y="4482203"/>
                  <a:ext cx="112821" cy="2038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79" name="Rectangle 169"/>
                <p:cNvSpPr>
                  <a:spLocks noChangeArrowheads="1"/>
                </p:cNvSpPr>
                <p:nvPr/>
              </p:nvSpPr>
              <p:spPr bwMode="auto">
                <a:xfrm>
                  <a:off x="9916464" y="4482203"/>
                  <a:ext cx="208363" cy="148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80" name="Rectangle 170"/>
                <p:cNvSpPr>
                  <a:spLocks noChangeArrowheads="1"/>
                </p:cNvSpPr>
                <p:nvPr/>
              </p:nvSpPr>
              <p:spPr bwMode="auto">
                <a:xfrm>
                  <a:off x="9763833" y="4482203"/>
                  <a:ext cx="104183" cy="148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4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81" name="Rectangle 177"/>
                <p:cNvSpPr>
                  <a:spLocks noChangeArrowheads="1"/>
                </p:cNvSpPr>
                <p:nvPr/>
              </p:nvSpPr>
              <p:spPr bwMode="auto">
                <a:xfrm>
                  <a:off x="10514625" y="4470279"/>
                  <a:ext cx="416727" cy="1488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1.</a:t>
                  </a:r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39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82" name="Rectangle 178"/>
                <p:cNvSpPr>
                  <a:spLocks noChangeArrowheads="1"/>
                </p:cNvSpPr>
                <p:nvPr/>
              </p:nvSpPr>
              <p:spPr bwMode="auto">
                <a:xfrm>
                  <a:off x="10887783" y="4527152"/>
                  <a:ext cx="112821" cy="2038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183" name="Группа 354"/>
              <p:cNvGrpSpPr/>
              <p:nvPr/>
            </p:nvGrpSpPr>
            <p:grpSpPr>
              <a:xfrm>
                <a:off x="532997" y="5707465"/>
                <a:ext cx="3461173" cy="280769"/>
                <a:chOff x="6884215" y="5364399"/>
                <a:chExt cx="4116387" cy="314795"/>
              </a:xfrm>
            </p:grpSpPr>
            <p:sp>
              <p:nvSpPr>
                <p:cNvPr id="184" name="Rectangle 202"/>
                <p:cNvSpPr>
                  <a:spLocks noChangeArrowheads="1"/>
                </p:cNvSpPr>
                <p:nvPr/>
              </p:nvSpPr>
              <p:spPr bwMode="auto">
                <a:xfrm>
                  <a:off x="7077591" y="5454407"/>
                  <a:ext cx="112821" cy="224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85" name="Rectangle 203"/>
                <p:cNvSpPr>
                  <a:spLocks noChangeArrowheads="1"/>
                </p:cNvSpPr>
                <p:nvPr/>
              </p:nvSpPr>
              <p:spPr bwMode="auto">
                <a:xfrm>
                  <a:off x="7199352" y="5381360"/>
                  <a:ext cx="20836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14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86" name="Rectangle 204"/>
                <p:cNvSpPr>
                  <a:spLocks noChangeArrowheads="1"/>
                </p:cNvSpPr>
                <p:nvPr/>
              </p:nvSpPr>
              <p:spPr bwMode="auto">
                <a:xfrm>
                  <a:off x="7377676" y="5381360"/>
                  <a:ext cx="10418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4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87" name="Rectangle 205"/>
                <p:cNvSpPr>
                  <a:spLocks noChangeArrowheads="1"/>
                </p:cNvSpPr>
                <p:nvPr/>
              </p:nvSpPr>
              <p:spPr bwMode="auto">
                <a:xfrm>
                  <a:off x="7502028" y="5364399"/>
                  <a:ext cx="2318434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spc="50" dirty="0" err="1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gaaccgcaag</a:t>
                  </a:r>
                  <a:r>
                    <a:rPr lang="en-US" altLang="ru-RU" sz="1400" b="1" spc="50" dirty="0" err="1" smtClean="0">
                      <a:solidFill>
                        <a:srgbClr val="FF0000"/>
                      </a:solidFill>
                      <a:latin typeface="Courier New" panose="02070309020205020404" pitchFamily="49" charset="0"/>
                    </a:rPr>
                    <a:t>G</a:t>
                  </a:r>
                  <a:r>
                    <a:rPr lang="en-US" altLang="ru-RU" sz="1400" b="1" spc="50" dirty="0" err="1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ttgggcaaat</a:t>
                  </a:r>
                  <a:endParaRPr lang="ru-RU" altLang="ru-RU" sz="1400" spc="5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88" name="Rectangle 206"/>
                <p:cNvSpPr>
                  <a:spLocks noChangeArrowheads="1"/>
                </p:cNvSpPr>
                <p:nvPr/>
              </p:nvSpPr>
              <p:spPr bwMode="auto">
                <a:xfrm>
                  <a:off x="9794705" y="5381360"/>
                  <a:ext cx="10418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89" name="Rectangle 207"/>
                <p:cNvSpPr>
                  <a:spLocks noChangeArrowheads="1"/>
                </p:cNvSpPr>
                <p:nvPr/>
              </p:nvSpPr>
              <p:spPr bwMode="auto">
                <a:xfrm>
                  <a:off x="9916466" y="5381360"/>
                  <a:ext cx="20836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14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90" name="Rectangle 208"/>
                <p:cNvSpPr>
                  <a:spLocks noChangeArrowheads="1"/>
                </p:cNvSpPr>
                <p:nvPr/>
              </p:nvSpPr>
              <p:spPr bwMode="auto">
                <a:xfrm>
                  <a:off x="9763832" y="5381360"/>
                  <a:ext cx="112821" cy="224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91" name="Rectangle 215"/>
                <p:cNvSpPr>
                  <a:spLocks noChangeArrowheads="1"/>
                </p:cNvSpPr>
                <p:nvPr/>
              </p:nvSpPr>
              <p:spPr bwMode="auto">
                <a:xfrm>
                  <a:off x="10520987" y="5381344"/>
                  <a:ext cx="416727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0</a:t>
                  </a:r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.</a:t>
                  </a:r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37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92" name="Rectangle 216"/>
                <p:cNvSpPr>
                  <a:spLocks noChangeArrowheads="1"/>
                </p:cNvSpPr>
                <p:nvPr/>
              </p:nvSpPr>
              <p:spPr bwMode="auto">
                <a:xfrm>
                  <a:off x="10887781" y="5454407"/>
                  <a:ext cx="112821" cy="224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93" name="Rectangle 163"/>
                <p:cNvSpPr>
                  <a:spLocks noChangeArrowheads="1"/>
                </p:cNvSpPr>
                <p:nvPr/>
              </p:nvSpPr>
              <p:spPr bwMode="auto">
                <a:xfrm>
                  <a:off x="6884215" y="5381350"/>
                  <a:ext cx="20836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42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194" name="Группа 355"/>
              <p:cNvGrpSpPr/>
              <p:nvPr/>
            </p:nvGrpSpPr>
            <p:grpSpPr>
              <a:xfrm>
                <a:off x="525441" y="5911086"/>
                <a:ext cx="3456460" cy="275759"/>
                <a:chOff x="6889820" y="5834584"/>
                <a:chExt cx="4110782" cy="309178"/>
              </a:xfrm>
            </p:grpSpPr>
            <p:sp>
              <p:nvSpPr>
                <p:cNvPr id="195" name="Rectangle 222"/>
                <p:cNvSpPr>
                  <a:spLocks noChangeArrowheads="1"/>
                </p:cNvSpPr>
                <p:nvPr/>
              </p:nvSpPr>
              <p:spPr bwMode="auto">
                <a:xfrm>
                  <a:off x="7137534" y="5918974"/>
                  <a:ext cx="112821" cy="224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96" name="Rectangle 223"/>
                <p:cNvSpPr>
                  <a:spLocks noChangeArrowheads="1"/>
                </p:cNvSpPr>
                <p:nvPr/>
              </p:nvSpPr>
              <p:spPr bwMode="auto">
                <a:xfrm>
                  <a:off x="7199352" y="5851547"/>
                  <a:ext cx="20836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5’</a:t>
                  </a:r>
                  <a:endParaRPr lang="ru-RU" altLang="ru-RU" sz="14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97" name="Rectangle 224"/>
                <p:cNvSpPr>
                  <a:spLocks noChangeArrowheads="1"/>
                </p:cNvSpPr>
                <p:nvPr/>
              </p:nvSpPr>
              <p:spPr bwMode="auto">
                <a:xfrm>
                  <a:off x="7377675" y="5851547"/>
                  <a:ext cx="10418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4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98" name="Rectangle 225"/>
                <p:cNvSpPr>
                  <a:spLocks noChangeArrowheads="1"/>
                </p:cNvSpPr>
                <p:nvPr/>
              </p:nvSpPr>
              <p:spPr bwMode="auto">
                <a:xfrm>
                  <a:off x="7516618" y="5834584"/>
                  <a:ext cx="2318434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spc="50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aaagaacata</a:t>
                  </a:r>
                  <a:r>
                    <a:rPr lang="en-US" altLang="ru-RU" sz="1400" b="1" spc="50" dirty="0" err="1">
                      <a:solidFill>
                        <a:srgbClr val="FF0000"/>
                      </a:solidFill>
                      <a:latin typeface="Courier New" panose="02070309020205020404" pitchFamily="49" charset="0"/>
                    </a:rPr>
                    <a:t>G</a:t>
                  </a:r>
                  <a:r>
                    <a:rPr lang="en-US" altLang="ru-RU" sz="1400" b="1" spc="50" dirty="0" err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gaaaatagaa</a:t>
                  </a:r>
                  <a:endParaRPr lang="ru-RU" altLang="ru-RU" sz="1400" spc="5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99" name="Rectangle 226"/>
                <p:cNvSpPr>
                  <a:spLocks noChangeArrowheads="1"/>
                </p:cNvSpPr>
                <p:nvPr/>
              </p:nvSpPr>
              <p:spPr bwMode="auto">
                <a:xfrm>
                  <a:off x="9794705" y="5851547"/>
                  <a:ext cx="10418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-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00" name="Rectangle 227"/>
                <p:cNvSpPr>
                  <a:spLocks noChangeArrowheads="1"/>
                </p:cNvSpPr>
                <p:nvPr/>
              </p:nvSpPr>
              <p:spPr bwMode="auto">
                <a:xfrm>
                  <a:off x="9916465" y="5851547"/>
                  <a:ext cx="20836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3’</a:t>
                  </a:r>
                  <a:endParaRPr lang="ru-RU" altLang="ru-RU" sz="14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01" name="Rectangle 235"/>
                <p:cNvSpPr>
                  <a:spLocks noChangeArrowheads="1"/>
                </p:cNvSpPr>
                <p:nvPr/>
              </p:nvSpPr>
              <p:spPr bwMode="auto">
                <a:xfrm>
                  <a:off x="10532317" y="5851530"/>
                  <a:ext cx="416727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0</a:t>
                  </a:r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.</a:t>
                  </a:r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00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02" name="Rectangle 236"/>
                <p:cNvSpPr>
                  <a:spLocks noChangeArrowheads="1"/>
                </p:cNvSpPr>
                <p:nvPr/>
              </p:nvSpPr>
              <p:spPr bwMode="auto">
                <a:xfrm>
                  <a:off x="10887781" y="5918974"/>
                  <a:ext cx="112821" cy="224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100" b="1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 </a:t>
                  </a:r>
                  <a:endParaRPr lang="ru-RU" altLang="ru-RU" sz="16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03" name="Rectangle 163"/>
                <p:cNvSpPr>
                  <a:spLocks noChangeArrowheads="1"/>
                </p:cNvSpPr>
                <p:nvPr/>
              </p:nvSpPr>
              <p:spPr bwMode="auto">
                <a:xfrm>
                  <a:off x="6889820" y="5853436"/>
                  <a:ext cx="208363" cy="16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anose="02070309020205020404" pitchFamily="49" charset="0"/>
                    </a:rPr>
                    <a:t>43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</p:grpSp>
        </p:grpSp>
        <p:grpSp>
          <p:nvGrpSpPr>
            <p:cNvPr id="5" name="Группа 4"/>
            <p:cNvGrpSpPr/>
            <p:nvPr/>
          </p:nvGrpSpPr>
          <p:grpSpPr>
            <a:xfrm>
              <a:off x="103496" y="639916"/>
              <a:ext cx="8886407" cy="3539430"/>
              <a:chOff x="151937" y="485507"/>
              <a:chExt cx="4389119" cy="353943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51937" y="485507"/>
                <a:ext cx="4389119" cy="3539430"/>
              </a:xfrm>
              <a:prstGeom prst="rect">
                <a:avLst/>
              </a:prstGeom>
              <a:solidFill>
                <a:srgbClr val="E7F5FF"/>
              </a:solidFill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spc="-30" dirty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Распределение </a:t>
                </a:r>
                <a:r>
                  <a:rPr lang="ru-RU" sz="1400" spc="-30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повреждений</a:t>
                </a:r>
                <a:r>
                  <a:rPr lang="en-US" sz="1400" spc="-30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sz="1400" spc="-30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ДНК </a:t>
                </a:r>
                <a:r>
                  <a:rPr lang="ru-RU" sz="1400" spc="-30" dirty="0" err="1">
                    <a:solidFill>
                      <a:srgbClr val="7030A0"/>
                    </a:solidFill>
                    <a:latin typeface="Calibri" panose="020F0502020204030204" pitchFamily="34" charset="0"/>
                  </a:rPr>
                  <a:t>плазмиды</a:t>
                </a:r>
                <a:r>
                  <a:rPr lang="ru-RU" sz="1400" spc="-30" dirty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1400" spc="-30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pGEM7(f</a:t>
                </a:r>
                <a:r>
                  <a:rPr lang="en-US" altLang="ru-RU" sz="1400" spc="-30" dirty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+) E. coli </a:t>
                </a:r>
                <a:r>
                  <a:rPr lang="ru-RU" altLang="ru-RU" sz="1400" spc="-30" dirty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 под действием лазерного </a:t>
                </a:r>
                <a:endParaRPr lang="ru-RU" altLang="ru-RU" sz="1400" spc="-30" dirty="0" smtClean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  <a:p>
                <a:pPr algn="ctr"/>
                <a:r>
                  <a:rPr lang="ru-RU" altLang="ru-RU" sz="1400" spc="-30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ультрафиолетового (UV-) излучения </a:t>
                </a:r>
                <a:r>
                  <a:rPr lang="ru-RU" altLang="ru-RU" sz="1400" spc="-30" dirty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с длиной волны λ=193 </a:t>
                </a:r>
                <a:r>
                  <a:rPr lang="ru-RU" altLang="ru-RU" sz="1400" spc="-30" dirty="0" err="1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нм</a:t>
                </a:r>
                <a:r>
                  <a:rPr lang="ru-RU" altLang="ru-RU" sz="1400" spc="-30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1400" spc="-30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1400" b="1" spc="-30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[</a:t>
                </a:r>
                <a:r>
                  <a:rPr lang="ru-RU" altLang="ru-RU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Втюрина </a:t>
                </a:r>
                <a:r>
                  <a:rPr lang="ru-RU" altLang="ru-RU" sz="1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Н. и </a:t>
                </a:r>
                <a:r>
                  <a:rPr lang="ru-RU" altLang="ru-RU" sz="1400" b="1" dirty="0" err="1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соавт</a:t>
                </a:r>
                <a:r>
                  <a:rPr lang="ru-RU" altLang="ru-RU" sz="1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. // Биофизика. 2011. </a:t>
                </a:r>
                <a:r>
                  <a:rPr lang="ru-RU" altLang="ru-RU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altLang="ru-RU" sz="1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ru-RU" altLang="ru-RU" sz="1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410-4</a:t>
                </a:r>
                <a:r>
                  <a:rPr lang="en-US" altLang="ru-RU" sz="1400" b="1" spc="-30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]</a:t>
                </a:r>
              </a:p>
              <a:p>
                <a:pPr algn="ctr"/>
                <a:endParaRPr lang="en-US" altLang="ru-RU" sz="1400" b="1" spc="-30" dirty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  <a:p>
                <a:pPr algn="ctr"/>
                <a:endParaRPr lang="en-US" altLang="ru-RU" sz="800" b="1" spc="-30" dirty="0" smtClean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  <a:p>
                <a:pPr algn="ctr"/>
                <a:endParaRPr lang="en-US" sz="1400" spc="-30" dirty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  <a:p>
                <a:pPr algn="ctr"/>
                <a:endParaRPr lang="en-US" sz="1200" spc="-30" dirty="0" smtClean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  <a:p>
                <a:pPr algn="ctr"/>
                <a:endParaRPr lang="en-US" sz="1400" spc="-30" dirty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  <a:p>
                <a:pPr algn="ctr"/>
                <a:endParaRPr lang="en-US" sz="1400" spc="-30" dirty="0" smtClean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  <a:p>
                <a:pPr algn="ctr"/>
                <a:endParaRPr lang="en-US" sz="1400" spc="-30" dirty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  <a:p>
                <a:pPr algn="ctr"/>
                <a:endParaRPr lang="en-US" sz="1400" spc="-30" dirty="0" smtClean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  <a:p>
                <a:pPr algn="ctr"/>
                <a:endParaRPr lang="en-US" sz="1400" spc="-30" dirty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  <a:p>
                <a:pPr algn="ctr"/>
                <a:endParaRPr lang="en-US" sz="1400" spc="-30" dirty="0" smtClean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  <a:p>
                <a:pPr algn="ctr"/>
                <a:endParaRPr lang="en-US" sz="1400" spc="-30" dirty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  <a:p>
                <a:pPr algn="ctr"/>
                <a:endParaRPr lang="en-US" sz="1400" spc="-30" dirty="0" smtClean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  <a:p>
                <a:pPr algn="ctr"/>
                <a:endParaRPr lang="en-US" sz="1400" spc="-30" dirty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  <a:p>
                <a:pPr algn="ctr"/>
                <a:endParaRPr lang="ru-RU" sz="1400" dirty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629" y="1016607"/>
                <a:ext cx="4236160" cy="28634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044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85060"/>
            <a:ext cx="9144000" cy="6421065"/>
            <a:chOff x="0" y="85060"/>
            <a:chExt cx="9144000" cy="642106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040132" y="502635"/>
              <a:ext cx="2768529" cy="3623062"/>
            </a:xfrm>
            <a:prstGeom prst="roundRect">
              <a:avLst>
                <a:gd name="adj" fmla="val 0"/>
              </a:avLst>
            </a:prstGeom>
            <a:solidFill>
              <a:srgbClr val="CCFFFF">
                <a:alpha val="28000"/>
              </a:srgbClr>
            </a:solidFill>
            <a:ln w="95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MI P0000008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PN </a:t>
              </a:r>
              <a:r>
                <a:rPr lang="fr-FR" sz="1400" b="1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Ширина малой бороздки</a:t>
              </a:r>
              <a:r>
                <a:rPr lang="fr-FR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PU </a:t>
              </a:r>
              <a:r>
                <a:rPr lang="fr-FR" sz="1400" b="1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ангстрем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A-T/A-T 5.30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A-T/T-A 5.31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A-T/G-C 5.19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A-T/C-G 6.04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b="1" dirty="0">
                  <a:solidFill>
                    <a:srgbClr val="FF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T-A/A-T 6.40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T-A/T-A 5.30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T-A/G-C 4.79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T-A/C-G 4.71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G-C/A-T 4.71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G-C/T-A 6.04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G-C/G-C 4.62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G-C/C-G 4.74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C-G/A-T 4.79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C-G/T-A 5.19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C-G/G-C 5.16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C-G/C-G 4.62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//</a:t>
              </a:r>
              <a:endParaRPr lang="ru-RU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5965104" y="502635"/>
              <a:ext cx="3009085" cy="3615042"/>
            </a:xfrm>
            <a:prstGeom prst="roundRect">
              <a:avLst>
                <a:gd name="adj" fmla="val 0"/>
              </a:avLst>
            </a:prstGeom>
            <a:solidFill>
              <a:srgbClr val="CCFF99">
                <a:alpha val="22000"/>
              </a:srgbClr>
            </a:solidFill>
            <a:ln w="952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MI P0000006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400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PN </a:t>
              </a:r>
              <a:r>
                <a:rPr lang="fr-FR" sz="1400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Ширина главной бороздки 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400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PU </a:t>
              </a:r>
              <a:r>
                <a:rPr lang="fr-FR" sz="1400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ангстрем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A-T/A-T 12.15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A-T/T-A 12.87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A-T/G-C 13.51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A-T/C-G 12.37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T-A/A-T 12.32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T-A/T-A 12.15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T-A/G-C 13.58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T-A/C-G 13.93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G-C/A-T 13.93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G-C/T-A 12.37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b="1" dirty="0">
                  <a:solidFill>
                    <a:srgbClr val="FF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G-C/G-C 15.49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G-C/C-G 14.55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C-G/A-T 13.58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C-G/T-A 13.51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C-G/G-C 14.42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b="1" dirty="0">
                  <a:solidFill>
                    <a:srgbClr val="FF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C-G/C-G 15.49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//</a:t>
              </a:r>
              <a:endParaRPr lang="ru-RU" sz="12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83438" y="502635"/>
              <a:ext cx="2688270" cy="3585870"/>
            </a:xfrm>
            <a:prstGeom prst="roundRect">
              <a:avLst>
                <a:gd name="adj" fmla="val 0"/>
              </a:avLst>
            </a:prstGeom>
            <a:solidFill>
              <a:srgbClr val="FFFF00">
                <a:alpha val="10000"/>
              </a:srgbClr>
            </a:solidFill>
            <a:ln w="952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MI P0000015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400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PN </a:t>
              </a:r>
              <a:r>
                <a:rPr lang="fr-FR" sz="1400" b="1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Кручение </a:t>
              </a:r>
              <a:r>
                <a:rPr lang="fr-FR" sz="1400" b="1" dirty="0" err="1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спирали</a:t>
              </a:r>
              <a:r>
                <a:rPr lang="fr-FR" sz="1400" b="1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ru-RU" sz="1400" b="1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ДНК</a:t>
              </a:r>
              <a:endParaRPr lang="fr-FR" sz="1400" b="1" dirty="0">
                <a:solidFill>
                  <a:srgbClr val="9933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5000"/>
                </a:lnSpc>
                <a:defRPr/>
              </a:pPr>
              <a:r>
                <a:rPr lang="fr-FR" sz="1400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PU </a:t>
              </a:r>
              <a:r>
                <a:rPr lang="fr-FR" sz="1400" b="1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градус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A-T/A-T 35.6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A-T/T-A 29.3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A-T/G-C 31.9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A-T/C-G 31.1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b="1" dirty="0">
                  <a:solidFill>
                    <a:srgbClr val="FF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T-A/A-T 39.5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T-A/T-A 35.6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T-A/G-C 36.0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T-A/C-G 35.9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G-C/A-T 35.9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G-C/T-A 31.1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G-C/G-C 33.3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G-C/C-G 34.6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C-G/A-T 3</a:t>
              </a:r>
              <a:r>
                <a:rPr lang="ru-RU" sz="1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fr-FR" sz="1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ru-RU" sz="1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fr-FR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C-G/T-A 31.9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C-G/G-C 34.9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C-G/C-G 33.3</a:t>
              </a:r>
            </a:p>
            <a:p>
              <a:pPr>
                <a:lnSpc>
                  <a:spcPct val="95000"/>
                </a:lnSpc>
                <a:defRPr/>
              </a:pPr>
              <a:r>
                <a:rPr lang="fr-FR" sz="1200" dirty="0">
                  <a:solidFill>
                    <a:srgbClr val="9933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//</a:t>
              </a:r>
              <a:endParaRPr lang="ru-RU" sz="1200" dirty="0">
                <a:solidFill>
                  <a:srgbClr val="9933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85060"/>
              <a:ext cx="9144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Контекстно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lang="ru-RU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зависимые конформационные свойства двойной спирали ДНК</a:t>
              </a:r>
              <a:endPara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>
              <a:off x="1480537" y="1092968"/>
              <a:ext cx="1354588" cy="1889759"/>
              <a:chOff x="2086761" y="3714757"/>
              <a:chExt cx="2785166" cy="2574396"/>
            </a:xfrm>
          </p:grpSpPr>
          <p:pic>
            <p:nvPicPr>
              <p:cNvPr id="8" name="Picture 61" descr="D:\d\Kolchanov\Amerika_25-03-04\Oshepkov\Graphic1 copy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38" b="20194"/>
              <a:stretch/>
            </p:blipFill>
            <p:spPr bwMode="auto">
              <a:xfrm>
                <a:off x="2104022" y="3714757"/>
                <a:ext cx="2767905" cy="2574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Прямая со стрелкой 4"/>
              <p:cNvCxnSpPr/>
              <p:nvPr/>
            </p:nvCxnSpPr>
            <p:spPr>
              <a:xfrm flipH="1">
                <a:off x="2371530" y="4889621"/>
                <a:ext cx="1330028" cy="19451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w="lg" len="lg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Дуга 6"/>
              <p:cNvSpPr/>
              <p:nvPr/>
            </p:nvSpPr>
            <p:spPr>
              <a:xfrm rot="11306258">
                <a:off x="2532578" y="4685609"/>
                <a:ext cx="420569" cy="319348"/>
              </a:xfrm>
              <a:prstGeom prst="arc">
                <a:avLst>
                  <a:gd name="adj1" fmla="val 15777576"/>
                  <a:gd name="adj2" fmla="val 5350414"/>
                </a:avLst>
              </a:prstGeom>
              <a:ln w="19050">
                <a:solidFill>
                  <a:srgbClr val="CC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982126" y="4706783"/>
                <a:ext cx="547786" cy="377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C</a:t>
                </a:r>
                <a:endParaRPr lang="ru-RU" sz="1200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6980000">
                <a:off x="2091791" y="4508372"/>
                <a:ext cx="559478" cy="569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3</a:t>
                </a:r>
                <a:r>
                  <a:rPr lang="ru-RU" sz="12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6</a:t>
                </a:r>
                <a:r>
                  <a:rPr lang="en-US" sz="1200" b="1" baseline="300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O</a:t>
                </a:r>
                <a:endParaRPr lang="ru-RU" sz="1200" b="1" baseline="30000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44320" y="5126867"/>
                <a:ext cx="570855" cy="377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A</a:t>
                </a:r>
                <a:endParaRPr lang="ru-RU" sz="1200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86805" y="4897596"/>
                <a:ext cx="580745" cy="377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G</a:t>
                </a:r>
                <a:endParaRPr lang="ru-RU" sz="1200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30222" y="4527482"/>
                <a:ext cx="537896" cy="377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T</a:t>
                </a:r>
                <a:endParaRPr lang="ru-RU" sz="1200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2004582" y="4368546"/>
              <a:ext cx="5119688" cy="2137579"/>
              <a:chOff x="1838819" y="498860"/>
              <a:chExt cx="5119688" cy="2137579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1838819" y="498860"/>
                <a:ext cx="5119688" cy="2137579"/>
                <a:chOff x="1222529" y="183284"/>
                <a:chExt cx="4288670" cy="2955073"/>
              </a:xfrm>
            </p:grpSpPr>
            <p:grpSp>
              <p:nvGrpSpPr>
                <p:cNvPr id="20" name="Группа 19"/>
                <p:cNvGrpSpPr/>
                <p:nvPr/>
              </p:nvGrpSpPr>
              <p:grpSpPr>
                <a:xfrm>
                  <a:off x="1222529" y="183284"/>
                  <a:ext cx="4288670" cy="2955073"/>
                  <a:chOff x="1989089" y="1340102"/>
                  <a:chExt cx="4961920" cy="3560511"/>
                </a:xfrm>
              </p:grpSpPr>
              <p:sp>
                <p:nvSpPr>
                  <p:cNvPr id="22" name="Freeform 5"/>
                  <p:cNvSpPr>
                    <a:spLocks/>
                  </p:cNvSpPr>
                  <p:nvPr/>
                </p:nvSpPr>
                <p:spPr bwMode="auto">
                  <a:xfrm>
                    <a:off x="1989089" y="1523158"/>
                    <a:ext cx="4961920" cy="3336923"/>
                  </a:xfrm>
                  <a:custGeom>
                    <a:avLst/>
                    <a:gdLst>
                      <a:gd name="T0" fmla="*/ 873 w 4081"/>
                      <a:gd name="T1" fmla="*/ 219 h 2102"/>
                      <a:gd name="T2" fmla="*/ 595 w 4081"/>
                      <a:gd name="T3" fmla="*/ 256 h 2102"/>
                      <a:gd name="T4" fmla="*/ 569 w 4081"/>
                      <a:gd name="T5" fmla="*/ 304 h 2102"/>
                      <a:gd name="T6" fmla="*/ 441 w 4081"/>
                      <a:gd name="T7" fmla="*/ 464 h 2102"/>
                      <a:gd name="T8" fmla="*/ 334 w 4081"/>
                      <a:gd name="T9" fmla="*/ 523 h 2102"/>
                      <a:gd name="T10" fmla="*/ 291 w 4081"/>
                      <a:gd name="T11" fmla="*/ 619 h 2102"/>
                      <a:gd name="T12" fmla="*/ 78 w 4081"/>
                      <a:gd name="T13" fmla="*/ 923 h 2102"/>
                      <a:gd name="T14" fmla="*/ 19 w 4081"/>
                      <a:gd name="T15" fmla="*/ 1030 h 2102"/>
                      <a:gd name="T16" fmla="*/ 137 w 4081"/>
                      <a:gd name="T17" fmla="*/ 1259 h 2102"/>
                      <a:gd name="T18" fmla="*/ 302 w 4081"/>
                      <a:gd name="T19" fmla="*/ 1371 h 2102"/>
                      <a:gd name="T20" fmla="*/ 489 w 4081"/>
                      <a:gd name="T21" fmla="*/ 1456 h 2102"/>
                      <a:gd name="T22" fmla="*/ 675 w 4081"/>
                      <a:gd name="T23" fmla="*/ 1744 h 2102"/>
                      <a:gd name="T24" fmla="*/ 1177 w 4081"/>
                      <a:gd name="T25" fmla="*/ 1734 h 2102"/>
                      <a:gd name="T26" fmla="*/ 1411 w 4081"/>
                      <a:gd name="T27" fmla="*/ 1787 h 2102"/>
                      <a:gd name="T28" fmla="*/ 1561 w 4081"/>
                      <a:gd name="T29" fmla="*/ 1872 h 2102"/>
                      <a:gd name="T30" fmla="*/ 1625 w 4081"/>
                      <a:gd name="T31" fmla="*/ 1904 h 2102"/>
                      <a:gd name="T32" fmla="*/ 1907 w 4081"/>
                      <a:gd name="T33" fmla="*/ 1990 h 2102"/>
                      <a:gd name="T34" fmla="*/ 2169 w 4081"/>
                      <a:gd name="T35" fmla="*/ 1968 h 2102"/>
                      <a:gd name="T36" fmla="*/ 2451 w 4081"/>
                      <a:gd name="T37" fmla="*/ 2070 h 2102"/>
                      <a:gd name="T38" fmla="*/ 2622 w 4081"/>
                      <a:gd name="T39" fmla="*/ 2070 h 2102"/>
                      <a:gd name="T40" fmla="*/ 2825 w 4081"/>
                      <a:gd name="T41" fmla="*/ 2027 h 2102"/>
                      <a:gd name="T42" fmla="*/ 3070 w 4081"/>
                      <a:gd name="T43" fmla="*/ 2102 h 2102"/>
                      <a:gd name="T44" fmla="*/ 3630 w 4081"/>
                      <a:gd name="T45" fmla="*/ 1968 h 2102"/>
                      <a:gd name="T46" fmla="*/ 3806 w 4081"/>
                      <a:gd name="T47" fmla="*/ 1771 h 2102"/>
                      <a:gd name="T48" fmla="*/ 3934 w 4081"/>
                      <a:gd name="T49" fmla="*/ 1702 h 2102"/>
                      <a:gd name="T50" fmla="*/ 4057 w 4081"/>
                      <a:gd name="T51" fmla="*/ 1536 h 2102"/>
                      <a:gd name="T52" fmla="*/ 3961 w 4081"/>
                      <a:gd name="T53" fmla="*/ 1174 h 2102"/>
                      <a:gd name="T54" fmla="*/ 3854 w 4081"/>
                      <a:gd name="T55" fmla="*/ 966 h 2102"/>
                      <a:gd name="T56" fmla="*/ 3774 w 4081"/>
                      <a:gd name="T57" fmla="*/ 827 h 2102"/>
                      <a:gd name="T58" fmla="*/ 3710 w 4081"/>
                      <a:gd name="T59" fmla="*/ 688 h 2102"/>
                      <a:gd name="T60" fmla="*/ 3769 w 4081"/>
                      <a:gd name="T61" fmla="*/ 304 h 2102"/>
                      <a:gd name="T62" fmla="*/ 3609 w 4081"/>
                      <a:gd name="T63" fmla="*/ 102 h 2102"/>
                      <a:gd name="T64" fmla="*/ 3342 w 4081"/>
                      <a:gd name="T65" fmla="*/ 102 h 2102"/>
                      <a:gd name="T66" fmla="*/ 3262 w 4081"/>
                      <a:gd name="T67" fmla="*/ 123 h 2102"/>
                      <a:gd name="T68" fmla="*/ 2867 w 4081"/>
                      <a:gd name="T69" fmla="*/ 54 h 2102"/>
                      <a:gd name="T70" fmla="*/ 2489 w 4081"/>
                      <a:gd name="T71" fmla="*/ 32 h 2102"/>
                      <a:gd name="T72" fmla="*/ 2185 w 4081"/>
                      <a:gd name="T73" fmla="*/ 144 h 2102"/>
                      <a:gd name="T74" fmla="*/ 1737 w 4081"/>
                      <a:gd name="T75" fmla="*/ 38 h 2102"/>
                      <a:gd name="T76" fmla="*/ 1337 w 4081"/>
                      <a:gd name="T77" fmla="*/ 102 h 2102"/>
                      <a:gd name="T78" fmla="*/ 1166 w 4081"/>
                      <a:gd name="T79" fmla="*/ 176 h 2102"/>
                      <a:gd name="T80" fmla="*/ 1097 w 4081"/>
                      <a:gd name="T81" fmla="*/ 208 h 2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081" h="2102">
                        <a:moveTo>
                          <a:pt x="990" y="187"/>
                        </a:moveTo>
                        <a:cubicBezTo>
                          <a:pt x="952" y="196"/>
                          <a:pt x="912" y="216"/>
                          <a:pt x="873" y="219"/>
                        </a:cubicBezTo>
                        <a:cubicBezTo>
                          <a:pt x="800" y="224"/>
                          <a:pt x="727" y="226"/>
                          <a:pt x="654" y="230"/>
                        </a:cubicBezTo>
                        <a:cubicBezTo>
                          <a:pt x="635" y="242"/>
                          <a:pt x="615" y="247"/>
                          <a:pt x="595" y="256"/>
                        </a:cubicBezTo>
                        <a:cubicBezTo>
                          <a:pt x="590" y="261"/>
                          <a:pt x="583" y="265"/>
                          <a:pt x="579" y="272"/>
                        </a:cubicBezTo>
                        <a:cubicBezTo>
                          <a:pt x="574" y="282"/>
                          <a:pt x="569" y="304"/>
                          <a:pt x="569" y="304"/>
                        </a:cubicBezTo>
                        <a:cubicBezTo>
                          <a:pt x="563" y="379"/>
                          <a:pt x="567" y="419"/>
                          <a:pt x="489" y="443"/>
                        </a:cubicBezTo>
                        <a:cubicBezTo>
                          <a:pt x="475" y="453"/>
                          <a:pt x="441" y="464"/>
                          <a:pt x="441" y="464"/>
                        </a:cubicBezTo>
                        <a:cubicBezTo>
                          <a:pt x="418" y="480"/>
                          <a:pt x="391" y="487"/>
                          <a:pt x="366" y="502"/>
                        </a:cubicBezTo>
                        <a:cubicBezTo>
                          <a:pt x="355" y="509"/>
                          <a:pt x="334" y="523"/>
                          <a:pt x="334" y="523"/>
                        </a:cubicBezTo>
                        <a:cubicBezTo>
                          <a:pt x="326" y="535"/>
                          <a:pt x="313" y="542"/>
                          <a:pt x="307" y="555"/>
                        </a:cubicBezTo>
                        <a:cubicBezTo>
                          <a:pt x="298" y="575"/>
                          <a:pt x="297" y="598"/>
                          <a:pt x="291" y="619"/>
                        </a:cubicBezTo>
                        <a:cubicBezTo>
                          <a:pt x="285" y="662"/>
                          <a:pt x="288" y="716"/>
                          <a:pt x="259" y="752"/>
                        </a:cubicBezTo>
                        <a:cubicBezTo>
                          <a:pt x="206" y="819"/>
                          <a:pt x="129" y="856"/>
                          <a:pt x="78" y="923"/>
                        </a:cubicBezTo>
                        <a:cubicBezTo>
                          <a:pt x="66" y="961"/>
                          <a:pt x="84" y="912"/>
                          <a:pt x="51" y="966"/>
                        </a:cubicBezTo>
                        <a:cubicBezTo>
                          <a:pt x="39" y="987"/>
                          <a:pt x="33" y="1010"/>
                          <a:pt x="19" y="1030"/>
                        </a:cubicBezTo>
                        <a:cubicBezTo>
                          <a:pt x="0" y="1111"/>
                          <a:pt x="43" y="1161"/>
                          <a:pt x="94" y="1216"/>
                        </a:cubicBezTo>
                        <a:cubicBezTo>
                          <a:pt x="108" y="1231"/>
                          <a:pt x="126" y="1242"/>
                          <a:pt x="137" y="1259"/>
                        </a:cubicBezTo>
                        <a:cubicBezTo>
                          <a:pt x="158" y="1293"/>
                          <a:pt x="199" y="1323"/>
                          <a:pt x="238" y="1334"/>
                        </a:cubicBezTo>
                        <a:cubicBezTo>
                          <a:pt x="258" y="1346"/>
                          <a:pt x="281" y="1362"/>
                          <a:pt x="302" y="1371"/>
                        </a:cubicBezTo>
                        <a:cubicBezTo>
                          <a:pt x="318" y="1378"/>
                          <a:pt x="339" y="1379"/>
                          <a:pt x="355" y="1387"/>
                        </a:cubicBezTo>
                        <a:cubicBezTo>
                          <a:pt x="400" y="1409"/>
                          <a:pt x="443" y="1435"/>
                          <a:pt x="489" y="1456"/>
                        </a:cubicBezTo>
                        <a:cubicBezTo>
                          <a:pt x="508" y="1475"/>
                          <a:pt x="534" y="1495"/>
                          <a:pt x="547" y="1520"/>
                        </a:cubicBezTo>
                        <a:cubicBezTo>
                          <a:pt x="581" y="1589"/>
                          <a:pt x="609" y="1698"/>
                          <a:pt x="675" y="1744"/>
                        </a:cubicBezTo>
                        <a:cubicBezTo>
                          <a:pt x="689" y="1753"/>
                          <a:pt x="714" y="1756"/>
                          <a:pt x="729" y="1760"/>
                        </a:cubicBezTo>
                        <a:cubicBezTo>
                          <a:pt x="881" y="1756"/>
                          <a:pt x="1027" y="1741"/>
                          <a:pt x="1177" y="1734"/>
                        </a:cubicBezTo>
                        <a:cubicBezTo>
                          <a:pt x="1213" y="1736"/>
                          <a:pt x="1261" y="1734"/>
                          <a:pt x="1299" y="1744"/>
                        </a:cubicBezTo>
                        <a:cubicBezTo>
                          <a:pt x="1337" y="1754"/>
                          <a:pt x="1376" y="1769"/>
                          <a:pt x="1411" y="1787"/>
                        </a:cubicBezTo>
                        <a:cubicBezTo>
                          <a:pt x="1431" y="1798"/>
                          <a:pt x="1448" y="1812"/>
                          <a:pt x="1470" y="1819"/>
                        </a:cubicBezTo>
                        <a:cubicBezTo>
                          <a:pt x="1498" y="1841"/>
                          <a:pt x="1530" y="1855"/>
                          <a:pt x="1561" y="1872"/>
                        </a:cubicBezTo>
                        <a:cubicBezTo>
                          <a:pt x="1572" y="1878"/>
                          <a:pt x="1582" y="1887"/>
                          <a:pt x="1593" y="1894"/>
                        </a:cubicBezTo>
                        <a:cubicBezTo>
                          <a:pt x="1602" y="1900"/>
                          <a:pt x="1625" y="1904"/>
                          <a:pt x="1625" y="1904"/>
                        </a:cubicBezTo>
                        <a:cubicBezTo>
                          <a:pt x="1645" y="1918"/>
                          <a:pt x="1666" y="1924"/>
                          <a:pt x="1689" y="1931"/>
                        </a:cubicBezTo>
                        <a:cubicBezTo>
                          <a:pt x="1740" y="1966"/>
                          <a:pt x="1847" y="1979"/>
                          <a:pt x="1907" y="1990"/>
                        </a:cubicBezTo>
                        <a:cubicBezTo>
                          <a:pt x="1962" y="1985"/>
                          <a:pt x="2009" y="1973"/>
                          <a:pt x="2062" y="1963"/>
                        </a:cubicBezTo>
                        <a:cubicBezTo>
                          <a:pt x="2098" y="1965"/>
                          <a:pt x="2133" y="1964"/>
                          <a:pt x="2169" y="1968"/>
                        </a:cubicBezTo>
                        <a:cubicBezTo>
                          <a:pt x="2239" y="1975"/>
                          <a:pt x="2300" y="2018"/>
                          <a:pt x="2366" y="2038"/>
                        </a:cubicBezTo>
                        <a:cubicBezTo>
                          <a:pt x="2395" y="2047"/>
                          <a:pt x="2422" y="2063"/>
                          <a:pt x="2451" y="2070"/>
                        </a:cubicBezTo>
                        <a:cubicBezTo>
                          <a:pt x="2469" y="2074"/>
                          <a:pt x="2505" y="2080"/>
                          <a:pt x="2505" y="2080"/>
                        </a:cubicBezTo>
                        <a:cubicBezTo>
                          <a:pt x="2544" y="2078"/>
                          <a:pt x="2586" y="2085"/>
                          <a:pt x="2622" y="2070"/>
                        </a:cubicBezTo>
                        <a:cubicBezTo>
                          <a:pt x="2666" y="2051"/>
                          <a:pt x="2699" y="2029"/>
                          <a:pt x="2745" y="2016"/>
                        </a:cubicBezTo>
                        <a:cubicBezTo>
                          <a:pt x="2746" y="2016"/>
                          <a:pt x="2809" y="2020"/>
                          <a:pt x="2825" y="2027"/>
                        </a:cubicBezTo>
                        <a:cubicBezTo>
                          <a:pt x="2860" y="2042"/>
                          <a:pt x="2895" y="2061"/>
                          <a:pt x="2931" y="2075"/>
                        </a:cubicBezTo>
                        <a:cubicBezTo>
                          <a:pt x="2976" y="2092"/>
                          <a:pt x="3022" y="2097"/>
                          <a:pt x="3070" y="2102"/>
                        </a:cubicBezTo>
                        <a:cubicBezTo>
                          <a:pt x="3077" y="2102"/>
                          <a:pt x="3334" y="2100"/>
                          <a:pt x="3417" y="2091"/>
                        </a:cubicBezTo>
                        <a:cubicBezTo>
                          <a:pt x="3475" y="2085"/>
                          <a:pt x="3599" y="2014"/>
                          <a:pt x="3630" y="1968"/>
                        </a:cubicBezTo>
                        <a:cubicBezTo>
                          <a:pt x="3652" y="1937"/>
                          <a:pt x="3667" y="1903"/>
                          <a:pt x="3689" y="1872"/>
                        </a:cubicBezTo>
                        <a:cubicBezTo>
                          <a:pt x="3718" y="1831"/>
                          <a:pt x="3767" y="1801"/>
                          <a:pt x="3806" y="1771"/>
                        </a:cubicBezTo>
                        <a:cubicBezTo>
                          <a:pt x="3824" y="1758"/>
                          <a:pt x="3851" y="1753"/>
                          <a:pt x="3870" y="1739"/>
                        </a:cubicBezTo>
                        <a:cubicBezTo>
                          <a:pt x="3893" y="1722"/>
                          <a:pt x="3906" y="1712"/>
                          <a:pt x="3934" y="1702"/>
                        </a:cubicBezTo>
                        <a:cubicBezTo>
                          <a:pt x="3959" y="1683"/>
                          <a:pt x="3986" y="1665"/>
                          <a:pt x="4003" y="1638"/>
                        </a:cubicBezTo>
                        <a:cubicBezTo>
                          <a:pt x="4024" y="1605"/>
                          <a:pt x="4035" y="1568"/>
                          <a:pt x="4057" y="1536"/>
                        </a:cubicBezTo>
                        <a:cubicBezTo>
                          <a:pt x="4081" y="1460"/>
                          <a:pt x="4065" y="1374"/>
                          <a:pt x="4025" y="1307"/>
                        </a:cubicBezTo>
                        <a:cubicBezTo>
                          <a:pt x="4014" y="1257"/>
                          <a:pt x="3985" y="1217"/>
                          <a:pt x="3961" y="1174"/>
                        </a:cubicBezTo>
                        <a:cubicBezTo>
                          <a:pt x="3934" y="1126"/>
                          <a:pt x="3917" y="1076"/>
                          <a:pt x="3886" y="1030"/>
                        </a:cubicBezTo>
                        <a:cubicBezTo>
                          <a:pt x="3880" y="1003"/>
                          <a:pt x="3871" y="988"/>
                          <a:pt x="3854" y="966"/>
                        </a:cubicBezTo>
                        <a:cubicBezTo>
                          <a:pt x="3844" y="933"/>
                          <a:pt x="3828" y="915"/>
                          <a:pt x="3806" y="886"/>
                        </a:cubicBezTo>
                        <a:cubicBezTo>
                          <a:pt x="3792" y="868"/>
                          <a:pt x="3787" y="845"/>
                          <a:pt x="3774" y="827"/>
                        </a:cubicBezTo>
                        <a:cubicBezTo>
                          <a:pt x="3767" y="806"/>
                          <a:pt x="3754" y="792"/>
                          <a:pt x="3742" y="774"/>
                        </a:cubicBezTo>
                        <a:cubicBezTo>
                          <a:pt x="3733" y="744"/>
                          <a:pt x="3717" y="720"/>
                          <a:pt x="3710" y="688"/>
                        </a:cubicBezTo>
                        <a:cubicBezTo>
                          <a:pt x="3712" y="600"/>
                          <a:pt x="3705" y="506"/>
                          <a:pt x="3737" y="422"/>
                        </a:cubicBezTo>
                        <a:cubicBezTo>
                          <a:pt x="3744" y="383"/>
                          <a:pt x="3755" y="341"/>
                          <a:pt x="3769" y="304"/>
                        </a:cubicBezTo>
                        <a:cubicBezTo>
                          <a:pt x="3766" y="274"/>
                          <a:pt x="3771" y="241"/>
                          <a:pt x="3758" y="214"/>
                        </a:cubicBezTo>
                        <a:cubicBezTo>
                          <a:pt x="3733" y="162"/>
                          <a:pt x="3664" y="115"/>
                          <a:pt x="3609" y="102"/>
                        </a:cubicBezTo>
                        <a:cubicBezTo>
                          <a:pt x="3585" y="90"/>
                          <a:pt x="3560" y="81"/>
                          <a:pt x="3534" y="75"/>
                        </a:cubicBezTo>
                        <a:cubicBezTo>
                          <a:pt x="3376" y="81"/>
                          <a:pt x="3438" y="62"/>
                          <a:pt x="3342" y="102"/>
                        </a:cubicBezTo>
                        <a:cubicBezTo>
                          <a:pt x="3328" y="108"/>
                          <a:pt x="3313" y="109"/>
                          <a:pt x="3299" y="112"/>
                        </a:cubicBezTo>
                        <a:cubicBezTo>
                          <a:pt x="3286" y="115"/>
                          <a:pt x="3262" y="123"/>
                          <a:pt x="3262" y="123"/>
                        </a:cubicBezTo>
                        <a:cubicBezTo>
                          <a:pt x="3221" y="121"/>
                          <a:pt x="3180" y="122"/>
                          <a:pt x="3139" y="118"/>
                        </a:cubicBezTo>
                        <a:cubicBezTo>
                          <a:pt x="3047" y="109"/>
                          <a:pt x="2958" y="68"/>
                          <a:pt x="2867" y="54"/>
                        </a:cubicBezTo>
                        <a:cubicBezTo>
                          <a:pt x="2802" y="30"/>
                          <a:pt x="2734" y="10"/>
                          <a:pt x="2665" y="0"/>
                        </a:cubicBezTo>
                        <a:cubicBezTo>
                          <a:pt x="2601" y="5"/>
                          <a:pt x="2550" y="20"/>
                          <a:pt x="2489" y="32"/>
                        </a:cubicBezTo>
                        <a:cubicBezTo>
                          <a:pt x="2451" y="55"/>
                          <a:pt x="2406" y="61"/>
                          <a:pt x="2366" y="80"/>
                        </a:cubicBezTo>
                        <a:cubicBezTo>
                          <a:pt x="2306" y="109"/>
                          <a:pt x="2250" y="129"/>
                          <a:pt x="2185" y="144"/>
                        </a:cubicBezTo>
                        <a:cubicBezTo>
                          <a:pt x="2132" y="142"/>
                          <a:pt x="2076" y="149"/>
                          <a:pt x="2025" y="134"/>
                        </a:cubicBezTo>
                        <a:cubicBezTo>
                          <a:pt x="1928" y="105"/>
                          <a:pt x="1836" y="62"/>
                          <a:pt x="1737" y="38"/>
                        </a:cubicBezTo>
                        <a:cubicBezTo>
                          <a:pt x="1664" y="40"/>
                          <a:pt x="1591" y="40"/>
                          <a:pt x="1518" y="43"/>
                        </a:cubicBezTo>
                        <a:cubicBezTo>
                          <a:pt x="1459" y="45"/>
                          <a:pt x="1391" y="80"/>
                          <a:pt x="1337" y="102"/>
                        </a:cubicBezTo>
                        <a:cubicBezTo>
                          <a:pt x="1300" y="117"/>
                          <a:pt x="1322" y="99"/>
                          <a:pt x="1294" y="112"/>
                        </a:cubicBezTo>
                        <a:cubicBezTo>
                          <a:pt x="1251" y="133"/>
                          <a:pt x="1207" y="153"/>
                          <a:pt x="1166" y="176"/>
                        </a:cubicBezTo>
                        <a:cubicBezTo>
                          <a:pt x="1154" y="183"/>
                          <a:pt x="1142" y="192"/>
                          <a:pt x="1129" y="198"/>
                        </a:cubicBezTo>
                        <a:cubicBezTo>
                          <a:pt x="1119" y="202"/>
                          <a:pt x="1097" y="208"/>
                          <a:pt x="1097" y="208"/>
                        </a:cubicBezTo>
                        <a:cubicBezTo>
                          <a:pt x="1060" y="196"/>
                          <a:pt x="1029" y="180"/>
                          <a:pt x="990" y="187"/>
                        </a:cubicBezTo>
                        <a:close/>
                      </a:path>
                    </a:pathLst>
                  </a:custGeom>
                  <a:solidFill>
                    <a:srgbClr val="CCFFCC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pic>
                <p:nvPicPr>
                  <p:cNvPr id="23" name="Picture 6" descr="Untitled-1"/>
                  <p:cNvPicPr>
                    <a:picLocks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492" b="4745"/>
                  <a:stretch>
                    <a:fillRect/>
                  </a:stretch>
                </p:blipFill>
                <p:spPr bwMode="auto">
                  <a:xfrm>
                    <a:off x="3352800" y="1790700"/>
                    <a:ext cx="2893193" cy="31099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4" name="Oval 9" descr="butt2"/>
                  <p:cNvSpPr>
                    <a:spLocks noChangeArrowheads="1"/>
                  </p:cNvSpPr>
                  <p:nvPr/>
                </p:nvSpPr>
                <p:spPr bwMode="auto">
                  <a:xfrm>
                    <a:off x="2500313" y="2278063"/>
                    <a:ext cx="593725" cy="1544637"/>
                  </a:xfrm>
                  <a:prstGeom prst="ellipse">
                    <a:avLst/>
                  </a:prstGeom>
                  <a:blipFill dpi="0" rotWithShape="0">
                    <a:blip r:embed="rId5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" name="Freeform 11"/>
                  <p:cNvSpPr>
                    <a:spLocks/>
                  </p:cNvSpPr>
                  <p:nvPr/>
                </p:nvSpPr>
                <p:spPr bwMode="auto">
                  <a:xfrm>
                    <a:off x="5905500" y="2776538"/>
                    <a:ext cx="47625" cy="79375"/>
                  </a:xfrm>
                  <a:custGeom>
                    <a:avLst/>
                    <a:gdLst>
                      <a:gd name="T0" fmla="*/ 0 w 22"/>
                      <a:gd name="T1" fmla="*/ 22 h 72"/>
                      <a:gd name="T2" fmla="*/ 0 w 22"/>
                      <a:gd name="T3" fmla="*/ 72 h 72"/>
                      <a:gd name="T4" fmla="*/ 22 w 22"/>
                      <a:gd name="T5" fmla="*/ 72 h 72"/>
                      <a:gd name="T6" fmla="*/ 22 w 22"/>
                      <a:gd name="T7" fmla="*/ 0 h 72"/>
                      <a:gd name="T8" fmla="*/ 0 w 22"/>
                      <a:gd name="T9" fmla="*/ 22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72">
                        <a:moveTo>
                          <a:pt x="0" y="22"/>
                        </a:moveTo>
                        <a:lnTo>
                          <a:pt x="0" y="72"/>
                        </a:lnTo>
                        <a:lnTo>
                          <a:pt x="22" y="72"/>
                        </a:lnTo>
                        <a:lnTo>
                          <a:pt x="22" y="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32681" y="4000168"/>
                    <a:ext cx="1243443" cy="8715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ru-RU" altLang="ru-RU" sz="1400" b="1" dirty="0">
                        <a:solidFill>
                          <a:schemeClr val="bg1"/>
                        </a:solidFill>
                      </a:rPr>
                      <a:t>Регуляторный</a:t>
                    </a:r>
                  </a:p>
                  <a:p>
                    <a:pPr algn="ctr" eaLnBrk="0" hangingPunct="0"/>
                    <a:r>
                      <a:rPr lang="ru-RU" altLang="ru-RU" sz="1400" b="1" dirty="0">
                        <a:solidFill>
                          <a:schemeClr val="bg1"/>
                        </a:solidFill>
                      </a:rPr>
                      <a:t>белок</a:t>
                    </a:r>
                  </a:p>
                </p:txBody>
              </p:sp>
              <p:sp>
                <p:nvSpPr>
                  <p:cNvPr id="2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194529" y="3056134"/>
                    <a:ext cx="1290953" cy="31899"/>
                  </a:xfrm>
                  <a:prstGeom prst="line">
                    <a:avLst/>
                  </a:prstGeom>
                  <a:noFill/>
                  <a:ln w="571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3845" y="1482627"/>
                    <a:ext cx="382163" cy="8715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ru-RU" sz="28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d</a:t>
                    </a:r>
                  </a:p>
                </p:txBody>
              </p:sp>
              <p:sp>
                <p:nvSpPr>
                  <p:cNvPr id="30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2408" y="1340102"/>
                    <a:ext cx="585948" cy="97404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ru-RU" sz="32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D</a:t>
                    </a:r>
                  </a:p>
                </p:txBody>
              </p:sp>
              <p:sp>
                <p:nvSpPr>
                  <p:cNvPr id="31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2505665" y="2297942"/>
                    <a:ext cx="593726" cy="1544638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" name="Freeform 22"/>
                  <p:cNvSpPr>
                    <a:spLocks/>
                  </p:cNvSpPr>
                  <p:nvPr/>
                </p:nvSpPr>
                <p:spPr bwMode="auto">
                  <a:xfrm>
                    <a:off x="2627313" y="2281238"/>
                    <a:ext cx="315912" cy="793750"/>
                  </a:xfrm>
                  <a:custGeom>
                    <a:avLst/>
                    <a:gdLst>
                      <a:gd name="T0" fmla="*/ 175 w 175"/>
                      <a:gd name="T1" fmla="*/ 51 h 441"/>
                      <a:gd name="T2" fmla="*/ 98 w 175"/>
                      <a:gd name="T3" fmla="*/ 441 h 441"/>
                      <a:gd name="T4" fmla="*/ 0 w 175"/>
                      <a:gd name="T5" fmla="*/ 101 h 441"/>
                      <a:gd name="T6" fmla="*/ 0 w 175"/>
                      <a:gd name="T7" fmla="*/ 88 h 441"/>
                      <a:gd name="T8" fmla="*/ 6 w 175"/>
                      <a:gd name="T9" fmla="*/ 74 h 441"/>
                      <a:gd name="T10" fmla="*/ 15 w 175"/>
                      <a:gd name="T11" fmla="*/ 59 h 441"/>
                      <a:gd name="T12" fmla="*/ 23 w 175"/>
                      <a:gd name="T13" fmla="*/ 45 h 441"/>
                      <a:gd name="T14" fmla="*/ 38 w 175"/>
                      <a:gd name="T15" fmla="*/ 28 h 441"/>
                      <a:gd name="T16" fmla="*/ 61 w 175"/>
                      <a:gd name="T17" fmla="*/ 10 h 441"/>
                      <a:gd name="T18" fmla="*/ 85 w 175"/>
                      <a:gd name="T19" fmla="*/ 0 h 441"/>
                      <a:gd name="T20" fmla="*/ 107 w 175"/>
                      <a:gd name="T21" fmla="*/ 1 h 441"/>
                      <a:gd name="T22" fmla="*/ 128 w 175"/>
                      <a:gd name="T23" fmla="*/ 7 h 441"/>
                      <a:gd name="T24" fmla="*/ 145 w 175"/>
                      <a:gd name="T25" fmla="*/ 18 h 441"/>
                      <a:gd name="T26" fmla="*/ 161 w 175"/>
                      <a:gd name="T27" fmla="*/ 28 h 441"/>
                      <a:gd name="T28" fmla="*/ 175 w 175"/>
                      <a:gd name="T29" fmla="*/ 51 h 4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75" h="441">
                        <a:moveTo>
                          <a:pt x="175" y="51"/>
                        </a:moveTo>
                        <a:lnTo>
                          <a:pt x="98" y="441"/>
                        </a:lnTo>
                        <a:lnTo>
                          <a:pt x="0" y="101"/>
                        </a:lnTo>
                        <a:lnTo>
                          <a:pt x="0" y="88"/>
                        </a:lnTo>
                        <a:lnTo>
                          <a:pt x="6" y="74"/>
                        </a:lnTo>
                        <a:lnTo>
                          <a:pt x="15" y="59"/>
                        </a:lnTo>
                        <a:lnTo>
                          <a:pt x="23" y="45"/>
                        </a:lnTo>
                        <a:lnTo>
                          <a:pt x="38" y="28"/>
                        </a:lnTo>
                        <a:lnTo>
                          <a:pt x="61" y="10"/>
                        </a:lnTo>
                        <a:lnTo>
                          <a:pt x="85" y="0"/>
                        </a:lnTo>
                        <a:lnTo>
                          <a:pt x="107" y="1"/>
                        </a:lnTo>
                        <a:lnTo>
                          <a:pt x="128" y="7"/>
                        </a:lnTo>
                        <a:lnTo>
                          <a:pt x="145" y="18"/>
                        </a:lnTo>
                        <a:lnTo>
                          <a:pt x="161" y="28"/>
                        </a:lnTo>
                        <a:lnTo>
                          <a:pt x="175" y="51"/>
                        </a:lnTo>
                        <a:close/>
                      </a:path>
                    </a:pathLst>
                  </a:custGeom>
                  <a:solidFill>
                    <a:srgbClr val="A2405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66CC"/>
                        </a:solidFill>
                        <a:prstDash val="dash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740686" y="1607075"/>
                  <a:ext cx="324036" cy="0"/>
                </a:xfrm>
                <a:prstGeom prst="line">
                  <a:avLst/>
                </a:prstGeom>
                <a:noFill/>
                <a:ln w="571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cxnSp>
            <p:nvCxnSpPr>
              <p:cNvPr id="34" name="Прямая со стрелкой 33"/>
              <p:cNvCxnSpPr/>
              <p:nvPr/>
            </p:nvCxnSpPr>
            <p:spPr>
              <a:xfrm>
                <a:off x="3747794" y="1052888"/>
                <a:ext cx="504000" cy="12448"/>
              </a:xfrm>
              <a:prstGeom prst="straightConnector1">
                <a:avLst/>
              </a:prstGeom>
              <a:ln w="22225">
                <a:solidFill>
                  <a:srgbClr val="0000FF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 стрелкой 35"/>
              <p:cNvCxnSpPr/>
              <p:nvPr/>
            </p:nvCxnSpPr>
            <p:spPr>
              <a:xfrm>
                <a:off x="4535230" y="1046664"/>
                <a:ext cx="684519" cy="12448"/>
              </a:xfrm>
              <a:prstGeom prst="straightConnector1">
                <a:avLst/>
              </a:prstGeom>
              <a:ln w="22225">
                <a:solidFill>
                  <a:srgbClr val="0066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2473276" y="997668"/>
                <a:ext cx="348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solidFill>
                      <a:srgbClr val="FFFF00"/>
                    </a:solidFill>
                  </a:rPr>
                  <a:t>φ</a:t>
                </a: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661446" y="3407871"/>
              <a:ext cx="1120820" cy="5355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smtClean="0">
                  <a:solidFill>
                    <a:srgbClr val="7030A0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min:  29.3</a:t>
              </a:r>
            </a:p>
            <a:p>
              <a:pPr>
                <a:lnSpc>
                  <a:spcPct val="80000"/>
                </a:lnSpc>
              </a:pPr>
              <a:r>
                <a:rPr lang="en-US" dirty="0" smtClean="0">
                  <a:solidFill>
                    <a:srgbClr val="FF00FF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max: 39.5</a:t>
              </a:r>
              <a:endParaRPr lang="ru-RU" dirty="0">
                <a:solidFill>
                  <a:srgbClr val="FF00FF"/>
                </a:solidFill>
                <a:latin typeface="Calibri" panose="020F050202020403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00702" y="3407871"/>
              <a:ext cx="1120820" cy="5355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smtClean="0">
                  <a:solidFill>
                    <a:srgbClr val="7030A0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min:  4.62</a:t>
              </a:r>
            </a:p>
            <a:p>
              <a:pPr>
                <a:lnSpc>
                  <a:spcPct val="80000"/>
                </a:lnSpc>
              </a:pPr>
              <a:r>
                <a:rPr lang="en-US" dirty="0" smtClean="0">
                  <a:solidFill>
                    <a:srgbClr val="FF00FF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max: 6.40</a:t>
              </a:r>
              <a:endParaRPr lang="ru-RU" dirty="0">
                <a:solidFill>
                  <a:srgbClr val="FF00FF"/>
                </a:solidFill>
                <a:latin typeface="Calibri" panose="020F050202020403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646487" y="3407870"/>
              <a:ext cx="1237839" cy="5355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smtClean="0">
                  <a:solidFill>
                    <a:srgbClr val="7030A0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min:  12.15</a:t>
              </a:r>
            </a:p>
            <a:p>
              <a:pPr>
                <a:lnSpc>
                  <a:spcPct val="80000"/>
                </a:lnSpc>
              </a:pPr>
              <a:r>
                <a:rPr lang="en-US" dirty="0" smtClean="0">
                  <a:solidFill>
                    <a:srgbClr val="FF00FF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max: 15.49</a:t>
              </a:r>
              <a:endParaRPr lang="ru-RU" dirty="0">
                <a:solidFill>
                  <a:srgbClr val="FF00FF"/>
                </a:solidFill>
                <a:latin typeface="Calibri" panose="020F050202020403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62" name="Стрелка вниз 61"/>
            <p:cNvSpPr/>
            <p:nvPr/>
          </p:nvSpPr>
          <p:spPr>
            <a:xfrm rot="18508866">
              <a:off x="1894506" y="3810594"/>
              <a:ext cx="283527" cy="1476789"/>
            </a:xfrm>
            <a:prstGeom prst="downArrow">
              <a:avLst/>
            </a:prstGeom>
            <a:solidFill>
              <a:srgbClr val="A2405E"/>
            </a:solidFill>
            <a:ln>
              <a:solidFill>
                <a:srgbClr val="A240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Стрелка вниз 58"/>
            <p:cNvSpPr/>
            <p:nvPr/>
          </p:nvSpPr>
          <p:spPr>
            <a:xfrm>
              <a:off x="3956285" y="4096047"/>
              <a:ext cx="243571" cy="419590"/>
            </a:xfrm>
            <a:prstGeom prst="down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трелка вниз 60"/>
            <p:cNvSpPr/>
            <p:nvPr/>
          </p:nvSpPr>
          <p:spPr>
            <a:xfrm rot="15088471" flipV="1">
              <a:off x="5859246" y="3360438"/>
              <a:ext cx="291423" cy="1875246"/>
            </a:xfrm>
            <a:prstGeom prst="down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715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64146"/>
            <a:ext cx="9194600" cy="6621147"/>
            <a:chOff x="0" y="164146"/>
            <a:chExt cx="9194600" cy="6621147"/>
          </a:xfrm>
        </p:grpSpPr>
        <p:sp>
          <p:nvSpPr>
            <p:cNvPr id="135" name="Text Box 5"/>
            <p:cNvSpPr txBox="1">
              <a:spLocks noChangeArrowheads="1"/>
            </p:cNvSpPr>
            <p:nvPr/>
          </p:nvSpPr>
          <p:spPr bwMode="auto">
            <a:xfrm>
              <a:off x="0" y="164146"/>
              <a:ext cx="9194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Исследование факторов  контекстной </a:t>
              </a:r>
              <a:r>
                <a:rPr lang="ru-RU" sz="1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предетерминированности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повышенной частоты </a:t>
              </a:r>
              <a:r>
                <a:rPr lang="ru-RU" sz="1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предмутационных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 повреждений гуанина (</a:t>
              </a:r>
              <a:r>
                <a:rPr lang="en-US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G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)  под действием  ультрафиолетового (</a:t>
              </a:r>
              <a:r>
                <a:rPr lang="en-US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UV-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) излучения</a:t>
              </a:r>
              <a:endPara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70329" y="6354406"/>
              <a:ext cx="888471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Втюрина Н, 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Гроховский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С, 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Васильев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А, 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Титов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И, 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Пономаренко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П, </a:t>
              </a:r>
              <a:r>
                <a:rPr lang="ru-RU" sz="1400" b="1" u="sng" spc="-30" dirty="0">
                  <a:latin typeface="Calibri" panose="020F0502020204030204" pitchFamily="34" charset="0"/>
                  <a:cs typeface="Arial" panose="020B0604020202020204" pitchFamily="34" charset="0"/>
                </a:rPr>
                <a:t>Пономаренко </a:t>
              </a:r>
              <a:r>
                <a:rPr lang="ru-RU" sz="1400" b="1" u="sng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М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spc="-30" dirty="0" err="1" smtClean="0">
                  <a:latin typeface="Calibri" panose="020F0502020204030204" pitchFamily="34" charset="0"/>
                  <a:cs typeface="Arial" panose="020B0604020202020204" pitchFamily="34" charset="0"/>
                </a:rPr>
                <a:t>Пельтек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С, </a:t>
              </a:r>
              <a:r>
                <a:rPr lang="ru-RU" sz="1400" spc="-30" dirty="0" err="1">
                  <a:latin typeface="Calibri" panose="020F0502020204030204" pitchFamily="34" charset="0"/>
                  <a:cs typeface="Arial" panose="020B0604020202020204" pitchFamily="34" charset="0"/>
                </a:rPr>
                <a:t>Нечипуренко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Ю, 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Колчанов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Н // ДАН. 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2012.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447:217-22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ru-RU" sz="1400" b="1" spc="-3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753519" y="1247472"/>
              <a:ext cx="7647747" cy="4529222"/>
            </a:xfrm>
            <a:prstGeom prst="rect">
              <a:avLst/>
            </a:prstGeom>
            <a:solidFill>
              <a:srgbClr val="D7EEC0">
                <a:alpha val="50000"/>
              </a:srgbClr>
            </a:solidFill>
            <a:ln w="952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 Box 5"/>
            <p:cNvSpPr txBox="1">
              <a:spLocks noChangeArrowheads="1"/>
            </p:cNvSpPr>
            <p:nvPr/>
          </p:nvSpPr>
          <p:spPr bwMode="auto">
            <a:xfrm>
              <a:off x="793334" y="1221040"/>
              <a:ext cx="7607932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b="1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Частоты встречаемости нуклеотидов вокруг гуанина</a:t>
              </a:r>
              <a:r>
                <a:rPr lang="en-US" b="1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(G)</a:t>
              </a:r>
              <a:endParaRPr lang="en-US" b="1" dirty="0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294792" y="4996161"/>
              <a:ext cx="4686865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00FF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Регрессионное уравнение:</a:t>
              </a:r>
            </a:p>
            <a:p>
              <a:pPr algn="ctr">
                <a:spcBef>
                  <a:spcPts val="0"/>
                </a:spcBef>
              </a:pPr>
              <a:r>
                <a:rPr lang="en-US" sz="2000" b="1" dirty="0" smtClean="0">
                  <a:solidFill>
                    <a:srgbClr val="FF00FF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F(G) </a:t>
              </a:r>
              <a:r>
                <a:rPr lang="ru-RU" sz="2000" b="1" dirty="0" smtClean="0">
                  <a:solidFill>
                    <a:srgbClr val="FF00FF"/>
                  </a:solidFill>
                  <a:latin typeface="Calibri" panose="020F0502020204030204" pitchFamily="34" charset="0"/>
                </a:rPr>
                <a:t>=</a:t>
              </a:r>
              <a:r>
                <a:rPr lang="en-US" sz="2000" b="1" dirty="0" smtClean="0">
                  <a:solidFill>
                    <a:srgbClr val="FF00FF"/>
                  </a:solidFill>
                  <a:latin typeface="Calibri" panose="020F0502020204030204" pitchFamily="34" charset="0"/>
                </a:rPr>
                <a:t> 1.90</a:t>
              </a:r>
              <a:r>
                <a:rPr lang="ru-RU" sz="2000" b="1" dirty="0" smtClean="0">
                  <a:solidFill>
                    <a:srgbClr val="FF00FF"/>
                  </a:solidFill>
                  <a:latin typeface="Calibri" panose="020F0502020204030204" pitchFamily="34" charset="0"/>
                </a:rPr>
                <a:t> </a:t>
              </a:r>
              <a:r>
                <a:rPr lang="ru-RU" sz="2000" b="1" dirty="0">
                  <a:solidFill>
                    <a:srgbClr val="FF00FF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+</a:t>
              </a:r>
              <a:r>
                <a:rPr lang="ru-RU" sz="2000" b="1" dirty="0">
                  <a:solidFill>
                    <a:srgbClr val="FF00FF"/>
                  </a:solidFill>
                  <a:latin typeface="Calibri" panose="020F0502020204030204" pitchFamily="34" charset="0"/>
                </a:rPr>
                <a:t> </a:t>
              </a:r>
              <a:r>
                <a:rPr lang="ru-RU" sz="2000" b="1" dirty="0" smtClean="0">
                  <a:solidFill>
                    <a:srgbClr val="FF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</a:t>
              </a:r>
              <a:r>
                <a:rPr lang="en-US" sz="2000" b="1" dirty="0" smtClean="0">
                  <a:solidFill>
                    <a:srgbClr val="FF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ru-RU" sz="2000" b="1" dirty="0" smtClean="0">
                  <a:solidFill>
                    <a:srgbClr val="FF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lang="en-US" sz="2000" b="1" dirty="0" smtClean="0">
                  <a:solidFill>
                    <a:srgbClr val="FF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</a:t>
              </a:r>
              <a:r>
                <a:rPr lang="en-US" sz="2000" b="1" dirty="0" smtClean="0">
                  <a:solidFill>
                    <a:srgbClr val="FF00FF"/>
                  </a:solidFill>
                  <a:latin typeface="Calibri" panose="020F0502020204030204" pitchFamily="34" charset="0"/>
                </a:rPr>
                <a:t>F</a:t>
              </a:r>
              <a:r>
                <a:rPr lang="en-US" sz="2800" b="1" baseline="-25000" dirty="0" smtClean="0">
                  <a:solidFill>
                    <a:srgbClr val="FF00FF"/>
                  </a:solidFill>
                  <a:latin typeface="Calibri" panose="020F0502020204030204" pitchFamily="34" charset="0"/>
                </a:rPr>
                <a:t>MEAN</a:t>
              </a:r>
              <a:endParaRPr lang="ru-RU" sz="2800" b="1" baseline="-25000" dirty="0">
                <a:solidFill>
                  <a:srgbClr val="FF00FF"/>
                </a:solidFill>
              </a:endParaRPr>
            </a:p>
          </p:txBody>
        </p:sp>
        <p:grpSp>
          <p:nvGrpSpPr>
            <p:cNvPr id="184" name="Группа 183"/>
            <p:cNvGrpSpPr>
              <a:grpSpLocks noChangeAspect="1"/>
            </p:cNvGrpSpPr>
            <p:nvPr/>
          </p:nvGrpSpPr>
          <p:grpSpPr>
            <a:xfrm>
              <a:off x="4996566" y="1758061"/>
              <a:ext cx="3529432" cy="2997764"/>
              <a:chOff x="6975550" y="1903767"/>
              <a:chExt cx="2010023" cy="1897552"/>
            </a:xfrm>
          </p:grpSpPr>
          <p:pic>
            <p:nvPicPr>
              <p:cNvPr id="185" name="Рисунок 18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5612" y="1937907"/>
                <a:ext cx="1702022" cy="1670400"/>
              </a:xfrm>
              <a:prstGeom prst="rect">
                <a:avLst/>
              </a:prstGeom>
            </p:spPr>
          </p:pic>
          <p:sp>
            <p:nvSpPr>
              <p:cNvPr id="186" name="TextBox 185"/>
              <p:cNvSpPr txBox="1"/>
              <p:nvPr/>
            </p:nvSpPr>
            <p:spPr>
              <a:xfrm rot="16200000">
                <a:off x="6108419" y="2803901"/>
                <a:ext cx="1856957" cy="1226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400" b="1" spc="-2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Частота повреждений </a:t>
                </a:r>
                <a:r>
                  <a:rPr lang="en-US" sz="1400" b="1" spc="-2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G, </a:t>
                </a:r>
                <a:r>
                  <a:rPr lang="ru-RU" sz="1400" b="1" spc="-2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опыт</a:t>
                </a:r>
                <a:endParaRPr lang="ru-RU" sz="1400" b="1" spc="-20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7139722" y="3664945"/>
                <a:ext cx="1646878" cy="136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spc="-10" dirty="0" smtClean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US" b="1" spc="-10" baseline="-25000" dirty="0" smtClean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MEAN</a:t>
                </a:r>
                <a:r>
                  <a:rPr lang="en-US" sz="1400" b="1" spc="-10" baseline="-25000" dirty="0" smtClean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’</a:t>
                </a:r>
                <a:r>
                  <a:rPr lang="en-US" sz="1400" b="1" spc="-10" dirty="0" smtClean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ru-RU" sz="1400" b="1" spc="-10" dirty="0" smtClean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частота</a:t>
                </a:r>
                <a:r>
                  <a:rPr lang="en-US" sz="1400" b="1" spc="-10" dirty="0" smtClean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, ln-</a:t>
                </a:r>
                <a:r>
                  <a:rPr lang="ru-RU" sz="1400" b="1" spc="-10" dirty="0" err="1" smtClean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ед</a:t>
                </a:r>
                <a:endParaRPr lang="ru-RU" sz="1400" b="1" spc="-10" dirty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8106066" y="3157040"/>
                <a:ext cx="879507" cy="3156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0.41</a:t>
                </a:r>
              </a:p>
              <a:p>
                <a:pPr algn="ctr"/>
                <a:r>
                  <a:rPr lang="en-US" b="1" spc="-2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(α&lt;0.01)</a:t>
                </a:r>
                <a:endParaRPr lang="ru-RU" b="1" spc="-2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Овал 188"/>
              <p:cNvSpPr/>
              <p:nvPr/>
            </p:nvSpPr>
            <p:spPr>
              <a:xfrm>
                <a:off x="7181467" y="249657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Овал 189"/>
              <p:cNvSpPr/>
              <p:nvPr/>
            </p:nvSpPr>
            <p:spPr>
              <a:xfrm>
                <a:off x="7402107" y="271391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Овал 190"/>
              <p:cNvSpPr/>
              <p:nvPr/>
            </p:nvSpPr>
            <p:spPr>
              <a:xfrm>
                <a:off x="7490683" y="2757280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Овал 191"/>
              <p:cNvSpPr/>
              <p:nvPr/>
            </p:nvSpPr>
            <p:spPr>
              <a:xfrm>
                <a:off x="7492220" y="240592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Овал 192"/>
              <p:cNvSpPr/>
              <p:nvPr/>
            </p:nvSpPr>
            <p:spPr>
              <a:xfrm>
                <a:off x="7531685" y="310036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Овал 193"/>
              <p:cNvSpPr/>
              <p:nvPr/>
            </p:nvSpPr>
            <p:spPr>
              <a:xfrm>
                <a:off x="7653910" y="2802280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Овал 194"/>
              <p:cNvSpPr/>
              <p:nvPr/>
            </p:nvSpPr>
            <p:spPr>
              <a:xfrm>
                <a:off x="7768494" y="2132356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Овал 195"/>
              <p:cNvSpPr/>
              <p:nvPr/>
            </p:nvSpPr>
            <p:spPr>
              <a:xfrm>
                <a:off x="7824847" y="236092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Овал 196"/>
              <p:cNvSpPr/>
              <p:nvPr/>
            </p:nvSpPr>
            <p:spPr>
              <a:xfrm>
                <a:off x="7925448" y="230067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Овал 197"/>
              <p:cNvSpPr/>
              <p:nvPr/>
            </p:nvSpPr>
            <p:spPr>
              <a:xfrm>
                <a:off x="7741078" y="255597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Овал 198"/>
              <p:cNvSpPr/>
              <p:nvPr/>
            </p:nvSpPr>
            <p:spPr>
              <a:xfrm>
                <a:off x="7726055" y="263629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Овал 199"/>
              <p:cNvSpPr/>
              <p:nvPr/>
            </p:nvSpPr>
            <p:spPr>
              <a:xfrm>
                <a:off x="7786078" y="266144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Овал 200"/>
              <p:cNvSpPr/>
              <p:nvPr/>
            </p:nvSpPr>
            <p:spPr>
              <a:xfrm>
                <a:off x="7732286" y="2828486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Овал 201"/>
              <p:cNvSpPr/>
              <p:nvPr/>
            </p:nvSpPr>
            <p:spPr>
              <a:xfrm>
                <a:off x="7723494" y="297754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Овал 202"/>
              <p:cNvSpPr/>
              <p:nvPr/>
            </p:nvSpPr>
            <p:spPr>
              <a:xfrm>
                <a:off x="7918161" y="304820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Овал 203"/>
              <p:cNvSpPr/>
              <p:nvPr/>
            </p:nvSpPr>
            <p:spPr>
              <a:xfrm>
                <a:off x="7893689" y="295901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Овал 204"/>
              <p:cNvSpPr/>
              <p:nvPr/>
            </p:nvSpPr>
            <p:spPr>
              <a:xfrm>
                <a:off x="7860104" y="2854120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Овал 205"/>
              <p:cNvSpPr/>
              <p:nvPr/>
            </p:nvSpPr>
            <p:spPr>
              <a:xfrm>
                <a:off x="7926946" y="278445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Овал 206"/>
              <p:cNvSpPr/>
              <p:nvPr/>
            </p:nvSpPr>
            <p:spPr>
              <a:xfrm>
                <a:off x="7865028" y="275778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Овал 207"/>
              <p:cNvSpPr/>
              <p:nvPr/>
            </p:nvSpPr>
            <p:spPr>
              <a:xfrm>
                <a:off x="7882612" y="269525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Овал 208"/>
              <p:cNvSpPr/>
              <p:nvPr/>
            </p:nvSpPr>
            <p:spPr>
              <a:xfrm>
                <a:off x="7978364" y="272332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Овал 209"/>
              <p:cNvSpPr/>
              <p:nvPr/>
            </p:nvSpPr>
            <p:spPr>
              <a:xfrm>
                <a:off x="7997864" y="2634850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Овал 210"/>
              <p:cNvSpPr/>
              <p:nvPr/>
            </p:nvSpPr>
            <p:spPr>
              <a:xfrm>
                <a:off x="8050003" y="264374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Овал 211"/>
              <p:cNvSpPr/>
              <p:nvPr/>
            </p:nvSpPr>
            <p:spPr>
              <a:xfrm>
                <a:off x="8180040" y="306490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Овал 212"/>
              <p:cNvSpPr/>
              <p:nvPr/>
            </p:nvSpPr>
            <p:spPr>
              <a:xfrm>
                <a:off x="8152966" y="297949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Овал 213"/>
              <p:cNvSpPr/>
              <p:nvPr/>
            </p:nvSpPr>
            <p:spPr>
              <a:xfrm>
                <a:off x="8295568" y="281087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Овал 214"/>
              <p:cNvSpPr/>
              <p:nvPr/>
            </p:nvSpPr>
            <p:spPr>
              <a:xfrm>
                <a:off x="8120565" y="2784156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Овал 215"/>
              <p:cNvSpPr/>
              <p:nvPr/>
            </p:nvSpPr>
            <p:spPr>
              <a:xfrm>
                <a:off x="8138149" y="267881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Овал 216"/>
              <p:cNvSpPr/>
              <p:nvPr/>
            </p:nvSpPr>
            <p:spPr>
              <a:xfrm>
                <a:off x="8130498" y="253849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Овал 217"/>
              <p:cNvSpPr/>
              <p:nvPr/>
            </p:nvSpPr>
            <p:spPr>
              <a:xfrm>
                <a:off x="8188990" y="239803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Овал 218"/>
              <p:cNvSpPr/>
              <p:nvPr/>
            </p:nvSpPr>
            <p:spPr>
              <a:xfrm>
                <a:off x="8138149" y="236296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Овал 219"/>
              <p:cNvSpPr/>
              <p:nvPr/>
            </p:nvSpPr>
            <p:spPr>
              <a:xfrm>
                <a:off x="8472523" y="2370366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Овал 220"/>
              <p:cNvSpPr/>
              <p:nvPr/>
            </p:nvSpPr>
            <p:spPr>
              <a:xfrm>
                <a:off x="8356240" y="224122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Овал 221"/>
              <p:cNvSpPr/>
              <p:nvPr/>
            </p:nvSpPr>
            <p:spPr>
              <a:xfrm>
                <a:off x="8295568" y="221067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Овал 222"/>
              <p:cNvSpPr/>
              <p:nvPr/>
            </p:nvSpPr>
            <p:spPr>
              <a:xfrm>
                <a:off x="8120565" y="2177356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Овал 223"/>
              <p:cNvSpPr/>
              <p:nvPr/>
            </p:nvSpPr>
            <p:spPr>
              <a:xfrm>
                <a:off x="8093149" y="207201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Овал 224"/>
              <p:cNvSpPr/>
              <p:nvPr/>
            </p:nvSpPr>
            <p:spPr>
              <a:xfrm>
                <a:off x="8188990" y="211701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Овал 225"/>
              <p:cNvSpPr/>
              <p:nvPr/>
            </p:nvSpPr>
            <p:spPr>
              <a:xfrm>
                <a:off x="8214656" y="208130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Овал 226"/>
              <p:cNvSpPr/>
              <p:nvPr/>
            </p:nvSpPr>
            <p:spPr>
              <a:xfrm>
                <a:off x="8259656" y="197594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" name="Овал 227"/>
              <p:cNvSpPr/>
              <p:nvPr/>
            </p:nvSpPr>
            <p:spPr>
              <a:xfrm>
                <a:off x="8207614" y="194876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Овал 228"/>
              <p:cNvSpPr/>
              <p:nvPr/>
            </p:nvSpPr>
            <p:spPr>
              <a:xfrm>
                <a:off x="8733786" y="193997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Овал 229"/>
              <p:cNvSpPr/>
              <p:nvPr/>
            </p:nvSpPr>
            <p:spPr>
              <a:xfrm>
                <a:off x="8683714" y="190376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Овал 230"/>
              <p:cNvSpPr/>
              <p:nvPr/>
            </p:nvSpPr>
            <p:spPr>
              <a:xfrm>
                <a:off x="8172547" y="346080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877822" y="1726129"/>
              <a:ext cx="3966872" cy="2913872"/>
              <a:chOff x="4662000" y="791376"/>
              <a:chExt cx="2275716" cy="1839663"/>
            </a:xfrm>
          </p:grpSpPr>
          <p:pic>
            <p:nvPicPr>
              <p:cNvPr id="232" name="Рисунок 2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2000" y="1026097"/>
                <a:ext cx="2238451" cy="965108"/>
              </a:xfrm>
              <a:prstGeom prst="rect">
                <a:avLst/>
              </a:prstGeom>
            </p:spPr>
          </p:pic>
          <p:sp>
            <p:nvSpPr>
              <p:cNvPr id="233" name="Text Box 5"/>
              <p:cNvSpPr txBox="1">
                <a:spLocks noChangeArrowheads="1"/>
              </p:cNvSpPr>
              <p:nvPr/>
            </p:nvSpPr>
            <p:spPr bwMode="auto">
              <a:xfrm>
                <a:off x="4673870" y="791376"/>
                <a:ext cx="2263846" cy="174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матрица частот </a:t>
                </a:r>
                <a:r>
                  <a:rPr lang="ru-RU" b="1" dirty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нуклеотидов</a:t>
                </a:r>
                <a:endParaRPr lang="en-US" b="1" dirty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4" name="TextBox 233"/>
                  <p:cNvSpPr txBox="1">
                    <a:spLocks noChangeAspect="1"/>
                  </p:cNvSpPr>
                  <p:nvPr/>
                </p:nvSpPr>
                <p:spPr>
                  <a:xfrm>
                    <a:off x="5138070" y="2079876"/>
                    <a:ext cx="1653571" cy="55116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𝐌𝐄𝐀𝐍</m:t>
                              </m:r>
                            </m:sub>
                          </m:sSub>
                          <m:r>
                            <a:rPr lang="en-US" sz="2000" b="1" i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20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0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0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  <m:e>
                              <m:r>
                                <a:rPr lang="en-US" sz="20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lang="en-US" sz="2000" b="1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b="1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ru-RU" sz="20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4" name="TextBox 2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8070" y="2079876"/>
                    <a:ext cx="1653571" cy="55116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8011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 Box 5"/>
          <p:cNvSpPr txBox="1">
            <a:spLocks noChangeArrowheads="1"/>
          </p:cNvSpPr>
          <p:nvPr/>
        </p:nvSpPr>
        <p:spPr bwMode="auto">
          <a:xfrm>
            <a:off x="0" y="129188"/>
            <a:ext cx="919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Исследование факторов  контекстной </a:t>
            </a:r>
            <a:r>
              <a:rPr lang="ru-RU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предетерминированности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повышенной частоты </a:t>
            </a:r>
            <a:r>
              <a:rPr lang="ru-RU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предмутационных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повреждений гуанина (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 под действием  ультрафиолетового (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UV-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излучения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79294" y="6354406"/>
            <a:ext cx="88757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spc="-30" dirty="0" smtClean="0">
                <a:latin typeface="Calibri" panose="020F0502020204030204" pitchFamily="34" charset="0"/>
                <a:cs typeface="Arial" panose="020B0604020202020204" pitchFamily="34" charset="0"/>
              </a:rPr>
              <a:t>Втюрина Н, </a:t>
            </a:r>
            <a:r>
              <a:rPr lang="ru-RU" sz="1400" spc="-30" dirty="0">
                <a:latin typeface="Calibri" panose="020F0502020204030204" pitchFamily="34" charset="0"/>
                <a:cs typeface="Arial" panose="020B0604020202020204" pitchFamily="34" charset="0"/>
              </a:rPr>
              <a:t>Гроховский </a:t>
            </a:r>
            <a:r>
              <a:rPr lang="ru-RU" sz="1400" spc="-30" dirty="0" smtClean="0">
                <a:latin typeface="Calibri" panose="020F0502020204030204" pitchFamily="34" charset="0"/>
                <a:cs typeface="Arial" panose="020B0604020202020204" pitchFamily="34" charset="0"/>
              </a:rPr>
              <a:t>С, </a:t>
            </a:r>
            <a:r>
              <a:rPr lang="ru-RU" sz="1400" spc="-30" dirty="0">
                <a:latin typeface="Calibri" panose="020F0502020204030204" pitchFamily="34" charset="0"/>
                <a:cs typeface="Arial" panose="020B0604020202020204" pitchFamily="34" charset="0"/>
              </a:rPr>
              <a:t>Васильев </a:t>
            </a:r>
            <a:r>
              <a:rPr lang="ru-RU" sz="1400" spc="-30" dirty="0" smtClean="0">
                <a:latin typeface="Calibri" panose="020F0502020204030204" pitchFamily="34" charset="0"/>
                <a:cs typeface="Arial" panose="020B0604020202020204" pitchFamily="34" charset="0"/>
              </a:rPr>
              <a:t>А, </a:t>
            </a:r>
            <a:r>
              <a:rPr lang="ru-RU" sz="1400" spc="-30" dirty="0">
                <a:latin typeface="Calibri" panose="020F0502020204030204" pitchFamily="34" charset="0"/>
                <a:cs typeface="Arial" panose="020B0604020202020204" pitchFamily="34" charset="0"/>
              </a:rPr>
              <a:t>Титов </a:t>
            </a:r>
            <a:r>
              <a:rPr lang="ru-RU" sz="1400" spc="-30" dirty="0" smtClean="0">
                <a:latin typeface="Calibri" panose="020F0502020204030204" pitchFamily="34" charset="0"/>
                <a:cs typeface="Arial" panose="020B0604020202020204" pitchFamily="34" charset="0"/>
              </a:rPr>
              <a:t>И, </a:t>
            </a:r>
            <a:r>
              <a:rPr lang="ru-RU" sz="1400" spc="-30" dirty="0">
                <a:latin typeface="Calibri" panose="020F0502020204030204" pitchFamily="34" charset="0"/>
                <a:cs typeface="Arial" panose="020B0604020202020204" pitchFamily="34" charset="0"/>
              </a:rPr>
              <a:t>Пономаренко </a:t>
            </a:r>
            <a:r>
              <a:rPr lang="ru-RU" sz="1400" spc="-30" dirty="0" smtClean="0">
                <a:latin typeface="Calibri" panose="020F0502020204030204" pitchFamily="34" charset="0"/>
                <a:cs typeface="Arial" panose="020B0604020202020204" pitchFamily="34" charset="0"/>
              </a:rPr>
              <a:t>П, </a:t>
            </a:r>
            <a:r>
              <a:rPr lang="ru-RU" sz="1400" b="1" u="sng" spc="-30" dirty="0">
                <a:latin typeface="Calibri" panose="020F0502020204030204" pitchFamily="34" charset="0"/>
                <a:cs typeface="Arial" panose="020B0604020202020204" pitchFamily="34" charset="0"/>
              </a:rPr>
              <a:t>Пономаренко </a:t>
            </a:r>
            <a:r>
              <a:rPr lang="ru-RU" sz="1400" b="1" u="sng" spc="-30" dirty="0" smtClean="0">
                <a:latin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ru-RU" sz="1400" spc="-30" dirty="0" smtClean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spc="-3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Пельтек</a:t>
            </a:r>
            <a:r>
              <a:rPr lang="ru-RU" sz="1400" spc="-30" dirty="0" smtClean="0">
                <a:latin typeface="Calibri" panose="020F0502020204030204" pitchFamily="34" charset="0"/>
                <a:cs typeface="Arial" panose="020B0604020202020204" pitchFamily="34" charset="0"/>
              </a:rPr>
              <a:t> С, </a:t>
            </a:r>
            <a:r>
              <a:rPr lang="ru-RU" sz="1400" spc="-30" dirty="0" err="1">
                <a:latin typeface="Calibri" panose="020F0502020204030204" pitchFamily="34" charset="0"/>
                <a:cs typeface="Arial" panose="020B0604020202020204" pitchFamily="34" charset="0"/>
              </a:rPr>
              <a:t>Нечипуренко</a:t>
            </a:r>
            <a:r>
              <a:rPr lang="ru-RU" sz="1400" spc="-3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spc="-30" dirty="0" smtClean="0">
                <a:latin typeface="Calibri" panose="020F0502020204030204" pitchFamily="34" charset="0"/>
                <a:cs typeface="Arial" panose="020B0604020202020204" pitchFamily="34" charset="0"/>
              </a:rPr>
              <a:t>Ю, </a:t>
            </a:r>
            <a:r>
              <a:rPr lang="ru-RU" sz="1400" spc="-30" dirty="0">
                <a:latin typeface="Calibri" panose="020F0502020204030204" pitchFamily="34" charset="0"/>
                <a:cs typeface="Arial" panose="020B0604020202020204" pitchFamily="34" charset="0"/>
              </a:rPr>
              <a:t>Колчанов </a:t>
            </a:r>
            <a:r>
              <a:rPr lang="ru-RU" sz="1400" spc="-30" dirty="0" smtClean="0">
                <a:latin typeface="Calibri" panose="020F0502020204030204" pitchFamily="34" charset="0"/>
                <a:cs typeface="Arial" panose="020B0604020202020204" pitchFamily="34" charset="0"/>
              </a:rPr>
              <a:t>Н // ДАН. </a:t>
            </a:r>
            <a:r>
              <a:rPr lang="ru-RU" sz="1400" spc="-30" dirty="0">
                <a:latin typeface="Calibri" panose="020F0502020204030204" pitchFamily="34" charset="0"/>
                <a:cs typeface="Arial" panose="020B0604020202020204" pitchFamily="34" charset="0"/>
              </a:rPr>
              <a:t>2012. </a:t>
            </a:r>
            <a:r>
              <a:rPr lang="ru-RU" sz="1400" spc="-30" dirty="0" smtClean="0">
                <a:latin typeface="Calibri" panose="020F0502020204030204" pitchFamily="34" charset="0"/>
                <a:cs typeface="Arial" panose="020B0604020202020204" pitchFamily="34" charset="0"/>
              </a:rPr>
              <a:t>447:217-22</a:t>
            </a:r>
            <a:r>
              <a:rPr lang="ru-RU" sz="1400" spc="-3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400" b="1" spc="-3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31730" y="1088356"/>
            <a:ext cx="7829753" cy="5065254"/>
            <a:chOff x="40666" y="659599"/>
            <a:chExt cx="4560018" cy="303131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0666" y="659599"/>
              <a:ext cx="4560018" cy="3031313"/>
            </a:xfrm>
            <a:prstGeom prst="rect">
              <a:avLst/>
            </a:prstGeom>
            <a:solidFill>
              <a:schemeClr val="bg2">
                <a:alpha val="39000"/>
              </a:schemeClr>
            </a:solidFill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40666" y="3031985"/>
              <a:ext cx="4560018" cy="20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dirty="0" err="1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Антиконсенсус</a:t>
              </a:r>
              <a:r>
                <a:rPr lang="ru-RU" sz="1600" b="1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,  составленный из достоверно редких нуклеотидов вокруг гуанина (</a:t>
              </a:r>
              <a:r>
                <a:rPr lang="en-US" sz="1600" b="1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G</a:t>
              </a:r>
              <a:r>
                <a:rPr lang="ru-RU" sz="1600" b="1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)</a:t>
              </a:r>
              <a:endParaRPr lang="ru-RU" sz="1600" b="1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2"/>
            <p:cNvSpPr txBox="1">
              <a:spLocks noChangeArrowheads="1"/>
            </p:cNvSpPr>
            <p:nvPr/>
          </p:nvSpPr>
          <p:spPr>
            <a:xfrm>
              <a:off x="251893" y="662256"/>
              <a:ext cx="4152332" cy="519042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30000"/>
                </a:lnSpc>
              </a:pPr>
              <a:endParaRPr lang="ru-RU" altLang="ru-RU" sz="1600" dirty="0">
                <a:solidFill>
                  <a:srgbClr val="CC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78194" y="3315214"/>
              <a:ext cx="2483199" cy="3376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b="1" dirty="0" smtClean="0">
                  <a:solidFill>
                    <a:srgbClr val="FF00FF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Регрессионное уравнение:</a:t>
              </a:r>
            </a:p>
            <a:p>
              <a:pPr algn="ctr">
                <a:spcBef>
                  <a:spcPts val="0"/>
                </a:spcBef>
              </a:pPr>
              <a:r>
                <a:rPr lang="en-US" b="1" dirty="0" smtClean="0">
                  <a:solidFill>
                    <a:srgbClr val="FF00FF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F(</a:t>
              </a:r>
              <a:r>
                <a:rPr lang="en-US" b="1" dirty="0" smtClean="0">
                  <a:solidFill>
                    <a:srgbClr val="FF00FF"/>
                  </a:solidFill>
                  <a:latin typeface="Calibri" panose="020F0502020204030204" pitchFamily="34" charset="0"/>
                </a:rPr>
                <a:t>G) </a:t>
              </a:r>
              <a:r>
                <a:rPr lang="ru-RU" b="1" dirty="0" smtClean="0">
                  <a:solidFill>
                    <a:srgbClr val="FF00FF"/>
                  </a:solidFill>
                  <a:latin typeface="Calibri" panose="020F0502020204030204" pitchFamily="34" charset="0"/>
                </a:rPr>
                <a:t>=</a:t>
              </a:r>
              <a:r>
                <a:rPr lang="en-US" b="1" dirty="0" smtClean="0">
                  <a:solidFill>
                    <a:srgbClr val="FF00FF"/>
                  </a:solidFill>
                  <a:latin typeface="Calibri" panose="020F0502020204030204" pitchFamily="34" charset="0"/>
                </a:rPr>
                <a:t> </a:t>
              </a:r>
              <a:r>
                <a:rPr lang="ru-RU" b="1" dirty="0" smtClean="0">
                  <a:solidFill>
                    <a:srgbClr val="FF00FF"/>
                  </a:solidFill>
                  <a:latin typeface="Calibri" panose="020F0502020204030204" pitchFamily="34" charset="0"/>
                </a:rPr>
                <a:t>1</a:t>
              </a:r>
              <a:r>
                <a:rPr lang="en-US" b="1" dirty="0" smtClean="0">
                  <a:solidFill>
                    <a:srgbClr val="FF00FF"/>
                  </a:solidFill>
                  <a:latin typeface="Calibri" panose="020F0502020204030204" pitchFamily="34" charset="0"/>
                </a:rPr>
                <a:t>.29 </a:t>
              </a:r>
              <a:r>
                <a:rPr lang="en-US" b="1" dirty="0" smtClean="0">
                  <a:solidFill>
                    <a:srgbClr val="FF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–</a:t>
              </a:r>
              <a:r>
                <a:rPr lang="en-US" b="1" dirty="0" smtClean="0">
                  <a:solidFill>
                    <a:srgbClr val="FF00FF"/>
                  </a:solidFill>
                  <a:latin typeface="Calibri" panose="020F0502020204030204" pitchFamily="34" charset="0"/>
                </a:rPr>
                <a:t> 0.12N</a:t>
              </a:r>
              <a:r>
                <a:rPr lang="en-US" sz="2800" b="1" baseline="-25000" dirty="0" smtClean="0">
                  <a:solidFill>
                    <a:srgbClr val="FF00FF"/>
                  </a:solidFill>
                  <a:latin typeface="Calibri" panose="020F0502020204030204" pitchFamily="34" charset="0"/>
                </a:rPr>
                <a:t>=</a:t>
              </a:r>
              <a:endParaRPr lang="en-US" b="1" baseline="-25000" dirty="0" smtClean="0">
                <a:solidFill>
                  <a:srgbClr val="FF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Rectangle 2"/>
            <p:cNvSpPr txBox="1">
              <a:spLocks noChangeArrowheads="1"/>
            </p:cNvSpPr>
            <p:nvPr/>
          </p:nvSpPr>
          <p:spPr>
            <a:xfrm>
              <a:off x="273355" y="2516691"/>
              <a:ext cx="3219392" cy="402424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30000"/>
                </a:lnSpc>
              </a:pPr>
              <a:endParaRPr lang="ru-RU" altLang="ru-RU" sz="1400" spc="-70" dirty="0">
                <a:solidFill>
                  <a:srgbClr val="CC0000"/>
                </a:solidFill>
              </a:endParaRPr>
            </a:p>
          </p:txBody>
        </p:sp>
        <p:grpSp>
          <p:nvGrpSpPr>
            <p:cNvPr id="137" name="Группа 136"/>
            <p:cNvGrpSpPr>
              <a:grpSpLocks/>
            </p:cNvGrpSpPr>
            <p:nvPr/>
          </p:nvGrpSpPr>
          <p:grpSpPr>
            <a:xfrm>
              <a:off x="1282448" y="908520"/>
              <a:ext cx="1839801" cy="1872000"/>
              <a:chOff x="4957110" y="1935847"/>
              <a:chExt cx="1836153" cy="1885701"/>
            </a:xfrm>
          </p:grpSpPr>
          <p:pic>
            <p:nvPicPr>
              <p:cNvPr id="138" name="Рисунок 1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9735" y="1980005"/>
                <a:ext cx="1670939" cy="1670939"/>
              </a:xfrm>
              <a:prstGeom prst="rect">
                <a:avLst/>
              </a:prstGeom>
            </p:spPr>
          </p:pic>
          <p:sp>
            <p:nvSpPr>
              <p:cNvPr id="139" name="TextBox 138"/>
              <p:cNvSpPr txBox="1"/>
              <p:nvPr/>
            </p:nvSpPr>
            <p:spPr>
              <a:xfrm rot="16200000">
                <a:off x="4063455" y="2829502"/>
                <a:ext cx="1885701" cy="983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100" b="1" spc="-2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Частота повреждений </a:t>
                </a:r>
                <a:r>
                  <a:rPr lang="en-US" sz="1100" b="1" spc="-2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G, </a:t>
                </a:r>
                <a:r>
                  <a:rPr lang="ru-RU" sz="1100" b="1" spc="-2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опыт</a:t>
                </a:r>
                <a:endParaRPr lang="ru-RU" sz="1100" b="1" spc="-20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5137531" y="3630574"/>
                <a:ext cx="16557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N</a:t>
                </a:r>
                <a:r>
                  <a:rPr lang="ru-RU" sz="1600" b="1" baseline="-25000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=</a:t>
                </a:r>
                <a:r>
                  <a:rPr lang="en-US" sz="1600" b="1" baseline="-25000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’</a:t>
                </a:r>
                <a:r>
                  <a:rPr lang="en-US" sz="11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ru-RU" sz="11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число совпадений</a:t>
                </a:r>
                <a:endParaRPr lang="ru-RU" sz="1100" b="1" spc="-2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5099735" y="3240114"/>
                <a:ext cx="879507" cy="3005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r </a:t>
                </a:r>
                <a:r>
                  <a:rPr lang="en-US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=-</a:t>
                </a:r>
                <a:r>
                  <a:rPr lang="en-US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0.49</a:t>
                </a:r>
              </a:p>
              <a:p>
                <a:pPr algn="ctr"/>
                <a:r>
                  <a:rPr lang="en-US" b="1" spc="-2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(α&lt;0.025)</a:t>
                </a:r>
                <a:endParaRPr lang="ru-RU" b="1" spc="-2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3" name="Овал 142"/>
              <p:cNvSpPr/>
              <p:nvPr/>
            </p:nvSpPr>
            <p:spPr>
              <a:xfrm>
                <a:off x="5121664" y="198720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Овал 143"/>
              <p:cNvSpPr/>
              <p:nvPr/>
            </p:nvSpPr>
            <p:spPr>
              <a:xfrm>
                <a:off x="5118451" y="225743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Овал 144"/>
              <p:cNvSpPr/>
              <p:nvPr/>
            </p:nvSpPr>
            <p:spPr>
              <a:xfrm>
                <a:off x="5113293" y="243245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Овал 145"/>
              <p:cNvSpPr/>
              <p:nvPr/>
            </p:nvSpPr>
            <p:spPr>
              <a:xfrm>
                <a:off x="5121664" y="2847280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Овал 146"/>
              <p:cNvSpPr/>
              <p:nvPr/>
            </p:nvSpPr>
            <p:spPr>
              <a:xfrm>
                <a:off x="5363798" y="211887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" name="Овал 147"/>
              <p:cNvSpPr/>
              <p:nvPr/>
            </p:nvSpPr>
            <p:spPr>
              <a:xfrm>
                <a:off x="5369640" y="243245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Овал 148"/>
              <p:cNvSpPr/>
              <p:nvPr/>
            </p:nvSpPr>
            <p:spPr>
              <a:xfrm>
                <a:off x="5622092" y="1960970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" name="Овал 149"/>
              <p:cNvSpPr/>
              <p:nvPr/>
            </p:nvSpPr>
            <p:spPr>
              <a:xfrm>
                <a:off x="5617271" y="200240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" name="Овал 150"/>
              <p:cNvSpPr/>
              <p:nvPr/>
            </p:nvSpPr>
            <p:spPr>
              <a:xfrm>
                <a:off x="5621074" y="202887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Овал 151"/>
              <p:cNvSpPr/>
              <p:nvPr/>
            </p:nvSpPr>
            <p:spPr>
              <a:xfrm>
                <a:off x="5625937" y="216483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" name="Овал 152"/>
              <p:cNvSpPr/>
              <p:nvPr/>
            </p:nvSpPr>
            <p:spPr>
              <a:xfrm>
                <a:off x="5625937" y="226609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Овал 153"/>
              <p:cNvSpPr/>
              <p:nvPr/>
            </p:nvSpPr>
            <p:spPr>
              <a:xfrm>
                <a:off x="5625937" y="267105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Овал 154"/>
              <p:cNvSpPr/>
              <p:nvPr/>
            </p:nvSpPr>
            <p:spPr>
              <a:xfrm>
                <a:off x="5621074" y="2722490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Овал 155"/>
              <p:cNvSpPr/>
              <p:nvPr/>
            </p:nvSpPr>
            <p:spPr>
              <a:xfrm>
                <a:off x="5630350" y="300745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Овал 156"/>
              <p:cNvSpPr/>
              <p:nvPr/>
            </p:nvSpPr>
            <p:spPr>
              <a:xfrm>
                <a:off x="5896046" y="301021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Овал 157"/>
              <p:cNvSpPr/>
              <p:nvPr/>
            </p:nvSpPr>
            <p:spPr>
              <a:xfrm>
                <a:off x="5888244" y="310919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Овал 158"/>
              <p:cNvSpPr/>
              <p:nvPr/>
            </p:nvSpPr>
            <p:spPr>
              <a:xfrm>
                <a:off x="5892597" y="281087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Овал 159"/>
              <p:cNvSpPr/>
              <p:nvPr/>
            </p:nvSpPr>
            <p:spPr>
              <a:xfrm>
                <a:off x="5896046" y="278445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" name="Овал 160"/>
              <p:cNvSpPr/>
              <p:nvPr/>
            </p:nvSpPr>
            <p:spPr>
              <a:xfrm>
                <a:off x="5869669" y="2757280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Овал 161"/>
              <p:cNvSpPr/>
              <p:nvPr/>
            </p:nvSpPr>
            <p:spPr>
              <a:xfrm>
                <a:off x="5895935" y="270644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Овал 162"/>
              <p:cNvSpPr/>
              <p:nvPr/>
            </p:nvSpPr>
            <p:spPr>
              <a:xfrm>
                <a:off x="5887143" y="265026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4" name="Овал 163"/>
              <p:cNvSpPr/>
              <p:nvPr/>
            </p:nvSpPr>
            <p:spPr>
              <a:xfrm>
                <a:off x="5878024" y="257246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5" name="Овал 164"/>
              <p:cNvSpPr/>
              <p:nvPr/>
            </p:nvSpPr>
            <p:spPr>
              <a:xfrm>
                <a:off x="5903647" y="245092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Овал 165"/>
              <p:cNvSpPr/>
              <p:nvPr/>
            </p:nvSpPr>
            <p:spPr>
              <a:xfrm>
                <a:off x="5887000" y="2415366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7" name="Овал 166"/>
              <p:cNvSpPr/>
              <p:nvPr/>
            </p:nvSpPr>
            <p:spPr>
              <a:xfrm>
                <a:off x="5878024" y="234521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8" name="Овал 167"/>
              <p:cNvSpPr/>
              <p:nvPr/>
            </p:nvSpPr>
            <p:spPr>
              <a:xfrm>
                <a:off x="5878024" y="221329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Овал 168"/>
              <p:cNvSpPr/>
              <p:nvPr/>
            </p:nvSpPr>
            <p:spPr>
              <a:xfrm>
                <a:off x="6156785" y="215777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Овал 169"/>
              <p:cNvSpPr/>
              <p:nvPr/>
            </p:nvSpPr>
            <p:spPr>
              <a:xfrm>
                <a:off x="6156785" y="240592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Овал 170"/>
              <p:cNvSpPr/>
              <p:nvPr/>
            </p:nvSpPr>
            <p:spPr>
              <a:xfrm>
                <a:off x="6143334" y="260808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Овал 171"/>
              <p:cNvSpPr/>
              <p:nvPr/>
            </p:nvSpPr>
            <p:spPr>
              <a:xfrm>
                <a:off x="6142413" y="2777116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Овал 172"/>
              <p:cNvSpPr/>
              <p:nvPr/>
            </p:nvSpPr>
            <p:spPr>
              <a:xfrm>
                <a:off x="6142413" y="281891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Овал 173"/>
              <p:cNvSpPr/>
              <p:nvPr/>
            </p:nvSpPr>
            <p:spPr>
              <a:xfrm>
                <a:off x="6142413" y="284556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Овал 174"/>
              <p:cNvSpPr/>
              <p:nvPr/>
            </p:nvSpPr>
            <p:spPr>
              <a:xfrm>
                <a:off x="6141965" y="289915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Овал 175"/>
              <p:cNvSpPr/>
              <p:nvPr/>
            </p:nvSpPr>
            <p:spPr>
              <a:xfrm>
                <a:off x="6163253" y="308348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Овал 176"/>
              <p:cNvSpPr/>
              <p:nvPr/>
            </p:nvSpPr>
            <p:spPr>
              <a:xfrm>
                <a:off x="6152126" y="314536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Овал 177"/>
              <p:cNvSpPr/>
              <p:nvPr/>
            </p:nvSpPr>
            <p:spPr>
              <a:xfrm>
                <a:off x="6149862" y="351589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Овал 178"/>
              <p:cNvSpPr/>
              <p:nvPr/>
            </p:nvSpPr>
            <p:spPr>
              <a:xfrm>
                <a:off x="6413232" y="252824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Овал 179"/>
              <p:cNvSpPr/>
              <p:nvPr/>
            </p:nvSpPr>
            <p:spPr>
              <a:xfrm>
                <a:off x="6407198" y="271465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" name="Овал 180"/>
              <p:cNvSpPr/>
              <p:nvPr/>
            </p:nvSpPr>
            <p:spPr>
              <a:xfrm>
                <a:off x="6671007" y="281087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Овал 181"/>
              <p:cNvSpPr/>
              <p:nvPr/>
            </p:nvSpPr>
            <p:spPr>
              <a:xfrm>
                <a:off x="6660329" y="300684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3" name="Text Box 5"/>
            <p:cNvSpPr txBox="1">
              <a:spLocks noChangeArrowheads="1"/>
            </p:cNvSpPr>
            <p:nvPr/>
          </p:nvSpPr>
          <p:spPr bwMode="auto">
            <a:xfrm>
              <a:off x="305311" y="2720024"/>
              <a:ext cx="37997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TTAAAGC</a:t>
              </a:r>
              <a:r>
                <a:rPr lang="en-US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(G)</a:t>
              </a:r>
              <a:r>
                <a:rPr lang="en-US" b="1" dirty="0" smtClean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b="1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TCG</a:t>
              </a:r>
              <a:r>
                <a:rPr lang="en-US" b="1" dirty="0" smtClean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b="1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ACTGC</a:t>
              </a:r>
              <a:endParaRPr lang="ru-RU" b="1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Левая фигурная скобка 4"/>
          <p:cNvSpPr/>
          <p:nvPr/>
        </p:nvSpPr>
        <p:spPr>
          <a:xfrm rot="16200000">
            <a:off x="3976272" y="3400324"/>
            <a:ext cx="632255" cy="2867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6751" y="250940"/>
            <a:ext cx="9194600" cy="6378864"/>
            <a:chOff x="46751" y="250940"/>
            <a:chExt cx="9194600" cy="6378864"/>
          </a:xfrm>
        </p:grpSpPr>
        <p:sp>
          <p:nvSpPr>
            <p:cNvPr id="135" name="Text Box 5"/>
            <p:cNvSpPr txBox="1">
              <a:spLocks noChangeArrowheads="1"/>
            </p:cNvSpPr>
            <p:nvPr/>
          </p:nvSpPr>
          <p:spPr bwMode="auto">
            <a:xfrm>
              <a:off x="46751" y="250940"/>
              <a:ext cx="9194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Исследование факторов  контекстной </a:t>
              </a:r>
              <a:r>
                <a:rPr lang="ru-RU" sz="1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предетерминированности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повышенной частоты </a:t>
              </a:r>
              <a:r>
                <a:rPr lang="ru-RU" sz="1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предмутационных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 повреждений гуанина (</a:t>
              </a:r>
              <a:r>
                <a:rPr lang="en-US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G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)  под действием  ультрафиолетового (</a:t>
              </a:r>
              <a:r>
                <a:rPr lang="en-US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UV-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) излучения</a:t>
              </a:r>
              <a:endPara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97224" y="6198917"/>
              <a:ext cx="88429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Втюрина Н, 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Гроховский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С, 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Васильев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А, 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Титов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И, 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Пономаренко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П, </a:t>
              </a:r>
              <a:r>
                <a:rPr lang="ru-RU" sz="1400" b="1" u="sng" spc="-30" dirty="0">
                  <a:latin typeface="Calibri" panose="020F0502020204030204" pitchFamily="34" charset="0"/>
                  <a:cs typeface="Arial" panose="020B0604020202020204" pitchFamily="34" charset="0"/>
                </a:rPr>
                <a:t>Пономаренко </a:t>
              </a:r>
              <a:r>
                <a:rPr lang="ru-RU" sz="1400" b="1" u="sng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М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spc="-30" dirty="0" err="1" smtClean="0">
                  <a:latin typeface="Calibri" panose="020F0502020204030204" pitchFamily="34" charset="0"/>
                  <a:cs typeface="Arial" panose="020B0604020202020204" pitchFamily="34" charset="0"/>
                </a:rPr>
                <a:t>Пельтек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С, </a:t>
              </a:r>
              <a:r>
                <a:rPr lang="ru-RU" sz="1400" spc="-30" dirty="0" err="1">
                  <a:latin typeface="Calibri" panose="020F0502020204030204" pitchFamily="34" charset="0"/>
                  <a:cs typeface="Arial" panose="020B0604020202020204" pitchFamily="34" charset="0"/>
                </a:rPr>
                <a:t>Нечипуренко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Ю, 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Колчанов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Н // ДАН. 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2012.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447:217-22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ru-RU" sz="1400" b="1" spc="-3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 Box 5"/>
            <p:cNvSpPr txBox="1">
              <a:spLocks noChangeArrowheads="1"/>
            </p:cNvSpPr>
            <p:nvPr/>
          </p:nvSpPr>
          <p:spPr bwMode="auto">
            <a:xfrm>
              <a:off x="1531900" y="1154756"/>
              <a:ext cx="6556625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Частота  </a:t>
              </a:r>
              <a:r>
                <a:rPr lang="ru-RU" b="1" dirty="0" err="1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тетрануклеотида</a:t>
              </a:r>
              <a:r>
                <a:rPr lang="ru-RU" b="1" dirty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lang="en-US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YNVW </a:t>
              </a:r>
              <a:r>
                <a:rPr lang="ru-RU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на 5</a:t>
              </a:r>
              <a:r>
                <a:rPr lang="en-US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’-</a:t>
              </a:r>
              <a:r>
                <a:rPr lang="ru-RU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фланге от гуанина (</a:t>
              </a:r>
              <a:r>
                <a:rPr lang="en-US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G</a:t>
              </a:r>
              <a:r>
                <a:rPr lang="ru-RU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)</a:t>
              </a:r>
              <a:endParaRPr lang="en-US" b="1" dirty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820369" y="1659186"/>
              <a:ext cx="5986131" cy="4072268"/>
              <a:chOff x="1820371" y="1203482"/>
              <a:chExt cx="5986131" cy="4072268"/>
            </a:xfrm>
          </p:grpSpPr>
          <p:sp>
            <p:nvSpPr>
              <p:cNvPr id="111" name="Прямоугольник 110"/>
              <p:cNvSpPr/>
              <p:nvPr/>
            </p:nvSpPr>
            <p:spPr>
              <a:xfrm>
                <a:off x="1820371" y="1203482"/>
                <a:ext cx="5986131" cy="4072268"/>
              </a:xfrm>
              <a:prstGeom prst="rect">
                <a:avLst/>
              </a:prstGeom>
              <a:solidFill>
                <a:srgbClr val="FFCCCC">
                  <a:alpha val="49804"/>
                </a:srgbClr>
              </a:solidFill>
              <a:ln w="95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946373" y="4548169"/>
                <a:ext cx="35308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FF00FF"/>
                    </a:solidFill>
                    <a:latin typeface="Calibri" panose="020F0502020204030204" pitchFamily="34" charset="0"/>
                    <a:cs typeface="Courier New" panose="02070309020205020404" pitchFamily="49" charset="0"/>
                  </a:rPr>
                  <a:t>Регрессионное уравнение: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FF00FF"/>
                    </a:solidFill>
                    <a:latin typeface="Calibri" panose="020F0502020204030204" pitchFamily="34" charset="0"/>
                    <a:cs typeface="Courier New" panose="02070309020205020404" pitchFamily="49" charset="0"/>
                  </a:rPr>
                  <a:t>F(G)</a:t>
                </a:r>
                <a:r>
                  <a:rPr lang="en-US" b="1" dirty="0" smtClean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b="1" dirty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=</a:t>
                </a:r>
                <a:r>
                  <a:rPr lang="en-US" b="1" dirty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0.61</a:t>
                </a:r>
                <a:r>
                  <a:rPr lang="ru-RU" b="1" dirty="0" smtClean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FF"/>
                    </a:solidFill>
                    <a:latin typeface="Calibri" panose="020F0502020204030204" pitchFamily="34" charset="0"/>
                    <a:cs typeface="Courier New" panose="02070309020205020404" pitchFamily="49" charset="0"/>
                  </a:rPr>
                  <a:t>+</a:t>
                </a:r>
                <a:r>
                  <a:rPr lang="ru-RU" b="1" dirty="0" smtClean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FF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0.42[YNVW]</a:t>
                </a:r>
                <a:r>
                  <a:rPr lang="en-US" sz="2400" b="1" baseline="-25000" dirty="0" smtClean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5’-</a:t>
                </a:r>
                <a:r>
                  <a:rPr lang="ru-RU" sz="2400" b="1" baseline="-25000" dirty="0" smtClean="0">
                    <a:solidFill>
                      <a:srgbClr val="FF00FF"/>
                    </a:solidFill>
                    <a:latin typeface="Calibri" panose="020F0502020204030204" pitchFamily="34" charset="0"/>
                  </a:rPr>
                  <a:t>ФЛАНГ</a:t>
                </a:r>
                <a:endParaRPr lang="ru-RU" sz="2400" b="1" baseline="-25000" dirty="0">
                  <a:solidFill>
                    <a:srgbClr val="FF00FF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235" name="Группа 234"/>
              <p:cNvGrpSpPr>
                <a:grpSpLocks/>
              </p:cNvGrpSpPr>
              <p:nvPr/>
            </p:nvGrpSpPr>
            <p:grpSpPr>
              <a:xfrm>
                <a:off x="3249277" y="1556680"/>
                <a:ext cx="2914132" cy="2839227"/>
                <a:chOff x="5877125" y="4160745"/>
                <a:chExt cx="2032206" cy="1868363"/>
              </a:xfrm>
            </p:grpSpPr>
            <p:pic>
              <p:nvPicPr>
                <p:cNvPr id="236" name="Рисунок 23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2760" y="4171474"/>
                  <a:ext cx="1724344" cy="1670400"/>
                </a:xfrm>
                <a:prstGeom prst="rect">
                  <a:avLst/>
                </a:prstGeom>
              </p:spPr>
            </p:pic>
            <p:sp>
              <p:nvSpPr>
                <p:cNvPr id="237" name="TextBox 236"/>
                <p:cNvSpPr txBox="1"/>
                <p:nvPr/>
              </p:nvSpPr>
              <p:spPr>
                <a:xfrm>
                  <a:off x="6137799" y="5846828"/>
                  <a:ext cx="1655732" cy="1822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A2405E"/>
                      </a:solidFill>
                      <a:latin typeface="Calibri" panose="020F0502020204030204" pitchFamily="34" charset="0"/>
                    </a:rPr>
                    <a:t>[YNVW]</a:t>
                  </a:r>
                  <a:r>
                    <a:rPr lang="en-US" sz="2400" b="1" baseline="-25000" dirty="0" smtClean="0">
                      <a:solidFill>
                        <a:srgbClr val="A2405E"/>
                      </a:solidFill>
                      <a:latin typeface="Calibri" panose="020F0502020204030204" pitchFamily="34" charset="0"/>
                    </a:rPr>
                    <a:t>5’-</a:t>
                  </a:r>
                  <a:r>
                    <a:rPr lang="ru-RU" sz="2400" b="1" baseline="-25000" dirty="0" smtClean="0">
                      <a:solidFill>
                        <a:srgbClr val="A2405E"/>
                      </a:solidFill>
                      <a:latin typeface="Calibri" panose="020F0502020204030204" pitchFamily="34" charset="0"/>
                    </a:rPr>
                    <a:t>ФЛАНГ</a:t>
                  </a:r>
                  <a:r>
                    <a:rPr lang="en-US" b="1" baseline="-25000" dirty="0" smtClean="0">
                      <a:solidFill>
                        <a:srgbClr val="A2405E"/>
                      </a:solidFill>
                      <a:latin typeface="Calibri" panose="020F0502020204030204" pitchFamily="34" charset="0"/>
                    </a:rPr>
                    <a:t>’</a:t>
                  </a:r>
                  <a:r>
                    <a:rPr lang="en-US" b="1" dirty="0" smtClean="0">
                      <a:solidFill>
                        <a:srgbClr val="A2405E"/>
                      </a:solidFill>
                      <a:latin typeface="Calibri" panose="020F0502020204030204" pitchFamily="34" charset="0"/>
                    </a:rPr>
                    <a:t>, </a:t>
                  </a:r>
                  <a:r>
                    <a:rPr lang="ru-RU" b="1" dirty="0" smtClean="0">
                      <a:solidFill>
                        <a:srgbClr val="A2405E"/>
                      </a:solidFill>
                      <a:latin typeface="Calibri" panose="020F0502020204030204" pitchFamily="34" charset="0"/>
                    </a:rPr>
                    <a:t>у.е.</a:t>
                  </a:r>
                  <a:endParaRPr lang="ru-RU" b="1" spc="-20" dirty="0">
                    <a:solidFill>
                      <a:srgbClr val="A2405E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 rot="16200000">
                  <a:off x="5071980" y="4976620"/>
                  <a:ext cx="1781995" cy="1717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ru-RU" sz="1600" b="1" spc="-20" dirty="0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Частота повреждений </a:t>
                  </a:r>
                  <a:r>
                    <a:rPr lang="en-US" sz="1600" b="1" spc="-20" dirty="0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G, </a:t>
                  </a:r>
                  <a:r>
                    <a:rPr lang="ru-RU" sz="1600" b="1" spc="-20" dirty="0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опыт</a:t>
                  </a:r>
                  <a:endParaRPr lang="ru-RU" sz="1600" b="1" spc="-20" dirty="0">
                    <a:solidFill>
                      <a:srgbClr val="0066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9" name="TextBox 238"/>
                <p:cNvSpPr txBox="1"/>
                <p:nvPr/>
              </p:nvSpPr>
              <p:spPr>
                <a:xfrm>
                  <a:off x="7029824" y="5390827"/>
                  <a:ext cx="879507" cy="3281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r</a:t>
                  </a:r>
                  <a:r>
                    <a:rPr lang="en-US" b="1" dirty="0" smtClean="0">
                      <a:solidFill>
                        <a:srgbClr val="FF000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=</a:t>
                  </a:r>
                  <a:r>
                    <a:rPr lang="en-US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0.49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(α&lt;0.025)</a:t>
                  </a:r>
                  <a:endParaRPr lang="ru-RU" b="1" spc="-2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0" name="Овал 239"/>
                <p:cNvSpPr/>
                <p:nvPr/>
              </p:nvSpPr>
              <p:spPr>
                <a:xfrm>
                  <a:off x="6198065" y="5690679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1" name="Овал 240"/>
                <p:cNvSpPr/>
                <p:nvPr/>
              </p:nvSpPr>
              <p:spPr>
                <a:xfrm>
                  <a:off x="6208253" y="4608601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2" name="Овал 241"/>
                <p:cNvSpPr/>
                <p:nvPr/>
              </p:nvSpPr>
              <p:spPr>
                <a:xfrm>
                  <a:off x="6323232" y="5199327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3" name="Овал 242"/>
                <p:cNvSpPr/>
                <p:nvPr/>
              </p:nvSpPr>
              <p:spPr>
                <a:xfrm>
                  <a:off x="6410888" y="5295912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4" name="Овал 243"/>
                <p:cNvSpPr/>
                <p:nvPr/>
              </p:nvSpPr>
              <p:spPr>
                <a:xfrm>
                  <a:off x="6511719" y="5206831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5" name="Овал 244"/>
                <p:cNvSpPr/>
                <p:nvPr/>
              </p:nvSpPr>
              <p:spPr>
                <a:xfrm>
                  <a:off x="6417991" y="4398081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6" name="Овал 245"/>
                <p:cNvSpPr/>
                <p:nvPr/>
              </p:nvSpPr>
              <p:spPr>
                <a:xfrm>
                  <a:off x="6349926" y="4627724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7" name="Овал 246"/>
                <p:cNvSpPr/>
                <p:nvPr/>
              </p:nvSpPr>
              <p:spPr>
                <a:xfrm>
                  <a:off x="6615329" y="4770616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8" name="Овал 247"/>
                <p:cNvSpPr/>
                <p:nvPr/>
              </p:nvSpPr>
              <p:spPr>
                <a:xfrm>
                  <a:off x="6560227" y="4987311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9" name="Овал 248"/>
                <p:cNvSpPr/>
                <p:nvPr/>
              </p:nvSpPr>
              <p:spPr>
                <a:xfrm>
                  <a:off x="6657527" y="4934007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0" name="Овал 249"/>
                <p:cNvSpPr/>
                <p:nvPr/>
              </p:nvSpPr>
              <p:spPr>
                <a:xfrm>
                  <a:off x="6759790" y="5046366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1" name="Овал 250"/>
                <p:cNvSpPr/>
                <p:nvPr/>
              </p:nvSpPr>
              <p:spPr>
                <a:xfrm>
                  <a:off x="6875665" y="4451968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2" name="Овал 251"/>
                <p:cNvSpPr/>
                <p:nvPr/>
              </p:nvSpPr>
              <p:spPr>
                <a:xfrm>
                  <a:off x="7174690" y="5033717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3" name="Овал 252"/>
                <p:cNvSpPr/>
                <p:nvPr/>
              </p:nvSpPr>
              <p:spPr>
                <a:xfrm>
                  <a:off x="7351705" y="5012439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4" name="Овал 253"/>
                <p:cNvSpPr/>
                <p:nvPr/>
              </p:nvSpPr>
              <p:spPr>
                <a:xfrm>
                  <a:off x="7316769" y="4873172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5" name="Овал 254"/>
                <p:cNvSpPr/>
                <p:nvPr/>
              </p:nvSpPr>
              <p:spPr>
                <a:xfrm>
                  <a:off x="7476936" y="4909434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6" name="Овал 255"/>
                <p:cNvSpPr/>
                <p:nvPr/>
              </p:nvSpPr>
              <p:spPr>
                <a:xfrm>
                  <a:off x="7484236" y="4855960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7" name="Овал 256"/>
                <p:cNvSpPr/>
                <p:nvPr/>
              </p:nvSpPr>
              <p:spPr>
                <a:xfrm>
                  <a:off x="7175878" y="4573871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8" name="Овал 257"/>
                <p:cNvSpPr/>
                <p:nvPr/>
              </p:nvSpPr>
              <p:spPr>
                <a:xfrm>
                  <a:off x="7081608" y="4335939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9" name="Овал 258"/>
                <p:cNvSpPr/>
                <p:nvPr/>
              </p:nvSpPr>
              <p:spPr>
                <a:xfrm>
                  <a:off x="7319973" y="4318805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0" name="Овал 259"/>
                <p:cNvSpPr/>
                <p:nvPr/>
              </p:nvSpPr>
              <p:spPr>
                <a:xfrm>
                  <a:off x="7732286" y="4195528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1" name="Овал 260"/>
                <p:cNvSpPr/>
                <p:nvPr/>
              </p:nvSpPr>
              <p:spPr>
                <a:xfrm>
                  <a:off x="7574236" y="4160745"/>
                  <a:ext cx="90000" cy="9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324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208225"/>
            <a:ext cx="9194600" cy="6466017"/>
            <a:chOff x="0" y="208225"/>
            <a:chExt cx="9194600" cy="6466017"/>
          </a:xfrm>
        </p:grpSpPr>
        <p:sp>
          <p:nvSpPr>
            <p:cNvPr id="135" name="Text Box 5"/>
            <p:cNvSpPr txBox="1">
              <a:spLocks noChangeArrowheads="1"/>
            </p:cNvSpPr>
            <p:nvPr/>
          </p:nvSpPr>
          <p:spPr bwMode="auto">
            <a:xfrm>
              <a:off x="0" y="208225"/>
              <a:ext cx="9194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Исследование факторов  контекстной </a:t>
              </a:r>
              <a:r>
                <a:rPr lang="ru-RU" sz="1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предетерминированности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повышенной частоты </a:t>
              </a:r>
              <a:r>
                <a:rPr lang="ru-RU" sz="1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предмутационных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 повреждений гуанина (</a:t>
              </a:r>
              <a:r>
                <a:rPr lang="en-US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G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)  под действием  ультрафиолетового (</a:t>
              </a:r>
              <a:r>
                <a:rPr lang="en-US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UV-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) излучения</a:t>
              </a:r>
              <a:endPara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70329" y="6243355"/>
              <a:ext cx="880754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Втюрина Н, 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Гроховский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С, 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Васильев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А, 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Титов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И, 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Пономаренко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П, </a:t>
              </a:r>
              <a:r>
                <a:rPr lang="ru-RU" sz="1400" b="1" u="sng" spc="-30" dirty="0">
                  <a:latin typeface="Calibri" panose="020F0502020204030204" pitchFamily="34" charset="0"/>
                  <a:cs typeface="Arial" panose="020B0604020202020204" pitchFamily="34" charset="0"/>
                </a:rPr>
                <a:t>Пономаренко </a:t>
              </a:r>
              <a:r>
                <a:rPr lang="ru-RU" sz="1400" b="1" u="sng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М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spc="-30" dirty="0" err="1" smtClean="0">
                  <a:latin typeface="Calibri" panose="020F0502020204030204" pitchFamily="34" charset="0"/>
                  <a:cs typeface="Arial" panose="020B0604020202020204" pitchFamily="34" charset="0"/>
                </a:rPr>
                <a:t>Пельтек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С, </a:t>
              </a:r>
              <a:r>
                <a:rPr lang="ru-RU" sz="1400" spc="-30" dirty="0" err="1">
                  <a:latin typeface="Calibri" panose="020F0502020204030204" pitchFamily="34" charset="0"/>
                  <a:cs typeface="Arial" panose="020B0604020202020204" pitchFamily="34" charset="0"/>
                </a:rPr>
                <a:t>Нечипуренко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Ю, 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Колчанов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Н // ДАН. 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2012. </a:t>
              </a:r>
              <a:r>
                <a:rPr lang="ru-RU" sz="14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447:217-22</a:t>
              </a:r>
              <a:r>
                <a:rPr lang="ru-RU" sz="14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ru-RU" sz="1400" b="1" spc="-3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1163906" y="1218922"/>
              <a:ext cx="6866788" cy="4709561"/>
              <a:chOff x="4416604" y="3218018"/>
              <a:chExt cx="4925822" cy="3093833"/>
            </a:xfrm>
          </p:grpSpPr>
          <p:sp>
            <p:nvSpPr>
              <p:cNvPr id="112" name="Прямоугольник 111"/>
              <p:cNvSpPr/>
              <p:nvPr/>
            </p:nvSpPr>
            <p:spPr>
              <a:xfrm>
                <a:off x="4762979" y="3548423"/>
                <a:ext cx="4233072" cy="2763428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 w="95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Text Box 5"/>
              <p:cNvSpPr txBox="1">
                <a:spLocks noChangeArrowheads="1"/>
              </p:cNvSpPr>
              <p:nvPr/>
            </p:nvSpPr>
            <p:spPr bwMode="auto">
              <a:xfrm>
                <a:off x="4416604" y="3218018"/>
                <a:ext cx="4925822" cy="262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sz="20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Частота  контакта с </a:t>
                </a:r>
                <a:r>
                  <a:rPr lang="ru-RU" sz="2000" b="1" dirty="0" err="1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октамером</a:t>
                </a:r>
                <a:r>
                  <a:rPr lang="ru-RU" sz="20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гистонов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вокруг гуанинов (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G</a:t>
                </a:r>
                <a:r>
                  <a:rPr lang="ru-RU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ru-RU" sz="2000" b="1" dirty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" name="Группа 19"/>
              <p:cNvGrpSpPr/>
              <p:nvPr/>
            </p:nvGrpSpPr>
            <p:grpSpPr>
              <a:xfrm>
                <a:off x="5532001" y="3781130"/>
                <a:ext cx="2844491" cy="2443288"/>
                <a:chOff x="5707841" y="3781130"/>
                <a:chExt cx="2844491" cy="244328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88943" y="3834785"/>
                  <a:ext cx="1743318" cy="1752845"/>
                </a:xfrm>
                <a:prstGeom prst="rect">
                  <a:avLst/>
                </a:prstGeom>
              </p:spPr>
            </p:pic>
            <p:sp>
              <p:nvSpPr>
                <p:cNvPr id="101" name="TextBox 100"/>
                <p:cNvSpPr txBox="1"/>
                <p:nvPr/>
              </p:nvSpPr>
              <p:spPr>
                <a:xfrm>
                  <a:off x="5707841" y="5799826"/>
                  <a:ext cx="2844491" cy="4245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b="1" dirty="0">
                      <a:solidFill>
                        <a:srgbClr val="FF00FF"/>
                      </a:solidFill>
                      <a:latin typeface="Calibri" panose="020F0502020204030204" pitchFamily="34" charset="0"/>
                      <a:cs typeface="Courier New" panose="02070309020205020404" pitchFamily="49" charset="0"/>
                    </a:rPr>
                    <a:t>Регрессионное уравнение</a:t>
                  </a:r>
                  <a:r>
                    <a:rPr lang="ru-RU" b="1" dirty="0" smtClean="0">
                      <a:solidFill>
                        <a:srgbClr val="FF00FF"/>
                      </a:solidFill>
                      <a:latin typeface="Calibri" panose="020F0502020204030204" pitchFamily="34" charset="0"/>
                      <a:cs typeface="Courier New" panose="02070309020205020404" pitchFamily="49" charset="0"/>
                    </a:rPr>
                    <a:t>:</a:t>
                  </a:r>
                  <a:endParaRPr lang="en-US" b="1" dirty="0" smtClean="0">
                    <a:solidFill>
                      <a:srgbClr val="FF00FF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b="1" dirty="0" smtClean="0">
                      <a:solidFill>
                        <a:srgbClr val="FF00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F(G) </a:t>
                  </a:r>
                  <a:r>
                    <a:rPr lang="ru-RU" b="1" dirty="0" smtClean="0">
                      <a:solidFill>
                        <a:srgbClr val="FF00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=</a:t>
                  </a:r>
                  <a:r>
                    <a:rPr lang="en-US" b="1" dirty="0" smtClean="0">
                      <a:solidFill>
                        <a:srgbClr val="FF00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b="1" dirty="0" smtClean="0">
                      <a:solidFill>
                        <a:srgbClr val="FF00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–</a:t>
                  </a:r>
                  <a:r>
                    <a:rPr lang="en-US" b="1" dirty="0" smtClean="0">
                      <a:solidFill>
                        <a:srgbClr val="FF00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0.81 + 0.13P</a:t>
                  </a:r>
                  <a:r>
                    <a:rPr lang="ru-RU" sz="2400" b="1" baseline="-25000" dirty="0" smtClean="0">
                      <a:solidFill>
                        <a:srgbClr val="FF00FF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ГИСТОНЫ</a:t>
                  </a:r>
                  <a:endParaRPr lang="ru-RU" sz="2400" b="1" baseline="-25000" dirty="0">
                    <a:solidFill>
                      <a:srgbClr val="FF00FF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" name="Группа 15"/>
                <p:cNvGrpSpPr>
                  <a:grpSpLocks noChangeAspect="1"/>
                </p:cNvGrpSpPr>
                <p:nvPr/>
              </p:nvGrpSpPr>
              <p:grpSpPr>
                <a:xfrm>
                  <a:off x="5974912" y="3781130"/>
                  <a:ext cx="2044578" cy="1951135"/>
                  <a:chOff x="5550108" y="3780945"/>
                  <a:chExt cx="2463177" cy="2350602"/>
                </a:xfrm>
              </p:grpSpPr>
              <p:sp>
                <p:nvSpPr>
                  <p:cNvPr id="263" name="TextBox 262"/>
                  <p:cNvSpPr txBox="1"/>
                  <p:nvPr/>
                </p:nvSpPr>
                <p:spPr>
                  <a:xfrm rot="16200000">
                    <a:off x="4529916" y="4801137"/>
                    <a:ext cx="2253169" cy="21278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ru-RU" sz="1600" b="1" spc="-20" dirty="0" smtClean="0">
                        <a:solidFill>
                          <a:srgbClr val="006600"/>
                        </a:solidFill>
                        <a:latin typeface="Calibri" panose="020F0502020204030204" pitchFamily="34" charset="0"/>
                      </a:rPr>
                      <a:t>Частота повреждений </a:t>
                    </a:r>
                    <a:r>
                      <a:rPr lang="en-US" sz="1600" b="1" spc="-20" dirty="0" smtClean="0">
                        <a:solidFill>
                          <a:srgbClr val="006600"/>
                        </a:solidFill>
                        <a:latin typeface="Calibri" panose="020F0502020204030204" pitchFamily="34" charset="0"/>
                      </a:rPr>
                      <a:t>G, </a:t>
                    </a:r>
                    <a:r>
                      <a:rPr lang="ru-RU" sz="1600" b="1" spc="-20" dirty="0" smtClean="0">
                        <a:solidFill>
                          <a:srgbClr val="006600"/>
                        </a:solidFill>
                        <a:latin typeface="Calibri" panose="020F0502020204030204" pitchFamily="34" charset="0"/>
                      </a:rPr>
                      <a:t>опыт</a:t>
                    </a:r>
                    <a:endParaRPr lang="ru-RU" sz="1600" b="1" spc="-20" dirty="0">
                      <a:solidFill>
                        <a:srgbClr val="0066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64" name="TextBox 263"/>
                  <p:cNvSpPr txBox="1"/>
                  <p:nvPr/>
                </p:nvSpPr>
                <p:spPr>
                  <a:xfrm>
                    <a:off x="5780362" y="5936682"/>
                    <a:ext cx="2232923" cy="1948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ru-RU" sz="1600" b="1" spc="-1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Р</a:t>
                    </a:r>
                    <a:r>
                      <a:rPr lang="ru-RU" sz="2000" b="1" spc="-10" baseline="-2500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ГИСТОНЫ</a:t>
                    </a:r>
                    <a:r>
                      <a:rPr lang="en-US" sz="1600" b="1" spc="-10" baseline="-2500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’</a:t>
                    </a:r>
                    <a:r>
                      <a:rPr lang="en-US" sz="1600" b="1" spc="-1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 </a:t>
                    </a:r>
                    <a:r>
                      <a:rPr lang="ru-RU" sz="1600" b="1" spc="-1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частота</a:t>
                    </a:r>
                    <a:r>
                      <a:rPr lang="en-US" sz="1600" b="1" spc="-1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, </a:t>
                    </a:r>
                    <a:r>
                      <a:rPr lang="ru-RU" sz="1600" b="1" spc="-1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</a:rPr>
                      <a:t>%</a:t>
                    </a:r>
                    <a:endParaRPr lang="ru-RU" sz="1600" b="1" spc="-10" dirty="0">
                      <a:solidFill>
                        <a:srgbClr val="7030A0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5" name="TextBox 264"/>
                <p:cNvSpPr txBox="1"/>
                <p:nvPr/>
              </p:nvSpPr>
              <p:spPr>
                <a:xfrm>
                  <a:off x="7205155" y="5119049"/>
                  <a:ext cx="867729" cy="3323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r</a:t>
                  </a:r>
                  <a:r>
                    <a:rPr lang="en-US" b="1" dirty="0" smtClean="0">
                      <a:solidFill>
                        <a:srgbClr val="FF000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=</a:t>
                  </a:r>
                  <a:r>
                    <a:rPr lang="en-US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0.41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(α&lt;0.01)</a:t>
                  </a:r>
                  <a:endParaRPr lang="ru-RU" b="1" spc="-2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659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26421" y="95174"/>
            <a:ext cx="8752874" cy="6714492"/>
            <a:chOff x="226421" y="95174"/>
            <a:chExt cx="8752874" cy="6714492"/>
          </a:xfrm>
        </p:grpSpPr>
        <p:sp>
          <p:nvSpPr>
            <p:cNvPr id="31" name="Скругленный прямоугольник 28"/>
            <p:cNvSpPr/>
            <p:nvPr/>
          </p:nvSpPr>
          <p:spPr>
            <a:xfrm>
              <a:off x="4686300" y="924854"/>
              <a:ext cx="4292995" cy="2731857"/>
            </a:xfrm>
            <a:prstGeom prst="roundRect">
              <a:avLst>
                <a:gd name="adj" fmla="val 0"/>
              </a:avLst>
            </a:prstGeom>
            <a:solidFill>
              <a:srgbClr val="CCFFFF">
                <a:alpha val="43922"/>
              </a:srgbClr>
            </a:solidFill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686300" y="3754198"/>
              <a:ext cx="4292995" cy="1942350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66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5057253" y="5099408"/>
              <a:ext cx="368119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200" b="1" spc="-10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Дефектные </a:t>
              </a:r>
              <a:r>
                <a:rPr lang="ru-RU" sz="1200" b="1" spc="-10" dirty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по </a:t>
              </a:r>
              <a:r>
                <a:rPr lang="ru-RU" sz="1200" b="1" spc="-10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генам </a:t>
              </a:r>
              <a:r>
                <a:rPr lang="en-US" sz="1200" b="1" i="1" spc="-10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HU</a:t>
              </a:r>
              <a:r>
                <a:rPr lang="en-US" sz="1200" b="1" spc="-10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spc="-10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линии </a:t>
              </a:r>
              <a:r>
                <a:rPr lang="en-US" sz="1200" b="1" i="1" spc="-10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E.coli</a:t>
              </a:r>
              <a:r>
                <a:rPr lang="ru-RU" sz="1200" b="1" spc="-10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характеризуются гиперчувствительностью к </a:t>
              </a:r>
              <a:r>
                <a:rPr lang="en-US" sz="1200" b="1" spc="-10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UV-</a:t>
              </a:r>
              <a:r>
                <a:rPr lang="ru-RU" sz="1200" b="1" spc="-10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излучению</a:t>
              </a:r>
              <a:r>
                <a:rPr lang="en-US" sz="1200" b="1" spc="-10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spc="-10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ru-RU" sz="1200" b="1" spc="-10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1200" b="1" spc="-10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[</a:t>
              </a:r>
              <a:r>
                <a:rPr lang="en-US" sz="1200" b="1" spc="-10" dirty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Li, Waters // </a:t>
              </a:r>
              <a:r>
                <a:rPr lang="en-US" sz="1200" b="1" spc="-10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J </a:t>
              </a:r>
              <a:r>
                <a:rPr lang="en-US" sz="1200" b="1" spc="-10" dirty="0" err="1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Bacteriol</a:t>
              </a:r>
              <a:r>
                <a:rPr lang="en-US" sz="1200" b="1" spc="-10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spc="-10" dirty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1998. 180:3750-6</a:t>
              </a:r>
              <a:r>
                <a:rPr lang="en-US" sz="1200" b="1" spc="-10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]</a:t>
              </a:r>
              <a:endParaRPr lang="ru-RU" sz="1200" b="1" spc="-10" dirty="0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Группа 4"/>
            <p:cNvGrpSpPr>
              <a:grpSpLocks noChangeAspect="1"/>
            </p:cNvGrpSpPr>
            <p:nvPr/>
          </p:nvGrpSpPr>
          <p:grpSpPr>
            <a:xfrm>
              <a:off x="5961389" y="3935611"/>
              <a:ext cx="1978448" cy="1054348"/>
              <a:chOff x="549958" y="4396663"/>
              <a:chExt cx="2274078" cy="1211894"/>
            </a:xfrm>
          </p:grpSpPr>
          <p:pic>
            <p:nvPicPr>
              <p:cNvPr id="209" name="Рисунок 20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5646">
                <a:off x="671275" y="4396663"/>
                <a:ext cx="2026400" cy="1211894"/>
              </a:xfrm>
              <a:prstGeom prst="rect">
                <a:avLst/>
              </a:prstGeom>
            </p:spPr>
          </p:pic>
          <p:sp>
            <p:nvSpPr>
              <p:cNvPr id="211" name="Text Box 5"/>
              <p:cNvSpPr txBox="1">
                <a:spLocks noChangeArrowheads="1"/>
              </p:cNvSpPr>
              <p:nvPr/>
            </p:nvSpPr>
            <p:spPr bwMode="auto">
              <a:xfrm>
                <a:off x="549958" y="4813869"/>
                <a:ext cx="592493" cy="21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HU</a:t>
                </a:r>
                <a:endParaRPr lang="en-US" sz="1400" b="1" dirty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Text Box 5"/>
              <p:cNvSpPr txBox="1">
                <a:spLocks noChangeArrowheads="1"/>
              </p:cNvSpPr>
              <p:nvPr/>
            </p:nvSpPr>
            <p:spPr bwMode="auto">
              <a:xfrm>
                <a:off x="706692" y="5128449"/>
                <a:ext cx="592493" cy="21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HU</a:t>
                </a:r>
                <a:endParaRPr lang="en-US" sz="1400" b="1" dirty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Text Box 5"/>
              <p:cNvSpPr txBox="1">
                <a:spLocks noChangeArrowheads="1"/>
              </p:cNvSpPr>
              <p:nvPr/>
            </p:nvSpPr>
            <p:spPr bwMode="auto">
              <a:xfrm>
                <a:off x="2231543" y="4763283"/>
                <a:ext cx="592493" cy="21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HU</a:t>
                </a:r>
                <a:endParaRPr lang="en-US" sz="1400" b="1" dirty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Text Box 5"/>
              <p:cNvSpPr txBox="1">
                <a:spLocks noChangeArrowheads="1"/>
              </p:cNvSpPr>
              <p:nvPr/>
            </p:nvSpPr>
            <p:spPr bwMode="auto">
              <a:xfrm>
                <a:off x="1844818" y="4464457"/>
                <a:ext cx="592493" cy="21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HU</a:t>
                </a:r>
                <a:endParaRPr lang="en-US" sz="1400" b="1" dirty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226421" y="5870947"/>
              <a:ext cx="8752873" cy="938719"/>
            </a:xfrm>
            <a:prstGeom prst="rect">
              <a:avLst/>
            </a:prstGeom>
            <a:solidFill>
              <a:srgbClr val="FFCCFF">
                <a:alpha val="50000"/>
              </a:srgbClr>
            </a:solidFill>
            <a:ln>
              <a:solidFill>
                <a:srgbClr val="7030A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spc="-30" dirty="0" smtClean="0">
                  <a:solidFill>
                    <a:srgbClr val="FF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Гипотеза:</a:t>
              </a:r>
            </a:p>
            <a:p>
              <a:pPr algn="ctr"/>
              <a:r>
                <a:rPr lang="ru-RU" sz="1500" b="1" spc="-30" dirty="0" smtClean="0">
                  <a:solidFill>
                    <a:srgbClr val="FF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Хроматин мог возникнуть </a:t>
              </a:r>
              <a:r>
                <a:rPr lang="ru-RU" sz="1500" b="1" spc="-30" dirty="0">
                  <a:solidFill>
                    <a:srgbClr val="FF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путем естественного отбора на устойчивость к ультрафиолетовому </a:t>
              </a:r>
              <a:r>
                <a:rPr lang="ru-RU" sz="1500" b="1" spc="-30" dirty="0" smtClean="0">
                  <a:solidFill>
                    <a:srgbClr val="FF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излучению</a:t>
              </a:r>
            </a:p>
            <a:p>
              <a:pPr algn="just"/>
              <a:endParaRPr lang="ru-RU" sz="1000" spc="-3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00" spc="-3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Втюрина Н, </a:t>
              </a:r>
              <a:r>
                <a:rPr lang="ru-RU" sz="1000" spc="-30" dirty="0">
                  <a:latin typeface="Arial" panose="020B0604020202020204" pitchFamily="34" charset="0"/>
                  <a:cs typeface="Arial" panose="020B0604020202020204" pitchFamily="34" charset="0"/>
                </a:rPr>
                <a:t>Гроховский </a:t>
              </a:r>
              <a:r>
                <a:rPr lang="ru-RU" sz="1000" spc="-3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С, </a:t>
              </a:r>
              <a:r>
                <a:rPr lang="ru-RU" sz="1000" spc="-30" dirty="0">
                  <a:latin typeface="Arial" panose="020B0604020202020204" pitchFamily="34" charset="0"/>
                  <a:cs typeface="Arial" panose="020B0604020202020204" pitchFamily="34" charset="0"/>
                </a:rPr>
                <a:t>Васильев </a:t>
              </a:r>
              <a:r>
                <a:rPr lang="ru-RU" sz="1000" spc="-3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А, </a:t>
              </a:r>
              <a:r>
                <a:rPr lang="ru-RU" sz="1000" spc="-30" dirty="0">
                  <a:latin typeface="Arial" panose="020B0604020202020204" pitchFamily="34" charset="0"/>
                  <a:cs typeface="Arial" panose="020B0604020202020204" pitchFamily="34" charset="0"/>
                </a:rPr>
                <a:t>Титов </a:t>
              </a:r>
              <a:r>
                <a:rPr lang="ru-RU" sz="1000" spc="-3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И, </a:t>
              </a:r>
              <a:r>
                <a:rPr lang="ru-RU" sz="1000" spc="-30" dirty="0">
                  <a:latin typeface="Arial" panose="020B0604020202020204" pitchFamily="34" charset="0"/>
                  <a:cs typeface="Arial" panose="020B0604020202020204" pitchFamily="34" charset="0"/>
                </a:rPr>
                <a:t>Пономаренко </a:t>
              </a:r>
              <a:r>
                <a:rPr lang="ru-RU" sz="1000" spc="-3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П, </a:t>
              </a:r>
              <a:r>
                <a:rPr lang="ru-RU" sz="1000" b="1" u="sng" spc="-30" dirty="0">
                  <a:latin typeface="Arial" panose="020B0604020202020204" pitchFamily="34" charset="0"/>
                  <a:cs typeface="Arial" panose="020B0604020202020204" pitchFamily="34" charset="0"/>
                </a:rPr>
                <a:t>Пономаренко </a:t>
              </a:r>
              <a:r>
                <a:rPr lang="ru-RU" sz="1000" b="1" u="sng" spc="-3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1000" spc="-3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00" spc="-30" dirty="0" err="1">
                  <a:latin typeface="Arial" panose="020B0604020202020204" pitchFamily="34" charset="0"/>
                  <a:cs typeface="Arial" panose="020B0604020202020204" pitchFamily="34" charset="0"/>
                </a:rPr>
                <a:t>Пельтек</a:t>
              </a:r>
              <a:r>
                <a:rPr lang="ru-RU" sz="1000" spc="-3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spc="-3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С, </a:t>
              </a:r>
              <a:r>
                <a:rPr lang="ru-RU" sz="1000" spc="-30" dirty="0" err="1">
                  <a:latin typeface="Arial" panose="020B0604020202020204" pitchFamily="34" charset="0"/>
                  <a:cs typeface="Arial" panose="020B0604020202020204" pitchFamily="34" charset="0"/>
                </a:rPr>
                <a:t>Нечипуренко</a:t>
              </a:r>
              <a:r>
                <a:rPr lang="ru-RU" sz="1000" spc="-3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spc="-3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Ю, </a:t>
              </a:r>
              <a:r>
                <a:rPr lang="ru-RU" sz="1000" spc="-30" dirty="0">
                  <a:latin typeface="Arial" panose="020B0604020202020204" pitchFamily="34" charset="0"/>
                  <a:cs typeface="Arial" panose="020B0604020202020204" pitchFamily="34" charset="0"/>
                </a:rPr>
                <a:t>Колчанов </a:t>
              </a:r>
              <a:r>
                <a:rPr lang="ru-RU" sz="1000" spc="-3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 // ДАН. </a:t>
              </a:r>
              <a:r>
                <a:rPr lang="ru-RU" sz="1000" spc="-30" dirty="0">
                  <a:latin typeface="Arial" panose="020B0604020202020204" pitchFamily="34" charset="0"/>
                  <a:cs typeface="Arial" panose="020B0604020202020204" pitchFamily="34" charset="0"/>
                </a:rPr>
                <a:t>2012. </a:t>
              </a:r>
              <a:r>
                <a:rPr lang="ru-RU" sz="1000" spc="-3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447:217-22.</a:t>
              </a:r>
            </a:p>
            <a:p>
              <a:pPr algn="just"/>
              <a:endParaRPr lang="ru-RU" sz="1000" b="1" spc="-3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2155" y="95174"/>
              <a:ext cx="8529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О  возможной роли  гистон</a:t>
              </a:r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-</a:t>
              </a: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подобных белков в  защите геномной ДНК </a:t>
              </a:r>
              <a:b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</a:b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от </a:t>
              </a:r>
              <a:r>
                <a:rPr lang="ru-RU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предмутационных</a:t>
              </a: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 повреждений </a:t>
              </a:r>
              <a:r>
                <a:rPr lang="ru-RU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по гуанину (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G</a:t>
              </a:r>
              <a:r>
                <a:rPr lang="ru-RU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)</a:t>
              </a: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 под действием </a:t>
              </a:r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UV</a:t>
              </a: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-излучения</a:t>
              </a:r>
              <a:endParaRPr lang="ru-RU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226421" y="924854"/>
              <a:ext cx="4358345" cy="4771694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8089" y="972000"/>
              <a:ext cx="4484190" cy="47628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dirty="0">
                  <a:latin typeface="Calibri" panose="020F0502020204030204" pitchFamily="34" charset="0"/>
                  <a:cs typeface="Courier New" panose="02070309020205020404" pitchFamily="49" charset="0"/>
                </a:rPr>
                <a:t>База данных </a:t>
              </a:r>
              <a:r>
                <a:rPr lang="en-US" sz="1600" b="1" dirty="0" smtClean="0">
                  <a:latin typeface="Calibri" panose="020F0502020204030204" pitchFamily="34" charset="0"/>
                  <a:cs typeface="Courier New" panose="02070309020205020404" pitchFamily="49" charset="0"/>
                </a:rPr>
                <a:t>PROPERTY:</a:t>
              </a:r>
            </a:p>
            <a:p>
              <a:pPr>
                <a:spcBef>
                  <a:spcPts val="600"/>
                </a:spcBef>
              </a:pPr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MI </a:t>
              </a: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P0000023</a:t>
              </a:r>
            </a:p>
            <a:p>
              <a:pPr>
                <a:spcBef>
                  <a:spcPts val="300"/>
                </a:spcBef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PN </a:t>
              </a:r>
              <a:r>
                <a:rPr lang="ru-RU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Частота контакта с </a:t>
              </a:r>
              <a:r>
                <a:rPr lang="ru-RU" sz="12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октамером</a:t>
              </a:r>
              <a:r>
                <a:rPr lang="ru-RU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ru-RU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гистонов</a:t>
              </a:r>
            </a:p>
            <a:p>
              <a:pPr>
                <a:spcBef>
                  <a:spcPts val="300"/>
                </a:spcBef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 </a:t>
              </a:r>
              <a:r>
                <a:rPr lang="ru-RU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проценты (%)</a:t>
              </a:r>
            </a:p>
            <a:p>
              <a:pPr>
                <a:spcBef>
                  <a:spcPts val="300"/>
                </a:spcBef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A-T/A-T 18.4</a:t>
              </a:r>
            </a:p>
            <a:p>
              <a:pPr>
                <a:spcBef>
                  <a:spcPts val="300"/>
                </a:spcBef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A-T/T-A  7.2</a:t>
              </a:r>
            </a:p>
            <a:p>
              <a:pPr>
                <a:spcBef>
                  <a:spcPts val="300"/>
                </a:spcBef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A-T/G-C 14.5</a:t>
              </a:r>
            </a:p>
            <a:p>
              <a:pPr>
                <a:spcBef>
                  <a:spcPts val="300"/>
                </a:spcBef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A-T/C-G 10.2</a:t>
              </a:r>
            </a:p>
            <a:p>
              <a:pPr>
                <a:spcBef>
                  <a:spcPts val="300"/>
                </a:spcBef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T-A/A-T  6.2</a:t>
              </a:r>
            </a:p>
            <a:p>
              <a:pPr>
                <a:spcBef>
                  <a:spcPts val="300"/>
                </a:spcBef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T-A/T-A 18.4</a:t>
              </a:r>
            </a:p>
            <a:p>
              <a:pPr>
                <a:spcBef>
                  <a:spcPts val="300"/>
                </a:spcBef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T-A/G-C 15.7</a:t>
              </a:r>
            </a:p>
            <a:p>
              <a:pPr>
                <a:spcBef>
                  <a:spcPts val="300"/>
                </a:spcBef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T-A/C-G 11.3</a:t>
              </a:r>
            </a:p>
            <a:p>
              <a:pPr>
                <a:spcBef>
                  <a:spcPts val="300"/>
                </a:spcBef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G-C/A-T 11.3</a:t>
              </a:r>
            </a:p>
            <a:p>
              <a:pPr>
                <a:spcBef>
                  <a:spcPts val="300"/>
                </a:spcBef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G-C/T-A 10.2</a:t>
              </a:r>
            </a:p>
            <a:p>
              <a:pPr>
                <a:spcBef>
                  <a:spcPts val="300"/>
                </a:spcBef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G-C/G-C 10.3</a:t>
              </a:r>
            </a:p>
            <a:p>
              <a:pPr>
                <a:spcBef>
                  <a:spcPts val="300"/>
                </a:spcBef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G-C/C-G  5.2</a:t>
              </a:r>
            </a:p>
            <a:p>
              <a:pPr>
                <a:spcBef>
                  <a:spcPts val="300"/>
                </a:spcBef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C-G/A-T 15.7</a:t>
              </a:r>
            </a:p>
            <a:p>
              <a:pPr>
                <a:spcBef>
                  <a:spcPts val="300"/>
                </a:spcBef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C-G/T-A 14.5</a:t>
              </a:r>
            </a:p>
            <a:p>
              <a:pPr>
                <a:spcBef>
                  <a:spcPts val="300"/>
                </a:spcBef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C-G/G-C  1.1</a:t>
              </a:r>
            </a:p>
            <a:p>
              <a:pPr>
                <a:spcBef>
                  <a:spcPts val="300"/>
                </a:spcBef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C-G/C-G 10.3</a:t>
              </a:r>
            </a:p>
            <a:p>
              <a:pPr>
                <a:spcBef>
                  <a:spcPts val="300"/>
                </a:spcBef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//</a:t>
              </a:r>
            </a:p>
          </p:txBody>
        </p:sp>
        <p:grpSp>
          <p:nvGrpSpPr>
            <p:cNvPr id="19" name="Группа 18"/>
            <p:cNvGrpSpPr>
              <a:grpSpLocks noChangeAspect="1"/>
            </p:cNvGrpSpPr>
            <p:nvPr/>
          </p:nvGrpSpPr>
          <p:grpSpPr>
            <a:xfrm>
              <a:off x="1364106" y="2173920"/>
              <a:ext cx="3353124" cy="2484000"/>
              <a:chOff x="1515591" y="2292332"/>
              <a:chExt cx="3409197" cy="2525539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515591" y="2292332"/>
                <a:ext cx="3405050" cy="2221731"/>
                <a:chOff x="1515591" y="2727753"/>
                <a:chExt cx="3405050" cy="2221731"/>
              </a:xfrm>
            </p:grpSpPr>
            <p:pic>
              <p:nvPicPr>
                <p:cNvPr id="9" name="Рисунок 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33172" y="2727753"/>
                  <a:ext cx="2833035" cy="2221731"/>
                </a:xfrm>
                <a:prstGeom prst="rect">
                  <a:avLst/>
                </a:prstGeom>
              </p:spPr>
            </p:pic>
            <p:sp>
              <p:nvSpPr>
                <p:cNvPr id="10" name="Дуга 9"/>
                <p:cNvSpPr/>
                <p:nvPr/>
              </p:nvSpPr>
              <p:spPr>
                <a:xfrm>
                  <a:off x="2133600" y="3662703"/>
                  <a:ext cx="1968137" cy="646331"/>
                </a:xfrm>
                <a:prstGeom prst="arc">
                  <a:avLst>
                    <a:gd name="adj1" fmla="val 11716811"/>
                    <a:gd name="adj2" fmla="val 20870457"/>
                  </a:avLst>
                </a:prstGeom>
                <a:solidFill>
                  <a:srgbClr val="A2405E"/>
                </a:solidFill>
                <a:ln w="25400">
                  <a:solidFill>
                    <a:srgbClr val="A240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592268" y="3687854"/>
                  <a:ext cx="1161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200" b="1" spc="-30" dirty="0" err="1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октамер</a:t>
                  </a:r>
                  <a:r>
                    <a:rPr lang="ru-RU" sz="1200" b="1" spc="-3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 гистонов</a:t>
                  </a:r>
                  <a:endParaRPr lang="ru-RU" sz="1200" b="1" spc="-3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8" name="Дуга 37"/>
                <p:cNvSpPr/>
                <p:nvPr/>
              </p:nvSpPr>
              <p:spPr>
                <a:xfrm rot="10740000">
                  <a:off x="1515591" y="3883980"/>
                  <a:ext cx="3405050" cy="505020"/>
                </a:xfrm>
                <a:prstGeom prst="arc">
                  <a:avLst>
                    <a:gd name="adj1" fmla="val 11429204"/>
                    <a:gd name="adj2" fmla="val 21094725"/>
                  </a:avLst>
                </a:prstGeom>
                <a:solidFill>
                  <a:srgbClr val="A2405E"/>
                </a:solidFill>
                <a:ln w="25400">
                  <a:solidFill>
                    <a:srgbClr val="A240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612582" y="4195070"/>
                  <a:ext cx="116113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200" b="1" spc="-30" dirty="0" err="1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октамер</a:t>
                  </a:r>
                  <a:r>
                    <a:rPr lang="ru-RU" sz="1200" b="1" spc="-3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 гистонов</a:t>
                  </a:r>
                  <a:endParaRPr lang="ru-RU" sz="1200" b="1" spc="-3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1706879" y="4617070"/>
                <a:ext cx="3217909" cy="2008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b="1" dirty="0" smtClean="0">
                    <a:latin typeface="Calibri" panose="020F0502020204030204" pitchFamily="34" charset="0"/>
                  </a:rPr>
                  <a:t>[</a:t>
                </a:r>
                <a:r>
                  <a:rPr lang="en-US" sz="1200" b="1" dirty="0" err="1" smtClean="0">
                    <a:latin typeface="Calibri" panose="020F0502020204030204" pitchFamily="34" charset="0"/>
                  </a:rPr>
                  <a:t>Trifonov</a:t>
                </a:r>
                <a:r>
                  <a:rPr lang="en-US" sz="1200" b="1" dirty="0">
                    <a:latin typeface="Calibri" panose="020F0502020204030204" pitchFamily="34" charset="0"/>
                  </a:rPr>
                  <a:t>, </a:t>
                </a:r>
                <a:r>
                  <a:rPr lang="en-US" sz="1200" b="1" dirty="0" err="1" smtClean="0">
                    <a:latin typeface="Calibri" panose="020F0502020204030204" pitchFamily="34" charset="0"/>
                  </a:rPr>
                  <a:t>Sussman</a:t>
                </a:r>
                <a:r>
                  <a:rPr lang="en-US" sz="1200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1200" b="1" dirty="0">
                    <a:latin typeface="Calibri" panose="020F0502020204030204" pitchFamily="34" charset="0"/>
                  </a:rPr>
                  <a:t>// </a:t>
                </a:r>
                <a:r>
                  <a:rPr lang="en-US" sz="1200" b="1" dirty="0" smtClean="0">
                    <a:latin typeface="Calibri" panose="020F0502020204030204" pitchFamily="34" charset="0"/>
                  </a:rPr>
                  <a:t>PNAS 1980.77:3816-20]</a:t>
                </a:r>
                <a:endParaRPr lang="ru-RU" sz="1200" b="1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4789476" y="972114"/>
              <a:ext cx="413829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sz="11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У </a:t>
              </a:r>
              <a:r>
                <a:rPr lang="en-US" sz="1100" b="1" i="1" spc="-10" dirty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Escherichia </a:t>
              </a:r>
              <a:r>
                <a:rPr lang="en-US" sz="1100" b="1" i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coli</a:t>
              </a:r>
              <a:r>
                <a:rPr lang="ru-RU" sz="11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имеются гистон-подобные гены семейства  </a:t>
              </a:r>
              <a:r>
                <a:rPr lang="en-US" sz="1100" b="1" i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HU</a:t>
              </a:r>
              <a:r>
                <a:rPr lang="ru-RU" sz="1100" b="1" i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,</a:t>
              </a:r>
              <a:r>
                <a:rPr lang="ru-RU" sz="11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гомологи </a:t>
              </a:r>
              <a:r>
                <a:rPr lang="ru-RU" sz="1100" b="1" spc="-10" dirty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генов </a:t>
              </a:r>
              <a:r>
                <a:rPr lang="ru-RU" sz="11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гистонов у эукариот,  для упаковки  генома </a:t>
              </a:r>
              <a:r>
                <a:rPr lang="en-US" sz="1100" b="1" i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E. coli</a:t>
              </a:r>
              <a:r>
                <a:rPr lang="ru-RU" sz="1100" b="1" i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в редкие шарообразные структуры</a:t>
              </a:r>
              <a:endParaRPr lang="ru-RU" sz="1100" b="1" spc="-10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253" y="1615443"/>
              <a:ext cx="3789574" cy="1238423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4984988" y="2955681"/>
              <a:ext cx="386183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HCC1-4 – </a:t>
              </a:r>
              <a:r>
                <a:rPr lang="ru-RU" sz="12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белки семейства </a:t>
              </a:r>
              <a:r>
                <a:rPr lang="en-US" sz="12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HU </a:t>
              </a:r>
              <a:r>
                <a:rPr lang="ru-RU" sz="12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бактерии, </a:t>
              </a:r>
              <a:r>
                <a:rPr lang="en-US" sz="12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H1 – </a:t>
              </a:r>
              <a:r>
                <a:rPr lang="ru-RU" sz="12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гистон Н1,</a:t>
              </a:r>
              <a:br>
                <a:rPr lang="ru-RU" sz="12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12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Ce </a:t>
              </a:r>
              <a:r>
                <a:rPr lang="en-US" sz="1200" b="1" spc="-10" dirty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–</a:t>
              </a:r>
              <a:r>
                <a:rPr lang="ru-RU" sz="12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нематода, </a:t>
              </a:r>
              <a:r>
                <a:rPr lang="en-US" sz="1200" b="1" spc="-10" dirty="0" err="1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Gg</a:t>
              </a:r>
              <a:r>
                <a:rPr lang="en-US" sz="12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– </a:t>
              </a:r>
              <a:r>
                <a:rPr lang="ru-RU" sz="12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курица, </a:t>
              </a:r>
              <a:r>
                <a:rPr lang="en-US" sz="12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Mm – </a:t>
              </a:r>
              <a:r>
                <a:rPr lang="ru-RU" sz="12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мышь, </a:t>
              </a:r>
              <a:r>
                <a:rPr lang="en-US" sz="12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Hs – </a:t>
              </a:r>
              <a:r>
                <a:rPr lang="ru-RU" sz="12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человек</a:t>
              </a:r>
              <a:r>
                <a:rPr lang="en-US" sz="1200" b="1" spc="-1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spcBef>
                  <a:spcPts val="600"/>
                </a:spcBef>
              </a:pPr>
              <a:r>
                <a:rPr lang="en-US" sz="1100" b="1" spc="-1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[Wong et al. </a:t>
              </a:r>
              <a:r>
                <a:rPr lang="en-US" sz="1100" b="1" spc="-1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// </a:t>
              </a:r>
              <a:r>
                <a:rPr lang="en-US" sz="1100" b="1" spc="-1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Eukaryot</a:t>
              </a:r>
              <a:r>
                <a:rPr lang="en-US" sz="1100" b="1" spc="-1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Cell. 2003. </a:t>
              </a:r>
              <a:r>
                <a:rPr lang="en-US" sz="1100" b="1" spc="-1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2:646-50]</a:t>
              </a:r>
              <a:endParaRPr lang="ru-RU" sz="1100" b="1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7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13890" y="43714"/>
            <a:ext cx="9157890" cy="6687224"/>
            <a:chOff x="-13890" y="43714"/>
            <a:chExt cx="9157890" cy="668722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08918" y="2365131"/>
              <a:ext cx="4373225" cy="4114800"/>
            </a:xfrm>
            <a:prstGeom prst="roundRect">
              <a:avLst>
                <a:gd name="adj" fmla="val 0"/>
              </a:avLst>
            </a:prstGeom>
            <a:solidFill>
              <a:srgbClr val="D7EEC0">
                <a:alpha val="50000"/>
              </a:srgbClr>
            </a:solidFill>
            <a:ln w="952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-13890" y="43714"/>
              <a:ext cx="91578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Регрессионное уравнение для предсказания  частоты </a:t>
              </a:r>
              <a:r>
                <a:rPr lang="ru-RU" sz="1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предмутационных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 повреждений</a:t>
              </a:r>
              <a:r>
                <a:rPr lang="en-US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US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гуанина (</a:t>
              </a:r>
              <a:r>
                <a:rPr lang="en-US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G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) </a:t>
              </a:r>
              <a:r>
                <a:rPr lang="en-US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в ДНК под действием лазерного </a:t>
              </a:r>
              <a:r>
                <a:rPr lang="en-US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UV-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излучения с длиной  волны </a:t>
              </a:r>
              <a:r>
                <a:rPr lang="el-GR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λ</a:t>
              </a: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=193 </a:t>
              </a:r>
              <a:r>
                <a:rPr lang="ru-RU" sz="1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нм</a:t>
              </a:r>
              <a:endPara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41792" y="6561661"/>
              <a:ext cx="842893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100" spc="-30" dirty="0" err="1" smtClean="0">
                  <a:latin typeface="Calibri" panose="020F0502020204030204" pitchFamily="34" charset="0"/>
                  <a:cs typeface="Arial" panose="020B0604020202020204" pitchFamily="34" charset="0"/>
                </a:rPr>
                <a:t>Втюрина</a:t>
              </a:r>
              <a:r>
                <a:rPr lang="ru-RU" sz="11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Н, </a:t>
              </a:r>
              <a:r>
                <a:rPr lang="ru-RU" sz="11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Гроховский </a:t>
              </a:r>
              <a:r>
                <a:rPr lang="ru-RU" sz="11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С, </a:t>
              </a:r>
              <a:r>
                <a:rPr lang="ru-RU" sz="11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Васильев </a:t>
              </a:r>
              <a:r>
                <a:rPr lang="ru-RU" sz="11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А, </a:t>
              </a:r>
              <a:r>
                <a:rPr lang="ru-RU" sz="11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Титов </a:t>
              </a:r>
              <a:r>
                <a:rPr lang="ru-RU" sz="11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И, </a:t>
              </a:r>
              <a:r>
                <a:rPr lang="ru-RU" sz="11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Пономаренко </a:t>
              </a:r>
              <a:r>
                <a:rPr lang="ru-RU" sz="11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П, </a:t>
              </a:r>
              <a:r>
                <a:rPr lang="ru-RU" sz="1100" b="1" u="sng" spc="-30" dirty="0">
                  <a:latin typeface="Calibri" panose="020F0502020204030204" pitchFamily="34" charset="0"/>
                  <a:cs typeface="Arial" panose="020B0604020202020204" pitchFamily="34" charset="0"/>
                </a:rPr>
                <a:t>Пономаренко </a:t>
              </a:r>
              <a:r>
                <a:rPr lang="ru-RU" sz="1100" b="1" u="sng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М</a:t>
              </a:r>
              <a:r>
                <a:rPr lang="ru-RU" sz="11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ru-RU" sz="1100" spc="-30" dirty="0" err="1">
                  <a:latin typeface="Calibri" panose="020F0502020204030204" pitchFamily="34" charset="0"/>
                  <a:cs typeface="Arial" panose="020B0604020202020204" pitchFamily="34" charset="0"/>
                </a:rPr>
                <a:t>Пельтек</a:t>
              </a:r>
              <a:r>
                <a:rPr lang="ru-RU" sz="11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С, </a:t>
              </a:r>
              <a:r>
                <a:rPr lang="ru-RU" sz="1100" spc="-30" dirty="0" err="1">
                  <a:latin typeface="Calibri" panose="020F0502020204030204" pitchFamily="34" charset="0"/>
                  <a:cs typeface="Arial" panose="020B0604020202020204" pitchFamily="34" charset="0"/>
                </a:rPr>
                <a:t>Нечипуренко</a:t>
              </a:r>
              <a:r>
                <a:rPr lang="ru-RU" sz="11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Ю, </a:t>
              </a:r>
              <a:r>
                <a:rPr lang="ru-RU" sz="11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Колчанов </a:t>
              </a:r>
              <a:r>
                <a:rPr lang="ru-RU" sz="11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Н // ДАН. </a:t>
              </a:r>
              <a:r>
                <a:rPr lang="ru-RU" sz="11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2012. </a:t>
              </a:r>
              <a:r>
                <a:rPr lang="ru-RU" sz="1100" spc="-3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447:217-22</a:t>
              </a:r>
              <a:r>
                <a:rPr lang="ru-RU" sz="1100" spc="-30" dirty="0">
                  <a:latin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ru-RU" sz="1100" b="1" spc="-3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1461793" y="721547"/>
              <a:ext cx="6206522" cy="1491702"/>
              <a:chOff x="1468739" y="940477"/>
              <a:chExt cx="6206522" cy="1491702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1468739" y="940477"/>
                <a:ext cx="6206522" cy="1491702"/>
              </a:xfrm>
              <a:prstGeom prst="roundRect">
                <a:avLst>
                  <a:gd name="adj" fmla="val 0"/>
                </a:avLst>
              </a:prstGeom>
              <a:solidFill>
                <a:srgbClr val="E7F5FF">
                  <a:alpha val="50000"/>
                </a:srgbClr>
              </a:solidFill>
              <a:ln w="95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468739" y="1258545"/>
                <a:ext cx="620652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400" spc="3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здесь: </a:t>
                </a:r>
                <a:r>
                  <a:rPr lang="en-US" sz="1400" b="1" spc="3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400" b="1" spc="30" baseline="-300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1400" spc="3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– </a:t>
                </a:r>
                <a:r>
                  <a:rPr lang="ru-RU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число совпадений с консенсусом редких нуклеотидов;</a:t>
                </a:r>
              </a:p>
              <a:p>
                <a:pPr marL="539750">
                  <a:spcAft>
                    <a:spcPts val="0"/>
                  </a:spcAft>
                </a:pPr>
                <a:r>
                  <a:rPr lang="en-US" sz="1400" b="1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PWM</a:t>
                </a:r>
                <a:r>
                  <a:rPr lang="en-US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 – </a:t>
                </a:r>
                <a:r>
                  <a:rPr lang="ru-RU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скор матрицы встречаемости нуклеотидов вокруг </a:t>
                </a:r>
                <a:r>
                  <a:rPr lang="en-US" sz="1400" spc="3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G</a:t>
                </a:r>
                <a:r>
                  <a:rPr lang="ru-RU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1341438" indent="-801688">
                  <a:spcAft>
                    <a:spcPts val="0"/>
                  </a:spcAft>
                </a:pPr>
                <a:r>
                  <a:rPr lang="en-US" sz="1400" b="1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[YNVW] </a:t>
                </a:r>
                <a:r>
                  <a:rPr lang="en-US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– </a:t>
                </a:r>
                <a:r>
                  <a:rPr lang="ru-RU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количество </a:t>
                </a:r>
                <a:r>
                  <a:rPr lang="en-US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YNVW (Y={T,C}</a:t>
                </a:r>
                <a:r>
                  <a:rPr lang="ru-RU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V={A,G,C}</a:t>
                </a:r>
                <a:r>
                  <a:rPr lang="ru-RU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 W={A,T}</a:t>
                </a:r>
                <a:r>
                  <a:rPr lang="ru-RU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N={A, T, G, C} </a:t>
                </a:r>
                <a:r>
                  <a:rPr lang="en-US" sz="1400" spc="3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400" spc="3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en-US" sz="1400" spc="3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IUPAC-IUB</a:t>
                </a:r>
                <a:r>
                  <a:rPr lang="ru-RU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//</a:t>
                </a:r>
                <a:r>
                  <a:rPr lang="ru-RU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JMB.</a:t>
                </a:r>
                <a:r>
                  <a:rPr lang="ru-RU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1971.</a:t>
                </a:r>
                <a:r>
                  <a:rPr lang="ru-RU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55:299-310</a:t>
                </a:r>
                <a:r>
                  <a:rPr lang="en-US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));</a:t>
                </a:r>
              </a:p>
              <a:p>
                <a:pPr marL="539750">
                  <a:spcAft>
                    <a:spcPts val="0"/>
                  </a:spcAft>
                </a:pPr>
                <a:r>
                  <a:rPr lang="en-US" sz="1400" b="1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P</a:t>
                </a:r>
                <a:r>
                  <a:rPr lang="ru-RU" sz="1400" b="1" spc="30" baseline="-30000" dirty="0">
                    <a:latin typeface="Calibri" panose="020F0502020204030204" pitchFamily="34" charset="0"/>
                    <a:cs typeface="Arial" panose="020B0604020202020204" pitchFamily="34" charset="0"/>
                  </a:rPr>
                  <a:t>ГИСТОНЫ</a:t>
                </a:r>
                <a:r>
                  <a:rPr lang="ru-RU" sz="1400" b="1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spc="30" dirty="0">
                    <a:latin typeface="Calibri" panose="020F0502020204030204" pitchFamily="34" charset="0"/>
                    <a:cs typeface="Courier New" panose="02070309020205020404" pitchFamily="49" charset="0"/>
                  </a:rPr>
                  <a:t>–</a:t>
                </a:r>
                <a:r>
                  <a:rPr lang="ru-RU" sz="1400" spc="30" dirty="0">
                    <a:latin typeface="Calibri" panose="020F0502020204030204" pitchFamily="34" charset="0"/>
                    <a:cs typeface="Arial" panose="020B0604020202020204" pitchFamily="34" charset="0"/>
                  </a:rPr>
                  <a:t> частота контакта с </a:t>
                </a:r>
                <a:r>
                  <a:rPr lang="ru-RU" sz="1400" spc="30" dirty="0" err="1" smtClean="0">
                    <a:latin typeface="Calibri" panose="020F0502020204030204" pitchFamily="34" charset="0"/>
                    <a:cs typeface="Arial" panose="020B0604020202020204" pitchFamily="34" charset="0"/>
                  </a:rPr>
                  <a:t>октамером</a:t>
                </a:r>
                <a:r>
                  <a:rPr lang="en-US" sz="1400" spc="3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spc="3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гистонов</a:t>
                </a:r>
                <a:endParaRPr lang="en-US" sz="1400" b="1" baseline="-300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1660549" y="963017"/>
                <a:ext cx="597885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6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16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ln(F(</a:t>
                </a:r>
                <a:r>
                  <a:rPr lang="en-US" sz="1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16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))=</a:t>
                </a:r>
                <a:r>
                  <a:rPr lang="en-US" sz="16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0.7–0.1N</a:t>
                </a:r>
                <a:r>
                  <a:rPr lang="en-US" sz="1600" b="1" baseline="-300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16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+ 0.2PWM + 0.2[YNVW]</a:t>
                </a:r>
                <a:r>
                  <a:rPr lang="en-US" sz="2000" b="1" baseline="-250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5’</a:t>
                </a:r>
                <a:r>
                  <a:rPr lang="ru-RU" sz="2000" b="1" baseline="-25000" dirty="0">
                    <a:latin typeface="Calibri" panose="020F050202020403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2000" b="1" baseline="-250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ФЛАНГ</a:t>
                </a:r>
                <a:r>
                  <a:rPr lang="en-US" sz="16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+ 0.1P</a:t>
                </a:r>
                <a:r>
                  <a:rPr lang="ru-RU" sz="1600" b="1" baseline="-300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ГИСТОНЫ</a:t>
                </a:r>
                <a:endParaRPr lang="en-US" sz="1600" b="1" dirty="0">
                  <a:solidFill>
                    <a:srgbClr val="C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108918" y="6172080"/>
              <a:ext cx="43732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b="1" dirty="0" err="1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Плазмида</a:t>
              </a:r>
              <a:r>
                <a:rPr lang="ru-RU" b="1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pGEM7(f+) </a:t>
              </a:r>
              <a:r>
                <a:rPr lang="en-US" b="1" i="1" dirty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Escherichia coli</a:t>
              </a:r>
              <a:r>
                <a:rPr lang="ru-RU" b="1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b="1" dirty="0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4927909" y="2365131"/>
              <a:ext cx="4024501" cy="4114800"/>
            </a:xfrm>
            <a:prstGeom prst="roundRect">
              <a:avLst>
                <a:gd name="adj" fmla="val 0"/>
              </a:avLst>
            </a:prstGeom>
            <a:solidFill>
              <a:srgbClr val="FFCCFF">
                <a:alpha val="50000"/>
              </a:srgbClr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5777375" y="2333916"/>
              <a:ext cx="23559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spc="-30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Независимый контроль</a:t>
              </a:r>
              <a:endParaRPr lang="en-US" sz="1600" b="1" spc="-30" dirty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1703863" y="2370391"/>
              <a:ext cx="1089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Обучение</a:t>
              </a:r>
              <a:endParaRPr lang="en-US" sz="1600" b="1" dirty="0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Группа 12"/>
            <p:cNvGrpSpPr>
              <a:grpSpLocks noChangeAspect="1"/>
            </p:cNvGrpSpPr>
            <p:nvPr/>
          </p:nvGrpSpPr>
          <p:grpSpPr>
            <a:xfrm>
              <a:off x="468000" y="2606839"/>
              <a:ext cx="3684135" cy="3528000"/>
              <a:chOff x="228041" y="3047040"/>
              <a:chExt cx="2698920" cy="2584533"/>
            </a:xfrm>
          </p:grpSpPr>
          <p:grpSp>
            <p:nvGrpSpPr>
              <p:cNvPr id="6" name="Группа 5"/>
              <p:cNvGrpSpPr>
                <a:grpSpLocks noChangeAspect="1"/>
              </p:cNvGrpSpPr>
              <p:nvPr/>
            </p:nvGrpSpPr>
            <p:grpSpPr>
              <a:xfrm>
                <a:off x="228041" y="3047040"/>
                <a:ext cx="2698920" cy="2584533"/>
                <a:chOff x="4432289" y="625410"/>
                <a:chExt cx="2095533" cy="1974638"/>
              </a:xfrm>
            </p:grpSpPr>
            <p:grpSp>
              <p:nvGrpSpPr>
                <p:cNvPr id="5" name="Группа 4"/>
                <p:cNvGrpSpPr/>
                <p:nvPr/>
              </p:nvGrpSpPr>
              <p:grpSpPr>
                <a:xfrm>
                  <a:off x="4432289" y="625410"/>
                  <a:ext cx="2095533" cy="1974638"/>
                  <a:chOff x="4432289" y="625410"/>
                  <a:chExt cx="2095533" cy="1974638"/>
                </a:xfrm>
              </p:grpSpPr>
              <p:pic>
                <p:nvPicPr>
                  <p:cNvPr id="35" name="Рисунок 356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32289" y="625410"/>
                    <a:ext cx="2095533" cy="1974638"/>
                  </a:xfrm>
                  <a:prstGeom prst="rect">
                    <a:avLst/>
                  </a:prstGeom>
                </p:spPr>
              </p:pic>
              <p:sp>
                <p:nvSpPr>
                  <p:cNvPr id="3" name="Прямоугольник 2"/>
                  <p:cNvSpPr/>
                  <p:nvPr/>
                </p:nvSpPr>
                <p:spPr>
                  <a:xfrm>
                    <a:off x="5846333" y="1728289"/>
                    <a:ext cx="681489" cy="35107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05" name="TextBox 204"/>
                <p:cNvSpPr txBox="1"/>
                <p:nvPr/>
              </p:nvSpPr>
              <p:spPr>
                <a:xfrm>
                  <a:off x="4648017" y="647240"/>
                  <a:ext cx="978800" cy="3100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r</a:t>
                  </a:r>
                  <a:r>
                    <a:rPr lang="en-US" b="1" dirty="0" smtClean="0">
                      <a:solidFill>
                        <a:srgbClr val="FF000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=</a:t>
                  </a:r>
                  <a:r>
                    <a:rPr lang="en-US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0.</a:t>
                  </a:r>
                  <a:r>
                    <a:rPr lang="ru-RU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68</a:t>
                  </a:r>
                  <a:endParaRPr lang="en-US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  <a:p>
                  <a:pPr algn="ctr"/>
                  <a:r>
                    <a:rPr lang="en-US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(α&lt;0.00</a:t>
                  </a:r>
                  <a:r>
                    <a:rPr lang="ru-RU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0001</a:t>
                  </a:r>
                  <a:r>
                    <a:rPr lang="en-US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)</a:t>
                  </a:r>
                  <a:endParaRPr lang="ru-RU" b="1" spc="-2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32" name="Овал 31"/>
              <p:cNvSpPr/>
              <p:nvPr/>
            </p:nvSpPr>
            <p:spPr>
              <a:xfrm>
                <a:off x="1547812" y="529062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859649" y="387403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1253378" y="477395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1321870" y="427508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1421247" y="458028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1577501" y="469765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1841979" y="472628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1612219" y="460765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1648916" y="458028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1637812" y="443636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1603916" y="440116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1586289" y="429442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1491033" y="421352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1562270" y="41545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1676289" y="417378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1745308" y="410182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1800452" y="408378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1727724" y="398853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1701660" y="375933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1761047" y="371647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1796979" y="437459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1827054" y="434737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1842469" y="428875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1807753" y="421634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2095548" y="435616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2027384" y="430634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2063079" y="41545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2089402" y="410182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1960310" y="396403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1869169" y="377015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1939869" y="3740780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1982384" y="369842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2027384" y="3636630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1956051" y="3434290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2170768" y="3512706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2001541" y="335621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2048997" y="330243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2139839" y="336253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2416038" y="349441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2326920" y="3308640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2239157" y="317483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2334987" y="313825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2568390" y="309319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2801330" y="311188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5566735" y="6163714"/>
              <a:ext cx="26690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ген </a:t>
              </a:r>
              <a:r>
                <a:rPr lang="en-US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MIP-1</a:t>
              </a:r>
              <a:r>
                <a:rPr lang="el-GR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α</a:t>
              </a:r>
              <a:r>
                <a:rPr lang="en-US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мыши</a:t>
              </a:r>
              <a:endParaRPr lang="en-US" b="1" dirty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Группа 13"/>
            <p:cNvGrpSpPr>
              <a:grpSpLocks noChangeAspect="1"/>
            </p:cNvGrpSpPr>
            <p:nvPr/>
          </p:nvGrpSpPr>
          <p:grpSpPr>
            <a:xfrm>
              <a:off x="5111085" y="2616879"/>
              <a:ext cx="3635298" cy="3528000"/>
              <a:chOff x="4767699" y="3012366"/>
              <a:chExt cx="2698920" cy="2619260"/>
            </a:xfrm>
          </p:grpSpPr>
          <p:grpSp>
            <p:nvGrpSpPr>
              <p:cNvPr id="9" name="Группа 8"/>
              <p:cNvGrpSpPr>
                <a:grpSpLocks noChangeAspect="1"/>
              </p:cNvGrpSpPr>
              <p:nvPr/>
            </p:nvGrpSpPr>
            <p:grpSpPr>
              <a:xfrm>
                <a:off x="4767699" y="3012366"/>
                <a:ext cx="2698920" cy="2619260"/>
                <a:chOff x="6872183" y="623869"/>
                <a:chExt cx="2071136" cy="1965469"/>
              </a:xfrm>
            </p:grpSpPr>
            <p:grpSp>
              <p:nvGrpSpPr>
                <p:cNvPr id="8" name="Группа 7"/>
                <p:cNvGrpSpPr/>
                <p:nvPr/>
              </p:nvGrpSpPr>
              <p:grpSpPr>
                <a:xfrm>
                  <a:off x="6872183" y="623869"/>
                  <a:ext cx="2071136" cy="1965469"/>
                  <a:chOff x="6872183" y="623869"/>
                  <a:chExt cx="2071136" cy="1965469"/>
                </a:xfrm>
              </p:grpSpPr>
              <p:pic>
                <p:nvPicPr>
                  <p:cNvPr id="44" name="Рисунок 35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72183" y="623869"/>
                    <a:ext cx="2048199" cy="1965469"/>
                  </a:xfrm>
                  <a:prstGeom prst="rect">
                    <a:avLst/>
                  </a:prstGeom>
                </p:spPr>
              </p:pic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8239756" y="1683167"/>
                    <a:ext cx="703563" cy="3156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08" name="TextBox 207"/>
                <p:cNvSpPr txBox="1"/>
                <p:nvPr/>
              </p:nvSpPr>
              <p:spPr>
                <a:xfrm>
                  <a:off x="7095069" y="640005"/>
                  <a:ext cx="797024" cy="30863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r</a:t>
                  </a:r>
                  <a:r>
                    <a:rPr lang="en-US" b="1" dirty="0" smtClean="0">
                      <a:solidFill>
                        <a:srgbClr val="FF000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=</a:t>
                  </a:r>
                  <a:r>
                    <a:rPr lang="en-US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0.</a:t>
                  </a:r>
                  <a:r>
                    <a:rPr lang="ru-RU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82</a:t>
                  </a:r>
                  <a:endParaRPr lang="en-US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  <a:p>
                  <a:pPr algn="ctr"/>
                  <a:r>
                    <a:rPr lang="en-US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(α&lt;0.0</a:t>
                  </a:r>
                  <a:r>
                    <a:rPr lang="ru-RU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0</a:t>
                  </a:r>
                  <a:r>
                    <a:rPr lang="en-US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5)</a:t>
                  </a:r>
                  <a:endParaRPr lang="ru-RU" b="1" spc="-2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86" name="Овал 85"/>
              <p:cNvSpPr/>
              <p:nvPr/>
            </p:nvSpPr>
            <p:spPr>
              <a:xfrm>
                <a:off x="5492634" y="514334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Овал 86"/>
              <p:cNvSpPr/>
              <p:nvPr/>
            </p:nvSpPr>
            <p:spPr>
              <a:xfrm>
                <a:off x="5686846" y="465186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6119877" y="458929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Овал 88"/>
              <p:cNvSpPr/>
              <p:nvPr/>
            </p:nvSpPr>
            <p:spPr>
              <a:xfrm>
                <a:off x="6363199" y="458907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6260900" y="407853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6303980" y="40645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Овал 91"/>
              <p:cNvSpPr/>
              <p:nvPr/>
            </p:nvSpPr>
            <p:spPr>
              <a:xfrm>
                <a:off x="6172937" y="370657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7042409" y="305808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6997409" y="366933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Овал 94"/>
              <p:cNvSpPr/>
              <p:nvPr/>
            </p:nvSpPr>
            <p:spPr>
              <a:xfrm>
                <a:off x="7339523" y="368541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63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79131" y="25953"/>
            <a:ext cx="8897816" cy="6759060"/>
            <a:chOff x="79131" y="25953"/>
            <a:chExt cx="8897816" cy="6759060"/>
          </a:xfrm>
        </p:grpSpPr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79131" y="25953"/>
              <a:ext cx="889781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Зависимость величин констант</a:t>
              </a:r>
              <a:r>
                <a:rPr lang="ru-RU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ы</a:t>
              </a: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Михаэлиса</a:t>
              </a: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K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</a:t>
              </a:r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и каталитической константы </a:t>
              </a:r>
              <a:r>
                <a:rPr lang="en-US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k</a:t>
              </a:r>
              <a:r>
                <a:rPr lang="en-US" sz="2400" b="1" baseline="-25000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CAT</a:t>
              </a:r>
              <a:r>
                <a:rPr lang="ru-RU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8-оксогуанин-ДНК-гликозилазы 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OGG1</a:t>
              </a:r>
              <a:r>
                <a:rPr lang="ru-RU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от локального окружения 8-оксогуанина в </a:t>
              </a:r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ДНК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9" name="Группа 228"/>
            <p:cNvGrpSpPr/>
            <p:nvPr/>
          </p:nvGrpSpPr>
          <p:grpSpPr>
            <a:xfrm>
              <a:off x="2114569" y="4083954"/>
              <a:ext cx="5077097" cy="2701059"/>
              <a:chOff x="69669" y="3593046"/>
              <a:chExt cx="5077097" cy="2701059"/>
            </a:xfrm>
          </p:grpSpPr>
          <p:sp>
            <p:nvSpPr>
              <p:cNvPr id="212" name="Скругленный прямоугольник 211"/>
              <p:cNvSpPr/>
              <p:nvPr/>
            </p:nvSpPr>
            <p:spPr>
              <a:xfrm>
                <a:off x="69669" y="3593046"/>
                <a:ext cx="5077097" cy="2668412"/>
              </a:xfrm>
              <a:prstGeom prst="roundRect">
                <a:avLst>
                  <a:gd name="adj" fmla="val 0"/>
                </a:avLst>
              </a:prstGeom>
              <a:solidFill>
                <a:srgbClr val="FFFF00">
                  <a:alpha val="10000"/>
                </a:srgbClr>
              </a:solidFill>
              <a:ln w="952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428244" y="3636000"/>
                <a:ext cx="4389121" cy="2092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  <a:spcAft>
                    <a:spcPts val="300"/>
                  </a:spcAft>
                </a:pPr>
                <a:r>
                  <a:rPr lang="ru-RU" sz="16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Исходны</a:t>
                </a:r>
                <a:r>
                  <a:rPr lang="ru-RU" sz="16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е</a:t>
                </a:r>
                <a:r>
                  <a:rPr lang="ru-RU" sz="16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экспериментальные данные</a:t>
                </a:r>
                <a:endParaRPr lang="ru-RU" sz="16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22"/>
              <p:cNvSpPr>
                <a:spLocks noChangeArrowheads="1"/>
              </p:cNvSpPr>
              <p:nvPr/>
            </p:nvSpPr>
            <p:spPr bwMode="auto">
              <a:xfrm>
                <a:off x="4253876" y="3795357"/>
                <a:ext cx="78707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ru-RU" sz="14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k</a:t>
                </a:r>
                <a:r>
                  <a:rPr lang="en-US" altLang="ru-RU" sz="1800" b="1" baseline="-25000" dirty="0" smtClean="0">
                    <a:solidFill>
                      <a:srgbClr val="660066"/>
                    </a:solidFill>
                    <a:latin typeface="Courier New" pitchFamily="49" charset="0"/>
                  </a:rPr>
                  <a:t>CAT</a:t>
                </a:r>
                <a:r>
                  <a:rPr lang="en-US" altLang="ru-RU" sz="14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,m</a:t>
                </a:r>
                <a:r>
                  <a:rPr lang="en-US" altLang="ru-RU" sz="1800" b="1" baseline="30000" dirty="0" smtClean="0">
                    <a:solidFill>
                      <a:srgbClr val="660066"/>
                    </a:solidFill>
                    <a:latin typeface="Courier New" pitchFamily="49" charset="0"/>
                  </a:rPr>
                  <a:t>-1</a:t>
                </a:r>
                <a:endParaRPr lang="ru-RU" altLang="ru-RU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408062" y="3836780"/>
                <a:ext cx="117969" cy="24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>
                    <a:solidFill>
                      <a:srgbClr val="660066"/>
                    </a:solidFill>
                    <a:latin typeface="Courier New" pitchFamily="49" charset="0"/>
                  </a:rPr>
                  <a:t>№</a:t>
                </a:r>
                <a:endParaRPr lang="ru-RU" altLang="ru-RU">
                  <a:solidFill>
                    <a:srgbClr val="660066"/>
                  </a:solidFill>
                </a:endParaRPr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522509" y="3884905"/>
                <a:ext cx="117968" cy="24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>
                    <a:solidFill>
                      <a:srgbClr val="660066"/>
                    </a:solidFill>
                    <a:latin typeface="Courier New" pitchFamily="49" charset="0"/>
                  </a:rPr>
                  <a:t> </a:t>
                </a:r>
                <a:endParaRPr lang="ru-RU" altLang="ru-RU">
                  <a:solidFill>
                    <a:srgbClr val="660066"/>
                  </a:solidFill>
                </a:endParaRPr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798352" y="3836780"/>
                <a:ext cx="2595299" cy="24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solidFill>
                      <a:srgbClr val="660066"/>
                    </a:solidFill>
                    <a:latin typeface="Courier New" pitchFamily="49" charset="0"/>
                  </a:rPr>
                  <a:t>Синтетические </a:t>
                </a:r>
                <a:r>
                  <a:rPr lang="ru-RU" altLang="ru-RU" sz="1400" b="1" dirty="0" err="1">
                    <a:solidFill>
                      <a:srgbClr val="660066"/>
                    </a:solidFill>
                    <a:latin typeface="Courier New" pitchFamily="49" charset="0"/>
                  </a:rPr>
                  <a:t>олигоДНК</a:t>
                </a:r>
                <a:endParaRPr lang="ru-RU" altLang="ru-RU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23" name="Rectangle 18"/>
              <p:cNvSpPr>
                <a:spLocks noChangeArrowheads="1"/>
              </p:cNvSpPr>
              <p:nvPr/>
            </p:nvSpPr>
            <p:spPr bwMode="auto">
              <a:xfrm>
                <a:off x="3205844" y="3884905"/>
                <a:ext cx="117968" cy="24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solidFill>
                      <a:srgbClr val="660066"/>
                    </a:solidFill>
                    <a:latin typeface="Courier New" pitchFamily="49" charset="0"/>
                  </a:rPr>
                  <a:t> </a:t>
                </a:r>
                <a:endParaRPr lang="ru-RU" altLang="ru-RU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3590637" y="3857152"/>
                <a:ext cx="52257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1400" b="1" dirty="0" smtClean="0">
                    <a:solidFill>
                      <a:srgbClr val="660066"/>
                    </a:solidFill>
                    <a:latin typeface="Courier New" pitchFamily="49" charset="0"/>
                  </a:rPr>
                  <a:t>K</a:t>
                </a:r>
                <a:r>
                  <a:rPr lang="en-US" altLang="ru-RU" sz="1800" b="1" baseline="-25000" dirty="0" err="1" smtClean="0">
                    <a:solidFill>
                      <a:srgbClr val="660066"/>
                    </a:solidFill>
                    <a:latin typeface="Courier New" pitchFamily="49" charset="0"/>
                  </a:rPr>
                  <a:t>M</a:t>
                </a:r>
                <a:r>
                  <a:rPr lang="en-US" altLang="ru-RU" sz="1400" b="1" dirty="0" err="1" smtClean="0">
                    <a:solidFill>
                      <a:srgbClr val="660066"/>
                    </a:solidFill>
                    <a:latin typeface="Courier New" pitchFamily="49" charset="0"/>
                  </a:rPr>
                  <a:t>,nM</a:t>
                </a:r>
                <a:endParaRPr lang="ru-RU" altLang="ru-RU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25" name="Rectangle 53"/>
              <p:cNvSpPr>
                <a:spLocks noChangeArrowheads="1"/>
              </p:cNvSpPr>
              <p:nvPr/>
            </p:nvSpPr>
            <p:spPr bwMode="auto">
              <a:xfrm>
                <a:off x="437994" y="3918242"/>
                <a:ext cx="5282" cy="555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6" name="Line 56"/>
              <p:cNvSpPr>
                <a:spLocks noChangeShapeType="1"/>
              </p:cNvSpPr>
              <p:nvPr/>
            </p:nvSpPr>
            <p:spPr bwMode="auto">
              <a:xfrm>
                <a:off x="3147739" y="3918242"/>
                <a:ext cx="5283" cy="185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600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57"/>
              <p:cNvSpPr>
                <a:spLocks noChangeShapeType="1"/>
              </p:cNvSpPr>
              <p:nvPr/>
            </p:nvSpPr>
            <p:spPr bwMode="auto">
              <a:xfrm>
                <a:off x="3147739" y="3918242"/>
                <a:ext cx="1761" cy="5556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600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Rectangle 342"/>
              <p:cNvSpPr>
                <a:spLocks noChangeArrowheads="1"/>
              </p:cNvSpPr>
              <p:nvPr/>
            </p:nvSpPr>
            <p:spPr bwMode="auto">
              <a:xfrm>
                <a:off x="302405" y="5282331"/>
                <a:ext cx="4449541" cy="450049"/>
              </a:xfrm>
              <a:prstGeom prst="rect">
                <a:avLst/>
              </a:prstGeom>
              <a:solidFill>
                <a:srgbClr val="FFFFE5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ru-RU" altLang="ru-RU" b="1" dirty="0" smtClean="0"/>
                  <a:t>………………</a:t>
                </a:r>
                <a:r>
                  <a:rPr lang="en-US" altLang="ru-RU" b="1" dirty="0" smtClean="0"/>
                  <a:t>...........</a:t>
                </a:r>
                <a:r>
                  <a:rPr lang="ru-RU" altLang="ru-RU" b="1" dirty="0" smtClean="0"/>
                  <a:t>………………………</a:t>
                </a:r>
                <a:endParaRPr lang="ru-RU" altLang="ru-RU" b="1" dirty="0"/>
              </a:p>
            </p:txBody>
          </p:sp>
          <p:grpSp>
            <p:nvGrpSpPr>
              <p:cNvPr id="29" name="Группа 28"/>
              <p:cNvGrpSpPr/>
              <p:nvPr/>
            </p:nvGrpSpPr>
            <p:grpSpPr>
              <a:xfrm>
                <a:off x="469815" y="4067606"/>
                <a:ext cx="4163026" cy="406651"/>
                <a:chOff x="6983091" y="2096720"/>
                <a:chExt cx="4163026" cy="406651"/>
              </a:xfrm>
            </p:grpSpPr>
            <p:sp>
              <p:nvSpPr>
                <p:cNvPr id="30" name="Rectangle 34"/>
                <p:cNvSpPr>
                  <a:spLocks noChangeArrowheads="1"/>
                </p:cNvSpPr>
                <p:nvPr/>
              </p:nvSpPr>
              <p:spPr bwMode="auto">
                <a:xfrm>
                  <a:off x="6983091" y="2227387"/>
                  <a:ext cx="117969" cy="248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1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1" name="Rectangle 35"/>
                <p:cNvSpPr>
                  <a:spLocks noChangeArrowheads="1"/>
                </p:cNvSpPr>
                <p:nvPr/>
              </p:nvSpPr>
              <p:spPr bwMode="auto">
                <a:xfrm>
                  <a:off x="7097538" y="2227387"/>
                  <a:ext cx="117968" cy="248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2" name="Rectangle 48"/>
                <p:cNvSpPr>
                  <a:spLocks noChangeArrowheads="1"/>
                </p:cNvSpPr>
                <p:nvPr/>
              </p:nvSpPr>
              <p:spPr bwMode="auto">
                <a:xfrm>
                  <a:off x="10247913" y="2192629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11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3" name="Rectangle 49"/>
                <p:cNvSpPr>
                  <a:spLocks noChangeArrowheads="1"/>
                </p:cNvSpPr>
                <p:nvPr/>
              </p:nvSpPr>
              <p:spPr bwMode="auto">
                <a:xfrm>
                  <a:off x="10678839" y="2227387"/>
                  <a:ext cx="117968" cy="248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4" name="Rectangle 36"/>
                <p:cNvSpPr>
                  <a:spLocks noChangeArrowheads="1"/>
                </p:cNvSpPr>
                <p:nvPr/>
              </p:nvSpPr>
              <p:spPr bwMode="auto">
                <a:xfrm>
                  <a:off x="7211984" y="2106244"/>
                  <a:ext cx="235936" cy="248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5’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5" name="Rectangle 37"/>
                <p:cNvSpPr>
                  <a:spLocks noChangeArrowheads="1"/>
                </p:cNvSpPr>
                <p:nvPr/>
              </p:nvSpPr>
              <p:spPr bwMode="auto">
                <a:xfrm>
                  <a:off x="7367740" y="2106244"/>
                  <a:ext cx="117968" cy="248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6" name="Rectangle 38"/>
                <p:cNvSpPr>
                  <a:spLocks noChangeArrowheads="1"/>
                </p:cNvSpPr>
                <p:nvPr/>
              </p:nvSpPr>
              <p:spPr bwMode="auto">
                <a:xfrm>
                  <a:off x="7449273" y="2096720"/>
                  <a:ext cx="229582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spc="-70" dirty="0" err="1" smtClean="0">
                      <a:solidFill>
                        <a:srgbClr val="660066"/>
                      </a:solidFill>
                      <a:latin typeface="Courier New" pitchFamily="49" charset="0"/>
                    </a:rPr>
                    <a:t>ctctcccttc</a:t>
                  </a:r>
                  <a:r>
                    <a:rPr lang="en-US" altLang="ru-RU" sz="1400" b="1" spc="-70" dirty="0" err="1" smtClean="0">
                      <a:solidFill>
                        <a:srgbClr val="FF0000"/>
                      </a:solidFill>
                      <a:latin typeface="Arial Black" panose="020B0A04020102020204" pitchFamily="34" charset="0"/>
                    </a:rPr>
                    <a:t>X</a:t>
                  </a:r>
                  <a:r>
                    <a:rPr lang="en-US" altLang="ru-RU" sz="1400" b="1" spc="-70" dirty="0" err="1" smtClean="0">
                      <a:solidFill>
                        <a:srgbClr val="660066"/>
                      </a:solidFill>
                      <a:latin typeface="Courier New" pitchFamily="49" charset="0"/>
                    </a:rPr>
                    <a:t>ctcctttcctct</a:t>
                  </a:r>
                  <a:endParaRPr lang="ru-RU" altLang="ru-RU" spc="-7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7" name="Rectangle 39"/>
                <p:cNvSpPr>
                  <a:spLocks noChangeArrowheads="1"/>
                </p:cNvSpPr>
                <p:nvPr/>
              </p:nvSpPr>
              <p:spPr bwMode="auto">
                <a:xfrm>
                  <a:off x="9671996" y="2106244"/>
                  <a:ext cx="117968" cy="248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-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8" name="Rectangle 40"/>
                <p:cNvSpPr>
                  <a:spLocks noChangeArrowheads="1"/>
                </p:cNvSpPr>
                <p:nvPr/>
              </p:nvSpPr>
              <p:spPr bwMode="auto">
                <a:xfrm>
                  <a:off x="9786444" y="2106244"/>
                  <a:ext cx="235936" cy="248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3’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9" name="Rectangle 41"/>
                <p:cNvSpPr>
                  <a:spLocks noChangeArrowheads="1"/>
                </p:cNvSpPr>
                <p:nvPr/>
              </p:nvSpPr>
              <p:spPr bwMode="auto">
                <a:xfrm>
                  <a:off x="9622408" y="2106244"/>
                  <a:ext cx="117968" cy="248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" name="Rectangle 79"/>
                <p:cNvSpPr>
                  <a:spLocks noChangeArrowheads="1"/>
                </p:cNvSpPr>
                <p:nvPr/>
              </p:nvSpPr>
              <p:spPr bwMode="auto">
                <a:xfrm>
                  <a:off x="7013023" y="2335899"/>
                  <a:ext cx="5282" cy="74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grpSp>
              <p:nvGrpSpPr>
                <p:cNvPr id="41" name="Группа 40"/>
                <p:cNvGrpSpPr/>
                <p:nvPr/>
              </p:nvGrpSpPr>
              <p:grpSpPr>
                <a:xfrm>
                  <a:off x="7211984" y="2245632"/>
                  <a:ext cx="2810396" cy="257739"/>
                  <a:chOff x="7211984" y="2293757"/>
                  <a:chExt cx="2810396" cy="257739"/>
                </a:xfrm>
              </p:grpSpPr>
              <p:sp>
                <p:nvSpPr>
                  <p:cNvPr id="43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211984" y="2303320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3’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44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7367740" y="2303320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45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7436514" y="2293757"/>
                    <a:ext cx="2263762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ru-RU" sz="1400" b="1" spc="-70" dirty="0" err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gagagggaag</a:t>
                    </a:r>
                    <a:r>
                      <a:rPr lang="en-US" altLang="ru-RU" sz="1400" b="1" spc="-70" dirty="0" err="1">
                        <a:solidFill>
                          <a:srgbClr val="FF0000"/>
                        </a:solidFill>
                        <a:latin typeface="Courier New" pitchFamily="49" charset="0"/>
                      </a:rPr>
                      <a:t>C</a:t>
                    </a:r>
                    <a:r>
                      <a:rPr lang="en-US" altLang="ru-RU" sz="1400" b="1" spc="-70" dirty="0" err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gaggaaaggaga</a:t>
                    </a:r>
                    <a:endParaRPr lang="ru-RU" altLang="ru-RU" spc="-70" dirty="0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46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9671996" y="2303320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4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9786444" y="2303320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5’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48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9622408" y="2303320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 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49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9722768" y="2307024"/>
                    <a:ext cx="5283" cy="1853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66006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9722768" y="2307024"/>
                    <a:ext cx="1761" cy="7408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66006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2" name="Rectangle 48"/>
                <p:cNvSpPr>
                  <a:spLocks noChangeArrowheads="1"/>
                </p:cNvSpPr>
                <p:nvPr/>
              </p:nvSpPr>
              <p:spPr bwMode="auto">
                <a:xfrm>
                  <a:off x="10823913" y="2192050"/>
                  <a:ext cx="32220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1.0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</p:grpSp>
          <p:grpSp>
            <p:nvGrpSpPr>
              <p:cNvPr id="74" name="Группа 73"/>
              <p:cNvGrpSpPr/>
              <p:nvPr/>
            </p:nvGrpSpPr>
            <p:grpSpPr>
              <a:xfrm>
                <a:off x="468316" y="4446891"/>
                <a:ext cx="4164525" cy="400087"/>
                <a:chOff x="6983091" y="2562595"/>
                <a:chExt cx="4164525" cy="400087"/>
              </a:xfrm>
            </p:grpSpPr>
            <p:grpSp>
              <p:nvGrpSpPr>
                <p:cNvPr id="75" name="Группа 74"/>
                <p:cNvGrpSpPr/>
                <p:nvPr/>
              </p:nvGrpSpPr>
              <p:grpSpPr>
                <a:xfrm>
                  <a:off x="7211984" y="2562595"/>
                  <a:ext cx="2810396" cy="258909"/>
                  <a:chOff x="7211984" y="2524095"/>
                  <a:chExt cx="2810396" cy="258909"/>
                </a:xfrm>
              </p:grpSpPr>
              <p:sp>
                <p:nvSpPr>
                  <p:cNvPr id="9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7211984" y="2534828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5’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93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7367740" y="2534828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9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9671996" y="2534828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95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9786444" y="2534828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3’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96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9622408" y="2534828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 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9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7452000" y="2524095"/>
                    <a:ext cx="2295821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ru-RU" sz="1400" b="1" spc="-70" dirty="0" err="1" smtClean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ctctcccttc</a:t>
                    </a:r>
                    <a:r>
                      <a:rPr lang="en-US" altLang="ru-RU" sz="1400" b="1" spc="-70" dirty="0" err="1" smtClean="0">
                        <a:solidFill>
                          <a:srgbClr val="FF0000"/>
                        </a:solidFill>
                        <a:latin typeface="Arial Black" panose="020B0A04020102020204" pitchFamily="34" charset="0"/>
                      </a:rPr>
                      <a:t>X</a:t>
                    </a:r>
                    <a:r>
                      <a:rPr lang="en-US" altLang="ru-RU" sz="1400" b="1" spc="-70" dirty="0" err="1" smtClean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ctcct</a:t>
                    </a:r>
                    <a:r>
                      <a:rPr lang="en-US" altLang="ru-RU" sz="1400" b="1" spc="-70" dirty="0" err="1" smtClean="0">
                        <a:solidFill>
                          <a:srgbClr val="FF00FF"/>
                        </a:solidFill>
                        <a:latin typeface="Courier New" pitchFamily="49" charset="0"/>
                      </a:rPr>
                      <a:t>c</a:t>
                    </a:r>
                    <a:r>
                      <a:rPr lang="en-US" altLang="ru-RU" sz="1400" b="1" spc="-70" dirty="0" err="1" smtClean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tcctct</a:t>
                    </a:r>
                    <a:endParaRPr lang="ru-RU" altLang="ru-RU" spc="-70" dirty="0">
                      <a:solidFill>
                        <a:srgbClr val="660066"/>
                      </a:solidFill>
                    </a:endParaRPr>
                  </a:p>
                </p:txBody>
              </p:sp>
            </p:grpSp>
            <p:grpSp>
              <p:nvGrpSpPr>
                <p:cNvPr id="76" name="Группа 75"/>
                <p:cNvGrpSpPr/>
                <p:nvPr/>
              </p:nvGrpSpPr>
              <p:grpSpPr>
                <a:xfrm>
                  <a:off x="6983091" y="2605849"/>
                  <a:ext cx="4164525" cy="356833"/>
                  <a:chOff x="6983091" y="2605849"/>
                  <a:chExt cx="4164525" cy="356833"/>
                </a:xfrm>
              </p:grpSpPr>
              <p:sp>
                <p:nvSpPr>
                  <p:cNvPr id="77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6983091" y="2684844"/>
                    <a:ext cx="117969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 dirty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2</a:t>
                    </a:r>
                    <a:endParaRPr lang="ru-RU" altLang="ru-RU" dirty="0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78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0249412" y="2626826"/>
                    <a:ext cx="214802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ru-RU" sz="1400" b="1" dirty="0" smtClean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23</a:t>
                    </a:r>
                    <a:endParaRPr lang="ru-RU" altLang="ru-RU" dirty="0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7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0825412" y="2605849"/>
                    <a:ext cx="322204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ru-RU" sz="1400" b="1" dirty="0" smtClean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1.4</a:t>
                    </a:r>
                    <a:endParaRPr lang="ru-RU" altLang="ru-RU" dirty="0">
                      <a:solidFill>
                        <a:srgbClr val="660066"/>
                      </a:solidFill>
                    </a:endParaRPr>
                  </a:p>
                </p:txBody>
              </p:sp>
              <p:grpSp>
                <p:nvGrpSpPr>
                  <p:cNvPr id="80" name="Группа 79"/>
                  <p:cNvGrpSpPr/>
                  <p:nvPr/>
                </p:nvGrpSpPr>
                <p:grpSpPr>
                  <a:xfrm>
                    <a:off x="7097538" y="2636719"/>
                    <a:ext cx="3699269" cy="325963"/>
                    <a:chOff x="7097538" y="2684844"/>
                    <a:chExt cx="3699269" cy="325963"/>
                  </a:xfrm>
                </p:grpSpPr>
                <p:sp>
                  <p:nvSpPr>
                    <p:cNvPr id="81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97538" y="2684844"/>
                      <a:ext cx="117968" cy="2481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ru-RU" altLang="ru-RU" sz="1400" b="1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 </a:t>
                      </a:r>
                      <a:endParaRPr lang="ru-RU" altLang="ru-RU">
                        <a:solidFill>
                          <a:srgbClr val="660066"/>
                        </a:solidFill>
                      </a:endParaRPr>
                    </a:p>
                  </p:txBody>
                </p:sp>
                <p:sp>
                  <p:nvSpPr>
                    <p:cNvPr id="82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11984" y="2762631"/>
                      <a:ext cx="235936" cy="2481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ru-RU" altLang="ru-RU" sz="1400" b="1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3’</a:t>
                      </a:r>
                      <a:endParaRPr lang="ru-RU" altLang="ru-RU">
                        <a:solidFill>
                          <a:srgbClr val="660066"/>
                        </a:solidFill>
                      </a:endParaRPr>
                    </a:p>
                  </p:txBody>
                </p:sp>
                <p:sp>
                  <p:nvSpPr>
                    <p:cNvPr id="83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67740" y="2762631"/>
                      <a:ext cx="117968" cy="2481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ru-RU" altLang="ru-RU" sz="1400" b="1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-</a:t>
                      </a:r>
                      <a:endParaRPr lang="ru-RU" altLang="ru-RU">
                        <a:solidFill>
                          <a:srgbClr val="660066"/>
                        </a:solidFill>
                      </a:endParaRPr>
                    </a:p>
                  </p:txBody>
                </p:sp>
                <p:sp>
                  <p:nvSpPr>
                    <p:cNvPr id="84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71996" y="2762631"/>
                      <a:ext cx="117968" cy="2481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ru-RU" altLang="ru-RU" sz="1400" b="1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-</a:t>
                      </a:r>
                      <a:endParaRPr lang="ru-RU" altLang="ru-RU">
                        <a:solidFill>
                          <a:srgbClr val="660066"/>
                        </a:solidFill>
                      </a:endParaRPr>
                    </a:p>
                  </p:txBody>
                </p:sp>
                <p:sp>
                  <p:nvSpPr>
                    <p:cNvPr id="85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86444" y="2762631"/>
                      <a:ext cx="235936" cy="2481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ru-RU" altLang="ru-RU" sz="1400" b="1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5’</a:t>
                      </a:r>
                      <a:endParaRPr lang="ru-RU" altLang="ru-RU">
                        <a:solidFill>
                          <a:srgbClr val="660066"/>
                        </a:solidFill>
                      </a:endParaRPr>
                    </a:p>
                  </p:txBody>
                </p:sp>
                <p:sp>
                  <p:nvSpPr>
                    <p:cNvPr id="86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22408" y="2762631"/>
                      <a:ext cx="117968" cy="2481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ru-RU" altLang="ru-RU" sz="1400" b="1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 </a:t>
                      </a:r>
                      <a:endParaRPr lang="ru-RU" altLang="ru-RU">
                        <a:solidFill>
                          <a:srgbClr val="660066"/>
                        </a:solidFill>
                      </a:endParaRPr>
                    </a:p>
                  </p:txBody>
                </p:sp>
                <p:sp>
                  <p:nvSpPr>
                    <p:cNvPr id="8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78839" y="2684844"/>
                      <a:ext cx="117968" cy="2481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ru-RU" altLang="ru-RU" sz="1400" b="1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 </a:t>
                      </a:r>
                      <a:endParaRPr lang="ru-RU" altLang="ru-RU">
                        <a:solidFill>
                          <a:srgbClr val="660066"/>
                        </a:solidFill>
                      </a:endParaRPr>
                    </a:p>
                  </p:txBody>
                </p:sp>
                <p:sp>
                  <p:nvSpPr>
                    <p:cNvPr id="88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80511" y="2766335"/>
                      <a:ext cx="5283" cy="555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89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22768" y="2766335"/>
                      <a:ext cx="5283" cy="1853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66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22768" y="2766335"/>
                      <a:ext cx="1761" cy="5557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66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1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52000" y="2756707"/>
                      <a:ext cx="2263761" cy="215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ru-RU" sz="1400" b="1" spc="-70" dirty="0" err="1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gagagggaag</a:t>
                      </a:r>
                      <a:r>
                        <a:rPr lang="en-US" altLang="ru-RU" sz="1400" b="1" spc="-70" dirty="0" err="1">
                          <a:solidFill>
                            <a:srgbClr val="FF0000"/>
                          </a:solidFill>
                          <a:latin typeface="Courier New" pitchFamily="49" charset="0"/>
                        </a:rPr>
                        <a:t>C</a:t>
                      </a:r>
                      <a:r>
                        <a:rPr lang="en-US" altLang="ru-RU" sz="1400" b="1" spc="-70" dirty="0" err="1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gagga</a:t>
                      </a:r>
                      <a:r>
                        <a:rPr lang="en-US" altLang="ru-RU" sz="1400" b="1" spc="-70" dirty="0" err="1">
                          <a:solidFill>
                            <a:srgbClr val="FF00FF"/>
                          </a:solidFill>
                          <a:latin typeface="Courier New" pitchFamily="49" charset="0"/>
                        </a:rPr>
                        <a:t>g</a:t>
                      </a:r>
                      <a:r>
                        <a:rPr lang="en-US" altLang="ru-RU" sz="1400" b="1" spc="-70" dirty="0" err="1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aggaga</a:t>
                      </a:r>
                      <a:endParaRPr lang="ru-RU" altLang="ru-RU" spc="-70" dirty="0">
                        <a:solidFill>
                          <a:srgbClr val="660066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98" name="Группа 97"/>
              <p:cNvGrpSpPr/>
              <p:nvPr/>
            </p:nvGrpSpPr>
            <p:grpSpPr>
              <a:xfrm>
                <a:off x="450985" y="4821447"/>
                <a:ext cx="4181856" cy="387451"/>
                <a:chOff x="6983091" y="3492000"/>
                <a:chExt cx="4181856" cy="387451"/>
              </a:xfrm>
            </p:grpSpPr>
            <p:sp>
              <p:nvSpPr>
                <p:cNvPr id="99" name="Rectangle 103"/>
                <p:cNvSpPr>
                  <a:spLocks noChangeArrowheads="1"/>
                </p:cNvSpPr>
                <p:nvPr/>
              </p:nvSpPr>
              <p:spPr bwMode="auto">
                <a:xfrm>
                  <a:off x="6983091" y="3603465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3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00" name="Rectangle 104"/>
                <p:cNvSpPr>
                  <a:spLocks noChangeArrowheads="1"/>
                </p:cNvSpPr>
                <p:nvPr/>
              </p:nvSpPr>
              <p:spPr bwMode="auto">
                <a:xfrm>
                  <a:off x="7097538" y="3603465"/>
                  <a:ext cx="117968" cy="248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01" name="Rectangle 118"/>
                <p:cNvSpPr>
                  <a:spLocks noChangeArrowheads="1"/>
                </p:cNvSpPr>
                <p:nvPr/>
              </p:nvSpPr>
              <p:spPr bwMode="auto">
                <a:xfrm>
                  <a:off x="10678839" y="3603465"/>
                  <a:ext cx="117968" cy="248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02" name="Rectangle 48"/>
                <p:cNvSpPr>
                  <a:spLocks noChangeArrowheads="1"/>
                </p:cNvSpPr>
                <p:nvPr/>
              </p:nvSpPr>
              <p:spPr bwMode="auto">
                <a:xfrm>
                  <a:off x="10266743" y="3556884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22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03" name="Rectangle 48"/>
                <p:cNvSpPr>
                  <a:spLocks noChangeArrowheads="1"/>
                </p:cNvSpPr>
                <p:nvPr/>
              </p:nvSpPr>
              <p:spPr bwMode="auto">
                <a:xfrm>
                  <a:off x="10842743" y="3550022"/>
                  <a:ext cx="32220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0.9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grpSp>
              <p:nvGrpSpPr>
                <p:cNvPr id="104" name="Группа 103"/>
                <p:cNvGrpSpPr/>
                <p:nvPr/>
              </p:nvGrpSpPr>
              <p:grpSpPr>
                <a:xfrm>
                  <a:off x="7211984" y="3492000"/>
                  <a:ext cx="2810396" cy="262884"/>
                  <a:chOff x="7211984" y="3438741"/>
                  <a:chExt cx="2810396" cy="262884"/>
                </a:xfrm>
              </p:grpSpPr>
              <p:sp>
                <p:nvSpPr>
                  <p:cNvPr id="115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7211984" y="3453449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5’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16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367740" y="3453449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1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9671996" y="3453449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18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9786444" y="3453449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3’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19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9622408" y="3453449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 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2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7452000" y="3438741"/>
                    <a:ext cx="2295821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ru-RU" sz="1400" b="1" spc="-70" dirty="0" err="1" smtClean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ctctcccttc</a:t>
                    </a:r>
                    <a:r>
                      <a:rPr lang="en-US" altLang="ru-RU" sz="1400" b="1" spc="-70" dirty="0" err="1">
                        <a:solidFill>
                          <a:srgbClr val="FF0000"/>
                        </a:solidFill>
                        <a:latin typeface="Arial Black" panose="020B0A04020102020204" pitchFamily="34" charset="0"/>
                      </a:rPr>
                      <a:t>X</a:t>
                    </a:r>
                    <a:r>
                      <a:rPr lang="en-US" altLang="ru-RU" sz="1400" b="1" spc="-70" dirty="0" err="1" smtClean="0">
                        <a:solidFill>
                          <a:srgbClr val="00FF00"/>
                        </a:solidFill>
                        <a:latin typeface="Courier New" pitchFamily="49" charset="0"/>
                      </a:rPr>
                      <a:t>C</a:t>
                    </a:r>
                    <a:r>
                      <a:rPr lang="en-US" altLang="ru-RU" sz="1400" b="1" spc="-70" dirty="0" err="1" smtClean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tcctttcctct</a:t>
                    </a:r>
                    <a:endParaRPr lang="ru-RU" altLang="ru-RU" spc="-70" dirty="0">
                      <a:solidFill>
                        <a:srgbClr val="660066"/>
                      </a:solidFill>
                    </a:endParaRPr>
                  </a:p>
                </p:txBody>
              </p:sp>
            </p:grpSp>
            <p:grpSp>
              <p:nvGrpSpPr>
                <p:cNvPr id="105" name="Группа 104"/>
                <p:cNvGrpSpPr/>
                <p:nvPr/>
              </p:nvGrpSpPr>
              <p:grpSpPr>
                <a:xfrm>
                  <a:off x="7211984" y="3605057"/>
                  <a:ext cx="2810396" cy="274394"/>
                  <a:chOff x="7211984" y="3653182"/>
                  <a:chExt cx="2810396" cy="274394"/>
                </a:xfrm>
              </p:grpSpPr>
              <p:sp>
                <p:nvSpPr>
                  <p:cNvPr id="106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7211984" y="3679400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3’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07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7367740" y="3679400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08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9671996" y="3679400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09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9786444" y="3679400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5’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10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9622408" y="3679400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 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11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9680511" y="3712737"/>
                    <a:ext cx="5283" cy="555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12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9722768" y="3712737"/>
                    <a:ext cx="5283" cy="1851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66006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9722768" y="3712737"/>
                    <a:ext cx="1761" cy="5556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66006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7452000" y="3653182"/>
                    <a:ext cx="2263761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ru-RU" sz="1400" b="1" spc="-70" dirty="0" err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gagagggaag</a:t>
                    </a:r>
                    <a:r>
                      <a:rPr lang="en-US" altLang="ru-RU" sz="1400" b="1" spc="-70" dirty="0" err="1">
                        <a:solidFill>
                          <a:srgbClr val="FF0000"/>
                        </a:solidFill>
                        <a:latin typeface="Courier New" pitchFamily="49" charset="0"/>
                      </a:rPr>
                      <a:t>C</a:t>
                    </a:r>
                    <a:r>
                      <a:rPr lang="en-US" altLang="ru-RU" sz="1400" b="1" spc="-70" dirty="0" err="1">
                        <a:solidFill>
                          <a:srgbClr val="00FF00"/>
                        </a:solidFill>
                        <a:latin typeface="Courier New" pitchFamily="49" charset="0"/>
                      </a:rPr>
                      <a:t>T</a:t>
                    </a:r>
                    <a:r>
                      <a:rPr lang="en-US" altLang="ru-RU" sz="1400" b="1" spc="-70" dirty="0" err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aggaaaggaga</a:t>
                    </a:r>
                    <a:endParaRPr lang="ru-RU" altLang="ru-RU" spc="-70" dirty="0">
                      <a:solidFill>
                        <a:srgbClr val="660066"/>
                      </a:solidFill>
                    </a:endParaRPr>
                  </a:p>
                </p:txBody>
              </p:sp>
            </p:grpSp>
          </p:grpSp>
          <p:grpSp>
            <p:nvGrpSpPr>
              <p:cNvPr id="121" name="Группа 120"/>
              <p:cNvGrpSpPr/>
              <p:nvPr/>
            </p:nvGrpSpPr>
            <p:grpSpPr>
              <a:xfrm>
                <a:off x="460444" y="5146341"/>
                <a:ext cx="4172397" cy="413646"/>
                <a:chOff x="6983091" y="3962520"/>
                <a:chExt cx="4172397" cy="413646"/>
              </a:xfrm>
            </p:grpSpPr>
            <p:sp>
              <p:nvSpPr>
                <p:cNvPr id="122" name="Rectangle 123"/>
                <p:cNvSpPr>
                  <a:spLocks noChangeArrowheads="1"/>
                </p:cNvSpPr>
                <p:nvPr/>
              </p:nvSpPr>
              <p:spPr bwMode="auto">
                <a:xfrm>
                  <a:off x="6983091" y="4090557"/>
                  <a:ext cx="1074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4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23" name="Rectangle 124"/>
                <p:cNvSpPr>
                  <a:spLocks noChangeArrowheads="1"/>
                </p:cNvSpPr>
                <p:nvPr/>
              </p:nvSpPr>
              <p:spPr bwMode="auto">
                <a:xfrm>
                  <a:off x="7097538" y="4090557"/>
                  <a:ext cx="117968" cy="248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24" name="Rectangle 138"/>
                <p:cNvSpPr>
                  <a:spLocks noChangeArrowheads="1"/>
                </p:cNvSpPr>
                <p:nvPr/>
              </p:nvSpPr>
              <p:spPr bwMode="auto">
                <a:xfrm>
                  <a:off x="10678839" y="4090557"/>
                  <a:ext cx="117968" cy="248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25" name="Rectangle 48"/>
                <p:cNvSpPr>
                  <a:spLocks noChangeArrowheads="1"/>
                </p:cNvSpPr>
                <p:nvPr/>
              </p:nvSpPr>
              <p:spPr bwMode="auto">
                <a:xfrm>
                  <a:off x="10257284" y="4037001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70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26" name="Rectangle 48"/>
                <p:cNvSpPr>
                  <a:spLocks noChangeArrowheads="1"/>
                </p:cNvSpPr>
                <p:nvPr/>
              </p:nvSpPr>
              <p:spPr bwMode="auto">
                <a:xfrm>
                  <a:off x="10833284" y="4016024"/>
                  <a:ext cx="32220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1.7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grpSp>
              <p:nvGrpSpPr>
                <p:cNvPr id="127" name="Группа 126"/>
                <p:cNvGrpSpPr/>
                <p:nvPr/>
              </p:nvGrpSpPr>
              <p:grpSpPr>
                <a:xfrm>
                  <a:off x="7211984" y="3962520"/>
                  <a:ext cx="2810396" cy="264695"/>
                  <a:chOff x="7211984" y="3924020"/>
                  <a:chExt cx="2810396" cy="264695"/>
                </a:xfrm>
              </p:grpSpPr>
              <p:sp>
                <p:nvSpPr>
                  <p:cNvPr id="138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7211984" y="3940539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5’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39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7367740" y="3940539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40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9671996" y="3940539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41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9786444" y="3940539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3’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42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9622408" y="3940539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 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4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7452000" y="3924020"/>
                    <a:ext cx="2295821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ru-RU" sz="1400" b="1" spc="-70" dirty="0" err="1" smtClean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ttttttttt</a:t>
                    </a:r>
                    <a:r>
                      <a:rPr lang="en-US" altLang="ru-RU" sz="1400" b="1" spc="-70" dirty="0" err="1" smtClean="0">
                        <a:solidFill>
                          <a:srgbClr val="00FF00"/>
                        </a:solidFill>
                        <a:latin typeface="Courier New" pitchFamily="49" charset="0"/>
                      </a:rPr>
                      <a:t>T</a:t>
                    </a:r>
                    <a:r>
                      <a:rPr lang="en-US" altLang="ru-RU" sz="1400" b="1" spc="-70" dirty="0" err="1">
                        <a:solidFill>
                          <a:srgbClr val="FF0000"/>
                        </a:solidFill>
                        <a:latin typeface="Arial Black" panose="020B0A04020102020204" pitchFamily="34" charset="0"/>
                      </a:rPr>
                      <a:t>X</a:t>
                    </a:r>
                    <a:r>
                      <a:rPr lang="en-US" altLang="ru-RU" sz="1400" b="1" spc="-70" dirty="0" err="1" smtClean="0">
                        <a:solidFill>
                          <a:srgbClr val="00FF00"/>
                        </a:solidFill>
                        <a:latin typeface="Courier New" pitchFamily="49" charset="0"/>
                      </a:rPr>
                      <a:t>T</a:t>
                    </a:r>
                    <a:r>
                      <a:rPr lang="en-US" altLang="ru-RU" sz="1400" b="1" spc="-70" dirty="0" err="1" smtClean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ttttttttttt</a:t>
                    </a:r>
                    <a:endParaRPr lang="ru-RU" altLang="ru-RU" spc="-70" dirty="0">
                      <a:solidFill>
                        <a:srgbClr val="660066"/>
                      </a:solidFill>
                    </a:endParaRPr>
                  </a:p>
                </p:txBody>
              </p:sp>
            </p:grpSp>
            <p:grpSp>
              <p:nvGrpSpPr>
                <p:cNvPr id="128" name="Группа 127"/>
                <p:cNvGrpSpPr/>
                <p:nvPr/>
              </p:nvGrpSpPr>
              <p:grpSpPr>
                <a:xfrm>
                  <a:off x="7211984" y="4099961"/>
                  <a:ext cx="2810396" cy="276205"/>
                  <a:chOff x="7211984" y="4138461"/>
                  <a:chExt cx="2810396" cy="276205"/>
                </a:xfrm>
              </p:grpSpPr>
              <p:sp>
                <p:nvSpPr>
                  <p:cNvPr id="129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7211984" y="4166490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3’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30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7367740" y="4166490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31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9671996" y="4166490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32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9786444" y="4166490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5’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33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9622408" y="4166490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 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34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9680511" y="4199827"/>
                    <a:ext cx="5283" cy="5557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5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9722768" y="4199827"/>
                    <a:ext cx="5283" cy="1853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66006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6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9722768" y="4199827"/>
                    <a:ext cx="1761" cy="5557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66006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7452000" y="4138461"/>
                    <a:ext cx="2263761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ru-RU" sz="1400" b="1" spc="-70" dirty="0" err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aaaaaaaaa</a:t>
                    </a:r>
                    <a:r>
                      <a:rPr lang="en-US" altLang="ru-RU" sz="1400" b="1" spc="-70" dirty="0" err="1">
                        <a:solidFill>
                          <a:srgbClr val="0000CC"/>
                        </a:solidFill>
                        <a:latin typeface="Courier New" pitchFamily="49" charset="0"/>
                      </a:rPr>
                      <a:t>G</a:t>
                    </a:r>
                    <a:r>
                      <a:rPr lang="en-US" altLang="ru-RU" sz="1400" b="1" spc="-70" dirty="0" err="1">
                        <a:solidFill>
                          <a:srgbClr val="FF0000"/>
                        </a:solidFill>
                        <a:latin typeface="Courier New" pitchFamily="49" charset="0"/>
                      </a:rPr>
                      <a:t>C</a:t>
                    </a:r>
                    <a:r>
                      <a:rPr lang="en-US" altLang="ru-RU" sz="1400" b="1" spc="-70" dirty="0" err="1">
                        <a:solidFill>
                          <a:srgbClr val="0000CC"/>
                        </a:solidFill>
                        <a:latin typeface="Courier New" pitchFamily="49" charset="0"/>
                      </a:rPr>
                      <a:t>G</a:t>
                    </a:r>
                    <a:r>
                      <a:rPr lang="en-US" altLang="ru-RU" sz="1400" b="1" spc="-70" dirty="0" err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aaaaaaaaaaa</a:t>
                    </a:r>
                    <a:endParaRPr lang="ru-RU" altLang="ru-RU" spc="-70" dirty="0">
                      <a:solidFill>
                        <a:srgbClr val="660066"/>
                      </a:solidFill>
                    </a:endParaRPr>
                  </a:p>
                </p:txBody>
              </p:sp>
            </p:grpSp>
          </p:grpSp>
          <p:grpSp>
            <p:nvGrpSpPr>
              <p:cNvPr id="144" name="Группа 143"/>
              <p:cNvGrpSpPr/>
              <p:nvPr/>
            </p:nvGrpSpPr>
            <p:grpSpPr>
              <a:xfrm>
                <a:off x="393768" y="5570331"/>
                <a:ext cx="4239073" cy="397455"/>
                <a:chOff x="6926220" y="5840030"/>
                <a:chExt cx="4239073" cy="397455"/>
              </a:xfrm>
            </p:grpSpPr>
            <p:sp>
              <p:nvSpPr>
                <p:cNvPr id="14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097538" y="5951874"/>
                  <a:ext cx="117968" cy="248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46" name="Rectangle 216"/>
                <p:cNvSpPr>
                  <a:spLocks noChangeArrowheads="1"/>
                </p:cNvSpPr>
                <p:nvPr/>
              </p:nvSpPr>
              <p:spPr bwMode="auto">
                <a:xfrm>
                  <a:off x="10678839" y="5951874"/>
                  <a:ext cx="117968" cy="248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ru-RU" altLang="ru-RU" sz="1400" b="1">
                      <a:solidFill>
                        <a:srgbClr val="660066"/>
                      </a:solidFill>
                      <a:latin typeface="Courier New" pitchFamily="49" charset="0"/>
                    </a:rPr>
                    <a:t> </a:t>
                  </a:r>
                  <a:endParaRPr lang="ru-RU" altLang="ru-RU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47" name="Rectangle 163"/>
                <p:cNvSpPr>
                  <a:spLocks noChangeArrowheads="1"/>
                </p:cNvSpPr>
                <p:nvPr/>
              </p:nvSpPr>
              <p:spPr bwMode="auto">
                <a:xfrm>
                  <a:off x="6926220" y="5931965"/>
                  <a:ext cx="214802" cy="2154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20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48" name="Rectangle 48"/>
                <p:cNvSpPr>
                  <a:spLocks noChangeArrowheads="1"/>
                </p:cNvSpPr>
                <p:nvPr/>
              </p:nvSpPr>
              <p:spPr bwMode="auto">
                <a:xfrm>
                  <a:off x="10303089" y="5932914"/>
                  <a:ext cx="21480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59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49" name="Rectangle 48"/>
                <p:cNvSpPr>
                  <a:spLocks noChangeArrowheads="1"/>
                </p:cNvSpPr>
                <p:nvPr/>
              </p:nvSpPr>
              <p:spPr bwMode="auto">
                <a:xfrm>
                  <a:off x="10843089" y="5911937"/>
                  <a:ext cx="32220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1.9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grpSp>
              <p:nvGrpSpPr>
                <p:cNvPr id="150" name="Группа 149"/>
                <p:cNvGrpSpPr/>
                <p:nvPr/>
              </p:nvGrpSpPr>
              <p:grpSpPr>
                <a:xfrm>
                  <a:off x="7211984" y="5840030"/>
                  <a:ext cx="2810396" cy="248504"/>
                  <a:chOff x="7211984" y="5801530"/>
                  <a:chExt cx="2810396" cy="248504"/>
                </a:xfrm>
              </p:grpSpPr>
              <p:sp>
                <p:nvSpPr>
                  <p:cNvPr id="161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7211984" y="5801858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5’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62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7367740" y="5801858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63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9671996" y="5801858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64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9786444" y="5801858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3’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65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9622408" y="5801858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 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66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7461037" y="5801530"/>
                    <a:ext cx="2295821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ru-RU" sz="1400" b="1" spc="-70" dirty="0" err="1" smtClean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ctctccc</a:t>
                    </a:r>
                    <a:r>
                      <a:rPr lang="en-US" altLang="ru-RU" sz="1400" b="1" spc="-70" dirty="0" err="1" smtClean="0">
                        <a:solidFill>
                          <a:srgbClr val="00FF00"/>
                        </a:solidFill>
                        <a:latin typeface="Courier New" pitchFamily="49" charset="0"/>
                      </a:rPr>
                      <a:t>T</a:t>
                    </a:r>
                    <a:r>
                      <a:rPr lang="en-US" altLang="ru-RU" sz="1400" b="1" spc="-70" dirty="0" err="1" smtClean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tc</a:t>
                    </a:r>
                    <a:r>
                      <a:rPr lang="en-US" altLang="ru-RU" sz="1400" b="1" spc="-70" dirty="0" err="1">
                        <a:solidFill>
                          <a:srgbClr val="FF0000"/>
                        </a:solidFill>
                        <a:latin typeface="Arial Black" panose="020B0A04020102020204" pitchFamily="34" charset="0"/>
                      </a:rPr>
                      <a:t>X</a:t>
                    </a:r>
                    <a:r>
                      <a:rPr lang="en-US" altLang="ru-RU" sz="1400" b="1" spc="-70" dirty="0" err="1" smtClean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ctcct</a:t>
                    </a:r>
                    <a:r>
                      <a:rPr lang="en-US" altLang="ru-RU" sz="1400" b="1" spc="-70" dirty="0" err="1" smtClean="0">
                        <a:solidFill>
                          <a:srgbClr val="00FF00"/>
                        </a:solidFill>
                        <a:latin typeface="Courier New" pitchFamily="49" charset="0"/>
                      </a:rPr>
                      <a:t>T</a:t>
                    </a:r>
                    <a:r>
                      <a:rPr lang="en-US" altLang="ru-RU" sz="1400" b="1" spc="-70" dirty="0" err="1" smtClean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tcctct</a:t>
                    </a:r>
                    <a:endParaRPr lang="ru-RU" altLang="ru-RU" spc="-70" dirty="0">
                      <a:solidFill>
                        <a:srgbClr val="660066"/>
                      </a:solidFill>
                    </a:endParaRPr>
                  </a:p>
                </p:txBody>
              </p:sp>
            </p:grpSp>
            <p:grpSp>
              <p:nvGrpSpPr>
                <p:cNvPr id="151" name="Группа 150"/>
                <p:cNvGrpSpPr/>
                <p:nvPr/>
              </p:nvGrpSpPr>
              <p:grpSpPr>
                <a:xfrm>
                  <a:off x="7211984" y="5977471"/>
                  <a:ext cx="2810396" cy="260014"/>
                  <a:chOff x="7211984" y="6015971"/>
                  <a:chExt cx="2810396" cy="260014"/>
                </a:xfrm>
              </p:grpSpPr>
              <p:sp>
                <p:nvSpPr>
                  <p:cNvPr id="152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7211984" y="6027809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3’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53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7367740" y="6027809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54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9671996" y="6027809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5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9786444" y="6027809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5’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5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9622408" y="6027809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 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57" name="Rectangle 314"/>
                  <p:cNvSpPr>
                    <a:spLocks noChangeArrowheads="1"/>
                  </p:cNvSpPr>
                  <p:nvPr/>
                </p:nvSpPr>
                <p:spPr bwMode="auto">
                  <a:xfrm>
                    <a:off x="9680511" y="6033365"/>
                    <a:ext cx="5283" cy="5557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58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9722768" y="6033365"/>
                    <a:ext cx="5283" cy="1853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66006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9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9722768" y="6033365"/>
                    <a:ext cx="1761" cy="5557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66006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0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7461037" y="6015971"/>
                    <a:ext cx="2263761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ru-RU" sz="1400" b="1" spc="-70" dirty="0" err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gagaggg</a:t>
                    </a:r>
                    <a:r>
                      <a:rPr lang="en-US" altLang="ru-RU" sz="1400" b="1" spc="-70" dirty="0" err="1">
                        <a:solidFill>
                          <a:srgbClr val="0000CC"/>
                        </a:solidFill>
                        <a:latin typeface="Courier New" pitchFamily="49" charset="0"/>
                      </a:rPr>
                      <a:t>G</a:t>
                    </a:r>
                    <a:r>
                      <a:rPr lang="en-US" altLang="ru-RU" sz="1400" b="1" spc="-70" dirty="0" err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ag</a:t>
                    </a:r>
                    <a:r>
                      <a:rPr lang="en-US" altLang="ru-RU" sz="1400" b="1" spc="-70" dirty="0" err="1">
                        <a:solidFill>
                          <a:srgbClr val="FF0000"/>
                        </a:solidFill>
                        <a:latin typeface="Courier New" pitchFamily="49" charset="0"/>
                      </a:rPr>
                      <a:t>C</a:t>
                    </a:r>
                    <a:r>
                      <a:rPr lang="en-US" altLang="ru-RU" sz="1400" b="1" spc="-70" dirty="0" err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gagga</a:t>
                    </a:r>
                    <a:r>
                      <a:rPr lang="en-US" altLang="ru-RU" sz="1400" b="1" spc="-70" dirty="0" err="1">
                        <a:solidFill>
                          <a:srgbClr val="0000CC"/>
                        </a:solidFill>
                        <a:latin typeface="Courier New" pitchFamily="49" charset="0"/>
                      </a:rPr>
                      <a:t>G</a:t>
                    </a:r>
                    <a:r>
                      <a:rPr lang="en-US" altLang="ru-RU" sz="1400" b="1" spc="-70" dirty="0" err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aggaga</a:t>
                    </a:r>
                    <a:endParaRPr lang="ru-RU" altLang="ru-RU" spc="-70" dirty="0">
                      <a:solidFill>
                        <a:srgbClr val="660066"/>
                      </a:solidFill>
                    </a:endParaRPr>
                  </a:p>
                </p:txBody>
              </p:sp>
            </p:grpSp>
          </p:grpSp>
          <p:grpSp>
            <p:nvGrpSpPr>
              <p:cNvPr id="167" name="Группа 166"/>
              <p:cNvGrpSpPr/>
              <p:nvPr/>
            </p:nvGrpSpPr>
            <p:grpSpPr>
              <a:xfrm>
                <a:off x="404433" y="5912172"/>
                <a:ext cx="4228408" cy="381933"/>
                <a:chOff x="747421" y="6286841"/>
                <a:chExt cx="4228408" cy="381933"/>
              </a:xfrm>
            </p:grpSpPr>
            <p:sp>
              <p:nvSpPr>
                <p:cNvPr id="168" name="Rectangle 163"/>
                <p:cNvSpPr>
                  <a:spLocks noChangeArrowheads="1"/>
                </p:cNvSpPr>
                <p:nvPr/>
              </p:nvSpPr>
              <p:spPr bwMode="auto">
                <a:xfrm>
                  <a:off x="747421" y="6377998"/>
                  <a:ext cx="214802" cy="2154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21</a:t>
                  </a:r>
                  <a:endParaRPr lang="ru-RU" altLang="ru-RU" sz="14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69" name="Rectangle 48"/>
                <p:cNvSpPr>
                  <a:spLocks noChangeArrowheads="1"/>
                </p:cNvSpPr>
                <p:nvPr/>
              </p:nvSpPr>
              <p:spPr bwMode="auto">
                <a:xfrm>
                  <a:off x="4041625" y="6362402"/>
                  <a:ext cx="32220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310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70" name="Rectangle 48"/>
                <p:cNvSpPr>
                  <a:spLocks noChangeArrowheads="1"/>
                </p:cNvSpPr>
                <p:nvPr/>
              </p:nvSpPr>
              <p:spPr bwMode="auto">
                <a:xfrm>
                  <a:off x="4653625" y="6341425"/>
                  <a:ext cx="32220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ru-RU" sz="1400" b="1" dirty="0" smtClean="0">
                      <a:solidFill>
                        <a:srgbClr val="660066"/>
                      </a:solidFill>
                      <a:latin typeface="Courier New" pitchFamily="49" charset="0"/>
                    </a:rPr>
                    <a:t>0.5</a:t>
                  </a:r>
                  <a:endParaRPr lang="ru-RU" altLang="ru-RU" dirty="0">
                    <a:solidFill>
                      <a:srgbClr val="660066"/>
                    </a:solidFill>
                  </a:endParaRPr>
                </a:p>
              </p:txBody>
            </p:sp>
            <p:grpSp>
              <p:nvGrpSpPr>
                <p:cNvPr id="171" name="Группа 170"/>
                <p:cNvGrpSpPr/>
                <p:nvPr/>
              </p:nvGrpSpPr>
              <p:grpSpPr>
                <a:xfrm>
                  <a:off x="1033185" y="6286841"/>
                  <a:ext cx="2810396" cy="260041"/>
                  <a:chOff x="7211984" y="6249303"/>
                  <a:chExt cx="2810396" cy="260041"/>
                </a:xfrm>
              </p:grpSpPr>
              <p:sp>
                <p:nvSpPr>
                  <p:cNvPr id="184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211984" y="6261168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5’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85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367740" y="6261168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86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9671996" y="6261168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87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9786444" y="6261168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 dirty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3’</a:t>
                    </a:r>
                    <a:endParaRPr lang="ru-RU" altLang="ru-RU" dirty="0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88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9622408" y="6261168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 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8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7462105" y="6249303"/>
                    <a:ext cx="2295821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ru-RU" sz="1400" b="1" spc="-70" dirty="0" err="1" smtClean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ttttttt</a:t>
                    </a:r>
                    <a:r>
                      <a:rPr lang="en-US" altLang="ru-RU" sz="1400" b="1" spc="-70" dirty="0" err="1" smtClean="0">
                        <a:solidFill>
                          <a:srgbClr val="00FF00"/>
                        </a:solidFill>
                        <a:latin typeface="Courier New" pitchFamily="49" charset="0"/>
                      </a:rPr>
                      <a:t>TT</a:t>
                    </a:r>
                    <a:r>
                      <a:rPr lang="en-US" altLang="ru-RU" sz="1400" b="1" spc="-70" dirty="0" err="1" smtClean="0">
                        <a:solidFill>
                          <a:srgbClr val="FF00FF"/>
                        </a:solidFill>
                        <a:latin typeface="Courier New" pitchFamily="49" charset="0"/>
                      </a:rPr>
                      <a:t>C</a:t>
                    </a:r>
                    <a:r>
                      <a:rPr lang="en-US" altLang="ru-RU" sz="1400" b="1" spc="-70" dirty="0" err="1">
                        <a:solidFill>
                          <a:srgbClr val="FF0000"/>
                        </a:solidFill>
                        <a:latin typeface="Arial Black" panose="020B0A04020102020204" pitchFamily="34" charset="0"/>
                      </a:rPr>
                      <a:t>X</a:t>
                    </a:r>
                    <a:r>
                      <a:rPr lang="en-US" altLang="ru-RU" sz="1400" b="1" spc="-70" dirty="0" err="1" smtClean="0">
                        <a:solidFill>
                          <a:srgbClr val="FF00FF"/>
                        </a:solidFill>
                        <a:latin typeface="Courier New" pitchFamily="49" charset="0"/>
                      </a:rPr>
                      <a:t>C</a:t>
                    </a:r>
                    <a:r>
                      <a:rPr lang="en-US" altLang="ru-RU" sz="1400" b="1" spc="-70" dirty="0" err="1" smtClean="0">
                        <a:solidFill>
                          <a:srgbClr val="00FF00"/>
                        </a:solidFill>
                        <a:latin typeface="Courier New" pitchFamily="49" charset="0"/>
                      </a:rPr>
                      <a:t>TT</a:t>
                    </a:r>
                    <a:r>
                      <a:rPr lang="en-US" altLang="ru-RU" sz="1400" b="1" spc="-70" dirty="0" err="1" smtClean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ttttttttt</a:t>
                    </a:r>
                    <a:endParaRPr lang="ru-RU" altLang="ru-RU" spc="-70" dirty="0">
                      <a:solidFill>
                        <a:srgbClr val="660066"/>
                      </a:solidFill>
                    </a:endParaRPr>
                  </a:p>
                </p:txBody>
              </p:sp>
            </p:grpSp>
            <p:grpSp>
              <p:nvGrpSpPr>
                <p:cNvPr id="172" name="Группа 171"/>
                <p:cNvGrpSpPr/>
                <p:nvPr/>
              </p:nvGrpSpPr>
              <p:grpSpPr>
                <a:xfrm>
                  <a:off x="975082" y="6344663"/>
                  <a:ext cx="3642926" cy="324111"/>
                  <a:chOff x="7153881" y="6411184"/>
                  <a:chExt cx="3642926" cy="324111"/>
                </a:xfrm>
              </p:grpSpPr>
              <p:sp>
                <p:nvSpPr>
                  <p:cNvPr id="173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7153881" y="6411184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 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74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7211984" y="6487119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3’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75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7367740" y="6487119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76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9671996" y="6487119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-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7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9786444" y="6487119"/>
                    <a:ext cx="235936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5’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7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9622408" y="6487119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 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79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10678839" y="6411184"/>
                    <a:ext cx="117968" cy="248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ru-RU" altLang="ru-RU" sz="1400" b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 </a:t>
                    </a:r>
                    <a:endParaRPr lang="ru-RU" altLang="ru-RU">
                      <a:solidFill>
                        <a:srgbClr val="660066"/>
                      </a:solidFill>
                    </a:endParaRPr>
                  </a:p>
                </p:txBody>
              </p:sp>
              <p:sp>
                <p:nvSpPr>
                  <p:cNvPr id="180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9680511" y="6492675"/>
                    <a:ext cx="5283" cy="5557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81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9722768" y="6492675"/>
                    <a:ext cx="5283" cy="1853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66006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2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9722768" y="6492675"/>
                    <a:ext cx="1761" cy="5557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66006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3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7462105" y="6463744"/>
                    <a:ext cx="2263761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ru-RU" sz="1400" b="1" spc="-70" dirty="0" err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aaaaaaa</a:t>
                    </a:r>
                    <a:r>
                      <a:rPr lang="ru-RU" altLang="ru-RU" sz="1400" b="1" spc="-70" dirty="0">
                        <a:solidFill>
                          <a:srgbClr val="3052FA"/>
                        </a:solidFill>
                        <a:latin typeface="Courier New" pitchFamily="49" charset="0"/>
                      </a:rPr>
                      <a:t>ССС</a:t>
                    </a:r>
                    <a:r>
                      <a:rPr lang="en-US" altLang="ru-RU" sz="1400" b="1" spc="-70" dirty="0">
                        <a:solidFill>
                          <a:srgbClr val="FF0000"/>
                        </a:solidFill>
                        <a:latin typeface="Courier New" pitchFamily="49" charset="0"/>
                      </a:rPr>
                      <a:t>C</a:t>
                    </a:r>
                    <a:r>
                      <a:rPr lang="ru-RU" altLang="ru-RU" sz="1400" b="1" spc="-70" dirty="0" err="1">
                        <a:solidFill>
                          <a:srgbClr val="3052FA"/>
                        </a:solidFill>
                        <a:latin typeface="Courier New" pitchFamily="49" charset="0"/>
                      </a:rPr>
                      <a:t>ССС</a:t>
                    </a:r>
                    <a:r>
                      <a:rPr lang="ru-RU" altLang="ru-RU" sz="1400" b="1" spc="-70" dirty="0" err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а</a:t>
                    </a:r>
                    <a:r>
                      <a:rPr lang="en-US" altLang="ru-RU" sz="1400" b="1" spc="-70" dirty="0" err="1">
                        <a:solidFill>
                          <a:srgbClr val="660066"/>
                        </a:solidFill>
                        <a:latin typeface="Courier New" pitchFamily="49" charset="0"/>
                      </a:rPr>
                      <a:t>aaaaaaaa</a:t>
                    </a:r>
                    <a:endParaRPr lang="ru-RU" altLang="ru-RU" spc="-70" dirty="0">
                      <a:solidFill>
                        <a:srgbClr val="660066"/>
                      </a:solidFill>
                    </a:endParaRPr>
                  </a:p>
                </p:txBody>
              </p:sp>
            </p:grpSp>
          </p:grpSp>
          <p:sp>
            <p:nvSpPr>
              <p:cNvPr id="190" name="Line 322"/>
              <p:cNvSpPr>
                <a:spLocks noChangeShapeType="1"/>
              </p:cNvSpPr>
              <p:nvPr/>
            </p:nvSpPr>
            <p:spPr bwMode="auto">
              <a:xfrm flipV="1">
                <a:off x="620637" y="3838861"/>
                <a:ext cx="0" cy="2412000"/>
              </a:xfrm>
              <a:prstGeom prst="line">
                <a:avLst/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Line 322"/>
              <p:cNvSpPr>
                <a:spLocks noChangeShapeType="1"/>
              </p:cNvSpPr>
              <p:nvPr/>
            </p:nvSpPr>
            <p:spPr bwMode="auto">
              <a:xfrm flipV="1">
                <a:off x="3518637" y="3837104"/>
                <a:ext cx="0" cy="2412000"/>
              </a:xfrm>
              <a:prstGeom prst="line">
                <a:avLst/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Line 322"/>
              <p:cNvSpPr>
                <a:spLocks noChangeShapeType="1"/>
              </p:cNvSpPr>
              <p:nvPr/>
            </p:nvSpPr>
            <p:spPr bwMode="auto">
              <a:xfrm flipV="1">
                <a:off x="4181742" y="3824479"/>
                <a:ext cx="0" cy="2412000"/>
              </a:xfrm>
              <a:prstGeom prst="line">
                <a:avLst/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0" name="Группа 199"/>
              <p:cNvGrpSpPr/>
              <p:nvPr/>
            </p:nvGrpSpPr>
            <p:grpSpPr>
              <a:xfrm>
                <a:off x="187385" y="3763048"/>
                <a:ext cx="4680000" cy="76791"/>
                <a:chOff x="447675" y="2649548"/>
                <a:chExt cx="3771900" cy="65077"/>
              </a:xfrm>
            </p:grpSpPr>
            <p:sp>
              <p:nvSpPr>
                <p:cNvPr id="201" name="Rectangle 78"/>
                <p:cNvSpPr>
                  <a:spLocks noChangeArrowheads="1"/>
                </p:cNvSpPr>
                <p:nvPr/>
              </p:nvSpPr>
              <p:spPr bwMode="auto">
                <a:xfrm>
                  <a:off x="447675" y="2649548"/>
                  <a:ext cx="4763" cy="635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02" name="Rectangle 79"/>
                <p:cNvSpPr>
                  <a:spLocks noChangeArrowheads="1"/>
                </p:cNvSpPr>
                <p:nvPr/>
              </p:nvSpPr>
              <p:spPr bwMode="auto">
                <a:xfrm>
                  <a:off x="725488" y="2649548"/>
                  <a:ext cx="4762" cy="635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03" name="Line 80"/>
                <p:cNvSpPr>
                  <a:spLocks noChangeShapeType="1"/>
                </p:cNvSpPr>
                <p:nvPr/>
              </p:nvSpPr>
              <p:spPr bwMode="auto">
                <a:xfrm>
                  <a:off x="3168650" y="2649548"/>
                  <a:ext cx="4763" cy="1588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4" name="Line 81"/>
                <p:cNvSpPr>
                  <a:spLocks noChangeShapeType="1"/>
                </p:cNvSpPr>
                <p:nvPr/>
              </p:nvSpPr>
              <p:spPr bwMode="auto">
                <a:xfrm>
                  <a:off x="3168650" y="2649548"/>
                  <a:ext cx="1588" cy="635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" name="Line 332"/>
                <p:cNvSpPr>
                  <a:spLocks noChangeShapeType="1"/>
                </p:cNvSpPr>
                <p:nvPr/>
              </p:nvSpPr>
              <p:spPr bwMode="auto">
                <a:xfrm>
                  <a:off x="619125" y="2714625"/>
                  <a:ext cx="3600450" cy="0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6" name="Группа 205"/>
              <p:cNvGrpSpPr/>
              <p:nvPr/>
            </p:nvGrpSpPr>
            <p:grpSpPr>
              <a:xfrm>
                <a:off x="220400" y="4019857"/>
                <a:ext cx="4680000" cy="76791"/>
                <a:chOff x="447675" y="2649548"/>
                <a:chExt cx="3771900" cy="65077"/>
              </a:xfrm>
            </p:grpSpPr>
            <p:sp>
              <p:nvSpPr>
                <p:cNvPr id="207" name="Rectangle 78"/>
                <p:cNvSpPr>
                  <a:spLocks noChangeArrowheads="1"/>
                </p:cNvSpPr>
                <p:nvPr/>
              </p:nvSpPr>
              <p:spPr bwMode="auto">
                <a:xfrm>
                  <a:off x="447675" y="2649548"/>
                  <a:ext cx="4763" cy="635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08" name="Rectangle 79"/>
                <p:cNvSpPr>
                  <a:spLocks noChangeArrowheads="1"/>
                </p:cNvSpPr>
                <p:nvPr/>
              </p:nvSpPr>
              <p:spPr bwMode="auto">
                <a:xfrm>
                  <a:off x="725488" y="2649548"/>
                  <a:ext cx="4762" cy="635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09" name="Line 80"/>
                <p:cNvSpPr>
                  <a:spLocks noChangeShapeType="1"/>
                </p:cNvSpPr>
                <p:nvPr/>
              </p:nvSpPr>
              <p:spPr bwMode="auto">
                <a:xfrm>
                  <a:off x="3168650" y="2649548"/>
                  <a:ext cx="4763" cy="1588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" name="Line 81"/>
                <p:cNvSpPr>
                  <a:spLocks noChangeShapeType="1"/>
                </p:cNvSpPr>
                <p:nvPr/>
              </p:nvSpPr>
              <p:spPr bwMode="auto">
                <a:xfrm>
                  <a:off x="3168650" y="2649548"/>
                  <a:ext cx="1588" cy="635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" name="Line 332"/>
                <p:cNvSpPr>
                  <a:spLocks noChangeShapeType="1"/>
                </p:cNvSpPr>
                <p:nvPr/>
              </p:nvSpPr>
              <p:spPr bwMode="auto">
                <a:xfrm>
                  <a:off x="619125" y="2714625"/>
                  <a:ext cx="3600450" cy="0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4" name="Группа 223"/>
            <p:cNvGrpSpPr>
              <a:grpSpLocks noChangeAspect="1"/>
            </p:cNvGrpSpPr>
            <p:nvPr/>
          </p:nvGrpSpPr>
          <p:grpSpPr>
            <a:xfrm>
              <a:off x="303093" y="739331"/>
              <a:ext cx="8449892" cy="3188738"/>
              <a:chOff x="118320" y="545124"/>
              <a:chExt cx="5213341" cy="1967339"/>
            </a:xfrm>
          </p:grpSpPr>
          <p:sp>
            <p:nvSpPr>
              <p:cNvPr id="214" name="Скругленный прямоугольник 213"/>
              <p:cNvSpPr/>
              <p:nvPr/>
            </p:nvSpPr>
            <p:spPr>
              <a:xfrm>
                <a:off x="118320" y="545124"/>
                <a:ext cx="5213341" cy="1967339"/>
              </a:xfrm>
              <a:prstGeom prst="roundRect">
                <a:avLst>
                  <a:gd name="adj" fmla="val 233"/>
                </a:avLst>
              </a:prstGeom>
              <a:solidFill>
                <a:srgbClr val="00FFFF">
                  <a:alpha val="9804"/>
                </a:srgbClr>
              </a:solidFill>
              <a:ln w="95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" name="Стрелка вправо 1"/>
              <p:cNvSpPr/>
              <p:nvPr/>
            </p:nvSpPr>
            <p:spPr>
              <a:xfrm rot="5400000">
                <a:off x="2605010" y="925298"/>
                <a:ext cx="180000" cy="247311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7030A0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828058" y="971972"/>
                <a:ext cx="2021198" cy="1452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ru-RU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+ ультрафиолетовое излучение</a:t>
                </a:r>
                <a:endParaRPr lang="ru-RU" b="1" i="1" spc="-4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" name="Rectangle 38"/>
              <p:cNvSpPr>
                <a:spLocks noChangeArrowheads="1"/>
              </p:cNvSpPr>
              <p:nvPr/>
            </p:nvSpPr>
            <p:spPr bwMode="auto">
              <a:xfrm>
                <a:off x="180530" y="586416"/>
                <a:ext cx="5108523" cy="396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2200" b="1" dirty="0" smtClean="0">
                    <a:latin typeface="Courier New" panose="02070309020205020404" pitchFamily="49" charset="0"/>
                  </a:rPr>
                  <a:t>5’-AAAAGGCCAATGAAGGAGAGGACAACAGCTTGTTACACCCT-3’</a:t>
                </a:r>
              </a:p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2200" b="1" dirty="0" smtClean="0">
                    <a:latin typeface="Courier New" panose="02070309020205020404" pitchFamily="49" charset="0"/>
                  </a:rPr>
                  <a:t>|||||||||||||||||||||||||||||||||||||||||</a:t>
                </a:r>
                <a:endParaRPr lang="ru-RU" altLang="ru-RU" sz="2200" b="1" dirty="0" smtClean="0">
                  <a:latin typeface="Courier New" panose="02070309020205020404" pitchFamily="49" charset="0"/>
                </a:endParaRPr>
              </a:p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2200" b="1" dirty="0" smtClean="0">
                    <a:latin typeface="Courier New" panose="02070309020205020404" pitchFamily="49" charset="0"/>
                  </a:rPr>
                  <a:t>3’-TTTTGGCCTTACTTCCTCTCCTGTTGTCGAACAATGTGGGA-5</a:t>
                </a:r>
                <a:r>
                  <a:rPr lang="en-US" altLang="ru-RU" sz="2200" b="1" spc="-120" dirty="0" smtClean="0">
                    <a:latin typeface="Courier New" panose="02070309020205020404" pitchFamily="49" charset="0"/>
                  </a:rPr>
                  <a:t>’</a:t>
                </a:r>
                <a:endParaRPr lang="ru-RU" altLang="ru-RU" sz="2200" b="1" spc="-120" dirty="0"/>
              </a:p>
            </p:txBody>
          </p:sp>
          <p:sp>
            <p:nvSpPr>
              <p:cNvPr id="5" name="Rectangle 38"/>
              <p:cNvSpPr>
                <a:spLocks noChangeArrowheads="1"/>
              </p:cNvSpPr>
              <p:nvPr/>
            </p:nvSpPr>
            <p:spPr bwMode="auto">
              <a:xfrm>
                <a:off x="167451" y="1204449"/>
                <a:ext cx="5063611" cy="3759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2200" b="1" dirty="0" smtClean="0">
                    <a:latin typeface="Courier New" panose="02070309020205020404" pitchFamily="49" charset="0"/>
                  </a:rPr>
                  <a:t>5’-AAAAGGCCAATGAAGGAGAG</a:t>
                </a:r>
                <a:r>
                  <a:rPr lang="en-US" altLang="ru-RU" sz="2200" b="1" dirty="0" smtClean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X</a:t>
                </a:r>
                <a:r>
                  <a:rPr lang="en-US" altLang="ru-RU" sz="2200" b="1" dirty="0" smtClean="0">
                    <a:latin typeface="Courier New" panose="02070309020205020404" pitchFamily="49" charset="0"/>
                  </a:rPr>
                  <a:t>ACAACAGCTTGTTACACCCT-3’</a:t>
                </a:r>
              </a:p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2200" b="1" dirty="0" smtClean="0">
                    <a:latin typeface="Courier New" panose="02070309020205020404" pitchFamily="49" charset="0"/>
                  </a:rPr>
                  <a:t>||||||||||||||||||||</a:t>
                </a:r>
                <a:r>
                  <a:rPr lang="en-US" altLang="ru-RU" sz="2200" b="1" dirty="0" smtClean="0">
                    <a:solidFill>
                      <a:schemeClr val="bg1"/>
                    </a:solidFill>
                    <a:latin typeface="Courier New" panose="02070309020205020404" pitchFamily="49" charset="0"/>
                  </a:rPr>
                  <a:t>|</a:t>
                </a:r>
                <a:r>
                  <a:rPr lang="en-US" altLang="ru-RU" sz="2200" b="1" dirty="0" smtClean="0">
                    <a:latin typeface="Courier New" panose="02070309020205020404" pitchFamily="49" charset="0"/>
                  </a:rPr>
                  <a:t>||||||||||||||||||||</a:t>
                </a:r>
                <a:endParaRPr lang="ru-RU" altLang="ru-RU" sz="2200" b="1" dirty="0" smtClean="0">
                  <a:latin typeface="Courier New" panose="02070309020205020404" pitchFamily="49" charset="0"/>
                </a:endParaRPr>
              </a:p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ru-RU" sz="2200" b="1" dirty="0" smtClean="0">
                    <a:latin typeface="Courier New" panose="02070309020205020404" pitchFamily="49" charset="0"/>
                  </a:rPr>
                  <a:t>3’-TTTTGGCCTTACTTCCTCTCCTGTTGTCGAACAATGTGGGA-5</a:t>
                </a:r>
                <a:r>
                  <a:rPr lang="en-US" altLang="ru-RU" sz="2200" b="1" spc="-120" dirty="0" smtClean="0">
                    <a:latin typeface="Courier New" panose="02070309020205020404" pitchFamily="49" charset="0"/>
                  </a:rPr>
                  <a:t>’</a:t>
                </a:r>
                <a:endParaRPr lang="ru-RU" altLang="ru-RU" sz="2200" b="1" spc="-12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342636" y="1743265"/>
                <a:ext cx="1221603" cy="1452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ru-RU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en-US" b="1" dirty="0" smtClean="0">
                    <a:solidFill>
                      <a:srgbClr val="FF0000"/>
                    </a:solidFill>
                    <a:latin typeface="Arial Black" panose="020B0A04020102020204" pitchFamily="34" charset="0"/>
                    <a:cs typeface="Courier New" panose="02070309020205020404" pitchFamily="49" charset="0"/>
                  </a:rPr>
                  <a:t>X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ourier New" panose="02070309020205020404" pitchFamily="49" charset="0"/>
                  </a:rPr>
                  <a:t>(</a:t>
                </a:r>
                <a:r>
                  <a:rPr lang="ru-RU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ourier New" panose="02070309020205020404" pitchFamily="49" charset="0"/>
                  </a:rPr>
                  <a:t>8-оксогуанин</a:t>
                </a:r>
                <a:r>
                  <a:rPr lang="en-US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ourier New" panose="02070309020205020404" pitchFamily="49" charset="0"/>
                  </a:rPr>
                  <a:t>)</a:t>
                </a:r>
                <a:endParaRPr lang="ru-RU" b="1" i="1" spc="-4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197984" y="2019008"/>
                <a:ext cx="5063611" cy="460140"/>
                <a:chOff x="155676" y="1739908"/>
                <a:chExt cx="5063611" cy="460140"/>
              </a:xfrm>
            </p:grpSpPr>
            <p:sp>
              <p:nvSpPr>
                <p:cNvPr id="9" name="Rectangle 38"/>
                <p:cNvSpPr>
                  <a:spLocks noChangeArrowheads="1"/>
                </p:cNvSpPr>
                <p:nvPr/>
              </p:nvSpPr>
              <p:spPr bwMode="auto">
                <a:xfrm>
                  <a:off x="155676" y="1812250"/>
                  <a:ext cx="5063611" cy="3877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lnSpc>
                      <a:spcPct val="60000"/>
                    </a:lnSpc>
                  </a:pPr>
                  <a:r>
                    <a:rPr lang="en-US" altLang="ru-RU" sz="2200" b="1" dirty="0" smtClean="0">
                      <a:latin typeface="Courier New" panose="02070309020205020404" pitchFamily="49" charset="0"/>
                    </a:rPr>
                    <a:t>5’-AAAAGGCCAA</a:t>
                  </a:r>
                  <a:r>
                    <a:rPr lang="en-US" altLang="ru-RU" sz="2200" b="1" dirty="0" smtClean="0">
                      <a:solidFill>
                        <a:schemeClr val="bg1"/>
                      </a:solidFill>
                      <a:latin typeface="Courier New" panose="02070309020205020404" pitchFamily="49" charset="0"/>
                    </a:rPr>
                    <a:t>TGAAGGAGAGAACAACAGCTT</a:t>
                  </a:r>
                  <a:r>
                    <a:rPr lang="en-US" altLang="ru-RU" sz="2200" b="1" dirty="0" smtClean="0">
                      <a:latin typeface="Courier New" panose="02070309020205020404" pitchFamily="49" charset="0"/>
                    </a:rPr>
                    <a:t>GTTACACCCT-3’</a:t>
                  </a:r>
                </a:p>
                <a:p>
                  <a:pPr algn="ctr" eaLnBrk="1" hangingPunct="1">
                    <a:lnSpc>
                      <a:spcPct val="60000"/>
                    </a:lnSpc>
                  </a:pPr>
                  <a:r>
                    <a:rPr lang="en-US" altLang="ru-RU" sz="2200" b="1" dirty="0" smtClean="0">
                      <a:latin typeface="Courier New" panose="02070309020205020404" pitchFamily="49" charset="0"/>
                    </a:rPr>
                    <a:t>||||||||||</a:t>
                  </a:r>
                  <a:r>
                    <a:rPr lang="en-US" altLang="ru-RU" sz="2200" b="1" dirty="0" smtClean="0">
                      <a:solidFill>
                        <a:schemeClr val="bg1"/>
                      </a:solidFill>
                      <a:latin typeface="Courier New" panose="02070309020205020404" pitchFamily="49" charset="0"/>
                    </a:rPr>
                    <a:t>||||||||||</a:t>
                  </a:r>
                  <a:r>
                    <a:rPr lang="en-US" altLang="ru-RU" sz="2200" b="1" dirty="0" smtClean="0">
                      <a:noFill/>
                      <a:latin typeface="Courier New" panose="02070309020205020404" pitchFamily="49" charset="0"/>
                    </a:rPr>
                    <a:t>|</a:t>
                  </a:r>
                  <a:r>
                    <a:rPr lang="en-US" altLang="ru-RU" sz="2200" b="1" dirty="0" smtClean="0">
                      <a:solidFill>
                        <a:schemeClr val="bg1"/>
                      </a:solidFill>
                      <a:latin typeface="Courier New" panose="02070309020205020404" pitchFamily="49" charset="0"/>
                    </a:rPr>
                    <a:t>||||||||||</a:t>
                  </a:r>
                  <a:r>
                    <a:rPr lang="en-US" altLang="ru-RU" sz="2200" b="1" dirty="0" smtClean="0">
                      <a:latin typeface="Courier New" panose="02070309020205020404" pitchFamily="49" charset="0"/>
                    </a:rPr>
                    <a:t>||||||||||</a:t>
                  </a:r>
                  <a:endParaRPr lang="ru-RU" altLang="ru-RU" sz="2200" b="1" dirty="0" smtClean="0">
                    <a:latin typeface="Courier New" panose="02070309020205020404" pitchFamily="49" charset="0"/>
                  </a:endParaRPr>
                </a:p>
                <a:p>
                  <a:pPr algn="ctr" eaLnBrk="1" hangingPunct="1">
                    <a:lnSpc>
                      <a:spcPct val="60000"/>
                    </a:lnSpc>
                  </a:pPr>
                  <a:r>
                    <a:rPr lang="en-US" altLang="ru-RU" sz="2200" b="1" dirty="0" smtClean="0">
                      <a:latin typeface="Courier New" panose="02070309020205020404" pitchFamily="49" charset="0"/>
                    </a:rPr>
                    <a:t>3’-TTTTGGCCTTACTTCCTCTCTTGTTGTCGAACAATGTGGGA-5</a:t>
                  </a:r>
                  <a:r>
                    <a:rPr lang="en-US" altLang="ru-RU" sz="2200" b="1" spc="-120" dirty="0" smtClean="0">
                      <a:latin typeface="Courier New" panose="02070309020205020404" pitchFamily="49" charset="0"/>
                    </a:rPr>
                    <a:t>’</a:t>
                  </a:r>
                  <a:endParaRPr lang="ru-RU" altLang="ru-RU" sz="2200" b="1" spc="-120" dirty="0"/>
                </a:p>
              </p:txBody>
            </p:sp>
            <p:sp>
              <p:nvSpPr>
                <p:cNvPr id="10" name="Rectangle 38"/>
                <p:cNvSpPr>
                  <a:spLocks noChangeArrowheads="1"/>
                </p:cNvSpPr>
                <p:nvPr/>
              </p:nvSpPr>
              <p:spPr bwMode="auto">
                <a:xfrm rot="420000">
                  <a:off x="2552535" y="1739908"/>
                  <a:ext cx="1221603" cy="125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eaLnBrk="1" hangingPunct="1">
                    <a:lnSpc>
                      <a:spcPct val="60000"/>
                    </a:lnSpc>
                  </a:pPr>
                  <a:r>
                    <a:rPr lang="en-US" altLang="ru-RU" sz="2200" b="1" spc="-200" dirty="0" smtClean="0">
                      <a:latin typeface="Courier New" panose="02070309020205020404" pitchFamily="49" charset="0"/>
                    </a:rPr>
                    <a:t>5’</a:t>
                  </a:r>
                  <a:r>
                    <a:rPr lang="en-US" altLang="ru-RU" sz="2200" b="1" spc="-200" dirty="0" smtClean="0">
                      <a:cs typeface="Times New Roman" panose="02020603050405020304" pitchFamily="18" charset="0"/>
                    </a:rPr>
                    <a:t>-</a:t>
                  </a:r>
                  <a:r>
                    <a:rPr lang="en-US" altLang="ru-RU" sz="2200" b="1" spc="-200" dirty="0" smtClean="0">
                      <a:latin typeface="Courier New" panose="02070309020205020404" pitchFamily="49" charset="0"/>
                    </a:rPr>
                    <a:t>ACAACAGCTT</a:t>
                  </a:r>
                  <a:endParaRPr lang="ru-RU" altLang="ru-RU" sz="2200" b="1" spc="-200" dirty="0"/>
                </a:p>
              </p:txBody>
            </p:sp>
            <p:sp>
              <p:nvSpPr>
                <p:cNvPr id="11" name="Rectangle 38"/>
                <p:cNvSpPr>
                  <a:spLocks noChangeArrowheads="1"/>
                </p:cNvSpPr>
                <p:nvPr/>
              </p:nvSpPr>
              <p:spPr bwMode="auto">
                <a:xfrm rot="21180000">
                  <a:off x="1575252" y="1739908"/>
                  <a:ext cx="1155766" cy="1457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lnSpc>
                      <a:spcPct val="60000"/>
                    </a:lnSpc>
                  </a:pPr>
                  <a:r>
                    <a:rPr lang="en-US" altLang="ru-RU" sz="2200" b="1" spc="-200" dirty="0" smtClean="0">
                      <a:latin typeface="Courier New" panose="02070309020205020404" pitchFamily="49" charset="0"/>
                    </a:rPr>
                    <a:t>TGAAGGAGAG</a:t>
                  </a:r>
                  <a:r>
                    <a:rPr lang="en-US" altLang="ru-RU" sz="2200" b="1" spc="-200" dirty="0" smtClean="0">
                      <a:cs typeface="Times New Roman" panose="02020603050405020304" pitchFamily="18" charset="0"/>
                    </a:rPr>
                    <a:t>-</a:t>
                  </a:r>
                  <a:r>
                    <a:rPr lang="en-US" altLang="ru-RU" sz="2200" b="1" spc="-200" dirty="0" smtClean="0">
                      <a:latin typeface="Courier New" panose="02070309020205020404" pitchFamily="49" charset="0"/>
                    </a:rPr>
                    <a:t>3’</a:t>
                  </a:r>
                  <a:endParaRPr lang="ru-RU" altLang="ru-RU" sz="2200" b="1" spc="-200" dirty="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2805847" y="1585898"/>
                <a:ext cx="2443206" cy="1452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ru-RU" b="1" dirty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+ </a:t>
                </a:r>
                <a:r>
                  <a:rPr lang="ru-RU" b="1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8-оксогуанин-ДНК-гликозилаза </a:t>
                </a:r>
                <a:r>
                  <a:rPr lang="en-US" b="1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OGG1</a:t>
                </a:r>
                <a:endParaRPr lang="ru-RU" b="1" i="1" spc="-40" dirty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79182" y="1586710"/>
                <a:ext cx="829639" cy="1936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sz="2400" b="1" baseline="-30000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M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sz="2400" b="1" baseline="-30000" dirty="0" err="1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CAT</a:t>
                </a:r>
                <a:endParaRPr lang="ru-RU" sz="2400" b="1" i="1" spc="-40" dirty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Стрелка вправо 190"/>
              <p:cNvSpPr>
                <a:spLocks noChangeAspect="1"/>
              </p:cNvSpPr>
              <p:nvPr/>
            </p:nvSpPr>
            <p:spPr>
              <a:xfrm rot="5400000">
                <a:off x="2494895" y="1512774"/>
                <a:ext cx="303989" cy="417666"/>
              </a:xfrm>
              <a:prstGeom prst="rightArrow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225" name="Овал 224"/>
            <p:cNvSpPr/>
            <p:nvPr/>
          </p:nvSpPr>
          <p:spPr>
            <a:xfrm>
              <a:off x="3595601" y="2817591"/>
              <a:ext cx="1750815" cy="40578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163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9131" y="-9215"/>
            <a:ext cx="8899135" cy="6813623"/>
            <a:chOff x="79131" y="-9215"/>
            <a:chExt cx="8899135" cy="6813623"/>
          </a:xfrm>
        </p:grpSpPr>
        <p:sp>
          <p:nvSpPr>
            <p:cNvPr id="218" name="TextBox 217"/>
            <p:cNvSpPr txBox="1"/>
            <p:nvPr/>
          </p:nvSpPr>
          <p:spPr>
            <a:xfrm>
              <a:off x="135084" y="6496631"/>
              <a:ext cx="8843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latin typeface="Calibri" panose="020F0502020204030204" pitchFamily="34" charset="0"/>
                  <a:cs typeface="Arial" panose="020B0604020202020204" pitchFamily="34" charset="0"/>
                </a:rPr>
                <a:t>Kirpota</a:t>
              </a:r>
              <a:r>
                <a:rPr lang="en-US" sz="1400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O, </a:t>
              </a:r>
              <a:r>
                <a:rPr lang="en-US" sz="1400" dirty="0" err="1">
                  <a:latin typeface="Calibri" panose="020F0502020204030204" pitchFamily="34" charset="0"/>
                  <a:cs typeface="Arial" panose="020B0604020202020204" pitchFamily="34" charset="0"/>
                </a:rPr>
                <a:t>Endutkin</a:t>
              </a:r>
              <a:r>
                <a:rPr lang="en-US" sz="1400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A, </a:t>
              </a:r>
              <a:r>
                <a:rPr lang="en-US" sz="1400" b="1" u="sng" dirty="0">
                  <a:latin typeface="Calibri" panose="020F0502020204030204" pitchFamily="34" charset="0"/>
                  <a:cs typeface="Arial" panose="020B0604020202020204" pitchFamily="34" charset="0"/>
                </a:rPr>
                <a:t>Ponomarenko </a:t>
              </a:r>
              <a:r>
                <a:rPr lang="en-US" sz="1400" b="1" u="sng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M</a:t>
              </a:r>
              <a:r>
                <a:rPr lang="en-US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, Ponomarenko</a:t>
              </a:r>
              <a:r>
                <a:rPr 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P, </a:t>
              </a:r>
              <a:r>
                <a:rPr lang="en-US" sz="1400" dirty="0" err="1">
                  <a:latin typeface="Calibri" panose="020F0502020204030204" pitchFamily="34" charset="0"/>
                  <a:cs typeface="Arial" panose="020B0604020202020204" pitchFamily="34" charset="0"/>
                </a:rPr>
                <a:t>Zharkov</a:t>
              </a:r>
              <a:r>
                <a:rPr lang="en-US" sz="1400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D, </a:t>
              </a:r>
              <a:r>
                <a:rPr lang="en-US" sz="1400" dirty="0" err="1">
                  <a:latin typeface="Calibri" panose="020F0502020204030204" pitchFamily="34" charset="0"/>
                  <a:cs typeface="Arial" panose="020B0604020202020204" pitchFamily="34" charset="0"/>
                </a:rPr>
                <a:t>Nevinsky</a:t>
              </a:r>
              <a:r>
                <a:rPr lang="en-US" sz="1400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G. //</a:t>
              </a:r>
              <a:r>
                <a:rPr 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NAR</a:t>
              </a:r>
              <a:r>
                <a:rPr lang="en-US" sz="1400" dirty="0">
                  <a:latin typeface="Calibri" panose="020F0502020204030204" pitchFamily="34" charset="0"/>
                  <a:cs typeface="Arial" panose="020B0604020202020204" pitchFamily="34" charset="0"/>
                </a:rPr>
                <a:t>. 2011. </a:t>
              </a:r>
              <a:r>
                <a:rPr lang="en-US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39:4836-50</a:t>
              </a:r>
              <a:r>
                <a:rPr lang="en-US" sz="1400" dirty="0">
                  <a:latin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4436140" y="509753"/>
              <a:ext cx="4515149" cy="5986878"/>
              <a:chOff x="4436140" y="509753"/>
              <a:chExt cx="4515149" cy="5986878"/>
            </a:xfrm>
          </p:grpSpPr>
          <p:sp>
            <p:nvSpPr>
              <p:cNvPr id="240" name="Скругленный прямоугольник 239"/>
              <p:cNvSpPr/>
              <p:nvPr/>
            </p:nvSpPr>
            <p:spPr>
              <a:xfrm>
                <a:off x="4497776" y="607530"/>
                <a:ext cx="4424792" cy="5889101"/>
              </a:xfrm>
              <a:prstGeom prst="roundRect">
                <a:avLst>
                  <a:gd name="adj" fmla="val 0"/>
                </a:avLst>
              </a:prstGeom>
              <a:solidFill>
                <a:srgbClr val="D7EEC0">
                  <a:alpha val="24000"/>
                </a:srgbClr>
              </a:solidFill>
              <a:ln w="9525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9" name="TextBox 218"/>
                  <p:cNvSpPr txBox="1"/>
                  <p:nvPr/>
                </p:nvSpPr>
                <p:spPr>
                  <a:xfrm>
                    <a:off x="4469055" y="4956816"/>
                    <a:ext cx="4482234" cy="4612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altLang="ru-RU" sz="1600" b="1" i="1" spc="-120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1600" b="1" i="1" spc="-120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ru-RU" sz="1600" b="1" i="1" spc="-120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𝑪𝑨𝑻</m:t>
                              </m:r>
                            </m:sub>
                          </m:sSub>
                          <m:r>
                            <a:rPr lang="ru-RU" altLang="ru-RU" sz="1600" b="1" i="1" spc="-12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altLang="ru-RU" sz="1600" b="1" i="1" spc="-120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ru-RU" sz="1600" b="1" i="1" spc="-120" smtClean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1600" b="0" i="0" spc="-120" smtClean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altLang="ru-RU" sz="1600" b="1" i="1" spc="-120" smtClean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"+"/"−</m:t>
                                  </m:r>
                                  <m:r>
                                    <a:rPr lang="ru-RU" altLang="ru-RU" sz="1600" b="1" i="1" spc="-120" smtClean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цепь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altLang="ru-RU" sz="1600" b="1" i="1" spc="-120" smtClean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ru-RU" sz="1600" b="1" i="1" spc="-120" smtClean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ru-RU" sz="1600" b="1" i="1" spc="-120" smtClean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𝑻𝑾𝑰𝑺𝑻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ru-RU" sz="1600" b="1" i="1" spc="-120" smtClean="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ru-RU" sz="1600" b="1" i="1" spc="-120" smtClean="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ru-RU" sz="1600" b="1" i="1" spc="-120" smtClean="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𝟔</m:t>
                                          </m:r>
                                          <m:r>
                                            <a:rPr lang="en-US" altLang="ru-RU" sz="1600" b="1" i="1" spc="-120" smtClean="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;+</m:t>
                                          </m:r>
                                          <m:r>
                                            <a:rPr lang="en-US" altLang="ru-RU" sz="1600" b="1" i="1" spc="-120" smtClean="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𝟔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ru-RU" sz="1600" b="1" i="1" spc="-12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ru-RU" sz="1600" b="1" i="1" spc="-12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𝟑𝟒</m:t>
                          </m:r>
                          <m:r>
                            <a:rPr lang="en-US" altLang="ru-RU" sz="1600" b="1" i="1" spc="-12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600" b="1" spc="-100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9" name="TextBox 2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9055" y="4956816"/>
                    <a:ext cx="4482234" cy="46128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394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5" name="Text Box 5"/>
              <p:cNvSpPr txBox="1">
                <a:spLocks noChangeArrowheads="1"/>
              </p:cNvSpPr>
              <p:nvPr/>
            </p:nvSpPr>
            <p:spPr bwMode="auto">
              <a:xfrm>
                <a:off x="4436140" y="509753"/>
                <a:ext cx="4498505" cy="406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</a:pPr>
                <a:r>
                  <a:rPr lang="ru-RU" sz="16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Каталитическая константа </a:t>
                </a:r>
                <a:r>
                  <a:rPr lang="en-US" sz="1600" b="1" dirty="0" err="1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400" b="1" baseline="-25000" dirty="0" err="1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CAT</a:t>
                </a:r>
                <a:endParaRPr lang="en-US" sz="2400" b="1" dirty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" name="Группа 7"/>
              <p:cNvGrpSpPr>
                <a:grpSpLocks noChangeAspect="1"/>
              </p:cNvGrpSpPr>
              <p:nvPr/>
            </p:nvGrpSpPr>
            <p:grpSpPr>
              <a:xfrm>
                <a:off x="4860825" y="922728"/>
                <a:ext cx="3651124" cy="3427200"/>
                <a:chOff x="5484725" y="918445"/>
                <a:chExt cx="2612793" cy="2452550"/>
              </a:xfrm>
            </p:grpSpPr>
            <p:pic>
              <p:nvPicPr>
                <p:cNvPr id="7" name="Рисунок 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84725" y="922728"/>
                  <a:ext cx="2600688" cy="2448267"/>
                </a:xfrm>
                <a:prstGeom prst="rect">
                  <a:avLst/>
                </a:prstGeom>
              </p:spPr>
            </p:pic>
            <p:sp>
              <p:nvSpPr>
                <p:cNvPr id="241" name="Овал 240"/>
                <p:cNvSpPr/>
                <p:nvPr/>
              </p:nvSpPr>
              <p:spPr>
                <a:xfrm>
                  <a:off x="6844449" y="918445"/>
                  <a:ext cx="112910" cy="1129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2" name="Овал 241"/>
                <p:cNvSpPr/>
                <p:nvPr/>
              </p:nvSpPr>
              <p:spPr>
                <a:xfrm>
                  <a:off x="7972503" y="1219844"/>
                  <a:ext cx="112910" cy="1129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6" name="Овал 245"/>
                <p:cNvSpPr/>
                <p:nvPr/>
              </p:nvSpPr>
              <p:spPr>
                <a:xfrm>
                  <a:off x="7984608" y="1807307"/>
                  <a:ext cx="112910" cy="1129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8" name="Овал 247"/>
                <p:cNvSpPr/>
                <p:nvPr/>
              </p:nvSpPr>
              <p:spPr>
                <a:xfrm>
                  <a:off x="6841709" y="1652823"/>
                  <a:ext cx="112910" cy="1129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9" name="Овал 248"/>
                <p:cNvSpPr/>
                <p:nvPr/>
              </p:nvSpPr>
              <p:spPr>
                <a:xfrm>
                  <a:off x="6464441" y="1652823"/>
                  <a:ext cx="112910" cy="1129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0" name="Овал 249"/>
                <p:cNvSpPr/>
                <p:nvPr/>
              </p:nvSpPr>
              <p:spPr>
                <a:xfrm>
                  <a:off x="6840110" y="2337657"/>
                  <a:ext cx="112910" cy="1129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1" name="Овал 250"/>
                <p:cNvSpPr/>
                <p:nvPr/>
              </p:nvSpPr>
              <p:spPr>
                <a:xfrm>
                  <a:off x="6848902" y="2558427"/>
                  <a:ext cx="112910" cy="1129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2" name="Овал 251"/>
                <p:cNvSpPr/>
                <p:nvPr/>
              </p:nvSpPr>
              <p:spPr>
                <a:xfrm>
                  <a:off x="5780397" y="3030938"/>
                  <a:ext cx="112910" cy="1129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3" name="Овал 252"/>
                <p:cNvSpPr/>
                <p:nvPr/>
              </p:nvSpPr>
              <p:spPr>
                <a:xfrm>
                  <a:off x="5793452" y="3153451"/>
                  <a:ext cx="112910" cy="1129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4640804" y="4577952"/>
                <a:ext cx="4074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Регрессионное уравнение:</a:t>
                </a:r>
                <a:endParaRPr lang="ru-RU" b="1" dirty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837640" y="4339981"/>
                <a:ext cx="38774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000" b="1" baseline="-30000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CAT</a:t>
                </a:r>
                <a:r>
                  <a:rPr lang="en-US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каталитическая константа, </a:t>
                </a:r>
                <a:r>
                  <a:rPr lang="en-US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1/</a:t>
                </a:r>
                <a:r>
                  <a:rPr lang="ru-RU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мин</a:t>
                </a:r>
                <a:r>
                  <a:rPr lang="en-US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прогноз</a:t>
                </a:r>
                <a:endParaRPr lang="ru-RU" sz="1400" b="1" dirty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rot="-5400000">
                <a:off x="2853139" y="2573615"/>
                <a:ext cx="370749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000" b="1" baseline="-30000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CAT</a:t>
                </a:r>
                <a:r>
                  <a:rPr lang="en-US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каталитическая константа, </a:t>
                </a:r>
                <a:r>
                  <a:rPr lang="en-US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1/</a:t>
                </a:r>
                <a:r>
                  <a:rPr lang="ru-RU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мин</a:t>
                </a:r>
                <a:r>
                  <a:rPr lang="en-US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400" b="1" dirty="0" smtClean="0">
                    <a:solidFill>
                      <a:srgbClr val="0066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опыт</a:t>
                </a:r>
                <a:endParaRPr lang="ru-RU" sz="1400" b="1" dirty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7331026" y="3532517"/>
                <a:ext cx="148527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0.</a:t>
                </a:r>
                <a:r>
                  <a:rPr lang="ru-RU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67</a:t>
                </a:r>
                <a:endPara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  <a:p>
                <a:pPr algn="ctr"/>
                <a:r>
                  <a:rPr lang="en-US" b="1" spc="-2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(α&lt;0.0</a:t>
                </a:r>
                <a:r>
                  <a:rPr lang="ru-RU" b="1" spc="-2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5</a:t>
                </a:r>
                <a:r>
                  <a:rPr lang="en-US" b="1" spc="-2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)</a:t>
                </a:r>
                <a:endParaRPr lang="ru-RU" b="1" spc="-2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54" name="Picture 61" descr="D:\d\Kolchanov\Amerika_25-03-04\Oshepkov\Graphic1 copy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975" b="31927"/>
              <a:stretch/>
            </p:blipFill>
            <p:spPr bwMode="auto">
              <a:xfrm>
                <a:off x="6077747" y="5407413"/>
                <a:ext cx="1215293" cy="9516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219632" y="516463"/>
              <a:ext cx="4082710" cy="5980168"/>
              <a:chOff x="219632" y="516463"/>
              <a:chExt cx="4082710" cy="5980168"/>
            </a:xfrm>
          </p:grpSpPr>
          <p:sp>
            <p:nvSpPr>
              <p:cNvPr id="232" name="Скругленный прямоугольник 231"/>
              <p:cNvSpPr/>
              <p:nvPr/>
            </p:nvSpPr>
            <p:spPr>
              <a:xfrm>
                <a:off x="219633" y="606669"/>
                <a:ext cx="4074251" cy="5889962"/>
              </a:xfrm>
              <a:prstGeom prst="roundRect">
                <a:avLst>
                  <a:gd name="adj" fmla="val 0"/>
                </a:avLst>
              </a:prstGeom>
              <a:solidFill>
                <a:srgbClr val="FFCCFF">
                  <a:alpha val="24000"/>
                </a:srgbClr>
              </a:solidFill>
              <a:ln w="952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234" name="Text Box 5"/>
              <p:cNvSpPr txBox="1">
                <a:spLocks noChangeArrowheads="1"/>
              </p:cNvSpPr>
              <p:nvPr/>
            </p:nvSpPr>
            <p:spPr bwMode="auto">
              <a:xfrm>
                <a:off x="228092" y="516463"/>
                <a:ext cx="4074250" cy="406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</a:pPr>
                <a:r>
                  <a:rPr lang="ru-RU" sz="16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Константа </a:t>
                </a:r>
                <a:r>
                  <a:rPr lang="ru-RU" sz="1600" b="1" dirty="0" err="1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Михаэлиса</a:t>
                </a:r>
                <a:r>
                  <a:rPr lang="ru-RU" sz="16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400" b="1" baseline="-25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  <a:endParaRPr lang="en-US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219632" y="4577401"/>
                <a:ext cx="4074252" cy="1260433"/>
                <a:chOff x="219632" y="4524649"/>
                <a:chExt cx="4074252" cy="1260433"/>
              </a:xfrm>
            </p:grpSpPr>
            <p:grpSp>
              <p:nvGrpSpPr>
                <p:cNvPr id="223" name="Группа 222"/>
                <p:cNvGrpSpPr/>
                <p:nvPr/>
              </p:nvGrpSpPr>
              <p:grpSpPr>
                <a:xfrm>
                  <a:off x="219632" y="4793384"/>
                  <a:ext cx="4074252" cy="991698"/>
                  <a:chOff x="6593037" y="21460"/>
                  <a:chExt cx="4809199" cy="856369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4" name="TextBox 223"/>
                      <p:cNvSpPr txBox="1"/>
                      <p:nvPr/>
                    </p:nvSpPr>
                    <p:spPr>
                      <a:xfrm>
                        <a:off x="6593037" y="21460"/>
                        <a:ext cx="4809197" cy="4846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altLang="ru-RU" sz="1600" b="1" i="1" spc="-12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RU" sz="1600" b="1" i="1" spc="-12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ru-RU" sz="1600" b="1" i="1" spc="-12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  <m:r>
                                <a:rPr lang="ru-RU" altLang="ru-RU" sz="1600" b="1" i="1" spc="-12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ru-RU" sz="1600" b="1" i="1" spc="-12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𝟕𝟑</m:t>
                              </m:r>
                              <m:sSub>
                                <m:sSubPr>
                                  <m:ctrlPr>
                                    <a:rPr lang="en-US" altLang="ru-RU" sz="1600" b="1" i="1" spc="-12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RU" sz="1600" b="1" i="1" spc="-12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altLang="ru-RU" sz="1600" b="1" i="1" spc="-12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</m:sub>
                              </m:sSub>
                              <m:r>
                                <a:rPr lang="en-US" altLang="ru-RU" sz="1600" b="1" i="1" spc="-12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altLang="ru-RU" sz="1600" b="1" i="1" spc="-12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𝟒𝟑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ru-RU" sz="1600" b="1" i="1" spc="-12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ru-RU" sz="1600" b="1" i="1" spc="-12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altLang="ru-RU" sz="1600" b="1" i="1" spc="-12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ru-RU" sz="1600" spc="-12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e>
                                        <m:lim>
                                          <m:r>
                                            <a:rPr lang="en-US" altLang="ru-RU" sz="1600" b="1" i="1" spc="-12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"+"/"−</m:t>
                                          </m:r>
                                          <m:r>
                                            <a:rPr lang="ru-RU" altLang="ru-RU" sz="1600" b="1" i="1" spc="-12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цепь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ru-RU" sz="1600" b="1" i="1" spc="-12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ru-RU" sz="1600" b="1" i="1" spc="-12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ru-RU" sz="1600" b="1" i="1" spc="-12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∆</m:t>
                                              </m:r>
                                              <m:r>
                                                <a:rPr lang="en-US" altLang="ru-RU" sz="1600" b="1" i="1" spc="-12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𝑮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altLang="ru-RU" sz="1600" b="1" i="1" spc="-12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ru-RU" sz="1600" b="1" i="1" spc="-12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ru-RU" sz="1600" b="1" i="1" spc="-12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𝟏𝟎</m:t>
                                                  </m:r>
                                                  <m:r>
                                                    <a:rPr lang="en-US" altLang="ru-RU" sz="1600" b="1" i="1" spc="-12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;+</m:t>
                                                  </m:r>
                                                  <m:r>
                                                    <a:rPr lang="en-US" altLang="ru-RU" sz="1600" b="1" i="1" spc="-120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𝟏𝟎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altLang="ru-RU" sz="1600" b="1" i="1" spc="-12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ru-RU" sz="1600" b="1" i="1" spc="-12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altLang="ru-RU" sz="1600" b="1" i="1" spc="-12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ru-RU" sz="1600" b="1" spc="-100" dirty="0">
                          <a:solidFill>
                            <a:srgbClr val="7030A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24" name="TextBox 22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593037" y="21460"/>
                        <a:ext cx="4809197" cy="484684"/>
                      </a:xfrm>
                      <a:prstGeom prst="rect">
                        <a:avLst/>
                      </a:prstGeom>
                      <a:blipFill rotWithShape="0"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593037" y="426010"/>
                    <a:ext cx="4809199" cy="4518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400" b="1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где: </a:t>
                    </a:r>
                    <a:r>
                      <a:rPr lang="en-US" sz="1400" b="1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N</a:t>
                    </a:r>
                    <a:r>
                      <a:rPr lang="en-US" sz="2000" b="1" baseline="-3000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≠</a:t>
                    </a:r>
                    <a:r>
                      <a:rPr lang="en-US" sz="1400" b="1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400" b="1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– </a:t>
                    </a:r>
                    <a:r>
                      <a:rPr lang="ru-RU" sz="1400" b="1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число нарушений </a:t>
                    </a:r>
                    <a:r>
                      <a:rPr lang="ru-RU" sz="1400" b="1" dirty="0" err="1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комплементарности</a:t>
                    </a:r>
                    <a:endParaRPr 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  <a:p>
                    <a:pPr indent="273050" algn="ctr"/>
                    <a:r>
                      <a:rPr lang="en-US" sz="1400" b="1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ΔG – </a:t>
                    </a:r>
                    <a:r>
                      <a:rPr lang="ru-RU" sz="1400" b="1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изменение внутренней энергии Гиббса</a:t>
                    </a:r>
                    <a:endParaRPr lang="ru-RU" sz="1400" b="1" dirty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" name="TextBox 41"/>
                <p:cNvSpPr txBox="1"/>
                <p:nvPr/>
              </p:nvSpPr>
              <p:spPr>
                <a:xfrm>
                  <a:off x="219632" y="4524649"/>
                  <a:ext cx="4074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Регрессионное уравнение:</a:t>
                  </a:r>
                  <a:endParaRPr lang="ru-RU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" name="Группа 3"/>
              <p:cNvGrpSpPr/>
              <p:nvPr/>
            </p:nvGrpSpPr>
            <p:grpSpPr>
              <a:xfrm>
                <a:off x="345736" y="919608"/>
                <a:ext cx="3717114" cy="3597429"/>
                <a:chOff x="240232" y="1051488"/>
                <a:chExt cx="3717114" cy="3597429"/>
              </a:xfrm>
            </p:grpSpPr>
            <p:grpSp>
              <p:nvGrpSpPr>
                <p:cNvPr id="3" name="Группа 2"/>
                <p:cNvGrpSpPr>
                  <a:grpSpLocks noChangeAspect="1"/>
                </p:cNvGrpSpPr>
                <p:nvPr/>
              </p:nvGrpSpPr>
              <p:grpSpPr>
                <a:xfrm>
                  <a:off x="444124" y="1051488"/>
                  <a:ext cx="3456000" cy="3426451"/>
                  <a:chOff x="1179820" y="1357597"/>
                  <a:chExt cx="2229161" cy="2210108"/>
                </a:xfrm>
              </p:grpSpPr>
              <p:pic>
                <p:nvPicPr>
                  <p:cNvPr id="2" name="Рисунок 1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79820" y="1357597"/>
                    <a:ext cx="2229161" cy="2210108"/>
                  </a:xfrm>
                  <a:prstGeom prst="rect">
                    <a:avLst/>
                  </a:prstGeom>
                </p:spPr>
              </p:pic>
              <p:sp>
                <p:nvSpPr>
                  <p:cNvPr id="215" name="Овал 214"/>
                  <p:cNvSpPr/>
                  <p:nvPr/>
                </p:nvSpPr>
                <p:spPr>
                  <a:xfrm>
                    <a:off x="3275359" y="1407789"/>
                    <a:ext cx="104223" cy="104223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6" name="Овал 215"/>
                  <p:cNvSpPr/>
                  <p:nvPr/>
                </p:nvSpPr>
                <p:spPr>
                  <a:xfrm>
                    <a:off x="2009223" y="3041123"/>
                    <a:ext cx="104223" cy="104223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7" name="Овал 216"/>
                  <p:cNvSpPr/>
                  <p:nvPr/>
                </p:nvSpPr>
                <p:spPr>
                  <a:xfrm>
                    <a:off x="1927252" y="2977234"/>
                    <a:ext cx="104223" cy="104223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0" name="Овал 219"/>
                  <p:cNvSpPr/>
                  <p:nvPr/>
                </p:nvSpPr>
                <p:spPr>
                  <a:xfrm>
                    <a:off x="1425024" y="2933983"/>
                    <a:ext cx="104223" cy="104223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2" name="Овал 221"/>
                  <p:cNvSpPr/>
                  <p:nvPr/>
                </p:nvSpPr>
                <p:spPr>
                  <a:xfrm>
                    <a:off x="1390497" y="3017591"/>
                    <a:ext cx="104223" cy="104223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6" name="Овал 225"/>
                  <p:cNvSpPr/>
                  <p:nvPr/>
                </p:nvSpPr>
                <p:spPr>
                  <a:xfrm>
                    <a:off x="1327598" y="3162321"/>
                    <a:ext cx="104223" cy="104223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7" name="Овал 226"/>
                  <p:cNvSpPr/>
                  <p:nvPr/>
                </p:nvSpPr>
                <p:spPr>
                  <a:xfrm>
                    <a:off x="1678012" y="3311747"/>
                    <a:ext cx="104223" cy="104223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3" name="Овал 232"/>
                  <p:cNvSpPr/>
                  <p:nvPr/>
                </p:nvSpPr>
                <p:spPr>
                  <a:xfrm>
                    <a:off x="1643485" y="3364931"/>
                    <a:ext cx="104223" cy="104223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38" name="TextBox 237"/>
                <p:cNvSpPr txBox="1"/>
                <p:nvPr/>
              </p:nvSpPr>
              <p:spPr>
                <a:xfrm>
                  <a:off x="2698271" y="3656857"/>
                  <a:ext cx="1259075" cy="55427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r</a:t>
                  </a:r>
                  <a:r>
                    <a:rPr lang="en-US" b="1" dirty="0" smtClean="0">
                      <a:solidFill>
                        <a:srgbClr val="FF000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=</a:t>
                  </a:r>
                  <a:r>
                    <a:rPr lang="en-US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0.</a:t>
                  </a:r>
                  <a:r>
                    <a:rPr lang="ru-RU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81</a:t>
                  </a:r>
                  <a:endParaRPr lang="en-US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  <a:p>
                  <a:pPr algn="ctr"/>
                  <a:r>
                    <a:rPr lang="en-US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(α&lt;0.00</a:t>
                  </a:r>
                  <a:r>
                    <a:rPr lang="ru-RU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001</a:t>
                  </a:r>
                  <a:r>
                    <a:rPr lang="en-US" b="1" spc="-2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)</a:t>
                  </a:r>
                  <a:endParaRPr lang="ru-RU" b="1" spc="-2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48000" y="4433473"/>
                  <a:ext cx="3129375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K</a:t>
                  </a:r>
                  <a:r>
                    <a:rPr lang="en-US" sz="2000" b="1" baseline="-30000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M</a:t>
                  </a:r>
                  <a:r>
                    <a:rPr lang="en-US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константа </a:t>
                  </a:r>
                  <a:r>
                    <a:rPr lang="ru-RU" sz="1400" b="1" dirty="0" err="1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Михаэлиса</a:t>
                  </a:r>
                  <a:r>
                    <a:rPr 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1400" b="1" dirty="0" err="1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nM</a:t>
                  </a:r>
                  <a:r>
                    <a:rPr lang="en-US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прогноз</a:t>
                  </a:r>
                  <a:endParaRPr lang="ru-RU" sz="1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 rot="-5400000">
                  <a:off x="-1368000" y="2664000"/>
                  <a:ext cx="343190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K</a:t>
                  </a:r>
                  <a:r>
                    <a:rPr lang="en-US" sz="2000" b="1" baseline="-30000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M</a:t>
                  </a:r>
                  <a:r>
                    <a:rPr lang="en-US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константа </a:t>
                  </a:r>
                  <a:r>
                    <a:rPr lang="ru-RU" sz="1400" b="1" dirty="0" err="1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Михаэлиса</a:t>
                  </a:r>
                  <a:r>
                    <a:rPr 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1400" b="1" dirty="0" err="1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nM</a:t>
                  </a:r>
                  <a:r>
                    <a:rPr lang="en-US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rPr>
                    <a:t>опыт</a:t>
                  </a:r>
                  <a:endParaRPr lang="ru-RU" sz="1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261246" y="5978117"/>
                <a:ext cx="162872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ru-RU" sz="12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  <a:r>
                  <a:rPr lang="en-US" sz="12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’-ATGC</a:t>
                </a:r>
                <a:r>
                  <a:rPr lang="en-US" sz="12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sz="12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ATGC-3’</a:t>
                </a:r>
              </a:p>
              <a:p>
                <a:pPr algn="ctr">
                  <a:lnSpc>
                    <a:spcPct val="75000"/>
                  </a:lnSpc>
                </a:pPr>
                <a:endPara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algn="ctr">
                  <a:lnSpc>
                    <a:spcPct val="75000"/>
                  </a:lnSpc>
                </a:pPr>
                <a:r>
                  <a:rPr lang="en-US" sz="12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3’-TACGCTACG-5’</a:t>
                </a:r>
                <a:endParaRPr lang="ru-RU" sz="12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618952" y="5981397"/>
                <a:ext cx="162872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ru-RU" sz="12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  <a:r>
                  <a:rPr lang="en-US" sz="12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’-ATGC</a:t>
                </a:r>
                <a:r>
                  <a:rPr lang="en-US" sz="12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sz="12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ATGC-3’</a:t>
                </a:r>
              </a:p>
              <a:p>
                <a:pPr algn="ctr">
                  <a:lnSpc>
                    <a:spcPct val="75000"/>
                  </a:lnSpc>
                </a:pPr>
                <a:r>
                  <a:rPr lang="en-US" sz="12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||||</a:t>
                </a:r>
                <a:r>
                  <a:rPr lang="en-US" sz="1200" b="1" dirty="0" smtClean="0">
                    <a:solidFill>
                      <a:srgbClr val="FFCC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|</a:t>
                </a:r>
                <a:r>
                  <a:rPr lang="en-US" sz="12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||||</a:t>
                </a:r>
                <a:endPara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algn="ctr">
                  <a:lnSpc>
                    <a:spcPct val="75000"/>
                  </a:lnSpc>
                </a:pPr>
                <a:r>
                  <a:rPr lang="en-US" sz="12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3’-TACGCTACG-5’</a:t>
                </a:r>
                <a:endParaRPr lang="ru-RU" sz="12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Стрелка вправо 58"/>
              <p:cNvSpPr/>
              <p:nvPr/>
            </p:nvSpPr>
            <p:spPr>
              <a:xfrm>
                <a:off x="1796884" y="6097123"/>
                <a:ext cx="855616" cy="241260"/>
              </a:xfrm>
              <a:prstGeom prst="rightArrow">
                <a:avLst>
                  <a:gd name="adj1" fmla="val 50000"/>
                  <a:gd name="adj2" fmla="val 60442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959326" y="5854701"/>
                <a:ext cx="488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G</a:t>
                </a:r>
                <a:endParaRPr lang="ru-RU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Text Box 5"/>
            <p:cNvSpPr txBox="1">
              <a:spLocks noChangeArrowheads="1"/>
            </p:cNvSpPr>
            <p:nvPr/>
          </p:nvSpPr>
          <p:spPr bwMode="auto">
            <a:xfrm>
              <a:off x="79131" y="-9215"/>
              <a:ext cx="889781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Зависимость величин констант</a:t>
              </a:r>
              <a:r>
                <a:rPr lang="ru-RU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ы</a:t>
              </a: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Михаэлиса</a:t>
              </a: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K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</a:t>
              </a:r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и каталитической константы </a:t>
              </a:r>
              <a:r>
                <a:rPr lang="en-US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k</a:t>
              </a:r>
              <a:r>
                <a:rPr lang="en-US" sz="2400" b="1" baseline="-25000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CAT</a:t>
              </a:r>
              <a:r>
                <a:rPr lang="ru-RU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8-оксогуанин-ДНК-гликозилазы 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OGG1</a:t>
              </a:r>
              <a:r>
                <a:rPr lang="ru-RU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от локального окружения 8-оксогуанина в </a:t>
              </a:r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ДНК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8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0162" y="1004173"/>
            <a:ext cx="9590741" cy="3319597"/>
            <a:chOff x="176684" y="986588"/>
            <a:chExt cx="9166045" cy="447574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21863" y="986588"/>
              <a:ext cx="8675688" cy="4475748"/>
            </a:xfrm>
            <a:custGeom>
              <a:avLst/>
              <a:gdLst>
                <a:gd name="T0" fmla="*/ 5465 w 5465"/>
                <a:gd name="T1" fmla="*/ 0 h 1911"/>
                <a:gd name="T2" fmla="*/ 5441 w 5465"/>
                <a:gd name="T3" fmla="*/ 717 h 1911"/>
                <a:gd name="T4" fmla="*/ 5394 w 5465"/>
                <a:gd name="T5" fmla="*/ 727 h 1911"/>
                <a:gd name="T6" fmla="*/ 5350 w 5465"/>
                <a:gd name="T7" fmla="*/ 744 h 1911"/>
                <a:gd name="T8" fmla="*/ 5314 w 5465"/>
                <a:gd name="T9" fmla="*/ 771 h 1911"/>
                <a:gd name="T10" fmla="*/ 5281 w 5465"/>
                <a:gd name="T11" fmla="*/ 804 h 1911"/>
                <a:gd name="T12" fmla="*/ 5254 w 5465"/>
                <a:gd name="T13" fmla="*/ 840 h 1911"/>
                <a:gd name="T14" fmla="*/ 5237 w 5465"/>
                <a:gd name="T15" fmla="*/ 884 h 1911"/>
                <a:gd name="T16" fmla="*/ 5227 w 5465"/>
                <a:gd name="T17" fmla="*/ 931 h 1911"/>
                <a:gd name="T18" fmla="*/ 5227 w 5465"/>
                <a:gd name="T19" fmla="*/ 980 h 1911"/>
                <a:gd name="T20" fmla="*/ 5237 w 5465"/>
                <a:gd name="T21" fmla="*/ 1027 h 1911"/>
                <a:gd name="T22" fmla="*/ 5254 w 5465"/>
                <a:gd name="T23" fmla="*/ 1069 h 1911"/>
                <a:gd name="T24" fmla="*/ 5281 w 5465"/>
                <a:gd name="T25" fmla="*/ 1107 h 1911"/>
                <a:gd name="T26" fmla="*/ 5314 w 5465"/>
                <a:gd name="T27" fmla="*/ 1140 h 1911"/>
                <a:gd name="T28" fmla="*/ 5350 w 5465"/>
                <a:gd name="T29" fmla="*/ 1167 h 1911"/>
                <a:gd name="T30" fmla="*/ 5394 w 5465"/>
                <a:gd name="T31" fmla="*/ 1184 h 1911"/>
                <a:gd name="T32" fmla="*/ 5441 w 5465"/>
                <a:gd name="T33" fmla="*/ 1194 h 1911"/>
                <a:gd name="T34" fmla="*/ 5465 w 5465"/>
                <a:gd name="T35" fmla="*/ 1911 h 1911"/>
                <a:gd name="T36" fmla="*/ 0 w 5465"/>
                <a:gd name="T37" fmla="*/ 1195 h 1911"/>
                <a:gd name="T38" fmla="*/ 48 w 5465"/>
                <a:gd name="T39" fmla="*/ 1190 h 1911"/>
                <a:gd name="T40" fmla="*/ 92 w 5465"/>
                <a:gd name="T41" fmla="*/ 1176 h 1911"/>
                <a:gd name="T42" fmla="*/ 132 w 5465"/>
                <a:gd name="T43" fmla="*/ 1153 h 1911"/>
                <a:gd name="T44" fmla="*/ 168 w 5465"/>
                <a:gd name="T45" fmla="*/ 1124 h 1911"/>
                <a:gd name="T46" fmla="*/ 197 w 5465"/>
                <a:gd name="T47" fmla="*/ 1090 h 1911"/>
                <a:gd name="T48" fmla="*/ 220 w 5465"/>
                <a:gd name="T49" fmla="*/ 1048 h 1911"/>
                <a:gd name="T50" fmla="*/ 234 w 5465"/>
                <a:gd name="T51" fmla="*/ 1003 h 1911"/>
                <a:gd name="T52" fmla="*/ 238 w 5465"/>
                <a:gd name="T53" fmla="*/ 956 h 1911"/>
                <a:gd name="T54" fmla="*/ 234 w 5465"/>
                <a:gd name="T55" fmla="*/ 908 h 1911"/>
                <a:gd name="T56" fmla="*/ 220 w 5465"/>
                <a:gd name="T57" fmla="*/ 861 h 1911"/>
                <a:gd name="T58" fmla="*/ 197 w 5465"/>
                <a:gd name="T59" fmla="*/ 821 h 1911"/>
                <a:gd name="T60" fmla="*/ 168 w 5465"/>
                <a:gd name="T61" fmla="*/ 787 h 1911"/>
                <a:gd name="T62" fmla="*/ 132 w 5465"/>
                <a:gd name="T63" fmla="*/ 756 h 1911"/>
                <a:gd name="T64" fmla="*/ 92 w 5465"/>
                <a:gd name="T65" fmla="*/ 735 h 1911"/>
                <a:gd name="T66" fmla="*/ 48 w 5465"/>
                <a:gd name="T67" fmla="*/ 721 h 1911"/>
                <a:gd name="T68" fmla="*/ 0 w 5465"/>
                <a:gd name="T69" fmla="*/ 716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65" h="1911">
                  <a:moveTo>
                    <a:pt x="0" y="0"/>
                  </a:moveTo>
                  <a:lnTo>
                    <a:pt x="5465" y="0"/>
                  </a:lnTo>
                  <a:lnTo>
                    <a:pt x="5465" y="716"/>
                  </a:lnTo>
                  <a:lnTo>
                    <a:pt x="5441" y="717"/>
                  </a:lnTo>
                  <a:lnTo>
                    <a:pt x="5417" y="721"/>
                  </a:lnTo>
                  <a:lnTo>
                    <a:pt x="5394" y="727"/>
                  </a:lnTo>
                  <a:lnTo>
                    <a:pt x="5371" y="735"/>
                  </a:lnTo>
                  <a:lnTo>
                    <a:pt x="5350" y="744"/>
                  </a:lnTo>
                  <a:lnTo>
                    <a:pt x="5331" y="756"/>
                  </a:lnTo>
                  <a:lnTo>
                    <a:pt x="5314" y="771"/>
                  </a:lnTo>
                  <a:lnTo>
                    <a:pt x="5297" y="787"/>
                  </a:lnTo>
                  <a:lnTo>
                    <a:pt x="5281" y="804"/>
                  </a:lnTo>
                  <a:lnTo>
                    <a:pt x="5268" y="821"/>
                  </a:lnTo>
                  <a:lnTo>
                    <a:pt x="5254" y="840"/>
                  </a:lnTo>
                  <a:lnTo>
                    <a:pt x="5245" y="861"/>
                  </a:lnTo>
                  <a:lnTo>
                    <a:pt x="5237" y="884"/>
                  </a:lnTo>
                  <a:lnTo>
                    <a:pt x="5231" y="908"/>
                  </a:lnTo>
                  <a:lnTo>
                    <a:pt x="5227" y="931"/>
                  </a:lnTo>
                  <a:lnTo>
                    <a:pt x="5225" y="956"/>
                  </a:lnTo>
                  <a:lnTo>
                    <a:pt x="5227" y="980"/>
                  </a:lnTo>
                  <a:lnTo>
                    <a:pt x="5231" y="1003"/>
                  </a:lnTo>
                  <a:lnTo>
                    <a:pt x="5237" y="1027"/>
                  </a:lnTo>
                  <a:lnTo>
                    <a:pt x="5245" y="1048"/>
                  </a:lnTo>
                  <a:lnTo>
                    <a:pt x="5254" y="1069"/>
                  </a:lnTo>
                  <a:lnTo>
                    <a:pt x="5268" y="1090"/>
                  </a:lnTo>
                  <a:lnTo>
                    <a:pt x="5281" y="1107"/>
                  </a:lnTo>
                  <a:lnTo>
                    <a:pt x="5297" y="1124"/>
                  </a:lnTo>
                  <a:lnTo>
                    <a:pt x="5314" y="1140"/>
                  </a:lnTo>
                  <a:lnTo>
                    <a:pt x="5331" y="1153"/>
                  </a:lnTo>
                  <a:lnTo>
                    <a:pt x="5350" y="1167"/>
                  </a:lnTo>
                  <a:lnTo>
                    <a:pt x="5371" y="1176"/>
                  </a:lnTo>
                  <a:lnTo>
                    <a:pt x="5394" y="1184"/>
                  </a:lnTo>
                  <a:lnTo>
                    <a:pt x="5417" y="1190"/>
                  </a:lnTo>
                  <a:lnTo>
                    <a:pt x="5441" y="1194"/>
                  </a:lnTo>
                  <a:lnTo>
                    <a:pt x="5465" y="1195"/>
                  </a:lnTo>
                  <a:lnTo>
                    <a:pt x="5465" y="1911"/>
                  </a:lnTo>
                  <a:lnTo>
                    <a:pt x="0" y="1911"/>
                  </a:lnTo>
                  <a:lnTo>
                    <a:pt x="0" y="1195"/>
                  </a:lnTo>
                  <a:lnTo>
                    <a:pt x="23" y="1194"/>
                  </a:lnTo>
                  <a:lnTo>
                    <a:pt x="48" y="1190"/>
                  </a:lnTo>
                  <a:lnTo>
                    <a:pt x="71" y="1184"/>
                  </a:lnTo>
                  <a:lnTo>
                    <a:pt x="92" y="1176"/>
                  </a:lnTo>
                  <a:lnTo>
                    <a:pt x="113" y="1167"/>
                  </a:lnTo>
                  <a:lnTo>
                    <a:pt x="132" y="1153"/>
                  </a:lnTo>
                  <a:lnTo>
                    <a:pt x="151" y="1140"/>
                  </a:lnTo>
                  <a:lnTo>
                    <a:pt x="168" y="1124"/>
                  </a:lnTo>
                  <a:lnTo>
                    <a:pt x="184" y="1107"/>
                  </a:lnTo>
                  <a:lnTo>
                    <a:pt x="197" y="1090"/>
                  </a:lnTo>
                  <a:lnTo>
                    <a:pt x="209" y="1069"/>
                  </a:lnTo>
                  <a:lnTo>
                    <a:pt x="220" y="1048"/>
                  </a:lnTo>
                  <a:lnTo>
                    <a:pt x="228" y="1027"/>
                  </a:lnTo>
                  <a:lnTo>
                    <a:pt x="234" y="1003"/>
                  </a:lnTo>
                  <a:lnTo>
                    <a:pt x="238" y="980"/>
                  </a:lnTo>
                  <a:lnTo>
                    <a:pt x="238" y="956"/>
                  </a:lnTo>
                  <a:lnTo>
                    <a:pt x="238" y="931"/>
                  </a:lnTo>
                  <a:lnTo>
                    <a:pt x="234" y="908"/>
                  </a:lnTo>
                  <a:lnTo>
                    <a:pt x="228" y="884"/>
                  </a:lnTo>
                  <a:lnTo>
                    <a:pt x="220" y="861"/>
                  </a:lnTo>
                  <a:lnTo>
                    <a:pt x="209" y="840"/>
                  </a:lnTo>
                  <a:lnTo>
                    <a:pt x="197" y="821"/>
                  </a:lnTo>
                  <a:lnTo>
                    <a:pt x="184" y="804"/>
                  </a:lnTo>
                  <a:lnTo>
                    <a:pt x="168" y="787"/>
                  </a:lnTo>
                  <a:lnTo>
                    <a:pt x="151" y="771"/>
                  </a:lnTo>
                  <a:lnTo>
                    <a:pt x="132" y="756"/>
                  </a:lnTo>
                  <a:lnTo>
                    <a:pt x="113" y="744"/>
                  </a:lnTo>
                  <a:lnTo>
                    <a:pt x="92" y="735"/>
                  </a:lnTo>
                  <a:lnTo>
                    <a:pt x="71" y="727"/>
                  </a:lnTo>
                  <a:lnTo>
                    <a:pt x="48" y="721"/>
                  </a:lnTo>
                  <a:lnTo>
                    <a:pt x="23" y="717"/>
                  </a:lnTo>
                  <a:lnTo>
                    <a:pt x="0" y="716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176684" y="1491519"/>
              <a:ext cx="9166045" cy="3686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ru-RU" sz="40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Анализ </a:t>
              </a:r>
              <a:r>
                <a:rPr lang="ru-RU" sz="4000" dirty="0">
                  <a:solidFill>
                    <a:srgbClr val="7030A0"/>
                  </a:solidFill>
                  <a:latin typeface="Calibri" panose="020F0502020204030204" pitchFamily="34" charset="0"/>
                </a:rPr>
                <a:t>контекстно-зависимых </a:t>
              </a:r>
              <a:r>
                <a:rPr lang="ru-RU" sz="40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/>
              </a:r>
              <a:br>
                <a:rPr lang="ru-RU" sz="40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</a:br>
              <a:r>
                <a:rPr lang="ru-RU" sz="40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свойств </a:t>
              </a:r>
              <a:r>
                <a:rPr lang="ru-RU" sz="4000" dirty="0">
                  <a:solidFill>
                    <a:srgbClr val="7030A0"/>
                  </a:solidFill>
                  <a:latin typeface="Calibri" panose="020F0502020204030204" pitchFamily="34" charset="0"/>
                </a:rPr>
                <a:t>двойной спирали </a:t>
              </a:r>
              <a:r>
                <a:rPr lang="ru-RU" sz="40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ДНК,</a:t>
              </a:r>
              <a:endParaRPr lang="ru-RU" altLang="ru-RU" sz="40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endParaRPr>
            </a:p>
            <a:p>
              <a:pPr algn="ctr" eaLnBrk="1" hangingPunct="1">
                <a:lnSpc>
                  <a:spcPts val="4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ru-RU" sz="40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значимых для позиционирования регуляторных белков на сайтах их связывания в </a:t>
              </a:r>
              <a:r>
                <a:rPr lang="ru-RU" sz="4000" dirty="0">
                  <a:solidFill>
                    <a:srgbClr val="7030A0"/>
                  </a:solidFill>
                  <a:latin typeface="Calibri" panose="020F0502020204030204" pitchFamily="34" charset="0"/>
                </a:rPr>
                <a:t>составе геномной </a:t>
              </a:r>
              <a:r>
                <a:rPr lang="ru-RU" sz="40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ДНК</a:t>
              </a:r>
              <a:endParaRPr lang="ru-RU" altLang="ru-RU" sz="40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5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80686" y="1"/>
            <a:ext cx="9046576" cy="6638915"/>
            <a:chOff x="80686" y="1"/>
            <a:chExt cx="9046576" cy="6638915"/>
          </a:xfrm>
        </p:grpSpPr>
        <p:sp>
          <p:nvSpPr>
            <p:cNvPr id="57" name="Прямоугольник 5"/>
            <p:cNvSpPr/>
            <p:nvPr/>
          </p:nvSpPr>
          <p:spPr>
            <a:xfrm>
              <a:off x="2642532" y="1790829"/>
              <a:ext cx="4672668" cy="2805629"/>
            </a:xfrm>
            <a:prstGeom prst="rect">
              <a:avLst/>
            </a:prstGeom>
            <a:solidFill>
              <a:srgbClr val="D7EEC0"/>
            </a:solidFill>
            <a:ln w="9525">
              <a:solidFill>
                <a:srgbClr val="00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3398" y="451078"/>
              <a:ext cx="4298357" cy="84771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36000" tIns="36000" rIns="36000" bIns="72000" rtlCol="0">
              <a:spAutoFit/>
            </a:bodyPr>
            <a:lstStyle/>
            <a:p>
              <a:pPr algn="ctr"/>
              <a:r>
                <a:rPr lang="ru-RU" sz="12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База данных </a:t>
              </a:r>
              <a:r>
                <a:rPr lang="en-US" sz="12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SAMPLES</a:t>
              </a:r>
            </a:p>
            <a:p>
              <a:pPr algn="ctr"/>
              <a:r>
                <a: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Последовательности ДНК для экспериментально установленных сайтов связывания транскрипционных факторов </a:t>
              </a:r>
              <a:br>
                <a: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sz="12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(1819 сайтов для 42 транскрипционных факторов)</a:t>
              </a:r>
              <a:endParaRPr lang="ru-RU" sz="1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1473252" y="1"/>
              <a:ext cx="6536578" cy="609600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Компьютерная система </a:t>
              </a:r>
              <a:r>
                <a:rPr lang="ru-RU" altLang="ru-RU" sz="24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«</a:t>
              </a:r>
              <a:r>
                <a:rPr lang="en-US" altLang="ru-RU" sz="2400" b="1" dirty="0" err="1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bDNAvideo</a:t>
              </a:r>
              <a:r>
                <a:rPr lang="ru-RU" altLang="ru-RU" sz="24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»</a:t>
              </a:r>
              <a:endParaRPr lang="ru-RU" altLang="ru-RU" sz="24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Прямоугольник 50"/>
            <p:cNvSpPr/>
            <p:nvPr/>
          </p:nvSpPr>
          <p:spPr>
            <a:xfrm>
              <a:off x="2356963" y="5321853"/>
              <a:ext cx="5306939" cy="796704"/>
            </a:xfrm>
            <a:prstGeom prst="rect">
              <a:avLst/>
            </a:prstGeom>
            <a:no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" name="Прямоугольник 39"/>
            <p:cNvSpPr/>
            <p:nvPr/>
          </p:nvSpPr>
          <p:spPr>
            <a:xfrm>
              <a:off x="729842" y="451078"/>
              <a:ext cx="4323523" cy="755385"/>
            </a:xfrm>
            <a:prstGeom prst="rect">
              <a:avLst/>
            </a:prstGeom>
            <a:no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5352" y="5347264"/>
              <a:ext cx="5306939" cy="847718"/>
            </a:xfrm>
            <a:prstGeom prst="rect">
              <a:avLst/>
            </a:prstGeom>
            <a:noFill/>
            <a:ln w="19050">
              <a:noFill/>
              <a:prstDash val="sysDash"/>
            </a:ln>
          </p:spPr>
          <p:txBody>
            <a:bodyPr wrap="square" lIns="36000" tIns="36000" rIns="36000" bIns="72000" rtlCol="0">
              <a:spAutoFit/>
            </a:bodyPr>
            <a:lstStyle/>
            <a:p>
              <a:pPr algn="ctr"/>
              <a:r>
                <a:rPr lang="ru-RU" sz="12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База знаний </a:t>
              </a:r>
              <a:r>
                <a:rPr lang="en-US" sz="12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FEATURES</a:t>
              </a:r>
            </a:p>
            <a:p>
              <a:pPr algn="ctr"/>
              <a:r>
                <a: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Выявленные контекстно-зависимые среднеарифметические оценки свойств спирали ДНК, значимые </a:t>
              </a:r>
              <a:r>
                <a:rPr lang="ru-RU" sz="1200" dirty="0">
                  <a:latin typeface="Calibri" panose="020F0502020204030204" pitchFamily="34" charset="0"/>
                  <a:cs typeface="Arial" panose="020B0604020202020204" pitchFamily="34" charset="0"/>
                </a:rPr>
                <a:t>для  дискриминации </a:t>
              </a:r>
              <a:r>
                <a: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сайтов связывания</a:t>
              </a:r>
              <a:r>
                <a:rPr lang="ru-RU" sz="1200" dirty="0">
                  <a:latin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ru-RU" sz="1200" dirty="0"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Calibri" panose="020F0502020204030204" pitchFamily="34" charset="0"/>
                  <a:cs typeface="Arial" panose="020B0604020202020204" pitchFamily="34" charset="0"/>
                </a:rPr>
                <a:t>транскрипционных </a:t>
              </a:r>
              <a:r>
                <a: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факторов от </a:t>
              </a:r>
              <a:r>
                <a:rPr lang="ru-RU" sz="1200" dirty="0">
                  <a:latin typeface="Calibri" panose="020F0502020204030204" pitchFamily="34" charset="0"/>
                  <a:cs typeface="Arial" panose="020B0604020202020204" pitchFamily="34" charset="0"/>
                </a:rPr>
                <a:t>случайных ДНК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3495020" y="4329804"/>
                  <a:ext cx="3143172" cy="7828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ru-RU" b="1" i="1" spc="-4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ru-RU" b="1" i="1" spc="-4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b="1" i="1" spc="-4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altLang="ru-RU" b="1" i="1" spc="-4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altLang="ru-RU" b="1" i="1" spc="-4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ru-RU" b="1" i="1" spc="-4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ru-RU" b="1" i="1" spc="-4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ru-RU" b="1" i="1" spc="-4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altLang="ru-RU" b="1" i="1" spc="-4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r>
                                    <a:rPr lang="en-US" altLang="ru-RU" b="1" i="1" spc="-4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altLang="ru-RU" b="1" i="1" spc="-4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ru-RU" b="1" i="1" spc="-4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altLang="ru-RU" b="1" i="1" spc="-4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</m:e>
                      </m:d>
                    </m:oMath>
                  </a14:m>
                  <a:r>
                    <a:rPr lang="ru-RU" altLang="ru-RU" sz="1100" spc="-4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1200" spc="-4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–</a:t>
                  </a:r>
                  <a:endParaRPr lang="ru-RU" altLang="ru-RU" sz="1200" spc="-40" dirty="0" smtClean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  <a:p>
                  <a:pPr algn="ctr" eaLnBrk="1" hangingPunct="1"/>
                  <a:r>
                    <a:rPr lang="ru-RU" altLang="ru-RU" sz="10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набор</a:t>
                  </a:r>
                  <a:r>
                    <a:rPr lang="en-US" altLang="ru-RU" sz="10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ru-RU" altLang="ru-RU" sz="10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средних оценок  свойств спирали ДНК, которые полезны для дискриминации сайтов связывания  транскрипционных факторов от случайной ДНК</a:t>
                  </a:r>
                  <a:endParaRPr lang="ru-RU" altLang="ru-RU" sz="1000" b="1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95020" y="4329804"/>
                  <a:ext cx="3143172" cy="7828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81" r="-1550" b="-9302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Группа 3"/>
            <p:cNvGrpSpPr/>
            <p:nvPr/>
          </p:nvGrpSpPr>
          <p:grpSpPr>
            <a:xfrm>
              <a:off x="2969186" y="2534708"/>
              <a:ext cx="4185139" cy="1683686"/>
              <a:chOff x="2889783" y="2654556"/>
              <a:chExt cx="3820855" cy="1683686"/>
            </a:xfrm>
          </p:grpSpPr>
          <p:sp>
            <p:nvSpPr>
              <p:cNvPr id="33" name="TextBox 13"/>
              <p:cNvSpPr txBox="1">
                <a:spLocks noChangeArrowheads="1"/>
              </p:cNvSpPr>
              <p:nvPr/>
            </p:nvSpPr>
            <p:spPr bwMode="auto">
              <a:xfrm>
                <a:off x="2889783" y="2999414"/>
                <a:ext cx="3820855" cy="1338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altLang="ru-RU" sz="1200" dirty="0" smtClean="0">
                    <a:latin typeface="Calibri" panose="020F0502020204030204" pitchFamily="34" charset="0"/>
                  </a:rPr>
                  <a:t>Единообразное оценивание</a:t>
                </a:r>
                <a:r>
                  <a:rPr lang="en-US" altLang="ru-RU" sz="1200" dirty="0" smtClean="0">
                    <a:latin typeface="Calibri" panose="020F0502020204030204" pitchFamily="34" charset="0"/>
                  </a:rPr>
                  <a:t> </a:t>
                </a:r>
                <a:r>
                  <a:rPr lang="ru-RU" altLang="ru-RU" sz="1200" dirty="0" smtClean="0">
                    <a:latin typeface="Calibri" panose="020F0502020204030204" pitchFamily="34" charset="0"/>
                  </a:rPr>
                  <a:t>полезности</a:t>
                </a:r>
                <a:r>
                  <a:rPr lang="ru-RU" altLang="ru-RU" sz="1200" b="1" dirty="0" smtClean="0">
                    <a:latin typeface="Calibri" panose="020F0502020204030204" pitchFamily="34" charset="0"/>
                  </a:rPr>
                  <a:t> каждой </a:t>
                </a:r>
                <a:r>
                  <a:rPr lang="en-US" altLang="ru-RU" sz="1200" b="1" dirty="0" smtClean="0">
                    <a:latin typeface="Calibri" panose="020F0502020204030204" pitchFamily="34" charset="0"/>
                  </a:rPr>
                  <a:t> </a:t>
                </a:r>
                <a:r>
                  <a:rPr lang="ru-RU" altLang="ru-RU" sz="1200" b="1" dirty="0" smtClean="0">
                    <a:latin typeface="Calibri" panose="020F0502020204030204" pitchFamily="34" charset="0"/>
                  </a:rPr>
                  <a:t>из всех 38(</a:t>
                </a:r>
                <a:r>
                  <a:rPr lang="en-US" altLang="ru-RU" sz="1200" b="1" dirty="0" smtClean="0">
                    <a:latin typeface="Calibri" panose="020F0502020204030204" pitchFamily="34" charset="0"/>
                  </a:rPr>
                  <a:t>L</a:t>
                </a:r>
                <a:r>
                  <a:rPr lang="ru-RU" altLang="ru-RU" sz="1200" b="1" dirty="0" smtClean="0">
                    <a:latin typeface="Calibri" panose="020F0502020204030204" pitchFamily="34" charset="0"/>
                  </a:rPr>
                  <a:t>-1)</a:t>
                </a:r>
                <a:r>
                  <a:rPr lang="en-US" altLang="ru-RU" sz="1200" b="1" dirty="0" smtClean="0">
                    <a:latin typeface="Calibri" panose="020F0502020204030204" pitchFamily="34" charset="0"/>
                  </a:rPr>
                  <a:t>(L-</a:t>
                </a:r>
                <a:r>
                  <a:rPr lang="ru-RU" altLang="ru-RU" sz="1200" b="1" dirty="0" smtClean="0">
                    <a:latin typeface="Calibri" panose="020F0502020204030204" pitchFamily="34" charset="0"/>
                  </a:rPr>
                  <a:t>2</a:t>
                </a:r>
                <a:r>
                  <a:rPr lang="en-US" altLang="ru-RU" sz="1200" b="1" dirty="0" smtClean="0">
                    <a:latin typeface="Calibri" panose="020F0502020204030204" pitchFamily="34" charset="0"/>
                  </a:rPr>
                  <a:t>)/2 </a:t>
                </a:r>
                <a:r>
                  <a:rPr lang="ru-RU" altLang="ru-RU" sz="1200" b="1" dirty="0" smtClean="0">
                    <a:latin typeface="Calibri" panose="020F0502020204030204" pitchFamily="34" charset="0"/>
                  </a:rPr>
                  <a:t>возможных</a:t>
                </a:r>
                <a:r>
                  <a:rPr lang="en-US" altLang="ru-RU" sz="1200" dirty="0" smtClean="0">
                    <a:latin typeface="Calibri" panose="020F0502020204030204" pitchFamily="34" charset="0"/>
                  </a:rPr>
                  <a:t> </a:t>
                </a:r>
                <a:r>
                  <a:rPr lang="ru-RU" altLang="ru-RU" sz="1200" dirty="0" smtClean="0">
                    <a:latin typeface="Calibri" panose="020F0502020204030204" pitchFamily="34" charset="0"/>
                  </a:rPr>
                  <a:t>среднеарифметических оценок</a:t>
                </a:r>
              </a:p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altLang="ru-RU" sz="1200" dirty="0" smtClean="0">
                    <a:latin typeface="Calibri" panose="020F0502020204030204" pitchFamily="34" charset="0"/>
                  </a:rPr>
                  <a:t>свойств спирали ДНК с точки зрения </a:t>
                </a:r>
                <a:r>
                  <a:rPr lang="ru-RU" altLang="ru-RU" sz="1200" spc="-10" dirty="0" smtClean="0">
                    <a:latin typeface="Calibri" panose="020F0502020204030204" pitchFamily="34" charset="0"/>
                  </a:rPr>
                  <a:t>дискриминации сайтов связывания  транскрипционных факторов  от случайных ДНК </a:t>
                </a:r>
                <a:r>
                  <a:rPr lang="en-US" altLang="ru-RU" sz="1200" spc="-10" dirty="0" smtClean="0">
                    <a:latin typeface="Calibri" panose="020F0502020204030204" pitchFamily="34" charset="0"/>
                  </a:rPr>
                  <a:t/>
                </a:r>
                <a:br>
                  <a:rPr lang="en-US" altLang="ru-RU" sz="1200" spc="-10" dirty="0" smtClean="0">
                    <a:latin typeface="Calibri" panose="020F0502020204030204" pitchFamily="34" charset="0"/>
                  </a:rPr>
                </a:br>
                <a:r>
                  <a:rPr lang="ru-RU" altLang="ru-RU" sz="1200" spc="-10" dirty="0" smtClean="0">
                    <a:latin typeface="Calibri" panose="020F0502020204030204" pitchFamily="34" charset="0"/>
                  </a:rPr>
                  <a:t>(</a:t>
                </a:r>
                <a:r>
                  <a:rPr lang="ru-RU" altLang="ru-RU" sz="12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принцип беспристрастности</a:t>
                </a:r>
                <a:r>
                  <a:rPr lang="ru-RU" altLang="ru-RU" sz="1200" spc="-10" dirty="0" smtClean="0">
                    <a:latin typeface="Calibri" panose="020F0502020204030204" pitchFamily="34" charset="0"/>
                  </a:rPr>
                  <a:t>)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altLang="ru-RU" sz="1050" b="1" dirty="0" smtClean="0">
                    <a:latin typeface="Calibri" panose="020F0502020204030204" pitchFamily="34" charset="0"/>
                  </a:rPr>
                  <a:t>[</a:t>
                </a:r>
                <a:r>
                  <a:rPr lang="en-US" altLang="ru-RU" sz="1050" b="1" dirty="0" err="1">
                    <a:latin typeface="Calibri" panose="020F0502020204030204" pitchFamily="34" charset="0"/>
                  </a:rPr>
                  <a:t>Fishburn</a:t>
                </a:r>
                <a:r>
                  <a:rPr lang="en-US" altLang="ru-RU" sz="1050" b="1" dirty="0">
                    <a:latin typeface="Calibri" panose="020F0502020204030204" pitchFamily="34" charset="0"/>
                  </a:rPr>
                  <a:t> P</a:t>
                </a:r>
                <a:r>
                  <a:rPr lang="en-US" altLang="ru-RU" sz="1050" b="1" dirty="0" smtClean="0">
                    <a:latin typeface="Calibri" panose="020F0502020204030204" pitchFamily="34" charset="0"/>
                  </a:rPr>
                  <a:t>. </a:t>
                </a:r>
                <a:r>
                  <a:rPr lang="en-US" altLang="ru-RU" sz="1050" b="1" dirty="0">
                    <a:latin typeface="Calibri" panose="020F0502020204030204" pitchFamily="34" charset="0"/>
                  </a:rPr>
                  <a:t>Utility theory for decision making. NY: </a:t>
                </a:r>
                <a:r>
                  <a:rPr lang="en-US" altLang="ru-RU" sz="1050" b="1" dirty="0" smtClean="0">
                    <a:latin typeface="Calibri" panose="020F0502020204030204" pitchFamily="34" charset="0"/>
                  </a:rPr>
                  <a:t>Wiley. </a:t>
                </a:r>
                <a:r>
                  <a:rPr lang="en-US" altLang="ru-RU" sz="1050" b="1" dirty="0">
                    <a:latin typeface="Calibri" panose="020F0502020204030204" pitchFamily="34" charset="0"/>
                  </a:rPr>
                  <a:t>1970</a:t>
                </a:r>
                <a:r>
                  <a:rPr lang="en-US" altLang="ru-RU" sz="1050" b="1" dirty="0" smtClean="0">
                    <a:latin typeface="Calibri" panose="020F0502020204030204" pitchFamily="34" charset="0"/>
                  </a:rPr>
                  <a:t>.]</a:t>
                </a:r>
                <a:endParaRPr lang="ru-RU" altLang="ru-RU" sz="1050" b="1" dirty="0" smtClean="0">
                  <a:latin typeface="Calibri" panose="020F0502020204030204" pitchFamily="34" charset="0"/>
                </a:endParaRP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altLang="ru-RU" sz="1050" b="1" dirty="0" smtClean="0">
                    <a:latin typeface="Calibri" panose="020F0502020204030204" pitchFamily="34" charset="0"/>
                  </a:rPr>
                  <a:t>[</a:t>
                </a:r>
                <a:r>
                  <a:rPr lang="en-US" altLang="ru-RU" sz="1050" b="1" dirty="0" err="1" smtClean="0">
                    <a:latin typeface="Calibri" panose="020F0502020204030204" pitchFamily="34" charset="0"/>
                  </a:rPr>
                  <a:t>Zadeh</a:t>
                </a:r>
                <a:r>
                  <a:rPr lang="en-US" altLang="ru-RU" sz="1050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ru-RU" sz="1050" b="1" dirty="0">
                    <a:latin typeface="Calibri" panose="020F0502020204030204" pitchFamily="34" charset="0"/>
                  </a:rPr>
                  <a:t>L</a:t>
                </a:r>
                <a:r>
                  <a:rPr lang="en-US" altLang="ru-RU" sz="1050" b="1" dirty="0" smtClean="0">
                    <a:latin typeface="Calibri" panose="020F0502020204030204" pitchFamily="34" charset="0"/>
                  </a:rPr>
                  <a:t>. </a:t>
                </a:r>
                <a:r>
                  <a:rPr lang="en-US" altLang="ru-RU" sz="1050" b="1" dirty="0" err="1">
                    <a:latin typeface="Calibri" panose="020F0502020204030204" pitchFamily="34" charset="0"/>
                  </a:rPr>
                  <a:t>Fuzzi</a:t>
                </a:r>
                <a:r>
                  <a:rPr lang="en-US" altLang="ru-RU" sz="1050" b="1" dirty="0">
                    <a:latin typeface="Calibri" panose="020F0502020204030204" pitchFamily="34" charset="0"/>
                  </a:rPr>
                  <a:t> sets. </a:t>
                </a:r>
                <a:r>
                  <a:rPr lang="en-US" altLang="ru-RU" sz="1050" b="1" dirty="0" smtClean="0">
                    <a:latin typeface="Calibri" panose="020F0502020204030204" pitchFamily="34" charset="0"/>
                  </a:rPr>
                  <a:t>// Inform</a:t>
                </a:r>
                <a:r>
                  <a:rPr lang="ru-RU" altLang="ru-RU" sz="1050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ru-RU" sz="1050" b="1" dirty="0" smtClean="0">
                    <a:latin typeface="Calibri" panose="020F0502020204030204" pitchFamily="34" charset="0"/>
                  </a:rPr>
                  <a:t>Control</a:t>
                </a:r>
                <a:r>
                  <a:rPr lang="en-US" altLang="ru-RU" sz="1050" b="1" dirty="0">
                    <a:latin typeface="Calibri" panose="020F0502020204030204" pitchFamily="34" charset="0"/>
                  </a:rPr>
                  <a:t>. </a:t>
                </a:r>
                <a:r>
                  <a:rPr lang="en-US" altLang="ru-RU" sz="1050" b="1" dirty="0" smtClean="0">
                    <a:latin typeface="Calibri" panose="020F0502020204030204" pitchFamily="34" charset="0"/>
                  </a:rPr>
                  <a:t>1965. 8:338-53.]</a:t>
                </a:r>
                <a:endParaRPr lang="ru-RU" altLang="ru-RU" sz="1050" b="1" dirty="0">
                  <a:latin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>
                    <a:spLocks noChangeAspect="1"/>
                  </p:cNvSpPr>
                  <p:nvPr/>
                </p:nvSpPr>
                <p:spPr>
                  <a:xfrm>
                    <a:off x="3913982" y="2654556"/>
                    <a:ext cx="1631891" cy="3136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sz="1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en-US" sz="1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;[</m:t>
                              </m:r>
                              <m:r>
                                <a:rPr lang="en-US" sz="1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en-US" sz="1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r>
                                <a:rPr lang="en-US" sz="1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</m:sSub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4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  <m:r>
                                        <a:rPr lang="en-US" sz="14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4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</m:sub>
                                    <m:sup>
                                      <m:r>
                                        <a:rPr lang="en-US" sz="14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  <m:r>
                                        <a:rPr lang="en-US" sz="14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4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en-US" sz="1400" b="1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𝐤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4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𝐬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𝐢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14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𝐬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𝐢</m:t>
                                              </m:r>
                                              <m:r>
                                                <a:rPr lang="en-US" sz="1400" b="1" i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1400" b="1" i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num>
                                <m:den>
                                  <m:r>
                                    <a:rPr lang="en-US" sz="1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  <m:r>
                                    <a:rPr lang="en-US" sz="1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en-US" sz="1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box>
                          <m:r>
                            <a:rPr lang="ru-RU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3982" y="2654556"/>
                    <a:ext cx="1631891" cy="31367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706" t="-70588" b="-9215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2" name="Стрелка вниз 67"/>
            <p:cNvSpPr>
              <a:spLocks noChangeAspect="1"/>
            </p:cNvSpPr>
            <p:nvPr/>
          </p:nvSpPr>
          <p:spPr>
            <a:xfrm>
              <a:off x="4879046" y="4200250"/>
              <a:ext cx="355269" cy="166981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3" name="Стрелка вниз 67"/>
            <p:cNvSpPr>
              <a:spLocks noChangeAspect="1"/>
            </p:cNvSpPr>
            <p:nvPr/>
          </p:nvSpPr>
          <p:spPr>
            <a:xfrm>
              <a:off x="4887592" y="5154872"/>
              <a:ext cx="355269" cy="166981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1" name="Скругленный прямоугольник 54"/>
            <p:cNvSpPr/>
            <p:nvPr/>
          </p:nvSpPr>
          <p:spPr>
            <a:xfrm>
              <a:off x="80686" y="6339052"/>
              <a:ext cx="9046576" cy="299864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Ponomarenko </a:t>
              </a:r>
              <a:r>
                <a:rPr lang="en-US" alt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J, </a:t>
              </a:r>
              <a:r>
                <a:rPr lang="en-US" altLang="ru-RU" sz="1400" b="1" u="sng" dirty="0">
                  <a:latin typeface="Calibri" panose="020F0502020204030204" pitchFamily="34" charset="0"/>
                  <a:cs typeface="Arial" panose="020B0604020202020204" pitchFamily="34" charset="0"/>
                </a:rPr>
                <a:t>Ponomarenko </a:t>
              </a:r>
              <a:r>
                <a:rPr lang="en-US" altLang="ru-RU" sz="1400" b="1" u="sng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M</a:t>
              </a:r>
              <a:r>
                <a:rPr lang="en-US" alt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ru-RU" sz="1400" dirty="0" err="1">
                  <a:latin typeface="Calibri" panose="020F0502020204030204" pitchFamily="34" charset="0"/>
                  <a:cs typeface="Arial" panose="020B0604020202020204" pitchFamily="34" charset="0"/>
                </a:rPr>
                <a:t>Frolov</a:t>
              </a:r>
              <a:r>
                <a:rPr lang="en-US" alt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A, </a:t>
              </a:r>
              <a:r>
                <a:rPr lang="en-US" altLang="ru-RU" sz="1400" dirty="0" err="1">
                  <a:latin typeface="Calibri" panose="020F0502020204030204" pitchFamily="34" charset="0"/>
                  <a:cs typeface="Arial" panose="020B0604020202020204" pitchFamily="34" charset="0"/>
                </a:rPr>
                <a:t>Vorobyev</a:t>
              </a:r>
              <a:r>
                <a:rPr lang="en-US" alt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D, </a:t>
              </a:r>
              <a:r>
                <a:rPr lang="en-US" alt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Overton </a:t>
              </a:r>
              <a:r>
                <a:rPr lang="en-US" alt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G, </a:t>
              </a:r>
              <a:r>
                <a:rPr lang="en-US" alt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Kolchanov N.A. </a:t>
              </a:r>
              <a:r>
                <a:rPr lang="en-US" alt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// </a:t>
              </a:r>
              <a:r>
                <a:rPr lang="en-US" alt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Bioinformatics, 1999. </a:t>
              </a:r>
              <a:r>
                <a:rPr lang="en-US" alt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15: </a:t>
              </a:r>
              <a:r>
                <a:rPr lang="en-US" alt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654 </a:t>
              </a:r>
              <a:r>
                <a:rPr lang="en-US" alt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-668 </a:t>
              </a:r>
              <a:endParaRPr lang="en-US" altLang="ru-RU" sz="14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Стрелка вниз 67"/>
            <p:cNvSpPr>
              <a:spLocks noChangeAspect="1"/>
            </p:cNvSpPr>
            <p:nvPr/>
          </p:nvSpPr>
          <p:spPr>
            <a:xfrm>
              <a:off x="3495019" y="1242219"/>
              <a:ext cx="355269" cy="166981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" name="Прямоугольник 43"/>
            <p:cNvSpPr/>
            <p:nvPr/>
          </p:nvSpPr>
          <p:spPr>
            <a:xfrm>
              <a:off x="5234315" y="451078"/>
              <a:ext cx="3364401" cy="755385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35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>
              <a:solidFill>
                <a:srgbClr val="0066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23999" y="456379"/>
              <a:ext cx="3374717" cy="66305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36000" rIns="0" bIns="72000" rtlCol="0">
              <a:spAutoFit/>
            </a:bodyPr>
            <a:lstStyle/>
            <a:p>
              <a:pPr algn="ctr"/>
              <a:r>
                <a:rPr lang="ru-RU" sz="12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Генератор</a:t>
              </a:r>
              <a:endParaRPr lang="en-US" sz="1200" b="1" dirty="0" smtClean="0"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случайных последовательностей ДНК </a:t>
              </a:r>
              <a:br>
                <a: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Calibri" panose="020F0502020204030204" pitchFamily="34" charset="0"/>
                  <a:cs typeface="Arial" panose="020B0604020202020204" pitchFamily="34" charset="0"/>
                </a:rPr>
                <a:t>с равными независимыми частотами </a:t>
              </a:r>
              <a:r>
                <a: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нуклеотидов</a:t>
              </a:r>
              <a:endParaRPr lang="ru-RU" sz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5423837" y="1428353"/>
              <a:ext cx="1816216" cy="1063181"/>
              <a:chOff x="2485509" y="2535738"/>
              <a:chExt cx="1816216" cy="1063181"/>
            </a:xfrm>
          </p:grpSpPr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509" y="2535738"/>
                <a:ext cx="1816216" cy="900000"/>
              </a:xfrm>
              <a:prstGeom prst="rect">
                <a:avLst/>
              </a:prstGeom>
            </p:spPr>
          </p:pic>
          <p:grpSp>
            <p:nvGrpSpPr>
              <p:cNvPr id="17" name="Группа 16"/>
              <p:cNvGrpSpPr/>
              <p:nvPr/>
            </p:nvGrpSpPr>
            <p:grpSpPr>
              <a:xfrm>
                <a:off x="2513417" y="2535738"/>
                <a:ext cx="1783103" cy="1063181"/>
                <a:chOff x="2513417" y="2535738"/>
                <a:chExt cx="1783103" cy="1063181"/>
              </a:xfrm>
            </p:grpSpPr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2532520" y="2638800"/>
                  <a:ext cx="1764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2513417" y="2535738"/>
                  <a:ext cx="1764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" name="Группа 58"/>
                <p:cNvGrpSpPr/>
                <p:nvPr/>
              </p:nvGrpSpPr>
              <p:grpSpPr>
                <a:xfrm>
                  <a:off x="2976042" y="2655098"/>
                  <a:ext cx="1083700" cy="943821"/>
                  <a:chOff x="3077249" y="2996952"/>
                  <a:chExt cx="1386895" cy="1129223"/>
                </a:xfrm>
              </p:grpSpPr>
              <p:sp>
                <p:nvSpPr>
                  <p:cNvPr id="51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7249" y="3819980"/>
                    <a:ext cx="208281" cy="2945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ru-RU" sz="1000" b="1" dirty="0" smtClean="0"/>
                      <a:t>a</a:t>
                    </a:r>
                    <a:endParaRPr lang="ru-RU" altLang="ru-RU" sz="1000" b="1" dirty="0"/>
                  </a:p>
                </p:txBody>
              </p:sp>
              <p:cxnSp>
                <p:nvCxnSpPr>
                  <p:cNvPr id="52" name="Прямая соединительная линия 61"/>
                  <p:cNvCxnSpPr/>
                  <p:nvPr/>
                </p:nvCxnSpPr>
                <p:spPr>
                  <a:xfrm>
                    <a:off x="3247750" y="2996952"/>
                    <a:ext cx="0" cy="103349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55863" y="3831587"/>
                    <a:ext cx="208281" cy="2945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ru-RU" sz="1000" b="1" dirty="0" smtClean="0"/>
                      <a:t>b</a:t>
                    </a:r>
                    <a:endParaRPr lang="ru-RU" altLang="ru-RU" sz="1000" b="1" dirty="0"/>
                  </a:p>
                </p:txBody>
              </p:sp>
              <p:cxnSp>
                <p:nvCxnSpPr>
                  <p:cNvPr id="54" name="Прямая соединительная линия 63"/>
                  <p:cNvCxnSpPr/>
                  <p:nvPr/>
                </p:nvCxnSpPr>
                <p:spPr>
                  <a:xfrm>
                    <a:off x="4287995" y="2996952"/>
                    <a:ext cx="0" cy="103349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Прямая соединительная линия 64"/>
                  <p:cNvCxnSpPr/>
                  <p:nvPr/>
                </p:nvCxnSpPr>
                <p:spPr>
                  <a:xfrm>
                    <a:off x="3247750" y="4005064"/>
                    <a:ext cx="104024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56" name="Стрелка вниз 67"/>
            <p:cNvSpPr/>
            <p:nvPr/>
          </p:nvSpPr>
          <p:spPr>
            <a:xfrm rot="16200000">
              <a:off x="2332950" y="2777540"/>
              <a:ext cx="386162" cy="359266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435984" y="2031584"/>
              <a:ext cx="1842756" cy="2032658"/>
              <a:chOff x="144108" y="1575705"/>
              <a:chExt cx="1842756" cy="2032658"/>
            </a:xfrm>
          </p:grpSpPr>
          <p:sp>
            <p:nvSpPr>
              <p:cNvPr id="59" name="Прямоугольник 43"/>
              <p:cNvSpPr/>
              <p:nvPr/>
            </p:nvSpPr>
            <p:spPr>
              <a:xfrm>
                <a:off x="144108" y="1602600"/>
                <a:ext cx="1842756" cy="1940953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98445" y="1575705"/>
                <a:ext cx="1553567" cy="203265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36000" rIns="0" bIns="72000" rtlCol="0">
                <a:spAutoFit/>
              </a:bodyPr>
              <a:lstStyle/>
              <a:p>
                <a:pPr algn="ctr"/>
                <a:r>
                  <a:rPr lang="ru-RU" sz="12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База данных </a:t>
                </a:r>
                <a:r>
                  <a:rPr lang="en-US" sz="12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PROPERTY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ru-RU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Конформационные и </a:t>
                </a:r>
                <a:br>
                  <a:rPr lang="ru-RU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ru-RU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физико-химические</a:t>
                </a:r>
                <a:br>
                  <a:rPr lang="ru-RU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ru-RU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свойства спирали ДНК</a:t>
                </a:r>
              </a:p>
              <a:p>
                <a:pPr algn="ctr"/>
                <a:endParaRPr lang="ru-RU" sz="12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12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12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2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(38 свойств)</a:t>
                </a:r>
                <a:r>
                  <a:rPr lang="ru-RU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ru-RU" sz="12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1" name="Picture 61" descr="D:\d\Kolchanov\Amerika_25-03-04\Oshepkov\Graphic1 copy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38" b="20194"/>
              <a:stretch/>
            </p:blipFill>
            <p:spPr bwMode="auto">
              <a:xfrm>
                <a:off x="534855" y="2485790"/>
                <a:ext cx="907353" cy="843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Стрелка вниз 67"/>
            <p:cNvSpPr>
              <a:spLocks noChangeAspect="1"/>
            </p:cNvSpPr>
            <p:nvPr/>
          </p:nvSpPr>
          <p:spPr>
            <a:xfrm>
              <a:off x="6154310" y="1243962"/>
              <a:ext cx="355269" cy="166981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2844000" y="1413906"/>
              <a:ext cx="1716645" cy="1065529"/>
              <a:chOff x="2844000" y="1413906"/>
              <a:chExt cx="1716645" cy="1065529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4000" y="1413906"/>
                <a:ext cx="1716645" cy="898810"/>
              </a:xfrm>
              <a:prstGeom prst="rect">
                <a:avLst/>
              </a:prstGeom>
            </p:spPr>
          </p:pic>
          <p:grpSp>
            <p:nvGrpSpPr>
              <p:cNvPr id="75" name="Группа 58"/>
              <p:cNvGrpSpPr/>
              <p:nvPr/>
            </p:nvGrpSpPr>
            <p:grpSpPr>
              <a:xfrm>
                <a:off x="3219311" y="1535614"/>
                <a:ext cx="1083700" cy="943821"/>
                <a:chOff x="3077249" y="2996952"/>
                <a:chExt cx="1386895" cy="1129223"/>
              </a:xfrm>
            </p:grpSpPr>
            <p:sp>
              <p:nvSpPr>
                <p:cNvPr id="7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3077249" y="3819980"/>
                  <a:ext cx="208281" cy="294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ru-RU" sz="1000" b="1" dirty="0" smtClean="0"/>
                    <a:t>a</a:t>
                  </a:r>
                  <a:endParaRPr lang="ru-RU" altLang="ru-RU" sz="1000" b="1" dirty="0"/>
                </a:p>
              </p:txBody>
            </p:sp>
            <p:cxnSp>
              <p:nvCxnSpPr>
                <p:cNvPr id="77" name="Прямая соединительная линия 61"/>
                <p:cNvCxnSpPr/>
                <p:nvPr/>
              </p:nvCxnSpPr>
              <p:spPr>
                <a:xfrm>
                  <a:off x="3247750" y="2996952"/>
                  <a:ext cx="0" cy="103349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4255863" y="3831587"/>
                  <a:ext cx="208281" cy="294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ru-RU" sz="1000" b="1" dirty="0" smtClean="0"/>
                    <a:t>b</a:t>
                  </a:r>
                  <a:endParaRPr lang="ru-RU" altLang="ru-RU" sz="1000" b="1" dirty="0"/>
                </a:p>
              </p:txBody>
            </p:sp>
            <p:cxnSp>
              <p:nvCxnSpPr>
                <p:cNvPr id="79" name="Прямая соединительная линия 63"/>
                <p:cNvCxnSpPr/>
                <p:nvPr/>
              </p:nvCxnSpPr>
              <p:spPr>
                <a:xfrm>
                  <a:off x="4287995" y="2996952"/>
                  <a:ext cx="0" cy="103349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единительная линия 64"/>
                <p:cNvCxnSpPr/>
                <p:nvPr/>
              </p:nvCxnSpPr>
              <p:spPr>
                <a:xfrm>
                  <a:off x="3247750" y="4005064"/>
                  <a:ext cx="104024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Прямая соединительная линия 61"/>
              <p:cNvCxnSpPr/>
              <p:nvPr/>
            </p:nvCxnSpPr>
            <p:spPr>
              <a:xfrm>
                <a:off x="3016800" y="1428353"/>
                <a:ext cx="0" cy="8638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876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44599" y="3325"/>
            <a:ext cx="8672442" cy="6434163"/>
            <a:chOff x="244599" y="3325"/>
            <a:chExt cx="8672442" cy="6434163"/>
          </a:xfrm>
        </p:grpSpPr>
        <p:sp>
          <p:nvSpPr>
            <p:cNvPr id="216" name="Прямоугольник 2"/>
            <p:cNvSpPr>
              <a:spLocks noChangeArrowheads="1"/>
            </p:cNvSpPr>
            <p:nvPr/>
          </p:nvSpPr>
          <p:spPr bwMode="auto">
            <a:xfrm>
              <a:off x="317023" y="937204"/>
              <a:ext cx="8495992" cy="1077218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720725" indent="-720725" algn="just" eaLnBrk="1" hangingPunct="1">
                <a:spcAft>
                  <a:spcPts val="1200"/>
                </a:spcAft>
              </a:pPr>
              <a:r>
                <a:rPr lang="ru-RU" altLang="ru-RU" sz="1600" b="1" dirty="0" smtClean="0">
                  <a:solidFill>
                    <a:srgbClr val="CC0000"/>
                  </a:solidFill>
                  <a:latin typeface="Calibri" panose="020F0502020204030204" pitchFamily="34" charset="0"/>
                </a:rPr>
                <a:t>Цель </a:t>
              </a:r>
              <a:r>
                <a:rPr lang="ru-RU" altLang="ru-RU" sz="1600" dirty="0" smtClean="0">
                  <a:latin typeface="Calibri" panose="020F0502020204030204" pitchFamily="34" charset="0"/>
                </a:rPr>
                <a:t>– изучение особенностей </a:t>
              </a:r>
              <a:r>
                <a:rPr lang="ru-RU" altLang="ru-RU" sz="1600" dirty="0">
                  <a:latin typeface="Calibri" panose="020F0502020204030204" pitchFamily="34" charset="0"/>
                </a:rPr>
                <a:t>структурно-функциональной организации сайтов в составе геномной ДНК, определяющих количественные </a:t>
              </a:r>
              <a:r>
                <a:rPr lang="ru-RU" altLang="ru-RU" sz="1600" dirty="0" smtClean="0">
                  <a:latin typeface="Calibri" panose="020F0502020204030204" pitchFamily="34" charset="0"/>
                </a:rPr>
                <a:t>характеристики </a:t>
              </a:r>
              <a:r>
                <a:rPr lang="ru-RU" altLang="ru-RU" sz="1600" dirty="0">
                  <a:latin typeface="Calibri" panose="020F0502020204030204" pitchFamily="34" charset="0"/>
                </a:rPr>
                <a:t>их специфической биологической </a:t>
              </a:r>
              <a:r>
                <a:rPr lang="ru-RU" altLang="ru-RU" sz="1600" dirty="0" smtClean="0">
                  <a:latin typeface="Calibri" panose="020F0502020204030204" pitchFamily="34" charset="0"/>
                </a:rPr>
                <a:t>активности, </a:t>
              </a:r>
              <a:r>
                <a:rPr lang="ru-RU" altLang="ru-RU" sz="1600" dirty="0">
                  <a:latin typeface="Calibri" panose="020F0502020204030204" pitchFamily="34" charset="0"/>
                </a:rPr>
                <a:t>на основе использования методов компьютерного анализа и </a:t>
              </a:r>
              <a:r>
                <a:rPr lang="ru-RU" altLang="ru-RU" sz="1600" dirty="0" smtClean="0">
                  <a:latin typeface="Calibri" panose="020F0502020204030204" pitchFamily="34" charset="0"/>
                </a:rPr>
                <a:t>моделирования</a:t>
              </a:r>
              <a:endParaRPr lang="ru-RU" altLang="ru-RU" sz="1600" dirty="0">
                <a:latin typeface="Calibri" panose="020F0502020204030204" pitchFamily="34" charset="0"/>
              </a:endParaRPr>
            </a:p>
          </p:txBody>
        </p:sp>
        <p:sp>
          <p:nvSpPr>
            <p:cNvPr id="217" name="Прямоугольник 2"/>
            <p:cNvSpPr>
              <a:spLocks noChangeArrowheads="1"/>
            </p:cNvSpPr>
            <p:nvPr/>
          </p:nvSpPr>
          <p:spPr bwMode="auto">
            <a:xfrm>
              <a:off x="244599" y="2220949"/>
              <a:ext cx="8672442" cy="42165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41275">
              <a:solidFill>
                <a:schemeClr val="accent5">
                  <a:lumMod val="50000"/>
                </a:schemeClr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ts val="1800"/>
                </a:spcBef>
                <a:defRPr/>
              </a:pPr>
              <a:r>
                <a:rPr lang="ru-RU" altLang="ru-RU" sz="2000" b="1" dirty="0">
                  <a:solidFill>
                    <a:srgbClr val="CC0000"/>
                  </a:solidFill>
                  <a:latin typeface="Calibri" panose="020F0502020204030204" pitchFamily="34" charset="0"/>
                </a:rPr>
                <a:t>     Задачи: </a:t>
              </a:r>
            </a:p>
            <a:p>
              <a:pPr marL="378900" indent="-342900" algn="just">
                <a:spcBef>
                  <a:spcPts val="1200"/>
                </a:spcBef>
                <a:buFontTx/>
                <a:buAutoNum type="arabicPeriod"/>
              </a:pPr>
              <a:r>
                <a:rPr lang="ru-RU" sz="1600" b="1" dirty="0" smtClean="0">
                  <a:latin typeface="Calibri" panose="020F0502020204030204" pitchFamily="34" charset="0"/>
                </a:rPr>
                <a:t>Разработать</a:t>
              </a:r>
              <a:r>
                <a:rPr lang="ru-RU" sz="1600" dirty="0" smtClean="0">
                  <a:latin typeface="Calibri" panose="020F0502020204030204" pitchFamily="34" charset="0"/>
                </a:rPr>
                <a:t> </a:t>
              </a:r>
              <a:r>
                <a:rPr lang="ru-RU" sz="1600" dirty="0">
                  <a:latin typeface="Calibri" panose="020F0502020204030204" pitchFamily="34" charset="0"/>
                </a:rPr>
                <a:t>комплекс компьютерных программ для выявления контекстно-зависимых конформационных и физико-химических свойств двойной спирали ДНК, определяющих взаимодействия сайтов в составе геномной ДНК со специфическими </a:t>
              </a:r>
              <a:r>
                <a:rPr lang="ru-RU" sz="1600" dirty="0" smtClean="0">
                  <a:latin typeface="Calibri" panose="020F0502020204030204" pitchFamily="34" charset="0"/>
                </a:rPr>
                <a:t>белками</a:t>
              </a:r>
              <a:endParaRPr lang="en-US" sz="1600" dirty="0">
                <a:latin typeface="Calibri" panose="020F0502020204030204" pitchFamily="34" charset="0"/>
              </a:endParaRPr>
            </a:p>
            <a:p>
              <a:pPr marL="378900" indent="-342900" algn="just">
                <a:spcBef>
                  <a:spcPts val="1200"/>
                </a:spcBef>
                <a:buFont typeface="+mj-lt"/>
                <a:buAutoNum type="arabicPeriod"/>
              </a:pPr>
              <a:r>
                <a:rPr lang="ru-RU" sz="1600" b="1" dirty="0" smtClean="0">
                  <a:latin typeface="Calibri" panose="020F0502020204030204" pitchFamily="34" charset="0"/>
                </a:rPr>
                <a:t>Выявить</a:t>
              </a:r>
              <a:r>
                <a:rPr lang="ru-RU" sz="1600" dirty="0" smtClean="0">
                  <a:latin typeface="Calibri" panose="020F0502020204030204" pitchFamily="34" charset="0"/>
                </a:rPr>
                <a:t> </a:t>
              </a:r>
              <a:r>
                <a:rPr lang="ru-RU" sz="1600" dirty="0">
                  <a:latin typeface="Calibri" panose="020F0502020204030204" pitchFamily="34" charset="0"/>
                </a:rPr>
                <a:t>особенности структурно-функциональной организации ДНК промоторов эукариот, определяющие  количественные величины сродства ТАТА-связывающего белка к ТАТА-боксам перед стартами транскрипции </a:t>
              </a:r>
              <a:r>
                <a:rPr lang="ru-RU" sz="1600" dirty="0" smtClean="0">
                  <a:latin typeface="Calibri" panose="020F0502020204030204" pitchFamily="34" charset="0"/>
                </a:rPr>
                <a:t>белок-кодирующих генов</a:t>
              </a:r>
            </a:p>
            <a:p>
              <a:pPr marL="378900" indent="-342900" algn="just">
                <a:spcBef>
                  <a:spcPts val="1200"/>
                </a:spcBef>
                <a:buFont typeface="+mj-lt"/>
                <a:buAutoNum type="arabicPeriod"/>
              </a:pPr>
              <a:r>
                <a:rPr lang="ru-RU" sz="1600" b="1" dirty="0" smtClean="0">
                  <a:latin typeface="Calibri" panose="020F0502020204030204" pitchFamily="34" charset="0"/>
                </a:rPr>
                <a:t>Продемонстрировать</a:t>
              </a:r>
              <a:r>
                <a:rPr lang="ru-RU" sz="1600" dirty="0" smtClean="0">
                  <a:latin typeface="Calibri" panose="020F0502020204030204" pitchFamily="34" charset="0"/>
                </a:rPr>
                <a:t> </a:t>
              </a:r>
              <a:r>
                <a:rPr lang="ru-RU" sz="1600" dirty="0">
                  <a:latin typeface="Calibri" panose="020F0502020204030204" pitchFamily="34" charset="0"/>
                </a:rPr>
                <a:t>возможность предсказания количественных параметров взаимодействия между сайтами в составе геномной ДНК различных таксонов и соответствующими регуляторными белками на основе контекстно-зависимых конформационных и физико-химических свойств двойной спирали </a:t>
              </a:r>
              <a:r>
                <a:rPr lang="ru-RU" sz="1600" dirty="0" smtClean="0">
                  <a:latin typeface="Calibri" panose="020F0502020204030204" pitchFamily="34" charset="0"/>
                </a:rPr>
                <a:t>ДНК</a:t>
              </a:r>
            </a:p>
            <a:p>
              <a:pPr marL="378900" indent="-342900" algn="just">
                <a:spcBef>
                  <a:spcPts val="1200"/>
                </a:spcBef>
                <a:buFont typeface="+mj-lt"/>
                <a:buAutoNum type="arabicPeriod"/>
              </a:pPr>
              <a:r>
                <a:rPr lang="ru-RU" sz="1600" b="1" dirty="0">
                  <a:latin typeface="Calibri" panose="020F0502020204030204" pitchFamily="34" charset="0"/>
                </a:rPr>
                <a:t>Выявить</a:t>
              </a:r>
              <a:r>
                <a:rPr lang="ru-RU" sz="1600" dirty="0">
                  <a:latin typeface="Calibri" panose="020F0502020204030204" pitchFamily="34" charset="0"/>
                </a:rPr>
                <a:t> особенности структурно-функциональной организации геномной </a:t>
              </a:r>
              <a:r>
                <a:rPr lang="ru-RU" sz="1600" dirty="0" smtClean="0">
                  <a:latin typeface="Calibri" panose="020F0502020204030204" pitchFamily="34" charset="0"/>
                </a:rPr>
                <a:t>ДНК, </a:t>
              </a:r>
              <a:r>
                <a:rPr lang="ru-RU" sz="1600" dirty="0">
                  <a:latin typeface="Calibri" panose="020F0502020204030204" pitchFamily="34" charset="0"/>
                </a:rPr>
                <a:t>определяющие  </a:t>
              </a:r>
              <a:r>
                <a:rPr lang="ru-RU" sz="1600" dirty="0" smtClean="0">
                  <a:latin typeface="Calibri" panose="020F0502020204030204" pitchFamily="34" charset="0"/>
                </a:rPr>
                <a:t>предрасположенность </a:t>
              </a:r>
              <a:r>
                <a:rPr lang="ru-RU" sz="1600" dirty="0">
                  <a:latin typeface="Calibri" panose="020F0502020204030204" pitchFamily="34" charset="0"/>
                </a:rPr>
                <a:t>различных районов </a:t>
              </a:r>
              <a:r>
                <a:rPr lang="ru-RU" sz="1600" dirty="0" smtClean="0">
                  <a:latin typeface="Calibri" panose="020F0502020204030204" pitchFamily="34" charset="0"/>
                </a:rPr>
                <a:t>геномов</a:t>
              </a:r>
              <a:r>
                <a:rPr lang="en-US" sz="1600" dirty="0" smtClean="0">
                  <a:latin typeface="Calibri" panose="020F0502020204030204" pitchFamily="34" charset="0"/>
                </a:rPr>
                <a:t> </a:t>
              </a:r>
              <a:r>
                <a:rPr lang="ru-RU" sz="1600" dirty="0" smtClean="0">
                  <a:latin typeface="Calibri" panose="020F0502020204030204" pitchFamily="34" charset="0"/>
                </a:rPr>
                <a:t>к </a:t>
              </a:r>
              <a:r>
                <a:rPr lang="ru-RU" sz="1600" dirty="0" err="1">
                  <a:latin typeface="Calibri" panose="020F0502020204030204" pitchFamily="34" charset="0"/>
                </a:rPr>
                <a:t>предмутационным</a:t>
              </a:r>
              <a:r>
                <a:rPr lang="ru-RU" sz="1600" dirty="0">
                  <a:latin typeface="Calibri" panose="020F0502020204030204" pitchFamily="34" charset="0"/>
                </a:rPr>
                <a:t> </a:t>
              </a:r>
              <a:r>
                <a:rPr lang="ru-RU" sz="1600" dirty="0" smtClean="0">
                  <a:latin typeface="Calibri" panose="020F0502020204030204" pitchFamily="34" charset="0"/>
                </a:rPr>
                <a:t>повреждениям</a:t>
              </a:r>
              <a:endParaRPr lang="ru-RU" sz="1600" dirty="0">
                <a:latin typeface="Calibri" panose="020F0502020204030204" pitchFamily="34" charset="0"/>
              </a:endParaRPr>
            </a:p>
          </p:txBody>
        </p:sp>
        <p:sp>
          <p:nvSpPr>
            <p:cNvPr id="9" name="Прямоугольник 2"/>
            <p:cNvSpPr>
              <a:spLocks noChangeArrowheads="1"/>
            </p:cNvSpPr>
            <p:nvPr/>
          </p:nvSpPr>
          <p:spPr bwMode="auto">
            <a:xfrm>
              <a:off x="314852" y="3325"/>
              <a:ext cx="84959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200"/>
                </a:spcAft>
              </a:pPr>
              <a:r>
                <a:rPr lang="ru-RU" altLang="ru-RU" sz="28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Цель и задачи исследования </a:t>
              </a:r>
              <a:endParaRPr lang="ru-RU" altLang="ru-RU" sz="28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0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7930" y="-26185"/>
            <a:ext cx="9144000" cy="6725147"/>
            <a:chOff x="17930" y="-26185"/>
            <a:chExt cx="9144000" cy="6725147"/>
          </a:xfrm>
        </p:grpSpPr>
        <p:sp>
          <p:nvSpPr>
            <p:cNvPr id="35" name="Скругленный прямоугольник 293"/>
            <p:cNvSpPr/>
            <p:nvPr/>
          </p:nvSpPr>
          <p:spPr>
            <a:xfrm>
              <a:off x="4903258" y="2724501"/>
              <a:ext cx="3950595" cy="3974461"/>
            </a:xfrm>
            <a:prstGeom prst="roundRect">
              <a:avLst>
                <a:gd name="adj" fmla="val 0"/>
              </a:avLst>
            </a:prstGeom>
            <a:solidFill>
              <a:srgbClr val="FFCCFF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latin typeface="Calibri" panose="020F0502020204030204" pitchFamily="34" charset="0"/>
              </a:endParaRPr>
            </a:p>
          </p:txBody>
        </p:sp>
        <p:sp>
          <p:nvSpPr>
            <p:cNvPr id="27" name="Скругленный прямоугольник 293"/>
            <p:cNvSpPr/>
            <p:nvPr/>
          </p:nvSpPr>
          <p:spPr>
            <a:xfrm>
              <a:off x="504000" y="2724501"/>
              <a:ext cx="3934306" cy="3974461"/>
            </a:xfrm>
            <a:prstGeom prst="roundRect">
              <a:avLst>
                <a:gd name="adj" fmla="val 0"/>
              </a:avLst>
            </a:prstGeom>
            <a:solidFill>
              <a:srgbClr val="CCFFFF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latin typeface="Calibri" panose="020F0502020204030204" pitchFamily="34" charset="0"/>
              </a:endParaRPr>
            </a:p>
          </p:txBody>
        </p:sp>
        <p:sp>
          <p:nvSpPr>
            <p:cNvPr id="123" name="Rectangle 2"/>
            <p:cNvSpPr txBox="1">
              <a:spLocks noChangeArrowheads="1"/>
            </p:cNvSpPr>
            <p:nvPr/>
          </p:nvSpPr>
          <p:spPr>
            <a:xfrm>
              <a:off x="17930" y="-26185"/>
              <a:ext cx="9144000" cy="408542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ru-RU" altLang="ru-RU" sz="24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Дискриминация сайтов </a:t>
              </a:r>
              <a:r>
                <a:rPr lang="en-US" altLang="ru-RU" sz="24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Sp1</a:t>
              </a:r>
              <a:r>
                <a:rPr lang="ru-RU" altLang="ru-RU" sz="24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-связывания</a:t>
              </a:r>
              <a:r>
                <a:rPr lang="en-US" altLang="ru-RU" sz="24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4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от случайных ДНК</a:t>
              </a:r>
              <a:endParaRPr lang="ru-RU" altLang="ru-RU" sz="2400" spc="-7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Группа 1"/>
            <p:cNvGrpSpPr>
              <a:grpSpLocks noChangeAspect="1"/>
            </p:cNvGrpSpPr>
            <p:nvPr/>
          </p:nvGrpSpPr>
          <p:grpSpPr>
            <a:xfrm>
              <a:off x="5173649" y="624907"/>
              <a:ext cx="3680203" cy="1834569"/>
              <a:chOff x="5152733" y="541017"/>
              <a:chExt cx="4064100" cy="2025940"/>
            </a:xfrm>
          </p:grpSpPr>
          <p:pic>
            <p:nvPicPr>
              <p:cNvPr id="147" name="Рисунок 14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1160" y="586958"/>
                <a:ext cx="3995673" cy="1979999"/>
              </a:xfrm>
              <a:prstGeom prst="rect">
                <a:avLst/>
              </a:prstGeom>
            </p:spPr>
          </p:pic>
          <p:cxnSp>
            <p:nvCxnSpPr>
              <p:cNvPr id="150" name="Прямая соединительная линия 149"/>
              <p:cNvCxnSpPr/>
              <p:nvPr/>
            </p:nvCxnSpPr>
            <p:spPr>
              <a:xfrm>
                <a:off x="5179477" y="792000"/>
                <a:ext cx="374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Прямая соединительная линия 150"/>
              <p:cNvCxnSpPr/>
              <p:nvPr/>
            </p:nvCxnSpPr>
            <p:spPr>
              <a:xfrm>
                <a:off x="5152733" y="541017"/>
                <a:ext cx="37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4"/>
            <p:cNvGrpSpPr/>
            <p:nvPr/>
          </p:nvGrpSpPr>
          <p:grpSpPr>
            <a:xfrm>
              <a:off x="1111088" y="2847082"/>
              <a:ext cx="2637677" cy="3762965"/>
              <a:chOff x="12052" y="2847082"/>
              <a:chExt cx="2637677" cy="3762965"/>
            </a:xfrm>
          </p:grpSpPr>
          <p:sp>
            <p:nvSpPr>
              <p:cNvPr id="43" name="Text Box 9"/>
              <p:cNvSpPr txBox="1">
                <a:spLocks noChangeArrowheads="1"/>
              </p:cNvSpPr>
              <p:nvPr/>
            </p:nvSpPr>
            <p:spPr bwMode="auto">
              <a:xfrm>
                <a:off x="24371" y="2847082"/>
                <a:ext cx="2625358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342900" indent="-254000" algn="ctr" eaLnBrk="1" hangingPunct="1">
                  <a:spcBef>
                    <a:spcPts val="600"/>
                  </a:spcBef>
                  <a:buAutoNum type="arabicParenR"/>
                </a:pPr>
                <a:r>
                  <a:rPr lang="ru-RU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ширина </a:t>
                </a:r>
                <a:r>
                  <a:rPr lang="ru-RU" sz="1400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главной </a:t>
                </a:r>
                <a:r>
                  <a:rPr lang="ru-RU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бороздки</a:t>
                </a:r>
                <a:endPara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en-US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U</a:t>
                </a:r>
                <a:r>
                  <a:rPr lang="ru-RU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(в</a:t>
                </a:r>
                <a:r>
                  <a:rPr lang="en-US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[</a:t>
                </a:r>
                <a:r>
                  <a:rPr lang="ru-RU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ru-RU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21,4</a:t>
                </a:r>
                <a:r>
                  <a:rPr lang="en-US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]</a:t>
                </a:r>
                <a:r>
                  <a:rPr lang="ru-RU" sz="1400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) = </a:t>
                </a:r>
                <a:r>
                  <a:rPr lang="ru-RU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0.99</a:t>
                </a:r>
                <a:r>
                  <a:rPr lang="en-US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4</a:t>
                </a:r>
                <a:r>
                  <a:rPr lang="ru-RU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endParaRPr lang="ru-RU" altLang="ru-RU" sz="1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6200000">
                <a:off x="-700484" y="5520928"/>
                <a:ext cx="1594349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Частота, гистограмма</a:t>
                </a:r>
                <a:endParaRPr lang="ru-RU" sz="1100" b="1" spc="-2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29943" y="6440770"/>
                <a:ext cx="1739255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d </a:t>
                </a:r>
                <a:r>
                  <a:rPr lang="en-US" sz="16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[</a:t>
                </a:r>
                <a:r>
                  <a:rPr lang="en-US" sz="16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en-US" sz="16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21</a:t>
                </a:r>
                <a:r>
                  <a:rPr lang="ru-RU" sz="16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,</a:t>
                </a:r>
                <a:r>
                  <a:rPr lang="en-US" sz="16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4]</a:t>
                </a:r>
                <a:r>
                  <a:rPr lang="en-US" sz="11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ru-RU" sz="11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ангстрем</a:t>
                </a:r>
                <a:endParaRPr lang="ru-RU" sz="1100" b="1" spc="-2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54" name="Рисунок 15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111" y="3671088"/>
                <a:ext cx="1958518" cy="763059"/>
              </a:xfrm>
              <a:prstGeom prst="rect">
                <a:avLst/>
              </a:prstGeom>
            </p:spPr>
          </p:pic>
          <p:cxnSp>
            <p:nvCxnSpPr>
              <p:cNvPr id="152" name="Прямая соединительная линия 151"/>
              <p:cNvCxnSpPr/>
              <p:nvPr/>
            </p:nvCxnSpPr>
            <p:spPr>
              <a:xfrm flipV="1">
                <a:off x="784408" y="3723291"/>
                <a:ext cx="576000" cy="1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 Box 9"/>
              <p:cNvSpPr txBox="1">
                <a:spLocks noChangeArrowheads="1"/>
              </p:cNvSpPr>
              <p:nvPr/>
            </p:nvSpPr>
            <p:spPr bwMode="auto">
              <a:xfrm>
                <a:off x="959212" y="3425526"/>
                <a:ext cx="2263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d</a:t>
                </a:r>
                <a:endParaRPr lang="ru-RU" altLang="ru-RU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56" name="Рисунок 15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609" y="4727581"/>
                <a:ext cx="2434910" cy="1728000"/>
              </a:xfrm>
              <a:prstGeom prst="rect">
                <a:avLst/>
              </a:prstGeom>
            </p:spPr>
          </p:pic>
        </p:grpSp>
        <p:grpSp>
          <p:nvGrpSpPr>
            <p:cNvPr id="4" name="Группа 3"/>
            <p:cNvGrpSpPr/>
            <p:nvPr/>
          </p:nvGrpSpPr>
          <p:grpSpPr>
            <a:xfrm>
              <a:off x="5534192" y="2825362"/>
              <a:ext cx="2687662" cy="3787525"/>
              <a:chOff x="3424044" y="2825362"/>
              <a:chExt cx="2687662" cy="3787525"/>
            </a:xfrm>
          </p:grpSpPr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3653813" y="2825362"/>
                <a:ext cx="2273041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2)</a:t>
                </a:r>
                <a:r>
                  <a:rPr lang="ru-RU" altLang="ru-RU" sz="14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14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altLang="ru-RU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персистентная </a:t>
                </a:r>
                <a:r>
                  <a:rPr lang="ru-RU" altLang="ru-RU" sz="1400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длина</a:t>
                </a:r>
                <a:endParaRPr lang="en-US" alt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en-US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U</a:t>
                </a:r>
                <a:r>
                  <a:rPr lang="ru-RU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n-US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L</a:t>
                </a:r>
                <a:r>
                  <a:rPr lang="en-US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[</a:t>
                </a:r>
                <a:r>
                  <a:rPr lang="en-US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ru-RU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US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6</a:t>
                </a:r>
                <a:r>
                  <a:rPr lang="ru-RU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,</a:t>
                </a:r>
                <a:r>
                  <a:rPr lang="en-US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9]</a:t>
                </a:r>
                <a:r>
                  <a:rPr lang="ru-RU" sz="1400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) = </a:t>
                </a:r>
                <a:r>
                  <a:rPr lang="ru-RU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0.</a:t>
                </a:r>
                <a:r>
                  <a:rPr lang="en-US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991</a:t>
                </a:r>
                <a:r>
                  <a:rPr lang="ru-RU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endParaRPr lang="ru-RU" altLang="ru-RU" sz="1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0301" y="3673928"/>
                <a:ext cx="1959412" cy="763200"/>
              </a:xfrm>
              <a:prstGeom prst="rect">
                <a:avLst/>
              </a:prstGeom>
            </p:spPr>
          </p:pic>
          <p:cxnSp>
            <p:nvCxnSpPr>
              <p:cNvPr id="157" name="Прямая соединительная линия 156"/>
              <p:cNvCxnSpPr/>
              <p:nvPr/>
            </p:nvCxnSpPr>
            <p:spPr>
              <a:xfrm flipV="1">
                <a:off x="4256740" y="3777288"/>
                <a:ext cx="1296000" cy="1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 Box 9"/>
              <p:cNvSpPr txBox="1">
                <a:spLocks noChangeArrowheads="1"/>
              </p:cNvSpPr>
              <p:nvPr/>
            </p:nvSpPr>
            <p:spPr bwMode="auto">
              <a:xfrm>
                <a:off x="4659934" y="3465073"/>
                <a:ext cx="2263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L</a:t>
                </a:r>
                <a:endParaRPr lang="ru-RU" altLang="ru-RU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 rot="16200000">
                <a:off x="2711508" y="5523768"/>
                <a:ext cx="1594349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100" b="1" spc="-2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Частота, гистограмма</a:t>
                </a:r>
                <a:endParaRPr lang="ru-RU" sz="1100" b="1" spc="-2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3841935" y="6443610"/>
                <a:ext cx="1739255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L </a:t>
                </a:r>
                <a:r>
                  <a:rPr lang="en-US" sz="16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[</a:t>
                </a:r>
                <a:r>
                  <a:rPr lang="en-US" sz="16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en-US" sz="16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16</a:t>
                </a:r>
                <a:r>
                  <a:rPr lang="ru-RU" sz="16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,</a:t>
                </a:r>
                <a:r>
                  <a:rPr lang="en-US" sz="16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9]</a:t>
                </a:r>
                <a:r>
                  <a:rPr lang="en-US" sz="11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ru-RU" sz="11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ангстрем</a:t>
                </a:r>
                <a:endParaRPr lang="ru-RU" sz="1100" b="1" spc="-2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8873" y="4666490"/>
                <a:ext cx="2502833" cy="1728000"/>
              </a:xfrm>
              <a:prstGeom prst="rect">
                <a:avLst/>
              </a:prstGeom>
            </p:spPr>
          </p:pic>
        </p:grpSp>
        <p:grpSp>
          <p:nvGrpSpPr>
            <p:cNvPr id="3" name="Группа 2"/>
            <p:cNvGrpSpPr/>
            <p:nvPr/>
          </p:nvGrpSpPr>
          <p:grpSpPr>
            <a:xfrm>
              <a:off x="504000" y="621348"/>
              <a:ext cx="3437836" cy="1830882"/>
              <a:chOff x="160078" y="621348"/>
              <a:chExt cx="3437836" cy="1830882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78" y="652230"/>
                <a:ext cx="3437836" cy="1800000"/>
              </a:xfrm>
              <a:prstGeom prst="rect">
                <a:avLst/>
              </a:prstGeom>
            </p:spPr>
          </p:pic>
          <p:cxnSp>
            <p:nvCxnSpPr>
              <p:cNvPr id="31" name="Прямая соединительная линия 61"/>
              <p:cNvCxnSpPr/>
              <p:nvPr/>
            </p:nvCxnSpPr>
            <p:spPr>
              <a:xfrm>
                <a:off x="522000" y="621348"/>
                <a:ext cx="0" cy="176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17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95736"/>
            <a:ext cx="9144000" cy="6772074"/>
            <a:chOff x="0" y="95736"/>
            <a:chExt cx="9144000" cy="6772074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985655"/>
                </p:ext>
              </p:extLst>
            </p:nvPr>
          </p:nvGraphicFramePr>
          <p:xfrm>
            <a:off x="392113" y="586254"/>
            <a:ext cx="8515350" cy="5959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0" name="Document" r:id="rId4" imgW="10142571" imgH="7086365" progId="Word.Document.8">
                    <p:embed/>
                  </p:oleObj>
                </mc:Choice>
                <mc:Fallback>
                  <p:oleObj name="Document" r:id="rId4" imgW="10142571" imgH="7086365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113" y="586254"/>
                          <a:ext cx="8515350" cy="5959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4" name="TextBox 433"/>
            <p:cNvSpPr txBox="1"/>
            <p:nvPr/>
          </p:nvSpPr>
          <p:spPr>
            <a:xfrm>
              <a:off x="0" y="659081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Ponomarenko J, </a:t>
              </a:r>
              <a:r>
                <a:rPr lang="en-US" sz="1200" b="1" u="sng" dirty="0">
                  <a:latin typeface="Calibri" panose="020F0502020204030204" pitchFamily="34" charset="0"/>
                  <a:cs typeface="Arial" panose="020B0604020202020204" pitchFamily="34" charset="0"/>
                </a:rPr>
                <a:t>Ponomarenko </a:t>
              </a:r>
              <a:r>
                <a:rPr lang="en-US" sz="1200" b="1" u="sng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M</a:t>
              </a:r>
              <a:r>
                <a:rPr lang="en-US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1200" dirty="0" err="1">
                  <a:latin typeface="Calibri" panose="020F0502020204030204" pitchFamily="34" charset="0"/>
                  <a:cs typeface="Arial" panose="020B0604020202020204" pitchFamily="34" charset="0"/>
                </a:rPr>
                <a:t>Frolov</a:t>
              </a:r>
              <a:r>
                <a:rPr lang="en-US" sz="1200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A, </a:t>
              </a:r>
              <a:r>
                <a:rPr lang="en-US" sz="1200" dirty="0" err="1">
                  <a:latin typeface="Calibri" panose="020F0502020204030204" pitchFamily="34" charset="0"/>
                  <a:cs typeface="Arial" panose="020B0604020202020204" pitchFamily="34" charset="0"/>
                </a:rPr>
                <a:t>Vorobyev</a:t>
              </a:r>
              <a:r>
                <a:rPr lang="en-US" sz="1200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D, </a:t>
              </a:r>
              <a:r>
                <a:rPr lang="en-US" sz="1200" dirty="0">
                  <a:latin typeface="Calibri" panose="020F0502020204030204" pitchFamily="34" charset="0"/>
                  <a:cs typeface="Arial" panose="020B0604020202020204" pitchFamily="34" charset="0"/>
                </a:rPr>
                <a:t>Overton </a:t>
              </a:r>
              <a:r>
                <a:rPr lang="en-US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G, </a:t>
              </a:r>
              <a:r>
                <a:rPr lang="en-US" sz="1200" dirty="0">
                  <a:latin typeface="Calibri" panose="020F0502020204030204" pitchFamily="34" charset="0"/>
                  <a:cs typeface="Arial" panose="020B0604020202020204" pitchFamily="34" charset="0"/>
                </a:rPr>
                <a:t>Kolchanov N</a:t>
              </a:r>
              <a:r>
                <a:rPr lang="en-US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. // Bioinformatics</a:t>
              </a:r>
              <a:r>
                <a: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en-US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>
                  <a:latin typeface="Calibri" panose="020F0502020204030204" pitchFamily="34" charset="0"/>
                  <a:cs typeface="Arial" panose="020B0604020202020204" pitchFamily="34" charset="0"/>
                </a:rPr>
                <a:t>1999. </a:t>
              </a:r>
              <a:r>
                <a:rPr lang="en-US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15</a:t>
              </a:r>
              <a:r>
                <a:rPr lang="ru-RU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:</a:t>
              </a:r>
              <a:r>
                <a:rPr lang="en-US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654-68</a:t>
              </a:r>
              <a:r>
                <a:rPr lang="en-US" sz="1200" dirty="0">
                  <a:latin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ru-RU" sz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95736"/>
              <a:ext cx="9144000" cy="6452193"/>
              <a:chOff x="0" y="95736"/>
              <a:chExt cx="9144000" cy="6452193"/>
            </a:xfrm>
          </p:grpSpPr>
          <p:sp>
            <p:nvSpPr>
              <p:cNvPr id="435" name="Rectangle 2"/>
              <p:cNvSpPr txBox="1">
                <a:spLocks noChangeArrowheads="1"/>
              </p:cNvSpPr>
              <p:nvPr/>
            </p:nvSpPr>
            <p:spPr>
              <a:xfrm>
                <a:off x="0" y="95736"/>
                <a:ext cx="9144000" cy="362753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16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Анализ свойств спирали ДНК сайтов связывания 42 транскрипционных факторов </a:t>
                </a:r>
                <a:endParaRPr lang="ru-RU" altLang="ru-RU" sz="1600" spc="-7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0" name="Группа 9"/>
              <p:cNvGrpSpPr/>
              <p:nvPr/>
            </p:nvGrpSpPr>
            <p:grpSpPr>
              <a:xfrm>
                <a:off x="215519" y="569725"/>
                <a:ext cx="8620591" cy="5978204"/>
                <a:chOff x="215519" y="569725"/>
                <a:chExt cx="8620591" cy="5978204"/>
              </a:xfrm>
            </p:grpSpPr>
            <p:grpSp>
              <p:nvGrpSpPr>
                <p:cNvPr id="11" name="Группа 10"/>
                <p:cNvGrpSpPr/>
                <p:nvPr/>
              </p:nvGrpSpPr>
              <p:grpSpPr>
                <a:xfrm>
                  <a:off x="215519" y="569725"/>
                  <a:ext cx="8620591" cy="5977057"/>
                  <a:chOff x="215519" y="569725"/>
                  <a:chExt cx="8620591" cy="5977057"/>
                </a:xfrm>
              </p:grpSpPr>
              <p:grpSp>
                <p:nvGrpSpPr>
                  <p:cNvPr id="7" name="Группа 6"/>
                  <p:cNvGrpSpPr/>
                  <p:nvPr/>
                </p:nvGrpSpPr>
                <p:grpSpPr>
                  <a:xfrm>
                    <a:off x="573763" y="598206"/>
                    <a:ext cx="8262347" cy="5948576"/>
                    <a:chOff x="573763" y="598206"/>
                    <a:chExt cx="8262347" cy="5948576"/>
                  </a:xfrm>
                </p:grpSpPr>
                <p:grpSp>
                  <p:nvGrpSpPr>
                    <p:cNvPr id="26" name="Группа 25"/>
                    <p:cNvGrpSpPr/>
                    <p:nvPr/>
                  </p:nvGrpSpPr>
                  <p:grpSpPr>
                    <a:xfrm>
                      <a:off x="573763" y="638280"/>
                      <a:ext cx="8121854" cy="5908502"/>
                      <a:chOff x="576908" y="937591"/>
                      <a:chExt cx="8121854" cy="5908502"/>
                    </a:xfrm>
                  </p:grpSpPr>
                  <p:grpSp>
                    <p:nvGrpSpPr>
                      <p:cNvPr id="28" name="Группа 27"/>
                      <p:cNvGrpSpPr/>
                      <p:nvPr/>
                    </p:nvGrpSpPr>
                    <p:grpSpPr>
                      <a:xfrm>
                        <a:off x="2907824" y="1730381"/>
                        <a:ext cx="5790938" cy="5115712"/>
                        <a:chOff x="2907824" y="1730381"/>
                        <a:chExt cx="5790938" cy="5115712"/>
                      </a:xfrm>
                    </p:grpSpPr>
                    <p:sp>
                      <p:nvSpPr>
                        <p:cNvPr id="31" name="Прямоугольник 30"/>
                        <p:cNvSpPr/>
                        <p:nvPr/>
                      </p:nvSpPr>
                      <p:spPr>
                        <a:xfrm>
                          <a:off x="6152081" y="1730381"/>
                          <a:ext cx="144000" cy="14401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2" name="Прямоугольник 31"/>
                        <p:cNvSpPr/>
                        <p:nvPr/>
                      </p:nvSpPr>
                      <p:spPr>
                        <a:xfrm>
                          <a:off x="3892432" y="1878160"/>
                          <a:ext cx="287187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4" name="Прямоугольник 33"/>
                        <p:cNvSpPr/>
                        <p:nvPr/>
                      </p:nvSpPr>
                      <p:spPr>
                        <a:xfrm>
                          <a:off x="2918293" y="2016416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5" name="Прямоугольник 34"/>
                        <p:cNvSpPr/>
                        <p:nvPr/>
                      </p:nvSpPr>
                      <p:spPr>
                        <a:xfrm>
                          <a:off x="3332574" y="2011289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6" name="Прямоугольник 35"/>
                        <p:cNvSpPr/>
                        <p:nvPr/>
                      </p:nvSpPr>
                      <p:spPr>
                        <a:xfrm>
                          <a:off x="3757441" y="2015835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7" name="Прямоугольник 36"/>
                        <p:cNvSpPr/>
                        <p:nvPr/>
                      </p:nvSpPr>
                      <p:spPr>
                        <a:xfrm>
                          <a:off x="4315947" y="2014583"/>
                          <a:ext cx="427088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8" name="Прямоугольник 37"/>
                        <p:cNvSpPr/>
                        <p:nvPr/>
                      </p:nvSpPr>
                      <p:spPr>
                        <a:xfrm>
                          <a:off x="2916165" y="2148612"/>
                          <a:ext cx="981919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9" name="Прямоугольник 38"/>
                        <p:cNvSpPr/>
                        <p:nvPr/>
                      </p:nvSpPr>
                      <p:spPr>
                        <a:xfrm>
                          <a:off x="4453627" y="2150065"/>
                          <a:ext cx="1420068" cy="129394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0" name="Прямоугольник 39"/>
                        <p:cNvSpPr/>
                        <p:nvPr/>
                      </p:nvSpPr>
                      <p:spPr>
                        <a:xfrm>
                          <a:off x="4176334" y="2146458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1" name="Прямоугольник 40"/>
                        <p:cNvSpPr/>
                        <p:nvPr/>
                      </p:nvSpPr>
                      <p:spPr>
                        <a:xfrm>
                          <a:off x="4883249" y="1878842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2" name="Прямоугольник 41"/>
                        <p:cNvSpPr/>
                        <p:nvPr/>
                      </p:nvSpPr>
                      <p:spPr>
                        <a:xfrm>
                          <a:off x="5028592" y="2014583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3" name="Прямоугольник 42"/>
                        <p:cNvSpPr/>
                        <p:nvPr/>
                      </p:nvSpPr>
                      <p:spPr>
                        <a:xfrm>
                          <a:off x="5163494" y="1877148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4" name="Прямоугольник 43"/>
                        <p:cNvSpPr/>
                        <p:nvPr/>
                      </p:nvSpPr>
                      <p:spPr>
                        <a:xfrm>
                          <a:off x="5447417" y="2013036"/>
                          <a:ext cx="568383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5" name="Прямоугольник 44"/>
                        <p:cNvSpPr/>
                        <p:nvPr/>
                      </p:nvSpPr>
                      <p:spPr>
                        <a:xfrm>
                          <a:off x="3753597" y="2282151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6" name="Прямоугольник 45"/>
                        <p:cNvSpPr/>
                        <p:nvPr/>
                      </p:nvSpPr>
                      <p:spPr>
                        <a:xfrm>
                          <a:off x="4326803" y="2279384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7" name="Прямоугольник 46"/>
                        <p:cNvSpPr/>
                        <p:nvPr/>
                      </p:nvSpPr>
                      <p:spPr>
                        <a:xfrm>
                          <a:off x="4739818" y="2282582"/>
                          <a:ext cx="424706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8" name="Прямоугольник 47"/>
                        <p:cNvSpPr/>
                        <p:nvPr/>
                      </p:nvSpPr>
                      <p:spPr>
                        <a:xfrm>
                          <a:off x="3901469" y="2415481"/>
                          <a:ext cx="281831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9" name="Прямоугольник 48"/>
                        <p:cNvSpPr/>
                        <p:nvPr/>
                      </p:nvSpPr>
                      <p:spPr>
                        <a:xfrm>
                          <a:off x="5167316" y="2413982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50" name="Прямоугольник 49"/>
                        <p:cNvSpPr/>
                        <p:nvPr/>
                      </p:nvSpPr>
                      <p:spPr>
                        <a:xfrm>
                          <a:off x="2911093" y="2551584"/>
                          <a:ext cx="136800" cy="260841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51" name="Прямоугольник 50"/>
                        <p:cNvSpPr/>
                        <p:nvPr/>
                      </p:nvSpPr>
                      <p:spPr>
                        <a:xfrm>
                          <a:off x="3335516" y="2549807"/>
                          <a:ext cx="136800" cy="264568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52" name="Прямоугольник 51"/>
                        <p:cNvSpPr/>
                        <p:nvPr/>
                      </p:nvSpPr>
                      <p:spPr>
                        <a:xfrm>
                          <a:off x="3756996" y="2555006"/>
                          <a:ext cx="136800" cy="256688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53" name="Прямоугольник 52"/>
                        <p:cNvSpPr/>
                        <p:nvPr/>
                      </p:nvSpPr>
                      <p:spPr>
                        <a:xfrm>
                          <a:off x="4179313" y="2548430"/>
                          <a:ext cx="841425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54" name="Прямоугольник 53"/>
                        <p:cNvSpPr/>
                        <p:nvPr/>
                      </p:nvSpPr>
                      <p:spPr>
                        <a:xfrm>
                          <a:off x="4180632" y="2683949"/>
                          <a:ext cx="562818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55" name="Прямоугольник 54"/>
                        <p:cNvSpPr/>
                        <p:nvPr/>
                      </p:nvSpPr>
                      <p:spPr>
                        <a:xfrm>
                          <a:off x="4885480" y="2681568"/>
                          <a:ext cx="288975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56" name="Прямоугольник 55"/>
                        <p:cNvSpPr/>
                        <p:nvPr/>
                      </p:nvSpPr>
                      <p:spPr>
                        <a:xfrm>
                          <a:off x="4462463" y="2817300"/>
                          <a:ext cx="145482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57" name="Прямоугольник 56"/>
                        <p:cNvSpPr/>
                        <p:nvPr/>
                      </p:nvSpPr>
                      <p:spPr>
                        <a:xfrm>
                          <a:off x="3759150" y="2950650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58" name="Прямоугольник 57"/>
                        <p:cNvSpPr/>
                        <p:nvPr/>
                      </p:nvSpPr>
                      <p:spPr>
                        <a:xfrm>
                          <a:off x="4323507" y="2953031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59" name="Прямоугольник 58"/>
                        <p:cNvSpPr/>
                        <p:nvPr/>
                      </p:nvSpPr>
                      <p:spPr>
                        <a:xfrm>
                          <a:off x="2920949" y="3086381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60" name="Прямоугольник 59"/>
                        <p:cNvSpPr/>
                        <p:nvPr/>
                      </p:nvSpPr>
                      <p:spPr>
                        <a:xfrm>
                          <a:off x="3337669" y="3086380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61" name="Прямоугольник 60"/>
                        <p:cNvSpPr/>
                        <p:nvPr/>
                      </p:nvSpPr>
                      <p:spPr>
                        <a:xfrm>
                          <a:off x="3899644" y="3084001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62" name="Прямоугольник 61"/>
                        <p:cNvSpPr/>
                        <p:nvPr/>
                      </p:nvSpPr>
                      <p:spPr>
                        <a:xfrm>
                          <a:off x="3759150" y="3219731"/>
                          <a:ext cx="419944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63" name="Прямоугольник 62"/>
                        <p:cNvSpPr/>
                        <p:nvPr/>
                      </p:nvSpPr>
                      <p:spPr>
                        <a:xfrm>
                          <a:off x="4183013" y="3086380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64" name="Прямоугольник 63"/>
                        <p:cNvSpPr/>
                        <p:nvPr/>
                      </p:nvSpPr>
                      <p:spPr>
                        <a:xfrm>
                          <a:off x="4323506" y="3347311"/>
                          <a:ext cx="136800" cy="269808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65" name="Прямоугольник 64"/>
                        <p:cNvSpPr/>
                        <p:nvPr/>
                      </p:nvSpPr>
                      <p:spPr>
                        <a:xfrm>
                          <a:off x="4459237" y="3086382"/>
                          <a:ext cx="286593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66" name="Прямоугольник 65"/>
                        <p:cNvSpPr/>
                        <p:nvPr/>
                      </p:nvSpPr>
                      <p:spPr>
                        <a:xfrm>
                          <a:off x="4885482" y="3084000"/>
                          <a:ext cx="429468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67" name="Прямоугольник 66"/>
                        <p:cNvSpPr/>
                        <p:nvPr/>
                      </p:nvSpPr>
                      <p:spPr>
                        <a:xfrm>
                          <a:off x="5166469" y="3219731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68" name="Прямоугольник 67"/>
                        <p:cNvSpPr/>
                        <p:nvPr/>
                      </p:nvSpPr>
                      <p:spPr>
                        <a:xfrm>
                          <a:off x="3899645" y="3491194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69" name="Прямоугольник 68"/>
                        <p:cNvSpPr/>
                        <p:nvPr/>
                      </p:nvSpPr>
                      <p:spPr>
                        <a:xfrm>
                          <a:off x="2916188" y="3622163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70" name="Прямоугольник 69"/>
                        <p:cNvSpPr/>
                        <p:nvPr/>
                      </p:nvSpPr>
                      <p:spPr>
                        <a:xfrm>
                          <a:off x="3337668" y="3624544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71" name="Прямоугольник 70"/>
                        <p:cNvSpPr/>
                        <p:nvPr/>
                      </p:nvSpPr>
                      <p:spPr>
                        <a:xfrm>
                          <a:off x="3761531" y="3617399"/>
                          <a:ext cx="136800" cy="271182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72" name="Прямоугольник 71"/>
                        <p:cNvSpPr/>
                        <p:nvPr/>
                      </p:nvSpPr>
                      <p:spPr>
                        <a:xfrm>
                          <a:off x="4464000" y="3619781"/>
                          <a:ext cx="136800" cy="264038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73" name="Прямоугольник 72"/>
                        <p:cNvSpPr/>
                        <p:nvPr/>
                      </p:nvSpPr>
                      <p:spPr>
                        <a:xfrm>
                          <a:off x="4747369" y="3622162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74" name="Прямоугольник 73"/>
                        <p:cNvSpPr/>
                        <p:nvPr/>
                      </p:nvSpPr>
                      <p:spPr>
                        <a:xfrm>
                          <a:off x="5025973" y="3622162"/>
                          <a:ext cx="279451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75" name="Прямоугольник 74"/>
                        <p:cNvSpPr/>
                        <p:nvPr/>
                      </p:nvSpPr>
                      <p:spPr>
                        <a:xfrm>
                          <a:off x="5449837" y="3622163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76" name="Прямоугольник 75"/>
                        <p:cNvSpPr/>
                        <p:nvPr/>
                      </p:nvSpPr>
                      <p:spPr>
                        <a:xfrm>
                          <a:off x="5587948" y="2552981"/>
                          <a:ext cx="284213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77" name="Прямоугольник 76"/>
                        <p:cNvSpPr/>
                        <p:nvPr/>
                      </p:nvSpPr>
                      <p:spPr>
                        <a:xfrm>
                          <a:off x="5587950" y="2679186"/>
                          <a:ext cx="279449" cy="133069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78" name="Прямоугольник 77"/>
                        <p:cNvSpPr/>
                        <p:nvPr/>
                      </p:nvSpPr>
                      <p:spPr>
                        <a:xfrm>
                          <a:off x="5730825" y="3619781"/>
                          <a:ext cx="284212" cy="134724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79" name="Прямоугольник 78"/>
                        <p:cNvSpPr/>
                        <p:nvPr/>
                      </p:nvSpPr>
                      <p:spPr>
                        <a:xfrm>
                          <a:off x="4890244" y="3888863"/>
                          <a:ext cx="136800" cy="139485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80" name="Прямоугольник 79"/>
                        <p:cNvSpPr/>
                        <p:nvPr/>
                      </p:nvSpPr>
                      <p:spPr>
                        <a:xfrm>
                          <a:off x="5171231" y="3893625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81" name="Прямоугольник 80"/>
                        <p:cNvSpPr/>
                        <p:nvPr/>
                      </p:nvSpPr>
                      <p:spPr>
                        <a:xfrm>
                          <a:off x="3759150" y="4157944"/>
                          <a:ext cx="136800" cy="132342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82" name="Прямоугольник 81"/>
                        <p:cNvSpPr/>
                        <p:nvPr/>
                      </p:nvSpPr>
                      <p:spPr>
                        <a:xfrm>
                          <a:off x="4466381" y="4165088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83" name="Прямоугольник 82"/>
                        <p:cNvSpPr/>
                        <p:nvPr/>
                      </p:nvSpPr>
                      <p:spPr>
                        <a:xfrm>
                          <a:off x="3761532" y="4829920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84" name="Прямоугольник 83"/>
                        <p:cNvSpPr/>
                        <p:nvPr/>
                      </p:nvSpPr>
                      <p:spPr>
                        <a:xfrm>
                          <a:off x="2914650" y="5370362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85" name="Прямоугольник 84"/>
                        <p:cNvSpPr/>
                        <p:nvPr/>
                      </p:nvSpPr>
                      <p:spPr>
                        <a:xfrm>
                          <a:off x="3902026" y="5370000"/>
                          <a:ext cx="284212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86" name="Прямоугольник 85"/>
                        <p:cNvSpPr/>
                        <p:nvPr/>
                      </p:nvSpPr>
                      <p:spPr>
                        <a:xfrm>
                          <a:off x="3899644" y="4967569"/>
                          <a:ext cx="27945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87" name="Прямоугольник 86"/>
                        <p:cNvSpPr/>
                        <p:nvPr/>
                      </p:nvSpPr>
                      <p:spPr>
                        <a:xfrm>
                          <a:off x="4180631" y="4834219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88" name="Прямоугольник 87"/>
                        <p:cNvSpPr/>
                        <p:nvPr/>
                      </p:nvSpPr>
                      <p:spPr>
                        <a:xfrm>
                          <a:off x="4464001" y="4834220"/>
                          <a:ext cx="28183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89" name="Прямоугольник 88"/>
                        <p:cNvSpPr/>
                        <p:nvPr/>
                      </p:nvSpPr>
                      <p:spPr>
                        <a:xfrm>
                          <a:off x="4466382" y="5103300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90" name="Прямоугольник 89"/>
                        <p:cNvSpPr/>
                        <p:nvPr/>
                      </p:nvSpPr>
                      <p:spPr>
                        <a:xfrm>
                          <a:off x="3899644" y="4422262"/>
                          <a:ext cx="279450" cy="27998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91" name="Прямоугольник 90"/>
                        <p:cNvSpPr/>
                        <p:nvPr/>
                      </p:nvSpPr>
                      <p:spPr>
                        <a:xfrm>
                          <a:off x="4887864" y="4565138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92" name="Прямоугольник 91"/>
                        <p:cNvSpPr/>
                        <p:nvPr/>
                      </p:nvSpPr>
                      <p:spPr>
                        <a:xfrm>
                          <a:off x="4604494" y="5370001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93" name="Прямоугольник 92"/>
                        <p:cNvSpPr/>
                        <p:nvPr/>
                      </p:nvSpPr>
                      <p:spPr>
                        <a:xfrm>
                          <a:off x="4325888" y="5505731"/>
                          <a:ext cx="136800" cy="265693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94" name="Прямоугольник 93"/>
                        <p:cNvSpPr/>
                        <p:nvPr/>
                      </p:nvSpPr>
                      <p:spPr>
                        <a:xfrm>
                          <a:off x="4885481" y="4965188"/>
                          <a:ext cx="136800" cy="132342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95" name="Прямоугольник 94"/>
                        <p:cNvSpPr/>
                        <p:nvPr/>
                      </p:nvSpPr>
                      <p:spPr>
                        <a:xfrm>
                          <a:off x="4887863" y="5234269"/>
                          <a:ext cx="136800" cy="259274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96" name="Прямоугольник 95"/>
                        <p:cNvSpPr/>
                        <p:nvPr/>
                      </p:nvSpPr>
                      <p:spPr>
                        <a:xfrm>
                          <a:off x="5171232" y="4969951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97" name="Прямоугольник 96"/>
                        <p:cNvSpPr/>
                        <p:nvPr/>
                      </p:nvSpPr>
                      <p:spPr>
                        <a:xfrm>
                          <a:off x="5445075" y="4296058"/>
                          <a:ext cx="286594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98" name="Прямоугольник 97"/>
                        <p:cNvSpPr/>
                        <p:nvPr/>
                      </p:nvSpPr>
                      <p:spPr>
                        <a:xfrm>
                          <a:off x="5171232" y="5236650"/>
                          <a:ext cx="136800" cy="259275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99" name="Прямоугольник 98"/>
                        <p:cNvSpPr/>
                        <p:nvPr/>
                      </p:nvSpPr>
                      <p:spPr>
                        <a:xfrm>
                          <a:off x="3899553" y="5641321"/>
                          <a:ext cx="136800" cy="259274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00" name="Прямоугольник 99"/>
                        <p:cNvSpPr/>
                        <p:nvPr/>
                      </p:nvSpPr>
                      <p:spPr>
                        <a:xfrm>
                          <a:off x="4887863" y="5636700"/>
                          <a:ext cx="136800" cy="132342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01" name="Прямоугольник 100"/>
                        <p:cNvSpPr/>
                        <p:nvPr/>
                      </p:nvSpPr>
                      <p:spPr>
                        <a:xfrm>
                          <a:off x="5449837" y="5239031"/>
                          <a:ext cx="558057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02" name="Прямоугольник 101"/>
                        <p:cNvSpPr/>
                        <p:nvPr/>
                      </p:nvSpPr>
                      <p:spPr>
                        <a:xfrm>
                          <a:off x="3892501" y="6305831"/>
                          <a:ext cx="291356" cy="141868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03" name="Прямоугольник 102"/>
                        <p:cNvSpPr/>
                        <p:nvPr/>
                      </p:nvSpPr>
                      <p:spPr>
                        <a:xfrm>
                          <a:off x="3759150" y="6448707"/>
                          <a:ext cx="136800" cy="392624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04" name="Прямоугольник 103"/>
                        <p:cNvSpPr/>
                        <p:nvPr/>
                      </p:nvSpPr>
                      <p:spPr>
                        <a:xfrm>
                          <a:off x="4323506" y="6308212"/>
                          <a:ext cx="136800" cy="534774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05" name="Прямоугольник 104"/>
                        <p:cNvSpPr/>
                        <p:nvPr/>
                      </p:nvSpPr>
                      <p:spPr>
                        <a:xfrm>
                          <a:off x="4464001" y="6446325"/>
                          <a:ext cx="136800" cy="39500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06" name="Прямоугольник 105"/>
                        <p:cNvSpPr/>
                        <p:nvPr/>
                      </p:nvSpPr>
                      <p:spPr>
                        <a:xfrm>
                          <a:off x="4604495" y="6713023"/>
                          <a:ext cx="136800" cy="127581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07" name="Прямоугольник 106"/>
                        <p:cNvSpPr/>
                        <p:nvPr/>
                      </p:nvSpPr>
                      <p:spPr>
                        <a:xfrm>
                          <a:off x="5030738" y="6179625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08" name="Прямоугольник 107"/>
                        <p:cNvSpPr/>
                        <p:nvPr/>
                      </p:nvSpPr>
                      <p:spPr>
                        <a:xfrm>
                          <a:off x="5166469" y="6312976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09" name="Прямоугольник 108"/>
                        <p:cNvSpPr/>
                        <p:nvPr/>
                      </p:nvSpPr>
                      <p:spPr>
                        <a:xfrm>
                          <a:off x="5445075" y="5908163"/>
                          <a:ext cx="572344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0" name="Прямоугольник 109"/>
                        <p:cNvSpPr/>
                        <p:nvPr/>
                      </p:nvSpPr>
                      <p:spPr>
                        <a:xfrm>
                          <a:off x="5730826" y="5100919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1" name="Прямоугольник 110"/>
                        <p:cNvSpPr/>
                        <p:nvPr/>
                      </p:nvSpPr>
                      <p:spPr>
                        <a:xfrm>
                          <a:off x="6014194" y="4969951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2" name="Прямоугольник 111"/>
                        <p:cNvSpPr/>
                        <p:nvPr/>
                      </p:nvSpPr>
                      <p:spPr>
                        <a:xfrm>
                          <a:off x="6152307" y="5105682"/>
                          <a:ext cx="136800" cy="26165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3" name="Прямоугольник 112"/>
                        <p:cNvSpPr/>
                        <p:nvPr/>
                      </p:nvSpPr>
                      <p:spPr>
                        <a:xfrm>
                          <a:off x="6152307" y="4695826"/>
                          <a:ext cx="136800" cy="262012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4" name="Прямоугольник 113"/>
                        <p:cNvSpPr/>
                        <p:nvPr/>
                      </p:nvSpPr>
                      <p:spPr>
                        <a:xfrm>
                          <a:off x="6016577" y="5370001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5" name="Прямоугольник 114"/>
                        <p:cNvSpPr/>
                        <p:nvPr/>
                      </p:nvSpPr>
                      <p:spPr>
                        <a:xfrm>
                          <a:off x="6292800" y="5230881"/>
                          <a:ext cx="141338" cy="26742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6" name="Прямоугольник 115"/>
                        <p:cNvSpPr/>
                        <p:nvPr/>
                      </p:nvSpPr>
                      <p:spPr>
                        <a:xfrm>
                          <a:off x="6014195" y="5634319"/>
                          <a:ext cx="136800" cy="541917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7" name="Прямоугольник 116"/>
                        <p:cNvSpPr/>
                        <p:nvPr/>
                      </p:nvSpPr>
                      <p:spPr>
                        <a:xfrm>
                          <a:off x="6016575" y="6308212"/>
                          <a:ext cx="136800" cy="141867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8" name="Прямоугольник 117"/>
                        <p:cNvSpPr/>
                        <p:nvPr/>
                      </p:nvSpPr>
                      <p:spPr>
                        <a:xfrm>
                          <a:off x="6154688" y="5905781"/>
                          <a:ext cx="136800" cy="403805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9" name="Прямоугольник 118"/>
                        <p:cNvSpPr/>
                        <p:nvPr/>
                      </p:nvSpPr>
                      <p:spPr>
                        <a:xfrm>
                          <a:off x="6154688" y="6446325"/>
                          <a:ext cx="136800" cy="399042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20" name="Прямоугольник 119"/>
                        <p:cNvSpPr/>
                        <p:nvPr/>
                      </p:nvSpPr>
                      <p:spPr>
                        <a:xfrm>
                          <a:off x="6295182" y="5908163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21" name="Прямоугольник 120"/>
                        <p:cNvSpPr/>
                        <p:nvPr/>
                      </p:nvSpPr>
                      <p:spPr>
                        <a:xfrm>
                          <a:off x="6295182" y="5641463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22" name="Прямоугольник 121"/>
                        <p:cNvSpPr/>
                        <p:nvPr/>
                      </p:nvSpPr>
                      <p:spPr>
                        <a:xfrm>
                          <a:off x="6721424" y="6312975"/>
                          <a:ext cx="279449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23" name="Прямоугольник 122"/>
                        <p:cNvSpPr/>
                        <p:nvPr/>
                      </p:nvSpPr>
                      <p:spPr>
                        <a:xfrm>
                          <a:off x="7142906" y="6310594"/>
                          <a:ext cx="284211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24" name="Прямоугольник 123"/>
                        <p:cNvSpPr/>
                        <p:nvPr/>
                      </p:nvSpPr>
                      <p:spPr>
                        <a:xfrm>
                          <a:off x="6861919" y="4967569"/>
                          <a:ext cx="136800" cy="125198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25" name="Прямоугольник 124"/>
                        <p:cNvSpPr/>
                        <p:nvPr/>
                      </p:nvSpPr>
                      <p:spPr>
                        <a:xfrm>
                          <a:off x="6859539" y="5362856"/>
                          <a:ext cx="562818" cy="146629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26" name="Прямоугольник 125"/>
                        <p:cNvSpPr/>
                        <p:nvPr/>
                      </p:nvSpPr>
                      <p:spPr>
                        <a:xfrm>
                          <a:off x="7140526" y="4965188"/>
                          <a:ext cx="27945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27" name="Прямоугольник 126"/>
                        <p:cNvSpPr/>
                        <p:nvPr/>
                      </p:nvSpPr>
                      <p:spPr>
                        <a:xfrm>
                          <a:off x="7850139" y="4960425"/>
                          <a:ext cx="136800" cy="139485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28" name="Прямоугольник 127"/>
                        <p:cNvSpPr/>
                        <p:nvPr/>
                      </p:nvSpPr>
                      <p:spPr>
                        <a:xfrm>
                          <a:off x="7426276" y="5098537"/>
                          <a:ext cx="136800" cy="272837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29" name="Прямоугольник 128"/>
                        <p:cNvSpPr/>
                        <p:nvPr/>
                      </p:nvSpPr>
                      <p:spPr>
                        <a:xfrm>
                          <a:off x="6861919" y="5493826"/>
                          <a:ext cx="136800" cy="40453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30" name="Прямоугольник 129"/>
                        <p:cNvSpPr/>
                        <p:nvPr/>
                      </p:nvSpPr>
                      <p:spPr>
                        <a:xfrm>
                          <a:off x="6716663" y="5636701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31" name="Прямоугольник 130"/>
                        <p:cNvSpPr/>
                        <p:nvPr/>
                      </p:nvSpPr>
                      <p:spPr>
                        <a:xfrm>
                          <a:off x="7142907" y="5639081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32" name="Прямоугольник 131"/>
                        <p:cNvSpPr/>
                        <p:nvPr/>
                      </p:nvSpPr>
                      <p:spPr>
                        <a:xfrm>
                          <a:off x="7142905" y="5767668"/>
                          <a:ext cx="281831" cy="137105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33" name="Прямоугольник 132"/>
                        <p:cNvSpPr/>
                        <p:nvPr/>
                      </p:nvSpPr>
                      <p:spPr>
                        <a:xfrm>
                          <a:off x="7423894" y="5503350"/>
                          <a:ext cx="136800" cy="272835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34" name="Прямоугольник 133"/>
                        <p:cNvSpPr/>
                        <p:nvPr/>
                      </p:nvSpPr>
                      <p:spPr>
                        <a:xfrm>
                          <a:off x="7423895" y="5908163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35" name="Прямоугольник 134"/>
                        <p:cNvSpPr/>
                        <p:nvPr/>
                      </p:nvSpPr>
                      <p:spPr>
                        <a:xfrm>
                          <a:off x="7842994" y="5231887"/>
                          <a:ext cx="136800" cy="808617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36" name="Прямоугольник 135"/>
                        <p:cNvSpPr/>
                        <p:nvPr/>
                      </p:nvSpPr>
                      <p:spPr>
                        <a:xfrm>
                          <a:off x="7850138" y="6179626"/>
                          <a:ext cx="136800" cy="254512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37" name="Прямоугольник 136"/>
                        <p:cNvSpPr/>
                        <p:nvPr/>
                      </p:nvSpPr>
                      <p:spPr>
                        <a:xfrm>
                          <a:off x="7990633" y="4834219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38" name="Прямоугольник 137"/>
                        <p:cNvSpPr/>
                        <p:nvPr/>
                      </p:nvSpPr>
                      <p:spPr>
                        <a:xfrm>
                          <a:off x="8131127" y="4969951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39" name="Прямоугольник 138"/>
                        <p:cNvSpPr/>
                        <p:nvPr/>
                      </p:nvSpPr>
                      <p:spPr>
                        <a:xfrm>
                          <a:off x="8557369" y="4967570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40" name="Прямоугольник 139"/>
                        <p:cNvSpPr/>
                        <p:nvPr/>
                      </p:nvSpPr>
                      <p:spPr>
                        <a:xfrm>
                          <a:off x="7988252" y="5100919"/>
                          <a:ext cx="136800" cy="270455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41" name="Прямоугольник 140"/>
                        <p:cNvSpPr/>
                        <p:nvPr/>
                      </p:nvSpPr>
                      <p:spPr>
                        <a:xfrm>
                          <a:off x="8552606" y="5231886"/>
                          <a:ext cx="136800" cy="139487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42" name="Прямоугольник 141"/>
                        <p:cNvSpPr/>
                        <p:nvPr/>
                      </p:nvSpPr>
                      <p:spPr>
                        <a:xfrm>
                          <a:off x="7995394" y="5636700"/>
                          <a:ext cx="136800" cy="139485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43" name="Прямоугольник 142"/>
                        <p:cNvSpPr/>
                        <p:nvPr/>
                      </p:nvSpPr>
                      <p:spPr>
                        <a:xfrm>
                          <a:off x="7990632" y="5903401"/>
                          <a:ext cx="136800" cy="137104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44" name="Прямоугольник 143"/>
                        <p:cNvSpPr/>
                        <p:nvPr/>
                      </p:nvSpPr>
                      <p:spPr>
                        <a:xfrm>
                          <a:off x="8133508" y="5496206"/>
                          <a:ext cx="136800" cy="544299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45" name="Прямоугольник 144"/>
                        <p:cNvSpPr/>
                        <p:nvPr/>
                      </p:nvSpPr>
                      <p:spPr>
                        <a:xfrm>
                          <a:off x="8557370" y="5639082"/>
                          <a:ext cx="136800" cy="12996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46" name="Прямоугольник 145"/>
                        <p:cNvSpPr/>
                        <p:nvPr/>
                      </p:nvSpPr>
                      <p:spPr>
                        <a:xfrm>
                          <a:off x="8557370" y="5903401"/>
                          <a:ext cx="136800" cy="14186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47" name="Прямоугольник 146"/>
                        <p:cNvSpPr/>
                        <p:nvPr/>
                      </p:nvSpPr>
                      <p:spPr>
                        <a:xfrm>
                          <a:off x="7990632" y="6171474"/>
                          <a:ext cx="136800" cy="136534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48" name="Прямоугольник 147"/>
                        <p:cNvSpPr/>
                        <p:nvPr/>
                      </p:nvSpPr>
                      <p:spPr>
                        <a:xfrm>
                          <a:off x="7990632" y="6448706"/>
                          <a:ext cx="136800" cy="259275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49" name="Прямоугольник 148"/>
                        <p:cNvSpPr/>
                        <p:nvPr/>
                      </p:nvSpPr>
                      <p:spPr>
                        <a:xfrm>
                          <a:off x="8135888" y="6310594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0" name="Прямоугольник 149"/>
                        <p:cNvSpPr/>
                        <p:nvPr/>
                      </p:nvSpPr>
                      <p:spPr>
                        <a:xfrm>
                          <a:off x="8554989" y="6177245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1" name="Прямоугольник 150"/>
                        <p:cNvSpPr/>
                        <p:nvPr/>
                      </p:nvSpPr>
                      <p:spPr>
                        <a:xfrm>
                          <a:off x="5873983" y="3081826"/>
                          <a:ext cx="136800" cy="13451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2" name="Прямоугольник 151"/>
                        <p:cNvSpPr/>
                        <p:nvPr/>
                      </p:nvSpPr>
                      <p:spPr>
                        <a:xfrm>
                          <a:off x="6157352" y="3077063"/>
                          <a:ext cx="136800" cy="136897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3" name="Прямоугольник 152"/>
                        <p:cNvSpPr/>
                        <p:nvPr/>
                      </p:nvSpPr>
                      <p:spPr>
                        <a:xfrm>
                          <a:off x="6297845" y="2946094"/>
                          <a:ext cx="136800" cy="132135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4" name="Прямоугольник 153"/>
                        <p:cNvSpPr/>
                        <p:nvPr/>
                      </p:nvSpPr>
                      <p:spPr>
                        <a:xfrm>
                          <a:off x="6157351" y="3617606"/>
                          <a:ext cx="136800" cy="134517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5" name="Прямоугольник 154"/>
                        <p:cNvSpPr/>
                        <p:nvPr/>
                      </p:nvSpPr>
                      <p:spPr>
                        <a:xfrm>
                          <a:off x="5869220" y="3889070"/>
                          <a:ext cx="283930" cy="141659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6" name="Прямоугольник 155"/>
                        <p:cNvSpPr/>
                        <p:nvPr/>
                      </p:nvSpPr>
                      <p:spPr>
                        <a:xfrm>
                          <a:off x="6154971" y="4158151"/>
                          <a:ext cx="136800" cy="13451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7" name="Прямоугольник 156"/>
                        <p:cNvSpPr/>
                        <p:nvPr/>
                      </p:nvSpPr>
                      <p:spPr>
                        <a:xfrm>
                          <a:off x="6014477" y="4422470"/>
                          <a:ext cx="136800" cy="267865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8" name="Прямоугольник 157"/>
                        <p:cNvSpPr/>
                        <p:nvPr/>
                      </p:nvSpPr>
                      <p:spPr>
                        <a:xfrm>
                          <a:off x="6862202" y="3886688"/>
                          <a:ext cx="136800" cy="13213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9" name="Прямоугольник 158"/>
                        <p:cNvSpPr/>
                        <p:nvPr/>
                      </p:nvSpPr>
                      <p:spPr>
                        <a:xfrm>
                          <a:off x="6578832" y="3350908"/>
                          <a:ext cx="136800" cy="132134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60" name="Прямоугольник 159"/>
                        <p:cNvSpPr/>
                        <p:nvPr/>
                      </p:nvSpPr>
                      <p:spPr>
                        <a:xfrm>
                          <a:off x="6721708" y="3486640"/>
                          <a:ext cx="136800" cy="13689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61" name="Прямоугольник 160"/>
                        <p:cNvSpPr/>
                        <p:nvPr/>
                      </p:nvSpPr>
                      <p:spPr>
                        <a:xfrm>
                          <a:off x="6862202" y="3217557"/>
                          <a:ext cx="136800" cy="401217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62" name="Прямоугольник 161"/>
                        <p:cNvSpPr/>
                        <p:nvPr/>
                      </p:nvSpPr>
                      <p:spPr>
                        <a:xfrm>
                          <a:off x="6859820" y="2815125"/>
                          <a:ext cx="136800" cy="127373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63" name="Прямоугольник 162"/>
                        <p:cNvSpPr/>
                        <p:nvPr/>
                      </p:nvSpPr>
                      <p:spPr>
                        <a:xfrm>
                          <a:off x="7145570" y="2950857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64" name="Прямоугольник 163"/>
                        <p:cNvSpPr/>
                        <p:nvPr/>
                      </p:nvSpPr>
                      <p:spPr>
                        <a:xfrm>
                          <a:off x="7143188" y="3219938"/>
                          <a:ext cx="281549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65" name="Прямоугольник 164"/>
                        <p:cNvSpPr/>
                        <p:nvPr/>
                      </p:nvSpPr>
                      <p:spPr>
                        <a:xfrm>
                          <a:off x="7286064" y="3350906"/>
                          <a:ext cx="136800" cy="139279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66" name="Прямоугольник 165"/>
                        <p:cNvSpPr/>
                        <p:nvPr/>
                      </p:nvSpPr>
                      <p:spPr>
                        <a:xfrm>
                          <a:off x="7143189" y="3489019"/>
                          <a:ext cx="279168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67" name="Прямоугольник 166"/>
                        <p:cNvSpPr/>
                        <p:nvPr/>
                      </p:nvSpPr>
                      <p:spPr>
                        <a:xfrm>
                          <a:off x="7848037" y="3081826"/>
                          <a:ext cx="281549" cy="14166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68" name="Прямоугольник 167"/>
                        <p:cNvSpPr/>
                        <p:nvPr/>
                      </p:nvSpPr>
                      <p:spPr>
                        <a:xfrm>
                          <a:off x="8557651" y="3077062"/>
                          <a:ext cx="136800" cy="141662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69" name="Прямоугольник 168"/>
                        <p:cNvSpPr/>
                        <p:nvPr/>
                      </p:nvSpPr>
                      <p:spPr>
                        <a:xfrm>
                          <a:off x="7848039" y="3350906"/>
                          <a:ext cx="136800" cy="134517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0" name="Прямоугольник 169"/>
                        <p:cNvSpPr/>
                        <p:nvPr/>
                      </p:nvSpPr>
                      <p:spPr>
                        <a:xfrm>
                          <a:off x="7143189" y="3753338"/>
                          <a:ext cx="136800" cy="277391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1" name="Прямоугольник 170"/>
                        <p:cNvSpPr/>
                        <p:nvPr/>
                      </p:nvSpPr>
                      <p:spPr>
                        <a:xfrm>
                          <a:off x="6719326" y="4562963"/>
                          <a:ext cx="276786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2" name="Прямоугольник 171"/>
                        <p:cNvSpPr/>
                        <p:nvPr/>
                      </p:nvSpPr>
                      <p:spPr>
                        <a:xfrm>
                          <a:off x="6855056" y="4422469"/>
                          <a:ext cx="567299" cy="151185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3" name="Прямоугольник 172"/>
                        <p:cNvSpPr/>
                        <p:nvPr/>
                      </p:nvSpPr>
                      <p:spPr>
                        <a:xfrm>
                          <a:off x="7140808" y="4560581"/>
                          <a:ext cx="283930" cy="13213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4" name="Прямоугольник 173"/>
                        <p:cNvSpPr/>
                        <p:nvPr/>
                      </p:nvSpPr>
                      <p:spPr>
                        <a:xfrm>
                          <a:off x="7845657" y="4024801"/>
                          <a:ext cx="136800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5" name="Прямоугольник 174"/>
                        <p:cNvSpPr/>
                        <p:nvPr/>
                      </p:nvSpPr>
                      <p:spPr>
                        <a:xfrm>
                          <a:off x="7848038" y="4291500"/>
                          <a:ext cx="136800" cy="40598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6" name="Прямоугольник 175"/>
                        <p:cNvSpPr/>
                        <p:nvPr/>
                      </p:nvSpPr>
                      <p:spPr>
                        <a:xfrm>
                          <a:off x="7988533" y="3619989"/>
                          <a:ext cx="136800" cy="14166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7" name="Прямоугольник 176"/>
                        <p:cNvSpPr/>
                        <p:nvPr/>
                      </p:nvSpPr>
                      <p:spPr>
                        <a:xfrm>
                          <a:off x="8131408" y="3348526"/>
                          <a:ext cx="136800" cy="26786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8" name="Прямоугольник 177"/>
                        <p:cNvSpPr/>
                        <p:nvPr/>
                      </p:nvSpPr>
                      <p:spPr>
                        <a:xfrm>
                          <a:off x="8413145" y="3622347"/>
                          <a:ext cx="139461" cy="126000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9" name="Прямоугольник 178"/>
                        <p:cNvSpPr/>
                        <p:nvPr/>
                      </p:nvSpPr>
                      <p:spPr>
                        <a:xfrm>
                          <a:off x="8129026" y="4427231"/>
                          <a:ext cx="144199" cy="266211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80" name="Прямоугольник 179"/>
                        <p:cNvSpPr/>
                        <p:nvPr/>
                      </p:nvSpPr>
                      <p:spPr>
                        <a:xfrm>
                          <a:off x="8274283" y="4560582"/>
                          <a:ext cx="136800" cy="144041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82" name="Прямоугольник 181"/>
                        <p:cNvSpPr/>
                        <p:nvPr/>
                      </p:nvSpPr>
                      <p:spPr>
                        <a:xfrm>
                          <a:off x="6010217" y="1877782"/>
                          <a:ext cx="144000" cy="14401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83" name="Прямоугольник 182"/>
                        <p:cNvSpPr/>
                        <p:nvPr/>
                      </p:nvSpPr>
                      <p:spPr>
                        <a:xfrm>
                          <a:off x="6156842" y="2011369"/>
                          <a:ext cx="286819" cy="14401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84" name="Прямоугольник 183"/>
                        <p:cNvSpPr/>
                        <p:nvPr/>
                      </p:nvSpPr>
                      <p:spPr>
                        <a:xfrm>
                          <a:off x="5863885" y="2145698"/>
                          <a:ext cx="713063" cy="13846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85" name="Прямоугольник 184"/>
                        <p:cNvSpPr/>
                        <p:nvPr/>
                      </p:nvSpPr>
                      <p:spPr>
                        <a:xfrm>
                          <a:off x="6856706" y="1870803"/>
                          <a:ext cx="568031" cy="14401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86" name="Прямоугольник 185"/>
                        <p:cNvSpPr/>
                        <p:nvPr/>
                      </p:nvSpPr>
                      <p:spPr>
                        <a:xfrm>
                          <a:off x="7849912" y="1875637"/>
                          <a:ext cx="144000" cy="274631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87" name="Прямоугольник 186"/>
                        <p:cNvSpPr/>
                        <p:nvPr/>
                      </p:nvSpPr>
                      <p:spPr>
                        <a:xfrm>
                          <a:off x="7421286" y="2001845"/>
                          <a:ext cx="144000" cy="14401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88" name="Прямоугольник 187"/>
                        <p:cNvSpPr/>
                        <p:nvPr/>
                      </p:nvSpPr>
                      <p:spPr>
                        <a:xfrm>
                          <a:off x="8130900" y="1866113"/>
                          <a:ext cx="144000" cy="14401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89" name="Прямоугольник 188"/>
                        <p:cNvSpPr/>
                        <p:nvPr/>
                      </p:nvSpPr>
                      <p:spPr>
                        <a:xfrm>
                          <a:off x="8550000" y="1999463"/>
                          <a:ext cx="144000" cy="136518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90" name="Прямоугольник 189"/>
                        <p:cNvSpPr/>
                        <p:nvPr/>
                      </p:nvSpPr>
                      <p:spPr>
                        <a:xfrm>
                          <a:off x="7002186" y="2137575"/>
                          <a:ext cx="144000" cy="14401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91" name="Прямоугольник 190"/>
                        <p:cNvSpPr/>
                        <p:nvPr/>
                      </p:nvSpPr>
                      <p:spPr>
                        <a:xfrm>
                          <a:off x="7985644" y="1997081"/>
                          <a:ext cx="144000" cy="14401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92" name="Прямоугольник 191"/>
                        <p:cNvSpPr/>
                        <p:nvPr/>
                      </p:nvSpPr>
                      <p:spPr>
                        <a:xfrm>
                          <a:off x="7709418" y="2142337"/>
                          <a:ext cx="417788" cy="134138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93" name="Прямоугольник 192"/>
                        <p:cNvSpPr/>
                        <p:nvPr/>
                      </p:nvSpPr>
                      <p:spPr>
                        <a:xfrm>
                          <a:off x="6859312" y="2409038"/>
                          <a:ext cx="144000" cy="135792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94" name="Прямоугольник 193"/>
                        <p:cNvSpPr/>
                        <p:nvPr/>
                      </p:nvSpPr>
                      <p:spPr>
                        <a:xfrm>
                          <a:off x="7283174" y="2276475"/>
                          <a:ext cx="286820" cy="13846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95" name="Прямоугольник 194"/>
                        <p:cNvSpPr/>
                        <p:nvPr/>
                      </p:nvSpPr>
                      <p:spPr>
                        <a:xfrm>
                          <a:off x="7140299" y="2406657"/>
                          <a:ext cx="286820" cy="136519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96" name="Прямоугольник 195"/>
                        <p:cNvSpPr/>
                        <p:nvPr/>
                      </p:nvSpPr>
                      <p:spPr>
                        <a:xfrm>
                          <a:off x="7845149" y="2409100"/>
                          <a:ext cx="144000" cy="405538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97" name="Прямоугольник 196"/>
                        <p:cNvSpPr/>
                        <p:nvPr/>
                      </p:nvSpPr>
                      <p:spPr>
                        <a:xfrm>
                          <a:off x="7990406" y="2551914"/>
                          <a:ext cx="144000" cy="264378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98" name="Прямоугольник 197"/>
                        <p:cNvSpPr/>
                        <p:nvPr/>
                      </p:nvSpPr>
                      <p:spPr>
                        <a:xfrm>
                          <a:off x="8128518" y="2401894"/>
                          <a:ext cx="144000" cy="14401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99" name="Прямоугольник 198"/>
                        <p:cNvSpPr/>
                        <p:nvPr/>
                      </p:nvSpPr>
                      <p:spPr>
                        <a:xfrm>
                          <a:off x="8554762" y="2680501"/>
                          <a:ext cx="144000" cy="14401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00" name="Прямоугольник 199"/>
                        <p:cNvSpPr/>
                        <p:nvPr/>
                      </p:nvSpPr>
                      <p:spPr>
                        <a:xfrm>
                          <a:off x="6012980" y="2416485"/>
                          <a:ext cx="144000" cy="126994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01" name="Прямоугольник 200"/>
                        <p:cNvSpPr/>
                        <p:nvPr/>
                      </p:nvSpPr>
                      <p:spPr>
                        <a:xfrm>
                          <a:off x="6156843" y="2544770"/>
                          <a:ext cx="424931" cy="14401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02" name="Прямоугольник 201"/>
                        <p:cNvSpPr/>
                        <p:nvPr/>
                      </p:nvSpPr>
                      <p:spPr>
                        <a:xfrm>
                          <a:off x="5868713" y="2678119"/>
                          <a:ext cx="708300" cy="144016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03" name="Прямоугольник 202"/>
                        <p:cNvSpPr/>
                        <p:nvPr/>
                      </p:nvSpPr>
                      <p:spPr>
                        <a:xfrm>
                          <a:off x="2916165" y="1745508"/>
                          <a:ext cx="556491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04" name="Прямоугольник 203"/>
                        <p:cNvSpPr/>
                        <p:nvPr/>
                      </p:nvSpPr>
                      <p:spPr>
                        <a:xfrm>
                          <a:off x="3334054" y="2416706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05" name="Прямоугольник 204"/>
                        <p:cNvSpPr/>
                        <p:nvPr/>
                      </p:nvSpPr>
                      <p:spPr>
                        <a:xfrm>
                          <a:off x="3614339" y="1740139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06" name="Прямоугольник 205"/>
                        <p:cNvSpPr/>
                        <p:nvPr/>
                      </p:nvSpPr>
                      <p:spPr>
                        <a:xfrm>
                          <a:off x="3758338" y="1875609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07" name="Прямоугольник 206"/>
                        <p:cNvSpPr/>
                        <p:nvPr/>
                      </p:nvSpPr>
                      <p:spPr>
                        <a:xfrm>
                          <a:off x="3892719" y="1743244"/>
                          <a:ext cx="564357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08" name="Прямоугольник 207"/>
                        <p:cNvSpPr/>
                        <p:nvPr/>
                      </p:nvSpPr>
                      <p:spPr>
                        <a:xfrm>
                          <a:off x="4597692" y="1746101"/>
                          <a:ext cx="850107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09" name="Прямоугольник 208"/>
                        <p:cNvSpPr/>
                        <p:nvPr/>
                      </p:nvSpPr>
                      <p:spPr>
                        <a:xfrm>
                          <a:off x="4457199" y="1877225"/>
                          <a:ext cx="285751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10" name="Прямоугольник 209"/>
                        <p:cNvSpPr/>
                        <p:nvPr/>
                      </p:nvSpPr>
                      <p:spPr>
                        <a:xfrm>
                          <a:off x="5729683" y="1741938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11" name="Прямоугольник 210"/>
                        <p:cNvSpPr/>
                        <p:nvPr/>
                      </p:nvSpPr>
                      <p:spPr>
                        <a:xfrm>
                          <a:off x="5585907" y="1869746"/>
                          <a:ext cx="285750" cy="141684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12" name="Прямоугольник 211"/>
                        <p:cNvSpPr/>
                        <p:nvPr/>
                      </p:nvSpPr>
                      <p:spPr>
                        <a:xfrm>
                          <a:off x="3894868" y="2012007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13" name="Прямоугольник 212"/>
                        <p:cNvSpPr/>
                        <p:nvPr/>
                      </p:nvSpPr>
                      <p:spPr>
                        <a:xfrm>
                          <a:off x="4879111" y="2012528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14" name="Прямоугольник 213"/>
                        <p:cNvSpPr/>
                        <p:nvPr/>
                      </p:nvSpPr>
                      <p:spPr>
                        <a:xfrm>
                          <a:off x="4038033" y="2279008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15" name="Прямоугольник 214"/>
                        <p:cNvSpPr/>
                        <p:nvPr/>
                      </p:nvSpPr>
                      <p:spPr>
                        <a:xfrm>
                          <a:off x="4462337" y="2278770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16" name="Прямоугольник 215"/>
                        <p:cNvSpPr/>
                        <p:nvPr/>
                      </p:nvSpPr>
                      <p:spPr>
                        <a:xfrm>
                          <a:off x="3751065" y="2415255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17" name="Прямоугольник 216"/>
                        <p:cNvSpPr/>
                        <p:nvPr/>
                      </p:nvSpPr>
                      <p:spPr>
                        <a:xfrm>
                          <a:off x="4177786" y="2412432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18" name="Прямоугольник 217"/>
                        <p:cNvSpPr/>
                        <p:nvPr/>
                      </p:nvSpPr>
                      <p:spPr>
                        <a:xfrm>
                          <a:off x="3897366" y="2552828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19" name="Прямоугольник 218"/>
                        <p:cNvSpPr/>
                        <p:nvPr/>
                      </p:nvSpPr>
                      <p:spPr>
                        <a:xfrm>
                          <a:off x="2914650" y="2817093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20" name="Прямоугольник 219"/>
                        <p:cNvSpPr/>
                        <p:nvPr/>
                      </p:nvSpPr>
                      <p:spPr>
                        <a:xfrm>
                          <a:off x="3338512" y="2950442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21" name="Прямоугольник 220"/>
                        <p:cNvSpPr/>
                        <p:nvPr/>
                      </p:nvSpPr>
                      <p:spPr>
                        <a:xfrm>
                          <a:off x="4321969" y="2817093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22" name="Прямоугольник 221"/>
                        <p:cNvSpPr/>
                        <p:nvPr/>
                      </p:nvSpPr>
                      <p:spPr>
                        <a:xfrm>
                          <a:off x="4183856" y="2952824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23" name="Прямоугольник 222"/>
                        <p:cNvSpPr/>
                        <p:nvPr/>
                      </p:nvSpPr>
                      <p:spPr>
                        <a:xfrm>
                          <a:off x="2917031" y="3350491"/>
                          <a:ext cx="564357" cy="266627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24" name="Прямоугольник 223"/>
                        <p:cNvSpPr/>
                        <p:nvPr/>
                      </p:nvSpPr>
                      <p:spPr>
                        <a:xfrm>
                          <a:off x="3479006" y="3490987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25" name="Прямоугольник 224"/>
                        <p:cNvSpPr/>
                        <p:nvPr/>
                      </p:nvSpPr>
                      <p:spPr>
                        <a:xfrm>
                          <a:off x="3757612" y="3355255"/>
                          <a:ext cx="138113" cy="25948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26" name="Прямоугольник 225"/>
                        <p:cNvSpPr/>
                        <p:nvPr/>
                      </p:nvSpPr>
                      <p:spPr>
                        <a:xfrm>
                          <a:off x="4321968" y="3086174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27" name="Прямоугольник 226"/>
                        <p:cNvSpPr/>
                        <p:nvPr/>
                      </p:nvSpPr>
                      <p:spPr>
                        <a:xfrm>
                          <a:off x="4040981" y="3355255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28" name="Прямоугольник 227"/>
                        <p:cNvSpPr/>
                        <p:nvPr/>
                      </p:nvSpPr>
                      <p:spPr>
                        <a:xfrm>
                          <a:off x="4183855" y="3219524"/>
                          <a:ext cx="138113" cy="3928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29" name="Прямоугольник 228"/>
                        <p:cNvSpPr/>
                        <p:nvPr/>
                      </p:nvSpPr>
                      <p:spPr>
                        <a:xfrm>
                          <a:off x="3900488" y="3612430"/>
                          <a:ext cx="138113" cy="273044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30" name="Прямоугольник 229"/>
                        <p:cNvSpPr/>
                        <p:nvPr/>
                      </p:nvSpPr>
                      <p:spPr>
                        <a:xfrm>
                          <a:off x="4321969" y="3621954"/>
                          <a:ext cx="138113" cy="266627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31" name="Прямоугольник 230"/>
                        <p:cNvSpPr/>
                        <p:nvPr/>
                      </p:nvSpPr>
                      <p:spPr>
                        <a:xfrm>
                          <a:off x="4455959" y="2418736"/>
                          <a:ext cx="288132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32" name="Прямоугольник 231"/>
                        <p:cNvSpPr/>
                        <p:nvPr/>
                      </p:nvSpPr>
                      <p:spPr>
                        <a:xfrm>
                          <a:off x="4884217" y="2417105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33" name="Прямоугольник 232"/>
                        <p:cNvSpPr/>
                        <p:nvPr/>
                      </p:nvSpPr>
                      <p:spPr>
                        <a:xfrm>
                          <a:off x="4602955" y="2817093"/>
                          <a:ext cx="138113" cy="266626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34" name="Прямоугольник 233"/>
                        <p:cNvSpPr/>
                        <p:nvPr/>
                      </p:nvSpPr>
                      <p:spPr>
                        <a:xfrm>
                          <a:off x="4881562" y="2819473"/>
                          <a:ext cx="285751" cy="261863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35" name="Прямоугольник 234"/>
                        <p:cNvSpPr/>
                        <p:nvPr/>
                      </p:nvSpPr>
                      <p:spPr>
                        <a:xfrm>
                          <a:off x="4462462" y="3218725"/>
                          <a:ext cx="138113" cy="400776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36" name="Прямоугольник 235"/>
                        <p:cNvSpPr/>
                        <p:nvPr/>
                      </p:nvSpPr>
                      <p:spPr>
                        <a:xfrm>
                          <a:off x="4600575" y="3355254"/>
                          <a:ext cx="564357" cy="259483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37" name="Прямоугольник 236"/>
                        <p:cNvSpPr/>
                        <p:nvPr/>
                      </p:nvSpPr>
                      <p:spPr>
                        <a:xfrm>
                          <a:off x="4879181" y="3221906"/>
                          <a:ext cx="280987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38" name="Прямоугольник 237"/>
                        <p:cNvSpPr/>
                        <p:nvPr/>
                      </p:nvSpPr>
                      <p:spPr>
                        <a:xfrm>
                          <a:off x="4881562" y="3624336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39" name="Прямоугольник 238"/>
                        <p:cNvSpPr/>
                        <p:nvPr/>
                      </p:nvSpPr>
                      <p:spPr>
                        <a:xfrm>
                          <a:off x="4881787" y="3759672"/>
                          <a:ext cx="1276125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40" name="Прямоугольник 239"/>
                        <p:cNvSpPr/>
                        <p:nvPr/>
                      </p:nvSpPr>
                      <p:spPr>
                        <a:xfrm>
                          <a:off x="5583138" y="2412431"/>
                          <a:ext cx="283369" cy="130017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41" name="Прямоугольник 240"/>
                        <p:cNvSpPr/>
                        <p:nvPr/>
                      </p:nvSpPr>
                      <p:spPr>
                        <a:xfrm>
                          <a:off x="5167313" y="2950443"/>
                          <a:ext cx="1123950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42" name="Прямоугольник 241"/>
                        <p:cNvSpPr/>
                        <p:nvPr/>
                      </p:nvSpPr>
                      <p:spPr>
                        <a:xfrm>
                          <a:off x="5167312" y="3488606"/>
                          <a:ext cx="1409701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43" name="Прямоугольник 242"/>
                        <p:cNvSpPr/>
                        <p:nvPr/>
                      </p:nvSpPr>
                      <p:spPr>
                        <a:xfrm>
                          <a:off x="5443537" y="3217142"/>
                          <a:ext cx="845344" cy="26828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44" name="Прямоугольник 243"/>
                        <p:cNvSpPr/>
                        <p:nvPr/>
                      </p:nvSpPr>
                      <p:spPr>
                        <a:xfrm>
                          <a:off x="3195955" y="3892151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45" name="Прямоугольник 244"/>
                        <p:cNvSpPr/>
                        <p:nvPr/>
                      </p:nvSpPr>
                      <p:spPr>
                        <a:xfrm>
                          <a:off x="3612673" y="3892151"/>
                          <a:ext cx="287814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46" name="Прямоугольник 245"/>
                        <p:cNvSpPr/>
                        <p:nvPr/>
                      </p:nvSpPr>
                      <p:spPr>
                        <a:xfrm>
                          <a:off x="3762692" y="4027882"/>
                          <a:ext cx="421164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47" name="Прямоугольник 246"/>
                        <p:cNvSpPr/>
                        <p:nvPr/>
                      </p:nvSpPr>
                      <p:spPr>
                        <a:xfrm>
                          <a:off x="4319905" y="3885007"/>
                          <a:ext cx="423545" cy="14334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48" name="Прямоугольник 247"/>
                        <p:cNvSpPr/>
                        <p:nvPr/>
                      </p:nvSpPr>
                      <p:spPr>
                        <a:xfrm>
                          <a:off x="4324668" y="4025968"/>
                          <a:ext cx="138113" cy="398394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49" name="Прямоугольник 248"/>
                        <p:cNvSpPr/>
                        <p:nvPr/>
                      </p:nvSpPr>
                      <p:spPr>
                        <a:xfrm>
                          <a:off x="4041298" y="4292201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50" name="Прямоугольник 249"/>
                        <p:cNvSpPr/>
                        <p:nvPr/>
                      </p:nvSpPr>
                      <p:spPr>
                        <a:xfrm>
                          <a:off x="4598512" y="4025501"/>
                          <a:ext cx="150464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51" name="Прямоугольник 250"/>
                        <p:cNvSpPr/>
                        <p:nvPr/>
                      </p:nvSpPr>
                      <p:spPr>
                        <a:xfrm>
                          <a:off x="4886642" y="4025501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52" name="Прямоугольник 251"/>
                        <p:cNvSpPr/>
                        <p:nvPr/>
                      </p:nvSpPr>
                      <p:spPr>
                        <a:xfrm>
                          <a:off x="5305743" y="4161232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53" name="Прямоугольник 252"/>
                        <p:cNvSpPr/>
                        <p:nvPr/>
                      </p:nvSpPr>
                      <p:spPr>
                        <a:xfrm>
                          <a:off x="4743768" y="4158851"/>
                          <a:ext cx="278288" cy="26551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54" name="Прямоугольник 253"/>
                        <p:cNvSpPr/>
                        <p:nvPr/>
                      </p:nvSpPr>
                      <p:spPr>
                        <a:xfrm>
                          <a:off x="4603273" y="4294582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55" name="Прямоугольник 254"/>
                        <p:cNvSpPr/>
                        <p:nvPr/>
                      </p:nvSpPr>
                      <p:spPr>
                        <a:xfrm>
                          <a:off x="3479324" y="4427932"/>
                          <a:ext cx="138113" cy="264785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56" name="Прямоугольник 255"/>
                        <p:cNvSpPr/>
                        <p:nvPr/>
                      </p:nvSpPr>
                      <p:spPr>
                        <a:xfrm>
                          <a:off x="3760311" y="4427931"/>
                          <a:ext cx="138113" cy="264785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57" name="Прямоугольник 256"/>
                        <p:cNvSpPr/>
                        <p:nvPr/>
                      </p:nvSpPr>
                      <p:spPr>
                        <a:xfrm>
                          <a:off x="3619817" y="4556519"/>
                          <a:ext cx="138113" cy="271930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58" name="Прямоугольник 257"/>
                        <p:cNvSpPr/>
                        <p:nvPr/>
                      </p:nvSpPr>
                      <p:spPr>
                        <a:xfrm>
                          <a:off x="2917348" y="4699395"/>
                          <a:ext cx="421164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59" name="Прямоугольник 258"/>
                        <p:cNvSpPr/>
                        <p:nvPr/>
                      </p:nvSpPr>
                      <p:spPr>
                        <a:xfrm>
                          <a:off x="2914967" y="4966095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60" name="Прямоугольник 259"/>
                        <p:cNvSpPr/>
                        <p:nvPr/>
                      </p:nvSpPr>
                      <p:spPr>
                        <a:xfrm>
                          <a:off x="2907824" y="5101826"/>
                          <a:ext cx="425926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61" name="Прямоугольник 260"/>
                        <p:cNvSpPr/>
                        <p:nvPr/>
                      </p:nvSpPr>
                      <p:spPr>
                        <a:xfrm>
                          <a:off x="2912586" y="5508975"/>
                          <a:ext cx="564039" cy="258368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62" name="Прямоугольник 261"/>
                        <p:cNvSpPr/>
                        <p:nvPr/>
                      </p:nvSpPr>
                      <p:spPr>
                        <a:xfrm>
                          <a:off x="3472180" y="5637607"/>
                          <a:ext cx="423546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63" name="Прямоугольник 262"/>
                        <p:cNvSpPr/>
                        <p:nvPr/>
                      </p:nvSpPr>
                      <p:spPr>
                        <a:xfrm>
                          <a:off x="3479325" y="5761431"/>
                          <a:ext cx="138113" cy="150485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64" name="Прямоугольник 263"/>
                        <p:cNvSpPr/>
                        <p:nvPr/>
                      </p:nvSpPr>
                      <p:spPr>
                        <a:xfrm>
                          <a:off x="3191192" y="5906688"/>
                          <a:ext cx="143322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65" name="Прямоугольник 264"/>
                        <p:cNvSpPr/>
                        <p:nvPr/>
                      </p:nvSpPr>
                      <p:spPr>
                        <a:xfrm>
                          <a:off x="3619817" y="5906689"/>
                          <a:ext cx="280670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66" name="Прямоугольник 265"/>
                        <p:cNvSpPr/>
                        <p:nvPr/>
                      </p:nvSpPr>
                      <p:spPr>
                        <a:xfrm>
                          <a:off x="4038917" y="5906687"/>
                          <a:ext cx="138113" cy="134543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67" name="Прямоугольник 266"/>
                        <p:cNvSpPr/>
                        <p:nvPr/>
                      </p:nvSpPr>
                      <p:spPr>
                        <a:xfrm>
                          <a:off x="4460399" y="5906687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68" name="Прямоугольник 267"/>
                        <p:cNvSpPr/>
                        <p:nvPr/>
                      </p:nvSpPr>
                      <p:spPr>
                        <a:xfrm>
                          <a:off x="3760311" y="5773338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69" name="Прямоугольник 268"/>
                        <p:cNvSpPr/>
                        <p:nvPr/>
                      </p:nvSpPr>
                      <p:spPr>
                        <a:xfrm>
                          <a:off x="3757931" y="5504257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70" name="Прямоугольник 269"/>
                        <p:cNvSpPr/>
                        <p:nvPr/>
                      </p:nvSpPr>
                      <p:spPr>
                        <a:xfrm>
                          <a:off x="4041298" y="5504258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71" name="Прямоугольник 270"/>
                        <p:cNvSpPr/>
                        <p:nvPr/>
                      </p:nvSpPr>
                      <p:spPr>
                        <a:xfrm>
                          <a:off x="4179411" y="5770957"/>
                          <a:ext cx="566420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72" name="Прямоугольник 271"/>
                        <p:cNvSpPr/>
                        <p:nvPr/>
                      </p:nvSpPr>
                      <p:spPr>
                        <a:xfrm>
                          <a:off x="4177030" y="5506639"/>
                          <a:ext cx="138113" cy="263130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73" name="Прямоугольник 272"/>
                        <p:cNvSpPr/>
                        <p:nvPr/>
                      </p:nvSpPr>
                      <p:spPr>
                        <a:xfrm>
                          <a:off x="4462780" y="5366144"/>
                          <a:ext cx="138113" cy="402897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74" name="Прямоугольник 273"/>
                        <p:cNvSpPr/>
                        <p:nvPr/>
                      </p:nvSpPr>
                      <p:spPr>
                        <a:xfrm>
                          <a:off x="3762692" y="4966094"/>
                          <a:ext cx="138113" cy="274311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75" name="Прямоугольник 274"/>
                        <p:cNvSpPr/>
                        <p:nvPr/>
                      </p:nvSpPr>
                      <p:spPr>
                        <a:xfrm>
                          <a:off x="4322286" y="5235175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76" name="Прямоугольник 275"/>
                        <p:cNvSpPr/>
                        <p:nvPr/>
                      </p:nvSpPr>
                      <p:spPr>
                        <a:xfrm>
                          <a:off x="4884262" y="5770958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77" name="Прямоугольник 276"/>
                        <p:cNvSpPr/>
                        <p:nvPr/>
                      </p:nvSpPr>
                      <p:spPr>
                        <a:xfrm>
                          <a:off x="5027136" y="5368526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78" name="Прямоугольник 277"/>
                        <p:cNvSpPr/>
                        <p:nvPr/>
                      </p:nvSpPr>
                      <p:spPr>
                        <a:xfrm>
                          <a:off x="4598511" y="5506638"/>
                          <a:ext cx="711677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79" name="Прямоугольник 278"/>
                        <p:cNvSpPr/>
                        <p:nvPr/>
                      </p:nvSpPr>
                      <p:spPr>
                        <a:xfrm>
                          <a:off x="5024754" y="5637607"/>
                          <a:ext cx="280671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80" name="Прямоугольник 279"/>
                        <p:cNvSpPr/>
                        <p:nvPr/>
                      </p:nvSpPr>
                      <p:spPr>
                        <a:xfrm>
                          <a:off x="5584349" y="5773339"/>
                          <a:ext cx="283052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81" name="Прямоугольник 280"/>
                        <p:cNvSpPr/>
                        <p:nvPr/>
                      </p:nvSpPr>
                      <p:spPr>
                        <a:xfrm>
                          <a:off x="5450998" y="5639988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82" name="Прямоугольник 281"/>
                        <p:cNvSpPr/>
                        <p:nvPr/>
                      </p:nvSpPr>
                      <p:spPr>
                        <a:xfrm>
                          <a:off x="5446235" y="5368526"/>
                          <a:ext cx="425927" cy="265511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83" name="Прямоугольник 282"/>
                        <p:cNvSpPr/>
                        <p:nvPr/>
                      </p:nvSpPr>
                      <p:spPr>
                        <a:xfrm>
                          <a:off x="3898424" y="5097062"/>
                          <a:ext cx="283051" cy="271929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84" name="Прямоугольник 283"/>
                        <p:cNvSpPr/>
                        <p:nvPr/>
                      </p:nvSpPr>
                      <p:spPr>
                        <a:xfrm>
                          <a:off x="4179410" y="4968475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85" name="Прямоугольник 284"/>
                        <p:cNvSpPr/>
                        <p:nvPr/>
                      </p:nvSpPr>
                      <p:spPr>
                        <a:xfrm>
                          <a:off x="4465161" y="4966094"/>
                          <a:ext cx="416401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86" name="Прямоугольник 285"/>
                        <p:cNvSpPr/>
                        <p:nvPr/>
                      </p:nvSpPr>
                      <p:spPr>
                        <a:xfrm>
                          <a:off x="3900805" y="4699395"/>
                          <a:ext cx="281434" cy="263130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87" name="Прямоугольник 286"/>
                        <p:cNvSpPr/>
                        <p:nvPr/>
                      </p:nvSpPr>
                      <p:spPr>
                        <a:xfrm>
                          <a:off x="4181792" y="4430313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88" name="Прямоугольник 287"/>
                        <p:cNvSpPr/>
                        <p:nvPr/>
                      </p:nvSpPr>
                      <p:spPr>
                        <a:xfrm>
                          <a:off x="4179411" y="4559367"/>
                          <a:ext cx="280670" cy="267427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89" name="Прямоугольник 288"/>
                        <p:cNvSpPr/>
                        <p:nvPr/>
                      </p:nvSpPr>
                      <p:spPr>
                        <a:xfrm>
                          <a:off x="4322286" y="4830363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90" name="Прямоугольник 289"/>
                        <p:cNvSpPr/>
                        <p:nvPr/>
                      </p:nvSpPr>
                      <p:spPr>
                        <a:xfrm>
                          <a:off x="4460399" y="4425550"/>
                          <a:ext cx="280670" cy="271930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91" name="Прямоугольник 290"/>
                        <p:cNvSpPr/>
                        <p:nvPr/>
                      </p:nvSpPr>
                      <p:spPr>
                        <a:xfrm>
                          <a:off x="4603274" y="4699395"/>
                          <a:ext cx="1552258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92" name="Прямоугольник 291"/>
                        <p:cNvSpPr/>
                        <p:nvPr/>
                      </p:nvSpPr>
                      <p:spPr>
                        <a:xfrm>
                          <a:off x="5024755" y="4425549"/>
                          <a:ext cx="138113" cy="274311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93" name="Прямоугольник 292"/>
                        <p:cNvSpPr/>
                        <p:nvPr/>
                      </p:nvSpPr>
                      <p:spPr>
                        <a:xfrm>
                          <a:off x="5446236" y="4427932"/>
                          <a:ext cx="571947" cy="136197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94" name="Прямоугольник 293"/>
                        <p:cNvSpPr/>
                        <p:nvPr/>
                      </p:nvSpPr>
                      <p:spPr>
                        <a:xfrm>
                          <a:off x="5586730" y="4558899"/>
                          <a:ext cx="280670" cy="136199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95" name="Прямоугольник 294"/>
                        <p:cNvSpPr/>
                        <p:nvPr/>
                      </p:nvSpPr>
                      <p:spPr>
                        <a:xfrm>
                          <a:off x="5022374" y="4832745"/>
                          <a:ext cx="280670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96" name="Прямоугольник 295"/>
                        <p:cNvSpPr/>
                        <p:nvPr/>
                      </p:nvSpPr>
                      <p:spPr>
                        <a:xfrm>
                          <a:off x="4886643" y="5099445"/>
                          <a:ext cx="556895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97" name="Прямоугольник 296"/>
                        <p:cNvSpPr/>
                        <p:nvPr/>
                      </p:nvSpPr>
                      <p:spPr>
                        <a:xfrm>
                          <a:off x="5584349" y="4968476"/>
                          <a:ext cx="283051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98" name="Прямоугольник 297"/>
                        <p:cNvSpPr/>
                        <p:nvPr/>
                      </p:nvSpPr>
                      <p:spPr>
                        <a:xfrm>
                          <a:off x="2914968" y="6440088"/>
                          <a:ext cx="138113" cy="267893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99" name="Прямоугольник 298"/>
                        <p:cNvSpPr/>
                        <p:nvPr/>
                      </p:nvSpPr>
                      <p:spPr>
                        <a:xfrm>
                          <a:off x="3336449" y="6309119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00" name="Прямоугольник 299"/>
                        <p:cNvSpPr/>
                        <p:nvPr/>
                      </p:nvSpPr>
                      <p:spPr>
                        <a:xfrm>
                          <a:off x="3757931" y="6173389"/>
                          <a:ext cx="138113" cy="274310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01" name="Прямоугольник 300"/>
                        <p:cNvSpPr/>
                        <p:nvPr/>
                      </p:nvSpPr>
                      <p:spPr>
                        <a:xfrm>
                          <a:off x="4181792" y="6311501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02" name="Прямоугольник 301"/>
                        <p:cNvSpPr/>
                        <p:nvPr/>
                      </p:nvSpPr>
                      <p:spPr>
                        <a:xfrm>
                          <a:off x="3896042" y="6447232"/>
                          <a:ext cx="283051" cy="391717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03" name="Прямоугольник 302"/>
                        <p:cNvSpPr/>
                        <p:nvPr/>
                      </p:nvSpPr>
                      <p:spPr>
                        <a:xfrm>
                          <a:off x="4460398" y="6311501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04" name="Прямоугольник 303"/>
                        <p:cNvSpPr/>
                        <p:nvPr/>
                      </p:nvSpPr>
                      <p:spPr>
                        <a:xfrm>
                          <a:off x="4603273" y="6178152"/>
                          <a:ext cx="280671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05" name="Прямоугольник 304"/>
                        <p:cNvSpPr/>
                        <p:nvPr/>
                      </p:nvSpPr>
                      <p:spPr>
                        <a:xfrm>
                          <a:off x="4886643" y="6447231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06" name="Прямоугольник 305"/>
                        <p:cNvSpPr/>
                        <p:nvPr/>
                      </p:nvSpPr>
                      <p:spPr>
                        <a:xfrm>
                          <a:off x="5029517" y="6311501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07" name="Прямоугольник 306"/>
                        <p:cNvSpPr/>
                        <p:nvPr/>
                      </p:nvSpPr>
                      <p:spPr>
                        <a:xfrm>
                          <a:off x="4881881" y="6713932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08" name="Прямоугольник 307"/>
                        <p:cNvSpPr/>
                        <p:nvPr/>
                      </p:nvSpPr>
                      <p:spPr>
                        <a:xfrm>
                          <a:off x="5029517" y="6575820"/>
                          <a:ext cx="418783" cy="26789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09" name="Прямоугольник 308"/>
                        <p:cNvSpPr/>
                        <p:nvPr/>
                      </p:nvSpPr>
                      <p:spPr>
                        <a:xfrm>
                          <a:off x="6012658" y="4832746"/>
                          <a:ext cx="145574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10" name="Прямоугольник 309"/>
                        <p:cNvSpPr/>
                        <p:nvPr/>
                      </p:nvSpPr>
                      <p:spPr>
                        <a:xfrm>
                          <a:off x="6012974" y="5097064"/>
                          <a:ext cx="144939" cy="14572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11" name="Прямоугольник 310"/>
                        <p:cNvSpPr/>
                        <p:nvPr/>
                      </p:nvSpPr>
                      <p:spPr>
                        <a:xfrm>
                          <a:off x="6153468" y="4966094"/>
                          <a:ext cx="138113" cy="138579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12" name="Прямоугольник 311"/>
                        <p:cNvSpPr/>
                        <p:nvPr/>
                      </p:nvSpPr>
                      <p:spPr>
                        <a:xfrm>
                          <a:off x="5872481" y="5637607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13" name="Прямоугольник 312"/>
                        <p:cNvSpPr/>
                        <p:nvPr/>
                      </p:nvSpPr>
                      <p:spPr>
                        <a:xfrm>
                          <a:off x="5167630" y="6440089"/>
                          <a:ext cx="278289" cy="138578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14" name="Прямоугольник 313"/>
                        <p:cNvSpPr/>
                        <p:nvPr/>
                      </p:nvSpPr>
                      <p:spPr>
                        <a:xfrm>
                          <a:off x="5584348" y="6309119"/>
                          <a:ext cx="283052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15" name="Прямоугольник 314"/>
                        <p:cNvSpPr/>
                        <p:nvPr/>
                      </p:nvSpPr>
                      <p:spPr>
                        <a:xfrm>
                          <a:off x="6008210" y="6445317"/>
                          <a:ext cx="142558" cy="398395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16" name="Прямоугольник 315"/>
                        <p:cNvSpPr/>
                        <p:nvPr/>
                      </p:nvSpPr>
                      <p:spPr>
                        <a:xfrm>
                          <a:off x="6153468" y="6311502"/>
                          <a:ext cx="278289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17" name="Прямоугольник 316"/>
                        <p:cNvSpPr/>
                        <p:nvPr/>
                      </p:nvSpPr>
                      <p:spPr>
                        <a:xfrm>
                          <a:off x="6293961" y="6575820"/>
                          <a:ext cx="138113" cy="133816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18" name="Прямоугольник 317"/>
                        <p:cNvSpPr/>
                        <p:nvPr/>
                      </p:nvSpPr>
                      <p:spPr>
                        <a:xfrm>
                          <a:off x="6012973" y="5504258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19" name="Прямоугольник 318"/>
                        <p:cNvSpPr/>
                        <p:nvPr/>
                      </p:nvSpPr>
                      <p:spPr>
                        <a:xfrm>
                          <a:off x="6151087" y="5366611"/>
                          <a:ext cx="138113" cy="265045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20" name="Прямоугольник 319"/>
                        <p:cNvSpPr/>
                        <p:nvPr/>
                      </p:nvSpPr>
                      <p:spPr>
                        <a:xfrm>
                          <a:off x="6151086" y="5766196"/>
                          <a:ext cx="138113" cy="138578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21" name="Прямоугольник 320"/>
                        <p:cNvSpPr/>
                        <p:nvPr/>
                      </p:nvSpPr>
                      <p:spPr>
                        <a:xfrm>
                          <a:off x="6434456" y="5237558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22" name="Прямоугольник 321"/>
                        <p:cNvSpPr/>
                        <p:nvPr/>
                      </p:nvSpPr>
                      <p:spPr>
                        <a:xfrm>
                          <a:off x="6436837" y="5501877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23" name="Прямоугольник 322"/>
                        <p:cNvSpPr/>
                        <p:nvPr/>
                      </p:nvSpPr>
                      <p:spPr>
                        <a:xfrm>
                          <a:off x="6858318" y="5906688"/>
                          <a:ext cx="138113" cy="129053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24" name="Прямоугольник 323"/>
                        <p:cNvSpPr/>
                        <p:nvPr/>
                      </p:nvSpPr>
                      <p:spPr>
                        <a:xfrm>
                          <a:off x="6717824" y="6713934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25" name="Прямоугольник 324"/>
                        <p:cNvSpPr/>
                        <p:nvPr/>
                      </p:nvSpPr>
                      <p:spPr>
                        <a:xfrm>
                          <a:off x="6860700" y="6442469"/>
                          <a:ext cx="559275" cy="400517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26" name="Прямоугольник 325"/>
                        <p:cNvSpPr/>
                        <p:nvPr/>
                      </p:nvSpPr>
                      <p:spPr>
                        <a:xfrm>
                          <a:off x="7141687" y="5909071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27" name="Прямоугольник 326"/>
                        <p:cNvSpPr/>
                        <p:nvPr/>
                      </p:nvSpPr>
                      <p:spPr>
                        <a:xfrm>
                          <a:off x="7141687" y="6173390"/>
                          <a:ext cx="138113" cy="136196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28" name="Прямоугольник 327"/>
                        <p:cNvSpPr/>
                        <p:nvPr/>
                      </p:nvSpPr>
                      <p:spPr>
                        <a:xfrm>
                          <a:off x="7420294" y="6311502"/>
                          <a:ext cx="286195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29" name="Прямоугольник 328"/>
                        <p:cNvSpPr/>
                        <p:nvPr/>
                      </p:nvSpPr>
                      <p:spPr>
                        <a:xfrm>
                          <a:off x="7284562" y="5637609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30" name="Прямоугольник 329"/>
                        <p:cNvSpPr/>
                        <p:nvPr/>
                      </p:nvSpPr>
                      <p:spPr>
                        <a:xfrm>
                          <a:off x="6998812" y="5506639"/>
                          <a:ext cx="423545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31" name="Прямоугольник 330"/>
                        <p:cNvSpPr/>
                        <p:nvPr/>
                      </p:nvSpPr>
                      <p:spPr>
                        <a:xfrm>
                          <a:off x="6860700" y="5101826"/>
                          <a:ext cx="138113" cy="260749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32" name="Прямоугольник 331"/>
                        <p:cNvSpPr/>
                        <p:nvPr/>
                      </p:nvSpPr>
                      <p:spPr>
                        <a:xfrm>
                          <a:off x="7141687" y="5099912"/>
                          <a:ext cx="278289" cy="267426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33" name="Прямоугольник 332"/>
                        <p:cNvSpPr/>
                        <p:nvPr/>
                      </p:nvSpPr>
                      <p:spPr>
                        <a:xfrm>
                          <a:off x="7846536" y="5101827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34" name="Прямоугольник 333"/>
                        <p:cNvSpPr/>
                        <p:nvPr/>
                      </p:nvSpPr>
                      <p:spPr>
                        <a:xfrm>
                          <a:off x="6722587" y="4832746"/>
                          <a:ext cx="275907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35" name="Прямоугольник 334"/>
                        <p:cNvSpPr/>
                        <p:nvPr/>
                      </p:nvSpPr>
                      <p:spPr>
                        <a:xfrm>
                          <a:off x="7139306" y="4832745"/>
                          <a:ext cx="423545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36" name="Прямоугольник 335"/>
                        <p:cNvSpPr/>
                        <p:nvPr/>
                      </p:nvSpPr>
                      <p:spPr>
                        <a:xfrm>
                          <a:off x="7851299" y="4827982"/>
                          <a:ext cx="138113" cy="136197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37" name="Прямоугольник 336"/>
                        <p:cNvSpPr/>
                        <p:nvPr/>
                      </p:nvSpPr>
                      <p:spPr>
                        <a:xfrm>
                          <a:off x="7991793" y="4968478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38" name="Прямоугольник 337"/>
                        <p:cNvSpPr/>
                        <p:nvPr/>
                      </p:nvSpPr>
                      <p:spPr>
                        <a:xfrm>
                          <a:off x="8125143" y="4832745"/>
                          <a:ext cx="285432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39" name="Прямоугольник 338"/>
                        <p:cNvSpPr/>
                        <p:nvPr/>
                      </p:nvSpPr>
                      <p:spPr>
                        <a:xfrm>
                          <a:off x="7987031" y="5770958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40" name="Прямоугольник 339"/>
                        <p:cNvSpPr/>
                        <p:nvPr/>
                      </p:nvSpPr>
                      <p:spPr>
                        <a:xfrm>
                          <a:off x="7994174" y="6311502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41" name="Прямоугольник 340"/>
                        <p:cNvSpPr/>
                        <p:nvPr/>
                      </p:nvSpPr>
                      <p:spPr>
                        <a:xfrm>
                          <a:off x="7844155" y="6442469"/>
                          <a:ext cx="138113" cy="398861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42" name="Прямоугольник 341"/>
                        <p:cNvSpPr/>
                        <p:nvPr/>
                      </p:nvSpPr>
                      <p:spPr>
                        <a:xfrm>
                          <a:off x="8129905" y="6444852"/>
                          <a:ext cx="280670" cy="401241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43" name="Прямоугольник 342"/>
                        <p:cNvSpPr/>
                        <p:nvPr/>
                      </p:nvSpPr>
                      <p:spPr>
                        <a:xfrm>
                          <a:off x="8272780" y="6178153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44" name="Прямоугольник 343"/>
                        <p:cNvSpPr/>
                        <p:nvPr/>
                      </p:nvSpPr>
                      <p:spPr>
                        <a:xfrm>
                          <a:off x="8410893" y="6311501"/>
                          <a:ext cx="275907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45" name="Прямоугольник 344"/>
                        <p:cNvSpPr/>
                        <p:nvPr/>
                      </p:nvSpPr>
                      <p:spPr>
                        <a:xfrm>
                          <a:off x="8415655" y="5906689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46" name="Прямоугольник 345"/>
                        <p:cNvSpPr/>
                        <p:nvPr/>
                      </p:nvSpPr>
                      <p:spPr>
                        <a:xfrm>
                          <a:off x="8415655" y="5639989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47" name="Прямоугольник 346"/>
                        <p:cNvSpPr/>
                        <p:nvPr/>
                      </p:nvSpPr>
                      <p:spPr>
                        <a:xfrm>
                          <a:off x="7989412" y="5366146"/>
                          <a:ext cx="138113" cy="271928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48" name="Прямоугольник 347"/>
                        <p:cNvSpPr/>
                        <p:nvPr/>
                      </p:nvSpPr>
                      <p:spPr>
                        <a:xfrm>
                          <a:off x="8125144" y="5094682"/>
                          <a:ext cx="290194" cy="27669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49" name="Прямоугольник 348"/>
                        <p:cNvSpPr/>
                        <p:nvPr/>
                      </p:nvSpPr>
                      <p:spPr>
                        <a:xfrm>
                          <a:off x="8413275" y="5235176"/>
                          <a:ext cx="138113" cy="263129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50" name="Прямоугольник 349"/>
                        <p:cNvSpPr/>
                        <p:nvPr/>
                      </p:nvSpPr>
                      <p:spPr>
                        <a:xfrm>
                          <a:off x="8272781" y="5370907"/>
                          <a:ext cx="138113" cy="263129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51" name="Прямоугольник 350"/>
                        <p:cNvSpPr/>
                        <p:nvPr/>
                      </p:nvSpPr>
                      <p:spPr>
                        <a:xfrm>
                          <a:off x="8551387" y="5368526"/>
                          <a:ext cx="138113" cy="263129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52" name="Прямоугольник 351"/>
                        <p:cNvSpPr/>
                        <p:nvPr/>
                      </p:nvSpPr>
                      <p:spPr>
                        <a:xfrm>
                          <a:off x="7566242" y="3893344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53" name="Прямоугольник 352"/>
                        <p:cNvSpPr/>
                        <p:nvPr/>
                      </p:nvSpPr>
                      <p:spPr>
                        <a:xfrm>
                          <a:off x="5870792" y="2819400"/>
                          <a:ext cx="841952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54" name="Прямоугольник 353"/>
                        <p:cNvSpPr/>
                        <p:nvPr/>
                      </p:nvSpPr>
                      <p:spPr>
                        <a:xfrm>
                          <a:off x="6289892" y="3221831"/>
                          <a:ext cx="144246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55" name="Прямоугольник 354"/>
                        <p:cNvSpPr/>
                        <p:nvPr/>
                      </p:nvSpPr>
                      <p:spPr>
                        <a:xfrm>
                          <a:off x="6437529" y="3355181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56" name="Прямоугольник 355"/>
                        <p:cNvSpPr/>
                        <p:nvPr/>
                      </p:nvSpPr>
                      <p:spPr>
                        <a:xfrm>
                          <a:off x="6011286" y="4162426"/>
                          <a:ext cx="144246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57" name="Прямоугольник 356"/>
                        <p:cNvSpPr/>
                        <p:nvPr/>
                      </p:nvSpPr>
                      <p:spPr>
                        <a:xfrm>
                          <a:off x="6156542" y="4562476"/>
                          <a:ext cx="422852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58" name="Прямоугольник 357"/>
                        <p:cNvSpPr/>
                        <p:nvPr/>
                      </p:nvSpPr>
                      <p:spPr>
                        <a:xfrm>
                          <a:off x="6154161" y="4293394"/>
                          <a:ext cx="138113" cy="266700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59" name="Прямоугольник 358"/>
                        <p:cNvSpPr/>
                        <p:nvPr/>
                      </p:nvSpPr>
                      <p:spPr>
                        <a:xfrm>
                          <a:off x="6294654" y="4160042"/>
                          <a:ext cx="138113" cy="264319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60" name="Прямоугольник 359"/>
                        <p:cNvSpPr/>
                        <p:nvPr/>
                      </p:nvSpPr>
                      <p:spPr>
                        <a:xfrm>
                          <a:off x="6437529" y="4291013"/>
                          <a:ext cx="138113" cy="27146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61" name="Прямоугольник 360"/>
                        <p:cNvSpPr/>
                        <p:nvPr/>
                      </p:nvSpPr>
                      <p:spPr>
                        <a:xfrm>
                          <a:off x="6575642" y="4162425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62" name="Прямоугольник 361"/>
                        <p:cNvSpPr/>
                        <p:nvPr/>
                      </p:nvSpPr>
                      <p:spPr>
                        <a:xfrm>
                          <a:off x="6856630" y="4700588"/>
                          <a:ext cx="706221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63" name="Прямоугольник 362"/>
                        <p:cNvSpPr/>
                        <p:nvPr/>
                      </p:nvSpPr>
                      <p:spPr>
                        <a:xfrm>
                          <a:off x="7706735" y="4698207"/>
                          <a:ext cx="563346" cy="127860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64" name="Прямоугольник 363"/>
                        <p:cNvSpPr/>
                        <p:nvPr/>
                      </p:nvSpPr>
                      <p:spPr>
                        <a:xfrm>
                          <a:off x="8552080" y="4700587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65" name="Прямоугольник 364"/>
                        <p:cNvSpPr/>
                        <p:nvPr/>
                      </p:nvSpPr>
                      <p:spPr>
                        <a:xfrm>
                          <a:off x="8416349" y="4431506"/>
                          <a:ext cx="138113" cy="266700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66" name="Прямоугольник 365"/>
                        <p:cNvSpPr/>
                        <p:nvPr/>
                      </p:nvSpPr>
                      <p:spPr>
                        <a:xfrm>
                          <a:off x="8552080" y="4157662"/>
                          <a:ext cx="138113" cy="404087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67" name="Прямоугольник 366"/>
                        <p:cNvSpPr/>
                        <p:nvPr/>
                      </p:nvSpPr>
                      <p:spPr>
                        <a:xfrm>
                          <a:off x="8552080" y="2814638"/>
                          <a:ext cx="138113" cy="259556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68" name="Прямоугольник 367"/>
                        <p:cNvSpPr/>
                        <p:nvPr/>
                      </p:nvSpPr>
                      <p:spPr>
                        <a:xfrm>
                          <a:off x="8551386" y="3216900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69" name="Прямоугольник 368"/>
                        <p:cNvSpPr/>
                        <p:nvPr/>
                      </p:nvSpPr>
                      <p:spPr>
                        <a:xfrm>
                          <a:off x="8554461" y="3488531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70" name="Прямоугольник 369"/>
                        <p:cNvSpPr/>
                        <p:nvPr/>
                      </p:nvSpPr>
                      <p:spPr>
                        <a:xfrm>
                          <a:off x="8556842" y="3759994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71" name="Прямоугольник 370"/>
                        <p:cNvSpPr/>
                        <p:nvPr/>
                      </p:nvSpPr>
                      <p:spPr>
                        <a:xfrm>
                          <a:off x="8416349" y="3890962"/>
                          <a:ext cx="138113" cy="132623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72" name="Прямоугольник 371"/>
                        <p:cNvSpPr/>
                        <p:nvPr/>
                      </p:nvSpPr>
                      <p:spPr>
                        <a:xfrm>
                          <a:off x="8130598" y="4029076"/>
                          <a:ext cx="282359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73" name="Прямоугольник 372"/>
                        <p:cNvSpPr/>
                        <p:nvPr/>
                      </p:nvSpPr>
                      <p:spPr>
                        <a:xfrm>
                          <a:off x="8125836" y="4162424"/>
                          <a:ext cx="146627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74" name="Прямоугольник 373"/>
                        <p:cNvSpPr/>
                        <p:nvPr/>
                      </p:nvSpPr>
                      <p:spPr>
                        <a:xfrm>
                          <a:off x="7990103" y="4293392"/>
                          <a:ext cx="138113" cy="404087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75" name="Прямоугольник 374"/>
                        <p:cNvSpPr/>
                        <p:nvPr/>
                      </p:nvSpPr>
                      <p:spPr>
                        <a:xfrm>
                          <a:off x="7847230" y="4162425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76" name="Прямоугольник 375"/>
                        <p:cNvSpPr/>
                        <p:nvPr/>
                      </p:nvSpPr>
                      <p:spPr>
                        <a:xfrm>
                          <a:off x="7566242" y="4431507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77" name="Прямоугольник 376"/>
                        <p:cNvSpPr/>
                        <p:nvPr/>
                      </p:nvSpPr>
                      <p:spPr>
                        <a:xfrm>
                          <a:off x="7142380" y="4295775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78" name="Прямоугольник 377"/>
                        <p:cNvSpPr/>
                        <p:nvPr/>
                      </p:nvSpPr>
                      <p:spPr>
                        <a:xfrm>
                          <a:off x="7001886" y="4162425"/>
                          <a:ext cx="706221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79" name="Прямоугольник 378"/>
                        <p:cNvSpPr/>
                        <p:nvPr/>
                      </p:nvSpPr>
                      <p:spPr>
                        <a:xfrm>
                          <a:off x="6437529" y="3893344"/>
                          <a:ext cx="138113" cy="257100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80" name="Прямоугольник 379"/>
                        <p:cNvSpPr/>
                        <p:nvPr/>
                      </p:nvSpPr>
                      <p:spPr>
                        <a:xfrm>
                          <a:off x="6151779" y="3886199"/>
                          <a:ext cx="138113" cy="135005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81" name="Прямоугольник 380"/>
                        <p:cNvSpPr/>
                        <p:nvPr/>
                      </p:nvSpPr>
                      <p:spPr>
                        <a:xfrm>
                          <a:off x="6294654" y="3750469"/>
                          <a:ext cx="138113" cy="280261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82" name="Прямоугольник 381"/>
                        <p:cNvSpPr/>
                        <p:nvPr/>
                      </p:nvSpPr>
                      <p:spPr>
                        <a:xfrm>
                          <a:off x="6859009" y="4021932"/>
                          <a:ext cx="138113" cy="135004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83" name="Прямоугольник 382"/>
                        <p:cNvSpPr/>
                        <p:nvPr/>
                      </p:nvSpPr>
                      <p:spPr>
                        <a:xfrm>
                          <a:off x="6718516" y="3888581"/>
                          <a:ext cx="138113" cy="139768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84" name="Прямоугольник 383"/>
                        <p:cNvSpPr/>
                        <p:nvPr/>
                      </p:nvSpPr>
                      <p:spPr>
                        <a:xfrm>
                          <a:off x="7144761" y="4029075"/>
                          <a:ext cx="275978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86" name="Прямоугольник 385"/>
                        <p:cNvSpPr/>
                        <p:nvPr/>
                      </p:nvSpPr>
                      <p:spPr>
                        <a:xfrm>
                          <a:off x="6725660" y="3621882"/>
                          <a:ext cx="277596" cy="13024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87" name="Прямоугольник 386"/>
                        <p:cNvSpPr/>
                        <p:nvPr/>
                      </p:nvSpPr>
                      <p:spPr>
                        <a:xfrm>
                          <a:off x="6861392" y="3759993"/>
                          <a:ext cx="282358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88" name="Прямоугольник 387"/>
                        <p:cNvSpPr/>
                        <p:nvPr/>
                      </p:nvSpPr>
                      <p:spPr>
                        <a:xfrm>
                          <a:off x="7285254" y="3759994"/>
                          <a:ext cx="284740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89" name="Прямоугольник 388"/>
                        <p:cNvSpPr/>
                        <p:nvPr/>
                      </p:nvSpPr>
                      <p:spPr>
                        <a:xfrm>
                          <a:off x="7144760" y="3624263"/>
                          <a:ext cx="277596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90" name="Прямоугольник 389"/>
                        <p:cNvSpPr/>
                        <p:nvPr/>
                      </p:nvSpPr>
                      <p:spPr>
                        <a:xfrm>
                          <a:off x="7425748" y="3483768"/>
                          <a:ext cx="138113" cy="139767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91" name="Прямоугольник 390"/>
                        <p:cNvSpPr/>
                        <p:nvPr/>
                      </p:nvSpPr>
                      <p:spPr>
                        <a:xfrm>
                          <a:off x="6999504" y="3348037"/>
                          <a:ext cx="138113" cy="277879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92" name="Прямоугольник 391"/>
                        <p:cNvSpPr/>
                        <p:nvPr/>
                      </p:nvSpPr>
                      <p:spPr>
                        <a:xfrm>
                          <a:off x="7144760" y="3355181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93" name="Прямоугольник 392"/>
                        <p:cNvSpPr/>
                        <p:nvPr/>
                      </p:nvSpPr>
                      <p:spPr>
                        <a:xfrm>
                          <a:off x="7423366" y="3217068"/>
                          <a:ext cx="282359" cy="132624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94" name="Прямоугольник 393"/>
                        <p:cNvSpPr/>
                        <p:nvPr/>
                      </p:nvSpPr>
                      <p:spPr>
                        <a:xfrm>
                          <a:off x="7142380" y="3083719"/>
                          <a:ext cx="138113" cy="13024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95" name="Прямоугольник 394"/>
                        <p:cNvSpPr/>
                        <p:nvPr/>
                      </p:nvSpPr>
                      <p:spPr>
                        <a:xfrm>
                          <a:off x="6859010" y="2952750"/>
                          <a:ext cx="279978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96" name="Прямоугольник 395"/>
                        <p:cNvSpPr/>
                        <p:nvPr/>
                      </p:nvSpPr>
                      <p:spPr>
                        <a:xfrm>
                          <a:off x="7144761" y="2817019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97" name="Прямоугольник 396"/>
                        <p:cNvSpPr/>
                        <p:nvPr/>
                      </p:nvSpPr>
                      <p:spPr>
                        <a:xfrm>
                          <a:off x="7425748" y="2950369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98" name="Прямоугольник 397"/>
                        <p:cNvSpPr/>
                        <p:nvPr/>
                      </p:nvSpPr>
                      <p:spPr>
                        <a:xfrm>
                          <a:off x="7423366" y="2817019"/>
                          <a:ext cx="282358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99" name="Прямоугольник 398"/>
                        <p:cNvSpPr/>
                        <p:nvPr/>
                      </p:nvSpPr>
                      <p:spPr>
                        <a:xfrm>
                          <a:off x="7847229" y="2814637"/>
                          <a:ext cx="282359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00" name="Прямоугольник 399"/>
                        <p:cNvSpPr/>
                        <p:nvPr/>
                      </p:nvSpPr>
                      <p:spPr>
                        <a:xfrm>
                          <a:off x="7706735" y="2952751"/>
                          <a:ext cx="706221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01" name="Прямоугольник 400"/>
                        <p:cNvSpPr/>
                        <p:nvPr/>
                      </p:nvSpPr>
                      <p:spPr>
                        <a:xfrm>
                          <a:off x="7847229" y="3221832"/>
                          <a:ext cx="282358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02" name="Прямоугольник 401"/>
                        <p:cNvSpPr/>
                        <p:nvPr/>
                      </p:nvSpPr>
                      <p:spPr>
                        <a:xfrm>
                          <a:off x="8273472" y="3352800"/>
                          <a:ext cx="138113" cy="13024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03" name="Прямоугольник 402"/>
                        <p:cNvSpPr/>
                        <p:nvPr/>
                      </p:nvSpPr>
                      <p:spPr>
                        <a:xfrm>
                          <a:off x="7994867" y="3352801"/>
                          <a:ext cx="138113" cy="261938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04" name="Прямоугольник 403"/>
                        <p:cNvSpPr/>
                        <p:nvPr/>
                      </p:nvSpPr>
                      <p:spPr>
                        <a:xfrm>
                          <a:off x="7847229" y="3490912"/>
                          <a:ext cx="138113" cy="397669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05" name="Прямоугольник 404"/>
                        <p:cNvSpPr/>
                        <p:nvPr/>
                      </p:nvSpPr>
                      <p:spPr>
                        <a:xfrm>
                          <a:off x="7994867" y="3759994"/>
                          <a:ext cx="275214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06" name="Прямоугольник 405"/>
                        <p:cNvSpPr/>
                        <p:nvPr/>
                      </p:nvSpPr>
                      <p:spPr>
                        <a:xfrm>
                          <a:off x="8130597" y="3624262"/>
                          <a:ext cx="1381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07" name="Прямоугольник 406"/>
                        <p:cNvSpPr/>
                        <p:nvPr/>
                      </p:nvSpPr>
                      <p:spPr>
                        <a:xfrm>
                          <a:off x="6002741" y="1739557"/>
                          <a:ext cx="150020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08" name="Прямоугольник 407"/>
                        <p:cNvSpPr/>
                        <p:nvPr/>
                      </p:nvSpPr>
                      <p:spPr>
                        <a:xfrm>
                          <a:off x="6155530" y="1876499"/>
                          <a:ext cx="138113" cy="133276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09" name="Прямоугольник 408"/>
                        <p:cNvSpPr/>
                        <p:nvPr/>
                      </p:nvSpPr>
                      <p:spPr>
                        <a:xfrm>
                          <a:off x="6288880" y="1740768"/>
                          <a:ext cx="290513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10" name="Прямоугольник 409"/>
                        <p:cNvSpPr/>
                        <p:nvPr/>
                      </p:nvSpPr>
                      <p:spPr>
                        <a:xfrm>
                          <a:off x="6010847" y="2014114"/>
                          <a:ext cx="143067" cy="126132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11" name="Прямоугольник 410"/>
                        <p:cNvSpPr/>
                        <p:nvPr/>
                      </p:nvSpPr>
                      <p:spPr>
                        <a:xfrm>
                          <a:off x="6153149" y="2409900"/>
                          <a:ext cx="138113" cy="134930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12" name="Прямоугольник 411"/>
                        <p:cNvSpPr/>
                        <p:nvPr/>
                      </p:nvSpPr>
                      <p:spPr>
                        <a:xfrm>
                          <a:off x="6575944" y="2009774"/>
                          <a:ext cx="144000" cy="138467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13" name="Прямоугольник 412"/>
                        <p:cNvSpPr/>
                        <p:nvPr/>
                      </p:nvSpPr>
                      <p:spPr>
                        <a:xfrm>
                          <a:off x="6434137" y="2278929"/>
                          <a:ext cx="138113" cy="268281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14" name="Прямоугольник 413"/>
                        <p:cNvSpPr/>
                        <p:nvPr/>
                      </p:nvSpPr>
                      <p:spPr>
                        <a:xfrm>
                          <a:off x="6719887" y="2009848"/>
                          <a:ext cx="280988" cy="266625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15" name="Прямоугольник 414"/>
                        <p:cNvSpPr/>
                        <p:nvPr/>
                      </p:nvSpPr>
                      <p:spPr>
                        <a:xfrm>
                          <a:off x="6860380" y="2281312"/>
                          <a:ext cx="138113" cy="133276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16" name="Прямоугольник 415"/>
                        <p:cNvSpPr/>
                        <p:nvPr/>
                      </p:nvSpPr>
                      <p:spPr>
                        <a:xfrm>
                          <a:off x="6857999" y="1740768"/>
                          <a:ext cx="138113" cy="133276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17" name="Прямоугольник 416"/>
                        <p:cNvSpPr/>
                        <p:nvPr/>
                      </p:nvSpPr>
                      <p:spPr>
                        <a:xfrm>
                          <a:off x="7136605" y="1743150"/>
                          <a:ext cx="283370" cy="133276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18" name="Прямоугольник 417"/>
                        <p:cNvSpPr/>
                        <p:nvPr/>
                      </p:nvSpPr>
                      <p:spPr>
                        <a:xfrm>
                          <a:off x="7705724" y="1743150"/>
                          <a:ext cx="423863" cy="133276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19" name="Прямоугольник 418"/>
                        <p:cNvSpPr/>
                        <p:nvPr/>
                      </p:nvSpPr>
                      <p:spPr>
                        <a:xfrm>
                          <a:off x="7991474" y="1874118"/>
                          <a:ext cx="138113" cy="133276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20" name="Прямоугольник 419"/>
                        <p:cNvSpPr/>
                        <p:nvPr/>
                      </p:nvSpPr>
                      <p:spPr>
                        <a:xfrm>
                          <a:off x="7134224" y="2009850"/>
                          <a:ext cx="285751" cy="125405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21" name="Прямоугольник 420"/>
                        <p:cNvSpPr/>
                        <p:nvPr/>
                      </p:nvSpPr>
                      <p:spPr>
                        <a:xfrm>
                          <a:off x="7284243" y="2138437"/>
                          <a:ext cx="138113" cy="133276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22" name="Прямоугольник 421"/>
                        <p:cNvSpPr/>
                        <p:nvPr/>
                      </p:nvSpPr>
                      <p:spPr>
                        <a:xfrm>
                          <a:off x="7141368" y="2274168"/>
                          <a:ext cx="138113" cy="133276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23" name="Прямоугольник 422"/>
                        <p:cNvSpPr/>
                        <p:nvPr/>
                      </p:nvSpPr>
                      <p:spPr>
                        <a:xfrm>
                          <a:off x="6857998" y="2550392"/>
                          <a:ext cx="138113" cy="264245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24" name="Прямоугольник 423"/>
                        <p:cNvSpPr/>
                        <p:nvPr/>
                      </p:nvSpPr>
                      <p:spPr>
                        <a:xfrm>
                          <a:off x="7141368" y="2543249"/>
                          <a:ext cx="283370" cy="133276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25" name="Прямоугольник 424"/>
                        <p:cNvSpPr/>
                        <p:nvPr/>
                      </p:nvSpPr>
                      <p:spPr>
                        <a:xfrm>
                          <a:off x="7284242" y="2681362"/>
                          <a:ext cx="138113" cy="133276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26" name="Прямоугольник 425"/>
                        <p:cNvSpPr/>
                        <p:nvPr/>
                      </p:nvSpPr>
                      <p:spPr>
                        <a:xfrm>
                          <a:off x="8555831" y="1740768"/>
                          <a:ext cx="138113" cy="266626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27" name="Прямоугольник 426"/>
                        <p:cNvSpPr/>
                        <p:nvPr/>
                      </p:nvSpPr>
                      <p:spPr>
                        <a:xfrm>
                          <a:off x="7993855" y="2281311"/>
                          <a:ext cx="138113" cy="266625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28" name="Прямоугольник 427"/>
                        <p:cNvSpPr/>
                        <p:nvPr/>
                      </p:nvSpPr>
                      <p:spPr>
                        <a:xfrm>
                          <a:off x="8272462" y="2412281"/>
                          <a:ext cx="138113" cy="133276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29" name="Прямоугольник 428"/>
                        <p:cNvSpPr/>
                        <p:nvPr/>
                      </p:nvSpPr>
                      <p:spPr>
                        <a:xfrm>
                          <a:off x="8271518" y="1873717"/>
                          <a:ext cx="138113" cy="402031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30" name="Прямоугольник 429"/>
                        <p:cNvSpPr/>
                        <p:nvPr/>
                      </p:nvSpPr>
                      <p:spPr>
                        <a:xfrm>
                          <a:off x="8124823" y="2007467"/>
                          <a:ext cx="147639" cy="268281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31" name="Прямоугольник 430"/>
                        <p:cNvSpPr/>
                        <p:nvPr/>
                      </p:nvSpPr>
                      <p:spPr>
                        <a:xfrm>
                          <a:off x="8129585" y="2548011"/>
                          <a:ext cx="138113" cy="269007"/>
                        </a:xfrm>
                        <a:prstGeom prst="rect">
                          <a:avLst/>
                        </a:prstGeom>
                        <a:solidFill>
                          <a:srgbClr val="CC00CC">
                            <a:alpha val="3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29" name="Прямоугольник 28"/>
                      <p:cNvSpPr/>
                      <p:nvPr/>
                    </p:nvSpPr>
                    <p:spPr>
                      <a:xfrm>
                        <a:off x="1816499" y="937591"/>
                        <a:ext cx="1080120" cy="4320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0" name="Прямоугольник 29"/>
                      <p:cNvSpPr/>
                      <p:nvPr/>
                    </p:nvSpPr>
                    <p:spPr>
                      <a:xfrm>
                        <a:off x="576908" y="1368073"/>
                        <a:ext cx="1080120" cy="2488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5" name="Группа 4"/>
                    <p:cNvGrpSpPr/>
                    <p:nvPr/>
                  </p:nvGrpSpPr>
                  <p:grpSpPr>
                    <a:xfrm>
                      <a:off x="2893474" y="598206"/>
                      <a:ext cx="5942636" cy="5947850"/>
                      <a:chOff x="2893474" y="598206"/>
                      <a:chExt cx="5942636" cy="5947850"/>
                    </a:xfrm>
                  </p:grpSpPr>
                  <p:sp>
                    <p:nvSpPr>
                      <p:cNvPr id="6" name="Прямоугольник 5"/>
                      <p:cNvSpPr/>
                      <p:nvPr/>
                    </p:nvSpPr>
                    <p:spPr>
                      <a:xfrm>
                        <a:off x="6720311" y="1311239"/>
                        <a:ext cx="1260000" cy="12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0" tIns="0" rIns="0" bIns="0" rtlCol="0" anchor="ctr"/>
                      <a:lstStyle/>
                      <a:p>
                        <a:pPr algn="ctr"/>
                        <a:r>
                          <a:rPr lang="ru-RU" sz="1200" b="1" dirty="0" err="1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rPr>
                          <a:t>гомеодомен</a:t>
                        </a:r>
                        <a:endPara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" name="Прямоугольник 7"/>
                      <p:cNvSpPr/>
                      <p:nvPr/>
                    </p:nvSpPr>
                    <p:spPr>
                      <a:xfrm>
                        <a:off x="7984331" y="1308858"/>
                        <a:ext cx="850107" cy="12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0" tIns="0" rIns="0" bIns="0" rtlCol="0" anchor="ctr"/>
                      <a:lstStyle/>
                      <a:p>
                        <a:pPr algn="ctr"/>
                        <a:r>
                          <a:rPr lang="el-GR" sz="1200" b="1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rPr>
                          <a:t>β</a:t>
                        </a:r>
                        <a:r>
                          <a:rPr lang="ru-RU" sz="1200" b="1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rPr>
                          <a:t>-слой</a:t>
                        </a:r>
                        <a:endPara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2" name="Прямоугольник 431"/>
                      <p:cNvSpPr/>
                      <p:nvPr/>
                    </p:nvSpPr>
                    <p:spPr>
                      <a:xfrm>
                        <a:off x="2913670" y="1312767"/>
                        <a:ext cx="2106000" cy="12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0" tIns="0" rIns="0" bIns="0" rtlCol="0" anchor="ctr"/>
                      <a:lstStyle/>
                      <a:p>
                        <a:pPr algn="ctr"/>
                        <a:r>
                          <a:rPr lang="ru-RU" sz="1200" b="1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rPr>
                          <a:t>основный</a:t>
                        </a:r>
                        <a:endPara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3" name="Прямоугольник 432"/>
                      <p:cNvSpPr/>
                      <p:nvPr/>
                    </p:nvSpPr>
                    <p:spPr>
                      <a:xfrm>
                        <a:off x="5026029" y="1310518"/>
                        <a:ext cx="1692000" cy="12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0" tIns="0" rIns="0" bIns="0" rtlCol="0" anchor="ctr"/>
                      <a:lstStyle/>
                      <a:p>
                        <a:pPr algn="ctr"/>
                        <a:r>
                          <a:rPr lang="en-US" sz="1200" b="1" spc="-90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rPr>
                          <a:t>Zn-</a:t>
                        </a:r>
                        <a:r>
                          <a:rPr lang="ru-RU" sz="1200" b="1" spc="-90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rPr>
                          <a:t>координированный</a:t>
                        </a:r>
                        <a:endParaRPr lang="ru-RU" sz="1200" b="1" spc="-9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6" name="Прямоугольник 435"/>
                      <p:cNvSpPr/>
                      <p:nvPr/>
                    </p:nvSpPr>
                    <p:spPr>
                      <a:xfrm>
                        <a:off x="8695559" y="6143158"/>
                        <a:ext cx="138113" cy="402898"/>
                      </a:xfrm>
                      <a:prstGeom prst="rect">
                        <a:avLst/>
                      </a:prstGeom>
                      <a:solidFill>
                        <a:srgbClr val="CC00CC">
                          <a:alpha val="34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37" name="Прямоугольник 436"/>
                      <p:cNvSpPr/>
                      <p:nvPr/>
                    </p:nvSpPr>
                    <p:spPr>
                      <a:xfrm>
                        <a:off x="8695879" y="5878840"/>
                        <a:ext cx="138113" cy="126132"/>
                      </a:xfrm>
                      <a:prstGeom prst="rect">
                        <a:avLst/>
                      </a:prstGeom>
                      <a:solidFill>
                        <a:srgbClr val="CC00CC">
                          <a:alpha val="34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38" name="Прямоугольник 437"/>
                      <p:cNvSpPr/>
                      <p:nvPr/>
                    </p:nvSpPr>
                    <p:spPr>
                      <a:xfrm>
                        <a:off x="8696561" y="4391025"/>
                        <a:ext cx="138113" cy="273211"/>
                      </a:xfrm>
                      <a:prstGeom prst="rect">
                        <a:avLst/>
                      </a:prstGeom>
                      <a:solidFill>
                        <a:srgbClr val="CC00CC">
                          <a:alpha val="34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39" name="Прямоугольник 438"/>
                      <p:cNvSpPr/>
                      <p:nvPr/>
                    </p:nvSpPr>
                    <p:spPr>
                      <a:xfrm>
                        <a:off x="8694673" y="6008901"/>
                        <a:ext cx="136800" cy="141866"/>
                      </a:xfrm>
                      <a:prstGeom prst="rect">
                        <a:avLst/>
                      </a:prstGeom>
                      <a:solidFill>
                        <a:srgbClr val="00FFFF">
                          <a:alpha val="34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40" name="Прямоугольник 439"/>
                      <p:cNvSpPr/>
                      <p:nvPr/>
                    </p:nvSpPr>
                    <p:spPr>
                      <a:xfrm>
                        <a:off x="8694673" y="5204442"/>
                        <a:ext cx="136800" cy="403402"/>
                      </a:xfrm>
                      <a:prstGeom prst="rect">
                        <a:avLst/>
                      </a:prstGeom>
                      <a:solidFill>
                        <a:srgbClr val="00FFFF">
                          <a:alpha val="34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41" name="Прямоугольник 440"/>
                      <p:cNvSpPr/>
                      <p:nvPr/>
                    </p:nvSpPr>
                    <p:spPr>
                      <a:xfrm>
                        <a:off x="8694718" y="4668259"/>
                        <a:ext cx="136800" cy="275216"/>
                      </a:xfrm>
                      <a:prstGeom prst="rect">
                        <a:avLst/>
                      </a:prstGeom>
                      <a:solidFill>
                        <a:srgbClr val="00FFFF">
                          <a:alpha val="34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42" name="Прямоугольник 441"/>
                      <p:cNvSpPr/>
                      <p:nvPr/>
                    </p:nvSpPr>
                    <p:spPr>
                      <a:xfrm>
                        <a:off x="8693235" y="3317063"/>
                        <a:ext cx="138113" cy="135749"/>
                      </a:xfrm>
                      <a:prstGeom prst="rect">
                        <a:avLst/>
                      </a:prstGeom>
                      <a:solidFill>
                        <a:srgbClr val="CC00CC">
                          <a:alpha val="34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43" name="Прямоугольник 442"/>
                      <p:cNvSpPr/>
                      <p:nvPr/>
                    </p:nvSpPr>
                    <p:spPr>
                      <a:xfrm>
                        <a:off x="8692560" y="3053471"/>
                        <a:ext cx="139461" cy="263610"/>
                      </a:xfrm>
                      <a:prstGeom prst="rect">
                        <a:avLst/>
                      </a:prstGeom>
                      <a:solidFill>
                        <a:srgbClr val="00FFFF">
                          <a:alpha val="34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44" name="Прямоугольник 443"/>
                      <p:cNvSpPr/>
                      <p:nvPr/>
                    </p:nvSpPr>
                    <p:spPr>
                      <a:xfrm>
                        <a:off x="8696110" y="3996744"/>
                        <a:ext cx="139461" cy="403806"/>
                      </a:xfrm>
                      <a:prstGeom prst="rect">
                        <a:avLst/>
                      </a:prstGeom>
                      <a:solidFill>
                        <a:srgbClr val="00FFFF">
                          <a:alpha val="34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45" name="Прямоугольник 444"/>
                      <p:cNvSpPr/>
                      <p:nvPr/>
                    </p:nvSpPr>
                    <p:spPr>
                      <a:xfrm>
                        <a:off x="8695559" y="3584508"/>
                        <a:ext cx="139461" cy="137636"/>
                      </a:xfrm>
                      <a:prstGeom prst="rect">
                        <a:avLst/>
                      </a:prstGeom>
                      <a:solidFill>
                        <a:srgbClr val="00FFFF">
                          <a:alpha val="34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46" name="Прямоугольник 445"/>
                      <p:cNvSpPr/>
                      <p:nvPr/>
                    </p:nvSpPr>
                    <p:spPr>
                      <a:xfrm>
                        <a:off x="8693233" y="2644025"/>
                        <a:ext cx="138113" cy="133276"/>
                      </a:xfrm>
                      <a:prstGeom prst="rect">
                        <a:avLst/>
                      </a:prstGeom>
                      <a:solidFill>
                        <a:srgbClr val="CC00CC">
                          <a:alpha val="34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47" name="Прямоугольник 446"/>
                      <p:cNvSpPr/>
                      <p:nvPr/>
                    </p:nvSpPr>
                    <p:spPr>
                      <a:xfrm>
                        <a:off x="8693232" y="2242752"/>
                        <a:ext cx="138113" cy="273169"/>
                      </a:xfrm>
                      <a:prstGeom prst="rect">
                        <a:avLst/>
                      </a:prstGeom>
                      <a:solidFill>
                        <a:srgbClr val="CC00CC">
                          <a:alpha val="34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48" name="Прямоугольник 447"/>
                      <p:cNvSpPr/>
                      <p:nvPr/>
                    </p:nvSpPr>
                    <p:spPr>
                      <a:xfrm>
                        <a:off x="8696232" y="1706239"/>
                        <a:ext cx="138113" cy="272580"/>
                      </a:xfrm>
                      <a:prstGeom prst="rect">
                        <a:avLst/>
                      </a:prstGeom>
                      <a:solidFill>
                        <a:srgbClr val="CC00CC">
                          <a:alpha val="34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49" name="Прямоугольник 448"/>
                      <p:cNvSpPr/>
                      <p:nvPr/>
                    </p:nvSpPr>
                    <p:spPr>
                      <a:xfrm>
                        <a:off x="8691808" y="2521744"/>
                        <a:ext cx="144000" cy="129234"/>
                      </a:xfrm>
                      <a:prstGeom prst="rect">
                        <a:avLst/>
                      </a:prstGeom>
                      <a:solidFill>
                        <a:srgbClr val="00FFFF">
                          <a:alpha val="34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50" name="Прямоугольник 449"/>
                      <p:cNvSpPr/>
                      <p:nvPr/>
                    </p:nvSpPr>
                    <p:spPr>
                      <a:xfrm>
                        <a:off x="8692110" y="1978757"/>
                        <a:ext cx="144000" cy="271523"/>
                      </a:xfrm>
                      <a:prstGeom prst="rect">
                        <a:avLst/>
                      </a:prstGeom>
                      <a:solidFill>
                        <a:srgbClr val="00FFFF">
                          <a:alpha val="34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51" name="Прямоугольник 450"/>
                      <p:cNvSpPr/>
                      <p:nvPr/>
                    </p:nvSpPr>
                    <p:spPr>
                      <a:xfrm>
                        <a:off x="8689729" y="1431071"/>
                        <a:ext cx="144000" cy="288192"/>
                      </a:xfrm>
                      <a:prstGeom prst="rect">
                        <a:avLst/>
                      </a:prstGeom>
                      <a:solidFill>
                        <a:srgbClr val="00FFFF">
                          <a:alpha val="34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" name="Прямоугольник 1"/>
                      <p:cNvSpPr/>
                      <p:nvPr/>
                    </p:nvSpPr>
                    <p:spPr>
                      <a:xfrm>
                        <a:off x="2893474" y="598206"/>
                        <a:ext cx="5942097" cy="593493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9" name="Группа 8"/>
                  <p:cNvGrpSpPr/>
                  <p:nvPr/>
                </p:nvGrpSpPr>
                <p:grpSpPr>
                  <a:xfrm>
                    <a:off x="215519" y="569725"/>
                    <a:ext cx="2773267" cy="852443"/>
                    <a:chOff x="215519" y="569725"/>
                    <a:chExt cx="2773267" cy="852443"/>
                  </a:xfrm>
                </p:grpSpPr>
                <p:sp>
                  <p:nvSpPr>
                    <p:cNvPr id="24" name="Text Box 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5519" y="929725"/>
                      <a:ext cx="1735932" cy="4924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marL="358775">
                        <a:spcBef>
                          <a:spcPts val="0"/>
                        </a:spcBef>
                      </a:pPr>
                      <a:r>
                        <a:rPr lang="ru-RU" altLang="ru-RU" sz="1600" b="1" dirty="0" smtClean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Свойство</a:t>
                      </a:r>
                    </a:p>
                    <a:p>
                      <a:pPr marL="358775">
                        <a:spcBef>
                          <a:spcPts val="0"/>
                        </a:spcBef>
                      </a:pPr>
                      <a:r>
                        <a:rPr lang="ru-RU" altLang="ru-RU" sz="1600" b="1" dirty="0" smtClean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спирали </a:t>
                      </a:r>
                      <a:r>
                        <a:rPr lang="ru-RU" altLang="ru-RU" sz="16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ДНК</a:t>
                      </a:r>
                      <a:endParaRPr lang="en-US" altLang="ru-RU" sz="1600" dirty="0">
                        <a:solidFill>
                          <a:srgbClr val="0066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" name="Text Box 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17372" y="569725"/>
                      <a:ext cx="1971414" cy="4924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ru-RU" altLang="ru-RU" sz="1600" b="1" spc="-50" dirty="0" smtClean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Транс</a:t>
                      </a:r>
                      <a:r>
                        <a:rPr lang="ru-RU" altLang="ru-RU" sz="1600" b="1" spc="-50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к</a:t>
                      </a:r>
                      <a:r>
                        <a:rPr lang="ru-RU" altLang="ru-RU" sz="1600" b="1" spc="-50" dirty="0" smtClean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рипционный </a:t>
                      </a:r>
                      <a:r>
                        <a:rPr lang="ru-RU" altLang="ru-RU" sz="1600" b="1" spc="-50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altLang="ru-RU" sz="1600" b="1" spc="-50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ru-RU" altLang="ru-RU" sz="1600" b="1" spc="-50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фактор</a:t>
                      </a:r>
                      <a:endParaRPr lang="en-US" altLang="ru-RU" sz="1600" spc="-50" dirty="0">
                        <a:solidFill>
                          <a:srgbClr val="0066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4" name="Прямоугольник 3"/>
                <p:cNvSpPr/>
                <p:nvPr/>
              </p:nvSpPr>
              <p:spPr>
                <a:xfrm>
                  <a:off x="6137847" y="589929"/>
                  <a:ext cx="143680" cy="5958000"/>
                </a:xfrm>
                <a:prstGeom prst="rect">
                  <a:avLst/>
                </a:prstGeom>
                <a:solidFill>
                  <a:srgbClr val="FFFF00">
                    <a:alpha val="25000"/>
                  </a:srgbClr>
                </a:solidFill>
                <a:ln w="412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123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39810"/>
            <a:ext cx="8992650" cy="6928877"/>
            <a:chOff x="0" y="-39810"/>
            <a:chExt cx="8992650" cy="6928877"/>
          </a:xfrm>
        </p:grpSpPr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3437511" y="4215501"/>
              <a:ext cx="5463208" cy="25853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altLang="ru-RU" b="1" dirty="0" smtClean="0">
                  <a:latin typeface="Calibri" panose="020F0502020204030204" pitchFamily="34" charset="0"/>
                </a:rPr>
                <a:t>II </a:t>
              </a:r>
              <a:r>
                <a:rPr lang="ru-RU" altLang="ru-RU" b="1" dirty="0" smtClean="0">
                  <a:latin typeface="Calibri" panose="020F0502020204030204" pitchFamily="34" charset="0"/>
                </a:rPr>
                <a:t>группа:</a:t>
              </a:r>
            </a:p>
            <a:p>
              <a:pPr algn="ctr">
                <a:spcBef>
                  <a:spcPts val="0"/>
                </a:spcBef>
              </a:pPr>
              <a:endParaRPr lang="ru-RU" altLang="ru-RU" sz="1400" b="1" dirty="0">
                <a:latin typeface="Calibri" panose="020F0502020204030204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ru-RU" altLang="ru-RU" sz="1400" b="1" dirty="0" smtClean="0">
                <a:latin typeface="Calibri" panose="020F0502020204030204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ru-RU" altLang="ru-RU" sz="1400" b="1" dirty="0">
                <a:latin typeface="Calibri" panose="020F0502020204030204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ru-RU" altLang="ru-RU" sz="1400" b="1" dirty="0" smtClean="0">
                <a:latin typeface="Calibri" panose="020F0502020204030204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ru-RU" altLang="ru-RU" sz="1400" b="1" dirty="0">
                <a:latin typeface="Calibri" panose="020F0502020204030204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ru-RU" altLang="ru-RU" sz="1000" b="1" dirty="0" smtClean="0">
                <a:latin typeface="Calibri" panose="020F0502020204030204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ru-RU" altLang="ru-RU" sz="1400" b="1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ru-RU" altLang="ru-RU" sz="1400" b="1" dirty="0" smtClean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Локальный избыток </a:t>
              </a:r>
              <a:r>
                <a:rPr lang="ru-RU" altLang="ru-RU" sz="1400" b="1" u="sng" dirty="0" smtClean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положительного </a:t>
              </a:r>
              <a:r>
                <a:rPr lang="ru-RU" altLang="ru-RU" sz="1400" b="1" u="sng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электростатического заряда</a:t>
              </a:r>
              <a:r>
                <a:rPr lang="ru-RU" altLang="ru-RU" sz="1400" b="1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на поверхности белка взаимодействует с локальным избытком </a:t>
              </a:r>
              <a:r>
                <a:rPr lang="ru-RU" altLang="ru-RU" sz="1400" b="1" u="sng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отрицательного электростатического заряда</a:t>
              </a:r>
              <a:r>
                <a:rPr lang="ru-RU" altLang="ru-RU" sz="1400" b="1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на </a:t>
              </a:r>
              <a:r>
                <a:rPr lang="ru-RU" altLang="ru-RU" sz="1400" b="1" dirty="0" err="1" smtClean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сахаро</a:t>
              </a:r>
              <a:r>
                <a:rPr lang="ru-RU" altLang="ru-RU" sz="1400" b="1" dirty="0" smtClean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-фосфатной </a:t>
              </a:r>
              <a:r>
                <a:rPr lang="ru-RU" altLang="ru-RU" sz="1400" b="1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основе спирали ДНК</a:t>
              </a: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149694" y="4190334"/>
              <a:ext cx="2885813" cy="25853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altLang="ru-RU" b="1" dirty="0" smtClean="0">
                  <a:latin typeface="Calibri" panose="020F0502020204030204" pitchFamily="34" charset="0"/>
                </a:rPr>
                <a:t>I </a:t>
              </a:r>
              <a:r>
                <a:rPr lang="ru-RU" altLang="ru-RU" b="1" dirty="0" smtClean="0">
                  <a:latin typeface="Calibri" panose="020F0502020204030204" pitchFamily="34" charset="0"/>
                </a:rPr>
                <a:t>группа:</a:t>
              </a:r>
            </a:p>
            <a:p>
              <a:pPr algn="ctr">
                <a:spcBef>
                  <a:spcPts val="0"/>
                </a:spcBef>
              </a:pPr>
              <a:endParaRPr lang="ru-RU" altLang="ru-RU" sz="1400" i="1" dirty="0">
                <a:latin typeface="Calibri" panose="020F0502020204030204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ru-RU" altLang="ru-RU" sz="1400" i="1" dirty="0" smtClean="0">
                <a:latin typeface="Calibri" panose="020F0502020204030204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ru-RU" altLang="ru-RU" sz="1400" i="1" dirty="0">
                <a:latin typeface="Calibri" panose="020F0502020204030204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ru-RU" altLang="ru-RU" sz="1400" i="1" dirty="0" smtClean="0">
                <a:latin typeface="Calibri" panose="020F0502020204030204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ru-RU" altLang="ru-RU" sz="1400" i="1" dirty="0">
                <a:latin typeface="Calibri" panose="020F0502020204030204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ru-RU" altLang="ru-RU" sz="1000" i="1" dirty="0" smtClean="0">
                <a:latin typeface="Calibri" panose="020F0502020204030204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ru-RU" altLang="ru-RU" sz="1400" b="1" dirty="0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ru-RU" altLang="ru-RU" sz="14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«ВЫСТУПЫ» и «ВПАДИНЫ» на поверхностях </a:t>
              </a:r>
              <a:r>
                <a:rPr lang="ru-RU" altLang="ru-RU" sz="1400" b="1" dirty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белка </a:t>
              </a:r>
              <a:r>
                <a:rPr lang="ru-RU" altLang="ru-RU" sz="14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и спирали ДНК соответствуют друг  другу как «КЛЮЧ и ЗАМОК»</a:t>
              </a:r>
              <a:endParaRPr lang="ru-RU" altLang="ru-RU" sz="1400" b="1" dirty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-39810"/>
              <a:ext cx="899265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Сходство транскрипционных факторов по специфичным для их связывания конформационным и физико-химическим свойствам В-формы спирали ДНК</a:t>
              </a:r>
              <a:endParaRPr lang="ru-RU" altLang="ru-RU" sz="1600" spc="-7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5" name="Группа 14"/>
            <p:cNvGrpSpPr>
              <a:grpSpLocks noChangeAspect="1"/>
            </p:cNvGrpSpPr>
            <p:nvPr/>
          </p:nvGrpSpPr>
          <p:grpSpPr>
            <a:xfrm>
              <a:off x="4027751" y="4529495"/>
              <a:ext cx="1476638" cy="1164574"/>
              <a:chOff x="-64201" y="698096"/>
              <a:chExt cx="850600" cy="670836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4" r="4927"/>
              <a:stretch>
                <a:fillRect/>
              </a:stretch>
            </p:blipFill>
            <p:spPr bwMode="auto">
              <a:xfrm>
                <a:off x="-64201" y="698096"/>
                <a:ext cx="850600" cy="5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-55422" y="1244829"/>
                <a:ext cx="833042" cy="12410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 sz="1200" i="1" dirty="0" smtClean="0">
                    <a:latin typeface="Calibri" panose="020F0502020204030204" pitchFamily="34" charset="0"/>
                  </a:rPr>
                  <a:t>основный</a:t>
                </a:r>
                <a:r>
                  <a:rPr lang="ru-RU" altLang="ru-RU" sz="1400" i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</a:t>
                </a:r>
                <a:endParaRPr lang="ru-RU" altLang="ru-RU" sz="1400" i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0" name="Группа 19"/>
            <p:cNvGrpSpPr>
              <a:grpSpLocks noChangeAspect="1"/>
            </p:cNvGrpSpPr>
            <p:nvPr/>
          </p:nvGrpSpPr>
          <p:grpSpPr>
            <a:xfrm>
              <a:off x="6647254" y="4536546"/>
              <a:ext cx="1857381" cy="1155976"/>
              <a:chOff x="4432334" y="438723"/>
              <a:chExt cx="1092578" cy="679986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2334" y="438723"/>
                <a:ext cx="911286" cy="576000"/>
              </a:xfrm>
              <a:prstGeom prst="rect">
                <a:avLst/>
              </a:prstGeom>
            </p:spPr>
          </p:pic>
          <p:sp>
            <p:nvSpPr>
              <p:cNvPr id="18" name="Text Box 7"/>
              <p:cNvSpPr txBox="1">
                <a:spLocks noChangeArrowheads="1"/>
              </p:cNvSpPr>
              <p:nvPr/>
            </p:nvSpPr>
            <p:spPr bwMode="auto">
              <a:xfrm>
                <a:off x="4453439" y="1010082"/>
                <a:ext cx="1071473" cy="108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1200" i="1" dirty="0">
                    <a:latin typeface="Calibri" panose="020F0502020204030204" pitchFamily="34" charset="0"/>
                  </a:rPr>
                  <a:t>Zn-</a:t>
                </a:r>
                <a:r>
                  <a:rPr lang="ru-RU" altLang="ru-RU" sz="1200" i="1" dirty="0">
                    <a:latin typeface="Calibri" panose="020F0502020204030204" pitchFamily="34" charset="0"/>
                  </a:rPr>
                  <a:t>координированный</a:t>
                </a:r>
              </a:p>
            </p:txBody>
          </p:sp>
        </p:grpSp>
        <p:grpSp>
          <p:nvGrpSpPr>
            <p:cNvPr id="27" name="Группа 26"/>
            <p:cNvGrpSpPr>
              <a:grpSpLocks noChangeAspect="1"/>
            </p:cNvGrpSpPr>
            <p:nvPr/>
          </p:nvGrpSpPr>
          <p:grpSpPr>
            <a:xfrm>
              <a:off x="1542193" y="4503200"/>
              <a:ext cx="1782220" cy="1174569"/>
              <a:chOff x="2100685" y="555282"/>
              <a:chExt cx="1044429" cy="688331"/>
            </a:xfrm>
          </p:grpSpPr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026" y="555282"/>
                <a:ext cx="603431" cy="576000"/>
              </a:xfrm>
              <a:prstGeom prst="rect">
                <a:avLst/>
              </a:prstGeom>
            </p:spPr>
          </p:pic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2100685" y="1135393"/>
                <a:ext cx="1044429" cy="1082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 sz="1200" i="1" dirty="0" err="1">
                    <a:latin typeface="Calibri" panose="020F0502020204030204" pitchFamily="34" charset="0"/>
                  </a:rPr>
                  <a:t>гомеодомен</a:t>
                </a:r>
                <a:endParaRPr lang="ru-RU" altLang="ru-RU" sz="1200" i="1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0" name="Группа 29"/>
            <p:cNvGrpSpPr>
              <a:grpSpLocks noChangeAspect="1"/>
            </p:cNvGrpSpPr>
            <p:nvPr/>
          </p:nvGrpSpPr>
          <p:grpSpPr>
            <a:xfrm>
              <a:off x="151001" y="4503200"/>
              <a:ext cx="1602876" cy="1174568"/>
              <a:chOff x="1197665" y="588838"/>
              <a:chExt cx="955816" cy="700410"/>
            </a:xfrm>
          </p:grpSpPr>
          <p:pic>
            <p:nvPicPr>
              <p:cNvPr id="28" name="Содержимое 6" descr="TBP_TATA.png"/>
              <p:cNvPicPr>
                <a:picLocks noChangeAspect="1"/>
              </p:cNvPicPr>
              <p:nvPr/>
            </p:nvPicPr>
            <p:blipFill>
              <a:blip r:embed="rId6" cstate="print">
                <a:lum bright="40000" contrast="60000"/>
              </a:blip>
              <a:srcRect l="14413" t="18002" r="18361" b="18002"/>
              <a:stretch>
                <a:fillRect/>
              </a:stretch>
            </p:blipFill>
            <p:spPr bwMode="auto">
              <a:xfrm>
                <a:off x="1197665" y="588838"/>
                <a:ext cx="955816" cy="5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Text Box 8"/>
              <p:cNvSpPr txBox="1">
                <a:spLocks noChangeArrowheads="1"/>
              </p:cNvSpPr>
              <p:nvPr/>
            </p:nvSpPr>
            <p:spPr bwMode="auto">
              <a:xfrm>
                <a:off x="1310115" y="1179129"/>
                <a:ext cx="743606" cy="1101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l-GR" altLang="ru-RU" sz="1200" i="1" dirty="0" smtClean="0">
                    <a:latin typeface="Calibri" panose="020F0502020204030204" pitchFamily="34" charset="0"/>
                  </a:rPr>
                  <a:t>β</a:t>
                </a:r>
                <a:r>
                  <a:rPr lang="ru-RU" altLang="ru-RU" sz="1200" i="1" dirty="0" smtClean="0">
                    <a:latin typeface="Calibri" panose="020F0502020204030204" pitchFamily="34" charset="0"/>
                  </a:rPr>
                  <a:t>-слой</a:t>
                </a:r>
                <a:endParaRPr lang="ru-RU" altLang="ru-RU" sz="1200" i="1" dirty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95" y="1084558"/>
              <a:ext cx="8811855" cy="3134162"/>
            </a:xfrm>
            <a:prstGeom prst="rect">
              <a:avLst/>
            </a:prstGeom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3094811" y="1057067"/>
              <a:ext cx="375" cy="58320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1930129" y="640948"/>
              <a:ext cx="2320158" cy="39639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72000" tIns="0" rIns="0" bIns="0">
              <a:spAutoFit/>
            </a:bodyPr>
            <a:lstStyle/>
            <a:p>
              <a:pPr algn="ctr">
                <a:lnSpc>
                  <a:spcPct val="92000"/>
                </a:lnSpc>
                <a:spcAft>
                  <a:spcPts val="0"/>
                </a:spcAft>
              </a:pPr>
              <a:r>
                <a:rPr lang="ru-RU" altLang="ru-RU" sz="1400" b="1" spc="-5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критерий Фишера</a:t>
              </a:r>
              <a:br>
                <a:rPr lang="ru-RU" altLang="ru-RU" sz="1400" b="1" spc="-5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</a:br>
              <a:r>
                <a:rPr lang="el-GR" altLang="ru-RU" sz="1400" b="1" spc="-50" dirty="0">
                  <a:solidFill>
                    <a:srgbClr val="C00000"/>
                  </a:solidFill>
                  <a:latin typeface="Calibri" panose="020F0502020204030204" pitchFamily="34" charset="0"/>
                </a:rPr>
                <a:t>α</a:t>
              </a:r>
              <a:r>
                <a:rPr lang="ru-RU" altLang="ru-RU" sz="1400" b="1" spc="-50" dirty="0">
                  <a:solidFill>
                    <a:srgbClr val="C00000"/>
                  </a:solidFill>
                  <a:latin typeface="Calibri" panose="020F0502020204030204" pitchFamily="34" charset="0"/>
                </a:rPr>
                <a:t>&lt;0.01 </a:t>
              </a:r>
              <a:endParaRPr lang="en-US" altLang="ru-RU" sz="14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6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4200" y="-20375"/>
            <a:ext cx="856964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Положения</a:t>
            </a:r>
            <a:r>
              <a:rPr lang="ru-RU" alt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, выносимые на защиту: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80270" y="4976335"/>
            <a:ext cx="8569647" cy="32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95000"/>
              </a:lnSpc>
            </a:pPr>
            <a:endParaRPr lang="ru-RU" altLang="ru-RU" sz="1600" dirty="0">
              <a:latin typeface="Calibri" panose="020F050202020403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84199" y="617791"/>
            <a:ext cx="8533295" cy="4262705"/>
          </a:xfrm>
          <a:prstGeom prst="rect">
            <a:avLst/>
          </a:prstGeom>
          <a:noFill/>
          <a:ln w="41275">
            <a:solidFill>
              <a:schemeClr val="accent4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71463" indent="-271463" algn="just" eaLnBrk="1" hangingPunct="1"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altLang="ru-RU" sz="1600" dirty="0" smtClean="0">
                <a:latin typeface="Calibri" panose="020F0502020204030204" pitchFamily="34" charset="0"/>
              </a:rPr>
              <a:t>Использование </a:t>
            </a:r>
            <a:r>
              <a:rPr lang="ru-RU" altLang="ru-RU" sz="1600" dirty="0">
                <a:latin typeface="Calibri" panose="020F0502020204030204" pitchFamily="34" charset="0"/>
              </a:rPr>
              <a:t>теории аддитивной полезности для принятия решений и нечетких множеств </a:t>
            </a:r>
            <a:r>
              <a:rPr lang="ru-RU" altLang="ru-RU" sz="1600" dirty="0" smtClean="0">
                <a:latin typeface="Calibri" panose="020F0502020204030204" pitchFamily="34" charset="0"/>
              </a:rPr>
              <a:t>в сочетании </a:t>
            </a:r>
            <a:r>
              <a:rPr lang="ru-RU" altLang="ru-RU" sz="1600" dirty="0">
                <a:latin typeface="Calibri" panose="020F0502020204030204" pitchFamily="34" charset="0"/>
              </a:rPr>
              <a:t>с полным перебором всех возможных вариантов контекстно-зависимых характеристик в рамках определенной вычислительной модели сайтов в составе геномной ДНК позволяет выявлять ограниченные наборы таких характеристик, величины которых статистически достоверно коррелируют с экспериментальными величинами специфической биологической активности этих </a:t>
            </a:r>
            <a:r>
              <a:rPr lang="ru-RU" altLang="ru-RU" sz="1600" dirty="0" smtClean="0">
                <a:latin typeface="Calibri" panose="020F0502020204030204" pitchFamily="34" charset="0"/>
              </a:rPr>
              <a:t>сайтов; </a:t>
            </a:r>
            <a:endParaRPr lang="ru-RU" altLang="ru-RU" sz="1600" dirty="0">
              <a:latin typeface="Calibri" panose="020F0502020204030204" pitchFamily="34" charset="0"/>
            </a:endParaRPr>
          </a:p>
          <a:p>
            <a:pPr marL="271463" indent="-271463" algn="just" eaLnBrk="1" hangingPunct="1">
              <a:spcBef>
                <a:spcPts val="900"/>
              </a:spcBef>
              <a:buFont typeface="+mj-lt"/>
              <a:buAutoNum type="arabicPeriod"/>
              <a:defRPr/>
            </a:pPr>
            <a:r>
              <a:rPr lang="ru-RU" altLang="ru-RU" sz="1600" dirty="0" smtClean="0">
                <a:latin typeface="Calibri" panose="020F0502020204030204" pitchFamily="34" charset="0"/>
              </a:rPr>
              <a:t>Контекстно-зависимые </a:t>
            </a:r>
            <a:r>
              <a:rPr lang="ru-RU" altLang="ru-RU" sz="1600" dirty="0">
                <a:latin typeface="Calibri" panose="020F0502020204030204" pitchFamily="34" charset="0"/>
              </a:rPr>
              <a:t>характеристики сайтов в составе геномной </a:t>
            </a:r>
            <a:r>
              <a:rPr lang="ru-RU" altLang="ru-RU" sz="1600" dirty="0" smtClean="0">
                <a:latin typeface="Calibri" panose="020F0502020204030204" pitchFamily="34" charset="0"/>
              </a:rPr>
              <a:t>ДНК</a:t>
            </a:r>
            <a:r>
              <a:rPr lang="ru-RU" altLang="ru-RU" sz="1600" dirty="0">
                <a:latin typeface="Calibri" panose="020F0502020204030204" pitchFamily="34" charset="0"/>
              </a:rPr>
              <a:t>, величины которых статистически достоверно коррелируют с экспериментальными величинами специфической биологической активности этих </a:t>
            </a:r>
            <a:r>
              <a:rPr lang="ru-RU" altLang="ru-RU" sz="1600" dirty="0" smtClean="0">
                <a:latin typeface="Calibri" panose="020F0502020204030204" pitchFamily="34" charset="0"/>
              </a:rPr>
              <a:t>сайтов, адекватно учитывают </a:t>
            </a:r>
            <a:r>
              <a:rPr lang="ru-RU" altLang="ru-RU" sz="1600" dirty="0">
                <a:latin typeface="Calibri" panose="020F0502020204030204" pitchFamily="34" charset="0"/>
              </a:rPr>
              <a:t>особенности структурно-функциональной организации и эволюции </a:t>
            </a:r>
            <a:r>
              <a:rPr lang="ru-RU" altLang="ru-RU" sz="1600" dirty="0" smtClean="0">
                <a:latin typeface="Calibri" panose="020F0502020204030204" pitchFamily="34" charset="0"/>
              </a:rPr>
              <a:t>сайтов </a:t>
            </a:r>
            <a:r>
              <a:rPr lang="ru-RU" altLang="ru-RU" sz="1600" dirty="0">
                <a:latin typeface="Calibri" panose="020F0502020204030204" pitchFamily="34" charset="0"/>
              </a:rPr>
              <a:t>в составе геномной ДНК про- и эукариот</a:t>
            </a:r>
            <a:r>
              <a:rPr lang="ru-RU" altLang="ru-RU" sz="1600" dirty="0" smtClean="0">
                <a:latin typeface="Calibri" panose="020F0502020204030204" pitchFamily="34" charset="0"/>
              </a:rPr>
              <a:t>;</a:t>
            </a:r>
            <a:endParaRPr lang="en-US" altLang="ru-RU" sz="1600" dirty="0" smtClean="0">
              <a:latin typeface="Calibri" panose="020F0502020204030204" pitchFamily="34" charset="0"/>
            </a:endParaRPr>
          </a:p>
          <a:p>
            <a:pPr marL="271463" indent="-271463" algn="just" eaLnBrk="1" hangingPunct="1">
              <a:spcBef>
                <a:spcPts val="900"/>
              </a:spcBef>
              <a:defRPr/>
            </a:pPr>
            <a:r>
              <a:rPr lang="en-US" altLang="ru-RU" sz="1600" dirty="0" smtClean="0">
                <a:latin typeface="Calibri" panose="020F0502020204030204" pitchFamily="34" charset="0"/>
              </a:rPr>
              <a:t>3. </a:t>
            </a:r>
            <a:r>
              <a:rPr lang="ru-RU" altLang="ru-RU" sz="1600" dirty="0" smtClean="0">
                <a:latin typeface="Calibri" panose="020F0502020204030204" pitchFamily="34" charset="0"/>
              </a:rPr>
              <a:t>Использование контекстно-зависимых </a:t>
            </a:r>
            <a:r>
              <a:rPr lang="ru-RU" altLang="ru-RU" sz="1600" dirty="0">
                <a:latin typeface="Calibri" panose="020F0502020204030204" pitchFamily="34" charset="0"/>
              </a:rPr>
              <a:t>характеристик сайтов в составе геномной </a:t>
            </a:r>
            <a:r>
              <a:rPr lang="ru-RU" altLang="ru-RU" sz="1600" dirty="0" smtClean="0">
                <a:latin typeface="Calibri" panose="020F0502020204030204" pitchFamily="34" charset="0"/>
              </a:rPr>
              <a:t>ДНК, </a:t>
            </a:r>
            <a:r>
              <a:rPr lang="ru-RU" altLang="ru-RU" sz="1600" dirty="0">
                <a:latin typeface="Calibri" panose="020F0502020204030204" pitchFamily="34" charset="0"/>
              </a:rPr>
              <a:t>величины которых статистически достоверно коррелируют с экспериментальными величинами специфической биологической активности этих сайтов, </a:t>
            </a:r>
            <a:r>
              <a:rPr lang="ru-RU" altLang="ru-RU" sz="1600" dirty="0" smtClean="0">
                <a:latin typeface="Calibri" panose="020F0502020204030204" pitchFamily="34" charset="0"/>
              </a:rPr>
              <a:t>позволяет конструировать уравнения регрессии величин этой </a:t>
            </a:r>
            <a:r>
              <a:rPr lang="ru-RU" altLang="ru-RU" sz="1600" dirty="0">
                <a:latin typeface="Calibri" panose="020F0502020204030204" pitchFamily="34" charset="0"/>
              </a:rPr>
              <a:t>активности по произвольным </a:t>
            </a:r>
            <a:r>
              <a:rPr lang="ru-RU" altLang="ru-RU" sz="1600" dirty="0" smtClean="0">
                <a:latin typeface="Calibri" panose="020F0502020204030204" pitchFamily="34" charset="0"/>
              </a:rPr>
              <a:t>последовательностям ДНК, </a:t>
            </a:r>
            <a:r>
              <a:rPr lang="ru-RU" altLang="ru-RU" sz="1600" dirty="0">
                <a:latin typeface="Calibri" panose="020F0502020204030204" pitchFamily="34" charset="0"/>
              </a:rPr>
              <a:t>достоверно коррелирующих с </a:t>
            </a:r>
            <a:r>
              <a:rPr lang="ru-RU" altLang="ru-RU" sz="1600" dirty="0" smtClean="0">
                <a:latin typeface="Calibri" panose="020F0502020204030204" pitchFamily="34" charset="0"/>
              </a:rPr>
              <a:t>ее экспериментально </a:t>
            </a:r>
            <a:r>
              <a:rPr lang="ru-RU" altLang="ru-RU" sz="1600" dirty="0">
                <a:latin typeface="Calibri" panose="020F0502020204030204" pitchFamily="34" charset="0"/>
              </a:rPr>
              <a:t>измеренными </a:t>
            </a:r>
            <a:r>
              <a:rPr lang="ru-RU" altLang="ru-RU" sz="1600" dirty="0" smtClean="0">
                <a:latin typeface="Calibri" panose="020F0502020204030204" pitchFamily="34" charset="0"/>
              </a:rPr>
              <a:t>величинами таких </a:t>
            </a:r>
            <a:r>
              <a:rPr lang="ru-RU" altLang="ru-RU" sz="1600" dirty="0">
                <a:latin typeface="Calibri" panose="020F0502020204030204" pitchFamily="34" charset="0"/>
              </a:rPr>
              <a:t>сайтов.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84199" y="4995442"/>
            <a:ext cx="8569648" cy="1729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4925">
            <a:solidFill>
              <a:srgbClr val="00B05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95000"/>
              </a:lnSpc>
            </a:pPr>
            <a:r>
              <a:rPr lang="ru-RU" altLang="ru-RU" sz="1600" dirty="0" smtClean="0">
                <a:latin typeface="Calibri" panose="020F0502020204030204" pitchFamily="34" charset="0"/>
              </a:rPr>
              <a:t>Работа выполнена в </a:t>
            </a:r>
            <a:r>
              <a:rPr lang="ru-RU" altLang="ru-RU" sz="1600" dirty="0">
                <a:latin typeface="Calibri" panose="020F0502020204030204" pitchFamily="34" charset="0"/>
              </a:rPr>
              <a:t>лаборатории </a:t>
            </a:r>
            <a:r>
              <a:rPr lang="ru-RU" altLang="ru-RU" sz="1600" dirty="0" smtClean="0">
                <a:latin typeface="Calibri" panose="020F0502020204030204" pitchFamily="34" charset="0"/>
              </a:rPr>
              <a:t>эволюционной </a:t>
            </a:r>
            <a:r>
              <a:rPr lang="ru-RU" altLang="ru-RU" sz="1600" dirty="0">
                <a:latin typeface="Calibri" panose="020F0502020204030204" pitchFamily="34" charset="0"/>
              </a:rPr>
              <a:t>биоинформатики и теоретической генетики </a:t>
            </a:r>
            <a:r>
              <a:rPr lang="ru-RU" altLang="ru-RU" sz="1600" dirty="0" smtClean="0">
                <a:latin typeface="Calibri" panose="020F0502020204030204" pitchFamily="34" charset="0"/>
              </a:rPr>
              <a:t>«Федерального исследовательского центра Институт цитологии и генетики СО РАН»  </a:t>
            </a:r>
          </a:p>
          <a:p>
            <a:pPr algn="just" eaLnBrk="1" hangingPunct="1">
              <a:lnSpc>
                <a:spcPct val="95000"/>
              </a:lnSpc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5000"/>
              </a:lnSpc>
            </a:pPr>
            <a:r>
              <a:rPr lang="ru-RU" altLang="ru-RU" sz="1600" dirty="0">
                <a:latin typeface="Calibri" panose="020F0502020204030204" pitchFamily="34" charset="0"/>
              </a:rPr>
              <a:t>По материалам диссертации опубликовано </a:t>
            </a:r>
            <a:r>
              <a:rPr lang="ru-RU" altLang="ru-RU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55</a:t>
            </a:r>
            <a:r>
              <a:rPr lang="ru-RU" altLang="ru-RU" sz="1600" dirty="0">
                <a:latin typeface="Calibri" panose="020F0502020204030204" pitchFamily="34" charset="0"/>
              </a:rPr>
              <a:t> научных работ, из них статей – </a:t>
            </a:r>
            <a:r>
              <a:rPr lang="ru-RU" altLang="ru-RU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30</a:t>
            </a:r>
            <a:r>
              <a:rPr lang="ru-RU" altLang="ru-RU" sz="1600" dirty="0">
                <a:latin typeface="Calibri" panose="020F0502020204030204" pitchFamily="34" charset="0"/>
              </a:rPr>
              <a:t> (все по Перечню ВАК и все в </a:t>
            </a:r>
            <a:r>
              <a:rPr lang="en-US" altLang="ru-RU" sz="1600" dirty="0">
                <a:latin typeface="Calibri" panose="020F0502020204030204" pitchFamily="34" charset="0"/>
              </a:rPr>
              <a:t>Web of  Sciences</a:t>
            </a:r>
            <a:r>
              <a:rPr lang="ru-RU" altLang="ru-RU" sz="1600" dirty="0">
                <a:latin typeface="Calibri" panose="020F0502020204030204" pitchFamily="34" charset="0"/>
              </a:rPr>
              <a:t>), в том числе в иностранных журналах – </a:t>
            </a:r>
            <a:r>
              <a:rPr lang="ru-RU" alt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16</a:t>
            </a:r>
            <a:r>
              <a:rPr lang="ru-RU" altLang="ru-RU" sz="1600" dirty="0" smtClean="0">
                <a:latin typeface="Calibri" panose="020F0502020204030204" pitchFamily="34" charset="0"/>
              </a:rPr>
              <a:t>.</a:t>
            </a:r>
          </a:p>
          <a:p>
            <a:pPr algn="just" eaLnBrk="1" hangingPunct="1">
              <a:lnSpc>
                <a:spcPct val="95000"/>
              </a:lnSpc>
            </a:pPr>
            <a:r>
              <a:rPr lang="ru-RU" altLang="ru-RU" sz="1600" dirty="0" smtClean="0">
                <a:latin typeface="Calibri" panose="020F0502020204030204" pitchFamily="34" charset="0"/>
              </a:rPr>
              <a:t>Все </a:t>
            </a:r>
            <a:r>
              <a:rPr lang="ru-RU" altLang="ru-RU" sz="1600" dirty="0">
                <a:latin typeface="Calibri" panose="020F0502020204030204" pitchFamily="34" charset="0"/>
              </a:rPr>
              <a:t>работы </a:t>
            </a:r>
            <a:r>
              <a:rPr lang="ru-RU" altLang="ru-RU" sz="1600" spc="-20" dirty="0">
                <a:latin typeface="Calibri" panose="020F0502020204030204" pitchFamily="34" charset="0"/>
              </a:rPr>
              <a:t>сделаны в </a:t>
            </a:r>
            <a:r>
              <a:rPr lang="ru-RU" altLang="ru-RU" sz="1600" spc="-20" dirty="0" smtClean="0">
                <a:latin typeface="Calibri" panose="020F0502020204030204" pitchFamily="34" charset="0"/>
              </a:rPr>
              <a:t>соавторстве.</a:t>
            </a:r>
          </a:p>
          <a:p>
            <a:pPr algn="just" eaLnBrk="1" hangingPunct="1">
              <a:lnSpc>
                <a:spcPct val="95000"/>
              </a:lnSpc>
            </a:pPr>
            <a:r>
              <a:rPr lang="ru-RU" altLang="ru-RU" sz="1600" spc="-20" dirty="0" smtClean="0">
                <a:latin typeface="Calibri" panose="020F0502020204030204" pitchFamily="34" charset="0"/>
              </a:rPr>
              <a:t>Все </a:t>
            </a:r>
            <a:r>
              <a:rPr lang="ru-RU" altLang="ru-RU" sz="1600" spc="-20" dirty="0">
                <a:latin typeface="Calibri" panose="020F0502020204030204" pitchFamily="34" charset="0"/>
              </a:rPr>
              <a:t>представленные в диссертации результаты получены автором </a:t>
            </a:r>
            <a:r>
              <a:rPr lang="ru-RU" altLang="ru-RU" sz="1600" spc="-20" dirty="0" smtClean="0">
                <a:latin typeface="Calibri" panose="020F0502020204030204" pitchFamily="34" charset="0"/>
              </a:rPr>
              <a:t>лично.</a:t>
            </a:r>
            <a:endParaRPr lang="ru-RU" altLang="ru-RU" sz="1600" spc="-2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57561" y="-62701"/>
            <a:ext cx="8828178" cy="6859154"/>
            <a:chOff x="157561" y="-62701"/>
            <a:chExt cx="8828178" cy="6859154"/>
          </a:xfrm>
        </p:grpSpPr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175145" y="6001140"/>
              <a:ext cx="8766632" cy="7822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176213" indent="-176213" eaLnBrk="1" hangingPunct="1">
                <a:spcBef>
                  <a:spcPts val="0"/>
                </a:spcBef>
                <a:defRPr/>
              </a:pPr>
              <a:r>
                <a:rPr lang="ru-RU" altLang="ru-RU" sz="1600" b="1" dirty="0" smtClean="0">
                  <a:latin typeface="Calibri" panose="020F0502020204030204" pitchFamily="34" charset="0"/>
                </a:rPr>
                <a:t>Главы в монографиях:</a:t>
              </a:r>
            </a:p>
            <a:p>
              <a:pPr marL="176213" indent="-176213" algn="just" eaLnBrk="1" hangingPunct="1">
                <a:lnSpc>
                  <a:spcPct val="85000"/>
                </a:lnSpc>
                <a:spcBef>
                  <a:spcPts val="400"/>
                </a:spcBef>
                <a:defRPr/>
              </a:pPr>
              <a:r>
                <a:rPr lang="ru-RU" altLang="ru-RU" sz="1500" dirty="0" smtClean="0">
                  <a:latin typeface="Calibri" panose="020F0502020204030204" pitchFamily="34" charset="0"/>
                </a:rPr>
                <a:t>1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5</a:t>
              </a:r>
              <a:r>
                <a:rPr lang="ru-RU" altLang="ru-RU" sz="1500" dirty="0" smtClean="0">
                  <a:latin typeface="Calibri" panose="020F0502020204030204" pitchFamily="34" charset="0"/>
                </a:rPr>
                <a:t>. </a:t>
              </a:r>
              <a:r>
                <a:rPr lang="en-US" altLang="ru-RU" sz="1500" b="1" u="sng" dirty="0" smtClean="0">
                  <a:latin typeface="Calibri" panose="020F0502020204030204" pitchFamily="34" charset="0"/>
                </a:rPr>
                <a:t>Ponomarenko M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, </a:t>
              </a:r>
              <a:r>
                <a:rPr lang="en-US" altLang="ru-RU" sz="1500" dirty="0">
                  <a:latin typeface="Calibri" panose="020F0502020204030204" pitchFamily="34" charset="0"/>
                </a:rPr>
                <a:t>Mironova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V, </a:t>
              </a:r>
              <a:r>
                <a:rPr lang="en-US" altLang="ru-RU" sz="1500" dirty="0">
                  <a:latin typeface="Calibri" panose="020F0502020204030204" pitchFamily="34" charset="0"/>
                </a:rPr>
                <a:t>Gunbin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K, </a:t>
              </a:r>
              <a:r>
                <a:rPr lang="en-US" altLang="ru-RU" sz="1500" dirty="0">
                  <a:latin typeface="Calibri" panose="020F0502020204030204" pitchFamily="34" charset="0"/>
                </a:rPr>
                <a:t>Savinkova L.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Hogness</a:t>
              </a:r>
              <a:r>
                <a:rPr lang="en-US" altLang="ru-RU" sz="1500" dirty="0">
                  <a:latin typeface="Calibri" panose="020F0502020204030204" pitchFamily="34" charset="0"/>
                </a:rPr>
                <a:t> Box.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/ In</a:t>
              </a:r>
              <a:r>
                <a:rPr lang="en-US" altLang="ru-RU" sz="1500" dirty="0">
                  <a:latin typeface="Calibri" panose="020F0502020204030204" pitchFamily="34" charset="0"/>
                </a:rPr>
                <a:t>: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Maloy</a:t>
              </a:r>
              <a:r>
                <a:rPr lang="en-US" altLang="ru-RU" sz="1500" dirty="0">
                  <a:latin typeface="Calibri" panose="020F0502020204030204" pitchFamily="34" charset="0"/>
                </a:rPr>
                <a:t> S, Hughes K, eds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., </a:t>
              </a:r>
              <a:r>
                <a:rPr lang="en-US" altLang="ru-RU" sz="1500" b="1" dirty="0" smtClean="0">
                  <a:solidFill>
                    <a:srgbClr val="FF00FF"/>
                  </a:solidFill>
                  <a:latin typeface="Calibri" panose="020F0502020204030204" pitchFamily="34" charset="0"/>
                </a:rPr>
                <a:t>Brenner's </a:t>
              </a:r>
              <a:r>
                <a:rPr lang="en-US" altLang="ru-RU" sz="1500" b="1" dirty="0">
                  <a:solidFill>
                    <a:srgbClr val="FF00FF"/>
                  </a:solidFill>
                  <a:latin typeface="Calibri" panose="020F0502020204030204" pitchFamily="34" charset="0"/>
                </a:rPr>
                <a:t>Encyclopedia of Genetics</a:t>
              </a:r>
              <a:r>
                <a:rPr lang="en-US" altLang="ru-RU" sz="1500" dirty="0">
                  <a:latin typeface="Calibri" panose="020F0502020204030204" pitchFamily="34" charset="0"/>
                </a:rPr>
                <a:t>,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2nd </a:t>
              </a:r>
              <a:r>
                <a:rPr lang="en-US" altLang="ru-RU" sz="1500" dirty="0" err="1" smtClean="0">
                  <a:latin typeface="Calibri" panose="020F0502020204030204" pitchFamily="34" charset="0"/>
                </a:rPr>
                <a:t>edn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 / San Diego</a:t>
              </a:r>
              <a:r>
                <a:rPr lang="ru-RU" altLang="ru-RU" sz="1500" dirty="0" smtClean="0">
                  <a:latin typeface="Calibri" panose="020F0502020204030204" pitchFamily="34" charset="0"/>
                </a:rPr>
                <a:t> (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USA</a:t>
              </a:r>
              <a:r>
                <a:rPr lang="ru-RU" altLang="ru-RU" sz="1500" dirty="0" smtClean="0">
                  <a:latin typeface="Calibri" panose="020F0502020204030204" pitchFamily="34" charset="0"/>
                </a:rPr>
                <a:t>)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: </a:t>
              </a:r>
              <a:r>
                <a:rPr lang="en-US" altLang="ru-RU" sz="1500" b="1" dirty="0">
                  <a:solidFill>
                    <a:srgbClr val="FF00FF"/>
                  </a:solidFill>
                  <a:latin typeface="Calibri" panose="020F0502020204030204" pitchFamily="34" charset="0"/>
                </a:rPr>
                <a:t>Academic Press</a:t>
              </a:r>
              <a:r>
                <a:rPr lang="en-US" altLang="ru-RU" sz="1500" dirty="0">
                  <a:latin typeface="Calibri" panose="020F0502020204030204" pitchFamily="34" charset="0"/>
                </a:rPr>
                <a:t>, Elsevier Inc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., </a:t>
              </a:r>
              <a:r>
                <a:rPr lang="en-US" altLang="ru-RU" sz="1500" dirty="0">
                  <a:latin typeface="Calibri" panose="020F0502020204030204" pitchFamily="34" charset="0"/>
                </a:rPr>
                <a:t>2013. V. 3,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pp. 491-494</a:t>
              </a:r>
              <a:r>
                <a:rPr lang="en-US" altLang="ru-RU" sz="1500" dirty="0">
                  <a:latin typeface="Calibri" panose="020F0502020204030204" pitchFamily="34" charset="0"/>
                </a:rPr>
                <a:t>.</a:t>
              </a:r>
              <a:endParaRPr lang="ru-RU" altLang="ru-RU" sz="1500" dirty="0">
                <a:latin typeface="Calibri" panose="020F0502020204030204" pitchFamily="34" charset="0"/>
              </a:endParaRPr>
            </a:p>
          </p:txBody>
        </p:sp>
        <p:sp>
          <p:nvSpPr>
            <p:cNvPr id="3" name="Скругленный прямоугольник 4"/>
            <p:cNvSpPr/>
            <p:nvPr/>
          </p:nvSpPr>
          <p:spPr>
            <a:xfrm>
              <a:off x="175145" y="1951892"/>
              <a:ext cx="8766632" cy="3956539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" name="TextBox 1"/>
            <p:cNvSpPr txBox="1">
              <a:spLocks noChangeArrowheads="1"/>
            </p:cNvSpPr>
            <p:nvPr/>
          </p:nvSpPr>
          <p:spPr bwMode="auto">
            <a:xfrm>
              <a:off x="157561" y="1941382"/>
              <a:ext cx="8828178" cy="41370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176213" indent="-176213" eaLnBrk="1" hangingPunct="1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ru-RU" altLang="ru-RU" sz="1500" b="1" dirty="0" smtClean="0">
                  <a:latin typeface="Calibri" panose="020F0502020204030204" pitchFamily="34" charset="0"/>
                </a:rPr>
                <a:t>Статьи в зарубежных журналах:</a:t>
              </a:r>
            </a:p>
            <a:p>
              <a:pPr marL="176213" indent="-176213" algn="just" eaLnBrk="1" hangingPunct="1">
                <a:lnSpc>
                  <a:spcPct val="85000"/>
                </a:lnSpc>
                <a:spcBef>
                  <a:spcPts val="300"/>
                </a:spcBef>
                <a:defRPr/>
              </a:pPr>
              <a:r>
                <a:rPr lang="en-US" altLang="ru-RU" sz="1500" dirty="0" smtClean="0">
                  <a:latin typeface="Calibri" panose="020F0502020204030204" pitchFamily="34" charset="0"/>
                </a:rPr>
                <a:t>5</a:t>
              </a:r>
              <a:r>
                <a:rPr lang="ru-RU" altLang="ru-RU" sz="1500" dirty="0" smtClean="0">
                  <a:latin typeface="Calibri" panose="020F0502020204030204" pitchFamily="34" charset="0"/>
                </a:rPr>
                <a:t>. </a:t>
              </a:r>
              <a:r>
                <a:rPr lang="en-US" altLang="ru-RU" sz="1500" b="1" u="sng" dirty="0" smtClean="0">
                  <a:latin typeface="Calibri" panose="020F0502020204030204" pitchFamily="34" charset="0"/>
                </a:rPr>
                <a:t>Ponomarenko M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,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Kolchanova</a:t>
              </a:r>
              <a:r>
                <a:rPr lang="en-US" altLang="ru-RU" sz="1500" dirty="0">
                  <a:latin typeface="Calibri" panose="020F0502020204030204" pitchFamily="34" charset="0"/>
                </a:rPr>
                <a:t>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A, </a:t>
              </a:r>
              <a:r>
                <a:rPr lang="en-US" altLang="ru-RU" sz="1500" dirty="0">
                  <a:latin typeface="Calibri" panose="020F0502020204030204" pitchFamily="34" charset="0"/>
                </a:rPr>
                <a:t>Kolchanov N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. // </a:t>
              </a:r>
              <a:r>
                <a:rPr lang="en-US" altLang="ru-RU" sz="1500" b="1" dirty="0">
                  <a:solidFill>
                    <a:srgbClr val="FF00FF"/>
                  </a:solidFill>
                  <a:latin typeface="Calibri" panose="020F0502020204030204" pitchFamily="34" charset="0"/>
                </a:rPr>
                <a:t>Journal of Computational Biology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, </a:t>
              </a:r>
              <a:r>
                <a:rPr lang="en-US" altLang="ru-RU" sz="1500" dirty="0">
                  <a:latin typeface="Calibri" panose="020F0502020204030204" pitchFamily="34" charset="0"/>
                </a:rPr>
                <a:t>1997.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4:83-90</a:t>
              </a:r>
              <a:r>
                <a:rPr lang="en-US" altLang="ru-RU" sz="1500" dirty="0">
                  <a:latin typeface="Calibri" panose="020F0502020204030204" pitchFamily="34" charset="0"/>
                </a:rPr>
                <a:t>.</a:t>
              </a:r>
              <a:r>
                <a:rPr lang="ru-RU" altLang="ru-RU" sz="1500" dirty="0" smtClean="0">
                  <a:latin typeface="Calibri" panose="020F0502020204030204" pitchFamily="34" charset="0"/>
                </a:rPr>
                <a:t> </a:t>
              </a:r>
              <a:endParaRPr lang="ru-RU" altLang="ru-RU" sz="1500" dirty="0">
                <a:latin typeface="Calibri" panose="020F0502020204030204" pitchFamily="34" charset="0"/>
              </a:endParaRPr>
            </a:p>
            <a:p>
              <a:pPr marL="176213" indent="-176213" algn="just" eaLnBrk="1" hangingPunct="1">
                <a:lnSpc>
                  <a:spcPct val="85000"/>
                </a:lnSpc>
                <a:spcBef>
                  <a:spcPts val="300"/>
                </a:spcBef>
                <a:defRPr/>
              </a:pPr>
              <a:r>
                <a:rPr lang="en-US" altLang="ru-RU" sz="1500" dirty="0" smtClean="0">
                  <a:latin typeface="Calibri" panose="020F0502020204030204" pitchFamily="34" charset="0"/>
                </a:rPr>
                <a:t>6</a:t>
              </a:r>
              <a:r>
                <a:rPr lang="ru-RU" altLang="ru-RU" sz="1500" dirty="0" smtClean="0">
                  <a:latin typeface="Calibri" panose="020F0502020204030204" pitchFamily="34" charset="0"/>
                </a:rPr>
                <a:t>.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 Ponomarenko J, </a:t>
              </a:r>
              <a:r>
                <a:rPr lang="en-US" altLang="ru-RU" sz="1500" b="1" u="sng" dirty="0">
                  <a:latin typeface="Calibri" panose="020F0502020204030204" pitchFamily="34" charset="0"/>
                </a:rPr>
                <a:t>Ponomarenko </a:t>
              </a:r>
              <a:r>
                <a:rPr lang="en-US" altLang="ru-RU" sz="1500" b="1" u="sng" dirty="0" smtClean="0">
                  <a:latin typeface="Calibri" panose="020F0502020204030204" pitchFamily="34" charset="0"/>
                </a:rPr>
                <a:t>M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,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Frolov</a:t>
              </a:r>
              <a:r>
                <a:rPr lang="en-US" altLang="ru-RU" sz="1500" dirty="0">
                  <a:latin typeface="Calibri" panose="020F0502020204030204" pitchFamily="34" charset="0"/>
                </a:rPr>
                <a:t>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A,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Vorobyev</a:t>
              </a:r>
              <a:r>
                <a:rPr lang="en-US" altLang="ru-RU" sz="1500" dirty="0">
                  <a:latin typeface="Calibri" panose="020F0502020204030204" pitchFamily="34" charset="0"/>
                </a:rPr>
                <a:t>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D, </a:t>
              </a:r>
              <a:r>
                <a:rPr lang="en-US" altLang="ru-RU" sz="1500" dirty="0">
                  <a:latin typeface="Calibri" panose="020F0502020204030204" pitchFamily="34" charset="0"/>
                </a:rPr>
                <a:t>Overton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G, </a:t>
              </a:r>
              <a:r>
                <a:rPr lang="en-US" altLang="ru-RU" sz="1500" dirty="0">
                  <a:latin typeface="Calibri" panose="020F0502020204030204" pitchFamily="34" charset="0"/>
                </a:rPr>
                <a:t>Kolchanov N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. // </a:t>
              </a:r>
              <a:r>
                <a:rPr lang="en-US" altLang="ru-RU" sz="1500" b="1" dirty="0">
                  <a:solidFill>
                    <a:srgbClr val="FF00FF"/>
                  </a:solidFill>
                  <a:latin typeface="Calibri" panose="020F0502020204030204" pitchFamily="34" charset="0"/>
                </a:rPr>
                <a:t>Bioinformatics</a:t>
              </a:r>
              <a:r>
                <a:rPr lang="en-US" altLang="ru-RU" sz="1500" dirty="0">
                  <a:latin typeface="Calibri" panose="020F0502020204030204" pitchFamily="34" charset="0"/>
                </a:rPr>
                <a:t>, 1999.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15:654-68</a:t>
              </a:r>
              <a:r>
                <a:rPr lang="en-US" altLang="ru-RU" sz="1500" dirty="0">
                  <a:latin typeface="Calibri" panose="020F0502020204030204" pitchFamily="34" charset="0"/>
                </a:rPr>
                <a:t>. </a:t>
              </a:r>
              <a:endParaRPr lang="ru-RU" altLang="ru-RU" sz="1500" dirty="0" smtClean="0">
                <a:latin typeface="Calibri" panose="020F0502020204030204" pitchFamily="34" charset="0"/>
              </a:endParaRPr>
            </a:p>
            <a:p>
              <a:pPr marL="176213" indent="-176213" algn="just" eaLnBrk="1" hangingPunct="1">
                <a:lnSpc>
                  <a:spcPct val="85000"/>
                </a:lnSpc>
                <a:spcBef>
                  <a:spcPts val="300"/>
                </a:spcBef>
                <a:defRPr/>
              </a:pPr>
              <a:r>
                <a:rPr lang="en-US" altLang="ru-RU" sz="1500" dirty="0" smtClean="0">
                  <a:latin typeface="Calibri" panose="020F0502020204030204" pitchFamily="34" charset="0"/>
                </a:rPr>
                <a:t>7</a:t>
              </a:r>
              <a:r>
                <a:rPr lang="ru-RU" altLang="ru-RU" sz="1500" dirty="0" smtClean="0">
                  <a:latin typeface="Calibri" panose="020F0502020204030204" pitchFamily="34" charset="0"/>
                </a:rPr>
                <a:t>. </a:t>
              </a:r>
              <a:r>
                <a:rPr lang="en-US" altLang="ru-RU" sz="1500" dirty="0" err="1" smtClean="0">
                  <a:latin typeface="Calibri" panose="020F0502020204030204" pitchFamily="34" charset="0"/>
                </a:rPr>
                <a:t>Vasiliev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 G, </a:t>
              </a:r>
              <a:r>
                <a:rPr lang="en-US" altLang="ru-RU" sz="1500" spc="-10" dirty="0" err="1">
                  <a:latin typeface="Calibri" panose="020F0502020204030204" pitchFamily="34" charset="0"/>
                </a:rPr>
                <a:t>Merkulov</a:t>
              </a:r>
              <a:r>
                <a:rPr lang="en-US" altLang="ru-RU" sz="1500" spc="-10" dirty="0">
                  <a:latin typeface="Calibri" panose="020F0502020204030204" pitchFamily="34" charset="0"/>
                </a:rPr>
                <a:t> </a:t>
              </a:r>
              <a:r>
                <a:rPr lang="en-US" altLang="ru-RU" sz="1500" spc="-10" dirty="0" smtClean="0">
                  <a:latin typeface="Calibri" panose="020F0502020204030204" pitchFamily="34" charset="0"/>
                </a:rPr>
                <a:t>V, </a:t>
              </a:r>
              <a:r>
                <a:rPr lang="en-US" altLang="ru-RU" sz="1500" spc="-10" dirty="0" err="1">
                  <a:latin typeface="Calibri" panose="020F0502020204030204" pitchFamily="34" charset="0"/>
                </a:rPr>
                <a:t>Kobzev</a:t>
              </a:r>
              <a:r>
                <a:rPr lang="en-US" altLang="ru-RU" sz="1500" spc="-10" dirty="0">
                  <a:latin typeface="Calibri" panose="020F0502020204030204" pitchFamily="34" charset="0"/>
                </a:rPr>
                <a:t> </a:t>
              </a:r>
              <a:r>
                <a:rPr lang="en-US" altLang="ru-RU" sz="1500" spc="-10" dirty="0" smtClean="0">
                  <a:latin typeface="Calibri" panose="020F0502020204030204" pitchFamily="34" charset="0"/>
                </a:rPr>
                <a:t>V, </a:t>
              </a:r>
              <a:r>
                <a:rPr lang="en-US" altLang="ru-RU" sz="1500" spc="-10" dirty="0">
                  <a:latin typeface="Calibri" panose="020F0502020204030204" pitchFamily="34" charset="0"/>
                </a:rPr>
                <a:t>Merkulova </a:t>
              </a:r>
              <a:r>
                <a:rPr lang="en-US" altLang="ru-RU" sz="1500" spc="-10" dirty="0" smtClean="0">
                  <a:latin typeface="Calibri" panose="020F0502020204030204" pitchFamily="34" charset="0"/>
                </a:rPr>
                <a:t>T, </a:t>
              </a:r>
              <a:r>
                <a:rPr lang="en-US" altLang="ru-RU" sz="1500" b="1" u="sng" spc="-10" dirty="0">
                  <a:latin typeface="Calibri" panose="020F0502020204030204" pitchFamily="34" charset="0"/>
                </a:rPr>
                <a:t>Ponomarenko </a:t>
              </a:r>
              <a:r>
                <a:rPr lang="en-US" altLang="ru-RU" sz="1500" b="1" u="sng" spc="-10" dirty="0" smtClean="0">
                  <a:latin typeface="Calibri" panose="020F0502020204030204" pitchFamily="34" charset="0"/>
                </a:rPr>
                <a:t>M</a:t>
              </a:r>
              <a:r>
                <a:rPr lang="en-US" altLang="ru-RU" sz="1500" spc="-10" dirty="0" smtClean="0">
                  <a:latin typeface="Calibri" panose="020F0502020204030204" pitchFamily="34" charset="0"/>
                </a:rPr>
                <a:t>, </a:t>
              </a:r>
              <a:r>
                <a:rPr lang="en-US" altLang="ru-RU" sz="1500" spc="-10" dirty="0">
                  <a:latin typeface="Calibri" panose="020F0502020204030204" pitchFamily="34" charset="0"/>
                </a:rPr>
                <a:t>Kolchanov N</a:t>
              </a:r>
              <a:r>
                <a:rPr lang="en-US" altLang="ru-RU" sz="1500" spc="-10" dirty="0" smtClean="0">
                  <a:latin typeface="Calibri" panose="020F0502020204030204" pitchFamily="34" charset="0"/>
                </a:rPr>
                <a:t>. // </a:t>
              </a:r>
              <a:r>
                <a:rPr lang="en-US" altLang="ru-RU" sz="1500" b="1" spc="-10" dirty="0">
                  <a:solidFill>
                    <a:srgbClr val="FF00FF"/>
                  </a:solidFill>
                  <a:latin typeface="Calibri" panose="020F0502020204030204" pitchFamily="34" charset="0"/>
                </a:rPr>
                <a:t>FEBS </a:t>
              </a:r>
              <a:r>
                <a:rPr lang="en-US" altLang="ru-RU" sz="1500" b="1" spc="-10" dirty="0" smtClean="0">
                  <a:solidFill>
                    <a:srgbClr val="FF00FF"/>
                  </a:solidFill>
                  <a:latin typeface="Calibri" panose="020F0502020204030204" pitchFamily="34" charset="0"/>
                </a:rPr>
                <a:t>Letters</a:t>
              </a:r>
              <a:r>
                <a:rPr lang="en-US" altLang="ru-RU" sz="1500" spc="-10" dirty="0" smtClean="0">
                  <a:latin typeface="Calibri" panose="020F0502020204030204" pitchFamily="34" charset="0"/>
                </a:rPr>
                <a:t>, </a:t>
              </a:r>
              <a:r>
                <a:rPr lang="en-US" altLang="ru-RU" sz="1500" spc="-10" dirty="0">
                  <a:latin typeface="Calibri" panose="020F0502020204030204" pitchFamily="34" charset="0"/>
                </a:rPr>
                <a:t>1999. </a:t>
              </a:r>
              <a:r>
                <a:rPr lang="en-US" altLang="ru-RU" sz="1500" spc="-10" dirty="0" smtClean="0">
                  <a:latin typeface="Calibri" panose="020F0502020204030204" pitchFamily="34" charset="0"/>
                </a:rPr>
                <a:t>462:85-8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.</a:t>
              </a:r>
              <a:endParaRPr lang="ru-RU" altLang="ru-RU" sz="1500" dirty="0" smtClean="0">
                <a:latin typeface="Calibri" panose="020F0502020204030204" pitchFamily="34" charset="0"/>
              </a:endParaRPr>
            </a:p>
            <a:p>
              <a:pPr marL="176213" indent="-176213" algn="just" eaLnBrk="1" hangingPunct="1">
                <a:lnSpc>
                  <a:spcPct val="85000"/>
                </a:lnSpc>
                <a:spcBef>
                  <a:spcPts val="300"/>
                </a:spcBef>
                <a:defRPr/>
              </a:pPr>
              <a:r>
                <a:rPr lang="en-US" altLang="ru-RU" sz="1500" dirty="0" smtClean="0">
                  <a:latin typeface="Calibri" panose="020F0502020204030204" pitchFamily="34" charset="0"/>
                </a:rPr>
                <a:t>8</a:t>
              </a:r>
              <a:r>
                <a:rPr lang="ru-RU" altLang="ru-RU" sz="1500" dirty="0" smtClean="0">
                  <a:latin typeface="Calibri" panose="020F0502020204030204" pitchFamily="34" charset="0"/>
                </a:rPr>
                <a:t>.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Ponomarenko J, </a:t>
              </a:r>
              <a:r>
                <a:rPr lang="en-US" altLang="ru-RU" sz="1500" dirty="0">
                  <a:latin typeface="Calibri" panose="020F0502020204030204" pitchFamily="34" charset="0"/>
                </a:rPr>
                <a:t>Furman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D,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Frolov</a:t>
              </a:r>
              <a:r>
                <a:rPr lang="en-US" altLang="ru-RU" sz="1500" dirty="0">
                  <a:latin typeface="Calibri" panose="020F0502020204030204" pitchFamily="34" charset="0"/>
                </a:rPr>
                <a:t>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A,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Podkolodny</a:t>
              </a:r>
              <a:r>
                <a:rPr lang="en-US" altLang="ru-RU" sz="1500" dirty="0">
                  <a:latin typeface="Calibri" panose="020F0502020204030204" pitchFamily="34" charset="0"/>
                </a:rPr>
                <a:t>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N, </a:t>
              </a:r>
              <a:r>
                <a:rPr lang="en-US" altLang="ru-RU" sz="1500" dirty="0">
                  <a:latin typeface="Calibri" panose="020F0502020204030204" pitchFamily="34" charset="0"/>
                </a:rPr>
                <a:t>Orlova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G, </a:t>
              </a:r>
              <a:r>
                <a:rPr lang="en-US" altLang="ru-RU" sz="1500" b="1" u="sng" dirty="0">
                  <a:latin typeface="Calibri" panose="020F0502020204030204" pitchFamily="34" charset="0"/>
                </a:rPr>
                <a:t>Ponomarenko </a:t>
              </a:r>
              <a:r>
                <a:rPr lang="en-US" altLang="ru-RU" sz="1500" b="1" u="sng" dirty="0" smtClean="0">
                  <a:latin typeface="Calibri" panose="020F0502020204030204" pitchFamily="34" charset="0"/>
                </a:rPr>
                <a:t>M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, </a:t>
              </a:r>
              <a:r>
                <a:rPr lang="en-US" altLang="ru-RU" sz="1500" dirty="0">
                  <a:latin typeface="Calibri" panose="020F0502020204030204" pitchFamily="34" charset="0"/>
                </a:rPr>
                <a:t>Kolchanov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N, </a:t>
              </a:r>
              <a:r>
                <a:rPr lang="en-US" altLang="ru-RU" sz="1500" dirty="0">
                  <a:latin typeface="Calibri" panose="020F0502020204030204" pitchFamily="34" charset="0"/>
                </a:rPr>
                <a:t>Sarai A. // </a:t>
              </a:r>
              <a:r>
                <a:rPr lang="en-US" altLang="ru-RU" sz="1500" b="1" dirty="0">
                  <a:solidFill>
                    <a:srgbClr val="FF00FF"/>
                  </a:solidFill>
                  <a:latin typeface="Calibri" panose="020F0502020204030204" pitchFamily="34" charset="0"/>
                </a:rPr>
                <a:t>Nucleic Acids Research</a:t>
              </a:r>
              <a:r>
                <a:rPr lang="en-US" altLang="ru-RU" sz="1500" dirty="0">
                  <a:latin typeface="Calibri" panose="020F0502020204030204" pitchFamily="34" charset="0"/>
                </a:rPr>
                <a:t>, 2001.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29:284-7</a:t>
              </a:r>
              <a:r>
                <a:rPr lang="en-US" altLang="ru-RU" sz="1500" dirty="0">
                  <a:latin typeface="Calibri" panose="020F0502020204030204" pitchFamily="34" charset="0"/>
                </a:rPr>
                <a:t>. </a:t>
              </a:r>
              <a:endParaRPr lang="ru-RU" altLang="ru-RU" sz="1500" dirty="0" smtClean="0">
                <a:latin typeface="Calibri" panose="020F0502020204030204" pitchFamily="34" charset="0"/>
              </a:endParaRPr>
            </a:p>
            <a:p>
              <a:pPr marL="176213" indent="-176213" algn="just" eaLnBrk="1" hangingPunct="1">
                <a:lnSpc>
                  <a:spcPct val="85000"/>
                </a:lnSpc>
                <a:spcBef>
                  <a:spcPts val="300"/>
                </a:spcBef>
                <a:defRPr/>
              </a:pPr>
              <a:r>
                <a:rPr lang="en-US" altLang="ru-RU" sz="1500" dirty="0" smtClean="0">
                  <a:latin typeface="Calibri" panose="020F0502020204030204" pitchFamily="34" charset="0"/>
                </a:rPr>
                <a:t>9</a:t>
              </a:r>
              <a:r>
                <a:rPr lang="ru-RU" altLang="ru-RU" sz="1500" dirty="0" smtClean="0">
                  <a:latin typeface="Calibri" panose="020F0502020204030204" pitchFamily="34" charset="0"/>
                </a:rPr>
                <a:t>.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Ponomarenko J, </a:t>
              </a:r>
              <a:r>
                <a:rPr lang="en-US" altLang="ru-RU" sz="1500" dirty="0">
                  <a:latin typeface="Calibri" panose="020F0502020204030204" pitchFamily="34" charset="0"/>
                </a:rPr>
                <a:t>Orlova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G,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Frolov</a:t>
              </a:r>
              <a:r>
                <a:rPr lang="en-US" altLang="ru-RU" sz="1500" dirty="0">
                  <a:latin typeface="Calibri" panose="020F0502020204030204" pitchFamily="34" charset="0"/>
                </a:rPr>
                <a:t>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A,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Gelfand</a:t>
              </a:r>
              <a:r>
                <a:rPr lang="en-US" altLang="ru-RU" sz="1500" dirty="0">
                  <a:latin typeface="Calibri" panose="020F0502020204030204" pitchFamily="34" charset="0"/>
                </a:rPr>
                <a:t>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M, </a:t>
              </a:r>
              <a:r>
                <a:rPr lang="en-US" altLang="ru-RU" sz="1500" b="1" u="sng" dirty="0">
                  <a:latin typeface="Calibri" panose="020F0502020204030204" pitchFamily="34" charset="0"/>
                </a:rPr>
                <a:t>Ponomarenko M</a:t>
              </a:r>
              <a:r>
                <a:rPr lang="en-US" altLang="ru-RU" sz="1500" u="sng" dirty="0" smtClean="0">
                  <a:latin typeface="Calibri" panose="020F0502020204030204" pitchFamily="34" charset="0"/>
                </a:rPr>
                <a:t>.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 // </a:t>
              </a:r>
              <a:r>
                <a:rPr lang="en-US" altLang="ru-RU" sz="1500" b="1" dirty="0">
                  <a:solidFill>
                    <a:srgbClr val="FF00FF"/>
                  </a:solidFill>
                  <a:latin typeface="Calibri" panose="020F0502020204030204" pitchFamily="34" charset="0"/>
                </a:rPr>
                <a:t>Nucleic Acids Research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, </a:t>
              </a:r>
              <a:r>
                <a:rPr lang="en-US" altLang="ru-RU" sz="1500" dirty="0">
                  <a:latin typeface="Calibri" panose="020F0502020204030204" pitchFamily="34" charset="0"/>
                </a:rPr>
                <a:t>2002.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30:195-9.</a:t>
              </a:r>
            </a:p>
            <a:p>
              <a:pPr marL="176213" indent="-176213" algn="just" eaLnBrk="1" hangingPunct="1">
                <a:lnSpc>
                  <a:spcPct val="85000"/>
                </a:lnSpc>
                <a:spcBef>
                  <a:spcPts val="300"/>
                </a:spcBef>
                <a:defRPr/>
              </a:pPr>
              <a:r>
                <a:rPr lang="en-US" altLang="ru-RU" sz="1500" dirty="0" smtClean="0">
                  <a:latin typeface="Calibri" panose="020F0502020204030204" pitchFamily="34" charset="0"/>
                </a:rPr>
                <a:t>10. </a:t>
              </a:r>
              <a:r>
                <a:rPr lang="en-US" altLang="ru-RU" sz="1500" dirty="0" err="1" smtClean="0">
                  <a:latin typeface="Calibri" panose="020F0502020204030204" pitchFamily="34" charset="0"/>
                </a:rPr>
                <a:t>Kirpota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 O,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Endutkin</a:t>
              </a:r>
              <a:r>
                <a:rPr lang="en-US" altLang="ru-RU" sz="1500" dirty="0">
                  <a:latin typeface="Calibri" panose="020F0502020204030204" pitchFamily="34" charset="0"/>
                </a:rPr>
                <a:t>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A, </a:t>
              </a:r>
              <a:r>
                <a:rPr lang="en-US" altLang="ru-RU" sz="1500" b="1" u="sng" dirty="0">
                  <a:latin typeface="Calibri" panose="020F0502020204030204" pitchFamily="34" charset="0"/>
                </a:rPr>
                <a:t>Ponomarenko </a:t>
              </a:r>
              <a:r>
                <a:rPr lang="en-US" altLang="ru-RU" sz="1500" b="1" u="sng" dirty="0" smtClean="0">
                  <a:latin typeface="Calibri" panose="020F0502020204030204" pitchFamily="34" charset="0"/>
                </a:rPr>
                <a:t>M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, </a:t>
              </a:r>
              <a:r>
                <a:rPr lang="en-US" altLang="ru-RU" sz="1500" dirty="0">
                  <a:latin typeface="Calibri" panose="020F0502020204030204" pitchFamily="34" charset="0"/>
                </a:rPr>
                <a:t>Ponomarenko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P,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Zharkov</a:t>
              </a:r>
              <a:r>
                <a:rPr lang="en-US" altLang="ru-RU" sz="1500" dirty="0">
                  <a:latin typeface="Calibri" panose="020F0502020204030204" pitchFamily="34" charset="0"/>
                </a:rPr>
                <a:t>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D,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Nevinsky</a:t>
              </a:r>
              <a:r>
                <a:rPr lang="en-US" altLang="ru-RU" sz="1500" dirty="0">
                  <a:latin typeface="Calibri" panose="020F0502020204030204" pitchFamily="34" charset="0"/>
                </a:rPr>
                <a:t> G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. // </a:t>
              </a:r>
              <a:r>
                <a:rPr lang="en-US" altLang="ru-RU" sz="1500" b="1" dirty="0">
                  <a:solidFill>
                    <a:srgbClr val="FF00FF"/>
                  </a:solidFill>
                  <a:latin typeface="Calibri" panose="020F0502020204030204" pitchFamily="34" charset="0"/>
                </a:rPr>
                <a:t>Nucleic Acids Research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, </a:t>
              </a:r>
              <a:r>
                <a:rPr lang="en-US" altLang="ru-RU" sz="1500" dirty="0">
                  <a:latin typeface="Calibri" panose="020F0502020204030204" pitchFamily="34" charset="0"/>
                </a:rPr>
                <a:t>2011.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39:4836-50.</a:t>
              </a:r>
            </a:p>
            <a:p>
              <a:pPr marL="176213" indent="-176213" algn="just" eaLnBrk="1" hangingPunct="1">
                <a:lnSpc>
                  <a:spcPct val="85000"/>
                </a:lnSpc>
                <a:spcBef>
                  <a:spcPts val="300"/>
                </a:spcBef>
                <a:defRPr/>
              </a:pPr>
              <a:r>
                <a:rPr lang="en-US" altLang="ru-RU" sz="1500" dirty="0" smtClean="0">
                  <a:latin typeface="Calibri" panose="020F0502020204030204" pitchFamily="34" charset="0"/>
                </a:rPr>
                <a:t>11. Savinkova L,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Drachkova</a:t>
              </a:r>
              <a:r>
                <a:rPr lang="en-US" altLang="ru-RU" sz="1500" dirty="0">
                  <a:latin typeface="Calibri" panose="020F0502020204030204" pitchFamily="34" charset="0"/>
                </a:rPr>
                <a:t>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I,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Arshinova</a:t>
              </a:r>
              <a:r>
                <a:rPr lang="en-US" altLang="ru-RU" sz="1500" dirty="0">
                  <a:latin typeface="Calibri" panose="020F0502020204030204" pitchFamily="34" charset="0"/>
                </a:rPr>
                <a:t>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T, </a:t>
              </a:r>
              <a:r>
                <a:rPr lang="en-US" altLang="ru-RU" sz="1500" dirty="0">
                  <a:latin typeface="Calibri" panose="020F0502020204030204" pitchFamily="34" charset="0"/>
                </a:rPr>
                <a:t>Ponomarenko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P, </a:t>
              </a:r>
              <a:r>
                <a:rPr lang="en-US" altLang="ru-RU" sz="1500" b="1" u="sng" dirty="0">
                  <a:latin typeface="Calibri" panose="020F0502020204030204" pitchFamily="34" charset="0"/>
                </a:rPr>
                <a:t>Ponomarenko </a:t>
              </a:r>
              <a:r>
                <a:rPr lang="en-US" altLang="ru-RU" sz="1500" b="1" u="sng" dirty="0" smtClean="0">
                  <a:latin typeface="Calibri" panose="020F0502020204030204" pitchFamily="34" charset="0"/>
                </a:rPr>
                <a:t>M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, </a:t>
              </a:r>
              <a:r>
                <a:rPr lang="en-US" altLang="ru-RU" sz="1500" dirty="0">
                  <a:latin typeface="Calibri" panose="020F0502020204030204" pitchFamily="34" charset="0"/>
                </a:rPr>
                <a:t>Kolchanov N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. // </a:t>
              </a:r>
              <a:r>
                <a:rPr lang="en-US" altLang="ru-RU" sz="1500" b="1" dirty="0" err="1">
                  <a:solidFill>
                    <a:srgbClr val="FF00FF"/>
                  </a:solidFill>
                  <a:latin typeface="Calibri" panose="020F0502020204030204" pitchFamily="34" charset="0"/>
                </a:rPr>
                <a:t>PLoS</a:t>
              </a:r>
              <a:r>
                <a:rPr lang="en-US" altLang="ru-RU" sz="1500" b="1" dirty="0">
                  <a:solidFill>
                    <a:srgbClr val="FF00FF"/>
                  </a:solidFill>
                  <a:latin typeface="Calibri" panose="020F0502020204030204" pitchFamily="34" charset="0"/>
                </a:rPr>
                <a:t> ONE</a:t>
              </a:r>
              <a:r>
                <a:rPr lang="en-US" altLang="ru-RU" sz="1500" dirty="0">
                  <a:latin typeface="Calibri" panose="020F0502020204030204" pitchFamily="34" charset="0"/>
                </a:rPr>
                <a:t>. 2013.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8:e54626.</a:t>
              </a:r>
            </a:p>
            <a:p>
              <a:pPr marL="176213" indent="-176213" algn="just" eaLnBrk="1" hangingPunct="1">
                <a:lnSpc>
                  <a:spcPct val="85000"/>
                </a:lnSpc>
                <a:spcBef>
                  <a:spcPts val="300"/>
                </a:spcBef>
                <a:defRPr/>
              </a:pPr>
              <a:r>
                <a:rPr lang="en-US" altLang="ru-RU" sz="1500" dirty="0" smtClean="0">
                  <a:latin typeface="Calibri" panose="020F0502020204030204" pitchFamily="34" charset="0"/>
                </a:rPr>
                <a:t>12. </a:t>
              </a:r>
              <a:r>
                <a:rPr lang="en-US" altLang="ru-RU" sz="1500" dirty="0" err="1" smtClean="0">
                  <a:latin typeface="Calibri" panose="020F0502020204030204" pitchFamily="34" charset="0"/>
                </a:rPr>
                <a:t>Drachkova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 I, </a:t>
              </a:r>
              <a:r>
                <a:rPr lang="en-US" altLang="ru-RU" sz="1500" dirty="0">
                  <a:latin typeface="Calibri" panose="020F0502020204030204" pitchFamily="34" charset="0"/>
                </a:rPr>
                <a:t>Savinkova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L,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Arshinova</a:t>
              </a:r>
              <a:r>
                <a:rPr lang="en-US" altLang="ru-RU" sz="1500" dirty="0">
                  <a:latin typeface="Calibri" panose="020F0502020204030204" pitchFamily="34" charset="0"/>
                </a:rPr>
                <a:t>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T, </a:t>
              </a:r>
              <a:r>
                <a:rPr lang="en-US" altLang="ru-RU" sz="1500" b="1" u="sng" dirty="0">
                  <a:latin typeface="Calibri" panose="020F0502020204030204" pitchFamily="34" charset="0"/>
                </a:rPr>
                <a:t>Ponomarenko </a:t>
              </a:r>
              <a:r>
                <a:rPr lang="en-US" altLang="ru-RU" sz="1500" b="1" u="sng" dirty="0" smtClean="0">
                  <a:latin typeface="Calibri" panose="020F0502020204030204" pitchFamily="34" charset="0"/>
                </a:rPr>
                <a:t>M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,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Peltek</a:t>
              </a:r>
              <a:r>
                <a:rPr lang="en-US" altLang="ru-RU" sz="1500" dirty="0">
                  <a:latin typeface="Calibri" panose="020F0502020204030204" pitchFamily="34" charset="0"/>
                </a:rPr>
                <a:t>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S, </a:t>
              </a:r>
              <a:r>
                <a:rPr lang="en-US" altLang="ru-RU" sz="1500" dirty="0">
                  <a:latin typeface="Calibri" panose="020F0502020204030204" pitchFamily="34" charset="0"/>
                </a:rPr>
                <a:t>Kolchanov N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. </a:t>
              </a:r>
              <a:r>
                <a:rPr lang="en-US" altLang="ru-RU" sz="1500" dirty="0">
                  <a:latin typeface="Calibri" panose="020F0502020204030204" pitchFamily="34" charset="0"/>
                </a:rPr>
                <a:t>// </a:t>
              </a:r>
              <a:r>
                <a:rPr lang="en-US" altLang="ru-RU" sz="1500" b="1" dirty="0">
                  <a:solidFill>
                    <a:srgbClr val="FF00FF"/>
                  </a:solidFill>
                  <a:latin typeface="Calibri" panose="020F0502020204030204" pitchFamily="34" charset="0"/>
                </a:rPr>
                <a:t>Human Mutations</a:t>
              </a:r>
              <a:r>
                <a:rPr lang="en-US" altLang="ru-RU" sz="1500" dirty="0">
                  <a:latin typeface="Calibri" panose="020F0502020204030204" pitchFamily="34" charset="0"/>
                </a:rPr>
                <a:t>.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 </a:t>
              </a:r>
              <a:r>
                <a:rPr lang="en-US" altLang="ru-RU" sz="1500" dirty="0">
                  <a:latin typeface="Calibri" panose="020F0502020204030204" pitchFamily="34" charset="0"/>
                </a:rPr>
                <a:t>2014.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35:601 –8.</a:t>
              </a:r>
            </a:p>
            <a:p>
              <a:pPr marL="176213" indent="-176213" algn="just" eaLnBrk="1" hangingPunct="1">
                <a:lnSpc>
                  <a:spcPct val="85000"/>
                </a:lnSpc>
                <a:spcBef>
                  <a:spcPts val="300"/>
                </a:spcBef>
                <a:defRPr/>
              </a:pPr>
              <a:r>
                <a:rPr lang="en-US" altLang="ru-RU" sz="1500" dirty="0" smtClean="0">
                  <a:latin typeface="Calibri" panose="020F0502020204030204" pitchFamily="34" charset="0"/>
                </a:rPr>
                <a:t>13.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Arkova</a:t>
              </a:r>
              <a:r>
                <a:rPr lang="en-US" altLang="ru-RU" sz="1500" dirty="0">
                  <a:latin typeface="Calibri" panose="020F0502020204030204" pitchFamily="34" charset="0"/>
                </a:rPr>
                <a:t>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O, </a:t>
              </a:r>
              <a:r>
                <a:rPr lang="en-US" altLang="ru-RU" sz="1500" b="1" u="sng" dirty="0">
                  <a:latin typeface="Calibri" panose="020F0502020204030204" pitchFamily="34" charset="0"/>
                </a:rPr>
                <a:t>Ponomarenko </a:t>
              </a:r>
              <a:r>
                <a:rPr lang="en-US" altLang="ru-RU" sz="1500" b="1" u="sng" dirty="0" smtClean="0">
                  <a:latin typeface="Calibri" panose="020F0502020204030204" pitchFamily="34" charset="0"/>
                </a:rPr>
                <a:t>M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, </a:t>
              </a:r>
              <a:r>
                <a:rPr lang="en-US" altLang="ru-RU" sz="1500" dirty="0">
                  <a:latin typeface="Calibri" panose="020F0502020204030204" pitchFamily="34" charset="0"/>
                </a:rPr>
                <a:t>Rasskazov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D,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Drachkova</a:t>
              </a:r>
              <a:r>
                <a:rPr lang="en-US" altLang="ru-RU" sz="1500" dirty="0">
                  <a:latin typeface="Calibri" panose="020F0502020204030204" pitchFamily="34" charset="0"/>
                </a:rPr>
                <a:t>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I,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Arshinova</a:t>
              </a:r>
              <a:r>
                <a:rPr lang="en-US" altLang="ru-RU" sz="1500" dirty="0">
                  <a:latin typeface="Calibri" panose="020F0502020204030204" pitchFamily="34" charset="0"/>
                </a:rPr>
                <a:t>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T, </a:t>
              </a:r>
              <a:r>
                <a:rPr lang="en-US" altLang="ru-RU" sz="1500" dirty="0">
                  <a:latin typeface="Calibri" panose="020F0502020204030204" pitchFamily="34" charset="0"/>
                </a:rPr>
                <a:t>Ponomarenko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P, </a:t>
              </a:r>
              <a:r>
                <a:rPr lang="en-US" altLang="ru-RU" sz="1500" dirty="0">
                  <a:latin typeface="Calibri" panose="020F0502020204030204" pitchFamily="34" charset="0"/>
                </a:rPr>
                <a:t>Savinkova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L, </a:t>
              </a:r>
              <a:r>
                <a:rPr lang="en-US" altLang="ru-RU" sz="1500" dirty="0">
                  <a:latin typeface="Calibri" panose="020F0502020204030204" pitchFamily="34" charset="0"/>
                </a:rPr>
                <a:t>Kolchanov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N. // </a:t>
              </a:r>
              <a:r>
                <a:rPr lang="en-US" altLang="ru-RU" sz="1500" b="1" dirty="0" smtClean="0">
                  <a:solidFill>
                    <a:srgbClr val="FF00FF"/>
                  </a:solidFill>
                  <a:latin typeface="Calibri" panose="020F0502020204030204" pitchFamily="34" charset="0"/>
                </a:rPr>
                <a:t>BMC Genomics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. 2015. 16:S5.</a:t>
              </a:r>
            </a:p>
            <a:p>
              <a:pPr marL="176213" indent="-176213" algn="just" eaLnBrk="1" hangingPunct="1">
                <a:lnSpc>
                  <a:spcPct val="85000"/>
                </a:lnSpc>
                <a:spcBef>
                  <a:spcPts val="300"/>
                </a:spcBef>
                <a:defRPr/>
              </a:pPr>
              <a:r>
                <a:rPr lang="en-US" altLang="ru-RU" sz="1500" dirty="0">
                  <a:latin typeface="Calibri" panose="020F0502020204030204" pitchFamily="34" charset="0"/>
                </a:rPr>
                <a:t>14. </a:t>
              </a:r>
              <a:r>
                <a:rPr lang="en-US" altLang="ru-RU" sz="1500" b="1" u="sng" dirty="0">
                  <a:latin typeface="Calibri" panose="020F0502020204030204" pitchFamily="34" charset="0"/>
                </a:rPr>
                <a:t>Ponomarenko </a:t>
              </a:r>
              <a:r>
                <a:rPr lang="en-US" altLang="ru-RU" sz="1500" b="1" u="sng" dirty="0" smtClean="0">
                  <a:latin typeface="Calibri" panose="020F0502020204030204" pitchFamily="34" charset="0"/>
                </a:rPr>
                <a:t>M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, </a:t>
              </a:r>
              <a:r>
                <a:rPr lang="en-US" altLang="ru-RU" sz="1500" dirty="0" err="1">
                  <a:latin typeface="Calibri" panose="020F0502020204030204" pitchFamily="34" charset="0"/>
                </a:rPr>
                <a:t>Arkova</a:t>
              </a:r>
              <a:r>
                <a:rPr lang="en-US" altLang="ru-RU" sz="1500" dirty="0">
                  <a:latin typeface="Calibri" panose="020F0502020204030204" pitchFamily="34" charset="0"/>
                </a:rPr>
                <a:t>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O, </a:t>
              </a:r>
              <a:r>
                <a:rPr lang="en-US" altLang="ru-RU" sz="1500" dirty="0">
                  <a:latin typeface="Calibri" panose="020F0502020204030204" pitchFamily="34" charset="0"/>
                </a:rPr>
                <a:t>Rasskazov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D, </a:t>
              </a:r>
              <a:r>
                <a:rPr lang="en-US" altLang="ru-RU" sz="1500" dirty="0">
                  <a:latin typeface="Calibri" panose="020F0502020204030204" pitchFamily="34" charset="0"/>
                </a:rPr>
                <a:t>Ponomarenko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P, </a:t>
              </a:r>
              <a:r>
                <a:rPr lang="en-US" altLang="ru-RU" sz="1500" dirty="0">
                  <a:latin typeface="Calibri" panose="020F0502020204030204" pitchFamily="34" charset="0"/>
                </a:rPr>
                <a:t>Savinkova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L, Kolchanov </a:t>
              </a:r>
              <a:r>
                <a:rPr lang="en-US" altLang="ru-RU" sz="1500" dirty="0">
                  <a:latin typeface="Calibri" panose="020F0502020204030204" pitchFamily="34" charset="0"/>
                </a:rPr>
                <a:t>N. 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// </a:t>
              </a:r>
              <a:r>
                <a:rPr lang="en-US" altLang="ru-RU" sz="1500" b="1" dirty="0" smtClean="0">
                  <a:solidFill>
                    <a:srgbClr val="FF00FF"/>
                  </a:solidFill>
                  <a:latin typeface="Calibri" panose="020F0502020204030204" pitchFamily="34" charset="0"/>
                </a:rPr>
                <a:t>Frontiers in Immunology</a:t>
              </a:r>
              <a:r>
                <a:rPr lang="en-US" altLang="ru-RU" sz="1500" dirty="0" smtClean="0">
                  <a:latin typeface="Calibri" panose="020F0502020204030204" pitchFamily="34" charset="0"/>
                </a:rPr>
                <a:t>. 2016. 7:130</a:t>
              </a:r>
              <a:r>
                <a:rPr lang="en-US" altLang="ru-RU" sz="1500" dirty="0">
                  <a:latin typeface="Calibri" panose="020F0502020204030204" pitchFamily="34" charset="0"/>
                </a:rPr>
                <a:t>. </a:t>
              </a:r>
              <a:endParaRPr lang="ru-RU" altLang="ru-RU" sz="1500" dirty="0">
                <a:latin typeface="Calibri" panose="020F0502020204030204" pitchFamily="34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75145" y="265958"/>
              <a:ext cx="8766632" cy="1589220"/>
            </a:xfrm>
            <a:prstGeom prst="roundRect">
              <a:avLst>
                <a:gd name="adj" fmla="val 0"/>
              </a:avLst>
            </a:prstGeom>
            <a:noFill/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" name="TextBox 1"/>
            <p:cNvSpPr txBox="1">
              <a:spLocks noChangeArrowheads="1"/>
            </p:cNvSpPr>
            <p:nvPr/>
          </p:nvSpPr>
          <p:spPr bwMode="auto">
            <a:xfrm>
              <a:off x="211497" y="273339"/>
              <a:ext cx="8730280" cy="15958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176213" indent="-176213" eaLnBrk="1" hangingPunct="1">
                <a:lnSpc>
                  <a:spcPct val="85000"/>
                </a:lnSpc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ru-RU" altLang="ru-RU" sz="1400" b="1" dirty="0" smtClean="0">
                  <a:latin typeface="Calibri" panose="020F0502020204030204" pitchFamily="34" charset="0"/>
                </a:rPr>
                <a:t>Статьи в российских журналах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:</a:t>
              </a:r>
            </a:p>
            <a:p>
              <a:pPr marL="176213" indent="-176213" algn="just" eaLnBrk="1" hangingPunct="1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ru-RU" altLang="ru-RU" sz="1400" dirty="0" smtClean="0">
                  <a:latin typeface="Calibri" panose="020F0502020204030204" pitchFamily="34" charset="0"/>
                </a:rPr>
                <a:t>1. Колчанов Н, </a:t>
              </a:r>
              <a:r>
                <a:rPr lang="ru-RU" altLang="ru-RU" sz="1400" b="1" u="sng" dirty="0">
                  <a:latin typeface="Calibri" panose="020F0502020204030204" pitchFamily="34" charset="0"/>
                </a:rPr>
                <a:t>Пономаренко </a:t>
              </a:r>
              <a:r>
                <a:rPr lang="ru-RU" altLang="ru-RU" sz="1400" b="1" u="sng" dirty="0" smtClean="0">
                  <a:latin typeface="Calibri" panose="020F0502020204030204" pitchFamily="34" charset="0"/>
                </a:rPr>
                <a:t>М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, </a:t>
              </a:r>
              <a:r>
                <a:rPr lang="ru-RU" altLang="ru-RU" sz="1400" dirty="0">
                  <a:latin typeface="Calibri" panose="020F0502020204030204" pitchFamily="34" charset="0"/>
                </a:rPr>
                <a:t>Пономаренко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Ю, </a:t>
              </a:r>
              <a:r>
                <a:rPr lang="ru-RU" altLang="ru-RU" sz="1400" dirty="0">
                  <a:latin typeface="Calibri" panose="020F0502020204030204" pitchFamily="34" charset="0"/>
                </a:rPr>
                <a:t>Фролов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А, </a:t>
              </a:r>
              <a:r>
                <a:rPr lang="ru-RU" altLang="ru-RU" sz="1400" dirty="0">
                  <a:latin typeface="Calibri" panose="020F0502020204030204" pitchFamily="34" charset="0"/>
                </a:rPr>
                <a:t>Подколодный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Н. // </a:t>
              </a:r>
              <a:r>
                <a:rPr lang="ru-RU" altLang="ru-RU" sz="1400" b="1" dirty="0">
                  <a:solidFill>
                    <a:srgbClr val="FF00FF"/>
                  </a:solidFill>
                  <a:latin typeface="Calibri" panose="020F0502020204030204" pitchFamily="34" charset="0"/>
                </a:rPr>
                <a:t>Мол. биол</a:t>
              </a:r>
              <a:r>
                <a:rPr lang="ru-RU" altLang="ru-RU" sz="1400" dirty="0">
                  <a:latin typeface="Calibri" panose="020F0502020204030204" pitchFamily="34" charset="0"/>
                </a:rPr>
                <a:t>., 1998.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32</a:t>
              </a:r>
              <a:r>
                <a:rPr lang="en-US" altLang="ru-RU" sz="1400" dirty="0" smtClean="0">
                  <a:latin typeface="Calibri" panose="020F0502020204030204" pitchFamily="34" charset="0"/>
                </a:rPr>
                <a:t>: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255-67. </a:t>
              </a:r>
              <a:endParaRPr lang="ru-RU" altLang="ru-RU" sz="1400" dirty="0">
                <a:latin typeface="Calibri" panose="020F0502020204030204" pitchFamily="34" charset="0"/>
              </a:endParaRPr>
            </a:p>
            <a:p>
              <a:pPr marL="176213" indent="-176213" algn="just" eaLnBrk="1" hangingPunct="1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ru-RU" altLang="ru-RU" sz="1400" dirty="0" smtClean="0">
                  <a:latin typeface="Calibri" panose="020F0502020204030204" pitchFamily="34" charset="0"/>
                </a:rPr>
                <a:t>2</a:t>
              </a:r>
              <a:r>
                <a:rPr lang="ru-RU" altLang="ru-RU" sz="1400" dirty="0">
                  <a:latin typeface="Calibri" panose="020F0502020204030204" pitchFamily="34" charset="0"/>
                </a:rPr>
                <a:t>. </a:t>
              </a:r>
              <a:r>
                <a:rPr lang="ru-RU" altLang="ru-RU" sz="1400" b="1" u="sng" dirty="0" smtClean="0">
                  <a:latin typeface="Calibri" panose="020F0502020204030204" pitchFamily="34" charset="0"/>
                </a:rPr>
                <a:t>Пономаренко М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, </a:t>
              </a:r>
              <a:r>
                <a:rPr lang="ru-RU" altLang="ru-RU" sz="1400" dirty="0">
                  <a:latin typeface="Calibri" panose="020F0502020204030204" pitchFamily="34" charset="0"/>
                </a:rPr>
                <a:t>Пономаренко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Ю, </a:t>
              </a:r>
              <a:r>
                <a:rPr lang="ru-RU" altLang="ru-RU" sz="1400" dirty="0">
                  <a:latin typeface="Calibri" panose="020F0502020204030204" pitchFamily="34" charset="0"/>
                </a:rPr>
                <a:t>Титов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И, </a:t>
              </a:r>
              <a:r>
                <a:rPr lang="ru-RU" altLang="ru-RU" sz="1400" dirty="0">
                  <a:latin typeface="Calibri" panose="020F0502020204030204" pitchFamily="34" charset="0"/>
                </a:rPr>
                <a:t>Колчанов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Н, </a:t>
              </a:r>
              <a:r>
                <a:rPr lang="ru-RU" altLang="ru-RU" sz="1400" dirty="0">
                  <a:latin typeface="Calibri" panose="020F0502020204030204" pitchFamily="34" charset="0"/>
                </a:rPr>
                <a:t>Мазин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А, </a:t>
              </a:r>
              <a:r>
                <a:rPr lang="ru-RU" altLang="ru-RU" sz="1400" dirty="0" err="1">
                  <a:latin typeface="Calibri" panose="020F0502020204030204" pitchFamily="34" charset="0"/>
                </a:rPr>
                <a:t>Ковальчиковски</a:t>
              </a:r>
              <a:r>
                <a:rPr lang="ru-RU" altLang="ru-RU" sz="1400" dirty="0">
                  <a:latin typeface="Calibri" panose="020F0502020204030204" pitchFamily="34" charset="0"/>
                </a:rPr>
                <a:t> С.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// </a:t>
              </a:r>
              <a:r>
                <a:rPr lang="ru-RU" altLang="ru-RU" sz="1400" b="1" dirty="0" err="1">
                  <a:solidFill>
                    <a:srgbClr val="FF00FF"/>
                  </a:solidFill>
                  <a:latin typeface="Calibri" panose="020F0502020204030204" pitchFamily="34" charset="0"/>
                </a:rPr>
                <a:t>Докл</a:t>
              </a:r>
              <a:r>
                <a:rPr lang="ru-RU" altLang="ru-RU" sz="1400" b="1" dirty="0">
                  <a:solidFill>
                    <a:srgbClr val="FF00FF"/>
                  </a:solidFill>
                  <a:latin typeface="Calibri" panose="020F0502020204030204" pitchFamily="34" charset="0"/>
                </a:rPr>
                <a:t>. Акад. Наук</a:t>
              </a:r>
              <a:r>
                <a:rPr lang="ru-RU" altLang="ru-RU" sz="1400" dirty="0">
                  <a:latin typeface="Calibri" panose="020F0502020204030204" pitchFamily="34" charset="0"/>
                </a:rPr>
                <a:t>, 1998.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363</a:t>
              </a:r>
              <a:r>
                <a:rPr lang="en-US" altLang="ru-RU" sz="1400" dirty="0" smtClean="0">
                  <a:latin typeface="Calibri" panose="020F0502020204030204" pitchFamily="34" charset="0"/>
                </a:rPr>
                <a:t>:1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22-5</a:t>
              </a:r>
              <a:r>
                <a:rPr lang="ru-RU" altLang="ru-RU" sz="1400" dirty="0">
                  <a:latin typeface="Calibri" panose="020F0502020204030204" pitchFamily="34" charset="0"/>
                </a:rPr>
                <a:t>.</a:t>
              </a:r>
            </a:p>
            <a:p>
              <a:pPr marL="176213" indent="-176213" algn="just" eaLnBrk="1" hangingPunct="1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ru-RU" altLang="ru-RU" sz="1400" dirty="0" smtClean="0">
                  <a:latin typeface="Calibri" panose="020F0502020204030204" pitchFamily="34" charset="0"/>
                </a:rPr>
                <a:t>3.	Втюрина Н, </a:t>
              </a:r>
              <a:r>
                <a:rPr lang="ru-RU" altLang="ru-RU" sz="1400" dirty="0">
                  <a:latin typeface="Calibri" panose="020F0502020204030204" pitchFamily="34" charset="0"/>
                </a:rPr>
                <a:t>Гроховский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С, </a:t>
              </a:r>
              <a:r>
                <a:rPr lang="ru-RU" altLang="ru-RU" sz="1400" dirty="0">
                  <a:latin typeface="Calibri" panose="020F0502020204030204" pitchFamily="34" charset="0"/>
                </a:rPr>
                <a:t>Васильев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А, </a:t>
              </a:r>
              <a:r>
                <a:rPr lang="ru-RU" altLang="ru-RU" sz="1400" dirty="0">
                  <a:latin typeface="Calibri" panose="020F0502020204030204" pitchFamily="34" charset="0"/>
                </a:rPr>
                <a:t>Титов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И, </a:t>
              </a:r>
              <a:r>
                <a:rPr lang="ru-RU" altLang="ru-RU" sz="1400" dirty="0">
                  <a:latin typeface="Calibri" panose="020F0502020204030204" pitchFamily="34" charset="0"/>
                </a:rPr>
                <a:t>Пономаренко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П, </a:t>
              </a:r>
              <a:r>
                <a:rPr lang="ru-RU" altLang="ru-RU" sz="1400" b="1" u="sng" dirty="0">
                  <a:latin typeface="Calibri" panose="020F0502020204030204" pitchFamily="34" charset="0"/>
                </a:rPr>
                <a:t>Пономаренко </a:t>
              </a:r>
              <a:r>
                <a:rPr lang="ru-RU" altLang="ru-RU" sz="1400" b="1" u="sng" dirty="0" smtClean="0">
                  <a:latin typeface="Calibri" panose="020F0502020204030204" pitchFamily="34" charset="0"/>
                </a:rPr>
                <a:t>М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, </a:t>
              </a:r>
              <a:r>
                <a:rPr lang="ru-RU" altLang="ru-RU" sz="1400" dirty="0" err="1">
                  <a:latin typeface="Calibri" panose="020F0502020204030204" pitchFamily="34" charset="0"/>
                </a:rPr>
                <a:t>Пельтек</a:t>
              </a:r>
              <a:r>
                <a:rPr lang="ru-RU" altLang="ru-RU" sz="1400" dirty="0">
                  <a:latin typeface="Calibri" panose="020F0502020204030204" pitchFamily="34" charset="0"/>
                </a:rPr>
                <a:t>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С, </a:t>
              </a:r>
              <a:r>
                <a:rPr lang="ru-RU" altLang="ru-RU" sz="1400" dirty="0" err="1">
                  <a:latin typeface="Calibri" panose="020F0502020204030204" pitchFamily="34" charset="0"/>
                </a:rPr>
                <a:t>Нечипуренко</a:t>
              </a:r>
              <a:r>
                <a:rPr lang="ru-RU" altLang="ru-RU" sz="1400" dirty="0">
                  <a:latin typeface="Calibri" panose="020F0502020204030204" pitchFamily="34" charset="0"/>
                </a:rPr>
                <a:t>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Ю, </a:t>
              </a:r>
              <a:r>
                <a:rPr lang="ru-RU" altLang="ru-RU" sz="1400" dirty="0">
                  <a:latin typeface="Calibri" panose="020F0502020204030204" pitchFamily="34" charset="0"/>
                </a:rPr>
                <a:t>Колчанов Н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. // </a:t>
              </a:r>
              <a:r>
                <a:rPr lang="ru-RU" altLang="ru-RU" sz="1400" b="1" dirty="0" err="1">
                  <a:solidFill>
                    <a:srgbClr val="FF00FF"/>
                  </a:solidFill>
                  <a:latin typeface="Calibri" panose="020F0502020204030204" pitchFamily="34" charset="0"/>
                </a:rPr>
                <a:t>Докл</a:t>
              </a:r>
              <a:r>
                <a:rPr lang="ru-RU" altLang="ru-RU" sz="1400" b="1" dirty="0">
                  <a:solidFill>
                    <a:srgbClr val="FF00FF"/>
                  </a:solidFill>
                  <a:latin typeface="Calibri" panose="020F0502020204030204" pitchFamily="34" charset="0"/>
                </a:rPr>
                <a:t>. Акад. Наук</a:t>
              </a:r>
              <a:r>
                <a:rPr lang="ru-RU" altLang="ru-RU" sz="1400" dirty="0">
                  <a:latin typeface="Calibri" panose="020F0502020204030204" pitchFamily="34" charset="0"/>
                </a:rPr>
                <a:t>, 2012.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447</a:t>
              </a:r>
              <a:r>
                <a:rPr lang="en-US" altLang="ru-RU" sz="1400" dirty="0" smtClean="0">
                  <a:latin typeface="Calibri" panose="020F0502020204030204" pitchFamily="34" charset="0"/>
                </a:rPr>
                <a:t>: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217-22.</a:t>
              </a:r>
            </a:p>
            <a:p>
              <a:pPr marL="176213" indent="-176213" algn="just" eaLnBrk="1" hangingPunct="1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ru-RU" altLang="ru-RU" sz="1400" dirty="0" smtClean="0">
                  <a:latin typeface="Calibri" panose="020F0502020204030204" pitchFamily="34" charset="0"/>
                </a:rPr>
                <a:t>4.</a:t>
              </a:r>
              <a:r>
                <a:rPr lang="ru-RU" altLang="ru-RU" sz="1400" dirty="0">
                  <a:latin typeface="Calibri" panose="020F0502020204030204" pitchFamily="34" charset="0"/>
                </a:rPr>
                <a:t>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Савинкова Л, </a:t>
              </a:r>
              <a:r>
                <a:rPr lang="ru-RU" altLang="ru-RU" sz="1400" b="1" u="sng" dirty="0">
                  <a:latin typeface="Calibri" panose="020F0502020204030204" pitchFamily="34" charset="0"/>
                </a:rPr>
                <a:t>Пономаренко </a:t>
              </a:r>
              <a:r>
                <a:rPr lang="ru-RU" altLang="ru-RU" sz="1400" b="1" u="sng" dirty="0" smtClean="0">
                  <a:latin typeface="Calibri" panose="020F0502020204030204" pitchFamily="34" charset="0"/>
                </a:rPr>
                <a:t>М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, </a:t>
              </a:r>
              <a:r>
                <a:rPr lang="ru-RU" altLang="ru-RU" sz="1400" dirty="0">
                  <a:latin typeface="Calibri" panose="020F0502020204030204" pitchFamily="34" charset="0"/>
                </a:rPr>
                <a:t>Пономаренко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П, </a:t>
              </a:r>
              <a:r>
                <a:rPr lang="ru-RU" altLang="ru-RU" sz="1400" dirty="0" err="1">
                  <a:latin typeface="Calibri" panose="020F0502020204030204" pitchFamily="34" charset="0"/>
                </a:rPr>
                <a:t>Драчкова</a:t>
              </a:r>
              <a:r>
                <a:rPr lang="ru-RU" altLang="ru-RU" sz="1400" dirty="0">
                  <a:latin typeface="Calibri" panose="020F0502020204030204" pitchFamily="34" charset="0"/>
                </a:rPr>
                <a:t>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И, </a:t>
              </a:r>
              <a:r>
                <a:rPr lang="ru-RU" altLang="ru-RU" sz="1400" dirty="0">
                  <a:latin typeface="Calibri" panose="020F0502020204030204" pitchFamily="34" charset="0"/>
                </a:rPr>
                <a:t>Лысова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М, </a:t>
              </a:r>
              <a:r>
                <a:rPr lang="ru-RU" altLang="ru-RU" sz="1400" dirty="0" err="1">
                  <a:latin typeface="Calibri" panose="020F0502020204030204" pitchFamily="34" charset="0"/>
                </a:rPr>
                <a:t>Аршинова</a:t>
              </a:r>
              <a:r>
                <a:rPr lang="ru-RU" altLang="ru-RU" sz="1400" dirty="0">
                  <a:latin typeface="Calibri" panose="020F0502020204030204" pitchFamily="34" charset="0"/>
                </a:rPr>
                <a:t>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Т, </a:t>
              </a:r>
              <a:r>
                <a:rPr lang="ru-RU" altLang="ru-RU" sz="1400" dirty="0">
                  <a:latin typeface="Calibri" panose="020F0502020204030204" pitchFamily="34" charset="0"/>
                </a:rPr>
                <a:t>Колчанов Н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. // </a:t>
              </a:r>
              <a:r>
                <a:rPr lang="ru-RU" altLang="ru-RU" sz="1400" b="1" dirty="0">
                  <a:solidFill>
                    <a:srgbClr val="FF00FF"/>
                  </a:solidFill>
                  <a:latin typeface="Calibri" panose="020F0502020204030204" pitchFamily="34" charset="0"/>
                </a:rPr>
                <a:t>Биохимия</a:t>
              </a:r>
              <a:r>
                <a:rPr lang="ru-RU" altLang="ru-RU" sz="1400" dirty="0">
                  <a:latin typeface="Calibri" panose="020F0502020204030204" pitchFamily="34" charset="0"/>
                </a:rPr>
                <a:t>, 2009. 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74</a:t>
              </a:r>
              <a:r>
                <a:rPr lang="en-US" altLang="ru-RU" sz="1400" dirty="0" smtClean="0">
                  <a:latin typeface="Calibri" panose="020F0502020204030204" pitchFamily="34" charset="0"/>
                </a:rPr>
                <a:t>:</a:t>
              </a:r>
              <a:r>
                <a:rPr lang="ru-RU" altLang="ru-RU" sz="1400" dirty="0" smtClean="0">
                  <a:latin typeface="Calibri" panose="020F0502020204030204" pitchFamily="34" charset="0"/>
                </a:rPr>
                <a:t>149-63</a:t>
              </a:r>
              <a:r>
                <a:rPr lang="ru-RU" altLang="ru-RU" sz="1400" dirty="0">
                  <a:latin typeface="Calibri" panose="020F0502020204030204" pitchFamily="34" charset="0"/>
                </a:rPr>
                <a:t>.</a:t>
              </a:r>
            </a:p>
          </p:txBody>
        </p:sp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>
              <a:off x="247848" y="-62701"/>
              <a:ext cx="8569647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  <a:defRPr/>
              </a:pPr>
              <a:r>
                <a:rPr lang="ru-RU" altLang="ru-RU" b="1" dirty="0" smtClean="0">
                  <a:solidFill>
                    <a:srgbClr val="CC0000"/>
                  </a:solidFill>
                  <a:latin typeface="Calibri" panose="020F0502020204030204" pitchFamily="34" charset="0"/>
                </a:rPr>
                <a:t>Примеры публикаций по теме диссертации:</a:t>
              </a:r>
              <a:r>
                <a:rPr lang="ru-RU" altLang="ru-RU" dirty="0" smtClean="0">
                  <a:solidFill>
                    <a:srgbClr val="CC0000"/>
                  </a:solidFill>
                  <a:latin typeface="Calibri" panose="020F0502020204030204" pitchFamily="34" charset="0"/>
                </a:rPr>
                <a:t> </a:t>
              </a:r>
              <a:endParaRPr lang="ru-RU" altLang="ru-RU" dirty="0">
                <a:solidFill>
                  <a:srgbClr val="CC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Скругленный прямоугольник 4"/>
            <p:cNvSpPr/>
            <p:nvPr/>
          </p:nvSpPr>
          <p:spPr>
            <a:xfrm>
              <a:off x="175145" y="6001140"/>
              <a:ext cx="8766632" cy="795313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8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84200" y="61107"/>
            <a:ext cx="8588746" cy="6575732"/>
            <a:chOff x="284200" y="61107"/>
            <a:chExt cx="8588746" cy="6575732"/>
          </a:xfrm>
        </p:grpSpPr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284200" y="61107"/>
              <a:ext cx="8569647" cy="4001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  <a:defRPr/>
              </a:pPr>
              <a:r>
                <a:rPr lang="ru-RU" altLang="ru-RU" sz="2000" b="1" dirty="0" smtClean="0">
                  <a:solidFill>
                    <a:srgbClr val="CC0000"/>
                  </a:solidFill>
                  <a:latin typeface="Calibri" panose="020F0502020204030204" pitchFamily="34" charset="0"/>
                </a:rPr>
                <a:t>Выводы</a:t>
              </a:r>
              <a:endParaRPr lang="ru-RU" altLang="ru-RU" sz="2800" dirty="0">
                <a:solidFill>
                  <a:srgbClr val="CC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23306" y="506956"/>
              <a:ext cx="8549640" cy="6129883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marL="180975" indent="-180975" algn="just" eaLnBrk="1" hangingPunct="1">
                <a:spcBef>
                  <a:spcPts val="300"/>
                </a:spcBef>
              </a:pPr>
              <a:r>
                <a:rPr lang="ru-RU" altLang="ru-RU" spc="-60" dirty="0" smtClean="0">
                  <a:latin typeface="Calibri" panose="020F0502020204030204" pitchFamily="34" charset="0"/>
                </a:rPr>
                <a:t>1. На </a:t>
              </a:r>
              <a:r>
                <a:rPr lang="ru-RU" altLang="ru-RU" spc="-60" dirty="0">
                  <a:latin typeface="Calibri" panose="020F0502020204030204" pitchFamily="34" charset="0"/>
                </a:rPr>
                <a:t>основе теории аддитивной полезности для принятия решений и нечетких множеств 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  создана </a:t>
              </a:r>
              <a:r>
                <a:rPr lang="ru-RU" altLang="ru-RU" spc="-60" dirty="0">
                  <a:latin typeface="Calibri" panose="020F0502020204030204" pitchFamily="34" charset="0"/>
                </a:rPr>
                <a:t>компьютерная система </a:t>
              </a:r>
              <a:r>
                <a:rPr lang="en-US" altLang="ru-RU" spc="-60" dirty="0">
                  <a:latin typeface="Calibri" panose="020F0502020204030204" pitchFamily="34" charset="0"/>
                </a:rPr>
                <a:t>“</a:t>
              </a:r>
              <a:r>
                <a:rPr lang="ru-RU" altLang="ru-RU" spc="-60" dirty="0">
                  <a:latin typeface="Calibri" panose="020F0502020204030204" pitchFamily="34" charset="0"/>
                </a:rPr>
                <a:t>ACTIVITY</a:t>
              </a:r>
              <a:r>
                <a:rPr lang="en-US" altLang="ru-RU" spc="-60" dirty="0">
                  <a:latin typeface="Calibri" panose="020F0502020204030204" pitchFamily="34" charset="0"/>
                </a:rPr>
                <a:t>”</a:t>
              </a:r>
              <a:r>
                <a:rPr lang="ru-RU" altLang="ru-RU" spc="-60" dirty="0">
                  <a:latin typeface="Calibri" panose="020F0502020204030204" pitchFamily="34" charset="0"/>
                </a:rPr>
                <a:t> для: </a:t>
              </a:r>
            </a:p>
            <a:p>
              <a:pPr marL="444500" indent="-285750" algn="just" eaLnBrk="1" hangingPunct="1"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ru-RU" altLang="ru-RU" spc="-60" dirty="0">
                  <a:latin typeface="Calibri" panose="020F0502020204030204" pitchFamily="34" charset="0"/>
                </a:rPr>
                <a:t>анализа выборок нуклеотидных последовательностей 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сайтов в составе геномной </a:t>
              </a:r>
              <a:r>
                <a:rPr lang="ru-RU" altLang="ru-RU" spc="-60" dirty="0">
                  <a:latin typeface="Calibri" panose="020F0502020204030204" pitchFamily="34" charset="0"/>
                </a:rPr>
                <a:t>ДНК с известными величинами специфической биологической активности и выявления контекстных, а также контекстно-зависимых конформационных и физико-химических характеристик В-формы ДНК, достоверно коррелирующих с анализируемой активностью 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сайтов ДНК</a:t>
              </a:r>
              <a:r>
                <a:rPr lang="ru-RU" altLang="ru-RU" spc="-60" dirty="0">
                  <a:latin typeface="Calibri" panose="020F0502020204030204" pitchFamily="34" charset="0"/>
                </a:rPr>
                <a:t>;</a:t>
              </a:r>
            </a:p>
            <a:p>
              <a:pPr marL="444500" indent="-285750" algn="just" eaLnBrk="1" hangingPunct="1"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ru-RU" altLang="ru-RU" spc="-60" dirty="0">
                  <a:latin typeface="Calibri" panose="020F0502020204030204" pitchFamily="34" charset="0"/>
                </a:rPr>
                <a:t>построения регрессионных уравнений для предсказания величин специфической биологической активности по произвольной последовательности геномной ДНК на основе выявленных контекстных, а также контекстно-зависимых конформационных и физико-химических характеристик В-формы ДНК, коррелирующих с этой активностью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.</a:t>
              </a:r>
            </a:p>
            <a:p>
              <a:pPr marL="271463" indent="-271463" algn="just" eaLnBrk="1" hangingPunct="1">
                <a:lnSpc>
                  <a:spcPct val="95000"/>
                </a:lnSpc>
                <a:spcBef>
                  <a:spcPts val="600"/>
                </a:spcBef>
              </a:pPr>
              <a:r>
                <a:rPr lang="ru-RU" altLang="ru-RU" spc="-60" dirty="0" smtClean="0">
                  <a:latin typeface="Calibri" panose="020F0502020204030204" pitchFamily="34" charset="0"/>
                </a:rPr>
                <a:t>2. С </a:t>
              </a:r>
              <a:r>
                <a:rPr lang="ru-RU" altLang="ru-RU" spc="-60" dirty="0">
                  <a:latin typeface="Calibri" panose="020F0502020204030204" pitchFamily="34" charset="0"/>
                </a:rPr>
                <a:t>помощью системы </a:t>
              </a:r>
              <a:r>
                <a:rPr lang="en-US" altLang="ru-RU" spc="-60" dirty="0" smtClean="0">
                  <a:latin typeface="Calibri" panose="020F0502020204030204" pitchFamily="34" charset="0"/>
                </a:rPr>
                <a:t>“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ACTIVITY</a:t>
              </a:r>
              <a:r>
                <a:rPr lang="en-US" altLang="ru-RU" spc="-60" dirty="0" smtClean="0">
                  <a:latin typeface="Calibri" panose="020F0502020204030204" pitchFamily="34" charset="0"/>
                </a:rPr>
                <a:t>”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 </a:t>
              </a:r>
              <a:r>
                <a:rPr lang="ru-RU" altLang="ru-RU" spc="-60" dirty="0">
                  <a:latin typeface="Calibri" panose="020F0502020204030204" pitchFamily="34" charset="0"/>
                </a:rPr>
                <a:t>впервые 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построены регрессионные уравнения для  </a:t>
              </a:r>
              <a:r>
                <a:rPr lang="ru-RU" altLang="ru-RU" spc="-60" dirty="0">
                  <a:latin typeface="Calibri" panose="020F0502020204030204" pitchFamily="34" charset="0"/>
                </a:rPr>
                <a:t>предсказания сродства регуляторных белков к сайтам их связывания на геномной 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ДНК:</a:t>
              </a:r>
              <a:endParaRPr lang="ru-RU" altLang="ru-RU" spc="-60" dirty="0">
                <a:latin typeface="Calibri" panose="020F0502020204030204" pitchFamily="34" charset="0"/>
              </a:endParaRPr>
            </a:p>
            <a:p>
              <a:pPr marL="447675" indent="-285750" algn="just" eaLnBrk="1" hangingPunct="1">
                <a:lnSpc>
                  <a:spcPct val="95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ru-RU" altLang="ru-RU" spc="-60" dirty="0" err="1">
                  <a:latin typeface="Calibri" panose="020F0502020204030204" pitchFamily="34" charset="0"/>
                </a:rPr>
                <a:t>Cro</a:t>
              </a:r>
              <a:r>
                <a:rPr lang="ru-RU" altLang="ru-RU" spc="-60" dirty="0">
                  <a:latin typeface="Calibri" panose="020F0502020204030204" pitchFamily="34" charset="0"/>
                </a:rPr>
                <a:t>-репрессора к оператору OR1 фага λ на основе оценок ширины малой бороздки, угла раскрытия пар оснований и шага В-формы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 </a:t>
              </a:r>
              <a:r>
                <a:rPr lang="ru-RU" altLang="ru-RU" spc="-60" dirty="0">
                  <a:latin typeface="Calibri" panose="020F0502020204030204" pitchFamily="34" charset="0"/>
                </a:rPr>
                <a:t>ДНК; </a:t>
              </a:r>
            </a:p>
            <a:p>
              <a:pPr marL="447675" indent="-285750" algn="just" eaLnBrk="1" hangingPunct="1">
                <a:lnSpc>
                  <a:spcPct val="95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ru-RU" altLang="ru-RU" spc="-60" dirty="0">
                  <a:latin typeface="Calibri" panose="020F0502020204030204" pitchFamily="34" charset="0"/>
                </a:rPr>
                <a:t>активатора CRP к промоторам генов </a:t>
              </a:r>
              <a:r>
                <a:rPr lang="ru-RU" altLang="ru-RU" spc="-60" dirty="0" err="1">
                  <a:latin typeface="Calibri" panose="020F0502020204030204" pitchFamily="34" charset="0"/>
                </a:rPr>
                <a:t>Escherichia</a:t>
              </a:r>
              <a:r>
                <a:rPr lang="ru-RU" altLang="ru-RU" spc="-60" dirty="0">
                  <a:latin typeface="Calibri" panose="020F0502020204030204" pitchFamily="34" charset="0"/>
                </a:rPr>
                <a:t> </a:t>
              </a:r>
              <a:r>
                <a:rPr lang="ru-RU" altLang="ru-RU" spc="-60" dirty="0" err="1">
                  <a:latin typeface="Calibri" panose="020F0502020204030204" pitchFamily="34" charset="0"/>
                </a:rPr>
                <a:t>coli</a:t>
              </a:r>
              <a:r>
                <a:rPr lang="ru-RU" altLang="ru-RU" spc="-60" dirty="0">
                  <a:latin typeface="Calibri" panose="020F0502020204030204" pitchFamily="34" charset="0"/>
                </a:rPr>
                <a:t> на основе оценок ширины малой бороздки и шага В-формы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 </a:t>
              </a:r>
              <a:r>
                <a:rPr lang="ru-RU" altLang="ru-RU" spc="-60" dirty="0">
                  <a:latin typeface="Calibri" panose="020F0502020204030204" pitchFamily="34" charset="0"/>
                </a:rPr>
                <a:t>ДНК; </a:t>
              </a:r>
            </a:p>
            <a:p>
              <a:pPr marL="447675" indent="-285750" algn="just" eaLnBrk="1" hangingPunct="1">
                <a:lnSpc>
                  <a:spcPct val="95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ru-RU" altLang="ru-RU" spc="-60" dirty="0">
                  <a:latin typeface="Calibri" panose="020F0502020204030204" pitchFamily="34" charset="0"/>
                </a:rPr>
                <a:t>транскрипционного фактора USF к сайтам его связывания на 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ДНК </a:t>
              </a:r>
              <a:r>
                <a:rPr lang="ru-RU" altLang="ru-RU" spc="-60" dirty="0">
                  <a:latin typeface="Calibri" panose="020F0502020204030204" pitchFamily="34" charset="0"/>
                </a:rPr>
                <a:t>в промоторах генов человека на основе оценок угла кручения и глубины 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малой  </a:t>
              </a:r>
              <a:r>
                <a:rPr lang="ru-RU" altLang="ru-RU" spc="-60" dirty="0">
                  <a:latin typeface="Calibri" panose="020F0502020204030204" pitchFamily="34" charset="0"/>
                </a:rPr>
                <a:t>бороздки В-формы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 ДНК</a:t>
              </a:r>
              <a:r>
                <a:rPr lang="ru-RU" altLang="ru-RU" spc="-60" dirty="0">
                  <a:latin typeface="Calibri" panose="020F0502020204030204" pitchFamily="34" charset="0"/>
                </a:rPr>
                <a:t>; </a:t>
              </a:r>
            </a:p>
            <a:p>
              <a:pPr marL="447675" indent="-285750" algn="just" eaLnBrk="1" hangingPunct="1">
                <a:lnSpc>
                  <a:spcPct val="95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ru-RU" altLang="ru-RU" spc="-60" dirty="0">
                  <a:latin typeface="Calibri" panose="020F0502020204030204" pitchFamily="34" charset="0"/>
                </a:rPr>
                <a:t>транскрипционного фактора MEF2 к сайтам его связывания в промоторах генов мыши на основе оценок персистентной длины и ширины малой бороздки В-формы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 </a:t>
              </a:r>
              <a:r>
                <a:rPr lang="ru-RU" altLang="ru-RU" spc="-60" dirty="0">
                  <a:latin typeface="Calibri" panose="020F0502020204030204" pitchFamily="34" charset="0"/>
                </a:rPr>
                <a:t>ДНК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458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84200" y="61107"/>
            <a:ext cx="8569647" cy="6600906"/>
            <a:chOff x="284200" y="61107"/>
            <a:chExt cx="8569647" cy="6600906"/>
          </a:xfrm>
        </p:grpSpPr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284200" y="61107"/>
              <a:ext cx="8569647" cy="4001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  <a:defRPr/>
              </a:pPr>
              <a:r>
                <a:rPr lang="ru-RU" altLang="ru-RU" sz="2000" b="1" dirty="0" smtClean="0">
                  <a:solidFill>
                    <a:srgbClr val="CC0000"/>
                  </a:solidFill>
                  <a:latin typeface="Calibri" panose="020F0502020204030204" pitchFamily="34" charset="0"/>
                </a:rPr>
                <a:t>Выводы</a:t>
              </a:r>
              <a:endParaRPr lang="ru-RU" altLang="ru-RU" sz="2800" dirty="0">
                <a:solidFill>
                  <a:srgbClr val="CC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>
              <a:off x="284200" y="506482"/>
              <a:ext cx="8424790" cy="6155531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182563" indent="-182563" algn="just" eaLnBrk="1" hangingPunct="1">
                <a:spcBef>
                  <a:spcPts val="300"/>
                </a:spcBef>
              </a:pPr>
              <a:r>
                <a:rPr lang="ru-RU" altLang="ru-RU" sz="1700" dirty="0" smtClean="0">
                  <a:latin typeface="Calibri" panose="020F0502020204030204" pitchFamily="34" charset="0"/>
                </a:rPr>
                <a:t>3.</a:t>
              </a:r>
              <a:r>
                <a:rPr lang="en-US" altLang="ru-RU" sz="1700" dirty="0" smtClean="0">
                  <a:latin typeface="Calibri" panose="020F0502020204030204" pitchFamily="34" charset="0"/>
                </a:rPr>
                <a:t> </a:t>
              </a:r>
              <a:r>
                <a:rPr lang="ru-RU" altLang="ru-RU" sz="1700" spc="-60" dirty="0" smtClean="0">
                  <a:latin typeface="Calibri" panose="020F0502020204030204" pitchFamily="34" charset="0"/>
                </a:rPr>
                <a:t>Впервые </a:t>
              </a:r>
              <a:r>
                <a:rPr lang="ru-RU" altLang="ru-RU" sz="1700" spc="-60" dirty="0">
                  <a:latin typeface="Calibri" panose="020F0502020204030204" pitchFamily="34" charset="0"/>
                </a:rPr>
                <a:t>построено регрессионное уравнение, которое достоверно предсказывает величину подавления транскрипционной активности генов человека транскрипционным фактором YY1 на основе значения угла TWIST кручения В-формы ДНК сайтов связывания этого регуляторного белка. С использованием этого уравнения было впервые предсказано, что мутации 663G&gt;A и 666G&gt;Т, ассоциированные с комплексом </a:t>
              </a:r>
              <a:r>
                <a:rPr lang="ru-RU" altLang="ru-RU" sz="1700" spc="-60" dirty="0" smtClean="0">
                  <a:latin typeface="Calibri" panose="020F0502020204030204" pitchFamily="34" charset="0"/>
                </a:rPr>
                <a:t>поведенческих </a:t>
              </a:r>
              <a:r>
                <a:rPr lang="ru-RU" altLang="ru-RU" sz="1700" spc="-60" dirty="0">
                  <a:latin typeface="Calibri" panose="020F0502020204030204" pitchFamily="34" charset="0"/>
                </a:rPr>
                <a:t>патологий человека и локализованные в </a:t>
              </a:r>
              <a:r>
                <a:rPr lang="ru-RU" altLang="ru-RU" sz="1700" spc="-60" dirty="0" err="1">
                  <a:latin typeface="Calibri" panose="020F0502020204030204" pitchFamily="34" charset="0"/>
                </a:rPr>
                <a:t>интроне</a:t>
              </a:r>
              <a:r>
                <a:rPr lang="ru-RU" altLang="ru-RU" sz="1700" spc="-60" dirty="0">
                  <a:latin typeface="Calibri" panose="020F0502020204030204" pitchFamily="34" charset="0"/>
                </a:rPr>
                <a:t> 6 гена TDO2, затрагивают сайт связывания транскрипционного фактора YY1 и нарушают его активность за счет изменения угла TWIST спирали ДНК этого сайта. Спланированный на этой основе эксперимент с использованием антител к </a:t>
              </a:r>
              <a:r>
                <a:rPr lang="ru-RU" altLang="ru-RU" sz="1700" spc="-60" dirty="0" smtClean="0">
                  <a:latin typeface="Calibri" panose="020F0502020204030204" pitchFamily="34" charset="0"/>
                </a:rPr>
                <a:t>транскрипционному </a:t>
              </a:r>
              <a:r>
                <a:rPr lang="ru-RU" altLang="ru-RU" sz="1700" spc="-60" dirty="0">
                  <a:latin typeface="Calibri" panose="020F0502020204030204" pitchFamily="34" charset="0"/>
                </a:rPr>
                <a:t>фактору YY1 подтвердил результаты предсказания.</a:t>
              </a:r>
            </a:p>
            <a:p>
              <a:pPr marL="182563" indent="-182563" algn="just" eaLnBrk="1" hangingPunct="1">
                <a:spcBef>
                  <a:spcPts val="1200"/>
                </a:spcBef>
              </a:pPr>
              <a:r>
                <a:rPr lang="ru-RU" altLang="ru-RU" sz="1700" dirty="0" smtClean="0">
                  <a:latin typeface="Calibri" panose="020F0502020204030204" pitchFamily="34" charset="0"/>
                </a:rPr>
                <a:t>4. </a:t>
              </a:r>
              <a:r>
                <a:rPr lang="ru-RU" altLang="ru-RU" sz="1700" spc="-50" dirty="0" smtClean="0">
                  <a:latin typeface="Calibri" panose="020F0502020204030204" pitchFamily="34" charset="0"/>
                </a:rPr>
                <a:t>Выявлены </a:t>
              </a:r>
              <a:r>
                <a:rPr lang="ru-RU" altLang="ru-RU" sz="1700" spc="-50" dirty="0">
                  <a:latin typeface="Calibri" panose="020F0502020204030204" pitchFamily="34" charset="0"/>
                </a:rPr>
                <a:t>достоверные корреляции  равновесной константой диссоциации K</a:t>
              </a:r>
              <a:r>
                <a:rPr lang="ru-RU" altLang="ru-RU" sz="1700" spc="-50" baseline="-30000" dirty="0">
                  <a:latin typeface="Calibri" panose="020F0502020204030204" pitchFamily="34" charset="0"/>
                </a:rPr>
                <a:t>D</a:t>
              </a:r>
              <a:r>
                <a:rPr lang="ru-RU" altLang="ru-RU" sz="1700" spc="-50" dirty="0">
                  <a:latin typeface="Calibri" panose="020F0502020204030204" pitchFamily="34" charset="0"/>
                </a:rPr>
                <a:t> ТАТА-связывающего белка (ТВР) к </a:t>
              </a:r>
              <a:r>
                <a:rPr lang="ru-RU" altLang="ru-RU" sz="1700" spc="-50" dirty="0" err="1" smtClean="0">
                  <a:latin typeface="Calibri" panose="020F0502020204030204" pitchFamily="34" charset="0"/>
                </a:rPr>
                <a:t>олигоДНК</a:t>
              </a:r>
              <a:r>
                <a:rPr lang="ru-RU" altLang="ru-RU" sz="1700" spc="-50" dirty="0" smtClean="0">
                  <a:latin typeface="Calibri" panose="020F0502020204030204" pitchFamily="34" charset="0"/>
                </a:rPr>
                <a:t> </a:t>
              </a:r>
              <a:r>
                <a:rPr lang="ru-RU" altLang="ru-RU" sz="1700" spc="-50" dirty="0">
                  <a:latin typeface="Calibri" panose="020F0502020204030204" pitchFamily="34" charset="0"/>
                </a:rPr>
                <a:t>длиной 15 </a:t>
              </a:r>
              <a:r>
                <a:rPr lang="ru-RU" altLang="ru-RU" sz="1700" spc="-50" dirty="0" err="1">
                  <a:latin typeface="Calibri" panose="020F0502020204030204" pitchFamily="34" charset="0"/>
                </a:rPr>
                <a:t>п.о</a:t>
              </a:r>
              <a:r>
                <a:rPr lang="ru-RU" altLang="ru-RU" sz="1700" spc="-50" dirty="0">
                  <a:latin typeface="Calibri" panose="020F0502020204030204" pitchFamily="34" charset="0"/>
                </a:rPr>
                <a:t>. с содержанием </a:t>
              </a:r>
              <a:r>
                <a:rPr lang="ru-RU" altLang="ru-RU" sz="1700" spc="-50" dirty="0" err="1">
                  <a:latin typeface="Calibri" panose="020F0502020204030204" pitchFamily="34" charset="0"/>
                </a:rPr>
                <a:t>динуклеотида</a:t>
              </a:r>
              <a:r>
                <a:rPr lang="ru-RU" altLang="ru-RU" sz="1700" spc="-50" dirty="0">
                  <a:latin typeface="Calibri" panose="020F0502020204030204" pitchFamily="34" charset="0"/>
                </a:rPr>
                <a:t> WR на флангах и </a:t>
              </a:r>
              <a:r>
                <a:rPr lang="ru-RU" altLang="ru-RU" sz="1700" spc="-50" dirty="0" err="1">
                  <a:latin typeface="Calibri" panose="020F0502020204030204" pitchFamily="34" charset="0"/>
                </a:rPr>
                <a:t>динуклеотида</a:t>
              </a:r>
              <a:r>
                <a:rPr lang="ru-RU" altLang="ru-RU" sz="1700" spc="-50" dirty="0">
                  <a:latin typeface="Calibri" panose="020F0502020204030204" pitchFamily="34" charset="0"/>
                </a:rPr>
                <a:t> TV в центральной части однонитевой ДНК, а также с содержанием </a:t>
              </a:r>
              <a:r>
                <a:rPr lang="ru-RU" altLang="ru-RU" sz="1700" spc="-50" dirty="0" err="1">
                  <a:latin typeface="Calibri" panose="020F0502020204030204" pitchFamily="34" charset="0"/>
                </a:rPr>
                <a:t>динуклеотида</a:t>
              </a:r>
              <a:r>
                <a:rPr lang="ru-RU" altLang="ru-RU" sz="1700" spc="-50" dirty="0">
                  <a:latin typeface="Calibri" panose="020F0502020204030204" pitchFamily="34" charset="0"/>
                </a:rPr>
                <a:t> ТА в 3’-половине и </a:t>
              </a:r>
              <a:r>
                <a:rPr lang="ru-RU" altLang="ru-RU" sz="1700" spc="-50" dirty="0" smtClean="0">
                  <a:latin typeface="Calibri" panose="020F0502020204030204" pitchFamily="34" charset="0"/>
                </a:rPr>
                <a:t>с шириной </a:t>
              </a:r>
              <a:r>
                <a:rPr lang="ru-RU" altLang="ru-RU" sz="1700" spc="-50" dirty="0">
                  <a:latin typeface="Calibri" panose="020F0502020204030204" pitchFamily="34" charset="0"/>
                </a:rPr>
                <a:t>малой бороздки в центре </a:t>
              </a:r>
              <a:r>
                <a:rPr lang="ru-RU" altLang="ru-RU" sz="1700" spc="-50" dirty="0" smtClean="0">
                  <a:latin typeface="Calibri" panose="020F0502020204030204" pitchFamily="34" charset="0"/>
                </a:rPr>
                <a:t>дуплексов </a:t>
              </a:r>
              <a:r>
                <a:rPr lang="ru-RU" altLang="ru-RU" sz="1700" spc="-50" dirty="0">
                  <a:latin typeface="Calibri" panose="020F0502020204030204" pitchFamily="34" charset="0"/>
                </a:rPr>
                <a:t>ДНК. На основе этих корреляций были впервые предсказаны величины равновесной </a:t>
              </a:r>
              <a:r>
                <a:rPr lang="ru-RU" altLang="ru-RU" sz="1700" spc="-50" dirty="0" smtClean="0">
                  <a:latin typeface="Calibri" panose="020F0502020204030204" pitchFamily="34" charset="0"/>
                </a:rPr>
                <a:t>константы </a:t>
              </a:r>
              <a:r>
                <a:rPr lang="ru-RU" altLang="ru-RU" sz="1700" spc="-50" dirty="0">
                  <a:latin typeface="Calibri" panose="020F0502020204030204" pitchFamily="34" charset="0"/>
                </a:rPr>
                <a:t>диссоциации K</a:t>
              </a:r>
              <a:r>
                <a:rPr lang="ru-RU" altLang="ru-RU" sz="1700" spc="-50" baseline="-28000" dirty="0" smtClean="0">
                  <a:latin typeface="Calibri" panose="020F0502020204030204" pitchFamily="34" charset="0"/>
                </a:rPr>
                <a:t>D</a:t>
              </a:r>
              <a:r>
                <a:rPr lang="ru-RU" altLang="ru-RU" sz="1700" spc="-50" dirty="0" smtClean="0">
                  <a:latin typeface="Calibri" panose="020F0502020204030204" pitchFamily="34" charset="0"/>
                </a:rPr>
                <a:t> </a:t>
              </a:r>
              <a:r>
                <a:rPr lang="ru-RU" altLang="ru-RU" sz="1700" spc="-50" dirty="0">
                  <a:latin typeface="Calibri" panose="020F0502020204030204" pitchFamily="34" charset="0"/>
                </a:rPr>
                <a:t>комплекса ТВР/ДНК, которые </a:t>
              </a:r>
              <a:r>
                <a:rPr lang="ru-RU" altLang="ru-RU" sz="1700" spc="-50" dirty="0" smtClean="0">
                  <a:latin typeface="Calibri" panose="020F0502020204030204" pitchFamily="34" charset="0"/>
                </a:rPr>
                <a:t>были подтверждены независимыми экспериментами.</a:t>
              </a:r>
            </a:p>
            <a:p>
              <a:pPr marL="182563" indent="-182563" algn="just" eaLnBrk="1" hangingPunct="1">
                <a:spcBef>
                  <a:spcPts val="1200"/>
                </a:spcBef>
              </a:pPr>
              <a:r>
                <a:rPr lang="ru-RU" altLang="ru-RU" sz="1700" dirty="0">
                  <a:latin typeface="Calibri" panose="020F0502020204030204" pitchFamily="34" charset="0"/>
                </a:rPr>
                <a:t>5.</a:t>
              </a:r>
              <a:r>
                <a:rPr lang="en-US" altLang="ru-RU" sz="1700" dirty="0">
                  <a:latin typeface="Calibri" panose="020F0502020204030204" pitchFamily="34" charset="0"/>
                </a:rPr>
                <a:t> </a:t>
              </a:r>
              <a:r>
                <a:rPr lang="ru-RU" altLang="ru-RU" sz="1700" spc="-60" dirty="0" smtClean="0">
                  <a:latin typeface="Calibri" panose="020F0502020204030204" pitchFamily="34" charset="0"/>
                </a:rPr>
                <a:t>Выявлены контекстные </a:t>
              </a:r>
              <a:r>
                <a:rPr lang="ru-RU" altLang="ru-RU" sz="1700" spc="-60" dirty="0">
                  <a:latin typeface="Calibri" panose="020F0502020204030204" pitchFamily="34" charset="0"/>
                </a:rPr>
                <a:t>характеристики ДНК </a:t>
              </a:r>
              <a:r>
                <a:rPr lang="ru-RU" altLang="ru-RU" sz="1700" spc="-60" dirty="0" err="1">
                  <a:latin typeface="Calibri" panose="020F0502020204030204" pitchFamily="34" charset="0"/>
                </a:rPr>
                <a:t>плазмиды</a:t>
              </a:r>
              <a:r>
                <a:rPr lang="ru-RU" altLang="ru-RU" sz="1700" spc="-60" dirty="0">
                  <a:latin typeface="Calibri" panose="020F0502020204030204" pitchFamily="34" charset="0"/>
                </a:rPr>
                <a:t> pGEM7(f+) </a:t>
              </a:r>
              <a:r>
                <a:rPr lang="ru-RU" altLang="ru-RU" sz="1700" i="1" spc="-60" dirty="0" err="1">
                  <a:latin typeface="Calibri" panose="020F0502020204030204" pitchFamily="34" charset="0"/>
                </a:rPr>
                <a:t>Escherichia</a:t>
              </a:r>
              <a:r>
                <a:rPr lang="ru-RU" altLang="ru-RU" sz="1700" i="1" spc="-60" dirty="0">
                  <a:latin typeface="Calibri" panose="020F0502020204030204" pitchFamily="34" charset="0"/>
                </a:rPr>
                <a:t> </a:t>
              </a:r>
              <a:r>
                <a:rPr lang="ru-RU" altLang="ru-RU" sz="1700" i="1" spc="-60" dirty="0" err="1">
                  <a:latin typeface="Calibri" panose="020F0502020204030204" pitchFamily="34" charset="0"/>
                </a:rPr>
                <a:t>coli</a:t>
              </a:r>
              <a:r>
                <a:rPr lang="ru-RU" altLang="ru-RU" sz="1700" spc="-60" dirty="0">
                  <a:latin typeface="Calibri" panose="020F0502020204030204" pitchFamily="34" charset="0"/>
                </a:rPr>
                <a:t>, достоверно коррелирующие с частотой повреждений ДНК по гуанинам под действием ультрафиолетового </a:t>
              </a:r>
              <a:r>
                <a:rPr lang="ru-RU" altLang="ru-RU" sz="1700" spc="-60" dirty="0" smtClean="0">
                  <a:latin typeface="Calibri" panose="020F0502020204030204" pitchFamily="34" charset="0"/>
                </a:rPr>
                <a:t>излучения. </a:t>
              </a:r>
              <a:r>
                <a:rPr lang="ru-RU" altLang="ru-RU" sz="1700" spc="-60" dirty="0">
                  <a:latin typeface="Calibri" panose="020F0502020204030204" pitchFamily="34" charset="0"/>
                </a:rPr>
                <a:t>На этой основе впервые </a:t>
              </a:r>
              <a:r>
                <a:rPr lang="ru-RU" altLang="ru-RU" sz="1700" spc="-60" dirty="0" smtClean="0">
                  <a:latin typeface="Calibri" panose="020F0502020204030204" pitchFamily="34" charset="0"/>
                </a:rPr>
                <a:t> построено регрессионное уравнение </a:t>
              </a:r>
              <a:r>
                <a:rPr lang="ru-RU" altLang="ru-RU" sz="1700" spc="-60" dirty="0">
                  <a:latin typeface="Calibri" panose="020F0502020204030204" pitchFamily="34" charset="0"/>
                </a:rPr>
                <a:t>для предсказания величин частоты таких повреждений гуанина в ДНК. Это уравнение было подтверждено данными независимого эксперимента с </a:t>
              </a:r>
              <a:r>
                <a:rPr lang="ru-RU" altLang="ru-RU" sz="1700" spc="-60" dirty="0" smtClean="0">
                  <a:latin typeface="Calibri" panose="020F0502020204030204" pitchFamily="34" charset="0"/>
                </a:rPr>
                <a:t> </a:t>
              </a:r>
              <a:r>
                <a:rPr lang="ru-RU" altLang="ru-RU" sz="1700" spc="-60" dirty="0">
                  <a:latin typeface="Calibri" panose="020F0502020204030204" pitchFamily="34" charset="0"/>
                </a:rPr>
                <a:t>дуплексами ДНК, идентичными фрагментам гена MIP-1α мыши</a:t>
              </a:r>
              <a:r>
                <a:rPr lang="ru-RU" altLang="ru-RU" sz="1700" spc="-60" dirty="0" smtClean="0">
                  <a:latin typeface="Calibri" panose="020F0502020204030204" pitchFamily="34" charset="0"/>
                </a:rPr>
                <a:t>.</a:t>
              </a:r>
              <a:endParaRPr lang="ru-RU" altLang="ru-RU" sz="1700" spc="-50" dirty="0" smtClean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84199" y="61107"/>
            <a:ext cx="8569648" cy="6924973"/>
            <a:chOff x="284199" y="61107"/>
            <a:chExt cx="8569648" cy="6924973"/>
          </a:xfrm>
        </p:grpSpPr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284200" y="61107"/>
              <a:ext cx="8569647" cy="4001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  <a:defRPr/>
              </a:pPr>
              <a:r>
                <a:rPr lang="ru-RU" altLang="ru-RU" sz="2000" b="1" dirty="0" smtClean="0">
                  <a:solidFill>
                    <a:srgbClr val="CC0000"/>
                  </a:solidFill>
                  <a:latin typeface="Calibri" panose="020F0502020204030204" pitchFamily="34" charset="0"/>
                </a:rPr>
                <a:t>Выводы</a:t>
              </a:r>
              <a:endParaRPr lang="ru-RU" altLang="ru-RU" sz="2800" dirty="0">
                <a:solidFill>
                  <a:srgbClr val="CC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>
              <a:off x="284199" y="461217"/>
              <a:ext cx="8170607" cy="5786199"/>
            </a:xfrm>
            <a:prstGeom prst="rect">
              <a:avLst/>
            </a:prstGeom>
            <a:noFill/>
            <a:ln w="41275">
              <a:solidFill>
                <a:schemeClr val="accent4"/>
              </a:solidFill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216000" indent="-216000" algn="just" eaLnBrk="1" hangingPunct="1">
                <a:spcBef>
                  <a:spcPts val="600"/>
                </a:spcBef>
              </a:pPr>
              <a:r>
                <a:rPr lang="ru-RU" altLang="ru-RU" dirty="0" smtClean="0">
                  <a:latin typeface="Calibri" panose="020F0502020204030204" pitchFamily="34" charset="0"/>
                </a:rPr>
                <a:t>6.</a:t>
              </a:r>
              <a:r>
                <a:rPr lang="en-US" altLang="ru-RU" dirty="0" smtClean="0">
                  <a:latin typeface="Calibri" panose="020F0502020204030204" pitchFamily="34" charset="0"/>
                </a:rPr>
                <a:t> 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Выявлены </a:t>
              </a:r>
              <a:r>
                <a:rPr lang="ru-RU" altLang="ru-RU" spc="-60" dirty="0">
                  <a:latin typeface="Calibri" panose="020F0502020204030204" pitchFamily="34" charset="0"/>
                </a:rPr>
                <a:t>достоверные корреляции: (а) между 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каталитической константой </a:t>
              </a:r>
              <a:r>
                <a:rPr lang="ru-RU" altLang="ru-RU" spc="-60" dirty="0" err="1" smtClean="0">
                  <a:latin typeface="Calibri" panose="020F0502020204030204" pitchFamily="34" charset="0"/>
                </a:rPr>
                <a:t>k</a:t>
              </a:r>
              <a:r>
                <a:rPr lang="ru-RU" altLang="ru-RU" spc="-60" baseline="-30000" dirty="0" err="1" smtClean="0">
                  <a:latin typeface="Calibri" panose="020F0502020204030204" pitchFamily="34" charset="0"/>
                </a:rPr>
                <a:t>CAT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 8-оксогуанин-ДНК </a:t>
              </a:r>
              <a:r>
                <a:rPr lang="ru-RU" altLang="ru-RU" spc="-60" dirty="0" err="1" smtClean="0">
                  <a:latin typeface="Calibri" panose="020F0502020204030204" pitchFamily="34" charset="0"/>
                </a:rPr>
                <a:t>гликозилазы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 </a:t>
              </a:r>
              <a:r>
                <a:rPr lang="ru-RU" altLang="ru-RU" spc="-60" dirty="0">
                  <a:latin typeface="Calibri" panose="020F0502020204030204" pitchFamily="34" charset="0"/>
                </a:rPr>
                <a:t>OGG1 человека с углом TWIST кручения В-формы ДНК в окрестности 8-оксогуанина (</a:t>
              </a:r>
              <a:r>
                <a:rPr lang="ru-RU" altLang="ru-RU" spc="-60" dirty="0" err="1">
                  <a:latin typeface="Calibri" panose="020F0502020204030204" pitchFamily="34" charset="0"/>
                </a:rPr>
                <a:t>oxoG</a:t>
              </a:r>
              <a:r>
                <a:rPr lang="ru-RU" altLang="ru-RU" spc="-60" dirty="0">
                  <a:latin typeface="Calibri" panose="020F0502020204030204" pitchFamily="34" charset="0"/>
                </a:rPr>
                <a:t>), а также (б) между константой </a:t>
              </a:r>
              <a:r>
                <a:rPr lang="ru-RU" altLang="ru-RU" spc="-60" dirty="0" err="1" smtClean="0">
                  <a:latin typeface="Calibri" panose="020F0502020204030204" pitchFamily="34" charset="0"/>
                </a:rPr>
                <a:t>Михаэлиса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 </a:t>
              </a:r>
              <a:r>
                <a:rPr lang="ru-RU" altLang="ru-RU" spc="-60" dirty="0">
                  <a:latin typeface="Calibri" panose="020F0502020204030204" pitchFamily="34" charset="0"/>
                </a:rPr>
                <a:t>K</a:t>
              </a:r>
              <a:r>
                <a:rPr lang="ru-RU" altLang="ru-RU" spc="-60" baseline="-30000" dirty="0">
                  <a:latin typeface="Calibri" panose="020F0502020204030204" pitchFamily="34" charset="0"/>
                </a:rPr>
                <a:t>M</a:t>
              </a:r>
              <a:r>
                <a:rPr lang="ru-RU" altLang="ru-RU" spc="-60" dirty="0">
                  <a:latin typeface="Calibri" panose="020F0502020204030204" pitchFamily="34" charset="0"/>
                </a:rPr>
                <a:t> 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этого фермента </a:t>
              </a:r>
              <a:r>
                <a:rPr lang="ru-RU" altLang="ru-RU" spc="-60" dirty="0">
                  <a:latin typeface="Calibri" panose="020F0502020204030204" pitchFamily="34" charset="0"/>
                </a:rPr>
                <a:t>и изменением свободной энергии Гиббса, ΔG, при образовании 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дуплекса </a:t>
              </a:r>
              <a:r>
                <a:rPr lang="ru-RU" altLang="ru-RU" spc="-60" dirty="0">
                  <a:latin typeface="Calibri" panose="020F0502020204030204" pitchFamily="34" charset="0"/>
                </a:rPr>
                <a:t>ДНК в окрестности этого </a:t>
              </a:r>
              <a:r>
                <a:rPr lang="ru-RU" altLang="ru-RU" spc="-60" dirty="0" err="1">
                  <a:latin typeface="Calibri" panose="020F0502020204030204" pitchFamily="34" charset="0"/>
                </a:rPr>
                <a:t>oxoG</a:t>
              </a:r>
              <a:r>
                <a:rPr lang="ru-RU" altLang="ru-RU" spc="-60" dirty="0">
                  <a:latin typeface="Calibri" panose="020F0502020204030204" pitchFamily="34" charset="0"/>
                </a:rPr>
                <a:t>. На этой основе впервые 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построены регрессионные уравнения для оценки констант </a:t>
              </a:r>
              <a:r>
                <a:rPr lang="ru-RU" altLang="ru-RU" spc="-60" dirty="0" err="1">
                  <a:latin typeface="Calibri" panose="020F0502020204030204" pitchFamily="34" charset="0"/>
                </a:rPr>
                <a:t>k</a:t>
              </a:r>
              <a:r>
                <a:rPr lang="ru-RU" altLang="ru-RU" spc="-60" baseline="-30000" dirty="0" err="1">
                  <a:latin typeface="Calibri" panose="020F0502020204030204" pitchFamily="34" charset="0"/>
                </a:rPr>
                <a:t>CAT</a:t>
              </a:r>
              <a:r>
                <a:rPr lang="ru-RU" altLang="ru-RU" spc="-60" dirty="0">
                  <a:latin typeface="Calibri" panose="020F0502020204030204" pitchFamily="34" charset="0"/>
                </a:rPr>
                <a:t> и K</a:t>
              </a:r>
              <a:r>
                <a:rPr lang="ru-RU" altLang="ru-RU" spc="-60" baseline="-30000" dirty="0">
                  <a:latin typeface="Calibri" panose="020F0502020204030204" pitchFamily="34" charset="0"/>
                </a:rPr>
                <a:t>M</a:t>
              </a:r>
              <a:r>
                <a:rPr lang="ru-RU" altLang="ru-RU" spc="-60" dirty="0">
                  <a:latin typeface="Calibri" panose="020F0502020204030204" pitchFamily="34" charset="0"/>
                </a:rPr>
                <a:t> при частичном нарушении </a:t>
              </a:r>
              <a:r>
                <a:rPr lang="ru-RU" altLang="ru-RU" spc="-60" dirty="0" err="1">
                  <a:latin typeface="Calibri" panose="020F0502020204030204" pitchFamily="34" charset="0"/>
                </a:rPr>
                <a:t>комплементарности</a:t>
              </a:r>
              <a:r>
                <a:rPr lang="ru-RU" altLang="ru-RU" spc="-60" dirty="0">
                  <a:latin typeface="Calibri" panose="020F0502020204030204" pitchFamily="34" charset="0"/>
                </a:rPr>
                <a:t> ДНК вокруг </a:t>
              </a:r>
              <a:r>
                <a:rPr lang="ru-RU" altLang="ru-RU" spc="-60" dirty="0" err="1">
                  <a:latin typeface="Calibri" panose="020F0502020204030204" pitchFamily="34" charset="0"/>
                </a:rPr>
                <a:t>oxoG</a:t>
              </a:r>
              <a:r>
                <a:rPr lang="ru-RU" altLang="ru-RU" spc="-60" dirty="0">
                  <a:latin typeface="Calibri" panose="020F0502020204030204" pitchFamily="34" charset="0"/>
                </a:rPr>
                <a:t>, которые были подтверждены независимыми экспериментальными данными</a:t>
              </a:r>
              <a:r>
                <a:rPr lang="ru-RU" altLang="ru-RU" spc="-60" dirty="0" smtClean="0">
                  <a:latin typeface="Calibri" panose="020F0502020204030204" pitchFamily="34" charset="0"/>
                </a:rPr>
                <a:t>.</a:t>
              </a:r>
            </a:p>
            <a:p>
              <a:pPr marL="216000" indent="-216000" algn="just" eaLnBrk="1" hangingPunct="1">
                <a:spcBef>
                  <a:spcPts val="600"/>
                </a:spcBef>
              </a:pPr>
              <a:r>
                <a:rPr lang="ru-RU" altLang="ru-RU" spc="-50" dirty="0" smtClean="0">
                  <a:latin typeface="Calibri" panose="020F0502020204030204" pitchFamily="34" charset="0"/>
                </a:rPr>
                <a:t>7. Показано</a:t>
              </a:r>
              <a:r>
                <a:rPr lang="ru-RU" altLang="ru-RU" spc="-50" dirty="0">
                  <a:latin typeface="Calibri" panose="020F0502020204030204" pitchFamily="34" charset="0"/>
                </a:rPr>
                <a:t>, </a:t>
              </a:r>
              <a:r>
                <a:rPr lang="ru-RU" altLang="ru-RU" spc="-50" dirty="0" smtClean="0">
                  <a:latin typeface="Calibri" panose="020F0502020204030204" pitchFamily="34" charset="0"/>
                </a:rPr>
                <a:t>что </a:t>
              </a:r>
              <a:r>
                <a:rPr lang="ru-RU" altLang="ru-RU" spc="-50" dirty="0">
                  <a:latin typeface="Calibri" panose="020F0502020204030204" pitchFamily="34" charset="0"/>
                </a:rPr>
                <a:t>сродство </a:t>
              </a:r>
              <a:r>
                <a:rPr lang="ru-RU" altLang="ru-RU" spc="-50" dirty="0" err="1">
                  <a:latin typeface="Calibri" panose="020F0502020204030204" pitchFamily="34" charset="0"/>
                </a:rPr>
                <a:t>RecA</a:t>
              </a:r>
              <a:r>
                <a:rPr lang="ru-RU" altLang="ru-RU" spc="-50" dirty="0">
                  <a:latin typeface="Calibri" panose="020F0502020204030204" pitchFamily="34" charset="0"/>
                </a:rPr>
                <a:t> к однонитевой ДНК достоверно убывает с ростом встречаемости в сайте ДНК </a:t>
              </a:r>
              <a:r>
                <a:rPr lang="ru-RU" altLang="ru-RU" spc="-50" dirty="0" err="1">
                  <a:latin typeface="Calibri" panose="020F0502020204030204" pitchFamily="34" charset="0"/>
                </a:rPr>
                <a:t>тринуклеотидов</a:t>
              </a:r>
              <a:r>
                <a:rPr lang="ru-RU" altLang="ru-RU" spc="-50" dirty="0">
                  <a:latin typeface="Calibri" panose="020F0502020204030204" pitchFamily="34" charset="0"/>
                </a:rPr>
                <a:t> DRV в 15-буквеном коде IUPAC, которые достоверно соответствуют кодонам заряженных аминокислотных остатков</a:t>
              </a:r>
              <a:r>
                <a:rPr lang="ru-RU" altLang="ru-RU" spc="-50" dirty="0" smtClean="0">
                  <a:latin typeface="Calibri" panose="020F0502020204030204" pitchFamily="34" charset="0"/>
                </a:rPr>
                <a:t>.</a:t>
              </a:r>
            </a:p>
            <a:p>
              <a:pPr marL="216000" indent="-216000" algn="just" eaLnBrk="1" hangingPunct="1">
                <a:spcBef>
                  <a:spcPts val="600"/>
                </a:spcBef>
              </a:pPr>
              <a:r>
                <a:rPr lang="ru-RU" altLang="ru-RU" spc="-50" dirty="0" smtClean="0">
                  <a:latin typeface="Calibri" panose="020F0502020204030204" pitchFamily="34" charset="0"/>
                </a:rPr>
                <a:t>8. </a:t>
              </a:r>
              <a:r>
                <a:rPr lang="ru-RU" altLang="ru-RU" spc="-50" dirty="0">
                  <a:latin typeface="Calibri" panose="020F0502020204030204" pitchFamily="34" charset="0"/>
                </a:rPr>
                <a:t>На основе теории аддитивной полезности для принятия решений и нечетких множеств создана компьютерная система </a:t>
              </a:r>
              <a:r>
                <a:rPr lang="ru-RU" altLang="ru-RU" spc="-50" dirty="0" err="1">
                  <a:latin typeface="Calibri" panose="020F0502020204030204" pitchFamily="34" charset="0"/>
                </a:rPr>
                <a:t>bDNAvideo</a:t>
              </a:r>
              <a:r>
                <a:rPr lang="ru-RU" altLang="ru-RU" spc="-50" dirty="0">
                  <a:latin typeface="Calibri" panose="020F0502020204030204" pitchFamily="34" charset="0"/>
                </a:rPr>
                <a:t> для выявления контекстно-зависимых конформационных и физико-химических </a:t>
              </a:r>
              <a:r>
                <a:rPr lang="ru-RU" altLang="ru-RU" spc="-50" dirty="0" smtClean="0">
                  <a:latin typeface="Calibri" panose="020F0502020204030204" pitchFamily="34" charset="0"/>
                </a:rPr>
                <a:t>свойств спирали </a:t>
              </a:r>
              <a:r>
                <a:rPr lang="ru-RU" altLang="ru-RU" spc="-50" dirty="0">
                  <a:latin typeface="Calibri" panose="020F0502020204030204" pitchFamily="34" charset="0"/>
                </a:rPr>
                <a:t>ДНК, достоверно дискриминирующих сайты связывания транскрипционных факторов от случайных последовательностей. С использованием этой системы впервые получена достоверная кластеризация транскрипционных факторов на две группы, первая из которых включает преимущественно </a:t>
              </a:r>
              <a:r>
                <a:rPr lang="ru-RU" altLang="ru-RU" spc="-50" dirty="0" smtClean="0">
                  <a:latin typeface="Calibri" panose="020F0502020204030204" pitchFamily="34" charset="0"/>
                </a:rPr>
                <a:t>основные </a:t>
              </a:r>
              <a:r>
                <a:rPr lang="ru-RU" altLang="ru-RU" spc="-50" dirty="0">
                  <a:latin typeface="Calibri" panose="020F0502020204030204" pitchFamily="34" charset="0"/>
                </a:rPr>
                <a:t>и </a:t>
              </a:r>
              <a:r>
                <a:rPr lang="ru-RU" altLang="ru-RU" spc="-50" dirty="0" err="1" smtClean="0">
                  <a:latin typeface="Calibri" panose="020F0502020204030204" pitchFamily="34" charset="0"/>
                </a:rPr>
                <a:t>Zn</a:t>
              </a:r>
              <a:r>
                <a:rPr lang="ru-RU" altLang="ru-RU" spc="-50" dirty="0" smtClean="0">
                  <a:latin typeface="Calibri" panose="020F0502020204030204" pitchFamily="34" charset="0"/>
                </a:rPr>
                <a:t>-координируемые белки </a:t>
              </a:r>
              <a:r>
                <a:rPr lang="ru-RU" altLang="ru-RU" spc="-50" dirty="0">
                  <a:latin typeface="Calibri" panose="020F0502020204030204" pitchFamily="34" charset="0"/>
                </a:rPr>
                <a:t>с локальным избытком электростатического заряда, вторая </a:t>
              </a:r>
              <a:r>
                <a:rPr lang="ru-RU" altLang="ru-RU" spc="-50" dirty="0" smtClean="0">
                  <a:latin typeface="Calibri" panose="020F0502020204030204" pitchFamily="34" charset="0"/>
                </a:rPr>
                <a:t>– белки </a:t>
              </a:r>
              <a:r>
                <a:rPr lang="ru-RU" altLang="ru-RU" spc="-50" dirty="0">
                  <a:latin typeface="Calibri" panose="020F0502020204030204" pitchFamily="34" charset="0"/>
                </a:rPr>
                <a:t>с β-слоем и с </a:t>
              </a:r>
              <a:r>
                <a:rPr lang="ru-RU" altLang="ru-RU" spc="-50" dirty="0" err="1">
                  <a:latin typeface="Calibri" panose="020F0502020204030204" pitchFamily="34" charset="0"/>
                </a:rPr>
                <a:t>гомеодоменом</a:t>
              </a:r>
              <a:r>
                <a:rPr lang="ru-RU" altLang="ru-RU" spc="-50" dirty="0">
                  <a:latin typeface="Calibri" panose="020F0502020204030204" pitchFamily="34" charset="0"/>
                </a:rPr>
                <a:t> без локального избытка электростатического заряда</a:t>
              </a:r>
              <a:r>
                <a:rPr lang="ru-RU" altLang="ru-RU" spc="-50" dirty="0" smtClean="0">
                  <a:latin typeface="Calibri" panose="020F0502020204030204" pitchFamily="34" charset="0"/>
                </a:rPr>
                <a:t>.</a:t>
              </a:r>
              <a:endParaRPr lang="ru-RU" altLang="ru-RU" spc="-50" dirty="0">
                <a:latin typeface="Calibri" panose="020F0502020204030204" pitchFamily="34" charset="0"/>
              </a:endParaRPr>
            </a:p>
          </p:txBody>
        </p:sp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284199" y="6062155"/>
              <a:ext cx="8569647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5400" b="1" i="1" dirty="0">
                  <a:solidFill>
                    <a:srgbClr val="C00000"/>
                  </a:solidFill>
                  <a:latin typeface="Calibri" panose="020F0502020204030204" pitchFamily="34" charset="0"/>
                  <a:cs typeface="Times New Roman" pitchFamily="18" charset="0"/>
                </a:rPr>
                <a:t>Спасибо за внимание!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94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9276" y="986589"/>
            <a:ext cx="8691603" cy="4475748"/>
            <a:chOff x="259276" y="986589"/>
            <a:chExt cx="8691603" cy="447574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59276" y="986589"/>
              <a:ext cx="8675688" cy="4475748"/>
            </a:xfrm>
            <a:custGeom>
              <a:avLst/>
              <a:gdLst>
                <a:gd name="T0" fmla="*/ 5465 w 5465"/>
                <a:gd name="T1" fmla="*/ 0 h 1911"/>
                <a:gd name="T2" fmla="*/ 5441 w 5465"/>
                <a:gd name="T3" fmla="*/ 717 h 1911"/>
                <a:gd name="T4" fmla="*/ 5394 w 5465"/>
                <a:gd name="T5" fmla="*/ 727 h 1911"/>
                <a:gd name="T6" fmla="*/ 5350 w 5465"/>
                <a:gd name="T7" fmla="*/ 744 h 1911"/>
                <a:gd name="T8" fmla="*/ 5314 w 5465"/>
                <a:gd name="T9" fmla="*/ 771 h 1911"/>
                <a:gd name="T10" fmla="*/ 5281 w 5465"/>
                <a:gd name="T11" fmla="*/ 804 h 1911"/>
                <a:gd name="T12" fmla="*/ 5254 w 5465"/>
                <a:gd name="T13" fmla="*/ 840 h 1911"/>
                <a:gd name="T14" fmla="*/ 5237 w 5465"/>
                <a:gd name="T15" fmla="*/ 884 h 1911"/>
                <a:gd name="T16" fmla="*/ 5227 w 5465"/>
                <a:gd name="T17" fmla="*/ 931 h 1911"/>
                <a:gd name="T18" fmla="*/ 5227 w 5465"/>
                <a:gd name="T19" fmla="*/ 980 h 1911"/>
                <a:gd name="T20" fmla="*/ 5237 w 5465"/>
                <a:gd name="T21" fmla="*/ 1027 h 1911"/>
                <a:gd name="T22" fmla="*/ 5254 w 5465"/>
                <a:gd name="T23" fmla="*/ 1069 h 1911"/>
                <a:gd name="T24" fmla="*/ 5281 w 5465"/>
                <a:gd name="T25" fmla="*/ 1107 h 1911"/>
                <a:gd name="T26" fmla="*/ 5314 w 5465"/>
                <a:gd name="T27" fmla="*/ 1140 h 1911"/>
                <a:gd name="T28" fmla="*/ 5350 w 5465"/>
                <a:gd name="T29" fmla="*/ 1167 h 1911"/>
                <a:gd name="T30" fmla="*/ 5394 w 5465"/>
                <a:gd name="T31" fmla="*/ 1184 h 1911"/>
                <a:gd name="T32" fmla="*/ 5441 w 5465"/>
                <a:gd name="T33" fmla="*/ 1194 h 1911"/>
                <a:gd name="T34" fmla="*/ 5465 w 5465"/>
                <a:gd name="T35" fmla="*/ 1911 h 1911"/>
                <a:gd name="T36" fmla="*/ 0 w 5465"/>
                <a:gd name="T37" fmla="*/ 1195 h 1911"/>
                <a:gd name="T38" fmla="*/ 48 w 5465"/>
                <a:gd name="T39" fmla="*/ 1190 h 1911"/>
                <a:gd name="T40" fmla="*/ 92 w 5465"/>
                <a:gd name="T41" fmla="*/ 1176 h 1911"/>
                <a:gd name="T42" fmla="*/ 132 w 5465"/>
                <a:gd name="T43" fmla="*/ 1153 h 1911"/>
                <a:gd name="T44" fmla="*/ 168 w 5465"/>
                <a:gd name="T45" fmla="*/ 1124 h 1911"/>
                <a:gd name="T46" fmla="*/ 197 w 5465"/>
                <a:gd name="T47" fmla="*/ 1090 h 1911"/>
                <a:gd name="T48" fmla="*/ 220 w 5465"/>
                <a:gd name="T49" fmla="*/ 1048 h 1911"/>
                <a:gd name="T50" fmla="*/ 234 w 5465"/>
                <a:gd name="T51" fmla="*/ 1003 h 1911"/>
                <a:gd name="T52" fmla="*/ 238 w 5465"/>
                <a:gd name="T53" fmla="*/ 956 h 1911"/>
                <a:gd name="T54" fmla="*/ 234 w 5465"/>
                <a:gd name="T55" fmla="*/ 908 h 1911"/>
                <a:gd name="T56" fmla="*/ 220 w 5465"/>
                <a:gd name="T57" fmla="*/ 861 h 1911"/>
                <a:gd name="T58" fmla="*/ 197 w 5465"/>
                <a:gd name="T59" fmla="*/ 821 h 1911"/>
                <a:gd name="T60" fmla="*/ 168 w 5465"/>
                <a:gd name="T61" fmla="*/ 787 h 1911"/>
                <a:gd name="T62" fmla="*/ 132 w 5465"/>
                <a:gd name="T63" fmla="*/ 756 h 1911"/>
                <a:gd name="T64" fmla="*/ 92 w 5465"/>
                <a:gd name="T65" fmla="*/ 735 h 1911"/>
                <a:gd name="T66" fmla="*/ 48 w 5465"/>
                <a:gd name="T67" fmla="*/ 721 h 1911"/>
                <a:gd name="T68" fmla="*/ 0 w 5465"/>
                <a:gd name="T69" fmla="*/ 716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65" h="1911">
                  <a:moveTo>
                    <a:pt x="0" y="0"/>
                  </a:moveTo>
                  <a:lnTo>
                    <a:pt x="5465" y="0"/>
                  </a:lnTo>
                  <a:lnTo>
                    <a:pt x="5465" y="716"/>
                  </a:lnTo>
                  <a:lnTo>
                    <a:pt x="5441" y="717"/>
                  </a:lnTo>
                  <a:lnTo>
                    <a:pt x="5417" y="721"/>
                  </a:lnTo>
                  <a:lnTo>
                    <a:pt x="5394" y="727"/>
                  </a:lnTo>
                  <a:lnTo>
                    <a:pt x="5371" y="735"/>
                  </a:lnTo>
                  <a:lnTo>
                    <a:pt x="5350" y="744"/>
                  </a:lnTo>
                  <a:lnTo>
                    <a:pt x="5331" y="756"/>
                  </a:lnTo>
                  <a:lnTo>
                    <a:pt x="5314" y="771"/>
                  </a:lnTo>
                  <a:lnTo>
                    <a:pt x="5297" y="787"/>
                  </a:lnTo>
                  <a:lnTo>
                    <a:pt x="5281" y="804"/>
                  </a:lnTo>
                  <a:lnTo>
                    <a:pt x="5268" y="821"/>
                  </a:lnTo>
                  <a:lnTo>
                    <a:pt x="5254" y="840"/>
                  </a:lnTo>
                  <a:lnTo>
                    <a:pt x="5245" y="861"/>
                  </a:lnTo>
                  <a:lnTo>
                    <a:pt x="5237" y="884"/>
                  </a:lnTo>
                  <a:lnTo>
                    <a:pt x="5231" y="908"/>
                  </a:lnTo>
                  <a:lnTo>
                    <a:pt x="5227" y="931"/>
                  </a:lnTo>
                  <a:lnTo>
                    <a:pt x="5225" y="956"/>
                  </a:lnTo>
                  <a:lnTo>
                    <a:pt x="5227" y="980"/>
                  </a:lnTo>
                  <a:lnTo>
                    <a:pt x="5231" y="1003"/>
                  </a:lnTo>
                  <a:lnTo>
                    <a:pt x="5237" y="1027"/>
                  </a:lnTo>
                  <a:lnTo>
                    <a:pt x="5245" y="1048"/>
                  </a:lnTo>
                  <a:lnTo>
                    <a:pt x="5254" y="1069"/>
                  </a:lnTo>
                  <a:lnTo>
                    <a:pt x="5268" y="1090"/>
                  </a:lnTo>
                  <a:lnTo>
                    <a:pt x="5281" y="1107"/>
                  </a:lnTo>
                  <a:lnTo>
                    <a:pt x="5297" y="1124"/>
                  </a:lnTo>
                  <a:lnTo>
                    <a:pt x="5314" y="1140"/>
                  </a:lnTo>
                  <a:lnTo>
                    <a:pt x="5331" y="1153"/>
                  </a:lnTo>
                  <a:lnTo>
                    <a:pt x="5350" y="1167"/>
                  </a:lnTo>
                  <a:lnTo>
                    <a:pt x="5371" y="1176"/>
                  </a:lnTo>
                  <a:lnTo>
                    <a:pt x="5394" y="1184"/>
                  </a:lnTo>
                  <a:lnTo>
                    <a:pt x="5417" y="1190"/>
                  </a:lnTo>
                  <a:lnTo>
                    <a:pt x="5441" y="1194"/>
                  </a:lnTo>
                  <a:lnTo>
                    <a:pt x="5465" y="1195"/>
                  </a:lnTo>
                  <a:lnTo>
                    <a:pt x="5465" y="1911"/>
                  </a:lnTo>
                  <a:lnTo>
                    <a:pt x="0" y="1911"/>
                  </a:lnTo>
                  <a:lnTo>
                    <a:pt x="0" y="1195"/>
                  </a:lnTo>
                  <a:lnTo>
                    <a:pt x="23" y="1194"/>
                  </a:lnTo>
                  <a:lnTo>
                    <a:pt x="48" y="1190"/>
                  </a:lnTo>
                  <a:lnTo>
                    <a:pt x="71" y="1184"/>
                  </a:lnTo>
                  <a:lnTo>
                    <a:pt x="92" y="1176"/>
                  </a:lnTo>
                  <a:lnTo>
                    <a:pt x="113" y="1167"/>
                  </a:lnTo>
                  <a:lnTo>
                    <a:pt x="132" y="1153"/>
                  </a:lnTo>
                  <a:lnTo>
                    <a:pt x="151" y="1140"/>
                  </a:lnTo>
                  <a:lnTo>
                    <a:pt x="168" y="1124"/>
                  </a:lnTo>
                  <a:lnTo>
                    <a:pt x="184" y="1107"/>
                  </a:lnTo>
                  <a:lnTo>
                    <a:pt x="197" y="1090"/>
                  </a:lnTo>
                  <a:lnTo>
                    <a:pt x="209" y="1069"/>
                  </a:lnTo>
                  <a:lnTo>
                    <a:pt x="220" y="1048"/>
                  </a:lnTo>
                  <a:lnTo>
                    <a:pt x="228" y="1027"/>
                  </a:lnTo>
                  <a:lnTo>
                    <a:pt x="234" y="1003"/>
                  </a:lnTo>
                  <a:lnTo>
                    <a:pt x="238" y="980"/>
                  </a:lnTo>
                  <a:lnTo>
                    <a:pt x="238" y="956"/>
                  </a:lnTo>
                  <a:lnTo>
                    <a:pt x="238" y="931"/>
                  </a:lnTo>
                  <a:lnTo>
                    <a:pt x="234" y="908"/>
                  </a:lnTo>
                  <a:lnTo>
                    <a:pt x="228" y="884"/>
                  </a:lnTo>
                  <a:lnTo>
                    <a:pt x="220" y="861"/>
                  </a:lnTo>
                  <a:lnTo>
                    <a:pt x="209" y="840"/>
                  </a:lnTo>
                  <a:lnTo>
                    <a:pt x="197" y="821"/>
                  </a:lnTo>
                  <a:lnTo>
                    <a:pt x="184" y="804"/>
                  </a:lnTo>
                  <a:lnTo>
                    <a:pt x="168" y="787"/>
                  </a:lnTo>
                  <a:lnTo>
                    <a:pt x="151" y="771"/>
                  </a:lnTo>
                  <a:lnTo>
                    <a:pt x="132" y="756"/>
                  </a:lnTo>
                  <a:lnTo>
                    <a:pt x="113" y="744"/>
                  </a:lnTo>
                  <a:lnTo>
                    <a:pt x="92" y="735"/>
                  </a:lnTo>
                  <a:lnTo>
                    <a:pt x="71" y="727"/>
                  </a:lnTo>
                  <a:lnTo>
                    <a:pt x="48" y="721"/>
                  </a:lnTo>
                  <a:lnTo>
                    <a:pt x="23" y="717"/>
                  </a:lnTo>
                  <a:lnTo>
                    <a:pt x="0" y="716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360727" y="1358683"/>
              <a:ext cx="8590152" cy="3760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ru-RU" altLang="ru-RU" sz="36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Times New Roman" pitchFamily="18" charset="0"/>
                </a:rPr>
                <a:t>Компьютерная система </a:t>
              </a:r>
              <a:r>
                <a:rPr lang="en-US" altLang="ru-RU" sz="36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Times New Roman" pitchFamily="18" charset="0"/>
                </a:rPr>
                <a:t>ACTIVITY</a:t>
              </a:r>
              <a:r>
                <a:rPr lang="ru-RU" altLang="ru-RU" sz="36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Times New Roman" pitchFamily="18" charset="0"/>
                </a:rPr>
                <a:t/>
              </a:r>
              <a:br>
                <a:rPr lang="ru-RU" altLang="ru-RU" sz="36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Times New Roman" pitchFamily="18" charset="0"/>
                </a:rPr>
              </a:br>
              <a:r>
                <a:rPr lang="ru-RU" altLang="ru-RU" sz="36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Times New Roman" pitchFamily="18" charset="0"/>
                </a:rPr>
                <a:t>для </a:t>
              </a:r>
              <a:r>
                <a:rPr lang="ru-RU" altLang="ru-RU" sz="3600" b="1" dirty="0">
                  <a:solidFill>
                    <a:srgbClr val="7030A0"/>
                  </a:solidFill>
                  <a:latin typeface="Calibri" panose="020F0502020204030204" pitchFamily="34" charset="0"/>
                  <a:cs typeface="Times New Roman" pitchFamily="18" charset="0"/>
                </a:rPr>
                <a:t>выявления </a:t>
              </a:r>
              <a:r>
                <a:rPr lang="ru-RU" altLang="ru-RU" sz="36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Times New Roman" pitchFamily="18" charset="0"/>
                </a:rPr>
                <a:t>контекстно-зависимых характеристик сайтов в составе</a:t>
              </a:r>
            </a:p>
            <a:p>
              <a:pPr algn="ctr" eaLnBrk="1" hangingPunct="1">
                <a:lnSpc>
                  <a:spcPts val="4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ru-RU" altLang="ru-RU" sz="36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Times New Roman" pitchFamily="18" charset="0"/>
                </a:rPr>
                <a:t>геномной ДНК</a:t>
              </a:r>
              <a:r>
                <a:rPr lang="ru-RU" altLang="ru-RU" sz="3600" b="1" dirty="0">
                  <a:solidFill>
                    <a:srgbClr val="7030A0"/>
                  </a:solidFill>
                  <a:latin typeface="Calibri" panose="020F0502020204030204" pitchFamily="34" charset="0"/>
                  <a:cs typeface="Times New Roman" pitchFamily="18" charset="0"/>
                </a:rPr>
                <a:t>, определяющих количественные величины </a:t>
              </a:r>
              <a:r>
                <a:rPr lang="ru-RU" altLang="ru-RU" sz="36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Times New Roman" pitchFamily="18" charset="0"/>
                </a:rPr>
                <a:t>специфической биологической активности этих сайтов</a:t>
              </a:r>
              <a:endParaRPr lang="ru-RU" altLang="ru-RU" sz="36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0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24872" y="105593"/>
            <a:ext cx="9228356" cy="6570477"/>
            <a:chOff x="24872" y="105593"/>
            <a:chExt cx="9228356" cy="6570477"/>
          </a:xfrm>
        </p:grpSpPr>
        <p:sp>
          <p:nvSpPr>
            <p:cNvPr id="3" name="TextBox 2"/>
            <p:cNvSpPr txBox="1"/>
            <p:nvPr/>
          </p:nvSpPr>
          <p:spPr>
            <a:xfrm>
              <a:off x="24872" y="6152850"/>
              <a:ext cx="92283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Arial" panose="020B0604020202020204" pitchFamily="34" charset="0"/>
                </a:rPr>
                <a:t>Ponomarenko J, </a:t>
              </a:r>
              <a:r>
                <a:rPr lang="en-US" sz="1400" b="1" u="sng" dirty="0">
                  <a:latin typeface="Calibri" panose="020F0502020204030204" pitchFamily="34" charset="0"/>
                  <a:cs typeface="Arial" panose="020B0604020202020204" pitchFamily="34" charset="0"/>
                </a:rPr>
                <a:t>Ponomarenko M</a:t>
              </a:r>
              <a:r>
                <a:rPr lang="en-US" sz="1400" dirty="0">
                  <a:latin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1400" dirty="0" err="1">
                  <a:latin typeface="Calibri" panose="020F0502020204030204" pitchFamily="34" charset="0"/>
                  <a:cs typeface="Arial" panose="020B0604020202020204" pitchFamily="34" charset="0"/>
                </a:rPr>
                <a:t>Frolov</a:t>
              </a:r>
              <a:r>
                <a:rPr lang="en-US" sz="1400" dirty="0">
                  <a:latin typeface="Calibri" panose="020F0502020204030204" pitchFamily="34" charset="0"/>
                  <a:cs typeface="Arial" panose="020B0604020202020204" pitchFamily="34" charset="0"/>
                </a:rPr>
                <a:t> A, </a:t>
              </a:r>
              <a:r>
                <a:rPr lang="en-US" sz="1400" dirty="0" err="1">
                  <a:latin typeface="Calibri" panose="020F0502020204030204" pitchFamily="34" charset="0"/>
                  <a:cs typeface="Arial" panose="020B0604020202020204" pitchFamily="34" charset="0"/>
                </a:rPr>
                <a:t>Vorobyev</a:t>
              </a:r>
              <a:r>
                <a:rPr lang="en-US" sz="1400" dirty="0">
                  <a:latin typeface="Calibri" panose="020F0502020204030204" pitchFamily="34" charset="0"/>
                  <a:cs typeface="Arial" panose="020B0604020202020204" pitchFamily="34" charset="0"/>
                </a:rPr>
                <a:t> D, Overton G, Kolchanov N. // </a:t>
              </a:r>
              <a:r>
                <a:rPr lang="en-US" sz="1400" b="1" dirty="0">
                  <a:latin typeface="Calibri" panose="020F0502020204030204" pitchFamily="34" charset="0"/>
                  <a:cs typeface="Arial" panose="020B0604020202020204" pitchFamily="34" charset="0"/>
                </a:rPr>
                <a:t>Bioinformatics</a:t>
              </a:r>
              <a:r>
                <a:rPr lang="en-US" sz="1400" dirty="0">
                  <a:latin typeface="Calibri" panose="020F0502020204030204" pitchFamily="34" charset="0"/>
                  <a:cs typeface="Arial" panose="020B0604020202020204" pitchFamily="34" charset="0"/>
                </a:rPr>
                <a:t>. 1999. 15:654-68.</a:t>
              </a:r>
            </a:p>
            <a:p>
              <a:pPr algn="ctr"/>
              <a:endParaRPr lang="ru-RU" sz="14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2"/>
            <p:cNvSpPr txBox="1">
              <a:spLocks noChangeArrowheads="1"/>
            </p:cNvSpPr>
            <p:nvPr/>
          </p:nvSpPr>
          <p:spPr>
            <a:xfrm>
              <a:off x="45774" y="105593"/>
              <a:ext cx="9015194" cy="734780"/>
            </a:xfrm>
            <a:prstGeom prst="rect">
              <a:avLst/>
            </a:prstGeom>
            <a:effectLst/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ru-RU" altLang="ru-RU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Б</a:t>
              </a:r>
              <a:r>
                <a:rPr lang="en-US" altLang="ru-RU" sz="1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аз</a:t>
              </a:r>
              <a:r>
                <a:rPr lang="ru-RU" altLang="ru-RU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а</a:t>
              </a:r>
              <a:r>
                <a:rPr lang="en-US" altLang="ru-RU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ru-RU" sz="1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данных</a:t>
              </a:r>
              <a:r>
                <a:rPr lang="en-US" altLang="ru-RU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“PROPERTY”</a:t>
              </a:r>
              <a:r>
                <a:rPr lang="ru-RU" altLang="ru-RU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altLang="ru-RU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en-US" altLang="ru-RU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altLang="ru-RU" sz="18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описание контекстно-зависимых </a:t>
              </a:r>
              <a:r>
                <a:rPr lang="en-US" altLang="ru-RU" sz="1800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конформационны</a:t>
              </a:r>
              <a:r>
                <a:rPr lang="ru-RU" altLang="ru-RU" sz="18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х</a:t>
              </a:r>
              <a:r>
                <a:rPr lang="en-US" altLang="ru-RU" sz="18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8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свойств спирали </a:t>
              </a:r>
              <a:r>
                <a:rPr lang="en-US" altLang="ru-RU" sz="18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ДНК</a:t>
              </a:r>
              <a:endParaRPr lang="ru-RU" altLang="ru-RU" sz="1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ru-RU" altLang="ru-RU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>
                <a:lnSpc>
                  <a:spcPct val="110000"/>
                </a:lnSpc>
              </a:pPr>
              <a:endParaRPr lang="ru-RU" altLang="ru-RU" sz="16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7684" y="882058"/>
              <a:ext cx="87113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Примеры </a:t>
              </a:r>
              <a:r>
                <a:rPr lang="ru-RU" sz="1400" b="1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контекстно-зависимых </a:t>
              </a:r>
              <a:r>
                <a:rPr lang="ru-RU" sz="1400" b="1" dirty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конформационных свойств В-формы спирали ДНК, описанных в базе данных </a:t>
              </a:r>
              <a:r>
                <a:rPr lang="en-US" sz="1400" b="1" dirty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PROPERTY </a:t>
              </a:r>
              <a:r>
                <a:rPr lang="ru-RU" sz="1400" b="1" dirty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для всех 16 вариантов соседних комплементарных пар нуклеотидов</a:t>
              </a:r>
              <a:endParaRPr lang="ru-RU" sz="14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687627" y="1670412"/>
              <a:ext cx="3870540" cy="3578776"/>
              <a:chOff x="27056" y="2687434"/>
              <a:chExt cx="5225983" cy="3578776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27056" y="2726452"/>
                <a:ext cx="4966913" cy="3539758"/>
              </a:xfrm>
              <a:prstGeom prst="roundRect">
                <a:avLst>
                  <a:gd name="adj" fmla="val 0"/>
                </a:avLst>
              </a:prstGeom>
              <a:solidFill>
                <a:srgbClr val="E7F5FF">
                  <a:alpha val="10000"/>
                </a:srgbClr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304736" y="3132761"/>
                <a:ext cx="4240387" cy="1444293"/>
                <a:chOff x="4491246" y="1728649"/>
                <a:chExt cx="4240385" cy="1444293"/>
              </a:xfrm>
            </p:grpSpPr>
            <p:pic>
              <p:nvPicPr>
                <p:cNvPr id="17" name="Рисунок 1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91246" y="1762492"/>
                  <a:ext cx="1296551" cy="1188000"/>
                </a:xfrm>
                <a:prstGeom prst="rect">
                  <a:avLst/>
                </a:prstGeom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4524944" y="2957497"/>
                  <a:ext cx="1334449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TWIST</a:t>
                  </a:r>
                  <a:endParaRPr lang="ru-RU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36599" y="1775050"/>
                  <a:ext cx="1120846" cy="1142193"/>
                </a:xfrm>
                <a:prstGeom prst="rect">
                  <a:avLst/>
                </a:prstGeom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6190144" y="2957497"/>
                  <a:ext cx="957306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ROLL</a:t>
                  </a:r>
                  <a:endParaRPr lang="ru-RU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1" name="Рисунок 2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06251" y="1728649"/>
                  <a:ext cx="1125380" cy="1255686"/>
                </a:xfrm>
                <a:prstGeom prst="rect">
                  <a:avLst/>
                </a:prstGeom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7774318" y="2957498"/>
                  <a:ext cx="957306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TILT</a:t>
                  </a:r>
                  <a:endParaRPr lang="ru-RU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Группа 8"/>
              <p:cNvGrpSpPr/>
              <p:nvPr/>
            </p:nvGrpSpPr>
            <p:grpSpPr>
              <a:xfrm>
                <a:off x="399922" y="4687332"/>
                <a:ext cx="4272635" cy="1442645"/>
                <a:chOff x="4600480" y="4471478"/>
                <a:chExt cx="4272635" cy="1442645"/>
              </a:xfrm>
            </p:grpSpPr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00480" y="4502262"/>
                  <a:ext cx="1199534" cy="1188000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4713182" y="5690262"/>
                  <a:ext cx="1086832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RISE</a:t>
                  </a:r>
                  <a:endParaRPr lang="ru-RU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203238" y="5690262"/>
                  <a:ext cx="1095222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SLIDE</a:t>
                  </a:r>
                  <a:endParaRPr lang="ru-RU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4" name="Рисунок 13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44041" y="4472199"/>
                  <a:ext cx="1205385" cy="1188000"/>
                </a:xfrm>
                <a:prstGeom prst="rect">
                  <a:avLst/>
                </a:prstGeom>
              </p:spPr>
            </p:pic>
            <p:pic>
              <p:nvPicPr>
                <p:cNvPr id="15" name="Рисунок 14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17371" y="4471478"/>
                  <a:ext cx="1112294" cy="1188000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7777893" y="5698679"/>
                  <a:ext cx="1095222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SHIFT</a:t>
                  </a:r>
                  <a:endParaRPr lang="ru-RU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286126" y="2687434"/>
                <a:ext cx="49669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Номенклатура</a:t>
                </a:r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Dickerson, R.E. // NAR 1989. 17:1797-803.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03240" y="5609281"/>
              <a:ext cx="841917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Всего в базе данных </a:t>
              </a:r>
              <a:r>
                <a:rPr lang="en-US" sz="1400" b="1" dirty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PROPERTY </a:t>
              </a:r>
              <a:r>
                <a:rPr lang="ru-RU" sz="1400" b="1" dirty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описано </a:t>
              </a:r>
              <a:r>
                <a:rPr lang="en-US" sz="1400" b="1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29</a:t>
              </a:r>
              <a:r>
                <a:rPr lang="ru-RU" sz="1400" b="1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контекстно-зависимых конформационных свойств спирали ДНК</a:t>
              </a:r>
              <a:endParaRPr lang="ru-RU" sz="14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1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560449"/>
              </p:ext>
            </p:extLst>
          </p:nvPr>
        </p:nvGraphicFramePr>
        <p:xfrm>
          <a:off x="1081340" y="1330464"/>
          <a:ext cx="6725540" cy="4233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508"/>
                <a:gridCol w="1085316"/>
                <a:gridCol w="1034041"/>
                <a:gridCol w="965675"/>
              </a:tblGrid>
              <a:tr h="5570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Название свойства В-формы спирали ДНК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Ед.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Температура плавления </a:t>
                      </a:r>
                      <a:r>
                        <a:rPr lang="ru-RU" sz="1400" dirty="0" err="1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гетеродуплекса</a:t>
                      </a:r>
                      <a:r>
                        <a:rPr lang="ru-RU" sz="14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ДНК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300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37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136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Дисбаланс бороздок спирали ДНК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усл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0.0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2.5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Гибкость малой бороздки спирали ДНК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усл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1.0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1.3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Гибкость большой бороздки спирали ДНК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усл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1.0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1.2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Персистентная длина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А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20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130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Частота контакта  с  </a:t>
                      </a:r>
                      <a:r>
                        <a:rPr lang="ru-RU" sz="1400" dirty="0" err="1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октамером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гистонов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18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Изменение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энтальпии, </a:t>
                      </a:r>
                      <a:r>
                        <a:rPr lang="el-GR" sz="14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1400" dirty="0" smtClean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Kcal/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mol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-12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-6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Изменение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энтропии, </a:t>
                      </a:r>
                      <a:r>
                        <a:rPr lang="el-GR" sz="14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1400" dirty="0" smtClean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Kcal/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mol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-28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-15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3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Изменение</a:t>
                      </a:r>
                      <a:r>
                        <a:rPr lang="en-US" sz="1400" spc="-3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pc="-3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свободной энергии Гиббса, </a:t>
                      </a:r>
                      <a:r>
                        <a:rPr lang="el-GR" sz="1400" spc="-3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400" spc="-3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 spc="-30" dirty="0" smtClean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Kcal/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mol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-3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</a:rPr>
                        <a:t>-1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6681" y="5816039"/>
            <a:ext cx="876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Описаны величины  </a:t>
            </a:r>
            <a:r>
              <a:rPr lang="en-US" sz="14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физико-химических </a:t>
            </a:r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свойств </a:t>
            </a:r>
            <a:r>
              <a:rPr lang="ru-RU" altLang="ru-RU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двойной спирали </a:t>
            </a:r>
            <a:r>
              <a:rPr lang="en-US" altLang="ru-RU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ДНК 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для  всех 16 вариантов  соседних   комплементарных пар </a:t>
            </a:r>
            <a:endParaRPr lang="ru-RU" sz="1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21" y="56135"/>
            <a:ext cx="9015194" cy="1021870"/>
          </a:xfrm>
          <a:prstGeom prst="rect">
            <a:avLst/>
          </a:prstGeom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altLang="ru-RU" sz="18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</a:t>
            </a:r>
            <a:r>
              <a:rPr lang="en-US" altLang="ru-RU" sz="1800" b="1" dirty="0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аз</a:t>
            </a:r>
            <a:r>
              <a:rPr lang="ru-RU" altLang="ru-RU" sz="18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en-US" altLang="ru-RU" sz="18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b="1" dirty="0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данных</a:t>
            </a:r>
            <a:r>
              <a:rPr lang="en-US" altLang="ru-RU" sz="18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“PROPERTY”</a:t>
            </a:r>
            <a:r>
              <a:rPr lang="ru-RU" altLang="ru-RU" sz="1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altLang="ru-RU" sz="1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altLang="ru-RU" sz="1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18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контекстно-зависимые </a:t>
            </a:r>
            <a:r>
              <a:rPr lang="en-US" altLang="ru-RU" sz="1800" dirty="0" err="1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конформационны</a:t>
            </a:r>
            <a:r>
              <a:rPr lang="ru-RU" altLang="ru-RU" sz="18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е</a:t>
            </a:r>
            <a:r>
              <a:rPr lang="en-US" altLang="ru-RU" sz="18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en-US" altLang="ru-RU" sz="1800" dirty="0" err="1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физико-химически</a:t>
            </a:r>
            <a:r>
              <a:rPr lang="ru-RU" altLang="ru-RU" sz="18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е</a:t>
            </a:r>
            <a:r>
              <a:rPr lang="en-US" altLang="ru-RU" sz="18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свойства</a:t>
            </a:r>
            <a:br>
              <a:rPr lang="ru-RU" altLang="ru-RU" sz="18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ru-RU" sz="18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В-</a:t>
            </a:r>
            <a:r>
              <a:rPr lang="ru-RU" altLang="ru-RU" sz="1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формы двойной спирали </a:t>
            </a:r>
            <a:r>
              <a:rPr lang="en-US" altLang="ru-RU" sz="1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ДНК</a:t>
            </a:r>
            <a:r>
              <a:rPr lang="ru-RU" altLang="ru-RU" sz="18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altLang="ru-RU" sz="18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21" y="6438087"/>
            <a:ext cx="9154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Ponomarenko J, </a:t>
            </a:r>
            <a:r>
              <a:rPr lang="en-US" sz="1400" b="1" u="sng" dirty="0">
                <a:latin typeface="Calibri" panose="020F0502020204030204" pitchFamily="34" charset="0"/>
                <a:cs typeface="Arial" panose="020B0604020202020204" pitchFamily="34" charset="0"/>
              </a:rPr>
              <a:t>Ponomarenko M</a:t>
            </a: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Arial" panose="020B0604020202020204" pitchFamily="34" charset="0"/>
              </a:rPr>
              <a:t>Frolov</a:t>
            </a: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1400" dirty="0" err="1">
                <a:latin typeface="Calibri" panose="020F0502020204030204" pitchFamily="34" charset="0"/>
                <a:cs typeface="Arial" panose="020B0604020202020204" pitchFamily="34" charset="0"/>
              </a:rPr>
              <a:t>Vorobyev</a:t>
            </a: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 D, Overton G, Kolchanov N. // </a:t>
            </a:r>
            <a:r>
              <a:rPr lang="en-US" sz="1400" b="1" dirty="0">
                <a:latin typeface="Calibri" panose="020F0502020204030204" pitchFamily="34" charset="0"/>
                <a:cs typeface="Arial" panose="020B0604020202020204" pitchFamily="34" charset="0"/>
              </a:rPr>
              <a:t>Bioinformatics</a:t>
            </a: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. 1999. 15:654-68.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808160" y="1312357"/>
            <a:ext cx="1998720" cy="579817"/>
            <a:chOff x="5808160" y="1312357"/>
            <a:chExt cx="1998720" cy="579817"/>
          </a:xfrm>
        </p:grpSpPr>
        <p:sp>
          <p:nvSpPr>
            <p:cNvPr id="11" name="TextBox 10"/>
            <p:cNvSpPr txBox="1"/>
            <p:nvPr/>
          </p:nvSpPr>
          <p:spPr>
            <a:xfrm>
              <a:off x="6326654" y="1312357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err="1" smtClean="0">
                  <a:latin typeface="Calibri" panose="020F0502020204030204" pitchFamily="34" charset="0"/>
                </a:rPr>
                <a:t>диапозон</a:t>
              </a:r>
              <a:endParaRPr lang="ru-RU" sz="1400" b="1" dirty="0">
                <a:latin typeface="Calibri" panose="020F0502020204030204" pitchFamily="34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5808160" y="1330464"/>
              <a:ext cx="1998720" cy="561710"/>
              <a:chOff x="5808160" y="1330464"/>
              <a:chExt cx="1998720" cy="561710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7806880" y="1330464"/>
                <a:ext cx="0" cy="56171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6836651" y="1330464"/>
                <a:ext cx="970229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6840509" y="1618546"/>
                <a:ext cx="1" cy="27362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H="1" flipV="1">
                <a:off x="5808160" y="1616959"/>
                <a:ext cx="1980614" cy="317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212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117673" y="1598761"/>
            <a:ext cx="10000416" cy="3851454"/>
            <a:chOff x="-1299552" y="1821530"/>
            <a:chExt cx="10471588" cy="4266175"/>
          </a:xfrm>
        </p:grpSpPr>
        <p:pic>
          <p:nvPicPr>
            <p:cNvPr id="6" name="Рисунок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83" b="3419"/>
            <a:stretch/>
          </p:blipFill>
          <p:spPr>
            <a:xfrm>
              <a:off x="3745763" y="1821530"/>
              <a:ext cx="5398237" cy="4260570"/>
            </a:xfrm>
            <a:prstGeom prst="rect">
              <a:avLst/>
            </a:prstGeom>
          </p:spPr>
        </p:pic>
        <p:pic>
          <p:nvPicPr>
            <p:cNvPr id="7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99552" y="3012024"/>
              <a:ext cx="6106782" cy="2531593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>
            <a:xfrm>
              <a:off x="3232720" y="3034321"/>
              <a:ext cx="714199" cy="2541724"/>
              <a:chOff x="3064194" y="2719997"/>
              <a:chExt cx="714199" cy="2541724"/>
            </a:xfrm>
          </p:grpSpPr>
          <p:sp>
            <p:nvSpPr>
              <p:cNvPr id="10" name="Левая фигурная скобка 9"/>
              <p:cNvSpPr/>
              <p:nvPr/>
            </p:nvSpPr>
            <p:spPr>
              <a:xfrm rot="10800000">
                <a:off x="3064194" y="2719997"/>
                <a:ext cx="307706" cy="2541724"/>
              </a:xfrm>
              <a:prstGeom prst="leftBrac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Стрелка вправо 10"/>
              <p:cNvSpPr/>
              <p:nvPr/>
            </p:nvSpPr>
            <p:spPr>
              <a:xfrm>
                <a:off x="3460301" y="3709917"/>
                <a:ext cx="318092" cy="468533"/>
              </a:xfrm>
              <a:prstGeom prst="rightArrow">
                <a:avLst>
                  <a:gd name="adj1" fmla="val 50000"/>
                  <a:gd name="adj2" fmla="val 60442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4860032" y="2536684"/>
              <a:ext cx="4312004" cy="3551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MI A00J0006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 </a:t>
              </a:r>
              <a:r>
                <a:rPr lang="ru-RU" sz="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относительные величины </a:t>
              </a:r>
              <a:r>
                <a:rPr lang="en-US" sz="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YY1-</a:t>
              </a:r>
              <a:r>
                <a:rPr lang="ru-RU" sz="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репрессируемой люминесценции </a:t>
              </a:r>
              <a:r>
                <a:rPr lang="en-US" sz="800" b="1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pTiLUC</a:t>
              </a:r>
              <a:endParaRPr lang="en-US" sz="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AU %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ID 11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SEQ TCGTTAGGAC TTAAAATGGC GTC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ACT 12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//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ID 32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SEQ TCGTTAAATC CGCCATTTGC GTC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ACT 15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//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ID 61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SEQ TCGTCCATTT TGTTCCTCCC GTC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ACT 13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//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ID 15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SEQ TCGTAATGGA GGATAATGGC GTC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ACT 1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//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ID 43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SEQ TCGTCCATTT GTAATATGTC GTC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ACT 3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//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ID 44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SEQ TCGTATGTCC GCCATGTTGC GTC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ACT 14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//</a:t>
              </a:r>
              <a:endParaRPr lang="ru-RU" sz="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962" y="1987"/>
            <a:ext cx="9075038" cy="6733033"/>
            <a:chOff x="68962" y="1987"/>
            <a:chExt cx="9075038" cy="6733033"/>
          </a:xfrm>
        </p:grpSpPr>
        <p:sp>
          <p:nvSpPr>
            <p:cNvPr id="3" name="Скругленный прямоугольник 25"/>
            <p:cNvSpPr/>
            <p:nvPr/>
          </p:nvSpPr>
          <p:spPr>
            <a:xfrm>
              <a:off x="68962" y="6170756"/>
              <a:ext cx="9075038" cy="564264"/>
            </a:xfrm>
            <a:prstGeom prst="roundRect">
              <a:avLst>
                <a:gd name="adj" fmla="val 0"/>
              </a:avLst>
            </a:prstGeom>
            <a:noFill/>
            <a:ln w="25400"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</a:rPr>
                <a:t>Ponomarenko J, Furman D, </a:t>
              </a:r>
              <a:r>
                <a:rPr lang="en-US" sz="140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Frolov</a:t>
              </a: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</a:rPr>
                <a:t> A, </a:t>
              </a:r>
              <a:r>
                <a:rPr lang="en-US" sz="140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Podkolodny</a:t>
              </a: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</a:rPr>
                <a:t> N, Orlova G, </a:t>
              </a:r>
              <a:r>
                <a:rPr lang="en-US" sz="1400" b="1" u="sng" dirty="0">
                  <a:solidFill>
                    <a:schemeClr val="tx1"/>
                  </a:solidFill>
                  <a:latin typeface="Calibri" panose="020F0502020204030204" pitchFamily="34" charset="0"/>
                </a:rPr>
                <a:t>Ponomarenko M</a:t>
              </a: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</a:rPr>
                <a:t>, Kolchanov N, Sarai A. </a:t>
              </a:r>
              <a:b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</a:rPr>
                <a:t>// Nucleic Acids Research. 2001. </a:t>
              </a:r>
              <a:r>
                <a:rPr lang="en-US" sz="14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29:284-7.</a:t>
              </a:r>
              <a:endParaRPr lang="ru-RU" sz="1400" dirty="0">
                <a:latin typeface="Calibri" panose="020F050202020403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140" y="1987"/>
              <a:ext cx="88718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База данных </a:t>
              </a:r>
              <a:r>
                <a:rPr lang="en-US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“ACTIVITY”:</a:t>
              </a:r>
              <a:br>
                <a:rPr lang="en-US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выборки последовательностей различных типов сайтов в составе геномных ДНК, </a:t>
              </a:r>
              <a:br>
                <a:rPr lang="ru-RU" sz="16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для которых измерены количественные величины их  специфической биологической активности</a:t>
              </a:r>
              <a:endParaRPr lang="en-US" sz="12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7139" y="5651537"/>
              <a:ext cx="8871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Всего в базе данных </a:t>
              </a:r>
              <a:r>
                <a:rPr lang="en-US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“ACTIVITY”</a:t>
              </a:r>
              <a:r>
                <a:rPr lang="ru-RU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   представлены  </a:t>
              </a:r>
              <a:r>
                <a:rPr lang="en-US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 </a:t>
              </a:r>
              <a:r>
                <a:rPr lang="ru-RU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результаты 554 таких</a:t>
              </a:r>
              <a:r>
                <a:rPr lang="en-US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 </a:t>
              </a:r>
              <a:r>
                <a:rPr lang="ru-RU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экспериментов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0679" y="864099"/>
              <a:ext cx="6984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Пример экспериментальных данных </a:t>
              </a:r>
              <a:r>
                <a:rPr lang="ru-RU" sz="1600" b="1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о </a:t>
              </a:r>
              <a:r>
                <a:rPr lang="ru-RU" sz="1600" b="1" dirty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биологической активности сайтов в составе геномной ДНК и их представления в базе данных </a:t>
              </a:r>
              <a:r>
                <a:rPr lang="en-US" sz="1600" b="1" dirty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ACTIVITY</a:t>
              </a:r>
              <a:endParaRPr lang="ru-RU" sz="1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00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4998" y="-17952"/>
            <a:ext cx="9144000" cy="6824616"/>
            <a:chOff x="24998" y="-17952"/>
            <a:chExt cx="9144000" cy="6824616"/>
          </a:xfrm>
        </p:grpSpPr>
        <p:sp>
          <p:nvSpPr>
            <p:cNvPr id="3" name="TextBox 2"/>
            <p:cNvSpPr txBox="1"/>
            <p:nvPr/>
          </p:nvSpPr>
          <p:spPr>
            <a:xfrm>
              <a:off x="427290" y="683656"/>
              <a:ext cx="3057782" cy="237883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7030A0"/>
                  </a:solidFill>
                </a:rPr>
                <a:t>     </a:t>
              </a:r>
              <a:r>
                <a:rPr lang="ru-RU" sz="14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Выборка последовательностей </a:t>
              </a:r>
              <a:r>
                <a:rPr lang="en-US" sz="14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/>
              </a:r>
              <a:br>
                <a:rPr lang="en-US" sz="14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</a:br>
              <a:r>
                <a:rPr lang="ru-RU" sz="14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сайтов</a:t>
              </a:r>
              <a:r>
                <a:rPr lang="en-US" sz="14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 c</a:t>
              </a:r>
              <a:r>
                <a:rPr lang="ru-RU" sz="14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 известными величинами</a:t>
              </a:r>
              <a:r>
                <a:rPr lang="en-US" sz="14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4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14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/>
              </a:r>
              <a:br>
                <a:rPr lang="en-US" sz="14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</a:br>
              <a:r>
                <a:rPr lang="ru-RU" sz="14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их специфической активности</a:t>
              </a:r>
            </a:p>
            <a:p>
              <a:endParaRPr lang="ru-RU" sz="1400" b="1" dirty="0" smtClean="0">
                <a:solidFill>
                  <a:srgbClr val="7030A0"/>
                </a:solidFill>
              </a:endParaRPr>
            </a:p>
            <a:p>
              <a:pPr>
                <a:spcAft>
                  <a:spcPts val="1200"/>
                </a:spcAft>
              </a:pPr>
              <a:r>
                <a:rPr lang="en-US" sz="14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b="1" baseline="-30000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ru-RU" sz="14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14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GTGACTACAGTGGGTGTGAA</a:t>
              </a:r>
              <a:endParaRPr lang="ru-RU" sz="1400" b="1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4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b="1" baseline="-30000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ru-RU" sz="14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14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GTGTTTAAGTTGTACCTGAG</a:t>
              </a:r>
              <a:endParaRPr lang="ru-RU" sz="1400" b="1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7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 .</a:t>
              </a:r>
              <a:r>
                <a:rPr lang="ru-RU" sz="14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ru-RU" sz="14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 . . . . . . . . . . </a:t>
              </a:r>
              <a:endParaRPr lang="ru-RU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14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b="1" baseline="-30000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n-1</a:t>
              </a:r>
              <a:r>
                <a:rPr lang="ru-RU" sz="14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sz="14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GGGGTAAAGCGGAACTTCTA</a:t>
              </a:r>
              <a:r>
                <a:rPr lang="ru-RU" sz="14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spcAft>
                  <a:spcPts val="1200"/>
                </a:spcAft>
              </a:pPr>
              <a:r>
                <a:rPr lang="en-US" sz="14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b="1" baseline="-30000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ru-RU" sz="14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14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GCGGCCAGCGCACCCTCTCG</a:t>
              </a:r>
              <a:endParaRPr lang="ru-RU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8676" y="3306720"/>
              <a:ext cx="3603760" cy="1953218"/>
            </a:xfrm>
            <a:prstGeom prst="rect">
              <a:avLst/>
            </a:prstGeom>
            <a:solidFill>
              <a:srgbClr val="D7EEC0">
                <a:alpha val="27000"/>
              </a:srgbClr>
            </a:solidFill>
            <a:ln>
              <a:solidFill>
                <a:srgbClr val="006600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1400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Вычисление среднего значения </a:t>
              </a:r>
              <a:r>
                <a:rPr lang="en-US" sz="1400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k</a:t>
              </a:r>
              <a:r>
                <a:rPr lang="ru-RU" sz="1400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-ого свойства  спирали ДНК на участке </a:t>
              </a:r>
              <a:r>
                <a:rPr lang="en-US" sz="1400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[</a:t>
              </a:r>
              <a:r>
                <a:rPr lang="en-US" sz="1400" b="1" dirty="0" err="1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a</a:t>
              </a:r>
              <a:r>
                <a:rPr lang="en-US" sz="1400" b="1" dirty="0" err="1">
                  <a:solidFill>
                    <a:srgbClr val="006600"/>
                  </a:solidFill>
                  <a:latin typeface="Calibri" panose="020F0502020204030204" pitchFamily="34" charset="0"/>
                </a:rPr>
                <a:t>;</a:t>
              </a:r>
              <a:r>
                <a:rPr lang="en-US" sz="1400" b="1" dirty="0" err="1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b</a:t>
              </a:r>
              <a:r>
                <a:rPr lang="en-US" sz="1400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]</a:t>
              </a:r>
              <a:br>
                <a:rPr lang="en-US" sz="1400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</a:br>
              <a:r>
                <a:rPr lang="ru-RU" sz="1400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для последовательности каждого сайта</a:t>
              </a:r>
              <a:r>
                <a:rPr lang="en-US" sz="1400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:</a:t>
              </a:r>
            </a:p>
            <a:p>
              <a:pPr algn="ctr">
                <a:lnSpc>
                  <a:spcPct val="95000"/>
                </a:lnSpc>
              </a:pPr>
              <a:endParaRPr lang="en-US" sz="1400" b="1" dirty="0">
                <a:solidFill>
                  <a:srgbClr val="006600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95000"/>
                </a:lnSpc>
              </a:pPr>
              <a:endParaRPr lang="en-US" sz="1400" b="1" dirty="0" smtClean="0">
                <a:solidFill>
                  <a:srgbClr val="006600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95000"/>
                </a:lnSpc>
              </a:pPr>
              <a:endParaRPr lang="ru-RU" sz="1400" b="1" dirty="0" smtClean="0">
                <a:solidFill>
                  <a:srgbClr val="006600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95000"/>
                </a:lnSpc>
                <a:spcBef>
                  <a:spcPts val="300"/>
                </a:spcBef>
              </a:pPr>
              <a:r>
                <a:rPr lang="ru-RU" sz="1400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В</a:t>
              </a:r>
              <a:r>
                <a:rPr lang="en-US" sz="1400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c</a:t>
              </a:r>
              <a:r>
                <a:rPr lang="ru-RU" sz="1400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его возможно </a:t>
              </a:r>
              <a:r>
                <a:rPr lang="en-US" sz="1400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K</a:t>
              </a:r>
              <a:r>
                <a:rPr lang="ru-RU" sz="1400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(</a:t>
              </a:r>
              <a:r>
                <a:rPr lang="en-US" sz="1400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L</a:t>
              </a:r>
              <a:r>
                <a:rPr lang="ru-RU" sz="1400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-1)</a:t>
              </a:r>
              <a:r>
                <a:rPr lang="en-US" sz="1400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(L-</a:t>
              </a:r>
              <a:r>
                <a:rPr lang="ru-RU" sz="1400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2</a:t>
              </a:r>
              <a:r>
                <a:rPr lang="en-US" sz="1400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)/2 </a:t>
              </a:r>
              <a:r>
                <a:rPr lang="ru-RU" sz="1400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комбинаций из </a:t>
              </a:r>
              <a:r>
                <a:rPr lang="en-US" sz="1400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K</a:t>
              </a:r>
              <a:r>
                <a:rPr lang="en-US" sz="1400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400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свойств спирали ДНК для сайтов длины </a:t>
              </a:r>
              <a:r>
                <a:rPr lang="en-US" sz="1400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L</a:t>
              </a:r>
              <a:r>
                <a:rPr lang="en-US" sz="1400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400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400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(</a:t>
              </a:r>
              <a:r>
                <a:rPr lang="ru-RU" sz="1400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при </a:t>
              </a:r>
              <a:r>
                <a:rPr lang="en-US" sz="1400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K=38 </a:t>
              </a:r>
              <a:r>
                <a:rPr lang="ru-RU" sz="1400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и </a:t>
              </a:r>
              <a:r>
                <a:rPr lang="en-US" sz="1400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L=50</a:t>
              </a:r>
              <a:r>
                <a:rPr lang="ru-RU" sz="1400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 будет </a:t>
              </a:r>
              <a:r>
                <a:rPr lang="en-US" sz="1400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44688 </a:t>
              </a:r>
              <a:r>
                <a:rPr lang="ru-RU" sz="1400" dirty="0">
                  <a:solidFill>
                    <a:srgbClr val="006600"/>
                  </a:solidFill>
                  <a:latin typeface="Calibri" panose="020F0502020204030204" pitchFamily="34" charset="0"/>
                </a:rPr>
                <a:t>комбинаций </a:t>
              </a:r>
              <a:r>
                <a:rPr lang="en-US" sz="1400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). </a:t>
              </a:r>
              <a:endParaRPr lang="ru-RU" sz="1400" dirty="0">
                <a:solidFill>
                  <a:srgbClr val="006600"/>
                </a:solidFill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>
                  <a:spLocks noChangeAspect="1"/>
                </p:cNvSpPr>
                <p:nvPr/>
              </p:nvSpPr>
              <p:spPr>
                <a:xfrm>
                  <a:off x="427290" y="3967720"/>
                  <a:ext cx="2829108" cy="5454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000" b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𝐤</m:t>
                            </m:r>
                            <m:r>
                              <a:rPr lang="en-US" sz="2000" b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;[</m:t>
                            </m:r>
                            <m:r>
                              <a:rPr lang="en-US" sz="2000" b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000" b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000" b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  <m:r>
                              <a:rPr lang="en-US" sz="2000" b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d>
                          </m:sup>
                        </m:sSubSup>
                        <m:r>
                          <a:rPr lang="en-US" sz="2000" b="1" i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box>
                          <m:boxPr>
                            <m:ctrlPr>
                              <a:rPr lang="en-US" sz="20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ctrlPr>
                                      <a:rPr lang="en-US" sz="2000" b="1" i="1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b="1" i="0" smtClean="0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  <m:r>
                                      <a:rPr lang="en-US" sz="2000" b="1" i="0" smtClean="0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000" b="1" i="0" smtClean="0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sub>
                                  <m:sup>
                                    <m:r>
                                      <a:rPr lang="en-US" sz="2000" b="1" i="0" smtClean="0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  <m:r>
                                      <a:rPr lang="en-US" sz="2000" b="1" i="0" smtClean="0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0" smtClean="0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𝐗</m:t>
                                        </m:r>
                                      </m:e>
                                      <m:sub>
                                        <m:r>
                                          <a:rPr lang="en-US" sz="2000" b="1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𝐤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1" i="1" smtClean="0">
                                            <a:solidFill>
                                              <a:srgbClr val="00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𝒔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0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𝒎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  <m:sSubSup>
                                          <m:sSubSupPr>
                                            <m:ctrlPr>
                                              <a:rPr lang="en-US" sz="20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𝒔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0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𝒎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d>
                                  </m:e>
                                </m:nary>
                              </m:num>
                              <m:den>
                                <m:r>
                                  <a:rPr lang="en-US" sz="2000" b="1" i="0" smtClean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  <m:r>
                                  <a:rPr lang="en-US" sz="2000" b="1" i="0" smtClean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0" smtClean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n-US" sz="2000" b="1" i="0" smtClean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0" smtClean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ru-RU" sz="20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b="1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290" y="3967720"/>
                  <a:ext cx="2829108" cy="54547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12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91790" y="5336571"/>
              <a:ext cx="8977771" cy="576293"/>
            </a:xfrm>
            <a:prstGeom prst="rect">
              <a:avLst/>
            </a:prstGeom>
            <a:solidFill>
              <a:srgbClr val="FFFFE5"/>
            </a:solidFill>
            <a:ln>
              <a:solidFill>
                <a:srgbClr val="C00000"/>
              </a:solidFill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Полный перебор всех комбинаций </a:t>
              </a:r>
              <a:r>
                <a:rPr lang="ru-RU" sz="1400" dirty="0">
                  <a:solidFill>
                    <a:srgbClr val="C00000"/>
                  </a:solidFill>
                  <a:latin typeface="Calibri" panose="020F0502020204030204" pitchFamily="34" charset="0"/>
                </a:rPr>
                <a:t>свойств, размера и положения </a:t>
              </a:r>
              <a:r>
                <a:rPr lang="ru-RU" sz="14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участка</a:t>
              </a:r>
              <a:r>
                <a:rPr lang="en-US" sz="14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4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усреднения </a:t>
              </a:r>
              <a:r>
                <a:rPr lang="en-US" sz="1400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X</a:t>
              </a:r>
              <a:r>
                <a:rPr lang="en-US" b="1" baseline="-30000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k</a:t>
              </a:r>
              <a:r>
                <a:rPr lang="en-US" b="1" baseline="-300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;[</a:t>
              </a:r>
              <a:r>
                <a:rPr lang="en-US" b="1" baseline="-30000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a;b</a:t>
              </a:r>
              <a:r>
                <a:rPr lang="en-US" b="1" baseline="-300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]</a:t>
              </a:r>
              <a:r>
                <a:rPr lang="en-US" sz="14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4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позволяет найти те из них, которые обеспечивают самую  яркую связь между величинами </a:t>
              </a:r>
              <a:r>
                <a:rPr lang="en-US" sz="14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F </a:t>
              </a:r>
              <a:r>
                <a:rPr lang="ru-RU" sz="14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активности и свойствами спирали ДНК сайта</a:t>
              </a:r>
              <a:endParaRPr lang="ru-RU" sz="14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1364" y="5992380"/>
              <a:ext cx="8964000" cy="534368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C00000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>
                <a:lnSpc>
                  <a:spcPct val="125000"/>
                </a:lnSpc>
                <a:spcAft>
                  <a:spcPts val="0"/>
                </a:spcAft>
              </a:pPr>
              <a:r>
                <a:rPr lang="ru-RU" sz="12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На основе выявленных значимых контекстно-зависимых характеристик спирали ДНК </a:t>
              </a:r>
              <a:r>
                <a:rPr lang="en-US" sz="1200" b="1" dirty="0" err="1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X</a:t>
              </a:r>
              <a:r>
                <a:rPr lang="en-US" b="1" baseline="-30000" dirty="0" err="1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k</a:t>
              </a:r>
              <a:r>
                <a:rPr lang="en-US" b="1" baseline="-30000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;[</a:t>
              </a:r>
              <a:r>
                <a:rPr lang="en-US" b="1" baseline="-30000" dirty="0" err="1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a;b</a:t>
              </a:r>
              <a:r>
                <a:rPr lang="en-US" b="1" baseline="-30000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]</a:t>
              </a:r>
              <a:r>
                <a:rPr lang="en-US" sz="12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может быть построено регрессионное</a:t>
              </a:r>
              <a:r>
                <a:rPr lang="en-US" sz="12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уравнение</a:t>
              </a:r>
              <a:r>
                <a:rPr lang="en-US" sz="12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для предсказания величины </a:t>
              </a:r>
              <a:r>
                <a:rPr lang="en-US" sz="12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F </a:t>
              </a:r>
              <a:r>
                <a:rPr lang="ru-RU" sz="12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искомой активности для сайта с произвольной нуклеотидной последовательностью</a:t>
              </a:r>
              <a:endParaRPr lang="ru-RU" sz="1200" b="1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Скругленный прямоугольник 54"/>
            <p:cNvSpPr/>
            <p:nvPr/>
          </p:nvSpPr>
          <p:spPr>
            <a:xfrm>
              <a:off x="91364" y="6540631"/>
              <a:ext cx="8964000" cy="266033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ru-RU" sz="1400" b="1" u="sng" dirty="0">
                  <a:latin typeface="Calibri" panose="020F0502020204030204" pitchFamily="34" charset="0"/>
                  <a:cs typeface="Arial" panose="020B0604020202020204" pitchFamily="34" charset="0"/>
                </a:rPr>
                <a:t>Ponomarenko M.P.</a:t>
              </a:r>
              <a:r>
                <a:rPr lang="en-US" alt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ru-RU" sz="1400" dirty="0" err="1">
                  <a:latin typeface="Calibri" panose="020F0502020204030204" pitchFamily="34" charset="0"/>
                  <a:cs typeface="Arial" panose="020B0604020202020204" pitchFamily="34" charset="0"/>
                </a:rPr>
                <a:t>Kolchanova</a:t>
              </a:r>
              <a:r>
                <a:rPr lang="en-US" alt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 A.N., Kolchanov N.A. </a:t>
              </a:r>
              <a:r>
                <a:rPr lang="en-US" altLang="ru-RU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// </a:t>
              </a:r>
              <a:r>
                <a:rPr lang="en-US" alt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J. </a:t>
              </a:r>
              <a:r>
                <a:rPr lang="en-US" altLang="ru-RU" sz="1400" dirty="0" err="1">
                  <a:latin typeface="Calibri" panose="020F0502020204030204" pitchFamily="34" charset="0"/>
                  <a:cs typeface="Arial" panose="020B0604020202020204" pitchFamily="34" charset="0"/>
                </a:rPr>
                <a:t>Comput</a:t>
              </a:r>
              <a:r>
                <a:rPr lang="en-US" altLang="ru-RU" sz="1400" dirty="0">
                  <a:latin typeface="Calibri" panose="020F0502020204030204" pitchFamily="34" charset="0"/>
                  <a:cs typeface="Arial" panose="020B0604020202020204" pitchFamily="34" charset="0"/>
                </a:rPr>
                <a:t>. Biol. 1997. 4:83-90.</a:t>
              </a:r>
              <a:endParaRPr lang="ru-RU" sz="14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24998" y="-17952"/>
              <a:ext cx="9144000" cy="565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Алгоритм поиска значимых контекстно-зависимых характеристик спирали ДНК сайтов </a:t>
              </a:r>
              <a:b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со специфической биологической активностью для предсказания ее величин по контексту ДНК</a:t>
              </a:r>
              <a:endParaRPr lang="ru-RU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7" name="Стрелка вправо 216"/>
            <p:cNvSpPr>
              <a:spLocks noChangeAspect="1"/>
            </p:cNvSpPr>
            <p:nvPr/>
          </p:nvSpPr>
          <p:spPr>
            <a:xfrm rot="5400000">
              <a:off x="1899828" y="3088038"/>
              <a:ext cx="293055" cy="252952"/>
            </a:xfrm>
            <a:prstGeom prst="rightArrow">
              <a:avLst>
                <a:gd name="adj1" fmla="val 50000"/>
                <a:gd name="adj2" fmla="val 6044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220" name="Стрелка вправо 219"/>
            <p:cNvSpPr/>
            <p:nvPr/>
          </p:nvSpPr>
          <p:spPr>
            <a:xfrm>
              <a:off x="3835695" y="4115238"/>
              <a:ext cx="562302" cy="220775"/>
            </a:xfrm>
            <a:prstGeom prst="rightArrow">
              <a:avLst>
                <a:gd name="adj1" fmla="val 50000"/>
                <a:gd name="adj2" fmla="val 6044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00000"/>
                </a:solidFill>
              </a:endParaRPr>
            </a:p>
          </p:txBody>
        </p:sp>
        <p:grpSp>
          <p:nvGrpSpPr>
            <p:cNvPr id="244" name="Группа 243"/>
            <p:cNvGrpSpPr/>
            <p:nvPr/>
          </p:nvGrpSpPr>
          <p:grpSpPr>
            <a:xfrm>
              <a:off x="4435819" y="3144608"/>
              <a:ext cx="4680000" cy="2093217"/>
              <a:chOff x="4435819" y="3144608"/>
              <a:chExt cx="4680000" cy="2093217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5821310" y="3144608"/>
                <a:ext cx="1349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ЦЕЛЬ ПОИСКА:</a:t>
                </a:r>
                <a:endParaRPr lang="ru-RU" sz="1400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222" name="Группа 221"/>
              <p:cNvGrpSpPr/>
              <p:nvPr/>
            </p:nvGrpSpPr>
            <p:grpSpPr>
              <a:xfrm>
                <a:off x="4435819" y="3456000"/>
                <a:ext cx="2263761" cy="1773940"/>
                <a:chOff x="4568989" y="3411610"/>
                <a:chExt cx="2263761" cy="1773940"/>
              </a:xfrm>
            </p:grpSpPr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4811574" y="3411610"/>
                  <a:ext cx="0" cy="1548000"/>
                </a:xfrm>
                <a:prstGeom prst="line">
                  <a:avLst/>
                </a:prstGeom>
                <a:ln w="2222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flipH="1">
                  <a:off x="4709666" y="4957689"/>
                  <a:ext cx="1931580" cy="0"/>
                </a:xfrm>
                <a:prstGeom prst="line">
                  <a:avLst/>
                </a:prstGeom>
                <a:ln w="2222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Овал 22"/>
                <p:cNvSpPr/>
                <p:nvPr/>
              </p:nvSpPr>
              <p:spPr>
                <a:xfrm>
                  <a:off x="5008051" y="3499200"/>
                  <a:ext cx="85060" cy="892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5212203" y="3567919"/>
                  <a:ext cx="85060" cy="892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Овал 24"/>
                <p:cNvSpPr/>
                <p:nvPr/>
              </p:nvSpPr>
              <p:spPr>
                <a:xfrm>
                  <a:off x="5093111" y="3773483"/>
                  <a:ext cx="85060" cy="892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5351252" y="3858546"/>
                  <a:ext cx="85060" cy="892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>
                  <a:off x="5351252" y="4070848"/>
                  <a:ext cx="85060" cy="892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Овал 27"/>
                <p:cNvSpPr/>
                <p:nvPr/>
              </p:nvSpPr>
              <p:spPr>
                <a:xfrm>
                  <a:off x="5634786" y="4291623"/>
                  <a:ext cx="85060" cy="892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5580123" y="4041434"/>
                  <a:ext cx="85060" cy="892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Овал 29"/>
                <p:cNvSpPr/>
                <p:nvPr/>
              </p:nvSpPr>
              <p:spPr>
                <a:xfrm>
                  <a:off x="5881107" y="4442988"/>
                  <a:ext cx="85060" cy="892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Овал 30"/>
                <p:cNvSpPr/>
                <p:nvPr/>
              </p:nvSpPr>
              <p:spPr>
                <a:xfrm>
                  <a:off x="5891740" y="4724394"/>
                  <a:ext cx="85060" cy="892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Овал 31"/>
                <p:cNvSpPr/>
                <p:nvPr/>
              </p:nvSpPr>
              <p:spPr>
                <a:xfrm>
                  <a:off x="6191103" y="4614034"/>
                  <a:ext cx="85060" cy="892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Овал 32"/>
                <p:cNvSpPr/>
                <p:nvPr/>
              </p:nvSpPr>
              <p:spPr>
                <a:xfrm>
                  <a:off x="6254898" y="4870753"/>
                  <a:ext cx="85060" cy="892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4793748" y="3418305"/>
                  <a:ext cx="1562197" cy="154923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4568989" y="4908551"/>
                  <a:ext cx="22637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err="1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X</a:t>
                  </a:r>
                  <a:r>
                    <a:rPr lang="en-US" b="1" baseline="-30000" dirty="0" err="1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k</a:t>
                  </a:r>
                  <a:r>
                    <a:rPr lang="en-US" b="1" baseline="-30000" dirty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;[</a:t>
                  </a:r>
                  <a:r>
                    <a:rPr lang="en-US" b="1" baseline="-30000" dirty="0" err="1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a;b</a:t>
                  </a:r>
                  <a:r>
                    <a:rPr lang="en-US" b="1" baseline="-30000" dirty="0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]</a:t>
                  </a:r>
                  <a:r>
                    <a:rPr lang="en-US" sz="1200" b="1" dirty="0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, </a:t>
                  </a:r>
                  <a:r>
                    <a:rPr lang="ru-RU" sz="1200" b="1" spc="-30" dirty="0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свойство </a:t>
                  </a:r>
                  <a:r>
                    <a:rPr lang="ru-RU" sz="1200" b="1" spc="-30" dirty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спирали ДНК</a:t>
                  </a:r>
                  <a:endParaRPr lang="ru-RU" sz="1200" b="1" spc="-30" dirty="0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 rot="-5400000">
                  <a:off x="3963012" y="4056938"/>
                  <a:ext cx="147707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F, </a:t>
                  </a:r>
                  <a:r>
                    <a:rPr 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активность сайта</a:t>
                  </a:r>
                  <a:endParaRPr lang="ru-RU" sz="1400" b="1" dirty="0">
                    <a:solidFill>
                      <a:srgbClr val="7030A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3" name="Группа 242"/>
              <p:cNvGrpSpPr/>
              <p:nvPr/>
            </p:nvGrpSpPr>
            <p:grpSpPr>
              <a:xfrm>
                <a:off x="6852058" y="3448703"/>
                <a:ext cx="2263761" cy="1773729"/>
                <a:chOff x="6781034" y="3386557"/>
                <a:chExt cx="2263761" cy="1773729"/>
              </a:xfrm>
            </p:grpSpPr>
            <p:cxnSp>
              <p:nvCxnSpPr>
                <p:cNvPr id="224" name="Прямая соединительная линия 223"/>
                <p:cNvCxnSpPr/>
                <p:nvPr/>
              </p:nvCxnSpPr>
              <p:spPr>
                <a:xfrm>
                  <a:off x="7023619" y="3393854"/>
                  <a:ext cx="0" cy="1548000"/>
                </a:xfrm>
                <a:prstGeom prst="line">
                  <a:avLst/>
                </a:prstGeom>
                <a:ln w="2222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Прямая соединительная линия 224"/>
                <p:cNvCxnSpPr/>
                <p:nvPr/>
              </p:nvCxnSpPr>
              <p:spPr>
                <a:xfrm flipH="1">
                  <a:off x="6921711" y="4932425"/>
                  <a:ext cx="1931580" cy="0"/>
                </a:xfrm>
                <a:prstGeom prst="line">
                  <a:avLst/>
                </a:prstGeom>
                <a:ln w="2222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0" name="Группа 239"/>
                <p:cNvGrpSpPr/>
                <p:nvPr/>
              </p:nvGrpSpPr>
              <p:grpSpPr>
                <a:xfrm rot="5400000">
                  <a:off x="7186777" y="3398767"/>
                  <a:ext cx="1336144" cy="1456613"/>
                  <a:chOff x="7217977" y="3476055"/>
                  <a:chExt cx="1336144" cy="1456613"/>
                </a:xfrm>
              </p:grpSpPr>
              <p:sp>
                <p:nvSpPr>
                  <p:cNvPr id="226" name="Овал 225"/>
                  <p:cNvSpPr/>
                  <p:nvPr/>
                </p:nvSpPr>
                <p:spPr>
                  <a:xfrm rot="5400000">
                    <a:off x="7220096" y="3473936"/>
                    <a:ext cx="85060" cy="8929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7" name="Овал 226"/>
                  <p:cNvSpPr/>
                  <p:nvPr/>
                </p:nvSpPr>
                <p:spPr>
                  <a:xfrm rot="5400000">
                    <a:off x="7424248" y="3542655"/>
                    <a:ext cx="85060" cy="8929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8" name="Овал 227"/>
                  <p:cNvSpPr/>
                  <p:nvPr/>
                </p:nvSpPr>
                <p:spPr>
                  <a:xfrm rot="5400000">
                    <a:off x="7305156" y="3748219"/>
                    <a:ext cx="85060" cy="8929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9" name="Овал 228"/>
                  <p:cNvSpPr/>
                  <p:nvPr/>
                </p:nvSpPr>
                <p:spPr>
                  <a:xfrm rot="5400000">
                    <a:off x="7563297" y="3833282"/>
                    <a:ext cx="85060" cy="8929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0" name="Овал 229"/>
                  <p:cNvSpPr/>
                  <p:nvPr/>
                </p:nvSpPr>
                <p:spPr>
                  <a:xfrm rot="5400000">
                    <a:off x="7563297" y="4045584"/>
                    <a:ext cx="85060" cy="8929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1" name="Овал 230"/>
                  <p:cNvSpPr/>
                  <p:nvPr/>
                </p:nvSpPr>
                <p:spPr>
                  <a:xfrm rot="5400000">
                    <a:off x="7846831" y="4266359"/>
                    <a:ext cx="85060" cy="8929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2" name="Овал 231"/>
                  <p:cNvSpPr/>
                  <p:nvPr/>
                </p:nvSpPr>
                <p:spPr>
                  <a:xfrm rot="5400000">
                    <a:off x="7792168" y="4016170"/>
                    <a:ext cx="85060" cy="8929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3" name="Овал 232"/>
                  <p:cNvSpPr/>
                  <p:nvPr/>
                </p:nvSpPr>
                <p:spPr>
                  <a:xfrm rot="5400000">
                    <a:off x="8093152" y="4417724"/>
                    <a:ext cx="85060" cy="8929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4" name="Овал 233"/>
                  <p:cNvSpPr/>
                  <p:nvPr/>
                </p:nvSpPr>
                <p:spPr>
                  <a:xfrm rot="5400000">
                    <a:off x="8103785" y="4699130"/>
                    <a:ext cx="85060" cy="8929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5" name="Овал 234"/>
                  <p:cNvSpPr/>
                  <p:nvPr/>
                </p:nvSpPr>
                <p:spPr>
                  <a:xfrm rot="5400000">
                    <a:off x="8403148" y="4588770"/>
                    <a:ext cx="85060" cy="8929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6" name="Овал 235"/>
                  <p:cNvSpPr/>
                  <p:nvPr/>
                </p:nvSpPr>
                <p:spPr>
                  <a:xfrm rot="5400000">
                    <a:off x="8466943" y="4845489"/>
                    <a:ext cx="85060" cy="8929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237" name="Прямая соединительная линия 236"/>
                <p:cNvCxnSpPr/>
                <p:nvPr/>
              </p:nvCxnSpPr>
              <p:spPr>
                <a:xfrm rot="5400000">
                  <a:off x="7005793" y="3393041"/>
                  <a:ext cx="1562197" cy="154923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8" name="TextBox 237"/>
                <p:cNvSpPr txBox="1"/>
                <p:nvPr/>
              </p:nvSpPr>
              <p:spPr>
                <a:xfrm>
                  <a:off x="6781034" y="4883287"/>
                  <a:ext cx="22637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err="1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X</a:t>
                  </a:r>
                  <a:r>
                    <a:rPr lang="en-US" b="1" baseline="-30000" dirty="0" err="1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k</a:t>
                  </a:r>
                  <a:r>
                    <a:rPr lang="en-US" b="1" baseline="-30000" dirty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;[</a:t>
                  </a:r>
                  <a:r>
                    <a:rPr lang="en-US" b="1" baseline="-30000" dirty="0" err="1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a;b</a:t>
                  </a:r>
                  <a:r>
                    <a:rPr lang="en-US" b="1" baseline="-30000" dirty="0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]</a:t>
                  </a:r>
                  <a:r>
                    <a:rPr lang="en-US" sz="1200" b="1" dirty="0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, </a:t>
                  </a:r>
                  <a:r>
                    <a:rPr lang="ru-RU" sz="1200" b="1" spc="-30" dirty="0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свойство </a:t>
                  </a:r>
                  <a:r>
                    <a:rPr lang="ru-RU" sz="1200" b="1" spc="-30" dirty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спирали ДНК</a:t>
                  </a:r>
                  <a:endParaRPr lang="ru-RU" sz="1200" b="1" spc="-30" dirty="0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239" name="TextBox 238"/>
                <p:cNvSpPr txBox="1"/>
                <p:nvPr/>
              </p:nvSpPr>
              <p:spPr>
                <a:xfrm rot="16200000">
                  <a:off x="6175057" y="4031674"/>
                  <a:ext cx="147707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F, </a:t>
                  </a:r>
                  <a:r>
                    <a:rPr lang="ru-RU" sz="1400" b="1" dirty="0" smtClean="0">
                      <a:solidFill>
                        <a:srgbClr val="7030A0"/>
                      </a:solidFill>
                      <a:latin typeface="Calibri" panose="020F0502020204030204" pitchFamily="34" charset="0"/>
                    </a:rPr>
                    <a:t>активность сайта</a:t>
                  </a:r>
                  <a:endParaRPr lang="ru-RU" sz="1400" b="1" dirty="0">
                    <a:solidFill>
                      <a:srgbClr val="7030A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42" name="Прямоугольник 241"/>
              <p:cNvSpPr/>
              <p:nvPr/>
            </p:nvSpPr>
            <p:spPr>
              <a:xfrm>
                <a:off x="4456590" y="3196065"/>
                <a:ext cx="4509857" cy="204176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1" name="Стрелка вправо 240"/>
            <p:cNvSpPr/>
            <p:nvPr/>
          </p:nvSpPr>
          <p:spPr>
            <a:xfrm rot="9085993">
              <a:off x="3551450" y="3006418"/>
              <a:ext cx="806547" cy="241630"/>
            </a:xfrm>
            <a:prstGeom prst="rightArrow">
              <a:avLst>
                <a:gd name="adj1" fmla="val 50000"/>
                <a:gd name="adj2" fmla="val 6044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00000"/>
                </a:solidFill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307218" y="662925"/>
              <a:ext cx="4658627" cy="2396792"/>
              <a:chOff x="4307218" y="662925"/>
              <a:chExt cx="4658627" cy="239679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307218" y="662925"/>
                <a:ext cx="4658627" cy="2396792"/>
              </a:xfrm>
              <a:prstGeom prst="rect">
                <a:avLst/>
              </a:prstGeom>
              <a:solidFill>
                <a:srgbClr val="E9EDF4"/>
              </a:solidFill>
              <a:ln>
                <a:solidFill>
                  <a:srgbClr val="0000FF"/>
                </a:solidFill>
              </a:ln>
            </p:spPr>
            <p:txBody>
              <a:bodyPr wrap="square" lIns="72000" tIns="72000" rIns="72000" bIns="72000" rtlCol="0">
                <a:spAutoFit/>
              </a:bodyPr>
              <a:lstStyle/>
              <a:p>
                <a:pPr algn="ctr">
                  <a:lnSpc>
                    <a:spcPct val="95000"/>
                  </a:lnSpc>
                </a:pPr>
                <a:r>
                  <a:rPr lang="ru-RU" sz="14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Построение профилей </a:t>
                </a:r>
                <a:r>
                  <a:rPr lang="en-US" sz="1400" b="1" dirty="0" smtClean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k</a:t>
                </a:r>
                <a:r>
                  <a:rPr lang="ru-RU" sz="14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-ого контекстно-зависимого </a:t>
                </a:r>
                <a:r>
                  <a:rPr lang="en-US" sz="14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/>
                </a:r>
                <a:br>
                  <a:rPr lang="en-US" sz="14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</a:br>
                <a:r>
                  <a:rPr lang="ru-RU" sz="14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конформационного</a:t>
                </a:r>
                <a:r>
                  <a:rPr lang="en-US" sz="14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sz="14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или физико-химического свойства </a:t>
                </a:r>
                <a:r>
                  <a:rPr lang="en-US" sz="14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sz="2000" b="1" baseline="-30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k</a:t>
                </a:r>
                <a:r>
                  <a:rPr lang="en-US" sz="14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br>
                  <a:rPr lang="en-US" sz="14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</a:br>
                <a:r>
                  <a:rPr lang="ru-RU" sz="14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для каждой последовательности </a:t>
                </a:r>
                <a:r>
                  <a:rPr lang="ru-RU" sz="14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из их выборки</a:t>
                </a:r>
              </a:p>
              <a:p>
                <a:pPr>
                  <a:lnSpc>
                    <a:spcPct val="95000"/>
                  </a:lnSpc>
                </a:pPr>
                <a:endParaRPr lang="ru-RU" sz="1400" b="1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  <a:p>
                <a:pPr>
                  <a:lnSpc>
                    <a:spcPct val="95000"/>
                  </a:lnSpc>
                </a:pPr>
                <a:endParaRPr lang="ru-RU" sz="1400" b="1" dirty="0" smtClean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  <a:p>
                <a:pPr>
                  <a:lnSpc>
                    <a:spcPct val="95000"/>
                  </a:lnSpc>
                </a:pPr>
                <a:endParaRPr lang="ru-RU" sz="1400" b="1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  <a:p>
                <a:pPr>
                  <a:lnSpc>
                    <a:spcPct val="95000"/>
                  </a:lnSpc>
                </a:pPr>
                <a:endParaRPr lang="ru-RU" sz="1000" b="1" dirty="0" smtClean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  <a:p>
                <a:pPr>
                  <a:lnSpc>
                    <a:spcPct val="95000"/>
                  </a:lnSpc>
                </a:pPr>
                <a:r>
                  <a:rPr lang="en-US" sz="14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ru-RU" sz="14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 . . . . . . . . . . . . . . . . . .</a:t>
                </a:r>
              </a:p>
              <a:p>
                <a:pPr>
                  <a:lnSpc>
                    <a:spcPct val="95000"/>
                  </a:lnSpc>
                </a:pPr>
                <a:r>
                  <a:rPr lang="ru-RU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lnSpc>
                    <a:spcPct val="95000"/>
                  </a:lnSpc>
                </a:pPr>
                <a:endParaRPr lang="ru-RU" sz="1400" b="1" dirty="0" smtClean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95000"/>
                  </a:lnSpc>
                </a:pPr>
                <a:endParaRPr lang="ru-RU" sz="1400" b="1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5352235" y="1416916"/>
                <a:ext cx="14177" cy="1548000"/>
              </a:xfrm>
              <a:prstGeom prst="line">
                <a:avLst/>
              </a:prstGeom>
              <a:solidFill>
                <a:srgbClr val="E9EDF4"/>
              </a:solidFill>
              <a:ln w="47625">
                <a:solidFill>
                  <a:srgbClr val="0066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6891414" y="1408038"/>
                <a:ext cx="0" cy="1548000"/>
              </a:xfrm>
              <a:prstGeom prst="line">
                <a:avLst/>
              </a:prstGeom>
              <a:solidFill>
                <a:srgbClr val="E9EDF4"/>
              </a:solidFill>
              <a:ln w="47625">
                <a:solidFill>
                  <a:srgbClr val="0066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5227546" y="2776512"/>
                <a:ext cx="113814" cy="276999"/>
              </a:xfrm>
              <a:prstGeom prst="rect">
                <a:avLst/>
              </a:prstGeom>
              <a:solidFill>
                <a:srgbClr val="E9EDF4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a</a:t>
                </a:r>
                <a:endParaRPr lang="ru-RU" b="1" dirty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6754569" y="2779605"/>
                <a:ext cx="123432" cy="276999"/>
              </a:xfrm>
              <a:prstGeom prst="rect">
                <a:avLst/>
              </a:prstGeom>
              <a:solidFill>
                <a:srgbClr val="E9EDF4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b</a:t>
                </a:r>
                <a:endParaRPr lang="ru-RU" b="1" dirty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211" name="Группа 210"/>
              <p:cNvGrpSpPr/>
              <p:nvPr/>
            </p:nvGrpSpPr>
            <p:grpSpPr>
              <a:xfrm>
                <a:off x="4439491" y="1463188"/>
                <a:ext cx="4490256" cy="1465189"/>
                <a:chOff x="4439491" y="1516456"/>
                <a:chExt cx="4490256" cy="1465189"/>
              </a:xfrm>
              <a:solidFill>
                <a:srgbClr val="E9EDF4"/>
              </a:solidFill>
            </p:grpSpPr>
            <p:grpSp>
              <p:nvGrpSpPr>
                <p:cNvPr id="54" name="Группа 53"/>
                <p:cNvGrpSpPr/>
                <p:nvPr/>
              </p:nvGrpSpPr>
              <p:grpSpPr>
                <a:xfrm>
                  <a:off x="4716000" y="1539702"/>
                  <a:ext cx="4140000" cy="1441943"/>
                  <a:chOff x="4716000" y="1539702"/>
                  <a:chExt cx="4140000" cy="1441943"/>
                </a:xfrm>
                <a:grpFill/>
              </p:grpSpPr>
              <p:cxnSp>
                <p:nvCxnSpPr>
                  <p:cNvPr id="6" name="Скругленная соединительная линия 5"/>
                  <p:cNvCxnSpPr/>
                  <p:nvPr/>
                </p:nvCxnSpPr>
                <p:spPr>
                  <a:xfrm flipV="1">
                    <a:off x="4716000" y="1712350"/>
                    <a:ext cx="4140000" cy="0"/>
                  </a:xfrm>
                  <a:prstGeom prst="curvedConnector3">
                    <a:avLst/>
                  </a:prstGeom>
                  <a:grpFill/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Скругленная соединительная линия 6"/>
                  <p:cNvCxnSpPr/>
                  <p:nvPr/>
                </p:nvCxnSpPr>
                <p:spPr>
                  <a:xfrm flipV="1">
                    <a:off x="4716000" y="2089893"/>
                    <a:ext cx="4140000" cy="0"/>
                  </a:xfrm>
                  <a:prstGeom prst="curvedConnector3">
                    <a:avLst/>
                  </a:prstGeom>
                  <a:grpFill/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Скругленная соединительная линия 45"/>
                  <p:cNvCxnSpPr/>
                  <p:nvPr/>
                </p:nvCxnSpPr>
                <p:spPr>
                  <a:xfrm flipV="1">
                    <a:off x="4716000" y="2490868"/>
                    <a:ext cx="4140000" cy="0"/>
                  </a:xfrm>
                  <a:prstGeom prst="curvedConnector3">
                    <a:avLst/>
                  </a:prstGeom>
                  <a:grpFill/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Прямая со стрелкой 49"/>
                  <p:cNvCxnSpPr/>
                  <p:nvPr/>
                </p:nvCxnSpPr>
                <p:spPr>
                  <a:xfrm flipV="1">
                    <a:off x="4716000" y="1539702"/>
                    <a:ext cx="0" cy="289098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Прямая со стрелкой 50"/>
                  <p:cNvCxnSpPr/>
                  <p:nvPr/>
                </p:nvCxnSpPr>
                <p:spPr>
                  <a:xfrm flipV="1">
                    <a:off x="4716000" y="1899930"/>
                    <a:ext cx="0" cy="289098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Прямая со стрелкой 51"/>
                  <p:cNvCxnSpPr/>
                  <p:nvPr/>
                </p:nvCxnSpPr>
                <p:spPr>
                  <a:xfrm flipV="1">
                    <a:off x="4716000" y="2328563"/>
                    <a:ext cx="0" cy="289098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Прямая со стрелкой 52"/>
                  <p:cNvCxnSpPr/>
                  <p:nvPr/>
                </p:nvCxnSpPr>
                <p:spPr>
                  <a:xfrm flipV="1">
                    <a:off x="4716000" y="2692547"/>
                    <a:ext cx="0" cy="289098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Скругленная соединительная линия 46"/>
                  <p:cNvCxnSpPr/>
                  <p:nvPr/>
                </p:nvCxnSpPr>
                <p:spPr>
                  <a:xfrm flipV="1">
                    <a:off x="4716000" y="2863730"/>
                    <a:ext cx="4140000" cy="0"/>
                  </a:xfrm>
                  <a:prstGeom prst="curvedConnector3">
                    <a:avLst/>
                  </a:prstGeom>
                  <a:grpFill/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4716000" y="1517053"/>
                  <a:ext cx="3926958" cy="336947"/>
                  <a:chOff x="4716000" y="1517053"/>
                  <a:chExt cx="3926958" cy="336947"/>
                </a:xfrm>
                <a:grpFill/>
              </p:grpSpPr>
              <p:cxnSp>
                <p:nvCxnSpPr>
                  <p:cNvPr id="56" name="Прямая соединительная линия 55"/>
                  <p:cNvCxnSpPr/>
                  <p:nvPr/>
                </p:nvCxnSpPr>
                <p:spPr>
                  <a:xfrm>
                    <a:off x="4716000" y="1712350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Прямая соединительная линия 57"/>
                  <p:cNvCxnSpPr/>
                  <p:nvPr/>
                </p:nvCxnSpPr>
                <p:spPr>
                  <a:xfrm>
                    <a:off x="4930544" y="1625053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Прямая соединительная линия 58"/>
                  <p:cNvCxnSpPr/>
                  <p:nvPr/>
                </p:nvCxnSpPr>
                <p:spPr>
                  <a:xfrm>
                    <a:off x="5150144" y="1678321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Прямая соединительная линия 59"/>
                  <p:cNvCxnSpPr/>
                  <p:nvPr/>
                </p:nvCxnSpPr>
                <p:spPr>
                  <a:xfrm>
                    <a:off x="5369744" y="1571785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Прямая соединительная линия 60"/>
                  <p:cNvCxnSpPr/>
                  <p:nvPr/>
                </p:nvCxnSpPr>
                <p:spPr>
                  <a:xfrm>
                    <a:off x="5589344" y="1760140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Прямая соединительная линия 61"/>
                  <p:cNvCxnSpPr/>
                  <p:nvPr/>
                </p:nvCxnSpPr>
                <p:spPr>
                  <a:xfrm>
                    <a:off x="5808944" y="1627200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Прямая соединительная линия 62"/>
                  <p:cNvCxnSpPr/>
                  <p:nvPr/>
                </p:nvCxnSpPr>
                <p:spPr>
                  <a:xfrm>
                    <a:off x="6028544" y="1701828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Прямая соединительная линия 63"/>
                  <p:cNvCxnSpPr/>
                  <p:nvPr/>
                </p:nvCxnSpPr>
                <p:spPr>
                  <a:xfrm>
                    <a:off x="6248144" y="1526185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Прямая соединительная линия 64"/>
                  <p:cNvCxnSpPr/>
                  <p:nvPr/>
                </p:nvCxnSpPr>
                <p:spPr>
                  <a:xfrm>
                    <a:off x="6467744" y="1579453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Прямая соединительная линия 65"/>
                  <p:cNvCxnSpPr/>
                  <p:nvPr/>
                </p:nvCxnSpPr>
                <p:spPr>
                  <a:xfrm>
                    <a:off x="6687344" y="1847702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Прямая соединительная линия 66"/>
                  <p:cNvCxnSpPr/>
                  <p:nvPr/>
                </p:nvCxnSpPr>
                <p:spPr>
                  <a:xfrm>
                    <a:off x="6906944" y="1554736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Прямая соединительная линия 67"/>
                  <p:cNvCxnSpPr/>
                  <p:nvPr/>
                </p:nvCxnSpPr>
                <p:spPr>
                  <a:xfrm>
                    <a:off x="7126544" y="1608004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Прямая соединительная линия 68"/>
                  <p:cNvCxnSpPr/>
                  <p:nvPr/>
                </p:nvCxnSpPr>
                <p:spPr>
                  <a:xfrm>
                    <a:off x="7331169" y="1767808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Прямая соединительная линия 69"/>
                  <p:cNvCxnSpPr/>
                  <p:nvPr/>
                </p:nvCxnSpPr>
                <p:spPr>
                  <a:xfrm>
                    <a:off x="7546253" y="1839598"/>
                    <a:ext cx="2268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Прямая соединительная линия 70"/>
                  <p:cNvCxnSpPr/>
                  <p:nvPr/>
                </p:nvCxnSpPr>
                <p:spPr>
                  <a:xfrm>
                    <a:off x="7782793" y="1728008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Прямая соединительная линия 71"/>
                  <p:cNvCxnSpPr/>
                  <p:nvPr/>
                </p:nvCxnSpPr>
                <p:spPr>
                  <a:xfrm>
                    <a:off x="8002393" y="1648109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Прямая соединительная линия 72"/>
                  <p:cNvCxnSpPr/>
                  <p:nvPr/>
                </p:nvCxnSpPr>
                <p:spPr>
                  <a:xfrm>
                    <a:off x="8216400" y="1723138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Прямая соединительная линия 73"/>
                  <p:cNvCxnSpPr/>
                  <p:nvPr/>
                </p:nvCxnSpPr>
                <p:spPr>
                  <a:xfrm>
                    <a:off x="8423358" y="1831586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Прямая соединительная линия 75"/>
                  <p:cNvCxnSpPr/>
                  <p:nvPr/>
                </p:nvCxnSpPr>
                <p:spPr>
                  <a:xfrm rot="5400000">
                    <a:off x="4876544" y="1666800"/>
                    <a:ext cx="108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Прямая соединительная линия 76"/>
                  <p:cNvCxnSpPr/>
                  <p:nvPr/>
                </p:nvCxnSpPr>
                <p:spPr>
                  <a:xfrm rot="5400000">
                    <a:off x="5114144" y="1648800"/>
                    <a:ext cx="72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Прямая соединительная линия 77"/>
                  <p:cNvCxnSpPr/>
                  <p:nvPr/>
                </p:nvCxnSpPr>
                <p:spPr>
                  <a:xfrm rot="5400000">
                    <a:off x="5310344" y="1625400"/>
                    <a:ext cx="1188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Прямая соединительная линия 78"/>
                  <p:cNvCxnSpPr/>
                  <p:nvPr/>
                </p:nvCxnSpPr>
                <p:spPr>
                  <a:xfrm rot="5400000">
                    <a:off x="5493944" y="1665721"/>
                    <a:ext cx="1908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Прямая соединительная линия 79"/>
                  <p:cNvCxnSpPr/>
                  <p:nvPr/>
                </p:nvCxnSpPr>
                <p:spPr>
                  <a:xfrm rot="5400000">
                    <a:off x="5736944" y="1686721"/>
                    <a:ext cx="144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Прямая соединительная линия 80"/>
                  <p:cNvCxnSpPr/>
                  <p:nvPr/>
                </p:nvCxnSpPr>
                <p:spPr>
                  <a:xfrm rot="5400000">
                    <a:off x="5979944" y="1663321"/>
                    <a:ext cx="972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Прямая соединительная линия 81"/>
                  <p:cNvCxnSpPr/>
                  <p:nvPr/>
                </p:nvCxnSpPr>
                <p:spPr>
                  <a:xfrm rot="5400000">
                    <a:off x="6148783" y="1612453"/>
                    <a:ext cx="1908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Прямая соединительная линия 82"/>
                  <p:cNvCxnSpPr/>
                  <p:nvPr/>
                </p:nvCxnSpPr>
                <p:spPr>
                  <a:xfrm rot="5400000">
                    <a:off x="6431744" y="1555200"/>
                    <a:ext cx="72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Прямая соединительная линия 83"/>
                  <p:cNvCxnSpPr/>
                  <p:nvPr/>
                </p:nvCxnSpPr>
                <p:spPr>
                  <a:xfrm rot="5400000">
                    <a:off x="6544783" y="1715400"/>
                    <a:ext cx="2772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Прямая соединительная линия 84"/>
                  <p:cNvCxnSpPr/>
                  <p:nvPr/>
                </p:nvCxnSpPr>
                <p:spPr>
                  <a:xfrm rot="5400000">
                    <a:off x="6757544" y="1697400"/>
                    <a:ext cx="2988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Прямая соединительная линия 85"/>
                  <p:cNvCxnSpPr/>
                  <p:nvPr/>
                </p:nvCxnSpPr>
                <p:spPr>
                  <a:xfrm rot="5400000">
                    <a:off x="7088930" y="1585800"/>
                    <a:ext cx="54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Прямая соединительная линия 86"/>
                  <p:cNvCxnSpPr/>
                  <p:nvPr/>
                </p:nvCxnSpPr>
                <p:spPr>
                  <a:xfrm rot="5400000">
                    <a:off x="7254000" y="1688400"/>
                    <a:ext cx="1728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Прямая соединительная линия 87"/>
                  <p:cNvCxnSpPr/>
                  <p:nvPr/>
                </p:nvCxnSpPr>
                <p:spPr>
                  <a:xfrm rot="5400000">
                    <a:off x="7502400" y="1801322"/>
                    <a:ext cx="90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Прямая соединительная линия 88"/>
                  <p:cNvCxnSpPr/>
                  <p:nvPr/>
                </p:nvCxnSpPr>
                <p:spPr>
                  <a:xfrm rot="5400000">
                    <a:off x="7716600" y="1779686"/>
                    <a:ext cx="1332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Прямая соединительная линия 89"/>
                  <p:cNvCxnSpPr/>
                  <p:nvPr/>
                </p:nvCxnSpPr>
                <p:spPr>
                  <a:xfrm rot="5400000">
                    <a:off x="7966800" y="1695600"/>
                    <a:ext cx="792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Прямая соединительная линия 90"/>
                  <p:cNvCxnSpPr/>
                  <p:nvPr/>
                </p:nvCxnSpPr>
                <p:spPr>
                  <a:xfrm rot="5400000">
                    <a:off x="8190000" y="1681200"/>
                    <a:ext cx="792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Прямая соединительная линия 91"/>
                  <p:cNvCxnSpPr/>
                  <p:nvPr/>
                </p:nvCxnSpPr>
                <p:spPr>
                  <a:xfrm rot="5400000">
                    <a:off x="8382000" y="1764477"/>
                    <a:ext cx="108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4715999" y="1846880"/>
                  <a:ext cx="3926958" cy="408916"/>
                  <a:chOff x="4716000" y="1481796"/>
                  <a:chExt cx="3926958" cy="408916"/>
                </a:xfrm>
                <a:grpFill/>
              </p:grpSpPr>
              <p:cxnSp>
                <p:nvCxnSpPr>
                  <p:cNvPr id="95" name="Прямая соединительная линия 94"/>
                  <p:cNvCxnSpPr/>
                  <p:nvPr/>
                </p:nvCxnSpPr>
                <p:spPr>
                  <a:xfrm>
                    <a:off x="4716000" y="1712350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Прямая соединительная линия 95"/>
                  <p:cNvCxnSpPr/>
                  <p:nvPr/>
                </p:nvCxnSpPr>
                <p:spPr>
                  <a:xfrm>
                    <a:off x="4930544" y="1625053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Прямая соединительная линия 96"/>
                  <p:cNvCxnSpPr/>
                  <p:nvPr/>
                </p:nvCxnSpPr>
                <p:spPr>
                  <a:xfrm>
                    <a:off x="5150144" y="1722916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Прямая соединительная линия 97"/>
                  <p:cNvCxnSpPr/>
                  <p:nvPr/>
                </p:nvCxnSpPr>
                <p:spPr>
                  <a:xfrm>
                    <a:off x="5369744" y="1660565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Прямая соединительная линия 98"/>
                  <p:cNvCxnSpPr/>
                  <p:nvPr/>
                </p:nvCxnSpPr>
                <p:spPr>
                  <a:xfrm>
                    <a:off x="5589344" y="1697994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Прямая соединительная линия 99"/>
                  <p:cNvCxnSpPr/>
                  <p:nvPr/>
                </p:nvCxnSpPr>
                <p:spPr>
                  <a:xfrm>
                    <a:off x="5808944" y="1520664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Прямая соединительная линия 100"/>
                  <p:cNvCxnSpPr/>
                  <p:nvPr/>
                </p:nvCxnSpPr>
                <p:spPr>
                  <a:xfrm>
                    <a:off x="6028544" y="1595292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Прямая соединительная линия 101"/>
                  <p:cNvCxnSpPr/>
                  <p:nvPr/>
                </p:nvCxnSpPr>
                <p:spPr>
                  <a:xfrm>
                    <a:off x="6248144" y="1508429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Прямая соединительная линия 102"/>
                  <p:cNvCxnSpPr/>
                  <p:nvPr/>
                </p:nvCxnSpPr>
                <p:spPr>
                  <a:xfrm>
                    <a:off x="6467744" y="1748135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Прямая соединительная линия 103"/>
                  <p:cNvCxnSpPr/>
                  <p:nvPr/>
                </p:nvCxnSpPr>
                <p:spPr>
                  <a:xfrm>
                    <a:off x="6687344" y="1750044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Прямая соединительная линия 104"/>
                  <p:cNvCxnSpPr/>
                  <p:nvPr/>
                </p:nvCxnSpPr>
                <p:spPr>
                  <a:xfrm>
                    <a:off x="6906944" y="1670150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Прямая соединительная линия 105"/>
                  <p:cNvCxnSpPr/>
                  <p:nvPr/>
                </p:nvCxnSpPr>
                <p:spPr>
                  <a:xfrm>
                    <a:off x="7126544" y="1723418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Прямая соединительная линия 106"/>
                  <p:cNvCxnSpPr/>
                  <p:nvPr/>
                </p:nvCxnSpPr>
                <p:spPr>
                  <a:xfrm>
                    <a:off x="7331169" y="1812198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Прямая соединительная линия 107"/>
                  <p:cNvCxnSpPr/>
                  <p:nvPr/>
                </p:nvCxnSpPr>
                <p:spPr>
                  <a:xfrm>
                    <a:off x="7546253" y="1883988"/>
                    <a:ext cx="2268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Прямая соединительная линия 108"/>
                  <p:cNvCxnSpPr/>
                  <p:nvPr/>
                </p:nvCxnSpPr>
                <p:spPr>
                  <a:xfrm>
                    <a:off x="7782793" y="1674740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Прямая соединительная линия 109"/>
                  <p:cNvCxnSpPr/>
                  <p:nvPr/>
                </p:nvCxnSpPr>
                <p:spPr>
                  <a:xfrm>
                    <a:off x="8002393" y="1488305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Прямая соединительная линия 110"/>
                  <p:cNvCxnSpPr/>
                  <p:nvPr/>
                </p:nvCxnSpPr>
                <p:spPr>
                  <a:xfrm>
                    <a:off x="8216400" y="1563334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Прямая соединительная линия 111"/>
                  <p:cNvCxnSpPr/>
                  <p:nvPr/>
                </p:nvCxnSpPr>
                <p:spPr>
                  <a:xfrm>
                    <a:off x="8423358" y="1671782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Прямая соединительная линия 112"/>
                  <p:cNvCxnSpPr/>
                  <p:nvPr/>
                </p:nvCxnSpPr>
                <p:spPr>
                  <a:xfrm rot="5400000">
                    <a:off x="4876544" y="1666800"/>
                    <a:ext cx="108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Прямая соединительная линия 113"/>
                  <p:cNvCxnSpPr/>
                  <p:nvPr/>
                </p:nvCxnSpPr>
                <p:spPr>
                  <a:xfrm rot="5400000">
                    <a:off x="5096144" y="1666800"/>
                    <a:ext cx="108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Прямая соединительная линия 114"/>
                  <p:cNvCxnSpPr/>
                  <p:nvPr/>
                </p:nvCxnSpPr>
                <p:spPr>
                  <a:xfrm rot="5400000">
                    <a:off x="5333744" y="1690780"/>
                    <a:ext cx="72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Прямая соединительная линия 115"/>
                  <p:cNvCxnSpPr/>
                  <p:nvPr/>
                </p:nvCxnSpPr>
                <p:spPr>
                  <a:xfrm rot="5400000">
                    <a:off x="5567744" y="1680701"/>
                    <a:ext cx="432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Прямая соединительная линия 116"/>
                  <p:cNvCxnSpPr/>
                  <p:nvPr/>
                </p:nvCxnSpPr>
                <p:spPr>
                  <a:xfrm rot="5400000">
                    <a:off x="5718944" y="1598185"/>
                    <a:ext cx="180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Прямая соединительная линия 117"/>
                  <p:cNvCxnSpPr/>
                  <p:nvPr/>
                </p:nvCxnSpPr>
                <p:spPr>
                  <a:xfrm rot="5400000">
                    <a:off x="5983544" y="1553185"/>
                    <a:ext cx="90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Прямая соединительная линия 118"/>
                  <p:cNvCxnSpPr/>
                  <p:nvPr/>
                </p:nvCxnSpPr>
                <p:spPr>
                  <a:xfrm rot="5400000">
                    <a:off x="6199183" y="1544297"/>
                    <a:ext cx="90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Прямая соединительная линия 119"/>
                  <p:cNvCxnSpPr/>
                  <p:nvPr/>
                </p:nvCxnSpPr>
                <p:spPr>
                  <a:xfrm rot="5400000">
                    <a:off x="6341744" y="1627444"/>
                    <a:ext cx="252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Прямая соединительная линия 121"/>
                  <p:cNvCxnSpPr/>
                  <p:nvPr/>
                </p:nvCxnSpPr>
                <p:spPr>
                  <a:xfrm rot="5400000">
                    <a:off x="6865544" y="1704814"/>
                    <a:ext cx="828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Прямая соединительная линия 122"/>
                  <p:cNvCxnSpPr/>
                  <p:nvPr/>
                </p:nvCxnSpPr>
                <p:spPr>
                  <a:xfrm rot="5400000">
                    <a:off x="7088930" y="1701214"/>
                    <a:ext cx="54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Прямая соединительная линия 123"/>
                  <p:cNvCxnSpPr/>
                  <p:nvPr/>
                </p:nvCxnSpPr>
                <p:spPr>
                  <a:xfrm rot="5400000">
                    <a:off x="7291800" y="1766014"/>
                    <a:ext cx="972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Прямая соединительная линия 124"/>
                  <p:cNvCxnSpPr/>
                  <p:nvPr/>
                </p:nvCxnSpPr>
                <p:spPr>
                  <a:xfrm rot="5400000">
                    <a:off x="7502400" y="1845712"/>
                    <a:ext cx="90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Прямая соединительная линия 125"/>
                  <p:cNvCxnSpPr/>
                  <p:nvPr/>
                </p:nvCxnSpPr>
                <p:spPr>
                  <a:xfrm rot="5400000">
                    <a:off x="7675200" y="1776916"/>
                    <a:ext cx="216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Прямая соединительная линия 126"/>
                  <p:cNvCxnSpPr/>
                  <p:nvPr/>
                </p:nvCxnSpPr>
                <p:spPr>
                  <a:xfrm rot="5400000">
                    <a:off x="7916400" y="1586196"/>
                    <a:ext cx="180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Прямая соединительная линия 127"/>
                  <p:cNvCxnSpPr/>
                  <p:nvPr/>
                </p:nvCxnSpPr>
                <p:spPr>
                  <a:xfrm rot="5400000">
                    <a:off x="8190000" y="1521396"/>
                    <a:ext cx="792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Прямая соединительная линия 128"/>
                  <p:cNvCxnSpPr/>
                  <p:nvPr/>
                </p:nvCxnSpPr>
                <p:spPr>
                  <a:xfrm rot="5400000">
                    <a:off x="8382000" y="1604673"/>
                    <a:ext cx="108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0" name="Группа 129"/>
                <p:cNvGrpSpPr/>
                <p:nvPr/>
              </p:nvGrpSpPr>
              <p:grpSpPr>
                <a:xfrm>
                  <a:off x="4714001" y="2368508"/>
                  <a:ext cx="3926958" cy="263486"/>
                  <a:chOff x="4716000" y="1594312"/>
                  <a:chExt cx="3926958" cy="263486"/>
                </a:xfrm>
                <a:grpFill/>
              </p:grpSpPr>
              <p:cxnSp>
                <p:nvCxnSpPr>
                  <p:cNvPr id="131" name="Прямая соединительная линия 130"/>
                  <p:cNvCxnSpPr/>
                  <p:nvPr/>
                </p:nvCxnSpPr>
                <p:spPr>
                  <a:xfrm>
                    <a:off x="4716000" y="1792252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Прямая соединительная линия 131"/>
                  <p:cNvCxnSpPr/>
                  <p:nvPr/>
                </p:nvCxnSpPr>
                <p:spPr>
                  <a:xfrm>
                    <a:off x="4930544" y="1793735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Прямая соединительная линия 132"/>
                  <p:cNvCxnSpPr/>
                  <p:nvPr/>
                </p:nvCxnSpPr>
                <p:spPr>
                  <a:xfrm>
                    <a:off x="5150144" y="1793735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Прямая соединительная линия 133"/>
                  <p:cNvCxnSpPr/>
                  <p:nvPr/>
                </p:nvCxnSpPr>
                <p:spPr>
                  <a:xfrm>
                    <a:off x="5369744" y="1678321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Прямая соединительная линия 134"/>
                  <p:cNvCxnSpPr/>
                  <p:nvPr/>
                </p:nvCxnSpPr>
                <p:spPr>
                  <a:xfrm>
                    <a:off x="5589344" y="1857798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Прямая соединительная линия 135"/>
                  <p:cNvCxnSpPr/>
                  <p:nvPr/>
                </p:nvCxnSpPr>
                <p:spPr>
                  <a:xfrm>
                    <a:off x="5808944" y="1689346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Прямая соединительная линия 136"/>
                  <p:cNvCxnSpPr/>
                  <p:nvPr/>
                </p:nvCxnSpPr>
                <p:spPr>
                  <a:xfrm>
                    <a:off x="6028544" y="1681004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Прямая соединительная линия 137"/>
                  <p:cNvCxnSpPr/>
                  <p:nvPr/>
                </p:nvCxnSpPr>
                <p:spPr>
                  <a:xfrm>
                    <a:off x="6248144" y="1606087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Прямая соединительная линия 138"/>
                  <p:cNvCxnSpPr/>
                  <p:nvPr/>
                </p:nvCxnSpPr>
                <p:spPr>
                  <a:xfrm>
                    <a:off x="6467744" y="1659355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Прямая соединительная линия 139"/>
                  <p:cNvCxnSpPr/>
                  <p:nvPr/>
                </p:nvCxnSpPr>
                <p:spPr>
                  <a:xfrm>
                    <a:off x="6687344" y="1767800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Прямая соединительная линия 140"/>
                  <p:cNvCxnSpPr/>
                  <p:nvPr/>
                </p:nvCxnSpPr>
                <p:spPr>
                  <a:xfrm>
                    <a:off x="6906944" y="1643516"/>
                    <a:ext cx="216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Прямая соединительная линия 141"/>
                  <p:cNvCxnSpPr/>
                  <p:nvPr/>
                </p:nvCxnSpPr>
                <p:spPr>
                  <a:xfrm>
                    <a:off x="7115599" y="1608004"/>
                    <a:ext cx="2268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Прямая соединительная линия 142"/>
                  <p:cNvCxnSpPr/>
                  <p:nvPr/>
                </p:nvCxnSpPr>
                <p:spPr>
                  <a:xfrm>
                    <a:off x="7331169" y="1661272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Прямая соединительная линия 143"/>
                  <p:cNvCxnSpPr/>
                  <p:nvPr/>
                </p:nvCxnSpPr>
                <p:spPr>
                  <a:xfrm>
                    <a:off x="7546253" y="1733062"/>
                    <a:ext cx="2268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Прямая соединительная линия 144"/>
                  <p:cNvCxnSpPr/>
                  <p:nvPr/>
                </p:nvCxnSpPr>
                <p:spPr>
                  <a:xfrm>
                    <a:off x="7782793" y="1728008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Прямая соединительная линия 145"/>
                  <p:cNvCxnSpPr/>
                  <p:nvPr/>
                </p:nvCxnSpPr>
                <p:spPr>
                  <a:xfrm>
                    <a:off x="8002393" y="1683621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Прямая соединительная линия 146"/>
                  <p:cNvCxnSpPr/>
                  <p:nvPr/>
                </p:nvCxnSpPr>
                <p:spPr>
                  <a:xfrm>
                    <a:off x="8220799" y="1758650"/>
                    <a:ext cx="216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Прямая соединительная линия 147"/>
                  <p:cNvCxnSpPr/>
                  <p:nvPr/>
                </p:nvCxnSpPr>
                <p:spPr>
                  <a:xfrm>
                    <a:off x="8423358" y="1655804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Прямая соединительная линия 150"/>
                  <p:cNvCxnSpPr/>
                  <p:nvPr/>
                </p:nvCxnSpPr>
                <p:spPr>
                  <a:xfrm rot="5400000">
                    <a:off x="5310344" y="1731936"/>
                    <a:ext cx="1188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Прямая соединительная линия 151"/>
                  <p:cNvCxnSpPr/>
                  <p:nvPr/>
                </p:nvCxnSpPr>
                <p:spPr>
                  <a:xfrm rot="5400000">
                    <a:off x="5499344" y="1766857"/>
                    <a:ext cx="180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Прямая соединительная линия 152"/>
                  <p:cNvCxnSpPr/>
                  <p:nvPr/>
                </p:nvCxnSpPr>
                <p:spPr>
                  <a:xfrm rot="5400000">
                    <a:off x="5718944" y="1766867"/>
                    <a:ext cx="180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 rot="5400000">
                    <a:off x="6199183" y="1641955"/>
                    <a:ext cx="90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Прямая соединительная линия 155"/>
                  <p:cNvCxnSpPr/>
                  <p:nvPr/>
                </p:nvCxnSpPr>
                <p:spPr>
                  <a:xfrm rot="5400000">
                    <a:off x="6431744" y="1635102"/>
                    <a:ext cx="72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 rot="5400000">
                    <a:off x="6629383" y="1710702"/>
                    <a:ext cx="108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 rot="5400000">
                    <a:off x="6843944" y="1699780"/>
                    <a:ext cx="126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 rot="5400000">
                    <a:off x="7093999" y="1621312"/>
                    <a:ext cx="54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Прямая соединительная линия 159"/>
                  <p:cNvCxnSpPr/>
                  <p:nvPr/>
                </p:nvCxnSpPr>
                <p:spPr>
                  <a:xfrm rot="5400000">
                    <a:off x="7313400" y="1629000"/>
                    <a:ext cx="54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 rot="5400000">
                    <a:off x="7502400" y="1694786"/>
                    <a:ext cx="90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 rot="5400000">
                    <a:off x="7984800" y="1713112"/>
                    <a:ext cx="432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Прямая соединительная линия 163"/>
                  <p:cNvCxnSpPr/>
                  <p:nvPr/>
                </p:nvCxnSpPr>
                <p:spPr>
                  <a:xfrm rot="5400000">
                    <a:off x="8190000" y="1716712"/>
                    <a:ext cx="792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Прямая соединительная линия 164"/>
                  <p:cNvCxnSpPr/>
                  <p:nvPr/>
                </p:nvCxnSpPr>
                <p:spPr>
                  <a:xfrm rot="5400000">
                    <a:off x="8382000" y="1711209"/>
                    <a:ext cx="108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6" name="Группа 165"/>
                <p:cNvGrpSpPr/>
                <p:nvPr/>
              </p:nvGrpSpPr>
              <p:grpSpPr>
                <a:xfrm>
                  <a:off x="4717905" y="2606232"/>
                  <a:ext cx="3926958" cy="350359"/>
                  <a:chOff x="4716000" y="1459220"/>
                  <a:chExt cx="3926958" cy="350359"/>
                </a:xfrm>
                <a:grpFill/>
              </p:grpSpPr>
              <p:cxnSp>
                <p:nvCxnSpPr>
                  <p:cNvPr id="167" name="Прямая соединительная линия 166"/>
                  <p:cNvCxnSpPr/>
                  <p:nvPr/>
                </p:nvCxnSpPr>
                <p:spPr>
                  <a:xfrm>
                    <a:off x="4716000" y="1596936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Прямая соединительная линия 167"/>
                  <p:cNvCxnSpPr/>
                  <p:nvPr/>
                </p:nvCxnSpPr>
                <p:spPr>
                  <a:xfrm>
                    <a:off x="4930544" y="1696077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Прямая соединительная линия 168"/>
                  <p:cNvCxnSpPr/>
                  <p:nvPr/>
                </p:nvCxnSpPr>
                <p:spPr>
                  <a:xfrm>
                    <a:off x="5150144" y="1625053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Прямая соединительная линия 169"/>
                  <p:cNvCxnSpPr/>
                  <p:nvPr/>
                </p:nvCxnSpPr>
                <p:spPr>
                  <a:xfrm>
                    <a:off x="5369744" y="1740467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Прямая соединительная линия 170"/>
                  <p:cNvCxnSpPr/>
                  <p:nvPr/>
                </p:nvCxnSpPr>
                <p:spPr>
                  <a:xfrm>
                    <a:off x="5589344" y="1573702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Прямая соединительная линия 171"/>
                  <p:cNvCxnSpPr/>
                  <p:nvPr/>
                </p:nvCxnSpPr>
                <p:spPr>
                  <a:xfrm>
                    <a:off x="5808944" y="1724858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Прямая соединительная линия 172"/>
                  <p:cNvCxnSpPr/>
                  <p:nvPr/>
                </p:nvCxnSpPr>
                <p:spPr>
                  <a:xfrm>
                    <a:off x="6028544" y="1799486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Прямая соединительная линия 173"/>
                  <p:cNvCxnSpPr/>
                  <p:nvPr/>
                </p:nvCxnSpPr>
                <p:spPr>
                  <a:xfrm>
                    <a:off x="6248144" y="1614965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Прямая соединительная линия 174"/>
                  <p:cNvCxnSpPr/>
                  <p:nvPr/>
                </p:nvCxnSpPr>
                <p:spPr>
                  <a:xfrm>
                    <a:off x="6467744" y="1668233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Прямая соединительная линия 175"/>
                  <p:cNvCxnSpPr/>
                  <p:nvPr/>
                </p:nvCxnSpPr>
                <p:spPr>
                  <a:xfrm>
                    <a:off x="6687344" y="1590246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Прямая соединительная линия 176"/>
                  <p:cNvCxnSpPr/>
                  <p:nvPr/>
                </p:nvCxnSpPr>
                <p:spPr>
                  <a:xfrm>
                    <a:off x="6906944" y="1465956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Прямая соединительная линия 177"/>
                  <p:cNvCxnSpPr/>
                  <p:nvPr/>
                </p:nvCxnSpPr>
                <p:spPr>
                  <a:xfrm>
                    <a:off x="7126544" y="1519224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>
                    <a:off x="7331169" y="1687906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Прямая соединительная линия 179"/>
                  <p:cNvCxnSpPr/>
                  <p:nvPr/>
                </p:nvCxnSpPr>
                <p:spPr>
                  <a:xfrm>
                    <a:off x="7546253" y="1537753"/>
                    <a:ext cx="2268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>
                    <a:off x="7782793" y="1648106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Прямая соединительная линия 181"/>
                  <p:cNvCxnSpPr/>
                  <p:nvPr/>
                </p:nvCxnSpPr>
                <p:spPr>
                  <a:xfrm>
                    <a:off x="8002393" y="1719133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Прямая соединительная линия 182"/>
                  <p:cNvCxnSpPr/>
                  <p:nvPr/>
                </p:nvCxnSpPr>
                <p:spPr>
                  <a:xfrm>
                    <a:off x="8216400" y="1652114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Прямая соединительная линия 183"/>
                  <p:cNvCxnSpPr/>
                  <p:nvPr/>
                </p:nvCxnSpPr>
                <p:spPr>
                  <a:xfrm>
                    <a:off x="8423358" y="1742806"/>
                    <a:ext cx="2196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Прямая соединительная линия 184"/>
                  <p:cNvCxnSpPr/>
                  <p:nvPr/>
                </p:nvCxnSpPr>
                <p:spPr>
                  <a:xfrm rot="5400000">
                    <a:off x="4880144" y="1645444"/>
                    <a:ext cx="1008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 rot="5400000">
                    <a:off x="5114144" y="1648800"/>
                    <a:ext cx="72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 rot="5400000">
                    <a:off x="5310344" y="1678668"/>
                    <a:ext cx="1188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 rot="5400000">
                    <a:off x="5493944" y="1656843"/>
                    <a:ext cx="1908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Прямая соединительная линия 188"/>
                  <p:cNvCxnSpPr/>
                  <p:nvPr/>
                </p:nvCxnSpPr>
                <p:spPr>
                  <a:xfrm rot="5400000">
                    <a:off x="5736944" y="1642331"/>
                    <a:ext cx="144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Прямая соединительная линия 189"/>
                  <p:cNvCxnSpPr/>
                  <p:nvPr/>
                </p:nvCxnSpPr>
                <p:spPr>
                  <a:xfrm rot="5400000">
                    <a:off x="5979944" y="1760979"/>
                    <a:ext cx="972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Прямая соединительная линия 190"/>
                  <p:cNvCxnSpPr/>
                  <p:nvPr/>
                </p:nvCxnSpPr>
                <p:spPr>
                  <a:xfrm rot="5400000">
                    <a:off x="6148783" y="1701233"/>
                    <a:ext cx="1908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191"/>
                  <p:cNvCxnSpPr/>
                  <p:nvPr/>
                </p:nvCxnSpPr>
                <p:spPr>
                  <a:xfrm rot="5400000">
                    <a:off x="6431744" y="1643980"/>
                    <a:ext cx="72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Прямая соединительная линия 192"/>
                  <p:cNvCxnSpPr/>
                  <p:nvPr/>
                </p:nvCxnSpPr>
                <p:spPr>
                  <a:xfrm rot="5400000">
                    <a:off x="6638383" y="1621800"/>
                    <a:ext cx="90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Прямая соединительная линия 193"/>
                  <p:cNvCxnSpPr/>
                  <p:nvPr/>
                </p:nvCxnSpPr>
                <p:spPr>
                  <a:xfrm rot="5400000">
                    <a:off x="6843944" y="1522220"/>
                    <a:ext cx="126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Прямая соединительная линия 194"/>
                  <p:cNvCxnSpPr/>
                  <p:nvPr/>
                </p:nvCxnSpPr>
                <p:spPr>
                  <a:xfrm rot="5400000">
                    <a:off x="7088930" y="1497020"/>
                    <a:ext cx="54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195"/>
                  <p:cNvCxnSpPr/>
                  <p:nvPr/>
                </p:nvCxnSpPr>
                <p:spPr>
                  <a:xfrm rot="5400000">
                    <a:off x="7254000" y="1599620"/>
                    <a:ext cx="1728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196"/>
                  <p:cNvCxnSpPr/>
                  <p:nvPr/>
                </p:nvCxnSpPr>
                <p:spPr>
                  <a:xfrm rot="5400000">
                    <a:off x="7466400" y="1606494"/>
                    <a:ext cx="162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Прямая соединительная линия 197"/>
                  <p:cNvCxnSpPr/>
                  <p:nvPr/>
                </p:nvCxnSpPr>
                <p:spPr>
                  <a:xfrm rot="5400000">
                    <a:off x="7716600" y="1596188"/>
                    <a:ext cx="1332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Прямая соединительная линия 198"/>
                  <p:cNvCxnSpPr/>
                  <p:nvPr/>
                </p:nvCxnSpPr>
                <p:spPr>
                  <a:xfrm rot="5400000">
                    <a:off x="7966800" y="1677844"/>
                    <a:ext cx="792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Прямая соединительная линия 199"/>
                  <p:cNvCxnSpPr/>
                  <p:nvPr/>
                </p:nvCxnSpPr>
                <p:spPr>
                  <a:xfrm rot="5400000">
                    <a:off x="8190000" y="1681200"/>
                    <a:ext cx="792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Прямая соединительная линия 200"/>
                  <p:cNvCxnSpPr/>
                  <p:nvPr/>
                </p:nvCxnSpPr>
                <p:spPr>
                  <a:xfrm rot="5400000">
                    <a:off x="8382000" y="1693453"/>
                    <a:ext cx="10800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2" name="TextBox 201"/>
                <p:cNvSpPr txBox="1"/>
                <p:nvPr/>
              </p:nvSpPr>
              <p:spPr>
                <a:xfrm>
                  <a:off x="8815898" y="2679331"/>
                  <a:ext cx="111175" cy="257369"/>
                </a:xfrm>
                <a:prstGeom prst="rect">
                  <a:avLst/>
                </a:prstGeom>
                <a:grpFill/>
              </p:spPr>
              <p:txBody>
                <a:bodyPr wrap="none" lIns="36000" tIns="36000" rIns="36000" bIns="36000" rtlCol="0">
                  <a:spAutoFit/>
                </a:bodyPr>
                <a:lstStyle/>
                <a:p>
                  <a:r>
                    <a:rPr lang="en-US" sz="1200" b="1" dirty="0" err="1" smtClean="0">
                      <a:latin typeface="Calibri" panose="020F0502020204030204" pitchFamily="34" charset="0"/>
                    </a:rPr>
                    <a:t>i</a:t>
                  </a:r>
                  <a:endParaRPr lang="ru-RU" sz="120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4" name="TextBox 203"/>
                <p:cNvSpPr txBox="1"/>
                <p:nvPr/>
              </p:nvSpPr>
              <p:spPr>
                <a:xfrm>
                  <a:off x="8818572" y="2289909"/>
                  <a:ext cx="111175" cy="257369"/>
                </a:xfrm>
                <a:prstGeom prst="rect">
                  <a:avLst/>
                </a:prstGeom>
                <a:grpFill/>
              </p:spPr>
              <p:txBody>
                <a:bodyPr wrap="none" lIns="36000" tIns="36000" rIns="36000" bIns="36000" rtlCol="0">
                  <a:spAutoFit/>
                </a:bodyPr>
                <a:lstStyle/>
                <a:p>
                  <a:r>
                    <a:rPr lang="en-US" sz="1200" b="1" dirty="0" err="1" smtClean="0">
                      <a:latin typeface="Calibri" panose="020F0502020204030204" pitchFamily="34" charset="0"/>
                    </a:rPr>
                    <a:t>i</a:t>
                  </a:r>
                  <a:endParaRPr lang="ru-RU" sz="120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5" name="TextBox 204"/>
                <p:cNvSpPr txBox="1"/>
                <p:nvPr/>
              </p:nvSpPr>
              <p:spPr>
                <a:xfrm>
                  <a:off x="8816953" y="1890513"/>
                  <a:ext cx="111175" cy="257369"/>
                </a:xfrm>
                <a:prstGeom prst="rect">
                  <a:avLst/>
                </a:prstGeom>
                <a:grpFill/>
              </p:spPr>
              <p:txBody>
                <a:bodyPr wrap="none" lIns="36000" tIns="36000" rIns="36000" bIns="36000" rtlCol="0">
                  <a:spAutoFit/>
                </a:bodyPr>
                <a:lstStyle/>
                <a:p>
                  <a:r>
                    <a:rPr lang="en-US" sz="1200" b="1" dirty="0" err="1" smtClean="0">
                      <a:latin typeface="Calibri" panose="020F0502020204030204" pitchFamily="34" charset="0"/>
                    </a:rPr>
                    <a:t>i</a:t>
                  </a:r>
                  <a:endParaRPr lang="ru-RU" sz="120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6" name="TextBox 205"/>
                <p:cNvSpPr txBox="1"/>
                <p:nvPr/>
              </p:nvSpPr>
              <p:spPr>
                <a:xfrm>
                  <a:off x="8816197" y="1516456"/>
                  <a:ext cx="111175" cy="257369"/>
                </a:xfrm>
                <a:prstGeom prst="rect">
                  <a:avLst/>
                </a:prstGeom>
                <a:grpFill/>
              </p:spPr>
              <p:txBody>
                <a:bodyPr wrap="none" lIns="36000" tIns="36000" rIns="36000" bIns="36000" rtlCol="0">
                  <a:spAutoFit/>
                </a:bodyPr>
                <a:lstStyle/>
                <a:p>
                  <a:r>
                    <a:rPr lang="en-US" sz="1200" b="1" dirty="0" err="1" smtClean="0">
                      <a:latin typeface="Calibri" panose="020F0502020204030204" pitchFamily="34" charset="0"/>
                    </a:rPr>
                    <a:t>i</a:t>
                  </a:r>
                  <a:endParaRPr lang="ru-RU" sz="120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7" name="TextBox 206"/>
                <p:cNvSpPr txBox="1"/>
                <p:nvPr/>
              </p:nvSpPr>
              <p:spPr>
                <a:xfrm rot="-5400000">
                  <a:off x="4442857" y="1562634"/>
                  <a:ext cx="250637" cy="257369"/>
                </a:xfrm>
                <a:prstGeom prst="rect">
                  <a:avLst/>
                </a:prstGeom>
                <a:grpFill/>
              </p:spPr>
              <p:txBody>
                <a:bodyPr wrap="none" lIns="36000" tIns="36000" rIns="36000" bIns="36000" rtlCol="0">
                  <a:spAutoFit/>
                </a:bodyPr>
                <a:lstStyle/>
                <a:p>
                  <a:r>
                    <a:rPr lang="en-US" sz="1200" b="1" dirty="0" err="1" smtClean="0">
                      <a:latin typeface="Calibri" panose="020F0502020204030204" pitchFamily="34" charset="0"/>
                    </a:rPr>
                    <a:t>X</a:t>
                  </a:r>
                  <a:r>
                    <a:rPr lang="en-US" b="1" baseline="-300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k</a:t>
                  </a:r>
                  <a:endParaRPr lang="ru-RU" b="1" baseline="-30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 rot="-5400000">
                  <a:off x="4443363" y="1931436"/>
                  <a:ext cx="250637" cy="257369"/>
                </a:xfrm>
                <a:prstGeom prst="rect">
                  <a:avLst/>
                </a:prstGeom>
                <a:grpFill/>
              </p:spPr>
              <p:txBody>
                <a:bodyPr wrap="none" lIns="36000" tIns="36000" rIns="36000" bIns="36000" rtlCol="0">
                  <a:spAutoFit/>
                </a:bodyPr>
                <a:lstStyle/>
                <a:p>
                  <a:r>
                    <a:rPr lang="en-US" sz="1200" b="1" dirty="0" err="1" smtClean="0">
                      <a:latin typeface="Calibri" panose="020F0502020204030204" pitchFamily="34" charset="0"/>
                    </a:rPr>
                    <a:t>X</a:t>
                  </a:r>
                  <a:r>
                    <a:rPr lang="en-US" b="1" baseline="-300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k</a:t>
                  </a:r>
                  <a:endParaRPr lang="ru-RU" b="1" baseline="-30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 rot="-5400000">
                  <a:off x="4444743" y="2372830"/>
                  <a:ext cx="250637" cy="257369"/>
                </a:xfrm>
                <a:prstGeom prst="rect">
                  <a:avLst/>
                </a:prstGeom>
                <a:grpFill/>
              </p:spPr>
              <p:txBody>
                <a:bodyPr wrap="none" lIns="36000" tIns="36000" rIns="36000" bIns="36000" rtlCol="0">
                  <a:spAutoFit/>
                </a:bodyPr>
                <a:lstStyle/>
                <a:p>
                  <a:r>
                    <a:rPr lang="en-US" sz="1200" b="1" dirty="0" err="1" smtClean="0">
                      <a:latin typeface="Calibri" panose="020F0502020204030204" pitchFamily="34" charset="0"/>
                    </a:rPr>
                    <a:t>X</a:t>
                  </a:r>
                  <a:r>
                    <a:rPr lang="en-US" b="1" baseline="-300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k</a:t>
                  </a:r>
                  <a:endParaRPr lang="ru-RU" b="1" baseline="-30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10" name="TextBox 209"/>
                <p:cNvSpPr txBox="1"/>
                <p:nvPr/>
              </p:nvSpPr>
              <p:spPr>
                <a:xfrm rot="-5400000">
                  <a:off x="4444656" y="2665866"/>
                  <a:ext cx="250637" cy="257369"/>
                </a:xfrm>
                <a:prstGeom prst="rect">
                  <a:avLst/>
                </a:prstGeom>
                <a:grpFill/>
              </p:spPr>
              <p:txBody>
                <a:bodyPr wrap="none" lIns="36000" tIns="36000" rIns="36000" bIns="36000" rtlCol="0">
                  <a:spAutoFit/>
                </a:bodyPr>
                <a:lstStyle/>
                <a:p>
                  <a:r>
                    <a:rPr lang="en-US" sz="1200" b="1" dirty="0" err="1" smtClean="0">
                      <a:latin typeface="Calibri" panose="020F0502020204030204" pitchFamily="34" charset="0"/>
                    </a:rPr>
                    <a:t>X</a:t>
                  </a:r>
                  <a:r>
                    <a:rPr lang="en-US" b="1" baseline="-300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k</a:t>
                  </a:r>
                  <a:endParaRPr lang="ru-RU" b="1" baseline="-30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</p:grpSp>
        <p:sp>
          <p:nvSpPr>
            <p:cNvPr id="48" name="Стрелка вправо 47"/>
            <p:cNvSpPr/>
            <p:nvPr/>
          </p:nvSpPr>
          <p:spPr>
            <a:xfrm>
              <a:off x="3431288" y="1574376"/>
              <a:ext cx="1008000" cy="85503"/>
            </a:xfrm>
            <a:prstGeom prst="rightArrow">
              <a:avLst>
                <a:gd name="adj1" fmla="val 50000"/>
                <a:gd name="adj2" fmla="val 6044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219" name="Стрелка вправо 218"/>
            <p:cNvSpPr/>
            <p:nvPr/>
          </p:nvSpPr>
          <p:spPr>
            <a:xfrm>
              <a:off x="3433359" y="1947837"/>
              <a:ext cx="1008000" cy="85503"/>
            </a:xfrm>
            <a:prstGeom prst="rightArrow">
              <a:avLst>
                <a:gd name="adj1" fmla="val 50000"/>
                <a:gd name="adj2" fmla="val 6044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221" name="Стрелка вправо 220"/>
            <p:cNvSpPr/>
            <p:nvPr/>
          </p:nvSpPr>
          <p:spPr>
            <a:xfrm>
              <a:off x="3425353" y="2351200"/>
              <a:ext cx="1008000" cy="85503"/>
            </a:xfrm>
            <a:prstGeom prst="rightArrow">
              <a:avLst>
                <a:gd name="adj1" fmla="val 50000"/>
                <a:gd name="adj2" fmla="val 6044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223" name="Стрелка вправо 222"/>
            <p:cNvSpPr/>
            <p:nvPr/>
          </p:nvSpPr>
          <p:spPr>
            <a:xfrm>
              <a:off x="3425985" y="2739388"/>
              <a:ext cx="1008000" cy="85503"/>
            </a:xfrm>
            <a:prstGeom prst="rightArrow">
              <a:avLst>
                <a:gd name="adj1" fmla="val 50000"/>
                <a:gd name="adj2" fmla="val 6044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0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Отчет1">
      <a:dk1>
        <a:sysClr val="windowText" lastClr="000000"/>
      </a:dk1>
      <a:lt1>
        <a:sysClr val="window" lastClr="FFFFFF"/>
      </a:lt1>
      <a:dk2>
        <a:srgbClr val="666699"/>
      </a:dk2>
      <a:lt2>
        <a:srgbClr val="BFE4FF"/>
      </a:lt2>
      <a:accent1>
        <a:srgbClr val="CC0000"/>
      </a:accent1>
      <a:accent2>
        <a:srgbClr val="842F73"/>
      </a:accent2>
      <a:accent3>
        <a:srgbClr val="000099"/>
      </a:accent3>
      <a:accent4>
        <a:srgbClr val="F9B639"/>
      </a:accent4>
      <a:accent5>
        <a:srgbClr val="BDE296"/>
      </a:accent5>
      <a:accent6>
        <a:srgbClr val="0070C0"/>
      </a:accent6>
      <a:hlink>
        <a:srgbClr val="FFDE66"/>
      </a:hlink>
      <a:folHlink>
        <a:srgbClr val="D490C5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35241</TotalTime>
  <Words>6102</Words>
  <Application>Microsoft Office PowerPoint</Application>
  <PresentationFormat>Экран (4:3)</PresentationFormat>
  <Paragraphs>1479</Paragraphs>
  <Slides>47</Slides>
  <Notes>47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Arial</vt:lpstr>
      <vt:lpstr>Arial Black</vt:lpstr>
      <vt:lpstr>Arial Rounded MT Bold</vt:lpstr>
      <vt:lpstr>Calibri</vt:lpstr>
      <vt:lpstr>Cambria Math</vt:lpstr>
      <vt:lpstr>Courier New</vt:lpstr>
      <vt:lpstr>Times New Roman</vt:lpstr>
      <vt:lpstr>Default Design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Пономаренко Михаил Павлович</cp:lastModifiedBy>
  <cp:revision>1540</cp:revision>
  <dcterms:created xsi:type="dcterms:W3CDTF">2004-12-05T10:49:54Z</dcterms:created>
  <dcterms:modified xsi:type="dcterms:W3CDTF">2016-08-10T08:30:15Z</dcterms:modified>
</cp:coreProperties>
</file>